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6.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7.xml" ContentType="application/vnd.openxmlformats-officedocument.drawingml.chart+xml"/>
  <Override PartName="/ppt/notesSlides/notesSlide4.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350" r:id="rId4"/>
    <p:sldId id="262" r:id="rId5"/>
    <p:sldId id="273" r:id="rId6"/>
    <p:sldId id="275" r:id="rId7"/>
    <p:sldId id="276" r:id="rId8"/>
    <p:sldId id="260" r:id="rId9"/>
    <p:sldId id="257" r:id="rId10"/>
    <p:sldId id="265" r:id="rId11"/>
    <p:sldId id="327" r:id="rId12"/>
    <p:sldId id="293" r:id="rId13"/>
    <p:sldId id="272" r:id="rId14"/>
    <p:sldId id="258" r:id="rId15"/>
    <p:sldId id="328" r:id="rId16"/>
    <p:sldId id="329" r:id="rId17"/>
    <p:sldId id="290" r:id="rId18"/>
    <p:sldId id="291" r:id="rId19"/>
    <p:sldId id="356" r:id="rId20"/>
    <p:sldId id="374" r:id="rId21"/>
    <p:sldId id="358" r:id="rId22"/>
    <p:sldId id="379" r:id="rId23"/>
    <p:sldId id="360" r:id="rId24"/>
    <p:sldId id="376" r:id="rId25"/>
    <p:sldId id="362" r:id="rId26"/>
    <p:sldId id="377" r:id="rId27"/>
    <p:sldId id="378" r:id="rId28"/>
    <p:sldId id="364" r:id="rId29"/>
    <p:sldId id="285" r:id="rId30"/>
    <p:sldId id="365" r:id="rId31"/>
    <p:sldId id="366" r:id="rId32"/>
    <p:sldId id="367" r:id="rId33"/>
    <p:sldId id="368" r:id="rId34"/>
    <p:sldId id="369" r:id="rId35"/>
    <p:sldId id="277" r:id="rId36"/>
    <p:sldId id="372" r:id="rId37"/>
    <p:sldId id="373" r:id="rId38"/>
  </p:sldIdLst>
  <p:sldSz cx="12192000" cy="6858000"/>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60"/>
  </p:normalViewPr>
  <p:slideViewPr>
    <p:cSldViewPr snapToGrid="0">
      <p:cViewPr varScale="1">
        <p:scale>
          <a:sx n="72" d="100"/>
          <a:sy n="72" d="100"/>
        </p:scale>
        <p:origin x="534" y="54"/>
      </p:cViewPr>
      <p:guideLst/>
    </p:cSldViewPr>
  </p:slideViewPr>
  <p:notesTextViewPr>
    <p:cViewPr>
      <p:scale>
        <a:sx n="1" d="1"/>
        <a:sy n="1" d="1"/>
      </p:scale>
      <p:origin x="0" y="0"/>
    </p:cViewPr>
  </p:notesTextViewPr>
  <p:sorterViewPr>
    <p:cViewPr>
      <p:scale>
        <a:sx n="90" d="100"/>
        <a:sy n="90" d="100"/>
      </p:scale>
      <p:origin x="0" y="-53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see\Downloads\compendio%202007_13%20para%20pape(Recuperado%20autom&#225;ticamen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see\Downloads\compendio%202007_13%20para%20pape(Recuperado%20autom&#225;ticament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osee\Downloads\compendio%202007_13%20para%20pape(Recuperado%20autom&#225;ticament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osee\Downloads\compendio%202007_13%20para%20pape(Recuperado%20autom&#225;ticament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1" Type="http://schemas.openxmlformats.org/officeDocument/2006/relationships/oleObject" Target="file:///E:\PLAN%20RAM%202017\Panama%20RAM.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PLAN%20RAM%202017\Panama%20RAM.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PLAN%20RAM%202017\Panama%20RA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b="1" dirty="0"/>
              <a:t>Resistencia </a:t>
            </a:r>
            <a:r>
              <a:rPr lang="en-US" b="1" dirty="0" err="1"/>
              <a:t>acumulada</a:t>
            </a:r>
            <a:r>
              <a:rPr lang="en-US" b="1" dirty="0"/>
              <a:t> 2007-2013 </a:t>
            </a:r>
            <a:r>
              <a:rPr lang="en-US" b="1" dirty="0" err="1"/>
              <a:t>en</a:t>
            </a:r>
            <a:r>
              <a:rPr lang="en-US" b="1" dirty="0"/>
              <a:t> </a:t>
            </a:r>
            <a:r>
              <a:rPr lang="en-US" b="1" i="1" dirty="0"/>
              <a:t>K. pneumoniae </a:t>
            </a:r>
            <a:r>
              <a:rPr lang="en-US" b="1" dirty="0"/>
              <a:t>Panamá</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autoTitleDeleted val="0"/>
    <c:plotArea>
      <c:layout/>
      <c:lineChart>
        <c:grouping val="standard"/>
        <c:varyColors val="0"/>
        <c:ser>
          <c:idx val="0"/>
          <c:order val="0"/>
          <c:tx>
            <c:strRef>
              <c:f>Hoja8!$AB$13</c:f>
              <c:strCache>
                <c:ptCount val="1"/>
                <c:pt idx="0">
                  <c:v>R</c:v>
                </c:pt>
              </c:strCache>
            </c:strRef>
          </c:tx>
          <c:spPr>
            <a:ln w="25400" cap="rnd">
              <a:noFill/>
              <a:round/>
            </a:ln>
            <a:effectLst/>
          </c:spPr>
          <c:marker>
            <c:symbol val="square"/>
            <c:size val="3"/>
            <c:spPr>
              <a:solidFill>
                <a:schemeClr val="tx1"/>
              </a:solidFill>
              <a:ln w="9525">
                <a:noFill/>
              </a:ln>
              <a:effectLst/>
            </c:spPr>
          </c:marker>
          <c:errBars>
            <c:errDir val="y"/>
            <c:errBarType val="both"/>
            <c:errValType val="cust"/>
            <c:noEndCap val="0"/>
            <c:plus>
              <c:numRef>
                <c:f>Hoja8!$AC$14:$AC$17</c:f>
                <c:numCache>
                  <c:formatCode>General</c:formatCode>
                  <c:ptCount val="4"/>
                  <c:pt idx="0">
                    <c:v>5.7782426229830829E-3</c:v>
                  </c:pt>
                  <c:pt idx="1">
                    <c:v>4.2383259301798214E-3</c:v>
                  </c:pt>
                  <c:pt idx="2">
                    <c:v>3.3047829598771088E-3</c:v>
                  </c:pt>
                  <c:pt idx="3">
                    <c:v>3.2222775899308524E-3</c:v>
                  </c:pt>
                </c:numCache>
              </c:numRef>
            </c:plus>
            <c:minus>
              <c:numRef>
                <c:f>Hoja8!$AC$14:$AC$17</c:f>
                <c:numCache>
                  <c:formatCode>General</c:formatCode>
                  <c:ptCount val="4"/>
                  <c:pt idx="0">
                    <c:v>5.7782426229830829E-3</c:v>
                  </c:pt>
                  <c:pt idx="1">
                    <c:v>4.2383259301798214E-3</c:v>
                  </c:pt>
                  <c:pt idx="2">
                    <c:v>3.3047829598771088E-3</c:v>
                  </c:pt>
                  <c:pt idx="3">
                    <c:v>3.2222775899308524E-3</c:v>
                  </c:pt>
                </c:numCache>
              </c:numRef>
            </c:minus>
            <c:spPr>
              <a:noFill/>
              <a:ln w="9525" cap="flat" cmpd="sng" algn="ctr">
                <a:solidFill>
                  <a:schemeClr val="tx1">
                    <a:lumMod val="65000"/>
                    <a:lumOff val="35000"/>
                  </a:schemeClr>
                </a:solidFill>
                <a:round/>
              </a:ln>
              <a:effectLst/>
            </c:spPr>
          </c:errBars>
          <c:cat>
            <c:strRef>
              <c:f>Hoja8!$AA$14:$AA$17</c:f>
              <c:strCache>
                <c:ptCount val="4"/>
                <c:pt idx="0">
                  <c:v>AMC</c:v>
                </c:pt>
                <c:pt idx="1">
                  <c:v>PIP/TAZ</c:v>
                </c:pt>
                <c:pt idx="2">
                  <c:v>IMI</c:v>
                </c:pt>
                <c:pt idx="3">
                  <c:v>MEM</c:v>
                </c:pt>
              </c:strCache>
            </c:strRef>
          </c:cat>
          <c:val>
            <c:numRef>
              <c:f>Hoja8!$AB$14:$AB$17</c:f>
              <c:numCache>
                <c:formatCode>0.00%</c:formatCode>
                <c:ptCount val="4"/>
                <c:pt idx="0">
                  <c:v>0.13200000000000001</c:v>
                </c:pt>
                <c:pt idx="1">
                  <c:v>6.6000000000000003E-2</c:v>
                </c:pt>
                <c:pt idx="2">
                  <c:v>3.9E-2</c:v>
                </c:pt>
                <c:pt idx="3">
                  <c:v>3.6999999999999998E-2</c:v>
                </c:pt>
              </c:numCache>
            </c:numRef>
          </c:val>
          <c:smooth val="0"/>
          <c:extLst>
            <c:ext xmlns:c16="http://schemas.microsoft.com/office/drawing/2014/chart" uri="{C3380CC4-5D6E-409C-BE32-E72D297353CC}">
              <c16:uniqueId val="{00000000-A183-4F8E-95B9-784B99187018}"/>
            </c:ext>
          </c:extLst>
        </c:ser>
        <c:dLbls>
          <c:showLegendKey val="0"/>
          <c:showVal val="0"/>
          <c:showCatName val="0"/>
          <c:showSerName val="0"/>
          <c:showPercent val="0"/>
          <c:showBubbleSize val="0"/>
        </c:dLbls>
        <c:marker val="1"/>
        <c:smooth val="0"/>
        <c:axId val="497352792"/>
        <c:axId val="497353448"/>
      </c:lineChart>
      <c:catAx>
        <c:axId val="49735279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PA"/>
                  <a:t>Antibiótico</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crossAx val="497353448"/>
        <c:crosses val="autoZero"/>
        <c:auto val="1"/>
        <c:lblAlgn val="ctr"/>
        <c:lblOffset val="100"/>
        <c:noMultiLvlLbl val="0"/>
      </c:catAx>
      <c:valAx>
        <c:axId val="497353448"/>
        <c:scaling>
          <c:orientation val="minMax"/>
          <c:max val="0.14000000000000001"/>
          <c:min val="2.0000000000000004E-2"/>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PA"/>
                  <a:t>Resistencia acumulada</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crossAx val="497352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imes New Roman" panose="02020603050405020304" pitchFamily="18" charset="0"/>
          <a:cs typeface="Times New Roman" panose="02020603050405020304" pitchFamily="18" charset="0"/>
        </a:defRPr>
      </a:pPr>
      <a:endParaRPr lang="es-P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t>Resistencia </a:t>
            </a:r>
            <a:r>
              <a:rPr lang="en-US" dirty="0" err="1"/>
              <a:t>acumulada</a:t>
            </a:r>
            <a:r>
              <a:rPr lang="en-US" dirty="0"/>
              <a:t> 2007-2013 </a:t>
            </a:r>
            <a:r>
              <a:rPr lang="en-US" dirty="0" err="1"/>
              <a:t>en</a:t>
            </a:r>
            <a:r>
              <a:rPr lang="en-US" dirty="0"/>
              <a:t> </a:t>
            </a:r>
            <a:r>
              <a:rPr lang="en-US" i="1" dirty="0"/>
              <a:t>P. aeruginosa</a:t>
            </a:r>
            <a:r>
              <a:rPr lang="en-US" dirty="0"/>
              <a:t> Panamá</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autoTitleDeleted val="0"/>
    <c:plotArea>
      <c:layout/>
      <c:lineChart>
        <c:grouping val="standard"/>
        <c:varyColors val="0"/>
        <c:ser>
          <c:idx val="0"/>
          <c:order val="0"/>
          <c:tx>
            <c:strRef>
              <c:f>Hoja8!$I$53</c:f>
              <c:strCache>
                <c:ptCount val="1"/>
                <c:pt idx="0">
                  <c:v>R</c:v>
                </c:pt>
              </c:strCache>
            </c:strRef>
          </c:tx>
          <c:spPr>
            <a:ln w="25400" cap="rnd">
              <a:noFill/>
              <a:round/>
            </a:ln>
            <a:effectLst/>
          </c:spPr>
          <c:marker>
            <c:symbol val="square"/>
            <c:size val="3"/>
            <c:spPr>
              <a:solidFill>
                <a:schemeClr val="tx1"/>
              </a:solidFill>
              <a:ln w="9525">
                <a:noFill/>
              </a:ln>
              <a:effectLst/>
            </c:spPr>
          </c:marker>
          <c:errBars>
            <c:errDir val="y"/>
            <c:errBarType val="both"/>
            <c:errValType val="cust"/>
            <c:noEndCap val="0"/>
            <c:plus>
              <c:numRef>
                <c:f>Hoja8!$F$54:$F$57</c:f>
                <c:numCache>
                  <c:formatCode>General</c:formatCode>
                  <c:ptCount val="4"/>
                  <c:pt idx="0">
                    <c:v>7.6046206219299306E-3</c:v>
                  </c:pt>
                  <c:pt idx="1">
                    <c:v>7.7586700735712711E-3</c:v>
                  </c:pt>
                  <c:pt idx="2">
                    <c:v>7.4164265521928733E-3</c:v>
                  </c:pt>
                  <c:pt idx="3">
                    <c:v>7.8427829341143149E-3</c:v>
                  </c:pt>
                </c:numCache>
              </c:numRef>
            </c:plus>
            <c:minus>
              <c:numRef>
                <c:f>Hoja8!$F$54:$F$57</c:f>
                <c:numCache>
                  <c:formatCode>General</c:formatCode>
                  <c:ptCount val="4"/>
                  <c:pt idx="0">
                    <c:v>7.6046206219299306E-3</c:v>
                  </c:pt>
                  <c:pt idx="1">
                    <c:v>7.7586700735712711E-3</c:v>
                  </c:pt>
                  <c:pt idx="2">
                    <c:v>7.4164265521928733E-3</c:v>
                  </c:pt>
                  <c:pt idx="3">
                    <c:v>7.8427829341143149E-3</c:v>
                  </c:pt>
                </c:numCache>
              </c:numRef>
            </c:minus>
            <c:spPr>
              <a:noFill/>
              <a:ln w="9525" cap="flat" cmpd="sng" algn="ctr">
                <a:solidFill>
                  <a:schemeClr val="tx1">
                    <a:lumMod val="65000"/>
                    <a:lumOff val="35000"/>
                  </a:schemeClr>
                </a:solidFill>
                <a:round/>
              </a:ln>
              <a:effectLst/>
            </c:spPr>
          </c:errBars>
          <c:cat>
            <c:strRef>
              <c:f>Hoja8!$D$54:$D$57</c:f>
              <c:strCache>
                <c:ptCount val="4"/>
                <c:pt idx="0">
                  <c:v>CAZ</c:v>
                </c:pt>
                <c:pt idx="1">
                  <c:v>IMI</c:v>
                </c:pt>
                <c:pt idx="2">
                  <c:v>MEM</c:v>
                </c:pt>
                <c:pt idx="3">
                  <c:v>CIP</c:v>
                </c:pt>
              </c:strCache>
            </c:strRef>
          </c:cat>
          <c:val>
            <c:numRef>
              <c:f>Hoja8!$E$54:$E$57</c:f>
              <c:numCache>
                <c:formatCode>0.00%</c:formatCode>
                <c:ptCount val="4"/>
                <c:pt idx="0">
                  <c:v>0.31472780569514236</c:v>
                </c:pt>
                <c:pt idx="1">
                  <c:v>0.3403149776661083</c:v>
                </c:pt>
                <c:pt idx="2">
                  <c:v>0.2881783221663875</c:v>
                </c:pt>
                <c:pt idx="3">
                  <c:v>0.35645477386934671</c:v>
                </c:pt>
              </c:numCache>
            </c:numRef>
          </c:val>
          <c:smooth val="0"/>
          <c:extLst>
            <c:ext xmlns:c16="http://schemas.microsoft.com/office/drawing/2014/chart" uri="{C3380CC4-5D6E-409C-BE32-E72D297353CC}">
              <c16:uniqueId val="{00000000-F998-4884-BD71-0C5F69F6CE79}"/>
            </c:ext>
          </c:extLst>
        </c:ser>
        <c:dLbls>
          <c:showLegendKey val="0"/>
          <c:showVal val="0"/>
          <c:showCatName val="0"/>
          <c:showSerName val="0"/>
          <c:showPercent val="0"/>
          <c:showBubbleSize val="0"/>
        </c:dLbls>
        <c:marker val="1"/>
        <c:smooth val="0"/>
        <c:axId val="497352792"/>
        <c:axId val="497353448"/>
      </c:lineChart>
      <c:catAx>
        <c:axId val="49735279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PA"/>
                  <a:t>Antibiótico</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crossAx val="497353448"/>
        <c:crosses val="autoZero"/>
        <c:auto val="1"/>
        <c:lblAlgn val="ctr"/>
        <c:lblOffset val="100"/>
        <c:noMultiLvlLbl val="0"/>
      </c:catAx>
      <c:valAx>
        <c:axId val="497353448"/>
        <c:scaling>
          <c:orientation val="minMax"/>
          <c:min val="0.27"/>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PA"/>
                  <a:t>Resistencia acumulada</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crossAx val="497352792"/>
        <c:crosses val="autoZero"/>
        <c:crossBetween val="between"/>
        <c:minorUnit val="1.000000000000000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s-P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Resistencia acumulada 2007-2013 en  S. aureus </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autoTitleDeleted val="0"/>
    <c:plotArea>
      <c:layout/>
      <c:lineChart>
        <c:grouping val="standard"/>
        <c:varyColors val="0"/>
        <c:ser>
          <c:idx val="0"/>
          <c:order val="0"/>
          <c:tx>
            <c:strRef>
              <c:f>Hoja8!$N$113</c:f>
              <c:strCache>
                <c:ptCount val="1"/>
                <c:pt idx="0">
                  <c:v>R</c:v>
                </c:pt>
              </c:strCache>
            </c:strRef>
          </c:tx>
          <c:spPr>
            <a:ln w="25400" cap="rnd">
              <a:noFill/>
              <a:round/>
            </a:ln>
            <a:effectLst/>
          </c:spPr>
          <c:marker>
            <c:symbol val="square"/>
            <c:size val="3"/>
            <c:spPr>
              <a:solidFill>
                <a:schemeClr val="tx1"/>
              </a:solidFill>
              <a:ln w="9525">
                <a:noFill/>
              </a:ln>
              <a:effectLst/>
            </c:spPr>
          </c:marker>
          <c:errBars>
            <c:errDir val="y"/>
            <c:errBarType val="both"/>
            <c:errValType val="cust"/>
            <c:noEndCap val="0"/>
            <c:plus>
              <c:numRef>
                <c:f>Hoja8!$O$114:$O$118</c:f>
                <c:numCache>
                  <c:formatCode>General</c:formatCode>
                  <c:ptCount val="5"/>
                  <c:pt idx="0">
                    <c:v>6.75903370430704E-3</c:v>
                  </c:pt>
                  <c:pt idx="1">
                    <c:v>6.5696365892482659E-3</c:v>
                  </c:pt>
                  <c:pt idx="2">
                    <c:v>7.2264717809149186E-3</c:v>
                  </c:pt>
                  <c:pt idx="3">
                    <c:v>6.4596808300000641E-3</c:v>
                  </c:pt>
                  <c:pt idx="4">
                    <c:v>3.4832047490819217E-3</c:v>
                  </c:pt>
                </c:numCache>
              </c:numRef>
            </c:plus>
            <c:minus>
              <c:numRef>
                <c:f>Hoja8!$O$114:$O$118</c:f>
                <c:numCache>
                  <c:formatCode>General</c:formatCode>
                  <c:ptCount val="5"/>
                  <c:pt idx="0">
                    <c:v>6.75903370430704E-3</c:v>
                  </c:pt>
                  <c:pt idx="1">
                    <c:v>6.5696365892482659E-3</c:v>
                  </c:pt>
                  <c:pt idx="2">
                    <c:v>7.2264717809149186E-3</c:v>
                  </c:pt>
                  <c:pt idx="3">
                    <c:v>6.4596808300000641E-3</c:v>
                  </c:pt>
                  <c:pt idx="4">
                    <c:v>3.4832047490819217E-3</c:v>
                  </c:pt>
                </c:numCache>
              </c:numRef>
            </c:minus>
            <c:spPr>
              <a:noFill/>
              <a:ln w="9525" cap="flat" cmpd="sng" algn="ctr">
                <a:solidFill>
                  <a:schemeClr val="tx1">
                    <a:lumMod val="65000"/>
                    <a:lumOff val="35000"/>
                  </a:schemeClr>
                </a:solidFill>
                <a:round/>
              </a:ln>
              <a:effectLst/>
            </c:spPr>
          </c:errBars>
          <c:cat>
            <c:strRef>
              <c:f>Hoja8!$M$114:$M$118</c:f>
              <c:strCache>
                <c:ptCount val="5"/>
                <c:pt idx="0">
                  <c:v>E</c:v>
                </c:pt>
                <c:pt idx="1">
                  <c:v>CC</c:v>
                </c:pt>
                <c:pt idx="2">
                  <c:v>OXA</c:v>
                </c:pt>
                <c:pt idx="3">
                  <c:v>FOX</c:v>
                </c:pt>
                <c:pt idx="4">
                  <c:v>PEN</c:v>
                </c:pt>
              </c:strCache>
            </c:strRef>
          </c:cat>
          <c:val>
            <c:numRef>
              <c:f>Hoja8!$N$114:$N$118</c:f>
              <c:numCache>
                <c:formatCode>0.00%</c:formatCode>
                <c:ptCount val="5"/>
                <c:pt idx="0">
                  <c:v>0.26775958272683159</c:v>
                </c:pt>
                <c:pt idx="1">
                  <c:v>0.24550121300339645</c:v>
                </c:pt>
                <c:pt idx="2">
                  <c:v>0.33912979136341581</c:v>
                </c:pt>
                <c:pt idx="3">
                  <c:v>0.23369541484716158</c:v>
                </c:pt>
                <c:pt idx="4">
                  <c:v>0.94489325570111593</c:v>
                </c:pt>
              </c:numCache>
            </c:numRef>
          </c:val>
          <c:smooth val="0"/>
          <c:extLst>
            <c:ext xmlns:c16="http://schemas.microsoft.com/office/drawing/2014/chart" uri="{C3380CC4-5D6E-409C-BE32-E72D297353CC}">
              <c16:uniqueId val="{00000000-8703-40A3-9075-F3BF1A53B0F8}"/>
            </c:ext>
          </c:extLst>
        </c:ser>
        <c:dLbls>
          <c:showLegendKey val="0"/>
          <c:showVal val="0"/>
          <c:showCatName val="0"/>
          <c:showSerName val="0"/>
          <c:showPercent val="0"/>
          <c:showBubbleSize val="0"/>
        </c:dLbls>
        <c:marker val="1"/>
        <c:smooth val="0"/>
        <c:axId val="497352792"/>
        <c:axId val="497353448"/>
      </c:lineChart>
      <c:catAx>
        <c:axId val="49735279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PA"/>
                  <a:t>Antibiótico</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crossAx val="497353448"/>
        <c:crosses val="autoZero"/>
        <c:auto val="1"/>
        <c:lblAlgn val="ctr"/>
        <c:lblOffset val="100"/>
        <c:noMultiLvlLbl val="0"/>
      </c:catAx>
      <c:valAx>
        <c:axId val="497353448"/>
        <c:scaling>
          <c:orientation val="minMax"/>
          <c:max val="0.35000000000000003"/>
          <c:min val="0.22000000000000003"/>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PA"/>
                  <a:t>Resistencia acumulada</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crossAx val="497352792"/>
        <c:crosses val="autoZero"/>
        <c:crossBetween val="between"/>
        <c:minorUnit val="1.000000000000000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s-P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Resistencia acumulada 2007-2013 en  A. baumannii</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autoTitleDeleted val="0"/>
    <c:plotArea>
      <c:layout/>
      <c:lineChart>
        <c:grouping val="standard"/>
        <c:varyColors val="0"/>
        <c:ser>
          <c:idx val="0"/>
          <c:order val="0"/>
          <c:tx>
            <c:strRef>
              <c:f>Hoja8!$N$130</c:f>
              <c:strCache>
                <c:ptCount val="1"/>
                <c:pt idx="0">
                  <c:v>R</c:v>
                </c:pt>
              </c:strCache>
            </c:strRef>
          </c:tx>
          <c:spPr>
            <a:ln w="25400" cap="rnd">
              <a:noFill/>
              <a:round/>
            </a:ln>
            <a:effectLst/>
          </c:spPr>
          <c:marker>
            <c:symbol val="square"/>
            <c:size val="3"/>
            <c:spPr>
              <a:solidFill>
                <a:schemeClr val="tx1"/>
              </a:solidFill>
              <a:ln w="9525">
                <a:noFill/>
              </a:ln>
              <a:effectLst/>
            </c:spPr>
          </c:marker>
          <c:errBars>
            <c:errDir val="y"/>
            <c:errBarType val="both"/>
            <c:errValType val="cust"/>
            <c:noEndCap val="0"/>
            <c:plus>
              <c:numRef>
                <c:f>Hoja8!$O$131:$O$138</c:f>
                <c:numCache>
                  <c:formatCode>General</c:formatCode>
                  <c:ptCount val="8"/>
                  <c:pt idx="0">
                    <c:v>7.6054322906065992E-3</c:v>
                  </c:pt>
                  <c:pt idx="1">
                    <c:v>6.4572797824551473E-3</c:v>
                  </c:pt>
                  <c:pt idx="2">
                    <c:v>6.3818184059439443E-3</c:v>
                  </c:pt>
                  <c:pt idx="3">
                    <c:v>6.5851530000121681E-3</c:v>
                  </c:pt>
                  <c:pt idx="4">
                    <c:v>7.14878509746039E-3</c:v>
                  </c:pt>
                  <c:pt idx="5">
                    <c:v>7.4012701010136312E-3</c:v>
                  </c:pt>
                  <c:pt idx="6">
                    <c:v>6.6449467567829016E-3</c:v>
                  </c:pt>
                  <c:pt idx="7">
                    <c:v>6.2750222507151187E-3</c:v>
                  </c:pt>
                </c:numCache>
              </c:numRef>
            </c:plus>
            <c:minus>
              <c:numRef>
                <c:f>Hoja8!$O$131:$O$138</c:f>
                <c:numCache>
                  <c:formatCode>General</c:formatCode>
                  <c:ptCount val="8"/>
                  <c:pt idx="0">
                    <c:v>7.6054322906065992E-3</c:v>
                  </c:pt>
                  <c:pt idx="1">
                    <c:v>6.4572797824551473E-3</c:v>
                  </c:pt>
                  <c:pt idx="2">
                    <c:v>6.3818184059439443E-3</c:v>
                  </c:pt>
                  <c:pt idx="3">
                    <c:v>6.5851530000121681E-3</c:v>
                  </c:pt>
                  <c:pt idx="4">
                    <c:v>7.14878509746039E-3</c:v>
                  </c:pt>
                  <c:pt idx="5">
                    <c:v>7.4012701010136312E-3</c:v>
                  </c:pt>
                  <c:pt idx="6">
                    <c:v>6.6449467567829016E-3</c:v>
                  </c:pt>
                  <c:pt idx="7">
                    <c:v>6.2750222507151187E-3</c:v>
                  </c:pt>
                </c:numCache>
              </c:numRef>
            </c:minus>
            <c:spPr>
              <a:noFill/>
              <a:ln w="9525" cap="flat" cmpd="sng" algn="ctr">
                <a:solidFill>
                  <a:schemeClr val="tx1">
                    <a:lumMod val="65000"/>
                    <a:lumOff val="35000"/>
                  </a:schemeClr>
                </a:solidFill>
                <a:round/>
              </a:ln>
              <a:effectLst/>
            </c:spPr>
          </c:errBars>
          <c:cat>
            <c:strRef>
              <c:f>Hoja8!$M$131:$M$138</c:f>
              <c:strCache>
                <c:ptCount val="8"/>
                <c:pt idx="0">
                  <c:v>PIP/TAZ</c:v>
                </c:pt>
                <c:pt idx="1">
                  <c:v>CAZ</c:v>
                </c:pt>
                <c:pt idx="2">
                  <c:v>FEP</c:v>
                </c:pt>
                <c:pt idx="3">
                  <c:v>IMI</c:v>
                </c:pt>
                <c:pt idx="4">
                  <c:v>MEM</c:v>
                </c:pt>
                <c:pt idx="5">
                  <c:v>CN</c:v>
                </c:pt>
                <c:pt idx="6">
                  <c:v>CIP</c:v>
                </c:pt>
                <c:pt idx="7">
                  <c:v>SXT</c:v>
                </c:pt>
              </c:strCache>
            </c:strRef>
          </c:cat>
          <c:val>
            <c:numRef>
              <c:f>Hoja8!$N$131:$N$138</c:f>
              <c:numCache>
                <c:formatCode>0.00%</c:formatCode>
                <c:ptCount val="8"/>
                <c:pt idx="0">
                  <c:v>0.5063518250813156</c:v>
                </c:pt>
                <c:pt idx="1">
                  <c:v>0.76422317793036987</c:v>
                </c:pt>
                <c:pt idx="2">
                  <c:v>0.77203065895675227</c:v>
                </c:pt>
                <c:pt idx="3">
                  <c:v>0.75021349235031931</c:v>
                </c:pt>
                <c:pt idx="4">
                  <c:v>0.67074981327550898</c:v>
                </c:pt>
                <c:pt idx="5">
                  <c:v>0.6152396819660283</c:v>
                </c:pt>
                <c:pt idx="6">
                  <c:v>0.74328635104204321</c:v>
                </c:pt>
                <c:pt idx="7">
                  <c:v>0.78256307673774228</c:v>
                </c:pt>
              </c:numCache>
            </c:numRef>
          </c:val>
          <c:smooth val="0"/>
          <c:extLst>
            <c:ext xmlns:c16="http://schemas.microsoft.com/office/drawing/2014/chart" uri="{C3380CC4-5D6E-409C-BE32-E72D297353CC}">
              <c16:uniqueId val="{00000000-6C2B-4433-8AD4-557D356868A8}"/>
            </c:ext>
          </c:extLst>
        </c:ser>
        <c:dLbls>
          <c:showLegendKey val="0"/>
          <c:showVal val="0"/>
          <c:showCatName val="0"/>
          <c:showSerName val="0"/>
          <c:showPercent val="0"/>
          <c:showBubbleSize val="0"/>
        </c:dLbls>
        <c:marker val="1"/>
        <c:smooth val="0"/>
        <c:axId val="497352792"/>
        <c:axId val="497353448"/>
      </c:lineChart>
      <c:catAx>
        <c:axId val="49735279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PA"/>
                  <a:t>Antibiótico</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crossAx val="497353448"/>
        <c:crosses val="autoZero"/>
        <c:auto val="1"/>
        <c:lblAlgn val="ctr"/>
        <c:lblOffset val="100"/>
        <c:noMultiLvlLbl val="0"/>
      </c:catAx>
      <c:valAx>
        <c:axId val="497353448"/>
        <c:scaling>
          <c:orientation val="minMax"/>
          <c:max val="0.81"/>
          <c:min val="0.45"/>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PA"/>
                  <a:t>Resistencia acumulada</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PA"/>
          </a:p>
        </c:txPr>
        <c:crossAx val="497352792"/>
        <c:crosses val="autoZero"/>
        <c:crossBetween val="between"/>
        <c:minorUnit val="1.000000000000000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s-PA"/>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PA"/>
              <a:t>Resistencia a Carbapenemas en Acinetobacter</a:t>
            </a:r>
          </a:p>
        </c:rich>
      </c:tx>
      <c:layout>
        <c:manualLayout>
          <c:xMode val="edge"/>
          <c:yMode val="edge"/>
          <c:x val="0.17410343265874692"/>
          <c:y val="1.8485920618254579E-2"/>
        </c:manualLayout>
      </c:layout>
      <c:overlay val="0"/>
    </c:title>
    <c:autoTitleDeleted val="0"/>
    <c:plotArea>
      <c:layout/>
      <c:lineChart>
        <c:grouping val="standard"/>
        <c:varyColors val="0"/>
        <c:ser>
          <c:idx val="0"/>
          <c:order val="0"/>
          <c:tx>
            <c:strRef>
              <c:f>Sheet2!$A$52</c:f>
              <c:strCache>
                <c:ptCount val="1"/>
                <c:pt idx="0">
                  <c:v>IMI</c:v>
                </c:pt>
              </c:strCache>
            </c:strRef>
          </c:tx>
          <c:spPr>
            <a:ln>
              <a:noFill/>
            </a:ln>
          </c:spPr>
          <c:marker>
            <c:symbol val="triangle"/>
            <c:size val="7"/>
            <c:spPr>
              <a:noFill/>
              <a:ln>
                <a:solidFill>
                  <a:schemeClr val="tx1">
                    <a:alpha val="93000"/>
                  </a:schemeClr>
                </a:solidFill>
              </a:ln>
            </c:spPr>
          </c:marker>
          <c:cat>
            <c:numRef>
              <c:f>Sheet2!$B$24:$G$24</c:f>
              <c:numCache>
                <c:formatCode>General</c:formatCode>
                <c:ptCount val="6"/>
                <c:pt idx="0">
                  <c:v>2011</c:v>
                </c:pt>
                <c:pt idx="1">
                  <c:v>2012</c:v>
                </c:pt>
                <c:pt idx="2">
                  <c:v>2013</c:v>
                </c:pt>
                <c:pt idx="3">
                  <c:v>2014</c:v>
                </c:pt>
                <c:pt idx="4">
                  <c:v>2015</c:v>
                </c:pt>
                <c:pt idx="5">
                  <c:v>2016</c:v>
                </c:pt>
              </c:numCache>
            </c:numRef>
          </c:cat>
          <c:val>
            <c:numRef>
              <c:f>Sheet2!$B$70:$G$70</c:f>
              <c:numCache>
                <c:formatCode>0%</c:formatCode>
                <c:ptCount val="6"/>
                <c:pt idx="0">
                  <c:v>0.76</c:v>
                </c:pt>
                <c:pt idx="1">
                  <c:v>0.74</c:v>
                </c:pt>
                <c:pt idx="2" formatCode="0.00%">
                  <c:v>0.79600000000000004</c:v>
                </c:pt>
                <c:pt idx="3" formatCode="0.00%">
                  <c:v>0.71</c:v>
                </c:pt>
                <c:pt idx="4" formatCode="0.00%">
                  <c:v>0.56399999999999995</c:v>
                </c:pt>
                <c:pt idx="5" formatCode="0.00%">
                  <c:v>0.71699999999999997</c:v>
                </c:pt>
              </c:numCache>
            </c:numRef>
          </c:val>
          <c:smooth val="0"/>
          <c:extLst>
            <c:ext xmlns:c16="http://schemas.microsoft.com/office/drawing/2014/chart" uri="{C3380CC4-5D6E-409C-BE32-E72D297353CC}">
              <c16:uniqueId val="{00000000-60F8-4DEF-B788-9088C0F8B7D9}"/>
            </c:ext>
          </c:extLst>
        </c:ser>
        <c:ser>
          <c:idx val="1"/>
          <c:order val="1"/>
          <c:tx>
            <c:strRef>
              <c:f>Sheet2!$A$53</c:f>
              <c:strCache>
                <c:ptCount val="1"/>
                <c:pt idx="0">
                  <c:v>MEM</c:v>
                </c:pt>
              </c:strCache>
            </c:strRef>
          </c:tx>
          <c:spPr>
            <a:ln>
              <a:noFill/>
            </a:ln>
          </c:spPr>
          <c:marker>
            <c:symbol val="circle"/>
            <c:size val="7"/>
            <c:spPr>
              <a:solidFill>
                <a:schemeClr val="tx1"/>
              </a:solidFill>
              <a:ln>
                <a:noFill/>
              </a:ln>
            </c:spPr>
          </c:marker>
          <c:cat>
            <c:numRef>
              <c:f>Sheet2!$B$24:$G$24</c:f>
              <c:numCache>
                <c:formatCode>General</c:formatCode>
                <c:ptCount val="6"/>
                <c:pt idx="0">
                  <c:v>2011</c:v>
                </c:pt>
                <c:pt idx="1">
                  <c:v>2012</c:v>
                </c:pt>
                <c:pt idx="2">
                  <c:v>2013</c:v>
                </c:pt>
                <c:pt idx="3">
                  <c:v>2014</c:v>
                </c:pt>
                <c:pt idx="4">
                  <c:v>2015</c:v>
                </c:pt>
                <c:pt idx="5">
                  <c:v>2016</c:v>
                </c:pt>
              </c:numCache>
            </c:numRef>
          </c:cat>
          <c:val>
            <c:numRef>
              <c:f>Sheet2!$B$71:$G$71</c:f>
              <c:numCache>
                <c:formatCode>0%</c:formatCode>
                <c:ptCount val="6"/>
                <c:pt idx="0">
                  <c:v>0.71</c:v>
                </c:pt>
                <c:pt idx="1">
                  <c:v>0.79</c:v>
                </c:pt>
                <c:pt idx="2" formatCode="0.00%">
                  <c:v>0</c:v>
                </c:pt>
                <c:pt idx="3" formatCode="0.00%">
                  <c:v>0.66900000000000004</c:v>
                </c:pt>
                <c:pt idx="4" formatCode="0.00%">
                  <c:v>0.41199999999999998</c:v>
                </c:pt>
                <c:pt idx="5" formatCode="0.00%">
                  <c:v>0.745</c:v>
                </c:pt>
              </c:numCache>
            </c:numRef>
          </c:val>
          <c:smooth val="0"/>
          <c:extLst>
            <c:ext xmlns:c16="http://schemas.microsoft.com/office/drawing/2014/chart" uri="{C3380CC4-5D6E-409C-BE32-E72D297353CC}">
              <c16:uniqueId val="{00000001-60F8-4DEF-B788-9088C0F8B7D9}"/>
            </c:ext>
          </c:extLst>
        </c:ser>
        <c:dLbls>
          <c:showLegendKey val="0"/>
          <c:showVal val="0"/>
          <c:showCatName val="0"/>
          <c:showSerName val="0"/>
          <c:showPercent val="0"/>
          <c:showBubbleSize val="0"/>
        </c:dLbls>
        <c:marker val="1"/>
        <c:smooth val="0"/>
        <c:axId val="124242944"/>
        <c:axId val="128927232"/>
      </c:lineChart>
      <c:lineChart>
        <c:grouping val="standard"/>
        <c:varyColors val="0"/>
        <c:ser>
          <c:idx val="2"/>
          <c:order val="2"/>
          <c:spPr>
            <a:ln>
              <a:noFill/>
            </a:ln>
          </c:spPr>
          <c:marker>
            <c:symbol val="none"/>
          </c:marker>
          <c:cat>
            <c:numRef>
              <c:f>Sheet2!$B$50:$G$50</c:f>
              <c:numCache>
                <c:formatCode>General</c:formatCode>
                <c:ptCount val="6"/>
                <c:pt idx="0">
                  <c:v>2011</c:v>
                </c:pt>
                <c:pt idx="1">
                  <c:v>2012</c:v>
                </c:pt>
                <c:pt idx="2">
                  <c:v>2013</c:v>
                </c:pt>
                <c:pt idx="3">
                  <c:v>2014</c:v>
                </c:pt>
                <c:pt idx="4">
                  <c:v>2015</c:v>
                </c:pt>
                <c:pt idx="5">
                  <c:v>2016</c:v>
                </c:pt>
              </c:numCache>
            </c:numRef>
          </c:cat>
          <c:val>
            <c:numRef>
              <c:f>Sheet2!$B$69:$G$69</c:f>
              <c:numCache>
                <c:formatCode>General</c:formatCode>
                <c:ptCount val="6"/>
                <c:pt idx="0">
                  <c:v>2196</c:v>
                </c:pt>
                <c:pt idx="1">
                  <c:v>2851</c:v>
                </c:pt>
                <c:pt idx="2">
                  <c:v>2379</c:v>
                </c:pt>
                <c:pt idx="3">
                  <c:v>1544</c:v>
                </c:pt>
                <c:pt idx="4">
                  <c:v>1784</c:v>
                </c:pt>
                <c:pt idx="5">
                  <c:v>1072</c:v>
                </c:pt>
              </c:numCache>
            </c:numRef>
          </c:val>
          <c:smooth val="0"/>
          <c:extLst>
            <c:ext xmlns:c16="http://schemas.microsoft.com/office/drawing/2014/chart" uri="{C3380CC4-5D6E-409C-BE32-E72D297353CC}">
              <c16:uniqueId val="{00000002-60F8-4DEF-B788-9088C0F8B7D9}"/>
            </c:ext>
          </c:extLst>
        </c:ser>
        <c:ser>
          <c:idx val="3"/>
          <c:order val="3"/>
          <c:tx>
            <c:strRef>
              <c:f>Sheet2!$A$72</c:f>
              <c:strCache>
                <c:ptCount val="1"/>
                <c:pt idx="0">
                  <c:v>COL</c:v>
                </c:pt>
              </c:strCache>
            </c:strRef>
          </c:tx>
          <c:spPr>
            <a:ln>
              <a:noFill/>
            </a:ln>
          </c:spPr>
          <c:marker>
            <c:symbol val="diamond"/>
            <c:size val="7"/>
            <c:spPr>
              <a:solidFill>
                <a:schemeClr val="tx1"/>
              </a:solidFill>
              <a:ln>
                <a:noFill/>
              </a:ln>
            </c:spPr>
          </c:marker>
          <c:val>
            <c:numRef>
              <c:f>Sheet2!$B$72:$G$72</c:f>
              <c:numCache>
                <c:formatCode>General</c:formatCode>
                <c:ptCount val="6"/>
                <c:pt idx="0">
                  <c:v>0</c:v>
                </c:pt>
                <c:pt idx="1">
                  <c:v>0</c:v>
                </c:pt>
                <c:pt idx="2" formatCode="0.00%">
                  <c:v>1E-3</c:v>
                </c:pt>
                <c:pt idx="3" formatCode="0%">
                  <c:v>0</c:v>
                </c:pt>
                <c:pt idx="4" formatCode="0%">
                  <c:v>0</c:v>
                </c:pt>
                <c:pt idx="5" formatCode="0.00%">
                  <c:v>8.0000000000000002E-3</c:v>
                </c:pt>
              </c:numCache>
            </c:numRef>
          </c:val>
          <c:smooth val="0"/>
          <c:extLst>
            <c:ext xmlns:c16="http://schemas.microsoft.com/office/drawing/2014/chart" uri="{C3380CC4-5D6E-409C-BE32-E72D297353CC}">
              <c16:uniqueId val="{00000003-60F8-4DEF-B788-9088C0F8B7D9}"/>
            </c:ext>
          </c:extLst>
        </c:ser>
        <c:dLbls>
          <c:showLegendKey val="0"/>
          <c:showVal val="0"/>
          <c:showCatName val="0"/>
          <c:showSerName val="0"/>
          <c:showPercent val="0"/>
          <c:showBubbleSize val="0"/>
        </c:dLbls>
        <c:marker val="1"/>
        <c:smooth val="0"/>
        <c:axId val="2283392"/>
        <c:axId val="2281856"/>
      </c:lineChart>
      <c:catAx>
        <c:axId val="124242944"/>
        <c:scaling>
          <c:orientation val="minMax"/>
        </c:scaling>
        <c:delete val="0"/>
        <c:axPos val="b"/>
        <c:numFmt formatCode="General" sourceLinked="1"/>
        <c:majorTickMark val="none"/>
        <c:minorTickMark val="none"/>
        <c:tickLblPos val="nextTo"/>
        <c:crossAx val="128927232"/>
        <c:crosses val="autoZero"/>
        <c:auto val="1"/>
        <c:lblAlgn val="ctr"/>
        <c:lblOffset val="100"/>
        <c:noMultiLvlLbl val="0"/>
      </c:catAx>
      <c:valAx>
        <c:axId val="128927232"/>
        <c:scaling>
          <c:orientation val="minMax"/>
        </c:scaling>
        <c:delete val="0"/>
        <c:axPos val="l"/>
        <c:numFmt formatCode="0%" sourceLinked="1"/>
        <c:majorTickMark val="none"/>
        <c:minorTickMark val="none"/>
        <c:tickLblPos val="nextTo"/>
        <c:spPr>
          <a:ln w="9525">
            <a:noFill/>
          </a:ln>
        </c:spPr>
        <c:crossAx val="124242944"/>
        <c:crosses val="autoZero"/>
        <c:crossBetween val="between"/>
      </c:valAx>
      <c:valAx>
        <c:axId val="2281856"/>
        <c:scaling>
          <c:orientation val="minMax"/>
        </c:scaling>
        <c:delete val="0"/>
        <c:axPos val="r"/>
        <c:numFmt formatCode="General" sourceLinked="1"/>
        <c:majorTickMark val="out"/>
        <c:minorTickMark val="none"/>
        <c:tickLblPos val="nextTo"/>
        <c:crossAx val="2283392"/>
        <c:crosses val="max"/>
        <c:crossBetween val="between"/>
      </c:valAx>
      <c:catAx>
        <c:axId val="2283392"/>
        <c:scaling>
          <c:orientation val="minMax"/>
        </c:scaling>
        <c:delete val="1"/>
        <c:axPos val="b"/>
        <c:numFmt formatCode="General" sourceLinked="1"/>
        <c:majorTickMark val="out"/>
        <c:minorTickMark val="none"/>
        <c:tickLblPos val="nextTo"/>
        <c:crossAx val="2281856"/>
        <c:crosses val="autoZero"/>
        <c:auto val="1"/>
        <c:lblAlgn val="ctr"/>
        <c:lblOffset val="100"/>
        <c:noMultiLvlLbl val="0"/>
      </c:catAx>
    </c:plotArea>
    <c:legend>
      <c:legendPos val="b"/>
      <c:legendEntry>
        <c:idx val="2"/>
        <c:delete val="1"/>
      </c:legendEntry>
      <c:overlay val="0"/>
    </c:legend>
    <c:plotVisOnly val="1"/>
    <c:dispBlanksAs val="gap"/>
    <c:showDLblsOverMax val="0"/>
  </c:chart>
  <c:txPr>
    <a:bodyPr/>
    <a:lstStyle/>
    <a:p>
      <a:pPr>
        <a:defRPr sz="1800">
          <a:latin typeface="Times New Roman" pitchFamily="18" charset="0"/>
          <a:cs typeface="Times New Roman" pitchFamily="18" charset="0"/>
        </a:defRPr>
      </a:pPr>
      <a:endParaRPr lang="es-PA"/>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PA"/>
              <a:t>Resistencia a Carbapenemas en P. aeruginosa</a:t>
            </a:r>
          </a:p>
        </c:rich>
      </c:tx>
      <c:overlay val="0"/>
    </c:title>
    <c:autoTitleDeleted val="0"/>
    <c:plotArea>
      <c:layout/>
      <c:lineChart>
        <c:grouping val="standard"/>
        <c:varyColors val="0"/>
        <c:ser>
          <c:idx val="0"/>
          <c:order val="0"/>
          <c:tx>
            <c:strRef>
              <c:f>Sheet2!$A$52</c:f>
              <c:strCache>
                <c:ptCount val="1"/>
                <c:pt idx="0">
                  <c:v>IMI</c:v>
                </c:pt>
              </c:strCache>
            </c:strRef>
          </c:tx>
          <c:spPr>
            <a:ln>
              <a:noFill/>
            </a:ln>
          </c:spPr>
          <c:marker>
            <c:symbol val="triangle"/>
            <c:size val="7"/>
            <c:spPr>
              <a:noFill/>
              <a:ln>
                <a:solidFill>
                  <a:schemeClr val="tx1">
                    <a:alpha val="93000"/>
                  </a:schemeClr>
                </a:solidFill>
              </a:ln>
            </c:spPr>
          </c:marker>
          <c:cat>
            <c:numRef>
              <c:f>Sheet2!$B$24:$G$24</c:f>
              <c:numCache>
                <c:formatCode>General</c:formatCode>
                <c:ptCount val="6"/>
                <c:pt idx="0">
                  <c:v>2011</c:v>
                </c:pt>
                <c:pt idx="1">
                  <c:v>2012</c:v>
                </c:pt>
                <c:pt idx="2">
                  <c:v>2013</c:v>
                </c:pt>
                <c:pt idx="3">
                  <c:v>2014</c:v>
                </c:pt>
                <c:pt idx="4">
                  <c:v>2015</c:v>
                </c:pt>
                <c:pt idx="5">
                  <c:v>2016</c:v>
                </c:pt>
              </c:numCache>
            </c:numRef>
          </c:cat>
          <c:val>
            <c:numRef>
              <c:f>Sheet2!$B$52:$G$52</c:f>
              <c:numCache>
                <c:formatCode>0%</c:formatCode>
                <c:ptCount val="6"/>
                <c:pt idx="0">
                  <c:v>0.28000000000000003</c:v>
                </c:pt>
                <c:pt idx="1">
                  <c:v>0.51</c:v>
                </c:pt>
                <c:pt idx="2" formatCode="0.00%">
                  <c:v>0.34499999999999997</c:v>
                </c:pt>
                <c:pt idx="3" formatCode="0.00%">
                  <c:v>0.35199999999999998</c:v>
                </c:pt>
                <c:pt idx="4" formatCode="0.00%">
                  <c:v>0.33900000000000002</c:v>
                </c:pt>
                <c:pt idx="5" formatCode="0.00%">
                  <c:v>0.40300000000000002</c:v>
                </c:pt>
              </c:numCache>
            </c:numRef>
          </c:val>
          <c:smooth val="0"/>
          <c:extLst>
            <c:ext xmlns:c16="http://schemas.microsoft.com/office/drawing/2014/chart" uri="{C3380CC4-5D6E-409C-BE32-E72D297353CC}">
              <c16:uniqueId val="{00000000-55DB-452B-A409-595EA21689B3}"/>
            </c:ext>
          </c:extLst>
        </c:ser>
        <c:ser>
          <c:idx val="1"/>
          <c:order val="1"/>
          <c:tx>
            <c:strRef>
              <c:f>Sheet2!$A$53</c:f>
              <c:strCache>
                <c:ptCount val="1"/>
                <c:pt idx="0">
                  <c:v>MEM</c:v>
                </c:pt>
              </c:strCache>
            </c:strRef>
          </c:tx>
          <c:spPr>
            <a:ln>
              <a:noFill/>
            </a:ln>
          </c:spPr>
          <c:marker>
            <c:symbol val="circle"/>
            <c:size val="7"/>
            <c:spPr>
              <a:solidFill>
                <a:schemeClr val="tx1"/>
              </a:solidFill>
              <a:ln>
                <a:noFill/>
              </a:ln>
            </c:spPr>
          </c:marker>
          <c:cat>
            <c:numRef>
              <c:f>Sheet2!$B$24:$G$24</c:f>
              <c:numCache>
                <c:formatCode>General</c:formatCode>
                <c:ptCount val="6"/>
                <c:pt idx="0">
                  <c:v>2011</c:v>
                </c:pt>
                <c:pt idx="1">
                  <c:v>2012</c:v>
                </c:pt>
                <c:pt idx="2">
                  <c:v>2013</c:v>
                </c:pt>
                <c:pt idx="3">
                  <c:v>2014</c:v>
                </c:pt>
                <c:pt idx="4">
                  <c:v>2015</c:v>
                </c:pt>
                <c:pt idx="5">
                  <c:v>2016</c:v>
                </c:pt>
              </c:numCache>
            </c:numRef>
          </c:cat>
          <c:val>
            <c:numRef>
              <c:f>Sheet2!$B$53:$G$53</c:f>
              <c:numCache>
                <c:formatCode>0%</c:formatCode>
                <c:ptCount val="6"/>
                <c:pt idx="0">
                  <c:v>0.27</c:v>
                </c:pt>
                <c:pt idx="1">
                  <c:v>0.46</c:v>
                </c:pt>
                <c:pt idx="2" formatCode="0.00%">
                  <c:v>0.30099999999999999</c:v>
                </c:pt>
                <c:pt idx="3" formatCode="0.00%">
                  <c:v>0.26200000000000001</c:v>
                </c:pt>
                <c:pt idx="4" formatCode="0.00%">
                  <c:v>0.27300000000000002</c:v>
                </c:pt>
                <c:pt idx="5" formatCode="0.00%">
                  <c:v>0.34599999999999997</c:v>
                </c:pt>
              </c:numCache>
            </c:numRef>
          </c:val>
          <c:smooth val="0"/>
          <c:extLst>
            <c:ext xmlns:c16="http://schemas.microsoft.com/office/drawing/2014/chart" uri="{C3380CC4-5D6E-409C-BE32-E72D297353CC}">
              <c16:uniqueId val="{00000001-55DB-452B-A409-595EA21689B3}"/>
            </c:ext>
          </c:extLst>
        </c:ser>
        <c:dLbls>
          <c:showLegendKey val="0"/>
          <c:showVal val="0"/>
          <c:showCatName val="0"/>
          <c:showSerName val="0"/>
          <c:showPercent val="0"/>
          <c:showBubbleSize val="0"/>
        </c:dLbls>
        <c:marker val="1"/>
        <c:smooth val="0"/>
        <c:axId val="123468416"/>
        <c:axId val="123474304"/>
      </c:lineChart>
      <c:lineChart>
        <c:grouping val="standard"/>
        <c:varyColors val="0"/>
        <c:ser>
          <c:idx val="2"/>
          <c:order val="2"/>
          <c:spPr>
            <a:ln>
              <a:noFill/>
            </a:ln>
          </c:spPr>
          <c:marker>
            <c:symbol val="none"/>
          </c:marker>
          <c:cat>
            <c:numRef>
              <c:f>Sheet2!$B$50:$G$50</c:f>
              <c:numCache>
                <c:formatCode>General</c:formatCode>
                <c:ptCount val="6"/>
                <c:pt idx="0">
                  <c:v>2011</c:v>
                </c:pt>
                <c:pt idx="1">
                  <c:v>2012</c:v>
                </c:pt>
                <c:pt idx="2">
                  <c:v>2013</c:v>
                </c:pt>
                <c:pt idx="3">
                  <c:v>2014</c:v>
                </c:pt>
                <c:pt idx="4">
                  <c:v>2015</c:v>
                </c:pt>
                <c:pt idx="5">
                  <c:v>2016</c:v>
                </c:pt>
              </c:numCache>
            </c:numRef>
          </c:cat>
          <c:val>
            <c:numRef>
              <c:f>Sheet2!$B$51:$G$51</c:f>
              <c:numCache>
                <c:formatCode>General</c:formatCode>
                <c:ptCount val="6"/>
                <c:pt idx="0">
                  <c:v>2138</c:v>
                </c:pt>
                <c:pt idx="1">
                  <c:v>2549</c:v>
                </c:pt>
                <c:pt idx="2">
                  <c:v>2103</c:v>
                </c:pt>
                <c:pt idx="3">
                  <c:v>1617</c:v>
                </c:pt>
                <c:pt idx="4">
                  <c:v>3062</c:v>
                </c:pt>
                <c:pt idx="5">
                  <c:v>1668</c:v>
                </c:pt>
              </c:numCache>
            </c:numRef>
          </c:val>
          <c:smooth val="0"/>
          <c:extLst>
            <c:ext xmlns:c16="http://schemas.microsoft.com/office/drawing/2014/chart" uri="{C3380CC4-5D6E-409C-BE32-E72D297353CC}">
              <c16:uniqueId val="{00000002-55DB-452B-A409-595EA21689B3}"/>
            </c:ext>
          </c:extLst>
        </c:ser>
        <c:dLbls>
          <c:showLegendKey val="0"/>
          <c:showVal val="0"/>
          <c:showCatName val="0"/>
          <c:showSerName val="0"/>
          <c:showPercent val="0"/>
          <c:showBubbleSize val="0"/>
        </c:dLbls>
        <c:marker val="1"/>
        <c:smooth val="0"/>
        <c:axId val="123477376"/>
        <c:axId val="123475840"/>
      </c:lineChart>
      <c:catAx>
        <c:axId val="123468416"/>
        <c:scaling>
          <c:orientation val="minMax"/>
        </c:scaling>
        <c:delete val="0"/>
        <c:axPos val="b"/>
        <c:numFmt formatCode="General" sourceLinked="1"/>
        <c:majorTickMark val="none"/>
        <c:minorTickMark val="none"/>
        <c:tickLblPos val="nextTo"/>
        <c:crossAx val="123474304"/>
        <c:crosses val="autoZero"/>
        <c:auto val="1"/>
        <c:lblAlgn val="ctr"/>
        <c:lblOffset val="100"/>
        <c:noMultiLvlLbl val="0"/>
      </c:catAx>
      <c:valAx>
        <c:axId val="123474304"/>
        <c:scaling>
          <c:orientation val="minMax"/>
        </c:scaling>
        <c:delete val="0"/>
        <c:axPos val="l"/>
        <c:numFmt formatCode="0%" sourceLinked="1"/>
        <c:majorTickMark val="none"/>
        <c:minorTickMark val="none"/>
        <c:tickLblPos val="nextTo"/>
        <c:spPr>
          <a:ln w="9525">
            <a:noFill/>
          </a:ln>
        </c:spPr>
        <c:crossAx val="123468416"/>
        <c:crosses val="autoZero"/>
        <c:crossBetween val="between"/>
      </c:valAx>
      <c:valAx>
        <c:axId val="123475840"/>
        <c:scaling>
          <c:orientation val="minMax"/>
        </c:scaling>
        <c:delete val="0"/>
        <c:axPos val="r"/>
        <c:numFmt formatCode="General" sourceLinked="1"/>
        <c:majorTickMark val="out"/>
        <c:minorTickMark val="none"/>
        <c:tickLblPos val="nextTo"/>
        <c:crossAx val="123477376"/>
        <c:crosses val="max"/>
        <c:crossBetween val="between"/>
      </c:valAx>
      <c:catAx>
        <c:axId val="123477376"/>
        <c:scaling>
          <c:orientation val="minMax"/>
        </c:scaling>
        <c:delete val="1"/>
        <c:axPos val="b"/>
        <c:numFmt formatCode="General" sourceLinked="1"/>
        <c:majorTickMark val="out"/>
        <c:minorTickMark val="none"/>
        <c:tickLblPos val="nextTo"/>
        <c:crossAx val="123475840"/>
        <c:crosses val="autoZero"/>
        <c:auto val="1"/>
        <c:lblAlgn val="ctr"/>
        <c:lblOffset val="100"/>
        <c:noMultiLvlLbl val="0"/>
      </c:catAx>
    </c:plotArea>
    <c:legend>
      <c:legendPos val="b"/>
      <c:legendEntry>
        <c:idx val="2"/>
        <c:delete val="1"/>
      </c:legendEntry>
      <c:overlay val="0"/>
    </c:legend>
    <c:plotVisOnly val="1"/>
    <c:dispBlanksAs val="gap"/>
    <c:showDLblsOverMax val="0"/>
  </c:chart>
  <c:txPr>
    <a:bodyPr/>
    <a:lstStyle/>
    <a:p>
      <a:pPr>
        <a:defRPr sz="1800">
          <a:latin typeface="Times New Roman" pitchFamily="18" charset="0"/>
          <a:cs typeface="Times New Roman" pitchFamily="18" charset="0"/>
        </a:defRPr>
      </a:pPr>
      <a:endParaRPr lang="es-PA"/>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A" dirty="0"/>
              <a:t>Resistencia a Carbapenemas en </a:t>
            </a:r>
            <a:r>
              <a:rPr lang="es-PA" i="1" dirty="0"/>
              <a:t>Klebsiella pneumoniae</a:t>
            </a:r>
          </a:p>
        </c:rich>
      </c:tx>
      <c:overlay val="0"/>
    </c:title>
    <c:autoTitleDeleted val="0"/>
    <c:plotArea>
      <c:layout/>
      <c:lineChart>
        <c:grouping val="standard"/>
        <c:varyColors val="0"/>
        <c:ser>
          <c:idx val="0"/>
          <c:order val="0"/>
          <c:tx>
            <c:strRef>
              <c:f>Sheet2!$A$26</c:f>
              <c:strCache>
                <c:ptCount val="1"/>
                <c:pt idx="0">
                  <c:v>IMI</c:v>
                </c:pt>
              </c:strCache>
            </c:strRef>
          </c:tx>
          <c:spPr>
            <a:ln>
              <a:noFill/>
            </a:ln>
          </c:spPr>
          <c:marker>
            <c:symbol val="triangle"/>
            <c:size val="7"/>
            <c:spPr>
              <a:noFill/>
              <a:ln>
                <a:solidFill>
                  <a:schemeClr val="tx1">
                    <a:alpha val="93000"/>
                  </a:schemeClr>
                </a:solidFill>
              </a:ln>
            </c:spPr>
          </c:marker>
          <c:cat>
            <c:numRef>
              <c:f>Sheet2!$B$24:$G$24</c:f>
              <c:numCache>
                <c:formatCode>General</c:formatCode>
                <c:ptCount val="6"/>
                <c:pt idx="0">
                  <c:v>2011</c:v>
                </c:pt>
                <c:pt idx="1">
                  <c:v>2012</c:v>
                </c:pt>
                <c:pt idx="2">
                  <c:v>2013</c:v>
                </c:pt>
                <c:pt idx="3">
                  <c:v>2014</c:v>
                </c:pt>
                <c:pt idx="4">
                  <c:v>2015</c:v>
                </c:pt>
                <c:pt idx="5">
                  <c:v>2016</c:v>
                </c:pt>
              </c:numCache>
            </c:numRef>
          </c:cat>
          <c:val>
            <c:numRef>
              <c:f>Sheet2!$B$26:$G$26</c:f>
              <c:numCache>
                <c:formatCode>0%</c:formatCode>
                <c:ptCount val="6"/>
                <c:pt idx="0">
                  <c:v>0.11</c:v>
                </c:pt>
                <c:pt idx="1">
                  <c:v>0.08</c:v>
                </c:pt>
                <c:pt idx="2" formatCode="0.00%">
                  <c:v>6.8000000000000005E-2</c:v>
                </c:pt>
                <c:pt idx="3" formatCode="0.00%">
                  <c:v>5.8999999999999997E-2</c:v>
                </c:pt>
                <c:pt idx="4" formatCode="0.00%">
                  <c:v>5.0999999999999997E-2</c:v>
                </c:pt>
                <c:pt idx="5" formatCode="0.00%">
                  <c:v>8.2000000000000003E-2</c:v>
                </c:pt>
              </c:numCache>
            </c:numRef>
          </c:val>
          <c:smooth val="0"/>
          <c:extLst>
            <c:ext xmlns:c16="http://schemas.microsoft.com/office/drawing/2014/chart" uri="{C3380CC4-5D6E-409C-BE32-E72D297353CC}">
              <c16:uniqueId val="{00000000-BA15-4C01-A424-D2E36BC39A59}"/>
            </c:ext>
          </c:extLst>
        </c:ser>
        <c:ser>
          <c:idx val="1"/>
          <c:order val="1"/>
          <c:tx>
            <c:strRef>
              <c:f>Sheet2!$A$27</c:f>
              <c:strCache>
                <c:ptCount val="1"/>
                <c:pt idx="0">
                  <c:v>MEM</c:v>
                </c:pt>
              </c:strCache>
            </c:strRef>
          </c:tx>
          <c:spPr>
            <a:ln>
              <a:noFill/>
            </a:ln>
          </c:spPr>
          <c:marker>
            <c:symbol val="circle"/>
            <c:size val="7"/>
            <c:spPr>
              <a:solidFill>
                <a:schemeClr val="tx1"/>
              </a:solidFill>
              <a:ln>
                <a:noFill/>
              </a:ln>
            </c:spPr>
          </c:marker>
          <c:cat>
            <c:numRef>
              <c:f>Sheet2!$B$24:$G$24</c:f>
              <c:numCache>
                <c:formatCode>General</c:formatCode>
                <c:ptCount val="6"/>
                <c:pt idx="0">
                  <c:v>2011</c:v>
                </c:pt>
                <c:pt idx="1">
                  <c:v>2012</c:v>
                </c:pt>
                <c:pt idx="2">
                  <c:v>2013</c:v>
                </c:pt>
                <c:pt idx="3">
                  <c:v>2014</c:v>
                </c:pt>
                <c:pt idx="4">
                  <c:v>2015</c:v>
                </c:pt>
                <c:pt idx="5">
                  <c:v>2016</c:v>
                </c:pt>
              </c:numCache>
            </c:numRef>
          </c:cat>
          <c:val>
            <c:numRef>
              <c:f>Sheet2!$B$27:$G$27</c:f>
              <c:numCache>
                <c:formatCode>0%</c:formatCode>
                <c:ptCount val="6"/>
                <c:pt idx="0">
                  <c:v>0.12</c:v>
                </c:pt>
                <c:pt idx="1">
                  <c:v>0.05</c:v>
                </c:pt>
                <c:pt idx="2" formatCode="0.00%">
                  <c:v>6.8000000000000005E-2</c:v>
                </c:pt>
                <c:pt idx="3" formatCode="0.00%">
                  <c:v>8.6999999999999994E-2</c:v>
                </c:pt>
                <c:pt idx="4" formatCode="0.00%">
                  <c:v>9.8000000000000004E-2</c:v>
                </c:pt>
                <c:pt idx="5" formatCode="0.00%">
                  <c:v>0.123</c:v>
                </c:pt>
              </c:numCache>
            </c:numRef>
          </c:val>
          <c:smooth val="0"/>
          <c:extLst>
            <c:ext xmlns:c16="http://schemas.microsoft.com/office/drawing/2014/chart" uri="{C3380CC4-5D6E-409C-BE32-E72D297353CC}">
              <c16:uniqueId val="{00000001-BA15-4C01-A424-D2E36BC39A59}"/>
            </c:ext>
          </c:extLst>
        </c:ser>
        <c:dLbls>
          <c:showLegendKey val="0"/>
          <c:showVal val="0"/>
          <c:showCatName val="0"/>
          <c:showSerName val="0"/>
          <c:showPercent val="0"/>
          <c:showBubbleSize val="0"/>
        </c:dLbls>
        <c:marker val="1"/>
        <c:smooth val="0"/>
        <c:axId val="6228992"/>
        <c:axId val="6230784"/>
      </c:lineChart>
      <c:lineChart>
        <c:grouping val="standard"/>
        <c:varyColors val="0"/>
        <c:ser>
          <c:idx val="2"/>
          <c:order val="2"/>
          <c:spPr>
            <a:ln>
              <a:noFill/>
            </a:ln>
          </c:spPr>
          <c:marker>
            <c:symbol val="none"/>
          </c:marker>
          <c:val>
            <c:numRef>
              <c:f>Sheet2!$B$25:$G$25</c:f>
              <c:numCache>
                <c:formatCode>General</c:formatCode>
                <c:ptCount val="6"/>
                <c:pt idx="0">
                  <c:v>1782</c:v>
                </c:pt>
                <c:pt idx="1">
                  <c:v>1865</c:v>
                </c:pt>
                <c:pt idx="2">
                  <c:v>2078</c:v>
                </c:pt>
                <c:pt idx="3">
                  <c:v>1895</c:v>
                </c:pt>
                <c:pt idx="4">
                  <c:v>3776</c:v>
                </c:pt>
                <c:pt idx="5">
                  <c:v>1703</c:v>
                </c:pt>
              </c:numCache>
            </c:numRef>
          </c:val>
          <c:smooth val="0"/>
          <c:extLst>
            <c:ext xmlns:c16="http://schemas.microsoft.com/office/drawing/2014/chart" uri="{C3380CC4-5D6E-409C-BE32-E72D297353CC}">
              <c16:uniqueId val="{00000002-BA15-4C01-A424-D2E36BC39A59}"/>
            </c:ext>
          </c:extLst>
        </c:ser>
        <c:dLbls>
          <c:showLegendKey val="0"/>
          <c:showVal val="0"/>
          <c:showCatName val="0"/>
          <c:showSerName val="0"/>
          <c:showPercent val="0"/>
          <c:showBubbleSize val="0"/>
        </c:dLbls>
        <c:marker val="1"/>
        <c:smooth val="0"/>
        <c:axId val="6238208"/>
        <c:axId val="6232320"/>
      </c:lineChart>
      <c:catAx>
        <c:axId val="6228992"/>
        <c:scaling>
          <c:orientation val="minMax"/>
        </c:scaling>
        <c:delete val="0"/>
        <c:axPos val="b"/>
        <c:numFmt formatCode="General" sourceLinked="1"/>
        <c:majorTickMark val="none"/>
        <c:minorTickMark val="none"/>
        <c:tickLblPos val="nextTo"/>
        <c:crossAx val="6230784"/>
        <c:crosses val="autoZero"/>
        <c:auto val="1"/>
        <c:lblAlgn val="ctr"/>
        <c:lblOffset val="100"/>
        <c:noMultiLvlLbl val="0"/>
      </c:catAx>
      <c:valAx>
        <c:axId val="6230784"/>
        <c:scaling>
          <c:orientation val="minMax"/>
        </c:scaling>
        <c:delete val="0"/>
        <c:axPos val="l"/>
        <c:numFmt formatCode="0%" sourceLinked="1"/>
        <c:majorTickMark val="none"/>
        <c:minorTickMark val="none"/>
        <c:tickLblPos val="nextTo"/>
        <c:spPr>
          <a:ln w="9525">
            <a:noFill/>
          </a:ln>
        </c:spPr>
        <c:crossAx val="6228992"/>
        <c:crosses val="autoZero"/>
        <c:crossBetween val="between"/>
      </c:valAx>
      <c:valAx>
        <c:axId val="6232320"/>
        <c:scaling>
          <c:orientation val="minMax"/>
        </c:scaling>
        <c:delete val="0"/>
        <c:axPos val="r"/>
        <c:numFmt formatCode="General" sourceLinked="1"/>
        <c:majorTickMark val="out"/>
        <c:minorTickMark val="none"/>
        <c:tickLblPos val="nextTo"/>
        <c:crossAx val="6238208"/>
        <c:crosses val="max"/>
        <c:crossBetween val="between"/>
      </c:valAx>
      <c:catAx>
        <c:axId val="6238208"/>
        <c:scaling>
          <c:orientation val="minMax"/>
        </c:scaling>
        <c:delete val="1"/>
        <c:axPos val="b"/>
        <c:majorTickMark val="out"/>
        <c:minorTickMark val="none"/>
        <c:tickLblPos val="nextTo"/>
        <c:crossAx val="6232320"/>
        <c:crosses val="autoZero"/>
        <c:auto val="1"/>
        <c:lblAlgn val="ctr"/>
        <c:lblOffset val="100"/>
        <c:noMultiLvlLbl val="0"/>
      </c:catAx>
    </c:plotArea>
    <c:legend>
      <c:legendPos val="b"/>
      <c:legendEntry>
        <c:idx val="2"/>
        <c:delete val="1"/>
      </c:legendEntry>
      <c:overlay val="0"/>
    </c:legend>
    <c:plotVisOnly val="1"/>
    <c:dispBlanksAs val="gap"/>
    <c:showDLblsOverMax val="0"/>
  </c:chart>
  <c:txPr>
    <a:bodyPr/>
    <a:lstStyle/>
    <a:p>
      <a:pPr>
        <a:defRPr sz="1800">
          <a:latin typeface="Times New Roman" pitchFamily="18" charset="0"/>
          <a:cs typeface="Times New Roman" pitchFamily="18" charset="0"/>
        </a:defRPr>
      </a:pPr>
      <a:endParaRPr lang="es-PA"/>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A"/>
              <a:t>Resistencia a Cefalosporinas de 3ra generación en Klebsiella pneumoniae</a:t>
            </a:r>
          </a:p>
        </c:rich>
      </c:tx>
      <c:overlay val="0"/>
    </c:title>
    <c:autoTitleDeleted val="0"/>
    <c:plotArea>
      <c:layout/>
      <c:lineChart>
        <c:grouping val="standard"/>
        <c:varyColors val="0"/>
        <c:ser>
          <c:idx val="0"/>
          <c:order val="0"/>
          <c:tx>
            <c:strRef>
              <c:f>Sheet2!$A$20</c:f>
              <c:strCache>
                <c:ptCount val="1"/>
                <c:pt idx="0">
                  <c:v>CAZ</c:v>
                </c:pt>
              </c:strCache>
            </c:strRef>
          </c:tx>
          <c:spPr>
            <a:ln>
              <a:noFill/>
            </a:ln>
          </c:spPr>
          <c:marker>
            <c:symbol val="triangle"/>
            <c:size val="7"/>
            <c:spPr>
              <a:noFill/>
              <a:ln>
                <a:solidFill>
                  <a:schemeClr val="tx1">
                    <a:alpha val="93000"/>
                  </a:schemeClr>
                </a:solidFill>
              </a:ln>
            </c:spPr>
          </c:marker>
          <c:cat>
            <c:numRef>
              <c:f>Sheet2!$B$18:$G$18</c:f>
              <c:numCache>
                <c:formatCode>General</c:formatCode>
                <c:ptCount val="6"/>
                <c:pt idx="0">
                  <c:v>2011</c:v>
                </c:pt>
                <c:pt idx="1">
                  <c:v>2012</c:v>
                </c:pt>
                <c:pt idx="2">
                  <c:v>2013</c:v>
                </c:pt>
                <c:pt idx="3">
                  <c:v>2014</c:v>
                </c:pt>
                <c:pt idx="4">
                  <c:v>2015</c:v>
                </c:pt>
                <c:pt idx="5">
                  <c:v>2016</c:v>
                </c:pt>
              </c:numCache>
            </c:numRef>
          </c:cat>
          <c:val>
            <c:numRef>
              <c:f>Sheet2!$B$20:$G$20</c:f>
              <c:numCache>
                <c:formatCode>0%</c:formatCode>
                <c:ptCount val="6"/>
                <c:pt idx="0">
                  <c:v>0.42</c:v>
                </c:pt>
                <c:pt idx="1">
                  <c:v>0.35</c:v>
                </c:pt>
                <c:pt idx="2" formatCode="0.00%">
                  <c:v>0.38900000000000001</c:v>
                </c:pt>
                <c:pt idx="3">
                  <c:v>0.34</c:v>
                </c:pt>
                <c:pt idx="4" formatCode="0.00%">
                  <c:v>0.38700000000000001</c:v>
                </c:pt>
                <c:pt idx="5" formatCode="0.00%">
                  <c:v>0.42499999999999999</c:v>
                </c:pt>
              </c:numCache>
            </c:numRef>
          </c:val>
          <c:smooth val="0"/>
          <c:extLst>
            <c:ext xmlns:c16="http://schemas.microsoft.com/office/drawing/2014/chart" uri="{C3380CC4-5D6E-409C-BE32-E72D297353CC}">
              <c16:uniqueId val="{00000000-E6B1-4359-80D0-E336B05960AC}"/>
            </c:ext>
          </c:extLst>
        </c:ser>
        <c:ser>
          <c:idx val="1"/>
          <c:order val="1"/>
          <c:tx>
            <c:strRef>
              <c:f>Sheet2!$A$21</c:f>
              <c:strCache>
                <c:ptCount val="1"/>
                <c:pt idx="0">
                  <c:v>CTX</c:v>
                </c:pt>
              </c:strCache>
            </c:strRef>
          </c:tx>
          <c:spPr>
            <a:ln>
              <a:noFill/>
            </a:ln>
          </c:spPr>
          <c:marker>
            <c:symbol val="circle"/>
            <c:size val="7"/>
            <c:spPr>
              <a:solidFill>
                <a:schemeClr val="tx1"/>
              </a:solidFill>
              <a:ln>
                <a:noFill/>
              </a:ln>
            </c:spPr>
          </c:marker>
          <c:cat>
            <c:numRef>
              <c:f>Sheet2!$B$18:$G$18</c:f>
              <c:numCache>
                <c:formatCode>General</c:formatCode>
                <c:ptCount val="6"/>
                <c:pt idx="0">
                  <c:v>2011</c:v>
                </c:pt>
                <c:pt idx="1">
                  <c:v>2012</c:v>
                </c:pt>
                <c:pt idx="2">
                  <c:v>2013</c:v>
                </c:pt>
                <c:pt idx="3">
                  <c:v>2014</c:v>
                </c:pt>
                <c:pt idx="4">
                  <c:v>2015</c:v>
                </c:pt>
                <c:pt idx="5">
                  <c:v>2016</c:v>
                </c:pt>
              </c:numCache>
            </c:numRef>
          </c:cat>
          <c:val>
            <c:numRef>
              <c:f>Sheet2!$B$21:$G$21</c:f>
              <c:numCache>
                <c:formatCode>0%</c:formatCode>
                <c:ptCount val="6"/>
                <c:pt idx="0">
                  <c:v>0.09</c:v>
                </c:pt>
                <c:pt idx="1">
                  <c:v>0.17</c:v>
                </c:pt>
                <c:pt idx="2" formatCode="0.00%">
                  <c:v>0.39600000000000002</c:v>
                </c:pt>
                <c:pt idx="3" formatCode="0.00%">
                  <c:v>0.38900000000000001</c:v>
                </c:pt>
                <c:pt idx="4" formatCode="0.00%">
                  <c:v>0.437</c:v>
                </c:pt>
                <c:pt idx="5" formatCode="0.00%">
                  <c:v>0.46600000000000003</c:v>
                </c:pt>
              </c:numCache>
            </c:numRef>
          </c:val>
          <c:smooth val="0"/>
          <c:extLst>
            <c:ext xmlns:c16="http://schemas.microsoft.com/office/drawing/2014/chart" uri="{C3380CC4-5D6E-409C-BE32-E72D297353CC}">
              <c16:uniqueId val="{00000001-E6B1-4359-80D0-E336B05960AC}"/>
            </c:ext>
          </c:extLst>
        </c:ser>
        <c:dLbls>
          <c:showLegendKey val="0"/>
          <c:showVal val="0"/>
          <c:showCatName val="0"/>
          <c:showSerName val="0"/>
          <c:showPercent val="0"/>
          <c:showBubbleSize val="0"/>
        </c:dLbls>
        <c:marker val="1"/>
        <c:smooth val="0"/>
        <c:axId val="34508160"/>
        <c:axId val="34509952"/>
      </c:lineChart>
      <c:lineChart>
        <c:grouping val="standard"/>
        <c:varyColors val="0"/>
        <c:ser>
          <c:idx val="2"/>
          <c:order val="2"/>
          <c:spPr>
            <a:ln>
              <a:noFill/>
            </a:ln>
          </c:spPr>
          <c:marker>
            <c:symbol val="none"/>
          </c:marker>
          <c:val>
            <c:numRef>
              <c:f>Sheet2!$B$19:$G$19</c:f>
              <c:numCache>
                <c:formatCode>General</c:formatCode>
                <c:ptCount val="6"/>
                <c:pt idx="0">
                  <c:v>1782</c:v>
                </c:pt>
                <c:pt idx="1">
                  <c:v>1865</c:v>
                </c:pt>
                <c:pt idx="2">
                  <c:v>2078</c:v>
                </c:pt>
                <c:pt idx="3">
                  <c:v>1895</c:v>
                </c:pt>
                <c:pt idx="4">
                  <c:v>3776</c:v>
                </c:pt>
                <c:pt idx="5">
                  <c:v>1703</c:v>
                </c:pt>
              </c:numCache>
            </c:numRef>
          </c:val>
          <c:smooth val="0"/>
          <c:extLst>
            <c:ext xmlns:c16="http://schemas.microsoft.com/office/drawing/2014/chart" uri="{C3380CC4-5D6E-409C-BE32-E72D297353CC}">
              <c16:uniqueId val="{00000002-E6B1-4359-80D0-E336B05960AC}"/>
            </c:ext>
          </c:extLst>
        </c:ser>
        <c:dLbls>
          <c:showLegendKey val="0"/>
          <c:showVal val="0"/>
          <c:showCatName val="0"/>
          <c:showSerName val="0"/>
          <c:showPercent val="0"/>
          <c:showBubbleSize val="0"/>
        </c:dLbls>
        <c:marker val="1"/>
        <c:smooth val="0"/>
        <c:axId val="34517376"/>
        <c:axId val="34511488"/>
      </c:lineChart>
      <c:catAx>
        <c:axId val="34508160"/>
        <c:scaling>
          <c:orientation val="minMax"/>
        </c:scaling>
        <c:delete val="0"/>
        <c:axPos val="b"/>
        <c:numFmt formatCode="General" sourceLinked="1"/>
        <c:majorTickMark val="none"/>
        <c:minorTickMark val="none"/>
        <c:tickLblPos val="nextTo"/>
        <c:crossAx val="34509952"/>
        <c:crosses val="autoZero"/>
        <c:auto val="1"/>
        <c:lblAlgn val="ctr"/>
        <c:lblOffset val="100"/>
        <c:noMultiLvlLbl val="0"/>
      </c:catAx>
      <c:valAx>
        <c:axId val="34509952"/>
        <c:scaling>
          <c:orientation val="minMax"/>
        </c:scaling>
        <c:delete val="0"/>
        <c:axPos val="l"/>
        <c:numFmt formatCode="0%" sourceLinked="1"/>
        <c:majorTickMark val="none"/>
        <c:minorTickMark val="none"/>
        <c:tickLblPos val="nextTo"/>
        <c:spPr>
          <a:ln w="9525">
            <a:noFill/>
          </a:ln>
        </c:spPr>
        <c:crossAx val="34508160"/>
        <c:crosses val="autoZero"/>
        <c:crossBetween val="between"/>
      </c:valAx>
      <c:valAx>
        <c:axId val="34511488"/>
        <c:scaling>
          <c:orientation val="minMax"/>
        </c:scaling>
        <c:delete val="0"/>
        <c:axPos val="r"/>
        <c:numFmt formatCode="General" sourceLinked="1"/>
        <c:majorTickMark val="out"/>
        <c:minorTickMark val="none"/>
        <c:tickLblPos val="nextTo"/>
        <c:crossAx val="34517376"/>
        <c:crosses val="max"/>
        <c:crossBetween val="between"/>
      </c:valAx>
      <c:catAx>
        <c:axId val="34517376"/>
        <c:scaling>
          <c:orientation val="minMax"/>
        </c:scaling>
        <c:delete val="1"/>
        <c:axPos val="b"/>
        <c:majorTickMark val="out"/>
        <c:minorTickMark val="none"/>
        <c:tickLblPos val="nextTo"/>
        <c:crossAx val="34511488"/>
        <c:crosses val="autoZero"/>
        <c:auto val="1"/>
        <c:lblAlgn val="ctr"/>
        <c:lblOffset val="100"/>
        <c:noMultiLvlLbl val="0"/>
      </c:catAx>
    </c:plotArea>
    <c:legend>
      <c:legendPos val="b"/>
      <c:legendEntry>
        <c:idx val="2"/>
        <c:delete val="1"/>
      </c:legendEntry>
      <c:overlay val="0"/>
    </c:legend>
    <c:plotVisOnly val="1"/>
    <c:dispBlanksAs val="gap"/>
    <c:showDLblsOverMax val="0"/>
  </c:chart>
  <c:txPr>
    <a:bodyPr/>
    <a:lstStyle/>
    <a:p>
      <a:pPr>
        <a:defRPr sz="1800">
          <a:latin typeface="Times New Roman" pitchFamily="18" charset="0"/>
          <a:cs typeface="Times New Roman" pitchFamily="18" charset="0"/>
        </a:defRPr>
      </a:pPr>
      <a:endParaRPr lang="es-PA"/>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PA"/>
              <a:t>% MRSA</a:t>
            </a:r>
          </a:p>
        </c:rich>
      </c:tx>
      <c:overlay val="0"/>
    </c:title>
    <c:autoTitleDeleted val="0"/>
    <c:plotArea>
      <c:layout/>
      <c:lineChart>
        <c:grouping val="standard"/>
        <c:varyColors val="0"/>
        <c:ser>
          <c:idx val="0"/>
          <c:order val="0"/>
          <c:tx>
            <c:strRef>
              <c:f>Sheet3!$B$4</c:f>
              <c:strCache>
                <c:ptCount val="1"/>
                <c:pt idx="0">
                  <c:v>OXA</c:v>
                </c:pt>
              </c:strCache>
            </c:strRef>
          </c:tx>
          <c:spPr>
            <a:ln>
              <a:noFill/>
            </a:ln>
          </c:spPr>
          <c:marker>
            <c:symbol val="triangle"/>
            <c:size val="7"/>
            <c:spPr>
              <a:noFill/>
              <a:ln>
                <a:solidFill>
                  <a:schemeClr val="tx1">
                    <a:alpha val="93000"/>
                  </a:schemeClr>
                </a:solidFill>
              </a:ln>
            </c:spPr>
          </c:marker>
          <c:cat>
            <c:numRef>
              <c:f>Sheet2!$B$24:$G$24</c:f>
              <c:numCache>
                <c:formatCode>General</c:formatCode>
                <c:ptCount val="6"/>
                <c:pt idx="0">
                  <c:v>2011</c:v>
                </c:pt>
                <c:pt idx="1">
                  <c:v>2012</c:v>
                </c:pt>
                <c:pt idx="2">
                  <c:v>2013</c:v>
                </c:pt>
                <c:pt idx="3">
                  <c:v>2014</c:v>
                </c:pt>
                <c:pt idx="4">
                  <c:v>2015</c:v>
                </c:pt>
                <c:pt idx="5">
                  <c:v>2016</c:v>
                </c:pt>
              </c:numCache>
            </c:numRef>
          </c:cat>
          <c:val>
            <c:numRef>
              <c:f>Sheet3!$C$4:$H$4</c:f>
              <c:numCache>
                <c:formatCode>0%</c:formatCode>
                <c:ptCount val="6"/>
                <c:pt idx="0">
                  <c:v>0.28999999999999998</c:v>
                </c:pt>
                <c:pt idx="1">
                  <c:v>0.245</c:v>
                </c:pt>
                <c:pt idx="2" formatCode="0.00%">
                  <c:v>0.36299999999999999</c:v>
                </c:pt>
                <c:pt idx="3" formatCode="0.00%">
                  <c:v>0.34599999999999997</c:v>
                </c:pt>
                <c:pt idx="4" formatCode="0.00%">
                  <c:v>0.311</c:v>
                </c:pt>
                <c:pt idx="5" formatCode="0.00%">
                  <c:v>0.27100000000000002</c:v>
                </c:pt>
              </c:numCache>
            </c:numRef>
          </c:val>
          <c:smooth val="0"/>
          <c:extLst>
            <c:ext xmlns:c16="http://schemas.microsoft.com/office/drawing/2014/chart" uri="{C3380CC4-5D6E-409C-BE32-E72D297353CC}">
              <c16:uniqueId val="{00000000-7B58-446B-8EFA-1215658CBB83}"/>
            </c:ext>
          </c:extLst>
        </c:ser>
        <c:dLbls>
          <c:showLegendKey val="0"/>
          <c:showVal val="0"/>
          <c:showCatName val="0"/>
          <c:showSerName val="0"/>
          <c:showPercent val="0"/>
          <c:showBubbleSize val="0"/>
        </c:dLbls>
        <c:marker val="1"/>
        <c:smooth val="0"/>
        <c:axId val="34308864"/>
        <c:axId val="34310400"/>
      </c:lineChart>
      <c:lineChart>
        <c:grouping val="standard"/>
        <c:varyColors val="0"/>
        <c:ser>
          <c:idx val="2"/>
          <c:order val="1"/>
          <c:spPr>
            <a:ln>
              <a:noFill/>
            </a:ln>
          </c:spPr>
          <c:marker>
            <c:symbol val="none"/>
          </c:marker>
          <c:cat>
            <c:numRef>
              <c:f>Sheet3!$C$2:$H$2</c:f>
              <c:numCache>
                <c:formatCode>General</c:formatCode>
                <c:ptCount val="6"/>
                <c:pt idx="0">
                  <c:v>2011</c:v>
                </c:pt>
                <c:pt idx="1">
                  <c:v>2012</c:v>
                </c:pt>
                <c:pt idx="2">
                  <c:v>2013</c:v>
                </c:pt>
                <c:pt idx="3">
                  <c:v>2014</c:v>
                </c:pt>
                <c:pt idx="4">
                  <c:v>2015</c:v>
                </c:pt>
                <c:pt idx="5">
                  <c:v>2016</c:v>
                </c:pt>
              </c:numCache>
            </c:numRef>
          </c:cat>
          <c:val>
            <c:numRef>
              <c:f>Sheet3!$C$3:$H$3</c:f>
              <c:numCache>
                <c:formatCode>General</c:formatCode>
                <c:ptCount val="6"/>
                <c:pt idx="0">
                  <c:v>1737</c:v>
                </c:pt>
                <c:pt idx="1">
                  <c:v>2359</c:v>
                </c:pt>
                <c:pt idx="2">
                  <c:v>1886</c:v>
                </c:pt>
                <c:pt idx="3">
                  <c:v>1765</c:v>
                </c:pt>
                <c:pt idx="4">
                  <c:v>3311</c:v>
                </c:pt>
                <c:pt idx="5">
                  <c:v>1576</c:v>
                </c:pt>
              </c:numCache>
            </c:numRef>
          </c:val>
          <c:smooth val="0"/>
          <c:extLst>
            <c:ext xmlns:c16="http://schemas.microsoft.com/office/drawing/2014/chart" uri="{C3380CC4-5D6E-409C-BE32-E72D297353CC}">
              <c16:uniqueId val="{00000001-7B58-446B-8EFA-1215658CBB83}"/>
            </c:ext>
          </c:extLst>
        </c:ser>
        <c:dLbls>
          <c:showLegendKey val="0"/>
          <c:showVal val="0"/>
          <c:showCatName val="0"/>
          <c:showSerName val="0"/>
          <c:showPercent val="0"/>
          <c:showBubbleSize val="0"/>
        </c:dLbls>
        <c:marker val="1"/>
        <c:smooth val="0"/>
        <c:axId val="34313728"/>
        <c:axId val="34312192"/>
      </c:lineChart>
      <c:catAx>
        <c:axId val="34308864"/>
        <c:scaling>
          <c:orientation val="minMax"/>
        </c:scaling>
        <c:delete val="0"/>
        <c:axPos val="b"/>
        <c:numFmt formatCode="General" sourceLinked="1"/>
        <c:majorTickMark val="none"/>
        <c:minorTickMark val="none"/>
        <c:tickLblPos val="nextTo"/>
        <c:crossAx val="34310400"/>
        <c:crosses val="autoZero"/>
        <c:auto val="1"/>
        <c:lblAlgn val="ctr"/>
        <c:lblOffset val="100"/>
        <c:noMultiLvlLbl val="0"/>
      </c:catAx>
      <c:valAx>
        <c:axId val="34310400"/>
        <c:scaling>
          <c:orientation val="minMax"/>
        </c:scaling>
        <c:delete val="0"/>
        <c:axPos val="l"/>
        <c:numFmt formatCode="0%" sourceLinked="1"/>
        <c:majorTickMark val="none"/>
        <c:minorTickMark val="none"/>
        <c:tickLblPos val="nextTo"/>
        <c:spPr>
          <a:ln w="9525">
            <a:noFill/>
          </a:ln>
        </c:spPr>
        <c:crossAx val="34308864"/>
        <c:crosses val="autoZero"/>
        <c:crossBetween val="between"/>
      </c:valAx>
      <c:valAx>
        <c:axId val="34312192"/>
        <c:scaling>
          <c:orientation val="minMax"/>
        </c:scaling>
        <c:delete val="0"/>
        <c:axPos val="r"/>
        <c:numFmt formatCode="General" sourceLinked="1"/>
        <c:majorTickMark val="out"/>
        <c:minorTickMark val="none"/>
        <c:tickLblPos val="nextTo"/>
        <c:crossAx val="34313728"/>
        <c:crosses val="max"/>
        <c:crossBetween val="between"/>
      </c:valAx>
      <c:catAx>
        <c:axId val="34313728"/>
        <c:scaling>
          <c:orientation val="minMax"/>
        </c:scaling>
        <c:delete val="1"/>
        <c:axPos val="b"/>
        <c:numFmt formatCode="General" sourceLinked="1"/>
        <c:majorTickMark val="out"/>
        <c:minorTickMark val="none"/>
        <c:tickLblPos val="nextTo"/>
        <c:crossAx val="34312192"/>
        <c:crosses val="autoZero"/>
        <c:auto val="1"/>
        <c:lblAlgn val="ctr"/>
        <c:lblOffset val="100"/>
        <c:noMultiLvlLbl val="0"/>
      </c:catAx>
    </c:plotArea>
    <c:legend>
      <c:legendPos val="b"/>
      <c:legendEntry>
        <c:idx val="1"/>
        <c:delete val="1"/>
      </c:legendEntry>
      <c:overlay val="0"/>
    </c:legend>
    <c:plotVisOnly val="1"/>
    <c:dispBlanksAs val="gap"/>
    <c:showDLblsOverMax val="0"/>
  </c:chart>
  <c:txPr>
    <a:bodyPr/>
    <a:lstStyle/>
    <a:p>
      <a:pPr>
        <a:defRPr sz="1800">
          <a:latin typeface="Times New Roman" pitchFamily="18" charset="0"/>
          <a:cs typeface="Times New Roman" pitchFamily="18" charset="0"/>
        </a:defRPr>
      </a:pPr>
      <a:endParaRPr lang="es-PA"/>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A"/>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F2090-5124-42D3-A45A-9773301328B9}" type="datetimeFigureOut">
              <a:rPr lang="es-PA" smtClean="0"/>
              <a:t>11/22/2018</a:t>
            </a:fld>
            <a:endParaRPr lang="es-PA"/>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A"/>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A"/>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368E2-9229-483B-AE4D-A6B40CD5A0C1}" type="slidenum">
              <a:rPr lang="es-PA" smtClean="0"/>
              <a:t>‹Nº›</a:t>
            </a:fld>
            <a:endParaRPr lang="es-PA"/>
          </a:p>
        </p:txBody>
      </p:sp>
    </p:spTree>
    <p:extLst>
      <p:ext uri="{BB962C8B-B14F-4D97-AF65-F5344CB8AC3E}">
        <p14:creationId xmlns:p14="http://schemas.microsoft.com/office/powerpoint/2010/main" val="246145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10"/>
          </p:nvPr>
        </p:nvSpPr>
        <p:spPr/>
        <p:txBody>
          <a:bodyPr/>
          <a:lstStyle/>
          <a:p>
            <a:fld id="{23F267F1-F545-442F-99F7-D0130F486849}" type="slidenum">
              <a:rPr lang="es-PA" smtClean="0"/>
              <a:t>27</a:t>
            </a:fld>
            <a:endParaRPr lang="es-PA"/>
          </a:p>
        </p:txBody>
      </p:sp>
    </p:spTree>
    <p:extLst>
      <p:ext uri="{BB962C8B-B14F-4D97-AF65-F5344CB8AC3E}">
        <p14:creationId xmlns:p14="http://schemas.microsoft.com/office/powerpoint/2010/main" val="2538107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10"/>
          </p:nvPr>
        </p:nvSpPr>
        <p:spPr/>
        <p:txBody>
          <a:bodyPr/>
          <a:lstStyle/>
          <a:p>
            <a:fld id="{23F267F1-F545-442F-99F7-D0130F486849}" type="slidenum">
              <a:rPr lang="es-PA" smtClean="0"/>
              <a:t>28</a:t>
            </a:fld>
            <a:endParaRPr lang="es-PA"/>
          </a:p>
        </p:txBody>
      </p:sp>
    </p:spTree>
    <p:extLst>
      <p:ext uri="{BB962C8B-B14F-4D97-AF65-F5344CB8AC3E}">
        <p14:creationId xmlns:p14="http://schemas.microsoft.com/office/powerpoint/2010/main" val="2418416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10"/>
          </p:nvPr>
        </p:nvSpPr>
        <p:spPr/>
        <p:txBody>
          <a:bodyPr/>
          <a:lstStyle/>
          <a:p>
            <a:fld id="{23F267F1-F545-442F-99F7-D0130F486849}" type="slidenum">
              <a:rPr lang="es-PA" smtClean="0"/>
              <a:t>29</a:t>
            </a:fld>
            <a:endParaRPr lang="es-PA"/>
          </a:p>
        </p:txBody>
      </p:sp>
    </p:spTree>
    <p:extLst>
      <p:ext uri="{BB962C8B-B14F-4D97-AF65-F5344CB8AC3E}">
        <p14:creationId xmlns:p14="http://schemas.microsoft.com/office/powerpoint/2010/main" val="197219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10"/>
          </p:nvPr>
        </p:nvSpPr>
        <p:spPr/>
        <p:txBody>
          <a:bodyPr/>
          <a:lstStyle/>
          <a:p>
            <a:fld id="{23F267F1-F545-442F-99F7-D0130F486849}" type="slidenum">
              <a:rPr lang="es-PA" smtClean="0"/>
              <a:t>30</a:t>
            </a:fld>
            <a:endParaRPr lang="es-PA"/>
          </a:p>
        </p:txBody>
      </p:sp>
    </p:spTree>
    <p:extLst>
      <p:ext uri="{BB962C8B-B14F-4D97-AF65-F5344CB8AC3E}">
        <p14:creationId xmlns:p14="http://schemas.microsoft.com/office/powerpoint/2010/main" val="335496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127BC0-4CE4-4AD6-B3E9-11F136C621F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A"/>
          </a:p>
        </p:txBody>
      </p:sp>
      <p:sp>
        <p:nvSpPr>
          <p:cNvPr id="3" name="Subtítulo 2">
            <a:extLst>
              <a:ext uri="{FF2B5EF4-FFF2-40B4-BE49-F238E27FC236}">
                <a16:creationId xmlns:a16="http://schemas.microsoft.com/office/drawing/2014/main" id="{52A1B3CC-3310-4223-ADE0-89BC2E0EEF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A"/>
          </a:p>
        </p:txBody>
      </p:sp>
      <p:sp>
        <p:nvSpPr>
          <p:cNvPr id="4" name="Marcador de fecha 3">
            <a:extLst>
              <a:ext uri="{FF2B5EF4-FFF2-40B4-BE49-F238E27FC236}">
                <a16:creationId xmlns:a16="http://schemas.microsoft.com/office/drawing/2014/main" id="{E7EBE245-68AF-4C1C-A1C1-BD1E09D9775A}"/>
              </a:ext>
            </a:extLst>
          </p:cNvPr>
          <p:cNvSpPr>
            <a:spLocks noGrp="1"/>
          </p:cNvSpPr>
          <p:nvPr>
            <p:ph type="dt" sz="half" idx="10"/>
          </p:nvPr>
        </p:nvSpPr>
        <p:spPr/>
        <p:txBody>
          <a:bodyPr/>
          <a:lstStyle/>
          <a:p>
            <a:fld id="{A5C79744-AEFC-4B96-A7E4-F5D898CEB059}" type="datetimeFigureOut">
              <a:rPr lang="es-PA" smtClean="0"/>
              <a:t>11/22/2018</a:t>
            </a:fld>
            <a:endParaRPr lang="es-PA"/>
          </a:p>
        </p:txBody>
      </p:sp>
      <p:sp>
        <p:nvSpPr>
          <p:cNvPr id="5" name="Marcador de pie de página 4">
            <a:extLst>
              <a:ext uri="{FF2B5EF4-FFF2-40B4-BE49-F238E27FC236}">
                <a16:creationId xmlns:a16="http://schemas.microsoft.com/office/drawing/2014/main" id="{6C492BC9-8ED3-4B4C-B1F9-D7F875219306}"/>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E03E4E30-29E2-4D18-B2FA-5596BF6D32C9}"/>
              </a:ext>
            </a:extLst>
          </p:cNvPr>
          <p:cNvSpPr>
            <a:spLocks noGrp="1"/>
          </p:cNvSpPr>
          <p:nvPr>
            <p:ph type="sldNum" sz="quarter" idx="12"/>
          </p:nvPr>
        </p:nvSpPr>
        <p:spPr/>
        <p:txBody>
          <a:bodyPr/>
          <a:lstStyle/>
          <a:p>
            <a:fld id="{21556336-CDC1-4B40-BDBF-B4F668430DC0}" type="slidenum">
              <a:rPr lang="es-PA" smtClean="0"/>
              <a:t>‹Nº›</a:t>
            </a:fld>
            <a:endParaRPr lang="es-PA"/>
          </a:p>
        </p:txBody>
      </p:sp>
    </p:spTree>
    <p:extLst>
      <p:ext uri="{BB962C8B-B14F-4D97-AF65-F5344CB8AC3E}">
        <p14:creationId xmlns:p14="http://schemas.microsoft.com/office/powerpoint/2010/main" val="129950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1CA4C8-19B1-4AE1-94A2-7A560BD96A3F}"/>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texto vertical 2">
            <a:extLst>
              <a:ext uri="{FF2B5EF4-FFF2-40B4-BE49-F238E27FC236}">
                <a16:creationId xmlns:a16="http://schemas.microsoft.com/office/drawing/2014/main" id="{8A8E0B32-049A-4F0B-B12F-1459BC1A3C88}"/>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411EBBB9-999D-4729-8792-32D87448888A}"/>
              </a:ext>
            </a:extLst>
          </p:cNvPr>
          <p:cNvSpPr>
            <a:spLocks noGrp="1"/>
          </p:cNvSpPr>
          <p:nvPr>
            <p:ph type="dt" sz="half" idx="10"/>
          </p:nvPr>
        </p:nvSpPr>
        <p:spPr/>
        <p:txBody>
          <a:bodyPr/>
          <a:lstStyle/>
          <a:p>
            <a:fld id="{A5C79744-AEFC-4B96-A7E4-F5D898CEB059}" type="datetimeFigureOut">
              <a:rPr lang="es-PA" smtClean="0"/>
              <a:t>11/22/2018</a:t>
            </a:fld>
            <a:endParaRPr lang="es-PA"/>
          </a:p>
        </p:txBody>
      </p:sp>
      <p:sp>
        <p:nvSpPr>
          <p:cNvPr id="5" name="Marcador de pie de página 4">
            <a:extLst>
              <a:ext uri="{FF2B5EF4-FFF2-40B4-BE49-F238E27FC236}">
                <a16:creationId xmlns:a16="http://schemas.microsoft.com/office/drawing/2014/main" id="{219DEFC4-A87A-4F15-8457-579FB39E1431}"/>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B54ECB6A-50B8-46E4-8074-0E956F6ECDA5}"/>
              </a:ext>
            </a:extLst>
          </p:cNvPr>
          <p:cNvSpPr>
            <a:spLocks noGrp="1"/>
          </p:cNvSpPr>
          <p:nvPr>
            <p:ph type="sldNum" sz="quarter" idx="12"/>
          </p:nvPr>
        </p:nvSpPr>
        <p:spPr/>
        <p:txBody>
          <a:bodyPr/>
          <a:lstStyle/>
          <a:p>
            <a:fld id="{21556336-CDC1-4B40-BDBF-B4F668430DC0}" type="slidenum">
              <a:rPr lang="es-PA" smtClean="0"/>
              <a:t>‹Nº›</a:t>
            </a:fld>
            <a:endParaRPr lang="es-PA"/>
          </a:p>
        </p:txBody>
      </p:sp>
    </p:spTree>
    <p:extLst>
      <p:ext uri="{BB962C8B-B14F-4D97-AF65-F5344CB8AC3E}">
        <p14:creationId xmlns:p14="http://schemas.microsoft.com/office/powerpoint/2010/main" val="2006955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9E6008C-F9B4-4F60-90C0-CB0BF16E5D6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A"/>
          </a:p>
        </p:txBody>
      </p:sp>
      <p:sp>
        <p:nvSpPr>
          <p:cNvPr id="3" name="Marcador de texto vertical 2">
            <a:extLst>
              <a:ext uri="{FF2B5EF4-FFF2-40B4-BE49-F238E27FC236}">
                <a16:creationId xmlns:a16="http://schemas.microsoft.com/office/drawing/2014/main" id="{15067B58-1CC1-408C-B80D-99AD2C01D0DD}"/>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532A6D59-08B4-49AF-ABDA-352B70128727}"/>
              </a:ext>
            </a:extLst>
          </p:cNvPr>
          <p:cNvSpPr>
            <a:spLocks noGrp="1"/>
          </p:cNvSpPr>
          <p:nvPr>
            <p:ph type="dt" sz="half" idx="10"/>
          </p:nvPr>
        </p:nvSpPr>
        <p:spPr/>
        <p:txBody>
          <a:bodyPr/>
          <a:lstStyle/>
          <a:p>
            <a:fld id="{A5C79744-AEFC-4B96-A7E4-F5D898CEB059}" type="datetimeFigureOut">
              <a:rPr lang="es-PA" smtClean="0"/>
              <a:t>11/22/2018</a:t>
            </a:fld>
            <a:endParaRPr lang="es-PA"/>
          </a:p>
        </p:txBody>
      </p:sp>
      <p:sp>
        <p:nvSpPr>
          <p:cNvPr id="5" name="Marcador de pie de página 4">
            <a:extLst>
              <a:ext uri="{FF2B5EF4-FFF2-40B4-BE49-F238E27FC236}">
                <a16:creationId xmlns:a16="http://schemas.microsoft.com/office/drawing/2014/main" id="{1F4CF2DE-EFFC-4601-8514-1C230096B2B3}"/>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BE39D547-A11C-40CD-B220-140A01A16A1E}"/>
              </a:ext>
            </a:extLst>
          </p:cNvPr>
          <p:cNvSpPr>
            <a:spLocks noGrp="1"/>
          </p:cNvSpPr>
          <p:nvPr>
            <p:ph type="sldNum" sz="quarter" idx="12"/>
          </p:nvPr>
        </p:nvSpPr>
        <p:spPr/>
        <p:txBody>
          <a:bodyPr/>
          <a:lstStyle/>
          <a:p>
            <a:fld id="{21556336-CDC1-4B40-BDBF-B4F668430DC0}" type="slidenum">
              <a:rPr lang="es-PA" smtClean="0"/>
              <a:t>‹Nº›</a:t>
            </a:fld>
            <a:endParaRPr lang="es-PA"/>
          </a:p>
        </p:txBody>
      </p:sp>
    </p:spTree>
    <p:extLst>
      <p:ext uri="{BB962C8B-B14F-4D97-AF65-F5344CB8AC3E}">
        <p14:creationId xmlns:p14="http://schemas.microsoft.com/office/powerpoint/2010/main" val="1356852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A"/>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A"/>
          </a:p>
        </p:txBody>
      </p:sp>
      <p:sp>
        <p:nvSpPr>
          <p:cNvPr id="4" name="Marcador de fecha 3"/>
          <p:cNvSpPr>
            <a:spLocks noGrp="1"/>
          </p:cNvSpPr>
          <p:nvPr>
            <p:ph type="dt" sz="half" idx="10"/>
          </p:nvPr>
        </p:nvSpPr>
        <p:spPr/>
        <p:txBody>
          <a:bodyPr/>
          <a:lstStyle/>
          <a:p>
            <a:fld id="{4E1B4F3F-E89B-4FF9-B46D-D167800E56DF}" type="datetimeFigureOut">
              <a:rPr lang="es-PA" smtClean="0"/>
              <a:t>11/22/2018</a:t>
            </a:fld>
            <a:endParaRPr lang="es-PA"/>
          </a:p>
        </p:txBody>
      </p:sp>
      <p:sp>
        <p:nvSpPr>
          <p:cNvPr id="5" name="Marcador de pie de página 4"/>
          <p:cNvSpPr>
            <a:spLocks noGrp="1"/>
          </p:cNvSpPr>
          <p:nvPr>
            <p:ph type="ftr" sz="quarter" idx="11"/>
          </p:nvPr>
        </p:nvSpPr>
        <p:spPr/>
        <p:txBody>
          <a:bodyPr/>
          <a:lstStyle/>
          <a:p>
            <a:endParaRPr lang="es-PA"/>
          </a:p>
        </p:txBody>
      </p:sp>
      <p:sp>
        <p:nvSpPr>
          <p:cNvPr id="6" name="Marcador de número de diapositiva 5"/>
          <p:cNvSpPr>
            <a:spLocks noGrp="1"/>
          </p:cNvSpPr>
          <p:nvPr>
            <p:ph type="sldNum" sz="quarter" idx="12"/>
          </p:nvPr>
        </p:nvSpPr>
        <p:spPr/>
        <p:txBody>
          <a:bodyPr/>
          <a:lstStyle/>
          <a:p>
            <a:fld id="{6D851F30-F51D-4F2E-B4CB-65E98DBB5B60}" type="slidenum">
              <a:rPr lang="es-PA" smtClean="0"/>
              <a:t>‹Nº›</a:t>
            </a:fld>
            <a:endParaRPr lang="es-PA"/>
          </a:p>
        </p:txBody>
      </p:sp>
    </p:spTree>
    <p:extLst>
      <p:ext uri="{BB962C8B-B14F-4D97-AF65-F5344CB8AC3E}">
        <p14:creationId xmlns:p14="http://schemas.microsoft.com/office/powerpoint/2010/main" val="4143361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A"/>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p:cNvSpPr>
            <a:spLocks noGrp="1"/>
          </p:cNvSpPr>
          <p:nvPr>
            <p:ph type="dt" sz="half" idx="10"/>
          </p:nvPr>
        </p:nvSpPr>
        <p:spPr/>
        <p:txBody>
          <a:bodyPr/>
          <a:lstStyle/>
          <a:p>
            <a:fld id="{4E1B4F3F-E89B-4FF9-B46D-D167800E56DF}" type="datetimeFigureOut">
              <a:rPr lang="es-PA" smtClean="0"/>
              <a:t>11/22/2018</a:t>
            </a:fld>
            <a:endParaRPr lang="es-PA"/>
          </a:p>
        </p:txBody>
      </p:sp>
      <p:sp>
        <p:nvSpPr>
          <p:cNvPr id="5" name="Marcador de pie de página 4"/>
          <p:cNvSpPr>
            <a:spLocks noGrp="1"/>
          </p:cNvSpPr>
          <p:nvPr>
            <p:ph type="ftr" sz="quarter" idx="11"/>
          </p:nvPr>
        </p:nvSpPr>
        <p:spPr/>
        <p:txBody>
          <a:bodyPr/>
          <a:lstStyle/>
          <a:p>
            <a:endParaRPr lang="es-PA"/>
          </a:p>
        </p:txBody>
      </p:sp>
      <p:sp>
        <p:nvSpPr>
          <p:cNvPr id="6" name="Marcador de número de diapositiva 5"/>
          <p:cNvSpPr>
            <a:spLocks noGrp="1"/>
          </p:cNvSpPr>
          <p:nvPr>
            <p:ph type="sldNum" sz="quarter" idx="12"/>
          </p:nvPr>
        </p:nvSpPr>
        <p:spPr/>
        <p:txBody>
          <a:bodyPr/>
          <a:lstStyle/>
          <a:p>
            <a:fld id="{6D851F30-F51D-4F2E-B4CB-65E98DBB5B60}" type="slidenum">
              <a:rPr lang="es-PA" smtClean="0"/>
              <a:t>‹Nº›</a:t>
            </a:fld>
            <a:endParaRPr lang="es-PA"/>
          </a:p>
        </p:txBody>
      </p:sp>
    </p:spTree>
    <p:extLst>
      <p:ext uri="{BB962C8B-B14F-4D97-AF65-F5344CB8AC3E}">
        <p14:creationId xmlns:p14="http://schemas.microsoft.com/office/powerpoint/2010/main" val="1688099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A"/>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E1B4F3F-E89B-4FF9-B46D-D167800E56DF}" type="datetimeFigureOut">
              <a:rPr lang="es-PA" smtClean="0"/>
              <a:t>11/22/2018</a:t>
            </a:fld>
            <a:endParaRPr lang="es-PA"/>
          </a:p>
        </p:txBody>
      </p:sp>
      <p:sp>
        <p:nvSpPr>
          <p:cNvPr id="5" name="Marcador de pie de página 4"/>
          <p:cNvSpPr>
            <a:spLocks noGrp="1"/>
          </p:cNvSpPr>
          <p:nvPr>
            <p:ph type="ftr" sz="quarter" idx="11"/>
          </p:nvPr>
        </p:nvSpPr>
        <p:spPr/>
        <p:txBody>
          <a:bodyPr/>
          <a:lstStyle/>
          <a:p>
            <a:endParaRPr lang="es-PA"/>
          </a:p>
        </p:txBody>
      </p:sp>
      <p:sp>
        <p:nvSpPr>
          <p:cNvPr id="6" name="Marcador de número de diapositiva 5"/>
          <p:cNvSpPr>
            <a:spLocks noGrp="1"/>
          </p:cNvSpPr>
          <p:nvPr>
            <p:ph type="sldNum" sz="quarter" idx="12"/>
          </p:nvPr>
        </p:nvSpPr>
        <p:spPr/>
        <p:txBody>
          <a:bodyPr/>
          <a:lstStyle/>
          <a:p>
            <a:fld id="{6D851F30-F51D-4F2E-B4CB-65E98DBB5B60}" type="slidenum">
              <a:rPr lang="es-PA" smtClean="0"/>
              <a:t>‹Nº›</a:t>
            </a:fld>
            <a:endParaRPr lang="es-PA"/>
          </a:p>
        </p:txBody>
      </p:sp>
    </p:spTree>
    <p:extLst>
      <p:ext uri="{BB962C8B-B14F-4D97-AF65-F5344CB8AC3E}">
        <p14:creationId xmlns:p14="http://schemas.microsoft.com/office/powerpoint/2010/main" val="3910535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A"/>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fecha 4"/>
          <p:cNvSpPr>
            <a:spLocks noGrp="1"/>
          </p:cNvSpPr>
          <p:nvPr>
            <p:ph type="dt" sz="half" idx="10"/>
          </p:nvPr>
        </p:nvSpPr>
        <p:spPr/>
        <p:txBody>
          <a:bodyPr/>
          <a:lstStyle/>
          <a:p>
            <a:fld id="{4E1B4F3F-E89B-4FF9-B46D-D167800E56DF}" type="datetimeFigureOut">
              <a:rPr lang="es-PA" smtClean="0"/>
              <a:t>11/22/2018</a:t>
            </a:fld>
            <a:endParaRPr lang="es-PA"/>
          </a:p>
        </p:txBody>
      </p:sp>
      <p:sp>
        <p:nvSpPr>
          <p:cNvPr id="6" name="Marcador de pie de página 5"/>
          <p:cNvSpPr>
            <a:spLocks noGrp="1"/>
          </p:cNvSpPr>
          <p:nvPr>
            <p:ph type="ftr" sz="quarter" idx="11"/>
          </p:nvPr>
        </p:nvSpPr>
        <p:spPr/>
        <p:txBody>
          <a:bodyPr/>
          <a:lstStyle/>
          <a:p>
            <a:endParaRPr lang="es-PA"/>
          </a:p>
        </p:txBody>
      </p:sp>
      <p:sp>
        <p:nvSpPr>
          <p:cNvPr id="7" name="Marcador de número de diapositiva 6"/>
          <p:cNvSpPr>
            <a:spLocks noGrp="1"/>
          </p:cNvSpPr>
          <p:nvPr>
            <p:ph type="sldNum" sz="quarter" idx="12"/>
          </p:nvPr>
        </p:nvSpPr>
        <p:spPr/>
        <p:txBody>
          <a:bodyPr/>
          <a:lstStyle/>
          <a:p>
            <a:fld id="{6D851F30-F51D-4F2E-B4CB-65E98DBB5B60}" type="slidenum">
              <a:rPr lang="es-PA" smtClean="0"/>
              <a:t>‹Nº›</a:t>
            </a:fld>
            <a:endParaRPr lang="es-PA"/>
          </a:p>
        </p:txBody>
      </p:sp>
    </p:spTree>
    <p:extLst>
      <p:ext uri="{BB962C8B-B14F-4D97-AF65-F5344CB8AC3E}">
        <p14:creationId xmlns:p14="http://schemas.microsoft.com/office/powerpoint/2010/main" val="2086429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A"/>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7" name="Marcador de fecha 6"/>
          <p:cNvSpPr>
            <a:spLocks noGrp="1"/>
          </p:cNvSpPr>
          <p:nvPr>
            <p:ph type="dt" sz="half" idx="10"/>
          </p:nvPr>
        </p:nvSpPr>
        <p:spPr/>
        <p:txBody>
          <a:bodyPr/>
          <a:lstStyle/>
          <a:p>
            <a:fld id="{4E1B4F3F-E89B-4FF9-B46D-D167800E56DF}" type="datetimeFigureOut">
              <a:rPr lang="es-PA" smtClean="0"/>
              <a:t>11/22/2018</a:t>
            </a:fld>
            <a:endParaRPr lang="es-PA"/>
          </a:p>
        </p:txBody>
      </p:sp>
      <p:sp>
        <p:nvSpPr>
          <p:cNvPr id="8" name="Marcador de pie de página 7"/>
          <p:cNvSpPr>
            <a:spLocks noGrp="1"/>
          </p:cNvSpPr>
          <p:nvPr>
            <p:ph type="ftr" sz="quarter" idx="11"/>
          </p:nvPr>
        </p:nvSpPr>
        <p:spPr/>
        <p:txBody>
          <a:bodyPr/>
          <a:lstStyle/>
          <a:p>
            <a:endParaRPr lang="es-PA"/>
          </a:p>
        </p:txBody>
      </p:sp>
      <p:sp>
        <p:nvSpPr>
          <p:cNvPr id="9" name="Marcador de número de diapositiva 8"/>
          <p:cNvSpPr>
            <a:spLocks noGrp="1"/>
          </p:cNvSpPr>
          <p:nvPr>
            <p:ph type="sldNum" sz="quarter" idx="12"/>
          </p:nvPr>
        </p:nvSpPr>
        <p:spPr/>
        <p:txBody>
          <a:bodyPr/>
          <a:lstStyle/>
          <a:p>
            <a:fld id="{6D851F30-F51D-4F2E-B4CB-65E98DBB5B60}" type="slidenum">
              <a:rPr lang="es-PA" smtClean="0"/>
              <a:t>‹Nº›</a:t>
            </a:fld>
            <a:endParaRPr lang="es-PA"/>
          </a:p>
        </p:txBody>
      </p:sp>
    </p:spTree>
    <p:extLst>
      <p:ext uri="{BB962C8B-B14F-4D97-AF65-F5344CB8AC3E}">
        <p14:creationId xmlns:p14="http://schemas.microsoft.com/office/powerpoint/2010/main" val="305124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A"/>
          </a:p>
        </p:txBody>
      </p:sp>
      <p:sp>
        <p:nvSpPr>
          <p:cNvPr id="3" name="Marcador de fecha 2"/>
          <p:cNvSpPr>
            <a:spLocks noGrp="1"/>
          </p:cNvSpPr>
          <p:nvPr>
            <p:ph type="dt" sz="half" idx="10"/>
          </p:nvPr>
        </p:nvSpPr>
        <p:spPr/>
        <p:txBody>
          <a:bodyPr/>
          <a:lstStyle/>
          <a:p>
            <a:fld id="{4E1B4F3F-E89B-4FF9-B46D-D167800E56DF}" type="datetimeFigureOut">
              <a:rPr lang="es-PA" smtClean="0"/>
              <a:t>11/22/2018</a:t>
            </a:fld>
            <a:endParaRPr lang="es-PA"/>
          </a:p>
        </p:txBody>
      </p:sp>
      <p:sp>
        <p:nvSpPr>
          <p:cNvPr id="4" name="Marcador de pie de página 3"/>
          <p:cNvSpPr>
            <a:spLocks noGrp="1"/>
          </p:cNvSpPr>
          <p:nvPr>
            <p:ph type="ftr" sz="quarter" idx="11"/>
          </p:nvPr>
        </p:nvSpPr>
        <p:spPr/>
        <p:txBody>
          <a:bodyPr/>
          <a:lstStyle/>
          <a:p>
            <a:endParaRPr lang="es-PA"/>
          </a:p>
        </p:txBody>
      </p:sp>
      <p:sp>
        <p:nvSpPr>
          <p:cNvPr id="5" name="Marcador de número de diapositiva 4"/>
          <p:cNvSpPr>
            <a:spLocks noGrp="1"/>
          </p:cNvSpPr>
          <p:nvPr>
            <p:ph type="sldNum" sz="quarter" idx="12"/>
          </p:nvPr>
        </p:nvSpPr>
        <p:spPr/>
        <p:txBody>
          <a:bodyPr/>
          <a:lstStyle/>
          <a:p>
            <a:fld id="{6D851F30-F51D-4F2E-B4CB-65E98DBB5B60}" type="slidenum">
              <a:rPr lang="es-PA" smtClean="0"/>
              <a:t>‹Nº›</a:t>
            </a:fld>
            <a:endParaRPr lang="es-PA"/>
          </a:p>
        </p:txBody>
      </p:sp>
    </p:spTree>
    <p:extLst>
      <p:ext uri="{BB962C8B-B14F-4D97-AF65-F5344CB8AC3E}">
        <p14:creationId xmlns:p14="http://schemas.microsoft.com/office/powerpoint/2010/main" val="3764447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E1B4F3F-E89B-4FF9-B46D-D167800E56DF}" type="datetimeFigureOut">
              <a:rPr lang="es-PA" smtClean="0"/>
              <a:t>11/22/2018</a:t>
            </a:fld>
            <a:endParaRPr lang="es-PA"/>
          </a:p>
        </p:txBody>
      </p:sp>
      <p:sp>
        <p:nvSpPr>
          <p:cNvPr id="3" name="Marcador de pie de página 2"/>
          <p:cNvSpPr>
            <a:spLocks noGrp="1"/>
          </p:cNvSpPr>
          <p:nvPr>
            <p:ph type="ftr" sz="quarter" idx="11"/>
          </p:nvPr>
        </p:nvSpPr>
        <p:spPr/>
        <p:txBody>
          <a:bodyPr/>
          <a:lstStyle/>
          <a:p>
            <a:endParaRPr lang="es-PA"/>
          </a:p>
        </p:txBody>
      </p:sp>
      <p:sp>
        <p:nvSpPr>
          <p:cNvPr id="4" name="Marcador de número de diapositiva 3"/>
          <p:cNvSpPr>
            <a:spLocks noGrp="1"/>
          </p:cNvSpPr>
          <p:nvPr>
            <p:ph type="sldNum" sz="quarter" idx="12"/>
          </p:nvPr>
        </p:nvSpPr>
        <p:spPr/>
        <p:txBody>
          <a:bodyPr/>
          <a:lstStyle/>
          <a:p>
            <a:fld id="{6D851F30-F51D-4F2E-B4CB-65E98DBB5B60}" type="slidenum">
              <a:rPr lang="es-PA" smtClean="0"/>
              <a:t>‹Nº›</a:t>
            </a:fld>
            <a:endParaRPr lang="es-PA"/>
          </a:p>
        </p:txBody>
      </p:sp>
    </p:spTree>
    <p:extLst>
      <p:ext uri="{BB962C8B-B14F-4D97-AF65-F5344CB8AC3E}">
        <p14:creationId xmlns:p14="http://schemas.microsoft.com/office/powerpoint/2010/main" val="2994330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E1B4F3F-E89B-4FF9-B46D-D167800E56DF}" type="datetimeFigureOut">
              <a:rPr lang="es-PA" smtClean="0"/>
              <a:t>11/22/2018</a:t>
            </a:fld>
            <a:endParaRPr lang="es-PA"/>
          </a:p>
        </p:txBody>
      </p:sp>
      <p:sp>
        <p:nvSpPr>
          <p:cNvPr id="6" name="Marcador de pie de página 5"/>
          <p:cNvSpPr>
            <a:spLocks noGrp="1"/>
          </p:cNvSpPr>
          <p:nvPr>
            <p:ph type="ftr" sz="quarter" idx="11"/>
          </p:nvPr>
        </p:nvSpPr>
        <p:spPr/>
        <p:txBody>
          <a:bodyPr/>
          <a:lstStyle/>
          <a:p>
            <a:endParaRPr lang="es-PA"/>
          </a:p>
        </p:txBody>
      </p:sp>
      <p:sp>
        <p:nvSpPr>
          <p:cNvPr id="7" name="Marcador de número de diapositiva 6"/>
          <p:cNvSpPr>
            <a:spLocks noGrp="1"/>
          </p:cNvSpPr>
          <p:nvPr>
            <p:ph type="sldNum" sz="quarter" idx="12"/>
          </p:nvPr>
        </p:nvSpPr>
        <p:spPr/>
        <p:txBody>
          <a:bodyPr/>
          <a:lstStyle/>
          <a:p>
            <a:fld id="{6D851F30-F51D-4F2E-B4CB-65E98DBB5B60}" type="slidenum">
              <a:rPr lang="es-PA" smtClean="0"/>
              <a:t>‹Nº›</a:t>
            </a:fld>
            <a:endParaRPr lang="es-PA"/>
          </a:p>
        </p:txBody>
      </p:sp>
    </p:spTree>
    <p:extLst>
      <p:ext uri="{BB962C8B-B14F-4D97-AF65-F5344CB8AC3E}">
        <p14:creationId xmlns:p14="http://schemas.microsoft.com/office/powerpoint/2010/main" val="2233760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32CF19-76AA-483F-9428-056002654F4D}"/>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7BEE3D27-CFC3-4BE8-AE3D-8ED6ADA2800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F50D8C80-E977-4A2E-82D3-805E4D97FA77}"/>
              </a:ext>
            </a:extLst>
          </p:cNvPr>
          <p:cNvSpPr>
            <a:spLocks noGrp="1"/>
          </p:cNvSpPr>
          <p:nvPr>
            <p:ph type="dt" sz="half" idx="10"/>
          </p:nvPr>
        </p:nvSpPr>
        <p:spPr/>
        <p:txBody>
          <a:bodyPr/>
          <a:lstStyle/>
          <a:p>
            <a:fld id="{A5C79744-AEFC-4B96-A7E4-F5D898CEB059}" type="datetimeFigureOut">
              <a:rPr lang="es-PA" smtClean="0"/>
              <a:t>11/22/2018</a:t>
            </a:fld>
            <a:endParaRPr lang="es-PA"/>
          </a:p>
        </p:txBody>
      </p:sp>
      <p:sp>
        <p:nvSpPr>
          <p:cNvPr id="5" name="Marcador de pie de página 4">
            <a:extLst>
              <a:ext uri="{FF2B5EF4-FFF2-40B4-BE49-F238E27FC236}">
                <a16:creationId xmlns:a16="http://schemas.microsoft.com/office/drawing/2014/main" id="{F1899E7F-4BA6-4E55-9CF3-8B6BEDF1CBA0}"/>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4E4DFA08-3DAD-425F-9B54-824D7C3DCA6E}"/>
              </a:ext>
            </a:extLst>
          </p:cNvPr>
          <p:cNvSpPr>
            <a:spLocks noGrp="1"/>
          </p:cNvSpPr>
          <p:nvPr>
            <p:ph type="sldNum" sz="quarter" idx="12"/>
          </p:nvPr>
        </p:nvSpPr>
        <p:spPr/>
        <p:txBody>
          <a:bodyPr/>
          <a:lstStyle/>
          <a:p>
            <a:fld id="{21556336-CDC1-4B40-BDBF-B4F668430DC0}" type="slidenum">
              <a:rPr lang="es-PA" smtClean="0"/>
              <a:t>‹Nº›</a:t>
            </a:fld>
            <a:endParaRPr lang="es-PA"/>
          </a:p>
        </p:txBody>
      </p:sp>
    </p:spTree>
    <p:extLst>
      <p:ext uri="{BB962C8B-B14F-4D97-AF65-F5344CB8AC3E}">
        <p14:creationId xmlns:p14="http://schemas.microsoft.com/office/powerpoint/2010/main" val="2831469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A"/>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E1B4F3F-E89B-4FF9-B46D-D167800E56DF}" type="datetimeFigureOut">
              <a:rPr lang="es-PA" smtClean="0"/>
              <a:t>11/22/2018</a:t>
            </a:fld>
            <a:endParaRPr lang="es-PA"/>
          </a:p>
        </p:txBody>
      </p:sp>
      <p:sp>
        <p:nvSpPr>
          <p:cNvPr id="6" name="Marcador de pie de página 5"/>
          <p:cNvSpPr>
            <a:spLocks noGrp="1"/>
          </p:cNvSpPr>
          <p:nvPr>
            <p:ph type="ftr" sz="quarter" idx="11"/>
          </p:nvPr>
        </p:nvSpPr>
        <p:spPr/>
        <p:txBody>
          <a:bodyPr/>
          <a:lstStyle/>
          <a:p>
            <a:endParaRPr lang="es-PA"/>
          </a:p>
        </p:txBody>
      </p:sp>
      <p:sp>
        <p:nvSpPr>
          <p:cNvPr id="7" name="Marcador de número de diapositiva 6"/>
          <p:cNvSpPr>
            <a:spLocks noGrp="1"/>
          </p:cNvSpPr>
          <p:nvPr>
            <p:ph type="sldNum" sz="quarter" idx="12"/>
          </p:nvPr>
        </p:nvSpPr>
        <p:spPr/>
        <p:txBody>
          <a:bodyPr/>
          <a:lstStyle/>
          <a:p>
            <a:fld id="{6D851F30-F51D-4F2E-B4CB-65E98DBB5B60}" type="slidenum">
              <a:rPr lang="es-PA" smtClean="0"/>
              <a:t>‹Nº›</a:t>
            </a:fld>
            <a:endParaRPr lang="es-PA"/>
          </a:p>
        </p:txBody>
      </p:sp>
    </p:spTree>
    <p:extLst>
      <p:ext uri="{BB962C8B-B14F-4D97-AF65-F5344CB8AC3E}">
        <p14:creationId xmlns:p14="http://schemas.microsoft.com/office/powerpoint/2010/main" val="2732519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A"/>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p:cNvSpPr>
            <a:spLocks noGrp="1"/>
          </p:cNvSpPr>
          <p:nvPr>
            <p:ph type="dt" sz="half" idx="10"/>
          </p:nvPr>
        </p:nvSpPr>
        <p:spPr/>
        <p:txBody>
          <a:bodyPr/>
          <a:lstStyle/>
          <a:p>
            <a:fld id="{4E1B4F3F-E89B-4FF9-B46D-D167800E56DF}" type="datetimeFigureOut">
              <a:rPr lang="es-PA" smtClean="0"/>
              <a:t>11/22/2018</a:t>
            </a:fld>
            <a:endParaRPr lang="es-PA"/>
          </a:p>
        </p:txBody>
      </p:sp>
      <p:sp>
        <p:nvSpPr>
          <p:cNvPr id="5" name="Marcador de pie de página 4"/>
          <p:cNvSpPr>
            <a:spLocks noGrp="1"/>
          </p:cNvSpPr>
          <p:nvPr>
            <p:ph type="ftr" sz="quarter" idx="11"/>
          </p:nvPr>
        </p:nvSpPr>
        <p:spPr/>
        <p:txBody>
          <a:bodyPr/>
          <a:lstStyle/>
          <a:p>
            <a:endParaRPr lang="es-PA"/>
          </a:p>
        </p:txBody>
      </p:sp>
      <p:sp>
        <p:nvSpPr>
          <p:cNvPr id="6" name="Marcador de número de diapositiva 5"/>
          <p:cNvSpPr>
            <a:spLocks noGrp="1"/>
          </p:cNvSpPr>
          <p:nvPr>
            <p:ph type="sldNum" sz="quarter" idx="12"/>
          </p:nvPr>
        </p:nvSpPr>
        <p:spPr/>
        <p:txBody>
          <a:bodyPr/>
          <a:lstStyle/>
          <a:p>
            <a:fld id="{6D851F30-F51D-4F2E-B4CB-65E98DBB5B60}" type="slidenum">
              <a:rPr lang="es-PA" smtClean="0"/>
              <a:t>‹Nº›</a:t>
            </a:fld>
            <a:endParaRPr lang="es-PA"/>
          </a:p>
        </p:txBody>
      </p:sp>
    </p:spTree>
    <p:extLst>
      <p:ext uri="{BB962C8B-B14F-4D97-AF65-F5344CB8AC3E}">
        <p14:creationId xmlns:p14="http://schemas.microsoft.com/office/powerpoint/2010/main" val="2919936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A"/>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p:cNvSpPr>
            <a:spLocks noGrp="1"/>
          </p:cNvSpPr>
          <p:nvPr>
            <p:ph type="dt" sz="half" idx="10"/>
          </p:nvPr>
        </p:nvSpPr>
        <p:spPr/>
        <p:txBody>
          <a:bodyPr/>
          <a:lstStyle/>
          <a:p>
            <a:fld id="{4E1B4F3F-E89B-4FF9-B46D-D167800E56DF}" type="datetimeFigureOut">
              <a:rPr lang="es-PA" smtClean="0"/>
              <a:t>11/22/2018</a:t>
            </a:fld>
            <a:endParaRPr lang="es-PA"/>
          </a:p>
        </p:txBody>
      </p:sp>
      <p:sp>
        <p:nvSpPr>
          <p:cNvPr id="5" name="Marcador de pie de página 4"/>
          <p:cNvSpPr>
            <a:spLocks noGrp="1"/>
          </p:cNvSpPr>
          <p:nvPr>
            <p:ph type="ftr" sz="quarter" idx="11"/>
          </p:nvPr>
        </p:nvSpPr>
        <p:spPr/>
        <p:txBody>
          <a:bodyPr/>
          <a:lstStyle/>
          <a:p>
            <a:endParaRPr lang="es-PA"/>
          </a:p>
        </p:txBody>
      </p:sp>
      <p:sp>
        <p:nvSpPr>
          <p:cNvPr id="6" name="Marcador de número de diapositiva 5"/>
          <p:cNvSpPr>
            <a:spLocks noGrp="1"/>
          </p:cNvSpPr>
          <p:nvPr>
            <p:ph type="sldNum" sz="quarter" idx="12"/>
          </p:nvPr>
        </p:nvSpPr>
        <p:spPr/>
        <p:txBody>
          <a:bodyPr/>
          <a:lstStyle/>
          <a:p>
            <a:fld id="{6D851F30-F51D-4F2E-B4CB-65E98DBB5B60}" type="slidenum">
              <a:rPr lang="es-PA" smtClean="0"/>
              <a:t>‹Nº›</a:t>
            </a:fld>
            <a:endParaRPr lang="es-PA"/>
          </a:p>
        </p:txBody>
      </p:sp>
    </p:spTree>
    <p:extLst>
      <p:ext uri="{BB962C8B-B14F-4D97-AF65-F5344CB8AC3E}">
        <p14:creationId xmlns:p14="http://schemas.microsoft.com/office/powerpoint/2010/main" val="188982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1C93A9-47BF-49C9-B6E0-0FD977D04DD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8995C206-6450-48CD-BAE3-3EFECBE2CB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B3EBA915-FF02-4500-82A2-61B346FD5938}"/>
              </a:ext>
            </a:extLst>
          </p:cNvPr>
          <p:cNvSpPr>
            <a:spLocks noGrp="1"/>
          </p:cNvSpPr>
          <p:nvPr>
            <p:ph type="dt" sz="half" idx="10"/>
          </p:nvPr>
        </p:nvSpPr>
        <p:spPr/>
        <p:txBody>
          <a:bodyPr/>
          <a:lstStyle/>
          <a:p>
            <a:fld id="{A5C79744-AEFC-4B96-A7E4-F5D898CEB059}" type="datetimeFigureOut">
              <a:rPr lang="es-PA" smtClean="0"/>
              <a:t>11/22/2018</a:t>
            </a:fld>
            <a:endParaRPr lang="es-PA"/>
          </a:p>
        </p:txBody>
      </p:sp>
      <p:sp>
        <p:nvSpPr>
          <p:cNvPr id="5" name="Marcador de pie de página 4">
            <a:extLst>
              <a:ext uri="{FF2B5EF4-FFF2-40B4-BE49-F238E27FC236}">
                <a16:creationId xmlns:a16="http://schemas.microsoft.com/office/drawing/2014/main" id="{AD31A346-D017-45A9-A725-9BD0D54096D5}"/>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0C46D69F-3FB2-4008-9B91-11AE60EE52AD}"/>
              </a:ext>
            </a:extLst>
          </p:cNvPr>
          <p:cNvSpPr>
            <a:spLocks noGrp="1"/>
          </p:cNvSpPr>
          <p:nvPr>
            <p:ph type="sldNum" sz="quarter" idx="12"/>
          </p:nvPr>
        </p:nvSpPr>
        <p:spPr/>
        <p:txBody>
          <a:bodyPr/>
          <a:lstStyle/>
          <a:p>
            <a:fld id="{21556336-CDC1-4B40-BDBF-B4F668430DC0}" type="slidenum">
              <a:rPr lang="es-PA" smtClean="0"/>
              <a:t>‹Nº›</a:t>
            </a:fld>
            <a:endParaRPr lang="es-PA"/>
          </a:p>
        </p:txBody>
      </p:sp>
    </p:spTree>
    <p:extLst>
      <p:ext uri="{BB962C8B-B14F-4D97-AF65-F5344CB8AC3E}">
        <p14:creationId xmlns:p14="http://schemas.microsoft.com/office/powerpoint/2010/main" val="17946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CC072B-8E6A-48AF-84B5-25A646424B7F}"/>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836AB936-6097-4240-BADD-2E4EA212820D}"/>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contenido 3">
            <a:extLst>
              <a:ext uri="{FF2B5EF4-FFF2-40B4-BE49-F238E27FC236}">
                <a16:creationId xmlns:a16="http://schemas.microsoft.com/office/drawing/2014/main" id="{C1D60F02-B88B-4D40-8917-C2F08393F1F3}"/>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fecha 4">
            <a:extLst>
              <a:ext uri="{FF2B5EF4-FFF2-40B4-BE49-F238E27FC236}">
                <a16:creationId xmlns:a16="http://schemas.microsoft.com/office/drawing/2014/main" id="{3D1C5999-795C-46FE-B051-08BDE01CA009}"/>
              </a:ext>
            </a:extLst>
          </p:cNvPr>
          <p:cNvSpPr>
            <a:spLocks noGrp="1"/>
          </p:cNvSpPr>
          <p:nvPr>
            <p:ph type="dt" sz="half" idx="10"/>
          </p:nvPr>
        </p:nvSpPr>
        <p:spPr/>
        <p:txBody>
          <a:bodyPr/>
          <a:lstStyle/>
          <a:p>
            <a:fld id="{A5C79744-AEFC-4B96-A7E4-F5D898CEB059}" type="datetimeFigureOut">
              <a:rPr lang="es-PA" smtClean="0"/>
              <a:t>11/22/2018</a:t>
            </a:fld>
            <a:endParaRPr lang="es-PA"/>
          </a:p>
        </p:txBody>
      </p:sp>
      <p:sp>
        <p:nvSpPr>
          <p:cNvPr id="6" name="Marcador de pie de página 5">
            <a:extLst>
              <a:ext uri="{FF2B5EF4-FFF2-40B4-BE49-F238E27FC236}">
                <a16:creationId xmlns:a16="http://schemas.microsoft.com/office/drawing/2014/main" id="{8EE9E0DA-F846-4997-A874-09966734CF3D}"/>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725B9187-B068-4476-B511-57AF60DD7EAD}"/>
              </a:ext>
            </a:extLst>
          </p:cNvPr>
          <p:cNvSpPr>
            <a:spLocks noGrp="1"/>
          </p:cNvSpPr>
          <p:nvPr>
            <p:ph type="sldNum" sz="quarter" idx="12"/>
          </p:nvPr>
        </p:nvSpPr>
        <p:spPr/>
        <p:txBody>
          <a:bodyPr/>
          <a:lstStyle/>
          <a:p>
            <a:fld id="{21556336-CDC1-4B40-BDBF-B4F668430DC0}" type="slidenum">
              <a:rPr lang="es-PA" smtClean="0"/>
              <a:t>‹Nº›</a:t>
            </a:fld>
            <a:endParaRPr lang="es-PA"/>
          </a:p>
        </p:txBody>
      </p:sp>
    </p:spTree>
    <p:extLst>
      <p:ext uri="{BB962C8B-B14F-4D97-AF65-F5344CB8AC3E}">
        <p14:creationId xmlns:p14="http://schemas.microsoft.com/office/powerpoint/2010/main" val="61277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C7EDC3-A9DC-47BF-BB93-2236BE67F4A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1695FC47-D5C0-4C2A-9525-EDFC7D91B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71ED570B-B70F-4807-A975-4D5125014A6E}"/>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texto 4">
            <a:extLst>
              <a:ext uri="{FF2B5EF4-FFF2-40B4-BE49-F238E27FC236}">
                <a16:creationId xmlns:a16="http://schemas.microsoft.com/office/drawing/2014/main" id="{B3F3F6CB-5DDC-49F1-A747-BA91732484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CF7ED3ED-ED30-4634-8BE4-01415A716067}"/>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7" name="Marcador de fecha 6">
            <a:extLst>
              <a:ext uri="{FF2B5EF4-FFF2-40B4-BE49-F238E27FC236}">
                <a16:creationId xmlns:a16="http://schemas.microsoft.com/office/drawing/2014/main" id="{0EDF9BD1-AFC7-4D21-8BEB-763A76A8C25A}"/>
              </a:ext>
            </a:extLst>
          </p:cNvPr>
          <p:cNvSpPr>
            <a:spLocks noGrp="1"/>
          </p:cNvSpPr>
          <p:nvPr>
            <p:ph type="dt" sz="half" idx="10"/>
          </p:nvPr>
        </p:nvSpPr>
        <p:spPr/>
        <p:txBody>
          <a:bodyPr/>
          <a:lstStyle/>
          <a:p>
            <a:fld id="{A5C79744-AEFC-4B96-A7E4-F5D898CEB059}" type="datetimeFigureOut">
              <a:rPr lang="es-PA" smtClean="0"/>
              <a:t>11/22/2018</a:t>
            </a:fld>
            <a:endParaRPr lang="es-PA"/>
          </a:p>
        </p:txBody>
      </p:sp>
      <p:sp>
        <p:nvSpPr>
          <p:cNvPr id="8" name="Marcador de pie de página 7">
            <a:extLst>
              <a:ext uri="{FF2B5EF4-FFF2-40B4-BE49-F238E27FC236}">
                <a16:creationId xmlns:a16="http://schemas.microsoft.com/office/drawing/2014/main" id="{E805A224-FF49-4DF4-A5B8-9C525FC7E278}"/>
              </a:ext>
            </a:extLst>
          </p:cNvPr>
          <p:cNvSpPr>
            <a:spLocks noGrp="1"/>
          </p:cNvSpPr>
          <p:nvPr>
            <p:ph type="ftr" sz="quarter" idx="11"/>
          </p:nvPr>
        </p:nvSpPr>
        <p:spPr/>
        <p:txBody>
          <a:bodyPr/>
          <a:lstStyle/>
          <a:p>
            <a:endParaRPr lang="es-PA"/>
          </a:p>
        </p:txBody>
      </p:sp>
      <p:sp>
        <p:nvSpPr>
          <p:cNvPr id="9" name="Marcador de número de diapositiva 8">
            <a:extLst>
              <a:ext uri="{FF2B5EF4-FFF2-40B4-BE49-F238E27FC236}">
                <a16:creationId xmlns:a16="http://schemas.microsoft.com/office/drawing/2014/main" id="{C0C771BA-C4AB-44B6-80F5-B3ED69A0C3F0}"/>
              </a:ext>
            </a:extLst>
          </p:cNvPr>
          <p:cNvSpPr>
            <a:spLocks noGrp="1"/>
          </p:cNvSpPr>
          <p:nvPr>
            <p:ph type="sldNum" sz="quarter" idx="12"/>
          </p:nvPr>
        </p:nvSpPr>
        <p:spPr/>
        <p:txBody>
          <a:bodyPr/>
          <a:lstStyle/>
          <a:p>
            <a:fld id="{21556336-CDC1-4B40-BDBF-B4F668430DC0}" type="slidenum">
              <a:rPr lang="es-PA" smtClean="0"/>
              <a:t>‹Nº›</a:t>
            </a:fld>
            <a:endParaRPr lang="es-PA"/>
          </a:p>
        </p:txBody>
      </p:sp>
    </p:spTree>
    <p:extLst>
      <p:ext uri="{BB962C8B-B14F-4D97-AF65-F5344CB8AC3E}">
        <p14:creationId xmlns:p14="http://schemas.microsoft.com/office/powerpoint/2010/main" val="140415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32979E-1F7E-429E-AEBB-ECC47B73C298}"/>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fecha 2">
            <a:extLst>
              <a:ext uri="{FF2B5EF4-FFF2-40B4-BE49-F238E27FC236}">
                <a16:creationId xmlns:a16="http://schemas.microsoft.com/office/drawing/2014/main" id="{12541C14-5443-4990-BD5D-836984EBFC34}"/>
              </a:ext>
            </a:extLst>
          </p:cNvPr>
          <p:cNvSpPr>
            <a:spLocks noGrp="1"/>
          </p:cNvSpPr>
          <p:nvPr>
            <p:ph type="dt" sz="half" idx="10"/>
          </p:nvPr>
        </p:nvSpPr>
        <p:spPr/>
        <p:txBody>
          <a:bodyPr/>
          <a:lstStyle/>
          <a:p>
            <a:fld id="{A5C79744-AEFC-4B96-A7E4-F5D898CEB059}" type="datetimeFigureOut">
              <a:rPr lang="es-PA" smtClean="0"/>
              <a:t>11/22/2018</a:t>
            </a:fld>
            <a:endParaRPr lang="es-PA"/>
          </a:p>
        </p:txBody>
      </p:sp>
      <p:sp>
        <p:nvSpPr>
          <p:cNvPr id="4" name="Marcador de pie de página 3">
            <a:extLst>
              <a:ext uri="{FF2B5EF4-FFF2-40B4-BE49-F238E27FC236}">
                <a16:creationId xmlns:a16="http://schemas.microsoft.com/office/drawing/2014/main" id="{298CC7B7-7B52-4171-9D35-565B5E30A6A9}"/>
              </a:ext>
            </a:extLst>
          </p:cNvPr>
          <p:cNvSpPr>
            <a:spLocks noGrp="1"/>
          </p:cNvSpPr>
          <p:nvPr>
            <p:ph type="ftr" sz="quarter" idx="11"/>
          </p:nvPr>
        </p:nvSpPr>
        <p:spPr/>
        <p:txBody>
          <a:bodyPr/>
          <a:lstStyle/>
          <a:p>
            <a:endParaRPr lang="es-PA"/>
          </a:p>
        </p:txBody>
      </p:sp>
      <p:sp>
        <p:nvSpPr>
          <p:cNvPr id="5" name="Marcador de número de diapositiva 4">
            <a:extLst>
              <a:ext uri="{FF2B5EF4-FFF2-40B4-BE49-F238E27FC236}">
                <a16:creationId xmlns:a16="http://schemas.microsoft.com/office/drawing/2014/main" id="{6C435B54-D7B9-41FA-844A-D202B0D52D6F}"/>
              </a:ext>
            </a:extLst>
          </p:cNvPr>
          <p:cNvSpPr>
            <a:spLocks noGrp="1"/>
          </p:cNvSpPr>
          <p:nvPr>
            <p:ph type="sldNum" sz="quarter" idx="12"/>
          </p:nvPr>
        </p:nvSpPr>
        <p:spPr/>
        <p:txBody>
          <a:bodyPr/>
          <a:lstStyle/>
          <a:p>
            <a:fld id="{21556336-CDC1-4B40-BDBF-B4F668430DC0}" type="slidenum">
              <a:rPr lang="es-PA" smtClean="0"/>
              <a:t>‹Nº›</a:t>
            </a:fld>
            <a:endParaRPr lang="es-PA"/>
          </a:p>
        </p:txBody>
      </p:sp>
    </p:spTree>
    <p:extLst>
      <p:ext uri="{BB962C8B-B14F-4D97-AF65-F5344CB8AC3E}">
        <p14:creationId xmlns:p14="http://schemas.microsoft.com/office/powerpoint/2010/main" val="76214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CF12377-100E-4608-9CA8-681F5AD79D9E}"/>
              </a:ext>
            </a:extLst>
          </p:cNvPr>
          <p:cNvSpPr>
            <a:spLocks noGrp="1"/>
          </p:cNvSpPr>
          <p:nvPr>
            <p:ph type="dt" sz="half" idx="10"/>
          </p:nvPr>
        </p:nvSpPr>
        <p:spPr/>
        <p:txBody>
          <a:bodyPr/>
          <a:lstStyle/>
          <a:p>
            <a:fld id="{A5C79744-AEFC-4B96-A7E4-F5D898CEB059}" type="datetimeFigureOut">
              <a:rPr lang="es-PA" smtClean="0"/>
              <a:t>11/22/2018</a:t>
            </a:fld>
            <a:endParaRPr lang="es-PA"/>
          </a:p>
        </p:txBody>
      </p:sp>
      <p:sp>
        <p:nvSpPr>
          <p:cNvPr id="3" name="Marcador de pie de página 2">
            <a:extLst>
              <a:ext uri="{FF2B5EF4-FFF2-40B4-BE49-F238E27FC236}">
                <a16:creationId xmlns:a16="http://schemas.microsoft.com/office/drawing/2014/main" id="{9367FF2A-368C-4E16-874D-9A80D255671A}"/>
              </a:ext>
            </a:extLst>
          </p:cNvPr>
          <p:cNvSpPr>
            <a:spLocks noGrp="1"/>
          </p:cNvSpPr>
          <p:nvPr>
            <p:ph type="ftr" sz="quarter" idx="11"/>
          </p:nvPr>
        </p:nvSpPr>
        <p:spPr/>
        <p:txBody>
          <a:bodyPr/>
          <a:lstStyle/>
          <a:p>
            <a:endParaRPr lang="es-PA"/>
          </a:p>
        </p:txBody>
      </p:sp>
      <p:sp>
        <p:nvSpPr>
          <p:cNvPr id="4" name="Marcador de número de diapositiva 3">
            <a:extLst>
              <a:ext uri="{FF2B5EF4-FFF2-40B4-BE49-F238E27FC236}">
                <a16:creationId xmlns:a16="http://schemas.microsoft.com/office/drawing/2014/main" id="{27B57864-EB18-4C58-93D5-F2C9AD16FE2E}"/>
              </a:ext>
            </a:extLst>
          </p:cNvPr>
          <p:cNvSpPr>
            <a:spLocks noGrp="1"/>
          </p:cNvSpPr>
          <p:nvPr>
            <p:ph type="sldNum" sz="quarter" idx="12"/>
          </p:nvPr>
        </p:nvSpPr>
        <p:spPr/>
        <p:txBody>
          <a:bodyPr/>
          <a:lstStyle/>
          <a:p>
            <a:fld id="{21556336-CDC1-4B40-BDBF-B4F668430DC0}" type="slidenum">
              <a:rPr lang="es-PA" smtClean="0"/>
              <a:t>‹Nº›</a:t>
            </a:fld>
            <a:endParaRPr lang="es-PA"/>
          </a:p>
        </p:txBody>
      </p:sp>
    </p:spTree>
    <p:extLst>
      <p:ext uri="{BB962C8B-B14F-4D97-AF65-F5344CB8AC3E}">
        <p14:creationId xmlns:p14="http://schemas.microsoft.com/office/powerpoint/2010/main" val="417152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216C66-7D32-4296-9B17-246E200350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75CE90C8-8CEC-4C53-B6EC-00BB36EBAD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texto 3">
            <a:extLst>
              <a:ext uri="{FF2B5EF4-FFF2-40B4-BE49-F238E27FC236}">
                <a16:creationId xmlns:a16="http://schemas.microsoft.com/office/drawing/2014/main" id="{36343928-B0B8-42A3-8E3B-66060F8E1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F00576B3-FACB-424C-A1AF-D0090EE1605F}"/>
              </a:ext>
            </a:extLst>
          </p:cNvPr>
          <p:cNvSpPr>
            <a:spLocks noGrp="1"/>
          </p:cNvSpPr>
          <p:nvPr>
            <p:ph type="dt" sz="half" idx="10"/>
          </p:nvPr>
        </p:nvSpPr>
        <p:spPr/>
        <p:txBody>
          <a:bodyPr/>
          <a:lstStyle/>
          <a:p>
            <a:fld id="{A5C79744-AEFC-4B96-A7E4-F5D898CEB059}" type="datetimeFigureOut">
              <a:rPr lang="es-PA" smtClean="0"/>
              <a:t>11/22/2018</a:t>
            </a:fld>
            <a:endParaRPr lang="es-PA"/>
          </a:p>
        </p:txBody>
      </p:sp>
      <p:sp>
        <p:nvSpPr>
          <p:cNvPr id="6" name="Marcador de pie de página 5">
            <a:extLst>
              <a:ext uri="{FF2B5EF4-FFF2-40B4-BE49-F238E27FC236}">
                <a16:creationId xmlns:a16="http://schemas.microsoft.com/office/drawing/2014/main" id="{1E64A93F-EE1C-4BBE-84FB-5EF3730C0052}"/>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C03AC76C-B605-46F6-931A-E584A72AD32A}"/>
              </a:ext>
            </a:extLst>
          </p:cNvPr>
          <p:cNvSpPr>
            <a:spLocks noGrp="1"/>
          </p:cNvSpPr>
          <p:nvPr>
            <p:ph type="sldNum" sz="quarter" idx="12"/>
          </p:nvPr>
        </p:nvSpPr>
        <p:spPr/>
        <p:txBody>
          <a:bodyPr/>
          <a:lstStyle/>
          <a:p>
            <a:fld id="{21556336-CDC1-4B40-BDBF-B4F668430DC0}" type="slidenum">
              <a:rPr lang="es-PA" smtClean="0"/>
              <a:t>‹Nº›</a:t>
            </a:fld>
            <a:endParaRPr lang="es-PA"/>
          </a:p>
        </p:txBody>
      </p:sp>
    </p:spTree>
    <p:extLst>
      <p:ext uri="{BB962C8B-B14F-4D97-AF65-F5344CB8AC3E}">
        <p14:creationId xmlns:p14="http://schemas.microsoft.com/office/powerpoint/2010/main" val="131311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35A698-3AC0-4D2D-939C-4934E6B7415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posición de imagen 2">
            <a:extLst>
              <a:ext uri="{FF2B5EF4-FFF2-40B4-BE49-F238E27FC236}">
                <a16:creationId xmlns:a16="http://schemas.microsoft.com/office/drawing/2014/main" id="{3D1A7A7F-79B8-467C-A587-EDF971F7D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A"/>
          </a:p>
        </p:txBody>
      </p:sp>
      <p:sp>
        <p:nvSpPr>
          <p:cNvPr id="4" name="Marcador de texto 3">
            <a:extLst>
              <a:ext uri="{FF2B5EF4-FFF2-40B4-BE49-F238E27FC236}">
                <a16:creationId xmlns:a16="http://schemas.microsoft.com/office/drawing/2014/main" id="{C6E526D1-C1B0-46CB-8187-7B5714E33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4406756B-F83B-494D-808F-7047AC0C5FEE}"/>
              </a:ext>
            </a:extLst>
          </p:cNvPr>
          <p:cNvSpPr>
            <a:spLocks noGrp="1"/>
          </p:cNvSpPr>
          <p:nvPr>
            <p:ph type="dt" sz="half" idx="10"/>
          </p:nvPr>
        </p:nvSpPr>
        <p:spPr/>
        <p:txBody>
          <a:bodyPr/>
          <a:lstStyle/>
          <a:p>
            <a:fld id="{A5C79744-AEFC-4B96-A7E4-F5D898CEB059}" type="datetimeFigureOut">
              <a:rPr lang="es-PA" smtClean="0"/>
              <a:t>11/22/2018</a:t>
            </a:fld>
            <a:endParaRPr lang="es-PA"/>
          </a:p>
        </p:txBody>
      </p:sp>
      <p:sp>
        <p:nvSpPr>
          <p:cNvPr id="6" name="Marcador de pie de página 5">
            <a:extLst>
              <a:ext uri="{FF2B5EF4-FFF2-40B4-BE49-F238E27FC236}">
                <a16:creationId xmlns:a16="http://schemas.microsoft.com/office/drawing/2014/main" id="{61AE348F-F770-40F7-A9DA-DD8C2DEE5EF0}"/>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309375B6-826B-46B6-80E4-E7C0EB681342}"/>
              </a:ext>
            </a:extLst>
          </p:cNvPr>
          <p:cNvSpPr>
            <a:spLocks noGrp="1"/>
          </p:cNvSpPr>
          <p:nvPr>
            <p:ph type="sldNum" sz="quarter" idx="12"/>
          </p:nvPr>
        </p:nvSpPr>
        <p:spPr/>
        <p:txBody>
          <a:bodyPr/>
          <a:lstStyle/>
          <a:p>
            <a:fld id="{21556336-CDC1-4B40-BDBF-B4F668430DC0}" type="slidenum">
              <a:rPr lang="es-PA" smtClean="0"/>
              <a:t>‹Nº›</a:t>
            </a:fld>
            <a:endParaRPr lang="es-PA"/>
          </a:p>
        </p:txBody>
      </p:sp>
    </p:spTree>
    <p:extLst>
      <p:ext uri="{BB962C8B-B14F-4D97-AF65-F5344CB8AC3E}">
        <p14:creationId xmlns:p14="http://schemas.microsoft.com/office/powerpoint/2010/main" val="789687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57A706D-15CC-4EF1-B730-763C7C3150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4DABDAF7-2ED5-43C7-9A29-00C9B2C87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871B9FB1-EF6B-4A88-A5EF-EDF9E54D10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79744-AEFC-4B96-A7E4-F5D898CEB059}" type="datetimeFigureOut">
              <a:rPr lang="es-PA" smtClean="0"/>
              <a:t>11/22/2018</a:t>
            </a:fld>
            <a:endParaRPr lang="es-PA"/>
          </a:p>
        </p:txBody>
      </p:sp>
      <p:sp>
        <p:nvSpPr>
          <p:cNvPr id="5" name="Marcador de pie de página 4">
            <a:extLst>
              <a:ext uri="{FF2B5EF4-FFF2-40B4-BE49-F238E27FC236}">
                <a16:creationId xmlns:a16="http://schemas.microsoft.com/office/drawing/2014/main" id="{A42B2A71-0ECC-4B4B-87B5-80A9A5581C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Marcador de número de diapositiva 5">
            <a:extLst>
              <a:ext uri="{FF2B5EF4-FFF2-40B4-BE49-F238E27FC236}">
                <a16:creationId xmlns:a16="http://schemas.microsoft.com/office/drawing/2014/main" id="{0C58BF4A-AA4C-41C1-9220-9A81A00753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56336-CDC1-4B40-BDBF-B4F668430DC0}" type="slidenum">
              <a:rPr lang="es-PA" smtClean="0"/>
              <a:t>‹Nº›</a:t>
            </a:fld>
            <a:endParaRPr lang="es-PA"/>
          </a:p>
        </p:txBody>
      </p:sp>
    </p:spTree>
    <p:extLst>
      <p:ext uri="{BB962C8B-B14F-4D97-AF65-F5344CB8AC3E}">
        <p14:creationId xmlns:p14="http://schemas.microsoft.com/office/powerpoint/2010/main" val="4270086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A"/>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B4F3F-E89B-4FF9-B46D-D167800E56DF}" type="datetimeFigureOut">
              <a:rPr lang="es-PA" smtClean="0"/>
              <a:t>11/22/2018</a:t>
            </a:fld>
            <a:endParaRPr lang="es-PA"/>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851F30-F51D-4F2E-B4CB-65E98DBB5B60}" type="slidenum">
              <a:rPr lang="es-PA" smtClean="0"/>
              <a:t>‹Nº›</a:t>
            </a:fld>
            <a:endParaRPr lang="es-PA"/>
          </a:p>
        </p:txBody>
      </p:sp>
    </p:spTree>
    <p:extLst>
      <p:ext uri="{BB962C8B-B14F-4D97-AF65-F5344CB8AC3E}">
        <p14:creationId xmlns:p14="http://schemas.microsoft.com/office/powerpoint/2010/main" val="1943224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jmoreno@gorgas.gob.pa"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mailto:microbiologiaclinica@gorgas.gob.p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74000">
              <a:schemeClr val="tx1">
                <a:lumMod val="75000"/>
                <a:lumOff val="25000"/>
              </a:schemeClr>
            </a:gs>
            <a:gs pos="83000">
              <a:schemeClr val="tx1"/>
            </a:gs>
            <a:gs pos="100000">
              <a:schemeClr val="tx1">
                <a:lumMod val="95000"/>
                <a:lumOff val="5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5E682-6C89-4E8D-A413-D25A8542E0FB}"/>
              </a:ext>
            </a:extLst>
          </p:cNvPr>
          <p:cNvSpPr>
            <a:spLocks noGrp="1"/>
          </p:cNvSpPr>
          <p:nvPr>
            <p:ph type="ctrTitle"/>
          </p:nvPr>
        </p:nvSpPr>
        <p:spPr>
          <a:xfrm>
            <a:off x="4174434" y="0"/>
            <a:ext cx="8176591" cy="808384"/>
          </a:xfrm>
        </p:spPr>
        <p:txBody>
          <a:bodyPr>
            <a:normAutofit/>
            <a:scene3d>
              <a:camera prst="orthographicFront"/>
              <a:lightRig rig="soft" dir="t">
                <a:rot lat="0" lon="0" rev="15600000"/>
              </a:lightRig>
            </a:scene3d>
            <a:sp3d extrusionH="57150" prstMaterial="softEdge">
              <a:bevelT w="25400" h="38100"/>
            </a:sp3d>
          </a:bodyPr>
          <a:lstStyle/>
          <a:p>
            <a:r>
              <a:rPr lang="es-PA" sz="4000" b="1" dirty="0">
                <a:ln/>
                <a:solidFill>
                  <a:schemeClr val="bg1"/>
                </a:solidFill>
                <a:latin typeface="Impact" panose="020B0806030902050204" pitchFamily="34" charset="0"/>
              </a:rPr>
              <a:t>Resistencias Bacterianas</a:t>
            </a:r>
          </a:p>
        </p:txBody>
      </p:sp>
      <p:pic>
        <p:nvPicPr>
          <p:cNvPr id="5" name="Imagen 4">
            <a:extLst>
              <a:ext uri="{FF2B5EF4-FFF2-40B4-BE49-F238E27FC236}">
                <a16:creationId xmlns:a16="http://schemas.microsoft.com/office/drawing/2014/main" id="{5F6B0690-4A3E-4FC1-BE29-D29875E02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8384"/>
            <a:ext cx="12192000" cy="6877503"/>
          </a:xfrm>
          <a:prstGeom prst="rect">
            <a:avLst/>
          </a:prstGeom>
        </p:spPr>
      </p:pic>
      <p:sp>
        <p:nvSpPr>
          <p:cNvPr id="3" name="Subtítulo 2">
            <a:extLst>
              <a:ext uri="{FF2B5EF4-FFF2-40B4-BE49-F238E27FC236}">
                <a16:creationId xmlns:a16="http://schemas.microsoft.com/office/drawing/2014/main" id="{BBB731D9-DE08-4EFA-97B9-92AC2BEB3017}"/>
              </a:ext>
            </a:extLst>
          </p:cNvPr>
          <p:cNvSpPr>
            <a:spLocks noGrp="1"/>
          </p:cNvSpPr>
          <p:nvPr>
            <p:ph type="subTitle" idx="1"/>
          </p:nvPr>
        </p:nvSpPr>
        <p:spPr>
          <a:xfrm>
            <a:off x="5141844" y="2420046"/>
            <a:ext cx="4293704" cy="808384"/>
          </a:xfrm>
        </p:spPr>
        <p:txBody>
          <a:bodyPr>
            <a:normAutofit fontScale="92500" lnSpcReduction="10000"/>
          </a:bodyPr>
          <a:lstStyle/>
          <a:p>
            <a:pPr algn="l"/>
            <a:r>
              <a:rPr lang="es-PA" b="1" dirty="0">
                <a:solidFill>
                  <a:schemeClr val="bg1"/>
                </a:solidFill>
                <a:latin typeface="Bradley Hand ITC" panose="03070402050302030203" pitchFamily="66" charset="0"/>
              </a:rPr>
              <a:t>José E. Moreno P. </a:t>
            </a:r>
            <a:r>
              <a:rPr lang="es-PA" b="1" dirty="0" err="1">
                <a:solidFill>
                  <a:schemeClr val="bg1"/>
                </a:solidFill>
                <a:latin typeface="Bradley Hand ITC" panose="03070402050302030203" pitchFamily="66" charset="0"/>
              </a:rPr>
              <a:t>MSc</a:t>
            </a:r>
            <a:r>
              <a:rPr lang="es-PA" b="1" dirty="0">
                <a:solidFill>
                  <a:schemeClr val="bg1"/>
                </a:solidFill>
                <a:latin typeface="Bradley Hand ITC" panose="03070402050302030203" pitchFamily="66" charset="0"/>
              </a:rPr>
              <a:t>, TM, ASM</a:t>
            </a:r>
          </a:p>
          <a:p>
            <a:pPr algn="l"/>
            <a:r>
              <a:rPr lang="es-PA" b="1" dirty="0">
                <a:solidFill>
                  <a:schemeClr val="bg1"/>
                </a:solidFill>
                <a:latin typeface="Bradley Hand ITC" panose="03070402050302030203" pitchFamily="66" charset="0"/>
              </a:rPr>
              <a:t>ICGES-LCRSP</a:t>
            </a:r>
          </a:p>
        </p:txBody>
      </p:sp>
      <p:pic>
        <p:nvPicPr>
          <p:cNvPr id="6" name="Picture 2" descr="Resultado de imagen para ASM">
            <a:extLst>
              <a:ext uri="{FF2B5EF4-FFF2-40B4-BE49-F238E27FC236}">
                <a16:creationId xmlns:a16="http://schemas.microsoft.com/office/drawing/2014/main" id="{C6A263C6-E2AA-48FD-A08C-E6C20F91E4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2134" y="3202747"/>
            <a:ext cx="923192" cy="42682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D7D2015D-4EDC-4F6D-B9B0-31A1F3E72B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713" t="40856" r="30000" b="37419"/>
          <a:stretch/>
        </p:blipFill>
        <p:spPr bwMode="auto">
          <a:xfrm>
            <a:off x="6161036" y="3202748"/>
            <a:ext cx="1127660" cy="4268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3911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PA"/>
          </a:p>
        </p:txBody>
      </p:sp>
      <p:sp>
        <p:nvSpPr>
          <p:cNvPr id="3" name="Marcador de contenido 2"/>
          <p:cNvSpPr>
            <a:spLocks noGrp="1"/>
          </p:cNvSpPr>
          <p:nvPr>
            <p:ph idx="1"/>
          </p:nvPr>
        </p:nvSpPr>
        <p:spPr>
          <a:xfrm>
            <a:off x="7337474" y="2226469"/>
            <a:ext cx="2701876" cy="1696174"/>
          </a:xfrm>
        </p:spPr>
        <p:txBody>
          <a:bodyPr>
            <a:normAutofit/>
          </a:bodyPr>
          <a:lstStyle/>
          <a:p>
            <a:pPr marL="0" indent="0" algn="ctr">
              <a:buNone/>
            </a:pPr>
            <a:r>
              <a:rPr lang="es-ES" dirty="0">
                <a:latin typeface="Gabriola" panose="04040605051002020D02" pitchFamily="82" charset="0"/>
              </a:rPr>
              <a:t>Con esta suma se pueden hacer= 18,385 canales ampliados</a:t>
            </a:r>
            <a:endParaRPr lang="es-PA" dirty="0">
              <a:latin typeface="Gabriola" panose="04040605051002020D02" pitchFamily="82" charset="0"/>
            </a:endParaRPr>
          </a:p>
        </p:txBody>
      </p:sp>
      <p:pic>
        <p:nvPicPr>
          <p:cNvPr id="4" name="Imagen 3"/>
          <p:cNvPicPr>
            <a:picLocks noChangeAspect="1"/>
          </p:cNvPicPr>
          <p:nvPr/>
        </p:nvPicPr>
        <p:blipFill rotWithShape="1">
          <a:blip r:embed="rId2"/>
          <a:srcRect l="29077" t="15162" r="31461" b="6850"/>
          <a:stretch/>
        </p:blipFill>
        <p:spPr>
          <a:xfrm>
            <a:off x="801860" y="0"/>
            <a:ext cx="5950632" cy="6611812"/>
          </a:xfrm>
          <a:prstGeom prst="rect">
            <a:avLst/>
          </a:prstGeom>
        </p:spPr>
      </p:pic>
      <p:pic>
        <p:nvPicPr>
          <p:cNvPr id="2050" name="Picture 2" descr="Resultado de imagen de canal ampliado de panama costo">
            <a:extLst>
              <a:ext uri="{FF2B5EF4-FFF2-40B4-BE49-F238E27FC236}">
                <a16:creationId xmlns:a16="http://schemas.microsoft.com/office/drawing/2014/main" id="{9AE3B773-CC4D-43AA-9C4C-AF5408307D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1808" y="5344768"/>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de canal ampliado de panama costo">
            <a:extLst>
              <a:ext uri="{FF2B5EF4-FFF2-40B4-BE49-F238E27FC236}">
                <a16:creationId xmlns:a16="http://schemas.microsoft.com/office/drawing/2014/main" id="{5BDA495D-94F4-41A7-84F5-E51897C23A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19102">
            <a:off x="7952916" y="5218872"/>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de canal ampliado de panama costo">
            <a:extLst>
              <a:ext uri="{FF2B5EF4-FFF2-40B4-BE49-F238E27FC236}">
                <a16:creationId xmlns:a16="http://schemas.microsoft.com/office/drawing/2014/main" id="{C54B5582-EF56-48BC-89A1-16DE5B0B8D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202622">
            <a:off x="9059363" y="4673595"/>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de canal ampliado de panama costo">
            <a:extLst>
              <a:ext uri="{FF2B5EF4-FFF2-40B4-BE49-F238E27FC236}">
                <a16:creationId xmlns:a16="http://schemas.microsoft.com/office/drawing/2014/main" id="{D6DB5ADB-0FC0-4D02-8B4D-37D7C5AC67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27297">
            <a:off x="6601977" y="5774137"/>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de canal ampliado de panama costo">
            <a:extLst>
              <a:ext uri="{FF2B5EF4-FFF2-40B4-BE49-F238E27FC236}">
                <a16:creationId xmlns:a16="http://schemas.microsoft.com/office/drawing/2014/main" id="{ADFAAF6E-B81C-4366-84EE-618D04DD02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76655">
            <a:off x="9233598" y="4159404"/>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sultado de imagen de canal ampliado de panama costo">
            <a:extLst>
              <a:ext uri="{FF2B5EF4-FFF2-40B4-BE49-F238E27FC236}">
                <a16:creationId xmlns:a16="http://schemas.microsoft.com/office/drawing/2014/main" id="{BFCBFCA7-1176-4689-BA52-8FA33CD8A0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95757">
            <a:off x="7684706" y="4033508"/>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ultado de imagen de canal ampliado de panama costo">
            <a:extLst>
              <a:ext uri="{FF2B5EF4-FFF2-40B4-BE49-F238E27FC236}">
                <a16:creationId xmlns:a16="http://schemas.microsoft.com/office/drawing/2014/main" id="{BC2755C7-68AB-4736-A2E1-DB485D44C7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079277">
            <a:off x="8791153" y="3488231"/>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de canal ampliado de panama costo">
            <a:extLst>
              <a:ext uri="{FF2B5EF4-FFF2-40B4-BE49-F238E27FC236}">
                <a16:creationId xmlns:a16="http://schemas.microsoft.com/office/drawing/2014/main" id="{300A31BE-C626-48BC-9CE5-0F16E21066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3952">
            <a:off x="7133886" y="5159946"/>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de canal ampliado de panama costo">
            <a:extLst>
              <a:ext uri="{FF2B5EF4-FFF2-40B4-BE49-F238E27FC236}">
                <a16:creationId xmlns:a16="http://schemas.microsoft.com/office/drawing/2014/main" id="{820D58CD-7D74-458C-A91D-407BE74F7C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314117">
            <a:off x="8323700" y="3058837"/>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de canal ampliado de panama costo">
            <a:extLst>
              <a:ext uri="{FF2B5EF4-FFF2-40B4-BE49-F238E27FC236}">
                <a16:creationId xmlns:a16="http://schemas.microsoft.com/office/drawing/2014/main" id="{D6A2C26E-E3C2-4C88-AB80-208945D6A7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233219">
            <a:off x="6774808" y="2932941"/>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ultado de imagen de canal ampliado de panama costo">
            <a:extLst>
              <a:ext uri="{FF2B5EF4-FFF2-40B4-BE49-F238E27FC236}">
                <a16:creationId xmlns:a16="http://schemas.microsoft.com/office/drawing/2014/main" id="{61CCD9A8-5286-4524-8AA8-22216B4958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916739">
            <a:off x="7881255" y="2387664"/>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sultado de imagen de canal ampliado de panama costo">
            <a:extLst>
              <a:ext uri="{FF2B5EF4-FFF2-40B4-BE49-F238E27FC236}">
                <a16:creationId xmlns:a16="http://schemas.microsoft.com/office/drawing/2014/main" id="{06A85D0B-3A57-4CF2-8DB0-F6F4310A8D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141414">
            <a:off x="5979937" y="3175430"/>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sultado de imagen de canal ampliado de panama costo">
            <a:extLst>
              <a:ext uri="{FF2B5EF4-FFF2-40B4-BE49-F238E27FC236}">
                <a16:creationId xmlns:a16="http://schemas.microsoft.com/office/drawing/2014/main" id="{0DA2802F-7467-410F-B214-35861C8FB1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290330">
            <a:off x="8990319" y="1358059"/>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de canal ampliado de panama costo">
            <a:extLst>
              <a:ext uri="{FF2B5EF4-FFF2-40B4-BE49-F238E27FC236}">
                <a16:creationId xmlns:a16="http://schemas.microsoft.com/office/drawing/2014/main" id="{A1E7ABE5-8EEF-408D-9875-D668453A66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209432">
            <a:off x="7441427" y="1232163"/>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esultado de imagen de canal ampliado de panama costo">
            <a:extLst>
              <a:ext uri="{FF2B5EF4-FFF2-40B4-BE49-F238E27FC236}">
                <a16:creationId xmlns:a16="http://schemas.microsoft.com/office/drawing/2014/main" id="{CE786FC0-9F2A-4FF3-905C-165B8F56C6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892952">
            <a:off x="8547874" y="686886"/>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de canal ampliado de panama costo">
            <a:extLst>
              <a:ext uri="{FF2B5EF4-FFF2-40B4-BE49-F238E27FC236}">
                <a16:creationId xmlns:a16="http://schemas.microsoft.com/office/drawing/2014/main" id="{2726871C-D530-49C3-B83D-57F4850201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117627">
            <a:off x="6646556" y="1474652"/>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sultado de imagen de canal ampliado de panama costo">
            <a:extLst>
              <a:ext uri="{FF2B5EF4-FFF2-40B4-BE49-F238E27FC236}">
                <a16:creationId xmlns:a16="http://schemas.microsoft.com/office/drawing/2014/main" id="{4F8DB9CF-90BE-42BC-BB47-5F3C43B77C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76655">
            <a:off x="11277971" y="2363174"/>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sultado de imagen de canal ampliado de panama costo">
            <a:extLst>
              <a:ext uri="{FF2B5EF4-FFF2-40B4-BE49-F238E27FC236}">
                <a16:creationId xmlns:a16="http://schemas.microsoft.com/office/drawing/2014/main" id="{6C8C27C1-53D2-4674-A5C9-73F7F00AF0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95757">
            <a:off x="9729079" y="2237278"/>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sultado de imagen de canal ampliado de panama costo">
            <a:extLst>
              <a:ext uri="{FF2B5EF4-FFF2-40B4-BE49-F238E27FC236}">
                <a16:creationId xmlns:a16="http://schemas.microsoft.com/office/drawing/2014/main" id="{E5F1C038-7A9C-4ACA-B5D2-D9177ED087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079277">
            <a:off x="10835526" y="1692001"/>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esultado de imagen de canal ampliado de panama costo">
            <a:extLst>
              <a:ext uri="{FF2B5EF4-FFF2-40B4-BE49-F238E27FC236}">
                <a16:creationId xmlns:a16="http://schemas.microsoft.com/office/drawing/2014/main" id="{CC84B48A-FC04-4990-8887-195B6DC1FB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3952">
            <a:off x="8934208" y="2479767"/>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esultado de imagen de canal ampliado de panama costo">
            <a:extLst>
              <a:ext uri="{FF2B5EF4-FFF2-40B4-BE49-F238E27FC236}">
                <a16:creationId xmlns:a16="http://schemas.microsoft.com/office/drawing/2014/main" id="{50E15469-EE8E-498F-8B81-7EC4BAC456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76655">
            <a:off x="11329860" y="3962020"/>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esultado de imagen de canal ampliado de panama costo">
            <a:extLst>
              <a:ext uri="{FF2B5EF4-FFF2-40B4-BE49-F238E27FC236}">
                <a16:creationId xmlns:a16="http://schemas.microsoft.com/office/drawing/2014/main" id="{D7CD648B-92D0-4BA9-A6E3-1B43EBA994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95757">
            <a:off x="9780968" y="3836124"/>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Resultado de imagen de canal ampliado de panama costo">
            <a:extLst>
              <a:ext uri="{FF2B5EF4-FFF2-40B4-BE49-F238E27FC236}">
                <a16:creationId xmlns:a16="http://schemas.microsoft.com/office/drawing/2014/main" id="{A9060445-C09D-4015-A8C2-D79F6ABB5B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079277">
            <a:off x="10887415" y="3290847"/>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esultado de imagen de canal ampliado de panama costo">
            <a:extLst>
              <a:ext uri="{FF2B5EF4-FFF2-40B4-BE49-F238E27FC236}">
                <a16:creationId xmlns:a16="http://schemas.microsoft.com/office/drawing/2014/main" id="{CE620200-4658-4923-B29B-8DF4711DE7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3952">
            <a:off x="8986097" y="4078613"/>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esultado de imagen de canal ampliado de panama costo">
            <a:extLst>
              <a:ext uri="{FF2B5EF4-FFF2-40B4-BE49-F238E27FC236}">
                <a16:creationId xmlns:a16="http://schemas.microsoft.com/office/drawing/2014/main" id="{E10B1346-650F-4FF1-9F51-6C2E91318F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76655">
            <a:off x="11278928" y="5922086"/>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sultado de imagen de canal ampliado de panama costo">
            <a:extLst>
              <a:ext uri="{FF2B5EF4-FFF2-40B4-BE49-F238E27FC236}">
                <a16:creationId xmlns:a16="http://schemas.microsoft.com/office/drawing/2014/main" id="{FA8DE938-7AE9-43BE-999F-7D4484693D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95757">
            <a:off x="9730036" y="5796190"/>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esultado de imagen de canal ampliado de panama costo">
            <a:extLst>
              <a:ext uri="{FF2B5EF4-FFF2-40B4-BE49-F238E27FC236}">
                <a16:creationId xmlns:a16="http://schemas.microsoft.com/office/drawing/2014/main" id="{E1A75659-A8E8-4DE6-97A4-D9612FE0D3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079277">
            <a:off x="10836483" y="5250913"/>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esultado de imagen de canal ampliado de panama costo">
            <a:extLst>
              <a:ext uri="{FF2B5EF4-FFF2-40B4-BE49-F238E27FC236}">
                <a16:creationId xmlns:a16="http://schemas.microsoft.com/office/drawing/2014/main" id="{1075EFB2-4C08-4FDF-A5C0-52ECB4927D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3952">
            <a:off x="8935165" y="6038679"/>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esultado de imagen de canal ampliado de panama costo">
            <a:extLst>
              <a:ext uri="{FF2B5EF4-FFF2-40B4-BE49-F238E27FC236}">
                <a16:creationId xmlns:a16="http://schemas.microsoft.com/office/drawing/2014/main" id="{6D314553-46F9-4C1D-9D05-BF3553DDA9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76655">
            <a:off x="10909971" y="708336"/>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sultado de imagen de canal ampliado de panama costo">
            <a:extLst>
              <a:ext uri="{FF2B5EF4-FFF2-40B4-BE49-F238E27FC236}">
                <a16:creationId xmlns:a16="http://schemas.microsoft.com/office/drawing/2014/main" id="{DDE419F8-E37F-477A-83AE-A5CCE0B4B0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95757">
            <a:off x="9361079" y="582440"/>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Resultado de imagen de canal ampliado de panama costo">
            <a:extLst>
              <a:ext uri="{FF2B5EF4-FFF2-40B4-BE49-F238E27FC236}">
                <a16:creationId xmlns:a16="http://schemas.microsoft.com/office/drawing/2014/main" id="{28827E04-044E-42C8-BF81-184CFE774E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079277">
            <a:off x="10467526" y="37163"/>
            <a:ext cx="1470991" cy="8274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Resultado de imagen de canal ampliado de panama costo">
            <a:extLst>
              <a:ext uri="{FF2B5EF4-FFF2-40B4-BE49-F238E27FC236}">
                <a16:creationId xmlns:a16="http://schemas.microsoft.com/office/drawing/2014/main" id="{AD655D8A-6C81-49F7-84B6-2FA4481806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3952">
            <a:off x="8566208" y="824929"/>
            <a:ext cx="1470991" cy="8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2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500"/>
                                        <p:tgtEl>
                                          <p:spTgt spid="2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fade">
                                      <p:cBhvr>
                                        <p:cTn id="127" dur="500"/>
                                        <p:tgtEl>
                                          <p:spTgt spid="3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fade">
                                      <p:cBhvr>
                                        <p:cTn id="142" dur="500"/>
                                        <p:tgtEl>
                                          <p:spTgt spid="29"/>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fade">
                                      <p:cBhvr>
                                        <p:cTn id="147" dur="500"/>
                                        <p:tgtEl>
                                          <p:spTgt spid="36"/>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4"/>
                                        </p:tgtEl>
                                        <p:attrNameLst>
                                          <p:attrName>style.visibility</p:attrName>
                                        </p:attrNameLst>
                                      </p:cBhvr>
                                      <p:to>
                                        <p:strVal val="visible"/>
                                      </p:to>
                                    </p:set>
                                    <p:animEffect transition="in" filter="fade">
                                      <p:cBhvr>
                                        <p:cTn id="152" dur="500"/>
                                        <p:tgtEl>
                                          <p:spTgt spid="34"/>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35"/>
                                        </p:tgtEl>
                                        <p:attrNameLst>
                                          <p:attrName>style.visibility</p:attrName>
                                        </p:attrNameLst>
                                      </p:cBhvr>
                                      <p:to>
                                        <p:strVal val="visible"/>
                                      </p:to>
                                    </p:set>
                                    <p:animEffect transition="in" filter="fade">
                                      <p:cBhvr>
                                        <p:cTn id="157" dur="500"/>
                                        <p:tgtEl>
                                          <p:spTgt spid="35"/>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33"/>
                                        </p:tgtEl>
                                        <p:attrNameLst>
                                          <p:attrName>style.visibility</p:attrName>
                                        </p:attrNameLst>
                                      </p:cBhvr>
                                      <p:to>
                                        <p:strVal val="visible"/>
                                      </p:to>
                                    </p:set>
                                    <p:animEffect transition="in" filter="fade">
                                      <p:cBhvr>
                                        <p:cTn id="1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BC5F24-513D-4177-A9A8-E8698B0C8D77}"/>
              </a:ext>
            </a:extLst>
          </p:cNvPr>
          <p:cNvSpPr>
            <a:spLocks noGrp="1"/>
          </p:cNvSpPr>
          <p:nvPr>
            <p:ph type="title"/>
          </p:nvPr>
        </p:nvSpPr>
        <p:spPr/>
        <p:txBody>
          <a:bodyPr/>
          <a:lstStyle/>
          <a:p>
            <a:endParaRPr lang="es-PA"/>
          </a:p>
        </p:txBody>
      </p:sp>
      <p:pic>
        <p:nvPicPr>
          <p:cNvPr id="5" name="Marcador de contenido 4">
            <a:extLst>
              <a:ext uri="{FF2B5EF4-FFF2-40B4-BE49-F238E27FC236}">
                <a16:creationId xmlns:a16="http://schemas.microsoft.com/office/drawing/2014/main" id="{6F2917E7-D19E-4895-9F2D-CB7A414F101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9828" y="-40700"/>
            <a:ext cx="11605845" cy="6625024"/>
          </a:xfrm>
        </p:spPr>
      </p:pic>
      <p:sp>
        <p:nvSpPr>
          <p:cNvPr id="8" name="Símbolo &quot;No permitido&quot; 7">
            <a:extLst>
              <a:ext uri="{FF2B5EF4-FFF2-40B4-BE49-F238E27FC236}">
                <a16:creationId xmlns:a16="http://schemas.microsoft.com/office/drawing/2014/main" id="{5DFB61E2-1F77-4454-B42B-0C9F8D078986}"/>
              </a:ext>
            </a:extLst>
          </p:cNvPr>
          <p:cNvSpPr/>
          <p:nvPr/>
        </p:nvSpPr>
        <p:spPr>
          <a:xfrm>
            <a:off x="4676336" y="1181686"/>
            <a:ext cx="1223889" cy="1406769"/>
          </a:xfrm>
          <a:prstGeom prst="noSmoking">
            <a:avLst>
              <a:gd name="adj" fmla="val 11836"/>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PA">
              <a:solidFill>
                <a:schemeClr val="tx1"/>
              </a:solidFill>
            </a:endParaRPr>
          </a:p>
        </p:txBody>
      </p:sp>
      <p:sp>
        <p:nvSpPr>
          <p:cNvPr id="11" name="Símbolo &quot;No permitido&quot; 10">
            <a:extLst>
              <a:ext uri="{FF2B5EF4-FFF2-40B4-BE49-F238E27FC236}">
                <a16:creationId xmlns:a16="http://schemas.microsoft.com/office/drawing/2014/main" id="{8FFA3C00-7CFD-4EC7-B45E-AA2B6391C34F}"/>
              </a:ext>
            </a:extLst>
          </p:cNvPr>
          <p:cNvSpPr/>
          <p:nvPr/>
        </p:nvSpPr>
        <p:spPr>
          <a:xfrm>
            <a:off x="2882705" y="2730736"/>
            <a:ext cx="1223889" cy="1406769"/>
          </a:xfrm>
          <a:prstGeom prst="noSmoking">
            <a:avLst>
              <a:gd name="adj" fmla="val 11836"/>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PA">
              <a:solidFill>
                <a:schemeClr val="tx1"/>
              </a:solidFill>
            </a:endParaRPr>
          </a:p>
        </p:txBody>
      </p:sp>
      <p:sp>
        <p:nvSpPr>
          <p:cNvPr id="13" name="Símbolo &quot;No permitido&quot; 12">
            <a:extLst>
              <a:ext uri="{FF2B5EF4-FFF2-40B4-BE49-F238E27FC236}">
                <a16:creationId xmlns:a16="http://schemas.microsoft.com/office/drawing/2014/main" id="{7686E8A9-897B-43AA-B71F-CA2CDDA08C6E}"/>
              </a:ext>
            </a:extLst>
          </p:cNvPr>
          <p:cNvSpPr/>
          <p:nvPr/>
        </p:nvSpPr>
        <p:spPr>
          <a:xfrm>
            <a:off x="10109981" y="2654437"/>
            <a:ext cx="1223889" cy="1406769"/>
          </a:xfrm>
          <a:prstGeom prst="noSmoking">
            <a:avLst>
              <a:gd name="adj" fmla="val 11836"/>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PA">
              <a:solidFill>
                <a:schemeClr val="tx1"/>
              </a:solidFill>
            </a:endParaRPr>
          </a:p>
        </p:txBody>
      </p:sp>
      <p:sp>
        <p:nvSpPr>
          <p:cNvPr id="12" name="Símbolo &quot;No permitido&quot; 11">
            <a:extLst>
              <a:ext uri="{FF2B5EF4-FFF2-40B4-BE49-F238E27FC236}">
                <a16:creationId xmlns:a16="http://schemas.microsoft.com/office/drawing/2014/main" id="{6AFADEE6-07D7-4A9A-B997-64B7FE72BA93}"/>
              </a:ext>
            </a:extLst>
          </p:cNvPr>
          <p:cNvSpPr/>
          <p:nvPr/>
        </p:nvSpPr>
        <p:spPr>
          <a:xfrm>
            <a:off x="921435" y="1181686"/>
            <a:ext cx="1223889" cy="1406769"/>
          </a:xfrm>
          <a:prstGeom prst="noSmoking">
            <a:avLst>
              <a:gd name="adj" fmla="val 11836"/>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PA">
              <a:solidFill>
                <a:schemeClr val="tx1"/>
              </a:solidFill>
            </a:endParaRPr>
          </a:p>
        </p:txBody>
      </p:sp>
      <p:sp>
        <p:nvSpPr>
          <p:cNvPr id="17" name="Símbolo &quot;No permitido&quot; 16">
            <a:extLst>
              <a:ext uri="{FF2B5EF4-FFF2-40B4-BE49-F238E27FC236}">
                <a16:creationId xmlns:a16="http://schemas.microsoft.com/office/drawing/2014/main" id="{30FE7EAB-D139-4E73-A449-074226EC3234}"/>
              </a:ext>
            </a:extLst>
          </p:cNvPr>
          <p:cNvSpPr/>
          <p:nvPr/>
        </p:nvSpPr>
        <p:spPr>
          <a:xfrm>
            <a:off x="2882705" y="1181686"/>
            <a:ext cx="1223889" cy="1406769"/>
          </a:xfrm>
          <a:prstGeom prst="noSmoking">
            <a:avLst>
              <a:gd name="adj" fmla="val 11836"/>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PA">
              <a:solidFill>
                <a:schemeClr val="tx1"/>
              </a:solidFill>
            </a:endParaRPr>
          </a:p>
        </p:txBody>
      </p:sp>
      <p:sp>
        <p:nvSpPr>
          <p:cNvPr id="18" name="Símbolo &quot;No permitido&quot; 17">
            <a:extLst>
              <a:ext uri="{FF2B5EF4-FFF2-40B4-BE49-F238E27FC236}">
                <a16:creationId xmlns:a16="http://schemas.microsoft.com/office/drawing/2014/main" id="{1B6189D4-CD93-4031-BECE-71AA1116D846}"/>
              </a:ext>
            </a:extLst>
          </p:cNvPr>
          <p:cNvSpPr/>
          <p:nvPr/>
        </p:nvSpPr>
        <p:spPr>
          <a:xfrm>
            <a:off x="9881381" y="1203861"/>
            <a:ext cx="1223889" cy="1406769"/>
          </a:xfrm>
          <a:prstGeom prst="noSmoking">
            <a:avLst>
              <a:gd name="adj" fmla="val 11836"/>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PA">
              <a:solidFill>
                <a:schemeClr val="tx1"/>
              </a:solidFill>
            </a:endParaRPr>
          </a:p>
        </p:txBody>
      </p:sp>
      <p:sp>
        <p:nvSpPr>
          <p:cNvPr id="19" name="Símbolo &quot;No permitido&quot; 18">
            <a:extLst>
              <a:ext uri="{FF2B5EF4-FFF2-40B4-BE49-F238E27FC236}">
                <a16:creationId xmlns:a16="http://schemas.microsoft.com/office/drawing/2014/main" id="{780DD052-57D3-4A2C-9AAA-D16EAE4D00D4}"/>
              </a:ext>
            </a:extLst>
          </p:cNvPr>
          <p:cNvSpPr/>
          <p:nvPr/>
        </p:nvSpPr>
        <p:spPr>
          <a:xfrm>
            <a:off x="6541476" y="4061206"/>
            <a:ext cx="1223889" cy="1406769"/>
          </a:xfrm>
          <a:prstGeom prst="noSmoking">
            <a:avLst>
              <a:gd name="adj" fmla="val 11836"/>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PA">
              <a:solidFill>
                <a:schemeClr val="tx1"/>
              </a:solidFill>
            </a:endParaRPr>
          </a:p>
        </p:txBody>
      </p:sp>
      <p:sp>
        <p:nvSpPr>
          <p:cNvPr id="3" name="CuadroTexto 2">
            <a:extLst>
              <a:ext uri="{FF2B5EF4-FFF2-40B4-BE49-F238E27FC236}">
                <a16:creationId xmlns:a16="http://schemas.microsoft.com/office/drawing/2014/main" id="{49561415-397B-4F5A-847E-6CAE2FB8E90F}"/>
              </a:ext>
            </a:extLst>
          </p:cNvPr>
          <p:cNvSpPr txBox="1"/>
          <p:nvPr/>
        </p:nvSpPr>
        <p:spPr>
          <a:xfrm>
            <a:off x="731521" y="5781822"/>
            <a:ext cx="6133514" cy="954107"/>
          </a:xfrm>
          <a:prstGeom prst="rect">
            <a:avLst/>
          </a:prstGeom>
          <a:noFill/>
        </p:spPr>
        <p:txBody>
          <a:bodyPr wrap="square" rtlCol="0">
            <a:spAutoFit/>
          </a:bodyPr>
          <a:lstStyle/>
          <a:p>
            <a:r>
              <a:rPr lang="en-US" sz="1400" dirty="0" err="1">
                <a:latin typeface="Adobe Hebrew" panose="02040503050201020203" pitchFamily="18" charset="-79"/>
                <a:cs typeface="Adobe Hebrew" panose="02040503050201020203" pitchFamily="18" charset="-79"/>
              </a:rPr>
              <a:t>Jasovský</a:t>
            </a:r>
            <a:r>
              <a:rPr lang="en-US" sz="1400" dirty="0">
                <a:latin typeface="Adobe Hebrew" panose="02040503050201020203" pitchFamily="18" charset="-79"/>
                <a:cs typeface="Adobe Hebrew" panose="02040503050201020203" pitchFamily="18" charset="-79"/>
              </a:rPr>
              <a:t>, D., </a:t>
            </a:r>
            <a:r>
              <a:rPr lang="en-US" sz="1400" dirty="0" err="1">
                <a:latin typeface="Adobe Hebrew" panose="02040503050201020203" pitchFamily="18" charset="-79"/>
                <a:cs typeface="Adobe Hebrew" panose="02040503050201020203" pitchFamily="18" charset="-79"/>
              </a:rPr>
              <a:t>Littmann</a:t>
            </a:r>
            <a:r>
              <a:rPr lang="en-US" sz="1400" dirty="0">
                <a:latin typeface="Adobe Hebrew" panose="02040503050201020203" pitchFamily="18" charset="-79"/>
                <a:cs typeface="Adobe Hebrew" panose="02040503050201020203" pitchFamily="18" charset="-79"/>
              </a:rPr>
              <a:t>, J., </a:t>
            </a:r>
            <a:r>
              <a:rPr lang="en-US" sz="1400" dirty="0" err="1">
                <a:latin typeface="Adobe Hebrew" panose="02040503050201020203" pitchFamily="18" charset="-79"/>
                <a:cs typeface="Adobe Hebrew" panose="02040503050201020203" pitchFamily="18" charset="-79"/>
              </a:rPr>
              <a:t>Zorzet</a:t>
            </a:r>
            <a:r>
              <a:rPr lang="en-US" sz="1400" dirty="0">
                <a:latin typeface="Adobe Hebrew" panose="02040503050201020203" pitchFamily="18" charset="-79"/>
                <a:cs typeface="Adobe Hebrew" panose="02040503050201020203" pitchFamily="18" charset="-79"/>
              </a:rPr>
              <a:t>, A., &amp; Cars, O. (2016). Antimicrobial resistance—a threat to the world’s sustainable development. </a:t>
            </a:r>
            <a:r>
              <a:rPr lang="en-US" sz="1400" i="1" dirty="0">
                <a:latin typeface="Adobe Hebrew" panose="02040503050201020203" pitchFamily="18" charset="-79"/>
                <a:cs typeface="Adobe Hebrew" panose="02040503050201020203" pitchFamily="18" charset="-79"/>
              </a:rPr>
              <a:t>Upsala Journal of Medical Sciences</a:t>
            </a:r>
            <a:r>
              <a:rPr lang="en-US" sz="1400" dirty="0">
                <a:latin typeface="Adobe Hebrew" panose="02040503050201020203" pitchFamily="18" charset="-79"/>
                <a:cs typeface="Adobe Hebrew" panose="02040503050201020203" pitchFamily="18" charset="-79"/>
              </a:rPr>
              <a:t>, </a:t>
            </a:r>
            <a:r>
              <a:rPr lang="en-US" sz="1400" i="1" dirty="0">
                <a:latin typeface="Adobe Hebrew" panose="02040503050201020203" pitchFamily="18" charset="-79"/>
                <a:cs typeface="Adobe Hebrew" panose="02040503050201020203" pitchFamily="18" charset="-79"/>
              </a:rPr>
              <a:t>121</a:t>
            </a:r>
            <a:r>
              <a:rPr lang="en-US" sz="1400" dirty="0">
                <a:latin typeface="Adobe Hebrew" panose="02040503050201020203" pitchFamily="18" charset="-79"/>
                <a:cs typeface="Adobe Hebrew" panose="02040503050201020203" pitchFamily="18" charset="-79"/>
              </a:rPr>
              <a:t>(3), 159–164. http://doi.org/10.1080/03009734.2016.1195900</a:t>
            </a:r>
            <a:endParaRPr lang="es-PA" sz="1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2354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2"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88B3A1B-447A-48B6-98F8-E035D8354F12}"/>
              </a:ext>
            </a:extLst>
          </p:cNvPr>
          <p:cNvPicPr>
            <a:picLocks noChangeAspect="1"/>
          </p:cNvPicPr>
          <p:nvPr/>
        </p:nvPicPr>
        <p:blipFill>
          <a:blip r:embed="rId2"/>
          <a:stretch>
            <a:fillRect/>
          </a:stretch>
        </p:blipFill>
        <p:spPr>
          <a:xfrm>
            <a:off x="618978" y="4862250"/>
            <a:ext cx="3482621" cy="1417704"/>
          </a:xfrm>
          <a:prstGeom prst="rect">
            <a:avLst/>
          </a:prstGeom>
        </p:spPr>
      </p:pic>
      <p:pic>
        <p:nvPicPr>
          <p:cNvPr id="7" name="Imagen 6">
            <a:extLst>
              <a:ext uri="{FF2B5EF4-FFF2-40B4-BE49-F238E27FC236}">
                <a16:creationId xmlns:a16="http://schemas.microsoft.com/office/drawing/2014/main" id="{6E4CF3BD-BE04-463B-8D78-6C69FDCE9344}"/>
              </a:ext>
            </a:extLst>
          </p:cNvPr>
          <p:cNvPicPr>
            <a:picLocks noChangeAspect="1"/>
          </p:cNvPicPr>
          <p:nvPr/>
        </p:nvPicPr>
        <p:blipFill>
          <a:blip r:embed="rId3"/>
          <a:stretch>
            <a:fillRect/>
          </a:stretch>
        </p:blipFill>
        <p:spPr>
          <a:xfrm>
            <a:off x="3967090" y="1085556"/>
            <a:ext cx="5516587" cy="2524668"/>
          </a:xfrm>
          <a:prstGeom prst="rect">
            <a:avLst/>
          </a:prstGeom>
        </p:spPr>
      </p:pic>
      <p:pic>
        <p:nvPicPr>
          <p:cNvPr id="8" name="Imagen 7">
            <a:extLst>
              <a:ext uri="{FF2B5EF4-FFF2-40B4-BE49-F238E27FC236}">
                <a16:creationId xmlns:a16="http://schemas.microsoft.com/office/drawing/2014/main" id="{AA830B74-8629-47CD-8CDE-2BDA4B25D5C8}"/>
              </a:ext>
            </a:extLst>
          </p:cNvPr>
          <p:cNvPicPr>
            <a:picLocks noChangeAspect="1"/>
          </p:cNvPicPr>
          <p:nvPr/>
        </p:nvPicPr>
        <p:blipFill>
          <a:blip r:embed="rId4"/>
          <a:stretch>
            <a:fillRect/>
          </a:stretch>
        </p:blipFill>
        <p:spPr>
          <a:xfrm>
            <a:off x="3826413" y="3610224"/>
            <a:ext cx="6295586" cy="1512084"/>
          </a:xfrm>
          <a:prstGeom prst="rect">
            <a:avLst/>
          </a:prstGeom>
        </p:spPr>
      </p:pic>
    </p:spTree>
    <p:extLst>
      <p:ext uri="{BB962C8B-B14F-4D97-AF65-F5344CB8AC3E}">
        <p14:creationId xmlns:p14="http://schemas.microsoft.com/office/powerpoint/2010/main" val="297557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4C04F2-BB6F-43C5-B6D5-DAC211FED057}"/>
              </a:ext>
            </a:extLst>
          </p:cNvPr>
          <p:cNvSpPr>
            <a:spLocks noGrp="1"/>
          </p:cNvSpPr>
          <p:nvPr>
            <p:ph type="title"/>
          </p:nvPr>
        </p:nvSpPr>
        <p:spPr/>
        <p:txBody>
          <a:bodyPr/>
          <a:lstStyle/>
          <a:p>
            <a:endParaRPr lang="es-PA"/>
          </a:p>
        </p:txBody>
      </p:sp>
      <p:pic>
        <p:nvPicPr>
          <p:cNvPr id="5" name="Marcador de contenido 4">
            <a:extLst>
              <a:ext uri="{FF2B5EF4-FFF2-40B4-BE49-F238E27FC236}">
                <a16:creationId xmlns:a16="http://schemas.microsoft.com/office/drawing/2014/main" id="{86139F76-520B-4BEF-9E8C-176641E629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5592"/>
            <a:ext cx="12337366" cy="8433136"/>
          </a:xfrm>
        </p:spPr>
      </p:pic>
    </p:spTree>
    <p:extLst>
      <p:ext uri="{BB962C8B-B14F-4D97-AF65-F5344CB8AC3E}">
        <p14:creationId xmlns:p14="http://schemas.microsoft.com/office/powerpoint/2010/main" val="997980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02D7DA-2BE9-4D66-8B73-708B60D3297E}"/>
              </a:ext>
            </a:extLst>
          </p:cNvPr>
          <p:cNvSpPr>
            <a:spLocks noGrp="1"/>
          </p:cNvSpPr>
          <p:nvPr>
            <p:ph type="title"/>
          </p:nvPr>
        </p:nvSpPr>
        <p:spPr/>
        <p:txBody>
          <a:bodyPr/>
          <a:lstStyle/>
          <a:p>
            <a:endParaRPr lang="es-PA"/>
          </a:p>
        </p:txBody>
      </p:sp>
      <p:sp>
        <p:nvSpPr>
          <p:cNvPr id="3" name="Marcador de contenido 2">
            <a:extLst>
              <a:ext uri="{FF2B5EF4-FFF2-40B4-BE49-F238E27FC236}">
                <a16:creationId xmlns:a16="http://schemas.microsoft.com/office/drawing/2014/main" id="{5E000FB1-424B-4100-A806-19B2C5121BC0}"/>
              </a:ext>
            </a:extLst>
          </p:cNvPr>
          <p:cNvSpPr>
            <a:spLocks noGrp="1"/>
          </p:cNvSpPr>
          <p:nvPr>
            <p:ph idx="1"/>
          </p:nvPr>
        </p:nvSpPr>
        <p:spPr/>
        <p:txBody>
          <a:bodyPr/>
          <a:lstStyle/>
          <a:p>
            <a:endParaRPr lang="es-PA"/>
          </a:p>
        </p:txBody>
      </p:sp>
      <p:pic>
        <p:nvPicPr>
          <p:cNvPr id="4" name="Imagen 3">
            <a:extLst>
              <a:ext uri="{FF2B5EF4-FFF2-40B4-BE49-F238E27FC236}">
                <a16:creationId xmlns:a16="http://schemas.microsoft.com/office/drawing/2014/main" id="{E87C9D99-0A89-4B11-9A1F-6150F1443309}"/>
              </a:ext>
            </a:extLst>
          </p:cNvPr>
          <p:cNvPicPr>
            <a:picLocks noChangeAspect="1"/>
          </p:cNvPicPr>
          <p:nvPr/>
        </p:nvPicPr>
        <p:blipFill>
          <a:blip r:embed="rId2"/>
          <a:stretch>
            <a:fillRect/>
          </a:stretch>
        </p:blipFill>
        <p:spPr>
          <a:xfrm>
            <a:off x="519112" y="609600"/>
            <a:ext cx="11153775" cy="5638800"/>
          </a:xfrm>
          <a:prstGeom prst="rect">
            <a:avLst/>
          </a:prstGeom>
        </p:spPr>
      </p:pic>
    </p:spTree>
    <p:extLst>
      <p:ext uri="{BB962C8B-B14F-4D97-AF65-F5344CB8AC3E}">
        <p14:creationId xmlns:p14="http://schemas.microsoft.com/office/powerpoint/2010/main" val="2402334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08902BF-2331-460E-B884-518A5E5ADE31}"/>
              </a:ext>
            </a:extLst>
          </p:cNvPr>
          <p:cNvPicPr>
            <a:picLocks noChangeAspect="1"/>
          </p:cNvPicPr>
          <p:nvPr/>
        </p:nvPicPr>
        <p:blipFill>
          <a:blip r:embed="rId2"/>
          <a:stretch>
            <a:fillRect/>
          </a:stretch>
        </p:blipFill>
        <p:spPr>
          <a:xfrm>
            <a:off x="5326303" y="0"/>
            <a:ext cx="6865697" cy="6858000"/>
          </a:xfrm>
          <a:prstGeom prst="rect">
            <a:avLst/>
          </a:prstGeom>
        </p:spPr>
      </p:pic>
      <p:pic>
        <p:nvPicPr>
          <p:cNvPr id="5" name="Imagen 4">
            <a:extLst>
              <a:ext uri="{FF2B5EF4-FFF2-40B4-BE49-F238E27FC236}">
                <a16:creationId xmlns:a16="http://schemas.microsoft.com/office/drawing/2014/main" id="{5FEEB836-9717-439D-A747-24DBDEA7A3DC}"/>
              </a:ext>
            </a:extLst>
          </p:cNvPr>
          <p:cNvPicPr>
            <a:picLocks noChangeAspect="1"/>
          </p:cNvPicPr>
          <p:nvPr/>
        </p:nvPicPr>
        <p:blipFill>
          <a:blip r:embed="rId3"/>
          <a:stretch>
            <a:fillRect/>
          </a:stretch>
        </p:blipFill>
        <p:spPr>
          <a:xfrm>
            <a:off x="1" y="5979847"/>
            <a:ext cx="2102333" cy="876137"/>
          </a:xfrm>
          <a:prstGeom prst="rect">
            <a:avLst/>
          </a:prstGeom>
        </p:spPr>
      </p:pic>
      <p:pic>
        <p:nvPicPr>
          <p:cNvPr id="6" name="Imagen 5">
            <a:extLst>
              <a:ext uri="{FF2B5EF4-FFF2-40B4-BE49-F238E27FC236}">
                <a16:creationId xmlns:a16="http://schemas.microsoft.com/office/drawing/2014/main" id="{ADB2B4F3-D930-44D2-906F-2DADFF16D09A}"/>
              </a:ext>
            </a:extLst>
          </p:cNvPr>
          <p:cNvPicPr>
            <a:picLocks noChangeAspect="1"/>
          </p:cNvPicPr>
          <p:nvPr/>
        </p:nvPicPr>
        <p:blipFill>
          <a:blip r:embed="rId4"/>
          <a:stretch>
            <a:fillRect/>
          </a:stretch>
        </p:blipFill>
        <p:spPr>
          <a:xfrm>
            <a:off x="0" y="5836415"/>
            <a:ext cx="2102333" cy="117122"/>
          </a:xfrm>
          <a:prstGeom prst="rect">
            <a:avLst/>
          </a:prstGeom>
        </p:spPr>
      </p:pic>
    </p:spTree>
    <p:extLst>
      <p:ext uri="{BB962C8B-B14F-4D97-AF65-F5344CB8AC3E}">
        <p14:creationId xmlns:p14="http://schemas.microsoft.com/office/powerpoint/2010/main" val="2492507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CFF4CC-EFD1-4108-8F09-91652E6348F4}"/>
              </a:ext>
            </a:extLst>
          </p:cNvPr>
          <p:cNvSpPr>
            <a:spLocks noGrp="1"/>
          </p:cNvSpPr>
          <p:nvPr>
            <p:ph type="title"/>
          </p:nvPr>
        </p:nvSpPr>
        <p:spPr/>
        <p:txBody>
          <a:bodyPr/>
          <a:lstStyle/>
          <a:p>
            <a:endParaRPr lang="es-PA"/>
          </a:p>
        </p:txBody>
      </p:sp>
      <p:pic>
        <p:nvPicPr>
          <p:cNvPr id="2050" name="Picture 2" descr="Imagen relacionada">
            <a:extLst>
              <a:ext uri="{FF2B5EF4-FFF2-40B4-BE49-F238E27FC236}">
                <a16:creationId xmlns:a16="http://schemas.microsoft.com/office/drawing/2014/main" id="{A19926A9-2ABA-4413-B1E2-4BA863A23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610" y="-379265"/>
            <a:ext cx="6129668" cy="40766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de resistencia bacteriana 2050">
            <a:extLst>
              <a:ext uri="{FF2B5EF4-FFF2-40B4-BE49-F238E27FC236}">
                <a16:creationId xmlns:a16="http://schemas.microsoft.com/office/drawing/2014/main" id="{D2F4B628-6EE6-488D-AFB7-FC9BB4F4B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77" y="1640681"/>
            <a:ext cx="6000750" cy="5200650"/>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contenido 4">
            <a:extLst>
              <a:ext uri="{FF2B5EF4-FFF2-40B4-BE49-F238E27FC236}">
                <a16:creationId xmlns:a16="http://schemas.microsoft.com/office/drawing/2014/main" id="{292F2E55-ECBA-4477-973E-23C7D50B5E8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320" y="-379266"/>
            <a:ext cx="12398598" cy="7237266"/>
          </a:xfrm>
        </p:spPr>
      </p:pic>
    </p:spTree>
    <p:extLst>
      <p:ext uri="{BB962C8B-B14F-4D97-AF65-F5344CB8AC3E}">
        <p14:creationId xmlns:p14="http://schemas.microsoft.com/office/powerpoint/2010/main" val="145949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777946-F3E3-4E48-B3DE-52EF6FCC09CC}"/>
              </a:ext>
            </a:extLst>
          </p:cNvPr>
          <p:cNvSpPr>
            <a:spLocks noGrp="1"/>
          </p:cNvSpPr>
          <p:nvPr>
            <p:ph type="title"/>
          </p:nvPr>
        </p:nvSpPr>
        <p:spPr/>
        <p:txBody>
          <a:bodyPr/>
          <a:lstStyle/>
          <a:p>
            <a:r>
              <a:rPr lang="es-ES" dirty="0">
                <a:latin typeface="Times New Roman" panose="02020603050405020304" pitchFamily="18" charset="0"/>
                <a:cs typeface="Times New Roman" panose="02020603050405020304" pitchFamily="18" charset="0"/>
              </a:rPr>
              <a:t>Panamá</a:t>
            </a:r>
            <a:endParaRPr lang="es-PA" dirty="0">
              <a:latin typeface="Times New Roman" panose="02020603050405020304" pitchFamily="18" charset="0"/>
              <a:cs typeface="Times New Roman" panose="02020603050405020304" pitchFamily="18" charset="0"/>
            </a:endParaRPr>
          </a:p>
        </p:txBody>
      </p:sp>
      <p:pic>
        <p:nvPicPr>
          <p:cNvPr id="5" name="Marcador de contenido 4">
            <a:extLst>
              <a:ext uri="{FF2B5EF4-FFF2-40B4-BE49-F238E27FC236}">
                <a16:creationId xmlns:a16="http://schemas.microsoft.com/office/drawing/2014/main" id="{A0CDFB36-043B-46D0-83E3-BA2AE0E85B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4" y="0"/>
            <a:ext cx="12196824" cy="6858000"/>
          </a:xfrm>
        </p:spPr>
      </p:pic>
    </p:spTree>
    <p:extLst>
      <p:ext uri="{BB962C8B-B14F-4D97-AF65-F5344CB8AC3E}">
        <p14:creationId xmlns:p14="http://schemas.microsoft.com/office/powerpoint/2010/main" val="251386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B2CD68AB-DB55-40B2-B5BE-9C71C557DA12}"/>
              </a:ext>
            </a:extLst>
          </p:cNvPr>
          <p:cNvGraphicFramePr>
            <a:graphicFrameLocks/>
          </p:cNvGraphicFramePr>
          <p:nvPr>
            <p:extLst/>
          </p:nvPr>
        </p:nvGraphicFramePr>
        <p:xfrm>
          <a:off x="357808" y="225287"/>
          <a:ext cx="11529391" cy="63345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2248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4FE5EA-F895-482D-A348-AB8D9372A4DD}"/>
              </a:ext>
            </a:extLst>
          </p:cNvPr>
          <p:cNvSpPr>
            <a:spLocks noGrp="1"/>
          </p:cNvSpPr>
          <p:nvPr>
            <p:ph type="title"/>
          </p:nvPr>
        </p:nvSpPr>
        <p:spPr/>
        <p:txBody>
          <a:bodyPr/>
          <a:lstStyle/>
          <a:p>
            <a:endParaRPr lang="es-PA"/>
          </a:p>
        </p:txBody>
      </p:sp>
      <p:pic>
        <p:nvPicPr>
          <p:cNvPr id="6" name="Marcador de contenido 4">
            <a:extLst>
              <a:ext uri="{FF2B5EF4-FFF2-40B4-BE49-F238E27FC236}">
                <a16:creationId xmlns:a16="http://schemas.microsoft.com/office/drawing/2014/main" id="{4A36DBB6-4B93-4BE2-8445-86EBAAB251B2}"/>
              </a:ext>
            </a:extLst>
          </p:cNvPr>
          <p:cNvPicPr>
            <a:picLocks noChangeAspect="1"/>
          </p:cNvPicPr>
          <p:nvPr/>
        </p:nvPicPr>
        <p:blipFill rotWithShape="1">
          <a:blip r:embed="rId2">
            <a:extLst>
              <a:ext uri="{28A0092B-C50C-407E-A947-70E740481C1C}">
                <a14:useLocalDpi xmlns:a14="http://schemas.microsoft.com/office/drawing/2010/main" val="0"/>
              </a:ext>
            </a:extLst>
          </a:blip>
          <a:srcRect r="57505"/>
          <a:stretch/>
        </p:blipFill>
        <p:spPr>
          <a:xfrm>
            <a:off x="714182" y="-486054"/>
            <a:ext cx="3327399" cy="7830108"/>
          </a:xfrm>
          <a:prstGeom prst="rect">
            <a:avLst/>
          </a:prstGeom>
        </p:spPr>
      </p:pic>
      <p:pic>
        <p:nvPicPr>
          <p:cNvPr id="5" name="Marcador de contenido 4">
            <a:extLst>
              <a:ext uri="{FF2B5EF4-FFF2-40B4-BE49-F238E27FC236}">
                <a16:creationId xmlns:a16="http://schemas.microsoft.com/office/drawing/2014/main" id="{33413E14-CBEF-47BE-AD61-8155564303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4009"/>
          <a:stretch/>
        </p:blipFill>
        <p:spPr>
          <a:xfrm rot="3189045">
            <a:off x="4999746" y="2194093"/>
            <a:ext cx="602545" cy="1674177"/>
          </a:xfrm>
        </p:spPr>
      </p:pic>
      <p:sp>
        <p:nvSpPr>
          <p:cNvPr id="7" name="CuadroTexto 6">
            <a:extLst>
              <a:ext uri="{FF2B5EF4-FFF2-40B4-BE49-F238E27FC236}">
                <a16:creationId xmlns:a16="http://schemas.microsoft.com/office/drawing/2014/main" id="{806B76F9-58F4-4F4E-8603-10C809B2F5FF}"/>
              </a:ext>
            </a:extLst>
          </p:cNvPr>
          <p:cNvSpPr txBox="1"/>
          <p:nvPr/>
        </p:nvSpPr>
        <p:spPr>
          <a:xfrm>
            <a:off x="6560457" y="3351465"/>
            <a:ext cx="4934857" cy="1938992"/>
          </a:xfrm>
          <a:prstGeom prst="rect">
            <a:avLst/>
          </a:prstGeom>
          <a:noFill/>
        </p:spPr>
        <p:txBody>
          <a:bodyPr wrap="square" rtlCol="0">
            <a:spAutoFit/>
          </a:bodyPr>
          <a:lstStyle/>
          <a:p>
            <a:r>
              <a:rPr lang="es-PA" sz="4000" dirty="0">
                <a:solidFill>
                  <a:srgbClr val="FF0000"/>
                </a:solidFill>
                <a:latin typeface="Chiller" panose="04020404031007020602" pitchFamily="82" charset="0"/>
              </a:rPr>
              <a:t>4 de cada 100 KPN tienen algún tipo de </a:t>
            </a:r>
            <a:r>
              <a:rPr lang="es-PA" sz="4000" dirty="0" err="1">
                <a:solidFill>
                  <a:srgbClr val="FF0000"/>
                </a:solidFill>
                <a:latin typeface="Chiller" panose="04020404031007020602" pitchFamily="82" charset="0"/>
              </a:rPr>
              <a:t>carbapenem</a:t>
            </a:r>
            <a:r>
              <a:rPr lang="es-PA" sz="4000" dirty="0">
                <a:solidFill>
                  <a:srgbClr val="FF0000"/>
                </a:solidFill>
                <a:latin typeface="Chiller" panose="04020404031007020602" pitchFamily="82" charset="0"/>
              </a:rPr>
              <a:t> resistencia</a:t>
            </a:r>
          </a:p>
        </p:txBody>
      </p:sp>
      <p:pic>
        <p:nvPicPr>
          <p:cNvPr id="8" name="Marcador de contenido 4">
            <a:extLst>
              <a:ext uri="{FF2B5EF4-FFF2-40B4-BE49-F238E27FC236}">
                <a16:creationId xmlns:a16="http://schemas.microsoft.com/office/drawing/2014/main" id="{FD49EC2C-EF29-4465-B0D6-1EB4043FE8D8}"/>
              </a:ext>
            </a:extLst>
          </p:cNvPr>
          <p:cNvPicPr>
            <a:picLocks noChangeAspect="1"/>
          </p:cNvPicPr>
          <p:nvPr/>
        </p:nvPicPr>
        <p:blipFill rotWithShape="1">
          <a:blip r:embed="rId2">
            <a:extLst>
              <a:ext uri="{28A0092B-C50C-407E-A947-70E740481C1C}">
                <a14:useLocalDpi xmlns:a14="http://schemas.microsoft.com/office/drawing/2010/main" val="0"/>
              </a:ext>
            </a:extLst>
          </a:blip>
          <a:srcRect l="64009"/>
          <a:stretch/>
        </p:blipFill>
        <p:spPr>
          <a:xfrm>
            <a:off x="1676400" y="4009388"/>
            <a:ext cx="1735823" cy="2864212"/>
          </a:xfrm>
          <a:prstGeom prst="rect">
            <a:avLst/>
          </a:prstGeom>
        </p:spPr>
      </p:pic>
      <p:sp>
        <p:nvSpPr>
          <p:cNvPr id="9" name="CuadroTexto 8">
            <a:extLst>
              <a:ext uri="{FF2B5EF4-FFF2-40B4-BE49-F238E27FC236}">
                <a16:creationId xmlns:a16="http://schemas.microsoft.com/office/drawing/2014/main" id="{7B4A4A38-6076-4749-B646-5FDE612844BC}"/>
              </a:ext>
            </a:extLst>
          </p:cNvPr>
          <p:cNvSpPr txBox="1"/>
          <p:nvPr/>
        </p:nvSpPr>
        <p:spPr>
          <a:xfrm>
            <a:off x="3412223" y="5012242"/>
            <a:ext cx="4934857" cy="1323439"/>
          </a:xfrm>
          <a:prstGeom prst="rect">
            <a:avLst/>
          </a:prstGeom>
          <a:noFill/>
        </p:spPr>
        <p:txBody>
          <a:bodyPr wrap="square" rtlCol="0">
            <a:spAutoFit/>
          </a:bodyPr>
          <a:lstStyle/>
          <a:p>
            <a:r>
              <a:rPr lang="es-PA" sz="4000" dirty="0">
                <a:solidFill>
                  <a:srgbClr val="FF0000"/>
                </a:solidFill>
                <a:latin typeface="Chiller" panose="04020404031007020602" pitchFamily="82" charset="0"/>
              </a:rPr>
              <a:t>Y hasta 3 de cada 10 tienen BLEE…</a:t>
            </a:r>
          </a:p>
        </p:txBody>
      </p:sp>
    </p:spTree>
    <p:extLst>
      <p:ext uri="{BB962C8B-B14F-4D97-AF65-F5344CB8AC3E}">
        <p14:creationId xmlns:p14="http://schemas.microsoft.com/office/powerpoint/2010/main" val="15908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CuadroTexto"/>
          <p:cNvSpPr txBox="1"/>
          <p:nvPr/>
        </p:nvSpPr>
        <p:spPr>
          <a:xfrm>
            <a:off x="1809720" y="571480"/>
            <a:ext cx="52864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stellar" pitchFamily="18" charset="0"/>
                <a:ea typeface="+mn-ea"/>
                <a:cs typeface="+mn-cs"/>
              </a:rPr>
              <a:t>Tipos de mecanismos….</a:t>
            </a:r>
          </a:p>
        </p:txBody>
      </p:sp>
      <p:pic>
        <p:nvPicPr>
          <p:cNvPr id="5" name="4 Imagen" descr="hu.png"/>
          <p:cNvPicPr>
            <a:picLocks noChangeAspect="1"/>
          </p:cNvPicPr>
          <p:nvPr/>
        </p:nvPicPr>
        <p:blipFill>
          <a:blip r:embed="rId2" cstate="print"/>
          <a:stretch>
            <a:fillRect/>
          </a:stretch>
        </p:blipFill>
        <p:spPr>
          <a:xfrm rot="20665814">
            <a:off x="2067046" y="1472612"/>
            <a:ext cx="3929090" cy="29868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Imagen" descr="hu1.png"/>
          <p:cNvPicPr>
            <a:picLocks noChangeAspect="1"/>
          </p:cNvPicPr>
          <p:nvPr/>
        </p:nvPicPr>
        <p:blipFill>
          <a:blip r:embed="rId3" cstate="print"/>
          <a:stretch>
            <a:fillRect/>
          </a:stretch>
        </p:blipFill>
        <p:spPr>
          <a:xfrm rot="680489">
            <a:off x="5864171" y="2624603"/>
            <a:ext cx="4510704"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6 CuadroTexto"/>
          <p:cNvSpPr txBox="1"/>
          <p:nvPr/>
        </p:nvSpPr>
        <p:spPr>
          <a:xfrm>
            <a:off x="2095472" y="5000636"/>
            <a:ext cx="52864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white"/>
                </a:solidFill>
                <a:effectLst/>
                <a:uLnTx/>
                <a:uFillTx/>
                <a:latin typeface="Castellar" pitchFamily="18" charset="0"/>
                <a:ea typeface="+mn-ea"/>
                <a:cs typeface="+mn-cs"/>
              </a:rPr>
              <a:t>Membranales</a:t>
            </a:r>
            <a:endParaRPr kumimoji="0" lang="es-ES" sz="1800" b="0" i="0" u="none" strike="noStrike" kern="1200" cap="none" spc="0" normalizeH="0" baseline="0" noProof="0" dirty="0">
              <a:ln>
                <a:noFill/>
              </a:ln>
              <a:solidFill>
                <a:prstClr val="white"/>
              </a:solidFill>
              <a:effectLst/>
              <a:uLnTx/>
              <a:uFillTx/>
              <a:latin typeface="Castellar" pitchFamily="18" charset="0"/>
              <a:ea typeface="+mn-ea"/>
              <a:cs typeface="+mn-cs"/>
            </a:endParaRPr>
          </a:p>
        </p:txBody>
      </p:sp>
      <p:sp>
        <p:nvSpPr>
          <p:cNvPr id="8" name="7 CuadroTexto"/>
          <p:cNvSpPr txBox="1"/>
          <p:nvPr/>
        </p:nvSpPr>
        <p:spPr>
          <a:xfrm>
            <a:off x="5953124" y="1643050"/>
            <a:ext cx="52864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stellar" pitchFamily="18" charset="0"/>
                <a:ea typeface="+mn-ea"/>
                <a:cs typeface="+mn-cs"/>
              </a:rPr>
              <a:t>Enzimáticos</a:t>
            </a:r>
          </a:p>
        </p:txBody>
      </p:sp>
    </p:spTree>
    <p:extLst>
      <p:ext uri="{BB962C8B-B14F-4D97-AF65-F5344CB8AC3E}">
        <p14:creationId xmlns:p14="http://schemas.microsoft.com/office/powerpoint/2010/main" val="337774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8440BEE3-0991-4388-80F2-ED737F437550}"/>
              </a:ext>
            </a:extLst>
          </p:cNvPr>
          <p:cNvGraphicFramePr>
            <a:graphicFrameLocks/>
          </p:cNvGraphicFramePr>
          <p:nvPr>
            <p:extLst/>
          </p:nvPr>
        </p:nvGraphicFramePr>
        <p:xfrm>
          <a:off x="0" y="0"/>
          <a:ext cx="12191999"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2668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EF4064C-E758-4C41-8FFD-E3B97C024388}"/>
              </a:ext>
            </a:extLst>
          </p:cNvPr>
          <p:cNvSpPr txBox="1"/>
          <p:nvPr/>
        </p:nvSpPr>
        <p:spPr>
          <a:xfrm>
            <a:off x="8862646" y="6517133"/>
            <a:ext cx="3329354" cy="261610"/>
          </a:xfrm>
          <a:prstGeom prst="rect">
            <a:avLst/>
          </a:prstGeom>
          <a:noFill/>
        </p:spPr>
        <p:txBody>
          <a:bodyPr wrap="square" rtlCol="0">
            <a:spAutoFit/>
          </a:bodyPr>
          <a:lstStyle/>
          <a:p>
            <a:r>
              <a:rPr lang="es-ES" sz="1100" dirty="0">
                <a:latin typeface="Times New Roman" panose="02020603050405020304" pitchFamily="18" charset="0"/>
                <a:cs typeface="Times New Roman" panose="02020603050405020304" pitchFamily="18" charset="0"/>
              </a:rPr>
              <a:t>Fuente: LCRSP-ICGES 2018. </a:t>
            </a:r>
            <a:r>
              <a:rPr lang="es-ES" sz="1100" dirty="0" err="1">
                <a:latin typeface="Times New Roman" panose="02020603050405020304" pitchFamily="18" charset="0"/>
                <a:cs typeface="Times New Roman" panose="02020603050405020304" pitchFamily="18" charset="0"/>
              </a:rPr>
              <a:t>JMoreno</a:t>
            </a:r>
            <a:endParaRPr lang="es-PA" sz="1100" dirty="0">
              <a:latin typeface="Times New Roman" panose="02020603050405020304" pitchFamily="18" charset="0"/>
              <a:cs typeface="Times New Roman" panose="02020603050405020304" pitchFamily="18" charset="0"/>
            </a:endParaRPr>
          </a:p>
        </p:txBody>
      </p:sp>
      <p:pic>
        <p:nvPicPr>
          <p:cNvPr id="8"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474" y="1648952"/>
            <a:ext cx="11485642" cy="4431808"/>
          </a:xfrm>
          <a:prstGeom prst="rect">
            <a:avLst/>
          </a:prstGeom>
        </p:spPr>
      </p:pic>
    </p:spTree>
    <p:extLst>
      <p:ext uri="{BB962C8B-B14F-4D97-AF65-F5344CB8AC3E}">
        <p14:creationId xmlns:p14="http://schemas.microsoft.com/office/powerpoint/2010/main" val="1927574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D4334C8F-EFB1-4957-854C-99C04BD000FD}"/>
              </a:ext>
            </a:extLst>
          </p:cNvPr>
          <p:cNvGraphicFramePr>
            <a:graphicFrameLocks/>
          </p:cNvGraphicFramePr>
          <p:nvPr>
            <p:extLst/>
          </p:nvPr>
        </p:nvGraphicFramePr>
        <p:xfrm>
          <a:off x="0" y="0"/>
          <a:ext cx="12192000"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7224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582967-78BA-44AD-A175-7AB945F99E1B}"/>
              </a:ext>
            </a:extLst>
          </p:cNvPr>
          <p:cNvSpPr>
            <a:spLocks noGrp="1"/>
          </p:cNvSpPr>
          <p:nvPr>
            <p:ph type="title"/>
          </p:nvPr>
        </p:nvSpPr>
        <p:spPr/>
        <p:txBody>
          <a:bodyPr/>
          <a:lstStyle/>
          <a:p>
            <a:endParaRPr lang="es-PA"/>
          </a:p>
        </p:txBody>
      </p:sp>
      <p:pic>
        <p:nvPicPr>
          <p:cNvPr id="6" name="Marcador de contenido 4">
            <a:extLst>
              <a:ext uri="{FF2B5EF4-FFF2-40B4-BE49-F238E27FC236}">
                <a16:creationId xmlns:a16="http://schemas.microsoft.com/office/drawing/2014/main" id="{AB22FABC-85F5-4E37-9E8A-301D9E1EA354}"/>
              </a:ext>
            </a:extLst>
          </p:cNvPr>
          <p:cNvPicPr>
            <a:picLocks noChangeAspect="1"/>
          </p:cNvPicPr>
          <p:nvPr/>
        </p:nvPicPr>
        <p:blipFill rotWithShape="1">
          <a:blip r:embed="rId2">
            <a:extLst>
              <a:ext uri="{28A0092B-C50C-407E-A947-70E740481C1C}">
                <a14:useLocalDpi xmlns:a14="http://schemas.microsoft.com/office/drawing/2010/main" val="0"/>
              </a:ext>
            </a:extLst>
          </a:blip>
          <a:srcRect l="25150" t="21074" r="33155" b="38566"/>
          <a:stretch/>
        </p:blipFill>
        <p:spPr>
          <a:xfrm>
            <a:off x="1882752" y="4280129"/>
            <a:ext cx="1369384" cy="1325563"/>
          </a:xfrm>
          <a:prstGeom prst="rect">
            <a:avLst/>
          </a:prstGeom>
        </p:spPr>
      </p:pic>
      <p:pic>
        <p:nvPicPr>
          <p:cNvPr id="7" name="Marcador de contenido 4">
            <a:extLst>
              <a:ext uri="{FF2B5EF4-FFF2-40B4-BE49-F238E27FC236}">
                <a16:creationId xmlns:a16="http://schemas.microsoft.com/office/drawing/2014/main" id="{7C92D45B-83A6-4A04-B5EB-6CFAC4B6BBE5}"/>
              </a:ext>
            </a:extLst>
          </p:cNvPr>
          <p:cNvPicPr>
            <a:picLocks noChangeAspect="1"/>
          </p:cNvPicPr>
          <p:nvPr/>
        </p:nvPicPr>
        <p:blipFill rotWithShape="1">
          <a:blip r:embed="rId2">
            <a:extLst>
              <a:ext uri="{28A0092B-C50C-407E-A947-70E740481C1C}">
                <a14:useLocalDpi xmlns:a14="http://schemas.microsoft.com/office/drawing/2010/main" val="0"/>
              </a:ext>
            </a:extLst>
          </a:blip>
          <a:srcRect l="25150" t="21074" r="33155" b="38566"/>
          <a:stretch/>
        </p:blipFill>
        <p:spPr>
          <a:xfrm>
            <a:off x="1010036" y="3596482"/>
            <a:ext cx="1369384" cy="1325563"/>
          </a:xfrm>
          <a:prstGeom prst="rect">
            <a:avLst/>
          </a:prstGeom>
        </p:spPr>
      </p:pic>
      <p:pic>
        <p:nvPicPr>
          <p:cNvPr id="8" name="Marcador de contenido 4">
            <a:extLst>
              <a:ext uri="{FF2B5EF4-FFF2-40B4-BE49-F238E27FC236}">
                <a16:creationId xmlns:a16="http://schemas.microsoft.com/office/drawing/2014/main" id="{E6909D18-9969-4C40-9FB1-7AC7AFF9E1FC}"/>
              </a:ext>
            </a:extLst>
          </p:cNvPr>
          <p:cNvPicPr>
            <a:picLocks noChangeAspect="1"/>
          </p:cNvPicPr>
          <p:nvPr/>
        </p:nvPicPr>
        <p:blipFill rotWithShape="1">
          <a:blip r:embed="rId2">
            <a:extLst>
              <a:ext uri="{28A0092B-C50C-407E-A947-70E740481C1C}">
                <a14:useLocalDpi xmlns:a14="http://schemas.microsoft.com/office/drawing/2010/main" val="0"/>
              </a:ext>
            </a:extLst>
          </a:blip>
          <a:srcRect l="25150" t="21074" r="33155" b="38566"/>
          <a:stretch/>
        </p:blipFill>
        <p:spPr>
          <a:xfrm>
            <a:off x="408606" y="1978479"/>
            <a:ext cx="1369384" cy="1325563"/>
          </a:xfrm>
          <a:prstGeom prst="rect">
            <a:avLst/>
          </a:prstGeom>
        </p:spPr>
      </p:pic>
      <p:pic>
        <p:nvPicPr>
          <p:cNvPr id="16" name="Marcador de contenido 4">
            <a:extLst>
              <a:ext uri="{FF2B5EF4-FFF2-40B4-BE49-F238E27FC236}">
                <a16:creationId xmlns:a16="http://schemas.microsoft.com/office/drawing/2014/main" id="{DF350DA6-97BE-4F1B-A271-EDDD58468FDA}"/>
              </a:ext>
            </a:extLst>
          </p:cNvPr>
          <p:cNvPicPr>
            <a:picLocks noChangeAspect="1"/>
          </p:cNvPicPr>
          <p:nvPr/>
        </p:nvPicPr>
        <p:blipFill rotWithShape="1">
          <a:blip r:embed="rId2">
            <a:extLst>
              <a:ext uri="{28A0092B-C50C-407E-A947-70E740481C1C}">
                <a14:useLocalDpi xmlns:a14="http://schemas.microsoft.com/office/drawing/2010/main" val="0"/>
              </a:ext>
            </a:extLst>
          </a:blip>
          <a:srcRect l="25150" t="21074" r="33155" b="38566"/>
          <a:stretch/>
        </p:blipFill>
        <p:spPr>
          <a:xfrm>
            <a:off x="2102062" y="3191783"/>
            <a:ext cx="1369384" cy="1325563"/>
          </a:xfrm>
          <a:prstGeom prst="rect">
            <a:avLst/>
          </a:prstGeom>
        </p:spPr>
      </p:pic>
      <p:pic>
        <p:nvPicPr>
          <p:cNvPr id="17" name="Marcador de contenido 4">
            <a:extLst>
              <a:ext uri="{FF2B5EF4-FFF2-40B4-BE49-F238E27FC236}">
                <a16:creationId xmlns:a16="http://schemas.microsoft.com/office/drawing/2014/main" id="{F10A9023-3426-4064-BFF4-B30A75337BF9}"/>
              </a:ext>
            </a:extLst>
          </p:cNvPr>
          <p:cNvPicPr>
            <a:picLocks noChangeAspect="1"/>
          </p:cNvPicPr>
          <p:nvPr/>
        </p:nvPicPr>
        <p:blipFill rotWithShape="1">
          <a:blip r:embed="rId2">
            <a:extLst>
              <a:ext uri="{28A0092B-C50C-407E-A947-70E740481C1C}">
                <a14:useLocalDpi xmlns:a14="http://schemas.microsoft.com/office/drawing/2010/main" val="0"/>
              </a:ext>
            </a:extLst>
          </a:blip>
          <a:srcRect l="25150" t="21074" r="33155" b="38566"/>
          <a:stretch/>
        </p:blipFill>
        <p:spPr>
          <a:xfrm>
            <a:off x="1198060" y="2716645"/>
            <a:ext cx="1369384" cy="1325563"/>
          </a:xfrm>
          <a:prstGeom prst="rect">
            <a:avLst/>
          </a:prstGeom>
        </p:spPr>
      </p:pic>
      <p:pic>
        <p:nvPicPr>
          <p:cNvPr id="18" name="Marcador de contenido 4">
            <a:extLst>
              <a:ext uri="{FF2B5EF4-FFF2-40B4-BE49-F238E27FC236}">
                <a16:creationId xmlns:a16="http://schemas.microsoft.com/office/drawing/2014/main" id="{19732584-0A65-41F6-B118-3EF89220FC0D}"/>
              </a:ext>
            </a:extLst>
          </p:cNvPr>
          <p:cNvPicPr>
            <a:picLocks noChangeAspect="1"/>
          </p:cNvPicPr>
          <p:nvPr/>
        </p:nvPicPr>
        <p:blipFill rotWithShape="1">
          <a:blip r:embed="rId2">
            <a:extLst>
              <a:ext uri="{28A0092B-C50C-407E-A947-70E740481C1C}">
                <a14:useLocalDpi xmlns:a14="http://schemas.microsoft.com/office/drawing/2010/main" val="0"/>
              </a:ext>
            </a:extLst>
          </a:blip>
          <a:srcRect l="25150" t="21074" r="33155" b="38566"/>
          <a:stretch/>
        </p:blipFill>
        <p:spPr>
          <a:xfrm>
            <a:off x="2290086" y="2103437"/>
            <a:ext cx="1369384" cy="1325563"/>
          </a:xfrm>
          <a:prstGeom prst="rect">
            <a:avLst/>
          </a:prstGeom>
        </p:spPr>
      </p:pic>
      <p:pic>
        <p:nvPicPr>
          <p:cNvPr id="19" name="Marcador de contenido 4">
            <a:extLst>
              <a:ext uri="{FF2B5EF4-FFF2-40B4-BE49-F238E27FC236}">
                <a16:creationId xmlns:a16="http://schemas.microsoft.com/office/drawing/2014/main" id="{5D9DDD1A-1825-477E-B2EB-969B77DD7AA3}"/>
              </a:ext>
            </a:extLst>
          </p:cNvPr>
          <p:cNvPicPr>
            <a:picLocks noChangeAspect="1"/>
          </p:cNvPicPr>
          <p:nvPr/>
        </p:nvPicPr>
        <p:blipFill rotWithShape="1">
          <a:blip r:embed="rId2">
            <a:extLst>
              <a:ext uri="{28A0092B-C50C-407E-A947-70E740481C1C}">
                <a14:useLocalDpi xmlns:a14="http://schemas.microsoft.com/office/drawing/2010/main" val="0"/>
              </a:ext>
            </a:extLst>
          </a:blip>
          <a:srcRect l="25150" t="21074" r="33155" b="38566"/>
          <a:stretch/>
        </p:blipFill>
        <p:spPr>
          <a:xfrm>
            <a:off x="1475417" y="1632446"/>
            <a:ext cx="1369384" cy="1325563"/>
          </a:xfrm>
          <a:prstGeom prst="rect">
            <a:avLst/>
          </a:prstGeom>
        </p:spPr>
      </p:pic>
      <p:pic>
        <p:nvPicPr>
          <p:cNvPr id="20" name="Marcador de contenido 4">
            <a:extLst>
              <a:ext uri="{FF2B5EF4-FFF2-40B4-BE49-F238E27FC236}">
                <a16:creationId xmlns:a16="http://schemas.microsoft.com/office/drawing/2014/main" id="{5B07B5D5-4DC1-47A3-BA9D-7EF2F6DEC60C}"/>
              </a:ext>
            </a:extLst>
          </p:cNvPr>
          <p:cNvPicPr>
            <a:picLocks noChangeAspect="1"/>
          </p:cNvPicPr>
          <p:nvPr/>
        </p:nvPicPr>
        <p:blipFill rotWithShape="1">
          <a:blip r:embed="rId2">
            <a:extLst>
              <a:ext uri="{28A0092B-C50C-407E-A947-70E740481C1C}">
                <a14:useLocalDpi xmlns:a14="http://schemas.microsoft.com/office/drawing/2010/main" val="0"/>
              </a:ext>
            </a:extLst>
          </a:blip>
          <a:srcRect l="56338" t="58446"/>
          <a:stretch/>
        </p:blipFill>
        <p:spPr>
          <a:xfrm>
            <a:off x="1040738" y="3628345"/>
            <a:ext cx="1474503" cy="1403308"/>
          </a:xfrm>
          <a:prstGeom prst="rect">
            <a:avLst/>
          </a:prstGeom>
        </p:spPr>
      </p:pic>
      <p:pic>
        <p:nvPicPr>
          <p:cNvPr id="21" name="Marcador de contenido 4">
            <a:extLst>
              <a:ext uri="{FF2B5EF4-FFF2-40B4-BE49-F238E27FC236}">
                <a16:creationId xmlns:a16="http://schemas.microsoft.com/office/drawing/2014/main" id="{0B0DC858-1E82-4EFB-B213-B9C25DBA29D4}"/>
              </a:ext>
            </a:extLst>
          </p:cNvPr>
          <p:cNvPicPr>
            <a:picLocks noChangeAspect="1"/>
          </p:cNvPicPr>
          <p:nvPr/>
        </p:nvPicPr>
        <p:blipFill rotWithShape="1">
          <a:blip r:embed="rId2">
            <a:extLst>
              <a:ext uri="{28A0092B-C50C-407E-A947-70E740481C1C}">
                <a14:useLocalDpi xmlns:a14="http://schemas.microsoft.com/office/drawing/2010/main" val="0"/>
              </a:ext>
            </a:extLst>
          </a:blip>
          <a:srcRect l="56338" t="58446"/>
          <a:stretch/>
        </p:blipFill>
        <p:spPr>
          <a:xfrm>
            <a:off x="2189375" y="3196477"/>
            <a:ext cx="1474503" cy="1403308"/>
          </a:xfrm>
          <a:prstGeom prst="rect">
            <a:avLst/>
          </a:prstGeom>
        </p:spPr>
      </p:pic>
      <p:pic>
        <p:nvPicPr>
          <p:cNvPr id="5" name="Marcador de contenido 4">
            <a:extLst>
              <a:ext uri="{FF2B5EF4-FFF2-40B4-BE49-F238E27FC236}">
                <a16:creationId xmlns:a16="http://schemas.microsoft.com/office/drawing/2014/main" id="{57A5E79F-02E8-4E41-A854-39E5BD620AB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6338" t="58446"/>
          <a:stretch/>
        </p:blipFill>
        <p:spPr>
          <a:xfrm>
            <a:off x="1909630" y="4252254"/>
            <a:ext cx="1474503" cy="1403308"/>
          </a:xfrm>
        </p:spPr>
      </p:pic>
      <p:pic>
        <p:nvPicPr>
          <p:cNvPr id="22" name="Marcador de contenido 4">
            <a:extLst>
              <a:ext uri="{FF2B5EF4-FFF2-40B4-BE49-F238E27FC236}">
                <a16:creationId xmlns:a16="http://schemas.microsoft.com/office/drawing/2014/main" id="{69F1E64A-BD1A-4E31-A1F8-E0702E2740CC}"/>
              </a:ext>
            </a:extLst>
          </p:cNvPr>
          <p:cNvPicPr>
            <a:picLocks noChangeAspect="1"/>
          </p:cNvPicPr>
          <p:nvPr/>
        </p:nvPicPr>
        <p:blipFill rotWithShape="1">
          <a:blip r:embed="rId2">
            <a:extLst>
              <a:ext uri="{28A0092B-C50C-407E-A947-70E740481C1C}">
                <a14:useLocalDpi xmlns:a14="http://schemas.microsoft.com/office/drawing/2010/main" val="0"/>
              </a:ext>
            </a:extLst>
          </a:blip>
          <a:srcRect l="25150" t="21074" r="33155" b="38566"/>
          <a:stretch/>
        </p:blipFill>
        <p:spPr>
          <a:xfrm>
            <a:off x="686142" y="1098416"/>
            <a:ext cx="1369384" cy="1325563"/>
          </a:xfrm>
          <a:prstGeom prst="rect">
            <a:avLst/>
          </a:prstGeom>
        </p:spPr>
      </p:pic>
      <p:pic>
        <p:nvPicPr>
          <p:cNvPr id="23" name="Marcador de contenido 4">
            <a:extLst>
              <a:ext uri="{FF2B5EF4-FFF2-40B4-BE49-F238E27FC236}">
                <a16:creationId xmlns:a16="http://schemas.microsoft.com/office/drawing/2014/main" id="{3D001628-0CC7-4E63-A9DD-B8D0E164C1B1}"/>
              </a:ext>
            </a:extLst>
          </p:cNvPr>
          <p:cNvPicPr>
            <a:picLocks noChangeAspect="1"/>
          </p:cNvPicPr>
          <p:nvPr/>
        </p:nvPicPr>
        <p:blipFill rotWithShape="1">
          <a:blip r:embed="rId2">
            <a:extLst>
              <a:ext uri="{28A0092B-C50C-407E-A947-70E740481C1C}">
                <a14:useLocalDpi xmlns:a14="http://schemas.microsoft.com/office/drawing/2010/main" val="0"/>
              </a:ext>
            </a:extLst>
          </a:blip>
          <a:srcRect l="25150" t="21074" r="33155" b="38566"/>
          <a:stretch/>
        </p:blipFill>
        <p:spPr>
          <a:xfrm>
            <a:off x="1730515" y="766253"/>
            <a:ext cx="1369384" cy="1325563"/>
          </a:xfrm>
          <a:prstGeom prst="rect">
            <a:avLst/>
          </a:prstGeom>
        </p:spPr>
      </p:pic>
      <p:pic>
        <p:nvPicPr>
          <p:cNvPr id="24" name="Marcador de contenido 4">
            <a:extLst>
              <a:ext uri="{FF2B5EF4-FFF2-40B4-BE49-F238E27FC236}">
                <a16:creationId xmlns:a16="http://schemas.microsoft.com/office/drawing/2014/main" id="{9273FAEE-ECDB-4A25-B5E6-36069C97D973}"/>
              </a:ext>
            </a:extLst>
          </p:cNvPr>
          <p:cNvPicPr>
            <a:picLocks noChangeAspect="1"/>
          </p:cNvPicPr>
          <p:nvPr/>
        </p:nvPicPr>
        <p:blipFill rotWithShape="1">
          <a:blip r:embed="rId2">
            <a:extLst>
              <a:ext uri="{28A0092B-C50C-407E-A947-70E740481C1C}">
                <a14:useLocalDpi xmlns:a14="http://schemas.microsoft.com/office/drawing/2010/main" val="0"/>
              </a:ext>
            </a:extLst>
          </a:blip>
          <a:srcRect l="25150" t="21074" r="33155" b="38566"/>
          <a:stretch/>
        </p:blipFill>
        <p:spPr>
          <a:xfrm>
            <a:off x="2567265" y="1231318"/>
            <a:ext cx="1369384" cy="1325563"/>
          </a:xfrm>
          <a:prstGeom prst="rect">
            <a:avLst/>
          </a:prstGeom>
        </p:spPr>
      </p:pic>
      <p:sp>
        <p:nvSpPr>
          <p:cNvPr id="25" name="CuadroTexto 24">
            <a:extLst>
              <a:ext uri="{FF2B5EF4-FFF2-40B4-BE49-F238E27FC236}">
                <a16:creationId xmlns:a16="http://schemas.microsoft.com/office/drawing/2014/main" id="{73CB2BA0-BE69-4538-A3BC-8125F084F8E9}"/>
              </a:ext>
            </a:extLst>
          </p:cNvPr>
          <p:cNvSpPr txBox="1"/>
          <p:nvPr/>
        </p:nvSpPr>
        <p:spPr>
          <a:xfrm>
            <a:off x="6560457" y="3351465"/>
            <a:ext cx="4934857" cy="707886"/>
          </a:xfrm>
          <a:prstGeom prst="rect">
            <a:avLst/>
          </a:prstGeom>
          <a:noFill/>
        </p:spPr>
        <p:txBody>
          <a:bodyPr wrap="square" rtlCol="0">
            <a:spAutoFit/>
          </a:bodyPr>
          <a:lstStyle/>
          <a:p>
            <a:r>
              <a:rPr lang="es-PA" sz="4000" dirty="0">
                <a:solidFill>
                  <a:srgbClr val="FF0000"/>
                </a:solidFill>
                <a:latin typeface="Chiller" panose="04020404031007020602" pitchFamily="82" charset="0"/>
              </a:rPr>
              <a:t>3 de cada 10 SAU son MRSA</a:t>
            </a:r>
          </a:p>
        </p:txBody>
      </p:sp>
      <p:sp>
        <p:nvSpPr>
          <p:cNvPr id="26" name="CuadroTexto 25">
            <a:extLst>
              <a:ext uri="{FF2B5EF4-FFF2-40B4-BE49-F238E27FC236}">
                <a16:creationId xmlns:a16="http://schemas.microsoft.com/office/drawing/2014/main" id="{D1CB4ECD-CC05-4FE1-8416-A6AEDED77754}"/>
              </a:ext>
            </a:extLst>
          </p:cNvPr>
          <p:cNvSpPr txBox="1"/>
          <p:nvPr/>
        </p:nvSpPr>
        <p:spPr>
          <a:xfrm>
            <a:off x="6852109" y="4599965"/>
            <a:ext cx="4934857" cy="707886"/>
          </a:xfrm>
          <a:prstGeom prst="rect">
            <a:avLst/>
          </a:prstGeom>
          <a:noFill/>
        </p:spPr>
        <p:txBody>
          <a:bodyPr wrap="square" rtlCol="0">
            <a:spAutoFit/>
          </a:bodyPr>
          <a:lstStyle/>
          <a:p>
            <a:r>
              <a:rPr lang="es-PA" sz="4000" dirty="0">
                <a:solidFill>
                  <a:srgbClr val="FF0000"/>
                </a:solidFill>
                <a:latin typeface="Chiller" panose="04020404031007020602" pitchFamily="82" charset="0"/>
              </a:rPr>
              <a:t>POR AHORA no hay VR…</a:t>
            </a:r>
          </a:p>
        </p:txBody>
      </p:sp>
    </p:spTree>
    <p:extLst>
      <p:ext uri="{BB962C8B-B14F-4D97-AF65-F5344CB8AC3E}">
        <p14:creationId xmlns:p14="http://schemas.microsoft.com/office/powerpoint/2010/main" val="4028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5"/>
                                        </p:tgtEl>
                                      </p:cBhvr>
                                    </p:animEffect>
                                    <p:set>
                                      <p:cBhvr>
                                        <p:cTn id="18" dur="1" fill="hold">
                                          <p:stCondLst>
                                            <p:cond delay="499"/>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B296EB36-1444-4DE7-8170-FA8BADE4A3E7}"/>
              </a:ext>
            </a:extLst>
          </p:cNvPr>
          <p:cNvGraphicFramePr>
            <a:graphicFrameLocks/>
          </p:cNvGraphicFramePr>
          <p:nvPr>
            <p:extLst/>
          </p:nvPr>
        </p:nvGraphicFramePr>
        <p:xfrm>
          <a:off x="0" y="0"/>
          <a:ext cx="12192000"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232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CF372CF-42AC-47DC-9EBB-988255F5E9E5}"/>
              </a:ext>
            </a:extLst>
          </p:cNvPr>
          <p:cNvPicPr>
            <a:picLocks noChangeAspect="1"/>
          </p:cNvPicPr>
          <p:nvPr/>
        </p:nvPicPr>
        <p:blipFill rotWithShape="1">
          <a:blip r:embed="rId2">
            <a:extLst>
              <a:ext uri="{28A0092B-C50C-407E-A947-70E740481C1C}">
                <a14:useLocalDpi xmlns:a14="http://schemas.microsoft.com/office/drawing/2010/main" val="0"/>
              </a:ext>
            </a:extLst>
          </a:blip>
          <a:srcRect l="64009"/>
          <a:stretch/>
        </p:blipFill>
        <p:spPr>
          <a:xfrm>
            <a:off x="1665704" y="2097314"/>
            <a:ext cx="1093260" cy="3607885"/>
          </a:xfrm>
          <a:prstGeom prst="rect">
            <a:avLst/>
          </a:prstGeom>
        </p:spPr>
      </p:pic>
      <p:pic>
        <p:nvPicPr>
          <p:cNvPr id="6" name="Marcador de contenido 4">
            <a:extLst>
              <a:ext uri="{FF2B5EF4-FFF2-40B4-BE49-F238E27FC236}">
                <a16:creationId xmlns:a16="http://schemas.microsoft.com/office/drawing/2014/main" id="{9FDAC1B5-4145-42D8-AEDA-336ACE817AF4}"/>
              </a:ext>
            </a:extLst>
          </p:cNvPr>
          <p:cNvPicPr>
            <a:picLocks noChangeAspect="1"/>
          </p:cNvPicPr>
          <p:nvPr/>
        </p:nvPicPr>
        <p:blipFill rotWithShape="1">
          <a:blip r:embed="rId2">
            <a:extLst>
              <a:ext uri="{28A0092B-C50C-407E-A947-70E740481C1C}">
                <a14:useLocalDpi xmlns:a14="http://schemas.microsoft.com/office/drawing/2010/main" val="0"/>
              </a:ext>
            </a:extLst>
          </a:blip>
          <a:srcRect l="64009"/>
          <a:stretch/>
        </p:blipFill>
        <p:spPr>
          <a:xfrm rot="5120154">
            <a:off x="1318024" y="2402113"/>
            <a:ext cx="1093260" cy="3607885"/>
          </a:xfrm>
          <a:prstGeom prst="rect">
            <a:avLst/>
          </a:prstGeom>
        </p:spPr>
      </p:pic>
      <p:pic>
        <p:nvPicPr>
          <p:cNvPr id="7" name="Marcador de contenido 4">
            <a:extLst>
              <a:ext uri="{FF2B5EF4-FFF2-40B4-BE49-F238E27FC236}">
                <a16:creationId xmlns:a16="http://schemas.microsoft.com/office/drawing/2014/main" id="{E9C0409A-2975-432F-BF57-E066430B167C}"/>
              </a:ext>
            </a:extLst>
          </p:cNvPr>
          <p:cNvPicPr>
            <a:picLocks noChangeAspect="1"/>
          </p:cNvPicPr>
          <p:nvPr/>
        </p:nvPicPr>
        <p:blipFill rotWithShape="1">
          <a:blip r:embed="rId2">
            <a:extLst>
              <a:ext uri="{28A0092B-C50C-407E-A947-70E740481C1C}">
                <a14:useLocalDpi xmlns:a14="http://schemas.microsoft.com/office/drawing/2010/main" val="0"/>
              </a:ext>
            </a:extLst>
          </a:blip>
          <a:srcRect l="64009"/>
          <a:stretch/>
        </p:blipFill>
        <p:spPr>
          <a:xfrm>
            <a:off x="885336" y="1182914"/>
            <a:ext cx="1093260" cy="3607885"/>
          </a:xfrm>
          <a:prstGeom prst="rect">
            <a:avLst/>
          </a:prstGeom>
        </p:spPr>
      </p:pic>
      <p:pic>
        <p:nvPicPr>
          <p:cNvPr id="8" name="Marcador de contenido 4">
            <a:extLst>
              <a:ext uri="{FF2B5EF4-FFF2-40B4-BE49-F238E27FC236}">
                <a16:creationId xmlns:a16="http://schemas.microsoft.com/office/drawing/2014/main" id="{9A5A7A33-0EB4-4582-8E68-E4E5A10EA806}"/>
              </a:ext>
            </a:extLst>
          </p:cNvPr>
          <p:cNvPicPr>
            <a:picLocks noChangeAspect="1"/>
          </p:cNvPicPr>
          <p:nvPr/>
        </p:nvPicPr>
        <p:blipFill rotWithShape="1">
          <a:blip r:embed="rId2">
            <a:extLst>
              <a:ext uri="{28A0092B-C50C-407E-A947-70E740481C1C}">
                <a14:useLocalDpi xmlns:a14="http://schemas.microsoft.com/office/drawing/2010/main" val="0"/>
              </a:ext>
            </a:extLst>
          </a:blip>
          <a:srcRect l="64009"/>
          <a:stretch/>
        </p:blipFill>
        <p:spPr>
          <a:xfrm rot="19414575">
            <a:off x="3339751" y="2354433"/>
            <a:ext cx="1093260" cy="3607885"/>
          </a:xfrm>
          <a:prstGeom prst="rect">
            <a:avLst/>
          </a:prstGeom>
        </p:spPr>
      </p:pic>
      <p:pic>
        <p:nvPicPr>
          <p:cNvPr id="9" name="Marcador de contenido 4">
            <a:extLst>
              <a:ext uri="{FF2B5EF4-FFF2-40B4-BE49-F238E27FC236}">
                <a16:creationId xmlns:a16="http://schemas.microsoft.com/office/drawing/2014/main" id="{8D92DFAA-E9C0-4BE1-9797-5ABEBE2A4C5A}"/>
              </a:ext>
            </a:extLst>
          </p:cNvPr>
          <p:cNvPicPr>
            <a:picLocks noChangeAspect="1"/>
          </p:cNvPicPr>
          <p:nvPr/>
        </p:nvPicPr>
        <p:blipFill rotWithShape="1">
          <a:blip r:embed="rId2">
            <a:extLst>
              <a:ext uri="{28A0092B-C50C-407E-A947-70E740481C1C}">
                <a14:useLocalDpi xmlns:a14="http://schemas.microsoft.com/office/drawing/2010/main" val="0"/>
              </a:ext>
            </a:extLst>
          </a:blip>
          <a:srcRect l="64009"/>
          <a:stretch/>
        </p:blipFill>
        <p:spPr>
          <a:xfrm rot="3568574">
            <a:off x="1927741" y="711703"/>
            <a:ext cx="1093260" cy="3607885"/>
          </a:xfrm>
          <a:prstGeom prst="rect">
            <a:avLst/>
          </a:prstGeom>
        </p:spPr>
      </p:pic>
      <p:pic>
        <p:nvPicPr>
          <p:cNvPr id="10" name="Marcador de contenido 4">
            <a:extLst>
              <a:ext uri="{FF2B5EF4-FFF2-40B4-BE49-F238E27FC236}">
                <a16:creationId xmlns:a16="http://schemas.microsoft.com/office/drawing/2014/main" id="{181FC448-4E86-40A9-8FE3-57AF1C53EF8E}"/>
              </a:ext>
            </a:extLst>
          </p:cNvPr>
          <p:cNvPicPr>
            <a:picLocks noChangeAspect="1"/>
          </p:cNvPicPr>
          <p:nvPr/>
        </p:nvPicPr>
        <p:blipFill rotWithShape="1">
          <a:blip r:embed="rId2">
            <a:extLst>
              <a:ext uri="{28A0092B-C50C-407E-A947-70E740481C1C}">
                <a14:useLocalDpi xmlns:a14="http://schemas.microsoft.com/office/drawing/2010/main" val="0"/>
              </a:ext>
            </a:extLst>
          </a:blip>
          <a:srcRect l="64009"/>
          <a:stretch/>
        </p:blipFill>
        <p:spPr>
          <a:xfrm rot="1600358">
            <a:off x="873933" y="3633855"/>
            <a:ext cx="1093260" cy="3607885"/>
          </a:xfrm>
          <a:prstGeom prst="rect">
            <a:avLst/>
          </a:prstGeom>
        </p:spPr>
      </p:pic>
      <p:pic>
        <p:nvPicPr>
          <p:cNvPr id="11" name="Marcador de contenido 4">
            <a:extLst>
              <a:ext uri="{FF2B5EF4-FFF2-40B4-BE49-F238E27FC236}">
                <a16:creationId xmlns:a16="http://schemas.microsoft.com/office/drawing/2014/main" id="{6492D516-F8BC-4430-9C71-4963AD33A3FF}"/>
              </a:ext>
            </a:extLst>
          </p:cNvPr>
          <p:cNvPicPr>
            <a:picLocks noChangeAspect="1"/>
          </p:cNvPicPr>
          <p:nvPr/>
        </p:nvPicPr>
        <p:blipFill rotWithShape="1">
          <a:blip r:embed="rId2">
            <a:extLst>
              <a:ext uri="{28A0092B-C50C-407E-A947-70E740481C1C}">
                <a14:useLocalDpi xmlns:a14="http://schemas.microsoft.com/office/drawing/2010/main" val="0"/>
              </a:ext>
            </a:extLst>
          </a:blip>
          <a:srcRect l="64009"/>
          <a:stretch/>
        </p:blipFill>
        <p:spPr>
          <a:xfrm rot="19297314">
            <a:off x="1056014" y="174194"/>
            <a:ext cx="1093260" cy="3607885"/>
          </a:xfrm>
          <a:prstGeom prst="rect">
            <a:avLst/>
          </a:prstGeom>
        </p:spPr>
      </p:pic>
      <p:pic>
        <p:nvPicPr>
          <p:cNvPr id="12" name="Marcador de contenido 4">
            <a:extLst>
              <a:ext uri="{FF2B5EF4-FFF2-40B4-BE49-F238E27FC236}">
                <a16:creationId xmlns:a16="http://schemas.microsoft.com/office/drawing/2014/main" id="{C71ACF6A-3A69-4E04-A34A-804EB7F9B488}"/>
              </a:ext>
            </a:extLst>
          </p:cNvPr>
          <p:cNvPicPr>
            <a:picLocks noChangeAspect="1"/>
          </p:cNvPicPr>
          <p:nvPr/>
        </p:nvPicPr>
        <p:blipFill rotWithShape="1">
          <a:blip r:embed="rId2">
            <a:extLst>
              <a:ext uri="{28A0092B-C50C-407E-A947-70E740481C1C}">
                <a14:useLocalDpi xmlns:a14="http://schemas.microsoft.com/office/drawing/2010/main" val="0"/>
              </a:ext>
            </a:extLst>
          </a:blip>
          <a:srcRect l="64009"/>
          <a:stretch/>
        </p:blipFill>
        <p:spPr>
          <a:xfrm rot="1927197">
            <a:off x="2537611" y="1844436"/>
            <a:ext cx="1093260" cy="3607885"/>
          </a:xfrm>
          <a:prstGeom prst="rect">
            <a:avLst/>
          </a:prstGeom>
        </p:spPr>
      </p:pic>
      <p:pic>
        <p:nvPicPr>
          <p:cNvPr id="13" name="Marcador de contenido 4">
            <a:extLst>
              <a:ext uri="{FF2B5EF4-FFF2-40B4-BE49-F238E27FC236}">
                <a16:creationId xmlns:a16="http://schemas.microsoft.com/office/drawing/2014/main" id="{4180E2CA-A659-4ED2-97E5-A09EA2B0380F}"/>
              </a:ext>
            </a:extLst>
          </p:cNvPr>
          <p:cNvPicPr>
            <a:picLocks noChangeAspect="1"/>
          </p:cNvPicPr>
          <p:nvPr/>
        </p:nvPicPr>
        <p:blipFill rotWithShape="1">
          <a:blip r:embed="rId2">
            <a:extLst>
              <a:ext uri="{28A0092B-C50C-407E-A947-70E740481C1C}">
                <a14:useLocalDpi xmlns:a14="http://schemas.microsoft.com/office/drawing/2010/main" val="0"/>
              </a:ext>
            </a:extLst>
          </a:blip>
          <a:srcRect l="64009"/>
          <a:stretch/>
        </p:blipFill>
        <p:spPr>
          <a:xfrm>
            <a:off x="2028746" y="140971"/>
            <a:ext cx="1093260" cy="3607885"/>
          </a:xfrm>
          <a:prstGeom prst="rect">
            <a:avLst/>
          </a:prstGeom>
        </p:spPr>
      </p:pic>
      <p:pic>
        <p:nvPicPr>
          <p:cNvPr id="15" name="Marcador de contenido 4">
            <a:extLst>
              <a:ext uri="{FF2B5EF4-FFF2-40B4-BE49-F238E27FC236}">
                <a16:creationId xmlns:a16="http://schemas.microsoft.com/office/drawing/2014/main" id="{13E82706-54D5-42B4-AC5B-A44CCA233921}"/>
              </a:ext>
            </a:extLst>
          </p:cNvPr>
          <p:cNvPicPr>
            <a:picLocks noChangeAspect="1"/>
          </p:cNvPicPr>
          <p:nvPr/>
        </p:nvPicPr>
        <p:blipFill rotWithShape="1">
          <a:blip r:embed="rId2">
            <a:extLst>
              <a:ext uri="{28A0092B-C50C-407E-A947-70E740481C1C}">
                <a14:useLocalDpi xmlns:a14="http://schemas.microsoft.com/office/drawing/2010/main" val="0"/>
              </a:ext>
            </a:extLst>
          </a:blip>
          <a:srcRect l="64009"/>
          <a:stretch/>
        </p:blipFill>
        <p:spPr>
          <a:xfrm rot="19562333">
            <a:off x="2447497" y="3034939"/>
            <a:ext cx="1093260" cy="3607885"/>
          </a:xfrm>
          <a:prstGeom prst="rect">
            <a:avLst/>
          </a:prstGeom>
        </p:spPr>
      </p:pic>
      <p:pic>
        <p:nvPicPr>
          <p:cNvPr id="4" name="Marcador de contenido 4">
            <a:extLst>
              <a:ext uri="{FF2B5EF4-FFF2-40B4-BE49-F238E27FC236}">
                <a16:creationId xmlns:a16="http://schemas.microsoft.com/office/drawing/2014/main" id="{6F2ADE52-9973-4C5B-9703-C0D9B462EFD0}"/>
              </a:ext>
            </a:extLst>
          </p:cNvPr>
          <p:cNvPicPr>
            <a:picLocks noChangeAspect="1"/>
          </p:cNvPicPr>
          <p:nvPr/>
        </p:nvPicPr>
        <p:blipFill rotWithShape="1">
          <a:blip r:embed="rId2">
            <a:extLst>
              <a:ext uri="{28A0092B-C50C-407E-A947-70E740481C1C}">
                <a14:useLocalDpi xmlns:a14="http://schemas.microsoft.com/office/drawing/2010/main" val="0"/>
              </a:ext>
            </a:extLst>
          </a:blip>
          <a:srcRect r="57505"/>
          <a:stretch/>
        </p:blipFill>
        <p:spPr>
          <a:xfrm rot="19277939">
            <a:off x="794187" y="174191"/>
            <a:ext cx="1417064" cy="3607885"/>
          </a:xfrm>
          <a:prstGeom prst="rect">
            <a:avLst/>
          </a:prstGeom>
        </p:spPr>
      </p:pic>
      <p:pic>
        <p:nvPicPr>
          <p:cNvPr id="16" name="Marcador de contenido 4">
            <a:extLst>
              <a:ext uri="{FF2B5EF4-FFF2-40B4-BE49-F238E27FC236}">
                <a16:creationId xmlns:a16="http://schemas.microsoft.com/office/drawing/2014/main" id="{1C1D502C-6259-4507-8C17-CDCE00C887CA}"/>
              </a:ext>
            </a:extLst>
          </p:cNvPr>
          <p:cNvPicPr>
            <a:picLocks noChangeAspect="1"/>
          </p:cNvPicPr>
          <p:nvPr/>
        </p:nvPicPr>
        <p:blipFill rotWithShape="1">
          <a:blip r:embed="rId2">
            <a:extLst>
              <a:ext uri="{28A0092B-C50C-407E-A947-70E740481C1C}">
                <a14:useLocalDpi xmlns:a14="http://schemas.microsoft.com/office/drawing/2010/main" val="0"/>
              </a:ext>
            </a:extLst>
          </a:blip>
          <a:srcRect r="57505"/>
          <a:stretch/>
        </p:blipFill>
        <p:spPr>
          <a:xfrm rot="279522">
            <a:off x="1746202" y="-11095"/>
            <a:ext cx="1417064" cy="3607885"/>
          </a:xfrm>
          <a:prstGeom prst="rect">
            <a:avLst/>
          </a:prstGeom>
        </p:spPr>
      </p:pic>
      <p:pic>
        <p:nvPicPr>
          <p:cNvPr id="17" name="Marcador de contenido 4">
            <a:extLst>
              <a:ext uri="{FF2B5EF4-FFF2-40B4-BE49-F238E27FC236}">
                <a16:creationId xmlns:a16="http://schemas.microsoft.com/office/drawing/2014/main" id="{1883F9BD-0996-4F48-97E2-35666B50A755}"/>
              </a:ext>
            </a:extLst>
          </p:cNvPr>
          <p:cNvPicPr>
            <a:picLocks noChangeAspect="1"/>
          </p:cNvPicPr>
          <p:nvPr/>
        </p:nvPicPr>
        <p:blipFill rotWithShape="1">
          <a:blip r:embed="rId2">
            <a:extLst>
              <a:ext uri="{28A0092B-C50C-407E-A947-70E740481C1C}">
                <a14:useLocalDpi xmlns:a14="http://schemas.microsoft.com/office/drawing/2010/main" val="0"/>
              </a:ext>
            </a:extLst>
          </a:blip>
          <a:srcRect r="57505"/>
          <a:stretch/>
        </p:blipFill>
        <p:spPr>
          <a:xfrm rot="3430751">
            <a:off x="1765838" y="605541"/>
            <a:ext cx="1417064" cy="3607885"/>
          </a:xfrm>
          <a:prstGeom prst="rect">
            <a:avLst/>
          </a:prstGeom>
        </p:spPr>
      </p:pic>
      <p:pic>
        <p:nvPicPr>
          <p:cNvPr id="18" name="Marcador de contenido 4">
            <a:extLst>
              <a:ext uri="{FF2B5EF4-FFF2-40B4-BE49-F238E27FC236}">
                <a16:creationId xmlns:a16="http://schemas.microsoft.com/office/drawing/2014/main" id="{E27F7790-4575-4014-9C5D-F01186F3309C}"/>
              </a:ext>
            </a:extLst>
          </p:cNvPr>
          <p:cNvPicPr>
            <a:picLocks noChangeAspect="1"/>
          </p:cNvPicPr>
          <p:nvPr/>
        </p:nvPicPr>
        <p:blipFill rotWithShape="1">
          <a:blip r:embed="rId2">
            <a:extLst>
              <a:ext uri="{28A0092B-C50C-407E-A947-70E740481C1C}">
                <a14:useLocalDpi xmlns:a14="http://schemas.microsoft.com/office/drawing/2010/main" val="0"/>
              </a:ext>
            </a:extLst>
          </a:blip>
          <a:srcRect r="57505"/>
          <a:stretch/>
        </p:blipFill>
        <p:spPr>
          <a:xfrm rot="179167">
            <a:off x="655640" y="977962"/>
            <a:ext cx="1417064" cy="3607885"/>
          </a:xfrm>
          <a:prstGeom prst="rect">
            <a:avLst/>
          </a:prstGeom>
        </p:spPr>
      </p:pic>
      <p:pic>
        <p:nvPicPr>
          <p:cNvPr id="19" name="Marcador de contenido 4">
            <a:extLst>
              <a:ext uri="{FF2B5EF4-FFF2-40B4-BE49-F238E27FC236}">
                <a16:creationId xmlns:a16="http://schemas.microsoft.com/office/drawing/2014/main" id="{DAAC9BFA-EEF4-4BF5-92B4-0A8DC0C17616}"/>
              </a:ext>
            </a:extLst>
          </p:cNvPr>
          <p:cNvPicPr>
            <a:picLocks noChangeAspect="1"/>
          </p:cNvPicPr>
          <p:nvPr/>
        </p:nvPicPr>
        <p:blipFill rotWithShape="1">
          <a:blip r:embed="rId2">
            <a:extLst>
              <a:ext uri="{28A0092B-C50C-407E-A947-70E740481C1C}">
                <a14:useLocalDpi xmlns:a14="http://schemas.microsoft.com/office/drawing/2010/main" val="0"/>
              </a:ext>
            </a:extLst>
          </a:blip>
          <a:srcRect r="57505"/>
          <a:stretch/>
        </p:blipFill>
        <p:spPr>
          <a:xfrm rot="19277939">
            <a:off x="2227518" y="2965021"/>
            <a:ext cx="1417064" cy="3607885"/>
          </a:xfrm>
          <a:prstGeom prst="rect">
            <a:avLst/>
          </a:prstGeom>
        </p:spPr>
      </p:pic>
      <p:pic>
        <p:nvPicPr>
          <p:cNvPr id="20" name="Marcador de contenido 4">
            <a:extLst>
              <a:ext uri="{FF2B5EF4-FFF2-40B4-BE49-F238E27FC236}">
                <a16:creationId xmlns:a16="http://schemas.microsoft.com/office/drawing/2014/main" id="{02982C13-86B1-4AF6-A80B-C3920F18F129}"/>
              </a:ext>
            </a:extLst>
          </p:cNvPr>
          <p:cNvPicPr>
            <a:picLocks noChangeAspect="1"/>
          </p:cNvPicPr>
          <p:nvPr/>
        </p:nvPicPr>
        <p:blipFill rotWithShape="1">
          <a:blip r:embed="rId2">
            <a:extLst>
              <a:ext uri="{28A0092B-C50C-407E-A947-70E740481C1C}">
                <a14:useLocalDpi xmlns:a14="http://schemas.microsoft.com/office/drawing/2010/main" val="0"/>
              </a:ext>
            </a:extLst>
          </a:blip>
          <a:srcRect r="57505"/>
          <a:stretch/>
        </p:blipFill>
        <p:spPr>
          <a:xfrm rot="19277939">
            <a:off x="3095189" y="2343855"/>
            <a:ext cx="1417064" cy="3607885"/>
          </a:xfrm>
          <a:prstGeom prst="rect">
            <a:avLst/>
          </a:prstGeom>
        </p:spPr>
      </p:pic>
      <p:pic>
        <p:nvPicPr>
          <p:cNvPr id="21" name="Marcador de contenido 4">
            <a:extLst>
              <a:ext uri="{FF2B5EF4-FFF2-40B4-BE49-F238E27FC236}">
                <a16:creationId xmlns:a16="http://schemas.microsoft.com/office/drawing/2014/main" id="{5AC1B562-8338-44C3-9FE3-2A9429FF884E}"/>
              </a:ext>
            </a:extLst>
          </p:cNvPr>
          <p:cNvPicPr>
            <a:picLocks noChangeAspect="1"/>
          </p:cNvPicPr>
          <p:nvPr/>
        </p:nvPicPr>
        <p:blipFill rotWithShape="1">
          <a:blip r:embed="rId2">
            <a:extLst>
              <a:ext uri="{28A0092B-C50C-407E-A947-70E740481C1C}">
                <a14:useLocalDpi xmlns:a14="http://schemas.microsoft.com/office/drawing/2010/main" val="0"/>
              </a:ext>
            </a:extLst>
          </a:blip>
          <a:srcRect r="57505"/>
          <a:stretch/>
        </p:blipFill>
        <p:spPr>
          <a:xfrm rot="1733080">
            <a:off x="671434" y="3535270"/>
            <a:ext cx="1417064" cy="3607885"/>
          </a:xfrm>
          <a:prstGeom prst="rect">
            <a:avLst/>
          </a:prstGeom>
        </p:spPr>
      </p:pic>
      <p:pic>
        <p:nvPicPr>
          <p:cNvPr id="22" name="Marcador de contenido 4">
            <a:extLst>
              <a:ext uri="{FF2B5EF4-FFF2-40B4-BE49-F238E27FC236}">
                <a16:creationId xmlns:a16="http://schemas.microsoft.com/office/drawing/2014/main" id="{E9B495D3-1995-4EF8-A97A-9FB87FA6FC69}"/>
              </a:ext>
            </a:extLst>
          </p:cNvPr>
          <p:cNvPicPr>
            <a:picLocks noChangeAspect="1"/>
          </p:cNvPicPr>
          <p:nvPr/>
        </p:nvPicPr>
        <p:blipFill rotWithShape="1">
          <a:blip r:embed="rId2">
            <a:extLst>
              <a:ext uri="{28A0092B-C50C-407E-A947-70E740481C1C}">
                <a14:useLocalDpi xmlns:a14="http://schemas.microsoft.com/office/drawing/2010/main" val="0"/>
              </a:ext>
            </a:extLst>
          </a:blip>
          <a:srcRect r="57505"/>
          <a:stretch/>
        </p:blipFill>
        <p:spPr>
          <a:xfrm rot="1998493">
            <a:off x="2325223" y="1680302"/>
            <a:ext cx="1417064" cy="3607885"/>
          </a:xfrm>
          <a:prstGeom prst="rect">
            <a:avLst/>
          </a:prstGeom>
        </p:spPr>
      </p:pic>
      <p:sp>
        <p:nvSpPr>
          <p:cNvPr id="23" name="CuadroTexto 22">
            <a:extLst>
              <a:ext uri="{FF2B5EF4-FFF2-40B4-BE49-F238E27FC236}">
                <a16:creationId xmlns:a16="http://schemas.microsoft.com/office/drawing/2014/main" id="{D2FECEFA-C2C6-4B35-B44F-CF9F325075DE}"/>
              </a:ext>
            </a:extLst>
          </p:cNvPr>
          <p:cNvSpPr txBox="1"/>
          <p:nvPr/>
        </p:nvSpPr>
        <p:spPr>
          <a:xfrm>
            <a:off x="6322701" y="589558"/>
            <a:ext cx="4934857" cy="1323439"/>
          </a:xfrm>
          <a:prstGeom prst="rect">
            <a:avLst/>
          </a:prstGeom>
          <a:noFill/>
        </p:spPr>
        <p:txBody>
          <a:bodyPr wrap="square" rtlCol="0">
            <a:spAutoFit/>
          </a:bodyPr>
          <a:lstStyle/>
          <a:p>
            <a:r>
              <a:rPr lang="es-PA" sz="4000" dirty="0">
                <a:solidFill>
                  <a:srgbClr val="FF0000"/>
                </a:solidFill>
                <a:latin typeface="Chiller" panose="04020404031007020602" pitchFamily="82" charset="0"/>
              </a:rPr>
              <a:t>Hasta 8 de cada 10 ABA son MDR</a:t>
            </a:r>
          </a:p>
        </p:txBody>
      </p:sp>
      <p:sp>
        <p:nvSpPr>
          <p:cNvPr id="24" name="CuadroTexto 23">
            <a:extLst>
              <a:ext uri="{FF2B5EF4-FFF2-40B4-BE49-F238E27FC236}">
                <a16:creationId xmlns:a16="http://schemas.microsoft.com/office/drawing/2014/main" id="{F4E9426C-37E4-415C-94CF-5B8B49C36EC6}"/>
              </a:ext>
            </a:extLst>
          </p:cNvPr>
          <p:cNvSpPr txBox="1"/>
          <p:nvPr/>
        </p:nvSpPr>
        <p:spPr>
          <a:xfrm>
            <a:off x="6001972" y="3193370"/>
            <a:ext cx="4934857" cy="707886"/>
          </a:xfrm>
          <a:prstGeom prst="rect">
            <a:avLst/>
          </a:prstGeom>
          <a:noFill/>
        </p:spPr>
        <p:txBody>
          <a:bodyPr wrap="square" rtlCol="0">
            <a:spAutoFit/>
          </a:bodyPr>
          <a:lstStyle/>
          <a:p>
            <a:r>
              <a:rPr lang="es-PA" sz="4000" dirty="0">
                <a:solidFill>
                  <a:srgbClr val="FF0000"/>
                </a:solidFill>
                <a:latin typeface="Chiller" panose="04020404031007020602" pitchFamily="82" charset="0"/>
              </a:rPr>
              <a:t>O XDR…</a:t>
            </a:r>
          </a:p>
        </p:txBody>
      </p:sp>
      <p:pic>
        <p:nvPicPr>
          <p:cNvPr id="26" name="Imagen 25">
            <a:extLst>
              <a:ext uri="{FF2B5EF4-FFF2-40B4-BE49-F238E27FC236}">
                <a16:creationId xmlns:a16="http://schemas.microsoft.com/office/drawing/2014/main" id="{B69B3CD4-4740-4CEC-956E-8051598C4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359" y="959139"/>
            <a:ext cx="8253968" cy="5739682"/>
          </a:xfrm>
          <a:prstGeom prst="rect">
            <a:avLst/>
          </a:prstGeom>
        </p:spPr>
      </p:pic>
    </p:spTree>
    <p:extLst>
      <p:ext uri="{BB962C8B-B14F-4D97-AF65-F5344CB8AC3E}">
        <p14:creationId xmlns:p14="http://schemas.microsoft.com/office/powerpoint/2010/main" val="381447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ntr" presetSubtype="0" fill="hold"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500"/>
                                        <p:tgtEl>
                                          <p:spTgt spid="21"/>
                                        </p:tgtEl>
                                      </p:cBhvr>
                                    </p:animEffec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par>
                                <p:cTn id="87" presetID="10" presetClass="entr" presetSubtype="0" fill="hold"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cTn>
                              </p:par>
                              <p:par>
                                <p:cTn id="90" presetID="10" presetClass="entr" presetSubtype="0" fill="hold"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500"/>
                                        <p:tgtEl>
                                          <p:spTgt spid="16"/>
                                        </p:tgtEl>
                                      </p:cBhvr>
                                    </p:animEffect>
                                  </p:childTnLst>
                                </p:cTn>
                              </p:par>
                              <p:par>
                                <p:cTn id="93" presetID="10" presetClass="entr" presetSubtype="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par>
                                <p:cTn id="96" presetID="10" presetClass="entr" presetSubtype="0" fill="hold" nodeType="with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fade">
                                      <p:cBhvr>
                                        <p:cTn id="98" dur="500"/>
                                        <p:tgtEl>
                                          <p:spTgt spid="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3"/>
                                        </p:tgtEl>
                                      </p:cBhvr>
                                    </p:animEffect>
                                    <p:set>
                                      <p:cBhvr>
                                        <p:cTn id="103" dur="1" fill="hold">
                                          <p:stCondLst>
                                            <p:cond delay="499"/>
                                          </p:stCondLst>
                                        </p:cTn>
                                        <p:tgtEl>
                                          <p:spTgt spid="2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500"/>
                                        <p:tgtEl>
                                          <p:spTgt spid="2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8CEF55-5A0B-4EAA-9744-43CF53310F0F}"/>
              </a:ext>
            </a:extLst>
          </p:cNvPr>
          <p:cNvSpPr>
            <a:spLocks noGrp="1"/>
          </p:cNvSpPr>
          <p:nvPr>
            <p:ph type="title"/>
          </p:nvPr>
        </p:nvSpPr>
        <p:spPr/>
        <p:txBody>
          <a:bodyPr/>
          <a:lstStyle/>
          <a:p>
            <a:endParaRPr lang="es-PA"/>
          </a:p>
        </p:txBody>
      </p:sp>
      <p:pic>
        <p:nvPicPr>
          <p:cNvPr id="5" name="Marcador de contenido 4">
            <a:extLst>
              <a:ext uri="{FF2B5EF4-FFF2-40B4-BE49-F238E27FC236}">
                <a16:creationId xmlns:a16="http://schemas.microsoft.com/office/drawing/2014/main" id="{FC04CBF0-81BE-4650-A7DA-4C95897007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115" y="0"/>
            <a:ext cx="2763608" cy="6858000"/>
          </a:xfrm>
        </p:spPr>
      </p:pic>
      <p:pic>
        <p:nvPicPr>
          <p:cNvPr id="7" name="Imagen 6">
            <a:extLst>
              <a:ext uri="{FF2B5EF4-FFF2-40B4-BE49-F238E27FC236}">
                <a16:creationId xmlns:a16="http://schemas.microsoft.com/office/drawing/2014/main" id="{5EC81A23-57A5-423F-B4B6-985C5F856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61290">
            <a:off x="5811943" y="3954826"/>
            <a:ext cx="3823489" cy="3829371"/>
          </a:xfrm>
          <a:prstGeom prst="rect">
            <a:avLst/>
          </a:prstGeom>
        </p:spPr>
      </p:pic>
      <p:sp>
        <p:nvSpPr>
          <p:cNvPr id="8" name="CuadroTexto 7">
            <a:extLst>
              <a:ext uri="{FF2B5EF4-FFF2-40B4-BE49-F238E27FC236}">
                <a16:creationId xmlns:a16="http://schemas.microsoft.com/office/drawing/2014/main" id="{3B5A9BAE-CD31-4EF2-B57C-3C7FE2A43464}"/>
              </a:ext>
            </a:extLst>
          </p:cNvPr>
          <p:cNvSpPr txBox="1"/>
          <p:nvPr/>
        </p:nvSpPr>
        <p:spPr>
          <a:xfrm>
            <a:off x="7061200" y="1690688"/>
            <a:ext cx="4934857" cy="1938992"/>
          </a:xfrm>
          <a:prstGeom prst="rect">
            <a:avLst/>
          </a:prstGeom>
          <a:noFill/>
        </p:spPr>
        <p:txBody>
          <a:bodyPr wrap="square" rtlCol="0">
            <a:spAutoFit/>
          </a:bodyPr>
          <a:lstStyle/>
          <a:p>
            <a:r>
              <a:rPr lang="es-PA" sz="4000" dirty="0">
                <a:solidFill>
                  <a:srgbClr val="FF0000"/>
                </a:solidFill>
                <a:latin typeface="Chiller" panose="04020404031007020602" pitchFamily="82" charset="0"/>
              </a:rPr>
              <a:t>En la mayoría de las bacterias la resistencia a quinolonas es del 50%</a:t>
            </a:r>
          </a:p>
        </p:txBody>
      </p:sp>
      <p:sp>
        <p:nvSpPr>
          <p:cNvPr id="9" name="CuadroTexto 8">
            <a:extLst>
              <a:ext uri="{FF2B5EF4-FFF2-40B4-BE49-F238E27FC236}">
                <a16:creationId xmlns:a16="http://schemas.microsoft.com/office/drawing/2014/main" id="{6959ED84-3391-4548-A69F-413C479D8647}"/>
              </a:ext>
            </a:extLst>
          </p:cNvPr>
          <p:cNvSpPr txBox="1"/>
          <p:nvPr/>
        </p:nvSpPr>
        <p:spPr>
          <a:xfrm>
            <a:off x="6852109" y="4599965"/>
            <a:ext cx="4934857" cy="707886"/>
          </a:xfrm>
          <a:prstGeom prst="rect">
            <a:avLst/>
          </a:prstGeom>
          <a:noFill/>
        </p:spPr>
        <p:txBody>
          <a:bodyPr wrap="square" rtlCol="0">
            <a:spAutoFit/>
          </a:bodyPr>
          <a:lstStyle/>
          <a:p>
            <a:r>
              <a:rPr lang="es-PA" sz="4000" dirty="0">
                <a:solidFill>
                  <a:srgbClr val="FF0000"/>
                </a:solidFill>
                <a:latin typeface="Chiller" panose="04020404031007020602" pitchFamily="82" charset="0"/>
              </a:rPr>
              <a:t>igual a tirar cara o sello…</a:t>
            </a:r>
          </a:p>
        </p:txBody>
      </p:sp>
      <p:pic>
        <p:nvPicPr>
          <p:cNvPr id="11" name="Imagen 10">
            <a:extLst>
              <a:ext uri="{FF2B5EF4-FFF2-40B4-BE49-F238E27FC236}">
                <a16:creationId xmlns:a16="http://schemas.microsoft.com/office/drawing/2014/main" id="{1BF2C87C-1760-4698-9DE5-65B3D71AA122}"/>
              </a:ext>
            </a:extLst>
          </p:cNvPr>
          <p:cNvPicPr>
            <a:picLocks noChangeAspect="1"/>
          </p:cNvPicPr>
          <p:nvPr/>
        </p:nvPicPr>
        <p:blipFill rotWithShape="1">
          <a:blip r:embed="rId4">
            <a:extLst>
              <a:ext uri="{28A0092B-C50C-407E-A947-70E740481C1C}">
                <a14:useLocalDpi xmlns:a14="http://schemas.microsoft.com/office/drawing/2010/main" val="0"/>
              </a:ext>
            </a:extLst>
          </a:blip>
          <a:srcRect r="52435"/>
          <a:stretch/>
        </p:blipFill>
        <p:spPr>
          <a:xfrm>
            <a:off x="0" y="0"/>
            <a:ext cx="4530588" cy="6858000"/>
          </a:xfrm>
          <a:prstGeom prst="rect">
            <a:avLst/>
          </a:prstGeom>
        </p:spPr>
      </p:pic>
    </p:spTree>
    <p:extLst>
      <p:ext uri="{BB962C8B-B14F-4D97-AF65-F5344CB8AC3E}">
        <p14:creationId xmlns:p14="http://schemas.microsoft.com/office/powerpoint/2010/main" val="351682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CC780-0765-47B5-BEC4-F2354665DEC8}"/>
              </a:ext>
            </a:extLst>
          </p:cNvPr>
          <p:cNvSpPr>
            <a:spLocks noGrp="1"/>
          </p:cNvSpPr>
          <p:nvPr>
            <p:ph type="title"/>
          </p:nvPr>
        </p:nvSpPr>
        <p:spPr>
          <a:xfrm rot="16200000">
            <a:off x="-1274457" y="275651"/>
            <a:ext cx="3874477" cy="1325563"/>
          </a:xfrm>
        </p:spPr>
        <p:txBody>
          <a:bodyPr>
            <a:normAutofit/>
          </a:bodyPr>
          <a:lstStyle/>
          <a:p>
            <a:r>
              <a:rPr lang="es-ES" sz="3000" i="1" dirty="0" err="1">
                <a:solidFill>
                  <a:srgbClr val="FF0000"/>
                </a:solidFill>
                <a:latin typeface="Impact" panose="020B0806030902050204" pitchFamily="34" charset="0"/>
              </a:rPr>
              <a:t>Acinetobacter</a:t>
            </a:r>
            <a:r>
              <a:rPr lang="es-ES" sz="3000" i="1" dirty="0">
                <a:solidFill>
                  <a:srgbClr val="FF0000"/>
                </a:solidFill>
                <a:latin typeface="Impact" panose="020B0806030902050204" pitchFamily="34" charset="0"/>
              </a:rPr>
              <a:t> </a:t>
            </a:r>
            <a:r>
              <a:rPr lang="es-ES" sz="3000" i="1" dirty="0" err="1">
                <a:solidFill>
                  <a:srgbClr val="FF0000"/>
                </a:solidFill>
                <a:latin typeface="Impact" panose="020B0806030902050204" pitchFamily="34" charset="0"/>
              </a:rPr>
              <a:t>baumannii</a:t>
            </a:r>
            <a:r>
              <a:rPr lang="es-ES" sz="3000" i="1" dirty="0">
                <a:solidFill>
                  <a:srgbClr val="FF0000"/>
                </a:solidFill>
                <a:latin typeface="Impact" panose="020B0806030902050204" pitchFamily="34" charset="0"/>
              </a:rPr>
              <a:t> (ABA)</a:t>
            </a:r>
            <a:endParaRPr lang="es-PA" sz="3000" i="1" dirty="0">
              <a:solidFill>
                <a:srgbClr val="FF0000"/>
              </a:solidFill>
              <a:latin typeface="Impact" panose="020B0806030902050204" pitchFamily="34" charset="0"/>
            </a:endParaRPr>
          </a:p>
        </p:txBody>
      </p:sp>
      <p:sp>
        <p:nvSpPr>
          <p:cNvPr id="3" name="Marcador de contenido 2">
            <a:extLst>
              <a:ext uri="{FF2B5EF4-FFF2-40B4-BE49-F238E27FC236}">
                <a16:creationId xmlns:a16="http://schemas.microsoft.com/office/drawing/2014/main" id="{87FCD2A9-6D6D-4DDA-94DF-EF13FE23C515}"/>
              </a:ext>
            </a:extLst>
          </p:cNvPr>
          <p:cNvSpPr>
            <a:spLocks noGrp="1"/>
          </p:cNvSpPr>
          <p:nvPr>
            <p:ph idx="1"/>
          </p:nvPr>
        </p:nvSpPr>
        <p:spPr>
          <a:xfrm>
            <a:off x="3629464" y="-28134"/>
            <a:ext cx="8914228" cy="3636498"/>
          </a:xfrm>
        </p:spPr>
        <p:txBody>
          <a:bodyPr>
            <a:normAutofit/>
          </a:bodyPr>
          <a:lstStyle/>
          <a:p>
            <a:pPr marL="0" indent="0">
              <a:buNone/>
            </a:pPr>
            <a:r>
              <a:rPr lang="es-ES" sz="2200" i="1" dirty="0">
                <a:latin typeface="Times New Roman" panose="02020603050405020304" pitchFamily="18" charset="0"/>
                <a:cs typeface="Times New Roman" panose="02020603050405020304" pitchFamily="18" charset="0"/>
              </a:rPr>
              <a:t>2011-2016</a:t>
            </a:r>
          </a:p>
          <a:p>
            <a:pPr marL="0" indent="0">
              <a:buNone/>
            </a:pPr>
            <a:r>
              <a:rPr lang="es-ES" sz="2200" i="1" dirty="0">
                <a:latin typeface="Times New Roman" panose="02020603050405020304" pitchFamily="18" charset="0"/>
                <a:cs typeface="Times New Roman" panose="02020603050405020304" pitchFamily="18" charset="0"/>
              </a:rPr>
              <a:t>Procesaron 11,826 cepas de ABA para carbapenemas</a:t>
            </a:r>
            <a:endParaRPr lang="es-PA" sz="2200" i="1" dirty="0">
              <a:latin typeface="Times New Roman" panose="02020603050405020304" pitchFamily="18" charset="0"/>
              <a:cs typeface="Times New Roman" panose="02020603050405020304" pitchFamily="18" charset="0"/>
            </a:endParaRPr>
          </a:p>
        </p:txBody>
      </p:sp>
      <p:graphicFrame>
        <p:nvGraphicFramePr>
          <p:cNvPr id="6" name="Chart 12">
            <a:extLst>
              <a:ext uri="{FF2B5EF4-FFF2-40B4-BE49-F238E27FC236}">
                <a16:creationId xmlns:a16="http://schemas.microsoft.com/office/drawing/2014/main" id="{00000000-0008-0000-0100-00000D000000}"/>
              </a:ext>
            </a:extLst>
          </p:cNvPr>
          <p:cNvGraphicFramePr>
            <a:graphicFrameLocks/>
          </p:cNvGraphicFramePr>
          <p:nvPr>
            <p:extLst/>
          </p:nvPr>
        </p:nvGraphicFramePr>
        <p:xfrm>
          <a:off x="2616591" y="1012873"/>
          <a:ext cx="9172135" cy="55989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a 6">
            <a:extLst>
              <a:ext uri="{FF2B5EF4-FFF2-40B4-BE49-F238E27FC236}">
                <a16:creationId xmlns:a16="http://schemas.microsoft.com/office/drawing/2014/main" id="{5B274458-CB74-4D47-BA28-47B0CBED137F}"/>
              </a:ext>
            </a:extLst>
          </p:cNvPr>
          <p:cNvGraphicFramePr>
            <a:graphicFrameLocks noGrp="1"/>
          </p:cNvGraphicFramePr>
          <p:nvPr>
            <p:extLst/>
          </p:nvPr>
        </p:nvGraphicFramePr>
        <p:xfrm>
          <a:off x="662781" y="4549654"/>
          <a:ext cx="1828800" cy="5715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3776234044"/>
                    </a:ext>
                  </a:extLst>
                </a:gridCol>
                <a:gridCol w="609600">
                  <a:extLst>
                    <a:ext uri="{9D8B030D-6E8A-4147-A177-3AD203B41FA5}">
                      <a16:colId xmlns:a16="http://schemas.microsoft.com/office/drawing/2014/main" val="3577873831"/>
                    </a:ext>
                  </a:extLst>
                </a:gridCol>
                <a:gridCol w="609600">
                  <a:extLst>
                    <a:ext uri="{9D8B030D-6E8A-4147-A177-3AD203B41FA5}">
                      <a16:colId xmlns:a16="http://schemas.microsoft.com/office/drawing/2014/main" val="3129379033"/>
                    </a:ext>
                  </a:extLst>
                </a:gridCol>
              </a:tblGrid>
              <a:tr h="190500">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 ATB</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 </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IC 95%</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9406695"/>
                  </a:ext>
                </a:extLst>
              </a:tr>
              <a:tr h="190500">
                <a:tc>
                  <a:txBody>
                    <a:bodyPr/>
                    <a:lstStyle/>
                    <a:p>
                      <a:pPr algn="l" fontAlgn="b"/>
                      <a:r>
                        <a:rPr lang="es-PA" sz="1100" u="none" strike="noStrike">
                          <a:effectLst/>
                          <a:latin typeface="Times New Roman" panose="02020603050405020304" pitchFamily="18" charset="0"/>
                          <a:cs typeface="Times New Roman" panose="02020603050405020304" pitchFamily="18" charset="0"/>
                        </a:rPr>
                        <a:t>IMI</a:t>
                      </a:r>
                      <a:endParaRPr lang="es-PA"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71%</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±0.14%</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93847076"/>
                  </a:ext>
                </a:extLst>
              </a:tr>
              <a:tr h="190500">
                <a:tc>
                  <a:txBody>
                    <a:bodyPr/>
                    <a:lstStyle/>
                    <a:p>
                      <a:pPr algn="l" fontAlgn="b"/>
                      <a:r>
                        <a:rPr lang="es-PA" sz="1100" u="none" strike="noStrike">
                          <a:effectLst/>
                          <a:latin typeface="Times New Roman" panose="02020603050405020304" pitchFamily="18" charset="0"/>
                          <a:cs typeface="Times New Roman" panose="02020603050405020304" pitchFamily="18" charset="0"/>
                        </a:rPr>
                        <a:t>MEM</a:t>
                      </a:r>
                      <a:endParaRPr lang="es-PA"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67%</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±0.27%</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4583652"/>
                  </a:ext>
                </a:extLst>
              </a:tr>
            </a:tbl>
          </a:graphicData>
        </a:graphic>
      </p:graphicFrame>
      <p:sp>
        <p:nvSpPr>
          <p:cNvPr id="8" name="CuadroTexto 7">
            <a:extLst>
              <a:ext uri="{FF2B5EF4-FFF2-40B4-BE49-F238E27FC236}">
                <a16:creationId xmlns:a16="http://schemas.microsoft.com/office/drawing/2014/main" id="{EA53113F-B43A-4CD5-9B02-7CFA087C7C26}"/>
              </a:ext>
            </a:extLst>
          </p:cNvPr>
          <p:cNvSpPr txBox="1"/>
          <p:nvPr/>
        </p:nvSpPr>
        <p:spPr>
          <a:xfrm>
            <a:off x="8862646" y="6372665"/>
            <a:ext cx="3329354" cy="261610"/>
          </a:xfrm>
          <a:prstGeom prst="rect">
            <a:avLst/>
          </a:prstGeom>
          <a:noFill/>
        </p:spPr>
        <p:txBody>
          <a:bodyPr wrap="square" rtlCol="0">
            <a:spAutoFit/>
          </a:bodyPr>
          <a:lstStyle/>
          <a:p>
            <a:r>
              <a:rPr lang="es-ES" sz="1100" dirty="0">
                <a:latin typeface="Times New Roman" panose="02020603050405020304" pitchFamily="18" charset="0"/>
                <a:cs typeface="Times New Roman" panose="02020603050405020304" pitchFamily="18" charset="0"/>
              </a:rPr>
              <a:t>Fuente: LCRSP-ICGES 2017. </a:t>
            </a:r>
            <a:r>
              <a:rPr lang="es-ES" sz="1100" dirty="0" err="1">
                <a:latin typeface="Times New Roman" panose="02020603050405020304" pitchFamily="18" charset="0"/>
                <a:cs typeface="Times New Roman" panose="02020603050405020304" pitchFamily="18" charset="0"/>
              </a:rPr>
              <a:t>JMoreno</a:t>
            </a:r>
            <a:endParaRPr lang="es-PA" sz="1100" dirty="0">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id="{1D4A363A-0653-4F0C-8C5A-3AB8F1B5B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710" y="3481537"/>
            <a:ext cx="3354618" cy="1639617"/>
          </a:xfrm>
          <a:prstGeom prst="rect">
            <a:avLst/>
          </a:prstGeom>
        </p:spPr>
      </p:pic>
    </p:spTree>
    <p:extLst>
      <p:ext uri="{BB962C8B-B14F-4D97-AF65-F5344CB8AC3E}">
        <p14:creationId xmlns:p14="http://schemas.microsoft.com/office/powerpoint/2010/main" val="338566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CC780-0765-47B5-BEC4-F2354665DEC8}"/>
              </a:ext>
            </a:extLst>
          </p:cNvPr>
          <p:cNvSpPr>
            <a:spLocks noGrp="1"/>
          </p:cNvSpPr>
          <p:nvPr>
            <p:ph type="title"/>
          </p:nvPr>
        </p:nvSpPr>
        <p:spPr>
          <a:xfrm rot="16200000">
            <a:off x="-1274457" y="275651"/>
            <a:ext cx="3874477" cy="1325563"/>
          </a:xfrm>
        </p:spPr>
        <p:txBody>
          <a:bodyPr>
            <a:normAutofit/>
          </a:bodyPr>
          <a:lstStyle/>
          <a:p>
            <a:r>
              <a:rPr lang="es-ES" sz="3000" i="1" dirty="0">
                <a:solidFill>
                  <a:srgbClr val="00B050"/>
                </a:solidFill>
                <a:latin typeface="Impact" panose="020B0806030902050204" pitchFamily="34" charset="0"/>
              </a:rPr>
              <a:t>Pseudomonas </a:t>
            </a:r>
            <a:br>
              <a:rPr lang="es-ES" sz="3000" i="1" dirty="0">
                <a:solidFill>
                  <a:srgbClr val="00B050"/>
                </a:solidFill>
                <a:latin typeface="Impact" panose="020B0806030902050204" pitchFamily="34" charset="0"/>
              </a:rPr>
            </a:br>
            <a:r>
              <a:rPr lang="es-ES" sz="3000" i="1" dirty="0" err="1">
                <a:solidFill>
                  <a:srgbClr val="00B050"/>
                </a:solidFill>
                <a:latin typeface="Impact" panose="020B0806030902050204" pitchFamily="34" charset="0"/>
              </a:rPr>
              <a:t>aeruginosa</a:t>
            </a:r>
            <a:r>
              <a:rPr lang="es-ES" sz="3000" i="1" dirty="0">
                <a:solidFill>
                  <a:srgbClr val="00B050"/>
                </a:solidFill>
                <a:latin typeface="Impact" panose="020B0806030902050204" pitchFamily="34" charset="0"/>
              </a:rPr>
              <a:t> (PAE)</a:t>
            </a:r>
            <a:endParaRPr lang="es-PA" sz="3000" i="1" dirty="0">
              <a:solidFill>
                <a:srgbClr val="00B050"/>
              </a:solidFill>
              <a:latin typeface="Impact" panose="020B0806030902050204" pitchFamily="34" charset="0"/>
            </a:endParaRPr>
          </a:p>
        </p:txBody>
      </p:sp>
      <p:sp>
        <p:nvSpPr>
          <p:cNvPr id="3" name="Marcador de contenido 2">
            <a:extLst>
              <a:ext uri="{FF2B5EF4-FFF2-40B4-BE49-F238E27FC236}">
                <a16:creationId xmlns:a16="http://schemas.microsoft.com/office/drawing/2014/main" id="{87FCD2A9-6D6D-4DDA-94DF-EF13FE23C515}"/>
              </a:ext>
            </a:extLst>
          </p:cNvPr>
          <p:cNvSpPr>
            <a:spLocks noGrp="1"/>
          </p:cNvSpPr>
          <p:nvPr>
            <p:ph idx="1"/>
          </p:nvPr>
        </p:nvSpPr>
        <p:spPr>
          <a:xfrm>
            <a:off x="3629464" y="-28134"/>
            <a:ext cx="8914228" cy="3636498"/>
          </a:xfrm>
        </p:spPr>
        <p:txBody>
          <a:bodyPr>
            <a:normAutofit/>
          </a:bodyPr>
          <a:lstStyle/>
          <a:p>
            <a:pPr marL="0" indent="0">
              <a:buNone/>
            </a:pPr>
            <a:r>
              <a:rPr lang="es-ES" sz="2200" i="1" dirty="0">
                <a:latin typeface="Times New Roman" panose="02020603050405020304" pitchFamily="18" charset="0"/>
                <a:cs typeface="Times New Roman" panose="02020603050405020304" pitchFamily="18" charset="0"/>
              </a:rPr>
              <a:t>2011-2016</a:t>
            </a:r>
          </a:p>
          <a:p>
            <a:pPr marL="0" indent="0">
              <a:buNone/>
            </a:pPr>
            <a:r>
              <a:rPr lang="es-ES" sz="2200" i="1" dirty="0">
                <a:latin typeface="Times New Roman" panose="02020603050405020304" pitchFamily="18" charset="0"/>
                <a:cs typeface="Times New Roman" panose="02020603050405020304" pitchFamily="18" charset="0"/>
              </a:rPr>
              <a:t>Procesaron 13,137 cepas de PAE para carbapenemas</a:t>
            </a:r>
            <a:endParaRPr lang="es-PA" sz="2200" i="1" dirty="0">
              <a:latin typeface="Times New Roman" panose="02020603050405020304" pitchFamily="18" charset="0"/>
              <a:cs typeface="Times New Roman" panose="02020603050405020304" pitchFamily="18" charset="0"/>
            </a:endParaRPr>
          </a:p>
        </p:txBody>
      </p:sp>
      <p:graphicFrame>
        <p:nvGraphicFramePr>
          <p:cNvPr id="7" name="Tabla 6">
            <a:extLst>
              <a:ext uri="{FF2B5EF4-FFF2-40B4-BE49-F238E27FC236}">
                <a16:creationId xmlns:a16="http://schemas.microsoft.com/office/drawing/2014/main" id="{5B274458-CB74-4D47-BA28-47B0CBED137F}"/>
              </a:ext>
            </a:extLst>
          </p:cNvPr>
          <p:cNvGraphicFramePr>
            <a:graphicFrameLocks noGrp="1"/>
          </p:cNvGraphicFramePr>
          <p:nvPr>
            <p:extLst/>
          </p:nvPr>
        </p:nvGraphicFramePr>
        <p:xfrm>
          <a:off x="662781" y="4549654"/>
          <a:ext cx="1828800" cy="5715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3776234044"/>
                    </a:ext>
                  </a:extLst>
                </a:gridCol>
                <a:gridCol w="609600">
                  <a:extLst>
                    <a:ext uri="{9D8B030D-6E8A-4147-A177-3AD203B41FA5}">
                      <a16:colId xmlns:a16="http://schemas.microsoft.com/office/drawing/2014/main" val="3577873831"/>
                    </a:ext>
                  </a:extLst>
                </a:gridCol>
                <a:gridCol w="609600">
                  <a:extLst>
                    <a:ext uri="{9D8B030D-6E8A-4147-A177-3AD203B41FA5}">
                      <a16:colId xmlns:a16="http://schemas.microsoft.com/office/drawing/2014/main" val="3129379033"/>
                    </a:ext>
                  </a:extLst>
                </a:gridCol>
              </a:tblGrid>
              <a:tr h="190500">
                <a:tc>
                  <a:txBody>
                    <a:bodyPr/>
                    <a:lstStyle/>
                    <a:p>
                      <a:pPr algn="ctr" fontAlgn="b"/>
                      <a:r>
                        <a:rPr lang="es-PA" sz="1100" b="0" i="0" u="none" strike="noStrike" dirty="0">
                          <a:solidFill>
                            <a:srgbClr val="000000"/>
                          </a:solidFill>
                          <a:effectLst/>
                          <a:latin typeface="Times New Roman" panose="02020603050405020304" pitchFamily="18" charset="0"/>
                        </a:rPr>
                        <a:t> </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b="0" i="0" u="none" strike="noStrike">
                          <a:solidFill>
                            <a:srgbClr val="000000"/>
                          </a:solidFill>
                          <a:effectLst/>
                          <a:latin typeface="Times New Roman" panose="02020603050405020304" pitchFamily="18" charset="0"/>
                        </a:rPr>
                        <a:t> </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b="0" i="0" u="none" strike="noStrike">
                          <a:solidFill>
                            <a:srgbClr val="000000"/>
                          </a:solidFill>
                          <a:effectLst/>
                          <a:latin typeface="Times New Roman" panose="02020603050405020304" pitchFamily="18" charset="0"/>
                        </a:rPr>
                        <a:t>IC 95%</a:t>
                      </a: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9406695"/>
                  </a:ext>
                </a:extLst>
              </a:tr>
              <a:tr h="190500">
                <a:tc>
                  <a:txBody>
                    <a:bodyPr/>
                    <a:lstStyle/>
                    <a:p>
                      <a:pPr algn="l" fontAlgn="b"/>
                      <a:r>
                        <a:rPr lang="es-PA" sz="1100" b="0" i="0" u="none" strike="noStrike">
                          <a:solidFill>
                            <a:srgbClr val="000000"/>
                          </a:solidFill>
                          <a:effectLst/>
                          <a:latin typeface="Times New Roman" panose="02020603050405020304" pitchFamily="18" charset="0"/>
                        </a:rPr>
                        <a:t>IMI</a:t>
                      </a: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s-PA" sz="1100" b="0" i="0" u="none" strike="noStrike">
                          <a:solidFill>
                            <a:srgbClr val="000000"/>
                          </a:solidFill>
                          <a:effectLst/>
                          <a:latin typeface="Times New Roman" panose="02020603050405020304" pitchFamily="18" charset="0"/>
                        </a:rPr>
                        <a:t>37%</a:t>
                      </a: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s-PA" sz="1100" b="0" i="0" u="none" strike="noStrike">
                          <a:solidFill>
                            <a:srgbClr val="000000"/>
                          </a:solidFill>
                          <a:effectLst/>
                          <a:latin typeface="Times New Roman" panose="02020603050405020304" pitchFamily="18" charset="0"/>
                        </a:rPr>
                        <a:t>±0.134%</a:t>
                      </a: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93847076"/>
                  </a:ext>
                </a:extLst>
              </a:tr>
              <a:tr h="190500">
                <a:tc>
                  <a:txBody>
                    <a:bodyPr/>
                    <a:lstStyle/>
                    <a:p>
                      <a:pPr algn="l" fontAlgn="b"/>
                      <a:r>
                        <a:rPr lang="es-PA" sz="1100" b="0" i="0" u="none" strike="noStrike">
                          <a:solidFill>
                            <a:srgbClr val="000000"/>
                          </a:solidFill>
                          <a:effectLst/>
                          <a:latin typeface="Times New Roman" panose="02020603050405020304" pitchFamily="18" charset="0"/>
                        </a:rPr>
                        <a:t>MEM</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b="0" i="0" u="none" strike="noStrike">
                          <a:solidFill>
                            <a:srgbClr val="000000"/>
                          </a:solidFill>
                          <a:effectLst/>
                          <a:latin typeface="Times New Roman" panose="02020603050405020304" pitchFamily="18" charset="0"/>
                        </a:rPr>
                        <a:t>32%</a:t>
                      </a: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b="0" i="0" u="none" strike="noStrike" dirty="0">
                          <a:solidFill>
                            <a:srgbClr val="000000"/>
                          </a:solidFill>
                          <a:effectLst/>
                          <a:latin typeface="Times New Roman" panose="02020603050405020304" pitchFamily="18" charset="0"/>
                        </a:rPr>
                        <a:t>±0.130%</a:t>
                      </a: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4583652"/>
                  </a:ext>
                </a:extLst>
              </a:tr>
            </a:tbl>
          </a:graphicData>
        </a:graphic>
      </p:graphicFrame>
      <p:graphicFrame>
        <p:nvGraphicFramePr>
          <p:cNvPr id="8" name="Chart 11">
            <a:extLst>
              <a:ext uri="{FF2B5EF4-FFF2-40B4-BE49-F238E27FC236}">
                <a16:creationId xmlns:a16="http://schemas.microsoft.com/office/drawing/2014/main" id="{00000000-0008-0000-0100-00000C000000}"/>
              </a:ext>
            </a:extLst>
          </p:cNvPr>
          <p:cNvGraphicFramePr>
            <a:graphicFrameLocks/>
          </p:cNvGraphicFramePr>
          <p:nvPr>
            <p:extLst/>
          </p:nvPr>
        </p:nvGraphicFramePr>
        <p:xfrm>
          <a:off x="2801257" y="1349829"/>
          <a:ext cx="9390743" cy="5326742"/>
        </p:xfrm>
        <a:graphic>
          <a:graphicData uri="http://schemas.openxmlformats.org/drawingml/2006/chart">
            <c:chart xmlns:c="http://schemas.openxmlformats.org/drawingml/2006/chart" xmlns:r="http://schemas.openxmlformats.org/officeDocument/2006/relationships" r:id="rId3"/>
          </a:graphicData>
        </a:graphic>
      </p:graphicFrame>
      <p:sp>
        <p:nvSpPr>
          <p:cNvPr id="9" name="CuadroTexto 8">
            <a:extLst>
              <a:ext uri="{FF2B5EF4-FFF2-40B4-BE49-F238E27FC236}">
                <a16:creationId xmlns:a16="http://schemas.microsoft.com/office/drawing/2014/main" id="{05ECBB45-4DAD-49A1-8F91-77C95678180E}"/>
              </a:ext>
            </a:extLst>
          </p:cNvPr>
          <p:cNvSpPr txBox="1"/>
          <p:nvPr/>
        </p:nvSpPr>
        <p:spPr>
          <a:xfrm>
            <a:off x="8862646" y="6372665"/>
            <a:ext cx="3329354" cy="261610"/>
          </a:xfrm>
          <a:prstGeom prst="rect">
            <a:avLst/>
          </a:prstGeom>
          <a:noFill/>
        </p:spPr>
        <p:txBody>
          <a:bodyPr wrap="square" rtlCol="0">
            <a:spAutoFit/>
          </a:bodyPr>
          <a:lstStyle/>
          <a:p>
            <a:r>
              <a:rPr lang="es-ES" sz="1100" dirty="0">
                <a:latin typeface="Times New Roman" panose="02020603050405020304" pitchFamily="18" charset="0"/>
                <a:cs typeface="Times New Roman" panose="02020603050405020304" pitchFamily="18" charset="0"/>
              </a:rPr>
              <a:t>Fuente: LCRSP-ICGES 2017. </a:t>
            </a:r>
            <a:r>
              <a:rPr lang="es-ES" sz="1100" dirty="0" err="1">
                <a:latin typeface="Times New Roman" panose="02020603050405020304" pitchFamily="18" charset="0"/>
                <a:cs typeface="Times New Roman" panose="02020603050405020304" pitchFamily="18" charset="0"/>
              </a:rPr>
              <a:t>JMoreno</a:t>
            </a:r>
            <a:endParaRPr lang="es-PA" sz="1100" dirty="0">
              <a:latin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id="{48D17363-55F4-4E0C-BA03-C09F7C69B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3028" y="4175013"/>
            <a:ext cx="3319860" cy="1622628"/>
          </a:xfrm>
          <a:prstGeom prst="rect">
            <a:avLst/>
          </a:prstGeom>
        </p:spPr>
      </p:pic>
    </p:spTree>
    <p:extLst>
      <p:ext uri="{BB962C8B-B14F-4D97-AF65-F5344CB8AC3E}">
        <p14:creationId xmlns:p14="http://schemas.microsoft.com/office/powerpoint/2010/main" val="27802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CC780-0765-47B5-BEC4-F2354665DEC8}"/>
              </a:ext>
            </a:extLst>
          </p:cNvPr>
          <p:cNvSpPr>
            <a:spLocks noGrp="1"/>
          </p:cNvSpPr>
          <p:nvPr>
            <p:ph type="title"/>
          </p:nvPr>
        </p:nvSpPr>
        <p:spPr>
          <a:xfrm rot="16200000">
            <a:off x="-1274457" y="275651"/>
            <a:ext cx="3874477" cy="1325563"/>
          </a:xfrm>
        </p:spPr>
        <p:txBody>
          <a:bodyPr>
            <a:normAutofit/>
          </a:bodyPr>
          <a:lstStyle/>
          <a:p>
            <a:r>
              <a:rPr lang="es-ES" sz="3000" i="1" dirty="0">
                <a:solidFill>
                  <a:schemeClr val="accent2">
                    <a:lumMod val="75000"/>
                  </a:schemeClr>
                </a:solidFill>
                <a:latin typeface="Impact" panose="020B0806030902050204" pitchFamily="34" charset="0"/>
              </a:rPr>
              <a:t>K. Pneumoniae </a:t>
            </a:r>
            <a:endParaRPr lang="es-PA" sz="3000" i="1" dirty="0">
              <a:solidFill>
                <a:schemeClr val="accent2">
                  <a:lumMod val="75000"/>
                </a:schemeClr>
              </a:solidFill>
              <a:latin typeface="Impact" panose="020B0806030902050204" pitchFamily="34" charset="0"/>
            </a:endParaRPr>
          </a:p>
        </p:txBody>
      </p:sp>
      <p:graphicFrame>
        <p:nvGraphicFramePr>
          <p:cNvPr id="9" name="Chart 10">
            <a:extLst>
              <a:ext uri="{FF2B5EF4-FFF2-40B4-BE49-F238E27FC236}">
                <a16:creationId xmlns:a16="http://schemas.microsoft.com/office/drawing/2014/main" id="{00000000-0008-0000-0100-00000B000000}"/>
              </a:ext>
            </a:extLst>
          </p:cNvPr>
          <p:cNvGraphicFramePr>
            <a:graphicFrameLocks/>
          </p:cNvGraphicFramePr>
          <p:nvPr>
            <p:extLst/>
          </p:nvPr>
        </p:nvGraphicFramePr>
        <p:xfrm>
          <a:off x="2883877" y="1195755"/>
          <a:ext cx="9200271" cy="547233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ángulo 5">
            <a:extLst>
              <a:ext uri="{FF2B5EF4-FFF2-40B4-BE49-F238E27FC236}">
                <a16:creationId xmlns:a16="http://schemas.microsoft.com/office/drawing/2014/main" id="{0F02C125-F897-4032-8B43-09595EB852D9}"/>
              </a:ext>
            </a:extLst>
          </p:cNvPr>
          <p:cNvSpPr/>
          <p:nvPr/>
        </p:nvSpPr>
        <p:spPr>
          <a:xfrm>
            <a:off x="4775200" y="188464"/>
            <a:ext cx="6096000" cy="646331"/>
          </a:xfrm>
          <a:prstGeom prst="rect">
            <a:avLst/>
          </a:prstGeom>
        </p:spPr>
        <p:txBody>
          <a:bodyPr>
            <a:spAutoFit/>
          </a:bodyPr>
          <a:lstStyle/>
          <a:p>
            <a:r>
              <a:rPr lang="es-ES" i="1" dirty="0">
                <a:latin typeface="Times New Roman" panose="02020603050405020304" pitchFamily="18" charset="0"/>
                <a:cs typeface="Times New Roman" panose="02020603050405020304" pitchFamily="18" charset="0"/>
              </a:rPr>
              <a:t>2011-2016</a:t>
            </a:r>
          </a:p>
          <a:p>
            <a:r>
              <a:rPr lang="es-ES" i="1" dirty="0">
                <a:latin typeface="Times New Roman" panose="02020603050405020304" pitchFamily="18" charset="0"/>
                <a:cs typeface="Times New Roman" panose="02020603050405020304" pitchFamily="18" charset="0"/>
              </a:rPr>
              <a:t>Procesaron 13,099 cepas de KPN para carbapenemas</a:t>
            </a:r>
            <a:endParaRPr lang="es-PA" i="1" dirty="0">
              <a:latin typeface="Times New Roman" panose="02020603050405020304" pitchFamily="18" charset="0"/>
              <a:cs typeface="Times New Roman" panose="02020603050405020304" pitchFamily="18" charset="0"/>
            </a:endParaRPr>
          </a:p>
        </p:txBody>
      </p:sp>
      <p:graphicFrame>
        <p:nvGraphicFramePr>
          <p:cNvPr id="10" name="Tabla 9">
            <a:extLst>
              <a:ext uri="{FF2B5EF4-FFF2-40B4-BE49-F238E27FC236}">
                <a16:creationId xmlns:a16="http://schemas.microsoft.com/office/drawing/2014/main" id="{1BAACCB4-4400-437B-9C54-14CC6F50E685}"/>
              </a:ext>
            </a:extLst>
          </p:cNvPr>
          <p:cNvGraphicFramePr>
            <a:graphicFrameLocks noGrp="1"/>
          </p:cNvGraphicFramePr>
          <p:nvPr>
            <p:extLst/>
          </p:nvPr>
        </p:nvGraphicFramePr>
        <p:xfrm>
          <a:off x="662781" y="5160736"/>
          <a:ext cx="1828800" cy="5715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3892227170"/>
                    </a:ext>
                  </a:extLst>
                </a:gridCol>
                <a:gridCol w="609600">
                  <a:extLst>
                    <a:ext uri="{9D8B030D-6E8A-4147-A177-3AD203B41FA5}">
                      <a16:colId xmlns:a16="http://schemas.microsoft.com/office/drawing/2014/main" val="3793509426"/>
                    </a:ext>
                  </a:extLst>
                </a:gridCol>
                <a:gridCol w="609600">
                  <a:extLst>
                    <a:ext uri="{9D8B030D-6E8A-4147-A177-3AD203B41FA5}">
                      <a16:colId xmlns:a16="http://schemas.microsoft.com/office/drawing/2014/main" val="2319219356"/>
                    </a:ext>
                  </a:extLst>
                </a:gridCol>
              </a:tblGrid>
              <a:tr h="190500">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ATB </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 </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IC 95%</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9268710"/>
                  </a:ext>
                </a:extLst>
              </a:tr>
              <a:tr h="190500">
                <a:tc>
                  <a:txBody>
                    <a:bodyPr/>
                    <a:lstStyle/>
                    <a:p>
                      <a:pPr algn="l" fontAlgn="b"/>
                      <a:r>
                        <a:rPr lang="es-PA" sz="1100" u="none" strike="noStrike" dirty="0">
                          <a:effectLst/>
                          <a:latin typeface="Times New Roman" panose="02020603050405020304" pitchFamily="18" charset="0"/>
                          <a:cs typeface="Times New Roman" panose="02020603050405020304" pitchFamily="18" charset="0"/>
                        </a:rPr>
                        <a:t>IMI</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s-PA" sz="1100" u="none" strike="noStrike">
                          <a:effectLst/>
                          <a:latin typeface="Times New Roman" panose="02020603050405020304" pitchFamily="18" charset="0"/>
                          <a:cs typeface="Times New Roman" panose="02020603050405020304" pitchFamily="18" charset="0"/>
                        </a:rPr>
                        <a:t>8%</a:t>
                      </a:r>
                      <a:endParaRPr lang="es-PA"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s-PA" sz="1100" u="none" strike="noStrike">
                          <a:effectLst/>
                          <a:latin typeface="Times New Roman" panose="02020603050405020304" pitchFamily="18" charset="0"/>
                          <a:cs typeface="Times New Roman" panose="02020603050405020304" pitchFamily="18" charset="0"/>
                        </a:rPr>
                        <a:t>±0.035%</a:t>
                      </a:r>
                      <a:endParaRPr lang="es-PA"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155380048"/>
                  </a:ext>
                </a:extLst>
              </a:tr>
              <a:tr h="190500">
                <a:tc>
                  <a:txBody>
                    <a:bodyPr/>
                    <a:lstStyle/>
                    <a:p>
                      <a:pPr algn="l" fontAlgn="b"/>
                      <a:r>
                        <a:rPr lang="es-PA" sz="1100" u="none" strike="noStrike">
                          <a:effectLst/>
                          <a:latin typeface="Times New Roman" panose="02020603050405020304" pitchFamily="18" charset="0"/>
                          <a:cs typeface="Times New Roman" panose="02020603050405020304" pitchFamily="18" charset="0"/>
                        </a:rPr>
                        <a:t>MEM</a:t>
                      </a:r>
                      <a:endParaRPr lang="es-PA"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u="none" strike="noStrike">
                          <a:effectLst/>
                          <a:latin typeface="Times New Roman" panose="02020603050405020304" pitchFamily="18" charset="0"/>
                          <a:cs typeface="Times New Roman" panose="02020603050405020304" pitchFamily="18" charset="0"/>
                        </a:rPr>
                        <a:t>9%</a:t>
                      </a:r>
                      <a:endParaRPr lang="es-PA" sz="11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±0.049%</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835701"/>
                  </a:ext>
                </a:extLst>
              </a:tr>
            </a:tbl>
          </a:graphicData>
        </a:graphic>
      </p:graphicFrame>
      <p:sp>
        <p:nvSpPr>
          <p:cNvPr id="11" name="CuadroTexto 10">
            <a:extLst>
              <a:ext uri="{FF2B5EF4-FFF2-40B4-BE49-F238E27FC236}">
                <a16:creationId xmlns:a16="http://schemas.microsoft.com/office/drawing/2014/main" id="{A95158CB-FA94-4A6B-BA67-09333A35A040}"/>
              </a:ext>
            </a:extLst>
          </p:cNvPr>
          <p:cNvSpPr txBox="1"/>
          <p:nvPr/>
        </p:nvSpPr>
        <p:spPr>
          <a:xfrm>
            <a:off x="8862646" y="6372665"/>
            <a:ext cx="3329354" cy="261610"/>
          </a:xfrm>
          <a:prstGeom prst="rect">
            <a:avLst/>
          </a:prstGeom>
          <a:noFill/>
        </p:spPr>
        <p:txBody>
          <a:bodyPr wrap="square" rtlCol="0">
            <a:spAutoFit/>
          </a:bodyPr>
          <a:lstStyle/>
          <a:p>
            <a:r>
              <a:rPr lang="es-ES" sz="1100" dirty="0">
                <a:latin typeface="Times New Roman" panose="02020603050405020304" pitchFamily="18" charset="0"/>
                <a:cs typeface="Times New Roman" panose="02020603050405020304" pitchFamily="18" charset="0"/>
              </a:rPr>
              <a:t>Fuente: LCRSP-ICGES 2017. </a:t>
            </a:r>
            <a:r>
              <a:rPr lang="es-ES" sz="1100" dirty="0" err="1">
                <a:latin typeface="Times New Roman" panose="02020603050405020304" pitchFamily="18" charset="0"/>
                <a:cs typeface="Times New Roman" panose="02020603050405020304" pitchFamily="18" charset="0"/>
              </a:rPr>
              <a:t>JMoreno</a:t>
            </a:r>
            <a:endParaRPr lang="es-PA" sz="1100"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A83626CA-BD4D-4559-A1F0-582CA64FA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0024" y="4504548"/>
            <a:ext cx="2927975" cy="1431089"/>
          </a:xfrm>
          <a:prstGeom prst="rect">
            <a:avLst/>
          </a:prstGeom>
        </p:spPr>
      </p:pic>
    </p:spTree>
    <p:extLst>
      <p:ext uri="{BB962C8B-B14F-4D97-AF65-F5344CB8AC3E}">
        <p14:creationId xmlns:p14="http://schemas.microsoft.com/office/powerpoint/2010/main" val="32660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4" y="188640"/>
            <a:ext cx="4446240" cy="666936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257" y="404664"/>
            <a:ext cx="1658741" cy="113157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04619">
            <a:off x="6427909" y="404663"/>
            <a:ext cx="1658742" cy="1131571"/>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27497">
            <a:off x="5765709" y="441182"/>
            <a:ext cx="1668695" cy="113836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0605" y="4797152"/>
            <a:ext cx="1204840" cy="980728"/>
          </a:xfrm>
          <a:prstGeom prst="rect">
            <a:avLst/>
          </a:prstGeom>
        </p:spPr>
      </p:pic>
    </p:spTree>
    <p:extLst>
      <p:ext uri="{BB962C8B-B14F-4D97-AF65-F5344CB8AC3E}">
        <p14:creationId xmlns:p14="http://schemas.microsoft.com/office/powerpoint/2010/main" val="426673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0.04375 0.09537 L -0.10104 0.21782 C -0.13211 0.24537 -0.17274 0.25347 -0.21163 0.24212 C -0.25659 0.23009 -0.28888 0.20046 -0.30885 0.15879 L -0.40416 -0.03149 " pathEditMode="relative" rAng="11520000" ptsTypes="AAAAA">
                                      <p:cBhvr>
                                        <p:cTn id="6" dur="2000" fill="hold"/>
                                        <p:tgtEl>
                                          <p:spTgt spid="7"/>
                                        </p:tgtEl>
                                        <p:attrNameLst>
                                          <p:attrName>ppt_x</p:attrName>
                                          <p:attrName>ppt_y</p:attrName>
                                        </p:attrNameLst>
                                      </p:cBhvr>
                                      <p:rCtr x="-24062" y="4144"/>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path" presetSubtype="0" accel="50000" decel="50000" fill="hold" nodeType="clickEffect">
                                  <p:stCondLst>
                                    <p:cond delay="0"/>
                                  </p:stCondLst>
                                  <p:childTnLst>
                                    <p:animMotion origin="layout" path="M 0.09323 0.11597 L -0.09271 0.47569 C -0.13281 0.55717 -0.18038 0.5949 -0.22257 0.58402 C -0.27083 0.57199 -0.30226 0.51388 -0.31649 0.41782 L -0.38837 -0.0088 " pathEditMode="relative" rAng="660000" ptsTypes="AAAAA">
                                      <p:cBhvr>
                                        <p:cTn id="20" dur="2000" fill="hold"/>
                                        <p:tgtEl>
                                          <p:spTgt spid="8"/>
                                        </p:tgtEl>
                                        <p:attrNameLst>
                                          <p:attrName>ppt_x</p:attrName>
                                          <p:attrName>ppt_y</p:attrName>
                                        </p:attrNameLst>
                                      </p:cBhvr>
                                      <p:rCtr x="-27934" y="20255"/>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8542 0.00625 L 0.00018 0.5838 " pathEditMode="relative" rAng="0" ptsTypes="AA">
                                      <p:cBhvr>
                                        <p:cTn id="34" dur="2000" fill="hold"/>
                                        <p:tgtEl>
                                          <p:spTgt spid="9"/>
                                        </p:tgtEl>
                                        <p:attrNameLst>
                                          <p:attrName>ppt_x</p:attrName>
                                          <p:attrName>ppt_y</p:attrName>
                                        </p:attrNameLst>
                                      </p:cBhvr>
                                      <p:rCtr x="-4271" y="28866"/>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CC780-0765-47B5-BEC4-F2354665DEC8}"/>
              </a:ext>
            </a:extLst>
          </p:cNvPr>
          <p:cNvSpPr>
            <a:spLocks noGrp="1"/>
          </p:cNvSpPr>
          <p:nvPr>
            <p:ph type="title"/>
          </p:nvPr>
        </p:nvSpPr>
        <p:spPr>
          <a:xfrm rot="16200000">
            <a:off x="-1274457" y="275651"/>
            <a:ext cx="3874477" cy="1325563"/>
          </a:xfrm>
        </p:spPr>
        <p:txBody>
          <a:bodyPr>
            <a:normAutofit/>
          </a:bodyPr>
          <a:lstStyle/>
          <a:p>
            <a:r>
              <a:rPr lang="es-ES" sz="3000" i="1" dirty="0" err="1">
                <a:solidFill>
                  <a:schemeClr val="accent2">
                    <a:lumMod val="75000"/>
                  </a:schemeClr>
                </a:solidFill>
                <a:latin typeface="Impact" panose="020B0806030902050204" pitchFamily="34" charset="0"/>
              </a:rPr>
              <a:t>K.pneumoniae</a:t>
            </a:r>
            <a:r>
              <a:rPr lang="es-ES" sz="3000" i="1" dirty="0">
                <a:solidFill>
                  <a:schemeClr val="accent2">
                    <a:lumMod val="75000"/>
                  </a:schemeClr>
                </a:solidFill>
                <a:latin typeface="Impact" panose="020B0806030902050204" pitchFamily="34" charset="0"/>
              </a:rPr>
              <a:t>  </a:t>
            </a:r>
            <a:endParaRPr lang="es-PA" sz="3000" i="1" dirty="0">
              <a:solidFill>
                <a:schemeClr val="accent2">
                  <a:lumMod val="75000"/>
                </a:schemeClr>
              </a:solidFill>
              <a:latin typeface="Impact" panose="020B0806030902050204" pitchFamily="34" charset="0"/>
            </a:endParaRPr>
          </a:p>
        </p:txBody>
      </p:sp>
      <p:sp>
        <p:nvSpPr>
          <p:cNvPr id="3" name="Marcador de contenido 2">
            <a:extLst>
              <a:ext uri="{FF2B5EF4-FFF2-40B4-BE49-F238E27FC236}">
                <a16:creationId xmlns:a16="http://schemas.microsoft.com/office/drawing/2014/main" id="{87FCD2A9-6D6D-4DDA-94DF-EF13FE23C515}"/>
              </a:ext>
            </a:extLst>
          </p:cNvPr>
          <p:cNvSpPr>
            <a:spLocks noGrp="1"/>
          </p:cNvSpPr>
          <p:nvPr>
            <p:ph idx="1"/>
          </p:nvPr>
        </p:nvSpPr>
        <p:spPr>
          <a:xfrm>
            <a:off x="3629464" y="-28134"/>
            <a:ext cx="8914228" cy="3636498"/>
          </a:xfrm>
        </p:spPr>
        <p:txBody>
          <a:bodyPr>
            <a:normAutofit/>
          </a:bodyPr>
          <a:lstStyle/>
          <a:p>
            <a:pPr marL="0" indent="0">
              <a:buNone/>
            </a:pPr>
            <a:r>
              <a:rPr lang="es-ES" sz="2200" i="1" dirty="0">
                <a:latin typeface="Times New Roman" panose="02020603050405020304" pitchFamily="18" charset="0"/>
                <a:cs typeface="Times New Roman" panose="02020603050405020304" pitchFamily="18" charset="0"/>
              </a:rPr>
              <a:t>2011-2016</a:t>
            </a:r>
          </a:p>
          <a:p>
            <a:pPr marL="0" indent="0">
              <a:buNone/>
            </a:pPr>
            <a:r>
              <a:rPr lang="es-ES" sz="2200" i="1" dirty="0">
                <a:latin typeface="Times New Roman" panose="02020603050405020304" pitchFamily="18" charset="0"/>
                <a:cs typeface="Times New Roman" panose="02020603050405020304" pitchFamily="18" charset="0"/>
              </a:rPr>
              <a:t>Procesaron 21,854 cepas de ECO para C3G</a:t>
            </a:r>
            <a:endParaRPr lang="es-PA" sz="2200" i="1" dirty="0">
              <a:latin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94548BA3-5D34-493B-9150-7F9D56459B5B}"/>
              </a:ext>
            </a:extLst>
          </p:cNvPr>
          <p:cNvSpPr txBox="1"/>
          <p:nvPr/>
        </p:nvSpPr>
        <p:spPr>
          <a:xfrm>
            <a:off x="8862646" y="6372665"/>
            <a:ext cx="3329354" cy="261610"/>
          </a:xfrm>
          <a:prstGeom prst="rect">
            <a:avLst/>
          </a:prstGeom>
          <a:noFill/>
        </p:spPr>
        <p:txBody>
          <a:bodyPr wrap="square" rtlCol="0">
            <a:spAutoFit/>
          </a:bodyPr>
          <a:lstStyle/>
          <a:p>
            <a:r>
              <a:rPr lang="es-ES" sz="1100" dirty="0">
                <a:latin typeface="Times New Roman" panose="02020603050405020304" pitchFamily="18" charset="0"/>
                <a:cs typeface="Times New Roman" panose="02020603050405020304" pitchFamily="18" charset="0"/>
              </a:rPr>
              <a:t>Fuente: LCRSP-ICGES 2017. </a:t>
            </a:r>
            <a:r>
              <a:rPr lang="es-ES" sz="1100" dirty="0" err="1">
                <a:latin typeface="Times New Roman" panose="02020603050405020304" pitchFamily="18" charset="0"/>
                <a:cs typeface="Times New Roman" panose="02020603050405020304" pitchFamily="18" charset="0"/>
              </a:rPr>
              <a:t>JMoreno</a:t>
            </a:r>
            <a:endParaRPr lang="es-PA" sz="1100" dirty="0">
              <a:latin typeface="Times New Roman" panose="02020603050405020304" pitchFamily="18" charset="0"/>
              <a:cs typeface="Times New Roman" panose="02020603050405020304" pitchFamily="18" charset="0"/>
            </a:endParaRPr>
          </a:p>
        </p:txBody>
      </p:sp>
      <p:graphicFrame>
        <p:nvGraphicFramePr>
          <p:cNvPr id="7" name="Chart 9">
            <a:extLst>
              <a:ext uri="{FF2B5EF4-FFF2-40B4-BE49-F238E27FC236}">
                <a16:creationId xmlns:a16="http://schemas.microsoft.com/office/drawing/2014/main" id="{00000000-0008-0000-0100-00000A000000}"/>
              </a:ext>
            </a:extLst>
          </p:cNvPr>
          <p:cNvGraphicFramePr>
            <a:graphicFrameLocks/>
          </p:cNvGraphicFramePr>
          <p:nvPr>
            <p:extLst/>
          </p:nvPr>
        </p:nvGraphicFramePr>
        <p:xfrm>
          <a:off x="2046514" y="827315"/>
          <a:ext cx="10145486" cy="5545350"/>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n 4">
            <a:extLst>
              <a:ext uri="{FF2B5EF4-FFF2-40B4-BE49-F238E27FC236}">
                <a16:creationId xmlns:a16="http://schemas.microsoft.com/office/drawing/2014/main" id="{46515DD8-4848-45E1-9F30-06750BB5AB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110" y="3450794"/>
            <a:ext cx="4520635" cy="2209524"/>
          </a:xfrm>
          <a:prstGeom prst="rect">
            <a:avLst/>
          </a:prstGeom>
        </p:spPr>
      </p:pic>
    </p:spTree>
    <p:extLst>
      <p:ext uri="{BB962C8B-B14F-4D97-AF65-F5344CB8AC3E}">
        <p14:creationId xmlns:p14="http://schemas.microsoft.com/office/powerpoint/2010/main" val="10648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4640C69F-A6AD-4401-AB59-8B33A577F25D}"/>
              </a:ext>
            </a:extLst>
          </p:cNvPr>
          <p:cNvSpPr>
            <a:spLocks noGrp="1"/>
          </p:cNvSpPr>
          <p:nvPr>
            <p:ph type="title"/>
          </p:nvPr>
        </p:nvSpPr>
        <p:spPr>
          <a:xfrm rot="16200000">
            <a:off x="-1274457" y="1274457"/>
            <a:ext cx="3874477" cy="1325563"/>
          </a:xfrm>
        </p:spPr>
        <p:txBody>
          <a:bodyPr>
            <a:normAutofit/>
          </a:bodyPr>
          <a:lstStyle/>
          <a:p>
            <a:r>
              <a:rPr lang="es-ES" sz="3000" i="1" dirty="0">
                <a:solidFill>
                  <a:schemeClr val="accent1">
                    <a:lumMod val="50000"/>
                  </a:schemeClr>
                </a:solidFill>
                <a:latin typeface="Impact" panose="020B0806030902050204" pitchFamily="34" charset="0"/>
              </a:rPr>
              <a:t>S. </a:t>
            </a:r>
            <a:r>
              <a:rPr lang="es-ES" sz="3000" i="1" dirty="0" err="1">
                <a:solidFill>
                  <a:schemeClr val="accent1">
                    <a:lumMod val="50000"/>
                  </a:schemeClr>
                </a:solidFill>
                <a:latin typeface="Impact" panose="020B0806030902050204" pitchFamily="34" charset="0"/>
              </a:rPr>
              <a:t>aureus</a:t>
            </a:r>
            <a:endParaRPr lang="es-PA" sz="3000" i="1" dirty="0">
              <a:solidFill>
                <a:schemeClr val="accent1">
                  <a:lumMod val="50000"/>
                </a:schemeClr>
              </a:solidFill>
              <a:latin typeface="Impact" panose="020B0806030902050204" pitchFamily="34" charset="0"/>
            </a:endParaRPr>
          </a:p>
        </p:txBody>
      </p:sp>
      <p:sp>
        <p:nvSpPr>
          <p:cNvPr id="6" name="Marcador de contenido 2">
            <a:extLst>
              <a:ext uri="{FF2B5EF4-FFF2-40B4-BE49-F238E27FC236}">
                <a16:creationId xmlns:a16="http://schemas.microsoft.com/office/drawing/2014/main" id="{FC683CF3-3B74-4C94-BB4A-AD1D3EEE1810}"/>
              </a:ext>
            </a:extLst>
          </p:cNvPr>
          <p:cNvSpPr>
            <a:spLocks noGrp="1"/>
          </p:cNvSpPr>
          <p:nvPr>
            <p:ph idx="1"/>
          </p:nvPr>
        </p:nvSpPr>
        <p:spPr>
          <a:xfrm>
            <a:off x="3629464" y="-28134"/>
            <a:ext cx="8914228" cy="3636498"/>
          </a:xfrm>
        </p:spPr>
        <p:txBody>
          <a:bodyPr>
            <a:normAutofit/>
          </a:bodyPr>
          <a:lstStyle/>
          <a:p>
            <a:pPr marL="0" indent="0">
              <a:buNone/>
            </a:pPr>
            <a:r>
              <a:rPr lang="es-ES" sz="2200" i="1" dirty="0">
                <a:latin typeface="Times New Roman" panose="02020603050405020304" pitchFamily="18" charset="0"/>
                <a:cs typeface="Times New Roman" panose="02020603050405020304" pitchFamily="18" charset="0"/>
              </a:rPr>
              <a:t>2011-2016</a:t>
            </a:r>
          </a:p>
          <a:p>
            <a:pPr marL="0" indent="0">
              <a:buNone/>
            </a:pPr>
            <a:r>
              <a:rPr lang="es-ES" sz="2200" i="1" dirty="0">
                <a:latin typeface="Times New Roman" panose="02020603050405020304" pitchFamily="18" charset="0"/>
                <a:cs typeface="Times New Roman" panose="02020603050405020304" pitchFamily="18" charset="0"/>
              </a:rPr>
              <a:t>Procesaron 12,634 cepas de S. </a:t>
            </a:r>
            <a:r>
              <a:rPr lang="es-ES" sz="2200" i="1" dirty="0" err="1">
                <a:latin typeface="Times New Roman" panose="02020603050405020304" pitchFamily="18" charset="0"/>
                <a:cs typeface="Times New Roman" panose="02020603050405020304" pitchFamily="18" charset="0"/>
              </a:rPr>
              <a:t>aureus</a:t>
            </a:r>
            <a:r>
              <a:rPr lang="es-ES" sz="2200" i="1" dirty="0">
                <a:latin typeface="Times New Roman" panose="02020603050405020304" pitchFamily="18" charset="0"/>
                <a:cs typeface="Times New Roman" panose="02020603050405020304" pitchFamily="18" charset="0"/>
              </a:rPr>
              <a:t> Resistente a </a:t>
            </a:r>
            <a:r>
              <a:rPr lang="es-ES" sz="2200" i="1" dirty="0" err="1">
                <a:latin typeface="Times New Roman" panose="02020603050405020304" pitchFamily="18" charset="0"/>
                <a:cs typeface="Times New Roman" panose="02020603050405020304" pitchFamily="18" charset="0"/>
              </a:rPr>
              <a:t>Oxacilina</a:t>
            </a:r>
            <a:r>
              <a:rPr lang="es-ES" sz="2200" i="1" dirty="0">
                <a:latin typeface="Times New Roman" panose="02020603050405020304" pitchFamily="18" charset="0"/>
                <a:cs typeface="Times New Roman" panose="02020603050405020304" pitchFamily="18" charset="0"/>
              </a:rPr>
              <a:t>/</a:t>
            </a:r>
            <a:r>
              <a:rPr lang="es-ES" sz="2200" i="1" dirty="0" err="1">
                <a:latin typeface="Times New Roman" panose="02020603050405020304" pitchFamily="18" charset="0"/>
                <a:cs typeface="Times New Roman" panose="02020603050405020304" pitchFamily="18" charset="0"/>
              </a:rPr>
              <a:t>Meticilina</a:t>
            </a:r>
            <a:endParaRPr lang="es-PA" sz="2200" i="1" dirty="0">
              <a:latin typeface="Times New Roman" panose="02020603050405020304" pitchFamily="18" charset="0"/>
              <a:cs typeface="Times New Roman" panose="02020603050405020304" pitchFamily="18" charset="0"/>
            </a:endParaRPr>
          </a:p>
        </p:txBody>
      </p:sp>
      <p:graphicFrame>
        <p:nvGraphicFramePr>
          <p:cNvPr id="7" name="Tabla 6">
            <a:extLst>
              <a:ext uri="{FF2B5EF4-FFF2-40B4-BE49-F238E27FC236}">
                <a16:creationId xmlns:a16="http://schemas.microsoft.com/office/drawing/2014/main" id="{B7241615-CD5E-47B9-891B-0FBBD60ACD73}"/>
              </a:ext>
            </a:extLst>
          </p:cNvPr>
          <p:cNvGraphicFramePr>
            <a:graphicFrameLocks noGrp="1"/>
          </p:cNvGraphicFramePr>
          <p:nvPr>
            <p:extLst/>
          </p:nvPr>
        </p:nvGraphicFramePr>
        <p:xfrm>
          <a:off x="309192" y="5562670"/>
          <a:ext cx="1828800" cy="3810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3892227170"/>
                    </a:ext>
                  </a:extLst>
                </a:gridCol>
                <a:gridCol w="609600">
                  <a:extLst>
                    <a:ext uri="{9D8B030D-6E8A-4147-A177-3AD203B41FA5}">
                      <a16:colId xmlns:a16="http://schemas.microsoft.com/office/drawing/2014/main" val="3793509426"/>
                    </a:ext>
                  </a:extLst>
                </a:gridCol>
                <a:gridCol w="609600">
                  <a:extLst>
                    <a:ext uri="{9D8B030D-6E8A-4147-A177-3AD203B41FA5}">
                      <a16:colId xmlns:a16="http://schemas.microsoft.com/office/drawing/2014/main" val="2319219356"/>
                    </a:ext>
                  </a:extLst>
                </a:gridCol>
              </a:tblGrid>
              <a:tr h="190500">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ATB </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 </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IC 95%</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9268710"/>
                  </a:ext>
                </a:extLst>
              </a:tr>
              <a:tr h="190500">
                <a:tc>
                  <a:txBody>
                    <a:bodyPr/>
                    <a:lstStyle/>
                    <a:p>
                      <a:pPr algn="ctr" fontAlgn="b"/>
                      <a:r>
                        <a:rPr lang="es-ES" sz="1100" b="0" i="0" u="none" strike="noStrike" dirty="0">
                          <a:solidFill>
                            <a:srgbClr val="000000"/>
                          </a:solidFill>
                          <a:effectLst/>
                          <a:latin typeface="Times New Roman" panose="02020603050405020304" pitchFamily="18" charset="0"/>
                          <a:cs typeface="Times New Roman" panose="02020603050405020304" pitchFamily="18" charset="0"/>
                        </a:rPr>
                        <a:t>V</a:t>
                      </a:r>
                      <a:r>
                        <a:rPr lang="es-PA" sz="1100" b="0" i="0" u="none" strike="noStrike" dirty="0">
                          <a:solidFill>
                            <a:srgbClr val="000000"/>
                          </a:solidFill>
                          <a:effectLst/>
                          <a:latin typeface="Times New Roman" panose="02020603050405020304" pitchFamily="18" charset="0"/>
                          <a:cs typeface="Times New Roman" panose="02020603050405020304" pitchFamily="18" charset="0"/>
                        </a:rPr>
                        <a:t>A</a:t>
                      </a: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48%</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noFill/>
                  </a:tcPr>
                </a:tc>
                <a:tc>
                  <a:txBody>
                    <a:bodyPr/>
                    <a:lstStyle/>
                    <a:p>
                      <a:pPr algn="ctr" fontAlgn="b"/>
                      <a:r>
                        <a:rPr lang="es-PA" sz="1100" u="none" strike="noStrike" dirty="0">
                          <a:effectLst/>
                          <a:latin typeface="Times New Roman" panose="02020603050405020304" pitchFamily="18" charset="0"/>
                          <a:cs typeface="Times New Roman" panose="02020603050405020304" pitchFamily="18" charset="0"/>
                        </a:rPr>
                        <a:t>±1.39%</a:t>
                      </a:r>
                      <a:endParaRPr lang="es-PA"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155380048"/>
                  </a:ext>
                </a:extLst>
              </a:tr>
            </a:tbl>
          </a:graphicData>
        </a:graphic>
      </p:graphicFrame>
      <p:graphicFrame>
        <p:nvGraphicFramePr>
          <p:cNvPr id="8" name="Chart 1">
            <a:extLst>
              <a:ext uri="{FF2B5EF4-FFF2-40B4-BE49-F238E27FC236}">
                <a16:creationId xmlns:a16="http://schemas.microsoft.com/office/drawing/2014/main" id="{00000000-0008-0000-0200-000002000000}"/>
              </a:ext>
            </a:extLst>
          </p:cNvPr>
          <p:cNvGraphicFramePr>
            <a:graphicFrameLocks/>
          </p:cNvGraphicFramePr>
          <p:nvPr>
            <p:extLst/>
          </p:nvPr>
        </p:nvGraphicFramePr>
        <p:xfrm>
          <a:off x="2380343" y="885371"/>
          <a:ext cx="9811657" cy="5972629"/>
        </p:xfrm>
        <a:graphic>
          <a:graphicData uri="http://schemas.openxmlformats.org/drawingml/2006/chart">
            <c:chart xmlns:c="http://schemas.openxmlformats.org/drawingml/2006/chart" xmlns:r="http://schemas.openxmlformats.org/officeDocument/2006/relationships" r:id="rId2"/>
          </a:graphicData>
        </a:graphic>
      </p:graphicFrame>
      <p:sp>
        <p:nvSpPr>
          <p:cNvPr id="9" name="CuadroTexto 8">
            <a:extLst>
              <a:ext uri="{FF2B5EF4-FFF2-40B4-BE49-F238E27FC236}">
                <a16:creationId xmlns:a16="http://schemas.microsoft.com/office/drawing/2014/main" id="{176E060D-0923-4369-BD61-3EEFD6727ED1}"/>
              </a:ext>
            </a:extLst>
          </p:cNvPr>
          <p:cNvSpPr txBox="1"/>
          <p:nvPr/>
        </p:nvSpPr>
        <p:spPr>
          <a:xfrm>
            <a:off x="8862646" y="6372665"/>
            <a:ext cx="3329354" cy="261610"/>
          </a:xfrm>
          <a:prstGeom prst="rect">
            <a:avLst/>
          </a:prstGeom>
          <a:noFill/>
        </p:spPr>
        <p:txBody>
          <a:bodyPr wrap="square" rtlCol="0">
            <a:spAutoFit/>
          </a:bodyPr>
          <a:lstStyle/>
          <a:p>
            <a:r>
              <a:rPr lang="es-ES" sz="1100" dirty="0">
                <a:latin typeface="Times New Roman" panose="02020603050405020304" pitchFamily="18" charset="0"/>
                <a:cs typeface="Times New Roman" panose="02020603050405020304" pitchFamily="18" charset="0"/>
              </a:rPr>
              <a:t>Fuente: LCRSP-ICGES 2017. </a:t>
            </a:r>
            <a:r>
              <a:rPr lang="es-ES" sz="1100" dirty="0" err="1">
                <a:latin typeface="Times New Roman" panose="02020603050405020304" pitchFamily="18" charset="0"/>
                <a:cs typeface="Times New Roman" panose="02020603050405020304" pitchFamily="18" charset="0"/>
              </a:rPr>
              <a:t>JMoreno</a:t>
            </a:r>
            <a:endParaRPr lang="es-PA" sz="1100" dirty="0">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3736F9AA-FBEC-4FA4-928F-6E834438D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853" y="3706389"/>
            <a:ext cx="4520635" cy="2209524"/>
          </a:xfrm>
          <a:prstGeom prst="rect">
            <a:avLst/>
          </a:prstGeom>
        </p:spPr>
      </p:pic>
    </p:spTree>
    <p:extLst>
      <p:ext uri="{BB962C8B-B14F-4D97-AF65-F5344CB8AC3E}">
        <p14:creationId xmlns:p14="http://schemas.microsoft.com/office/powerpoint/2010/main" val="1848720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C1FC2796-6BA0-4DC8-8AFC-1626B2037173}"/>
              </a:ext>
            </a:extLst>
          </p:cNvPr>
          <p:cNvPicPr preferRelativeResize="0">
            <a:picLocks/>
          </p:cNvPicPr>
          <p:nvPr/>
        </p:nvPicPr>
        <p:blipFill>
          <a:blip r:embed="rId2"/>
          <a:stretch>
            <a:fillRect/>
          </a:stretch>
        </p:blipFill>
        <p:spPr>
          <a:xfrm>
            <a:off x="4467898" y="2086269"/>
            <a:ext cx="1080000" cy="720000"/>
          </a:xfrm>
          <a:prstGeom prst="rect">
            <a:avLst/>
          </a:prstGeom>
        </p:spPr>
      </p:pic>
      <p:pic>
        <p:nvPicPr>
          <p:cNvPr id="14" name="Imagen 13">
            <a:extLst>
              <a:ext uri="{FF2B5EF4-FFF2-40B4-BE49-F238E27FC236}">
                <a16:creationId xmlns:a16="http://schemas.microsoft.com/office/drawing/2014/main" id="{F407AE92-BE82-44BC-B095-B233A4031AFA}"/>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5351" t="32676" r="75196" b="56905"/>
          <a:stretch/>
        </p:blipFill>
        <p:spPr>
          <a:xfrm>
            <a:off x="3726804" y="2316029"/>
            <a:ext cx="1080000" cy="2520000"/>
          </a:xfrm>
          <a:prstGeom prst="rect">
            <a:avLst/>
          </a:prstGeom>
        </p:spPr>
      </p:pic>
      <p:pic>
        <p:nvPicPr>
          <p:cNvPr id="15" name="Imagen 14">
            <a:extLst>
              <a:ext uri="{FF2B5EF4-FFF2-40B4-BE49-F238E27FC236}">
                <a16:creationId xmlns:a16="http://schemas.microsoft.com/office/drawing/2014/main" id="{4B55B7E7-17B2-4D2C-A3A6-1BCBFE622D15}"/>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13696" t="5670" r="67977" b="86203"/>
          <a:stretch/>
        </p:blipFill>
        <p:spPr>
          <a:xfrm>
            <a:off x="4802732" y="3429976"/>
            <a:ext cx="1080000" cy="1080000"/>
          </a:xfrm>
          <a:prstGeom prst="rect">
            <a:avLst/>
          </a:prstGeom>
        </p:spPr>
      </p:pic>
      <p:pic>
        <p:nvPicPr>
          <p:cNvPr id="16" name="Imagen 15">
            <a:extLst>
              <a:ext uri="{FF2B5EF4-FFF2-40B4-BE49-F238E27FC236}">
                <a16:creationId xmlns:a16="http://schemas.microsoft.com/office/drawing/2014/main" id="{5C633351-5CD3-47AE-9124-441EA06A1272}"/>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76466" t="25626" r="4419" b="60621"/>
          <a:stretch/>
        </p:blipFill>
        <p:spPr>
          <a:xfrm>
            <a:off x="7285440" y="2135320"/>
            <a:ext cx="1080000" cy="1728000"/>
          </a:xfrm>
          <a:prstGeom prst="rect">
            <a:avLst/>
          </a:prstGeom>
        </p:spPr>
      </p:pic>
      <p:pic>
        <p:nvPicPr>
          <p:cNvPr id="18" name="Imagen 17">
            <a:extLst>
              <a:ext uri="{FF2B5EF4-FFF2-40B4-BE49-F238E27FC236}">
                <a16:creationId xmlns:a16="http://schemas.microsoft.com/office/drawing/2014/main" id="{2F042236-7CF7-4E73-9F25-EBB1242CB2AE}"/>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5351" t="58306" r="76181" b="31275"/>
          <a:stretch/>
        </p:blipFill>
        <p:spPr>
          <a:xfrm>
            <a:off x="8093048" y="2046634"/>
            <a:ext cx="1080000" cy="306000"/>
          </a:xfrm>
          <a:prstGeom prst="rect">
            <a:avLst/>
          </a:prstGeom>
        </p:spPr>
      </p:pic>
      <p:pic>
        <p:nvPicPr>
          <p:cNvPr id="20" name="Imagen 19">
            <a:extLst>
              <a:ext uri="{FF2B5EF4-FFF2-40B4-BE49-F238E27FC236}">
                <a16:creationId xmlns:a16="http://schemas.microsoft.com/office/drawing/2014/main" id="{36136F01-68BC-4E64-A0BE-BDE1D6726EBF}"/>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18996" t="83487" r="63077" b="7897"/>
          <a:stretch/>
        </p:blipFill>
        <p:spPr>
          <a:xfrm>
            <a:off x="5717349" y="2046634"/>
            <a:ext cx="1080000" cy="1260000"/>
          </a:xfrm>
          <a:prstGeom prst="rect">
            <a:avLst/>
          </a:prstGeom>
        </p:spPr>
      </p:pic>
      <p:sp>
        <p:nvSpPr>
          <p:cNvPr id="21" name="Franja diagonal 20">
            <a:extLst>
              <a:ext uri="{FF2B5EF4-FFF2-40B4-BE49-F238E27FC236}">
                <a16:creationId xmlns:a16="http://schemas.microsoft.com/office/drawing/2014/main" id="{E4B67ED8-D182-4C12-ACC8-F11E7E645A5D}"/>
              </a:ext>
            </a:extLst>
          </p:cNvPr>
          <p:cNvSpPr/>
          <p:nvPr/>
        </p:nvSpPr>
        <p:spPr>
          <a:xfrm>
            <a:off x="-168812" y="-295422"/>
            <a:ext cx="12478043" cy="3123028"/>
          </a:xfrm>
          <a:prstGeom prst="diagStripe">
            <a:avLst>
              <a:gd name="adj" fmla="val 863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A">
              <a:solidFill>
                <a:schemeClr val="tx1"/>
              </a:solidFill>
            </a:endParaRPr>
          </a:p>
        </p:txBody>
      </p:sp>
      <p:sp>
        <p:nvSpPr>
          <p:cNvPr id="22" name="Franja diagonal 21">
            <a:extLst>
              <a:ext uri="{FF2B5EF4-FFF2-40B4-BE49-F238E27FC236}">
                <a16:creationId xmlns:a16="http://schemas.microsoft.com/office/drawing/2014/main" id="{582C1B66-5166-405C-BF0F-A158C7F7FE80}"/>
              </a:ext>
            </a:extLst>
          </p:cNvPr>
          <p:cNvSpPr/>
          <p:nvPr/>
        </p:nvSpPr>
        <p:spPr>
          <a:xfrm rot="12227279">
            <a:off x="3679702" y="1690054"/>
            <a:ext cx="8826692" cy="7582216"/>
          </a:xfrm>
          <a:prstGeom prst="diagStripe">
            <a:avLst>
              <a:gd name="adj" fmla="val 376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A">
              <a:solidFill>
                <a:schemeClr val="tx1"/>
              </a:solidFill>
            </a:endParaRPr>
          </a:p>
        </p:txBody>
      </p:sp>
      <p:sp>
        <p:nvSpPr>
          <p:cNvPr id="23" name="CuadroTexto 22">
            <a:extLst>
              <a:ext uri="{FF2B5EF4-FFF2-40B4-BE49-F238E27FC236}">
                <a16:creationId xmlns:a16="http://schemas.microsoft.com/office/drawing/2014/main" id="{1B70ACF7-0945-4460-902F-5F934B05EF3E}"/>
              </a:ext>
            </a:extLst>
          </p:cNvPr>
          <p:cNvSpPr txBox="1"/>
          <p:nvPr/>
        </p:nvSpPr>
        <p:spPr>
          <a:xfrm>
            <a:off x="8728364" y="4394419"/>
            <a:ext cx="3329354" cy="261610"/>
          </a:xfrm>
          <a:prstGeom prst="rect">
            <a:avLst/>
          </a:prstGeom>
          <a:noFill/>
        </p:spPr>
        <p:txBody>
          <a:bodyPr wrap="square" rtlCol="0">
            <a:spAutoFit/>
          </a:bodyPr>
          <a:lstStyle/>
          <a:p>
            <a:r>
              <a:rPr lang="es-ES" sz="1100" dirty="0">
                <a:latin typeface="Times New Roman" panose="02020603050405020304" pitchFamily="18" charset="0"/>
                <a:cs typeface="Times New Roman" panose="02020603050405020304" pitchFamily="18" charset="0"/>
              </a:rPr>
              <a:t>Fuente: LCRSP-ICGES 2017. </a:t>
            </a:r>
            <a:r>
              <a:rPr lang="es-ES" sz="1100" dirty="0" err="1">
                <a:latin typeface="Times New Roman" panose="02020603050405020304" pitchFamily="18" charset="0"/>
                <a:cs typeface="Times New Roman" panose="02020603050405020304" pitchFamily="18" charset="0"/>
              </a:rPr>
              <a:t>JMoreno</a:t>
            </a:r>
            <a:endParaRPr lang="es-PA"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7649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E50C87-FC68-469F-B10C-F779FF453FCC}"/>
              </a:ext>
            </a:extLst>
          </p:cNvPr>
          <p:cNvSpPr>
            <a:spLocks noGrp="1"/>
          </p:cNvSpPr>
          <p:nvPr>
            <p:ph type="title"/>
          </p:nvPr>
        </p:nvSpPr>
        <p:spPr/>
        <p:txBody>
          <a:bodyPr/>
          <a:lstStyle/>
          <a:p>
            <a:endParaRPr lang="es-PA"/>
          </a:p>
        </p:txBody>
      </p:sp>
      <p:graphicFrame>
        <p:nvGraphicFramePr>
          <p:cNvPr id="4" name="Marcador de contenido 3">
            <a:extLst>
              <a:ext uri="{FF2B5EF4-FFF2-40B4-BE49-F238E27FC236}">
                <a16:creationId xmlns:a16="http://schemas.microsoft.com/office/drawing/2014/main" id="{414A4009-F7CD-4845-AC18-B3D6EFC43BD6}"/>
              </a:ext>
            </a:extLst>
          </p:cNvPr>
          <p:cNvGraphicFramePr>
            <a:graphicFrameLocks noGrp="1"/>
          </p:cNvGraphicFramePr>
          <p:nvPr>
            <p:ph idx="1"/>
            <p:extLst>
              <p:ext uri="{D42A27DB-BD31-4B8C-83A1-F6EECF244321}">
                <p14:modId xmlns:p14="http://schemas.microsoft.com/office/powerpoint/2010/main" val="3757395476"/>
              </p:ext>
            </p:extLst>
          </p:nvPr>
        </p:nvGraphicFramePr>
        <p:xfrm>
          <a:off x="3936264" y="632931"/>
          <a:ext cx="4319471" cy="6246842"/>
        </p:xfrm>
        <a:graphic>
          <a:graphicData uri="http://schemas.openxmlformats.org/drawingml/2006/table">
            <a:tbl>
              <a:tblPr>
                <a:tableStyleId>{5C22544A-7EE6-4342-B048-85BDC9FD1C3A}</a:tableStyleId>
              </a:tblPr>
              <a:tblGrid>
                <a:gridCol w="1571745">
                  <a:extLst>
                    <a:ext uri="{9D8B030D-6E8A-4147-A177-3AD203B41FA5}">
                      <a16:colId xmlns:a16="http://schemas.microsoft.com/office/drawing/2014/main" val="1518232581"/>
                    </a:ext>
                  </a:extLst>
                </a:gridCol>
                <a:gridCol w="1843125">
                  <a:extLst>
                    <a:ext uri="{9D8B030D-6E8A-4147-A177-3AD203B41FA5}">
                      <a16:colId xmlns:a16="http://schemas.microsoft.com/office/drawing/2014/main" val="137989857"/>
                    </a:ext>
                  </a:extLst>
                </a:gridCol>
                <a:gridCol w="904601">
                  <a:extLst>
                    <a:ext uri="{9D8B030D-6E8A-4147-A177-3AD203B41FA5}">
                      <a16:colId xmlns:a16="http://schemas.microsoft.com/office/drawing/2014/main" val="3172098150"/>
                    </a:ext>
                  </a:extLst>
                </a:gridCol>
              </a:tblGrid>
              <a:tr h="292864">
                <a:tc>
                  <a:txBody>
                    <a:bodyPr/>
                    <a:lstStyle/>
                    <a:p>
                      <a:pPr algn="l" fontAlgn="b"/>
                      <a:r>
                        <a:rPr lang="es-PA" sz="1400" u="none" strike="noStrike" dirty="0">
                          <a:effectLst/>
                          <a:latin typeface="Times New Roman" panose="02020603050405020304" pitchFamily="18" charset="0"/>
                          <a:cs typeface="Times New Roman" panose="02020603050405020304" pitchFamily="18" charset="0"/>
                        </a:rPr>
                        <a:t>Bacteria</a:t>
                      </a:r>
                      <a:endParaRPr lang="es-PA"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A" sz="1400" u="none" strike="noStrike" dirty="0">
                          <a:effectLst/>
                          <a:latin typeface="Times New Roman" panose="02020603050405020304" pitchFamily="18" charset="0"/>
                          <a:cs typeface="Times New Roman" panose="02020603050405020304" pitchFamily="18" charset="0"/>
                        </a:rPr>
                        <a:t>Mecanismos encontrados</a:t>
                      </a:r>
                      <a:endParaRPr lang="es-PA"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A" sz="1400" u="none" strike="noStrike" dirty="0">
                          <a:effectLst/>
                          <a:latin typeface="Times New Roman" panose="02020603050405020304" pitchFamily="18" charset="0"/>
                          <a:cs typeface="Times New Roman" panose="02020603050405020304" pitchFamily="18" charset="0"/>
                        </a:rPr>
                        <a:t>Frecuencia</a:t>
                      </a:r>
                      <a:endParaRPr lang="es-PA"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5800263"/>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E. </a:t>
                      </a:r>
                      <a:r>
                        <a:rPr lang="es-PA" sz="1400" i="1" u="none" strike="noStrike" dirty="0" err="1">
                          <a:effectLst/>
                          <a:latin typeface="Times New Roman" panose="02020603050405020304" pitchFamily="18" charset="0"/>
                          <a:cs typeface="Times New Roman" panose="02020603050405020304" pitchFamily="18" charset="0"/>
                        </a:rPr>
                        <a:t>coli</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s-PA" sz="1400" u="none" strike="noStrike" dirty="0">
                          <a:effectLst/>
                          <a:latin typeface="Times New Roman" panose="02020603050405020304" pitchFamily="18" charset="0"/>
                          <a:cs typeface="Times New Roman" panose="02020603050405020304" pitchFamily="18" charset="0"/>
                        </a:rPr>
                        <a:t>QRDR</a:t>
                      </a:r>
                      <a:endParaRPr lang="es-PA"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lnT w="12700" cap="flat" cmpd="sng" algn="ctr">
                      <a:solidFill>
                        <a:schemeClr val="tx1"/>
                      </a:solidFill>
                      <a:prstDash val="solid"/>
                      <a:round/>
                      <a:headEnd type="none" w="med" len="med"/>
                      <a:tailEnd type="none" w="med" len="med"/>
                    </a:lnT>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898634954"/>
                  </a:ext>
                </a:extLst>
              </a:tr>
              <a:tr h="156095">
                <a:tc>
                  <a:txBody>
                    <a:bodyPr/>
                    <a:lstStyle/>
                    <a:p>
                      <a:pPr algn="l" fontAlgn="b"/>
                      <a:r>
                        <a:rPr lang="es-PA" sz="1400" i="1" u="none" strike="noStrike">
                          <a:effectLst/>
                          <a:latin typeface="Times New Roman" panose="02020603050405020304" pitchFamily="18" charset="0"/>
                          <a:cs typeface="Times New Roman" panose="02020603050405020304" pitchFamily="18" charset="0"/>
                        </a:rPr>
                        <a:t>E. coli</a:t>
                      </a:r>
                      <a:endParaRPr lang="es-PA" sz="1400" b="0" i="1"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SHV/TEM</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305975066"/>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E. </a:t>
                      </a:r>
                      <a:r>
                        <a:rPr lang="es-PA" sz="1400" i="1" u="none" strike="noStrike" dirty="0" err="1">
                          <a:effectLst/>
                          <a:latin typeface="Times New Roman" panose="02020603050405020304" pitchFamily="18" charset="0"/>
                          <a:cs typeface="Times New Roman" panose="02020603050405020304" pitchFamily="18" charset="0"/>
                        </a:rPr>
                        <a:t>coli</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CTX-M</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Moderada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1523119899"/>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E. </a:t>
                      </a:r>
                      <a:r>
                        <a:rPr lang="es-PA" sz="1400" i="1" u="none" strike="noStrike" dirty="0" err="1">
                          <a:effectLst/>
                          <a:latin typeface="Times New Roman" panose="02020603050405020304" pitchFamily="18" charset="0"/>
                          <a:cs typeface="Times New Roman" panose="02020603050405020304" pitchFamily="18" charset="0"/>
                        </a:rPr>
                        <a:t>coli</a:t>
                      </a:r>
                      <a:r>
                        <a:rPr lang="es-PA" sz="1400" i="1" u="none" strike="noStrike" dirty="0">
                          <a:effectLst/>
                          <a:latin typeface="Times New Roman" panose="02020603050405020304" pitchFamily="18" charset="0"/>
                          <a:cs typeface="Times New Roman" panose="02020603050405020304" pitchFamily="18" charset="0"/>
                        </a:rPr>
                        <a:t>/Providencia </a:t>
                      </a:r>
                      <a:r>
                        <a:rPr lang="es-PA" sz="1400" i="1" u="none" strike="noStrike" dirty="0" err="1">
                          <a:effectLst/>
                          <a:latin typeface="Times New Roman" panose="02020603050405020304" pitchFamily="18" charset="0"/>
                          <a:cs typeface="Times New Roman" panose="02020603050405020304" pitchFamily="18" charset="0"/>
                        </a:rPr>
                        <a:t>spp</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NDM-1</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Baja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3355045700"/>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E. </a:t>
                      </a:r>
                      <a:r>
                        <a:rPr lang="es-PA" sz="1400" i="1" u="none" strike="noStrike" dirty="0" err="1">
                          <a:effectLst/>
                          <a:latin typeface="Times New Roman" panose="02020603050405020304" pitchFamily="18" charset="0"/>
                          <a:cs typeface="Times New Roman" panose="02020603050405020304" pitchFamily="18" charset="0"/>
                        </a:rPr>
                        <a:t>coli</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mcr-1</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Baja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805370928"/>
                  </a:ext>
                </a:extLst>
              </a:tr>
              <a:tr h="156095">
                <a:tc>
                  <a:txBody>
                    <a:bodyPr/>
                    <a:lstStyle/>
                    <a:p>
                      <a:pPr algn="l" fontAlgn="b"/>
                      <a:r>
                        <a:rPr lang="es-PA" sz="1400" i="1" u="none" strike="noStrike">
                          <a:effectLst/>
                          <a:latin typeface="Times New Roman" panose="02020603050405020304" pitchFamily="18" charset="0"/>
                          <a:cs typeface="Times New Roman" panose="02020603050405020304" pitchFamily="18" charset="0"/>
                        </a:rPr>
                        <a:t>K. pneumoniae</a:t>
                      </a:r>
                      <a:endParaRPr lang="es-PA" sz="1400" b="0" i="1"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CTX-M</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3109674232"/>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K. pneumoniae</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KPC</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Moderada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3419656859"/>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K. pneumoniae</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SHV/TEM</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Moderada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1244449810"/>
                  </a:ext>
                </a:extLst>
              </a:tr>
              <a:tr h="156095">
                <a:tc>
                  <a:txBody>
                    <a:bodyPr/>
                    <a:lstStyle/>
                    <a:p>
                      <a:pPr algn="l" fontAlgn="b"/>
                      <a:r>
                        <a:rPr lang="es-PA" sz="1400" i="1" u="none" strike="noStrike">
                          <a:effectLst/>
                          <a:latin typeface="Times New Roman" panose="02020603050405020304" pitchFamily="18" charset="0"/>
                          <a:cs typeface="Times New Roman" panose="02020603050405020304" pitchFamily="18" charset="0"/>
                        </a:rPr>
                        <a:t>K. pneumoniae</a:t>
                      </a:r>
                      <a:endParaRPr lang="es-PA" sz="1400" b="0" i="1"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QRDR</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Moderada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294520577"/>
                  </a:ext>
                </a:extLst>
              </a:tr>
              <a:tr h="156095">
                <a:tc>
                  <a:txBody>
                    <a:bodyPr/>
                    <a:lstStyle/>
                    <a:p>
                      <a:pPr algn="l" fontAlgn="b"/>
                      <a:r>
                        <a:rPr lang="es-PA" sz="1400" i="1" u="none" strike="noStrike">
                          <a:effectLst/>
                          <a:latin typeface="Times New Roman" panose="02020603050405020304" pitchFamily="18" charset="0"/>
                          <a:cs typeface="Times New Roman" panose="02020603050405020304" pitchFamily="18" charset="0"/>
                        </a:rPr>
                        <a:t>K. pneumoniae</a:t>
                      </a:r>
                      <a:endParaRPr lang="es-PA" sz="1400" b="0" i="1"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NDM-1</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Baja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4283935005"/>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P. aeruginosa</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OprD-</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1202153479"/>
                  </a:ext>
                </a:extLst>
              </a:tr>
              <a:tr h="156095">
                <a:tc>
                  <a:txBody>
                    <a:bodyPr/>
                    <a:lstStyle/>
                    <a:p>
                      <a:pPr algn="l" fontAlgn="b"/>
                      <a:r>
                        <a:rPr lang="es-PA" sz="1400" i="1" u="none" strike="noStrike">
                          <a:effectLst/>
                          <a:latin typeface="Times New Roman" panose="02020603050405020304" pitchFamily="18" charset="0"/>
                          <a:cs typeface="Times New Roman" panose="02020603050405020304" pitchFamily="18" charset="0"/>
                        </a:rPr>
                        <a:t>P. aeruginosa</a:t>
                      </a:r>
                      <a:endParaRPr lang="es-PA" sz="1400" b="0" i="1"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MexAB-OprM</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2944429003"/>
                  </a:ext>
                </a:extLst>
              </a:tr>
              <a:tr h="156095">
                <a:tc>
                  <a:txBody>
                    <a:bodyPr/>
                    <a:lstStyle/>
                    <a:p>
                      <a:pPr algn="l" fontAlgn="b"/>
                      <a:r>
                        <a:rPr lang="es-PA" sz="1400" i="1" u="none" strike="noStrike">
                          <a:effectLst/>
                          <a:latin typeface="Times New Roman" panose="02020603050405020304" pitchFamily="18" charset="0"/>
                          <a:cs typeface="Times New Roman" panose="02020603050405020304" pitchFamily="18" charset="0"/>
                        </a:rPr>
                        <a:t>P. aeruginosa</a:t>
                      </a:r>
                      <a:endParaRPr lang="es-PA" sz="1400" b="0" i="1"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SHV/TEM</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Moderada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4118133485"/>
                  </a:ext>
                </a:extLst>
              </a:tr>
              <a:tr h="156095">
                <a:tc>
                  <a:txBody>
                    <a:bodyPr/>
                    <a:lstStyle/>
                    <a:p>
                      <a:pPr algn="l" fontAlgn="b"/>
                      <a:r>
                        <a:rPr lang="es-PA" sz="1400" i="1" u="none" strike="noStrike">
                          <a:effectLst/>
                          <a:latin typeface="Times New Roman" panose="02020603050405020304" pitchFamily="18" charset="0"/>
                          <a:cs typeface="Times New Roman" panose="02020603050405020304" pitchFamily="18" charset="0"/>
                        </a:rPr>
                        <a:t>P. aeruginosa</a:t>
                      </a:r>
                      <a:endParaRPr lang="es-PA" sz="1400" b="0" i="1"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VIM</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2995684784"/>
                  </a:ext>
                </a:extLst>
              </a:tr>
              <a:tr h="156095">
                <a:tc>
                  <a:txBody>
                    <a:bodyPr/>
                    <a:lstStyle/>
                    <a:p>
                      <a:pPr algn="l" fontAlgn="b"/>
                      <a:r>
                        <a:rPr lang="es-PA" sz="1400" i="1" u="none" strike="noStrike">
                          <a:effectLst/>
                          <a:latin typeface="Times New Roman" panose="02020603050405020304" pitchFamily="18" charset="0"/>
                          <a:cs typeface="Times New Roman" panose="02020603050405020304" pitchFamily="18" charset="0"/>
                        </a:rPr>
                        <a:t>P. aeruginosa</a:t>
                      </a:r>
                      <a:endParaRPr lang="es-PA" sz="1400" b="0" i="1"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IMP</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Baja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3676056096"/>
                  </a:ext>
                </a:extLst>
              </a:tr>
              <a:tr h="156095">
                <a:tc>
                  <a:txBody>
                    <a:bodyPr/>
                    <a:lstStyle/>
                    <a:p>
                      <a:pPr algn="l" fontAlgn="b"/>
                      <a:r>
                        <a:rPr lang="es-PA" sz="1400" i="1" u="none" strike="noStrike">
                          <a:effectLst/>
                          <a:latin typeface="Times New Roman" panose="02020603050405020304" pitchFamily="18" charset="0"/>
                          <a:cs typeface="Times New Roman" panose="02020603050405020304" pitchFamily="18" charset="0"/>
                        </a:rPr>
                        <a:t>A. baumannii</a:t>
                      </a:r>
                      <a:endParaRPr lang="es-PA" sz="1400" b="0" i="1"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PER-2</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Moderada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749494958"/>
                  </a:ext>
                </a:extLst>
              </a:tr>
              <a:tr h="156095">
                <a:tc>
                  <a:txBody>
                    <a:bodyPr/>
                    <a:lstStyle/>
                    <a:p>
                      <a:pPr algn="l" fontAlgn="b"/>
                      <a:r>
                        <a:rPr lang="es-PA" sz="1400" i="1" u="none" strike="noStrike">
                          <a:effectLst/>
                          <a:latin typeface="Times New Roman" panose="02020603050405020304" pitchFamily="18" charset="0"/>
                          <a:cs typeface="Times New Roman" panose="02020603050405020304" pitchFamily="18" charset="0"/>
                        </a:rPr>
                        <a:t>A. baumannii</a:t>
                      </a:r>
                      <a:endParaRPr lang="es-PA" sz="1400" b="0" i="1"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Isaba1+Oxa-51</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1340036644"/>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A. </a:t>
                      </a:r>
                      <a:r>
                        <a:rPr lang="es-PA" sz="1400" i="1" u="none" strike="noStrike" dirty="0" err="1">
                          <a:effectLst/>
                          <a:latin typeface="Times New Roman" panose="02020603050405020304" pitchFamily="18" charset="0"/>
                          <a:cs typeface="Times New Roman" panose="02020603050405020304" pitchFamily="18" charset="0"/>
                        </a:rPr>
                        <a:t>baumannii</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QRDR</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3974109474"/>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A. </a:t>
                      </a:r>
                      <a:r>
                        <a:rPr lang="es-PA" sz="1400" i="1" u="none" strike="noStrike" dirty="0" err="1">
                          <a:effectLst/>
                          <a:latin typeface="Times New Roman" panose="02020603050405020304" pitchFamily="18" charset="0"/>
                          <a:cs typeface="Times New Roman" panose="02020603050405020304" pitchFamily="18" charset="0"/>
                        </a:rPr>
                        <a:t>baumannii</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dirty="0">
                          <a:effectLst/>
                          <a:latin typeface="Times New Roman" panose="02020603050405020304" pitchFamily="18" charset="0"/>
                          <a:cs typeface="Times New Roman" panose="02020603050405020304" pitchFamily="18" charset="0"/>
                        </a:rPr>
                        <a:t>Oxa-24/40</a:t>
                      </a:r>
                      <a:endParaRPr lang="es-PA"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2434606103"/>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A. </a:t>
                      </a:r>
                      <a:r>
                        <a:rPr lang="es-PA" sz="1400" i="1" u="none" strike="noStrike" dirty="0" err="1">
                          <a:effectLst/>
                          <a:latin typeface="Times New Roman" panose="02020603050405020304" pitchFamily="18" charset="0"/>
                          <a:cs typeface="Times New Roman" panose="02020603050405020304" pitchFamily="18" charset="0"/>
                        </a:rPr>
                        <a:t>baumannii</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Oxa-48/54</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Baja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3758206722"/>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Salmonella </a:t>
                      </a:r>
                      <a:r>
                        <a:rPr lang="es-PA" sz="1400" i="1" u="none" strike="noStrike" dirty="0" err="1">
                          <a:effectLst/>
                          <a:latin typeface="Times New Roman" panose="02020603050405020304" pitchFamily="18" charset="0"/>
                          <a:cs typeface="Times New Roman" panose="02020603050405020304" pitchFamily="18" charset="0"/>
                        </a:rPr>
                        <a:t>infantis</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CTX-M</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1137752177"/>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Salmonella </a:t>
                      </a:r>
                      <a:r>
                        <a:rPr lang="es-PA" sz="1400" i="1" u="none" strike="noStrike" dirty="0" err="1">
                          <a:effectLst/>
                          <a:latin typeface="Times New Roman" panose="02020603050405020304" pitchFamily="18" charset="0"/>
                          <a:cs typeface="Times New Roman" panose="02020603050405020304" pitchFamily="18" charset="0"/>
                        </a:rPr>
                        <a:t>infantis</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QRDR</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2043715286"/>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S. </a:t>
                      </a:r>
                      <a:r>
                        <a:rPr lang="es-PA" sz="1400" i="1" u="none" strike="noStrike" dirty="0" err="1">
                          <a:effectLst/>
                          <a:latin typeface="Times New Roman" panose="02020603050405020304" pitchFamily="18" charset="0"/>
                          <a:cs typeface="Times New Roman" panose="02020603050405020304" pitchFamily="18" charset="0"/>
                        </a:rPr>
                        <a:t>aureus</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mec-A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560068115"/>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S. </a:t>
                      </a:r>
                      <a:r>
                        <a:rPr lang="es-PA" sz="1400" i="1" u="none" strike="noStrike" dirty="0" err="1">
                          <a:effectLst/>
                          <a:latin typeface="Times New Roman" panose="02020603050405020304" pitchFamily="18" charset="0"/>
                          <a:cs typeface="Times New Roman" panose="02020603050405020304" pitchFamily="18" charset="0"/>
                        </a:rPr>
                        <a:t>aureus</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MLSBc</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Alta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2577238659"/>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S. </a:t>
                      </a:r>
                      <a:r>
                        <a:rPr lang="es-PA" sz="1400" i="1" u="none" strike="noStrike" dirty="0" err="1">
                          <a:effectLst/>
                          <a:latin typeface="Times New Roman" panose="02020603050405020304" pitchFamily="18" charset="0"/>
                          <a:cs typeface="Times New Roman" panose="02020603050405020304" pitchFamily="18" charset="0"/>
                        </a:rPr>
                        <a:t>aureus</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MLSBi</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tc>
                  <a:txBody>
                    <a:bodyPr/>
                    <a:lstStyle/>
                    <a:p>
                      <a:pPr algn="l" fontAlgn="b"/>
                      <a:r>
                        <a:rPr lang="es-PA" sz="1400" u="none" strike="noStrike">
                          <a:effectLst/>
                          <a:latin typeface="Times New Roman" panose="02020603050405020304" pitchFamily="18" charset="0"/>
                          <a:cs typeface="Times New Roman" panose="02020603050405020304" pitchFamily="18" charset="0"/>
                        </a:rPr>
                        <a:t>Moderada</a:t>
                      </a:r>
                      <a:endParaRPr lang="es-PA"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solidFill>
                      <a:schemeClr val="bg1"/>
                    </a:solidFill>
                  </a:tcPr>
                </a:tc>
                <a:extLst>
                  <a:ext uri="{0D108BD9-81ED-4DB2-BD59-A6C34878D82A}">
                    <a16:rowId xmlns:a16="http://schemas.microsoft.com/office/drawing/2014/main" val="2243378900"/>
                  </a:ext>
                </a:extLst>
              </a:tr>
              <a:tr h="156095">
                <a:tc>
                  <a:txBody>
                    <a:bodyPr/>
                    <a:lstStyle/>
                    <a:p>
                      <a:pPr algn="l" fontAlgn="b"/>
                      <a:r>
                        <a:rPr lang="es-PA" sz="1400" i="1" u="none" strike="noStrike" dirty="0">
                          <a:effectLst/>
                          <a:latin typeface="Times New Roman" panose="02020603050405020304" pitchFamily="18" charset="0"/>
                          <a:cs typeface="Times New Roman" panose="02020603050405020304" pitchFamily="18" charset="0"/>
                        </a:rPr>
                        <a:t>S. </a:t>
                      </a:r>
                      <a:r>
                        <a:rPr lang="es-PA" sz="1400" i="1" u="none" strike="noStrike" dirty="0" err="1">
                          <a:effectLst/>
                          <a:latin typeface="Times New Roman" panose="02020603050405020304" pitchFamily="18" charset="0"/>
                          <a:cs typeface="Times New Roman" panose="02020603050405020304" pitchFamily="18" charset="0"/>
                        </a:rPr>
                        <a:t>aureus</a:t>
                      </a:r>
                      <a:endParaRPr lang="es-PA"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A" sz="1400" u="none" strike="noStrike" dirty="0" err="1">
                          <a:effectLst/>
                          <a:latin typeface="Times New Roman" panose="02020603050405020304" pitchFamily="18" charset="0"/>
                          <a:cs typeface="Times New Roman" panose="02020603050405020304" pitchFamily="18" charset="0"/>
                        </a:rPr>
                        <a:t>cfr</a:t>
                      </a:r>
                      <a:r>
                        <a:rPr lang="es-PA" sz="1400" u="none" strike="noStrike" dirty="0">
                          <a:effectLst/>
                          <a:latin typeface="Times New Roman" panose="02020603050405020304" pitchFamily="18" charset="0"/>
                          <a:cs typeface="Times New Roman" panose="02020603050405020304" pitchFamily="18" charset="0"/>
                        </a:rPr>
                        <a:t>/</a:t>
                      </a:r>
                      <a:r>
                        <a:rPr lang="es-PA" sz="1400" u="none" strike="noStrike" dirty="0" err="1">
                          <a:effectLst/>
                          <a:latin typeface="Times New Roman" panose="02020603050405020304" pitchFamily="18" charset="0"/>
                          <a:cs typeface="Times New Roman" panose="02020603050405020304" pitchFamily="18" charset="0"/>
                        </a:rPr>
                        <a:t>OptrA</a:t>
                      </a:r>
                      <a:endParaRPr lang="es-PA"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PA" sz="1400" u="none" strike="noStrike" dirty="0">
                          <a:effectLst/>
                          <a:latin typeface="Times New Roman" panose="02020603050405020304" pitchFamily="18" charset="0"/>
                          <a:cs typeface="Times New Roman" panose="02020603050405020304" pitchFamily="18" charset="0"/>
                        </a:rPr>
                        <a:t>Baja</a:t>
                      </a:r>
                      <a:endParaRPr lang="es-PA"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33" marR="7433" marT="7433"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4334404"/>
                  </a:ext>
                </a:extLst>
              </a:tr>
            </a:tbl>
          </a:graphicData>
        </a:graphic>
      </p:graphicFrame>
    </p:spTree>
    <p:extLst>
      <p:ext uri="{BB962C8B-B14F-4D97-AF65-F5344CB8AC3E}">
        <p14:creationId xmlns:p14="http://schemas.microsoft.com/office/powerpoint/2010/main" val="879664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95E174B-19FA-4644-9A59-714D5DCD1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54" y="3766811"/>
            <a:ext cx="3550042" cy="3091189"/>
          </a:xfrm>
          <a:prstGeom prst="rect">
            <a:avLst/>
          </a:prstGeom>
        </p:spPr>
      </p:pic>
      <p:sp>
        <p:nvSpPr>
          <p:cNvPr id="2" name="Título 1">
            <a:extLst>
              <a:ext uri="{FF2B5EF4-FFF2-40B4-BE49-F238E27FC236}">
                <a16:creationId xmlns:a16="http://schemas.microsoft.com/office/drawing/2014/main" id="{196CC780-0765-47B5-BEC4-F2354665DEC8}"/>
              </a:ext>
            </a:extLst>
          </p:cNvPr>
          <p:cNvSpPr>
            <a:spLocks noGrp="1"/>
          </p:cNvSpPr>
          <p:nvPr>
            <p:ph type="title"/>
          </p:nvPr>
        </p:nvSpPr>
        <p:spPr>
          <a:xfrm>
            <a:off x="168812" y="49598"/>
            <a:ext cx="3874477" cy="1325563"/>
          </a:xfrm>
        </p:spPr>
        <p:txBody>
          <a:bodyPr/>
          <a:lstStyle/>
          <a:p>
            <a:r>
              <a:rPr lang="es-ES" dirty="0">
                <a:latin typeface="Impact" panose="020B0806030902050204" pitchFamily="34" charset="0"/>
              </a:rPr>
              <a:t>ATB rescate</a:t>
            </a:r>
            <a:endParaRPr lang="es-PA" dirty="0">
              <a:latin typeface="Impact" panose="020B0806030902050204" pitchFamily="34" charset="0"/>
            </a:endParaRPr>
          </a:p>
        </p:txBody>
      </p:sp>
      <p:sp>
        <p:nvSpPr>
          <p:cNvPr id="5" name="CuadroTexto 4">
            <a:extLst>
              <a:ext uri="{FF2B5EF4-FFF2-40B4-BE49-F238E27FC236}">
                <a16:creationId xmlns:a16="http://schemas.microsoft.com/office/drawing/2014/main" id="{1CFDE237-9A97-4788-A725-BD11C74B17C2}"/>
              </a:ext>
            </a:extLst>
          </p:cNvPr>
          <p:cNvSpPr txBox="1"/>
          <p:nvPr/>
        </p:nvSpPr>
        <p:spPr>
          <a:xfrm>
            <a:off x="4619783" y="6231988"/>
            <a:ext cx="5762174" cy="369332"/>
          </a:xfrm>
          <a:prstGeom prst="rect">
            <a:avLst/>
          </a:prstGeom>
          <a:noFill/>
        </p:spPr>
        <p:txBody>
          <a:bodyPr wrap="square" rtlCol="0">
            <a:spAutoFit/>
          </a:bodyPr>
          <a:lstStyle/>
          <a:p>
            <a:r>
              <a:rPr lang="es-ES" dirty="0"/>
              <a:t>*</a:t>
            </a:r>
            <a:r>
              <a:rPr lang="es-ES" dirty="0">
                <a:latin typeface="Times New Roman" panose="02020603050405020304" pitchFamily="18" charset="0"/>
                <a:cs typeface="Times New Roman" panose="02020603050405020304" pitchFamily="18" charset="0"/>
              </a:rPr>
              <a:t> 4 cepas </a:t>
            </a:r>
            <a:r>
              <a:rPr lang="es-ES" i="1" dirty="0">
                <a:latin typeface="Times New Roman" panose="02020603050405020304" pitchFamily="18" charset="0"/>
                <a:cs typeface="Times New Roman" panose="02020603050405020304" pitchFamily="18" charset="0"/>
              </a:rPr>
              <a:t>mcr-1</a:t>
            </a:r>
            <a:r>
              <a:rPr lang="es-ES" dirty="0">
                <a:latin typeface="Times New Roman" panose="02020603050405020304" pitchFamily="18" charset="0"/>
                <a:cs typeface="Times New Roman" panose="02020603050405020304" pitchFamily="18" charset="0"/>
              </a:rPr>
              <a:t> con colistina R</a:t>
            </a:r>
            <a:endParaRPr lang="es-PA" dirty="0">
              <a:latin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D6B3723D-2F0A-4C77-9068-159A88B3CB03}"/>
              </a:ext>
            </a:extLst>
          </p:cNvPr>
          <p:cNvSpPr txBox="1"/>
          <p:nvPr/>
        </p:nvSpPr>
        <p:spPr>
          <a:xfrm>
            <a:off x="8545484" y="6339710"/>
            <a:ext cx="3329354" cy="261610"/>
          </a:xfrm>
          <a:prstGeom prst="rect">
            <a:avLst/>
          </a:prstGeom>
          <a:noFill/>
        </p:spPr>
        <p:txBody>
          <a:bodyPr wrap="square" rtlCol="0">
            <a:spAutoFit/>
          </a:bodyPr>
          <a:lstStyle/>
          <a:p>
            <a:r>
              <a:rPr lang="es-ES" sz="1100" dirty="0">
                <a:latin typeface="Times New Roman" panose="02020603050405020304" pitchFamily="18" charset="0"/>
                <a:cs typeface="Times New Roman" panose="02020603050405020304" pitchFamily="18" charset="0"/>
              </a:rPr>
              <a:t>Fuente: LCRSP-ICGES 2017. </a:t>
            </a:r>
            <a:r>
              <a:rPr lang="es-ES" sz="1100" dirty="0" err="1">
                <a:latin typeface="Times New Roman" panose="02020603050405020304" pitchFamily="18" charset="0"/>
                <a:cs typeface="Times New Roman" panose="02020603050405020304" pitchFamily="18" charset="0"/>
              </a:rPr>
              <a:t>JMoreno</a:t>
            </a:r>
            <a:endParaRPr lang="es-PA" sz="1100" dirty="0">
              <a:latin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0B10B984-716B-4577-85D6-4AEBF441EFF5}"/>
              </a:ext>
            </a:extLst>
          </p:cNvPr>
          <p:cNvSpPr txBox="1"/>
          <p:nvPr/>
        </p:nvSpPr>
        <p:spPr>
          <a:xfrm>
            <a:off x="3404382" y="5970378"/>
            <a:ext cx="2096086" cy="369332"/>
          </a:xfrm>
          <a:prstGeom prst="rect">
            <a:avLst/>
          </a:prstGeom>
          <a:noFill/>
        </p:spPr>
        <p:txBody>
          <a:bodyPr wrap="square" rtlCol="0">
            <a:spAutoFit/>
          </a:bodyPr>
          <a:lstStyle/>
          <a:p>
            <a:r>
              <a:rPr lang="es-ES" dirty="0"/>
              <a:t>PC CLSI M100-S17</a:t>
            </a:r>
            <a:endParaRPr lang="es-PA" dirty="0"/>
          </a:p>
        </p:txBody>
      </p:sp>
      <p:graphicFrame>
        <p:nvGraphicFramePr>
          <p:cNvPr id="11" name="Tabla 10">
            <a:extLst>
              <a:ext uri="{FF2B5EF4-FFF2-40B4-BE49-F238E27FC236}">
                <a16:creationId xmlns:a16="http://schemas.microsoft.com/office/drawing/2014/main" id="{A43A297E-06E4-4142-B8A3-36485A386105}"/>
              </a:ext>
            </a:extLst>
          </p:cNvPr>
          <p:cNvGraphicFramePr>
            <a:graphicFrameLocks noGrp="1"/>
          </p:cNvGraphicFramePr>
          <p:nvPr>
            <p:extLst/>
          </p:nvPr>
        </p:nvGraphicFramePr>
        <p:xfrm>
          <a:off x="4043289" y="956428"/>
          <a:ext cx="6616544" cy="4409786"/>
        </p:xfrm>
        <a:graphic>
          <a:graphicData uri="http://schemas.openxmlformats.org/drawingml/2006/table">
            <a:tbl>
              <a:tblPr>
                <a:tableStyleId>{5C22544A-7EE6-4342-B048-85BDC9FD1C3A}</a:tableStyleId>
              </a:tblPr>
              <a:tblGrid>
                <a:gridCol w="1704465">
                  <a:extLst>
                    <a:ext uri="{9D8B030D-6E8A-4147-A177-3AD203B41FA5}">
                      <a16:colId xmlns:a16="http://schemas.microsoft.com/office/drawing/2014/main" val="3748741332"/>
                    </a:ext>
                  </a:extLst>
                </a:gridCol>
                <a:gridCol w="1060258">
                  <a:extLst>
                    <a:ext uri="{9D8B030D-6E8A-4147-A177-3AD203B41FA5}">
                      <a16:colId xmlns:a16="http://schemas.microsoft.com/office/drawing/2014/main" val="3317284401"/>
                    </a:ext>
                  </a:extLst>
                </a:gridCol>
                <a:gridCol w="1073678">
                  <a:extLst>
                    <a:ext uri="{9D8B030D-6E8A-4147-A177-3AD203B41FA5}">
                      <a16:colId xmlns:a16="http://schemas.microsoft.com/office/drawing/2014/main" val="1886052654"/>
                    </a:ext>
                  </a:extLst>
                </a:gridCol>
                <a:gridCol w="1704465">
                  <a:extLst>
                    <a:ext uri="{9D8B030D-6E8A-4147-A177-3AD203B41FA5}">
                      <a16:colId xmlns:a16="http://schemas.microsoft.com/office/drawing/2014/main" val="3338446698"/>
                    </a:ext>
                  </a:extLst>
                </a:gridCol>
                <a:gridCol w="1073678">
                  <a:extLst>
                    <a:ext uri="{9D8B030D-6E8A-4147-A177-3AD203B41FA5}">
                      <a16:colId xmlns:a16="http://schemas.microsoft.com/office/drawing/2014/main" val="998706409"/>
                    </a:ext>
                  </a:extLst>
                </a:gridCol>
              </a:tblGrid>
              <a:tr h="1274448">
                <a:tc>
                  <a:txBody>
                    <a:bodyPr/>
                    <a:lstStyle/>
                    <a:p>
                      <a:pPr algn="l" rtl="0" fontAlgn="b"/>
                      <a:r>
                        <a:rPr lang="es-PA" sz="1600" b="1" u="none" strike="noStrike" dirty="0">
                          <a:effectLst/>
                          <a:latin typeface="Times New Roman" panose="02020603050405020304" pitchFamily="18" charset="0"/>
                          <a:cs typeface="Times New Roman" panose="02020603050405020304" pitchFamily="18" charset="0"/>
                        </a:rPr>
                        <a:t>Agente</a:t>
                      </a:r>
                      <a:endParaRPr lang="es-PA"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s-PA" sz="1600" b="1" u="none" strike="noStrike">
                          <a:effectLst/>
                          <a:latin typeface="Times New Roman" panose="02020603050405020304" pitchFamily="18" charset="0"/>
                          <a:cs typeface="Times New Roman" panose="02020603050405020304" pitchFamily="18" charset="0"/>
                        </a:rPr>
                        <a:t>N</a:t>
                      </a:r>
                      <a:endParaRPr lang="es-PA" sz="16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s-PA" sz="1600" b="1" u="none" strike="noStrike">
                          <a:effectLst/>
                          <a:latin typeface="Times New Roman" panose="02020603050405020304" pitchFamily="18" charset="0"/>
                          <a:cs typeface="Times New Roman" panose="02020603050405020304" pitchFamily="18" charset="0"/>
                        </a:rPr>
                        <a:t>% de Resistencia</a:t>
                      </a:r>
                      <a:endParaRPr lang="es-PA" sz="16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s-PA" sz="1600" b="1" u="none" strike="noStrike">
                          <a:effectLst/>
                          <a:latin typeface="Times New Roman" panose="02020603050405020304" pitchFamily="18" charset="0"/>
                          <a:cs typeface="Times New Roman" panose="02020603050405020304" pitchFamily="18" charset="0"/>
                        </a:rPr>
                        <a:t>Antibiótico</a:t>
                      </a:r>
                      <a:endParaRPr lang="es-PA" sz="16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s-PA" sz="1600" b="1" u="none" strike="noStrike" dirty="0">
                          <a:effectLst/>
                          <a:latin typeface="Times New Roman" panose="02020603050405020304" pitchFamily="18" charset="0"/>
                          <a:cs typeface="Times New Roman" panose="02020603050405020304" pitchFamily="18" charset="0"/>
                        </a:rPr>
                        <a:t>IC 95%</a:t>
                      </a:r>
                      <a:endParaRPr lang="es-PA"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3320113"/>
                  </a:ext>
                </a:extLst>
              </a:tr>
              <a:tr h="855092">
                <a:tc>
                  <a:txBody>
                    <a:bodyPr/>
                    <a:lstStyle/>
                    <a:p>
                      <a:pPr algn="l" rtl="0" fontAlgn="b"/>
                      <a:r>
                        <a:rPr lang="es-PA" sz="1600" b="1" i="1" u="none" strike="noStrike" dirty="0" err="1">
                          <a:effectLst/>
                          <a:latin typeface="Times New Roman" panose="02020603050405020304" pitchFamily="18" charset="0"/>
                          <a:cs typeface="Times New Roman" panose="02020603050405020304" pitchFamily="18" charset="0"/>
                        </a:rPr>
                        <a:t>K.pneumoniae</a:t>
                      </a:r>
                      <a:endParaRPr lang="es-PA" sz="16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ctr" rtl="0" fontAlgn="b"/>
                      <a:r>
                        <a:rPr lang="es-PA" sz="1600" u="none" strike="noStrike" dirty="0">
                          <a:effectLst/>
                          <a:latin typeface="Times New Roman" panose="02020603050405020304" pitchFamily="18" charset="0"/>
                          <a:cs typeface="Times New Roman" panose="02020603050405020304" pitchFamily="18" charset="0"/>
                        </a:rPr>
                        <a:t>211</a:t>
                      </a:r>
                      <a:endParaRPr lang="es-P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ctr" rtl="0" fontAlgn="b"/>
                      <a:r>
                        <a:rPr lang="es-PA" sz="1600" u="none" strike="noStrike">
                          <a:effectLst/>
                          <a:latin typeface="Times New Roman" panose="02020603050405020304" pitchFamily="18" charset="0"/>
                          <a:cs typeface="Times New Roman" panose="02020603050405020304" pitchFamily="18" charset="0"/>
                        </a:rPr>
                        <a:t>2.40%</a:t>
                      </a:r>
                      <a:endParaRPr lang="es-P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l" rtl="0" fontAlgn="b"/>
                      <a:r>
                        <a:rPr lang="es-PA" sz="1600" u="none" strike="noStrike">
                          <a:effectLst/>
                          <a:latin typeface="Times New Roman" panose="02020603050405020304" pitchFamily="18" charset="0"/>
                          <a:cs typeface="Times New Roman" panose="02020603050405020304" pitchFamily="18" charset="0"/>
                        </a:rPr>
                        <a:t>Colistina</a:t>
                      </a:r>
                      <a:endParaRPr lang="es-P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solidFill>
                      <a:schemeClr val="bg1"/>
                    </a:solidFill>
                  </a:tcPr>
                </a:tc>
                <a:tc>
                  <a:txBody>
                    <a:bodyPr/>
                    <a:lstStyle/>
                    <a:p>
                      <a:pPr algn="ctr" rtl="0" fontAlgn="b"/>
                      <a:r>
                        <a:rPr lang="es-PA" sz="1600" u="none" strike="noStrike">
                          <a:effectLst/>
                          <a:latin typeface="Times New Roman" panose="02020603050405020304" pitchFamily="18" charset="0"/>
                          <a:cs typeface="Times New Roman" panose="02020603050405020304" pitchFamily="18" charset="0"/>
                        </a:rPr>
                        <a:t>0.65%</a:t>
                      </a:r>
                      <a:endParaRPr lang="es-P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676813966"/>
                  </a:ext>
                </a:extLst>
              </a:tr>
              <a:tr h="435737">
                <a:tc>
                  <a:txBody>
                    <a:bodyPr/>
                    <a:lstStyle/>
                    <a:p>
                      <a:pPr algn="l" fontAlgn="b"/>
                      <a:r>
                        <a:rPr lang="es-PA" sz="1600" b="1" i="1" u="none" strike="noStrike">
                          <a:effectLst/>
                          <a:latin typeface="Times New Roman" panose="02020603050405020304" pitchFamily="18" charset="0"/>
                          <a:cs typeface="Times New Roman" panose="02020603050405020304" pitchFamily="18" charset="0"/>
                        </a:rPr>
                        <a:t> </a:t>
                      </a:r>
                      <a:endParaRPr lang="es-PA" sz="1600" b="1" i="1"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rtl="0" fontAlgn="b"/>
                      <a:r>
                        <a:rPr lang="es-PA" sz="1600" u="none" strike="noStrike">
                          <a:effectLst/>
                          <a:latin typeface="Times New Roman" panose="02020603050405020304" pitchFamily="18" charset="0"/>
                          <a:cs typeface="Times New Roman" panose="02020603050405020304" pitchFamily="18" charset="0"/>
                        </a:rPr>
                        <a:t>1659</a:t>
                      </a:r>
                      <a:endParaRPr lang="es-P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rtl="0" fontAlgn="b"/>
                      <a:r>
                        <a:rPr lang="es-PA" sz="1600" u="none" strike="noStrike">
                          <a:effectLst/>
                          <a:latin typeface="Times New Roman" panose="02020603050405020304" pitchFamily="18" charset="0"/>
                          <a:cs typeface="Times New Roman" panose="02020603050405020304" pitchFamily="18" charset="0"/>
                        </a:rPr>
                        <a:t>43.80%</a:t>
                      </a:r>
                      <a:endParaRPr lang="es-PA" sz="1600" b="0" i="0" u="none" strike="noStrike">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l" rtl="0" fontAlgn="b"/>
                      <a:r>
                        <a:rPr lang="es-PA" sz="1600" u="none" strike="noStrike">
                          <a:effectLst/>
                          <a:latin typeface="Times New Roman" panose="02020603050405020304" pitchFamily="18" charset="0"/>
                          <a:cs typeface="Times New Roman" panose="02020603050405020304" pitchFamily="18" charset="0"/>
                        </a:rPr>
                        <a:t>Tigeciclina</a:t>
                      </a:r>
                      <a:endParaRPr lang="es-PA" sz="1600" b="0" i="0" u="none" strike="noStrike">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rtl="0" fontAlgn="b"/>
                      <a:r>
                        <a:rPr lang="es-PA" sz="1600" u="none" strike="noStrike">
                          <a:effectLst/>
                          <a:latin typeface="Times New Roman" panose="02020603050405020304" pitchFamily="18" charset="0"/>
                          <a:cs typeface="Times New Roman" panose="02020603050405020304" pitchFamily="18" charset="0"/>
                        </a:rPr>
                        <a:t>2.39%</a:t>
                      </a:r>
                      <a:endParaRPr lang="es-P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extLst>
                  <a:ext uri="{0D108BD9-81ED-4DB2-BD59-A6C34878D82A}">
                    <a16:rowId xmlns:a16="http://schemas.microsoft.com/office/drawing/2014/main" val="3734796278"/>
                  </a:ext>
                </a:extLst>
              </a:tr>
              <a:tr h="704386">
                <a:tc>
                  <a:txBody>
                    <a:bodyPr/>
                    <a:lstStyle/>
                    <a:p>
                      <a:pPr algn="l" rtl="0" fontAlgn="b"/>
                      <a:r>
                        <a:rPr lang="es-PA" sz="1600" b="1" i="1" u="none" strike="noStrike">
                          <a:effectLst/>
                          <a:latin typeface="Times New Roman" panose="02020603050405020304" pitchFamily="18" charset="0"/>
                          <a:cs typeface="Times New Roman" panose="02020603050405020304" pitchFamily="18" charset="0"/>
                        </a:rPr>
                        <a:t>A. baumannii</a:t>
                      </a:r>
                      <a:endParaRPr lang="es-PA" sz="1600" b="1" i="1"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rtl="0" fontAlgn="b"/>
                      <a:r>
                        <a:rPr lang="es-PA" sz="1600" u="none" strike="noStrike">
                          <a:effectLst/>
                          <a:latin typeface="Times New Roman" panose="02020603050405020304" pitchFamily="18" charset="0"/>
                          <a:cs typeface="Times New Roman" panose="02020603050405020304" pitchFamily="18" charset="0"/>
                        </a:rPr>
                        <a:t>1225</a:t>
                      </a:r>
                      <a:endParaRPr lang="es-P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rtl="0" fontAlgn="b"/>
                      <a:r>
                        <a:rPr lang="es-PA" sz="1600" u="none" strike="noStrike">
                          <a:effectLst/>
                          <a:latin typeface="Times New Roman" panose="02020603050405020304" pitchFamily="18" charset="0"/>
                          <a:cs typeface="Times New Roman" panose="02020603050405020304" pitchFamily="18" charset="0"/>
                        </a:rPr>
                        <a:t>0.30%</a:t>
                      </a:r>
                      <a:endParaRPr lang="es-P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l" rtl="0" fontAlgn="b"/>
                      <a:r>
                        <a:rPr lang="es-PA" sz="1600" u="none" strike="noStrike">
                          <a:effectLst/>
                          <a:latin typeface="Times New Roman" panose="02020603050405020304" pitchFamily="18" charset="0"/>
                          <a:cs typeface="Times New Roman" panose="02020603050405020304" pitchFamily="18" charset="0"/>
                        </a:rPr>
                        <a:t>Colistina</a:t>
                      </a:r>
                      <a:endParaRPr lang="es-P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rtl="0" fontAlgn="b"/>
                      <a:r>
                        <a:rPr lang="es-PA" sz="1600" u="none" strike="noStrike">
                          <a:effectLst/>
                          <a:latin typeface="Times New Roman" panose="02020603050405020304" pitchFamily="18" charset="0"/>
                          <a:cs typeface="Times New Roman" panose="02020603050405020304" pitchFamily="18" charset="0"/>
                        </a:rPr>
                        <a:t>0.31%</a:t>
                      </a:r>
                      <a:endParaRPr lang="es-P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extLst>
                  <a:ext uri="{0D108BD9-81ED-4DB2-BD59-A6C34878D82A}">
                    <a16:rowId xmlns:a16="http://schemas.microsoft.com/office/drawing/2014/main" val="3315040302"/>
                  </a:ext>
                </a:extLst>
              </a:tr>
              <a:tr h="435737">
                <a:tc>
                  <a:txBody>
                    <a:bodyPr/>
                    <a:lstStyle/>
                    <a:p>
                      <a:pPr algn="l" fontAlgn="b"/>
                      <a:r>
                        <a:rPr lang="es-PA" sz="1600" b="1" i="1" u="none" strike="noStrike">
                          <a:effectLst/>
                          <a:latin typeface="Times New Roman" panose="02020603050405020304" pitchFamily="18" charset="0"/>
                          <a:cs typeface="Times New Roman" panose="02020603050405020304" pitchFamily="18" charset="0"/>
                        </a:rPr>
                        <a:t> </a:t>
                      </a:r>
                      <a:endParaRPr lang="es-PA" sz="1600" b="1" i="1"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rtl="0" fontAlgn="b"/>
                      <a:r>
                        <a:rPr lang="es-PA" sz="1600" u="none" strike="noStrike">
                          <a:effectLst/>
                          <a:latin typeface="Times New Roman" panose="02020603050405020304" pitchFamily="18" charset="0"/>
                          <a:cs typeface="Times New Roman" panose="02020603050405020304" pitchFamily="18" charset="0"/>
                        </a:rPr>
                        <a:t>3425</a:t>
                      </a:r>
                      <a:endParaRPr lang="es-P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rtl="0" fontAlgn="b"/>
                      <a:r>
                        <a:rPr lang="es-PA" sz="1600" u="none" strike="noStrike">
                          <a:effectLst/>
                          <a:latin typeface="Times New Roman" panose="02020603050405020304" pitchFamily="18" charset="0"/>
                          <a:cs typeface="Times New Roman" panose="02020603050405020304" pitchFamily="18" charset="0"/>
                        </a:rPr>
                        <a:t>65.80%</a:t>
                      </a:r>
                      <a:endParaRPr lang="es-PA" sz="1600" b="0" i="0" u="none" strike="noStrike">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l" rtl="0" fontAlgn="b"/>
                      <a:r>
                        <a:rPr lang="es-PA" sz="1600" u="none" strike="noStrike">
                          <a:effectLst/>
                          <a:latin typeface="Times New Roman" panose="02020603050405020304" pitchFamily="18" charset="0"/>
                          <a:cs typeface="Times New Roman" panose="02020603050405020304" pitchFamily="18" charset="0"/>
                        </a:rPr>
                        <a:t>Tigeciclina</a:t>
                      </a:r>
                      <a:endParaRPr lang="es-PA" sz="1600" b="0" i="0" u="none" strike="noStrike">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tc>
                  <a:txBody>
                    <a:bodyPr/>
                    <a:lstStyle/>
                    <a:p>
                      <a:pPr algn="ctr" rtl="0" fontAlgn="b"/>
                      <a:r>
                        <a:rPr lang="es-PA" sz="1600" u="none" strike="noStrike">
                          <a:effectLst/>
                          <a:latin typeface="Times New Roman" panose="02020603050405020304" pitchFamily="18" charset="0"/>
                          <a:cs typeface="Times New Roman" panose="02020603050405020304" pitchFamily="18" charset="0"/>
                        </a:rPr>
                        <a:t>1.59%</a:t>
                      </a:r>
                      <a:endParaRPr lang="es-PA"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bg1"/>
                    </a:solidFill>
                  </a:tcPr>
                </a:tc>
                <a:extLst>
                  <a:ext uri="{0D108BD9-81ED-4DB2-BD59-A6C34878D82A}">
                    <a16:rowId xmlns:a16="http://schemas.microsoft.com/office/drawing/2014/main" val="3699087099"/>
                  </a:ext>
                </a:extLst>
              </a:tr>
              <a:tr h="704386">
                <a:tc>
                  <a:txBody>
                    <a:bodyPr/>
                    <a:lstStyle/>
                    <a:p>
                      <a:pPr algn="l" rtl="0" fontAlgn="b"/>
                      <a:r>
                        <a:rPr lang="es-PA" sz="1600" b="1" i="1" u="none" strike="noStrike" dirty="0">
                          <a:effectLst/>
                          <a:latin typeface="Times New Roman" panose="02020603050405020304" pitchFamily="18" charset="0"/>
                          <a:cs typeface="Times New Roman" panose="02020603050405020304" pitchFamily="18" charset="0"/>
                        </a:rPr>
                        <a:t>P. aeruginosa</a:t>
                      </a:r>
                      <a:endParaRPr lang="es-PA" sz="16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PA" sz="1600" u="none" strike="noStrike" dirty="0">
                          <a:effectLst/>
                          <a:latin typeface="Times New Roman" panose="02020603050405020304" pitchFamily="18" charset="0"/>
                          <a:cs typeface="Times New Roman" panose="02020603050405020304" pitchFamily="18" charset="0"/>
                        </a:rPr>
                        <a:t>4178</a:t>
                      </a:r>
                      <a:endParaRPr lang="es-P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PA" sz="1600" u="none" strike="noStrike" dirty="0">
                          <a:effectLst/>
                          <a:latin typeface="Times New Roman" panose="02020603050405020304" pitchFamily="18" charset="0"/>
                          <a:cs typeface="Times New Roman" panose="02020603050405020304" pitchFamily="18" charset="0"/>
                        </a:rPr>
                        <a:t>2.30%</a:t>
                      </a:r>
                      <a:endParaRPr lang="es-P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s-PA" sz="1600" u="none" strike="noStrike" dirty="0">
                          <a:effectLst/>
                          <a:latin typeface="Times New Roman" panose="02020603050405020304" pitchFamily="18" charset="0"/>
                          <a:cs typeface="Times New Roman" panose="02020603050405020304" pitchFamily="18" charset="0"/>
                        </a:rPr>
                        <a:t>Colistina</a:t>
                      </a:r>
                      <a:endParaRPr lang="es-P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s-PA" sz="1600" u="none" strike="noStrike" dirty="0">
                          <a:effectLst/>
                          <a:latin typeface="Times New Roman" panose="02020603050405020304" pitchFamily="18" charset="0"/>
                          <a:cs typeface="Times New Roman" panose="02020603050405020304" pitchFamily="18" charset="0"/>
                        </a:rPr>
                        <a:t>0.45%</a:t>
                      </a:r>
                      <a:endParaRPr lang="es-PA"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8298070"/>
                  </a:ext>
                </a:extLst>
              </a:tr>
            </a:tbl>
          </a:graphicData>
        </a:graphic>
      </p:graphicFrame>
    </p:spTree>
    <p:extLst>
      <p:ext uri="{BB962C8B-B14F-4D97-AF65-F5344CB8AC3E}">
        <p14:creationId xmlns:p14="http://schemas.microsoft.com/office/powerpoint/2010/main" val="3684044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CC780-0765-47B5-BEC4-F2354665DEC8}"/>
              </a:ext>
            </a:extLst>
          </p:cNvPr>
          <p:cNvSpPr>
            <a:spLocks noGrp="1"/>
          </p:cNvSpPr>
          <p:nvPr>
            <p:ph type="title"/>
          </p:nvPr>
        </p:nvSpPr>
        <p:spPr>
          <a:xfrm>
            <a:off x="379827" y="1895940"/>
            <a:ext cx="3874477" cy="1325563"/>
          </a:xfrm>
        </p:spPr>
        <p:txBody>
          <a:bodyPr/>
          <a:lstStyle/>
          <a:p>
            <a:r>
              <a:rPr lang="es-ES" dirty="0">
                <a:latin typeface="Impact" panose="020B0806030902050204" pitchFamily="34" charset="0"/>
              </a:rPr>
              <a:t>Conclusiones</a:t>
            </a:r>
            <a:endParaRPr lang="es-PA" dirty="0">
              <a:latin typeface="Impact" panose="020B0806030902050204" pitchFamily="34" charset="0"/>
            </a:endParaRPr>
          </a:p>
        </p:txBody>
      </p:sp>
      <p:sp>
        <p:nvSpPr>
          <p:cNvPr id="3" name="Marcador de contenido 2">
            <a:extLst>
              <a:ext uri="{FF2B5EF4-FFF2-40B4-BE49-F238E27FC236}">
                <a16:creationId xmlns:a16="http://schemas.microsoft.com/office/drawing/2014/main" id="{87FCD2A9-6D6D-4DDA-94DF-EF13FE23C515}"/>
              </a:ext>
            </a:extLst>
          </p:cNvPr>
          <p:cNvSpPr>
            <a:spLocks noGrp="1"/>
          </p:cNvSpPr>
          <p:nvPr>
            <p:ph idx="1"/>
          </p:nvPr>
        </p:nvSpPr>
        <p:spPr>
          <a:xfrm>
            <a:off x="4731026" y="225084"/>
            <a:ext cx="7460974" cy="6836898"/>
          </a:xfrm>
        </p:spPr>
        <p:txBody>
          <a:bodyPr>
            <a:normAutofit/>
          </a:bodyPr>
          <a:lstStyle/>
          <a:p>
            <a:pPr algn="just"/>
            <a:r>
              <a:rPr lang="es-ES" sz="2000" dirty="0">
                <a:latin typeface="Times New Roman" panose="02020603050405020304" pitchFamily="18" charset="0"/>
                <a:cs typeface="Times New Roman" panose="02020603050405020304" pitchFamily="18" charset="0"/>
              </a:rPr>
              <a:t>Panamá presenta un problema </a:t>
            </a:r>
            <a:r>
              <a:rPr lang="es-ES" sz="2000" b="1" i="1" dirty="0">
                <a:latin typeface="Times New Roman" panose="02020603050405020304" pitchFamily="18" charset="0"/>
                <a:cs typeface="Times New Roman" panose="02020603050405020304" pitchFamily="18" charset="0"/>
              </a:rPr>
              <a:t>real</a:t>
            </a:r>
            <a:r>
              <a:rPr lang="es-ES" sz="2000" dirty="0">
                <a:latin typeface="Times New Roman" panose="02020603050405020304" pitchFamily="18" charset="0"/>
                <a:cs typeface="Times New Roman" panose="02020603050405020304" pitchFamily="18" charset="0"/>
              </a:rPr>
              <a:t> de RATB.</a:t>
            </a:r>
          </a:p>
          <a:p>
            <a:pPr algn="just"/>
            <a:r>
              <a:rPr lang="es-ES" sz="2000" dirty="0">
                <a:latin typeface="Times New Roman" panose="02020603050405020304" pitchFamily="18" charset="0"/>
                <a:cs typeface="Times New Roman" panose="02020603050405020304" pitchFamily="18" charset="0"/>
              </a:rPr>
              <a:t>Los </a:t>
            </a:r>
            <a:r>
              <a:rPr lang="es-ES" sz="2000" dirty="0" err="1">
                <a:latin typeface="Times New Roman" panose="02020603050405020304" pitchFamily="18" charset="0"/>
                <a:cs typeface="Times New Roman" panose="02020603050405020304" pitchFamily="18" charset="0"/>
              </a:rPr>
              <a:t>germenes</a:t>
            </a:r>
            <a:r>
              <a:rPr lang="es-ES" sz="2000" dirty="0">
                <a:latin typeface="Times New Roman" panose="02020603050405020304" pitchFamily="18" charset="0"/>
                <a:cs typeface="Times New Roman" panose="02020603050405020304" pitchFamily="18" charset="0"/>
              </a:rPr>
              <a:t> con mayores porcentajes de resistencia incluyen a </a:t>
            </a:r>
            <a:r>
              <a:rPr lang="es-ES" sz="2000" i="1" dirty="0" err="1">
                <a:latin typeface="Times New Roman" panose="02020603050405020304" pitchFamily="18" charset="0"/>
                <a:cs typeface="Times New Roman" panose="02020603050405020304" pitchFamily="18" charset="0"/>
              </a:rPr>
              <a:t>Acinetobacter</a:t>
            </a:r>
            <a:r>
              <a:rPr lang="es-ES" sz="2000" i="1" dirty="0">
                <a:latin typeface="Times New Roman" panose="02020603050405020304" pitchFamily="18" charset="0"/>
                <a:cs typeface="Times New Roman" panose="02020603050405020304" pitchFamily="18" charset="0"/>
              </a:rPr>
              <a:t> </a:t>
            </a:r>
            <a:r>
              <a:rPr lang="es-ES" sz="2000" i="1" dirty="0" err="1">
                <a:latin typeface="Times New Roman" panose="02020603050405020304" pitchFamily="18" charset="0"/>
                <a:cs typeface="Times New Roman" panose="02020603050405020304" pitchFamily="18" charset="0"/>
              </a:rPr>
              <a:t>baumannii</a:t>
            </a:r>
            <a:r>
              <a:rPr lang="es-ES" sz="2000" i="1" dirty="0">
                <a:latin typeface="Times New Roman" panose="02020603050405020304" pitchFamily="18" charset="0"/>
                <a:cs typeface="Times New Roman" panose="02020603050405020304" pitchFamily="18" charset="0"/>
              </a:rPr>
              <a:t>, E. </a:t>
            </a:r>
            <a:r>
              <a:rPr lang="es-ES" sz="2000" i="1" dirty="0" err="1">
                <a:latin typeface="Times New Roman" panose="02020603050405020304" pitchFamily="18" charset="0"/>
                <a:cs typeface="Times New Roman" panose="02020603050405020304" pitchFamily="18" charset="0"/>
              </a:rPr>
              <a:t>faecium</a:t>
            </a:r>
            <a:r>
              <a:rPr lang="es-ES" sz="2000" i="1" dirty="0">
                <a:latin typeface="Times New Roman" panose="02020603050405020304" pitchFamily="18" charset="0"/>
                <a:cs typeface="Times New Roman" panose="02020603050405020304" pitchFamily="18" charset="0"/>
              </a:rPr>
              <a:t>, K. pneumoniae, E. </a:t>
            </a:r>
            <a:r>
              <a:rPr lang="es-ES" sz="2000" i="1" dirty="0" err="1">
                <a:latin typeface="Times New Roman" panose="02020603050405020304" pitchFamily="18" charset="0"/>
                <a:cs typeface="Times New Roman" panose="02020603050405020304" pitchFamily="18" charset="0"/>
              </a:rPr>
              <a:t>coli</a:t>
            </a:r>
            <a:r>
              <a:rPr lang="es-ES" sz="2000" i="1" dirty="0">
                <a:latin typeface="Times New Roman" panose="02020603050405020304" pitchFamily="18" charset="0"/>
                <a:cs typeface="Times New Roman" panose="02020603050405020304" pitchFamily="18" charset="0"/>
              </a:rPr>
              <a:t>, S. </a:t>
            </a:r>
            <a:r>
              <a:rPr lang="es-ES" sz="2000" i="1" dirty="0" err="1">
                <a:latin typeface="Times New Roman" panose="02020603050405020304" pitchFamily="18" charset="0"/>
                <a:cs typeface="Times New Roman" panose="02020603050405020304" pitchFamily="18" charset="0"/>
              </a:rPr>
              <a:t>aureus</a:t>
            </a:r>
            <a:r>
              <a:rPr lang="es-ES" sz="2000" i="1" dirty="0">
                <a:latin typeface="Times New Roman" panose="02020603050405020304" pitchFamily="18" charset="0"/>
                <a:cs typeface="Times New Roman" panose="02020603050405020304" pitchFamily="18" charset="0"/>
              </a:rPr>
              <a:t> y P. </a:t>
            </a:r>
            <a:r>
              <a:rPr lang="es-ES" sz="2000" i="1" dirty="0" err="1">
                <a:latin typeface="Times New Roman" panose="02020603050405020304" pitchFamily="18" charset="0"/>
                <a:cs typeface="Times New Roman" panose="02020603050405020304" pitchFamily="18" charset="0"/>
              </a:rPr>
              <a:t>aeruginosa</a:t>
            </a:r>
            <a:r>
              <a:rPr lang="es-ES" sz="2000" i="1" dirty="0">
                <a:latin typeface="Times New Roman" panose="02020603050405020304" pitchFamily="18" charset="0"/>
                <a:cs typeface="Times New Roman" panose="02020603050405020304" pitchFamily="18" charset="0"/>
              </a:rPr>
              <a:t>.</a:t>
            </a:r>
          </a:p>
          <a:p>
            <a:pPr algn="just"/>
            <a:r>
              <a:rPr lang="es-ES" sz="2000" dirty="0">
                <a:latin typeface="Times New Roman" panose="02020603050405020304" pitchFamily="18" charset="0"/>
                <a:cs typeface="Times New Roman" panose="02020603050405020304" pitchFamily="18" charset="0"/>
              </a:rPr>
              <a:t>Indistintamente de las bacterias mencionadas todas muestran un patrón en común, el aumento de resistencia antibiótica se muestra como un hecho que no se detendrá en el futuro cercano, incluso pudiese incrementarse.</a:t>
            </a:r>
          </a:p>
          <a:p>
            <a:pPr algn="just"/>
            <a:r>
              <a:rPr lang="es-ES" sz="2000" dirty="0">
                <a:latin typeface="Times New Roman" panose="02020603050405020304" pitchFamily="18" charset="0"/>
                <a:cs typeface="Times New Roman" panose="02020603050405020304" pitchFamily="18" charset="0"/>
              </a:rPr>
              <a:t>Bacterias predominantes como los MRSA y los MDR ABA, muestran porcentajes de resistencia constante y predecible, al contrario de los EFVR y KPN KPC que cada año aumentan sus porcentajes.</a:t>
            </a:r>
          </a:p>
          <a:p>
            <a:pPr algn="just"/>
            <a:r>
              <a:rPr lang="es-ES" sz="2000" dirty="0">
                <a:latin typeface="Times New Roman" panose="02020603050405020304" pitchFamily="18" charset="0"/>
                <a:cs typeface="Times New Roman" panose="02020603050405020304" pitchFamily="18" charset="0"/>
              </a:rPr>
              <a:t>Los antibióticos de rescate (no b-lactámicos), muestran un futuro igual o peor que los b-lactámicos dada su </a:t>
            </a:r>
            <a:r>
              <a:rPr lang="es-ES" sz="2000" dirty="0" err="1">
                <a:latin typeface="Times New Roman" panose="02020603050405020304" pitchFamily="18" charset="0"/>
                <a:cs typeface="Times New Roman" panose="02020603050405020304" pitchFamily="18" charset="0"/>
              </a:rPr>
              <a:t>Pk</a:t>
            </a:r>
            <a:r>
              <a:rPr lang="es-ES" sz="2000" dirty="0">
                <a:latin typeface="Times New Roman" panose="02020603050405020304" pitchFamily="18" charset="0"/>
                <a:cs typeface="Times New Roman" panose="02020603050405020304" pitchFamily="18" charset="0"/>
              </a:rPr>
              <a:t>/Pd, costo y limitaciones en su utilización.</a:t>
            </a:r>
          </a:p>
          <a:p>
            <a:pPr algn="just"/>
            <a:endParaRPr lang="es-P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899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63DC664-C421-40C0-825C-0C6DFE9DEB18}"/>
              </a:ext>
            </a:extLst>
          </p:cNvPr>
          <p:cNvPicPr>
            <a:picLocks noChangeAspect="1"/>
          </p:cNvPicPr>
          <p:nvPr/>
        </p:nvPicPr>
        <p:blipFill>
          <a:blip r:embed="rId2"/>
          <a:stretch>
            <a:fillRect/>
          </a:stretch>
        </p:blipFill>
        <p:spPr>
          <a:xfrm>
            <a:off x="5010120" y="1690688"/>
            <a:ext cx="7181880" cy="5167312"/>
          </a:xfrm>
          <a:prstGeom prst="rect">
            <a:avLst/>
          </a:prstGeom>
        </p:spPr>
      </p:pic>
      <p:sp>
        <p:nvSpPr>
          <p:cNvPr id="2" name="Título 1">
            <a:extLst>
              <a:ext uri="{FF2B5EF4-FFF2-40B4-BE49-F238E27FC236}">
                <a16:creationId xmlns:a16="http://schemas.microsoft.com/office/drawing/2014/main" id="{5E978692-CC94-471E-949D-904488F386CE}"/>
              </a:ext>
            </a:extLst>
          </p:cNvPr>
          <p:cNvSpPr>
            <a:spLocks noGrp="1"/>
          </p:cNvSpPr>
          <p:nvPr>
            <p:ph type="title"/>
          </p:nvPr>
        </p:nvSpPr>
        <p:spPr/>
        <p:txBody>
          <a:bodyPr/>
          <a:lstStyle/>
          <a:p>
            <a:r>
              <a:rPr lang="es-ES" dirty="0">
                <a:latin typeface="Impact" panose="020B0806030902050204" pitchFamily="34" charset="0"/>
              </a:rPr>
              <a:t>Gracias</a:t>
            </a:r>
            <a:endParaRPr lang="es-PA" dirty="0">
              <a:latin typeface="Impact" panose="020B0806030902050204" pitchFamily="34" charset="0"/>
            </a:endParaRPr>
          </a:p>
        </p:txBody>
      </p:sp>
      <p:sp>
        <p:nvSpPr>
          <p:cNvPr id="3" name="Marcador de contenido 2">
            <a:extLst>
              <a:ext uri="{FF2B5EF4-FFF2-40B4-BE49-F238E27FC236}">
                <a16:creationId xmlns:a16="http://schemas.microsoft.com/office/drawing/2014/main" id="{FE510CD0-372C-40C1-8102-F07CB3B208F3}"/>
              </a:ext>
            </a:extLst>
          </p:cNvPr>
          <p:cNvSpPr>
            <a:spLocks noGrp="1"/>
          </p:cNvSpPr>
          <p:nvPr>
            <p:ph idx="1"/>
          </p:nvPr>
        </p:nvSpPr>
        <p:spPr/>
        <p:txBody>
          <a:bodyPr/>
          <a:lstStyle/>
          <a:p>
            <a:pPr marL="0" indent="0">
              <a:buNone/>
            </a:pPr>
            <a:r>
              <a:rPr lang="es-ES" dirty="0">
                <a:latin typeface="Times New Roman" panose="02020603050405020304" pitchFamily="18" charset="0"/>
                <a:cs typeface="Times New Roman" panose="02020603050405020304" pitchFamily="18" charset="0"/>
                <a:hlinkClick r:id="rId3"/>
              </a:rPr>
              <a:t>jmoreno@gorgas.gob.pa</a:t>
            </a:r>
            <a:endParaRPr lang="es-ES" dirty="0">
              <a:latin typeface="Times New Roman" panose="02020603050405020304" pitchFamily="18" charset="0"/>
              <a:cs typeface="Times New Roman" panose="02020603050405020304" pitchFamily="18" charset="0"/>
            </a:endParaRPr>
          </a:p>
          <a:p>
            <a:pPr marL="0" indent="0">
              <a:buNone/>
            </a:pPr>
            <a:r>
              <a:rPr lang="es-ES" dirty="0">
                <a:latin typeface="Times New Roman" panose="02020603050405020304" pitchFamily="18" charset="0"/>
                <a:cs typeface="Times New Roman" panose="02020603050405020304" pitchFamily="18" charset="0"/>
                <a:hlinkClick r:id="rId4"/>
              </a:rPr>
              <a:t>microbiologiaclinica@gorgas.gob.pa</a:t>
            </a:r>
            <a:endParaRPr lang="es-ES" dirty="0">
              <a:latin typeface="Times New Roman" panose="02020603050405020304" pitchFamily="18" charset="0"/>
              <a:cs typeface="Times New Roman" panose="02020603050405020304" pitchFamily="18" charset="0"/>
            </a:endParaRPr>
          </a:p>
          <a:p>
            <a:pPr marL="0" indent="0">
              <a:buNone/>
            </a:pPr>
            <a:r>
              <a:rPr lang="es-ES" dirty="0">
                <a:latin typeface="Times New Roman" panose="02020603050405020304" pitchFamily="18" charset="0"/>
                <a:cs typeface="Times New Roman" panose="02020603050405020304" pitchFamily="18" charset="0"/>
              </a:rPr>
              <a:t>+507 527 4834</a:t>
            </a:r>
          </a:p>
          <a:p>
            <a:pPr marL="0" indent="0">
              <a:buNone/>
            </a:pPr>
            <a:r>
              <a:rPr lang="es-ES" dirty="0">
                <a:latin typeface="Times New Roman" panose="02020603050405020304" pitchFamily="18" charset="0"/>
                <a:cs typeface="Times New Roman" panose="02020603050405020304" pitchFamily="18" charset="0"/>
              </a:rPr>
              <a:t>+507 69461803</a:t>
            </a:r>
            <a:endParaRPr lang="es-P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8079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 Imagen" descr="mexAB.gif"/>
          <p:cNvPicPr>
            <a:picLocks noChangeAspect="1"/>
          </p:cNvPicPr>
          <p:nvPr/>
        </p:nvPicPr>
        <p:blipFill>
          <a:blip r:embed="rId2"/>
          <a:stretch>
            <a:fillRect/>
          </a:stretch>
        </p:blipFill>
        <p:spPr>
          <a:xfrm>
            <a:off x="2516110" y="0"/>
            <a:ext cx="7508980" cy="6858000"/>
          </a:xfrm>
          <a:prstGeom prst="rect">
            <a:avLst/>
          </a:prstGeom>
        </p:spPr>
      </p:pic>
    </p:spTree>
    <p:extLst>
      <p:ext uri="{BB962C8B-B14F-4D97-AF65-F5344CB8AC3E}">
        <p14:creationId xmlns:p14="http://schemas.microsoft.com/office/powerpoint/2010/main" val="218091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1523968" y="4757886"/>
            <a:ext cx="1071570" cy="1498456"/>
          </a:xfrm>
          <a:prstGeom prst="rect">
            <a:avLst/>
          </a:prstGeom>
          <a:noFill/>
          <a:ln w="9525">
            <a:noFill/>
            <a:miter lim="800000"/>
            <a:headEnd/>
            <a:tailEnd/>
          </a:ln>
          <a:effectLst/>
        </p:spPr>
      </p:pic>
      <p:sp>
        <p:nvSpPr>
          <p:cNvPr id="4" name="3 CuadroTexto"/>
          <p:cNvSpPr txBox="1"/>
          <p:nvPr/>
        </p:nvSpPr>
        <p:spPr>
          <a:xfrm>
            <a:off x="1452530" y="6215082"/>
            <a:ext cx="1643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800" b="0" i="0" u="none" strike="noStrike" kern="1200" cap="none" spc="0" normalizeH="0" baseline="0" noProof="0" dirty="0">
                <a:ln>
                  <a:noFill/>
                </a:ln>
                <a:solidFill>
                  <a:srgbClr val="FFFF00"/>
                </a:solidFill>
                <a:effectLst/>
                <a:uLnTx/>
                <a:uFillTx/>
                <a:latin typeface="Calibri" panose="020F0502020204030204"/>
                <a:ea typeface="+mn-ea"/>
                <a:cs typeface="+mn-cs"/>
              </a:rPr>
              <a:t>Penicilinas</a:t>
            </a:r>
            <a:endParaRPr kumimoji="0" lang="es-E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2053" name="Picture 5"/>
          <p:cNvPicPr>
            <a:picLocks noChangeAspect="1" noChangeArrowheads="1"/>
          </p:cNvPicPr>
          <p:nvPr/>
        </p:nvPicPr>
        <p:blipFill>
          <a:blip r:embed="rId3"/>
          <a:srcRect/>
          <a:stretch>
            <a:fillRect/>
          </a:stretch>
        </p:blipFill>
        <p:spPr bwMode="auto">
          <a:xfrm>
            <a:off x="2666976" y="4457714"/>
            <a:ext cx="583454" cy="1257302"/>
          </a:xfrm>
          <a:prstGeom prst="rect">
            <a:avLst/>
          </a:prstGeom>
          <a:noFill/>
          <a:ln w="9525">
            <a:noFill/>
            <a:miter lim="800000"/>
            <a:headEnd/>
            <a:tailEnd/>
          </a:ln>
          <a:effectLst/>
        </p:spPr>
      </p:pic>
      <p:sp>
        <p:nvSpPr>
          <p:cNvPr id="7" name="6 CuadroTexto"/>
          <p:cNvSpPr txBox="1"/>
          <p:nvPr/>
        </p:nvSpPr>
        <p:spPr>
          <a:xfrm>
            <a:off x="2309786" y="5572141"/>
            <a:ext cx="16430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800" b="0" i="0" u="none" strike="noStrike" kern="1200" cap="none" spc="0" normalizeH="0" baseline="0" noProof="0" dirty="0">
                <a:ln>
                  <a:noFill/>
                </a:ln>
                <a:solidFill>
                  <a:srgbClr val="FFFF00"/>
                </a:solidFill>
                <a:effectLst/>
                <a:uLnTx/>
                <a:uFillTx/>
                <a:latin typeface="Calibri" panose="020F0502020204030204"/>
                <a:ea typeface="+mn-ea"/>
                <a:cs typeface="+mn-cs"/>
              </a:rPr>
              <a:t>NH+, COO, Ureido </a:t>
            </a:r>
            <a:r>
              <a:rPr kumimoji="0" lang="es-PA" sz="1800" b="0" i="0" u="none" strike="noStrike" kern="1200" cap="none" spc="0" normalizeH="0" baseline="0" noProof="0" dirty="0" err="1">
                <a:ln>
                  <a:noFill/>
                </a:ln>
                <a:solidFill>
                  <a:srgbClr val="FFFF00"/>
                </a:solidFill>
                <a:effectLst/>
                <a:uLnTx/>
                <a:uFillTx/>
                <a:latin typeface="Calibri" panose="020F0502020204030204"/>
                <a:ea typeface="+mn-ea"/>
                <a:cs typeface="+mn-cs"/>
              </a:rPr>
              <a:t>etc</a:t>
            </a:r>
            <a:r>
              <a:rPr kumimoji="0" lang="es-PA" sz="1800" b="0" i="0" u="none" strike="noStrike" kern="1200" cap="none" spc="0" normalizeH="0" baseline="0" noProof="0" dirty="0">
                <a:ln>
                  <a:noFill/>
                </a:ln>
                <a:solidFill>
                  <a:srgbClr val="FFFF00"/>
                </a:solidFill>
                <a:effectLst/>
                <a:uLnTx/>
                <a:uFillTx/>
                <a:latin typeface="Calibri" panose="020F0502020204030204"/>
                <a:ea typeface="+mn-ea"/>
                <a:cs typeface="+mn-cs"/>
              </a:rPr>
              <a:t>…</a:t>
            </a:r>
            <a:endParaRPr kumimoji="0" lang="es-E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2054" name="Picture 6"/>
          <p:cNvPicPr>
            <a:picLocks noChangeAspect="1" noChangeArrowheads="1"/>
          </p:cNvPicPr>
          <p:nvPr/>
        </p:nvPicPr>
        <p:blipFill>
          <a:blip r:embed="rId4"/>
          <a:srcRect/>
          <a:stretch>
            <a:fillRect/>
          </a:stretch>
        </p:blipFill>
        <p:spPr bwMode="auto">
          <a:xfrm>
            <a:off x="3738546" y="4143380"/>
            <a:ext cx="990600" cy="1981200"/>
          </a:xfrm>
          <a:prstGeom prst="rect">
            <a:avLst/>
          </a:prstGeom>
          <a:noFill/>
          <a:ln w="9525">
            <a:noFill/>
            <a:miter lim="800000"/>
            <a:headEnd/>
            <a:tailEnd/>
          </a:ln>
          <a:effectLst/>
        </p:spPr>
      </p:pic>
      <p:sp>
        <p:nvSpPr>
          <p:cNvPr id="9" name="8 CuadroTexto"/>
          <p:cNvSpPr txBox="1"/>
          <p:nvPr/>
        </p:nvSpPr>
        <p:spPr>
          <a:xfrm>
            <a:off x="3809984" y="6072206"/>
            <a:ext cx="19288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800" b="0" i="0" u="none" strike="noStrike" kern="1200" cap="none" spc="0" normalizeH="0" baseline="0" noProof="0" dirty="0" err="1">
                <a:ln>
                  <a:noFill/>
                </a:ln>
                <a:solidFill>
                  <a:srgbClr val="FFFF00"/>
                </a:solidFill>
                <a:effectLst/>
                <a:uLnTx/>
                <a:uFillTx/>
                <a:latin typeface="Calibri" panose="020F0502020204030204"/>
                <a:ea typeface="+mn-ea"/>
                <a:cs typeface="+mn-cs"/>
              </a:rPr>
              <a:t>Inh</a:t>
            </a:r>
            <a:r>
              <a:rPr kumimoji="0" lang="es-PA" sz="1800" b="0" i="0" u="none" strike="noStrike" kern="1200" cap="none" spc="0" normalizeH="0" baseline="0" noProof="0" dirty="0">
                <a:ln>
                  <a:noFill/>
                </a:ln>
                <a:solidFill>
                  <a:srgbClr val="FFFF00"/>
                </a:solidFill>
                <a:effectLst/>
                <a:uLnTx/>
                <a:uFillTx/>
                <a:latin typeface="Calibri" panose="020F0502020204030204"/>
                <a:ea typeface="+mn-ea"/>
                <a:cs typeface="+mn-cs"/>
              </a:rPr>
              <a:t>. B-</a:t>
            </a:r>
            <a:r>
              <a:rPr kumimoji="0" lang="es-PA" sz="1800" b="0" i="0" u="none" strike="noStrike" kern="1200" cap="none" spc="0" normalizeH="0" baseline="0" noProof="0" dirty="0" err="1">
                <a:ln>
                  <a:noFill/>
                </a:ln>
                <a:solidFill>
                  <a:srgbClr val="FFFF00"/>
                </a:solidFill>
                <a:effectLst/>
                <a:uLnTx/>
                <a:uFillTx/>
                <a:latin typeface="Calibri" panose="020F0502020204030204"/>
                <a:ea typeface="+mn-ea"/>
                <a:cs typeface="+mn-cs"/>
              </a:rPr>
              <a:t>lactamasas</a:t>
            </a:r>
            <a:endParaRPr kumimoji="0" lang="es-E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2055" name="Picture 7"/>
          <p:cNvPicPr>
            <a:picLocks noChangeAspect="1" noChangeArrowheads="1"/>
          </p:cNvPicPr>
          <p:nvPr/>
        </p:nvPicPr>
        <p:blipFill>
          <a:blip r:embed="rId5"/>
          <a:srcRect/>
          <a:stretch>
            <a:fillRect/>
          </a:stretch>
        </p:blipFill>
        <p:spPr bwMode="auto">
          <a:xfrm>
            <a:off x="4810116" y="3357563"/>
            <a:ext cx="2738008" cy="2340729"/>
          </a:xfrm>
          <a:prstGeom prst="rect">
            <a:avLst/>
          </a:prstGeom>
          <a:noFill/>
          <a:ln w="9525">
            <a:noFill/>
            <a:miter lim="800000"/>
            <a:headEnd/>
            <a:tailEnd/>
          </a:ln>
          <a:effectLst/>
        </p:spPr>
      </p:pic>
      <p:sp>
        <p:nvSpPr>
          <p:cNvPr id="11" name="10 CuadroTexto"/>
          <p:cNvSpPr txBox="1"/>
          <p:nvPr/>
        </p:nvSpPr>
        <p:spPr>
          <a:xfrm>
            <a:off x="4952992" y="5643578"/>
            <a:ext cx="19288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800" b="0" i="0" u="none" strike="noStrike" kern="1200" cap="none" spc="0" normalizeH="0" baseline="0" noProof="0" dirty="0">
                <a:ln>
                  <a:noFill/>
                </a:ln>
                <a:solidFill>
                  <a:srgbClr val="FFFF00"/>
                </a:solidFill>
                <a:effectLst/>
                <a:uLnTx/>
                <a:uFillTx/>
                <a:latin typeface="Calibri" panose="020F0502020204030204"/>
                <a:ea typeface="+mn-ea"/>
                <a:cs typeface="+mn-cs"/>
              </a:rPr>
              <a:t>C1G, C2G, C3G</a:t>
            </a:r>
            <a:endParaRPr kumimoji="0" lang="es-E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2056" name="Picture 8"/>
          <p:cNvPicPr>
            <a:picLocks noChangeAspect="1" noChangeArrowheads="1"/>
          </p:cNvPicPr>
          <p:nvPr/>
        </p:nvPicPr>
        <p:blipFill>
          <a:blip r:embed="rId6"/>
          <a:srcRect/>
          <a:stretch>
            <a:fillRect/>
          </a:stretch>
        </p:blipFill>
        <p:spPr bwMode="auto">
          <a:xfrm>
            <a:off x="7524761" y="2285993"/>
            <a:ext cx="1467993" cy="3744911"/>
          </a:xfrm>
          <a:prstGeom prst="rect">
            <a:avLst/>
          </a:prstGeom>
          <a:noFill/>
          <a:ln w="9525">
            <a:noFill/>
            <a:miter lim="800000"/>
            <a:headEnd/>
            <a:tailEnd/>
          </a:ln>
          <a:effectLst/>
        </p:spPr>
      </p:pic>
      <p:sp>
        <p:nvSpPr>
          <p:cNvPr id="13" name="12 CuadroTexto"/>
          <p:cNvSpPr txBox="1"/>
          <p:nvPr/>
        </p:nvSpPr>
        <p:spPr>
          <a:xfrm>
            <a:off x="7167570" y="6000768"/>
            <a:ext cx="19288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800" b="0" i="0" u="none" strike="noStrike" kern="1200" cap="none" spc="0" normalizeH="0" baseline="0" noProof="0" dirty="0">
                <a:ln>
                  <a:noFill/>
                </a:ln>
                <a:solidFill>
                  <a:srgbClr val="FFFF00"/>
                </a:solidFill>
                <a:effectLst/>
                <a:uLnTx/>
                <a:uFillTx/>
                <a:latin typeface="Calibri" panose="020F0502020204030204"/>
                <a:ea typeface="+mn-ea"/>
                <a:cs typeface="+mn-cs"/>
              </a:rPr>
              <a:t>C4G, </a:t>
            </a:r>
            <a:r>
              <a:rPr kumimoji="0" lang="es-PA" sz="1800" b="0" i="0" u="none" strike="noStrike" kern="1200" cap="none" spc="0" normalizeH="0" baseline="0" noProof="0" dirty="0" err="1">
                <a:ln>
                  <a:noFill/>
                </a:ln>
                <a:solidFill>
                  <a:srgbClr val="FFFF00"/>
                </a:solidFill>
                <a:effectLst/>
                <a:uLnTx/>
                <a:uFillTx/>
                <a:latin typeface="Calibri" panose="020F0502020204030204"/>
                <a:ea typeface="+mn-ea"/>
                <a:cs typeface="+mn-cs"/>
              </a:rPr>
              <a:t>Monobactamas</a:t>
            </a:r>
            <a:r>
              <a:rPr kumimoji="0" lang="es-PA" sz="18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s-PA" sz="1800" b="0" i="0" u="none" strike="noStrike" kern="1200" cap="none" spc="0" normalizeH="0" baseline="0" noProof="0" dirty="0" err="1">
                <a:ln>
                  <a:noFill/>
                </a:ln>
                <a:solidFill>
                  <a:srgbClr val="FFFF00"/>
                </a:solidFill>
                <a:effectLst/>
                <a:uLnTx/>
                <a:uFillTx/>
                <a:latin typeface="Calibri" panose="020F0502020204030204"/>
                <a:ea typeface="+mn-ea"/>
                <a:cs typeface="+mn-cs"/>
              </a:rPr>
              <a:t>Cefamicinas</a:t>
            </a:r>
            <a:endParaRPr kumimoji="0" lang="es-E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2058" name="Picture 10"/>
          <p:cNvPicPr>
            <a:picLocks noChangeAspect="1" noChangeArrowheads="1"/>
          </p:cNvPicPr>
          <p:nvPr/>
        </p:nvPicPr>
        <p:blipFill>
          <a:blip r:embed="rId7"/>
          <a:srcRect/>
          <a:stretch>
            <a:fillRect/>
          </a:stretch>
        </p:blipFill>
        <p:spPr bwMode="auto">
          <a:xfrm>
            <a:off x="9024959" y="642918"/>
            <a:ext cx="1287695" cy="5530866"/>
          </a:xfrm>
          <a:prstGeom prst="rect">
            <a:avLst/>
          </a:prstGeom>
          <a:noFill/>
          <a:ln w="9525">
            <a:noFill/>
            <a:miter lim="800000"/>
            <a:headEnd/>
            <a:tailEnd/>
          </a:ln>
          <a:effectLst/>
        </p:spPr>
      </p:pic>
      <p:sp>
        <p:nvSpPr>
          <p:cNvPr id="17" name="16 CuadroTexto"/>
          <p:cNvSpPr txBox="1"/>
          <p:nvPr/>
        </p:nvSpPr>
        <p:spPr>
          <a:xfrm>
            <a:off x="8739174" y="6215082"/>
            <a:ext cx="19288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800" b="0" i="0" u="none" strike="noStrike" kern="1200" cap="none" spc="0" normalizeH="0" baseline="0" noProof="0" dirty="0" err="1">
                <a:ln>
                  <a:noFill/>
                </a:ln>
                <a:solidFill>
                  <a:srgbClr val="FFFF00"/>
                </a:solidFill>
                <a:effectLst/>
                <a:uLnTx/>
                <a:uFillTx/>
                <a:latin typeface="Calibri" panose="020F0502020204030204"/>
                <a:ea typeface="+mn-ea"/>
                <a:cs typeface="+mn-cs"/>
              </a:rPr>
              <a:t>Penemas</a:t>
            </a:r>
            <a:endParaRPr kumimoji="0" lang="es-E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2060" name="Picture 12"/>
          <p:cNvPicPr>
            <a:picLocks noChangeAspect="1" noChangeArrowheads="1"/>
          </p:cNvPicPr>
          <p:nvPr/>
        </p:nvPicPr>
        <p:blipFill>
          <a:blip r:embed="rId8"/>
          <a:srcRect/>
          <a:stretch>
            <a:fillRect/>
          </a:stretch>
        </p:blipFill>
        <p:spPr bwMode="auto">
          <a:xfrm>
            <a:off x="809174" y="0"/>
            <a:ext cx="9858826" cy="6858000"/>
          </a:xfrm>
          <a:prstGeom prst="rect">
            <a:avLst/>
          </a:prstGeom>
          <a:noFill/>
          <a:ln w="9525">
            <a:noFill/>
            <a:miter lim="800000"/>
            <a:headEnd/>
            <a:tailEnd/>
          </a:ln>
          <a:effectLst/>
        </p:spPr>
      </p:pic>
    </p:spTree>
    <p:extLst>
      <p:ext uri="{BB962C8B-B14F-4D97-AF65-F5344CB8AC3E}">
        <p14:creationId xmlns:p14="http://schemas.microsoft.com/office/powerpoint/2010/main" val="283703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fade">
                                      <p:cBhvr>
                                        <p:cTn id="17" dur="2000"/>
                                        <p:tgtEl>
                                          <p:spTgt spid="20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20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5"/>
                                        </p:tgtEl>
                                        <p:attrNameLst>
                                          <p:attrName>style.visibility</p:attrName>
                                        </p:attrNameLst>
                                      </p:cBhvr>
                                      <p:to>
                                        <p:strVal val="visible"/>
                                      </p:to>
                                    </p:set>
                                    <p:animEffect transition="in" filter="fade">
                                      <p:cBhvr>
                                        <p:cTn id="37" dur="2000"/>
                                        <p:tgtEl>
                                          <p:spTgt spid="20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6"/>
                                        </p:tgtEl>
                                        <p:attrNameLst>
                                          <p:attrName>style.visibility</p:attrName>
                                        </p:attrNameLst>
                                      </p:cBhvr>
                                      <p:to>
                                        <p:strVal val="visible"/>
                                      </p:to>
                                    </p:set>
                                    <p:animEffect transition="in" filter="fade">
                                      <p:cBhvr>
                                        <p:cTn id="47" dur="2000"/>
                                        <p:tgtEl>
                                          <p:spTgt spid="20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58"/>
                                        </p:tgtEl>
                                        <p:attrNameLst>
                                          <p:attrName>style.visibility</p:attrName>
                                        </p:attrNameLst>
                                      </p:cBhvr>
                                      <p:to>
                                        <p:strVal val="visible"/>
                                      </p:to>
                                    </p:set>
                                    <p:animEffect transition="in" filter="fade">
                                      <p:cBhvr>
                                        <p:cTn id="57" dur="2000"/>
                                        <p:tgtEl>
                                          <p:spTgt spid="20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60"/>
                                        </p:tgtEl>
                                        <p:attrNameLst>
                                          <p:attrName>style.visibility</p:attrName>
                                        </p:attrNameLst>
                                      </p:cBhvr>
                                      <p:to>
                                        <p:strVal val="visible"/>
                                      </p:to>
                                    </p:set>
                                    <p:animEffect transition="in" filter="fade">
                                      <p:cBhvr>
                                        <p:cTn id="67" dur="20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a:srcRect/>
          <a:stretch>
            <a:fillRect/>
          </a:stretch>
        </p:blipFill>
        <p:spPr bwMode="auto">
          <a:xfrm>
            <a:off x="4167174" y="0"/>
            <a:ext cx="3643338" cy="6837212"/>
          </a:xfrm>
          <a:prstGeom prst="rect">
            <a:avLst/>
          </a:prstGeom>
          <a:noFill/>
          <a:ln w="9525">
            <a:noFill/>
            <a:miter lim="800000"/>
            <a:headEnd/>
            <a:tailEnd/>
          </a:ln>
          <a:effectLst/>
        </p:spPr>
      </p:pic>
      <p:sp>
        <p:nvSpPr>
          <p:cNvPr id="3" name="2 CuadroTexto"/>
          <p:cNvSpPr txBox="1"/>
          <p:nvPr/>
        </p:nvSpPr>
        <p:spPr>
          <a:xfrm>
            <a:off x="5738810" y="428604"/>
            <a:ext cx="1643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800" b="0" i="0" u="none" strike="noStrike" kern="1200" cap="none" spc="0" normalizeH="0" baseline="0" noProof="0" dirty="0" err="1">
                <a:ln>
                  <a:noFill/>
                </a:ln>
                <a:solidFill>
                  <a:prstClr val="black"/>
                </a:solidFill>
                <a:effectLst/>
                <a:uLnTx/>
                <a:uFillTx/>
                <a:latin typeface="Calibri" panose="020F0502020204030204"/>
                <a:ea typeface="+mn-ea"/>
                <a:cs typeface="+mn-cs"/>
              </a:rPr>
              <a:t>Carbapenemas</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p:cNvPicPr>
            <a:picLocks noChangeAspect="1" noChangeArrowheads="1"/>
          </p:cNvPicPr>
          <p:nvPr/>
        </p:nvPicPr>
        <p:blipFill>
          <a:blip r:embed="rId3"/>
          <a:srcRect/>
          <a:stretch>
            <a:fillRect/>
          </a:stretch>
        </p:blipFill>
        <p:spPr bwMode="auto">
          <a:xfrm>
            <a:off x="1524001" y="2220914"/>
            <a:ext cx="3951287" cy="4637087"/>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2809853" y="2428868"/>
            <a:ext cx="3608387" cy="31242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4524364" y="1071546"/>
            <a:ext cx="3175000" cy="31623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6"/>
          <a:srcRect/>
          <a:stretch>
            <a:fillRect/>
          </a:stretch>
        </p:blipFill>
        <p:spPr bwMode="auto">
          <a:xfrm>
            <a:off x="867258" y="0"/>
            <a:ext cx="10455899" cy="6858000"/>
          </a:xfrm>
          <a:prstGeom prst="rect">
            <a:avLst/>
          </a:prstGeom>
          <a:noFill/>
          <a:ln w="9525">
            <a:noFill/>
            <a:miter lim="800000"/>
            <a:headEnd/>
            <a:tailEnd/>
          </a:ln>
          <a:effectLst/>
        </p:spPr>
      </p:pic>
    </p:spTree>
    <p:extLst>
      <p:ext uri="{BB962C8B-B14F-4D97-AF65-F5344CB8AC3E}">
        <p14:creationId xmlns:p14="http://schemas.microsoft.com/office/powerpoint/2010/main" val="353642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2"/>
                                        </p:tgtEl>
                                      </p:cBhvr>
                                    </p:animEffect>
                                    <p:set>
                                      <p:cBhvr>
                                        <p:cTn id="20" dur="1" fill="hold">
                                          <p:stCondLst>
                                            <p:cond delay="19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2000"/>
                                        <p:tgtEl>
                                          <p:spTgt spid="307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75"/>
                                        </p:tgtEl>
                                        <p:attrNameLst>
                                          <p:attrName>style.visibility</p:attrName>
                                        </p:attrNameLst>
                                      </p:cBhvr>
                                      <p:to>
                                        <p:strVal val="visible"/>
                                      </p:to>
                                    </p:set>
                                    <p:animEffect transition="in" filter="fade">
                                      <p:cBhvr>
                                        <p:cTn id="30" dur="2000"/>
                                        <p:tgtEl>
                                          <p:spTgt spid="307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7"/>
                                        </p:tgtEl>
                                        <p:attrNameLst>
                                          <p:attrName>style.visibility</p:attrName>
                                        </p:attrNameLst>
                                      </p:cBhvr>
                                      <p:to>
                                        <p:strVal val="visible"/>
                                      </p:to>
                                    </p:set>
                                    <p:animEffect transition="in" filter="fade">
                                      <p:cBhvr>
                                        <p:cTn id="35" dur="2000"/>
                                        <p:tgtEl>
                                          <p:spTgt spid="307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2000"/>
                                        <p:tgtEl>
                                          <p:spTgt spid="3077"/>
                                        </p:tgtEl>
                                      </p:cBhvr>
                                    </p:animEffect>
                                    <p:set>
                                      <p:cBhvr>
                                        <p:cTn id="40" dur="1" fill="hold">
                                          <p:stCondLst>
                                            <p:cond delay="1999"/>
                                          </p:stCondLst>
                                        </p:cTn>
                                        <p:tgtEl>
                                          <p:spTgt spid="307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2000"/>
                                        <p:tgtEl>
                                          <p:spTgt spid="3075"/>
                                        </p:tgtEl>
                                      </p:cBhvr>
                                    </p:animEffect>
                                    <p:set>
                                      <p:cBhvr>
                                        <p:cTn id="43" dur="1" fill="hold">
                                          <p:stCondLst>
                                            <p:cond delay="1999"/>
                                          </p:stCondLst>
                                        </p:cTn>
                                        <p:tgtEl>
                                          <p:spTgt spid="307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2000"/>
                                        <p:tgtEl>
                                          <p:spTgt spid="3074"/>
                                        </p:tgtEl>
                                      </p:cBhvr>
                                    </p:animEffect>
                                    <p:set>
                                      <p:cBhvr>
                                        <p:cTn id="46" dur="1" fill="hold">
                                          <p:stCondLst>
                                            <p:cond delay="1999"/>
                                          </p:stCondLst>
                                        </p:cTn>
                                        <p:tgtEl>
                                          <p:spTgt spid="307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78"/>
                                        </p:tgtEl>
                                        <p:attrNameLst>
                                          <p:attrName>style.visibility</p:attrName>
                                        </p:attrNameLst>
                                      </p:cBhvr>
                                      <p:to>
                                        <p:strVal val="visible"/>
                                      </p:to>
                                    </p:set>
                                    <p:animEffect transition="in" filter="fade">
                                      <p:cBhvr>
                                        <p:cTn id="51"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895476" y="1520825"/>
            <a:ext cx="8399463" cy="38163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881291" y="2214555"/>
            <a:ext cx="2987675" cy="2771775"/>
          </a:xfrm>
          <a:prstGeom prst="rect">
            <a:avLst/>
          </a:prstGeom>
          <a:noFill/>
          <a:ln w="9525">
            <a:noFill/>
            <a:miter lim="800000"/>
            <a:headEnd/>
            <a:tailEnd/>
          </a:ln>
          <a:effectLst/>
        </p:spPr>
      </p:pic>
      <p:pic>
        <p:nvPicPr>
          <p:cNvPr id="5" name="4 Imagen" descr="Sin título-10.png"/>
          <p:cNvPicPr>
            <a:picLocks noChangeAspect="1"/>
          </p:cNvPicPr>
          <p:nvPr/>
        </p:nvPicPr>
        <p:blipFill>
          <a:blip r:embed="rId4"/>
          <a:stretch>
            <a:fillRect/>
          </a:stretch>
        </p:blipFill>
        <p:spPr>
          <a:xfrm>
            <a:off x="6810380" y="2285992"/>
            <a:ext cx="2304000" cy="2304000"/>
          </a:xfrm>
          <a:prstGeom prst="rect">
            <a:avLst/>
          </a:prstGeom>
        </p:spPr>
      </p:pic>
      <p:pic>
        <p:nvPicPr>
          <p:cNvPr id="6" name="5 Imagen" descr="Sin título-9.png"/>
          <p:cNvPicPr>
            <a:picLocks noChangeAspect="1"/>
          </p:cNvPicPr>
          <p:nvPr/>
        </p:nvPicPr>
        <p:blipFill>
          <a:blip r:embed="rId5"/>
          <a:stretch>
            <a:fillRect/>
          </a:stretch>
        </p:blipFill>
        <p:spPr>
          <a:xfrm rot="19569304">
            <a:off x="1703394" y="487436"/>
            <a:ext cx="2144940" cy="1296813"/>
          </a:xfrm>
          <a:prstGeom prst="rect">
            <a:avLst/>
          </a:prstGeom>
        </p:spPr>
      </p:pic>
      <p:pic>
        <p:nvPicPr>
          <p:cNvPr id="7" name="6 Imagen" descr="Sin título-7.png"/>
          <p:cNvPicPr>
            <a:picLocks noChangeAspect="1"/>
          </p:cNvPicPr>
          <p:nvPr/>
        </p:nvPicPr>
        <p:blipFill>
          <a:blip r:embed="rId6"/>
          <a:stretch>
            <a:fillRect/>
          </a:stretch>
        </p:blipFill>
        <p:spPr>
          <a:xfrm rot="2126457">
            <a:off x="8844945" y="496607"/>
            <a:ext cx="1861017" cy="463729"/>
          </a:xfrm>
          <a:prstGeom prst="rect">
            <a:avLst/>
          </a:prstGeom>
        </p:spPr>
      </p:pic>
      <p:pic>
        <p:nvPicPr>
          <p:cNvPr id="8" name="7 Imagen" descr="Sin título-8.png"/>
          <p:cNvPicPr>
            <a:picLocks noChangeAspect="1"/>
          </p:cNvPicPr>
          <p:nvPr/>
        </p:nvPicPr>
        <p:blipFill>
          <a:blip r:embed="rId7"/>
          <a:stretch>
            <a:fillRect/>
          </a:stretch>
        </p:blipFill>
        <p:spPr>
          <a:xfrm>
            <a:off x="2952728" y="5405872"/>
            <a:ext cx="2071702" cy="1452128"/>
          </a:xfrm>
          <a:prstGeom prst="rect">
            <a:avLst/>
          </a:prstGeom>
        </p:spPr>
      </p:pic>
      <p:pic>
        <p:nvPicPr>
          <p:cNvPr id="9" name="8 Imagen" descr="Sin título-12.png"/>
          <p:cNvPicPr>
            <a:picLocks noChangeAspect="1"/>
          </p:cNvPicPr>
          <p:nvPr/>
        </p:nvPicPr>
        <p:blipFill>
          <a:blip r:embed="rId8"/>
          <a:stretch>
            <a:fillRect/>
          </a:stretch>
        </p:blipFill>
        <p:spPr>
          <a:xfrm rot="6919967">
            <a:off x="2818606" y="1768704"/>
            <a:ext cx="1416000" cy="1548000"/>
          </a:xfrm>
          <a:prstGeom prst="rect">
            <a:avLst/>
          </a:prstGeom>
        </p:spPr>
      </p:pic>
      <p:pic>
        <p:nvPicPr>
          <p:cNvPr id="10" name="9 Imagen" descr="Sin título-12.png"/>
          <p:cNvPicPr>
            <a:picLocks noChangeAspect="1"/>
          </p:cNvPicPr>
          <p:nvPr/>
        </p:nvPicPr>
        <p:blipFill>
          <a:blip r:embed="rId8"/>
          <a:stretch>
            <a:fillRect/>
          </a:stretch>
        </p:blipFill>
        <p:spPr>
          <a:xfrm rot="10268700">
            <a:off x="7778343" y="885554"/>
            <a:ext cx="1416000" cy="1548000"/>
          </a:xfrm>
          <a:prstGeom prst="rect">
            <a:avLst/>
          </a:prstGeom>
        </p:spPr>
      </p:pic>
      <p:pic>
        <p:nvPicPr>
          <p:cNvPr id="11" name="10 Imagen" descr="Sin título-12.png"/>
          <p:cNvPicPr>
            <a:picLocks noChangeAspect="1"/>
          </p:cNvPicPr>
          <p:nvPr/>
        </p:nvPicPr>
        <p:blipFill>
          <a:blip r:embed="rId8"/>
          <a:stretch>
            <a:fillRect/>
          </a:stretch>
        </p:blipFill>
        <p:spPr>
          <a:xfrm rot="16448403">
            <a:off x="4925210" y="4488601"/>
            <a:ext cx="1416000" cy="1548000"/>
          </a:xfrm>
          <a:prstGeom prst="rect">
            <a:avLst/>
          </a:prstGeom>
        </p:spPr>
      </p:pic>
      <p:pic>
        <p:nvPicPr>
          <p:cNvPr id="12" name="11 Imagen" descr="Sin título-12.png"/>
          <p:cNvPicPr>
            <a:picLocks noChangeAspect="1"/>
          </p:cNvPicPr>
          <p:nvPr/>
        </p:nvPicPr>
        <p:blipFill>
          <a:blip r:embed="rId8"/>
          <a:stretch>
            <a:fillRect/>
          </a:stretch>
        </p:blipFill>
        <p:spPr>
          <a:xfrm>
            <a:off x="6310314" y="4429132"/>
            <a:ext cx="1416000" cy="1548000"/>
          </a:xfrm>
          <a:prstGeom prst="rect">
            <a:avLst/>
          </a:prstGeom>
        </p:spPr>
      </p:pic>
    </p:spTree>
    <p:extLst>
      <p:ext uri="{BB962C8B-B14F-4D97-AF65-F5344CB8AC3E}">
        <p14:creationId xmlns:p14="http://schemas.microsoft.com/office/powerpoint/2010/main" val="407273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85216BA-9A94-4CDB-AA19-86585B104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28" y="206795"/>
            <a:ext cx="4513190" cy="3004771"/>
          </a:xfrm>
          <a:prstGeom prst="rect">
            <a:avLst/>
          </a:prstGeom>
        </p:spPr>
      </p:pic>
      <p:pic>
        <p:nvPicPr>
          <p:cNvPr id="7" name="Imagen 6">
            <a:extLst>
              <a:ext uri="{FF2B5EF4-FFF2-40B4-BE49-F238E27FC236}">
                <a16:creationId xmlns:a16="http://schemas.microsoft.com/office/drawing/2014/main" id="{2B4FBF6D-D1D3-4F0C-A050-4D3B7D5CA4ED}"/>
              </a:ext>
            </a:extLst>
          </p:cNvPr>
          <p:cNvPicPr>
            <a:picLocks noChangeAspect="1"/>
          </p:cNvPicPr>
          <p:nvPr/>
        </p:nvPicPr>
        <p:blipFill rotWithShape="1">
          <a:blip r:embed="rId3">
            <a:extLst>
              <a:ext uri="{28A0092B-C50C-407E-A947-70E740481C1C}">
                <a14:useLocalDpi xmlns:a14="http://schemas.microsoft.com/office/drawing/2010/main" val="0"/>
              </a:ext>
            </a:extLst>
          </a:blip>
          <a:srcRect l="25218" t="19556" r="27538" b="19726"/>
          <a:stretch/>
        </p:blipFill>
        <p:spPr>
          <a:xfrm>
            <a:off x="4710918" y="3805310"/>
            <a:ext cx="3166988" cy="3052690"/>
          </a:xfrm>
          <a:prstGeom prst="rect">
            <a:avLst/>
          </a:prstGeom>
        </p:spPr>
      </p:pic>
      <p:pic>
        <p:nvPicPr>
          <p:cNvPr id="9" name="Imagen 8">
            <a:extLst>
              <a:ext uri="{FF2B5EF4-FFF2-40B4-BE49-F238E27FC236}">
                <a16:creationId xmlns:a16="http://schemas.microsoft.com/office/drawing/2014/main" id="{D8FB11CF-BA4F-48CA-9C3F-1F128A3AC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185" y="665402"/>
            <a:ext cx="4331499" cy="2201466"/>
          </a:xfrm>
          <a:prstGeom prst="rect">
            <a:avLst/>
          </a:prstGeom>
        </p:spPr>
      </p:pic>
      <p:pic>
        <p:nvPicPr>
          <p:cNvPr id="11" name="Imagen 10">
            <a:extLst>
              <a:ext uri="{FF2B5EF4-FFF2-40B4-BE49-F238E27FC236}">
                <a16:creationId xmlns:a16="http://schemas.microsoft.com/office/drawing/2014/main" id="{56E619CD-CD47-4FB4-A909-F829405DB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18276" cy="6858000"/>
          </a:xfrm>
          <a:prstGeom prst="rect">
            <a:avLst/>
          </a:prstGeom>
        </p:spPr>
      </p:pic>
    </p:spTree>
    <p:extLst>
      <p:ext uri="{BB962C8B-B14F-4D97-AF65-F5344CB8AC3E}">
        <p14:creationId xmlns:p14="http://schemas.microsoft.com/office/powerpoint/2010/main" val="75232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PA"/>
          </a:p>
        </p:txBody>
      </p:sp>
      <p:sp>
        <p:nvSpPr>
          <p:cNvPr id="3" name="Subtítulo 2"/>
          <p:cNvSpPr>
            <a:spLocks noGrp="1"/>
          </p:cNvSpPr>
          <p:nvPr>
            <p:ph type="subTitle" idx="1"/>
          </p:nvPr>
        </p:nvSpPr>
        <p:spPr/>
        <p:txBody>
          <a:bodyPr/>
          <a:lstStyle/>
          <a:p>
            <a:endParaRPr lang="es-PA"/>
          </a:p>
        </p:txBody>
      </p:sp>
      <p:pic>
        <p:nvPicPr>
          <p:cNvPr id="4" name="Imagen 3"/>
          <p:cNvPicPr>
            <a:picLocks noChangeAspect="1"/>
          </p:cNvPicPr>
          <p:nvPr/>
        </p:nvPicPr>
        <p:blipFill rotWithShape="1">
          <a:blip r:embed="rId2"/>
          <a:srcRect l="21923" t="16349" r="24539" b="7466"/>
          <a:stretch/>
        </p:blipFill>
        <p:spPr>
          <a:xfrm>
            <a:off x="1519311" y="25157"/>
            <a:ext cx="8510953" cy="6809075"/>
          </a:xfrm>
          <a:prstGeom prst="rect">
            <a:avLst/>
          </a:prstGeom>
        </p:spPr>
      </p:pic>
    </p:spTree>
    <p:extLst>
      <p:ext uri="{BB962C8B-B14F-4D97-AF65-F5344CB8AC3E}">
        <p14:creationId xmlns:p14="http://schemas.microsoft.com/office/powerpoint/2010/main" val="160326602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281</TotalTime>
  <Words>759</Words>
  <Application>Microsoft Office PowerPoint</Application>
  <PresentationFormat>Panorámica</PresentationFormat>
  <Paragraphs>226</Paragraphs>
  <Slides>36</Slides>
  <Notes>4</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36</vt:i4>
      </vt:variant>
    </vt:vector>
  </HeadingPairs>
  <TitlesOfParts>
    <vt:vector size="48" baseType="lpstr">
      <vt:lpstr>Adobe Hebrew</vt:lpstr>
      <vt:lpstr>Arial</vt:lpstr>
      <vt:lpstr>Bradley Hand ITC</vt:lpstr>
      <vt:lpstr>Calibri</vt:lpstr>
      <vt:lpstr>Calibri Light</vt:lpstr>
      <vt:lpstr>Castellar</vt:lpstr>
      <vt:lpstr>Chiller</vt:lpstr>
      <vt:lpstr>Gabriola</vt:lpstr>
      <vt:lpstr>Impact</vt:lpstr>
      <vt:lpstr>Times New Roman</vt:lpstr>
      <vt:lpstr>Tema de Office</vt:lpstr>
      <vt:lpstr>1_Tema de Office</vt:lpstr>
      <vt:lpstr>Resistencias Bacterianas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Panamá</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Acinetobacter baumannii (ABA)</vt:lpstr>
      <vt:lpstr>Pseudomonas  aeruginosa (PAE)</vt:lpstr>
      <vt:lpstr>K. Pneumoniae </vt:lpstr>
      <vt:lpstr>K.pneumoniae  </vt:lpstr>
      <vt:lpstr>S. aureus</vt:lpstr>
      <vt:lpstr>Presentación de PowerPoint</vt:lpstr>
      <vt:lpstr>Presentación de PowerPoint</vt:lpstr>
      <vt:lpstr>ATB rescate</vt:lpstr>
      <vt:lpstr>Conclusiones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Resistencias Bacterianas en Panamá</dc:title>
  <dc:creator>Joseph Moreau</dc:creator>
  <cp:lastModifiedBy>Joseph Moreau</cp:lastModifiedBy>
  <cp:revision>26</cp:revision>
  <dcterms:created xsi:type="dcterms:W3CDTF">2018-10-17T18:45:23Z</dcterms:created>
  <dcterms:modified xsi:type="dcterms:W3CDTF">2018-11-22T12:31:34Z</dcterms:modified>
</cp:coreProperties>
</file>