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5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6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6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6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43.png" ContentType="image/png"/>
  <Override PartName="/ppt/media/image42.png" ContentType="image/png"/>
  <Override PartName="/ppt/media/image41.png" ContentType="image/png"/>
  <Override PartName="/ppt/media/image38.jpeg" ContentType="image/jpeg"/>
  <Override PartName="/ppt/media/image36.png" ContentType="image/png"/>
  <Override PartName="/ppt/media/image32.png" ContentType="image/png"/>
  <Override PartName="/ppt/media/image30.png" ContentType="image/png"/>
  <Override PartName="/ppt/media/image29.jpeg" ContentType="image/jpeg"/>
  <Override PartName="/ppt/media/image37.wmf" ContentType="image/x-wmf"/>
  <Override PartName="/ppt/media/image26.png" ContentType="image/png"/>
  <Override PartName="/ppt/media/image33.png" ContentType="image/png"/>
  <Override PartName="/ppt/media/image25.png" ContentType="image/png"/>
  <Override PartName="/ppt/media/image28.png" ContentType="image/png"/>
  <Override PartName="/ppt/media/image22.png" ContentType="image/png"/>
  <Override PartName="/ppt/media/image31.png" ContentType="image/png"/>
  <Override PartName="/ppt/media/image24.png" ContentType="image/png"/>
  <Override PartName="/ppt/media/image21.png" ContentType="image/png"/>
  <Override PartName="/ppt/media/image20.jpeg" ContentType="image/jpeg"/>
  <Override PartName="/ppt/media/image19.png" ContentType="image/png"/>
  <Override PartName="/ppt/media/image16.png" ContentType="image/png"/>
  <Override PartName="/ppt/media/image17.png" ContentType="image/png"/>
  <Override PartName="/ppt/media/image14.png" ContentType="image/png"/>
  <Override PartName="/ppt/media/image13.png" ContentType="image/png"/>
  <Override PartName="/ppt/media/image23.png" ContentType="image/png"/>
  <Override PartName="/ppt/media/image39.png" ContentType="image/png"/>
  <Override PartName="/ppt/media/image35.png" ContentType="image/png"/>
  <Override PartName="/ppt/media/image12.png" ContentType="image/png"/>
  <Override PartName="/ppt/media/image10.png" ContentType="image/png"/>
  <Override PartName="/ppt/media/image15.png" ContentType="image/png"/>
  <Override PartName="/ppt/media/image9.png" ContentType="image/png"/>
  <Override PartName="/ppt/media/image40.png" ContentType="image/png"/>
  <Override PartName="/ppt/media/image8.png" ContentType="image/png"/>
  <Override PartName="/ppt/media/image34.png" ContentType="image/png"/>
  <Override PartName="/ppt/media/image6.png" ContentType="image/png"/>
  <Override PartName="/ppt/media/image5.png" ContentType="image/png"/>
  <Override PartName="/ppt/media/image27.jpeg" ContentType="image/jpeg"/>
  <Override PartName="/ppt/media/image18.png" ContentType="image/png"/>
  <Override PartName="/ppt/media/image7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1.png" ContentType="image/png"/>
  <Override PartName="/ppt/media/image1.png" ContentType="image/png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1.xml.rels" ContentType="application/vnd.openxmlformats-package.relationships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  <p:sldMasterId id="2147483674" r:id="rId4"/>
    <p:sldMasterId id="2147483687" r:id="rId5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Relationship Id="rId3" Type="http://schemas.openxmlformats.org/officeDocument/2006/relationships/image" Target="../media/image15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0" name="PlaceHolder 5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4" name="" descr=""/>
          <p:cNvPicPr/>
          <p:nvPr/>
        </p:nvPicPr>
        <p:blipFill>
          <a:blip r:embed="rId2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3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1069920" y="484560"/>
            <a:ext cx="10058040" cy="7458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85" name="" descr=""/>
          <p:cNvPicPr/>
          <p:nvPr/>
        </p:nvPicPr>
        <p:blipFill>
          <a:blip r:embed="rId2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3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subTitle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subTitle"/>
          </p:nvPr>
        </p:nvSpPr>
        <p:spPr>
          <a:xfrm>
            <a:off x="1069920" y="484560"/>
            <a:ext cx="10058040" cy="7458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17" name="PlaceHolder 4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4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29" name="" descr=""/>
          <p:cNvPicPr/>
          <p:nvPr/>
        </p:nvPicPr>
        <p:blipFill>
          <a:blip r:embed="rId2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  <p:pic>
        <p:nvPicPr>
          <p:cNvPr id="130" name="" descr=""/>
          <p:cNvPicPr/>
          <p:nvPr/>
        </p:nvPicPr>
        <p:blipFill>
          <a:blip r:embed="rId3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39" name="PlaceHolder 2"/>
          <p:cNvSpPr>
            <a:spLocks noGrp="1"/>
          </p:cNvSpPr>
          <p:nvPr>
            <p:ph type="subTitle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subTitle"/>
          </p:nvPr>
        </p:nvSpPr>
        <p:spPr>
          <a:xfrm>
            <a:off x="1069920" y="484560"/>
            <a:ext cx="10058040" cy="7458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49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0" name="PlaceHolder 4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2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3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4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56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7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58" name="PlaceHolder 4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170" name="" descr=""/>
          <p:cNvPicPr/>
          <p:nvPr/>
        </p:nvPicPr>
        <p:blipFill>
          <a:blip r:embed="rId2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  <p:pic>
        <p:nvPicPr>
          <p:cNvPr id="171" name="" descr=""/>
          <p:cNvPicPr/>
          <p:nvPr/>
        </p:nvPicPr>
        <p:blipFill>
          <a:blip r:embed="rId3"/>
          <a:stretch/>
        </p:blipFill>
        <p:spPr>
          <a:xfrm>
            <a:off x="3560400" y="2121120"/>
            <a:ext cx="5076360" cy="405036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1069920" y="484560"/>
            <a:ext cx="10058040" cy="7458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106992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40503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6224040" y="423720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106992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4040" y="2121480"/>
            <a:ext cx="49082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1069920" y="4237200"/>
            <a:ext cx="10058040" cy="193176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slideLayout" Target="../slideLayouts/slideLayout1.xml"/><Relationship Id="rId8" Type="http://schemas.openxmlformats.org/officeDocument/2006/relationships/slideLayout" Target="../slideLayouts/slideLayout2.xml"/><Relationship Id="rId9" Type="http://schemas.openxmlformats.org/officeDocument/2006/relationships/slideLayout" Target="../slideLayouts/slideLayout3.xml"/><Relationship Id="rId10" Type="http://schemas.openxmlformats.org/officeDocument/2006/relationships/slideLayout" Target="../slideLayouts/slideLayout4.xml"/><Relationship Id="rId11" Type="http://schemas.openxmlformats.org/officeDocument/2006/relationships/slideLayout" Target="../slideLayouts/slideLayout5.xml"/><Relationship Id="rId12" Type="http://schemas.openxmlformats.org/officeDocument/2006/relationships/slideLayout" Target="../slideLayouts/slideLayout6.xml"/><Relationship Id="rId13" Type="http://schemas.openxmlformats.org/officeDocument/2006/relationships/slideLayout" Target="../slideLayouts/slideLayout7.xml"/><Relationship Id="rId14" Type="http://schemas.openxmlformats.org/officeDocument/2006/relationships/slideLayout" Target="../slideLayouts/slideLayout8.xml"/><Relationship Id="rId15" Type="http://schemas.openxmlformats.org/officeDocument/2006/relationships/slideLayout" Target="../slideLayouts/slideLayout9.xml"/><Relationship Id="rId16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1.xml"/><Relationship Id="rId18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8.xml"/><Relationship Id="rId9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11401560" y="6229800"/>
            <a:ext cx="456840" cy="456840"/>
          </a:xfrm>
          <a:prstGeom prst="ellipse">
            <a:avLst/>
          </a:prstGeom>
          <a:blipFill>
            <a:blip r:embed="rId2"/>
            <a:tile/>
          </a:blip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11431080" y="6258960"/>
            <a:ext cx="398520" cy="398520"/>
          </a:xfrm>
          <a:prstGeom prst="ellipse">
            <a:avLst/>
          </a:prstGeom>
          <a:noFill/>
          <a:ln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920880" y="1347120"/>
            <a:ext cx="10222560" cy="80280"/>
          </a:xfrm>
          <a:prstGeom prst="rect">
            <a:avLst/>
          </a:prstGeom>
          <a:blipFill>
            <a:blip r:embed="rId3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920880" y="4299840"/>
            <a:ext cx="10222560" cy="80280"/>
          </a:xfrm>
          <a:prstGeom prst="rect">
            <a:avLst/>
          </a:prstGeom>
          <a:blipFill>
            <a:blip r:embed="rId4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920880" y="1484640"/>
            <a:ext cx="10222560" cy="2742840"/>
          </a:xfrm>
          <a:prstGeom prst="rect">
            <a:avLst/>
          </a:prstGeom>
          <a:blipFill>
            <a:blip r:embed="rId5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9649080" y="4069080"/>
            <a:ext cx="1080720" cy="1080720"/>
          </a:xfrm>
          <a:prstGeom prst="ellipse">
            <a:avLst/>
          </a:prstGeom>
          <a:blipFill>
            <a:blip r:embed="rId6"/>
            <a:tile/>
          </a:blip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" name="CustomShape 7"/>
          <p:cNvSpPr/>
          <p:nvPr/>
        </p:nvSpPr>
        <p:spPr>
          <a:xfrm>
            <a:off x="9757440" y="4177080"/>
            <a:ext cx="864360" cy="864360"/>
          </a:xfrm>
          <a:prstGeom prst="ellipse">
            <a:avLst/>
          </a:pr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1051560" y="1432080"/>
            <a:ext cx="9966600" cy="303552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</a:pPr>
            <a:r>
              <a:rPr lang="en-US" sz="9600" strike="noStrike">
                <a:latin typeface="Rockwell Condensed"/>
              </a:rPr>
              <a:t>Click to edit the title text formatHaga clic para modificar el estilo de título del patrón</a:t>
            </a:r>
            <a:endParaRPr/>
          </a:p>
        </p:txBody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7964280" y="6272640"/>
            <a:ext cx="3273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1100" strike="noStrike">
                <a:solidFill>
                  <a:srgbClr val="696464"/>
                </a:solidFill>
                <a:latin typeface="Rockwell"/>
              </a:rPr>
              <a:t>11/22/18</a:t>
            </a:r>
            <a:endParaRPr/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1088280" y="6272640"/>
            <a:ext cx="63273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9592560" y="4289400"/>
            <a:ext cx="1193400" cy="63972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196C90C3-7794-4EDE-8187-02D76F665822}" type="slidenum">
              <a:rPr b="1" lang="en-US" sz="2800" strike="noStrike">
                <a:solidFill>
                  <a:srgbClr val="ffffff"/>
                </a:solidFill>
                <a:latin typeface="Rockwell Condensed"/>
              </a:rPr>
              <a:t>&lt;number&gt;</a:t>
            </a:fld>
            <a:endParaRPr/>
          </a:p>
        </p:txBody>
      </p:sp>
      <p:sp>
        <p:nvSpPr>
          <p:cNvPr id="11" name="PlaceHolder 1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000">
                <a:latin typeface="Rockwel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Rockwel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Rockwel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Rockwel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Rockwel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Rockwel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Rockwel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7"/>
    <p:sldLayoutId id="2147483650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  <p:sldLayoutId id="2147483660" r:id="rId18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CustomShape 1"/>
          <p:cNvSpPr/>
          <p:nvPr/>
        </p:nvSpPr>
        <p:spPr>
          <a:xfrm>
            <a:off x="11401560" y="6229800"/>
            <a:ext cx="456840" cy="456840"/>
          </a:xfrm>
          <a:prstGeom prst="ellipse">
            <a:avLst/>
          </a:prstGeom>
          <a:blipFill>
            <a:blip r:embed="rId2"/>
            <a:tile/>
          </a:blip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11431080" y="6258960"/>
            <a:ext cx="398520" cy="398520"/>
          </a:xfrm>
          <a:prstGeom prst="ellipse">
            <a:avLst/>
          </a:prstGeom>
          <a:noFill/>
          <a:ln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1069920" y="484560"/>
            <a:ext cx="10058040" cy="1608840"/>
          </a:xfrm>
          <a:prstGeom prst="rect">
            <a:avLst/>
          </a:prstGeom>
        </p:spPr>
        <p:txBody>
          <a:bodyPr anchor="ctr"/>
          <a:p>
            <a:pPr>
              <a:lnSpc>
                <a:spcPct val="90000"/>
              </a:lnSpc>
            </a:pPr>
            <a:r>
              <a:rPr lang="en-US" sz="5400" strike="noStrike">
                <a:latin typeface="Rockwell Condensed"/>
              </a:rPr>
              <a:t>Click to edit the title text formatHaga clic para modificar el estilo de título del patrón</a:t>
            </a:r>
            <a:endParaRPr/>
          </a:p>
        </p:txBody>
      </p:sp>
      <p:sp>
        <p:nvSpPr>
          <p:cNvPr id="49" name="PlaceHolder 4"/>
          <p:cNvSpPr>
            <a:spLocks noGrp="1"/>
          </p:cNvSpPr>
          <p:nvPr>
            <p:ph type="body"/>
          </p:nvPr>
        </p:nvSpPr>
        <p:spPr>
          <a:xfrm>
            <a:off x="1069920" y="2121480"/>
            <a:ext cx="10058040" cy="405036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SzPct val="85000"/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Seventh Outline LevelHaga clic para modificar el estilo de texto del patrón</a:t>
            </a:r>
            <a:endParaRPr/>
          </a:p>
          <a:p>
            <a:pPr lvl="1">
              <a:lnSpc>
                <a:spcPct val="100000"/>
              </a:lnSpc>
              <a:buSzPct val="85000"/>
              <a:buFont typeface="Wingdings" charset="2"/>
              <a:buChar char=""/>
            </a:pPr>
            <a:r>
              <a:rPr lang="en-US" strike="noStrike">
                <a:solidFill>
                  <a:srgbClr val="000000"/>
                </a:solidFill>
                <a:latin typeface="Rockwell"/>
              </a:rPr>
              <a:t>Segundo nivel</a:t>
            </a:r>
            <a:endParaRPr/>
          </a:p>
          <a:p>
            <a:pPr lvl="2">
              <a:lnSpc>
                <a:spcPct val="100000"/>
              </a:lnSpc>
              <a:buSzPct val="85000"/>
              <a:buFont typeface="Wingdings" charset="2"/>
              <a:buChar char=""/>
            </a:pPr>
            <a:r>
              <a:rPr lang="en-US" sz="1600" strike="noStrike">
                <a:solidFill>
                  <a:srgbClr val="000000"/>
                </a:solidFill>
                <a:latin typeface="Rockwell"/>
              </a:rPr>
              <a:t>Tercer nivel</a:t>
            </a:r>
            <a:endParaRPr/>
          </a:p>
          <a:p>
            <a:pPr lvl="3">
              <a:lnSpc>
                <a:spcPct val="100000"/>
              </a:lnSpc>
              <a:buSzPct val="85000"/>
              <a:buFont typeface="Wingdings" charset="2"/>
              <a:buChar char=""/>
            </a:pPr>
            <a:r>
              <a:rPr lang="en-US" sz="1600" strike="noStrike">
                <a:solidFill>
                  <a:srgbClr val="000000"/>
                </a:solidFill>
                <a:latin typeface="Rockwell"/>
              </a:rPr>
              <a:t>Cuarto nivel</a:t>
            </a:r>
            <a:endParaRPr/>
          </a:p>
          <a:p>
            <a:pPr lvl="4">
              <a:lnSpc>
                <a:spcPct val="100000"/>
              </a:lnSpc>
              <a:buSzPct val="85000"/>
              <a:buFont typeface="Wingdings" charset="2"/>
              <a:buChar char=""/>
            </a:pPr>
            <a:r>
              <a:rPr lang="en-US" sz="1600" strike="noStrike">
                <a:solidFill>
                  <a:srgbClr val="000000"/>
                </a:solidFill>
                <a:latin typeface="Rockwell"/>
              </a:rPr>
              <a:t>Quinto nivel</a:t>
            </a:r>
            <a:endParaRPr/>
          </a:p>
        </p:txBody>
      </p:sp>
      <p:sp>
        <p:nvSpPr>
          <p:cNvPr id="50" name="PlaceHolder 5"/>
          <p:cNvSpPr>
            <a:spLocks noGrp="1"/>
          </p:cNvSpPr>
          <p:nvPr>
            <p:ph type="dt"/>
          </p:nvPr>
        </p:nvSpPr>
        <p:spPr>
          <a:xfrm>
            <a:off x="7964280" y="6272640"/>
            <a:ext cx="3273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1100" strike="noStrike">
                <a:solidFill>
                  <a:srgbClr val="696464"/>
                </a:solidFill>
                <a:latin typeface="Rockwell"/>
              </a:rPr>
              <a:t>11/22/18</a:t>
            </a:r>
            <a:endParaRPr/>
          </a:p>
        </p:txBody>
      </p:sp>
      <p:sp>
        <p:nvSpPr>
          <p:cNvPr id="51" name="PlaceHolder 6"/>
          <p:cNvSpPr>
            <a:spLocks noGrp="1"/>
          </p:cNvSpPr>
          <p:nvPr>
            <p:ph type="ftr"/>
          </p:nvPr>
        </p:nvSpPr>
        <p:spPr>
          <a:xfrm>
            <a:off x="1088280" y="6272640"/>
            <a:ext cx="63273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52" name="PlaceHolder 7"/>
          <p:cNvSpPr>
            <a:spLocks noGrp="1"/>
          </p:cNvSpPr>
          <p:nvPr>
            <p:ph type="sldNum"/>
          </p:nvPr>
        </p:nvSpPr>
        <p:spPr>
          <a:xfrm>
            <a:off x="11311200" y="6272640"/>
            <a:ext cx="6397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E23F0AE6-BDBC-4753-A83E-634E1CA8F0DE}" type="slidenum">
              <a:rPr b="1" lang="en-US" sz="1400" strike="noStrike">
                <a:solidFill>
                  <a:srgbClr val="ffffff"/>
                </a:solidFill>
                <a:latin typeface="Rockwell Condensed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11401560" y="6229800"/>
            <a:ext cx="456840" cy="456840"/>
          </a:xfrm>
          <a:prstGeom prst="ellipse">
            <a:avLst/>
          </a:prstGeom>
          <a:blipFill>
            <a:blip r:embed="rId2"/>
            <a:tile/>
          </a:blip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8" name="CustomShape 2"/>
          <p:cNvSpPr/>
          <p:nvPr/>
        </p:nvSpPr>
        <p:spPr>
          <a:xfrm>
            <a:off x="11431080" y="6258960"/>
            <a:ext cx="398520" cy="398520"/>
          </a:xfrm>
          <a:prstGeom prst="ellipse">
            <a:avLst/>
          </a:prstGeom>
          <a:noFill/>
          <a:ln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9" name="CustomShape 3"/>
          <p:cNvSpPr/>
          <p:nvPr/>
        </p:nvSpPr>
        <p:spPr>
          <a:xfrm>
            <a:off x="0" y="4917960"/>
            <a:ext cx="12191760" cy="1939680"/>
          </a:xfrm>
          <a:prstGeom prst="rect">
            <a:avLst/>
          </a:prstGeom>
          <a:blipFill>
            <a:blip r:embed="rId3"/>
            <a:tile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0" name="PlaceHolder 4"/>
          <p:cNvSpPr>
            <a:spLocks noGrp="1"/>
          </p:cNvSpPr>
          <p:nvPr>
            <p:ph type="title"/>
          </p:nvPr>
        </p:nvSpPr>
        <p:spPr>
          <a:xfrm>
            <a:off x="2167200" y="1225440"/>
            <a:ext cx="9280800" cy="3520080"/>
          </a:xfrm>
          <a:prstGeom prst="rect">
            <a:avLst/>
          </a:prstGeom>
        </p:spPr>
        <p:txBody>
          <a:bodyPr anchor="ctr"/>
          <a:p>
            <a:pPr>
              <a:lnSpc>
                <a:spcPct val="80000"/>
              </a:lnSpc>
            </a:pPr>
            <a:r>
              <a:rPr lang="en-US" sz="8000" strike="noStrike">
                <a:latin typeface="Rockwell Condensed"/>
              </a:rPr>
              <a:t>Click to edit the title text formatHaga clic para modificar el estilo de título del patrón</a:t>
            </a:r>
            <a:endParaRPr/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2165760" y="5020200"/>
            <a:ext cx="9052200" cy="1066320"/>
          </a:xfrm>
          <a:prstGeom prst="rect">
            <a:avLst/>
          </a:prstGeom>
        </p:spPr>
        <p:txBody>
          <a:bodyPr/>
          <a:p>
            <a:pPr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Seventh Outline LevelHaga clic para modificar el estilo de texto del patrón</a:t>
            </a:r>
            <a:endParaRPr/>
          </a:p>
        </p:txBody>
      </p:sp>
      <p:sp>
        <p:nvSpPr>
          <p:cNvPr id="92" name="PlaceHolder 6"/>
          <p:cNvSpPr>
            <a:spLocks noGrp="1"/>
          </p:cNvSpPr>
          <p:nvPr>
            <p:ph type="dt"/>
          </p:nvPr>
        </p:nvSpPr>
        <p:spPr>
          <a:xfrm>
            <a:off x="8593560" y="6272640"/>
            <a:ext cx="264384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1100" strike="noStrike">
                <a:solidFill>
                  <a:srgbClr val="696464"/>
                </a:solidFill>
                <a:latin typeface="Rockwell"/>
              </a:rPr>
              <a:t>11/22/18</a:t>
            </a:r>
            <a:endParaRPr/>
          </a:p>
        </p:txBody>
      </p:sp>
      <p:sp>
        <p:nvSpPr>
          <p:cNvPr id="93" name="PlaceHolder 7"/>
          <p:cNvSpPr>
            <a:spLocks noGrp="1"/>
          </p:cNvSpPr>
          <p:nvPr>
            <p:ph type="ftr"/>
          </p:nvPr>
        </p:nvSpPr>
        <p:spPr>
          <a:xfrm>
            <a:off x="2182680" y="6272640"/>
            <a:ext cx="63273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94" name="CustomShape 8"/>
          <p:cNvSpPr/>
          <p:nvPr/>
        </p:nvSpPr>
        <p:spPr>
          <a:xfrm>
            <a:off x="897480" y="2325960"/>
            <a:ext cx="1080720" cy="1080720"/>
          </a:xfrm>
          <a:prstGeom prst="ellipse">
            <a:avLst/>
          </a:prstGeom>
          <a:blipFill>
            <a:blip r:embed="rId4"/>
            <a:tile/>
          </a:blip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CustomShape 9"/>
          <p:cNvSpPr/>
          <p:nvPr/>
        </p:nvSpPr>
        <p:spPr>
          <a:xfrm>
            <a:off x="1005480" y="2433960"/>
            <a:ext cx="864360" cy="864360"/>
          </a:xfrm>
          <a:prstGeom prst="ellipse">
            <a:avLst/>
          </a:prstGeom>
          <a:noFill/>
          <a:ln w="255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PlaceHolder 10"/>
          <p:cNvSpPr>
            <a:spLocks noGrp="1"/>
          </p:cNvSpPr>
          <p:nvPr>
            <p:ph type="sldNum"/>
          </p:nvPr>
        </p:nvSpPr>
        <p:spPr>
          <a:xfrm>
            <a:off x="843840" y="2505960"/>
            <a:ext cx="1188000" cy="72000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fld id="{31C298EB-7582-49B6-8931-BA69EE14E75E}" type="slidenum">
              <a:rPr b="1" lang="en-US" sz="2800" strike="noStrike">
                <a:solidFill>
                  <a:srgbClr val="ffffff"/>
                </a:solidFill>
                <a:latin typeface="Rockwell Condensed"/>
              </a:rPr>
              <a:t>&lt;number&gt;</a:t>
            </a:fld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11401560" y="6229800"/>
            <a:ext cx="456840" cy="456840"/>
          </a:xfrm>
          <a:prstGeom prst="ellipse">
            <a:avLst/>
          </a:prstGeom>
          <a:blipFill>
            <a:blip r:embed="rId2"/>
            <a:tile/>
          </a:blip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2"/>
          <p:cNvSpPr/>
          <p:nvPr/>
        </p:nvSpPr>
        <p:spPr>
          <a:xfrm>
            <a:off x="11431080" y="6258960"/>
            <a:ext cx="398520" cy="398520"/>
          </a:xfrm>
          <a:prstGeom prst="ellipse">
            <a:avLst/>
          </a:prstGeom>
          <a:noFill/>
          <a:ln w="1260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PlaceHolder 3"/>
          <p:cNvSpPr>
            <a:spLocks noGrp="1"/>
          </p:cNvSpPr>
          <p:nvPr>
            <p:ph type="dt"/>
          </p:nvPr>
        </p:nvSpPr>
        <p:spPr>
          <a:xfrm>
            <a:off x="7964280" y="6272640"/>
            <a:ext cx="327312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r>
              <a:rPr lang="en-US" sz="1100" strike="noStrike">
                <a:solidFill>
                  <a:srgbClr val="696464"/>
                </a:solidFill>
                <a:latin typeface="Rockwell"/>
              </a:rPr>
              <a:t>11/22/18</a:t>
            </a:r>
            <a:endParaRPr/>
          </a:p>
        </p:txBody>
      </p:sp>
      <p:sp>
        <p:nvSpPr>
          <p:cNvPr id="134" name="PlaceHolder 4"/>
          <p:cNvSpPr>
            <a:spLocks noGrp="1"/>
          </p:cNvSpPr>
          <p:nvPr>
            <p:ph type="ftr"/>
          </p:nvPr>
        </p:nvSpPr>
        <p:spPr>
          <a:xfrm>
            <a:off x="1088280" y="6272640"/>
            <a:ext cx="63273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135" name="PlaceHolder 5"/>
          <p:cNvSpPr>
            <a:spLocks noGrp="1"/>
          </p:cNvSpPr>
          <p:nvPr>
            <p:ph type="sldNum"/>
          </p:nvPr>
        </p:nvSpPr>
        <p:spPr>
          <a:xfrm>
            <a:off x="11311200" y="6272640"/>
            <a:ext cx="639720" cy="36468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fld id="{6F92ADDB-7772-40D9-8AF9-DA96FB9A212B}" type="slidenum">
              <a:rPr b="1" lang="en-US" sz="1400" strike="noStrike">
                <a:solidFill>
                  <a:srgbClr val="ffffff"/>
                </a:solidFill>
                <a:latin typeface="Rockwell Condensed"/>
              </a:rPr>
              <a:t>&lt;number&gt;</a:t>
            </a:fld>
            <a:endParaRPr/>
          </a:p>
        </p:txBody>
      </p:sp>
      <p:sp>
        <p:nvSpPr>
          <p:cNvPr id="136" name="PlaceHolder 6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lang="en-US">
                <a:latin typeface="Rockwell"/>
              </a:rPr>
              <a:t>Click to edit the title text format</a:t>
            </a:r>
            <a:endParaRPr/>
          </a:p>
        </p:txBody>
      </p:sp>
      <p:sp>
        <p:nvSpPr>
          <p:cNvPr id="137" name="PlaceHolder 7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000">
                <a:latin typeface="Rockwel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1600">
                <a:latin typeface="Rockwel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>
                <a:latin typeface="Rockwel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 sz="1600">
                <a:latin typeface="Rockwel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Rockwel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Rockwel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Rockwell"/>
              </a:rPr>
              <a:t>Seventh Outline Level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jpeg"/><Relationship Id="rId3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TextShape 1"/>
          <p:cNvSpPr txBox="1"/>
          <p:nvPr/>
        </p:nvSpPr>
        <p:spPr>
          <a:xfrm>
            <a:off x="1051560" y="1432080"/>
            <a:ext cx="9966600" cy="303552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80000"/>
              </a:lnSpc>
            </a:pPr>
            <a:r>
              <a:rPr lang="en-US" sz="7200" strike="noStrike">
                <a:latin typeface="Rockwell Condensed"/>
              </a:rPr>
              <a:t>RESISTENCIA ANTIMICROBIANA EN MEDICINA VETERINARIA</a:t>
            </a:r>
            <a:endParaRPr/>
          </a:p>
        </p:txBody>
      </p:sp>
      <p:sp>
        <p:nvSpPr>
          <p:cNvPr id="173" name="TextShape 2"/>
          <p:cNvSpPr txBox="1"/>
          <p:nvPr/>
        </p:nvSpPr>
        <p:spPr>
          <a:xfrm>
            <a:off x="944280" y="5509440"/>
            <a:ext cx="7890840" cy="10695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Rockwell"/>
              </a:rPr>
              <a:t>Elaborado por: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Rockwell"/>
              </a:rPr>
              <a:t>Dra. Damaris Contreras-MINSA</a:t>
            </a:r>
            <a:endParaRPr/>
          </a:p>
          <a:p>
            <a:pPr>
              <a:lnSpc>
                <a:spcPct val="100000"/>
              </a:lnSpc>
            </a:pPr>
            <a:r>
              <a:rPr lang="en-US" sz="1400" strike="noStrike">
                <a:solidFill>
                  <a:srgbClr val="000000"/>
                </a:solidFill>
                <a:latin typeface="Rockwell"/>
              </a:rPr>
              <a:t>Dra. Cilini Arosemena-ARAP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174" name="Imagen 3" descr=""/>
          <p:cNvPicPr/>
          <p:nvPr/>
        </p:nvPicPr>
        <p:blipFill>
          <a:blip r:embed="rId1"/>
          <a:stretch/>
        </p:blipFill>
        <p:spPr>
          <a:xfrm>
            <a:off x="8728200" y="3647160"/>
            <a:ext cx="3463200" cy="3210480"/>
          </a:xfrm>
          <a:prstGeom prst="rect">
            <a:avLst/>
          </a:prstGeom>
          <a:ln>
            <a:noFill/>
          </a:ln>
        </p:spPr>
      </p:pic>
      <p:sp>
        <p:nvSpPr>
          <p:cNvPr id="175" name="CustomShape 3"/>
          <p:cNvSpPr/>
          <p:nvPr/>
        </p:nvSpPr>
        <p:spPr>
          <a:xfrm>
            <a:off x="1051560" y="3933000"/>
            <a:ext cx="7890840" cy="106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/>
          <a:p>
            <a:pPr>
              <a:lnSpc>
                <a:spcPct val="90000"/>
              </a:lnSpc>
            </a:pPr>
            <a:r>
              <a:rPr lang="en-US" sz="2200" strike="noStrike">
                <a:solidFill>
                  <a:srgbClr val="000000"/>
                </a:solidFill>
                <a:latin typeface="Rockwell"/>
              </a:rPr>
              <a:t>Presentado por:</a:t>
            </a:r>
            <a:endParaRPr/>
          </a:p>
          <a:p>
            <a:pPr>
              <a:lnSpc>
                <a:spcPct val="90000"/>
              </a:lnSpc>
            </a:pPr>
            <a:r>
              <a:rPr lang="en-US" sz="2200" strike="noStrike">
                <a:solidFill>
                  <a:srgbClr val="000000"/>
                </a:solidFill>
                <a:latin typeface="Rockwell"/>
              </a:rPr>
              <a:t>Dra. Damaris Contreras-Departamento de Control de Zoonosis-MINSA</a:t>
            </a:r>
            <a:endParaRPr/>
          </a:p>
          <a:p>
            <a:pPr>
              <a:lnSpc>
                <a:spcPct val="90000"/>
              </a:lnSpc>
            </a:pPr>
            <a:endParaRPr/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TextShape 1"/>
          <p:cNvSpPr txBox="1"/>
          <p:nvPr/>
        </p:nvSpPr>
        <p:spPr>
          <a:xfrm>
            <a:off x="1142640" y="131400"/>
            <a:ext cx="10058040" cy="1136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 strike="noStrike">
                <a:latin typeface="Rockwell Condensed"/>
              </a:rPr>
              <a:t>Control y prevención de la resistencia a los antibióticos</a:t>
            </a:r>
            <a:endParaRPr/>
          </a:p>
        </p:txBody>
      </p:sp>
      <p:sp>
        <p:nvSpPr>
          <p:cNvPr id="222" name="TextShape 2"/>
          <p:cNvSpPr txBox="1"/>
          <p:nvPr/>
        </p:nvSpPr>
        <p:spPr>
          <a:xfrm>
            <a:off x="1069920" y="1174320"/>
            <a:ext cx="10058040" cy="49975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9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La única forma de evitar la resistencia es dejar de utilizar antimicrobianos, práctica que indudablemente no se puede optar en la actualidad. 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pic>
        <p:nvPicPr>
          <p:cNvPr id="223" name="Imagen 3" descr=""/>
          <p:cNvPicPr/>
          <p:nvPr/>
        </p:nvPicPr>
        <p:blipFill>
          <a:blip r:embed="rId1"/>
          <a:stretch/>
        </p:blipFill>
        <p:spPr>
          <a:xfrm>
            <a:off x="2010600" y="3995280"/>
            <a:ext cx="8321760" cy="29718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extShape 1"/>
          <p:cNvSpPr txBox="1"/>
          <p:nvPr/>
        </p:nvSpPr>
        <p:spPr>
          <a:xfrm>
            <a:off x="1142640" y="131400"/>
            <a:ext cx="10058040" cy="1136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 strike="noStrike">
                <a:latin typeface="Rockwell Condensed"/>
              </a:rPr>
              <a:t>Control y prevención de la resistencia a los antibióticos</a:t>
            </a:r>
            <a:endParaRPr/>
          </a:p>
        </p:txBody>
      </p:sp>
      <p:sp>
        <p:nvSpPr>
          <p:cNvPr id="225" name="CustomShape 2"/>
          <p:cNvSpPr/>
          <p:nvPr/>
        </p:nvSpPr>
        <p:spPr>
          <a:xfrm>
            <a:off x="1069920" y="2728800"/>
            <a:ext cx="10058040" cy="8654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41120" rIns="141120" tIns="183240" bIns="183600" anchor="ctr"/>
          <a:p>
            <a:pPr>
              <a:lnSpc>
                <a:spcPct val="90000"/>
              </a:lnSpc>
            </a:pPr>
            <a:r>
              <a:rPr lang="en-US" sz="3700" strike="noStrike">
                <a:solidFill>
                  <a:srgbClr val="ffffff"/>
                </a:solidFill>
                <a:latin typeface="Rockwell"/>
              </a:rPr>
              <a:t>Etiología de la enfermedad </a:t>
            </a:r>
            <a:endParaRPr/>
          </a:p>
        </p:txBody>
      </p:sp>
      <p:sp>
        <p:nvSpPr>
          <p:cNvPr id="226" name="CustomShape 3"/>
          <p:cNvSpPr/>
          <p:nvPr/>
        </p:nvSpPr>
        <p:spPr>
          <a:xfrm>
            <a:off x="1069920" y="3594600"/>
            <a:ext cx="10058040" cy="252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19320" rIns="263160" tIns="47160" bIns="47160"/>
          <a:p>
            <a:pPr lvl="1" algn="just">
              <a:lnSpc>
                <a:spcPct val="90000"/>
              </a:lnSpc>
              <a:buFont typeface="StarSymbol"/>
              <a:buChar char=""/>
            </a:pPr>
            <a:r>
              <a:rPr lang="en-US" sz="2900" strike="noStrike">
                <a:solidFill>
                  <a:srgbClr val="000000"/>
                </a:solidFill>
                <a:latin typeface="Rockwell"/>
              </a:rPr>
              <a:t>Un hecho común en la práctica veterinaria, es que no siempre existe la posibilidad de identificar el agente etiológico antes de emprender el tratamiento. </a:t>
            </a:r>
            <a:endParaRPr/>
          </a:p>
          <a:p>
            <a:pPr lvl="1" algn="just">
              <a:lnSpc>
                <a:spcPct val="90000"/>
              </a:lnSpc>
              <a:buFont typeface="StarSymbol"/>
              <a:buChar char=""/>
            </a:pPr>
            <a:r>
              <a:rPr lang="en-US" sz="2900" strike="noStrike">
                <a:solidFill>
                  <a:srgbClr val="000000"/>
                </a:solidFill>
                <a:latin typeface="Rockwell"/>
              </a:rPr>
              <a:t>Esta situación, exige conocer los microorganismos infectantes más frecuentes, los que muchas veces están relacionados a los manejos de cada HATO.</a:t>
            </a:r>
            <a:endParaRPr/>
          </a:p>
        </p:txBody>
      </p:sp>
      <p:sp>
        <p:nvSpPr>
          <p:cNvPr id="227" name="CustomShape 4"/>
          <p:cNvSpPr/>
          <p:nvPr/>
        </p:nvSpPr>
        <p:spPr>
          <a:xfrm>
            <a:off x="1013040" y="1308960"/>
            <a:ext cx="10358640" cy="1552680"/>
          </a:xfrm>
          <a:prstGeom prst="rect">
            <a:avLst/>
          </a:prstGeom>
          <a:blipFill>
            <a:blip r:embed="rId1"/>
            <a:tile/>
          </a:blipFill>
          <a:ln>
            <a:noFill/>
          </a:ln>
          <a:effectLst>
            <a:outerShdw algn="ctr" blurRad="107950" dir="5400000" dist="127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2400" strike="noStrike">
                <a:solidFill>
                  <a:srgbClr val="ffffff"/>
                </a:solidFill>
                <a:latin typeface="Rockwell"/>
              </a:rPr>
              <a:t>Con el fin de disminuir la resistencia antimicrobiana, el Médico Veterinario debe tener presente a lo menos los siguientes aspectos en el momento de seleccionar un antimicrobiano</a:t>
            </a:r>
            <a:endParaRPr/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1142640" y="131400"/>
            <a:ext cx="10058040" cy="1136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 strike="noStrike">
                <a:latin typeface="Rockwell Condensed"/>
              </a:rPr>
              <a:t>Control y prevención de la resistencia a los antibióticos</a:t>
            </a:r>
            <a:endParaRPr/>
          </a:p>
        </p:txBody>
      </p:sp>
      <p:sp>
        <p:nvSpPr>
          <p:cNvPr id="229" name="CustomShape 2"/>
          <p:cNvSpPr/>
          <p:nvPr/>
        </p:nvSpPr>
        <p:spPr>
          <a:xfrm>
            <a:off x="1069920" y="1618200"/>
            <a:ext cx="10058040" cy="8420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37160" rIns="137160" tIns="178200" bIns="178200" anchor="ctr"/>
          <a:p>
            <a:pPr>
              <a:lnSpc>
                <a:spcPct val="90000"/>
              </a:lnSpc>
            </a:pPr>
            <a:r>
              <a:rPr lang="en-US" sz="3600" strike="noStrike">
                <a:solidFill>
                  <a:srgbClr val="ffffff"/>
                </a:solidFill>
                <a:latin typeface="Rockwell"/>
              </a:rPr>
              <a:t>Estudios de sensibilidad</a:t>
            </a:r>
            <a:endParaRPr/>
          </a:p>
        </p:txBody>
      </p:sp>
      <p:sp>
        <p:nvSpPr>
          <p:cNvPr id="230" name="CustomShape 3"/>
          <p:cNvSpPr/>
          <p:nvPr/>
        </p:nvSpPr>
        <p:spPr>
          <a:xfrm>
            <a:off x="1069920" y="2460600"/>
            <a:ext cx="10058040" cy="3651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19320" rIns="255960"/>
          <a:p>
            <a:pPr lvl="1" algn="just">
              <a:lnSpc>
                <a:spcPct val="9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000000"/>
                </a:solidFill>
                <a:latin typeface="Rockwell"/>
              </a:rPr>
              <a:t>Es necesario conocer el patrón de sensibilidad del microorganismo infectante frente a los antimicrobianos disponibles en el mercado nacional. </a:t>
            </a:r>
            <a:endParaRPr/>
          </a:p>
          <a:p>
            <a:pPr lvl="1" algn="just">
              <a:lnSpc>
                <a:spcPct val="9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000000"/>
                </a:solidFill>
                <a:latin typeface="Rockwell"/>
              </a:rPr>
              <a:t>Debe recordarse que el fenómeno de resistencia implica, entre otras causas, la exposición continua de una bacteria a un determinado antimicrobiano.</a:t>
            </a:r>
            <a:endParaRPr/>
          </a:p>
          <a:p>
            <a:pPr lvl="1" algn="just">
              <a:lnSpc>
                <a:spcPct val="90000"/>
              </a:lnSpc>
              <a:buFont typeface="StarSymbol"/>
              <a:buChar char=""/>
            </a:pPr>
            <a:r>
              <a:rPr lang="en-US" sz="2800" strike="noStrike">
                <a:solidFill>
                  <a:srgbClr val="000000"/>
                </a:solidFill>
                <a:latin typeface="Rockwell"/>
              </a:rPr>
              <a:t>Se recomienda que a nivel de HATO e incluso de la zona, existan programas de farmacovigilancia de resistencia.</a:t>
            </a:r>
            <a:endParaRPr/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extShape 1"/>
          <p:cNvSpPr txBox="1"/>
          <p:nvPr/>
        </p:nvSpPr>
        <p:spPr>
          <a:xfrm>
            <a:off x="1142640" y="131400"/>
            <a:ext cx="10058040" cy="1136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lang="en-US" sz="4000" strike="noStrike">
                <a:latin typeface="Rockwell Condensed"/>
              </a:rPr>
              <a:t>Control y prevención de la resistencia a los antibióticos</a:t>
            </a:r>
            <a:endParaRPr/>
          </a:p>
        </p:txBody>
      </p:sp>
      <p:sp>
        <p:nvSpPr>
          <p:cNvPr id="232" name="CustomShape 2"/>
          <p:cNvSpPr/>
          <p:nvPr/>
        </p:nvSpPr>
        <p:spPr>
          <a:xfrm>
            <a:off x="1069920" y="1763280"/>
            <a:ext cx="10803960" cy="6080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9000" rIns="99000" tIns="128880" bIns="128520" anchor="ctr"/>
          <a:p>
            <a:pPr algn="just">
              <a:lnSpc>
                <a:spcPct val="90000"/>
              </a:lnSpc>
            </a:pPr>
            <a:r>
              <a:rPr lang="en-US" sz="2600" strike="noStrike">
                <a:solidFill>
                  <a:srgbClr val="ffffff"/>
                </a:solidFill>
                <a:latin typeface="Rockwell"/>
              </a:rPr>
              <a:t>Factores farmacocinéticos del antimicrobiano  </a:t>
            </a:r>
            <a:endParaRPr/>
          </a:p>
        </p:txBody>
      </p:sp>
      <p:sp>
        <p:nvSpPr>
          <p:cNvPr id="233" name="CustomShape 3"/>
          <p:cNvSpPr/>
          <p:nvPr/>
        </p:nvSpPr>
        <p:spPr>
          <a:xfrm>
            <a:off x="1069920" y="2371680"/>
            <a:ext cx="10803960" cy="1775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3080" rIns="185040" tIns="33120" bIns="33120"/>
          <a:p>
            <a:pPr lvl="1" algn="just">
              <a:lnSpc>
                <a:spcPct val="90000"/>
              </a:lnSpc>
              <a:buFont typeface="StarSymbol"/>
              <a:buChar char="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Los buenos resultados de un tratamiento dependen, además, de la capacidad que tiene el fármaco de llegar al sitio de la infección. </a:t>
            </a:r>
            <a:endParaRPr/>
          </a:p>
          <a:p>
            <a:pPr lvl="1" algn="just">
              <a:lnSpc>
                <a:spcPct val="90000"/>
              </a:lnSpc>
              <a:buFont typeface="StarSymbol"/>
              <a:buChar char="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La concentración mínima de antimicrobiano que debe alcanzarse en el sitio de infección, debe ser a lo menos igual a la Concentración Mínima Inhibitoria (MIC) del microorganismo infectante determinada "in vitro", aunque en muchos casos es conveniente obtener múltiplos de dicha concentración.</a:t>
            </a:r>
            <a:endParaRPr/>
          </a:p>
        </p:txBody>
      </p:sp>
      <p:sp>
        <p:nvSpPr>
          <p:cNvPr id="234" name="CustomShape 4"/>
          <p:cNvSpPr/>
          <p:nvPr/>
        </p:nvSpPr>
        <p:spPr>
          <a:xfrm>
            <a:off x="1069920" y="4147920"/>
            <a:ext cx="10803960" cy="60804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99000" rIns="99000" tIns="128880" bIns="128520" anchor="ctr"/>
          <a:p>
            <a:pPr algn="just">
              <a:lnSpc>
                <a:spcPct val="90000"/>
              </a:lnSpc>
            </a:pPr>
            <a:r>
              <a:rPr lang="en-US" sz="2600" strike="noStrike">
                <a:solidFill>
                  <a:srgbClr val="ffffff"/>
                </a:solidFill>
                <a:latin typeface="Rockwell"/>
              </a:rPr>
              <a:t>Parámetros farmacocinéticos </a:t>
            </a:r>
            <a:endParaRPr/>
          </a:p>
        </p:txBody>
      </p:sp>
      <p:sp>
        <p:nvSpPr>
          <p:cNvPr id="235" name="CustomShape 5"/>
          <p:cNvSpPr/>
          <p:nvPr/>
        </p:nvSpPr>
        <p:spPr>
          <a:xfrm>
            <a:off x="1069920" y="4756320"/>
            <a:ext cx="10803960" cy="121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343080" rIns="185040" tIns="33120" bIns="33120"/>
          <a:p>
            <a:pPr lvl="1" algn="just">
              <a:lnSpc>
                <a:spcPct val="90000"/>
              </a:lnSpc>
              <a:buFont typeface="StarSymbol"/>
              <a:buChar char="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Relacionados con los procesos de eliminación, ya que son éstos los que determinan los tiempos de descarte para un medicamento en leche, carne o huevo. </a:t>
            </a:r>
            <a:endParaRPr/>
          </a:p>
          <a:p>
            <a:pPr lvl="1" algn="just">
              <a:lnSpc>
                <a:spcPct val="90000"/>
              </a:lnSpc>
              <a:buFont typeface="StarSymbol"/>
              <a:buChar char="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En el ganado lechero, lo ideal es seleccionar antimicrobianos cuyos procesos de eliminación por la leche sean rápidos.</a:t>
            </a:r>
            <a:endParaRPr/>
          </a:p>
        </p:txBody>
      </p:sp>
      <p:pic>
        <p:nvPicPr>
          <p:cNvPr id="236" name="Imagen 3" descr=""/>
          <p:cNvPicPr/>
          <p:nvPr/>
        </p:nvPicPr>
        <p:blipFill>
          <a:blip r:embed="rId1"/>
          <a:stretch/>
        </p:blipFill>
        <p:spPr>
          <a:xfrm>
            <a:off x="7905600" y="699480"/>
            <a:ext cx="4285800" cy="158328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extShape 1"/>
          <p:cNvSpPr txBox="1"/>
          <p:nvPr/>
        </p:nvSpPr>
        <p:spPr>
          <a:xfrm>
            <a:off x="1716480" y="321840"/>
            <a:ext cx="9280800" cy="12920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000" strike="noStrike">
                <a:latin typeface="Rockwell Condensed"/>
              </a:rPr>
              <a:t>Control y prevención de la resistencia a los antibióticos</a:t>
            </a:r>
            <a:endParaRPr/>
          </a:p>
        </p:txBody>
      </p:sp>
      <p:sp>
        <p:nvSpPr>
          <p:cNvPr id="238" name="CustomShape 2"/>
          <p:cNvSpPr/>
          <p:nvPr/>
        </p:nvSpPr>
        <p:spPr>
          <a:xfrm>
            <a:off x="2224440" y="1614240"/>
            <a:ext cx="9430560" cy="1080720"/>
          </a:xfrm>
          <a:prstGeom prst="roundRect">
            <a:avLst>
              <a:gd name="adj" fmla="val 16667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06560" rIns="106560" tIns="159480" bIns="159120" anchor="ctr"/>
          <a:p>
            <a:pPr>
              <a:lnSpc>
                <a:spcPct val="90000"/>
              </a:lnSpc>
            </a:pPr>
            <a:r>
              <a:rPr b="1" i="1" lang="en-US" sz="2800" strike="noStrike">
                <a:solidFill>
                  <a:srgbClr val="ffffff"/>
                </a:solidFill>
                <a:latin typeface="Rockwell"/>
              </a:rPr>
              <a:t>Implementación de registros asociados al manejo de medicamentos</a:t>
            </a:r>
            <a:endParaRPr/>
          </a:p>
        </p:txBody>
      </p:sp>
      <p:sp>
        <p:nvSpPr>
          <p:cNvPr id="239" name="CustomShape 3"/>
          <p:cNvSpPr/>
          <p:nvPr/>
        </p:nvSpPr>
        <p:spPr>
          <a:xfrm>
            <a:off x="2224440" y="2721960"/>
            <a:ext cx="9430560" cy="191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299520" rIns="199080" tIns="35640" bIns="35640"/>
          <a:p>
            <a:pPr lvl="1" algn="just">
              <a:lnSpc>
                <a:spcPct val="90000"/>
              </a:lnSpc>
              <a:buFont typeface="StarSymbol"/>
              <a:buChar char=""/>
            </a:pPr>
            <a:r>
              <a:rPr lang="en-US" sz="2200" strike="noStrike">
                <a:solidFill>
                  <a:srgbClr val="000000"/>
                </a:solidFill>
                <a:latin typeface="Rockwell"/>
              </a:rPr>
              <a:t>Para evitar que la resistencia a los antibióticos vaya en aumento, se ha sugerido sistemas para utilizarlos en un turno rotatorio durante un año o dos. </a:t>
            </a:r>
            <a:endParaRPr/>
          </a:p>
          <a:p>
            <a:pPr lvl="1" algn="just">
              <a:lnSpc>
                <a:spcPct val="90000"/>
              </a:lnSpc>
              <a:buFont typeface="StarSymbol"/>
              <a:buChar char=""/>
            </a:pPr>
            <a:r>
              <a:rPr lang="en-US" sz="2200" strike="noStrike">
                <a:solidFill>
                  <a:srgbClr val="000000"/>
                </a:solidFill>
                <a:latin typeface="Rockwell"/>
              </a:rPr>
              <a:t>Esto implica que además de los registros productivos y reproductivos llevados en un plantel, deberían existir registros relacionados con el manejo de antimicrobiano</a:t>
            </a:r>
            <a:endParaRPr/>
          </a:p>
        </p:txBody>
      </p:sp>
      <p:pic>
        <p:nvPicPr>
          <p:cNvPr id="240" name="Imagen 7" descr=""/>
          <p:cNvPicPr/>
          <p:nvPr/>
        </p:nvPicPr>
        <p:blipFill>
          <a:blip r:embed="rId1"/>
          <a:srcRect l="49046" t="35848" r="0" b="0"/>
          <a:stretch/>
        </p:blipFill>
        <p:spPr>
          <a:xfrm>
            <a:off x="6213600" y="4874760"/>
            <a:ext cx="3393720" cy="1982880"/>
          </a:xfrm>
          <a:prstGeom prst="rect">
            <a:avLst/>
          </a:prstGeom>
          <a:ln>
            <a:noFill/>
          </a:ln>
        </p:spPr>
      </p:pic>
      <p:pic>
        <p:nvPicPr>
          <p:cNvPr id="241" name="Imagen 8" descr=""/>
          <p:cNvPicPr/>
          <p:nvPr/>
        </p:nvPicPr>
        <p:blipFill>
          <a:blip r:embed="rId2"/>
          <a:srcRect l="0" t="32280" r="48803" b="0"/>
          <a:stretch/>
        </p:blipFill>
        <p:spPr>
          <a:xfrm>
            <a:off x="3580200" y="4874760"/>
            <a:ext cx="3286800" cy="196164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ustomShape 1"/>
          <p:cNvSpPr/>
          <p:nvPr/>
        </p:nvSpPr>
        <p:spPr>
          <a:xfrm>
            <a:off x="685800" y="20880"/>
            <a:ext cx="6268320" cy="913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trike="noStrike">
                <a:solidFill>
                  <a:srgbClr val="000000"/>
                </a:solidFill>
                <a:latin typeface="Rockwell"/>
              </a:rPr>
              <a:t>Cuadro N° 1. </a:t>
            </a:r>
            <a:r>
              <a:rPr lang="en-US" strike="noStrike">
                <a:solidFill>
                  <a:srgbClr val="000000"/>
                </a:solidFill>
                <a:latin typeface="Rockwell"/>
              </a:rPr>
              <a:t>Terapia antimicrobiana sugerida para tratamiento de infecciones. (Kirk’s Current Veterinary Therapy XV (Bonagura &amp; Twedt, 2014).</a:t>
            </a:r>
            <a:endParaRPr/>
          </a:p>
        </p:txBody>
      </p:sp>
      <p:pic>
        <p:nvPicPr>
          <p:cNvPr id="243" name="Imagen 3" descr=""/>
          <p:cNvPicPr/>
          <p:nvPr/>
        </p:nvPicPr>
        <p:blipFill>
          <a:blip r:embed="rId1"/>
          <a:srcRect l="1558" t="0" r="25817" b="0"/>
          <a:stretch/>
        </p:blipFill>
        <p:spPr>
          <a:xfrm>
            <a:off x="360720" y="994680"/>
            <a:ext cx="6284520" cy="5837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4" name="CustomShape 2"/>
          <p:cNvSpPr/>
          <p:nvPr/>
        </p:nvSpPr>
        <p:spPr>
          <a:xfrm>
            <a:off x="710280" y="1094760"/>
            <a:ext cx="1177920" cy="25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en-US" sz="1100" strike="noStrike">
                <a:solidFill>
                  <a:srgbClr val="000000"/>
                </a:solidFill>
                <a:latin typeface="Times New Roman"/>
              </a:rPr>
              <a:t>Principio </a:t>
            </a:r>
            <a:r>
              <a:rPr b="1" lang="en-US" sz="1100" strike="noStrike">
                <a:solidFill>
                  <a:srgbClr val="000000"/>
                </a:solidFill>
                <a:latin typeface="Arial"/>
              </a:rPr>
              <a:t>activo</a:t>
            </a:r>
            <a:endParaRPr/>
          </a:p>
        </p:txBody>
      </p:sp>
      <p:pic>
        <p:nvPicPr>
          <p:cNvPr id="245" name="Imagen 4" descr=""/>
          <p:cNvPicPr/>
          <p:nvPr/>
        </p:nvPicPr>
        <p:blipFill>
          <a:blip r:embed="rId2"/>
          <a:srcRect l="915" t="1237" r="13305" b="3089"/>
          <a:stretch/>
        </p:blipFill>
        <p:spPr>
          <a:xfrm>
            <a:off x="7392600" y="1918800"/>
            <a:ext cx="4346640" cy="3029760"/>
          </a:xfrm>
          <a:prstGeom prst="rect">
            <a:avLst/>
          </a:prstGeom>
          <a:ln>
            <a:noFill/>
          </a:ln>
          <a:effectLst>
            <a:outerShdw algn="t" blurRad="50800" dir="5400000" dist="381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dir="t" rig="balanced">
              <a:rot lat="0" lon="0" rev="8700000"/>
            </a:lightRig>
          </a:scene3d>
          <a:sp3d>
            <a:bevelT w="190500" h="38100"/>
          </a:sp3d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n 3" descr=""/>
          <p:cNvPicPr/>
          <p:nvPr/>
        </p:nvPicPr>
        <p:blipFill>
          <a:blip r:embed="rId1"/>
          <a:stretch/>
        </p:blipFill>
        <p:spPr>
          <a:xfrm>
            <a:off x="0" y="0"/>
            <a:ext cx="4285800" cy="3152520"/>
          </a:xfrm>
          <a:prstGeom prst="rect">
            <a:avLst/>
          </a:prstGeom>
          <a:ln>
            <a:noFill/>
          </a:ln>
        </p:spPr>
      </p:pic>
      <p:pic>
        <p:nvPicPr>
          <p:cNvPr id="247" name="Imagen 4" descr=""/>
          <p:cNvPicPr/>
          <p:nvPr/>
        </p:nvPicPr>
        <p:blipFill>
          <a:blip r:embed="rId2"/>
          <a:stretch/>
        </p:blipFill>
        <p:spPr>
          <a:xfrm>
            <a:off x="4286160" y="2886480"/>
            <a:ext cx="4285800" cy="3038040"/>
          </a:xfrm>
          <a:prstGeom prst="rect">
            <a:avLst/>
          </a:prstGeom>
          <a:ln>
            <a:noFill/>
          </a:ln>
        </p:spPr>
      </p:pic>
      <p:pic>
        <p:nvPicPr>
          <p:cNvPr id="248" name="Imagen 5" descr=""/>
          <p:cNvPicPr/>
          <p:nvPr/>
        </p:nvPicPr>
        <p:blipFill>
          <a:blip r:embed="rId3"/>
          <a:stretch/>
        </p:blipFill>
        <p:spPr>
          <a:xfrm>
            <a:off x="8572680" y="0"/>
            <a:ext cx="3619080" cy="2886120"/>
          </a:xfrm>
          <a:prstGeom prst="rect">
            <a:avLst/>
          </a:prstGeom>
          <a:ln>
            <a:noFill/>
          </a:ln>
        </p:spPr>
      </p:pic>
      <p:pic>
        <p:nvPicPr>
          <p:cNvPr id="249" name="Imagen 6" descr=""/>
          <p:cNvPicPr/>
          <p:nvPr/>
        </p:nvPicPr>
        <p:blipFill>
          <a:blip r:embed="rId4"/>
          <a:stretch/>
        </p:blipFill>
        <p:spPr>
          <a:xfrm>
            <a:off x="0" y="4352760"/>
            <a:ext cx="4285800" cy="2504880"/>
          </a:xfrm>
          <a:prstGeom prst="rect">
            <a:avLst/>
          </a:prstGeom>
          <a:ln>
            <a:noFill/>
          </a:ln>
        </p:spPr>
      </p:pic>
      <p:pic>
        <p:nvPicPr>
          <p:cNvPr id="250" name="Imagen 7" descr=""/>
          <p:cNvPicPr/>
          <p:nvPr/>
        </p:nvPicPr>
        <p:blipFill>
          <a:blip r:embed="rId5"/>
          <a:stretch/>
        </p:blipFill>
        <p:spPr>
          <a:xfrm>
            <a:off x="8572680" y="4156200"/>
            <a:ext cx="3619080" cy="2701440"/>
          </a:xfrm>
          <a:prstGeom prst="rect">
            <a:avLst/>
          </a:prstGeom>
          <a:ln>
            <a:noFill/>
          </a:ln>
        </p:spPr>
      </p:pic>
      <p:sp>
        <p:nvSpPr>
          <p:cNvPr id="251" name="CustomShape 1"/>
          <p:cNvSpPr/>
          <p:nvPr/>
        </p:nvSpPr>
        <p:spPr>
          <a:xfrm>
            <a:off x="4800600" y="654480"/>
            <a:ext cx="3563640" cy="210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en-US" sz="6600" strike="noStrike">
                <a:solidFill>
                  <a:srgbClr val="000000"/>
                </a:solidFill>
                <a:latin typeface="Rockwell"/>
              </a:rPr>
              <a:t>Saludos</a:t>
            </a:r>
            <a:r>
              <a:rPr lang="en-US" strike="noStrike">
                <a:solidFill>
                  <a:srgbClr val="000000"/>
                </a:solidFill>
                <a:latin typeface="Rockwell"/>
              </a:rPr>
              <a:t>,</a:t>
            </a:r>
            <a:endParaRPr/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Shape 1"/>
          <p:cNvSpPr txBox="1"/>
          <p:nvPr/>
        </p:nvSpPr>
        <p:spPr>
          <a:xfrm>
            <a:off x="1069920" y="484560"/>
            <a:ext cx="10058040" cy="9075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5400" strike="noStrike">
                <a:latin typeface="Rockwell Condensed"/>
              </a:rPr>
              <a:t>INTRODUCCION</a:t>
            </a:r>
            <a:endParaRPr/>
          </a:p>
        </p:txBody>
      </p:sp>
      <p:sp>
        <p:nvSpPr>
          <p:cNvPr id="177" name="TextShape 2"/>
          <p:cNvSpPr txBox="1"/>
          <p:nvPr/>
        </p:nvSpPr>
        <p:spPr>
          <a:xfrm>
            <a:off x="1069920" y="1319760"/>
            <a:ext cx="10058040" cy="4852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Los </a:t>
            </a:r>
            <a:r>
              <a:rPr b="1" lang="en-US" sz="2000" strike="noStrike">
                <a:solidFill>
                  <a:srgbClr val="000000"/>
                </a:solidFill>
                <a:latin typeface="Rockwell"/>
              </a:rPr>
              <a:t>antibióticos </a:t>
            </a:r>
            <a:r>
              <a:rPr lang="en-US" sz="2000" strike="noStrike">
                <a:solidFill>
                  <a:srgbClr val="000000"/>
                </a:solidFill>
                <a:latin typeface="Rockwell"/>
              </a:rPr>
              <a:t>en Medicina Humana y Veterinaria son unas de las principales herramientas terapéuticas en el control y, en algunos casos, en la erradicación de enfermedades infecciosas de origen bacteriano. 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Sin embargo, con el transcurrir de los años, estos fármacos han inducido la aparición de </a:t>
            </a:r>
            <a:r>
              <a:rPr b="1" lang="en-US" sz="2000" strike="noStrike">
                <a:solidFill>
                  <a:srgbClr val="000000"/>
                </a:solidFill>
                <a:latin typeface="Rockwell"/>
              </a:rPr>
              <a:t>microorganismos patógenos multiresistentes.</a:t>
            </a:r>
            <a:endParaRPr/>
          </a:p>
          <a:p>
            <a:pPr algn="just">
              <a:lnSpc>
                <a:spcPct val="100000"/>
              </a:lnSpc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El uso racional de </a:t>
            </a:r>
            <a:r>
              <a:rPr b="1" lang="en-US" sz="2000" strike="noStrike">
                <a:solidFill>
                  <a:srgbClr val="000000"/>
                </a:solidFill>
                <a:latin typeface="Rockwell"/>
              </a:rPr>
              <a:t>antibióticos </a:t>
            </a:r>
            <a:r>
              <a:rPr lang="en-US" sz="2000" strike="noStrike">
                <a:solidFill>
                  <a:srgbClr val="000000"/>
                </a:solidFill>
                <a:latin typeface="Rockwell"/>
              </a:rPr>
              <a:t>en animales de producción, incluyendo en ellos programas de farmacovigilancia de resistencia bacteriana, con el fin de disminuir el riesgo de contagio a la población humana, asegurar la eficacia de éstos en las especies de destino, como también asegurar que los productos originados de animales tratados con antimicrobianos (</a:t>
            </a:r>
            <a:r>
              <a:rPr b="1" lang="en-US" sz="2000" strike="noStrike">
                <a:solidFill>
                  <a:srgbClr val="000000"/>
                </a:solidFill>
                <a:latin typeface="Rockwell"/>
              </a:rPr>
              <a:t>leche, huevos y carne</a:t>
            </a:r>
            <a:r>
              <a:rPr lang="en-US" sz="2000" strike="noStrike">
                <a:solidFill>
                  <a:srgbClr val="000000"/>
                </a:solidFill>
                <a:latin typeface="Rockwell"/>
              </a:rPr>
              <a:t>), lleguen sin residuos de estos medicamentos a la población humana.</a:t>
            </a:r>
            <a:endParaRPr/>
          </a:p>
        </p:txBody>
      </p:sp>
      <p:sp>
        <p:nvSpPr>
          <p:cNvPr id="178" name="CustomShape 3"/>
          <p:cNvSpPr/>
          <p:nvPr/>
        </p:nvSpPr>
        <p:spPr>
          <a:xfrm rot="10800000">
            <a:off x="8441280" y="6324480"/>
            <a:ext cx="3711240" cy="1134000"/>
          </a:xfrm>
          <a:prstGeom prst="homePlate">
            <a:avLst>
              <a:gd name="adj" fmla="val 50000"/>
            </a:avLst>
          </a:prstGeom>
          <a:solidFill>
            <a:schemeClr val="accent1">
              <a:hueOff val="0"/>
              <a:satOff val="0"/>
              <a:lumOff val="0"/>
              <a:alphaOff val="0"/>
            </a:schemeClr>
          </a:solid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  <p:txBody>
          <a:bodyPr lIns="185040" rIns="500400" tIns="99000" bIns="99000" anchor="ctr"/>
          <a:p>
            <a:pPr algn="ctr">
              <a:lnSpc>
                <a:spcPct val="90000"/>
              </a:lnSpc>
            </a:pPr>
            <a:r>
              <a:rPr lang="en-US" sz="2600" strike="noStrike">
                <a:solidFill>
                  <a:srgbClr val="ffffff"/>
                </a:solidFill>
                <a:latin typeface="Rockwell"/>
              </a:rPr>
              <a:t>USALOS SÓLO SI AMERITA</a:t>
            </a:r>
            <a:endParaRPr/>
          </a:p>
        </p:txBody>
      </p:sp>
      <p:sp>
        <p:nvSpPr>
          <p:cNvPr id="179" name="CustomShape 4"/>
          <p:cNvSpPr/>
          <p:nvPr/>
        </p:nvSpPr>
        <p:spPr>
          <a:xfrm>
            <a:off x="3687840" y="5190120"/>
            <a:ext cx="1134000" cy="1134000"/>
          </a:xfrm>
          <a:prstGeom prst="ellipse">
            <a:avLst/>
          </a:prstGeom>
          <a:blipFill>
            <a:blip r:embed="rId1"/>
            <a:stretch>
              <a:fillRect l="-36994" t="0" r="-36994" b="0"/>
            </a:stretch>
          </a:blipFill>
          <a:ln>
            <a:solidFill>
              <a:schemeClr val="lt1"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5400" strike="noStrike">
                <a:latin typeface="Rockwell Condensed"/>
              </a:rPr>
              <a:t>Evolución de la resistencia microbiana</a:t>
            </a:r>
            <a:endParaRPr/>
          </a:p>
        </p:txBody>
      </p:sp>
      <p:sp>
        <p:nvSpPr>
          <p:cNvPr id="181" name="CustomShape 2"/>
          <p:cNvSpPr/>
          <p:nvPr/>
        </p:nvSpPr>
        <p:spPr>
          <a:xfrm>
            <a:off x="1069920" y="3336120"/>
            <a:ext cx="10058040" cy="1620000"/>
          </a:xfrm>
          <a:prstGeom prst="notchedRightArrow">
            <a:avLst>
              <a:gd name="adj1" fmla="val 50000"/>
              <a:gd name="adj2" fmla="val 50000"/>
            </a:avLst>
          </a:prstGeom>
          <a:solidFill>
            <a:schemeClr val="accent1">
              <a:tint val="40000"/>
              <a:hueOff val="0"/>
              <a:satOff val="0"/>
              <a:lumOff val="0"/>
              <a:alphaOff val="0"/>
            </a:schemeClr>
          </a:solidFill>
          <a:ln>
            <a:noFill/>
          </a:ln>
        </p:spPr>
        <p:style>
          <a:lnRef idx="0"/>
          <a:fillRef idx="0"/>
          <a:effectRef idx="1"/>
          <a:fontRef idx="minor"/>
        </p:style>
      </p:sp>
      <p:sp>
        <p:nvSpPr>
          <p:cNvPr id="182" name="CustomShape 3"/>
          <p:cNvSpPr/>
          <p:nvPr/>
        </p:nvSpPr>
        <p:spPr>
          <a:xfrm>
            <a:off x="1073880" y="2120760"/>
            <a:ext cx="1739160" cy="16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6560" rIns="106560" tIns="106560" bIns="106560" anchor="b" anchorCtr="1"/>
          <a:p>
            <a:pPr>
              <a:lnSpc>
                <a:spcPct val="90000"/>
              </a:lnSpc>
            </a:pPr>
            <a:r>
              <a:rPr lang="en-US" sz="1500" strike="noStrike">
                <a:solidFill>
                  <a:srgbClr val="000000"/>
                </a:solidFill>
                <a:latin typeface="Rockwell"/>
              </a:rPr>
              <a:t>1940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n-US" sz="1200" strike="noStrike">
                <a:solidFill>
                  <a:srgbClr val="000000"/>
                </a:solidFill>
                <a:latin typeface="Rockwell"/>
              </a:rPr>
              <a:t>Abraham y Chain, los que aislaron y caracterizaron una enzima desde E.coli que era capaz de hidrolizar la penicilina.</a:t>
            </a:r>
            <a:endParaRPr/>
          </a:p>
        </p:txBody>
      </p:sp>
      <p:sp>
        <p:nvSpPr>
          <p:cNvPr id="183" name="CustomShape 4"/>
          <p:cNvSpPr/>
          <p:nvPr/>
        </p:nvSpPr>
        <p:spPr>
          <a:xfrm>
            <a:off x="1740960" y="3944160"/>
            <a:ext cx="404640" cy="404640"/>
          </a:xfrm>
          <a:prstGeom prst="ellipse">
            <a:avLst/>
          </a:prstGeom>
          <a:blipFill>
            <a:blip r:embed="rId1"/>
            <a:tile/>
          </a:blip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</p:sp>
      <p:sp>
        <p:nvSpPr>
          <p:cNvPr id="184" name="CustomShape 5"/>
          <p:cNvSpPr/>
          <p:nvPr/>
        </p:nvSpPr>
        <p:spPr>
          <a:xfrm>
            <a:off x="2900160" y="4551840"/>
            <a:ext cx="1739160" cy="16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6560" rIns="106560" tIns="106560" bIns="106560" anchorCtr="1"/>
          <a:p>
            <a:pPr>
              <a:lnSpc>
                <a:spcPct val="90000"/>
              </a:lnSpc>
            </a:pPr>
            <a:r>
              <a:rPr lang="en-US" sz="1500" strike="noStrike">
                <a:solidFill>
                  <a:srgbClr val="000000"/>
                </a:solidFill>
                <a:latin typeface="Rockwell"/>
              </a:rPr>
              <a:t>1944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n-US" sz="1200" strike="noStrike">
                <a:solidFill>
                  <a:srgbClr val="000000"/>
                </a:solidFill>
                <a:latin typeface="Rockwell"/>
              </a:rPr>
              <a:t>Kirby, informó la presencia de una enzima similar tipo penicilasa en Staphylo-coccus aureus. </a:t>
            </a:r>
            <a:endParaRPr/>
          </a:p>
        </p:txBody>
      </p:sp>
      <p:sp>
        <p:nvSpPr>
          <p:cNvPr id="185" name="CustomShape 6"/>
          <p:cNvSpPr/>
          <p:nvPr/>
        </p:nvSpPr>
        <p:spPr>
          <a:xfrm>
            <a:off x="3567240" y="3944160"/>
            <a:ext cx="404640" cy="404640"/>
          </a:xfrm>
          <a:prstGeom prst="ellipse">
            <a:avLst/>
          </a:prstGeom>
          <a:blipFill>
            <a:blip r:embed="rId2"/>
            <a:tile/>
          </a:blip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</p:sp>
      <p:sp>
        <p:nvSpPr>
          <p:cNvPr id="186" name="CustomShape 7"/>
          <p:cNvSpPr/>
          <p:nvPr/>
        </p:nvSpPr>
        <p:spPr>
          <a:xfrm>
            <a:off x="4726440" y="2120760"/>
            <a:ext cx="1739160" cy="16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6560" rIns="106560" tIns="106560" bIns="106560" anchor="b" anchorCtr="1"/>
          <a:p>
            <a:pPr>
              <a:lnSpc>
                <a:spcPct val="90000"/>
              </a:lnSpc>
            </a:pPr>
            <a:r>
              <a:rPr lang="en-US" sz="1500" strike="noStrike">
                <a:solidFill>
                  <a:srgbClr val="000000"/>
                </a:solidFill>
                <a:latin typeface="Rockwell"/>
              </a:rPr>
              <a:t>1959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n-US" sz="1200" strike="noStrike">
                <a:solidFill>
                  <a:srgbClr val="000000"/>
                </a:solidFill>
                <a:latin typeface="Rockwell"/>
              </a:rPr>
              <a:t>Se observó la existencia de resistencia a múltiples drogas en cepas de Shigella dysenteriae en Japón</a:t>
            </a:r>
            <a:endParaRPr/>
          </a:p>
        </p:txBody>
      </p:sp>
      <p:sp>
        <p:nvSpPr>
          <p:cNvPr id="187" name="CustomShape 8"/>
          <p:cNvSpPr/>
          <p:nvPr/>
        </p:nvSpPr>
        <p:spPr>
          <a:xfrm>
            <a:off x="5393520" y="3944160"/>
            <a:ext cx="404640" cy="404640"/>
          </a:xfrm>
          <a:prstGeom prst="ellipse">
            <a:avLst/>
          </a:prstGeom>
          <a:blipFill>
            <a:blip r:embed="rId3"/>
            <a:tile/>
          </a:blip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</p:sp>
      <p:sp>
        <p:nvSpPr>
          <p:cNvPr id="188" name="CustomShape 9"/>
          <p:cNvSpPr/>
          <p:nvPr/>
        </p:nvSpPr>
        <p:spPr>
          <a:xfrm>
            <a:off x="6552720" y="4551840"/>
            <a:ext cx="1739160" cy="16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6560" rIns="106560" tIns="106560" bIns="106560" anchorCtr="1"/>
          <a:p>
            <a:pPr>
              <a:lnSpc>
                <a:spcPct val="90000"/>
              </a:lnSpc>
            </a:pPr>
            <a:r>
              <a:rPr lang="en-US" sz="1500" strike="noStrike">
                <a:solidFill>
                  <a:srgbClr val="000000"/>
                </a:solidFill>
                <a:latin typeface="Rockwell"/>
              </a:rPr>
              <a:t>1960-1970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n-US" sz="1200" strike="noStrike">
                <a:solidFill>
                  <a:srgbClr val="000000"/>
                </a:solidFill>
                <a:latin typeface="Rockwell"/>
              </a:rPr>
              <a:t>Resistencia multiple de S. aureas.</a:t>
            </a:r>
            <a:endParaRPr/>
          </a:p>
        </p:txBody>
      </p:sp>
      <p:sp>
        <p:nvSpPr>
          <p:cNvPr id="189" name="CustomShape 10"/>
          <p:cNvSpPr/>
          <p:nvPr/>
        </p:nvSpPr>
        <p:spPr>
          <a:xfrm>
            <a:off x="7220160" y="3944160"/>
            <a:ext cx="404640" cy="404640"/>
          </a:xfrm>
          <a:prstGeom prst="ellipse">
            <a:avLst/>
          </a:prstGeom>
          <a:blipFill>
            <a:blip r:embed="rId4"/>
            <a:tile/>
          </a:blip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</p:sp>
      <p:sp>
        <p:nvSpPr>
          <p:cNvPr id="190" name="CustomShape 11"/>
          <p:cNvSpPr/>
          <p:nvPr/>
        </p:nvSpPr>
        <p:spPr>
          <a:xfrm>
            <a:off x="8379360" y="2120760"/>
            <a:ext cx="1739160" cy="162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106560" rIns="106560" tIns="106560" bIns="106560" anchor="b" anchorCtr="1"/>
          <a:p>
            <a:pPr>
              <a:lnSpc>
                <a:spcPct val="90000"/>
              </a:lnSpc>
            </a:pPr>
            <a:r>
              <a:rPr lang="en-US" sz="1500" strike="noStrike">
                <a:solidFill>
                  <a:srgbClr val="000000"/>
                </a:solidFill>
                <a:latin typeface="Rockwell"/>
              </a:rPr>
              <a:t>1984</a:t>
            </a:r>
            <a:endParaRPr/>
          </a:p>
          <a:p>
            <a:pPr lvl="1">
              <a:lnSpc>
                <a:spcPct val="90000"/>
              </a:lnSpc>
              <a:buFont typeface="StarSymbol"/>
              <a:buChar char=""/>
            </a:pPr>
            <a:r>
              <a:rPr lang="en-US" sz="1200" strike="noStrike">
                <a:solidFill>
                  <a:srgbClr val="000000"/>
                </a:solidFill>
                <a:latin typeface="Rockwell"/>
              </a:rPr>
              <a:t>OMS, señaló la necesidad de crear programas de vigilancia de resistencia a los antimicrobianos</a:t>
            </a:r>
            <a:endParaRPr/>
          </a:p>
        </p:txBody>
      </p:sp>
      <p:sp>
        <p:nvSpPr>
          <p:cNvPr id="191" name="CustomShape 12"/>
          <p:cNvSpPr/>
          <p:nvPr/>
        </p:nvSpPr>
        <p:spPr>
          <a:xfrm>
            <a:off x="9046440" y="3944160"/>
            <a:ext cx="404640" cy="404640"/>
          </a:xfrm>
          <a:prstGeom prst="ellipse">
            <a:avLst/>
          </a:prstGeom>
          <a:blipFill>
            <a:blip r:embed="rId5"/>
            <a:tile/>
          </a:blipFill>
          <a:ln>
            <a:noFill/>
          </a:ln>
          <a:scene3d>
            <a:camera prst="orthographicFront"/>
            <a:lightRig dir="t" rig="flat"/>
          </a:scene3d>
          <a:sp3d prstMaterial="dkEdge">
            <a:bevelT w="8200" h="38100"/>
          </a:sp3d>
        </p:spPr>
        <p:style>
          <a:lnRef idx="0"/>
          <a:fillRef idx="0"/>
          <a:effectRef idx="1"/>
          <a:fontRef idx="minor"/>
        </p:style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Imagen 6" descr=""/>
          <p:cNvPicPr/>
          <p:nvPr/>
        </p:nvPicPr>
        <p:blipFill>
          <a:blip r:embed="rId1"/>
          <a:stretch/>
        </p:blipFill>
        <p:spPr>
          <a:xfrm>
            <a:off x="1648440" y="1566360"/>
            <a:ext cx="8371080" cy="5291280"/>
          </a:xfrm>
          <a:prstGeom prst="rect">
            <a:avLst/>
          </a:prstGeom>
          <a:ln>
            <a:noFill/>
          </a:ln>
        </p:spPr>
      </p:pic>
      <p:sp>
        <p:nvSpPr>
          <p:cNvPr id="193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b="1" lang="en-US" sz="3800" strike="noStrike">
                <a:latin typeface="Rockwell Condensed"/>
              </a:rPr>
              <a:t>Efectos y consecuencias de la resistencia microbiana en Medicina Veterinaria</a:t>
            </a:r>
            <a:endParaRPr/>
          </a:p>
        </p:txBody>
      </p:sp>
      <p:sp>
        <p:nvSpPr>
          <p:cNvPr id="194" name="CustomShape 2"/>
          <p:cNvSpPr/>
          <p:nvPr/>
        </p:nvSpPr>
        <p:spPr>
          <a:xfrm>
            <a:off x="6099120" y="3795120"/>
            <a:ext cx="2023920" cy="702360"/>
          </a:xfrm>
          <a:custGeom>
            <a:avLst/>
            <a:gdLst/>
            <a:ahLst/>
            <a:rect l="0" t="0" r="r" b="b"/>
            <a:pathLst>
              <a:path w="2024235" h="702627">
                <a:moveTo>
                  <a:pt x="0" y="0"/>
                </a:moveTo>
                <a:lnTo>
                  <a:pt x="0" y="351313"/>
                </a:lnTo>
                <a:lnTo>
                  <a:pt x="2024234" y="351313"/>
                </a:lnTo>
                <a:lnTo>
                  <a:pt x="2024234" y="702626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95" name="CustomShape 3"/>
          <p:cNvSpPr/>
          <p:nvPr/>
        </p:nvSpPr>
        <p:spPr>
          <a:xfrm>
            <a:off x="4074840" y="3795120"/>
            <a:ext cx="2023920" cy="702360"/>
          </a:xfrm>
          <a:custGeom>
            <a:avLst/>
            <a:gdLst/>
            <a:ahLst/>
            <a:rect l="0" t="0" r="r" b="b"/>
            <a:pathLst>
              <a:path w="2024235" h="702627">
                <a:moveTo>
                  <a:pt x="2024234" y="0"/>
                </a:moveTo>
                <a:lnTo>
                  <a:pt x="2024234" y="351313"/>
                </a:lnTo>
                <a:lnTo>
                  <a:pt x="0" y="351313"/>
                </a:lnTo>
                <a:lnTo>
                  <a:pt x="0" y="702626"/>
                </a:lnTo>
              </a:path>
            </a:pathLst>
          </a:cu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96" name="CustomShape 4"/>
          <p:cNvSpPr/>
          <p:nvPr/>
        </p:nvSpPr>
        <p:spPr>
          <a:xfrm>
            <a:off x="5262840" y="2122200"/>
            <a:ext cx="1672560" cy="1672560"/>
          </a:xfrm>
          <a:prstGeom prst="arc">
            <a:avLst>
              <a:gd name="adj1" fmla="val 13200000"/>
              <a:gd name="adj2" fmla="val 19200000"/>
            </a:avLst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97" name="CustomShape 5"/>
          <p:cNvSpPr/>
          <p:nvPr/>
        </p:nvSpPr>
        <p:spPr>
          <a:xfrm>
            <a:off x="5262840" y="2122200"/>
            <a:ext cx="1672560" cy="1672560"/>
          </a:xfrm>
          <a:prstGeom prst="arc">
            <a:avLst>
              <a:gd name="adj1" fmla="val 2400000"/>
              <a:gd name="adj2" fmla="val 8400000"/>
            </a:avLst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198" name="CustomShape 6"/>
          <p:cNvSpPr/>
          <p:nvPr/>
        </p:nvSpPr>
        <p:spPr>
          <a:xfrm>
            <a:off x="4426200" y="2423520"/>
            <a:ext cx="3345480" cy="107028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9360" rIns="9360" tIns="9360" bIns="9360" anchor="ctr"/>
          <a:p>
            <a:pPr algn="just">
              <a:lnSpc>
                <a:spcPct val="90000"/>
              </a:lnSpc>
            </a:pPr>
            <a:r>
              <a:rPr b="1" lang="en-US" sz="1500" strike="noStrike">
                <a:solidFill>
                  <a:srgbClr val="000000"/>
                </a:solidFill>
                <a:latin typeface="Rockwell"/>
              </a:rPr>
              <a:t>Los efectos de la resistencia microbiana en bacterias de origen animal, se deben examinar bajo dos aspectos fundamentales</a:t>
            </a:r>
            <a:endParaRPr/>
          </a:p>
        </p:txBody>
      </p:sp>
      <p:sp>
        <p:nvSpPr>
          <p:cNvPr id="199" name="CustomShape 7"/>
          <p:cNvSpPr/>
          <p:nvPr/>
        </p:nvSpPr>
        <p:spPr>
          <a:xfrm>
            <a:off x="3238560" y="4497840"/>
            <a:ext cx="1672560" cy="1672560"/>
          </a:xfrm>
          <a:prstGeom prst="arc">
            <a:avLst>
              <a:gd name="adj1" fmla="val 13200000"/>
              <a:gd name="adj2" fmla="val 19200000"/>
            </a:avLst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00" name="CustomShape 8"/>
          <p:cNvSpPr/>
          <p:nvPr/>
        </p:nvSpPr>
        <p:spPr>
          <a:xfrm>
            <a:off x="3238560" y="4497840"/>
            <a:ext cx="1672560" cy="1672560"/>
          </a:xfrm>
          <a:prstGeom prst="arc">
            <a:avLst>
              <a:gd name="adj1" fmla="val 2400000"/>
              <a:gd name="adj2" fmla="val 8400000"/>
            </a:avLst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01" name="CustomShape 9"/>
          <p:cNvSpPr/>
          <p:nvPr/>
        </p:nvSpPr>
        <p:spPr>
          <a:xfrm>
            <a:off x="2401920" y="4799160"/>
            <a:ext cx="3345480" cy="107028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9360" rIns="9360" tIns="9360" bIns="9360" anchor="ctr"/>
          <a:p>
            <a:pPr algn="ctr">
              <a:lnSpc>
                <a:spcPct val="90000"/>
              </a:lnSpc>
            </a:pPr>
            <a:r>
              <a:rPr b="1" i="1" lang="en-US" sz="1500" strike="noStrike">
                <a:solidFill>
                  <a:srgbClr val="000000"/>
                </a:solidFill>
                <a:latin typeface="Rockwell"/>
              </a:rPr>
              <a:t>Sobre la salud humana.</a:t>
            </a:r>
            <a:endParaRPr/>
          </a:p>
        </p:txBody>
      </p:sp>
      <p:sp>
        <p:nvSpPr>
          <p:cNvPr id="202" name="CustomShape 10"/>
          <p:cNvSpPr/>
          <p:nvPr/>
        </p:nvSpPr>
        <p:spPr>
          <a:xfrm>
            <a:off x="7287120" y="4497840"/>
            <a:ext cx="1672560" cy="1672560"/>
          </a:xfrm>
          <a:prstGeom prst="arc">
            <a:avLst>
              <a:gd name="adj1" fmla="val 13200000"/>
              <a:gd name="adj2" fmla="val 19200000"/>
            </a:avLst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03" name="CustomShape 11"/>
          <p:cNvSpPr/>
          <p:nvPr/>
        </p:nvSpPr>
        <p:spPr>
          <a:xfrm>
            <a:off x="7287120" y="4497840"/>
            <a:ext cx="1672560" cy="1672560"/>
          </a:xfrm>
          <a:prstGeom prst="arc">
            <a:avLst>
              <a:gd name="adj1" fmla="val 2400000"/>
              <a:gd name="adj2" fmla="val 8400000"/>
            </a:avLst>
          </a:prstGeom>
          <a:noFill/>
          <a:ln>
            <a:solidFill>
              <a:schemeClr val="accent1">
                <a:shade val="60000"/>
                <a:hueOff val="0"/>
                <a:satOff val="0"/>
                <a:lumOff val="0"/>
                <a:alphaOff val="0"/>
              </a:schemeClr>
            </a:solidFill>
            <a:round/>
          </a:ln>
        </p:spPr>
        <p:style>
          <a:lnRef idx="2"/>
          <a:fillRef idx="0"/>
          <a:effectRef idx="0"/>
          <a:fontRef idx="minor"/>
        </p:style>
      </p:sp>
      <p:sp>
        <p:nvSpPr>
          <p:cNvPr id="204" name="CustomShape 12"/>
          <p:cNvSpPr/>
          <p:nvPr/>
        </p:nvSpPr>
        <p:spPr>
          <a:xfrm>
            <a:off x="6450480" y="4799160"/>
            <a:ext cx="3345480" cy="1070280"/>
          </a:xfrm>
          <a:prstGeom prst="rect">
            <a:avLst/>
          </a:prstGeom>
          <a:noFill/>
          <a:ln>
            <a:noFill/>
          </a:ln>
        </p:spPr>
        <p:style>
          <a:lnRef idx="2"/>
          <a:fillRef idx="0"/>
          <a:effectRef idx="0"/>
          <a:fontRef idx="minor"/>
        </p:style>
        <p:txBody>
          <a:bodyPr lIns="9360" rIns="9360" tIns="9360" bIns="9360" anchor="ctr"/>
          <a:p>
            <a:pPr algn="ctr">
              <a:lnSpc>
                <a:spcPct val="90000"/>
              </a:lnSpc>
            </a:pPr>
            <a:r>
              <a:rPr b="1" i="1" lang="en-US" sz="1500" strike="noStrike">
                <a:solidFill>
                  <a:srgbClr val="000000"/>
                </a:solidFill>
                <a:latin typeface="Rockwell"/>
              </a:rPr>
              <a:t>Sobre la eficacia clínica y pérdidas económicas</a:t>
            </a:r>
            <a:r>
              <a:rPr b="1" lang="en-US" sz="1500" strike="noStrike">
                <a:solidFill>
                  <a:srgbClr val="000000"/>
                </a:solidFill>
                <a:latin typeface="Rockwell"/>
              </a:rPr>
              <a:t>.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i="1" lang="en-US" sz="5400" strike="noStrike">
                <a:latin typeface="Rockwell Condensed"/>
              </a:rPr>
              <a:t>Sobre la salud humana</a:t>
            </a:r>
            <a:endParaRPr/>
          </a:p>
        </p:txBody>
      </p:sp>
      <p:sp>
        <p:nvSpPr>
          <p:cNvPr id="206" name="TextShape 2"/>
          <p:cNvSpPr txBox="1"/>
          <p:nvPr/>
        </p:nvSpPr>
        <p:spPr>
          <a:xfrm>
            <a:off x="1069920" y="2121480"/>
            <a:ext cx="6914520" cy="405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SzPct val="85000"/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Antecedentes epidemiológicos y clínicos que indican que las bacterias de procedencia animal, patógenas y NO patógenas, multiresistentes a los agentes antimicrobianos, pueden llegar a la población humana por varias vías y que, la presencia de residuos de antimicrobianos en la leche, carne y huevos pueden inducir a la aparición de resistencia, fundamentalmente en la microbiota intestinal del hombre.</a:t>
            </a:r>
            <a:endParaRPr/>
          </a:p>
          <a:p>
            <a:pPr algn="just">
              <a:lnSpc>
                <a:spcPct val="100000"/>
              </a:lnSpc>
              <a:buSzPct val="85000"/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Ejemplo de bacterias resistentes que han sido aisladas desde las canales, carne fresca y cocida, manipuladores de alimentos y trabajadores pecuarios: </a:t>
            </a:r>
            <a:r>
              <a:rPr i="1" lang="en-US" sz="2000" strike="noStrike">
                <a:solidFill>
                  <a:srgbClr val="000000"/>
                </a:solidFill>
                <a:latin typeface="Rockwell"/>
              </a:rPr>
              <a:t>coliformes</a:t>
            </a:r>
            <a:r>
              <a:rPr lang="en-US" sz="2000" strike="noStrike">
                <a:solidFill>
                  <a:srgbClr val="000000"/>
                </a:solidFill>
                <a:latin typeface="Rockwell"/>
              </a:rPr>
              <a:t>, </a:t>
            </a:r>
            <a:r>
              <a:rPr i="1" lang="en-US" sz="2000" strike="noStrike">
                <a:solidFill>
                  <a:srgbClr val="000000"/>
                </a:solidFill>
                <a:latin typeface="Rockwell"/>
              </a:rPr>
              <a:t> Salmonella typhi-murium,</a:t>
            </a:r>
            <a:r>
              <a:rPr lang="en-US" sz="2000" strike="noStrike">
                <a:solidFill>
                  <a:srgbClr val="000000"/>
                </a:solidFill>
                <a:latin typeface="Rockwell"/>
              </a:rPr>
              <a:t> </a:t>
            </a:r>
            <a:r>
              <a:rPr i="1" lang="en-US" sz="2000" strike="noStrike">
                <a:solidFill>
                  <a:srgbClr val="000000"/>
                </a:solidFill>
                <a:latin typeface="Rockwell"/>
              </a:rPr>
              <a:t>S. aureus y Clostridium perfringens.</a:t>
            </a:r>
            <a:r>
              <a:rPr lang="en-US" sz="2000" strike="noStrike">
                <a:solidFill>
                  <a:srgbClr val="000000"/>
                </a:solidFill>
                <a:latin typeface="Rockwell"/>
              </a:rPr>
              <a:t> </a:t>
            </a:r>
            <a:endParaRPr/>
          </a:p>
        </p:txBody>
      </p:sp>
      <p:pic>
        <p:nvPicPr>
          <p:cNvPr id="207" name="4 Imagen" descr=""/>
          <p:cNvPicPr/>
          <p:nvPr/>
        </p:nvPicPr>
        <p:blipFill>
          <a:blip r:embed="rId1"/>
          <a:stretch/>
        </p:blipFill>
        <p:spPr>
          <a:xfrm>
            <a:off x="8272800" y="2765520"/>
            <a:ext cx="3562560" cy="203148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extShape 1"/>
          <p:cNvSpPr txBox="1"/>
          <p:nvPr/>
        </p:nvSpPr>
        <p:spPr>
          <a:xfrm>
            <a:off x="1069920" y="484560"/>
            <a:ext cx="10058040" cy="160884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90000"/>
              </a:lnSpc>
            </a:pPr>
            <a:r>
              <a:rPr i="1" lang="en-US" sz="5400" strike="noStrike">
                <a:latin typeface="Rockwell Condensed"/>
              </a:rPr>
              <a:t>Sobre la salud humana</a:t>
            </a:r>
            <a:endParaRPr/>
          </a:p>
        </p:txBody>
      </p:sp>
      <p:sp>
        <p:nvSpPr>
          <p:cNvPr id="209" name="TextShape 2"/>
          <p:cNvSpPr txBox="1"/>
          <p:nvPr/>
        </p:nvSpPr>
        <p:spPr>
          <a:xfrm>
            <a:off x="1069920" y="2121480"/>
            <a:ext cx="10058040" cy="405036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SzPct val="85000"/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Okolo (1986) señala que las bacterias resistentes a los antimicrobianos son capaces de transferir su resistencia a otras bacterias, provocan­do resistencia múltiple a un gran número de antibióticos que habitualmente se utilizan en las terapias.</a:t>
            </a:r>
            <a:endParaRPr/>
          </a:p>
        </p:txBody>
      </p:sp>
      <p:pic>
        <p:nvPicPr>
          <p:cNvPr id="210" name="4 Imagen" descr=""/>
          <p:cNvPicPr/>
          <p:nvPr/>
        </p:nvPicPr>
        <p:blipFill>
          <a:blip r:embed="rId1"/>
          <a:stretch/>
        </p:blipFill>
        <p:spPr>
          <a:xfrm>
            <a:off x="3547080" y="3490560"/>
            <a:ext cx="4411440" cy="252900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Shape 1"/>
          <p:cNvSpPr txBox="1"/>
          <p:nvPr/>
        </p:nvSpPr>
        <p:spPr>
          <a:xfrm>
            <a:off x="1069920" y="1548360"/>
            <a:ext cx="10058040" cy="46234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SzPct val="85000"/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Se han elaborado programas de monitoreo de resistencia de carácter nacional efectuados en forma sistemática y regular.</a:t>
            </a:r>
            <a:endParaRPr/>
          </a:p>
          <a:p>
            <a:pPr algn="just">
              <a:lnSpc>
                <a:spcPct val="100000"/>
              </a:lnSpc>
              <a:buSzPct val="85000"/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Se debe restringir las ventas y administración de estos fármacos solamente a la responsabilidad del Médico Veterinario, minimizando así los riesgos hacia la Salud Pública.</a:t>
            </a:r>
            <a:endParaRPr/>
          </a:p>
          <a:p>
            <a:pPr>
              <a:lnSpc>
                <a:spcPct val="90000"/>
              </a:lnSpc>
              <a:buSzPct val="85000"/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Promover estudios sobre zoonosis en animales de producción y de animales compañía cuyos agentes patógenos seleccionan genes de resistencia que afectan a humanos. </a:t>
            </a:r>
            <a:r>
              <a:rPr lang="en-US" sz="2000" strike="noStrike">
                <a:solidFill>
                  <a:srgbClr val="000000"/>
                </a:solidFill>
                <a:latin typeface="Rockwell"/>
              </a:rPr>
              <a:t>
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212" name="Imagen 3" descr=""/>
          <p:cNvPicPr/>
          <p:nvPr/>
        </p:nvPicPr>
        <p:blipFill>
          <a:blip r:embed="rId1"/>
          <a:stretch/>
        </p:blipFill>
        <p:spPr>
          <a:xfrm>
            <a:off x="4317840" y="4198680"/>
            <a:ext cx="3561840" cy="2399400"/>
          </a:xfrm>
          <a:prstGeom prst="rect">
            <a:avLst/>
          </a:prstGeom>
          <a:ln>
            <a:noFill/>
          </a:ln>
        </p:spPr>
      </p:pic>
      <p:sp>
        <p:nvSpPr>
          <p:cNvPr id="213" name="CustomShape 2"/>
          <p:cNvSpPr/>
          <p:nvPr/>
        </p:nvSpPr>
        <p:spPr>
          <a:xfrm>
            <a:off x="1222200" y="44640"/>
            <a:ext cx="10058040" cy="1608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>
              <a:lnSpc>
                <a:spcPct val="90000"/>
              </a:lnSpc>
            </a:pPr>
            <a:r>
              <a:rPr i="1" lang="en-US" sz="5400" strike="noStrike">
                <a:solidFill>
                  <a:srgbClr val="000000"/>
                </a:solidFill>
                <a:latin typeface="Rockwell Condensed"/>
              </a:rPr>
              <a:t>Sobre la salud humana</a:t>
            </a:r>
            <a:endParaRPr/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extShape 1"/>
          <p:cNvSpPr txBox="1"/>
          <p:nvPr/>
        </p:nvSpPr>
        <p:spPr>
          <a:xfrm>
            <a:off x="1069920" y="110520"/>
            <a:ext cx="10058040" cy="127116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4000" strike="noStrike">
                <a:latin typeface="Rockwell Condensed"/>
              </a:rPr>
              <a:t>Sobre la eficacia clínica y pérdidas económicas</a:t>
            </a:r>
            <a:endParaRPr/>
          </a:p>
        </p:txBody>
      </p:sp>
      <p:sp>
        <p:nvSpPr>
          <p:cNvPr id="215" name="TextShape 2"/>
          <p:cNvSpPr txBox="1"/>
          <p:nvPr/>
        </p:nvSpPr>
        <p:spPr>
          <a:xfrm>
            <a:off x="1069920" y="1382040"/>
            <a:ext cx="10058040" cy="47898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just">
              <a:lnSpc>
                <a:spcPct val="100000"/>
              </a:lnSpc>
              <a:buSzPct val="85000"/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Un hecho común es que el Médico Veterinario no siempre tiene la posibilidad de identificar de modo definitivo una infección bacteriana antes de emprender un tratamiento; en estos casos. </a:t>
            </a:r>
            <a:r>
              <a:rPr lang="en-US" sz="2000" strike="noStrike" u="sng">
                <a:solidFill>
                  <a:srgbClr val="000000"/>
                </a:solidFill>
                <a:latin typeface="Rockwell"/>
              </a:rPr>
              <a:t>El comienzo de la antibioticoterapia empírica óptima exige conocer los microorganismos infectantes más frecuentes y su sensibilidad a los antimicrobianos disponibles en el mercado nacional.</a:t>
            </a:r>
            <a:endParaRPr/>
          </a:p>
          <a:p>
            <a:pPr algn="just">
              <a:lnSpc>
                <a:spcPct val="100000"/>
              </a:lnSpc>
              <a:buSzPct val="85000"/>
              <a:buFont typeface="Wingdings" charset="2"/>
              <a:buChar char=""/>
            </a:pPr>
            <a:r>
              <a:rPr lang="en-US" sz="2000" strike="noStrike">
                <a:solidFill>
                  <a:srgbClr val="000000"/>
                </a:solidFill>
                <a:latin typeface="Rockwell"/>
              </a:rPr>
              <a:t>Se debe tener presente que cuando se está administrando un medicamento, se deben respetar los períodos de ESPERA (también denominados períodos de resguardo o tiempos de descarte) en carne, leche y huevos con el fin de salvaguardar la salud del consumidor. Estos pueden durar horas, días o semanas después de finalizada la terapia, dependiendo del fármaco y de la vía de administración.</a:t>
            </a:r>
            <a:endParaRPr/>
          </a:p>
          <a:p>
            <a:pPr algn="just">
              <a:lnSpc>
                <a:spcPct val="100000"/>
              </a:lnSpc>
            </a:pPr>
            <a:endParaRPr/>
          </a:p>
          <a:p>
            <a:pPr algn="just">
              <a:lnSpc>
                <a:spcPct val="100000"/>
              </a:lnSpc>
            </a:pPr>
            <a:endParaRPr/>
          </a:p>
        </p:txBody>
      </p:sp>
      <p:pic>
        <p:nvPicPr>
          <p:cNvPr id="216" name="Imagen 3" descr=""/>
          <p:cNvPicPr/>
          <p:nvPr/>
        </p:nvPicPr>
        <p:blipFill>
          <a:blip r:embed="rId1"/>
          <a:stretch/>
        </p:blipFill>
        <p:spPr>
          <a:xfrm>
            <a:off x="8336160" y="5165280"/>
            <a:ext cx="2571840" cy="149832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Shape 1"/>
          <p:cNvSpPr txBox="1"/>
          <p:nvPr/>
        </p:nvSpPr>
        <p:spPr>
          <a:xfrm>
            <a:off x="2167200" y="1225440"/>
            <a:ext cx="9280800" cy="3520080"/>
          </a:xfrm>
          <a:prstGeom prst="rect">
            <a:avLst/>
          </a:prstGeom>
          <a:noFill/>
          <a:ln>
            <a:noFill/>
          </a:ln>
        </p:spPr>
        <p:txBody>
          <a:bodyPr anchor="ctr"/>
          <a:p>
            <a:pPr>
              <a:lnSpc>
                <a:spcPct val="80000"/>
              </a:lnSpc>
            </a:pPr>
            <a:r>
              <a:rPr lang="en-US" sz="3000" strike="noStrike">
                <a:latin typeface="Rockwell Condensed"/>
              </a:rPr>
              <a:t>
</a:t>
            </a:r>
            <a:endParaRPr/>
          </a:p>
        </p:txBody>
      </p:sp>
      <p:sp>
        <p:nvSpPr>
          <p:cNvPr id="218" name="TextShape 2"/>
          <p:cNvSpPr txBox="1"/>
          <p:nvPr/>
        </p:nvSpPr>
        <p:spPr>
          <a:xfrm>
            <a:off x="450720" y="5020200"/>
            <a:ext cx="11410200" cy="163800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en-US" sz="2000" strike="noStrike" u="sng">
                <a:solidFill>
                  <a:srgbClr val="000000"/>
                </a:solidFill>
                <a:latin typeface="Rockwell"/>
              </a:rPr>
              <a:t>Una equivocación en la selección de un antibiótico, además de provocar un fracaso terapéutico, conlleva grandes pérdidas económicas al productor, ya que además debe comenzar una segunda o tercera terapia con el consiguiente incremento de los períodos de espera.</a:t>
            </a:r>
            <a:endParaRPr/>
          </a:p>
        </p:txBody>
      </p:sp>
      <p:pic>
        <p:nvPicPr>
          <p:cNvPr id="219" name="Imagen 3" descr=""/>
          <p:cNvPicPr/>
          <p:nvPr/>
        </p:nvPicPr>
        <p:blipFill>
          <a:blip r:embed="rId1"/>
          <a:stretch/>
        </p:blipFill>
        <p:spPr>
          <a:xfrm>
            <a:off x="3168360" y="1403640"/>
            <a:ext cx="6194520" cy="3487320"/>
          </a:xfrm>
          <a:prstGeom prst="rect">
            <a:avLst/>
          </a:prstGeom>
          <a:ln>
            <a:noFill/>
          </a:ln>
        </p:spPr>
      </p:pic>
      <p:sp>
        <p:nvSpPr>
          <p:cNvPr id="220" name="CustomShape 3"/>
          <p:cNvSpPr/>
          <p:nvPr/>
        </p:nvSpPr>
        <p:spPr>
          <a:xfrm>
            <a:off x="1069920" y="110520"/>
            <a:ext cx="10058040" cy="127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/>
          <a:p>
            <a:pPr algn="ctr">
              <a:lnSpc>
                <a:spcPct val="100000"/>
              </a:lnSpc>
            </a:pPr>
            <a:r>
              <a:rPr b="1" i="1" lang="en-US" sz="4000" strike="noStrike">
                <a:solidFill>
                  <a:srgbClr val="000000"/>
                </a:solidFill>
                <a:latin typeface="Rockwell Condensed"/>
              </a:rPr>
              <a:t>Sobre la eficacia clínica y pérdidas económicas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