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sldIdLst>
    <p:sldId id="258" r:id="rId2"/>
    <p:sldId id="268" r:id="rId3"/>
    <p:sldId id="278" r:id="rId4"/>
    <p:sldId id="259" r:id="rId5"/>
    <p:sldId id="279" r:id="rId6"/>
    <p:sldId id="262" r:id="rId7"/>
    <p:sldId id="280" r:id="rId8"/>
    <p:sldId id="274" r:id="rId9"/>
    <p:sldId id="283" r:id="rId10"/>
    <p:sldId id="275" r:id="rId11"/>
    <p:sldId id="282" r:id="rId12"/>
    <p:sldId id="273"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836"/>
    <a:srgbClr val="CC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PA"/>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Sitios de Bienestar para los usuarios</c:v>
                </c:pt>
              </c:strCache>
            </c:strRef>
          </c:tx>
          <c:dPt>
            <c:idx val="0"/>
            <c:bubble3D val="0"/>
            <c:spPr>
              <a:gradFill rotWithShape="1">
                <a:gsLst>
                  <a:gs pos="0">
                    <a:schemeClr val="accent1">
                      <a:tint val="94000"/>
                      <a:satMod val="103000"/>
                      <a:lumMod val="102000"/>
                    </a:schemeClr>
                  </a:gs>
                  <a:gs pos="50000">
                    <a:schemeClr val="accent1">
                      <a:shade val="100000"/>
                      <a:satMod val="110000"/>
                      <a:lumMod val="100000"/>
                    </a:schemeClr>
                  </a:gs>
                  <a:gs pos="100000">
                    <a:schemeClr val="accent1">
                      <a:shade val="78000"/>
                      <a:satMod val="120000"/>
                      <a:lumMod val="99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1-4681-4FC4-A721-0B3F89CED5E7}"/>
              </c:ext>
            </c:extLst>
          </c:dPt>
          <c:dPt>
            <c:idx val="1"/>
            <c:bubble3D val="0"/>
            <c:spPr>
              <a:gradFill rotWithShape="1">
                <a:gsLst>
                  <a:gs pos="0">
                    <a:schemeClr val="accent2">
                      <a:tint val="94000"/>
                      <a:satMod val="103000"/>
                      <a:lumMod val="102000"/>
                    </a:schemeClr>
                  </a:gs>
                  <a:gs pos="50000">
                    <a:schemeClr val="accent2">
                      <a:shade val="100000"/>
                      <a:satMod val="110000"/>
                      <a:lumMod val="100000"/>
                    </a:schemeClr>
                  </a:gs>
                  <a:gs pos="100000">
                    <a:schemeClr val="accent2">
                      <a:shade val="78000"/>
                      <a:satMod val="120000"/>
                      <a:lumMod val="99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3-4681-4FC4-A721-0B3F89CED5E7}"/>
              </c:ext>
            </c:extLst>
          </c:dPt>
          <c:dPt>
            <c:idx val="2"/>
            <c:bubble3D val="0"/>
            <c:spPr>
              <a:gradFill rotWithShape="1">
                <a:gsLst>
                  <a:gs pos="0">
                    <a:schemeClr val="accent3">
                      <a:tint val="94000"/>
                      <a:satMod val="103000"/>
                      <a:lumMod val="102000"/>
                    </a:schemeClr>
                  </a:gs>
                  <a:gs pos="50000">
                    <a:schemeClr val="accent3">
                      <a:shade val="100000"/>
                      <a:satMod val="110000"/>
                      <a:lumMod val="100000"/>
                    </a:schemeClr>
                  </a:gs>
                  <a:gs pos="100000">
                    <a:schemeClr val="accent3">
                      <a:shade val="78000"/>
                      <a:satMod val="120000"/>
                      <a:lumMod val="99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5-4681-4FC4-A721-0B3F89CED5E7}"/>
              </c:ext>
            </c:extLst>
          </c:dPt>
          <c:dPt>
            <c:idx val="3"/>
            <c:bubble3D val="0"/>
            <c:spPr>
              <a:gradFill rotWithShape="1">
                <a:gsLst>
                  <a:gs pos="0">
                    <a:schemeClr val="accent4">
                      <a:tint val="94000"/>
                      <a:satMod val="103000"/>
                      <a:lumMod val="102000"/>
                    </a:schemeClr>
                  </a:gs>
                  <a:gs pos="50000">
                    <a:schemeClr val="accent4">
                      <a:shade val="100000"/>
                      <a:satMod val="110000"/>
                      <a:lumMod val="100000"/>
                    </a:schemeClr>
                  </a:gs>
                  <a:gs pos="100000">
                    <a:schemeClr val="accent4">
                      <a:shade val="78000"/>
                      <a:satMod val="120000"/>
                      <a:lumMod val="99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7-4681-4FC4-A721-0B3F89CED5E7}"/>
              </c:ext>
            </c:extLst>
          </c:dPt>
          <c:dPt>
            <c:idx val="4"/>
            <c:bubble3D val="0"/>
            <c:spPr>
              <a:gradFill rotWithShape="1">
                <a:gsLst>
                  <a:gs pos="0">
                    <a:schemeClr val="accent5">
                      <a:tint val="94000"/>
                      <a:satMod val="103000"/>
                      <a:lumMod val="102000"/>
                    </a:schemeClr>
                  </a:gs>
                  <a:gs pos="50000">
                    <a:schemeClr val="accent5">
                      <a:shade val="100000"/>
                      <a:satMod val="110000"/>
                      <a:lumMod val="100000"/>
                    </a:schemeClr>
                  </a:gs>
                  <a:gs pos="100000">
                    <a:schemeClr val="accent5">
                      <a:shade val="78000"/>
                      <a:satMod val="120000"/>
                      <a:lumMod val="99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9-4681-4FC4-A721-0B3F89CED5E7}"/>
              </c:ext>
            </c:extLst>
          </c:dPt>
          <c:dLbls>
            <c:dLbl>
              <c:idx val="2"/>
              <c:layout>
                <c:manualLayout>
                  <c:x val="-2.1264794241069567E-2"/>
                  <c:y val="6.3342128080250512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4681-4FC4-A721-0B3F89CED5E7}"/>
                </c:ext>
                <c:ext xmlns:c15="http://schemas.microsoft.com/office/drawing/2012/chart" uri="{CE6537A1-D6FC-4f65-9D91-7224C49458BB}">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s-PA"/>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Hoja1!$A$2:$A$6</c:f>
              <c:strCache>
                <c:ptCount val="5"/>
                <c:pt idx="0">
                  <c:v>No Hay problema</c:v>
                </c:pt>
                <c:pt idx="1">
                  <c:v>Hay Dificultad</c:v>
                </c:pt>
                <c:pt idx="2">
                  <c:v>Es un factor crítico</c:v>
                </c:pt>
                <c:pt idx="3">
                  <c:v>Es prioritario</c:v>
                </c:pt>
                <c:pt idx="4">
                  <c:v>No responde</c:v>
                </c:pt>
              </c:strCache>
            </c:strRef>
          </c:cat>
          <c:val>
            <c:numRef>
              <c:f>Hoja1!$B$2:$B$6</c:f>
              <c:numCache>
                <c:formatCode>General</c:formatCode>
                <c:ptCount val="5"/>
                <c:pt idx="0">
                  <c:v>18</c:v>
                </c:pt>
                <c:pt idx="1">
                  <c:v>16</c:v>
                </c:pt>
                <c:pt idx="2">
                  <c:v>0</c:v>
                </c:pt>
                <c:pt idx="3">
                  <c:v>4</c:v>
                </c:pt>
                <c:pt idx="4">
                  <c:v>4</c:v>
                </c:pt>
              </c:numCache>
            </c:numRef>
          </c:val>
          <c:extLst xmlns:c16r2="http://schemas.microsoft.com/office/drawing/2015/06/chart">
            <c:ext xmlns:c16="http://schemas.microsoft.com/office/drawing/2014/chart" uri="{C3380CC4-5D6E-409C-BE32-E72D297353CC}">
              <c16:uniqueId val="{00000000-A0BF-42B3-AB79-7CB9BFA374F5}"/>
            </c:ext>
          </c:extLst>
        </c:ser>
        <c:dLbls>
          <c:showLegendKey val="0"/>
          <c:showVal val="0"/>
          <c:showCatName val="0"/>
          <c:showSerName val="0"/>
          <c:showPercent val="0"/>
          <c:showBubbleSize val="0"/>
          <c:showLeaderLines val="0"/>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PA"/>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PA"/>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Relaciones Trabajador de la Salud, Paciente, Usuario y Familia</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725D-42F4-9678-C44F7B3713C8}"/>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725D-42F4-9678-C44F7B3713C8}"/>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725D-42F4-9678-C44F7B3713C8}"/>
              </c:ext>
            </c:extLst>
          </c:dPt>
          <c:dPt>
            <c:idx val="3"/>
            <c:bubble3D val="0"/>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725D-42F4-9678-C44F7B3713C8}"/>
              </c:ext>
            </c:extLst>
          </c:dPt>
          <c:dPt>
            <c:idx val="4"/>
            <c:bubble3D val="0"/>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9-725D-42F4-9678-C44F7B3713C8}"/>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s-PA"/>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Hoja1!$A$2:$A$6</c:f>
              <c:strCache>
                <c:ptCount val="5"/>
                <c:pt idx="0">
                  <c:v>No hay problema</c:v>
                </c:pt>
                <c:pt idx="1">
                  <c:v>Hay dificultad</c:v>
                </c:pt>
                <c:pt idx="2">
                  <c:v>Es un factor crítico</c:v>
                </c:pt>
                <c:pt idx="3">
                  <c:v>Es prioritario</c:v>
                </c:pt>
                <c:pt idx="4">
                  <c:v>No responde</c:v>
                </c:pt>
              </c:strCache>
            </c:strRef>
          </c:cat>
          <c:val>
            <c:numRef>
              <c:f>Hoja1!$B$2:$B$6</c:f>
              <c:numCache>
                <c:formatCode>General</c:formatCode>
                <c:ptCount val="5"/>
                <c:pt idx="0">
                  <c:v>8</c:v>
                </c:pt>
                <c:pt idx="1">
                  <c:v>22</c:v>
                </c:pt>
                <c:pt idx="2">
                  <c:v>2</c:v>
                </c:pt>
                <c:pt idx="3">
                  <c:v>5</c:v>
                </c:pt>
                <c:pt idx="4">
                  <c:v>5</c:v>
                </c:pt>
              </c:numCache>
            </c:numRef>
          </c:val>
          <c:extLst xmlns:c16r2="http://schemas.microsoft.com/office/drawing/2015/06/chart">
            <c:ext xmlns:c16="http://schemas.microsoft.com/office/drawing/2014/chart" uri="{C3380CC4-5D6E-409C-BE32-E72D297353CC}">
              <c16:uniqueId val="{00000000-4B68-4549-B7F5-83280DFDE1E2}"/>
            </c:ext>
          </c:extLst>
        </c:ser>
        <c:dLbls>
          <c:showLegendKey val="0"/>
          <c:showVal val="0"/>
          <c:showCatName val="0"/>
          <c:showSerName val="0"/>
          <c:showPercent val="0"/>
          <c:showBubbleSize val="0"/>
          <c:showLeaderLines val="0"/>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A"/>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32115C-8C4A-4250-BECA-C39EAF895DE2}" type="doc">
      <dgm:prSet loTypeId="urn:microsoft.com/office/officeart/2009/layout/CirclePictureHierarchy" loCatId="hierarchy" qsTypeId="urn:microsoft.com/office/officeart/2005/8/quickstyle/simple4" qsCatId="simple" csTypeId="urn:microsoft.com/office/officeart/2005/8/colors/accent1_2" csCatId="accent1" phldr="1"/>
      <dgm:spPr/>
      <dgm:t>
        <a:bodyPr/>
        <a:lstStyle/>
        <a:p>
          <a:endParaRPr lang="es-PA"/>
        </a:p>
      </dgm:t>
    </dgm:pt>
    <dgm:pt modelId="{38BF48DB-0804-43BA-98C6-3F8C1BCBCC72}">
      <dgm:prSet phldrT="[Texto]"/>
      <dgm:spPr/>
      <dgm:t>
        <a:bodyPr/>
        <a:lstStyle/>
        <a:p>
          <a:r>
            <a:rPr lang="es-PA" dirty="0">
              <a:solidFill>
                <a:srgbClr val="FFFF00"/>
              </a:solidFill>
              <a:effectLst>
                <a:outerShdw blurRad="38100" dist="38100" dir="2700000" algn="tl">
                  <a:srgbClr val="000000">
                    <a:alpha val="43137"/>
                  </a:srgbClr>
                </a:outerShdw>
              </a:effectLst>
            </a:rPr>
            <a:t>Futura ubicación del cambiador</a:t>
          </a:r>
        </a:p>
      </dgm:t>
    </dgm:pt>
    <dgm:pt modelId="{156ED433-AD44-490C-825E-13ACAAFC42D0}" type="sibTrans" cxnId="{B8671ECB-7CC0-47CF-98A7-FE0A73696690}">
      <dgm:prSet/>
      <dgm:spPr/>
      <dgm:t>
        <a:bodyPr/>
        <a:lstStyle/>
        <a:p>
          <a:endParaRPr lang="es-PA"/>
        </a:p>
      </dgm:t>
    </dgm:pt>
    <dgm:pt modelId="{B0C8C4F9-540A-4E1C-9453-0E17E1E79F67}" type="parTrans" cxnId="{B8671ECB-7CC0-47CF-98A7-FE0A73696690}">
      <dgm:prSet/>
      <dgm:spPr/>
      <dgm:t>
        <a:bodyPr/>
        <a:lstStyle/>
        <a:p>
          <a:endParaRPr lang="es-PA"/>
        </a:p>
      </dgm:t>
    </dgm:pt>
    <dgm:pt modelId="{AD735F55-AC74-4BED-B0B9-60A3466BCF2E}" type="pres">
      <dgm:prSet presAssocID="{AD32115C-8C4A-4250-BECA-C39EAF895DE2}" presName="hierChild1" presStyleCnt="0">
        <dgm:presLayoutVars>
          <dgm:chPref val="1"/>
          <dgm:dir/>
          <dgm:animOne val="branch"/>
          <dgm:animLvl val="lvl"/>
          <dgm:resizeHandles/>
        </dgm:presLayoutVars>
      </dgm:prSet>
      <dgm:spPr/>
      <dgm:t>
        <a:bodyPr/>
        <a:lstStyle/>
        <a:p>
          <a:endParaRPr lang="es-PA"/>
        </a:p>
      </dgm:t>
    </dgm:pt>
    <dgm:pt modelId="{CBF1B13D-DDAF-40CA-9371-FA116F6D17B0}" type="pres">
      <dgm:prSet presAssocID="{38BF48DB-0804-43BA-98C6-3F8C1BCBCC72}" presName="hierRoot1" presStyleCnt="0"/>
      <dgm:spPr/>
    </dgm:pt>
    <dgm:pt modelId="{090531E3-85F1-4FA8-95F5-3CB834F69673}" type="pres">
      <dgm:prSet presAssocID="{38BF48DB-0804-43BA-98C6-3F8C1BCBCC72}" presName="composite" presStyleCnt="0"/>
      <dgm:spPr/>
    </dgm:pt>
    <dgm:pt modelId="{A62152B3-2EA8-4508-879F-CB855D85E858}" type="pres">
      <dgm:prSet presAssocID="{38BF48DB-0804-43BA-98C6-3F8C1BCBCC72}" presName="image" presStyleLbl="node0" presStyleIdx="0" presStyleCnt="1" custLinFactNeighborX="-25652" custLinFactNeighborY="26978"/>
      <dgm:spPr>
        <a:blipFill rotWithShape="1">
          <a:blip xmlns:r="http://schemas.openxmlformats.org/officeDocument/2006/relationships" r:embed="rId1"/>
          <a:srcRect/>
          <a:stretch>
            <a:fillRect/>
          </a:stretch>
        </a:blipFill>
      </dgm:spPr>
    </dgm:pt>
    <dgm:pt modelId="{D3649DEB-8B2C-431C-8C10-2B5CE512D106}" type="pres">
      <dgm:prSet presAssocID="{38BF48DB-0804-43BA-98C6-3F8C1BCBCC72}" presName="text" presStyleLbl="revTx" presStyleIdx="0" presStyleCnt="1">
        <dgm:presLayoutVars>
          <dgm:chPref val="3"/>
        </dgm:presLayoutVars>
      </dgm:prSet>
      <dgm:spPr/>
      <dgm:t>
        <a:bodyPr/>
        <a:lstStyle/>
        <a:p>
          <a:endParaRPr lang="es-PA"/>
        </a:p>
      </dgm:t>
    </dgm:pt>
    <dgm:pt modelId="{8939B69E-CD0F-4317-BFE8-ADD2ABF63607}" type="pres">
      <dgm:prSet presAssocID="{38BF48DB-0804-43BA-98C6-3F8C1BCBCC72}" presName="hierChild2" presStyleCnt="0"/>
      <dgm:spPr/>
    </dgm:pt>
  </dgm:ptLst>
  <dgm:cxnLst>
    <dgm:cxn modelId="{AC60632F-7A7F-42ED-9AC9-71079835C741}" type="presOf" srcId="{38BF48DB-0804-43BA-98C6-3F8C1BCBCC72}" destId="{D3649DEB-8B2C-431C-8C10-2B5CE512D106}" srcOrd="0" destOrd="0" presId="urn:microsoft.com/office/officeart/2009/layout/CirclePictureHierarchy"/>
    <dgm:cxn modelId="{13249FC7-E34C-4931-BFC1-A8F4315794F4}" type="presOf" srcId="{AD32115C-8C4A-4250-BECA-C39EAF895DE2}" destId="{AD735F55-AC74-4BED-B0B9-60A3466BCF2E}" srcOrd="0" destOrd="0" presId="urn:microsoft.com/office/officeart/2009/layout/CirclePictureHierarchy"/>
    <dgm:cxn modelId="{B8671ECB-7CC0-47CF-98A7-FE0A73696690}" srcId="{AD32115C-8C4A-4250-BECA-C39EAF895DE2}" destId="{38BF48DB-0804-43BA-98C6-3F8C1BCBCC72}" srcOrd="0" destOrd="0" parTransId="{B0C8C4F9-540A-4E1C-9453-0E17E1E79F67}" sibTransId="{156ED433-AD44-490C-825E-13ACAAFC42D0}"/>
    <dgm:cxn modelId="{B2F6E45A-31B7-4801-8756-137921E73C98}" type="presParOf" srcId="{AD735F55-AC74-4BED-B0B9-60A3466BCF2E}" destId="{CBF1B13D-DDAF-40CA-9371-FA116F6D17B0}" srcOrd="0" destOrd="0" presId="urn:microsoft.com/office/officeart/2009/layout/CirclePictureHierarchy"/>
    <dgm:cxn modelId="{738E78C8-9A91-4B31-9DEF-10E66B6CC5E0}" type="presParOf" srcId="{CBF1B13D-DDAF-40CA-9371-FA116F6D17B0}" destId="{090531E3-85F1-4FA8-95F5-3CB834F69673}" srcOrd="0" destOrd="0" presId="urn:microsoft.com/office/officeart/2009/layout/CirclePictureHierarchy"/>
    <dgm:cxn modelId="{85614124-0C62-43B5-9875-DA8E2D1E2C72}" type="presParOf" srcId="{090531E3-85F1-4FA8-95F5-3CB834F69673}" destId="{A62152B3-2EA8-4508-879F-CB855D85E858}" srcOrd="0" destOrd="0" presId="urn:microsoft.com/office/officeart/2009/layout/CirclePictureHierarchy"/>
    <dgm:cxn modelId="{68A4AEAB-5056-490E-818D-F7537FF6529B}" type="presParOf" srcId="{090531E3-85F1-4FA8-95F5-3CB834F69673}" destId="{D3649DEB-8B2C-431C-8C10-2B5CE512D106}" srcOrd="1" destOrd="0" presId="urn:microsoft.com/office/officeart/2009/layout/CirclePictureHierarchy"/>
    <dgm:cxn modelId="{C1A7DCC6-57AE-456D-BB6C-A12781F97F22}" type="presParOf" srcId="{CBF1B13D-DDAF-40CA-9371-FA116F6D17B0}" destId="{8939B69E-CD0F-4317-BFE8-ADD2ABF63607}" srcOrd="1" destOrd="0" presId="urn:microsoft.com/office/officeart/2009/layout/CirclePicture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152B3-2EA8-4508-879F-CB855D85E858}">
      <dsp:nvSpPr>
        <dsp:cNvPr id="0" name=""/>
        <dsp:cNvSpPr/>
      </dsp:nvSpPr>
      <dsp:spPr>
        <a:xfrm>
          <a:off x="0" y="150682"/>
          <a:ext cx="1235382" cy="1235382"/>
        </a:xfrm>
        <a:prstGeom prst="ellipse">
          <a:avLst/>
        </a:prstGeom>
        <a:blipFill rotWithShape="1">
          <a:blip xmlns:r="http://schemas.openxmlformats.org/officeDocument/2006/relationships" r:embed="rId1"/>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3649DEB-8B2C-431C-8C10-2B5CE512D106}">
      <dsp:nvSpPr>
        <dsp:cNvPr id="0" name=""/>
        <dsp:cNvSpPr/>
      </dsp:nvSpPr>
      <dsp:spPr>
        <a:xfrm>
          <a:off x="1235381" y="59899"/>
          <a:ext cx="1853073" cy="1235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PA" sz="2400" kern="1200" dirty="0">
              <a:solidFill>
                <a:srgbClr val="FFFF00"/>
              </a:solidFill>
              <a:effectLst>
                <a:outerShdw blurRad="38100" dist="38100" dir="2700000" algn="tl">
                  <a:srgbClr val="000000">
                    <a:alpha val="43137"/>
                  </a:srgbClr>
                </a:outerShdw>
              </a:effectLst>
            </a:rPr>
            <a:t>Futura ubicación del cambiador</a:t>
          </a:r>
        </a:p>
      </dsp:txBody>
      <dsp:txXfrm>
        <a:off x="1235381" y="59899"/>
        <a:ext cx="1853073" cy="1235382"/>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0.74435</cdr:x>
      <cdr:y>0.66398</cdr:y>
    </cdr:from>
    <cdr:to>
      <cdr:x>1</cdr:x>
      <cdr:y>0.86684</cdr:y>
    </cdr:to>
    <cdr:sp macro="" textlink="">
      <cdr:nvSpPr>
        <cdr:cNvPr id="2" name="CuadroTexto 1">
          <a:extLst xmlns:a="http://schemas.openxmlformats.org/drawingml/2006/main">
            <a:ext uri="{FF2B5EF4-FFF2-40B4-BE49-F238E27FC236}">
              <a16:creationId xmlns:a16="http://schemas.microsoft.com/office/drawing/2014/main" xmlns="" id="{4B80DC0E-18E3-4D7C-B4AE-14114C3AFB94}"/>
            </a:ext>
          </a:extLst>
        </cdr:cNvPr>
        <cdr:cNvSpPr txBox="1"/>
      </cdr:nvSpPr>
      <cdr:spPr>
        <a:xfrm xmlns:a="http://schemas.openxmlformats.org/drawingml/2006/main">
          <a:off x="6983896" y="2951359"/>
          <a:ext cx="2398643" cy="9017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PA" sz="1100" b="1" dirty="0"/>
            <a:t>El 69 % de los usuarios perciben en pequeña o gran medida que esto es un problema.</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750820" y="630938"/>
            <a:ext cx="6973824"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9" cy="4394988"/>
          </a:xfrm>
        </p:spPr>
        <p:txBody>
          <a:bodyPr anchor="ctr">
            <a:noAutofit/>
          </a:bodyPr>
          <a:lstStyle>
            <a:lvl1pPr algn="ctr">
              <a:defRPr sz="7500" spc="6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6" y="5979198"/>
            <a:ext cx="8045373"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3" cy="348462"/>
          </a:xfrm>
        </p:spPr>
        <p:txBody>
          <a:bodyPr/>
          <a:lstStyle>
            <a:lvl1pPr>
              <a:defRPr baseline="0">
                <a:solidFill>
                  <a:schemeClr val="accent1">
                    <a:lumMod val="50000"/>
                  </a:schemeClr>
                </a:solidFill>
              </a:defRPr>
            </a:lvl1pPr>
          </a:lstStyle>
          <a:p>
            <a:fld id="{F88343F5-A48D-4417-9D71-F257487C5FFF}" type="datetimeFigureOut">
              <a:rPr lang="es-PA" smtClean="0"/>
              <a:t>11/22/2018</a:t>
            </a:fld>
            <a:endParaRPr lang="es-PA"/>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s-PA"/>
          </a:p>
        </p:txBody>
      </p:sp>
      <p:sp>
        <p:nvSpPr>
          <p:cNvPr id="6" name="Slide Number Placeholder 5"/>
          <p:cNvSpPr>
            <a:spLocks noGrp="1"/>
          </p:cNvSpPr>
          <p:nvPr>
            <p:ph type="sldNum" sz="quarter" idx="12"/>
          </p:nvPr>
        </p:nvSpPr>
        <p:spPr>
          <a:xfrm>
            <a:off x="9067219" y="6375679"/>
            <a:ext cx="2329723" cy="345796"/>
          </a:xfrm>
        </p:spPr>
        <p:txBody>
          <a:bodyPr/>
          <a:lstStyle>
            <a:lvl1pPr>
              <a:defRPr baseline="0">
                <a:solidFill>
                  <a:schemeClr val="accent1">
                    <a:lumMod val="50000"/>
                  </a:schemeClr>
                </a:solidFill>
              </a:defRPr>
            </a:lvl1pPr>
          </a:lstStyle>
          <a:p>
            <a:fld id="{B4DC5B58-9252-45B6-B4D1-7DB0CA15241C}" type="slidenum">
              <a:rPr lang="es-PA" smtClean="0"/>
              <a:t>‹Nº›</a:t>
            </a:fld>
            <a:endParaRPr lang="es-PA"/>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98632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88343F5-A48D-4417-9D71-F257487C5FFF}" type="datetimeFigureOut">
              <a:rPr lang="es-PA" smtClean="0"/>
              <a:t>11/22/2018</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B4DC5B58-9252-45B6-B4D1-7DB0CA15241C}" type="slidenum">
              <a:rPr lang="es-PA" smtClean="0"/>
              <a:t>‹Nº›</a:t>
            </a:fld>
            <a:endParaRPr lang="es-PA"/>
          </a:p>
        </p:txBody>
      </p:sp>
    </p:spTree>
    <p:extLst>
      <p:ext uri="{BB962C8B-B14F-4D97-AF65-F5344CB8AC3E}">
        <p14:creationId xmlns:p14="http://schemas.microsoft.com/office/powerpoint/2010/main" val="4251656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5882" y="382386"/>
            <a:ext cx="2362573"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299" y="382386"/>
            <a:ext cx="7746023" cy="5600404"/>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88343F5-A48D-4417-9D71-F257487C5FFF}" type="datetimeFigureOut">
              <a:rPr lang="es-PA" smtClean="0"/>
              <a:t>11/22/2018</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B4DC5B58-9252-45B6-B4D1-7DB0CA15241C}" type="slidenum">
              <a:rPr lang="es-PA" smtClean="0"/>
              <a:t>‹Nº›</a:t>
            </a:fld>
            <a:endParaRPr lang="es-PA"/>
          </a:p>
        </p:txBody>
      </p:sp>
    </p:spTree>
    <p:extLst>
      <p:ext uri="{BB962C8B-B14F-4D97-AF65-F5344CB8AC3E}">
        <p14:creationId xmlns:p14="http://schemas.microsoft.com/office/powerpoint/2010/main" val="913923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88343F5-A48D-4417-9D71-F257487C5FFF}" type="datetimeFigureOut">
              <a:rPr lang="es-PA" smtClean="0"/>
              <a:t>11/22/2018</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B4DC5B58-9252-45B6-B4D1-7DB0CA15241C}" type="slidenum">
              <a:rPr lang="es-PA" smtClean="0"/>
              <a:t>‹Nº›</a:t>
            </a:fld>
            <a:endParaRPr lang="es-PA"/>
          </a:p>
        </p:txBody>
      </p:sp>
    </p:spTree>
    <p:extLst>
      <p:ext uri="{BB962C8B-B14F-4D97-AF65-F5344CB8AC3E}">
        <p14:creationId xmlns:p14="http://schemas.microsoft.com/office/powerpoint/2010/main" val="1354639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1" y="0"/>
            <a:ext cx="281463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3242930" y="1073890"/>
            <a:ext cx="8187071" cy="4064627"/>
          </a:xfrm>
        </p:spPr>
        <p:txBody>
          <a:bodyPr anchor="b">
            <a:normAutofit/>
          </a:bodyPr>
          <a:lstStyle>
            <a:lvl1pPr>
              <a:defRPr sz="6300" spc="6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1" y="5159783"/>
            <a:ext cx="7017488"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a:xfrm>
            <a:off x="3236547" y="6375679"/>
            <a:ext cx="1493947" cy="348462"/>
          </a:xfrm>
        </p:spPr>
        <p:txBody>
          <a:bodyPr/>
          <a:lstStyle>
            <a:lvl1pPr>
              <a:defRPr baseline="0">
                <a:solidFill>
                  <a:schemeClr val="tx2"/>
                </a:solidFill>
              </a:defRPr>
            </a:lvl1pPr>
          </a:lstStyle>
          <a:p>
            <a:fld id="{F88343F5-A48D-4417-9D71-F257487C5FFF}" type="datetimeFigureOut">
              <a:rPr lang="es-PA" smtClean="0"/>
              <a:t>11/22/2018</a:t>
            </a:fld>
            <a:endParaRPr lang="es-PA"/>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s-PA"/>
          </a:p>
        </p:txBody>
      </p:sp>
      <p:sp>
        <p:nvSpPr>
          <p:cNvPr id="6" name="Slide Number Placeholder 5"/>
          <p:cNvSpPr>
            <a:spLocks noGrp="1"/>
          </p:cNvSpPr>
          <p:nvPr>
            <p:ph type="sldNum" sz="quarter" idx="12"/>
          </p:nvPr>
        </p:nvSpPr>
        <p:spPr>
          <a:xfrm>
            <a:off x="9942434" y="6375679"/>
            <a:ext cx="1487567" cy="345796"/>
          </a:xfrm>
        </p:spPr>
        <p:txBody>
          <a:bodyPr/>
          <a:lstStyle>
            <a:lvl1pPr>
              <a:defRPr baseline="0">
                <a:solidFill>
                  <a:schemeClr val="tx2"/>
                </a:solidFill>
              </a:defRPr>
            </a:lvl1pPr>
          </a:lstStyle>
          <a:p>
            <a:fld id="{B4DC5B58-9252-45B6-B4D1-7DB0CA15241C}" type="slidenum">
              <a:rPr lang="es-PA" smtClean="0"/>
              <a:t>‹Nº›</a:t>
            </a:fld>
            <a:endParaRPr lang="es-PA"/>
          </a:p>
        </p:txBody>
      </p:sp>
      <p:sp>
        <p:nvSpPr>
          <p:cNvPr id="16" name="Freeform 11"/>
          <p:cNvSpPr/>
          <p:nvPr/>
        </p:nvSpPr>
        <p:spPr bwMode="auto">
          <a:xfrm>
            <a:off x="874382" y="0"/>
            <a:ext cx="164623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1" y="0"/>
            <a:ext cx="281463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3736971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88343F5-A48D-4417-9D71-F257487C5FFF}" type="datetimeFigureOut">
              <a:rPr lang="es-PA" smtClean="0"/>
              <a:t>11/22/2018</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B4DC5B58-9252-45B6-B4D1-7DB0CA15241C}" type="slidenum">
              <a:rPr lang="es-PA" smtClean="0"/>
              <a:t>‹Nº›</a:t>
            </a:fld>
            <a:endParaRPr lang="es-PA"/>
          </a:p>
        </p:txBody>
      </p:sp>
    </p:spTree>
    <p:extLst>
      <p:ext uri="{BB962C8B-B14F-4D97-AF65-F5344CB8AC3E}">
        <p14:creationId xmlns:p14="http://schemas.microsoft.com/office/powerpoint/2010/main" val="2033754403"/>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7301" y="381002"/>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5776" y="2199635"/>
            <a:ext cx="481584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4" name="Content Placeholder 3"/>
          <p:cNvSpPr>
            <a:spLocks noGrp="1"/>
          </p:cNvSpPr>
          <p:nvPr>
            <p:ph sz="half" idx="2"/>
          </p:nvPr>
        </p:nvSpPr>
        <p:spPr>
          <a:xfrm>
            <a:off x="1255776" y="2909102"/>
            <a:ext cx="4815840" cy="299639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5"/>
            <a:ext cx="481584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6" name="Content Placeholder 5"/>
          <p:cNvSpPr>
            <a:spLocks noGrp="1"/>
          </p:cNvSpPr>
          <p:nvPr>
            <p:ph sz="quarter" idx="4"/>
          </p:nvPr>
        </p:nvSpPr>
        <p:spPr>
          <a:xfrm>
            <a:off x="6633864" y="2909102"/>
            <a:ext cx="4815840" cy="299639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88343F5-A48D-4417-9D71-F257487C5FFF}" type="datetimeFigureOut">
              <a:rPr lang="es-PA" smtClean="0"/>
              <a:t>11/22/2018</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B4DC5B58-9252-45B6-B4D1-7DB0CA15241C}" type="slidenum">
              <a:rPr lang="es-PA" smtClean="0"/>
              <a:t>‹Nº›</a:t>
            </a:fld>
            <a:endParaRPr lang="es-PA"/>
          </a:p>
        </p:txBody>
      </p:sp>
    </p:spTree>
    <p:extLst>
      <p:ext uri="{BB962C8B-B14F-4D97-AF65-F5344CB8AC3E}">
        <p14:creationId xmlns:p14="http://schemas.microsoft.com/office/powerpoint/2010/main" val="3406230991"/>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88343F5-A48D-4417-9D71-F257487C5FFF}" type="datetimeFigureOut">
              <a:rPr lang="es-PA" smtClean="0"/>
              <a:t>11/22/2018</a:t>
            </a:fld>
            <a:endParaRPr lang="es-PA"/>
          </a:p>
        </p:txBody>
      </p:sp>
      <p:sp>
        <p:nvSpPr>
          <p:cNvPr id="4" name="Footer Placeholder 3"/>
          <p:cNvSpPr>
            <a:spLocks noGrp="1"/>
          </p:cNvSpPr>
          <p:nvPr>
            <p:ph type="ftr" sz="quarter" idx="11"/>
          </p:nvPr>
        </p:nvSpPr>
        <p:spPr/>
        <p:txBody>
          <a:bodyPr/>
          <a:lstStyle/>
          <a:p>
            <a:endParaRPr lang="es-PA"/>
          </a:p>
        </p:txBody>
      </p:sp>
      <p:sp>
        <p:nvSpPr>
          <p:cNvPr id="5" name="Slide Number Placeholder 4"/>
          <p:cNvSpPr>
            <a:spLocks noGrp="1"/>
          </p:cNvSpPr>
          <p:nvPr>
            <p:ph type="sldNum" sz="quarter" idx="12"/>
          </p:nvPr>
        </p:nvSpPr>
        <p:spPr/>
        <p:txBody>
          <a:bodyPr/>
          <a:lstStyle/>
          <a:p>
            <a:fld id="{B4DC5B58-9252-45B6-B4D1-7DB0CA15241C}" type="slidenum">
              <a:rPr lang="es-PA" smtClean="0"/>
              <a:t>‹Nº›</a:t>
            </a:fld>
            <a:endParaRPr lang="es-PA"/>
          </a:p>
        </p:txBody>
      </p:sp>
    </p:spTree>
    <p:extLst>
      <p:ext uri="{BB962C8B-B14F-4D97-AF65-F5344CB8AC3E}">
        <p14:creationId xmlns:p14="http://schemas.microsoft.com/office/powerpoint/2010/main" val="3572272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343F5-A48D-4417-9D71-F257487C5FFF}" type="datetimeFigureOut">
              <a:rPr lang="es-PA" smtClean="0"/>
              <a:t>11/22/2018</a:t>
            </a:fld>
            <a:endParaRPr lang="es-PA"/>
          </a:p>
        </p:txBody>
      </p:sp>
      <p:sp>
        <p:nvSpPr>
          <p:cNvPr id="3" name="Footer Placeholder 2"/>
          <p:cNvSpPr>
            <a:spLocks noGrp="1"/>
          </p:cNvSpPr>
          <p:nvPr>
            <p:ph type="ftr" sz="quarter" idx="11"/>
          </p:nvPr>
        </p:nvSpPr>
        <p:spPr/>
        <p:txBody>
          <a:bodyPr/>
          <a:lstStyle/>
          <a:p>
            <a:endParaRPr lang="es-PA"/>
          </a:p>
        </p:txBody>
      </p:sp>
      <p:sp>
        <p:nvSpPr>
          <p:cNvPr id="4" name="Slide Number Placeholder 3"/>
          <p:cNvSpPr>
            <a:spLocks noGrp="1"/>
          </p:cNvSpPr>
          <p:nvPr>
            <p:ph type="sldNum" sz="quarter" idx="12"/>
          </p:nvPr>
        </p:nvSpPr>
        <p:spPr/>
        <p:txBody>
          <a:bodyPr/>
          <a:lstStyle/>
          <a:p>
            <a:fld id="{B4DC5B58-9252-45B6-B4D1-7DB0CA15241C}" type="slidenum">
              <a:rPr lang="es-PA" smtClean="0"/>
              <a:t>‹Nº›</a:t>
            </a:fld>
            <a:endParaRPr lang="es-PA"/>
          </a:p>
        </p:txBody>
      </p:sp>
    </p:spTree>
    <p:extLst>
      <p:ext uri="{BB962C8B-B14F-4D97-AF65-F5344CB8AC3E}">
        <p14:creationId xmlns:p14="http://schemas.microsoft.com/office/powerpoint/2010/main" val="751370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3"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5" y="457201"/>
            <a:ext cx="3092115" cy="1196671"/>
          </a:xfrm>
        </p:spPr>
        <p:txBody>
          <a:bodyPr anchor="b">
            <a:normAutofit/>
          </a:bodyPr>
          <a:lstStyle>
            <a:lvl1pPr>
              <a:lnSpc>
                <a:spcPct val="100000"/>
              </a:lnSpc>
              <a:defRPr sz="1800" b="1" i="0" cap="all" spc="225"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9"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a:xfrm>
            <a:off x="765052" y="6375679"/>
            <a:ext cx="1233355" cy="348462"/>
          </a:xfrm>
        </p:spPr>
        <p:txBody>
          <a:bodyPr/>
          <a:lstStyle/>
          <a:p>
            <a:fld id="{F88343F5-A48D-4417-9D71-F257487C5FFF}" type="datetimeFigureOut">
              <a:rPr lang="es-PA" smtClean="0"/>
              <a:t>11/22/2018</a:t>
            </a:fld>
            <a:endParaRPr lang="es-PA"/>
          </a:p>
        </p:txBody>
      </p:sp>
      <p:sp>
        <p:nvSpPr>
          <p:cNvPr id="6" name="Footer Placeholder 5"/>
          <p:cNvSpPr>
            <a:spLocks noGrp="1"/>
          </p:cNvSpPr>
          <p:nvPr>
            <p:ph type="ftr" sz="quarter" idx="11"/>
          </p:nvPr>
        </p:nvSpPr>
        <p:spPr>
          <a:xfrm>
            <a:off x="2103621" y="6375679"/>
            <a:ext cx="3482179" cy="345796"/>
          </a:xfrm>
        </p:spPr>
        <p:txBody>
          <a:bodyPr/>
          <a:lstStyle/>
          <a:p>
            <a:endParaRPr lang="es-PA"/>
          </a:p>
        </p:txBody>
      </p:sp>
      <p:sp>
        <p:nvSpPr>
          <p:cNvPr id="7" name="Slide Number Placeholder 6"/>
          <p:cNvSpPr>
            <a:spLocks noGrp="1"/>
          </p:cNvSpPr>
          <p:nvPr>
            <p:ph type="sldNum" sz="quarter" idx="12"/>
          </p:nvPr>
        </p:nvSpPr>
        <p:spPr>
          <a:xfrm>
            <a:off x="5691015" y="6375679"/>
            <a:ext cx="1232456" cy="345796"/>
          </a:xfrm>
        </p:spPr>
        <p:txBody>
          <a:bodyPr/>
          <a:lstStyle/>
          <a:p>
            <a:fld id="{B4DC5B58-9252-45B6-B4D1-7DB0CA15241C}" type="slidenum">
              <a:rPr lang="es-PA" smtClean="0"/>
              <a:t>‹Nº›</a:t>
            </a:fld>
            <a:endParaRPr lang="es-PA"/>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56207812"/>
      </p:ext>
    </p:extLst>
  </p:cSld>
  <p:clrMapOvr>
    <a:masterClrMapping/>
  </p:clrMapOvr>
  <p:extLst mod="1">
    <p:ext uri="{DCECCB84-F9BA-43D5-87BE-67443E8EF086}">
      <p15:sldGuideLst xmlns:p15="http://schemas.microsoft.com/office/powerpoint/2012/main">
        <p15:guide id="1" orient="horz" pos="6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5" y="2"/>
            <a:ext cx="7355585"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11" name="Freeform 11" title="right scallop background shape"/>
          <p:cNvSpPr/>
          <p:nvPr/>
        </p:nvSpPr>
        <p:spPr bwMode="auto">
          <a:xfrm>
            <a:off x="7389813"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4" y="457200"/>
            <a:ext cx="3092117" cy="1196670"/>
          </a:xfrm>
        </p:spPr>
        <p:txBody>
          <a:bodyPr anchor="b">
            <a:normAutofit/>
          </a:bodyPr>
          <a:lstStyle>
            <a:lvl1pPr>
              <a:lnSpc>
                <a:spcPct val="100000"/>
              </a:lnSpc>
              <a:defRPr sz="1800" b="1" i="0" spc="225"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4" y="1741336"/>
            <a:ext cx="3092117"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a:xfrm>
            <a:off x="765951" y="6375679"/>
            <a:ext cx="1232456" cy="348462"/>
          </a:xfrm>
        </p:spPr>
        <p:txBody>
          <a:bodyPr/>
          <a:lstStyle/>
          <a:p>
            <a:fld id="{F88343F5-A48D-4417-9D71-F257487C5FFF}" type="datetimeFigureOut">
              <a:rPr lang="es-PA" smtClean="0"/>
              <a:t>11/22/2018</a:t>
            </a:fld>
            <a:endParaRPr lang="es-PA"/>
          </a:p>
        </p:txBody>
      </p:sp>
      <p:sp>
        <p:nvSpPr>
          <p:cNvPr id="6" name="Footer Placeholder 5"/>
          <p:cNvSpPr>
            <a:spLocks noGrp="1"/>
          </p:cNvSpPr>
          <p:nvPr>
            <p:ph type="ftr" sz="quarter" idx="11"/>
          </p:nvPr>
        </p:nvSpPr>
        <p:spPr>
          <a:xfrm>
            <a:off x="2103621" y="6375679"/>
            <a:ext cx="3482179" cy="345796"/>
          </a:xfrm>
        </p:spPr>
        <p:txBody>
          <a:bodyPr/>
          <a:lstStyle/>
          <a:p>
            <a:endParaRPr lang="es-PA"/>
          </a:p>
        </p:txBody>
      </p:sp>
      <p:sp>
        <p:nvSpPr>
          <p:cNvPr id="7" name="Slide Number Placeholder 6"/>
          <p:cNvSpPr>
            <a:spLocks noGrp="1"/>
          </p:cNvSpPr>
          <p:nvPr>
            <p:ph type="sldNum" sz="quarter" idx="12"/>
          </p:nvPr>
        </p:nvSpPr>
        <p:spPr>
          <a:xfrm>
            <a:off x="5674871" y="6375679"/>
            <a:ext cx="1263280" cy="345796"/>
          </a:xfrm>
        </p:spPr>
        <p:txBody>
          <a:bodyPr/>
          <a:lstStyle/>
          <a:p>
            <a:fld id="{B4DC5B58-9252-45B6-B4D1-7DB0CA15241C}" type="slidenum">
              <a:rPr lang="es-PA" smtClean="0"/>
              <a:t>‹Nº›</a:t>
            </a:fld>
            <a:endParaRPr lang="es-PA"/>
          </a:p>
        </p:txBody>
      </p:sp>
      <p:sp>
        <p:nvSpPr>
          <p:cNvPr id="13" name="Rectangle 12"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76753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7" y="382385"/>
            <a:ext cx="10178323"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7" y="2286003"/>
            <a:ext cx="10178323" cy="3593591"/>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7" y="6375679"/>
            <a:ext cx="2329723"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F88343F5-A48D-4417-9D71-F257487C5FFF}" type="datetimeFigureOut">
              <a:rPr lang="es-PA" smtClean="0"/>
              <a:t>11/22/2018</a:t>
            </a:fld>
            <a:endParaRPr lang="es-PA"/>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s-PA"/>
          </a:p>
        </p:txBody>
      </p:sp>
      <p:sp>
        <p:nvSpPr>
          <p:cNvPr id="6" name="Slide Number Placeholder 5"/>
          <p:cNvSpPr>
            <a:spLocks noGrp="1"/>
          </p:cNvSpPr>
          <p:nvPr>
            <p:ph type="sldNum" sz="quarter" idx="4"/>
          </p:nvPr>
        </p:nvSpPr>
        <p:spPr>
          <a:xfrm>
            <a:off x="8610602" y="6375679"/>
            <a:ext cx="281939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B4DC5B58-9252-45B6-B4D1-7DB0CA15241C}" type="slidenum">
              <a:rPr lang="es-PA" smtClean="0"/>
              <a:t>‹Nº›</a:t>
            </a:fld>
            <a:endParaRPr lang="es-PA"/>
          </a:p>
        </p:txBody>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2" y="0"/>
            <a:ext cx="905453"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335699406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056" userDrawn="1">
          <p15:clr>
            <a:srgbClr val="F26B43"/>
          </p15:clr>
        </p15:guide>
        <p15:guide id="2" pos="9600" userDrawn="1">
          <p15:clr>
            <a:srgbClr val="F26B43"/>
          </p15:clr>
        </p15:guide>
        <p15:guide id="0" pos="792" userDrawn="1">
          <p15:clr>
            <a:srgbClr val="F26B43"/>
          </p15:clr>
        </p15:guide>
        <p15:guide id="3" pos="7200" userDrawn="1">
          <p15:clr>
            <a:srgbClr val="F26B43"/>
          </p15:clr>
        </p15:guide>
        <p15:guide id="4" orient="horz" pos="4008" userDrawn="1">
          <p15:clr>
            <a:srgbClr val="F26B43"/>
          </p15:clr>
        </p15:guide>
        <p15:guide id="5" orient="horz" pos="1440" userDrawn="1">
          <p15:clr>
            <a:srgbClr val="F26B43"/>
          </p15:clr>
        </p15:guide>
        <p15:guide id="6" orient="horz" pos="3720" userDrawn="1">
          <p15:clr>
            <a:srgbClr val="F26B43"/>
          </p15:clr>
        </p15:guide>
        <p15:guide id="7"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e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xml"/><Relationship Id="rId13" Type="http://schemas.microsoft.com/office/2007/relationships/hdphoto" Target="../media/hdphoto4.wdp"/><Relationship Id="rId3" Type="http://schemas.openxmlformats.org/officeDocument/2006/relationships/image" Target="../media/image19.png"/><Relationship Id="rId7" Type="http://schemas.openxmlformats.org/officeDocument/2006/relationships/diagramData" Target="../diagrams/data1.xml"/><Relationship Id="rId12"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jpeg"/><Relationship Id="rId11" Type="http://schemas.microsoft.com/office/2007/relationships/diagramDrawing" Target="../diagrams/drawing1.xml"/><Relationship Id="rId5" Type="http://schemas.microsoft.com/office/2007/relationships/hdphoto" Target="../media/hdphoto3.wdp"/><Relationship Id="rId10" Type="http://schemas.openxmlformats.org/officeDocument/2006/relationships/diagramColors" Target="../diagrams/colors1.xml"/><Relationship Id="rId4" Type="http://schemas.openxmlformats.org/officeDocument/2006/relationships/image" Target="../media/image20.png"/><Relationship Id="rId9"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51B32813-5A0C-4FF2-A71E-897F701E92C7}"/>
              </a:ext>
            </a:extLst>
          </p:cNvPr>
          <p:cNvPicPr>
            <a:picLocks noChangeAspect="1"/>
          </p:cNvPicPr>
          <p:nvPr/>
        </p:nvPicPr>
        <p:blipFill>
          <a:blip r:embed="rId2">
            <a:extLst>
              <a:ext uri="{BEBA8EAE-BF5A-486C-A8C5-ECC9F3942E4B}">
                <a14:imgProps xmlns:a14="http://schemas.microsoft.com/office/drawing/2010/main">
                  <a14:imgLayer r:embed="rId3">
                    <a14:imgEffect>
                      <a14:artisticPastelsSmooth/>
                    </a14:imgEffect>
                    <a14:imgEffect>
                      <a14:sharpenSoften amount="50000"/>
                    </a14:imgEffect>
                    <a14:imgEffect>
                      <a14:saturation sat="66000"/>
                    </a14:imgEffect>
                  </a14:imgLayer>
                </a14:imgProps>
              </a:ext>
            </a:extLst>
          </a:blip>
          <a:stretch>
            <a:fillRect/>
          </a:stretch>
        </p:blipFill>
        <p:spPr>
          <a:xfrm>
            <a:off x="2915478" y="1285589"/>
            <a:ext cx="9090991" cy="4776319"/>
          </a:xfrm>
          <a:prstGeom prst="rect">
            <a:avLst/>
          </a:prstGeom>
        </p:spPr>
      </p:pic>
      <p:pic>
        <p:nvPicPr>
          <p:cNvPr id="1028" name="Picture 4" descr="Resultado de imagen para logo minsa panama">
            <a:extLst>
              <a:ext uri="{FF2B5EF4-FFF2-40B4-BE49-F238E27FC236}">
                <a16:creationId xmlns:a16="http://schemas.microsoft.com/office/drawing/2014/main" xmlns="" id="{85CAD98E-523D-4D37-B0D5-4B06FC094B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44" r="8816"/>
          <a:stretch/>
        </p:blipFill>
        <p:spPr bwMode="auto">
          <a:xfrm>
            <a:off x="185531" y="1934818"/>
            <a:ext cx="1722782" cy="2455512"/>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xmlns="" id="{CEA099A8-71EF-42FC-8FCF-20D6A2DC6685}"/>
              </a:ext>
            </a:extLst>
          </p:cNvPr>
          <p:cNvSpPr txBox="1"/>
          <p:nvPr/>
        </p:nvSpPr>
        <p:spPr>
          <a:xfrm>
            <a:off x="3621155" y="150657"/>
            <a:ext cx="6954080" cy="1015663"/>
          </a:xfrm>
          <a:prstGeom prst="rect">
            <a:avLst/>
          </a:prstGeom>
          <a:noFill/>
        </p:spPr>
        <p:txBody>
          <a:bodyPr wrap="square" rtlCol="0">
            <a:spAutoFit/>
          </a:bodyPr>
          <a:lstStyle/>
          <a:p>
            <a:pPr algn="ctr"/>
            <a:r>
              <a:rPr lang="es-PA" sz="2000" b="1" dirty="0">
                <a:solidFill>
                  <a:schemeClr val="bg1"/>
                </a:solidFill>
              </a:rPr>
              <a:t>MINISTERIO DE SALUD</a:t>
            </a:r>
          </a:p>
          <a:p>
            <a:pPr algn="ctr"/>
            <a:r>
              <a:rPr lang="es-PA" sz="2000" b="1" dirty="0">
                <a:solidFill>
                  <a:schemeClr val="bg1"/>
                </a:solidFill>
              </a:rPr>
              <a:t>REGIÒN DE SALUD DE PANAMÀ OESTE</a:t>
            </a:r>
          </a:p>
          <a:p>
            <a:pPr algn="ctr"/>
            <a:r>
              <a:rPr lang="es-PA" sz="2000" b="1" dirty="0">
                <a:solidFill>
                  <a:schemeClr val="bg1"/>
                </a:solidFill>
              </a:rPr>
              <a:t>CENTRO DE SALUD NUEVO CHORRILLO</a:t>
            </a:r>
          </a:p>
        </p:txBody>
      </p:sp>
      <p:sp>
        <p:nvSpPr>
          <p:cNvPr id="7" name="Título 1">
            <a:extLst>
              <a:ext uri="{FF2B5EF4-FFF2-40B4-BE49-F238E27FC236}">
                <a16:creationId xmlns:a16="http://schemas.microsoft.com/office/drawing/2014/main" xmlns="" id="{1E0C13AD-2ED1-4385-803E-142AF9539747}"/>
              </a:ext>
            </a:extLst>
          </p:cNvPr>
          <p:cNvSpPr txBox="1">
            <a:spLocks/>
          </p:cNvSpPr>
          <p:nvPr/>
        </p:nvSpPr>
        <p:spPr>
          <a:xfrm>
            <a:off x="3154018" y="3429000"/>
            <a:ext cx="8136835" cy="1838612"/>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6300" kern="1200" cap="all" spc="600" baseline="0">
                <a:solidFill>
                  <a:schemeClr val="tx2"/>
                </a:solidFill>
                <a:latin typeface="+mj-lt"/>
                <a:ea typeface="+mj-ea"/>
                <a:cs typeface="+mj-cs"/>
              </a:defRPr>
            </a:lvl1pPr>
          </a:lstStyle>
          <a:p>
            <a:pPr algn="ctr"/>
            <a:r>
              <a:rPr lang="es-PA" sz="3500" b="1" dirty="0">
                <a:solidFill>
                  <a:srgbClr val="FFC000"/>
                </a:solidFill>
                <a:effectLst>
                  <a:outerShdw blurRad="38100" dist="38100" dir="2700000" algn="tl">
                    <a:srgbClr val="000000">
                      <a:alpha val="43137"/>
                    </a:srgbClr>
                  </a:outerShdw>
                </a:effectLst>
                <a:latin typeface="Gill Sans MT" panose="020B0502020104020203" pitchFamily="34" charset="0"/>
              </a:rPr>
              <a:t>PROGRAMA DE ACOMPAÑAMIENTO HUMANO Y ESPIRITUAL DEL ENFERMO</a:t>
            </a:r>
          </a:p>
          <a:p>
            <a:pPr algn="ctr"/>
            <a:endParaRPr lang="es-PA" sz="3500" b="1" dirty="0">
              <a:solidFill>
                <a:srgbClr val="FFC000"/>
              </a:solidFill>
              <a:effectLst>
                <a:outerShdw blurRad="38100" dist="38100" dir="2700000" algn="tl">
                  <a:srgbClr val="000000">
                    <a:alpha val="43137"/>
                  </a:srgbClr>
                </a:outerShdw>
              </a:effectLst>
              <a:latin typeface="Gill Sans MT" panose="020B0502020104020203" pitchFamily="34" charset="0"/>
            </a:endParaRPr>
          </a:p>
          <a:p>
            <a:pPr algn="ctr"/>
            <a:r>
              <a:rPr lang="es-PA" sz="3500" b="1" dirty="0">
                <a:solidFill>
                  <a:srgbClr val="FFC000"/>
                </a:solidFill>
                <a:effectLst>
                  <a:outerShdw blurRad="38100" dist="38100" dir="2700000" algn="tl">
                    <a:srgbClr val="000000">
                      <a:alpha val="43137"/>
                    </a:srgbClr>
                  </a:outerShdw>
                </a:effectLst>
                <a:latin typeface="Gill Sans MT" panose="020B0502020104020203" pitchFamily="34" charset="0"/>
              </a:rPr>
              <a:t>Avances y Evidencias de la implementación </a:t>
            </a:r>
          </a:p>
        </p:txBody>
      </p:sp>
      <p:sp>
        <p:nvSpPr>
          <p:cNvPr id="4" name="CuadroTexto 3">
            <a:extLst>
              <a:ext uri="{FF2B5EF4-FFF2-40B4-BE49-F238E27FC236}">
                <a16:creationId xmlns:a16="http://schemas.microsoft.com/office/drawing/2014/main" xmlns="" id="{A237149C-ECA9-499B-9EC4-14003EA07EB4}"/>
              </a:ext>
            </a:extLst>
          </p:cNvPr>
          <p:cNvSpPr txBox="1"/>
          <p:nvPr/>
        </p:nvSpPr>
        <p:spPr>
          <a:xfrm>
            <a:off x="6844748" y="6231186"/>
            <a:ext cx="755373" cy="369332"/>
          </a:xfrm>
          <a:prstGeom prst="rect">
            <a:avLst/>
          </a:prstGeom>
          <a:noFill/>
        </p:spPr>
        <p:txBody>
          <a:bodyPr wrap="square" rtlCol="0">
            <a:spAutoFit/>
          </a:bodyPr>
          <a:lstStyle/>
          <a:p>
            <a:r>
              <a:rPr lang="es-PA" b="1" dirty="0">
                <a:solidFill>
                  <a:schemeClr val="bg1"/>
                </a:solidFill>
                <a:effectLst>
                  <a:outerShdw blurRad="38100" dist="38100" dir="2700000" algn="tl">
                    <a:srgbClr val="000000">
                      <a:alpha val="43137"/>
                    </a:srgbClr>
                  </a:outerShdw>
                </a:effectLst>
              </a:rPr>
              <a:t>2018</a:t>
            </a:r>
          </a:p>
        </p:txBody>
      </p:sp>
      <p:sp>
        <p:nvSpPr>
          <p:cNvPr id="3" name="CuadroTexto 2">
            <a:extLst>
              <a:ext uri="{FF2B5EF4-FFF2-40B4-BE49-F238E27FC236}">
                <a16:creationId xmlns:a16="http://schemas.microsoft.com/office/drawing/2014/main" xmlns="" id="{F07B973A-DCFA-4739-B01F-253FC222AC82}"/>
              </a:ext>
            </a:extLst>
          </p:cNvPr>
          <p:cNvSpPr txBox="1"/>
          <p:nvPr/>
        </p:nvSpPr>
        <p:spPr>
          <a:xfrm>
            <a:off x="7600125" y="6105113"/>
            <a:ext cx="4406344" cy="707886"/>
          </a:xfrm>
          <a:prstGeom prst="rect">
            <a:avLst/>
          </a:prstGeom>
          <a:noFill/>
        </p:spPr>
        <p:txBody>
          <a:bodyPr wrap="square" rtlCol="0" anchor="ctr">
            <a:spAutoFit/>
          </a:bodyPr>
          <a:lstStyle/>
          <a:p>
            <a:pPr algn="ctr"/>
            <a:r>
              <a:rPr lang="es-PA" sz="2000" b="1" dirty="0">
                <a:solidFill>
                  <a:schemeClr val="bg1"/>
                </a:solidFill>
                <a:effectLst>
                  <a:outerShdw blurRad="38100" dist="38100" dir="2700000" algn="tl">
                    <a:srgbClr val="000000">
                      <a:alpha val="43137"/>
                    </a:srgbClr>
                  </a:outerShdw>
                </a:effectLst>
              </a:rPr>
              <a:t>Lic. Nayarit Norato Sánchez</a:t>
            </a:r>
          </a:p>
          <a:p>
            <a:pPr algn="ctr"/>
            <a:r>
              <a:rPr lang="es-PA" sz="2000" b="1" dirty="0">
                <a:solidFill>
                  <a:schemeClr val="bg1"/>
                </a:solidFill>
                <a:effectLst>
                  <a:outerShdw blurRad="38100" dist="38100" dir="2700000" algn="tl">
                    <a:srgbClr val="000000">
                      <a:alpha val="43137"/>
                    </a:srgbClr>
                  </a:outerShdw>
                </a:effectLst>
              </a:rPr>
              <a:t>Enfermera</a:t>
            </a:r>
          </a:p>
        </p:txBody>
      </p:sp>
    </p:spTree>
    <p:extLst>
      <p:ext uri="{BB962C8B-B14F-4D97-AF65-F5344CB8AC3E}">
        <p14:creationId xmlns:p14="http://schemas.microsoft.com/office/powerpoint/2010/main" val="203856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a 10">
            <a:extLst>
              <a:ext uri="{FF2B5EF4-FFF2-40B4-BE49-F238E27FC236}">
                <a16:creationId xmlns:a16="http://schemas.microsoft.com/office/drawing/2014/main" xmlns="" id="{D79FC96F-F1D9-4D37-849F-88935B86DF74}"/>
              </a:ext>
            </a:extLst>
          </p:cNvPr>
          <p:cNvGraphicFramePr>
            <a:graphicFrameLocks noGrp="1"/>
          </p:cNvGraphicFramePr>
          <p:nvPr>
            <p:extLst>
              <p:ext uri="{D42A27DB-BD31-4B8C-83A1-F6EECF244321}">
                <p14:modId xmlns:p14="http://schemas.microsoft.com/office/powerpoint/2010/main" val="1580496075"/>
              </p:ext>
            </p:extLst>
          </p:nvPr>
        </p:nvGraphicFramePr>
        <p:xfrm>
          <a:off x="1046922" y="249599"/>
          <a:ext cx="10694505" cy="1473411"/>
        </p:xfrm>
        <a:graphic>
          <a:graphicData uri="http://schemas.openxmlformats.org/drawingml/2006/table">
            <a:tbl>
              <a:tblPr firstRow="1" firstCol="1" bandRow="1"/>
              <a:tblGrid>
                <a:gridCol w="685782">
                  <a:extLst>
                    <a:ext uri="{9D8B030D-6E8A-4147-A177-3AD203B41FA5}">
                      <a16:colId xmlns:a16="http://schemas.microsoft.com/office/drawing/2014/main" xmlns="" val="4217387656"/>
                    </a:ext>
                  </a:extLst>
                </a:gridCol>
                <a:gridCol w="3299173">
                  <a:extLst>
                    <a:ext uri="{9D8B030D-6E8A-4147-A177-3AD203B41FA5}">
                      <a16:colId xmlns:a16="http://schemas.microsoft.com/office/drawing/2014/main" xmlns="" val="4085035018"/>
                    </a:ext>
                  </a:extLst>
                </a:gridCol>
                <a:gridCol w="1245735">
                  <a:extLst>
                    <a:ext uri="{9D8B030D-6E8A-4147-A177-3AD203B41FA5}">
                      <a16:colId xmlns:a16="http://schemas.microsoft.com/office/drawing/2014/main" xmlns="" val="499615515"/>
                    </a:ext>
                  </a:extLst>
                </a:gridCol>
                <a:gridCol w="1295947">
                  <a:extLst>
                    <a:ext uri="{9D8B030D-6E8A-4147-A177-3AD203B41FA5}">
                      <a16:colId xmlns:a16="http://schemas.microsoft.com/office/drawing/2014/main" xmlns="" val="1586838267"/>
                    </a:ext>
                  </a:extLst>
                </a:gridCol>
                <a:gridCol w="1027307">
                  <a:extLst>
                    <a:ext uri="{9D8B030D-6E8A-4147-A177-3AD203B41FA5}">
                      <a16:colId xmlns:a16="http://schemas.microsoft.com/office/drawing/2014/main" xmlns="" val="2669458636"/>
                    </a:ext>
                  </a:extLst>
                </a:gridCol>
                <a:gridCol w="1565117">
                  <a:extLst>
                    <a:ext uri="{9D8B030D-6E8A-4147-A177-3AD203B41FA5}">
                      <a16:colId xmlns:a16="http://schemas.microsoft.com/office/drawing/2014/main" xmlns="" val="3868047460"/>
                    </a:ext>
                  </a:extLst>
                </a:gridCol>
                <a:gridCol w="1575444">
                  <a:extLst>
                    <a:ext uri="{9D8B030D-6E8A-4147-A177-3AD203B41FA5}">
                      <a16:colId xmlns:a16="http://schemas.microsoft.com/office/drawing/2014/main" xmlns="" val="2478712098"/>
                    </a:ext>
                  </a:extLst>
                </a:gridCol>
              </a:tblGrid>
              <a:tr h="682777">
                <a:tc gridSpan="2">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Universo 50</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Muestra 42</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PA"/>
                    </a:p>
                  </a:txBody>
                  <a:tcPr/>
                </a:tc>
                <a:tc>
                  <a:txBody>
                    <a:bodyPr/>
                    <a:lstStyle/>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No hay Problema</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Hay Dificultad</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un factor critico</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Prioritario</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No </a:t>
                      </a:r>
                    </a:p>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Responde</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117378341"/>
                  </a:ext>
                </a:extLst>
              </a:tr>
              <a:tr h="219832">
                <a:tc gridSpan="7">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Relaciones trabajador de la Salud, Paciente, usuario y Familia</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A"/>
                    </a:p>
                  </a:txBody>
                  <a:tcPr/>
                </a:tc>
                <a:tc hMerge="1">
                  <a:txBody>
                    <a:bodyPr/>
                    <a:lstStyle/>
                    <a:p>
                      <a:endParaRPr lang="es-PA"/>
                    </a:p>
                  </a:txBody>
                  <a:tcPr/>
                </a:tc>
                <a:tc hMerge="1">
                  <a:txBody>
                    <a:bodyPr/>
                    <a:lstStyle/>
                    <a:p>
                      <a:endParaRPr lang="es-PA"/>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s-PA"/>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s-PA"/>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nSpc>
                          <a:spcPct val="107000"/>
                        </a:lnSpc>
                        <a:spcAft>
                          <a:spcPts val="0"/>
                        </a:spcAft>
                      </a:pPr>
                      <a:endParaRPr lang="es-P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xmlns="" val="3839320125"/>
                  </a:ext>
                </a:extLst>
              </a:tr>
              <a:tr h="451305">
                <a:tc>
                  <a:txBody>
                    <a:bodyPr/>
                    <a:lstStyle/>
                    <a:p>
                      <a:pPr algn="ctr">
                        <a:lnSpc>
                          <a:spcPct val="107000"/>
                        </a:lnSpc>
                        <a:spcAft>
                          <a:spcPts val="0"/>
                        </a:spcAft>
                      </a:pPr>
                      <a:endParaRPr lang="es-PA" sz="12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A" sz="1200" dirty="0">
                          <a:effectLst/>
                          <a:latin typeface="Arial" panose="020B0604020202020204" pitchFamily="34" charset="0"/>
                          <a:ea typeface="Calibri" panose="020F0502020204030204" pitchFamily="34" charset="0"/>
                          <a:cs typeface="Times New Roman" panose="02020603050405020304" pitchFamily="18" charset="0"/>
                        </a:rPr>
                        <a:t>11</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s-PA" sz="1200" dirty="0">
                          <a:effectLst/>
                          <a:latin typeface="Arial" panose="020B0604020202020204" pitchFamily="34" charset="0"/>
                          <a:ea typeface="Calibri" panose="020F0502020204030204" pitchFamily="34" charset="0"/>
                          <a:cs typeface="Times New Roman" panose="02020603050405020304" pitchFamily="18" charset="0"/>
                        </a:rPr>
                        <a:t>Tiempo de espera para recibir atención médica en las salas de espera </a:t>
                      </a:r>
                    </a:p>
                    <a:p>
                      <a:pPr algn="ctr">
                        <a:lnSpc>
                          <a:spcPct val="107000"/>
                        </a:lnSpc>
                        <a:spcAft>
                          <a:spcPts val="0"/>
                        </a:spcAft>
                      </a:pP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2836"/>
                    </a:solidFill>
                  </a:tcPr>
                </a:tc>
                <a:tc>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8</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2836"/>
                    </a:solidFill>
                  </a:tcPr>
                </a:tc>
                <a:tc>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22</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2836"/>
                    </a:solidFill>
                  </a:tcPr>
                </a:tc>
                <a:tc>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2</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2836"/>
                    </a:solidFill>
                  </a:tcPr>
                </a:tc>
                <a:tc>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5</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2836"/>
                    </a:solidFill>
                  </a:tcPr>
                </a:tc>
                <a:tc>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5</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2836"/>
                    </a:solidFill>
                  </a:tcPr>
                </a:tc>
                <a:extLst>
                  <a:ext uri="{0D108BD9-81ED-4DB2-BD59-A6C34878D82A}">
                    <a16:rowId xmlns:a16="http://schemas.microsoft.com/office/drawing/2014/main" xmlns="" val="1342138251"/>
                  </a:ext>
                </a:extLst>
              </a:tr>
            </a:tbl>
          </a:graphicData>
        </a:graphic>
      </p:graphicFrame>
      <p:graphicFrame>
        <p:nvGraphicFramePr>
          <p:cNvPr id="4" name="Gráfico 3">
            <a:extLst>
              <a:ext uri="{FF2B5EF4-FFF2-40B4-BE49-F238E27FC236}">
                <a16:creationId xmlns:a16="http://schemas.microsoft.com/office/drawing/2014/main" xmlns="" id="{5819E9FE-B028-46E1-B2BA-F22EFBE0B108}"/>
              </a:ext>
            </a:extLst>
          </p:cNvPr>
          <p:cNvGraphicFramePr/>
          <p:nvPr>
            <p:extLst>
              <p:ext uri="{D42A27DB-BD31-4B8C-83A1-F6EECF244321}">
                <p14:modId xmlns:p14="http://schemas.microsoft.com/office/powerpoint/2010/main" val="2846516388"/>
              </p:ext>
            </p:extLst>
          </p:nvPr>
        </p:nvGraphicFramePr>
        <p:xfrm>
          <a:off x="1961321" y="2163421"/>
          <a:ext cx="9382539" cy="44449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61182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3">
            <a:extLst>
              <a:ext uri="{FF2B5EF4-FFF2-40B4-BE49-F238E27FC236}">
                <a16:creationId xmlns:a16="http://schemas.microsoft.com/office/drawing/2014/main" xmlns="" id="{3DC2EAFB-AD64-4ED2-9457-B3313957E6B8}"/>
              </a:ext>
            </a:extLst>
          </p:cNvPr>
          <p:cNvGraphicFramePr>
            <a:graphicFrameLocks/>
          </p:cNvGraphicFramePr>
          <p:nvPr>
            <p:extLst>
              <p:ext uri="{D42A27DB-BD31-4B8C-83A1-F6EECF244321}">
                <p14:modId xmlns:p14="http://schemas.microsoft.com/office/powerpoint/2010/main" val="2566180794"/>
              </p:ext>
            </p:extLst>
          </p:nvPr>
        </p:nvGraphicFramePr>
        <p:xfrm>
          <a:off x="927652" y="353867"/>
          <a:ext cx="10840280" cy="6311978"/>
        </p:xfrm>
        <a:graphic>
          <a:graphicData uri="http://schemas.openxmlformats.org/drawingml/2006/table">
            <a:tbl>
              <a:tblPr firstRow="1" bandRow="1">
                <a:tableStyleId>{5C22544A-7EE6-4342-B048-85BDC9FD1C3A}</a:tableStyleId>
              </a:tblPr>
              <a:tblGrid>
                <a:gridCol w="2710070">
                  <a:extLst>
                    <a:ext uri="{9D8B030D-6E8A-4147-A177-3AD203B41FA5}">
                      <a16:colId xmlns:a16="http://schemas.microsoft.com/office/drawing/2014/main" xmlns="" val="3125684207"/>
                    </a:ext>
                  </a:extLst>
                </a:gridCol>
                <a:gridCol w="2710070">
                  <a:extLst>
                    <a:ext uri="{9D8B030D-6E8A-4147-A177-3AD203B41FA5}">
                      <a16:colId xmlns:a16="http://schemas.microsoft.com/office/drawing/2014/main" xmlns="" val="3768509703"/>
                    </a:ext>
                  </a:extLst>
                </a:gridCol>
                <a:gridCol w="2710070">
                  <a:extLst>
                    <a:ext uri="{9D8B030D-6E8A-4147-A177-3AD203B41FA5}">
                      <a16:colId xmlns:a16="http://schemas.microsoft.com/office/drawing/2014/main" xmlns="" val="1713673669"/>
                    </a:ext>
                  </a:extLst>
                </a:gridCol>
                <a:gridCol w="2710070">
                  <a:extLst>
                    <a:ext uri="{9D8B030D-6E8A-4147-A177-3AD203B41FA5}">
                      <a16:colId xmlns:a16="http://schemas.microsoft.com/office/drawing/2014/main" xmlns="" val="4173545367"/>
                    </a:ext>
                  </a:extLst>
                </a:gridCol>
              </a:tblGrid>
              <a:tr h="1046879">
                <a:tc>
                  <a:txBody>
                    <a:bodyPr/>
                    <a:lstStyle/>
                    <a:p>
                      <a:pPr algn="ctr"/>
                      <a:r>
                        <a:rPr lang="es-PA" sz="2300" dirty="0">
                          <a:solidFill>
                            <a:schemeClr val="tx1"/>
                          </a:solidFill>
                        </a:rPr>
                        <a:t>PROBLEMA IDENTIFICADO</a:t>
                      </a:r>
                    </a:p>
                  </a:txBody>
                  <a:tcPr anchor="ctr"/>
                </a:tc>
                <a:tc>
                  <a:txBody>
                    <a:bodyPr/>
                    <a:lstStyle/>
                    <a:p>
                      <a:pPr algn="ctr"/>
                      <a:r>
                        <a:rPr lang="es-PA" sz="2300" dirty="0">
                          <a:solidFill>
                            <a:schemeClr val="tx1"/>
                          </a:solidFill>
                        </a:rPr>
                        <a:t>META ESPERADA</a:t>
                      </a:r>
                    </a:p>
                  </a:txBody>
                  <a:tcPr anchor="ctr"/>
                </a:tc>
                <a:tc>
                  <a:txBody>
                    <a:bodyPr/>
                    <a:lstStyle/>
                    <a:p>
                      <a:pPr algn="ctr"/>
                      <a:r>
                        <a:rPr lang="es-PA" sz="2300" dirty="0">
                          <a:solidFill>
                            <a:schemeClr val="tx1"/>
                          </a:solidFill>
                        </a:rPr>
                        <a:t>ACTIVIDAD A REALIZAR</a:t>
                      </a:r>
                    </a:p>
                  </a:txBody>
                  <a:tcPr anchor="ctr"/>
                </a:tc>
                <a:tc>
                  <a:txBody>
                    <a:bodyPr/>
                    <a:lstStyle/>
                    <a:p>
                      <a:pPr algn="ctr"/>
                      <a:r>
                        <a:rPr lang="es-PA" sz="2300" dirty="0">
                          <a:solidFill>
                            <a:schemeClr val="tx1"/>
                          </a:solidFill>
                        </a:rPr>
                        <a:t>MEDIO VERIFICACIÓN</a:t>
                      </a:r>
                    </a:p>
                  </a:txBody>
                  <a:tcPr anchor="ctr"/>
                </a:tc>
                <a:extLst>
                  <a:ext uri="{0D108BD9-81ED-4DB2-BD59-A6C34878D82A}">
                    <a16:rowId xmlns:a16="http://schemas.microsoft.com/office/drawing/2014/main" xmlns="" val="1201765844"/>
                  </a:ext>
                </a:extLst>
              </a:tr>
              <a:tr h="5265099">
                <a:tc>
                  <a:txBody>
                    <a:bodyPr/>
                    <a:lstStyle/>
                    <a:p>
                      <a:pPr marL="285750" indent="-285750">
                        <a:lnSpc>
                          <a:spcPct val="150000"/>
                        </a:lnSpc>
                        <a:buFont typeface="Arial" panose="020B0604020202020204" pitchFamily="34" charset="0"/>
                        <a:buChar char="•"/>
                      </a:pPr>
                      <a:r>
                        <a:rPr lang="es-PA" dirty="0"/>
                        <a:t>DEMORA EN LA ATENCIÓN DE LOS PACIENTES</a:t>
                      </a:r>
                    </a:p>
                    <a:p>
                      <a:pPr marL="285750" indent="-285750">
                        <a:lnSpc>
                          <a:spcPct val="150000"/>
                        </a:lnSpc>
                        <a:buFont typeface="Arial" panose="020B0604020202020204" pitchFamily="34" charset="0"/>
                        <a:buChar char="•"/>
                      </a:pPr>
                      <a:r>
                        <a:rPr lang="es-PA" dirty="0"/>
                        <a:t>PROLONGADA ESPERA PARA RECIBIR LA ATENCIÓN</a:t>
                      </a:r>
                    </a:p>
                  </a:txBody>
                  <a:tcPr/>
                </a:tc>
                <a:tc>
                  <a:txBody>
                    <a:bodyPr/>
                    <a:lstStyle/>
                    <a:p>
                      <a:pPr>
                        <a:lnSpc>
                          <a:spcPct val="150000"/>
                        </a:lnSpc>
                      </a:pPr>
                      <a:r>
                        <a:rPr lang="es-PA" dirty="0"/>
                        <a:t>REDUCCCIÓN DE LOS TIEMPOS DE ESPERA DE LOS PACIENTES PARA RECIBIR LA ATENCIÓN</a:t>
                      </a:r>
                    </a:p>
                  </a:txBody>
                  <a:tcPr/>
                </a:tc>
                <a:tc>
                  <a:txBody>
                    <a:bodyPr/>
                    <a:lstStyle/>
                    <a:p>
                      <a:pPr marL="285750" indent="-285750">
                        <a:lnSpc>
                          <a:spcPct val="150000"/>
                        </a:lnSpc>
                        <a:buFont typeface="Arial" panose="020B0604020202020204" pitchFamily="34" charset="0"/>
                        <a:buChar char="•"/>
                      </a:pPr>
                      <a:r>
                        <a:rPr lang="es-PA" dirty="0"/>
                        <a:t>AGILIZAR LOS PROCESOS DE REGISTRO MÉDICOS. </a:t>
                      </a:r>
                    </a:p>
                    <a:p>
                      <a:pPr marL="285750" indent="-285750">
                        <a:lnSpc>
                          <a:spcPct val="150000"/>
                        </a:lnSpc>
                        <a:buFont typeface="Arial" panose="020B0604020202020204" pitchFamily="34" charset="0"/>
                        <a:buChar char="•"/>
                      </a:pPr>
                      <a:r>
                        <a:rPr lang="es-PA" dirty="0"/>
                        <a:t>ASIGNACIÓN DE UN PERSONAL PARA LA ORIENTACIÓN Y ORGANIZACIÓN DE LAS FILAS.</a:t>
                      </a:r>
                    </a:p>
                    <a:p>
                      <a:pPr marL="285750" indent="-285750">
                        <a:lnSpc>
                          <a:spcPct val="150000"/>
                        </a:lnSpc>
                        <a:buFont typeface="Arial" panose="020B0604020202020204" pitchFamily="34" charset="0"/>
                        <a:buChar char="•"/>
                      </a:pPr>
                      <a:endParaRPr lang="es-PA" dirty="0"/>
                    </a:p>
                    <a:p>
                      <a:pPr marL="0" indent="0">
                        <a:lnSpc>
                          <a:spcPct val="150000"/>
                        </a:lnSpc>
                        <a:buFont typeface="Arial" panose="020B0604020202020204" pitchFamily="34" charset="0"/>
                        <a:buNone/>
                      </a:pPr>
                      <a:endParaRPr lang="es-PA" dirty="0"/>
                    </a:p>
                  </a:txBody>
                  <a:tcPr/>
                </a:tc>
                <a:tc>
                  <a:txBody>
                    <a:bodyPr/>
                    <a:lstStyle/>
                    <a:p>
                      <a:pPr marL="285750" indent="-285750">
                        <a:lnSpc>
                          <a:spcPct val="150000"/>
                        </a:lnSpc>
                        <a:buFont typeface="Arial" panose="020B0604020202020204" pitchFamily="34" charset="0"/>
                        <a:buChar char="•"/>
                      </a:pPr>
                      <a:r>
                        <a:rPr lang="es-PA" dirty="0"/>
                        <a:t>APLICACIÓN DE UNA SEGUNDA ENCUESTA DE SATISFACCIÓN AL USUARIO EXTERNO.</a:t>
                      </a:r>
                    </a:p>
                    <a:p>
                      <a:pPr marL="0" indent="0">
                        <a:lnSpc>
                          <a:spcPct val="150000"/>
                        </a:lnSpc>
                        <a:buFont typeface="Arial" panose="020B0604020202020204" pitchFamily="34" charset="0"/>
                        <a:buNone/>
                      </a:pPr>
                      <a:endParaRPr lang="es-PA" dirty="0"/>
                    </a:p>
                    <a:p>
                      <a:pPr marL="0" indent="0">
                        <a:lnSpc>
                          <a:spcPct val="150000"/>
                        </a:lnSpc>
                        <a:buFont typeface="Arial" panose="020B0604020202020204" pitchFamily="34" charset="0"/>
                        <a:buNone/>
                      </a:pPr>
                      <a:endParaRPr lang="es-PA" dirty="0"/>
                    </a:p>
                  </a:txBody>
                  <a:tcPr/>
                </a:tc>
                <a:extLst>
                  <a:ext uri="{0D108BD9-81ED-4DB2-BD59-A6C34878D82A}">
                    <a16:rowId xmlns:a16="http://schemas.microsoft.com/office/drawing/2014/main" xmlns="" val="4204897174"/>
                  </a:ext>
                </a:extLst>
              </a:tr>
            </a:tbl>
          </a:graphicData>
        </a:graphic>
      </p:graphicFrame>
      <p:grpSp>
        <p:nvGrpSpPr>
          <p:cNvPr id="4" name="Grupo 3">
            <a:extLst>
              <a:ext uri="{FF2B5EF4-FFF2-40B4-BE49-F238E27FC236}">
                <a16:creationId xmlns:a16="http://schemas.microsoft.com/office/drawing/2014/main" xmlns="" id="{CB6C8A80-5491-494C-A04F-8F1BA0715B50}"/>
              </a:ext>
            </a:extLst>
          </p:cNvPr>
          <p:cNvGrpSpPr/>
          <p:nvPr/>
        </p:nvGrpSpPr>
        <p:grpSpPr>
          <a:xfrm>
            <a:off x="9031357" y="3092565"/>
            <a:ext cx="2531164" cy="2647258"/>
            <a:chOff x="8832830" y="231918"/>
            <a:chExt cx="2531165" cy="2803767"/>
          </a:xfrm>
        </p:grpSpPr>
        <p:pic>
          <p:nvPicPr>
            <p:cNvPr id="5" name="Imagen 4">
              <a:extLst>
                <a:ext uri="{FF2B5EF4-FFF2-40B4-BE49-F238E27FC236}">
                  <a16:creationId xmlns:a16="http://schemas.microsoft.com/office/drawing/2014/main" xmlns="" id="{F5789A2B-EF5D-4D29-9E0A-B2A437C8E2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11" r="27923"/>
            <a:stretch/>
          </p:blipFill>
          <p:spPr>
            <a:xfrm rot="5400000">
              <a:off x="8696529" y="368219"/>
              <a:ext cx="2803767" cy="2531165"/>
            </a:xfrm>
            <a:prstGeom prst="rect">
              <a:avLst/>
            </a:prstGeom>
            <a:ln w="28575">
              <a:solidFill>
                <a:schemeClr val="tx1"/>
              </a:solidFill>
            </a:ln>
          </p:spPr>
        </p:pic>
        <p:sp>
          <p:nvSpPr>
            <p:cNvPr id="6" name="CuadroTexto 5">
              <a:extLst>
                <a:ext uri="{FF2B5EF4-FFF2-40B4-BE49-F238E27FC236}">
                  <a16:creationId xmlns:a16="http://schemas.microsoft.com/office/drawing/2014/main" xmlns="" id="{D8BCBD0F-A9BE-4042-A620-DF7FB48DAFA9}"/>
                </a:ext>
              </a:extLst>
            </p:cNvPr>
            <p:cNvSpPr txBox="1"/>
            <p:nvPr/>
          </p:nvSpPr>
          <p:spPr>
            <a:xfrm>
              <a:off x="8862633" y="2494518"/>
              <a:ext cx="2501362" cy="523220"/>
            </a:xfrm>
            <a:prstGeom prst="rect">
              <a:avLst/>
            </a:prstGeom>
            <a:noFill/>
          </p:spPr>
          <p:txBody>
            <a:bodyPr wrap="square" rtlCol="0">
              <a:spAutoFit/>
            </a:bodyPr>
            <a:lstStyle/>
            <a:p>
              <a:r>
                <a:rPr lang="es-PA" sz="1400" b="1" dirty="0">
                  <a:solidFill>
                    <a:srgbClr val="FFFF00"/>
                  </a:solidFill>
                  <a:effectLst>
                    <a:outerShdw blurRad="38100" dist="38100" dir="2700000" algn="tl">
                      <a:srgbClr val="000000">
                        <a:alpha val="43137"/>
                      </a:srgbClr>
                    </a:outerShdw>
                  </a:effectLst>
                </a:rPr>
                <a:t>Personal para Información y Organización de las Filas</a:t>
              </a:r>
            </a:p>
          </p:txBody>
        </p:sp>
      </p:grpSp>
      <p:grpSp>
        <p:nvGrpSpPr>
          <p:cNvPr id="8" name="Grupo 7">
            <a:extLst>
              <a:ext uri="{FF2B5EF4-FFF2-40B4-BE49-F238E27FC236}">
                <a16:creationId xmlns:a16="http://schemas.microsoft.com/office/drawing/2014/main" xmlns="" id="{FC9BE882-7E6B-4740-9669-FBB83E4706E3}"/>
              </a:ext>
            </a:extLst>
          </p:cNvPr>
          <p:cNvGrpSpPr/>
          <p:nvPr/>
        </p:nvGrpSpPr>
        <p:grpSpPr>
          <a:xfrm>
            <a:off x="6499372" y="3669362"/>
            <a:ext cx="2368840" cy="2647258"/>
            <a:chOff x="4747031" y="3159513"/>
            <a:chExt cx="3008788" cy="2818154"/>
          </a:xfrm>
        </p:grpSpPr>
        <p:pic>
          <p:nvPicPr>
            <p:cNvPr id="3" name="Imagen 2">
              <a:extLst>
                <a:ext uri="{FF2B5EF4-FFF2-40B4-BE49-F238E27FC236}">
                  <a16:creationId xmlns:a16="http://schemas.microsoft.com/office/drawing/2014/main" xmlns="" id="{C373589D-C1F6-46EF-A149-1C7CA8A000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85" r="26667"/>
            <a:stretch/>
          </p:blipFill>
          <p:spPr>
            <a:xfrm rot="5400000">
              <a:off x="4842348" y="3064196"/>
              <a:ext cx="2818154" cy="3008788"/>
            </a:xfrm>
            <a:prstGeom prst="rect">
              <a:avLst/>
            </a:prstGeom>
            <a:ln w="28575">
              <a:solidFill>
                <a:schemeClr val="tx1"/>
              </a:solidFill>
            </a:ln>
          </p:spPr>
        </p:pic>
        <p:sp>
          <p:nvSpPr>
            <p:cNvPr id="7" name="CuadroTexto 6">
              <a:extLst>
                <a:ext uri="{FF2B5EF4-FFF2-40B4-BE49-F238E27FC236}">
                  <a16:creationId xmlns:a16="http://schemas.microsoft.com/office/drawing/2014/main" xmlns="" id="{7EFAFDA2-098F-47B0-83D3-52BCDCCEFA00}"/>
                </a:ext>
              </a:extLst>
            </p:cNvPr>
            <p:cNvSpPr txBox="1"/>
            <p:nvPr/>
          </p:nvSpPr>
          <p:spPr>
            <a:xfrm>
              <a:off x="4771834" y="5332701"/>
              <a:ext cx="2551045" cy="338554"/>
            </a:xfrm>
            <a:prstGeom prst="rect">
              <a:avLst/>
            </a:prstGeom>
            <a:noFill/>
          </p:spPr>
          <p:txBody>
            <a:bodyPr wrap="square" rtlCol="0">
              <a:spAutoFit/>
            </a:bodyPr>
            <a:lstStyle/>
            <a:p>
              <a:r>
                <a:rPr lang="es-PA" sz="1600" b="1" dirty="0">
                  <a:solidFill>
                    <a:srgbClr val="FFFF00"/>
                  </a:solidFill>
                  <a:effectLst>
                    <a:outerShdw blurRad="38100" dist="38100" dir="2700000" algn="tl">
                      <a:srgbClr val="000000">
                        <a:alpha val="43137"/>
                      </a:srgbClr>
                    </a:outerShdw>
                  </a:effectLst>
                </a:rPr>
                <a:t>Buzón de Sugerencias</a:t>
              </a:r>
            </a:p>
          </p:txBody>
        </p:sp>
      </p:grpSp>
      <p:sp>
        <p:nvSpPr>
          <p:cNvPr id="9" name="CuadroTexto 8">
            <a:extLst>
              <a:ext uri="{FF2B5EF4-FFF2-40B4-BE49-F238E27FC236}">
                <a16:creationId xmlns:a16="http://schemas.microsoft.com/office/drawing/2014/main" xmlns="" id="{8B91E1EA-F3DB-4B15-9A93-1DE031D34B6A}"/>
              </a:ext>
            </a:extLst>
          </p:cNvPr>
          <p:cNvSpPr txBox="1"/>
          <p:nvPr/>
        </p:nvSpPr>
        <p:spPr>
          <a:xfrm>
            <a:off x="629479" y="6330369"/>
            <a:ext cx="10933042" cy="369332"/>
          </a:xfrm>
          <a:prstGeom prst="rect">
            <a:avLst/>
          </a:prstGeom>
          <a:noFill/>
        </p:spPr>
        <p:txBody>
          <a:bodyPr wrap="square" rtlCol="0">
            <a:spAutoFit/>
          </a:bodyPr>
          <a:lstStyle/>
          <a:p>
            <a:r>
              <a:rPr lang="es-PA" dirty="0"/>
              <a:t>NUDO CRÍTICO: FALTA DE PERSONAL EN REGES, UTILIZACIÓN DE LOS DOS SISTEMAS (ANTIGUO Y SEIS)</a:t>
            </a:r>
          </a:p>
        </p:txBody>
      </p:sp>
      <p:pic>
        <p:nvPicPr>
          <p:cNvPr id="10" name="Imagen 9">
            <a:extLst>
              <a:ext uri="{FF2B5EF4-FFF2-40B4-BE49-F238E27FC236}">
                <a16:creationId xmlns:a16="http://schemas.microsoft.com/office/drawing/2014/main" xmlns="" id="{4FB8AE04-CEF4-42AE-B788-2572BC2F7253}"/>
              </a:ext>
            </a:extLst>
          </p:cNvPr>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776869" y="3763617"/>
            <a:ext cx="2517091" cy="2461353"/>
          </a:xfrm>
          <a:prstGeom prst="rect">
            <a:avLst/>
          </a:prstGeom>
          <a:ln w="28575" cap="sq" cmpd="thickThin">
            <a:solidFill>
              <a:schemeClr val="tx1"/>
            </a:solidFill>
            <a:prstDash val="solid"/>
            <a:miter lim="800000"/>
          </a:ln>
          <a:effectLst>
            <a:innerShdw blurRad="76200">
              <a:srgbClr val="000000"/>
            </a:innerShdw>
          </a:effectLst>
        </p:spPr>
      </p:pic>
    </p:spTree>
    <p:extLst>
      <p:ext uri="{BB962C8B-B14F-4D97-AF65-F5344CB8AC3E}">
        <p14:creationId xmlns:p14="http://schemas.microsoft.com/office/powerpoint/2010/main" val="1155402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xmlns="" id="{3487A619-02C7-4B19-B854-FAFAEAB2D59F}"/>
              </a:ext>
            </a:extLst>
          </p:cNvPr>
          <p:cNvGrpSpPr/>
          <p:nvPr/>
        </p:nvGrpSpPr>
        <p:grpSpPr>
          <a:xfrm>
            <a:off x="993730" y="895109"/>
            <a:ext cx="10767010" cy="2289375"/>
            <a:chOff x="957786" y="736664"/>
            <a:chExt cx="10767010" cy="2289375"/>
          </a:xfrm>
        </p:grpSpPr>
        <p:pic>
          <p:nvPicPr>
            <p:cNvPr id="3" name="Imagen 2">
              <a:extLst>
                <a:ext uri="{FF2B5EF4-FFF2-40B4-BE49-F238E27FC236}">
                  <a16:creationId xmlns:a16="http://schemas.microsoft.com/office/drawing/2014/main" xmlns="" id="{8533654E-77AE-4B3F-98C3-01DA465C4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8340" y="736664"/>
              <a:ext cx="3366877" cy="2276124"/>
            </a:xfrm>
            <a:prstGeom prst="rect">
              <a:avLst/>
            </a:prstGeom>
            <a:ln w="28575">
              <a:solidFill>
                <a:schemeClr val="tx1"/>
              </a:solidFill>
            </a:ln>
          </p:spPr>
        </p:pic>
        <p:pic>
          <p:nvPicPr>
            <p:cNvPr id="5" name="Imagen 4">
              <a:extLst>
                <a:ext uri="{FF2B5EF4-FFF2-40B4-BE49-F238E27FC236}">
                  <a16:creationId xmlns:a16="http://schemas.microsoft.com/office/drawing/2014/main" xmlns="" id="{F82D9F7E-6C46-49DD-8F4B-BFE2312AC2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5334" y="757030"/>
              <a:ext cx="1782493" cy="2269009"/>
            </a:xfrm>
            <a:prstGeom prst="rect">
              <a:avLst/>
            </a:prstGeom>
            <a:ln w="28575">
              <a:solidFill>
                <a:schemeClr val="tx1"/>
              </a:solidFill>
            </a:ln>
          </p:spPr>
        </p:pic>
        <p:pic>
          <p:nvPicPr>
            <p:cNvPr id="7" name="Imagen 6">
              <a:extLst>
                <a:ext uri="{FF2B5EF4-FFF2-40B4-BE49-F238E27FC236}">
                  <a16:creationId xmlns:a16="http://schemas.microsoft.com/office/drawing/2014/main" xmlns="" id="{3040F1D5-A57A-4BC4-A08A-D93B81D35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1440" y="743782"/>
              <a:ext cx="1753356" cy="2269005"/>
            </a:xfrm>
            <a:prstGeom prst="rect">
              <a:avLst/>
            </a:prstGeom>
            <a:ln w="28575">
              <a:solidFill>
                <a:schemeClr val="tx1"/>
              </a:solidFill>
            </a:ln>
          </p:spPr>
        </p:pic>
        <p:pic>
          <p:nvPicPr>
            <p:cNvPr id="9" name="Imagen 8">
              <a:extLst>
                <a:ext uri="{FF2B5EF4-FFF2-40B4-BE49-F238E27FC236}">
                  <a16:creationId xmlns:a16="http://schemas.microsoft.com/office/drawing/2014/main" xmlns="" id="{4E612A74-388C-4CF8-A4CC-DCBD7227C4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786" y="736665"/>
              <a:ext cx="3510195" cy="2276125"/>
            </a:xfrm>
            <a:prstGeom prst="rect">
              <a:avLst/>
            </a:prstGeom>
            <a:ln w="28575">
              <a:solidFill>
                <a:schemeClr val="tx1"/>
              </a:solidFill>
            </a:ln>
          </p:spPr>
        </p:pic>
      </p:grpSp>
      <p:sp>
        <p:nvSpPr>
          <p:cNvPr id="10" name="CuadroTexto 9">
            <a:extLst>
              <a:ext uri="{FF2B5EF4-FFF2-40B4-BE49-F238E27FC236}">
                <a16:creationId xmlns:a16="http://schemas.microsoft.com/office/drawing/2014/main" xmlns="" id="{0BF7A72F-1A97-4DC2-B34F-3277735A17C0}"/>
              </a:ext>
            </a:extLst>
          </p:cNvPr>
          <p:cNvSpPr txBox="1"/>
          <p:nvPr/>
        </p:nvSpPr>
        <p:spPr>
          <a:xfrm>
            <a:off x="936123" y="285787"/>
            <a:ext cx="4353068" cy="369332"/>
          </a:xfrm>
          <a:prstGeom prst="rect">
            <a:avLst/>
          </a:prstGeom>
          <a:noFill/>
        </p:spPr>
        <p:txBody>
          <a:bodyPr wrap="square" rtlCol="0">
            <a:spAutoFit/>
          </a:bodyPr>
          <a:lstStyle/>
          <a:p>
            <a:r>
              <a:rPr lang="es-PA" b="1" dirty="0">
                <a:effectLst>
                  <a:outerShdw blurRad="38100" dist="38100" dir="2700000" algn="tl">
                    <a:srgbClr val="000000">
                      <a:alpha val="43137"/>
                    </a:srgbClr>
                  </a:outerShdw>
                </a:effectLst>
              </a:rPr>
              <a:t>Pintura  Exterior del Centro de Salud</a:t>
            </a:r>
          </a:p>
        </p:txBody>
      </p:sp>
      <p:sp>
        <p:nvSpPr>
          <p:cNvPr id="8" name="CuadroTexto 7">
            <a:extLst>
              <a:ext uri="{FF2B5EF4-FFF2-40B4-BE49-F238E27FC236}">
                <a16:creationId xmlns:a16="http://schemas.microsoft.com/office/drawing/2014/main" xmlns="" id="{46559C8A-07D4-4EFE-8B25-24195F933470}"/>
              </a:ext>
            </a:extLst>
          </p:cNvPr>
          <p:cNvSpPr txBox="1"/>
          <p:nvPr/>
        </p:nvSpPr>
        <p:spPr>
          <a:xfrm>
            <a:off x="957786" y="3485818"/>
            <a:ext cx="4135890" cy="369332"/>
          </a:xfrm>
          <a:prstGeom prst="rect">
            <a:avLst/>
          </a:prstGeom>
          <a:noFill/>
        </p:spPr>
        <p:txBody>
          <a:bodyPr wrap="square" rtlCol="0">
            <a:spAutoFit/>
          </a:bodyPr>
          <a:lstStyle/>
          <a:p>
            <a:r>
              <a:rPr lang="es-PA" b="1" dirty="0">
                <a:effectLst>
                  <a:outerShdw blurRad="38100" dist="38100" dir="2700000" algn="tl">
                    <a:srgbClr val="000000">
                      <a:alpha val="43137"/>
                    </a:srgbClr>
                  </a:outerShdw>
                </a:effectLst>
              </a:rPr>
              <a:t>Pintura  Interior del Centro de Salud</a:t>
            </a:r>
          </a:p>
        </p:txBody>
      </p:sp>
      <p:pic>
        <p:nvPicPr>
          <p:cNvPr id="11" name="Imagen 10">
            <a:extLst>
              <a:ext uri="{FF2B5EF4-FFF2-40B4-BE49-F238E27FC236}">
                <a16:creationId xmlns:a16="http://schemas.microsoft.com/office/drawing/2014/main" xmlns="" id="{F40F7EBE-3523-4A9B-AD99-FE4F8666AC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5851" y="4104144"/>
            <a:ext cx="1909801" cy="2283402"/>
          </a:xfrm>
          <a:prstGeom prst="rect">
            <a:avLst/>
          </a:prstGeom>
          <a:ln w="28575">
            <a:solidFill>
              <a:schemeClr val="tx1"/>
            </a:solidFill>
          </a:ln>
        </p:spPr>
      </p:pic>
      <p:pic>
        <p:nvPicPr>
          <p:cNvPr id="12" name="Imagen 11">
            <a:extLst>
              <a:ext uri="{FF2B5EF4-FFF2-40B4-BE49-F238E27FC236}">
                <a16:creationId xmlns:a16="http://schemas.microsoft.com/office/drawing/2014/main" xmlns="" id="{B063208C-2917-4E43-98E2-52B2E1BF7F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9588" y="4111422"/>
            <a:ext cx="2857145" cy="2276124"/>
          </a:xfrm>
          <a:prstGeom prst="rect">
            <a:avLst/>
          </a:prstGeom>
          <a:ln w="28575">
            <a:solidFill>
              <a:schemeClr val="tx1"/>
            </a:solidFill>
          </a:ln>
        </p:spPr>
      </p:pic>
      <p:pic>
        <p:nvPicPr>
          <p:cNvPr id="13" name="Imagen 12">
            <a:extLst>
              <a:ext uri="{FF2B5EF4-FFF2-40B4-BE49-F238E27FC236}">
                <a16:creationId xmlns:a16="http://schemas.microsoft.com/office/drawing/2014/main" xmlns="" id="{3421462A-CF4D-45BE-A659-263EABFABC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730" y="4111422"/>
            <a:ext cx="2857145" cy="2276125"/>
          </a:xfrm>
          <a:prstGeom prst="rect">
            <a:avLst/>
          </a:prstGeom>
          <a:ln w="28575">
            <a:solidFill>
              <a:schemeClr val="tx1"/>
            </a:solidFill>
          </a:ln>
        </p:spPr>
      </p:pic>
      <p:pic>
        <p:nvPicPr>
          <p:cNvPr id="14" name="Imagen 13">
            <a:extLst>
              <a:ext uri="{FF2B5EF4-FFF2-40B4-BE49-F238E27FC236}">
                <a16:creationId xmlns:a16="http://schemas.microsoft.com/office/drawing/2014/main" xmlns="" id="{C959F80E-0EAF-4A6D-ADAC-2B48F4A76B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28946" y="4111422"/>
            <a:ext cx="2702571" cy="2276124"/>
          </a:xfrm>
          <a:prstGeom prst="rect">
            <a:avLst/>
          </a:prstGeom>
          <a:ln w="28575">
            <a:solidFill>
              <a:schemeClr val="tx1"/>
            </a:solidFill>
          </a:ln>
        </p:spPr>
      </p:pic>
      <p:sp>
        <p:nvSpPr>
          <p:cNvPr id="15" name="Título 1">
            <a:extLst>
              <a:ext uri="{FF2B5EF4-FFF2-40B4-BE49-F238E27FC236}">
                <a16:creationId xmlns:a16="http://schemas.microsoft.com/office/drawing/2014/main" xmlns="" id="{AB8F3753-EC64-4839-AD98-A1C6B46DDCED}"/>
              </a:ext>
            </a:extLst>
          </p:cNvPr>
          <p:cNvSpPr txBox="1">
            <a:spLocks/>
          </p:cNvSpPr>
          <p:nvPr/>
        </p:nvSpPr>
        <p:spPr>
          <a:xfrm rot="16200000">
            <a:off x="-2964610" y="3161259"/>
            <a:ext cx="6738732" cy="654752"/>
          </a:xfrm>
          <a:prstGeom prst="rect">
            <a:avLst/>
          </a:prstGeom>
        </p:spPr>
        <p:txBody>
          <a:bodyPr anchor="ctr"/>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es-PA" dirty="0">
                <a:solidFill>
                  <a:srgbClr val="FFC000"/>
                </a:solidFill>
              </a:rPr>
              <a:t>evidencias</a:t>
            </a:r>
          </a:p>
        </p:txBody>
      </p:sp>
    </p:spTree>
    <p:extLst>
      <p:ext uri="{BB962C8B-B14F-4D97-AF65-F5344CB8AC3E}">
        <p14:creationId xmlns:p14="http://schemas.microsoft.com/office/powerpoint/2010/main" val="1892087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FF48559-DD7C-4940-A78D-678AE387A920}"/>
              </a:ext>
            </a:extLst>
          </p:cNvPr>
          <p:cNvSpPr>
            <a:spLocks noGrp="1"/>
          </p:cNvSpPr>
          <p:nvPr>
            <p:ph type="ctrTitle"/>
          </p:nvPr>
        </p:nvSpPr>
        <p:spPr>
          <a:xfrm>
            <a:off x="3887831" y="2779644"/>
            <a:ext cx="4678071" cy="1298713"/>
          </a:xfrm>
        </p:spPr>
        <p:txBody>
          <a:bodyPr/>
          <a:lstStyle/>
          <a:p>
            <a:r>
              <a:rPr lang="es-PA" dirty="0"/>
              <a:t>Gracias</a:t>
            </a:r>
          </a:p>
        </p:txBody>
      </p:sp>
    </p:spTree>
    <p:extLst>
      <p:ext uri="{BB962C8B-B14F-4D97-AF65-F5344CB8AC3E}">
        <p14:creationId xmlns:p14="http://schemas.microsoft.com/office/powerpoint/2010/main" val="2792291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DC6BD99-8169-408C-A706-0C0455FF23B4}"/>
              </a:ext>
            </a:extLst>
          </p:cNvPr>
          <p:cNvSpPr>
            <a:spLocks noGrp="1"/>
          </p:cNvSpPr>
          <p:nvPr>
            <p:ph type="title"/>
          </p:nvPr>
        </p:nvSpPr>
        <p:spPr>
          <a:xfrm>
            <a:off x="3498574" y="312425"/>
            <a:ext cx="7393260" cy="1091038"/>
          </a:xfrm>
        </p:spPr>
        <p:txBody>
          <a:bodyPr>
            <a:noAutofit/>
          </a:bodyPr>
          <a:lstStyle/>
          <a:p>
            <a:pPr algn="ctr"/>
            <a:r>
              <a:rPr lang="es-PA" sz="3200" dirty="0">
                <a:solidFill>
                  <a:schemeClr val="bg1"/>
                </a:solidFill>
              </a:rPr>
              <a:t>Colaboradores del centro de salud nuevo chorrillo</a:t>
            </a:r>
          </a:p>
        </p:txBody>
      </p:sp>
      <p:pic>
        <p:nvPicPr>
          <p:cNvPr id="4" name="Imagen 3">
            <a:extLst>
              <a:ext uri="{FF2B5EF4-FFF2-40B4-BE49-F238E27FC236}">
                <a16:creationId xmlns:a16="http://schemas.microsoft.com/office/drawing/2014/main" xmlns="" id="{30028D58-3D82-4C03-80C0-1A0E3DDF2A6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151" t="15942" r="30443" b="15633"/>
          <a:stretch/>
        </p:blipFill>
        <p:spPr>
          <a:xfrm>
            <a:off x="2955234" y="1557766"/>
            <a:ext cx="8786192" cy="4987809"/>
          </a:xfrm>
          <a:prstGeom prst="rect">
            <a:avLst/>
          </a:prstGeom>
        </p:spPr>
      </p:pic>
      <p:pic>
        <p:nvPicPr>
          <p:cNvPr id="3" name="Imagen 2">
            <a:extLst>
              <a:ext uri="{FF2B5EF4-FFF2-40B4-BE49-F238E27FC236}">
                <a16:creationId xmlns:a16="http://schemas.microsoft.com/office/drawing/2014/main" xmlns="" id="{B156A9CA-D11F-45D4-8A16-F18645F2BFA5}"/>
              </a:ext>
            </a:extLst>
          </p:cNvPr>
          <p:cNvPicPr>
            <a:picLocks noChangeAspect="1"/>
          </p:cNvPicPr>
          <p:nvPr/>
        </p:nvPicPr>
        <p:blipFill>
          <a:blip r:embed="rId4"/>
          <a:stretch>
            <a:fillRect/>
          </a:stretch>
        </p:blipFill>
        <p:spPr>
          <a:xfrm>
            <a:off x="171010" y="2041523"/>
            <a:ext cx="1725318" cy="2456901"/>
          </a:xfrm>
          <a:prstGeom prst="rect">
            <a:avLst/>
          </a:prstGeom>
        </p:spPr>
      </p:pic>
    </p:spTree>
    <p:extLst>
      <p:ext uri="{BB962C8B-B14F-4D97-AF65-F5344CB8AC3E}">
        <p14:creationId xmlns:p14="http://schemas.microsoft.com/office/powerpoint/2010/main" val="522719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0F5B361-E1E9-49A5-92E0-C87D9BB7B09F}"/>
              </a:ext>
            </a:extLst>
          </p:cNvPr>
          <p:cNvSpPr>
            <a:spLocks noGrp="1"/>
          </p:cNvSpPr>
          <p:nvPr>
            <p:ph type="title"/>
          </p:nvPr>
        </p:nvSpPr>
        <p:spPr>
          <a:xfrm>
            <a:off x="2848472" y="1793337"/>
            <a:ext cx="9104243" cy="3358737"/>
          </a:xfrm>
        </p:spPr>
        <p:txBody>
          <a:bodyPr>
            <a:normAutofit/>
          </a:bodyPr>
          <a:lstStyle/>
          <a:p>
            <a:pPr algn="ctr"/>
            <a:r>
              <a:rPr lang="es-PA" sz="4800" b="1" dirty="0">
                <a:solidFill>
                  <a:srgbClr val="FFC000"/>
                </a:solidFill>
              </a:rPr>
              <a:t>PROBLEMAS IDENTIFICADOS, medidas implementadas y  nudos críticos</a:t>
            </a:r>
            <a:br>
              <a:rPr lang="es-PA" sz="4800" b="1" dirty="0">
                <a:solidFill>
                  <a:srgbClr val="FFC000"/>
                </a:solidFill>
              </a:rPr>
            </a:br>
            <a:endParaRPr lang="es-PA" sz="4800" dirty="0">
              <a:solidFill>
                <a:srgbClr val="FFC000"/>
              </a:solidFill>
            </a:endParaRPr>
          </a:p>
        </p:txBody>
      </p:sp>
      <p:pic>
        <p:nvPicPr>
          <p:cNvPr id="6" name="Imagen 5">
            <a:extLst>
              <a:ext uri="{FF2B5EF4-FFF2-40B4-BE49-F238E27FC236}">
                <a16:creationId xmlns:a16="http://schemas.microsoft.com/office/drawing/2014/main" xmlns="" id="{3182E107-1486-4086-A26C-F4084D53A742}"/>
              </a:ext>
            </a:extLst>
          </p:cNvPr>
          <p:cNvPicPr>
            <a:picLocks noChangeAspect="1"/>
          </p:cNvPicPr>
          <p:nvPr/>
        </p:nvPicPr>
        <p:blipFill>
          <a:blip r:embed="rId2"/>
          <a:stretch>
            <a:fillRect/>
          </a:stretch>
        </p:blipFill>
        <p:spPr>
          <a:xfrm>
            <a:off x="119271" y="2094533"/>
            <a:ext cx="1725318" cy="2456901"/>
          </a:xfrm>
          <a:prstGeom prst="rect">
            <a:avLst/>
          </a:prstGeom>
        </p:spPr>
      </p:pic>
    </p:spTree>
    <p:extLst>
      <p:ext uri="{BB962C8B-B14F-4D97-AF65-F5344CB8AC3E}">
        <p14:creationId xmlns:p14="http://schemas.microsoft.com/office/powerpoint/2010/main" val="152467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4DF053D-A9C6-4336-86EF-5C73BED8F0ED}"/>
              </a:ext>
            </a:extLst>
          </p:cNvPr>
          <p:cNvSpPr>
            <a:spLocks noGrp="1"/>
          </p:cNvSpPr>
          <p:nvPr>
            <p:ph type="title"/>
          </p:nvPr>
        </p:nvSpPr>
        <p:spPr>
          <a:xfrm>
            <a:off x="2318583" y="313890"/>
            <a:ext cx="7978847" cy="1090841"/>
          </a:xfrm>
        </p:spPr>
        <p:txBody>
          <a:bodyPr>
            <a:noAutofit/>
          </a:bodyPr>
          <a:lstStyle/>
          <a:p>
            <a:pPr algn="ctr"/>
            <a:r>
              <a:rPr lang="es-PA" sz="3000" dirty="0"/>
              <a:t>Resultados de Encuesta a usuario interno del Centro de salud nuevo chorrillo</a:t>
            </a:r>
          </a:p>
        </p:txBody>
      </p:sp>
      <p:graphicFrame>
        <p:nvGraphicFramePr>
          <p:cNvPr id="6" name="Tabla 5">
            <a:extLst>
              <a:ext uri="{FF2B5EF4-FFF2-40B4-BE49-F238E27FC236}">
                <a16:creationId xmlns:a16="http://schemas.microsoft.com/office/drawing/2014/main" xmlns="" id="{9606CF81-4E71-4C21-8219-0A8B6A5BAEF8}"/>
              </a:ext>
            </a:extLst>
          </p:cNvPr>
          <p:cNvGraphicFramePr>
            <a:graphicFrameLocks noGrp="1"/>
          </p:cNvGraphicFramePr>
          <p:nvPr>
            <p:extLst>
              <p:ext uri="{D42A27DB-BD31-4B8C-83A1-F6EECF244321}">
                <p14:modId xmlns:p14="http://schemas.microsoft.com/office/powerpoint/2010/main" val="3667852553"/>
              </p:ext>
            </p:extLst>
          </p:nvPr>
        </p:nvGraphicFramePr>
        <p:xfrm>
          <a:off x="2545476" y="1519939"/>
          <a:ext cx="7540487" cy="2502408"/>
        </p:xfrm>
        <a:graphic>
          <a:graphicData uri="http://schemas.openxmlformats.org/drawingml/2006/table">
            <a:tbl>
              <a:tblPr firstRow="1" firstCol="1" bandRow="1">
                <a:tableStyleId>{5C22544A-7EE6-4342-B048-85BDC9FD1C3A}</a:tableStyleId>
              </a:tblPr>
              <a:tblGrid>
                <a:gridCol w="411998">
                  <a:extLst>
                    <a:ext uri="{9D8B030D-6E8A-4147-A177-3AD203B41FA5}">
                      <a16:colId xmlns:a16="http://schemas.microsoft.com/office/drawing/2014/main" xmlns="" val="2480206645"/>
                    </a:ext>
                  </a:extLst>
                </a:gridCol>
                <a:gridCol w="2244234">
                  <a:extLst>
                    <a:ext uri="{9D8B030D-6E8A-4147-A177-3AD203B41FA5}">
                      <a16:colId xmlns:a16="http://schemas.microsoft.com/office/drawing/2014/main" xmlns="" val="639606149"/>
                    </a:ext>
                  </a:extLst>
                </a:gridCol>
                <a:gridCol w="972415">
                  <a:extLst>
                    <a:ext uri="{9D8B030D-6E8A-4147-A177-3AD203B41FA5}">
                      <a16:colId xmlns:a16="http://schemas.microsoft.com/office/drawing/2014/main" xmlns="" val="1935872246"/>
                    </a:ext>
                  </a:extLst>
                </a:gridCol>
                <a:gridCol w="972415">
                  <a:extLst>
                    <a:ext uri="{9D8B030D-6E8A-4147-A177-3AD203B41FA5}">
                      <a16:colId xmlns:a16="http://schemas.microsoft.com/office/drawing/2014/main" xmlns="" val="133271062"/>
                    </a:ext>
                  </a:extLst>
                </a:gridCol>
                <a:gridCol w="996298">
                  <a:extLst>
                    <a:ext uri="{9D8B030D-6E8A-4147-A177-3AD203B41FA5}">
                      <a16:colId xmlns:a16="http://schemas.microsoft.com/office/drawing/2014/main" xmlns="" val="606632956"/>
                    </a:ext>
                  </a:extLst>
                </a:gridCol>
                <a:gridCol w="990330">
                  <a:extLst>
                    <a:ext uri="{9D8B030D-6E8A-4147-A177-3AD203B41FA5}">
                      <a16:colId xmlns:a16="http://schemas.microsoft.com/office/drawing/2014/main" xmlns="" val="486399423"/>
                    </a:ext>
                  </a:extLst>
                </a:gridCol>
                <a:gridCol w="952797">
                  <a:extLst>
                    <a:ext uri="{9D8B030D-6E8A-4147-A177-3AD203B41FA5}">
                      <a16:colId xmlns:a16="http://schemas.microsoft.com/office/drawing/2014/main" xmlns="" val="28899070"/>
                    </a:ext>
                  </a:extLst>
                </a:gridCol>
              </a:tblGrid>
              <a:tr h="926725">
                <a:tc gridSpan="2">
                  <a:txBody>
                    <a:bodyPr/>
                    <a:lstStyle/>
                    <a:p>
                      <a:pPr algn="ctr">
                        <a:lnSpc>
                          <a:spcPct val="107000"/>
                        </a:lnSpc>
                        <a:spcAft>
                          <a:spcPts val="0"/>
                        </a:spcAft>
                      </a:pPr>
                      <a:r>
                        <a:rPr lang="es-PA" sz="1200" dirty="0">
                          <a:effectLst/>
                        </a:rPr>
                        <a:t> </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tc>
                <a:tc hMerge="1">
                  <a:txBody>
                    <a:bodyPr/>
                    <a:lstStyle/>
                    <a:p>
                      <a:endParaRPr lang="es-PA"/>
                    </a:p>
                  </a:txBody>
                  <a:tcPr/>
                </a:tc>
                <a:tc>
                  <a:txBody>
                    <a:bodyPr/>
                    <a:lstStyle/>
                    <a:p>
                      <a:pPr algn="ctr">
                        <a:lnSpc>
                          <a:spcPct val="107000"/>
                        </a:lnSpc>
                        <a:spcAft>
                          <a:spcPts val="0"/>
                        </a:spcAft>
                      </a:pPr>
                      <a:r>
                        <a:rPr lang="es-PA" sz="1200" dirty="0">
                          <a:effectLst/>
                        </a:rPr>
                        <a:t>No Hay Problema </a:t>
                      </a:r>
                    </a:p>
                    <a:p>
                      <a:pPr algn="ctr">
                        <a:lnSpc>
                          <a:spcPct val="107000"/>
                        </a:lnSpc>
                        <a:spcAft>
                          <a:spcPts val="0"/>
                        </a:spcAft>
                      </a:pPr>
                      <a:r>
                        <a:rPr lang="es-PA" sz="1200" dirty="0">
                          <a:effectLst/>
                        </a:rPr>
                        <a:t> </a:t>
                      </a:r>
                    </a:p>
                    <a:p>
                      <a:pPr algn="ctr">
                        <a:lnSpc>
                          <a:spcPct val="107000"/>
                        </a:lnSpc>
                        <a:spcAft>
                          <a:spcPts val="0"/>
                        </a:spcAft>
                      </a:pPr>
                      <a:r>
                        <a:rPr lang="es-PA" sz="1200" dirty="0">
                          <a:effectLst/>
                        </a:rPr>
                        <a:t>0</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tc>
                <a:tc>
                  <a:txBody>
                    <a:bodyPr/>
                    <a:lstStyle/>
                    <a:p>
                      <a:pPr algn="ctr">
                        <a:lnSpc>
                          <a:spcPct val="107000"/>
                        </a:lnSpc>
                        <a:spcAft>
                          <a:spcPts val="0"/>
                        </a:spcAft>
                      </a:pPr>
                      <a:r>
                        <a:rPr lang="es-PA" sz="1200" dirty="0">
                          <a:effectLst/>
                        </a:rPr>
                        <a:t>Hay dificultad</a:t>
                      </a:r>
                    </a:p>
                    <a:p>
                      <a:pPr algn="ctr">
                        <a:lnSpc>
                          <a:spcPct val="107000"/>
                        </a:lnSpc>
                        <a:spcAft>
                          <a:spcPts val="0"/>
                        </a:spcAft>
                      </a:pPr>
                      <a:r>
                        <a:rPr lang="es-PA" sz="1200" dirty="0">
                          <a:effectLst/>
                        </a:rPr>
                        <a:t> </a:t>
                      </a:r>
                    </a:p>
                    <a:p>
                      <a:pPr algn="ctr">
                        <a:lnSpc>
                          <a:spcPct val="107000"/>
                        </a:lnSpc>
                        <a:spcAft>
                          <a:spcPts val="0"/>
                        </a:spcAft>
                      </a:pPr>
                      <a:r>
                        <a:rPr lang="es-PA" sz="1200" dirty="0">
                          <a:effectLst/>
                        </a:rPr>
                        <a:t>1</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tc>
                <a:tc>
                  <a:txBody>
                    <a:bodyPr/>
                    <a:lstStyle/>
                    <a:p>
                      <a:pPr algn="ctr">
                        <a:lnSpc>
                          <a:spcPct val="107000"/>
                        </a:lnSpc>
                        <a:spcAft>
                          <a:spcPts val="0"/>
                        </a:spcAft>
                      </a:pPr>
                      <a:r>
                        <a:rPr lang="es-PA" sz="1200" dirty="0">
                          <a:effectLst/>
                        </a:rPr>
                        <a:t>Es un factor Crítico</a:t>
                      </a:r>
                    </a:p>
                    <a:p>
                      <a:pPr algn="ctr">
                        <a:lnSpc>
                          <a:spcPct val="107000"/>
                        </a:lnSpc>
                        <a:spcAft>
                          <a:spcPts val="0"/>
                        </a:spcAft>
                      </a:pPr>
                      <a:endParaRPr lang="es-PA" sz="1200" dirty="0">
                        <a:effectLst/>
                      </a:endParaRPr>
                    </a:p>
                    <a:p>
                      <a:pPr algn="ctr">
                        <a:lnSpc>
                          <a:spcPct val="107000"/>
                        </a:lnSpc>
                        <a:spcAft>
                          <a:spcPts val="0"/>
                        </a:spcAft>
                      </a:pPr>
                      <a:r>
                        <a:rPr lang="es-PA" sz="1200" dirty="0">
                          <a:effectLst/>
                        </a:rPr>
                        <a:t>2</a:t>
                      </a:r>
                    </a:p>
                    <a:p>
                      <a:pPr algn="ctr">
                        <a:lnSpc>
                          <a:spcPct val="107000"/>
                        </a:lnSpc>
                        <a:spcAft>
                          <a:spcPts val="0"/>
                        </a:spcAft>
                      </a:pPr>
                      <a:r>
                        <a:rPr lang="es-PA" sz="1200" dirty="0">
                          <a:effectLst/>
                        </a:rPr>
                        <a:t> </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tc>
                <a:tc>
                  <a:txBody>
                    <a:bodyPr/>
                    <a:lstStyle/>
                    <a:p>
                      <a:pPr algn="ctr">
                        <a:lnSpc>
                          <a:spcPct val="107000"/>
                        </a:lnSpc>
                        <a:spcAft>
                          <a:spcPts val="0"/>
                        </a:spcAft>
                      </a:pPr>
                      <a:r>
                        <a:rPr lang="es-PA" sz="1200" dirty="0">
                          <a:effectLst/>
                        </a:rPr>
                        <a:t>Es prioritario</a:t>
                      </a:r>
                    </a:p>
                    <a:p>
                      <a:pPr algn="ctr">
                        <a:lnSpc>
                          <a:spcPct val="107000"/>
                        </a:lnSpc>
                        <a:spcAft>
                          <a:spcPts val="0"/>
                        </a:spcAft>
                      </a:pPr>
                      <a:r>
                        <a:rPr lang="es-PA" sz="1200" dirty="0">
                          <a:effectLst/>
                        </a:rPr>
                        <a:t> </a:t>
                      </a:r>
                    </a:p>
                    <a:p>
                      <a:pPr algn="ctr">
                        <a:lnSpc>
                          <a:spcPct val="107000"/>
                        </a:lnSpc>
                        <a:spcAft>
                          <a:spcPts val="0"/>
                        </a:spcAft>
                      </a:pPr>
                      <a:r>
                        <a:rPr lang="es-PA" sz="1200" dirty="0">
                          <a:effectLst/>
                        </a:rPr>
                        <a:t>3</a:t>
                      </a:r>
                    </a:p>
                    <a:p>
                      <a:pPr algn="ctr">
                        <a:lnSpc>
                          <a:spcPct val="107000"/>
                        </a:lnSpc>
                        <a:spcAft>
                          <a:spcPts val="0"/>
                        </a:spcAft>
                      </a:pPr>
                      <a:r>
                        <a:rPr lang="es-PA" sz="1200" dirty="0">
                          <a:effectLst/>
                        </a:rPr>
                        <a:t> </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tc>
                <a:tc>
                  <a:txBody>
                    <a:bodyPr/>
                    <a:lstStyle/>
                    <a:p>
                      <a:pPr algn="ctr">
                        <a:lnSpc>
                          <a:spcPct val="107000"/>
                        </a:lnSpc>
                        <a:spcAft>
                          <a:spcPts val="0"/>
                        </a:spcAft>
                      </a:pPr>
                      <a:r>
                        <a:rPr lang="es-PA" sz="1200">
                          <a:effectLst/>
                        </a:rPr>
                        <a:t>No responde</a:t>
                      </a:r>
                    </a:p>
                    <a:p>
                      <a:pPr algn="ctr">
                        <a:lnSpc>
                          <a:spcPct val="107000"/>
                        </a:lnSpc>
                        <a:spcAft>
                          <a:spcPts val="0"/>
                        </a:spcAft>
                      </a:pPr>
                      <a:r>
                        <a:rPr lang="es-PA" sz="1200">
                          <a:effectLst/>
                        </a:rPr>
                        <a:t> </a:t>
                      </a:r>
                    </a:p>
                    <a:p>
                      <a:pPr algn="ctr">
                        <a:lnSpc>
                          <a:spcPct val="107000"/>
                        </a:lnSpc>
                        <a:spcAft>
                          <a:spcPts val="0"/>
                        </a:spcAft>
                      </a:pPr>
                      <a:r>
                        <a:rPr lang="es-PA" sz="1200">
                          <a:effectLst/>
                        </a:rPr>
                        <a:t>4</a:t>
                      </a:r>
                      <a:endParaRPr lang="es-PA" sz="120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tc>
                <a:extLst>
                  <a:ext uri="{0D108BD9-81ED-4DB2-BD59-A6C34878D82A}">
                    <a16:rowId xmlns:a16="http://schemas.microsoft.com/office/drawing/2014/main" xmlns="" val="541764476"/>
                  </a:ext>
                </a:extLst>
              </a:tr>
              <a:tr h="349631">
                <a:tc gridSpan="7">
                  <a:txBody>
                    <a:bodyPr/>
                    <a:lstStyle/>
                    <a:p>
                      <a:pPr algn="ctr">
                        <a:lnSpc>
                          <a:spcPct val="107000"/>
                        </a:lnSpc>
                        <a:spcAft>
                          <a:spcPts val="0"/>
                        </a:spcAft>
                      </a:pPr>
                      <a:r>
                        <a:rPr lang="es-PA" sz="1600" dirty="0">
                          <a:effectLst/>
                        </a:rPr>
                        <a:t>AMBIENTE FÌSICO</a:t>
                      </a:r>
                      <a:endParaRPr lang="es-P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tc>
                <a:tc hMerge="1">
                  <a:txBody>
                    <a:bodyPr/>
                    <a:lstStyle/>
                    <a:p>
                      <a:endParaRPr lang="es-PA"/>
                    </a:p>
                  </a:txBody>
                  <a:tcPr/>
                </a:tc>
                <a:tc hMerge="1">
                  <a:txBody>
                    <a:bodyPr/>
                    <a:lstStyle/>
                    <a:p>
                      <a:endParaRPr lang="es-PA"/>
                    </a:p>
                  </a:txBody>
                  <a:tcPr/>
                </a:tc>
                <a:tc hMerge="1">
                  <a:txBody>
                    <a:bodyPr/>
                    <a:lstStyle/>
                    <a:p>
                      <a:endParaRPr lang="es-PA"/>
                    </a:p>
                  </a:txBody>
                  <a:tcPr/>
                </a:tc>
                <a:tc hMerge="1">
                  <a:txBody>
                    <a:bodyPr/>
                    <a:lstStyle/>
                    <a:p>
                      <a:endParaRPr lang="es-PA"/>
                    </a:p>
                  </a:txBody>
                  <a:tcPr/>
                </a:tc>
                <a:tc hMerge="1">
                  <a:txBody>
                    <a:bodyPr/>
                    <a:lstStyle/>
                    <a:p>
                      <a:endParaRPr lang="es-PA"/>
                    </a:p>
                  </a:txBody>
                  <a:tcPr/>
                </a:tc>
                <a:tc hMerge="1">
                  <a:txBody>
                    <a:bodyPr/>
                    <a:lstStyle/>
                    <a:p>
                      <a:endParaRPr lang="es-PA"/>
                    </a:p>
                  </a:txBody>
                  <a:tcPr/>
                </a:tc>
                <a:extLst>
                  <a:ext uri="{0D108BD9-81ED-4DB2-BD59-A6C34878D82A}">
                    <a16:rowId xmlns:a16="http://schemas.microsoft.com/office/drawing/2014/main" xmlns="" val="214273846"/>
                  </a:ext>
                </a:extLst>
              </a:tr>
              <a:tr h="367434">
                <a:tc>
                  <a:txBody>
                    <a:bodyPr/>
                    <a:lstStyle/>
                    <a:p>
                      <a:pPr algn="ctr">
                        <a:lnSpc>
                          <a:spcPct val="107000"/>
                        </a:lnSpc>
                        <a:spcAft>
                          <a:spcPts val="0"/>
                        </a:spcAft>
                      </a:pPr>
                      <a:r>
                        <a:rPr lang="es-PA" sz="1200" dirty="0">
                          <a:effectLst/>
                        </a:rPr>
                        <a:t>2</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tc>
                <a:tc>
                  <a:txBody>
                    <a:bodyPr/>
                    <a:lstStyle/>
                    <a:p>
                      <a:pPr>
                        <a:lnSpc>
                          <a:spcPct val="107000"/>
                        </a:lnSpc>
                        <a:spcAft>
                          <a:spcPts val="0"/>
                        </a:spcAft>
                      </a:pPr>
                      <a:r>
                        <a:rPr lang="es-PA" sz="1200" dirty="0">
                          <a:effectLst/>
                        </a:rPr>
                        <a:t>Limpieza y orden en salas de espera</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92D050"/>
                    </a:solidFill>
                  </a:tcPr>
                </a:tc>
                <a:tc>
                  <a:txBody>
                    <a:bodyPr/>
                    <a:lstStyle/>
                    <a:p>
                      <a:pPr algn="ctr">
                        <a:lnSpc>
                          <a:spcPct val="107000"/>
                        </a:lnSpc>
                        <a:spcAft>
                          <a:spcPts val="0"/>
                        </a:spcAft>
                      </a:pPr>
                      <a:r>
                        <a:rPr lang="es-PA" sz="1200" dirty="0">
                          <a:effectLst/>
                        </a:rPr>
                        <a:t>41</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92D050"/>
                    </a:solidFill>
                  </a:tcPr>
                </a:tc>
                <a:tc>
                  <a:txBody>
                    <a:bodyPr/>
                    <a:lstStyle/>
                    <a:p>
                      <a:pPr algn="ctr">
                        <a:lnSpc>
                          <a:spcPct val="107000"/>
                        </a:lnSpc>
                        <a:spcAft>
                          <a:spcPts val="0"/>
                        </a:spcAft>
                      </a:pPr>
                      <a:r>
                        <a:rPr lang="es-PA" sz="1200" dirty="0">
                          <a:effectLst/>
                        </a:rPr>
                        <a:t>10</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92D050"/>
                    </a:solidFill>
                  </a:tcPr>
                </a:tc>
                <a:tc>
                  <a:txBody>
                    <a:bodyPr/>
                    <a:lstStyle/>
                    <a:p>
                      <a:pPr algn="ctr">
                        <a:lnSpc>
                          <a:spcPct val="107000"/>
                        </a:lnSpc>
                        <a:spcAft>
                          <a:spcPts val="0"/>
                        </a:spcAft>
                      </a:pPr>
                      <a:r>
                        <a:rPr lang="es-PA" sz="1200" dirty="0">
                          <a:effectLst/>
                        </a:rPr>
                        <a:t>1</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92D050"/>
                    </a:solidFill>
                  </a:tcPr>
                </a:tc>
                <a:tc>
                  <a:txBody>
                    <a:bodyPr/>
                    <a:lstStyle/>
                    <a:p>
                      <a:pPr algn="ctr">
                        <a:lnSpc>
                          <a:spcPct val="107000"/>
                        </a:lnSpc>
                        <a:spcAft>
                          <a:spcPts val="0"/>
                        </a:spcAft>
                      </a:pPr>
                      <a:r>
                        <a:rPr lang="es-PA" sz="1200" dirty="0">
                          <a:effectLst/>
                        </a:rPr>
                        <a:t>-</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92D050"/>
                    </a:solidFill>
                  </a:tcPr>
                </a:tc>
                <a:tc>
                  <a:txBody>
                    <a:bodyPr/>
                    <a:lstStyle/>
                    <a:p>
                      <a:pPr algn="ctr">
                        <a:lnSpc>
                          <a:spcPct val="107000"/>
                        </a:lnSpc>
                        <a:spcAft>
                          <a:spcPts val="0"/>
                        </a:spcAft>
                      </a:pPr>
                      <a:r>
                        <a:rPr lang="es-PA" sz="1200" dirty="0">
                          <a:effectLst/>
                        </a:rPr>
                        <a:t>-</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92D050"/>
                    </a:solidFill>
                  </a:tcPr>
                </a:tc>
                <a:extLst>
                  <a:ext uri="{0D108BD9-81ED-4DB2-BD59-A6C34878D82A}">
                    <a16:rowId xmlns:a16="http://schemas.microsoft.com/office/drawing/2014/main" xmlns="" val="4025498863"/>
                  </a:ext>
                </a:extLst>
              </a:tr>
              <a:tr h="367434">
                <a:tc>
                  <a:txBody>
                    <a:bodyPr/>
                    <a:lstStyle/>
                    <a:p>
                      <a:pPr algn="ctr">
                        <a:lnSpc>
                          <a:spcPct val="107000"/>
                        </a:lnSpc>
                        <a:spcAft>
                          <a:spcPts val="0"/>
                        </a:spcAft>
                      </a:pPr>
                      <a:r>
                        <a:rPr lang="es-PA" sz="1200" dirty="0">
                          <a:effectLst/>
                        </a:rPr>
                        <a:t>5</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tc>
                <a:tc>
                  <a:txBody>
                    <a:bodyPr/>
                    <a:lstStyle/>
                    <a:p>
                      <a:pPr>
                        <a:lnSpc>
                          <a:spcPct val="107000"/>
                        </a:lnSpc>
                        <a:spcAft>
                          <a:spcPts val="0"/>
                        </a:spcAft>
                      </a:pPr>
                      <a:r>
                        <a:rPr lang="es-PA" sz="1200" dirty="0">
                          <a:effectLst/>
                        </a:rPr>
                        <a:t>Confort y comodidad en el lugar de trabajo</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EC2836"/>
                    </a:solidFill>
                  </a:tcPr>
                </a:tc>
                <a:tc>
                  <a:txBody>
                    <a:bodyPr/>
                    <a:lstStyle/>
                    <a:p>
                      <a:pPr algn="ctr">
                        <a:lnSpc>
                          <a:spcPct val="107000"/>
                        </a:lnSpc>
                        <a:spcAft>
                          <a:spcPts val="0"/>
                        </a:spcAft>
                      </a:pPr>
                      <a:r>
                        <a:rPr lang="es-PA" sz="1200" dirty="0">
                          <a:effectLst/>
                        </a:rPr>
                        <a:t>15</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EC2836"/>
                    </a:solidFill>
                  </a:tcPr>
                </a:tc>
                <a:tc>
                  <a:txBody>
                    <a:bodyPr/>
                    <a:lstStyle/>
                    <a:p>
                      <a:pPr algn="ctr">
                        <a:lnSpc>
                          <a:spcPct val="107000"/>
                        </a:lnSpc>
                        <a:spcAft>
                          <a:spcPts val="0"/>
                        </a:spcAft>
                      </a:pPr>
                      <a:r>
                        <a:rPr lang="es-PA" sz="1200" dirty="0">
                          <a:effectLst/>
                        </a:rPr>
                        <a:t>23</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EC2836"/>
                    </a:solidFill>
                  </a:tcPr>
                </a:tc>
                <a:tc>
                  <a:txBody>
                    <a:bodyPr/>
                    <a:lstStyle/>
                    <a:p>
                      <a:pPr algn="ctr">
                        <a:lnSpc>
                          <a:spcPct val="107000"/>
                        </a:lnSpc>
                        <a:spcAft>
                          <a:spcPts val="0"/>
                        </a:spcAft>
                      </a:pPr>
                      <a:r>
                        <a:rPr lang="es-PA" sz="1200" dirty="0">
                          <a:effectLst/>
                        </a:rPr>
                        <a:t>6</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EC2836"/>
                    </a:solidFill>
                  </a:tcPr>
                </a:tc>
                <a:tc>
                  <a:txBody>
                    <a:bodyPr/>
                    <a:lstStyle/>
                    <a:p>
                      <a:pPr algn="ctr">
                        <a:lnSpc>
                          <a:spcPct val="107000"/>
                        </a:lnSpc>
                        <a:spcAft>
                          <a:spcPts val="0"/>
                        </a:spcAft>
                      </a:pPr>
                      <a:r>
                        <a:rPr lang="es-PA" sz="1200" dirty="0">
                          <a:effectLst/>
                        </a:rPr>
                        <a:t>6</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EC2836"/>
                    </a:solidFill>
                  </a:tcPr>
                </a:tc>
                <a:tc>
                  <a:txBody>
                    <a:bodyPr/>
                    <a:lstStyle/>
                    <a:p>
                      <a:pPr algn="ctr">
                        <a:lnSpc>
                          <a:spcPct val="107000"/>
                        </a:lnSpc>
                        <a:spcAft>
                          <a:spcPts val="0"/>
                        </a:spcAft>
                      </a:pPr>
                      <a:r>
                        <a:rPr lang="es-PA" sz="1200" dirty="0">
                          <a:effectLst/>
                        </a:rPr>
                        <a:t>2</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EC2836"/>
                    </a:solidFill>
                  </a:tcPr>
                </a:tc>
                <a:extLst>
                  <a:ext uri="{0D108BD9-81ED-4DB2-BD59-A6C34878D82A}">
                    <a16:rowId xmlns:a16="http://schemas.microsoft.com/office/drawing/2014/main" xmlns="" val="1190750031"/>
                  </a:ext>
                </a:extLst>
              </a:tr>
              <a:tr h="367434">
                <a:tc>
                  <a:txBody>
                    <a:bodyPr/>
                    <a:lstStyle/>
                    <a:p>
                      <a:pPr algn="ctr">
                        <a:lnSpc>
                          <a:spcPct val="107000"/>
                        </a:lnSpc>
                        <a:spcAft>
                          <a:spcPts val="0"/>
                        </a:spcAft>
                      </a:pPr>
                      <a:r>
                        <a:rPr lang="es-PA" sz="1200" dirty="0">
                          <a:effectLst/>
                        </a:rPr>
                        <a:t>8</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tc>
                <a:tc>
                  <a:txBody>
                    <a:bodyPr/>
                    <a:lstStyle/>
                    <a:p>
                      <a:pPr>
                        <a:lnSpc>
                          <a:spcPct val="107000"/>
                        </a:lnSpc>
                        <a:spcAft>
                          <a:spcPts val="0"/>
                        </a:spcAft>
                      </a:pPr>
                      <a:r>
                        <a:rPr lang="es-PA" sz="1200" dirty="0">
                          <a:effectLst/>
                        </a:rPr>
                        <a:t>Sitios de bienestar para los trabajadores</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EC2836"/>
                    </a:solidFill>
                  </a:tcPr>
                </a:tc>
                <a:tc>
                  <a:txBody>
                    <a:bodyPr/>
                    <a:lstStyle/>
                    <a:p>
                      <a:pPr algn="ctr">
                        <a:lnSpc>
                          <a:spcPct val="107000"/>
                        </a:lnSpc>
                        <a:spcAft>
                          <a:spcPts val="0"/>
                        </a:spcAft>
                      </a:pPr>
                      <a:r>
                        <a:rPr lang="es-PA" sz="1200" dirty="0">
                          <a:effectLst/>
                        </a:rPr>
                        <a:t>3</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EC2836"/>
                    </a:solidFill>
                  </a:tcPr>
                </a:tc>
                <a:tc>
                  <a:txBody>
                    <a:bodyPr/>
                    <a:lstStyle/>
                    <a:p>
                      <a:pPr algn="ctr">
                        <a:lnSpc>
                          <a:spcPct val="107000"/>
                        </a:lnSpc>
                        <a:spcAft>
                          <a:spcPts val="0"/>
                        </a:spcAft>
                      </a:pPr>
                      <a:r>
                        <a:rPr lang="es-PA" sz="1200" dirty="0">
                          <a:solidFill>
                            <a:schemeClr val="tx1"/>
                          </a:solidFill>
                          <a:effectLst/>
                        </a:rPr>
                        <a:t>16</a:t>
                      </a:r>
                      <a:endParaRPr lang="es-PA"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EC2836"/>
                    </a:solidFill>
                  </a:tcPr>
                </a:tc>
                <a:tc>
                  <a:txBody>
                    <a:bodyPr/>
                    <a:lstStyle/>
                    <a:p>
                      <a:pPr algn="ctr">
                        <a:lnSpc>
                          <a:spcPct val="107000"/>
                        </a:lnSpc>
                        <a:spcAft>
                          <a:spcPts val="0"/>
                        </a:spcAft>
                      </a:pPr>
                      <a:r>
                        <a:rPr lang="es-PA" sz="1200" dirty="0">
                          <a:solidFill>
                            <a:schemeClr val="tx1"/>
                          </a:solidFill>
                          <a:effectLst/>
                        </a:rPr>
                        <a:t>16</a:t>
                      </a:r>
                      <a:endParaRPr lang="es-PA"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EC2836"/>
                    </a:solidFill>
                  </a:tcPr>
                </a:tc>
                <a:tc>
                  <a:txBody>
                    <a:bodyPr/>
                    <a:lstStyle/>
                    <a:p>
                      <a:pPr algn="ctr">
                        <a:lnSpc>
                          <a:spcPct val="107000"/>
                        </a:lnSpc>
                        <a:spcAft>
                          <a:spcPts val="0"/>
                        </a:spcAft>
                      </a:pPr>
                      <a:r>
                        <a:rPr lang="es-PA" sz="1200" dirty="0">
                          <a:solidFill>
                            <a:schemeClr val="tx1"/>
                          </a:solidFill>
                          <a:effectLst/>
                        </a:rPr>
                        <a:t>15</a:t>
                      </a:r>
                      <a:endParaRPr lang="es-PA"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EC2836"/>
                    </a:solidFill>
                  </a:tcPr>
                </a:tc>
                <a:tc>
                  <a:txBody>
                    <a:bodyPr/>
                    <a:lstStyle/>
                    <a:p>
                      <a:pPr algn="ctr">
                        <a:lnSpc>
                          <a:spcPct val="107000"/>
                        </a:lnSpc>
                        <a:spcAft>
                          <a:spcPts val="0"/>
                        </a:spcAft>
                      </a:pPr>
                      <a:r>
                        <a:rPr lang="es-PA" sz="1200" dirty="0">
                          <a:effectLst/>
                        </a:rPr>
                        <a:t>2</a:t>
                      </a: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490" marR="54490" marT="0" marB="0">
                    <a:solidFill>
                      <a:srgbClr val="EC2836"/>
                    </a:solidFill>
                  </a:tcPr>
                </a:tc>
                <a:extLst>
                  <a:ext uri="{0D108BD9-81ED-4DB2-BD59-A6C34878D82A}">
                    <a16:rowId xmlns:a16="http://schemas.microsoft.com/office/drawing/2014/main" xmlns="" val="2979445603"/>
                  </a:ext>
                </a:extLst>
              </a:tr>
            </a:tbl>
          </a:graphicData>
        </a:graphic>
      </p:graphicFrame>
      <p:sp>
        <p:nvSpPr>
          <p:cNvPr id="3" name="Marcador de contenido 2">
            <a:extLst>
              <a:ext uri="{FF2B5EF4-FFF2-40B4-BE49-F238E27FC236}">
                <a16:creationId xmlns:a16="http://schemas.microsoft.com/office/drawing/2014/main" xmlns="" id="{D3113191-1225-41D1-954C-C500818E8217}"/>
              </a:ext>
            </a:extLst>
          </p:cNvPr>
          <p:cNvSpPr>
            <a:spLocks noGrp="1"/>
          </p:cNvSpPr>
          <p:nvPr>
            <p:ph idx="1"/>
          </p:nvPr>
        </p:nvSpPr>
        <p:spPr>
          <a:xfrm>
            <a:off x="2545475" y="1660245"/>
            <a:ext cx="2623442" cy="830654"/>
          </a:xfrm>
        </p:spPr>
        <p:txBody>
          <a:bodyPr>
            <a:normAutofit fontScale="77500" lnSpcReduction="20000"/>
          </a:bodyPr>
          <a:lstStyle/>
          <a:p>
            <a:r>
              <a:rPr lang="es-PA" sz="2100" dirty="0">
                <a:effectLst>
                  <a:outerShdw blurRad="38100" dist="38100" dir="2700000" algn="tl">
                    <a:srgbClr val="000000">
                      <a:alpha val="43137"/>
                    </a:srgbClr>
                  </a:outerShdw>
                </a:effectLst>
              </a:rPr>
              <a:t>Universo: 61 Funcionarios</a:t>
            </a:r>
          </a:p>
          <a:p>
            <a:r>
              <a:rPr lang="es-PA" sz="2100" dirty="0">
                <a:effectLst>
                  <a:outerShdw blurRad="38100" dist="38100" dir="2700000" algn="tl">
                    <a:srgbClr val="000000">
                      <a:alpha val="43137"/>
                    </a:srgbClr>
                  </a:outerShdw>
                </a:effectLst>
              </a:rPr>
              <a:t>Muestra: 52</a:t>
            </a:r>
          </a:p>
          <a:p>
            <a:endParaRPr lang="es-PA" dirty="0"/>
          </a:p>
        </p:txBody>
      </p:sp>
      <p:grpSp>
        <p:nvGrpSpPr>
          <p:cNvPr id="4" name="Grupo 3">
            <a:extLst>
              <a:ext uri="{FF2B5EF4-FFF2-40B4-BE49-F238E27FC236}">
                <a16:creationId xmlns:a16="http://schemas.microsoft.com/office/drawing/2014/main" xmlns="" id="{DA7E23B8-5213-491F-8F06-9F84523917BC}"/>
              </a:ext>
            </a:extLst>
          </p:cNvPr>
          <p:cNvGrpSpPr/>
          <p:nvPr/>
        </p:nvGrpSpPr>
        <p:grpSpPr>
          <a:xfrm>
            <a:off x="1577709" y="2781035"/>
            <a:ext cx="1056658" cy="367259"/>
            <a:chOff x="-1580296" y="2027583"/>
            <a:chExt cx="1203938" cy="608576"/>
          </a:xfrm>
        </p:grpSpPr>
        <p:sp>
          <p:nvSpPr>
            <p:cNvPr id="5" name="Estrella: 5 puntas 4">
              <a:extLst>
                <a:ext uri="{FF2B5EF4-FFF2-40B4-BE49-F238E27FC236}">
                  <a16:creationId xmlns:a16="http://schemas.microsoft.com/office/drawing/2014/main" xmlns="" id="{85E63D30-D002-4CE3-BA39-5AD56D6A07BB}"/>
                </a:ext>
              </a:extLst>
            </p:cNvPr>
            <p:cNvSpPr/>
            <p:nvPr/>
          </p:nvSpPr>
          <p:spPr>
            <a:xfrm>
              <a:off x="-1580296" y="2027583"/>
              <a:ext cx="490330" cy="507654"/>
            </a:xfrm>
            <a:prstGeom prst="star5">
              <a:avLst>
                <a:gd name="adj" fmla="val 26182"/>
                <a:gd name="hf" fmla="val 105146"/>
                <a:gd name="vf" fmla="val 110557"/>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7" name="CuadroTexto 6">
              <a:extLst>
                <a:ext uri="{FF2B5EF4-FFF2-40B4-BE49-F238E27FC236}">
                  <a16:creationId xmlns:a16="http://schemas.microsoft.com/office/drawing/2014/main" xmlns="" id="{A051E303-5142-4527-813E-DF544C58CC9F}"/>
                </a:ext>
              </a:extLst>
            </p:cNvPr>
            <p:cNvSpPr txBox="1"/>
            <p:nvPr/>
          </p:nvSpPr>
          <p:spPr>
            <a:xfrm>
              <a:off x="-1112459" y="2126149"/>
              <a:ext cx="736101" cy="510010"/>
            </a:xfrm>
            <a:prstGeom prst="rect">
              <a:avLst/>
            </a:prstGeom>
            <a:noFill/>
          </p:spPr>
          <p:txBody>
            <a:bodyPr wrap="square" rtlCol="0">
              <a:spAutoFit/>
            </a:bodyPr>
            <a:lstStyle/>
            <a:p>
              <a:r>
                <a:rPr lang="es-PA" sz="1400" dirty="0"/>
                <a:t>78.9%</a:t>
              </a:r>
            </a:p>
          </p:txBody>
        </p:sp>
      </p:grpSp>
      <p:pic>
        <p:nvPicPr>
          <p:cNvPr id="8" name="Imagen 7">
            <a:extLst>
              <a:ext uri="{FF2B5EF4-FFF2-40B4-BE49-F238E27FC236}">
                <a16:creationId xmlns:a16="http://schemas.microsoft.com/office/drawing/2014/main" xmlns="" id="{53071596-952E-49D7-9800-AFD8131ABB00}"/>
              </a:ext>
            </a:extLst>
          </p:cNvPr>
          <p:cNvPicPr>
            <a:picLocks noChangeAspect="1"/>
          </p:cNvPicPr>
          <p:nvPr/>
        </p:nvPicPr>
        <p:blipFill>
          <a:blip r:embed="rId2"/>
          <a:stretch>
            <a:fillRect/>
          </a:stretch>
        </p:blipFill>
        <p:spPr>
          <a:xfrm>
            <a:off x="2278827" y="4082343"/>
            <a:ext cx="3406357" cy="2520369"/>
          </a:xfrm>
          <a:prstGeom prst="rect">
            <a:avLst/>
          </a:prstGeom>
        </p:spPr>
      </p:pic>
      <p:pic>
        <p:nvPicPr>
          <p:cNvPr id="9" name="Imagen 8">
            <a:extLst>
              <a:ext uri="{FF2B5EF4-FFF2-40B4-BE49-F238E27FC236}">
                <a16:creationId xmlns:a16="http://schemas.microsoft.com/office/drawing/2014/main" xmlns="" id="{FC625527-61ED-4D19-B8C5-F721D30C3BC6}"/>
              </a:ext>
            </a:extLst>
          </p:cNvPr>
          <p:cNvPicPr>
            <a:picLocks noChangeAspect="1"/>
          </p:cNvPicPr>
          <p:nvPr/>
        </p:nvPicPr>
        <p:blipFill>
          <a:blip r:embed="rId3"/>
          <a:stretch>
            <a:fillRect/>
          </a:stretch>
        </p:blipFill>
        <p:spPr>
          <a:xfrm>
            <a:off x="4044144" y="6156842"/>
            <a:ext cx="2051856" cy="563961"/>
          </a:xfrm>
          <a:prstGeom prst="rect">
            <a:avLst/>
          </a:prstGeom>
        </p:spPr>
      </p:pic>
      <p:pic>
        <p:nvPicPr>
          <p:cNvPr id="10" name="Imagen 9">
            <a:extLst>
              <a:ext uri="{FF2B5EF4-FFF2-40B4-BE49-F238E27FC236}">
                <a16:creationId xmlns:a16="http://schemas.microsoft.com/office/drawing/2014/main" xmlns="" id="{AE06E024-7B35-41AE-8ECE-050ECBCC4746}"/>
              </a:ext>
            </a:extLst>
          </p:cNvPr>
          <p:cNvPicPr>
            <a:picLocks noChangeAspect="1"/>
          </p:cNvPicPr>
          <p:nvPr/>
        </p:nvPicPr>
        <p:blipFill>
          <a:blip r:embed="rId4"/>
          <a:stretch>
            <a:fillRect/>
          </a:stretch>
        </p:blipFill>
        <p:spPr>
          <a:xfrm>
            <a:off x="6546546" y="3984504"/>
            <a:ext cx="3696872" cy="2799329"/>
          </a:xfrm>
          <a:prstGeom prst="rect">
            <a:avLst/>
          </a:prstGeom>
        </p:spPr>
      </p:pic>
    </p:spTree>
    <p:extLst>
      <p:ext uri="{BB962C8B-B14F-4D97-AF65-F5344CB8AC3E}">
        <p14:creationId xmlns:p14="http://schemas.microsoft.com/office/powerpoint/2010/main" val="3678978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3">
            <a:extLst>
              <a:ext uri="{FF2B5EF4-FFF2-40B4-BE49-F238E27FC236}">
                <a16:creationId xmlns:a16="http://schemas.microsoft.com/office/drawing/2014/main" xmlns="" id="{48DB9A12-E3C3-4C8F-B776-8C56A058F725}"/>
              </a:ext>
            </a:extLst>
          </p:cNvPr>
          <p:cNvGraphicFramePr>
            <a:graphicFrameLocks/>
          </p:cNvGraphicFramePr>
          <p:nvPr>
            <p:extLst>
              <p:ext uri="{D42A27DB-BD31-4B8C-83A1-F6EECF244321}">
                <p14:modId xmlns:p14="http://schemas.microsoft.com/office/powerpoint/2010/main" val="3712583687"/>
              </p:ext>
            </p:extLst>
          </p:nvPr>
        </p:nvGraphicFramePr>
        <p:xfrm>
          <a:off x="927652" y="353867"/>
          <a:ext cx="10840280" cy="6311978"/>
        </p:xfrm>
        <a:graphic>
          <a:graphicData uri="http://schemas.openxmlformats.org/drawingml/2006/table">
            <a:tbl>
              <a:tblPr firstRow="1" bandRow="1">
                <a:tableStyleId>{5C22544A-7EE6-4342-B048-85BDC9FD1C3A}</a:tableStyleId>
              </a:tblPr>
              <a:tblGrid>
                <a:gridCol w="2710070">
                  <a:extLst>
                    <a:ext uri="{9D8B030D-6E8A-4147-A177-3AD203B41FA5}">
                      <a16:colId xmlns:a16="http://schemas.microsoft.com/office/drawing/2014/main" xmlns="" val="3125684207"/>
                    </a:ext>
                  </a:extLst>
                </a:gridCol>
                <a:gridCol w="2710070">
                  <a:extLst>
                    <a:ext uri="{9D8B030D-6E8A-4147-A177-3AD203B41FA5}">
                      <a16:colId xmlns:a16="http://schemas.microsoft.com/office/drawing/2014/main" xmlns="" val="3768509703"/>
                    </a:ext>
                  </a:extLst>
                </a:gridCol>
                <a:gridCol w="2710070">
                  <a:extLst>
                    <a:ext uri="{9D8B030D-6E8A-4147-A177-3AD203B41FA5}">
                      <a16:colId xmlns:a16="http://schemas.microsoft.com/office/drawing/2014/main" xmlns="" val="1713673669"/>
                    </a:ext>
                  </a:extLst>
                </a:gridCol>
                <a:gridCol w="2710070">
                  <a:extLst>
                    <a:ext uri="{9D8B030D-6E8A-4147-A177-3AD203B41FA5}">
                      <a16:colId xmlns:a16="http://schemas.microsoft.com/office/drawing/2014/main" xmlns="" val="4173545367"/>
                    </a:ext>
                  </a:extLst>
                </a:gridCol>
              </a:tblGrid>
              <a:tr h="1046879">
                <a:tc>
                  <a:txBody>
                    <a:bodyPr/>
                    <a:lstStyle/>
                    <a:p>
                      <a:pPr algn="ctr"/>
                      <a:r>
                        <a:rPr lang="es-PA" sz="2300" dirty="0">
                          <a:solidFill>
                            <a:schemeClr val="tx1"/>
                          </a:solidFill>
                        </a:rPr>
                        <a:t>PROBLEMA IDENTIFICADO</a:t>
                      </a:r>
                    </a:p>
                  </a:txBody>
                  <a:tcPr anchor="ctr"/>
                </a:tc>
                <a:tc>
                  <a:txBody>
                    <a:bodyPr/>
                    <a:lstStyle/>
                    <a:p>
                      <a:pPr algn="ctr"/>
                      <a:r>
                        <a:rPr lang="es-PA" sz="2300" dirty="0">
                          <a:solidFill>
                            <a:schemeClr val="tx1"/>
                          </a:solidFill>
                        </a:rPr>
                        <a:t>META ESPERADA</a:t>
                      </a:r>
                    </a:p>
                  </a:txBody>
                  <a:tcPr anchor="ctr"/>
                </a:tc>
                <a:tc>
                  <a:txBody>
                    <a:bodyPr/>
                    <a:lstStyle/>
                    <a:p>
                      <a:pPr algn="ctr"/>
                      <a:r>
                        <a:rPr lang="es-PA" sz="2300" dirty="0">
                          <a:solidFill>
                            <a:schemeClr val="tx1"/>
                          </a:solidFill>
                        </a:rPr>
                        <a:t>ACTIVIDAD A REALIZAR</a:t>
                      </a:r>
                    </a:p>
                  </a:txBody>
                  <a:tcPr anchor="ctr"/>
                </a:tc>
                <a:tc>
                  <a:txBody>
                    <a:bodyPr/>
                    <a:lstStyle/>
                    <a:p>
                      <a:pPr algn="ctr"/>
                      <a:r>
                        <a:rPr lang="es-PA" sz="2300" dirty="0">
                          <a:solidFill>
                            <a:schemeClr val="tx1"/>
                          </a:solidFill>
                        </a:rPr>
                        <a:t>MEDIO VERIFICACIÓN</a:t>
                      </a:r>
                    </a:p>
                  </a:txBody>
                  <a:tcPr anchor="ctr"/>
                </a:tc>
                <a:extLst>
                  <a:ext uri="{0D108BD9-81ED-4DB2-BD59-A6C34878D82A}">
                    <a16:rowId xmlns:a16="http://schemas.microsoft.com/office/drawing/2014/main" xmlns="" val="1201765844"/>
                  </a:ext>
                </a:extLst>
              </a:tr>
              <a:tr h="5265099">
                <a:tc>
                  <a:txBody>
                    <a:bodyPr/>
                    <a:lstStyle/>
                    <a:p>
                      <a:pPr>
                        <a:lnSpc>
                          <a:spcPct val="150000"/>
                        </a:lnSpc>
                      </a:pPr>
                      <a:r>
                        <a:rPr lang="es-PA" dirty="0"/>
                        <a:t>DESCONTENTO POR EL ÁREA ASIGNADA AL COMEDOR PARA FUNCIONARIOS DEL CENTRO DE SALUD.</a:t>
                      </a:r>
                    </a:p>
                    <a:p>
                      <a:pPr>
                        <a:lnSpc>
                          <a:spcPct val="150000"/>
                        </a:lnSpc>
                      </a:pPr>
                      <a:endParaRPr lang="es-PA" dirty="0"/>
                    </a:p>
                  </a:txBody>
                  <a:tcPr/>
                </a:tc>
                <a:tc>
                  <a:txBody>
                    <a:bodyPr/>
                    <a:lstStyle/>
                    <a:p>
                      <a:pPr>
                        <a:lnSpc>
                          <a:spcPct val="150000"/>
                        </a:lnSpc>
                      </a:pPr>
                      <a:r>
                        <a:rPr lang="es-PA" dirty="0"/>
                        <a:t>CONTAR CON UN AREA DE COMEDOR CÓMODA PARA LOS FUNCIONARIOS.</a:t>
                      </a:r>
                    </a:p>
                    <a:p>
                      <a:pPr>
                        <a:lnSpc>
                          <a:spcPct val="150000"/>
                        </a:lnSpc>
                      </a:pPr>
                      <a:endParaRPr lang="es-PA" dirty="0"/>
                    </a:p>
                    <a:p>
                      <a:pPr>
                        <a:lnSpc>
                          <a:spcPct val="150000"/>
                        </a:lnSpc>
                      </a:pPr>
                      <a:endParaRPr lang="es-PA" dirty="0"/>
                    </a:p>
                    <a:p>
                      <a:pPr>
                        <a:lnSpc>
                          <a:spcPct val="150000"/>
                        </a:lnSpc>
                      </a:pPr>
                      <a:endParaRPr lang="es-PA" dirty="0"/>
                    </a:p>
                  </a:txBody>
                  <a:tcPr/>
                </a:tc>
                <a:tc>
                  <a:txBody>
                    <a:bodyPr/>
                    <a:lstStyle/>
                    <a:p>
                      <a:r>
                        <a:rPr lang="es-PA" sz="1400" dirty="0"/>
                        <a:t>GESTIÓN PARA LA COMPRA DE PERSIANAS, ABANICO, PINTURA Y DECORACIÓN.</a:t>
                      </a:r>
                    </a:p>
                    <a:p>
                      <a:pPr algn="l"/>
                      <a:r>
                        <a:rPr lang="es-PA" sz="1400" b="1" dirty="0"/>
                        <a:t>NOTA: </a:t>
                      </a:r>
                      <a:r>
                        <a:rPr lang="es-PA" sz="1400" dirty="0"/>
                        <a:t>YA SE ADJUDICÓ A LA EMPRESA ELECTRO PRESION PACIFIC S.A.  LA CONSTRUCCIÓN DE UN ANEXO PARA LA CLÍNICA DE CESACIÓN DE TABACO. EN DONDE SE CONTEMPLÓ EL NUEVO COMEDOR DEL PERSONAL, AÚN EN ESPERA QUE INICIE LA CONSTRUCCIÓN.</a:t>
                      </a:r>
                    </a:p>
                    <a:p>
                      <a:pPr marL="285750" indent="-285750">
                        <a:lnSpc>
                          <a:spcPct val="150000"/>
                        </a:lnSpc>
                        <a:buFont typeface="Arial" panose="020B0604020202020204" pitchFamily="34" charset="0"/>
                        <a:buChar char="•"/>
                      </a:pPr>
                      <a:endParaRPr lang="es-PA" dirty="0"/>
                    </a:p>
                  </a:txBody>
                  <a:tcPr/>
                </a:tc>
                <a:tc>
                  <a:txBody>
                    <a:bodyPr/>
                    <a:lstStyle/>
                    <a:p>
                      <a:pPr marL="285750" indent="-285750">
                        <a:lnSpc>
                          <a:spcPct val="150000"/>
                        </a:lnSpc>
                        <a:buFont typeface="Arial" panose="020B0604020202020204" pitchFamily="34" charset="0"/>
                        <a:buChar char="•"/>
                      </a:pPr>
                      <a:r>
                        <a:rPr lang="es-PA" dirty="0"/>
                        <a:t>APLICACIÓN DE UNA SEGUNDA ENCUESTA DE SATISFACCIÓN AL USUARIO INTERNO, FOTOGRAFÍAS.</a:t>
                      </a:r>
                    </a:p>
                    <a:p>
                      <a:pPr marL="285750" indent="-285750">
                        <a:lnSpc>
                          <a:spcPct val="150000"/>
                        </a:lnSpc>
                        <a:buFont typeface="Arial" panose="020B0604020202020204" pitchFamily="34" charset="0"/>
                        <a:buChar char="•"/>
                      </a:pPr>
                      <a:endParaRPr lang="es-PA" dirty="0"/>
                    </a:p>
                  </a:txBody>
                  <a:tcPr/>
                </a:tc>
                <a:extLst>
                  <a:ext uri="{0D108BD9-81ED-4DB2-BD59-A6C34878D82A}">
                    <a16:rowId xmlns:a16="http://schemas.microsoft.com/office/drawing/2014/main" xmlns="" val="4204897174"/>
                  </a:ext>
                </a:extLst>
              </a:tr>
            </a:tbl>
          </a:graphicData>
        </a:graphic>
      </p:graphicFrame>
      <p:pic>
        <p:nvPicPr>
          <p:cNvPr id="3" name="Imagen 2">
            <a:extLst>
              <a:ext uri="{FF2B5EF4-FFF2-40B4-BE49-F238E27FC236}">
                <a16:creationId xmlns:a16="http://schemas.microsoft.com/office/drawing/2014/main" xmlns="" id="{B8595A02-EF30-426F-8DC7-5650D9F30E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6322"/>
          <a:stretch/>
        </p:blipFill>
        <p:spPr>
          <a:xfrm>
            <a:off x="1120814" y="2803081"/>
            <a:ext cx="2415939" cy="1722782"/>
          </a:xfrm>
          <a:prstGeom prst="rect">
            <a:avLst/>
          </a:prstGeom>
          <a:ln w="28575">
            <a:solidFill>
              <a:schemeClr val="tx1"/>
            </a:solidFill>
          </a:ln>
        </p:spPr>
      </p:pic>
      <p:sp>
        <p:nvSpPr>
          <p:cNvPr id="5" name="CuadroTexto 4">
            <a:extLst>
              <a:ext uri="{FF2B5EF4-FFF2-40B4-BE49-F238E27FC236}">
                <a16:creationId xmlns:a16="http://schemas.microsoft.com/office/drawing/2014/main" xmlns="" id="{A5390B1B-BE25-419B-B907-239D3BA82450}"/>
              </a:ext>
            </a:extLst>
          </p:cNvPr>
          <p:cNvSpPr txBox="1"/>
          <p:nvPr/>
        </p:nvSpPr>
        <p:spPr>
          <a:xfrm>
            <a:off x="1060845" y="4104387"/>
            <a:ext cx="1386985" cy="369332"/>
          </a:xfrm>
          <a:prstGeom prst="rect">
            <a:avLst/>
          </a:prstGeom>
          <a:noFill/>
        </p:spPr>
        <p:txBody>
          <a:bodyPr wrap="square" rtlCol="0">
            <a:spAutoFit/>
          </a:bodyPr>
          <a:lstStyle/>
          <a:p>
            <a:pPr algn="ctr"/>
            <a:r>
              <a:rPr lang="es-PA" dirty="0">
                <a:solidFill>
                  <a:srgbClr val="FFFF00"/>
                </a:solidFill>
                <a:effectLst>
                  <a:outerShdw blurRad="38100" dist="38100" dir="2700000" algn="tl">
                    <a:srgbClr val="000000">
                      <a:alpha val="43137"/>
                    </a:srgbClr>
                  </a:outerShdw>
                </a:effectLst>
              </a:rPr>
              <a:t>Comedor</a:t>
            </a:r>
          </a:p>
        </p:txBody>
      </p:sp>
      <p:pic>
        <p:nvPicPr>
          <p:cNvPr id="4" name="Imagen 3">
            <a:extLst>
              <a:ext uri="{FF2B5EF4-FFF2-40B4-BE49-F238E27FC236}">
                <a16:creationId xmlns:a16="http://schemas.microsoft.com/office/drawing/2014/main" xmlns="" id="{3F90C5A8-78B0-4EDE-BB4C-FCF6C4724D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845" y="4704524"/>
            <a:ext cx="2478156" cy="1722781"/>
          </a:xfrm>
          <a:prstGeom prst="rect">
            <a:avLst/>
          </a:prstGeom>
          <a:ln w="28575">
            <a:solidFill>
              <a:schemeClr val="tx1"/>
            </a:solidFill>
          </a:ln>
        </p:spPr>
      </p:pic>
      <p:sp>
        <p:nvSpPr>
          <p:cNvPr id="6" name="CuadroTexto 5">
            <a:extLst>
              <a:ext uri="{FF2B5EF4-FFF2-40B4-BE49-F238E27FC236}">
                <a16:creationId xmlns:a16="http://schemas.microsoft.com/office/drawing/2014/main" xmlns="" id="{8DAD7F79-31D8-4EE1-8C8C-E15BAC104CA6}"/>
              </a:ext>
            </a:extLst>
          </p:cNvPr>
          <p:cNvSpPr txBox="1"/>
          <p:nvPr/>
        </p:nvSpPr>
        <p:spPr>
          <a:xfrm>
            <a:off x="1180225" y="5904085"/>
            <a:ext cx="2203681" cy="523220"/>
          </a:xfrm>
          <a:prstGeom prst="rect">
            <a:avLst/>
          </a:prstGeom>
          <a:noFill/>
        </p:spPr>
        <p:txBody>
          <a:bodyPr wrap="square" rtlCol="0">
            <a:spAutoFit/>
          </a:bodyPr>
          <a:lstStyle/>
          <a:p>
            <a:pPr algn="ctr"/>
            <a:r>
              <a:rPr lang="es-PA" sz="1400" dirty="0">
                <a:solidFill>
                  <a:srgbClr val="FFFF00"/>
                </a:solidFill>
              </a:rPr>
              <a:t>Comedor Improvisado</a:t>
            </a:r>
          </a:p>
          <a:p>
            <a:pPr algn="ctr"/>
            <a:r>
              <a:rPr lang="es-PA" sz="1400" dirty="0">
                <a:solidFill>
                  <a:srgbClr val="FFFF00"/>
                </a:solidFill>
              </a:rPr>
              <a:t>Pasillo frente al Laboratorio</a:t>
            </a:r>
          </a:p>
        </p:txBody>
      </p:sp>
    </p:spTree>
    <p:extLst>
      <p:ext uri="{BB962C8B-B14F-4D97-AF65-F5344CB8AC3E}">
        <p14:creationId xmlns:p14="http://schemas.microsoft.com/office/powerpoint/2010/main" val="2542861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xmlns="" id="{5D8A58A5-16B7-4E3B-94D9-60E3DCAAEE15}"/>
              </a:ext>
            </a:extLst>
          </p:cNvPr>
          <p:cNvGraphicFramePr>
            <a:graphicFrameLocks noGrp="1"/>
          </p:cNvGraphicFramePr>
          <p:nvPr>
            <p:extLst>
              <p:ext uri="{D42A27DB-BD31-4B8C-83A1-F6EECF244321}">
                <p14:modId xmlns:p14="http://schemas.microsoft.com/office/powerpoint/2010/main" val="1694135145"/>
              </p:ext>
            </p:extLst>
          </p:nvPr>
        </p:nvGraphicFramePr>
        <p:xfrm>
          <a:off x="1073426" y="349236"/>
          <a:ext cx="10561982" cy="1771364"/>
        </p:xfrm>
        <a:graphic>
          <a:graphicData uri="http://schemas.openxmlformats.org/drawingml/2006/table">
            <a:tbl>
              <a:tblPr firstRow="1" firstCol="1" bandRow="1">
                <a:tableStyleId>{5C22544A-7EE6-4342-B048-85BDC9FD1C3A}</a:tableStyleId>
              </a:tblPr>
              <a:tblGrid>
                <a:gridCol w="577086">
                  <a:extLst>
                    <a:ext uri="{9D8B030D-6E8A-4147-A177-3AD203B41FA5}">
                      <a16:colId xmlns:a16="http://schemas.microsoft.com/office/drawing/2014/main" xmlns="" val="3202629879"/>
                    </a:ext>
                  </a:extLst>
                </a:gridCol>
                <a:gridCol w="3411818">
                  <a:extLst>
                    <a:ext uri="{9D8B030D-6E8A-4147-A177-3AD203B41FA5}">
                      <a16:colId xmlns:a16="http://schemas.microsoft.com/office/drawing/2014/main" xmlns="" val="2657738061"/>
                    </a:ext>
                  </a:extLst>
                </a:gridCol>
                <a:gridCol w="1093754">
                  <a:extLst>
                    <a:ext uri="{9D8B030D-6E8A-4147-A177-3AD203B41FA5}">
                      <a16:colId xmlns:a16="http://schemas.microsoft.com/office/drawing/2014/main" xmlns="" val="761298349"/>
                    </a:ext>
                  </a:extLst>
                </a:gridCol>
                <a:gridCol w="1362067">
                  <a:extLst>
                    <a:ext uri="{9D8B030D-6E8A-4147-A177-3AD203B41FA5}">
                      <a16:colId xmlns:a16="http://schemas.microsoft.com/office/drawing/2014/main" xmlns="" val="3995174741"/>
                    </a:ext>
                  </a:extLst>
                </a:gridCol>
                <a:gridCol w="1395518">
                  <a:extLst>
                    <a:ext uri="{9D8B030D-6E8A-4147-A177-3AD203B41FA5}">
                      <a16:colId xmlns:a16="http://schemas.microsoft.com/office/drawing/2014/main" xmlns="" val="2666539643"/>
                    </a:ext>
                  </a:extLst>
                </a:gridCol>
                <a:gridCol w="1387154">
                  <a:extLst>
                    <a:ext uri="{9D8B030D-6E8A-4147-A177-3AD203B41FA5}">
                      <a16:colId xmlns:a16="http://schemas.microsoft.com/office/drawing/2014/main" xmlns="" val="1153064828"/>
                    </a:ext>
                  </a:extLst>
                </a:gridCol>
                <a:gridCol w="1334585">
                  <a:extLst>
                    <a:ext uri="{9D8B030D-6E8A-4147-A177-3AD203B41FA5}">
                      <a16:colId xmlns:a16="http://schemas.microsoft.com/office/drawing/2014/main" xmlns="" val="1691160233"/>
                    </a:ext>
                  </a:extLst>
                </a:gridCol>
              </a:tblGrid>
              <a:tr h="421339">
                <a:tc gridSpan="7">
                  <a:txBody>
                    <a:bodyPr/>
                    <a:lstStyle/>
                    <a:p>
                      <a:pPr algn="ctr">
                        <a:lnSpc>
                          <a:spcPct val="107000"/>
                        </a:lnSpc>
                        <a:spcAft>
                          <a:spcPts val="0"/>
                        </a:spcAft>
                      </a:pPr>
                      <a:r>
                        <a:rPr lang="es-PA" sz="1800" dirty="0">
                          <a:effectLst/>
                        </a:rPr>
                        <a:t>RELACIONES ENTRE COMPAÑEROS DE TRABAJO</a:t>
                      </a:r>
                      <a:endParaRPr lang="es-P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es-P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es-P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es-P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es-P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es-P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es-P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21849577"/>
                  </a:ext>
                </a:extLst>
              </a:tr>
              <a:tr h="461877">
                <a:tc>
                  <a:txBody>
                    <a:bodyPr/>
                    <a:lstStyle/>
                    <a:p>
                      <a:pPr algn="ctr">
                        <a:lnSpc>
                          <a:spcPct val="107000"/>
                        </a:lnSpc>
                        <a:spcAft>
                          <a:spcPts val="0"/>
                        </a:spcAft>
                      </a:pPr>
                      <a:r>
                        <a:rPr lang="es-PA" sz="1200" dirty="0">
                          <a:effectLst/>
                        </a:rPr>
                        <a:t>12</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A" sz="1400" dirty="0">
                          <a:effectLst/>
                        </a:rPr>
                        <a:t>Resolución de conflictos de grupo</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dirty="0">
                          <a:effectLst/>
                        </a:rPr>
                        <a:t>23</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dirty="0">
                          <a:effectLst/>
                        </a:rPr>
                        <a:t>19</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dirty="0">
                          <a:effectLst/>
                        </a:rPr>
                        <a:t>6</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a:effectLst/>
                        </a:rPr>
                        <a:t>3</a:t>
                      </a:r>
                      <a:endParaRPr lang="es-P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a:effectLst/>
                        </a:rPr>
                        <a:t>1</a:t>
                      </a:r>
                      <a:endParaRPr lang="es-P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extLst>
                  <a:ext uri="{0D108BD9-81ED-4DB2-BD59-A6C34878D82A}">
                    <a16:rowId xmlns:a16="http://schemas.microsoft.com/office/drawing/2014/main" xmlns="" val="2483517760"/>
                  </a:ext>
                </a:extLst>
              </a:tr>
              <a:tr h="466809">
                <a:tc>
                  <a:txBody>
                    <a:bodyPr/>
                    <a:lstStyle/>
                    <a:p>
                      <a:pPr algn="ctr">
                        <a:lnSpc>
                          <a:spcPct val="107000"/>
                        </a:lnSpc>
                        <a:spcAft>
                          <a:spcPts val="0"/>
                        </a:spcAft>
                      </a:pPr>
                      <a:r>
                        <a:rPr lang="es-PA" sz="1200" dirty="0">
                          <a:effectLst/>
                        </a:rPr>
                        <a:t>13</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A" sz="1400" dirty="0">
                          <a:effectLst/>
                        </a:rPr>
                        <a:t>Comentarios, murmuraciones, chismes</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dirty="0">
                          <a:effectLst/>
                        </a:rPr>
                        <a:t>14</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dirty="0">
                          <a:effectLst/>
                        </a:rPr>
                        <a:t>17</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dirty="0">
                          <a:effectLst/>
                        </a:rPr>
                        <a:t>7</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dirty="0">
                          <a:effectLst/>
                        </a:rPr>
                        <a:t>7</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dirty="0">
                          <a:effectLst/>
                        </a:rPr>
                        <a:t>7</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extLst>
                  <a:ext uri="{0D108BD9-81ED-4DB2-BD59-A6C34878D82A}">
                    <a16:rowId xmlns:a16="http://schemas.microsoft.com/office/drawing/2014/main" xmlns="" val="4012765376"/>
                  </a:ext>
                </a:extLst>
              </a:tr>
              <a:tr h="421339">
                <a:tc>
                  <a:txBody>
                    <a:bodyPr/>
                    <a:lstStyle/>
                    <a:p>
                      <a:pPr algn="ctr">
                        <a:lnSpc>
                          <a:spcPct val="107000"/>
                        </a:lnSpc>
                        <a:spcAft>
                          <a:spcPts val="0"/>
                        </a:spcAft>
                      </a:pPr>
                      <a:r>
                        <a:rPr lang="es-PA" sz="1200" dirty="0">
                          <a:effectLst/>
                        </a:rPr>
                        <a:t>14</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A" sz="1400" dirty="0">
                          <a:effectLst/>
                        </a:rPr>
                        <a:t>Cooperación</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0"/>
                        </a:spcAft>
                      </a:pPr>
                      <a:r>
                        <a:rPr lang="es-PA" sz="1400">
                          <a:effectLst/>
                        </a:rPr>
                        <a:t>30</a:t>
                      </a:r>
                      <a:endParaRPr lang="es-P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0"/>
                        </a:spcAft>
                      </a:pPr>
                      <a:r>
                        <a:rPr lang="es-PA" sz="1400">
                          <a:effectLst/>
                        </a:rPr>
                        <a:t>17</a:t>
                      </a:r>
                      <a:endParaRPr lang="es-P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0"/>
                        </a:spcAft>
                      </a:pPr>
                      <a:r>
                        <a:rPr lang="es-PA" sz="1400" dirty="0">
                          <a:effectLst/>
                        </a:rPr>
                        <a:t>3</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0"/>
                        </a:spcAft>
                      </a:pPr>
                      <a:r>
                        <a:rPr lang="es-PA" sz="1400" dirty="0">
                          <a:effectLst/>
                        </a:rPr>
                        <a:t>2</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0"/>
                        </a:spcAft>
                      </a:pPr>
                      <a:r>
                        <a:rPr lang="es-PA" sz="1400" dirty="0">
                          <a:effectLst/>
                        </a:rPr>
                        <a:t>-</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xmlns="" val="1482351531"/>
                  </a:ext>
                </a:extLst>
              </a:tr>
            </a:tbl>
          </a:graphicData>
        </a:graphic>
      </p:graphicFrame>
      <p:grpSp>
        <p:nvGrpSpPr>
          <p:cNvPr id="7" name="Grupo 6">
            <a:extLst>
              <a:ext uri="{FF2B5EF4-FFF2-40B4-BE49-F238E27FC236}">
                <a16:creationId xmlns:a16="http://schemas.microsoft.com/office/drawing/2014/main" xmlns="" id="{FA90C79E-77BF-4341-B514-B958FB4C8DAB}"/>
              </a:ext>
            </a:extLst>
          </p:cNvPr>
          <p:cNvGrpSpPr/>
          <p:nvPr/>
        </p:nvGrpSpPr>
        <p:grpSpPr>
          <a:xfrm>
            <a:off x="75522" y="1712890"/>
            <a:ext cx="1153919" cy="341451"/>
            <a:chOff x="479438" y="3809175"/>
            <a:chExt cx="1153919" cy="398737"/>
          </a:xfrm>
        </p:grpSpPr>
        <p:sp>
          <p:nvSpPr>
            <p:cNvPr id="5" name="Estrella: 5 puntas 4">
              <a:extLst>
                <a:ext uri="{FF2B5EF4-FFF2-40B4-BE49-F238E27FC236}">
                  <a16:creationId xmlns:a16="http://schemas.microsoft.com/office/drawing/2014/main" xmlns="" id="{C9C2E335-CC75-45C8-A9A7-4BB591148105}"/>
                </a:ext>
              </a:extLst>
            </p:cNvPr>
            <p:cNvSpPr/>
            <p:nvPr/>
          </p:nvSpPr>
          <p:spPr>
            <a:xfrm>
              <a:off x="479438" y="3809175"/>
              <a:ext cx="477078" cy="398737"/>
            </a:xfrm>
            <a:prstGeom prst="star5">
              <a:avLst>
                <a:gd name="adj" fmla="val 26182"/>
                <a:gd name="hf" fmla="val 105146"/>
                <a:gd name="vf" fmla="val 110557"/>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CuadroTexto 5">
              <a:extLst>
                <a:ext uri="{FF2B5EF4-FFF2-40B4-BE49-F238E27FC236}">
                  <a16:creationId xmlns:a16="http://schemas.microsoft.com/office/drawing/2014/main" xmlns="" id="{FC85DAB2-CA32-450C-8888-4013D03F64B8}"/>
                </a:ext>
              </a:extLst>
            </p:cNvPr>
            <p:cNvSpPr txBox="1"/>
            <p:nvPr/>
          </p:nvSpPr>
          <p:spPr>
            <a:xfrm>
              <a:off x="897256" y="3809175"/>
              <a:ext cx="736101" cy="395354"/>
            </a:xfrm>
            <a:prstGeom prst="rect">
              <a:avLst/>
            </a:prstGeom>
            <a:noFill/>
          </p:spPr>
          <p:txBody>
            <a:bodyPr wrap="square" rtlCol="0">
              <a:spAutoFit/>
            </a:bodyPr>
            <a:lstStyle/>
            <a:p>
              <a:r>
                <a:rPr lang="es-PA" sz="1600" dirty="0"/>
                <a:t>57.7%</a:t>
              </a:r>
            </a:p>
          </p:txBody>
        </p:sp>
      </p:grpSp>
      <p:pic>
        <p:nvPicPr>
          <p:cNvPr id="2" name="Imagen 1">
            <a:extLst>
              <a:ext uri="{FF2B5EF4-FFF2-40B4-BE49-F238E27FC236}">
                <a16:creationId xmlns:a16="http://schemas.microsoft.com/office/drawing/2014/main" xmlns="" id="{B4249C88-C071-4572-BF69-D84631FB4052}"/>
              </a:ext>
            </a:extLst>
          </p:cNvPr>
          <p:cNvPicPr>
            <a:picLocks noChangeAspect="1"/>
          </p:cNvPicPr>
          <p:nvPr/>
        </p:nvPicPr>
        <p:blipFill>
          <a:blip r:embed="rId2"/>
          <a:stretch>
            <a:fillRect/>
          </a:stretch>
        </p:blipFill>
        <p:spPr>
          <a:xfrm>
            <a:off x="887896" y="3779511"/>
            <a:ext cx="3401724" cy="2626659"/>
          </a:xfrm>
          <a:prstGeom prst="rect">
            <a:avLst/>
          </a:prstGeom>
        </p:spPr>
      </p:pic>
      <p:pic>
        <p:nvPicPr>
          <p:cNvPr id="3" name="Imagen 2">
            <a:extLst>
              <a:ext uri="{FF2B5EF4-FFF2-40B4-BE49-F238E27FC236}">
                <a16:creationId xmlns:a16="http://schemas.microsoft.com/office/drawing/2014/main" xmlns="" id="{246877C6-5166-4696-B404-0D8C76A8A5A9}"/>
              </a:ext>
            </a:extLst>
          </p:cNvPr>
          <p:cNvPicPr>
            <a:picLocks noChangeAspect="1"/>
          </p:cNvPicPr>
          <p:nvPr/>
        </p:nvPicPr>
        <p:blipFill>
          <a:blip r:embed="rId3"/>
          <a:stretch>
            <a:fillRect/>
          </a:stretch>
        </p:blipFill>
        <p:spPr>
          <a:xfrm>
            <a:off x="1574675" y="6157020"/>
            <a:ext cx="2340498" cy="498300"/>
          </a:xfrm>
          <a:prstGeom prst="rect">
            <a:avLst/>
          </a:prstGeom>
        </p:spPr>
      </p:pic>
      <p:pic>
        <p:nvPicPr>
          <p:cNvPr id="8" name="Imagen 7">
            <a:extLst>
              <a:ext uri="{FF2B5EF4-FFF2-40B4-BE49-F238E27FC236}">
                <a16:creationId xmlns:a16="http://schemas.microsoft.com/office/drawing/2014/main" xmlns="" id="{A09CF538-1E7D-4572-BE33-D20633215D87}"/>
              </a:ext>
            </a:extLst>
          </p:cNvPr>
          <p:cNvPicPr>
            <a:picLocks noChangeAspect="1"/>
          </p:cNvPicPr>
          <p:nvPr/>
        </p:nvPicPr>
        <p:blipFill>
          <a:blip r:embed="rId4"/>
          <a:stretch>
            <a:fillRect/>
          </a:stretch>
        </p:blipFill>
        <p:spPr>
          <a:xfrm>
            <a:off x="4531077" y="3710991"/>
            <a:ext cx="3590854" cy="2763698"/>
          </a:xfrm>
          <a:prstGeom prst="rect">
            <a:avLst/>
          </a:prstGeom>
        </p:spPr>
      </p:pic>
      <p:pic>
        <p:nvPicPr>
          <p:cNvPr id="9" name="Imagen 8">
            <a:extLst>
              <a:ext uri="{FF2B5EF4-FFF2-40B4-BE49-F238E27FC236}">
                <a16:creationId xmlns:a16="http://schemas.microsoft.com/office/drawing/2014/main" xmlns="" id="{E0B32D38-8FE1-4FE2-8209-4E78DCC63B59}"/>
              </a:ext>
            </a:extLst>
          </p:cNvPr>
          <p:cNvPicPr>
            <a:picLocks noChangeAspect="1"/>
          </p:cNvPicPr>
          <p:nvPr/>
        </p:nvPicPr>
        <p:blipFill>
          <a:blip r:embed="rId5"/>
          <a:stretch>
            <a:fillRect/>
          </a:stretch>
        </p:blipFill>
        <p:spPr>
          <a:xfrm>
            <a:off x="5250249" y="6330505"/>
            <a:ext cx="1691502" cy="527495"/>
          </a:xfrm>
          <a:prstGeom prst="rect">
            <a:avLst/>
          </a:prstGeom>
        </p:spPr>
      </p:pic>
      <p:graphicFrame>
        <p:nvGraphicFramePr>
          <p:cNvPr id="10" name="Tabla 9">
            <a:extLst>
              <a:ext uri="{FF2B5EF4-FFF2-40B4-BE49-F238E27FC236}">
                <a16:creationId xmlns:a16="http://schemas.microsoft.com/office/drawing/2014/main" xmlns="" id="{CF8DA71D-60E8-4919-BC19-8D80B2F2627C}"/>
              </a:ext>
            </a:extLst>
          </p:cNvPr>
          <p:cNvGraphicFramePr>
            <a:graphicFrameLocks noGrp="1"/>
          </p:cNvGraphicFramePr>
          <p:nvPr>
            <p:extLst>
              <p:ext uri="{D42A27DB-BD31-4B8C-83A1-F6EECF244321}">
                <p14:modId xmlns:p14="http://schemas.microsoft.com/office/powerpoint/2010/main" val="2969241744"/>
              </p:ext>
            </p:extLst>
          </p:nvPr>
        </p:nvGraphicFramePr>
        <p:xfrm>
          <a:off x="1086678" y="2132481"/>
          <a:ext cx="10561980" cy="1240867"/>
        </p:xfrm>
        <a:graphic>
          <a:graphicData uri="http://schemas.openxmlformats.org/drawingml/2006/table">
            <a:tbl>
              <a:tblPr firstRow="1" firstCol="1" bandRow="1">
                <a:tableStyleId>{5C22544A-7EE6-4342-B048-85BDC9FD1C3A}</a:tableStyleId>
              </a:tblPr>
              <a:tblGrid>
                <a:gridCol w="596348">
                  <a:extLst>
                    <a:ext uri="{9D8B030D-6E8A-4147-A177-3AD203B41FA5}">
                      <a16:colId xmlns:a16="http://schemas.microsoft.com/office/drawing/2014/main" xmlns="" val="1545376555"/>
                    </a:ext>
                  </a:extLst>
                </a:gridCol>
                <a:gridCol w="3352800">
                  <a:extLst>
                    <a:ext uri="{9D8B030D-6E8A-4147-A177-3AD203B41FA5}">
                      <a16:colId xmlns:a16="http://schemas.microsoft.com/office/drawing/2014/main" xmlns="" val="615613027"/>
                    </a:ext>
                  </a:extLst>
                </a:gridCol>
                <a:gridCol w="1113183">
                  <a:extLst>
                    <a:ext uri="{9D8B030D-6E8A-4147-A177-3AD203B41FA5}">
                      <a16:colId xmlns:a16="http://schemas.microsoft.com/office/drawing/2014/main" xmlns="" val="2479124299"/>
                    </a:ext>
                  </a:extLst>
                </a:gridCol>
                <a:gridCol w="1364974">
                  <a:extLst>
                    <a:ext uri="{9D8B030D-6E8A-4147-A177-3AD203B41FA5}">
                      <a16:colId xmlns:a16="http://schemas.microsoft.com/office/drawing/2014/main" xmlns="" val="1864322084"/>
                    </a:ext>
                  </a:extLst>
                </a:gridCol>
                <a:gridCol w="1391478">
                  <a:extLst>
                    <a:ext uri="{9D8B030D-6E8A-4147-A177-3AD203B41FA5}">
                      <a16:colId xmlns:a16="http://schemas.microsoft.com/office/drawing/2014/main" xmlns="" val="1319686855"/>
                    </a:ext>
                  </a:extLst>
                </a:gridCol>
                <a:gridCol w="1417982">
                  <a:extLst>
                    <a:ext uri="{9D8B030D-6E8A-4147-A177-3AD203B41FA5}">
                      <a16:colId xmlns:a16="http://schemas.microsoft.com/office/drawing/2014/main" xmlns="" val="2215576241"/>
                    </a:ext>
                  </a:extLst>
                </a:gridCol>
                <a:gridCol w="1325215">
                  <a:extLst>
                    <a:ext uri="{9D8B030D-6E8A-4147-A177-3AD203B41FA5}">
                      <a16:colId xmlns:a16="http://schemas.microsoft.com/office/drawing/2014/main" xmlns="" val="112984685"/>
                    </a:ext>
                  </a:extLst>
                </a:gridCol>
              </a:tblGrid>
              <a:tr h="398684">
                <a:tc gridSpan="7">
                  <a:txBody>
                    <a:bodyPr/>
                    <a:lstStyle/>
                    <a:p>
                      <a:pPr algn="ctr">
                        <a:lnSpc>
                          <a:spcPct val="107000"/>
                        </a:lnSpc>
                        <a:spcAft>
                          <a:spcPts val="0"/>
                        </a:spcAft>
                      </a:pPr>
                      <a:r>
                        <a:rPr lang="es-PA" sz="1800" dirty="0">
                          <a:effectLst/>
                        </a:rPr>
                        <a:t>EL TRABAJADOR  Y LA INSTITUCIÒN</a:t>
                      </a:r>
                      <a:endParaRPr lang="es-P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hMerge="1">
                  <a:txBody>
                    <a:bodyPr/>
                    <a:lstStyle/>
                    <a:p>
                      <a:endParaRPr lang="es-PA"/>
                    </a:p>
                  </a:txBody>
                  <a:tcPr/>
                </a:tc>
                <a:tc hMerge="1">
                  <a:txBody>
                    <a:bodyPr/>
                    <a:lstStyle/>
                    <a:p>
                      <a:endParaRPr lang="es-PA"/>
                    </a:p>
                  </a:txBody>
                  <a:tcPr/>
                </a:tc>
                <a:tc hMerge="1">
                  <a:txBody>
                    <a:bodyPr/>
                    <a:lstStyle/>
                    <a:p>
                      <a:endParaRPr lang="es-PA"/>
                    </a:p>
                  </a:txBody>
                  <a:tcPr/>
                </a:tc>
                <a:tc hMerge="1">
                  <a:txBody>
                    <a:bodyPr/>
                    <a:lstStyle/>
                    <a:p>
                      <a:endParaRPr lang="es-PA"/>
                    </a:p>
                  </a:txBody>
                  <a:tcPr/>
                </a:tc>
                <a:tc hMerge="1">
                  <a:txBody>
                    <a:bodyPr/>
                    <a:lstStyle/>
                    <a:p>
                      <a:endParaRPr lang="es-PA"/>
                    </a:p>
                  </a:txBody>
                  <a:tcPr/>
                </a:tc>
                <a:tc hMerge="1">
                  <a:txBody>
                    <a:bodyPr/>
                    <a:lstStyle/>
                    <a:p>
                      <a:endParaRPr lang="es-PA"/>
                    </a:p>
                  </a:txBody>
                  <a:tcPr/>
                </a:tc>
                <a:extLst>
                  <a:ext uri="{0D108BD9-81ED-4DB2-BD59-A6C34878D82A}">
                    <a16:rowId xmlns:a16="http://schemas.microsoft.com/office/drawing/2014/main" xmlns="" val="1875409883"/>
                  </a:ext>
                </a:extLst>
              </a:tr>
              <a:tr h="477078">
                <a:tc>
                  <a:txBody>
                    <a:bodyPr/>
                    <a:lstStyle/>
                    <a:p>
                      <a:pPr algn="ctr">
                        <a:lnSpc>
                          <a:spcPct val="107000"/>
                        </a:lnSpc>
                        <a:spcAft>
                          <a:spcPts val="0"/>
                        </a:spcAft>
                      </a:pPr>
                      <a:r>
                        <a:rPr lang="es-PA" sz="1200">
                          <a:effectLst/>
                        </a:rPr>
                        <a:t>19</a:t>
                      </a:r>
                      <a:endParaRPr lang="es-P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A" sz="1400" dirty="0">
                          <a:effectLst/>
                        </a:rPr>
                        <a:t>Sentido de pertenencia y compromiso</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0"/>
                        </a:spcAft>
                      </a:pPr>
                      <a:r>
                        <a:rPr lang="es-PA" sz="1400">
                          <a:effectLst/>
                        </a:rPr>
                        <a:t>38</a:t>
                      </a:r>
                      <a:endParaRPr lang="es-P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0"/>
                        </a:spcAft>
                      </a:pPr>
                      <a:r>
                        <a:rPr lang="es-PA" sz="1400">
                          <a:effectLst/>
                        </a:rPr>
                        <a:t>9</a:t>
                      </a:r>
                      <a:endParaRPr lang="es-P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0"/>
                        </a:spcAft>
                      </a:pPr>
                      <a:r>
                        <a:rPr lang="es-PA" sz="1400">
                          <a:effectLst/>
                        </a:rPr>
                        <a:t>1</a:t>
                      </a:r>
                      <a:endParaRPr lang="es-P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0"/>
                        </a:spcAft>
                      </a:pPr>
                      <a:r>
                        <a:rPr lang="es-PA" sz="1400" dirty="0">
                          <a:effectLst/>
                        </a:rPr>
                        <a:t>4</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0"/>
                        </a:spcAft>
                      </a:pPr>
                      <a:r>
                        <a:rPr lang="es-PA" sz="1400" dirty="0">
                          <a:effectLst/>
                        </a:rPr>
                        <a:t>1</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xmlns="" val="3496795772"/>
                  </a:ext>
                </a:extLst>
              </a:tr>
              <a:tr h="365105">
                <a:tc>
                  <a:txBody>
                    <a:bodyPr/>
                    <a:lstStyle/>
                    <a:p>
                      <a:pPr algn="ctr">
                        <a:lnSpc>
                          <a:spcPct val="107000"/>
                        </a:lnSpc>
                        <a:spcAft>
                          <a:spcPts val="0"/>
                        </a:spcAft>
                      </a:pPr>
                      <a:r>
                        <a:rPr lang="es-PA" sz="1200" dirty="0">
                          <a:effectLst/>
                        </a:rPr>
                        <a:t>24</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A" sz="1400" dirty="0">
                          <a:effectLst/>
                        </a:rPr>
                        <a:t>Niveles de estrés</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dirty="0">
                          <a:effectLst/>
                        </a:rPr>
                        <a:t>22</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dirty="0">
                          <a:effectLst/>
                        </a:rPr>
                        <a:t>23</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dirty="0">
                          <a:effectLst/>
                        </a:rPr>
                        <a:t>3</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dirty="0">
                          <a:effectLst/>
                        </a:rPr>
                        <a:t>4</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tc>
                  <a:txBody>
                    <a:bodyPr/>
                    <a:lstStyle/>
                    <a:p>
                      <a:pPr algn="ctr">
                        <a:lnSpc>
                          <a:spcPct val="107000"/>
                        </a:lnSpc>
                        <a:spcAft>
                          <a:spcPts val="0"/>
                        </a:spcAft>
                      </a:pPr>
                      <a:r>
                        <a:rPr lang="es-PA" sz="1400" dirty="0">
                          <a:effectLst/>
                        </a:rPr>
                        <a:t>-</a:t>
                      </a:r>
                      <a:endParaRPr lang="es-P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2836"/>
                    </a:solidFill>
                  </a:tcPr>
                </a:tc>
                <a:extLst>
                  <a:ext uri="{0D108BD9-81ED-4DB2-BD59-A6C34878D82A}">
                    <a16:rowId xmlns:a16="http://schemas.microsoft.com/office/drawing/2014/main" xmlns="" val="717913175"/>
                  </a:ext>
                </a:extLst>
              </a:tr>
            </a:tbl>
          </a:graphicData>
        </a:graphic>
      </p:graphicFrame>
      <p:grpSp>
        <p:nvGrpSpPr>
          <p:cNvPr id="11" name="Grupo 10">
            <a:extLst>
              <a:ext uri="{FF2B5EF4-FFF2-40B4-BE49-F238E27FC236}">
                <a16:creationId xmlns:a16="http://schemas.microsoft.com/office/drawing/2014/main" xmlns="" id="{964C25D8-E785-4B56-A29F-1DCD134AF8A9}"/>
              </a:ext>
            </a:extLst>
          </p:cNvPr>
          <p:cNvGrpSpPr/>
          <p:nvPr/>
        </p:nvGrpSpPr>
        <p:grpSpPr>
          <a:xfrm>
            <a:off x="75523" y="2574991"/>
            <a:ext cx="1367917" cy="341452"/>
            <a:chOff x="503219" y="1205642"/>
            <a:chExt cx="1121500" cy="307853"/>
          </a:xfrm>
        </p:grpSpPr>
        <p:sp>
          <p:nvSpPr>
            <p:cNvPr id="12" name="Estrella: 5 puntas 11">
              <a:extLst>
                <a:ext uri="{FF2B5EF4-FFF2-40B4-BE49-F238E27FC236}">
                  <a16:creationId xmlns:a16="http://schemas.microsoft.com/office/drawing/2014/main" xmlns="" id="{0A6E1656-3117-40AD-849C-22585BE29021}"/>
                </a:ext>
              </a:extLst>
            </p:cNvPr>
            <p:cNvSpPr/>
            <p:nvPr/>
          </p:nvSpPr>
          <p:spPr>
            <a:xfrm>
              <a:off x="503219" y="1205642"/>
              <a:ext cx="383547" cy="307853"/>
            </a:xfrm>
            <a:prstGeom prst="star5">
              <a:avLst>
                <a:gd name="adj" fmla="val 26182"/>
                <a:gd name="hf" fmla="val 105146"/>
                <a:gd name="vf" fmla="val 110557"/>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sz="1400" dirty="0"/>
            </a:p>
          </p:txBody>
        </p:sp>
        <p:sp>
          <p:nvSpPr>
            <p:cNvPr id="13" name="CuadroTexto 12">
              <a:extLst>
                <a:ext uri="{FF2B5EF4-FFF2-40B4-BE49-F238E27FC236}">
                  <a16:creationId xmlns:a16="http://schemas.microsoft.com/office/drawing/2014/main" xmlns="" id="{0A5DB23D-BABC-4142-BE5C-6A9031FDBDDC}"/>
                </a:ext>
              </a:extLst>
            </p:cNvPr>
            <p:cNvSpPr txBox="1"/>
            <p:nvPr/>
          </p:nvSpPr>
          <p:spPr>
            <a:xfrm>
              <a:off x="888618" y="1205642"/>
              <a:ext cx="736101" cy="277491"/>
            </a:xfrm>
            <a:prstGeom prst="rect">
              <a:avLst/>
            </a:prstGeom>
            <a:noFill/>
          </p:spPr>
          <p:txBody>
            <a:bodyPr wrap="square" rtlCol="0">
              <a:spAutoFit/>
            </a:bodyPr>
            <a:lstStyle/>
            <a:p>
              <a:r>
                <a:rPr lang="es-PA" sz="1400" dirty="0"/>
                <a:t>73.1%</a:t>
              </a:r>
            </a:p>
          </p:txBody>
        </p:sp>
      </p:grpSp>
      <p:pic>
        <p:nvPicPr>
          <p:cNvPr id="15" name="Imagen 14">
            <a:extLst>
              <a:ext uri="{FF2B5EF4-FFF2-40B4-BE49-F238E27FC236}">
                <a16:creationId xmlns:a16="http://schemas.microsoft.com/office/drawing/2014/main" xmlns="" id="{6C37A79D-D107-49B7-AE04-D22F1983A38E}"/>
              </a:ext>
            </a:extLst>
          </p:cNvPr>
          <p:cNvPicPr>
            <a:picLocks noChangeAspect="1"/>
          </p:cNvPicPr>
          <p:nvPr/>
        </p:nvPicPr>
        <p:blipFill>
          <a:blip r:embed="rId6"/>
          <a:stretch>
            <a:fillRect/>
          </a:stretch>
        </p:blipFill>
        <p:spPr>
          <a:xfrm>
            <a:off x="8199056" y="3648673"/>
            <a:ext cx="3590854" cy="2993395"/>
          </a:xfrm>
          <a:prstGeom prst="rect">
            <a:avLst/>
          </a:prstGeom>
        </p:spPr>
      </p:pic>
      <p:pic>
        <p:nvPicPr>
          <p:cNvPr id="19" name="Imagen 18">
            <a:extLst>
              <a:ext uri="{FF2B5EF4-FFF2-40B4-BE49-F238E27FC236}">
                <a16:creationId xmlns:a16="http://schemas.microsoft.com/office/drawing/2014/main" xmlns="" id="{84814B7E-2A8F-43E1-A73B-72452CED0742}"/>
              </a:ext>
            </a:extLst>
          </p:cNvPr>
          <p:cNvPicPr>
            <a:picLocks noChangeAspect="1"/>
          </p:cNvPicPr>
          <p:nvPr/>
        </p:nvPicPr>
        <p:blipFill>
          <a:blip r:embed="rId7"/>
          <a:stretch>
            <a:fillRect/>
          </a:stretch>
        </p:blipFill>
        <p:spPr>
          <a:xfrm>
            <a:off x="9564558" y="6120951"/>
            <a:ext cx="1880544" cy="586448"/>
          </a:xfrm>
          <a:prstGeom prst="rect">
            <a:avLst/>
          </a:prstGeom>
        </p:spPr>
      </p:pic>
    </p:spTree>
    <p:extLst>
      <p:ext uri="{BB962C8B-B14F-4D97-AF65-F5344CB8AC3E}">
        <p14:creationId xmlns:p14="http://schemas.microsoft.com/office/powerpoint/2010/main" val="1023083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3">
            <a:extLst>
              <a:ext uri="{FF2B5EF4-FFF2-40B4-BE49-F238E27FC236}">
                <a16:creationId xmlns:a16="http://schemas.microsoft.com/office/drawing/2014/main" xmlns="" id="{3DC2EAFB-AD64-4ED2-9457-B3313957E6B8}"/>
              </a:ext>
            </a:extLst>
          </p:cNvPr>
          <p:cNvGraphicFramePr>
            <a:graphicFrameLocks/>
          </p:cNvGraphicFramePr>
          <p:nvPr>
            <p:extLst>
              <p:ext uri="{D42A27DB-BD31-4B8C-83A1-F6EECF244321}">
                <p14:modId xmlns:p14="http://schemas.microsoft.com/office/powerpoint/2010/main" val="1177994829"/>
              </p:ext>
            </p:extLst>
          </p:nvPr>
        </p:nvGraphicFramePr>
        <p:xfrm>
          <a:off x="927652" y="353867"/>
          <a:ext cx="10840280" cy="6311978"/>
        </p:xfrm>
        <a:graphic>
          <a:graphicData uri="http://schemas.openxmlformats.org/drawingml/2006/table">
            <a:tbl>
              <a:tblPr firstRow="1" bandRow="1">
                <a:tableStyleId>{5C22544A-7EE6-4342-B048-85BDC9FD1C3A}</a:tableStyleId>
              </a:tblPr>
              <a:tblGrid>
                <a:gridCol w="2710070">
                  <a:extLst>
                    <a:ext uri="{9D8B030D-6E8A-4147-A177-3AD203B41FA5}">
                      <a16:colId xmlns:a16="http://schemas.microsoft.com/office/drawing/2014/main" xmlns="" val="3125684207"/>
                    </a:ext>
                  </a:extLst>
                </a:gridCol>
                <a:gridCol w="2710070">
                  <a:extLst>
                    <a:ext uri="{9D8B030D-6E8A-4147-A177-3AD203B41FA5}">
                      <a16:colId xmlns:a16="http://schemas.microsoft.com/office/drawing/2014/main" xmlns="" val="3768509703"/>
                    </a:ext>
                  </a:extLst>
                </a:gridCol>
                <a:gridCol w="2710070">
                  <a:extLst>
                    <a:ext uri="{9D8B030D-6E8A-4147-A177-3AD203B41FA5}">
                      <a16:colId xmlns:a16="http://schemas.microsoft.com/office/drawing/2014/main" xmlns="" val="1713673669"/>
                    </a:ext>
                  </a:extLst>
                </a:gridCol>
                <a:gridCol w="2710070">
                  <a:extLst>
                    <a:ext uri="{9D8B030D-6E8A-4147-A177-3AD203B41FA5}">
                      <a16:colId xmlns:a16="http://schemas.microsoft.com/office/drawing/2014/main" xmlns="" val="4173545367"/>
                    </a:ext>
                  </a:extLst>
                </a:gridCol>
              </a:tblGrid>
              <a:tr h="1046879">
                <a:tc>
                  <a:txBody>
                    <a:bodyPr/>
                    <a:lstStyle/>
                    <a:p>
                      <a:pPr algn="ctr"/>
                      <a:r>
                        <a:rPr lang="es-PA" sz="2300" dirty="0">
                          <a:solidFill>
                            <a:schemeClr val="tx1"/>
                          </a:solidFill>
                        </a:rPr>
                        <a:t>PROBLEMA IDENTIFICADO</a:t>
                      </a:r>
                    </a:p>
                  </a:txBody>
                  <a:tcPr anchor="ctr"/>
                </a:tc>
                <a:tc>
                  <a:txBody>
                    <a:bodyPr/>
                    <a:lstStyle/>
                    <a:p>
                      <a:pPr algn="ctr"/>
                      <a:r>
                        <a:rPr lang="es-PA" sz="2300" dirty="0">
                          <a:solidFill>
                            <a:schemeClr val="tx1"/>
                          </a:solidFill>
                        </a:rPr>
                        <a:t>META ESPERADA</a:t>
                      </a:r>
                    </a:p>
                  </a:txBody>
                  <a:tcPr anchor="ctr"/>
                </a:tc>
                <a:tc>
                  <a:txBody>
                    <a:bodyPr/>
                    <a:lstStyle/>
                    <a:p>
                      <a:pPr algn="ctr"/>
                      <a:r>
                        <a:rPr lang="es-PA" sz="2300" dirty="0">
                          <a:solidFill>
                            <a:schemeClr val="tx1"/>
                          </a:solidFill>
                        </a:rPr>
                        <a:t>ACTIVIDAD A REALIZAR</a:t>
                      </a:r>
                    </a:p>
                  </a:txBody>
                  <a:tcPr anchor="ctr"/>
                </a:tc>
                <a:tc>
                  <a:txBody>
                    <a:bodyPr/>
                    <a:lstStyle/>
                    <a:p>
                      <a:pPr algn="ctr"/>
                      <a:r>
                        <a:rPr lang="es-PA" sz="2300" dirty="0">
                          <a:solidFill>
                            <a:schemeClr val="tx1"/>
                          </a:solidFill>
                        </a:rPr>
                        <a:t>MEDIO VERIFICACIÓN</a:t>
                      </a:r>
                    </a:p>
                  </a:txBody>
                  <a:tcPr anchor="ctr"/>
                </a:tc>
                <a:extLst>
                  <a:ext uri="{0D108BD9-81ED-4DB2-BD59-A6C34878D82A}">
                    <a16:rowId xmlns:a16="http://schemas.microsoft.com/office/drawing/2014/main" xmlns="" val="1201765844"/>
                  </a:ext>
                </a:extLst>
              </a:tr>
              <a:tr h="5265099">
                <a:tc>
                  <a:txBody>
                    <a:bodyPr/>
                    <a:lstStyle/>
                    <a:p>
                      <a:pPr marL="285750" indent="-285750">
                        <a:lnSpc>
                          <a:spcPct val="150000"/>
                        </a:lnSpc>
                        <a:buFont typeface="Arial" panose="020B0604020202020204" pitchFamily="34" charset="0"/>
                        <a:buChar char="•"/>
                      </a:pPr>
                      <a:r>
                        <a:rPr lang="es-PA" dirty="0"/>
                        <a:t>CONFLICTOS LABORALES</a:t>
                      </a:r>
                    </a:p>
                    <a:p>
                      <a:pPr marL="285750" indent="-285750">
                        <a:lnSpc>
                          <a:spcPct val="150000"/>
                        </a:lnSpc>
                        <a:buFont typeface="Arial" panose="020B0604020202020204" pitchFamily="34" charset="0"/>
                        <a:buChar char="•"/>
                      </a:pPr>
                      <a:r>
                        <a:rPr lang="es-PA" dirty="0"/>
                        <a:t>CHISMES Y MURMURACIONES</a:t>
                      </a:r>
                    </a:p>
                    <a:p>
                      <a:pPr marL="285750" indent="-285750">
                        <a:lnSpc>
                          <a:spcPct val="150000"/>
                        </a:lnSpc>
                        <a:buFont typeface="Arial" panose="020B0604020202020204" pitchFamily="34" charset="0"/>
                        <a:buChar char="•"/>
                      </a:pPr>
                      <a:r>
                        <a:rPr lang="es-PA" dirty="0"/>
                        <a:t>NIVELES ALTOS DE STRESS</a:t>
                      </a:r>
                    </a:p>
                    <a:p>
                      <a:pPr>
                        <a:lnSpc>
                          <a:spcPct val="150000"/>
                        </a:lnSpc>
                      </a:pPr>
                      <a:endParaRPr lang="es-PA" dirty="0"/>
                    </a:p>
                  </a:txBody>
                  <a:tcPr/>
                </a:tc>
                <a:tc>
                  <a:txBody>
                    <a:bodyPr/>
                    <a:lstStyle/>
                    <a:p>
                      <a:pPr>
                        <a:lnSpc>
                          <a:spcPct val="150000"/>
                        </a:lnSpc>
                      </a:pPr>
                      <a:r>
                        <a:rPr lang="es-PA" dirty="0"/>
                        <a:t>REDUCCCIÓN DE LOS CONFLICTOS LABORALES  Y RESOLUCIÓN OPORTUNA DE LOS MISMOS.</a:t>
                      </a:r>
                    </a:p>
                    <a:p>
                      <a:pPr>
                        <a:lnSpc>
                          <a:spcPct val="150000"/>
                        </a:lnSpc>
                      </a:pPr>
                      <a:r>
                        <a:rPr lang="es-PA" dirty="0"/>
                        <a:t>REDUCCIÓN DEL STRESS Y SOBRECARGA LABORAL</a:t>
                      </a:r>
                    </a:p>
                  </a:txBody>
                  <a:tcPr/>
                </a:tc>
                <a:tc>
                  <a:txBody>
                    <a:bodyPr/>
                    <a:lstStyle/>
                    <a:p>
                      <a:pPr marL="285750" marR="0" lvl="0" indent="-28575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s-PA" sz="1400" dirty="0"/>
                        <a:t>TALLER DE RESOLUCIÓN DE CONFLICTOS, MANEJO DEL STRESS. POR DEFINIR</a:t>
                      </a:r>
                    </a:p>
                    <a:p>
                      <a:pPr marL="285750" marR="0" lvl="0" indent="-28575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s-PA" sz="1400" dirty="0"/>
                        <a:t>TALLER “COMO MANEJAR LOS COMENTARIOS, MURMURACIONES Y CHISMES EN EL AMBIENTE LABORAL”. POR DEFINIR</a:t>
                      </a:r>
                    </a:p>
                    <a:p>
                      <a:pPr marL="285750" marR="0" lvl="0" indent="-28575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s-PA" sz="1400" dirty="0"/>
                        <a:t>TALLER DE CUERDA. TRABAJO EN EQUIPO. SEPTIEMBRE 2017</a:t>
                      </a:r>
                    </a:p>
                    <a:p>
                      <a:pPr marL="285750" indent="-285750">
                        <a:lnSpc>
                          <a:spcPct val="150000"/>
                        </a:lnSpc>
                        <a:buFont typeface="Arial" panose="020B0604020202020204" pitchFamily="34" charset="0"/>
                        <a:buChar char="•"/>
                      </a:pPr>
                      <a:endParaRPr lang="es-PA" dirty="0"/>
                    </a:p>
                  </a:txBody>
                  <a:tcPr/>
                </a:tc>
                <a:tc>
                  <a:txBody>
                    <a:bodyPr/>
                    <a:lstStyle/>
                    <a:p>
                      <a:pPr marL="285750" indent="-285750">
                        <a:lnSpc>
                          <a:spcPct val="150000"/>
                        </a:lnSpc>
                        <a:buFont typeface="Arial" panose="020B0604020202020204" pitchFamily="34" charset="0"/>
                        <a:buChar char="•"/>
                      </a:pPr>
                      <a:r>
                        <a:rPr lang="es-PA" dirty="0"/>
                        <a:t>APLICACIÓN DE UNA SEGUNDA ENCUESTA DE SATISFACCIÓN AL USUARIO INTERNO.</a:t>
                      </a:r>
                    </a:p>
                    <a:p>
                      <a:pPr marL="285750" indent="-285750">
                        <a:lnSpc>
                          <a:spcPct val="150000"/>
                        </a:lnSpc>
                        <a:buFont typeface="Arial" panose="020B0604020202020204" pitchFamily="34" charset="0"/>
                        <a:buChar char="•"/>
                      </a:pPr>
                      <a:r>
                        <a:rPr lang="es-PA" dirty="0"/>
                        <a:t>FOTOGRAFÍAS.</a:t>
                      </a:r>
                    </a:p>
                    <a:p>
                      <a:pPr marL="285750" indent="-285750">
                        <a:lnSpc>
                          <a:spcPct val="150000"/>
                        </a:lnSpc>
                        <a:buFont typeface="Arial" panose="020B0604020202020204" pitchFamily="34" charset="0"/>
                        <a:buChar char="•"/>
                      </a:pPr>
                      <a:r>
                        <a:rPr lang="es-PA" dirty="0"/>
                        <a:t>LISTAS DE ASISTENCIA A TALLERES</a:t>
                      </a:r>
                    </a:p>
                    <a:p>
                      <a:pPr marL="0" indent="0">
                        <a:lnSpc>
                          <a:spcPct val="150000"/>
                        </a:lnSpc>
                        <a:buFont typeface="Arial" panose="020B0604020202020204" pitchFamily="34" charset="0"/>
                        <a:buNone/>
                      </a:pPr>
                      <a:endParaRPr lang="es-PA" dirty="0"/>
                    </a:p>
                    <a:p>
                      <a:pPr marL="0" indent="0">
                        <a:lnSpc>
                          <a:spcPct val="150000"/>
                        </a:lnSpc>
                        <a:buFont typeface="Arial" panose="020B0604020202020204" pitchFamily="34" charset="0"/>
                        <a:buNone/>
                      </a:pPr>
                      <a:endParaRPr lang="es-PA" dirty="0"/>
                    </a:p>
                  </a:txBody>
                  <a:tcPr/>
                </a:tc>
                <a:extLst>
                  <a:ext uri="{0D108BD9-81ED-4DB2-BD59-A6C34878D82A}">
                    <a16:rowId xmlns:a16="http://schemas.microsoft.com/office/drawing/2014/main" xmlns="" val="4204897174"/>
                  </a:ext>
                </a:extLst>
              </a:tr>
            </a:tbl>
          </a:graphicData>
        </a:graphic>
      </p:graphicFrame>
      <p:grpSp>
        <p:nvGrpSpPr>
          <p:cNvPr id="3" name="Grupo 2">
            <a:extLst>
              <a:ext uri="{FF2B5EF4-FFF2-40B4-BE49-F238E27FC236}">
                <a16:creationId xmlns:a16="http://schemas.microsoft.com/office/drawing/2014/main" xmlns="" id="{3E0508C2-18C3-4606-9A49-3A066988436A}"/>
              </a:ext>
            </a:extLst>
          </p:cNvPr>
          <p:cNvGrpSpPr/>
          <p:nvPr/>
        </p:nvGrpSpPr>
        <p:grpSpPr>
          <a:xfrm>
            <a:off x="1205948" y="3509856"/>
            <a:ext cx="4470997" cy="2818154"/>
            <a:chOff x="949440" y="279900"/>
            <a:chExt cx="4470997" cy="2818154"/>
          </a:xfrm>
        </p:grpSpPr>
        <p:pic>
          <p:nvPicPr>
            <p:cNvPr id="4" name="Imagen 3">
              <a:extLst>
                <a:ext uri="{FF2B5EF4-FFF2-40B4-BE49-F238E27FC236}">
                  <a16:creationId xmlns:a16="http://schemas.microsoft.com/office/drawing/2014/main" xmlns="" id="{DB6B6A54-78B7-4AA3-B42E-412B9E504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440" y="279900"/>
              <a:ext cx="4470997" cy="2818154"/>
            </a:xfrm>
            <a:prstGeom prst="rect">
              <a:avLst/>
            </a:prstGeom>
            <a:ln w="28575">
              <a:solidFill>
                <a:schemeClr val="tx1"/>
              </a:solidFill>
            </a:ln>
          </p:spPr>
        </p:pic>
        <p:sp>
          <p:nvSpPr>
            <p:cNvPr id="5" name="CuadroTexto 4">
              <a:extLst>
                <a:ext uri="{FF2B5EF4-FFF2-40B4-BE49-F238E27FC236}">
                  <a16:creationId xmlns:a16="http://schemas.microsoft.com/office/drawing/2014/main" xmlns="" id="{B2AF0756-8577-4AC1-B4AD-A1F4533843D7}"/>
                </a:ext>
              </a:extLst>
            </p:cNvPr>
            <p:cNvSpPr txBox="1"/>
            <p:nvPr/>
          </p:nvSpPr>
          <p:spPr>
            <a:xfrm>
              <a:off x="1202962" y="2419201"/>
              <a:ext cx="3988832" cy="541857"/>
            </a:xfrm>
            <a:prstGeom prst="rect">
              <a:avLst/>
            </a:prstGeom>
            <a:noFill/>
            <a:ln>
              <a:noFill/>
            </a:ln>
          </p:spPr>
          <p:txBody>
            <a:bodyPr wrap="square" rtlCol="0">
              <a:spAutoFit/>
            </a:bodyPr>
            <a:lstStyle/>
            <a:p>
              <a:r>
                <a:rPr lang="es-PA" sz="1400" b="1" dirty="0">
                  <a:solidFill>
                    <a:srgbClr val="FFFF00"/>
                  </a:solidFill>
                  <a:effectLst>
                    <a:outerShdw blurRad="38100" dist="38100" dir="2700000" algn="tl">
                      <a:srgbClr val="000000">
                        <a:alpha val="43137"/>
                      </a:srgbClr>
                    </a:outerShdw>
                  </a:effectLst>
                </a:rPr>
                <a:t>Jornada de Sensibilización sobre el Programa de Acompañamiento Humano Mayo 2018 </a:t>
              </a:r>
            </a:p>
          </p:txBody>
        </p:sp>
      </p:grpSp>
      <p:pic>
        <p:nvPicPr>
          <p:cNvPr id="6" name="Imagen 5" descr="C:\Users\CLINIC~1\AppData\Local\Temp\WPDNSE\{00000043-0001-0001-0000-000000000000}\IMG-20170913-WA0042.jpg">
            <a:extLst>
              <a:ext uri="{FF2B5EF4-FFF2-40B4-BE49-F238E27FC236}">
                <a16:creationId xmlns:a16="http://schemas.microsoft.com/office/drawing/2014/main" xmlns="" id="{24BB526F-4D0A-4307-9F91-51D56AF2DF4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965" y="4706075"/>
            <a:ext cx="3246781" cy="1798058"/>
          </a:xfrm>
          <a:prstGeom prst="rect">
            <a:avLst/>
          </a:prstGeom>
          <a:ln w="38100" cap="sq" cmpd="thickThin">
            <a:solidFill>
              <a:schemeClr val="tx1"/>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xmlns="" id="{95A86A47-69DA-4CFC-B4BD-FF0CCE454916}"/>
              </a:ext>
            </a:extLst>
          </p:cNvPr>
          <p:cNvSpPr txBox="1"/>
          <p:nvPr/>
        </p:nvSpPr>
        <p:spPr>
          <a:xfrm>
            <a:off x="8499608" y="5956387"/>
            <a:ext cx="3162305" cy="526876"/>
          </a:xfrm>
          <a:prstGeom prst="rect">
            <a:avLst/>
          </a:prstGeom>
          <a:noFill/>
        </p:spPr>
        <p:txBody>
          <a:bodyPr wrap="square" rtlCol="0">
            <a:spAutoFit/>
          </a:bodyPr>
          <a:lstStyle/>
          <a:p>
            <a:pPr lvl="0" defTabSz="685800">
              <a:lnSpc>
                <a:spcPct val="150000"/>
              </a:lnSpc>
              <a:defRPr/>
            </a:pPr>
            <a:r>
              <a:rPr lang="es-PA" sz="1000" b="1" dirty="0">
                <a:solidFill>
                  <a:srgbClr val="FFFF00"/>
                </a:solidFill>
              </a:rPr>
              <a:t>Taller de cuerda en el seminario de trabajo en equipo en el Decamerón Septiembre 2017</a:t>
            </a:r>
            <a:endParaRPr lang="es-PA" sz="1000" dirty="0">
              <a:solidFill>
                <a:srgbClr val="FFFF00"/>
              </a:solidFill>
            </a:endParaRPr>
          </a:p>
        </p:txBody>
      </p:sp>
    </p:spTree>
    <p:extLst>
      <p:ext uri="{BB962C8B-B14F-4D97-AF65-F5344CB8AC3E}">
        <p14:creationId xmlns:p14="http://schemas.microsoft.com/office/powerpoint/2010/main" val="785152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F270AF-A95D-48EC-AB06-153094E8B51B}"/>
              </a:ext>
            </a:extLst>
          </p:cNvPr>
          <p:cNvSpPr>
            <a:spLocks noGrp="1"/>
          </p:cNvSpPr>
          <p:nvPr>
            <p:ph type="title"/>
          </p:nvPr>
        </p:nvSpPr>
        <p:spPr>
          <a:xfrm>
            <a:off x="1258956" y="177648"/>
            <a:ext cx="10243931" cy="612912"/>
          </a:xfrm>
        </p:spPr>
        <p:txBody>
          <a:bodyPr>
            <a:normAutofit fontScale="90000"/>
          </a:bodyPr>
          <a:lstStyle/>
          <a:p>
            <a:pPr algn="ctr"/>
            <a:r>
              <a:rPr lang="es-PA" sz="3600" dirty="0"/>
              <a:t>Resultados de encuesta a usuarios del centro  de salud nuevo chorrillo</a:t>
            </a:r>
          </a:p>
        </p:txBody>
      </p:sp>
      <p:graphicFrame>
        <p:nvGraphicFramePr>
          <p:cNvPr id="11" name="Tabla 10">
            <a:extLst>
              <a:ext uri="{FF2B5EF4-FFF2-40B4-BE49-F238E27FC236}">
                <a16:creationId xmlns:a16="http://schemas.microsoft.com/office/drawing/2014/main" xmlns="" id="{3D2C92B5-6C64-40AF-9FD0-5FC416C659A2}"/>
              </a:ext>
            </a:extLst>
          </p:cNvPr>
          <p:cNvGraphicFramePr>
            <a:graphicFrameLocks noGrp="1"/>
          </p:cNvGraphicFramePr>
          <p:nvPr>
            <p:extLst>
              <p:ext uri="{D42A27DB-BD31-4B8C-83A1-F6EECF244321}">
                <p14:modId xmlns:p14="http://schemas.microsoft.com/office/powerpoint/2010/main" val="374493417"/>
              </p:ext>
            </p:extLst>
          </p:nvPr>
        </p:nvGraphicFramePr>
        <p:xfrm>
          <a:off x="1046921" y="1171017"/>
          <a:ext cx="10668000" cy="1782651"/>
        </p:xfrm>
        <a:graphic>
          <a:graphicData uri="http://schemas.openxmlformats.org/drawingml/2006/table">
            <a:tbl>
              <a:tblPr firstRow="1" firstCol="1" bandRow="1"/>
              <a:tblGrid>
                <a:gridCol w="684082">
                  <a:extLst>
                    <a:ext uri="{9D8B030D-6E8A-4147-A177-3AD203B41FA5}">
                      <a16:colId xmlns:a16="http://schemas.microsoft.com/office/drawing/2014/main" xmlns="" val="4217387656"/>
                    </a:ext>
                  </a:extLst>
                </a:gridCol>
                <a:gridCol w="3290996">
                  <a:extLst>
                    <a:ext uri="{9D8B030D-6E8A-4147-A177-3AD203B41FA5}">
                      <a16:colId xmlns:a16="http://schemas.microsoft.com/office/drawing/2014/main" xmlns="" val="4085035018"/>
                    </a:ext>
                  </a:extLst>
                </a:gridCol>
                <a:gridCol w="1242647">
                  <a:extLst>
                    <a:ext uri="{9D8B030D-6E8A-4147-A177-3AD203B41FA5}">
                      <a16:colId xmlns:a16="http://schemas.microsoft.com/office/drawing/2014/main" xmlns="" val="499615515"/>
                    </a:ext>
                  </a:extLst>
                </a:gridCol>
                <a:gridCol w="1292735">
                  <a:extLst>
                    <a:ext uri="{9D8B030D-6E8A-4147-A177-3AD203B41FA5}">
                      <a16:colId xmlns:a16="http://schemas.microsoft.com/office/drawing/2014/main" xmlns="" val="1586838267"/>
                    </a:ext>
                  </a:extLst>
                </a:gridCol>
                <a:gridCol w="1024762">
                  <a:extLst>
                    <a:ext uri="{9D8B030D-6E8A-4147-A177-3AD203B41FA5}">
                      <a16:colId xmlns:a16="http://schemas.microsoft.com/office/drawing/2014/main" xmlns="" val="2669458636"/>
                    </a:ext>
                  </a:extLst>
                </a:gridCol>
                <a:gridCol w="1561239">
                  <a:extLst>
                    <a:ext uri="{9D8B030D-6E8A-4147-A177-3AD203B41FA5}">
                      <a16:colId xmlns:a16="http://schemas.microsoft.com/office/drawing/2014/main" xmlns="" val="3868047460"/>
                    </a:ext>
                  </a:extLst>
                </a:gridCol>
                <a:gridCol w="1571539">
                  <a:extLst>
                    <a:ext uri="{9D8B030D-6E8A-4147-A177-3AD203B41FA5}">
                      <a16:colId xmlns:a16="http://schemas.microsoft.com/office/drawing/2014/main" xmlns="" val="2478712098"/>
                    </a:ext>
                  </a:extLst>
                </a:gridCol>
              </a:tblGrid>
              <a:tr h="400616">
                <a:tc gridSpan="2">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Universo 50</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Muestra 42</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PA"/>
                    </a:p>
                  </a:txBody>
                  <a:tcPr/>
                </a:tc>
                <a:tc>
                  <a:txBody>
                    <a:bodyPr/>
                    <a:lstStyle/>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No hay Problema</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Hay Dificultad</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un factor critico</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Prioritario</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No </a:t>
                      </a:r>
                    </a:p>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Responde</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A"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a:t>
                      </a:r>
                      <a:endParaRPr lang="es-P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117378341"/>
                  </a:ext>
                </a:extLst>
              </a:tr>
              <a:tr h="111500">
                <a:tc gridSpan="7">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AMBIENTE FÌSICO</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A"/>
                    </a:p>
                  </a:txBody>
                  <a:tcPr/>
                </a:tc>
                <a:tc hMerge="1">
                  <a:txBody>
                    <a:bodyPr/>
                    <a:lstStyle/>
                    <a:p>
                      <a:endParaRPr lang="es-PA"/>
                    </a:p>
                  </a:txBody>
                  <a:tcPr/>
                </a:tc>
                <a:tc hMerge="1">
                  <a:txBody>
                    <a:bodyPr/>
                    <a:lstStyle/>
                    <a:p>
                      <a:endParaRPr lang="es-PA"/>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s-PA"/>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s-PA"/>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nSpc>
                          <a:spcPct val="107000"/>
                        </a:lnSpc>
                        <a:spcAft>
                          <a:spcPts val="0"/>
                        </a:spcAft>
                      </a:pPr>
                      <a:endParaRPr lang="es-P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xmlns="" val="3839320125"/>
                  </a:ext>
                </a:extLst>
              </a:tr>
              <a:tr h="228904">
                <a:tc>
                  <a:txBody>
                    <a:bodyPr/>
                    <a:lstStyle/>
                    <a:p>
                      <a:pPr algn="ctr">
                        <a:lnSpc>
                          <a:spcPct val="107000"/>
                        </a:lnSpc>
                        <a:spcAft>
                          <a:spcPts val="0"/>
                        </a:spcAft>
                      </a:pPr>
                      <a:r>
                        <a:rPr lang="es-PA" sz="1200" dirty="0">
                          <a:effectLst/>
                          <a:latin typeface="Arial" panose="020B0604020202020204" pitchFamily="34" charset="0"/>
                          <a:ea typeface="Calibri" panose="020F0502020204030204" pitchFamily="34" charset="0"/>
                          <a:cs typeface="Times New Roman" panose="02020603050405020304" pitchFamily="18" charset="0"/>
                        </a:rPr>
                        <a:t>1</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s-PA" sz="1200" dirty="0">
                          <a:effectLst/>
                          <a:latin typeface="Arial" panose="020B0604020202020204" pitchFamily="34" charset="0"/>
                          <a:ea typeface="Calibri" panose="020F0502020204030204" pitchFamily="34" charset="0"/>
                          <a:cs typeface="Times New Roman" panose="02020603050405020304" pitchFamily="18" charset="0"/>
                        </a:rPr>
                        <a:t>Limpieza y orden en los pasillos</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07000"/>
                        </a:lnSpc>
                        <a:spcAft>
                          <a:spcPts val="0"/>
                        </a:spcAft>
                      </a:pPr>
                      <a:r>
                        <a:rPr lang="es-PA" sz="1200" b="1">
                          <a:effectLst/>
                          <a:latin typeface="Arial" panose="020B0604020202020204" pitchFamily="34" charset="0"/>
                          <a:ea typeface="Calibri" panose="020F0502020204030204" pitchFamily="34" charset="0"/>
                          <a:cs typeface="Times New Roman" panose="02020603050405020304" pitchFamily="18" charset="0"/>
                        </a:rPr>
                        <a:t>30</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07000"/>
                        </a:lnSpc>
                        <a:spcAft>
                          <a:spcPts val="0"/>
                        </a:spcAft>
                      </a:pPr>
                      <a:r>
                        <a:rPr lang="es-PA" sz="1200" b="1">
                          <a:effectLst/>
                          <a:latin typeface="Arial" panose="020B0604020202020204" pitchFamily="34" charset="0"/>
                          <a:ea typeface="Calibri" panose="020F0502020204030204" pitchFamily="34" charset="0"/>
                          <a:cs typeface="Times New Roman" panose="02020603050405020304" pitchFamily="18" charset="0"/>
                        </a:rPr>
                        <a:t>6</a:t>
                      </a:r>
                      <a:endParaRPr lang="es-P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07000"/>
                        </a:lnSpc>
                        <a:spcAft>
                          <a:spcPts val="0"/>
                        </a:spcAft>
                      </a:pPr>
                      <a:r>
                        <a:rPr lang="es-PA" sz="1200" b="1">
                          <a:effectLst/>
                          <a:latin typeface="Arial" panose="020B0604020202020204" pitchFamily="34" charset="0"/>
                          <a:ea typeface="Calibri" panose="020F0502020204030204" pitchFamily="34" charset="0"/>
                          <a:cs typeface="Times New Roman" panose="02020603050405020304" pitchFamily="18" charset="0"/>
                        </a:rPr>
                        <a:t>3</a:t>
                      </a:r>
                      <a:endParaRPr lang="es-P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07000"/>
                        </a:lnSpc>
                        <a:spcAft>
                          <a:spcPts val="0"/>
                        </a:spcAft>
                      </a:pPr>
                      <a:r>
                        <a:rPr lang="es-PA" sz="1200" b="1">
                          <a:effectLst/>
                          <a:latin typeface="Arial" panose="020B0604020202020204" pitchFamily="34" charset="0"/>
                          <a:ea typeface="Calibri" panose="020F0502020204030204" pitchFamily="34" charset="0"/>
                          <a:cs typeface="Times New Roman" panose="02020603050405020304" pitchFamily="18" charset="0"/>
                        </a:rPr>
                        <a:t>2</a:t>
                      </a:r>
                      <a:endParaRPr lang="es-P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07000"/>
                        </a:lnSpc>
                        <a:spcAft>
                          <a:spcPts val="0"/>
                        </a:spcAft>
                      </a:pPr>
                      <a:r>
                        <a:rPr lang="es-PA" sz="1200" b="1">
                          <a:effectLst/>
                          <a:latin typeface="Arial" panose="020B0604020202020204" pitchFamily="34" charset="0"/>
                          <a:ea typeface="Calibri" panose="020F0502020204030204" pitchFamily="34" charset="0"/>
                          <a:cs typeface="Times New Roman" panose="02020603050405020304" pitchFamily="18" charset="0"/>
                        </a:rPr>
                        <a:t>1</a:t>
                      </a:r>
                      <a:endParaRPr lang="es-P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3892346271"/>
                  </a:ext>
                </a:extLst>
              </a:tr>
              <a:tr h="346308">
                <a:tc>
                  <a:txBody>
                    <a:bodyPr/>
                    <a:lstStyle/>
                    <a:p>
                      <a:pPr algn="ctr">
                        <a:lnSpc>
                          <a:spcPct val="107000"/>
                        </a:lnSpc>
                        <a:spcAft>
                          <a:spcPts val="0"/>
                        </a:spcAft>
                      </a:pPr>
                      <a:r>
                        <a:rPr lang="es-PA" sz="1200">
                          <a:effectLst/>
                          <a:latin typeface="Arial" panose="020B0604020202020204" pitchFamily="34" charset="0"/>
                          <a:ea typeface="Calibri" panose="020F0502020204030204" pitchFamily="34" charset="0"/>
                          <a:cs typeface="Times New Roman" panose="02020603050405020304" pitchFamily="18" charset="0"/>
                        </a:rPr>
                        <a:t>2</a:t>
                      </a:r>
                      <a:endParaRPr lang="es-P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nSpc>
                          <a:spcPct val="107000"/>
                        </a:lnSpc>
                        <a:spcAft>
                          <a:spcPts val="0"/>
                        </a:spcAft>
                      </a:pPr>
                      <a:r>
                        <a:rPr lang="es-PA" sz="1200" dirty="0">
                          <a:effectLst/>
                          <a:latin typeface="Arial" panose="020B0604020202020204" pitchFamily="34" charset="0"/>
                          <a:ea typeface="Calibri" panose="020F0502020204030204" pitchFamily="34" charset="0"/>
                          <a:cs typeface="Times New Roman" panose="02020603050405020304" pitchFamily="18" charset="0"/>
                        </a:rPr>
                        <a:t>Limpieza y orden en salas de espera</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nSpc>
                          <a:spcPct val="107000"/>
                        </a:lnSpc>
                        <a:spcAft>
                          <a:spcPts val="0"/>
                        </a:spcAft>
                      </a:pPr>
                      <a:r>
                        <a:rPr lang="es-PA" sz="1200" b="1">
                          <a:effectLst/>
                          <a:latin typeface="Arial" panose="020B0604020202020204" pitchFamily="34" charset="0"/>
                          <a:ea typeface="Calibri" panose="020F0502020204030204" pitchFamily="34" charset="0"/>
                          <a:cs typeface="Times New Roman" panose="02020603050405020304" pitchFamily="18" charset="0"/>
                        </a:rPr>
                        <a:t>30</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12</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07000"/>
                        </a:lnSpc>
                        <a:spcAft>
                          <a:spcPts val="0"/>
                        </a:spcAft>
                      </a:pPr>
                      <a:r>
                        <a:rPr lang="es-PA" sz="1200" b="1">
                          <a:effectLst/>
                          <a:latin typeface="Arial" panose="020B0604020202020204" pitchFamily="34" charset="0"/>
                          <a:ea typeface="Calibri" panose="020F0502020204030204" pitchFamily="34" charset="0"/>
                          <a:cs typeface="Times New Roman" panose="02020603050405020304" pitchFamily="18" charset="0"/>
                        </a:rPr>
                        <a:t>0</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07000"/>
                        </a:lnSpc>
                        <a:spcAft>
                          <a:spcPts val="0"/>
                        </a:spcAft>
                      </a:pPr>
                      <a:r>
                        <a:rPr lang="es-PA" sz="1200" b="1">
                          <a:effectLst/>
                          <a:latin typeface="Arial" panose="020B0604020202020204" pitchFamily="34" charset="0"/>
                          <a:ea typeface="Calibri" panose="020F0502020204030204" pitchFamily="34" charset="0"/>
                          <a:cs typeface="Times New Roman" panose="02020603050405020304" pitchFamily="18" charset="0"/>
                        </a:rPr>
                        <a:t>0</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07000"/>
                        </a:lnSpc>
                        <a:spcAft>
                          <a:spcPts val="0"/>
                        </a:spcAft>
                      </a:pPr>
                      <a:r>
                        <a:rPr lang="es-PA" sz="1200" b="1">
                          <a:effectLst/>
                          <a:latin typeface="Arial" panose="020B0604020202020204" pitchFamily="34" charset="0"/>
                          <a:ea typeface="Calibri" panose="020F0502020204030204" pitchFamily="34" charset="0"/>
                          <a:cs typeface="Times New Roman" panose="02020603050405020304" pitchFamily="18" charset="0"/>
                        </a:rPr>
                        <a:t>0</a:t>
                      </a:r>
                      <a:endParaRPr lang="es-P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4213275254"/>
                  </a:ext>
                </a:extLst>
              </a:tr>
              <a:tr h="111500">
                <a:tc>
                  <a:txBody>
                    <a:bodyPr/>
                    <a:lstStyle/>
                    <a:p>
                      <a:pPr algn="ctr">
                        <a:lnSpc>
                          <a:spcPct val="107000"/>
                        </a:lnSpc>
                        <a:spcAft>
                          <a:spcPts val="0"/>
                        </a:spcAft>
                      </a:pPr>
                      <a:r>
                        <a:rPr lang="es-PA" sz="1200">
                          <a:effectLst/>
                          <a:latin typeface="Arial" panose="020B0604020202020204" pitchFamily="34" charset="0"/>
                          <a:ea typeface="Calibri" panose="020F0502020204030204" pitchFamily="34" charset="0"/>
                          <a:cs typeface="Times New Roman" panose="02020603050405020304" pitchFamily="18" charset="0"/>
                        </a:rPr>
                        <a:t>3</a:t>
                      </a:r>
                      <a:endParaRPr lang="es-P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nSpc>
                          <a:spcPct val="107000"/>
                        </a:lnSpc>
                        <a:spcAft>
                          <a:spcPts val="0"/>
                        </a:spcAft>
                      </a:pPr>
                      <a:r>
                        <a:rPr lang="es-PA" sz="1200" dirty="0">
                          <a:effectLst/>
                          <a:latin typeface="Arial" panose="020B0604020202020204" pitchFamily="34" charset="0"/>
                          <a:ea typeface="Calibri" panose="020F0502020204030204" pitchFamily="34" charset="0"/>
                          <a:cs typeface="Times New Roman" panose="02020603050405020304" pitchFamily="18" charset="0"/>
                        </a:rPr>
                        <a:t>Señalización</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nSpc>
                          <a:spcPct val="107000"/>
                        </a:lnSpc>
                        <a:spcAft>
                          <a:spcPts val="0"/>
                        </a:spcAft>
                      </a:pPr>
                      <a:r>
                        <a:rPr lang="es-PA" sz="1200" b="1">
                          <a:effectLst/>
                          <a:latin typeface="Arial" panose="020B0604020202020204" pitchFamily="34" charset="0"/>
                          <a:ea typeface="Calibri" panose="020F0502020204030204" pitchFamily="34" charset="0"/>
                          <a:cs typeface="Times New Roman" panose="02020603050405020304" pitchFamily="18" charset="0"/>
                        </a:rPr>
                        <a:t>23</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12</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07000"/>
                        </a:lnSpc>
                        <a:spcAft>
                          <a:spcPts val="0"/>
                        </a:spcAft>
                      </a:pPr>
                      <a:r>
                        <a:rPr lang="es-PA" sz="1200" b="1">
                          <a:effectLst/>
                          <a:latin typeface="Arial" panose="020B0604020202020204" pitchFamily="34" charset="0"/>
                          <a:ea typeface="Calibri" panose="020F0502020204030204" pitchFamily="34" charset="0"/>
                          <a:cs typeface="Times New Roman" panose="02020603050405020304" pitchFamily="18" charset="0"/>
                        </a:rPr>
                        <a:t>3</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07000"/>
                        </a:lnSpc>
                        <a:spcAft>
                          <a:spcPts val="0"/>
                        </a:spcAft>
                      </a:pPr>
                      <a:r>
                        <a:rPr lang="es-PA" sz="1200" b="1">
                          <a:effectLst/>
                          <a:latin typeface="Arial" panose="020B0604020202020204" pitchFamily="34" charset="0"/>
                          <a:ea typeface="Calibri" panose="020F0502020204030204" pitchFamily="34" charset="0"/>
                          <a:cs typeface="Times New Roman" panose="02020603050405020304" pitchFamily="18" charset="0"/>
                        </a:rPr>
                        <a:t>1</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07000"/>
                        </a:lnSpc>
                        <a:spcAft>
                          <a:spcPts val="0"/>
                        </a:spcAft>
                      </a:pPr>
                      <a:r>
                        <a:rPr lang="es-PA" sz="1200" b="1">
                          <a:effectLst/>
                          <a:latin typeface="Arial" panose="020B0604020202020204" pitchFamily="34" charset="0"/>
                          <a:ea typeface="Calibri" panose="020F0502020204030204" pitchFamily="34" charset="0"/>
                          <a:cs typeface="Times New Roman" panose="02020603050405020304" pitchFamily="18" charset="0"/>
                        </a:rPr>
                        <a:t>3</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576464581"/>
                  </a:ext>
                </a:extLst>
              </a:tr>
              <a:tr h="228904">
                <a:tc>
                  <a:txBody>
                    <a:bodyPr/>
                    <a:lstStyle/>
                    <a:p>
                      <a:pPr algn="ctr">
                        <a:lnSpc>
                          <a:spcPct val="107000"/>
                        </a:lnSpc>
                        <a:spcAft>
                          <a:spcPts val="0"/>
                        </a:spcAft>
                      </a:pPr>
                      <a:r>
                        <a:rPr lang="es-PA" sz="1200" dirty="0">
                          <a:effectLst/>
                          <a:latin typeface="Arial" panose="020B0604020202020204" pitchFamily="34" charset="0"/>
                          <a:ea typeface="Calibri" panose="020F0502020204030204" pitchFamily="34" charset="0"/>
                          <a:cs typeface="Times New Roman" panose="02020603050405020304" pitchFamily="18" charset="0"/>
                        </a:rPr>
                        <a:t>5</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nSpc>
                          <a:spcPct val="107000"/>
                        </a:lnSpc>
                        <a:spcAft>
                          <a:spcPts val="0"/>
                        </a:spcAft>
                      </a:pPr>
                      <a:r>
                        <a:rPr lang="es-PA" sz="1200" dirty="0">
                          <a:effectLst/>
                          <a:latin typeface="Arial" panose="020B0604020202020204" pitchFamily="34" charset="0"/>
                          <a:ea typeface="Calibri" panose="020F0502020204030204" pitchFamily="34" charset="0"/>
                          <a:cs typeface="Times New Roman" panose="02020603050405020304" pitchFamily="18" charset="0"/>
                        </a:rPr>
                        <a:t>Sitios de bienestar para los usuarios</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2836"/>
                    </a:solidFill>
                  </a:tcPr>
                </a:tc>
                <a:tc>
                  <a:txBody>
                    <a:bodyPr/>
                    <a:lstStyle/>
                    <a:p>
                      <a:pP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18</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2836"/>
                    </a:solidFill>
                  </a:tcPr>
                </a:tc>
                <a:tc>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16</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2836"/>
                    </a:solidFill>
                  </a:tcPr>
                </a:tc>
                <a:tc>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0</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2836"/>
                    </a:solidFill>
                  </a:tcPr>
                </a:tc>
                <a:tc>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4</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2836"/>
                    </a:solidFill>
                  </a:tcPr>
                </a:tc>
                <a:tc>
                  <a:txBody>
                    <a:bodyPr/>
                    <a:lstStyle/>
                    <a:p>
                      <a:pPr algn="ctr">
                        <a:lnSpc>
                          <a:spcPct val="107000"/>
                        </a:lnSpc>
                        <a:spcAft>
                          <a:spcPts val="0"/>
                        </a:spcAft>
                      </a:pPr>
                      <a:r>
                        <a:rPr lang="es-PA" sz="1200" b="1" dirty="0">
                          <a:effectLst/>
                          <a:latin typeface="Arial" panose="020B0604020202020204" pitchFamily="34" charset="0"/>
                          <a:ea typeface="Calibri" panose="020F0502020204030204" pitchFamily="34" charset="0"/>
                          <a:cs typeface="Times New Roman" panose="02020603050405020304" pitchFamily="18" charset="0"/>
                        </a:rPr>
                        <a:t>4</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2836"/>
                    </a:solidFill>
                  </a:tcPr>
                </a:tc>
                <a:extLst>
                  <a:ext uri="{0D108BD9-81ED-4DB2-BD59-A6C34878D82A}">
                    <a16:rowId xmlns:a16="http://schemas.microsoft.com/office/drawing/2014/main" xmlns="" val="1342138251"/>
                  </a:ext>
                </a:extLst>
              </a:tr>
            </a:tbl>
          </a:graphicData>
        </a:graphic>
      </p:graphicFrame>
      <p:graphicFrame>
        <p:nvGraphicFramePr>
          <p:cNvPr id="18" name="Gráfico 17">
            <a:extLst>
              <a:ext uri="{FF2B5EF4-FFF2-40B4-BE49-F238E27FC236}">
                <a16:creationId xmlns:a16="http://schemas.microsoft.com/office/drawing/2014/main" xmlns="" id="{EA3E77B2-3262-4478-BA06-490DD1E4A5ED}"/>
              </a:ext>
            </a:extLst>
          </p:cNvPr>
          <p:cNvGraphicFramePr/>
          <p:nvPr>
            <p:extLst>
              <p:ext uri="{D42A27DB-BD31-4B8C-83A1-F6EECF244321}">
                <p14:modId xmlns:p14="http://schemas.microsoft.com/office/powerpoint/2010/main" val="131560715"/>
              </p:ext>
            </p:extLst>
          </p:nvPr>
        </p:nvGraphicFramePr>
        <p:xfrm>
          <a:off x="1762538" y="3030688"/>
          <a:ext cx="8958469" cy="3809471"/>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a:extLst>
              <a:ext uri="{FF2B5EF4-FFF2-40B4-BE49-F238E27FC236}">
                <a16:creationId xmlns:a16="http://schemas.microsoft.com/office/drawing/2014/main" xmlns="" id="{FE0E0AF8-4FE2-4858-9734-D33E829146B1}"/>
              </a:ext>
            </a:extLst>
          </p:cNvPr>
          <p:cNvSpPr txBox="1"/>
          <p:nvPr/>
        </p:nvSpPr>
        <p:spPr>
          <a:xfrm>
            <a:off x="8832167" y="5057725"/>
            <a:ext cx="2842999" cy="600164"/>
          </a:xfrm>
          <a:prstGeom prst="rect">
            <a:avLst/>
          </a:prstGeom>
          <a:noFill/>
        </p:spPr>
        <p:txBody>
          <a:bodyPr wrap="square" rtlCol="0">
            <a:spAutoFit/>
          </a:bodyPr>
          <a:lstStyle/>
          <a:p>
            <a:r>
              <a:rPr lang="es-PA" sz="1100" b="1" dirty="0"/>
              <a:t>Entre las principales quejas de los usuarios, esta la necesidad de un cambiador para los niños.</a:t>
            </a:r>
          </a:p>
        </p:txBody>
      </p:sp>
    </p:spTree>
    <p:extLst>
      <p:ext uri="{BB962C8B-B14F-4D97-AF65-F5344CB8AC3E}">
        <p14:creationId xmlns:p14="http://schemas.microsoft.com/office/powerpoint/2010/main" val="2959038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xmlns="" id="{87E9179F-7D00-41CF-9266-D07B08BF1958}"/>
              </a:ext>
            </a:extLst>
          </p:cNvPr>
          <p:cNvGrpSpPr/>
          <p:nvPr/>
        </p:nvGrpSpPr>
        <p:grpSpPr>
          <a:xfrm>
            <a:off x="901148" y="273011"/>
            <a:ext cx="10840280" cy="6311980"/>
            <a:chOff x="927652" y="353867"/>
            <a:chExt cx="10840280" cy="6155585"/>
          </a:xfrm>
        </p:grpSpPr>
        <p:graphicFrame>
          <p:nvGraphicFramePr>
            <p:cNvPr id="2" name="Marcador de contenido 3">
              <a:extLst>
                <a:ext uri="{FF2B5EF4-FFF2-40B4-BE49-F238E27FC236}">
                  <a16:creationId xmlns:a16="http://schemas.microsoft.com/office/drawing/2014/main" xmlns="" id="{3DC2EAFB-AD64-4ED2-9457-B3313957E6B8}"/>
                </a:ext>
              </a:extLst>
            </p:cNvPr>
            <p:cNvGraphicFramePr>
              <a:graphicFrameLocks/>
            </p:cNvGraphicFramePr>
            <p:nvPr>
              <p:extLst>
                <p:ext uri="{D42A27DB-BD31-4B8C-83A1-F6EECF244321}">
                  <p14:modId xmlns:p14="http://schemas.microsoft.com/office/powerpoint/2010/main" val="2096162791"/>
                </p:ext>
              </p:extLst>
            </p:nvPr>
          </p:nvGraphicFramePr>
          <p:xfrm>
            <a:off x="927652" y="353867"/>
            <a:ext cx="10840280" cy="6155583"/>
          </p:xfrm>
          <a:graphic>
            <a:graphicData uri="http://schemas.openxmlformats.org/drawingml/2006/table">
              <a:tbl>
                <a:tblPr firstRow="1" bandRow="1">
                  <a:tableStyleId>{5C22544A-7EE6-4342-B048-85BDC9FD1C3A}</a:tableStyleId>
                </a:tblPr>
                <a:tblGrid>
                  <a:gridCol w="2710070">
                    <a:extLst>
                      <a:ext uri="{9D8B030D-6E8A-4147-A177-3AD203B41FA5}">
                        <a16:colId xmlns:a16="http://schemas.microsoft.com/office/drawing/2014/main" xmlns="" val="3125684207"/>
                      </a:ext>
                    </a:extLst>
                  </a:gridCol>
                  <a:gridCol w="2710070">
                    <a:extLst>
                      <a:ext uri="{9D8B030D-6E8A-4147-A177-3AD203B41FA5}">
                        <a16:colId xmlns:a16="http://schemas.microsoft.com/office/drawing/2014/main" xmlns="" val="3768509703"/>
                      </a:ext>
                    </a:extLst>
                  </a:gridCol>
                  <a:gridCol w="2710070">
                    <a:extLst>
                      <a:ext uri="{9D8B030D-6E8A-4147-A177-3AD203B41FA5}">
                        <a16:colId xmlns:a16="http://schemas.microsoft.com/office/drawing/2014/main" xmlns="" val="1713673669"/>
                      </a:ext>
                    </a:extLst>
                  </a:gridCol>
                  <a:gridCol w="2710070">
                    <a:extLst>
                      <a:ext uri="{9D8B030D-6E8A-4147-A177-3AD203B41FA5}">
                        <a16:colId xmlns:a16="http://schemas.microsoft.com/office/drawing/2014/main" xmlns="" val="4173545367"/>
                      </a:ext>
                    </a:extLst>
                  </a:gridCol>
                </a:tblGrid>
                <a:tr h="1046879">
                  <a:tc>
                    <a:txBody>
                      <a:bodyPr/>
                      <a:lstStyle/>
                      <a:p>
                        <a:pPr algn="ctr"/>
                        <a:r>
                          <a:rPr lang="es-PA" sz="2300" dirty="0">
                            <a:solidFill>
                              <a:schemeClr val="tx1"/>
                            </a:solidFill>
                          </a:rPr>
                          <a:t>PROBLEMA IDENTIFICADO</a:t>
                        </a:r>
                      </a:p>
                    </a:txBody>
                    <a:tcPr anchor="ctr"/>
                  </a:tc>
                  <a:tc>
                    <a:txBody>
                      <a:bodyPr/>
                      <a:lstStyle/>
                      <a:p>
                        <a:pPr algn="ctr"/>
                        <a:r>
                          <a:rPr lang="es-PA" sz="2300" dirty="0">
                            <a:solidFill>
                              <a:schemeClr val="tx1"/>
                            </a:solidFill>
                          </a:rPr>
                          <a:t>META ESPERADA</a:t>
                        </a:r>
                      </a:p>
                    </a:txBody>
                    <a:tcPr anchor="ctr"/>
                  </a:tc>
                  <a:tc>
                    <a:txBody>
                      <a:bodyPr/>
                      <a:lstStyle/>
                      <a:p>
                        <a:pPr algn="ctr"/>
                        <a:r>
                          <a:rPr lang="es-PA" sz="2300" dirty="0">
                            <a:solidFill>
                              <a:schemeClr val="tx1"/>
                            </a:solidFill>
                          </a:rPr>
                          <a:t>ACTIVIDAD A REALIZAR</a:t>
                        </a:r>
                      </a:p>
                    </a:txBody>
                    <a:tcPr anchor="ctr"/>
                  </a:tc>
                  <a:tc>
                    <a:txBody>
                      <a:bodyPr/>
                      <a:lstStyle/>
                      <a:p>
                        <a:pPr algn="ctr"/>
                        <a:r>
                          <a:rPr lang="es-PA" sz="2300" dirty="0">
                            <a:solidFill>
                              <a:schemeClr val="tx1"/>
                            </a:solidFill>
                          </a:rPr>
                          <a:t>MEDIO VERIFICACIÓN</a:t>
                        </a:r>
                      </a:p>
                    </a:txBody>
                    <a:tcPr anchor="ctr"/>
                  </a:tc>
                  <a:extLst>
                    <a:ext uri="{0D108BD9-81ED-4DB2-BD59-A6C34878D82A}">
                      <a16:rowId xmlns:a16="http://schemas.microsoft.com/office/drawing/2014/main" xmlns="" val="1201765844"/>
                    </a:ext>
                  </a:extLst>
                </a:tr>
                <a:tr h="5265099">
                  <a:tc>
                    <a:txBody>
                      <a:bodyPr/>
                      <a:lstStyle/>
                      <a:p>
                        <a:pPr marL="0" indent="0">
                          <a:lnSpc>
                            <a:spcPct val="150000"/>
                          </a:lnSpc>
                          <a:buFont typeface="Arial" panose="020B0604020202020204" pitchFamily="34" charset="0"/>
                          <a:buNone/>
                        </a:pPr>
                        <a:r>
                          <a:rPr lang="es-PA" dirty="0"/>
                          <a:t>NECESIDAD DE UN CAMBIADOR DE PAÑALES</a:t>
                        </a:r>
                      </a:p>
                      <a:p>
                        <a:pPr>
                          <a:lnSpc>
                            <a:spcPct val="150000"/>
                          </a:lnSpc>
                        </a:pPr>
                        <a:endParaRPr lang="es-PA" dirty="0"/>
                      </a:p>
                    </a:txBody>
                    <a:tcPr/>
                  </a:tc>
                  <a:tc>
                    <a:txBody>
                      <a:bodyPr/>
                      <a:lstStyle/>
                      <a:p>
                        <a:pPr>
                          <a:lnSpc>
                            <a:spcPct val="150000"/>
                          </a:lnSpc>
                        </a:pPr>
                        <a:r>
                          <a:rPr lang="es-PA" dirty="0"/>
                          <a:t>COLOCAR UN CAMBIADOR DE PAÑALES EN EL PASILLO DE LOS BAÑOS</a:t>
                        </a:r>
                      </a:p>
                    </a:txBody>
                    <a:tcPr/>
                  </a:tc>
                  <a:tc>
                    <a:txBody>
                      <a:bodyPr/>
                      <a:lstStyle/>
                      <a:p>
                        <a:pPr marL="285750" indent="-285750">
                          <a:lnSpc>
                            <a:spcPct val="150000"/>
                          </a:lnSpc>
                          <a:buFont typeface="Arial" panose="020B0604020202020204" pitchFamily="34" charset="0"/>
                          <a:buChar char="•"/>
                        </a:pPr>
                        <a:r>
                          <a:rPr lang="es-PA" dirty="0"/>
                          <a:t>SOLICITUD DE COMPRA DE CAMBIADOR.</a:t>
                        </a:r>
                      </a:p>
                      <a:p>
                        <a:pPr marL="285750" indent="-285750">
                          <a:lnSpc>
                            <a:spcPct val="150000"/>
                          </a:lnSpc>
                          <a:buFont typeface="Arial" panose="020B0604020202020204" pitchFamily="34" charset="0"/>
                          <a:buChar char="•"/>
                        </a:pPr>
                        <a:r>
                          <a:rPr lang="es-PA" dirty="0"/>
                          <a:t>COTIZACIÓN DEL CAMBIADOR.</a:t>
                        </a:r>
                      </a:p>
                    </a:txBody>
                    <a:tcPr/>
                  </a:tc>
                  <a:tc>
                    <a:txBody>
                      <a:bodyPr/>
                      <a:lstStyle/>
                      <a:p>
                        <a:pPr marL="285750" indent="-285750">
                          <a:lnSpc>
                            <a:spcPct val="150000"/>
                          </a:lnSpc>
                          <a:buFont typeface="Arial" panose="020B0604020202020204" pitchFamily="34" charset="0"/>
                          <a:buChar char="•"/>
                        </a:pPr>
                        <a:r>
                          <a:rPr lang="es-PA" dirty="0"/>
                          <a:t>FOTOGRAFÍAS DEL CAMBIADOR INSTALADO.</a:t>
                        </a:r>
                      </a:p>
                      <a:p>
                        <a:pPr marL="0" indent="0">
                          <a:lnSpc>
                            <a:spcPct val="150000"/>
                          </a:lnSpc>
                          <a:buFont typeface="Arial" panose="020B0604020202020204" pitchFamily="34" charset="0"/>
                          <a:buNone/>
                        </a:pPr>
                        <a:endParaRPr lang="es-PA" dirty="0"/>
                      </a:p>
                      <a:p>
                        <a:pPr marL="0" indent="0">
                          <a:lnSpc>
                            <a:spcPct val="150000"/>
                          </a:lnSpc>
                          <a:buFont typeface="Arial" panose="020B0604020202020204" pitchFamily="34" charset="0"/>
                          <a:buNone/>
                        </a:pPr>
                        <a:endParaRPr lang="es-PA" dirty="0"/>
                      </a:p>
                    </a:txBody>
                    <a:tcPr/>
                  </a:tc>
                  <a:extLst>
                    <a:ext uri="{0D108BD9-81ED-4DB2-BD59-A6C34878D82A}">
                      <a16:rowId xmlns:a16="http://schemas.microsoft.com/office/drawing/2014/main" xmlns="" val="4204897174"/>
                    </a:ext>
                  </a:extLst>
                </a:tr>
              </a:tbl>
            </a:graphicData>
          </a:graphic>
        </p:graphicFrame>
        <p:grpSp>
          <p:nvGrpSpPr>
            <p:cNvPr id="3" name="Grupo 2">
              <a:extLst>
                <a:ext uri="{FF2B5EF4-FFF2-40B4-BE49-F238E27FC236}">
                  <a16:creationId xmlns:a16="http://schemas.microsoft.com/office/drawing/2014/main" xmlns="" id="{AA8FC96A-43EA-4AE4-B722-C240812535B9}"/>
                </a:ext>
              </a:extLst>
            </p:cNvPr>
            <p:cNvGrpSpPr/>
            <p:nvPr/>
          </p:nvGrpSpPr>
          <p:grpSpPr>
            <a:xfrm>
              <a:off x="5289826" y="2987682"/>
              <a:ext cx="5378377" cy="3289812"/>
              <a:chOff x="4971774" y="3265978"/>
              <a:chExt cx="5378377" cy="3289812"/>
            </a:xfrm>
          </p:grpSpPr>
          <p:pic>
            <p:nvPicPr>
              <p:cNvPr id="4" name="Imagen 3">
                <a:extLst>
                  <a:ext uri="{FF2B5EF4-FFF2-40B4-BE49-F238E27FC236}">
                    <a16:creationId xmlns:a16="http://schemas.microsoft.com/office/drawing/2014/main" xmlns="" id="{814CD07B-4EF2-452F-AD94-767BF42ACA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44" b="8840"/>
              <a:stretch/>
            </p:blipFill>
            <p:spPr>
              <a:xfrm rot="10023408">
                <a:off x="4971774" y="3409094"/>
                <a:ext cx="1952237" cy="2882232"/>
              </a:xfrm>
              <a:prstGeom prst="rect">
                <a:avLst/>
              </a:prstGeom>
            </p:spPr>
          </p:pic>
          <p:pic>
            <p:nvPicPr>
              <p:cNvPr id="5" name="Imagen 4">
                <a:extLst>
                  <a:ext uri="{FF2B5EF4-FFF2-40B4-BE49-F238E27FC236}">
                    <a16:creationId xmlns:a16="http://schemas.microsoft.com/office/drawing/2014/main" xmlns="" id="{6C090A09-6867-49A3-B604-A0724A2B2773}"/>
                  </a:ext>
                </a:extLst>
              </p:cNvPr>
              <p:cNvPicPr/>
              <p:nvPr/>
            </p:nvPicPr>
            <p:blipFill rotWithShape="1">
              <a:blip r:embed="rId3"/>
              <a:srcRect l="20333" t="17687" r="21595" b="13433"/>
              <a:stretch/>
            </p:blipFill>
            <p:spPr>
              <a:xfrm rot="261763">
                <a:off x="6530639" y="3265978"/>
                <a:ext cx="2222572" cy="2961525"/>
              </a:xfrm>
              <a:prstGeom prst="rect">
                <a:avLst/>
              </a:prstGeom>
            </p:spPr>
          </p:pic>
          <p:pic>
            <p:nvPicPr>
              <p:cNvPr id="6" name="Imagen 5">
                <a:extLst>
                  <a:ext uri="{FF2B5EF4-FFF2-40B4-BE49-F238E27FC236}">
                    <a16:creationId xmlns:a16="http://schemas.microsoft.com/office/drawing/2014/main" xmlns="" id="{2033F28A-8280-444E-BF10-0EB60ADAC2B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609" t="4997" r="31787" b="1905"/>
              <a:stretch/>
            </p:blipFill>
            <p:spPr>
              <a:xfrm rot="6375652">
                <a:off x="7672402" y="3878041"/>
                <a:ext cx="3024017" cy="2331481"/>
              </a:xfrm>
              <a:prstGeom prst="rect">
                <a:avLst/>
              </a:prstGeom>
            </p:spPr>
          </p:pic>
        </p:grpSp>
        <p:grpSp>
          <p:nvGrpSpPr>
            <p:cNvPr id="7" name="Grupo 6">
              <a:extLst>
                <a:ext uri="{FF2B5EF4-FFF2-40B4-BE49-F238E27FC236}">
                  <a16:creationId xmlns:a16="http://schemas.microsoft.com/office/drawing/2014/main" xmlns="" id="{1269570A-49B0-42CF-A13B-8B7C0532B8DC}"/>
                </a:ext>
              </a:extLst>
            </p:cNvPr>
            <p:cNvGrpSpPr/>
            <p:nvPr/>
          </p:nvGrpSpPr>
          <p:grpSpPr>
            <a:xfrm>
              <a:off x="1083580" y="3891776"/>
              <a:ext cx="3919936" cy="2617676"/>
              <a:chOff x="1046303" y="4334920"/>
              <a:chExt cx="3919936" cy="2617676"/>
            </a:xfrm>
          </p:grpSpPr>
          <p:pic>
            <p:nvPicPr>
              <p:cNvPr id="8" name="Imagen 7">
                <a:extLst>
                  <a:ext uri="{FF2B5EF4-FFF2-40B4-BE49-F238E27FC236}">
                    <a16:creationId xmlns:a16="http://schemas.microsoft.com/office/drawing/2014/main" xmlns="" id="{B1CBA621-53F0-4F6F-A0EC-37FDEF9FAC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21048" y="4560175"/>
                <a:ext cx="2617676" cy="2167166"/>
              </a:xfrm>
              <a:prstGeom prst="rect">
                <a:avLst/>
              </a:prstGeom>
              <a:ln>
                <a:solidFill>
                  <a:schemeClr val="accent2">
                    <a:lumMod val="60000"/>
                    <a:lumOff val="40000"/>
                  </a:schemeClr>
                </a:solidFill>
              </a:ln>
            </p:spPr>
          </p:pic>
          <p:graphicFrame>
            <p:nvGraphicFramePr>
              <p:cNvPr id="9" name="Diagrama 8">
                <a:extLst>
                  <a:ext uri="{FF2B5EF4-FFF2-40B4-BE49-F238E27FC236}">
                    <a16:creationId xmlns:a16="http://schemas.microsoft.com/office/drawing/2014/main" xmlns="" id="{CA528C77-0C01-44EA-9882-F7A6133F426E}"/>
                  </a:ext>
                </a:extLst>
              </p:cNvPr>
              <p:cNvGraphicFramePr/>
              <p:nvPr>
                <p:extLst>
                  <p:ext uri="{D42A27DB-BD31-4B8C-83A1-F6EECF244321}">
                    <p14:modId xmlns:p14="http://schemas.microsoft.com/office/powerpoint/2010/main" val="646143529"/>
                  </p:ext>
                </p:extLst>
              </p:nvPr>
            </p:nvGraphicFramePr>
            <p:xfrm>
              <a:off x="1877784" y="4336942"/>
              <a:ext cx="3088455" cy="13517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
          <p:nvSpPr>
            <p:cNvPr id="10" name="CuadroTexto 9">
              <a:extLst>
                <a:ext uri="{FF2B5EF4-FFF2-40B4-BE49-F238E27FC236}">
                  <a16:creationId xmlns:a16="http://schemas.microsoft.com/office/drawing/2014/main" xmlns="" id="{7AE5D4EF-CD0F-4EEB-A896-1935AA29EE27}"/>
                </a:ext>
              </a:extLst>
            </p:cNvPr>
            <p:cNvSpPr txBox="1"/>
            <p:nvPr/>
          </p:nvSpPr>
          <p:spPr>
            <a:xfrm>
              <a:off x="6289370" y="5829051"/>
              <a:ext cx="2501362" cy="523220"/>
            </a:xfrm>
            <a:prstGeom prst="rect">
              <a:avLst/>
            </a:prstGeom>
            <a:noFill/>
          </p:spPr>
          <p:txBody>
            <a:bodyPr wrap="square" rtlCol="0">
              <a:spAutoFit/>
            </a:bodyPr>
            <a:lstStyle/>
            <a:p>
              <a:r>
                <a:rPr lang="es-PA" sz="1400" b="1" dirty="0">
                  <a:solidFill>
                    <a:srgbClr val="FFFF00"/>
                  </a:solidFill>
                  <a:effectLst>
                    <a:outerShdw blurRad="38100" dist="38100" dir="2700000" algn="tl">
                      <a:srgbClr val="000000">
                        <a:alpha val="43137"/>
                      </a:srgbClr>
                    </a:outerShdw>
                  </a:effectLst>
                </a:rPr>
                <a:t>Solicitud de Compra, Ficha Técnica y Cotización</a:t>
              </a:r>
            </a:p>
          </p:txBody>
        </p:sp>
      </p:grpSp>
      <p:pic>
        <p:nvPicPr>
          <p:cNvPr id="12" name="Imagen 11">
            <a:extLst>
              <a:ext uri="{FF2B5EF4-FFF2-40B4-BE49-F238E27FC236}">
                <a16:creationId xmlns:a16="http://schemas.microsoft.com/office/drawing/2014/main" xmlns="" id="{F315192A-E796-46C9-B4AA-086BC9D4DC9A}"/>
              </a:ext>
            </a:extLst>
          </p:cNvPr>
          <p:cNvPicPr/>
          <p:nvPr/>
        </p:nvPicPr>
        <p:blipFill rotWithShape="1">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t="6638" r="15309"/>
          <a:stretch/>
        </p:blipFill>
        <p:spPr bwMode="auto">
          <a:xfrm>
            <a:off x="1018376" y="2067339"/>
            <a:ext cx="2447140" cy="1725353"/>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30649375"/>
      </p:ext>
    </p:extLst>
  </p:cSld>
  <p:clrMapOvr>
    <a:masterClrMapping/>
  </p:clrMapOvr>
</p:sld>
</file>

<file path=ppt/theme/theme1.xml><?xml version="1.0" encoding="utf-8"?>
<a:theme xmlns:a="http://schemas.openxmlformats.org/drawingml/2006/main" name="Distintiv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Distintiv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stintiv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docProps/app.xml><?xml version="1.0" encoding="utf-8"?>
<Properties xmlns="http://schemas.openxmlformats.org/officeDocument/2006/extended-properties" xmlns:vt="http://schemas.openxmlformats.org/officeDocument/2006/docPropsVTypes">
  <Template>TM10001106[[fn=Distintivo]]</Template>
  <TotalTime>1085</TotalTime>
  <Words>766</Words>
  <Application>Microsoft Office PowerPoint</Application>
  <PresentationFormat>Panorámica</PresentationFormat>
  <Paragraphs>222</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Arial</vt:lpstr>
      <vt:lpstr>Calibri</vt:lpstr>
      <vt:lpstr>Gill Sans MT</vt:lpstr>
      <vt:lpstr>Impact</vt:lpstr>
      <vt:lpstr>Times New Roman</vt:lpstr>
      <vt:lpstr>Distintivo</vt:lpstr>
      <vt:lpstr>Presentación de PowerPoint</vt:lpstr>
      <vt:lpstr>Colaboradores del centro de salud nuevo chorrillo</vt:lpstr>
      <vt:lpstr>PROBLEMAS IDENTIFICADOS, medidas implementadas y  nudos críticos </vt:lpstr>
      <vt:lpstr>Resultados de Encuesta a usuario interno del Centro de salud nuevo chorrillo</vt:lpstr>
      <vt:lpstr>Presentación de PowerPoint</vt:lpstr>
      <vt:lpstr>Presentación de PowerPoint</vt:lpstr>
      <vt:lpstr>Presentación de PowerPoint</vt:lpstr>
      <vt:lpstr>Resultados de encuesta a usuarios del centro  de salud nuevo chorrillo</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Promocion</dc:creator>
  <cp:lastModifiedBy>Jonahan Castillo Sanchez</cp:lastModifiedBy>
  <cp:revision>119</cp:revision>
  <dcterms:created xsi:type="dcterms:W3CDTF">2018-04-09T19:37:10Z</dcterms:created>
  <dcterms:modified xsi:type="dcterms:W3CDTF">2018-11-23T03:04:41Z</dcterms:modified>
</cp:coreProperties>
</file>