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320" r:id="rId3"/>
    <p:sldId id="321" r:id="rId4"/>
    <p:sldId id="257" r:id="rId5"/>
    <p:sldId id="327" r:id="rId6"/>
    <p:sldId id="260" r:id="rId7"/>
    <p:sldId id="265" r:id="rId8"/>
    <p:sldId id="287" r:id="rId9"/>
    <p:sldId id="266" r:id="rId10"/>
    <p:sldId id="288" r:id="rId11"/>
    <p:sldId id="322" r:id="rId12"/>
    <p:sldId id="263" r:id="rId13"/>
    <p:sldId id="290" r:id="rId14"/>
    <p:sldId id="307" r:id="rId15"/>
    <p:sldId id="308" r:id="rId16"/>
    <p:sldId id="291" r:id="rId17"/>
    <p:sldId id="317" r:id="rId18"/>
    <p:sldId id="309" r:id="rId19"/>
    <p:sldId id="310" r:id="rId20"/>
    <p:sldId id="324" r:id="rId21"/>
    <p:sldId id="326" r:id="rId22"/>
    <p:sldId id="311" r:id="rId23"/>
    <p:sldId id="315" r:id="rId24"/>
    <p:sldId id="314" r:id="rId25"/>
    <p:sldId id="312" r:id="rId26"/>
    <p:sldId id="313" r:id="rId27"/>
    <p:sldId id="325" r:id="rId28"/>
    <p:sldId id="323" r:id="rId29"/>
    <p:sldId id="32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319" autoAdjust="0"/>
  </p:normalViewPr>
  <p:slideViewPr>
    <p:cSldViewPr snapToGrid="0">
      <p:cViewPr varScale="1">
        <p:scale>
          <a:sx n="65" d="100"/>
          <a:sy n="65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se%20Datos%20(Proyecto%20Hospital%20Humano%20Encuesta%20Para%20Usuario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se%20Datos%20(Proyecto%20Hospital%20Humano%20Encuesta%20Para%20Usuario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se%20Datos%20(Proyecto%20Hospital%20Humano%20Encuesta%20Para%20Usuario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Base%20Datos%20(Proyecto%20Hospital%20Humano%20Encuesta%20Para%20Usuario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283236377720212E-2"/>
          <c:y val="3.6931809920407586E-2"/>
          <c:w val="0.94156273084952402"/>
          <c:h val="0.90459312263038594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092-40A3-B208-C20F527BD338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092-40A3-B208-C20F527BD338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092-40A3-B208-C20F527BD338}"/>
              </c:ext>
            </c:extLst>
          </c:dPt>
          <c:dLbls>
            <c:dLbl>
              <c:idx val="4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2092-40A3-B208-C20F527BD33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Tabulacion!$A$12:$A$16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cat>
          <c:val>
            <c:numRef>
              <c:f>Tabulacion!$H$12:$H$16</c:f>
              <c:numCache>
                <c:formatCode>0%</c:formatCode>
                <c:ptCount val="5"/>
                <c:pt idx="0">
                  <c:v>0.40769230769230769</c:v>
                </c:pt>
                <c:pt idx="1">
                  <c:v>0.26923076923076922</c:v>
                </c:pt>
                <c:pt idx="2">
                  <c:v>0.1</c:v>
                </c:pt>
                <c:pt idx="3">
                  <c:v>0.16153846153846155</c:v>
                </c:pt>
                <c:pt idx="4">
                  <c:v>6.1538461538461542E-2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92-40A3-B208-C20F527BD3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4299392"/>
        <c:axId val="464299720"/>
      </c:barChart>
      <c:catAx>
        <c:axId val="464299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464299720"/>
        <c:crosses val="autoZero"/>
        <c:auto val="1"/>
        <c:lblAlgn val="ctr"/>
        <c:lblOffset val="100"/>
        <c:noMultiLvlLbl val="0"/>
      </c:catAx>
      <c:valAx>
        <c:axId val="464299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464299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022178390973637E-2"/>
          <c:y val="2.8238639522038242E-2"/>
          <c:w val="0.94383258726365493"/>
          <c:h val="0.91536707177960275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rgbClr val="000000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E2-4901-ABAC-759787AAB862}"/>
              </c:ext>
            </c:extLst>
          </c:dPt>
          <c:dPt>
            <c:idx val="2"/>
            <c:invertIfNegative val="0"/>
            <c:bubble3D val="0"/>
            <c:spPr>
              <a:solidFill>
                <a:srgbClr val="9999FF"/>
              </a:solidFill>
              <a:ln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8E2-4901-ABAC-759787AAB862}"/>
              </c:ext>
            </c:extLst>
          </c:dPt>
          <c:dPt>
            <c:idx val="3"/>
            <c:invertIfNegative val="0"/>
            <c:bubble3D val="0"/>
            <c:spPr>
              <a:solidFill>
                <a:srgbClr val="66FF66"/>
              </a:solidFill>
              <a:ln>
                <a:solidFill>
                  <a:srgbClr val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E2-4901-ABAC-759787AAB862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43%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9BB-46DC-B0C9-BE5C538DB1A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27%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E2-4901-ABAC-759787AAB862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E2-4901-ABAC-759787AAB86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17%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E2-4901-ABAC-759787AAB862}"/>
                </c:ext>
              </c:extLst>
            </c:dLbl>
            <c:dLbl>
              <c:idx val="4"/>
              <c:layout>
                <c:manualLayout>
                  <c:x val="-1.3144716816460194E-3"/>
                  <c:y val="4.971493599173854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2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5%</a:t>
                    </a:r>
                  </a:p>
                </c:rich>
              </c:tx>
              <c:spPr>
                <a:solidFill>
                  <a:srgbClr val="FF33CC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2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A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939056623459207E-2"/>
                      <c:h val="0.114930863561522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38E2-4901-ABAC-759787AAB8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Tabulacion!$A$12:$A$16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cat>
          <c:val>
            <c:numRef>
              <c:f>Tabulacion!$I$12:$I$16</c:f>
              <c:numCache>
                <c:formatCode>0%</c:formatCode>
                <c:ptCount val="5"/>
                <c:pt idx="0">
                  <c:v>0.48818897637795278</c:v>
                </c:pt>
                <c:pt idx="1">
                  <c:v>0.23622047244094488</c:v>
                </c:pt>
                <c:pt idx="2">
                  <c:v>5.5118110236220472E-2</c:v>
                </c:pt>
                <c:pt idx="3">
                  <c:v>0.14960629921259844</c:v>
                </c:pt>
                <c:pt idx="4">
                  <c:v>7.0866141732283464E-2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E2-4901-ABAC-759787AAB8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4303656"/>
        <c:axId val="464312512"/>
      </c:barChart>
      <c:catAx>
        <c:axId val="464303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464312512"/>
        <c:crosses val="autoZero"/>
        <c:auto val="1"/>
        <c:lblAlgn val="ctr"/>
        <c:lblOffset val="100"/>
        <c:noMultiLvlLbl val="0"/>
      </c:catAx>
      <c:valAx>
        <c:axId val="464312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464303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26540087038822E-2"/>
          <c:y val="1.3897347656318721E-2"/>
          <c:w val="0.95085691791656624"/>
          <c:h val="0.90172133466919457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66FF6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8EF-497F-AC63-A0897E35DF58}"/>
              </c:ext>
            </c:extLst>
          </c:dPt>
          <c:dPt>
            <c:idx val="1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38EF-497F-AC63-A0897E35DF58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8EF-497F-AC63-A0897E35DF58}"/>
              </c:ext>
            </c:extLst>
          </c:dPt>
          <c:dPt>
            <c:idx val="3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38EF-497F-AC63-A0897E35DF58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8EF-497F-AC63-A0897E35DF58}"/>
              </c:ext>
            </c:extLst>
          </c:dPt>
          <c:dLbls>
            <c:dLbl>
              <c:idx val="0"/>
              <c:layout>
                <c:manualLayout>
                  <c:x val="2.433935888978793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EF-497F-AC63-A0897E35DF5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/>
                      <a:t>6%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EF-497F-AC63-A0897E35DF5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Tabulacion!$A$12:$A$16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cat>
          <c:val>
            <c:numRef>
              <c:f>Tabulacion!$K$12:$K$16</c:f>
              <c:numCache>
                <c:formatCode>0%</c:formatCode>
                <c:ptCount val="5"/>
                <c:pt idx="0">
                  <c:v>0.44334975369458129</c:v>
                </c:pt>
                <c:pt idx="1">
                  <c:v>0.34482758620689657</c:v>
                </c:pt>
                <c:pt idx="2">
                  <c:v>4.9261083743842367E-2</c:v>
                </c:pt>
                <c:pt idx="3">
                  <c:v>0.11330049261083744</c:v>
                </c:pt>
                <c:pt idx="4">
                  <c:v>4.9261083743842367E-2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EF-497F-AC63-A0897E35DF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89633824"/>
        <c:axId val="465237304"/>
        <c:axId val="0"/>
      </c:bar3DChart>
      <c:catAx>
        <c:axId val="58963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465237304"/>
        <c:crosses val="autoZero"/>
        <c:auto val="1"/>
        <c:lblAlgn val="ctr"/>
        <c:lblOffset val="100"/>
        <c:noMultiLvlLbl val="0"/>
      </c:catAx>
      <c:valAx>
        <c:axId val="465237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58963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529823894184247E-2"/>
          <c:y val="4.1389463855713723E-2"/>
          <c:w val="0.9427738488897891"/>
          <c:h val="0.9119268058292334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33C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CDA-4857-9B69-E68E61B0D1E2}"/>
              </c:ext>
            </c:extLst>
          </c:dPt>
          <c:dPt>
            <c:idx val="2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CDA-4857-9B69-E68E61B0D1E2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CDA-4857-9B69-E68E61B0D1E2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CDA-4857-9B69-E68E61B0D1E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A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Tabulacion!$A$12:$A$16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cat>
          <c:val>
            <c:numRef>
              <c:f>Tabulacion!$L$12:$L$16</c:f>
              <c:numCache>
                <c:formatCode>0%</c:formatCode>
                <c:ptCount val="5"/>
                <c:pt idx="0">
                  <c:v>0.41666666666666669</c:v>
                </c:pt>
                <c:pt idx="1">
                  <c:v>0.30357142857142855</c:v>
                </c:pt>
                <c:pt idx="2">
                  <c:v>7.1428571428571425E-2</c:v>
                </c:pt>
                <c:pt idx="3">
                  <c:v>0.13095238095238096</c:v>
                </c:pt>
                <c:pt idx="4">
                  <c:v>7.7380952380952384E-2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CDA-4857-9B69-E68E61B0D1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64304640"/>
        <c:axId val="464302672"/>
      </c:barChart>
      <c:catAx>
        <c:axId val="4643046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464302672"/>
        <c:crosses val="autoZero"/>
        <c:auto val="1"/>
        <c:lblAlgn val="ctr"/>
        <c:lblOffset val="100"/>
        <c:noMultiLvlLbl val="0"/>
      </c:catAx>
      <c:valAx>
        <c:axId val="464302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A"/>
          </a:p>
        </c:txPr>
        <c:crossAx val="46430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4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242F3-A27A-405A-8605-C6D97B11A209}" type="datetimeFigureOut">
              <a:rPr lang="es-PA" smtClean="0"/>
              <a:t>11/22/2018</a:t>
            </a:fld>
            <a:endParaRPr lang="es-PA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A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A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A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C9AF6-5D05-4361-A05D-BF2E723E5744}" type="slidenum">
              <a:rPr lang="es-PA" smtClean="0"/>
              <a:t>‹Nº›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33043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A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C9AF6-5D05-4361-A05D-BF2E723E5744}" type="slidenum">
              <a:rPr lang="es-PA" smtClean="0"/>
              <a:t>2</a:t>
            </a:fld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1624936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google.com/url?sa=i&amp;rct=j&amp;q=&amp;esrc=s&amp;source=images&amp;cd=&amp;cad=rja&amp;uact=8&amp;ved=2ahUKEwjH38CTz9TeAhVjxFkKHXUtCIIQjRx6BAgBEAU&amp;url=http://tusfrasesdehoy.blogspot.com/2014/07/frases-de-personajes-historicos-madre.html&amp;psig=AOvVaw2QnSdBYJb7t_fVL6Zt2UiT&amp;ust=1542310050222808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52C72-A472-427E-B4C3-4A8748A37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398" y="1666606"/>
            <a:ext cx="9453489" cy="2638859"/>
          </a:xfrm>
        </p:spPr>
        <p:txBody>
          <a:bodyPr/>
          <a:lstStyle/>
          <a:p>
            <a:pPr algn="ctr"/>
            <a:r>
              <a:rPr lang="es-PA" sz="3600" b="1" dirty="0">
                <a:solidFill>
                  <a:schemeClr val="tx1"/>
                </a:solidFill>
              </a:rPr>
              <a:t>REGIÓN DE SALUD DE COCLÉ</a:t>
            </a:r>
            <a:br>
              <a:rPr lang="es-PA" sz="3600" dirty="0">
                <a:solidFill>
                  <a:schemeClr val="tx1"/>
                </a:solidFill>
              </a:rPr>
            </a:br>
            <a:br>
              <a:rPr lang="es-PA" sz="3600" dirty="0">
                <a:solidFill>
                  <a:schemeClr val="tx1"/>
                </a:solidFill>
              </a:rPr>
            </a:br>
            <a:br>
              <a:rPr lang="es-PA" sz="3600" dirty="0">
                <a:solidFill>
                  <a:schemeClr val="tx1"/>
                </a:solidFill>
              </a:rPr>
            </a:br>
            <a:br>
              <a:rPr lang="es-PA" sz="3600" dirty="0">
                <a:solidFill>
                  <a:schemeClr val="tx1"/>
                </a:solidFill>
              </a:rPr>
            </a:br>
            <a:r>
              <a:rPr lang="es-PA" sz="3600" b="1" dirty="0">
                <a:solidFill>
                  <a:schemeClr val="tx1"/>
                </a:solidFill>
              </a:rPr>
              <a:t>AVANCES Y DESAFIOS EN EL PROCESO DE HUMANIZACIÓN  EN EL SISTEMA DE SALUD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64E6B9-9AF0-4AA3-ACC0-C107AD10BF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2674" y="5191394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es-PA" sz="3200" b="1" dirty="0">
                <a:solidFill>
                  <a:schemeClr val="tx1"/>
                </a:solidFill>
              </a:rPr>
              <a:t>DRA. LIDDA MARIA HARARI R . DDS/MSP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1C97783-A610-4A24-86B0-3B2AFE514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7470" y="1544907"/>
            <a:ext cx="1537344" cy="144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646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E155F9-0479-4F7B-BAFE-D5F911192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59" y="2093844"/>
            <a:ext cx="9437273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A" sz="2400" b="1" dirty="0">
                <a:solidFill>
                  <a:schemeClr val="tx1"/>
                </a:solidFill>
              </a:rPr>
              <a:t>ANÁLISIS DE RESULTADOS: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PA" sz="2400" dirty="0">
                <a:solidFill>
                  <a:schemeClr val="tx1"/>
                </a:solidFill>
              </a:rPr>
              <a:t>En cuanto a la orientación e información al usuario y familia en el centro de salud de Penonomé 43% de los encuestados dijeron que no existe problema, es decir la situación es satisfactoria,  52% indicaron que sí hay dificultad, que necesita atención y un 5% no sabe o no respondió nada. </a:t>
            </a:r>
          </a:p>
          <a:p>
            <a:pPr marL="0" indent="0">
              <a:buNone/>
            </a:pPr>
            <a:endParaRPr lang="es-PA" sz="2400" dirty="0">
              <a:solidFill>
                <a:schemeClr val="tx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3E9C23F-BB4A-48F1-B026-0E6D3048A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6089"/>
            <a:ext cx="9940855" cy="1280890"/>
          </a:xfrm>
        </p:spPr>
        <p:txBody>
          <a:bodyPr>
            <a:noAutofit/>
          </a:bodyPr>
          <a:lstStyle/>
          <a:p>
            <a:pPr algn="ctr"/>
            <a:r>
              <a:rPr lang="es-PA" sz="3200" b="1" dirty="0">
                <a:solidFill>
                  <a:schemeClr val="tx1"/>
                </a:solidFill>
              </a:rPr>
              <a:t>ORIENTACIÓN E INFORMACIÓN AL USUARIO Y FAMILIA EN EL CENTRO DE SALUD DE PENONOME</a:t>
            </a:r>
          </a:p>
        </p:txBody>
      </p:sp>
    </p:spTree>
    <p:extLst>
      <p:ext uri="{BB962C8B-B14F-4D97-AF65-F5344CB8AC3E}">
        <p14:creationId xmlns:p14="http://schemas.microsoft.com/office/powerpoint/2010/main" val="1518733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7486B12-C270-444B-AA86-702F21A59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539" y="-113833"/>
            <a:ext cx="8288035" cy="109505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solidFill>
                  <a:schemeClr val="tx1"/>
                </a:solidFill>
              </a:rPr>
              <a:t>CENTRO DE SALUD DE PENONOMÉ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818858-48A7-407C-AAD9-0D4DCFA96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52" y="1026998"/>
            <a:ext cx="6463153" cy="5831001"/>
          </a:xfrm>
          <a:prstGeom prst="rect">
            <a:avLst/>
          </a:prstGeom>
        </p:spPr>
      </p:pic>
      <p:pic>
        <p:nvPicPr>
          <p:cNvPr id="5" name="Picture 2" descr="E:\FOTOS\20171130_070315.jpg">
            <a:extLst>
              <a:ext uri="{FF2B5EF4-FFF2-40B4-BE49-F238E27FC236}">
                <a16:creationId xmlns:a16="http://schemas.microsoft.com/office/drawing/2014/main" id="{DEBBF4FA-29C0-4C77-9DAB-56B9C988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39702" y="1348272"/>
            <a:ext cx="5876774" cy="514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338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A24CF-76ED-4986-97C9-3A796C269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35" y="276832"/>
            <a:ext cx="9528313" cy="1480462"/>
          </a:xfrm>
        </p:spPr>
        <p:txBody>
          <a:bodyPr>
            <a:noAutofit/>
          </a:bodyPr>
          <a:lstStyle/>
          <a:p>
            <a:pPr algn="ctr"/>
            <a:r>
              <a:rPr lang="es-PA" sz="2800" b="1" dirty="0">
                <a:solidFill>
                  <a:schemeClr val="tx1"/>
                </a:solidFill>
              </a:rPr>
              <a:t>GRÁFICA # 3: TIEMPO DE ESPERA PARA ASIGNACIÓN DE UNA CITA EN LA FILA DE REGES EN EL CENTRO DE SALUD DE PENONOME</a:t>
            </a:r>
            <a:br>
              <a:rPr lang="es-PA" sz="2800" b="1" dirty="0">
                <a:solidFill>
                  <a:schemeClr val="tx1"/>
                </a:solidFill>
              </a:rPr>
            </a:br>
            <a:endParaRPr lang="es-PA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2F18C86B-8D26-4D32-B7D8-67E5663D06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3200037"/>
              </p:ext>
            </p:extLst>
          </p:nvPr>
        </p:nvGraphicFramePr>
        <p:xfrm>
          <a:off x="-371061" y="1757294"/>
          <a:ext cx="10601706" cy="4774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1EA6AA15-2AA1-47B8-BB10-9DFE6D0B45F1}"/>
              </a:ext>
            </a:extLst>
          </p:cNvPr>
          <p:cNvSpPr txBox="1"/>
          <p:nvPr/>
        </p:nvSpPr>
        <p:spPr>
          <a:xfrm>
            <a:off x="1388953" y="5229687"/>
            <a:ext cx="1983330" cy="34471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A" sz="1100" b="1" dirty="0"/>
              <a:t>NO HAY PROBLEMA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D9A55A4-77DF-4C18-94A9-60F50E6E2DF3}"/>
              </a:ext>
            </a:extLst>
          </p:cNvPr>
          <p:cNvSpPr txBox="1"/>
          <p:nvPr/>
        </p:nvSpPr>
        <p:spPr>
          <a:xfrm>
            <a:off x="2698884" y="5402044"/>
            <a:ext cx="1393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100" b="1" dirty="0"/>
              <a:t>HAY DIFICULTAD</a:t>
            </a:r>
          </a:p>
        </p:txBody>
      </p:sp>
      <p:sp>
        <p:nvSpPr>
          <p:cNvPr id="6" name="CuadroTexto 10">
            <a:extLst>
              <a:ext uri="{FF2B5EF4-FFF2-40B4-BE49-F238E27FC236}">
                <a16:creationId xmlns:a16="http://schemas.microsoft.com/office/drawing/2014/main" id="{1B6A1456-FFA5-4B89-B196-C4E0F03AA3D1}"/>
              </a:ext>
            </a:extLst>
          </p:cNvPr>
          <p:cNvSpPr txBox="1"/>
          <p:nvPr/>
        </p:nvSpPr>
        <p:spPr>
          <a:xfrm>
            <a:off x="4047559" y="5539117"/>
            <a:ext cx="1535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A" sz="1100" b="1" dirty="0"/>
              <a:t>FACTOR CRITICO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F95D347-3B13-4333-8039-7390D23A5076}"/>
              </a:ext>
            </a:extLst>
          </p:cNvPr>
          <p:cNvSpPr txBox="1"/>
          <p:nvPr/>
        </p:nvSpPr>
        <p:spPr>
          <a:xfrm>
            <a:off x="5475214" y="5767240"/>
            <a:ext cx="1886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100" b="1" dirty="0"/>
              <a:t>URGENTE , PRIORITARIO</a:t>
            </a:r>
          </a:p>
        </p:txBody>
      </p:sp>
      <p:sp>
        <p:nvSpPr>
          <p:cNvPr id="8" name="CuadroTexto 10">
            <a:extLst>
              <a:ext uri="{FF2B5EF4-FFF2-40B4-BE49-F238E27FC236}">
                <a16:creationId xmlns:a16="http://schemas.microsoft.com/office/drawing/2014/main" id="{67DE5804-0E14-434A-8C86-EA5AFCDDFD00}"/>
              </a:ext>
            </a:extLst>
          </p:cNvPr>
          <p:cNvSpPr txBox="1"/>
          <p:nvPr/>
        </p:nvSpPr>
        <p:spPr>
          <a:xfrm>
            <a:off x="7338120" y="5904980"/>
            <a:ext cx="1535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A" sz="1100" b="1" dirty="0"/>
              <a:t>NO RESPONDE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E288891-73D0-4DD5-A58A-8B9FF22B2409}"/>
              </a:ext>
            </a:extLst>
          </p:cNvPr>
          <p:cNvSpPr txBox="1"/>
          <p:nvPr/>
        </p:nvSpPr>
        <p:spPr>
          <a:xfrm>
            <a:off x="724707" y="6013365"/>
            <a:ext cx="6046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1200" dirty="0"/>
              <a:t>FUENTE: Encuesta aplicada a los usuarios externos del centro de salud de Penonomé </a:t>
            </a:r>
          </a:p>
        </p:txBody>
      </p:sp>
    </p:spTree>
    <p:extLst>
      <p:ext uri="{BB962C8B-B14F-4D97-AF65-F5344CB8AC3E}">
        <p14:creationId xmlns:p14="http://schemas.microsoft.com/office/powerpoint/2010/main" val="3858432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A26111-9A01-4C8B-B23A-6F32D8E4D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2133600"/>
            <a:ext cx="9821586" cy="439849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PA" sz="2800" b="1" dirty="0">
                <a:solidFill>
                  <a:schemeClr val="tx1"/>
                </a:solidFill>
              </a:rPr>
              <a:t>ANÁLISIS DE RESULTADOS:</a:t>
            </a:r>
          </a:p>
          <a:p>
            <a:pPr marL="0" indent="0" algn="just">
              <a:buNone/>
            </a:pPr>
            <a:endParaRPr lang="es-PA" sz="2800" b="1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PA" sz="2800" dirty="0">
                <a:solidFill>
                  <a:schemeClr val="tx1"/>
                </a:solidFill>
              </a:rPr>
              <a:t>En lo concerniente  al tiempo de espera para asignación de una cita en la fila en el centro de salud de Penonomé 44% de los encuestados respondieron que no hay problema, 51% dijeron que si hay dificultad y hay que prestarle atención, un 5% no respondió o no sabe.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PA" sz="2800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endParaRPr lang="es-PA" dirty="0">
              <a:solidFill>
                <a:schemeClr val="tx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B4718BE-471E-4E2B-9727-84959B201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25910"/>
            <a:ext cx="8998226" cy="1480462"/>
          </a:xfrm>
        </p:spPr>
        <p:txBody>
          <a:bodyPr>
            <a:noAutofit/>
          </a:bodyPr>
          <a:lstStyle/>
          <a:p>
            <a:pPr algn="ctr"/>
            <a:r>
              <a:rPr lang="es-PA" sz="3200" b="1" dirty="0">
                <a:solidFill>
                  <a:schemeClr val="tx1"/>
                </a:solidFill>
              </a:rPr>
              <a:t>TIEMPO DE ESPERA PARA ASIGNACIÓN DE UNA CITA EN LA FILA EN EL CENTRO DE SALUD DE PENONOME</a:t>
            </a:r>
            <a:br>
              <a:rPr lang="es-PA" sz="3200" b="1" dirty="0">
                <a:solidFill>
                  <a:schemeClr val="tx1"/>
                </a:solidFill>
              </a:rPr>
            </a:br>
            <a:endParaRPr lang="es-PA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8811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7664F850-BA8B-47AE-B11A-225CAB896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634FC909-7343-4DEC-920F-098F56B476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4F22DB2-7E27-4CF7-8B17-254ECB9AE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C6E593B3-91A3-4687-8B8D-FE37A3714F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0C25B431-5C97-4B8D-B0A3-BFB8133C71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CA37B366-497E-4CB8-A678-A770CE2BD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CF707EDC-52B2-4D5C-8EC3-71C66EE8B3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BF8E2DE7-7466-4EDF-8D69-BCA91A88D3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229C2E15-76CD-409E-9D6B-10DAD8881E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89A24369-AC96-4A98-AD98-47A7217EC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7D0DF9A3-4628-42F6-B0A4-44D97617E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53" name="Rectangle 82">
            <a:extLst>
              <a:ext uri="{FF2B5EF4-FFF2-40B4-BE49-F238E27FC236}">
                <a16:creationId xmlns:a16="http://schemas.microsoft.com/office/drawing/2014/main" id="{7459C506-5F4B-4B75-9218-C7C3F87FA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C659EEB-C3AE-4544-8263-417009DCD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99DB6C6-36F9-4576-A558-95153EADBE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Rectangle 23">
              <a:extLst>
                <a:ext uri="{FF2B5EF4-FFF2-40B4-BE49-F238E27FC236}">
                  <a16:creationId xmlns:a16="http://schemas.microsoft.com/office/drawing/2014/main" id="{694E7916-EDE4-4B50-A4A1-6B28FDD4D9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25">
              <a:extLst>
                <a:ext uri="{FF2B5EF4-FFF2-40B4-BE49-F238E27FC236}">
                  <a16:creationId xmlns:a16="http://schemas.microsoft.com/office/drawing/2014/main" id="{6F6CB7BB-4370-4173-97F8-F636C0F14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9" name="Isosceles Triangle 88">
              <a:extLst>
                <a:ext uri="{FF2B5EF4-FFF2-40B4-BE49-F238E27FC236}">
                  <a16:creationId xmlns:a16="http://schemas.microsoft.com/office/drawing/2014/main" id="{B0F590BB-1F51-4138-A2D4-2E483C84FB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0" name="Rectangle 27">
              <a:extLst>
                <a:ext uri="{FF2B5EF4-FFF2-40B4-BE49-F238E27FC236}">
                  <a16:creationId xmlns:a16="http://schemas.microsoft.com/office/drawing/2014/main" id="{4A492863-9797-45A2-BAB3-514F10C5F2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1" name="Rectangle 28">
              <a:extLst>
                <a:ext uri="{FF2B5EF4-FFF2-40B4-BE49-F238E27FC236}">
                  <a16:creationId xmlns:a16="http://schemas.microsoft.com/office/drawing/2014/main" id="{7C1E33F6-6D0F-4ECF-92F4-6F71D8BAF3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2" name="Rectangle 29">
              <a:extLst>
                <a:ext uri="{FF2B5EF4-FFF2-40B4-BE49-F238E27FC236}">
                  <a16:creationId xmlns:a16="http://schemas.microsoft.com/office/drawing/2014/main" id="{73EEEA64-7411-474B-BD0E-60C24B3F4E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3" name="Isosceles Triangle 92">
              <a:extLst>
                <a:ext uri="{FF2B5EF4-FFF2-40B4-BE49-F238E27FC236}">
                  <a16:creationId xmlns:a16="http://schemas.microsoft.com/office/drawing/2014/main" id="{4F82A6DD-92BB-4443-B5A5-05240DD558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4" name="Isosceles Triangle 93">
              <a:extLst>
                <a:ext uri="{FF2B5EF4-FFF2-40B4-BE49-F238E27FC236}">
                  <a16:creationId xmlns:a16="http://schemas.microsoft.com/office/drawing/2014/main" id="{79832BCB-1DCF-46AC-9FFA-170791668D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96" name="Rectangle 95">
            <a:extLst>
              <a:ext uri="{FF2B5EF4-FFF2-40B4-BE49-F238E27FC236}">
                <a16:creationId xmlns:a16="http://schemas.microsoft.com/office/drawing/2014/main" id="{4E74DA95-CD7A-4D5E-9D27-67A759CE7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:\FOTOS\20171130_0702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8696" y="820382"/>
            <a:ext cx="5857866" cy="520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4AA3B5C-0C55-4FFF-9C45-8F9F7C074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1305" y="1650669"/>
            <a:ext cx="0" cy="34319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Imagen que contiene edificio, suelo, equipaje, techo&#10;&#10;Descripción generada automáticamente">
            <a:extLst>
              <a:ext uri="{FF2B5EF4-FFF2-40B4-BE49-F238E27FC236}">
                <a16:creationId xmlns:a16="http://schemas.microsoft.com/office/drawing/2014/main" id="{7441D3F1-0BF1-4DC3-B2C3-B3E364A60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8" y="495832"/>
            <a:ext cx="6049408" cy="585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93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E855C-D327-4510-AF1C-59B0574D1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30285" y="332008"/>
            <a:ext cx="10512752" cy="1280890"/>
          </a:xfrm>
        </p:spPr>
        <p:txBody>
          <a:bodyPr>
            <a:noAutofit/>
          </a:bodyPr>
          <a:lstStyle/>
          <a:p>
            <a:pPr algn="ctr"/>
            <a:r>
              <a:rPr lang="es-PA" sz="2800" b="1" dirty="0">
                <a:solidFill>
                  <a:schemeClr val="tx1"/>
                </a:solidFill>
              </a:rPr>
              <a:t>GRÁFICA #4:  TIEMPO DE ESPERA PARA RECIBIR ATENCION </a:t>
            </a:r>
            <a:br>
              <a:rPr lang="es-PA" sz="2800" b="1" dirty="0">
                <a:solidFill>
                  <a:schemeClr val="tx1"/>
                </a:solidFill>
              </a:rPr>
            </a:br>
            <a:r>
              <a:rPr lang="es-PA" sz="2800" b="1" dirty="0">
                <a:solidFill>
                  <a:schemeClr val="tx1"/>
                </a:solidFill>
              </a:rPr>
              <a:t>MEDICA EN EL CENTRO DE SALUD DE PENONOME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200-00001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1903205"/>
              </p:ext>
            </p:extLst>
          </p:nvPr>
        </p:nvGraphicFramePr>
        <p:xfrm>
          <a:off x="687388" y="1440542"/>
          <a:ext cx="8708571" cy="4909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A56A2647-2EAF-4F34-B57F-DDC9F120E5D9}"/>
              </a:ext>
            </a:extLst>
          </p:cNvPr>
          <p:cNvSpPr txBox="1"/>
          <p:nvPr/>
        </p:nvSpPr>
        <p:spPr>
          <a:xfrm>
            <a:off x="1195435" y="5540833"/>
            <a:ext cx="1983330" cy="34471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A" sz="1100" b="1" dirty="0"/>
              <a:t>NO HAY PROBLEMA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40664A-3D96-4314-9F76-085898ABADEA}"/>
              </a:ext>
            </a:extLst>
          </p:cNvPr>
          <p:cNvSpPr txBox="1"/>
          <p:nvPr/>
        </p:nvSpPr>
        <p:spPr>
          <a:xfrm>
            <a:off x="1490415" y="4595059"/>
            <a:ext cx="1393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100" b="1" dirty="0"/>
              <a:t>HAY DIFICULTAD</a:t>
            </a:r>
          </a:p>
        </p:txBody>
      </p:sp>
      <p:sp>
        <p:nvSpPr>
          <p:cNvPr id="6" name="CuadroTexto 10">
            <a:extLst>
              <a:ext uri="{FF2B5EF4-FFF2-40B4-BE49-F238E27FC236}">
                <a16:creationId xmlns:a16="http://schemas.microsoft.com/office/drawing/2014/main" id="{56CE1E0E-F049-409D-B5D2-521F95D8A967}"/>
              </a:ext>
            </a:extLst>
          </p:cNvPr>
          <p:cNvSpPr txBox="1"/>
          <p:nvPr/>
        </p:nvSpPr>
        <p:spPr>
          <a:xfrm>
            <a:off x="938873" y="3732687"/>
            <a:ext cx="1535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A" sz="1100" b="1" dirty="0"/>
              <a:t>FACTOR CRITICO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45BB589-E182-43ED-9DFE-6D072FE328AE}"/>
              </a:ext>
            </a:extLst>
          </p:cNvPr>
          <p:cNvSpPr txBox="1"/>
          <p:nvPr/>
        </p:nvSpPr>
        <p:spPr>
          <a:xfrm>
            <a:off x="938873" y="2870316"/>
            <a:ext cx="1886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100" b="1" dirty="0"/>
              <a:t>URGENTE , PRIORITARIO</a:t>
            </a:r>
          </a:p>
        </p:txBody>
      </p:sp>
      <p:sp>
        <p:nvSpPr>
          <p:cNvPr id="8" name="CuadroTexto 10">
            <a:extLst>
              <a:ext uri="{FF2B5EF4-FFF2-40B4-BE49-F238E27FC236}">
                <a16:creationId xmlns:a16="http://schemas.microsoft.com/office/drawing/2014/main" id="{725DFF23-9130-4E08-8184-0BA6FC3CE38E}"/>
              </a:ext>
            </a:extLst>
          </p:cNvPr>
          <p:cNvSpPr txBox="1"/>
          <p:nvPr/>
        </p:nvSpPr>
        <p:spPr>
          <a:xfrm>
            <a:off x="1114560" y="1960631"/>
            <a:ext cx="1535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A" sz="1100" b="1" dirty="0"/>
              <a:t>NO RESPONDE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5B6CDE5-6C73-4989-9DEE-EFD5969305DE}"/>
              </a:ext>
            </a:extLst>
          </p:cNvPr>
          <p:cNvSpPr txBox="1"/>
          <p:nvPr/>
        </p:nvSpPr>
        <p:spPr>
          <a:xfrm>
            <a:off x="695451" y="6450745"/>
            <a:ext cx="5884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1200" dirty="0"/>
              <a:t>FUENTE: Encuesta aplicada a los usuarios del centro de salud de Penonomé </a:t>
            </a:r>
          </a:p>
        </p:txBody>
      </p:sp>
    </p:spTree>
    <p:extLst>
      <p:ext uri="{BB962C8B-B14F-4D97-AF65-F5344CB8AC3E}">
        <p14:creationId xmlns:p14="http://schemas.microsoft.com/office/powerpoint/2010/main" val="35781339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015E56-61FD-4081-B1EB-57339C43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402135"/>
            <a:ext cx="9352547" cy="1280890"/>
          </a:xfrm>
        </p:spPr>
        <p:txBody>
          <a:bodyPr>
            <a:noAutofit/>
          </a:bodyPr>
          <a:lstStyle/>
          <a:p>
            <a:pPr algn="ctr"/>
            <a:r>
              <a:rPr lang="es-PA" sz="3200" b="1" dirty="0">
                <a:solidFill>
                  <a:schemeClr val="tx1"/>
                </a:solidFill>
              </a:rPr>
              <a:t>TIEMPO DE ESPERA PARA RECIBIR ATENCION MEDICA EN EL CENTRO DE SALUD DE PENONOME</a:t>
            </a:r>
            <a:endParaRPr lang="es-PA" sz="3200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E1540E-41B1-4935-B24C-35795D882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205" y="2019908"/>
            <a:ext cx="9352548" cy="4320209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PA" sz="2800" b="1" dirty="0">
                <a:solidFill>
                  <a:schemeClr val="tx1"/>
                </a:solidFill>
              </a:rPr>
              <a:t>ANÁLISIS DE RESULTADOS: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s-PA" sz="2800" b="1" dirty="0">
              <a:solidFill>
                <a:schemeClr val="tx1"/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PA" sz="2800" dirty="0">
                <a:solidFill>
                  <a:schemeClr val="tx1"/>
                </a:solidFill>
              </a:rPr>
              <a:t>En cuanto al tiempo de espera para recibir atención médica  en el centro de salud de Penonomé un 42% de los usuarios respondieron que no hay problema, un 50% dijo que si hay dificultad o problema y que es un factor que necesita  atención y un 8% no respondió nada.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PA" sz="2800" b="1" dirty="0">
                <a:solidFill>
                  <a:schemeClr val="tx1"/>
                </a:solidFill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s-P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178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E39CA20-E05C-44CB-8BB8-27AECD3D077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28251" y="1128251"/>
            <a:ext cx="6858000" cy="4601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81BE449-C8B6-43D8-A021-B69481CAE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0823" y="-1"/>
            <a:ext cx="3857626" cy="68580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D64DB7C-5283-4050-921E-99574FA5B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449" y="0"/>
            <a:ext cx="4013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717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1D6E18-4471-44D3-9540-78E394543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111" y="2184846"/>
            <a:ext cx="10502889" cy="2488308"/>
          </a:xfrm>
        </p:spPr>
        <p:txBody>
          <a:bodyPr/>
          <a:lstStyle/>
          <a:p>
            <a:pPr algn="ctr"/>
            <a:r>
              <a:rPr lang="es-PA" dirty="0">
                <a:solidFill>
                  <a:schemeClr val="tx1"/>
                </a:solidFill>
              </a:rPr>
              <a:t>MEDIDAS IMPLEMENTADAS  PARA LOGRAR LAS MEJORAS A  LOS PROBLEMAS  IDENTIFICADOS </a:t>
            </a:r>
          </a:p>
        </p:txBody>
      </p:sp>
    </p:spTree>
    <p:extLst>
      <p:ext uri="{BB962C8B-B14F-4D97-AF65-F5344CB8AC3E}">
        <p14:creationId xmlns:p14="http://schemas.microsoft.com/office/powerpoint/2010/main" val="1204625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E87CE5-2978-4620-9BD3-0601C039A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0"/>
            <a:ext cx="9573434" cy="962526"/>
          </a:xfrm>
        </p:spPr>
        <p:txBody>
          <a:bodyPr>
            <a:normAutofit/>
          </a:bodyPr>
          <a:lstStyle/>
          <a:p>
            <a:pPr algn="ctr"/>
            <a:r>
              <a:rPr lang="es-PA" sz="5400" b="1" dirty="0">
                <a:solidFill>
                  <a:schemeClr val="tx1"/>
                </a:solidFill>
              </a:rPr>
              <a:t>PLAN DE ACCION-DESAFIOS 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F2F26733-2295-47CF-9747-EA9BEDA121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6215835"/>
              </p:ext>
            </p:extLst>
          </p:nvPr>
        </p:nvGraphicFramePr>
        <p:xfrm>
          <a:off x="0" y="882316"/>
          <a:ext cx="12192000" cy="59756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12568420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76850970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71367366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173545367"/>
                    </a:ext>
                  </a:extLst>
                </a:gridCol>
              </a:tblGrid>
              <a:tr h="1367061">
                <a:tc>
                  <a:txBody>
                    <a:bodyPr/>
                    <a:lstStyle/>
                    <a:p>
                      <a:pPr algn="ctr"/>
                      <a:r>
                        <a:rPr lang="es-PA" sz="2800" dirty="0">
                          <a:solidFill>
                            <a:schemeClr val="tx1"/>
                          </a:solidFill>
                        </a:rPr>
                        <a:t>PROBLEMA IDENTIFICADO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PA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PA" sz="2800" dirty="0">
                          <a:solidFill>
                            <a:schemeClr val="tx1"/>
                          </a:solidFill>
                        </a:rPr>
                        <a:t>META ESPERADA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A" sz="2800" dirty="0">
                          <a:solidFill>
                            <a:schemeClr val="tx1"/>
                          </a:solidFill>
                        </a:rPr>
                        <a:t>ACTIVIDADES</a:t>
                      </a:r>
                    </a:p>
                    <a:p>
                      <a:pPr algn="ctr"/>
                      <a:r>
                        <a:rPr lang="es-PA" sz="2800" dirty="0">
                          <a:solidFill>
                            <a:schemeClr val="tx1"/>
                          </a:solidFill>
                        </a:rPr>
                        <a:t>REALIZADAS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A" sz="2800" dirty="0">
                          <a:solidFill>
                            <a:schemeClr val="tx1"/>
                          </a:solidFill>
                        </a:rPr>
                        <a:t>MEDIO VERIFICACIÓN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65844"/>
                  </a:ext>
                </a:extLst>
              </a:tr>
              <a:tr h="460862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PA" dirty="0"/>
                        <a:t>DESCONTENTO O DIFICULTAD EN LA COMUNICACIÓN Y ORIENTACIÓN CON LOS USUARIOS EXERNOS Y EL PERSONAL DEL C.S DE PENONOMÉ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PA" dirty="0"/>
                        <a:t>QUE MAS DEL 85% DE LOS USUARIOS EXTERNOS SE ENCUENTREN SATISFECHOS CON LA COMUNICACIÓN Y ORIENTACIÓN QUE LE BRINDA EL PERSONAL DE SALUD.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PA" dirty="0"/>
                        <a:t>SE REALIZAN CONTINUAMENTE CAPACITACIONES Y DOCENCIAS EN TEMAS DE COMUNICACIÓN, ORIENTACION Y TRABAJO EN EQUIPO AL PERSONAL QUE LABORA EN EL CENTRO.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r>
                        <a:rPr lang="es-PA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PA" dirty="0"/>
                        <a:t>APLICACIÓN DE UNA SEGUNDA ENCUESTA DE SATISFACCIÓN AL USUARIO EXTERNO Y VERIFICACIÓN DE RESULTADOS.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897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6738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BDDF2C-B8D8-4B70-B6B8-D991460F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81393" y="527538"/>
            <a:ext cx="8596668" cy="742122"/>
          </a:xfrm>
        </p:spPr>
        <p:txBody>
          <a:bodyPr>
            <a:noAutofit/>
          </a:bodyPr>
          <a:lstStyle/>
          <a:p>
            <a:pPr algn="ctr"/>
            <a:r>
              <a:rPr lang="es-PA" sz="4800" dirty="0">
                <a:solidFill>
                  <a:schemeClr val="tx1"/>
                </a:solidFill>
              </a:rPr>
              <a:t> </a:t>
            </a:r>
            <a:r>
              <a:rPr lang="es-PA" sz="5400" b="1" dirty="0">
                <a:solidFill>
                  <a:schemeClr val="tx1"/>
                </a:solidFill>
              </a:rPr>
              <a:t>PROVINCIA DE COCLE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72C6E6-2360-4026-ADD3-546FD34EC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445" y="1814083"/>
            <a:ext cx="7014754" cy="4431648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s-PA" sz="2000" dirty="0">
                <a:solidFill>
                  <a:schemeClr val="tx1"/>
                </a:solidFill>
              </a:rPr>
              <a:t>  Población de responsabilidad en la provincia </a:t>
            </a:r>
            <a:r>
              <a:rPr lang="es-PA" sz="2000" b="1" dirty="0">
                <a:solidFill>
                  <a:schemeClr val="tx1"/>
                </a:solidFill>
              </a:rPr>
              <a:t>263, 254 habitantes.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s-PA" sz="2000" b="1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s-PA" sz="2000" dirty="0">
                <a:solidFill>
                  <a:schemeClr val="tx1"/>
                </a:solidFill>
              </a:rPr>
              <a:t>  Se divide en seis distritos los cuales están divididos en 47 corregimientos y 1,125 lugares poblados.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s-PA" sz="20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s-PA" sz="2000" dirty="0">
                <a:solidFill>
                  <a:schemeClr val="tx1"/>
                </a:solidFill>
              </a:rPr>
              <a:t> La provincia cuenta en 6 distritos de Salud : </a:t>
            </a:r>
            <a:r>
              <a:rPr lang="es-PA" sz="2000" b="1" dirty="0">
                <a:solidFill>
                  <a:schemeClr val="tx1"/>
                </a:solidFill>
              </a:rPr>
              <a:t>Penonomé, Antón, Aguadulce, Natá, </a:t>
            </a:r>
            <a:r>
              <a:rPr lang="es-PA" sz="2000" b="1" dirty="0" err="1">
                <a:solidFill>
                  <a:schemeClr val="tx1"/>
                </a:solidFill>
              </a:rPr>
              <a:t>Olá</a:t>
            </a:r>
            <a:r>
              <a:rPr lang="es-PA" sz="2000" b="1" dirty="0">
                <a:solidFill>
                  <a:schemeClr val="tx1"/>
                </a:solidFill>
              </a:rPr>
              <a:t> y La Pintada.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s-PA" sz="2000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es-PA" sz="2000" dirty="0">
                <a:solidFill>
                  <a:schemeClr val="tx1"/>
                </a:solidFill>
              </a:rPr>
              <a:t> La Cabecera de la Provincia es la </a:t>
            </a:r>
            <a:r>
              <a:rPr lang="es-PA" sz="2000" b="1" dirty="0">
                <a:solidFill>
                  <a:schemeClr val="tx1"/>
                </a:solidFill>
              </a:rPr>
              <a:t>Ciudad de Penonomé</a:t>
            </a:r>
            <a:r>
              <a:rPr lang="es-PA" sz="2000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es-PA" sz="2000" dirty="0">
              <a:solidFill>
                <a:schemeClr val="tx1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959295A-CF68-41BC-BB38-09B4E8B744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525"/>
          <a:stretch/>
        </p:blipFill>
        <p:spPr>
          <a:xfrm>
            <a:off x="7370098" y="1814083"/>
            <a:ext cx="4599457" cy="453660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E2B18F4-0A3A-4BD8-B024-D06B01DFFC40}"/>
              </a:ext>
            </a:extLst>
          </p:cNvPr>
          <p:cNvSpPr txBox="1"/>
          <p:nvPr/>
        </p:nvSpPr>
        <p:spPr>
          <a:xfrm>
            <a:off x="8531203" y="2402329"/>
            <a:ext cx="2671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400" dirty="0">
                <a:highlight>
                  <a:srgbClr val="FFFF00"/>
                </a:highlight>
              </a:rPr>
              <a:t>TOTAL: 263, 254 HAB.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C245BEC-0D89-4B9F-A004-3C5122927DE0}"/>
              </a:ext>
            </a:extLst>
          </p:cNvPr>
          <p:cNvSpPr txBox="1"/>
          <p:nvPr/>
        </p:nvSpPr>
        <p:spPr>
          <a:xfrm>
            <a:off x="9911549" y="3313333"/>
            <a:ext cx="20580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400" dirty="0">
                <a:highlight>
                  <a:srgbClr val="FFFF00"/>
                </a:highlight>
              </a:rPr>
              <a:t>94, 206 HAB.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ECB446-50D6-421C-8FC5-8BAC0189F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230" y="218241"/>
            <a:ext cx="2467317" cy="123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159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1015" y="308056"/>
            <a:ext cx="9326880" cy="994117"/>
          </a:xfrm>
        </p:spPr>
        <p:txBody>
          <a:bodyPr>
            <a:normAutofit fontScale="90000"/>
          </a:bodyPr>
          <a:lstStyle/>
          <a:p>
            <a:pPr algn="ctr"/>
            <a:r>
              <a:rPr lang="es-PA" b="1" dirty="0">
                <a:solidFill>
                  <a:schemeClr val="tx1"/>
                </a:solidFill>
              </a:rPr>
              <a:t>CAPACITACIONES Y DOCENCIAS AL PERSONAL QUE LABORA C.S PENONOME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B3C02AE-0312-44DC-A034-13488714D1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544"/>
          <a:stretch/>
        </p:blipFill>
        <p:spPr>
          <a:xfrm>
            <a:off x="3569104" y="1302171"/>
            <a:ext cx="4129553" cy="553402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71AC8BB-30A4-4861-BB54-49A1518D1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302173"/>
            <a:ext cx="3569104" cy="55340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981A747-5CC8-46A6-9F90-6A5783C03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658" y="1316920"/>
            <a:ext cx="4493338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794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id="{99BBA169-24FA-4606-B80C-08F234823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322" y="196645"/>
            <a:ext cx="9218304" cy="1320800"/>
          </a:xfrm>
        </p:spPr>
        <p:txBody>
          <a:bodyPr>
            <a:normAutofit/>
          </a:bodyPr>
          <a:lstStyle/>
          <a:p>
            <a:pPr algn="ctr"/>
            <a:r>
              <a:rPr lang="es-PA" b="1" dirty="0">
                <a:solidFill>
                  <a:schemeClr val="tx1"/>
                </a:solidFill>
              </a:rPr>
              <a:t>CAPACITACIONES Y DOCENCIAS AL PERSONAL QUE LABORA C.S PENONOME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0EBC60F-A16F-4AB2-B175-4DC142894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7445"/>
            <a:ext cx="6341806" cy="534055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EB19156-7219-44C7-AF96-360669BAE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806" y="1517445"/>
            <a:ext cx="5850194" cy="53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06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F2F26733-2295-47CF-9747-EA9BEDA121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85234"/>
              </p:ext>
            </p:extLst>
          </p:nvPr>
        </p:nvGraphicFramePr>
        <p:xfrm>
          <a:off x="0" y="850232"/>
          <a:ext cx="12192000" cy="6007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12568420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76850970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71367366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173545367"/>
                    </a:ext>
                  </a:extLst>
                </a:gridCol>
              </a:tblGrid>
              <a:tr h="1374401">
                <a:tc>
                  <a:txBody>
                    <a:bodyPr/>
                    <a:lstStyle/>
                    <a:p>
                      <a:pPr algn="ctr"/>
                      <a:r>
                        <a:rPr lang="es-PA" sz="2800" dirty="0">
                          <a:solidFill>
                            <a:schemeClr val="tx1"/>
                          </a:solidFill>
                        </a:rPr>
                        <a:t>PROBLEMA IDENTIFICADO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PA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PA" sz="2800" dirty="0">
                          <a:solidFill>
                            <a:schemeClr val="tx1"/>
                          </a:solidFill>
                        </a:rPr>
                        <a:t>META ESPERADA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A" sz="2800" dirty="0">
                          <a:solidFill>
                            <a:schemeClr val="tx1"/>
                          </a:solidFill>
                        </a:rPr>
                        <a:t>ACTIVIDADES  REALIZADAS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A" sz="2800" dirty="0">
                          <a:solidFill>
                            <a:schemeClr val="tx1"/>
                          </a:solidFill>
                        </a:rPr>
                        <a:t>MEDIO VERIFICACIÓN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65844"/>
                  </a:ext>
                </a:extLst>
              </a:tr>
              <a:tr h="463336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PA" dirty="0"/>
                        <a:t>INSATISFACCIÓN EN EL TIEMPO DE ESPERA PARA ASIGNACIÓN DE  UNA CITA EN LA FILA  DE REGES EN EL CENTRO DE SALUD DE PENONOMÉ.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A" dirty="0"/>
                        <a:t>QUE MAS DEL 75% DE LOS USUARIOS EXTERNOS SE ENCUENTREN ACEPTABLE CON EL TIEMPO QUE DEBEN ESPERAR PARA OBTENER UNA CITA EN LA FILA DE REGISTROS MEDICOS Y ESTADISTICAS.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endParaRPr lang="es-P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PA" dirty="0"/>
                        <a:t> ADECUACION Y MEJORAS EN LA VENTANILLA DE REGISTROS MEDICOS  PARA DISMINUIR LOS TIEMPOS DE ESPERA.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es-PA" dirty="0"/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PA" dirty="0"/>
                        <a:t>IMPLEMENTACION Y USO DE KIOSCOS PARA VERIFICACION DE CITAS Y DESCONCENTRAR LAS FILAS.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PA" dirty="0"/>
                        <a:t>APLICACIÓN DE UNA SEGUNDA ENCUESTA DE SATISFACCIÓN AL USUARIO EXTERNO Y VERIFICACIÓN DE RESULTADOS.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s-P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897174"/>
                  </a:ext>
                </a:extLst>
              </a:tr>
            </a:tbl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7C2DD420-4285-4392-A03A-0934325682CD}"/>
              </a:ext>
            </a:extLst>
          </p:cNvPr>
          <p:cNvSpPr txBox="1">
            <a:spLocks/>
          </p:cNvSpPr>
          <p:nvPr/>
        </p:nvSpPr>
        <p:spPr>
          <a:xfrm>
            <a:off x="259883" y="0"/>
            <a:ext cx="9573434" cy="9625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A" sz="5400" b="1">
                <a:solidFill>
                  <a:schemeClr val="tx1"/>
                </a:solidFill>
              </a:rPr>
              <a:t>PLAN DE ACCION-DESAFIOS </a:t>
            </a:r>
            <a:endParaRPr lang="es-PA" sz="5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004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8B7FBED-5DB0-4D65-876F-BD6CD46CCCB9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1"/>
          <a:stretch/>
        </p:blipFill>
        <p:spPr bwMode="auto">
          <a:xfrm>
            <a:off x="3054" y="3768622"/>
            <a:ext cx="6048090" cy="30829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3B5FC60-E2AD-4844-8DBC-A4A141A0DB9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036" y="3836079"/>
            <a:ext cx="6143910" cy="3015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4A9A2A1-7178-4A0B-B0C3-B3EDE70509F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27682"/>
            <a:ext cx="6096000" cy="283147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63DE1D83-84B3-412E-BFB3-4757CB4B333D}"/>
              </a:ext>
            </a:extLst>
          </p:cNvPr>
          <p:cNvSpPr txBox="1">
            <a:spLocks/>
          </p:cNvSpPr>
          <p:nvPr/>
        </p:nvSpPr>
        <p:spPr>
          <a:xfrm>
            <a:off x="0" y="167363"/>
            <a:ext cx="9193436" cy="962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A" sz="2400" b="1" dirty="0">
                <a:solidFill>
                  <a:schemeClr val="tx1"/>
                </a:solidFill>
              </a:rPr>
              <a:t>MEJORAS Y AMPLIACIÓN DEPARTAMENTO DE REGISTROS MEDICOS Y ESTADISTICAS DEL CENTRO DE SALUD DE PENONOMÉ </a:t>
            </a:r>
          </a:p>
        </p:txBody>
      </p:sp>
      <p:sp>
        <p:nvSpPr>
          <p:cNvPr id="8" name="Flecha: hacia abajo 7">
            <a:extLst>
              <a:ext uri="{FF2B5EF4-FFF2-40B4-BE49-F238E27FC236}">
                <a16:creationId xmlns:a16="http://schemas.microsoft.com/office/drawing/2014/main" id="{A270F654-C3A6-4624-B6A9-2C66B06717E8}"/>
              </a:ext>
            </a:extLst>
          </p:cNvPr>
          <p:cNvSpPr/>
          <p:nvPr/>
        </p:nvSpPr>
        <p:spPr>
          <a:xfrm>
            <a:off x="8318317" y="4341791"/>
            <a:ext cx="361988" cy="7553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>
              <a:solidFill>
                <a:srgbClr val="FF0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EEDF0A5-CF1B-4A11-8F22-CB788CE26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054" y="1029835"/>
            <a:ext cx="6096000" cy="296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909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76F34A8-22DE-40B0-A27E-1930F29EF20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34944" y="1805612"/>
            <a:ext cx="5559291" cy="4545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19AB783-BA87-4158-AB59-BAE71510C14E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3" r="24970"/>
          <a:stretch/>
        </p:blipFill>
        <p:spPr bwMode="auto">
          <a:xfrm>
            <a:off x="1" y="1298712"/>
            <a:ext cx="5141844" cy="55592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849410EA-234A-4747-B0BF-10B16CB96B56}"/>
              </a:ext>
            </a:extLst>
          </p:cNvPr>
          <p:cNvSpPr txBox="1">
            <a:spLocks/>
          </p:cNvSpPr>
          <p:nvPr/>
        </p:nvSpPr>
        <p:spPr>
          <a:xfrm>
            <a:off x="0" y="167363"/>
            <a:ext cx="9193436" cy="962526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A" sz="2800" b="1" dirty="0">
                <a:solidFill>
                  <a:schemeClr val="tx1"/>
                </a:solidFill>
              </a:rPr>
              <a:t>KIOSCOS DE  VERIFICACION DE CITAS EN EL </a:t>
            </a:r>
          </a:p>
          <a:p>
            <a:pPr algn="ctr"/>
            <a:r>
              <a:rPr lang="es-PA" sz="2800" b="1" dirty="0">
                <a:solidFill>
                  <a:schemeClr val="tx1"/>
                </a:solidFill>
              </a:rPr>
              <a:t> CENTRO DE SALUD DE PENONOMÉ </a:t>
            </a:r>
          </a:p>
        </p:txBody>
      </p:sp>
    </p:spTree>
    <p:extLst>
      <p:ext uri="{BB962C8B-B14F-4D97-AF65-F5344CB8AC3E}">
        <p14:creationId xmlns:p14="http://schemas.microsoft.com/office/powerpoint/2010/main" val="2925067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F2F26733-2295-47CF-9747-EA9BEDA121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568315"/>
              </p:ext>
            </p:extLst>
          </p:nvPr>
        </p:nvGraphicFramePr>
        <p:xfrm>
          <a:off x="0" y="914400"/>
          <a:ext cx="12192000" cy="6264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12568420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768509703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713673669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173545367"/>
                    </a:ext>
                  </a:extLst>
                </a:gridCol>
              </a:tblGrid>
              <a:tr h="1354226">
                <a:tc>
                  <a:txBody>
                    <a:bodyPr/>
                    <a:lstStyle/>
                    <a:p>
                      <a:pPr algn="ctr"/>
                      <a:r>
                        <a:rPr lang="es-PA" sz="2800" dirty="0">
                          <a:solidFill>
                            <a:schemeClr val="tx1"/>
                          </a:solidFill>
                        </a:rPr>
                        <a:t>PROBLEMA IDENTIFICADO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PA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s-PA" sz="2800" dirty="0">
                          <a:solidFill>
                            <a:schemeClr val="tx1"/>
                          </a:solidFill>
                        </a:rPr>
                        <a:t>META ESPERADA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A" sz="2800" dirty="0">
                          <a:solidFill>
                            <a:schemeClr val="tx1"/>
                          </a:solidFill>
                        </a:rPr>
                        <a:t>ACTIVIDADES REALIZADAS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A" sz="2800" dirty="0">
                          <a:solidFill>
                            <a:schemeClr val="tx1"/>
                          </a:solidFill>
                        </a:rPr>
                        <a:t>MEDIO VERIFICACIÓN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1765844"/>
                  </a:ext>
                </a:extLst>
              </a:tr>
              <a:tr h="490979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A" dirty="0"/>
                        <a:t>  DESCONTENTO E INCONFORMIDAD DE LOS USUARIOS EXTERNOS EN EL  </a:t>
                      </a:r>
                      <a:r>
                        <a:rPr lang="es-PA" sz="1800" b="0" dirty="0">
                          <a:solidFill>
                            <a:schemeClr val="tx1"/>
                          </a:solidFill>
                        </a:rPr>
                        <a:t>TIEMPO DE ESPERA PARA RECIBIR ATENCION MEDICA EN EL CENTRO DE SALUD DE PENONOME</a:t>
                      </a:r>
                      <a:endParaRPr lang="es-PA" b="0" dirty="0"/>
                    </a:p>
                    <a:p>
                      <a:pPr>
                        <a:lnSpc>
                          <a:spcPct val="150000"/>
                        </a:lnSpc>
                      </a:pPr>
                      <a:endParaRPr lang="es-P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PA" dirty="0"/>
                        <a:t>QUE MAS DEL 75% DE LOS USUARIOS EXTERNOS SE ENCUENTREN CONFORMES CON EL TIEMPO QUE DEBEN ESPERAR PARA RECIBIR ATENCIÓN MÉDICA EN EL CENTRO DE SALUD DE PENONOMÉ.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PA" dirty="0"/>
                        <a:t> </a:t>
                      </a:r>
                      <a:r>
                        <a:rPr lang="es-PA" sz="1600" dirty="0"/>
                        <a:t>ORIENTACIÓN CONSTANTE AL USUARIO EXTERNO SOBRE LA COMPLEJIDAD DE (USO SEIS) LA ATENCIÓN ENTRE MÉDICO PACIENTE.</a:t>
                      </a:r>
                    </a:p>
                    <a:p>
                      <a:pPr marL="0" indent="0">
                        <a:lnSpc>
                          <a:spcPct val="150000"/>
                        </a:lnSpc>
                        <a:buFont typeface="Arial" panose="020B0604020202020204" pitchFamily="34" charset="0"/>
                        <a:buNone/>
                      </a:pPr>
                      <a:endParaRPr lang="es-PA" sz="1600" dirty="0"/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s-PA" sz="1600" dirty="0"/>
                        <a:t> AMPLIACIÓN Y CONSTRUCCIÓN DE CUBICULOS PARA REFORZAR LA ATENCIÓN  CON MÁS PERSONAL MÉDICO.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PA" dirty="0"/>
                        <a:t>APLICACIÓN DE UNA SEGUNDA ENCUESTA DE SATISFACCIÓN AL USUARIO EXTERNO Y VERIFICACIÓN DE RESULTADOS.</a:t>
                      </a:r>
                    </a:p>
                    <a:p>
                      <a:pPr marL="285750" indent="-285750">
                        <a:lnSpc>
                          <a:spcPct val="150000"/>
                        </a:lnSpc>
                        <a:buFont typeface="Arial" panose="020B0604020202020204" pitchFamily="34" charset="0"/>
                        <a:buChar char="•"/>
                      </a:pPr>
                      <a:endParaRPr lang="es-P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4897174"/>
                  </a:ext>
                </a:extLst>
              </a:tr>
            </a:tbl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4A5237D3-A6E2-4FB2-8BF4-2E59A3703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83" y="0"/>
            <a:ext cx="9573434" cy="962526"/>
          </a:xfrm>
        </p:spPr>
        <p:txBody>
          <a:bodyPr>
            <a:normAutofit/>
          </a:bodyPr>
          <a:lstStyle/>
          <a:p>
            <a:pPr algn="ctr"/>
            <a:r>
              <a:rPr lang="es-PA" sz="5400" b="1" dirty="0">
                <a:solidFill>
                  <a:schemeClr val="tx1"/>
                </a:solidFill>
              </a:rPr>
              <a:t>PLAN DE ACCION-DESAFIOS </a:t>
            </a:r>
          </a:p>
        </p:txBody>
      </p:sp>
    </p:spTree>
    <p:extLst>
      <p:ext uri="{BB962C8B-B14F-4D97-AF65-F5344CB8AC3E}">
        <p14:creationId xmlns:p14="http://schemas.microsoft.com/office/powerpoint/2010/main" val="3955718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FOTOS\20180419_075222_1524142882974.jpg">
            <a:extLst>
              <a:ext uri="{FF2B5EF4-FFF2-40B4-BE49-F238E27FC236}">
                <a16:creationId xmlns:a16="http://schemas.microsoft.com/office/drawing/2014/main" id="{1EEA6101-D3EA-421E-8740-F7DA72ACE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128" y="1239118"/>
            <a:ext cx="6384919" cy="263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93237F97-E72C-463F-AC95-9604DEDAF5AF}"/>
              </a:ext>
            </a:extLst>
          </p:cNvPr>
          <p:cNvSpPr txBox="1">
            <a:spLocks/>
          </p:cNvSpPr>
          <p:nvPr/>
        </p:nvSpPr>
        <p:spPr>
          <a:xfrm>
            <a:off x="596768" y="196249"/>
            <a:ext cx="8596668" cy="962526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s-PA" sz="5400" b="1" dirty="0">
                <a:solidFill>
                  <a:schemeClr val="tx1"/>
                </a:solidFill>
              </a:rPr>
              <a:t>MEJORAS Y AMPLIACIÓN DEL CENTRO DE SALUD DE PENONOMÉ </a:t>
            </a:r>
          </a:p>
        </p:txBody>
      </p:sp>
      <p:pic>
        <p:nvPicPr>
          <p:cNvPr id="4" name="Picture 2" descr="E:\FOTOS\20180419_075407_1524142882674.jpg">
            <a:extLst>
              <a:ext uri="{FF2B5EF4-FFF2-40B4-BE49-F238E27FC236}">
                <a16:creationId xmlns:a16="http://schemas.microsoft.com/office/drawing/2014/main" id="{4F6C5A0C-CBCF-4B43-94DE-5BEA21E3F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239117"/>
            <a:ext cx="5678129" cy="255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F5E63C6-38CB-415B-80B2-9FAAF6515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782462"/>
            <a:ext cx="6649027" cy="29806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BF35C0F-E1A5-4AD8-909A-630978496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026" y="3878312"/>
            <a:ext cx="5414021" cy="297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119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802A4C-5F66-4CE8-A73F-441FC0405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147483"/>
            <a:ext cx="9291484" cy="1042219"/>
          </a:xfrm>
        </p:spPr>
        <p:txBody>
          <a:bodyPr>
            <a:noAutofit/>
          </a:bodyPr>
          <a:lstStyle/>
          <a:p>
            <a:pPr algn="ctr"/>
            <a:r>
              <a:rPr lang="es-PA" b="1" dirty="0">
                <a:solidFill>
                  <a:schemeClr val="tx1"/>
                </a:solidFill>
              </a:rPr>
              <a:t>AMPLIACIÓN Y CONSTRUCCIÓN DE NUEVOS CUBÍCULOS MÉDICOS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D6FDDB-4F58-4916-AA83-871DF91C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2103"/>
            <a:ext cx="3857625" cy="55158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B77F994-0B97-4C0E-9A05-43B4EFA87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625" y="1342103"/>
            <a:ext cx="3857625" cy="551589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75091A7-0036-4533-909F-240E572234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250" y="1342102"/>
            <a:ext cx="4476750" cy="551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937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sultado de imagen para mensaje madre teresa de calcuta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147" y="474762"/>
            <a:ext cx="7703127" cy="338397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8A767C3-23B1-473C-86EB-75ABFF730DCC}"/>
              </a:ext>
            </a:extLst>
          </p:cNvPr>
          <p:cNvSpPr/>
          <p:nvPr/>
        </p:nvSpPr>
        <p:spPr>
          <a:xfrm>
            <a:off x="359461" y="4212603"/>
            <a:ext cx="95779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</a:rPr>
              <a:t>SISTEMA DE SALUD HUMANO CON EQUIDAD Y CALIDAD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504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4294A77C-ACC8-4DC6-86A5-0710927B27C3}"/>
              </a:ext>
            </a:extLst>
          </p:cNvPr>
          <p:cNvSpPr/>
          <p:nvPr/>
        </p:nvSpPr>
        <p:spPr>
          <a:xfrm>
            <a:off x="483476" y="2559558"/>
            <a:ext cx="95011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8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MUCHAS GRACIAS</a:t>
            </a:r>
            <a:endParaRPr lang="es-ES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04148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t="5314" r="20895"/>
          <a:stretch/>
        </p:blipFill>
        <p:spPr>
          <a:xfrm>
            <a:off x="7506892" y="1205345"/>
            <a:ext cx="4062548" cy="5411289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DDBDDF2C-B8D8-4B70-B6B8-D991460F7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498" y="333973"/>
            <a:ext cx="8596668" cy="742122"/>
          </a:xfrm>
        </p:spPr>
        <p:txBody>
          <a:bodyPr>
            <a:noAutofit/>
          </a:bodyPr>
          <a:lstStyle/>
          <a:p>
            <a:pPr algn="ctr"/>
            <a:r>
              <a:rPr lang="es-PA" sz="4800" b="1" dirty="0">
                <a:solidFill>
                  <a:schemeClr val="tx1"/>
                </a:solidFill>
              </a:rPr>
              <a:t> DISTRITO DE PENONOMÉ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9472C6E6-2360-4026-ADD3-546FD34EC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100" y="1605627"/>
            <a:ext cx="7014754" cy="388077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PA" sz="2000" dirty="0">
                <a:solidFill>
                  <a:schemeClr val="tx1"/>
                </a:solidFill>
              </a:rPr>
              <a:t>Población de Responsabilidad 94, 206 habitantes.</a:t>
            </a:r>
          </a:p>
          <a:p>
            <a:pPr algn="just">
              <a:lnSpc>
                <a:spcPct val="150000"/>
              </a:lnSpc>
            </a:pPr>
            <a:r>
              <a:rPr lang="es-PA" sz="2000" dirty="0">
                <a:solidFill>
                  <a:schemeClr val="tx1"/>
                </a:solidFill>
              </a:rPr>
              <a:t> El Distrito de Penonomé cuenta con 5 centros  de salud en los corregimientos de Penonomé, Río Grande, Toabré, Caimito y </a:t>
            </a:r>
            <a:r>
              <a:rPr lang="es-PA" sz="2000" dirty="0" err="1">
                <a:solidFill>
                  <a:schemeClr val="tx1"/>
                </a:solidFill>
              </a:rPr>
              <a:t>Chiguirí</a:t>
            </a:r>
            <a:r>
              <a:rPr lang="es-PA" sz="2000" dirty="0">
                <a:solidFill>
                  <a:schemeClr val="tx1"/>
                </a:solidFill>
              </a:rPr>
              <a:t> Arriba.</a:t>
            </a:r>
          </a:p>
          <a:p>
            <a:pPr algn="just">
              <a:lnSpc>
                <a:spcPct val="150000"/>
              </a:lnSpc>
            </a:pPr>
            <a:r>
              <a:rPr lang="es-PA" sz="2000" dirty="0">
                <a:solidFill>
                  <a:schemeClr val="tx1"/>
                </a:solidFill>
              </a:rPr>
              <a:t>CENTRO DE SALUD DE PENONOMÉ es una de las instalaciones que lleva a cabo el PROGRAMA DE ACOMPAÑAMIENTO HUMANO Y ESPIRITUAL AL ENFERMO Y SU FAMILIA- HUMANIZACION</a:t>
            </a:r>
          </a:p>
          <a:p>
            <a:pPr algn="just">
              <a:lnSpc>
                <a:spcPct val="150000"/>
              </a:lnSpc>
            </a:pPr>
            <a:r>
              <a:rPr lang="es-PA" sz="2000" dirty="0">
                <a:solidFill>
                  <a:schemeClr val="tx1"/>
                </a:solidFill>
              </a:rPr>
              <a:t> Se aplicó una Encuesta de Satisfacción al usuario externo e interno. </a:t>
            </a:r>
          </a:p>
        </p:txBody>
      </p:sp>
      <p:sp>
        <p:nvSpPr>
          <p:cNvPr id="9" name="Triángulo isósceles 8"/>
          <p:cNvSpPr/>
          <p:nvPr/>
        </p:nvSpPr>
        <p:spPr>
          <a:xfrm>
            <a:off x="9933712" y="3089563"/>
            <a:ext cx="221672" cy="3325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0" name="Triángulo isósceles 9"/>
          <p:cNvSpPr/>
          <p:nvPr/>
        </p:nvSpPr>
        <p:spPr>
          <a:xfrm>
            <a:off x="10751576" y="3089564"/>
            <a:ext cx="221672" cy="3325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Triángulo isósceles 10"/>
          <p:cNvSpPr/>
          <p:nvPr/>
        </p:nvSpPr>
        <p:spPr>
          <a:xfrm>
            <a:off x="8714510" y="5320146"/>
            <a:ext cx="221672" cy="3325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2" name="Triángulo isósceles 11"/>
          <p:cNvSpPr/>
          <p:nvPr/>
        </p:nvSpPr>
        <p:spPr>
          <a:xfrm>
            <a:off x="10280074" y="4055373"/>
            <a:ext cx="221672" cy="3325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3" name="Triángulo isósceles 12"/>
          <p:cNvSpPr/>
          <p:nvPr/>
        </p:nvSpPr>
        <p:spPr>
          <a:xfrm>
            <a:off x="9524312" y="4876800"/>
            <a:ext cx="221672" cy="3325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4" name="Triángulo isósceles 13">
            <a:extLst>
              <a:ext uri="{FF2B5EF4-FFF2-40B4-BE49-F238E27FC236}">
                <a16:creationId xmlns:a16="http://schemas.microsoft.com/office/drawing/2014/main" id="{BD502F86-F926-48F7-9C2C-5386742FB284}"/>
              </a:ext>
            </a:extLst>
          </p:cNvPr>
          <p:cNvSpPr/>
          <p:nvPr/>
        </p:nvSpPr>
        <p:spPr>
          <a:xfrm>
            <a:off x="7692544" y="6260545"/>
            <a:ext cx="221672" cy="33250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737533D-2CA4-4A16-9BBF-BFB85FCC42BB}"/>
              </a:ext>
            </a:extLst>
          </p:cNvPr>
          <p:cNvSpPr txBox="1"/>
          <p:nvPr/>
        </p:nvSpPr>
        <p:spPr>
          <a:xfrm>
            <a:off x="7803380" y="6260545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dirty="0"/>
              <a:t>Centros de Salud</a:t>
            </a:r>
          </a:p>
        </p:txBody>
      </p:sp>
    </p:spTree>
    <p:extLst>
      <p:ext uri="{BB962C8B-B14F-4D97-AF65-F5344CB8AC3E}">
        <p14:creationId xmlns:p14="http://schemas.microsoft.com/office/powerpoint/2010/main" val="3430388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7B5142-08C4-4A52-9EA9-3F9250B32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17" y="313540"/>
            <a:ext cx="8596668" cy="874643"/>
          </a:xfrm>
        </p:spPr>
        <p:txBody>
          <a:bodyPr>
            <a:normAutofit/>
          </a:bodyPr>
          <a:lstStyle/>
          <a:p>
            <a:r>
              <a:rPr lang="es-PA" sz="4400" b="1" dirty="0">
                <a:solidFill>
                  <a:schemeClr val="tx1"/>
                </a:solidFill>
              </a:rPr>
              <a:t>      HUMANIZAR EN SALUD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F2CA7E-FC4D-4096-929E-4352EA2E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317" y="1400218"/>
            <a:ext cx="8596668" cy="4841556"/>
          </a:xfrm>
        </p:spPr>
        <p:txBody>
          <a:bodyPr>
            <a:noAutofit/>
          </a:bodyPr>
          <a:lstStyle/>
          <a:p>
            <a:pPr algn="just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sz="2800" dirty="0">
                <a:solidFill>
                  <a:schemeClr val="tx1"/>
                </a:solidFill>
                <a:cs typeface="Arial" pitchFamily="34" charset="0"/>
              </a:rPr>
              <a:t>Es </a:t>
            </a:r>
            <a:r>
              <a:rPr lang="es-ES" sz="2800" b="1" dirty="0">
                <a:solidFill>
                  <a:schemeClr val="tx1"/>
                </a:solidFill>
                <a:cs typeface="Arial" pitchFamily="34" charset="0"/>
              </a:rPr>
              <a:t>orientar la actuación del personal de la salud </a:t>
            </a:r>
            <a:r>
              <a:rPr lang="es-ES" sz="2800" b="1" i="1" dirty="0">
                <a:solidFill>
                  <a:schemeClr val="tx1"/>
                </a:solidFill>
                <a:cs typeface="Arial" pitchFamily="34" charset="0"/>
              </a:rPr>
              <a:t>hacia el servicio  del enfermo</a:t>
            </a:r>
            <a:r>
              <a:rPr lang="es-ES" sz="28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s-ES" sz="2800" dirty="0">
                <a:solidFill>
                  <a:schemeClr val="tx1"/>
                </a:solidFill>
                <a:cs typeface="Arial" pitchFamily="34" charset="0"/>
              </a:rPr>
              <a:t>considerándolo en su globalidad, ofreciéndole una asistencia integral con calidez y competencia, que responda a las dimensiones  física, emocional, social y espiritual de la persona. </a:t>
            </a:r>
          </a:p>
          <a:p>
            <a:pPr algn="just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s-ES" sz="2800" dirty="0">
              <a:solidFill>
                <a:schemeClr val="tx1"/>
              </a:solidFill>
              <a:cs typeface="Arial" pitchFamily="34" charset="0"/>
            </a:endParaRPr>
          </a:p>
          <a:p>
            <a:pPr algn="just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s-ES" sz="2800" dirty="0">
                <a:solidFill>
                  <a:schemeClr val="tx1"/>
                </a:solidFill>
                <a:cs typeface="Arial" pitchFamily="34" charset="0"/>
              </a:rPr>
              <a:t>Es tomar conciencia de que en todo tiempo y en toda época </a:t>
            </a:r>
            <a:r>
              <a:rPr lang="es-ES" sz="2800" b="1" dirty="0">
                <a:solidFill>
                  <a:schemeClr val="tx1"/>
                </a:solidFill>
                <a:cs typeface="Arial" pitchFamily="34" charset="0"/>
              </a:rPr>
              <a:t>la persona debe luchar para ser persona y trabajar por cuidar su salud </a:t>
            </a:r>
            <a:r>
              <a:rPr lang="es-ES" sz="2800" dirty="0">
                <a:solidFill>
                  <a:schemeClr val="tx1"/>
                </a:solidFill>
                <a:cs typeface="Arial" pitchFamily="34" charset="0"/>
              </a:rPr>
              <a:t>y la de sus semejantes</a:t>
            </a:r>
          </a:p>
          <a:p>
            <a:pPr algn="just"/>
            <a:endParaRPr lang="es-PA" sz="2800" dirty="0">
              <a:solidFill>
                <a:schemeClr val="tx1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851EE7D-7CC1-4017-A5A0-167E57159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761" y="235445"/>
            <a:ext cx="1276902" cy="109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2253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22334257-FE95-4189-947F-3ACBDD01E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690" y="2379337"/>
            <a:ext cx="7492181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s-ES" sz="3200" dirty="0">
                <a:latin typeface="+mn-lt"/>
                <a:cs typeface="Arial" pitchFamily="34" charset="0"/>
              </a:rPr>
              <a:t>Las personas que reciben los servicios de salud tienen el derecho constitucional y humano de ser atendidos de forma integral, con equipos de profesionales que brinden este servicio con respeto, cariño, calidad y calidez. </a:t>
            </a:r>
            <a:endParaRPr lang="es-ES" sz="3200" dirty="0">
              <a:latin typeface="+mn-lt"/>
            </a:endParaRP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77CB8168-D803-4314-ADB5-2D694E3C6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1027" y="707596"/>
            <a:ext cx="8596312" cy="894735"/>
          </a:xfrm>
        </p:spPr>
        <p:txBody>
          <a:bodyPr>
            <a:normAutofit/>
          </a:bodyPr>
          <a:lstStyle/>
          <a:p>
            <a:r>
              <a:rPr lang="es-PA" sz="4800" b="1" dirty="0">
                <a:solidFill>
                  <a:schemeClr val="tx1"/>
                </a:solidFill>
              </a:rPr>
              <a:t>      HUMANIZAR EN SALUD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05E2771-B15A-4DAE-B2C6-B38854B58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834" y="503820"/>
            <a:ext cx="1428172" cy="1228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324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C11EA3-2C90-4013-B764-08A6430A3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287" y="2302565"/>
            <a:ext cx="10018644" cy="1510747"/>
          </a:xfrm>
        </p:spPr>
        <p:txBody>
          <a:bodyPr>
            <a:noAutofit/>
          </a:bodyPr>
          <a:lstStyle/>
          <a:p>
            <a:pPr algn="ctr"/>
            <a:r>
              <a:rPr lang="es-PA" sz="4400" b="1" dirty="0">
                <a:solidFill>
                  <a:schemeClr val="tx1"/>
                </a:solidFill>
              </a:rPr>
              <a:t>NUDOS CRÍTICOS, PROBLEMAS IDENTIFICADOS DURANTE APLICACIÓN DE ENCUESTAS A USUARIOS EXTERNOS</a:t>
            </a:r>
          </a:p>
        </p:txBody>
      </p:sp>
    </p:spTree>
    <p:extLst>
      <p:ext uri="{BB962C8B-B14F-4D97-AF65-F5344CB8AC3E}">
        <p14:creationId xmlns:p14="http://schemas.microsoft.com/office/powerpoint/2010/main" val="328683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234295-D08F-4D88-9788-1F4F3AF8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29" y="434963"/>
            <a:ext cx="9135881" cy="1280890"/>
          </a:xfrm>
        </p:spPr>
        <p:txBody>
          <a:bodyPr>
            <a:noAutofit/>
          </a:bodyPr>
          <a:lstStyle/>
          <a:p>
            <a:pPr algn="just"/>
            <a:r>
              <a:rPr lang="es-PA" sz="2800" b="1" dirty="0">
                <a:solidFill>
                  <a:schemeClr val="tx1"/>
                </a:solidFill>
              </a:rPr>
              <a:t> GRÁFICA #1: COMUNICACIÓN ENTRE TRABAJADORES, USUARIOS Y FAMILIA EN EL CENTRO DE SALUD DE PENONOME</a:t>
            </a:r>
            <a:br>
              <a:rPr lang="es-PA" sz="2800" b="1" dirty="0">
                <a:solidFill>
                  <a:schemeClr val="tx1"/>
                </a:solidFill>
              </a:rPr>
            </a:br>
            <a:endParaRPr lang="es-PA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200-00000E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0194352"/>
              </p:ext>
            </p:extLst>
          </p:nvPr>
        </p:nvGraphicFramePr>
        <p:xfrm>
          <a:off x="592254" y="1675554"/>
          <a:ext cx="8776009" cy="4470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D8F16BD8-6FF3-4E30-9592-3795863367BF}"/>
              </a:ext>
            </a:extLst>
          </p:cNvPr>
          <p:cNvSpPr txBox="1"/>
          <p:nvPr/>
        </p:nvSpPr>
        <p:spPr>
          <a:xfrm>
            <a:off x="1065638" y="5919454"/>
            <a:ext cx="1983330" cy="34471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A" sz="1100" b="1" dirty="0"/>
              <a:t>NO HAY PROBLEMA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57FD35A-F893-4497-AD00-96E1A6A0C4A4}"/>
              </a:ext>
            </a:extLst>
          </p:cNvPr>
          <p:cNvSpPr txBox="1"/>
          <p:nvPr/>
        </p:nvSpPr>
        <p:spPr>
          <a:xfrm>
            <a:off x="2842045" y="5902876"/>
            <a:ext cx="1393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100" b="1" dirty="0"/>
              <a:t>HAY DIFICULTAD</a:t>
            </a:r>
          </a:p>
        </p:txBody>
      </p:sp>
      <p:sp>
        <p:nvSpPr>
          <p:cNvPr id="6" name="CuadroTexto 10">
            <a:extLst>
              <a:ext uri="{FF2B5EF4-FFF2-40B4-BE49-F238E27FC236}">
                <a16:creationId xmlns:a16="http://schemas.microsoft.com/office/drawing/2014/main" id="{6FA759E8-0EC9-4B45-8259-6996A780C7DD}"/>
              </a:ext>
            </a:extLst>
          </p:cNvPr>
          <p:cNvSpPr txBox="1"/>
          <p:nvPr/>
        </p:nvSpPr>
        <p:spPr>
          <a:xfrm>
            <a:off x="4420277" y="5884345"/>
            <a:ext cx="1535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A" sz="1100" b="1" dirty="0"/>
              <a:t>FACTOR CRITICO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2243FA0-329A-4471-9F75-EB0A823CAB71}"/>
              </a:ext>
            </a:extLst>
          </p:cNvPr>
          <p:cNvSpPr txBox="1"/>
          <p:nvPr/>
        </p:nvSpPr>
        <p:spPr>
          <a:xfrm>
            <a:off x="6017105" y="5884345"/>
            <a:ext cx="1886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100" b="1" dirty="0"/>
              <a:t>URGENTE , PRIORITARIO</a:t>
            </a:r>
          </a:p>
        </p:txBody>
      </p:sp>
      <p:sp>
        <p:nvSpPr>
          <p:cNvPr id="8" name="CuadroTexto 10">
            <a:extLst>
              <a:ext uri="{FF2B5EF4-FFF2-40B4-BE49-F238E27FC236}">
                <a16:creationId xmlns:a16="http://schemas.microsoft.com/office/drawing/2014/main" id="{B628D847-7654-41AC-AC32-2475937D83AD}"/>
              </a:ext>
            </a:extLst>
          </p:cNvPr>
          <p:cNvSpPr txBox="1"/>
          <p:nvPr/>
        </p:nvSpPr>
        <p:spPr>
          <a:xfrm>
            <a:off x="7895577" y="5919454"/>
            <a:ext cx="13933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A" sz="1100" b="1" dirty="0"/>
              <a:t>NO RESPONDE, NO SABE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3406660-21BC-4323-8CE0-AF6DDDFE8F75}"/>
              </a:ext>
            </a:extLst>
          </p:cNvPr>
          <p:cNvSpPr txBox="1"/>
          <p:nvPr/>
        </p:nvSpPr>
        <p:spPr>
          <a:xfrm>
            <a:off x="681808" y="6385829"/>
            <a:ext cx="6046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1200" dirty="0"/>
              <a:t>FUENTE: Encuesta aplicada a los usuario externos del centro de salud de Penonomé </a:t>
            </a:r>
          </a:p>
        </p:txBody>
      </p:sp>
    </p:spTree>
    <p:extLst>
      <p:ext uri="{BB962C8B-B14F-4D97-AF65-F5344CB8AC3E}">
        <p14:creationId xmlns:p14="http://schemas.microsoft.com/office/powerpoint/2010/main" val="654017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8D1219-3CAF-4347-9FE8-96CD8BBF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69" y="465359"/>
            <a:ext cx="9437274" cy="1280890"/>
          </a:xfrm>
        </p:spPr>
        <p:txBody>
          <a:bodyPr>
            <a:noAutofit/>
          </a:bodyPr>
          <a:lstStyle/>
          <a:p>
            <a:pPr algn="ctr"/>
            <a:r>
              <a:rPr lang="es-PA" sz="3200" b="1" dirty="0">
                <a:solidFill>
                  <a:schemeClr val="tx1"/>
                </a:solidFill>
              </a:rPr>
              <a:t>COMUNICACIÓN ENTRE TRABAJADORES, USUARIOS Y FAMILIA EN EL CENTRO DE SALUD DE PENONOME</a:t>
            </a:r>
            <a:endParaRPr lang="es-PA" sz="3200" dirty="0">
              <a:solidFill>
                <a:schemeClr val="tx1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2B5E36-F25C-4D4A-B90A-378A05726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5" y="2385391"/>
            <a:ext cx="9622803" cy="377762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es-PA" sz="2800" b="1" dirty="0">
                <a:solidFill>
                  <a:schemeClr val="tx1"/>
                </a:solidFill>
              </a:rPr>
              <a:t>ANÁLISIS DE RESULTADOS: </a:t>
            </a:r>
          </a:p>
          <a:p>
            <a:pPr marL="0" indent="0" algn="just">
              <a:buNone/>
            </a:pPr>
            <a:endParaRPr lang="es-PA" sz="2800" b="1" dirty="0">
              <a:solidFill>
                <a:schemeClr val="tx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s-PA" sz="2800" b="1" dirty="0">
                <a:solidFill>
                  <a:schemeClr val="tx1"/>
                </a:solidFill>
              </a:rPr>
              <a:t> </a:t>
            </a:r>
            <a:r>
              <a:rPr lang="es-PA" sz="2800" dirty="0">
                <a:solidFill>
                  <a:schemeClr val="tx1"/>
                </a:solidFill>
              </a:rPr>
              <a:t>Respecto a la comunicación entre trabajadores, usuarios y familia en el centro de salud de Penonomé un 41% respondió que no hay problema, es satisfactoria, un 53% indicó que si hay dificultad y que hay que prestarle atención, un 6% no respondió o no sabe.</a:t>
            </a:r>
          </a:p>
          <a:p>
            <a:pPr marL="0" indent="0" algn="just">
              <a:buNone/>
            </a:pPr>
            <a:endParaRPr lang="es-PA" sz="2800" b="1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s-PA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0118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DCDEA0-B547-45F5-AB86-D9CCBB672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352" y="276398"/>
            <a:ext cx="10389705" cy="1280890"/>
          </a:xfrm>
        </p:spPr>
        <p:txBody>
          <a:bodyPr>
            <a:normAutofit/>
          </a:bodyPr>
          <a:lstStyle/>
          <a:p>
            <a:pPr algn="ctr"/>
            <a:r>
              <a:rPr lang="es-PA" sz="2800" b="1" dirty="0">
                <a:solidFill>
                  <a:schemeClr val="tx1"/>
                </a:solidFill>
              </a:rPr>
              <a:t>GRÁFICA #2: ORIENTACIÓN E INFORMACIÓN AL USUARIO Y FAMILIA EN EL CENTRO DE SALUD DE PENONOME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00000000-0008-0000-0200-00000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8687963"/>
              </p:ext>
            </p:extLst>
          </p:nvPr>
        </p:nvGraphicFramePr>
        <p:xfrm>
          <a:off x="205532" y="1147462"/>
          <a:ext cx="9661296" cy="51090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CuadroTexto 1">
            <a:extLst>
              <a:ext uri="{FF2B5EF4-FFF2-40B4-BE49-F238E27FC236}">
                <a16:creationId xmlns:a16="http://schemas.microsoft.com/office/drawing/2014/main" id="{EE845092-455D-4E1D-BB8C-49FC3AEE4439}"/>
              </a:ext>
            </a:extLst>
          </p:cNvPr>
          <p:cNvSpPr txBox="1"/>
          <p:nvPr/>
        </p:nvSpPr>
        <p:spPr>
          <a:xfrm>
            <a:off x="1082006" y="5987969"/>
            <a:ext cx="1983330" cy="344714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A" sz="1100" b="1" dirty="0"/>
              <a:t>NO HAY PROBLEMA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6D9F07A-1DBA-4097-AA7D-50E24B422B27}"/>
              </a:ext>
            </a:extLst>
          </p:cNvPr>
          <p:cNvSpPr txBox="1"/>
          <p:nvPr/>
        </p:nvSpPr>
        <p:spPr>
          <a:xfrm>
            <a:off x="2880769" y="5987969"/>
            <a:ext cx="13933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100" b="1" dirty="0"/>
              <a:t>HAY DIFICULTAD</a:t>
            </a:r>
          </a:p>
        </p:txBody>
      </p:sp>
      <p:sp>
        <p:nvSpPr>
          <p:cNvPr id="6" name="CuadroTexto 10">
            <a:extLst>
              <a:ext uri="{FF2B5EF4-FFF2-40B4-BE49-F238E27FC236}">
                <a16:creationId xmlns:a16="http://schemas.microsoft.com/office/drawing/2014/main" id="{7A4DF7E3-A270-4B80-B805-F9837661CA89}"/>
              </a:ext>
            </a:extLst>
          </p:cNvPr>
          <p:cNvSpPr txBox="1"/>
          <p:nvPr/>
        </p:nvSpPr>
        <p:spPr>
          <a:xfrm>
            <a:off x="4731024" y="6006438"/>
            <a:ext cx="15354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A" sz="1100" b="1" dirty="0"/>
              <a:t>FACTOR CRITICO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045B24C-765D-4B26-8EA9-C5EEFACFDCC9}"/>
              </a:ext>
            </a:extLst>
          </p:cNvPr>
          <p:cNvSpPr txBox="1"/>
          <p:nvPr/>
        </p:nvSpPr>
        <p:spPr>
          <a:xfrm>
            <a:off x="6281465" y="5994880"/>
            <a:ext cx="1886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sz="1100" b="1" dirty="0"/>
              <a:t>URGENTE , PRIORITARIO</a:t>
            </a:r>
          </a:p>
        </p:txBody>
      </p:sp>
      <p:sp>
        <p:nvSpPr>
          <p:cNvPr id="8" name="CuadroTexto 10">
            <a:extLst>
              <a:ext uri="{FF2B5EF4-FFF2-40B4-BE49-F238E27FC236}">
                <a16:creationId xmlns:a16="http://schemas.microsoft.com/office/drawing/2014/main" id="{EA450B65-BBAC-4614-982A-E768D01ADDCB}"/>
              </a:ext>
            </a:extLst>
          </p:cNvPr>
          <p:cNvSpPr txBox="1"/>
          <p:nvPr/>
        </p:nvSpPr>
        <p:spPr>
          <a:xfrm>
            <a:off x="8336728" y="5966520"/>
            <a:ext cx="11518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s-PA" sz="1100" b="1" dirty="0"/>
              <a:t>NO RESPONDE.</a:t>
            </a:r>
          </a:p>
          <a:p>
            <a:r>
              <a:rPr lang="es-PA" sz="1100" b="1" dirty="0"/>
              <a:t> NO SABE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C24F69C-E4E0-44E0-AB99-171C32965F09}"/>
              </a:ext>
            </a:extLst>
          </p:cNvPr>
          <p:cNvSpPr txBox="1"/>
          <p:nvPr/>
        </p:nvSpPr>
        <p:spPr>
          <a:xfrm>
            <a:off x="471399" y="6465022"/>
            <a:ext cx="60460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A" sz="1200" dirty="0"/>
              <a:t>FUENTE: Encuesta aplicada a los usuarios externos del centro de salud de Penonomé </a:t>
            </a:r>
          </a:p>
        </p:txBody>
      </p:sp>
    </p:spTree>
    <p:extLst>
      <p:ext uri="{BB962C8B-B14F-4D97-AF65-F5344CB8AC3E}">
        <p14:creationId xmlns:p14="http://schemas.microsoft.com/office/powerpoint/2010/main" val="397641382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528</TotalTime>
  <Words>1221</Words>
  <Application>Microsoft Office PowerPoint</Application>
  <PresentationFormat>Panorámica</PresentationFormat>
  <Paragraphs>127</Paragraphs>
  <Slides>29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Arial</vt:lpstr>
      <vt:lpstr>Calibri</vt:lpstr>
      <vt:lpstr>Times New Roman</vt:lpstr>
      <vt:lpstr>Trebuchet MS</vt:lpstr>
      <vt:lpstr>Wingdings 3</vt:lpstr>
      <vt:lpstr>Faceta</vt:lpstr>
      <vt:lpstr>REGIÓN DE SALUD DE COCLÉ    AVANCES Y DESAFIOS EN EL PROCESO DE HUMANIZACIÓN  EN EL SISTEMA DE SALUD</vt:lpstr>
      <vt:lpstr> PROVINCIA DE COCLE</vt:lpstr>
      <vt:lpstr> DISTRITO DE PENONOMÉ</vt:lpstr>
      <vt:lpstr>      HUMANIZAR EN SALUD</vt:lpstr>
      <vt:lpstr>      HUMANIZAR EN SALUD</vt:lpstr>
      <vt:lpstr>NUDOS CRÍTICOS, PROBLEMAS IDENTIFICADOS DURANTE APLICACIÓN DE ENCUESTAS A USUARIOS EXTERNOS</vt:lpstr>
      <vt:lpstr> GRÁFICA #1: COMUNICACIÓN ENTRE TRABAJADORES, USUARIOS Y FAMILIA EN EL CENTRO DE SALUD DE PENONOME </vt:lpstr>
      <vt:lpstr>COMUNICACIÓN ENTRE TRABAJADORES, USUARIOS Y FAMILIA EN EL CENTRO DE SALUD DE PENONOME</vt:lpstr>
      <vt:lpstr>GRÁFICA #2: ORIENTACIÓN E INFORMACIÓN AL USUARIO Y FAMILIA EN EL CENTRO DE SALUD DE PENONOME</vt:lpstr>
      <vt:lpstr>ORIENTACIÓN E INFORMACIÓN AL USUARIO Y FAMILIA EN EL CENTRO DE SALUD DE PENONOME</vt:lpstr>
      <vt:lpstr>CENTRO DE SALUD DE PENONOMÉ</vt:lpstr>
      <vt:lpstr>GRÁFICA # 3: TIEMPO DE ESPERA PARA ASIGNACIÓN DE UNA CITA EN LA FILA DE REGES EN EL CENTRO DE SALUD DE PENONOME </vt:lpstr>
      <vt:lpstr>TIEMPO DE ESPERA PARA ASIGNACIÓN DE UNA CITA EN LA FILA EN EL CENTRO DE SALUD DE PENONOME </vt:lpstr>
      <vt:lpstr>Presentación de PowerPoint</vt:lpstr>
      <vt:lpstr>GRÁFICA #4:  TIEMPO DE ESPERA PARA RECIBIR ATENCION  MEDICA EN EL CENTRO DE SALUD DE PENONOME</vt:lpstr>
      <vt:lpstr>TIEMPO DE ESPERA PARA RECIBIR ATENCION MEDICA EN EL CENTRO DE SALUD DE PENONOME</vt:lpstr>
      <vt:lpstr>Presentación de PowerPoint</vt:lpstr>
      <vt:lpstr>MEDIDAS IMPLEMENTADAS  PARA LOGRAR LAS MEJORAS A  LOS PROBLEMAS  IDENTIFICADOS </vt:lpstr>
      <vt:lpstr>PLAN DE ACCION-DESAFIOS </vt:lpstr>
      <vt:lpstr>CAPACITACIONES Y DOCENCIAS AL PERSONAL QUE LABORA C.S PENONOME</vt:lpstr>
      <vt:lpstr>CAPACITACIONES Y DOCENCIAS AL PERSONAL QUE LABORA C.S PENONOME</vt:lpstr>
      <vt:lpstr>Presentación de PowerPoint</vt:lpstr>
      <vt:lpstr>Presentación de PowerPoint</vt:lpstr>
      <vt:lpstr>Presentación de PowerPoint</vt:lpstr>
      <vt:lpstr>PLAN DE ACCION-DESAFIOS </vt:lpstr>
      <vt:lpstr>Presentación de PowerPoint</vt:lpstr>
      <vt:lpstr>AMPLIACIÓN Y CONSTRUCCIÓN DE NUEVOS CUBÍCULOS MÉDICOS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REGIÓN DE SALUD DE COCLÉ  CENTRO DE SALUD DE PENONOMÉ    PROGRAMA DE ACOMPAÑAMIENTO HUMANO Y ESPIRITUAL AL ENFERMO</dc:title>
  <dc:creator>DRA HARARI</dc:creator>
  <cp:lastModifiedBy>DRA HARARI</cp:lastModifiedBy>
  <cp:revision>70</cp:revision>
  <dcterms:created xsi:type="dcterms:W3CDTF">2018-11-13T18:25:09Z</dcterms:created>
  <dcterms:modified xsi:type="dcterms:W3CDTF">2018-11-23T02:12:39Z</dcterms:modified>
</cp:coreProperties>
</file>