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2" r:id="rId9"/>
    <p:sldId id="265" r:id="rId10"/>
    <p:sldId id="268" r:id="rId11"/>
    <p:sldId id="266" r:id="rId12"/>
    <p:sldId id="267" r:id="rId1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BD5A1-086E-4F27-B184-E8165D750AE9}" type="datetimeFigureOut">
              <a:rPr lang="es-PA" smtClean="0"/>
              <a:t>11/22/2018</a:t>
            </a:fld>
            <a:endParaRPr lang="es-PA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4A9D7-AB2B-426D-A7AC-32898DAB534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966948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A" sz="4000" b="1" dirty="0" smtClean="0"/>
              <a:t>Infecciones</a:t>
            </a:r>
            <a:r>
              <a:rPr lang="es-PA" b="1" dirty="0" smtClean="0"/>
              <a:t> </a:t>
            </a:r>
            <a:r>
              <a:rPr lang="es-PA" sz="4000" b="1" dirty="0" smtClean="0"/>
              <a:t>asociadas a la atención de salud y resistencia antimicrobiana</a:t>
            </a:r>
            <a:endParaRPr lang="es-PA" sz="4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A" dirty="0" smtClean="0"/>
              <a:t>Dra.  Lizbeth Hayer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95402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b="1" dirty="0" smtClean="0"/>
              <a:t>Medidas para combatir la RAM</a:t>
            </a:r>
            <a:endParaRPr lang="es-PA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89222" y="2253048"/>
            <a:ext cx="9601200" cy="3581400"/>
          </a:xfrm>
        </p:spPr>
        <p:txBody>
          <a:bodyPr>
            <a:noAutofit/>
          </a:bodyPr>
          <a:lstStyle/>
          <a:p>
            <a:r>
              <a:rPr lang="es-PA" sz="2400" dirty="0" smtClean="0"/>
              <a:t>Mejorar la sensibilización y la comprensión de la RAM</a:t>
            </a:r>
          </a:p>
          <a:p>
            <a:r>
              <a:rPr lang="es-PA" sz="2400" dirty="0" smtClean="0"/>
              <a:t>Fortalecer la capacidad en materia de vigilancia de enfermedades y laboratorial</a:t>
            </a:r>
          </a:p>
          <a:p>
            <a:r>
              <a:rPr lang="es-PA" sz="2400" dirty="0" smtClean="0"/>
              <a:t>Procurar el acceso constante a medicamentos esenciales de buena calidad</a:t>
            </a:r>
          </a:p>
          <a:p>
            <a:r>
              <a:rPr lang="es-PA" sz="2400" dirty="0" smtClean="0"/>
              <a:t>Regular y promover el uso óptimo de los antimicrobianos</a:t>
            </a:r>
          </a:p>
          <a:p>
            <a:r>
              <a:rPr lang="es-PA" sz="2400" dirty="0" smtClean="0"/>
              <a:t>Reducir la incidencia de infecciones mediante el estricto cumplimiento de las medidas de prevención y control de infecciones</a:t>
            </a:r>
          </a:p>
          <a:p>
            <a:r>
              <a:rPr lang="es-PA" sz="2400" dirty="0" smtClean="0"/>
              <a:t>Fomentar la innovación y la investigación y el desarrollo de nuevas herramientas</a:t>
            </a:r>
            <a:endParaRPr lang="es-PA" sz="2400" dirty="0"/>
          </a:p>
        </p:txBody>
      </p:sp>
      <p:pic>
        <p:nvPicPr>
          <p:cNvPr id="1026" name="Picture 2" descr="Resultado de imagen para logo de la organizaciÃ³n mundial de la sal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445" y="1134809"/>
            <a:ext cx="2900663" cy="16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35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b="1" dirty="0" smtClean="0"/>
              <a:t>Conclusiones</a:t>
            </a:r>
            <a:endParaRPr lang="es-PA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640046"/>
            <a:ext cx="9889524" cy="437357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PA" sz="2400" dirty="0"/>
              <a:t>Para las IAAS, el control de antimicrobianos es de suma importancia ya que es un factor determinante en el desarrollo de infecciones debido a la presión selectiva que surge de la combinación del uso excesivo de antimicrobianos, el uso incorrecto por falta de acceso a tratamiento apropiado y la subutilización debido a la falta de recursos financieros para completar tratamientos pueden producir </a:t>
            </a:r>
            <a:r>
              <a:rPr lang="es-PA" sz="2400" dirty="0" smtClean="0"/>
              <a:t>IAAS.</a:t>
            </a:r>
          </a:p>
          <a:p>
            <a:pPr marL="0" indent="0" algn="just">
              <a:buNone/>
            </a:pPr>
            <a:r>
              <a:rPr lang="es-PA" sz="2400" dirty="0" smtClean="0"/>
              <a:t> </a:t>
            </a:r>
          </a:p>
          <a:p>
            <a:pPr algn="just"/>
            <a:r>
              <a:rPr lang="es-PA" sz="2400" dirty="0" smtClean="0"/>
              <a:t>El </a:t>
            </a:r>
            <a:r>
              <a:rPr lang="es-PA" sz="2400" dirty="0"/>
              <a:t>uso inadecuado de los antimicrobianos es un factor importante que contribuye al desarrollo de resistencia. Cualquier antibiótico, utilizado apropiada o inapropiadamente, afectará la ecología </a:t>
            </a:r>
            <a:r>
              <a:rPr lang="es-PA" sz="2400" dirty="0" smtClean="0"/>
              <a:t>bacteriana, </a:t>
            </a:r>
            <a:r>
              <a:rPr lang="es-PA" sz="2400" dirty="0"/>
              <a:t>por lo tanto, seleccionará resistencia en mayor o menor grado. Por ello, el uso de antimicrobianos se considera un factor determinante en la Salud </a:t>
            </a:r>
            <a:r>
              <a:rPr lang="es-PA" sz="2400" dirty="0" smtClean="0"/>
              <a:t>Pública</a:t>
            </a:r>
            <a:r>
              <a:rPr lang="es-PA" sz="2400" dirty="0"/>
              <a:t> </a:t>
            </a:r>
            <a:r>
              <a:rPr lang="es-PA" sz="2400" dirty="0" smtClean="0"/>
              <a:t>al considerarse como una amenaza a nivel mundial.</a:t>
            </a:r>
            <a:endParaRPr lang="es-PA" sz="2400" dirty="0"/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86308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333500"/>
            <a:ext cx="78105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6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582827"/>
            <a:ext cx="9601200" cy="1485900"/>
          </a:xfrm>
        </p:spPr>
        <p:txBody>
          <a:bodyPr/>
          <a:lstStyle/>
          <a:p>
            <a:r>
              <a:rPr lang="es-PA" b="1" dirty="0" smtClean="0"/>
              <a:t>Introducción</a:t>
            </a:r>
            <a:endParaRPr lang="es-PA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890584"/>
            <a:ext cx="9601200" cy="4100384"/>
          </a:xfrm>
        </p:spPr>
        <p:txBody>
          <a:bodyPr/>
          <a:lstStyle/>
          <a:p>
            <a:r>
              <a:rPr lang="es-PA" sz="2800" dirty="0" smtClean="0"/>
              <a:t>Problema </a:t>
            </a:r>
            <a:r>
              <a:rPr lang="es-PA" sz="2800" dirty="0"/>
              <a:t>de </a:t>
            </a:r>
            <a:r>
              <a:rPr lang="es-PA" sz="2800" dirty="0" smtClean="0"/>
              <a:t>Salud </a:t>
            </a:r>
            <a:r>
              <a:rPr lang="es-PA" sz="2800" dirty="0"/>
              <a:t>P</a:t>
            </a:r>
            <a:r>
              <a:rPr lang="es-PA" sz="2800" dirty="0" smtClean="0"/>
              <a:t>ública </a:t>
            </a:r>
            <a:r>
              <a:rPr lang="es-PA" sz="2800" dirty="0"/>
              <a:t>a escala mundial </a:t>
            </a:r>
            <a:endParaRPr lang="es-PA" sz="2800" dirty="0" smtClean="0"/>
          </a:p>
          <a:p>
            <a:pPr lvl="1"/>
            <a:r>
              <a:rPr lang="es-PA" sz="2800" dirty="0"/>
              <a:t>Incremento de la morbilidad y mortalidad</a:t>
            </a:r>
          </a:p>
          <a:p>
            <a:pPr lvl="1"/>
            <a:r>
              <a:rPr lang="es-PA" sz="2800" dirty="0" smtClean="0"/>
              <a:t>Terapias especiales </a:t>
            </a:r>
            <a:r>
              <a:rPr lang="es-PA" sz="2800" dirty="0"/>
              <a:t>por  cepas con resistencia        tiempo de </a:t>
            </a:r>
            <a:r>
              <a:rPr lang="es-PA" sz="2800" dirty="0" smtClean="0"/>
              <a:t>hospitalización     Aumento </a:t>
            </a:r>
            <a:r>
              <a:rPr lang="es-PA" sz="2800" dirty="0"/>
              <a:t>de los costos en la </a:t>
            </a:r>
            <a:r>
              <a:rPr lang="es-PA" sz="2800" dirty="0" smtClean="0"/>
              <a:t>atención.  </a:t>
            </a:r>
            <a:endParaRPr lang="es-PA" sz="2800" dirty="0"/>
          </a:p>
          <a:p>
            <a:pPr marL="530352" lvl="1" indent="0" algn="ctr">
              <a:buNone/>
            </a:pPr>
            <a:endParaRPr lang="es-PA" sz="2800" dirty="0" smtClean="0"/>
          </a:p>
          <a:p>
            <a:r>
              <a:rPr lang="es-PA" sz="2800" dirty="0"/>
              <a:t>Excelente indicador </a:t>
            </a:r>
            <a:r>
              <a:rPr lang="es-PA" sz="2800" dirty="0" smtClean="0"/>
              <a:t>de </a:t>
            </a:r>
            <a:r>
              <a:rPr lang="es-PA" sz="2800" dirty="0"/>
              <a:t>calidad de la atención brindada</a:t>
            </a:r>
            <a:endParaRPr lang="es-PA" sz="2800" dirty="0" smtClean="0"/>
          </a:p>
          <a:p>
            <a:endParaRPr lang="es-PA" dirty="0"/>
          </a:p>
        </p:txBody>
      </p:sp>
      <p:sp>
        <p:nvSpPr>
          <p:cNvPr id="4" name="Flecha derecha 3"/>
          <p:cNvSpPr/>
          <p:nvPr/>
        </p:nvSpPr>
        <p:spPr>
          <a:xfrm>
            <a:off x="9540112" y="2978438"/>
            <a:ext cx="296562" cy="2224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5" name="Flecha derecha 4"/>
          <p:cNvSpPr/>
          <p:nvPr/>
        </p:nvSpPr>
        <p:spPr>
          <a:xfrm>
            <a:off x="6302757" y="3405371"/>
            <a:ext cx="296562" cy="2224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04384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b="1" dirty="0" smtClean="0"/>
              <a:t>Historia de las IAAS</a:t>
            </a:r>
            <a:endParaRPr lang="es-PA" b="1" dirty="0"/>
          </a:p>
        </p:txBody>
      </p:sp>
      <p:pic>
        <p:nvPicPr>
          <p:cNvPr id="1026" name="Picture 2" descr="Resultado de imagen para imagen de ignaz semmelwe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442" y="1830821"/>
            <a:ext cx="3613236" cy="450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623" y="1830821"/>
            <a:ext cx="3604569" cy="450729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301" y="1830821"/>
            <a:ext cx="3275197" cy="450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9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b="1" dirty="0" smtClean="0"/>
              <a:t>Generalidades de IAAS</a:t>
            </a:r>
            <a:endParaRPr lang="es-PA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765987"/>
            <a:ext cx="9601200" cy="3581400"/>
          </a:xfrm>
        </p:spPr>
        <p:txBody>
          <a:bodyPr>
            <a:normAutofit/>
          </a:bodyPr>
          <a:lstStyle/>
          <a:p>
            <a:pPr algn="just"/>
            <a:r>
              <a:rPr lang="es-PA" sz="2800" dirty="0"/>
              <a:t>P</a:t>
            </a:r>
            <a:r>
              <a:rPr lang="es-PA" sz="2800" dirty="0" smtClean="0"/>
              <a:t>roceso </a:t>
            </a:r>
            <a:r>
              <a:rPr lang="es-PA" sz="2800" dirty="0"/>
              <a:t>localizado o sistémico resultado de una reacción adversa a la presencia de un agente infeccioso o sus toxinas, que no estaba presente ni en periodo de incubación al momento del ingreso en una </a:t>
            </a:r>
            <a:r>
              <a:rPr lang="es-PA" sz="2800" dirty="0" smtClean="0"/>
              <a:t>instalación de salud.</a:t>
            </a:r>
            <a:endParaRPr lang="es-PA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719" y="3556687"/>
            <a:ext cx="3054178" cy="305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3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b="1" dirty="0" smtClean="0"/>
              <a:t>Datos estadísticos</a:t>
            </a:r>
            <a:endParaRPr lang="es-PA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878227"/>
            <a:ext cx="9601200" cy="3581400"/>
          </a:xfrm>
        </p:spPr>
        <p:txBody>
          <a:bodyPr>
            <a:normAutofit/>
          </a:bodyPr>
          <a:lstStyle/>
          <a:p>
            <a:r>
              <a:rPr lang="es-PA" sz="3200" dirty="0" smtClean="0"/>
              <a:t>OPS &gt; 1,4 </a:t>
            </a:r>
            <a:r>
              <a:rPr lang="es-PA" sz="3200" dirty="0"/>
              <a:t>millones de personas </a:t>
            </a:r>
            <a:endParaRPr lang="es-PA" sz="3200" dirty="0" smtClean="0"/>
          </a:p>
          <a:p>
            <a:r>
              <a:rPr lang="es-PA" sz="3200" dirty="0" smtClean="0"/>
              <a:t>En países desarrollados: prevalencia 3,5 </a:t>
            </a:r>
            <a:r>
              <a:rPr lang="es-PA" sz="3200" dirty="0"/>
              <a:t>-</a:t>
            </a:r>
            <a:r>
              <a:rPr lang="es-PA" sz="3200" dirty="0" smtClean="0"/>
              <a:t> 12%</a:t>
            </a:r>
          </a:p>
          <a:p>
            <a:r>
              <a:rPr lang="es-PA" sz="3200" dirty="0" smtClean="0"/>
              <a:t>En países </a:t>
            </a:r>
            <a:r>
              <a:rPr lang="es-PA" sz="3200" dirty="0"/>
              <a:t>en </a:t>
            </a:r>
            <a:r>
              <a:rPr lang="es-PA" sz="3200" dirty="0" smtClean="0"/>
              <a:t>desarrollo: 2 </a:t>
            </a:r>
            <a:r>
              <a:rPr lang="es-PA" sz="3200" dirty="0"/>
              <a:t>-</a:t>
            </a:r>
            <a:r>
              <a:rPr lang="es-PA" sz="3200" dirty="0" smtClean="0"/>
              <a:t> </a:t>
            </a:r>
            <a:r>
              <a:rPr lang="es-PA" sz="3200" dirty="0"/>
              <a:t>20</a:t>
            </a:r>
            <a:r>
              <a:rPr lang="es-PA" sz="3200" dirty="0" smtClean="0"/>
              <a:t>%</a:t>
            </a:r>
          </a:p>
          <a:p>
            <a:r>
              <a:rPr lang="es-PA" sz="3200" dirty="0" smtClean="0"/>
              <a:t>UCI: 5 -10 veces</a:t>
            </a:r>
            <a:endParaRPr lang="es-PA" sz="3200" dirty="0"/>
          </a:p>
        </p:txBody>
      </p:sp>
    </p:spTree>
    <p:extLst>
      <p:ext uri="{BB962C8B-B14F-4D97-AF65-F5344CB8AC3E}">
        <p14:creationId xmlns:p14="http://schemas.microsoft.com/office/powerpoint/2010/main" val="230272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282146"/>
            <a:ext cx="9601200" cy="1485900"/>
          </a:xfrm>
        </p:spPr>
        <p:txBody>
          <a:bodyPr/>
          <a:lstStyle/>
          <a:p>
            <a:r>
              <a:rPr lang="es-PA" b="1" dirty="0" smtClean="0"/>
              <a:t>IAAS y RAM</a:t>
            </a:r>
            <a:endParaRPr lang="es-PA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224864"/>
            <a:ext cx="9601200" cy="3581400"/>
          </a:xfrm>
        </p:spPr>
        <p:txBody>
          <a:bodyPr>
            <a:normAutofit fontScale="85000" lnSpcReduction="20000"/>
          </a:bodyPr>
          <a:lstStyle/>
          <a:p>
            <a:r>
              <a:rPr lang="es-PA" sz="2800" dirty="0" smtClean="0"/>
              <a:t>Agentes infecciosos resistentes </a:t>
            </a:r>
          </a:p>
          <a:p>
            <a:r>
              <a:rPr lang="es-PA" sz="2800" dirty="0" smtClean="0"/>
              <a:t>Descubrimiento de la Penicilina – desaparición de la enfermedades infecciosas</a:t>
            </a:r>
          </a:p>
          <a:p>
            <a:r>
              <a:rPr lang="es-PA" sz="2800" dirty="0" smtClean="0"/>
              <a:t>RAM: capacidad de las bacterias para producir permanentemente cambios genéticos / uso masivo e inadecuado de los AMB</a:t>
            </a:r>
          </a:p>
          <a:p>
            <a:r>
              <a:rPr lang="es-PA" sz="2800" dirty="0" smtClean="0"/>
              <a:t>Cepas resistentes – fenómeno natural</a:t>
            </a:r>
          </a:p>
          <a:p>
            <a:pPr lvl="1"/>
            <a:r>
              <a:rPr lang="es-PA" sz="2800" dirty="0" smtClean="0"/>
              <a:t>Uso inadecuado de AMB</a:t>
            </a:r>
          </a:p>
          <a:p>
            <a:pPr lvl="1"/>
            <a:r>
              <a:rPr lang="es-PA" sz="2800" dirty="0" smtClean="0"/>
              <a:t>Falta de acceso a los medicamentos o de baja calidad</a:t>
            </a:r>
          </a:p>
          <a:p>
            <a:pPr lvl="1"/>
            <a:r>
              <a:rPr lang="es-PA" sz="2800" dirty="0" smtClean="0"/>
              <a:t>Deficiencias en prevención y control de IAAS</a:t>
            </a:r>
          </a:p>
          <a:p>
            <a:endParaRPr lang="es-PA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784" y="4139514"/>
            <a:ext cx="3514732" cy="259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8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b="1" dirty="0" smtClean="0"/>
              <a:t>IAAS y RAM</a:t>
            </a:r>
            <a:endParaRPr lang="es-PA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923535"/>
            <a:ext cx="9601200" cy="3581400"/>
          </a:xfrm>
        </p:spPr>
        <p:txBody>
          <a:bodyPr/>
          <a:lstStyle/>
          <a:p>
            <a:r>
              <a:rPr lang="es-PA" sz="2800" dirty="0" smtClean="0"/>
              <a:t>Las IAAS requieren de la atención de los sistemas de salud y el desarrollo de estrategias que permitan su contención</a:t>
            </a:r>
          </a:p>
          <a:p>
            <a:r>
              <a:rPr lang="es-PA" sz="2800" dirty="0" smtClean="0"/>
              <a:t>Programa de Control de Infecciones – fundamentales para controlar la propagación de MO MR</a:t>
            </a:r>
            <a:endParaRPr lang="es-PA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879" y="3772092"/>
            <a:ext cx="2718013" cy="290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5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604" y="1586408"/>
            <a:ext cx="6097801" cy="154720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207" y="105989"/>
            <a:ext cx="5246920" cy="16062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003" y="3211994"/>
            <a:ext cx="6524429" cy="14196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34" y="4539891"/>
            <a:ext cx="6387021" cy="1487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1355" y="5474044"/>
            <a:ext cx="4723474" cy="120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8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5697" y="446902"/>
            <a:ext cx="9601200" cy="1485900"/>
          </a:xfrm>
        </p:spPr>
        <p:txBody>
          <a:bodyPr/>
          <a:lstStyle/>
          <a:p>
            <a:r>
              <a:rPr lang="es-PA" b="1" dirty="0" smtClean="0"/>
              <a:t>RAM</a:t>
            </a:r>
            <a:endParaRPr lang="es-PA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692876"/>
            <a:ext cx="9601200" cy="3581400"/>
          </a:xfrm>
        </p:spPr>
        <p:txBody>
          <a:bodyPr/>
          <a:lstStyle/>
          <a:p>
            <a:r>
              <a:rPr lang="es-PA" sz="2800" dirty="0" smtClean="0"/>
              <a:t>En la actualidad, la resistencia bacteriana a los AMB y su diseminación es una de las mayores epidemias del mundo.</a:t>
            </a:r>
          </a:p>
          <a:p>
            <a:r>
              <a:rPr lang="es-PA" sz="2800" dirty="0" smtClean="0"/>
              <a:t>Alternativa: creación y aplicación de programas efectivos que limiten el uso inadecuado de los AMB</a:t>
            </a:r>
          </a:p>
          <a:p>
            <a:r>
              <a:rPr lang="es-PA" sz="2800" dirty="0"/>
              <a:t>OMS – Alerta mundial y Política prioritaria de Salud</a:t>
            </a:r>
          </a:p>
          <a:p>
            <a:pPr marL="0" indent="0">
              <a:buNone/>
            </a:pPr>
            <a:endParaRPr lang="es-PA" sz="2800" dirty="0" smtClean="0"/>
          </a:p>
          <a:p>
            <a:endParaRPr lang="es-PA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817" y="4269517"/>
            <a:ext cx="45529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8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Recorte</Template>
  <TotalTime>568</TotalTime>
  <Words>486</Words>
  <Application>Microsoft Office PowerPoint</Application>
  <PresentationFormat>Panorámica</PresentationFormat>
  <Paragraphs>42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Calibri</vt:lpstr>
      <vt:lpstr>Franklin Gothic Book</vt:lpstr>
      <vt:lpstr>Crop</vt:lpstr>
      <vt:lpstr>Infecciones asociadas a la atención de salud y resistencia antimicrobiana</vt:lpstr>
      <vt:lpstr>Introducción</vt:lpstr>
      <vt:lpstr>Historia de las IAAS</vt:lpstr>
      <vt:lpstr>Generalidades de IAAS</vt:lpstr>
      <vt:lpstr>Datos estadísticos</vt:lpstr>
      <vt:lpstr>IAAS y RAM</vt:lpstr>
      <vt:lpstr>IAAS y RAM</vt:lpstr>
      <vt:lpstr>Presentación de PowerPoint</vt:lpstr>
      <vt:lpstr>RAM</vt:lpstr>
      <vt:lpstr>Medidas para combatir la RAM</vt:lpstr>
      <vt:lpstr>Conclusiones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Infecciones asociadas a la atención de salud y resistencia antimicrobiana</dc:title>
  <dc:creator>Lizbeth Hayer</dc:creator>
  <cp:lastModifiedBy>Lizbeth Hayer</cp:lastModifiedBy>
  <cp:revision>28</cp:revision>
  <cp:lastPrinted>2018-11-21T19:05:21Z</cp:lastPrinted>
  <dcterms:created xsi:type="dcterms:W3CDTF">2018-11-19T18:42:23Z</dcterms:created>
  <dcterms:modified xsi:type="dcterms:W3CDTF">2018-11-22T13:56:00Z</dcterms:modified>
</cp:coreProperties>
</file>