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gif" ContentType="image/gif"/>
  <Override PartName="/ppt/media/image15.jpeg" ContentType="image/jpeg"/>
  <Override PartName="/ppt/media/image16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png" ContentType="image/png"/>
  <Override PartName="/ppt/media/image26.jpeg" ContentType="image/jpe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414320" y="209592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14960" y="209592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3680" y="402588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414320" y="402588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14960" y="402588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14320" y="209592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14960" y="209592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913680" y="402588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414320" y="402588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14960" y="402588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414320" y="209592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14960" y="209592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913680" y="402588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414320" y="402588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14960" y="4025880"/>
            <a:ext cx="333360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614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3694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19000" y="402588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lIns="0" rIns="0" tIns="0" bIns="0" anchor="ctr"/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19000" y="2095920"/>
            <a:ext cx="5052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3680" y="4025880"/>
            <a:ext cx="10353240" cy="1762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MX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95160" y="1122480"/>
            <a:ext cx="9001080" cy="2387160"/>
          </a:xfrm>
          <a:prstGeom prst="rect">
            <a:avLst/>
          </a:prstGeom>
        </p:spPr>
        <p:txBody>
          <a:bodyPr anchor="b"/>
          <a:p>
            <a:r>
              <a:rPr b="0" lang="es-MX" sz="4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MX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p>
            <a:endParaRPr b="0" lang="es-MX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p>
            <a:endParaRPr b="0" lang="es-MX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B8F2BE7-88C2-4FF6-95E5-F18F3AEAA590}" type="slidenum">
              <a:rPr b="0" lang="es-MX" sz="1000" spc="-1" strike="noStrike">
                <a:solidFill>
                  <a:srgbClr val="ffffff"/>
                </a:solidFill>
                <a:latin typeface="Rockwell"/>
                <a:ea typeface="Rockwell"/>
              </a:rPr>
              <a:t>1</a:t>
            </a:fld>
            <a:endParaRPr b="0" lang="es-MX" sz="10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anchor="ctr"/>
          <a:p>
            <a:r>
              <a:rPr b="0" lang="es-MX" sz="3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3680" y="2095920"/>
            <a:ext cx="10353240" cy="3694680"/>
          </a:xfrm>
          <a:prstGeom prst="rect">
            <a:avLst/>
          </a:prstGeom>
        </p:spPr>
        <p:txBody>
          <a:bodyPr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p>
            <a:endParaRPr b="0" lang="es-MX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p>
            <a:endParaRPr b="0" lang="es-MX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C6CC2AA-95BE-46BC-ADAB-5B5BB06BF8AA}" type="slidenum">
              <a:rPr b="0" lang="es-MX" sz="1000" spc="-1" strike="noStrike">
                <a:solidFill>
                  <a:srgbClr val="ffffff"/>
                </a:solidFill>
                <a:latin typeface="Rockwell"/>
                <a:ea typeface="Rockwell"/>
              </a:rPr>
              <a:t>1</a:t>
            </a:fld>
            <a:endParaRPr b="0" lang="es-MX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325880"/>
          </a:xfrm>
          <a:prstGeom prst="rect">
            <a:avLst/>
          </a:prstGeom>
        </p:spPr>
        <p:txBody>
          <a:bodyPr anchor="ctr"/>
          <a:p>
            <a:r>
              <a:rPr b="0" lang="es-MX" sz="3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/>
          <a:p>
            <a:endParaRPr b="0" lang="es-MX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/>
          <a:p>
            <a:endParaRPr b="0" lang="es-MX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5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275CB08-27C9-4915-8FCD-FF85C83E21A1}" type="slidenum">
              <a:rPr b="0" lang="es-MX" sz="1000" spc="-1" strike="noStrike">
                <a:solidFill>
                  <a:srgbClr val="ffffff"/>
                </a:solidFill>
                <a:latin typeface="Rockwell"/>
                <a:ea typeface="Rockwell"/>
              </a:rPr>
              <a:t>1</a:t>
            </a:fld>
            <a:endParaRPr b="0" lang="es-MX" sz="10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MX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MX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582920" y="720000"/>
            <a:ext cx="900108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1" lang="es-MX" sz="4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TABAQUISMO EN POBLACIONES VULNERABLES EN PANAMÁ</a:t>
            </a:r>
            <a:endParaRPr b="0" lang="es-MX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535040" y="3636720"/>
            <a:ext cx="9001080" cy="111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20000"/>
              </a:lnSpc>
            </a:pPr>
            <a:r>
              <a:rPr b="0" lang="es-MX" sz="2400" spc="-1" strike="noStrike">
                <a:solidFill>
                  <a:srgbClr val="ffffff"/>
                </a:solidFill>
                <a:latin typeface="Rockwell"/>
                <a:ea typeface="Rockwell"/>
              </a:rPr>
              <a:t>Hedley Knewjen Quintana MD MSc PhD</a:t>
            </a:r>
            <a:endParaRPr b="0" lang="es-MX" sz="24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es-MX" sz="2400" spc="-1" strike="noStrike">
                <a:solidFill>
                  <a:srgbClr val="ffffff"/>
                </a:solidFill>
                <a:latin typeface="Rockwell"/>
                <a:ea typeface="Rockwell"/>
              </a:rPr>
              <a:t>ICGES/DIETS</a:t>
            </a:r>
            <a:endParaRPr b="0" lang="es-MX" sz="24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92000" y="5472720"/>
            <a:ext cx="1152000" cy="107928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4176000" y="5515560"/>
            <a:ext cx="2304000" cy="96444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3"/>
          <a:stretch/>
        </p:blipFill>
        <p:spPr>
          <a:xfrm>
            <a:off x="9614880" y="5544000"/>
            <a:ext cx="1085400" cy="10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95400" y="437040"/>
            <a:ext cx="1199052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Conocimientos, actitudes y percepciones de los peligros asociados al uso de tabaco en menores de 30 años</a:t>
            </a:r>
            <a:br/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GATS (2013)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663480" y="2039400"/>
            <a:ext cx="10353240" cy="1433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La mediana nacional del índice CAP era de 0.258.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Los fumadores actuales tenían una mediana del índice CAP de  0.166.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Los indígenas que habitan la Comarca Guna-Yala  representaban la región de salud con el índice CAP más bajo (0.066).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Los indígenas de la Comarca Ngäbe-Buglé representaban la región de salud con el índice CAP más alto (CAP 0.397).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</a:pP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</a:pP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</a:pP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  <a:spcBef>
                <a:spcPts val="1001"/>
              </a:spcBef>
            </a:pP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GYTS (2002, 2008, 2012 Y 2017)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913680" y="1598040"/>
            <a:ext cx="10353240" cy="568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20000"/>
              </a:lnSpc>
            </a:pPr>
            <a:r>
              <a:rPr b="0" lang="es-MX" sz="2000" spc="-1" strike="noStrike">
                <a:solidFill>
                  <a:srgbClr val="ffff00"/>
                </a:solidFill>
                <a:latin typeface="Rockwell"/>
                <a:ea typeface="Rockwell"/>
              </a:rPr>
              <a:t>Metodología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  <a:spcBef>
                <a:spcPts val="1001"/>
              </a:spcBef>
            </a:pP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699560" y="2398320"/>
            <a:ext cx="9255960" cy="25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Metodología internacional estandarizada, la cual permite hacer comparaciones entre países.</a:t>
            </a:r>
            <a:endParaRPr b="0" lang="es-MX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Encuesta compleja de dos etapas.</a:t>
            </a:r>
            <a:endParaRPr b="0" lang="es-MX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Representatividad de país.</a:t>
            </a:r>
            <a:endParaRPr b="0" lang="es-MX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Se valoran indicadores internacionales y nacionales en el contexto del control del tabaco.</a:t>
            </a:r>
            <a:endParaRPr b="0" lang="es-MX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Durante el año 2017, se realizó un censo de tabaco en la comarca Guna Yala.</a:t>
            </a:r>
            <a:endParaRPr b="0" lang="es-MX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913680" y="29052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GYTS (2002-2017)</a:t>
            </a:r>
            <a:br/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TABAQUISMO ACTUAL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Google Shape;206;p30" descr=""/>
          <p:cNvPicPr/>
          <p:nvPr/>
        </p:nvPicPr>
        <p:blipFill>
          <a:blip r:embed="rId1"/>
          <a:stretch/>
        </p:blipFill>
        <p:spPr>
          <a:xfrm>
            <a:off x="913680" y="1936080"/>
            <a:ext cx="5556240" cy="391464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6738480" y="2265120"/>
            <a:ext cx="5364000" cy="263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Hay una disminución significativa en la prevalencia de tabaquismo actual entre los años 2002 y 2008 (valor de p &lt; 0.01) tanto en chicos como en chicas.</a:t>
            </a:r>
            <a:endParaRPr b="0" lang="es-MX" sz="1800" spc="-1" strike="noStrike">
              <a:latin typeface="Arial"/>
            </a:endParaRPr>
          </a:p>
          <a:p>
            <a:pPr marL="285840" indent="-171000">
              <a:lnSpc>
                <a:spcPct val="100000"/>
              </a:lnSpc>
            </a:pPr>
            <a:endParaRPr b="0" lang="es-MX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Después que se implementó en su totalidad el CMCT en el año 2008, se sigue observando una disminución del consumo en varones (valor de p: &lt; 0.01), pero no en las chicas (valor de p: 0.85).</a:t>
            </a:r>
            <a:endParaRPr b="0" lang="es-MX" sz="1800" spc="-1" strike="noStrike">
              <a:latin typeface="Arial"/>
            </a:endParaRPr>
          </a:p>
          <a:p>
            <a:pPr marL="285840" indent="-171000">
              <a:lnSpc>
                <a:spcPct val="100000"/>
              </a:lnSpc>
            </a:pPr>
            <a:endParaRPr b="0" lang="es-MX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9" dur="indefinite" restart="never" nodeType="tmRoot">
          <p:childTnLst>
            <p:seq>
              <p:cTn id="1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913680" y="20412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GYTS (Panamá-2017)</a:t>
            </a:r>
            <a:br/>
            <a:r>
              <a:rPr b="1" lang="es-MX" sz="3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Prevalencia del uso de narguile</a:t>
            </a:r>
            <a:endParaRPr b="0" lang="es-MX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913680" y="1530360"/>
            <a:ext cx="5495400" cy="369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Prevalencia de vida del uso de cigarrillos: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Total: 11.8% (10.0%-14.0%)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Chicos: 12.3% (10.4%-14.5%)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Chicas: 11.3% (8.6%-14.9%)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Prevalencia de vida de uso de narguile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Total: 12.2% (9.9%-14.9%)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Chicos: 11.6% (9.0%-15.0%)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Chicas: 12.5% (10.1%-15.5%)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6409440" y="1530360"/>
            <a:ext cx="5495400" cy="369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4572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Edad de inicio de cigarrillos antes de los 10 años:</a:t>
            </a:r>
            <a:endParaRPr b="0" lang="es-MX" sz="2000" spc="-1" strike="noStrike"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Total: 13.8% (8.7%-21.3%)</a:t>
            </a:r>
            <a:endParaRPr b="0" lang="es-MX" sz="1800" spc="-1" strike="noStrike"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Chicos: 9.7% (5.1%-17.7%)</a:t>
            </a:r>
            <a:endParaRPr b="0" lang="es-MX" sz="1800" spc="-1" strike="noStrike"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Chicas: 18.7% (9.6%-33.0%)</a:t>
            </a:r>
            <a:endParaRPr b="0" lang="es-MX" sz="1800" spc="-1" strike="noStrike">
              <a:latin typeface="Arial"/>
            </a:endParaRPr>
          </a:p>
          <a:p>
            <a:pPr marL="4572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Edad de inicio de narguile antes de los 10 años:</a:t>
            </a:r>
            <a:endParaRPr b="0" lang="es-MX" sz="2000" spc="-1" strike="noStrike"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Total:  36.8% (23.4%-52.6%)</a:t>
            </a: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	</a:t>
            </a:r>
            <a:endParaRPr b="0" lang="es-MX" sz="1800" spc="-1" strike="noStrike"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Chicos: 55.7% (33.9%-75.4%)</a:t>
            </a:r>
            <a:endParaRPr b="0" lang="es-MX" sz="1800" spc="-1" strike="noStrike"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Chicas: 21.5% (11.2%-37.2%)</a:t>
            </a:r>
            <a:endParaRPr b="0" lang="es-MX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94680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06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GYTS (Mundial 2015-2018)</a:t>
            </a:r>
            <a:br/>
            <a:r>
              <a:rPr b="1" lang="es-MX" sz="306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Prevalencia de tabaquismo actual del uso del cigarrillo electrónico</a:t>
            </a:r>
            <a:endParaRPr b="0" lang="es-MX" sz="306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Google Shape;220;p32" descr=""/>
          <p:cNvPicPr/>
          <p:nvPr/>
        </p:nvPicPr>
        <p:blipFill>
          <a:blip r:embed="rId1"/>
          <a:stretch/>
        </p:blipFill>
        <p:spPr>
          <a:xfrm>
            <a:off x="946800" y="1936080"/>
            <a:ext cx="5627160" cy="478692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7261920" y="2682720"/>
            <a:ext cx="4521240" cy="19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s-MX" sz="2400" spc="-1" strike="noStrike">
                <a:solidFill>
                  <a:srgbClr val="ffffff"/>
                </a:solidFill>
                <a:latin typeface="Arial"/>
                <a:ea typeface="Arial"/>
              </a:rPr>
              <a:t>Panamá -2017</a:t>
            </a:r>
            <a:endParaRPr b="0" lang="es-MX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400" spc="-1" strike="noStrike">
                <a:solidFill>
                  <a:srgbClr val="ffffff"/>
                </a:solidFill>
                <a:latin typeface="Arial"/>
                <a:ea typeface="Arial"/>
              </a:rPr>
              <a:t>Total:      6.4% (5.1%-7.9%)</a:t>
            </a:r>
            <a:endParaRPr b="0" lang="es-MX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400" spc="-1" strike="noStrike">
                <a:solidFill>
                  <a:srgbClr val="ffffff"/>
                </a:solidFill>
                <a:latin typeface="Arial"/>
                <a:ea typeface="Arial"/>
              </a:rPr>
              <a:t>Chicos:  7.1% (5.5%-9.2%)</a:t>
            </a:r>
            <a:endParaRPr b="0" lang="es-MX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2400" spc="-1" strike="noStrike">
                <a:solidFill>
                  <a:srgbClr val="ffffff"/>
                </a:solidFill>
                <a:latin typeface="Arial"/>
                <a:ea typeface="Arial"/>
              </a:rPr>
              <a:t>Chicas:  5.2% (3.9%-6.8%)</a:t>
            </a:r>
            <a:endParaRPr b="0" lang="es-MX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7" dur="indefinite" restart="never" nodeType="tmRoot">
          <p:childTnLst>
            <p:seq>
              <p:cTn id="2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94680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06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GYTS (2002-2017)</a:t>
            </a:r>
            <a:br/>
            <a:r>
              <a:rPr b="1" lang="es-MX" sz="306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SUSCEPTIBILIDAD A USO DE TABACO EN EL FUTURO (EN NO FUMADORES)</a:t>
            </a:r>
            <a:endParaRPr b="0" lang="es-MX" sz="30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540840" y="2370600"/>
            <a:ext cx="5403600" cy="286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Los chicos durante ese periodo tienen una susceptibilidad más alta que las chicos (niños: 18.8%, chicos: 15.8%, valor de p &lt; 0.01).</a:t>
            </a:r>
            <a:endParaRPr b="0" lang="es-MX" sz="1800" spc="-1" strike="noStrike">
              <a:latin typeface="Arial"/>
            </a:endParaRPr>
          </a:p>
          <a:p>
            <a:pPr marL="285840" indent="-171000">
              <a:lnSpc>
                <a:spcPct val="100000"/>
              </a:lnSpc>
            </a:pPr>
            <a:endParaRPr b="0" lang="es-MX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Hubo un descenso de la susceptibilidad entre los años 2002 y 2008 (valor p &lt; 0.01)</a:t>
            </a:r>
            <a:endParaRPr b="0" lang="es-MX" sz="1800" spc="-1" strike="noStrike">
              <a:latin typeface="Arial"/>
            </a:endParaRPr>
          </a:p>
          <a:p>
            <a:pPr marL="285840" indent="-171000">
              <a:lnSpc>
                <a:spcPct val="100000"/>
              </a:lnSpc>
            </a:pPr>
            <a:endParaRPr b="0" lang="es-MX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Hubo un ascenso entre los años 2012 y 2017 no significativo en chicos (valor de p: 0.06), pero sí en chicas (valor de p: 0.02).</a:t>
            </a:r>
            <a:endParaRPr b="0" lang="es-MX" sz="1800" spc="-1" strike="noStrike">
              <a:latin typeface="Arial"/>
            </a:endParaRPr>
          </a:p>
        </p:txBody>
      </p:sp>
      <p:pic>
        <p:nvPicPr>
          <p:cNvPr id="161" name="Google Shape;228;p33" descr=""/>
          <p:cNvPicPr/>
          <p:nvPr/>
        </p:nvPicPr>
        <p:blipFill>
          <a:blip r:embed="rId1"/>
          <a:stretch/>
        </p:blipFill>
        <p:spPr>
          <a:xfrm>
            <a:off x="504000" y="2063520"/>
            <a:ext cx="5792400" cy="408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9" dur="indefinite" restart="never" nodeType="tmRoot">
          <p:childTnLst>
            <p:seq>
              <p:cTn id="2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233;p34" descr=""/>
          <p:cNvPicPr/>
          <p:nvPr/>
        </p:nvPicPr>
        <p:blipFill>
          <a:blip r:embed="rId1"/>
          <a:stretch/>
        </p:blipFill>
        <p:spPr>
          <a:xfrm>
            <a:off x="432000" y="2088000"/>
            <a:ext cx="6336000" cy="4464000"/>
          </a:xfrm>
          <a:prstGeom prst="rect">
            <a:avLst/>
          </a:prstGeom>
          <a:ln>
            <a:noFill/>
          </a:ln>
        </p:spPr>
      </p:pic>
      <p:sp>
        <p:nvSpPr>
          <p:cNvPr id="163" name="TextShape 1"/>
          <p:cNvSpPr txBox="1"/>
          <p:nvPr/>
        </p:nvSpPr>
        <p:spPr>
          <a:xfrm>
            <a:off x="94680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06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GYTS</a:t>
            </a:r>
            <a:br/>
            <a:r>
              <a:rPr b="1" lang="es-MX" sz="306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EXPOSICIÓN AL HUMO DE PRODUCTOS DE TABACO DE SEGUNDA MANO</a:t>
            </a:r>
            <a:endParaRPr b="0" lang="es-MX" sz="30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7035120" y="2257200"/>
            <a:ext cx="4532400" cy="34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Hay una disminución significativa en la exposición al humo de segunda mano (HSM) entre los años estudiados (valor de p &lt; 0.01).</a:t>
            </a:r>
            <a:endParaRPr b="0" lang="es-MX" sz="1800" spc="-1" strike="noStrike">
              <a:latin typeface="Arial"/>
            </a:endParaRPr>
          </a:p>
          <a:p>
            <a:pPr marL="285840" indent="-171000">
              <a:lnSpc>
                <a:spcPct val="100000"/>
              </a:lnSpc>
            </a:pPr>
            <a:endParaRPr b="0" lang="es-MX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Sin embargo, aún el año 2017, persiste un 53% de jóvenes que refieren estar expuestos al HSM</a:t>
            </a:r>
            <a:endParaRPr b="0" lang="es-MX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1" dur="indefinite" restart="never" nodeType="tmRoot">
          <p:childTnLst>
            <p:seq>
              <p:cTn id="2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956880" y="259380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5400" spc="-1" strike="noStrike">
                <a:solidFill>
                  <a:srgbClr val="ffffff"/>
                </a:solidFill>
                <a:latin typeface="Bookman Old Style"/>
                <a:ea typeface="Bookman Old Style"/>
              </a:rPr>
              <a:t>La “temperatura del color” en el contexto del control del tabaco</a:t>
            </a:r>
            <a:endParaRPr b="0" lang="es-MX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3" dur="indefinite" restart="never" nodeType="tmRoot">
          <p:childTnLst>
            <p:seq>
              <p:cTn id="2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913680" y="-14004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Bookman Old Style"/>
                <a:ea typeface="Bookman Old Style"/>
              </a:rPr>
              <a:t>LA “</a:t>
            </a:r>
            <a:r>
              <a:rPr b="1" lang="es-MX" sz="3400" spc="-1" strike="noStrike">
                <a:solidFill>
                  <a:srgbClr val="ffff00"/>
                </a:solidFill>
                <a:latin typeface="Bookman Old Style"/>
                <a:ea typeface="Bookman Old Style"/>
              </a:rPr>
              <a:t>TEMPERATURA</a:t>
            </a:r>
            <a:r>
              <a:rPr b="1" lang="es-MX" sz="3400" spc="-1" strike="noStrike">
                <a:solidFill>
                  <a:srgbClr val="ffffff"/>
                </a:solidFill>
                <a:latin typeface="Bookman Old Style"/>
                <a:ea typeface="Bookman Old Style"/>
              </a:rPr>
              <a:t>” DEL COLOR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847800" y="1017000"/>
            <a:ext cx="10353240" cy="5078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50" spc="-1" strike="noStrike">
                <a:solidFill>
                  <a:srgbClr val="ffffff"/>
                </a:solidFill>
                <a:latin typeface="Rockwell"/>
                <a:ea typeface="Rockwell"/>
              </a:rPr>
              <a:t>¡El concepto de colores “</a:t>
            </a:r>
            <a:r>
              <a:rPr b="0" lang="es-MX" sz="1850" spc="-1" strike="noStrike">
                <a:solidFill>
                  <a:srgbClr val="78972f"/>
                </a:solidFill>
                <a:latin typeface="Rockwell"/>
                <a:ea typeface="Rockwell"/>
              </a:rPr>
              <a:t>fríos</a:t>
            </a:r>
            <a:r>
              <a:rPr b="0" lang="es-MX" sz="1850" spc="-1" strike="noStrike">
                <a:solidFill>
                  <a:srgbClr val="ffffff"/>
                </a:solidFill>
                <a:latin typeface="Rockwell"/>
                <a:ea typeface="Rockwell"/>
              </a:rPr>
              <a:t>” vs “</a:t>
            </a:r>
            <a:r>
              <a:rPr b="0" lang="es-MX" sz="1850" spc="-1" strike="noStrike">
                <a:solidFill>
                  <a:srgbClr val="ff0000"/>
                </a:solidFill>
                <a:latin typeface="Rockwell"/>
                <a:ea typeface="Rockwell"/>
              </a:rPr>
              <a:t>calientes</a:t>
            </a:r>
            <a:r>
              <a:rPr b="0" lang="es-MX" sz="1850" spc="-1" strike="noStrike">
                <a:solidFill>
                  <a:srgbClr val="ffffff"/>
                </a:solidFill>
                <a:latin typeface="Rockwell"/>
                <a:ea typeface="Rockwell"/>
              </a:rPr>
              <a:t>” NO SE ASOCIA A LA FÍSICA de la LUZ!</a:t>
            </a:r>
            <a:endParaRPr b="0" lang="es-MX" sz="185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50" spc="-1" strike="noStrike">
                <a:solidFill>
                  <a:srgbClr val="ffffff"/>
                </a:solidFill>
                <a:latin typeface="Rockwell"/>
                <a:ea typeface="Rockwell"/>
              </a:rPr>
              <a:t>La “temperatura del color”  se asocia al </a:t>
            </a:r>
            <a:r>
              <a:rPr b="0" lang="es-MX" sz="1850" spc="-1" strike="noStrike">
                <a:solidFill>
                  <a:srgbClr val="ffff00"/>
                </a:solidFill>
                <a:latin typeface="Rockwell"/>
                <a:ea typeface="Rockwell"/>
              </a:rPr>
              <a:t>estado de ánimo</a:t>
            </a:r>
            <a:r>
              <a:rPr b="0" lang="es-MX" sz="1850" spc="-1" strike="noStrike">
                <a:solidFill>
                  <a:srgbClr val="ffffff"/>
                </a:solidFill>
                <a:latin typeface="Rockwell"/>
                <a:ea typeface="Rockwell"/>
              </a:rPr>
              <a:t> que induce el color en el observador humano, el cual fue descrito formalmente por artistas del siglo XVIII (Goethe):</a:t>
            </a:r>
            <a:endParaRPr b="0" lang="es-MX" sz="185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70" spc="-1" strike="noStrike">
                <a:solidFill>
                  <a:srgbClr val="ffffff"/>
                </a:solidFill>
                <a:latin typeface="Rockwell"/>
                <a:ea typeface="Rockwell"/>
              </a:rPr>
              <a:t>Calientes: Inducen un estado de “alerta”, “</a:t>
            </a:r>
            <a:r>
              <a:rPr b="0" lang="es-MX" sz="1670" spc="-1" strike="noStrike">
                <a:solidFill>
                  <a:srgbClr val="ff0000"/>
                </a:solidFill>
                <a:latin typeface="Rockwell"/>
                <a:ea typeface="Rockwell"/>
              </a:rPr>
              <a:t>fuerza</a:t>
            </a:r>
            <a:r>
              <a:rPr b="0" lang="es-MX" sz="1670" spc="-1" strike="noStrike">
                <a:solidFill>
                  <a:srgbClr val="ffffff"/>
                </a:solidFill>
                <a:latin typeface="Rockwell"/>
                <a:ea typeface="Rockwell"/>
              </a:rPr>
              <a:t>”</a:t>
            </a:r>
            <a:endParaRPr b="0" lang="es-MX" sz="167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480" spc="-1" strike="noStrike">
                <a:solidFill>
                  <a:srgbClr val="ff0000"/>
                </a:solidFill>
                <a:latin typeface="Rockwell"/>
                <a:ea typeface="Rockwell"/>
              </a:rPr>
              <a:t>Rojo</a:t>
            </a:r>
            <a:r>
              <a:rPr b="0" lang="es-MX" sz="1480" spc="-1" strike="noStrike">
                <a:solidFill>
                  <a:srgbClr val="ffffff"/>
                </a:solidFill>
                <a:latin typeface="Rockwell"/>
                <a:ea typeface="Rockwell"/>
              </a:rPr>
              <a:t>, amarillo y el anaranjado.</a:t>
            </a:r>
            <a:endParaRPr b="0" lang="es-MX" sz="148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b6d7a8"/>
              </a:buClr>
              <a:buFont typeface="Arial"/>
              <a:buChar char="•"/>
            </a:pPr>
            <a:r>
              <a:rPr b="0" lang="es-MX" sz="1670" spc="-1" strike="noStrike">
                <a:solidFill>
                  <a:srgbClr val="b6d7a8"/>
                </a:solidFill>
                <a:latin typeface="Rockwell"/>
                <a:ea typeface="Rockwell"/>
              </a:rPr>
              <a:t>Fríos:  Inducen un estado de “tranquilidad” ,“paz” o “naturaleza”</a:t>
            </a:r>
            <a:endParaRPr b="0" lang="es-MX" sz="167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b6d7a8"/>
              </a:buClr>
              <a:buFont typeface="Arial"/>
              <a:buChar char="•"/>
            </a:pPr>
            <a:r>
              <a:rPr b="0" lang="es-MX" sz="1480" spc="-1" strike="noStrike">
                <a:solidFill>
                  <a:srgbClr val="b6d7a8"/>
                </a:solidFill>
                <a:latin typeface="Rockwell"/>
                <a:ea typeface="Rockwell"/>
              </a:rPr>
              <a:t>Azul (agua y el cielo) y el verde (vegetación).</a:t>
            </a:r>
            <a:endParaRPr b="0" lang="es-MX" sz="148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70" spc="-1" strike="noStrike">
                <a:solidFill>
                  <a:srgbClr val="ffff00"/>
                </a:solidFill>
                <a:latin typeface="Rockwell"/>
                <a:ea typeface="Rockwell"/>
              </a:rPr>
              <a:t>Negro</a:t>
            </a:r>
            <a:r>
              <a:rPr b="0" lang="es-MX" sz="1670" spc="-1" strike="noStrike">
                <a:solidFill>
                  <a:srgbClr val="ffffff"/>
                </a:solidFill>
                <a:latin typeface="Rockwell"/>
                <a:ea typeface="Rockwell"/>
              </a:rPr>
              <a:t>: “Maldad”, “luto”, “elegancia”, “solemnidad”, “eternidad”, “utilidad” o “durabilidad”</a:t>
            </a:r>
            <a:endParaRPr b="0" lang="es-MX" sz="167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70" spc="-1" strike="noStrike">
                <a:solidFill>
                  <a:srgbClr val="ffffff"/>
                </a:solidFill>
                <a:latin typeface="Rockwell"/>
                <a:ea typeface="Rockwell"/>
              </a:rPr>
              <a:t>Blanco: “Bondad”,  “novedad”, “inocencia”,  “paz” o “eternidad”</a:t>
            </a:r>
            <a:endParaRPr b="0" lang="es-MX" sz="167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cccccc"/>
              </a:buClr>
              <a:buFont typeface="Arial"/>
              <a:buChar char="•"/>
            </a:pPr>
            <a:r>
              <a:rPr b="0" lang="es-MX" sz="1670" spc="-1" strike="noStrike">
                <a:solidFill>
                  <a:srgbClr val="cccccc"/>
                </a:solidFill>
                <a:latin typeface="Rockwell"/>
                <a:ea typeface="Rockwell"/>
              </a:rPr>
              <a:t>Gris: “Antigüedad” o “vejez”</a:t>
            </a:r>
            <a:endParaRPr b="0" lang="es-MX" sz="16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5" dur="indefinite" restart="never" nodeType="tmRoot">
          <p:childTnLst>
            <p:seq>
              <p:cTn id="216" dur="indefinite" nodeType="mainSeq">
                <p:childTnLst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251;p37" descr=""/>
          <p:cNvPicPr/>
          <p:nvPr/>
        </p:nvPicPr>
        <p:blipFill>
          <a:blip r:embed="rId1"/>
          <a:stretch/>
        </p:blipFill>
        <p:spPr>
          <a:xfrm>
            <a:off x="2927160" y="1147320"/>
            <a:ext cx="6158160" cy="5159520"/>
          </a:xfrm>
          <a:prstGeom prst="rect">
            <a:avLst/>
          </a:prstGeom>
          <a:ln>
            <a:noFill/>
          </a:ln>
        </p:spPr>
      </p:pic>
      <p:sp>
        <p:nvSpPr>
          <p:cNvPr id="169" name="TextShape 1"/>
          <p:cNvSpPr txBox="1"/>
          <p:nvPr/>
        </p:nvSpPr>
        <p:spPr>
          <a:xfrm>
            <a:off x="829440" y="-93600"/>
            <a:ext cx="1035360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Bookman Old Style"/>
                <a:ea typeface="Bookman Old Style"/>
              </a:rPr>
              <a:t>LA RUEDA DEL COLOR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3" dur="indefinite" restart="never" nodeType="tmRoot">
          <p:childTnLst>
            <p:seq>
              <p:cTn id="2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49;p21" descr=""/>
          <p:cNvPicPr/>
          <p:nvPr/>
        </p:nvPicPr>
        <p:blipFill>
          <a:blip r:embed="rId1"/>
          <a:stretch/>
        </p:blipFill>
        <p:spPr>
          <a:xfrm>
            <a:off x="2269080" y="409680"/>
            <a:ext cx="7866720" cy="590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257;p38" descr=""/>
          <p:cNvPicPr/>
          <p:nvPr/>
        </p:nvPicPr>
        <p:blipFill>
          <a:blip r:embed="rId1"/>
          <a:stretch/>
        </p:blipFill>
        <p:spPr>
          <a:xfrm>
            <a:off x="277200" y="1737720"/>
            <a:ext cx="5614200" cy="4226760"/>
          </a:xfrm>
          <a:prstGeom prst="rect">
            <a:avLst/>
          </a:prstGeom>
          <a:ln>
            <a:noFill/>
          </a:ln>
        </p:spPr>
      </p:pic>
      <p:sp>
        <p:nvSpPr>
          <p:cNvPr id="171" name="TextShape 1"/>
          <p:cNvSpPr txBox="1"/>
          <p:nvPr/>
        </p:nvSpPr>
        <p:spPr>
          <a:xfrm>
            <a:off x="877320" y="2656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¿LA “INOCENCIA” DEL COLOR BLANCO?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Google Shape;259;p38" descr=""/>
          <p:cNvPicPr/>
          <p:nvPr/>
        </p:nvPicPr>
        <p:blipFill>
          <a:blip r:embed="rId2"/>
          <a:stretch/>
        </p:blipFill>
        <p:spPr>
          <a:xfrm>
            <a:off x="6054120" y="1806840"/>
            <a:ext cx="1916280" cy="1564200"/>
          </a:xfrm>
          <a:prstGeom prst="rect">
            <a:avLst/>
          </a:prstGeom>
          <a:ln>
            <a:noFill/>
          </a:ln>
        </p:spPr>
      </p:pic>
      <p:pic>
        <p:nvPicPr>
          <p:cNvPr id="173" name="Google Shape;260;p38" descr=""/>
          <p:cNvPicPr/>
          <p:nvPr/>
        </p:nvPicPr>
        <p:blipFill>
          <a:blip r:embed="rId3"/>
          <a:stretch/>
        </p:blipFill>
        <p:spPr>
          <a:xfrm>
            <a:off x="5991840" y="3918960"/>
            <a:ext cx="1547280" cy="2322720"/>
          </a:xfrm>
          <a:prstGeom prst="rect">
            <a:avLst/>
          </a:prstGeom>
          <a:ln>
            <a:noFill/>
          </a:ln>
        </p:spPr>
      </p:pic>
      <p:pic>
        <p:nvPicPr>
          <p:cNvPr id="174" name="Google Shape;261;p38" descr=""/>
          <p:cNvPicPr/>
          <p:nvPr/>
        </p:nvPicPr>
        <p:blipFill>
          <a:blip r:embed="rId4"/>
          <a:stretch/>
        </p:blipFill>
        <p:spPr>
          <a:xfrm>
            <a:off x="7639560" y="3954600"/>
            <a:ext cx="1761120" cy="2287080"/>
          </a:xfrm>
          <a:prstGeom prst="rect">
            <a:avLst/>
          </a:prstGeom>
          <a:ln>
            <a:noFill/>
          </a:ln>
        </p:spPr>
      </p:pic>
      <p:pic>
        <p:nvPicPr>
          <p:cNvPr id="175" name="Google Shape;262;p38" descr=""/>
          <p:cNvPicPr/>
          <p:nvPr/>
        </p:nvPicPr>
        <p:blipFill>
          <a:blip r:embed="rId5"/>
          <a:stretch/>
        </p:blipFill>
        <p:spPr>
          <a:xfrm>
            <a:off x="8395920" y="1626120"/>
            <a:ext cx="1735200" cy="2036520"/>
          </a:xfrm>
          <a:prstGeom prst="rect">
            <a:avLst/>
          </a:prstGeom>
          <a:ln>
            <a:noFill/>
          </a:ln>
        </p:spPr>
      </p:pic>
      <p:pic>
        <p:nvPicPr>
          <p:cNvPr id="176" name="Google Shape;263;p38" descr=""/>
          <p:cNvPicPr/>
          <p:nvPr/>
        </p:nvPicPr>
        <p:blipFill>
          <a:blip r:embed="rId6"/>
          <a:stretch/>
        </p:blipFill>
        <p:spPr>
          <a:xfrm>
            <a:off x="9582840" y="4596120"/>
            <a:ext cx="2309400" cy="122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31280" y="273960"/>
            <a:ext cx="1081908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LA “ELEGANCIA” Y “SOLEMNIDAD” DEL NEGRO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Google Shape;269;p39" descr=""/>
          <p:cNvPicPr/>
          <p:nvPr/>
        </p:nvPicPr>
        <p:blipFill>
          <a:blip r:embed="rId1"/>
          <a:stretch/>
        </p:blipFill>
        <p:spPr>
          <a:xfrm>
            <a:off x="7569720" y="1445040"/>
            <a:ext cx="1591920" cy="2710800"/>
          </a:xfrm>
          <a:prstGeom prst="rect">
            <a:avLst/>
          </a:prstGeom>
          <a:ln>
            <a:noFill/>
          </a:ln>
        </p:spPr>
      </p:pic>
      <p:pic>
        <p:nvPicPr>
          <p:cNvPr id="179" name="Google Shape;270;p39" descr=""/>
          <p:cNvPicPr/>
          <p:nvPr/>
        </p:nvPicPr>
        <p:blipFill>
          <a:blip r:embed="rId2"/>
          <a:stretch/>
        </p:blipFill>
        <p:spPr>
          <a:xfrm>
            <a:off x="793440" y="1600200"/>
            <a:ext cx="4040640" cy="2913480"/>
          </a:xfrm>
          <a:prstGeom prst="rect">
            <a:avLst/>
          </a:prstGeom>
          <a:ln>
            <a:noFill/>
          </a:ln>
        </p:spPr>
      </p:pic>
      <p:pic>
        <p:nvPicPr>
          <p:cNvPr id="180" name="Google Shape;271;p39" descr=""/>
          <p:cNvPicPr/>
          <p:nvPr/>
        </p:nvPicPr>
        <p:blipFill>
          <a:blip r:embed="rId3"/>
          <a:stretch/>
        </p:blipFill>
        <p:spPr>
          <a:xfrm>
            <a:off x="5001480" y="1600200"/>
            <a:ext cx="2265120" cy="2265120"/>
          </a:xfrm>
          <a:prstGeom prst="rect">
            <a:avLst/>
          </a:prstGeom>
          <a:ln>
            <a:noFill/>
          </a:ln>
        </p:spPr>
      </p:pic>
      <p:pic>
        <p:nvPicPr>
          <p:cNvPr id="181" name="Google Shape;272;p39" descr=""/>
          <p:cNvPicPr/>
          <p:nvPr/>
        </p:nvPicPr>
        <p:blipFill>
          <a:blip r:embed="rId4"/>
          <a:stretch/>
        </p:blipFill>
        <p:spPr>
          <a:xfrm>
            <a:off x="8102520" y="3659400"/>
            <a:ext cx="3147840" cy="288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1" dur="indefinite" restart="never" nodeType="tmRoot">
          <p:childTnLst>
            <p:seq>
              <p:cTn id="282" dur="indefinite" nodeType="mainSeq">
                <p:childTnLst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“</a:t>
            </a: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TEMPERATURA” DEL COLOR EN las cajetillas de  PRODUCTOS DE TABACO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4243680" y="1899000"/>
            <a:ext cx="3187440" cy="369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MX" sz="2810" spc="-1" strike="noStrike">
                <a:solidFill>
                  <a:srgbClr val="ffffff"/>
                </a:solidFill>
                <a:latin typeface="Rockwell"/>
                <a:ea typeface="Rockwell"/>
              </a:rPr>
              <a:t>Colores Fríos</a:t>
            </a:r>
            <a:endParaRPr b="0" lang="es-MX" sz="281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700" spc="-1" strike="noStrike">
                <a:solidFill>
                  <a:srgbClr val="d9ead3"/>
                </a:solidFill>
                <a:latin typeface="Rockwell"/>
                <a:ea typeface="Rockwell"/>
              </a:rPr>
              <a:t>Verde</a:t>
            </a:r>
            <a:r>
              <a:rPr b="0" lang="es-MX" sz="1700" spc="-1" strike="noStrike">
                <a:solidFill>
                  <a:srgbClr val="ffffff"/>
                </a:solidFill>
                <a:latin typeface="Rockwell"/>
                <a:ea typeface="Rockwell"/>
              </a:rPr>
              <a:t>:</a:t>
            </a:r>
            <a:endParaRPr b="0" lang="es-MX" sz="17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d8e7b3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d8e7b3"/>
                </a:solidFill>
                <a:latin typeface="Rockwell"/>
                <a:ea typeface="Rockwell"/>
              </a:rPr>
              <a:t>Mentol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“</a:t>
            </a: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Suavidad”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Frescura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c9daf8"/>
              </a:buClr>
              <a:buFont typeface="Arial"/>
              <a:buChar char="•"/>
            </a:pPr>
            <a:r>
              <a:rPr b="0" lang="es-MX" sz="1700" spc="-1" strike="noStrike">
                <a:solidFill>
                  <a:srgbClr val="c9daf8"/>
                </a:solidFill>
                <a:latin typeface="Rockwell"/>
                <a:ea typeface="Rockwell"/>
              </a:rPr>
              <a:t>Azul</a:t>
            </a:r>
            <a:endParaRPr b="0" lang="es-MX" sz="17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Frescura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“</a:t>
            </a: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Suavidad”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700" spc="-1" strike="noStrike">
                <a:solidFill>
                  <a:srgbClr val="ffffff"/>
                </a:solidFill>
                <a:latin typeface="Rockwell"/>
                <a:ea typeface="Rockwell"/>
              </a:rPr>
              <a:t>Plateado (gris con “sesgo brillante”):</a:t>
            </a:r>
            <a:endParaRPr b="0" lang="es-MX" sz="17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Tendencia a la suavidad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802800" y="1899000"/>
            <a:ext cx="3187440" cy="369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20000"/>
              </a:lnSpc>
            </a:pPr>
            <a:r>
              <a:rPr b="0" lang="es-MX" sz="2800" spc="-1" strike="noStrike">
                <a:solidFill>
                  <a:srgbClr val="ffffff"/>
                </a:solidFill>
                <a:latin typeface="Rockwell"/>
                <a:ea typeface="Rockwell"/>
              </a:rPr>
              <a:t>Colores Cálidos</a:t>
            </a:r>
            <a:endParaRPr b="0" lang="es-MX" sz="2800" spc="-1" strike="noStrike"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Rojo</a:t>
            </a:r>
            <a:endParaRPr b="0" lang="es-MX" sz="2000" spc="-1" strike="noStrike">
              <a:latin typeface="Arial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“</a:t>
            </a:r>
            <a:r>
              <a:rPr b="0" lang="es-MX" sz="1800" spc="-1" strike="noStrike">
                <a:solidFill>
                  <a:srgbClr val="ff0000"/>
                </a:solidFill>
                <a:latin typeface="Rockwell"/>
                <a:ea typeface="Rockwell"/>
              </a:rPr>
              <a:t>Fuerte</a:t>
            </a: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”</a:t>
            </a:r>
            <a:endParaRPr b="0" lang="es-MX" sz="1800" spc="-1" strike="noStrike"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00"/>
                </a:solidFill>
                <a:latin typeface="Rockwell"/>
                <a:ea typeface="Rockwell"/>
              </a:rPr>
              <a:t>Amarillo (Dorado)</a:t>
            </a:r>
            <a:endParaRPr b="0" lang="es-MX" sz="2000" spc="-1" strike="noStrike">
              <a:latin typeface="Arial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¿“Frescura”?</a:t>
            </a:r>
            <a:endParaRPr b="0" lang="es-MX" sz="1800" spc="-1" strike="noStrike"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Negro:</a:t>
            </a:r>
            <a:endParaRPr b="0" lang="es-MX" sz="2000" spc="-1" strike="noStrike">
              <a:latin typeface="Arial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Tendencia cálida (fuerza)</a:t>
            </a:r>
            <a:endParaRPr b="0" lang="es-MX" sz="18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7684560" y="1936080"/>
            <a:ext cx="4417920" cy="395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s-MX" sz="2380" spc="-1" strike="noStrike">
                <a:solidFill>
                  <a:srgbClr val="ffffff"/>
                </a:solidFill>
                <a:latin typeface="Rockwell"/>
                <a:ea typeface="Rockwell"/>
              </a:rPr>
              <a:t>Blanco, negro y gris</a:t>
            </a:r>
            <a:endParaRPr b="0" lang="es-MX" sz="238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400" spc="-1" strike="noStrike">
                <a:solidFill>
                  <a:srgbClr val="ffffff"/>
                </a:solidFill>
                <a:latin typeface="Rockwell"/>
                <a:ea typeface="Rockwell"/>
              </a:rPr>
              <a:t>Blanco:</a:t>
            </a:r>
            <a:endParaRPr b="0" lang="es-MX" sz="1400" spc="-1" strike="noStrike"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260" spc="-1" strike="noStrike">
                <a:solidFill>
                  <a:srgbClr val="ffffff"/>
                </a:solidFill>
                <a:latin typeface="Rockwell"/>
                <a:ea typeface="Rockwell"/>
              </a:rPr>
              <a:t>Cigarrillos</a:t>
            </a:r>
            <a:endParaRPr b="0" lang="es-MX" sz="1260" spc="-1" strike="noStrike"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260" spc="-1" strike="noStrike">
                <a:solidFill>
                  <a:srgbClr val="ffffff"/>
                </a:solidFill>
                <a:latin typeface="Rockwell"/>
                <a:ea typeface="Rockwell"/>
              </a:rPr>
              <a:t>Dispositivos electrónicos</a:t>
            </a:r>
            <a:endParaRPr b="0" lang="es-MX" sz="1260" spc="-1" strike="noStrike">
              <a:latin typeface="Arial"/>
            </a:endParaRPr>
          </a:p>
          <a:p>
            <a:pPr lvl="5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260" spc="-1" strike="noStrike">
                <a:solidFill>
                  <a:srgbClr val="ffffff"/>
                </a:solidFill>
                <a:latin typeface="Rockwell"/>
                <a:ea typeface="Rockwell"/>
              </a:rPr>
              <a:t>Esquinas redondeadas (sesgo de la “cara de bebé”)</a:t>
            </a:r>
            <a:endParaRPr b="0" lang="es-MX" sz="126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400" spc="-1" strike="noStrike">
                <a:solidFill>
                  <a:srgbClr val="ffffff"/>
                </a:solidFill>
                <a:latin typeface="Rockwell"/>
                <a:ea typeface="Rockwell"/>
              </a:rPr>
              <a:t>Negro</a:t>
            </a:r>
            <a:endParaRPr b="0" lang="es-MX" sz="1400" spc="-1" strike="noStrike"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260" spc="-1" strike="noStrike">
                <a:solidFill>
                  <a:srgbClr val="ffffff"/>
                </a:solidFill>
                <a:latin typeface="Rockwell"/>
                <a:ea typeface="Rockwell"/>
              </a:rPr>
              <a:t>Dispositivos electrónicos</a:t>
            </a:r>
            <a:endParaRPr b="0" lang="es-MX" sz="1260" spc="-1" strike="noStrike"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260" spc="-1" strike="noStrike">
                <a:solidFill>
                  <a:srgbClr val="ffffff"/>
                </a:solidFill>
                <a:latin typeface="Rockwell"/>
                <a:ea typeface="Rockwell"/>
              </a:rPr>
              <a:t>Esquinas redondeadas (sesgo de la “cara de bebé”)</a:t>
            </a:r>
            <a:endParaRPr b="0" lang="es-MX" sz="126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400" spc="-1" strike="noStrike">
                <a:solidFill>
                  <a:srgbClr val="ffffff"/>
                </a:solidFill>
                <a:latin typeface="Rockwell"/>
                <a:ea typeface="Rockwell"/>
              </a:rPr>
              <a:t>Gris:</a:t>
            </a:r>
            <a:endParaRPr b="0" lang="es-MX" sz="1400" spc="-1" strike="noStrike"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260" spc="-1" strike="noStrike">
                <a:solidFill>
                  <a:srgbClr val="ffffff"/>
                </a:solidFill>
                <a:latin typeface="Rockwell"/>
                <a:ea typeface="Rockwell"/>
              </a:rPr>
              <a:t>Cajetilla plana: ¡Proyecto 136!</a:t>
            </a:r>
            <a:endParaRPr b="0" lang="es-MX" sz="1260" spc="-1" strike="noStrike">
              <a:latin typeface="Arial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260" spc="-1" strike="noStrike">
                <a:solidFill>
                  <a:srgbClr val="ffffff"/>
                </a:solidFill>
                <a:latin typeface="Rockwell"/>
                <a:ea typeface="Rockwell"/>
              </a:rPr>
              <a:t>“</a:t>
            </a:r>
            <a:r>
              <a:rPr b="0" lang="es-MX" sz="1260" spc="-1" strike="noStrike">
                <a:solidFill>
                  <a:srgbClr val="ffffff"/>
                </a:solidFill>
                <a:latin typeface="Rockwell"/>
                <a:ea typeface="Rockwell"/>
              </a:rPr>
              <a:t>Vejez” o “antiguo”</a:t>
            </a:r>
            <a:endParaRPr b="0" lang="es-MX" sz="12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9" dur="indefinite" restart="never" nodeType="tmRoot">
          <p:childTnLst>
            <p:seq>
              <p:cTn id="300" dur="indefinite" nodeType="mainSeq">
                <p:childTnLst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913680" y="609480"/>
            <a:ext cx="1035360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Colores fríos para denotar “</a:t>
            </a:r>
            <a:r>
              <a:rPr b="1" lang="es-MX" sz="3400" spc="-1" strike="noStrike">
                <a:solidFill>
                  <a:srgbClr val="78972f"/>
                </a:solidFill>
                <a:latin typeface="Times New Roman"/>
                <a:ea typeface="Times New Roman"/>
              </a:rPr>
              <a:t>frescura</a:t>
            </a: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” </a:t>
            </a:r>
            <a:br/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en los </a:t>
            </a:r>
            <a:r>
              <a:rPr b="1" lang="es-MX" sz="3400" spc="-1" strike="noStrike">
                <a:solidFill>
                  <a:srgbClr val="ffff00"/>
                </a:solidFill>
                <a:latin typeface="Times New Roman"/>
                <a:ea typeface="Times New Roman"/>
              </a:rPr>
              <a:t>nombres</a:t>
            </a: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de los productos de tabaco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913680" y="2095920"/>
            <a:ext cx="10353600" cy="369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Hubo tres demandas de inconstitucionalidad contra el MINSA, por prohibir los términos engañosos “fríos” y de “frescura” en productos de tabaco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“</a:t>
            </a:r>
            <a:r>
              <a:rPr b="0" lang="es-MX" sz="1800" spc="-1" strike="noStrike">
                <a:solidFill>
                  <a:srgbClr val="9fc5e8"/>
                </a:solidFill>
                <a:latin typeface="Rockwell"/>
                <a:ea typeface="Rockwell"/>
              </a:rPr>
              <a:t>Kool</a:t>
            </a: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 Click On”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“</a:t>
            </a:r>
            <a:r>
              <a:rPr b="0" lang="es-MX" sz="1800" spc="-1" strike="noStrike">
                <a:solidFill>
                  <a:srgbClr val="e06666"/>
                </a:solidFill>
                <a:latin typeface="Rockwell"/>
                <a:ea typeface="Rockwell"/>
              </a:rPr>
              <a:t>red</a:t>
            </a: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”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“</a:t>
            </a:r>
            <a:r>
              <a:rPr b="0" lang="es-MX" sz="1800" spc="-1" strike="noStrike">
                <a:solidFill>
                  <a:srgbClr val="00ffff"/>
                </a:solidFill>
                <a:latin typeface="Rockwell"/>
                <a:ea typeface="Rockwell"/>
              </a:rPr>
              <a:t>blue</a:t>
            </a: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”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“</a:t>
            </a:r>
            <a:r>
              <a:rPr b="0" lang="es-MX" sz="1800" spc="-1" strike="noStrike">
                <a:solidFill>
                  <a:srgbClr val="00ff00"/>
                </a:solidFill>
                <a:latin typeface="Rockwell"/>
                <a:ea typeface="Rockwell"/>
              </a:rPr>
              <a:t>menthol</a:t>
            </a: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”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“</a:t>
            </a:r>
            <a:r>
              <a:rPr b="0" lang="es-MX" sz="1800" spc="-1" strike="noStrike">
                <a:solidFill>
                  <a:srgbClr val="00ffff"/>
                </a:solidFill>
                <a:latin typeface="Rockwell"/>
                <a:ea typeface="Rockwell"/>
              </a:rPr>
              <a:t>freezin point</a:t>
            </a: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”.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Todas esas demandas fueron negadas por la Corte Suprema de Justicia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9" dur="indefinite" restart="never" nodeType="tmRoot">
          <p:childTnLst>
            <p:seq>
              <p:cTn id="350" dur="indefinite" nodeType="mainSeq">
                <p:childTnLst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291;p42" descr=""/>
          <p:cNvPicPr/>
          <p:nvPr/>
        </p:nvPicPr>
        <p:blipFill>
          <a:blip r:embed="rId1"/>
          <a:stretch/>
        </p:blipFill>
        <p:spPr>
          <a:xfrm>
            <a:off x="2071800" y="529200"/>
            <a:ext cx="8048160" cy="598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9" dur="indefinite" restart="never" nodeType="tmRoot">
          <p:childTnLst>
            <p:seq>
              <p:cTn id="3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956880" y="259380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5400" spc="-1" strike="noStrike">
                <a:solidFill>
                  <a:srgbClr val="ffffff"/>
                </a:solidFill>
                <a:latin typeface="Bookman Old Style"/>
                <a:ea typeface="Bookman Old Style"/>
              </a:rPr>
              <a:t>Los aditivos en el contexto del control del tabaco</a:t>
            </a:r>
            <a:endParaRPr b="0" lang="es-MX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1" dur="indefinite" restart="never" nodeType="tmRoot">
          <p:childTnLst>
            <p:seq>
              <p:cTn id="3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913680" y="27504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pH vs SABORIZANTES EN EL CONTEXTO DEL CONTROL DEL TABACO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913680" y="1609920"/>
            <a:ext cx="8146440" cy="369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550" spc="-1" strike="noStrike">
                <a:solidFill>
                  <a:srgbClr val="ffffff"/>
                </a:solidFill>
                <a:latin typeface="Rockwell"/>
                <a:ea typeface="Rockwell"/>
              </a:rPr>
              <a:t>H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istoria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412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Robert Boyle experimentaba con sustancias “ácidas” y “básicas”.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412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Las sustancias “ácidas”: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412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Sabor “ácidos”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412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Son cáusticos con pH muy bajos ya que cuerpo humano cuentas con buenos amortiguadores para tolerar ácidos (residuos de histidina)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412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Las sustancias “básicas” o “álcalis” (de pH elevado):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5128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Sabor </a:t>
            </a:r>
            <a:r>
              <a:rPr b="0" lang="es-MX" sz="1600" spc="-1" strike="noStrike">
                <a:solidFill>
                  <a:srgbClr val="ffff00"/>
                </a:solidFill>
                <a:latin typeface="Rockwell"/>
                <a:ea typeface="Rockwell"/>
              </a:rPr>
              <a:t>AMARGO 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5128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Cáusticos: </a:t>
            </a:r>
            <a:r>
              <a:rPr b="0" lang="es-MX" sz="1600" spc="-1" strike="noStrike">
                <a:solidFill>
                  <a:srgbClr val="ffff00"/>
                </a:solidFill>
                <a:latin typeface="Rockwell"/>
                <a:ea typeface="Rockwell"/>
              </a:rPr>
              <a:t>No tenemos amortiguadores (buffers) para tolerar álcalis.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509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Los ácidos y las bases son antónimos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412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Son pocas las sustancias de uso interno tienen pH elevados.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509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Muy pocos medicamentos tienen pH elevados: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509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Casi ningún alimento tiene pH elevados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4120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La gran mayoría de los productos de tabaco, </a:t>
            </a:r>
            <a:r>
              <a:rPr b="0" lang="es-MX" sz="1600" spc="-1" strike="noStrike">
                <a:solidFill>
                  <a:srgbClr val="ffff00"/>
                </a:solidFill>
                <a:latin typeface="Rockwell"/>
                <a:ea typeface="Rockwell"/>
              </a:rPr>
              <a:t>incluidos los nuevos dispositivos electrónicos 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tienen pH elevados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marL="1143000" indent="-149400">
              <a:lnSpc>
                <a:spcPct val="100000"/>
              </a:lnSpc>
              <a:spcBef>
                <a:spcPts val="499"/>
              </a:spcBef>
            </a:pP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Google Shape;303;p44" descr=""/>
          <p:cNvPicPr/>
          <p:nvPr/>
        </p:nvPicPr>
        <p:blipFill>
          <a:blip r:embed="rId1"/>
          <a:stretch/>
        </p:blipFill>
        <p:spPr>
          <a:xfrm>
            <a:off x="9060840" y="2095920"/>
            <a:ext cx="1974600" cy="253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3" dur="indefinite" restart="never" nodeType="tmRoot">
          <p:childTnLst>
            <p:seq>
              <p:cTn id="384" dur="indefinite" nodeType="mainSeq">
                <p:childTnLst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913680" y="11736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TABACO vs pH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Google Shape;309;p45" descr=""/>
          <p:cNvPicPr/>
          <p:nvPr/>
        </p:nvPicPr>
        <p:blipFill>
          <a:blip r:embed="rId1"/>
          <a:stretch/>
        </p:blipFill>
        <p:spPr>
          <a:xfrm>
            <a:off x="411120" y="1150920"/>
            <a:ext cx="3686040" cy="4783680"/>
          </a:xfrm>
          <a:prstGeom prst="rect">
            <a:avLst/>
          </a:prstGeom>
          <a:ln>
            <a:noFill/>
          </a:ln>
        </p:spPr>
      </p:pic>
      <p:pic>
        <p:nvPicPr>
          <p:cNvPr id="195" name="Google Shape;310;p45" descr=""/>
          <p:cNvPicPr/>
          <p:nvPr/>
        </p:nvPicPr>
        <p:blipFill>
          <a:blip r:embed="rId2"/>
          <a:stretch/>
        </p:blipFill>
        <p:spPr>
          <a:xfrm>
            <a:off x="4996440" y="1297080"/>
            <a:ext cx="6436080" cy="2586240"/>
          </a:xfrm>
          <a:prstGeom prst="rect">
            <a:avLst/>
          </a:prstGeom>
          <a:ln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4780800" y="1258560"/>
            <a:ext cx="2187720" cy="2662920"/>
          </a:xfrm>
          <a:prstGeom prst="ellipse">
            <a:avLst/>
          </a:prstGeom>
          <a:noFill/>
          <a:ln w="19080">
            <a:solidFill>
              <a:srgbClr val="738f3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3"/>
          <p:cNvSpPr/>
          <p:nvPr/>
        </p:nvSpPr>
        <p:spPr>
          <a:xfrm>
            <a:off x="4604760" y="4162680"/>
            <a:ext cx="7219800" cy="21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La forma base libre de la nicotina penetra las barreras naturales.</a:t>
            </a:r>
            <a:endParaRPr b="0" lang="es-MX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El 50% de la nicotina tiene una forma base libre y el otro 50% tiene una forma monoprotonada a pH 8.0. Al aumentar pH, aumenta la proporción de la forma base libre.</a:t>
            </a:r>
            <a:endParaRPr b="0" lang="es-MX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Nicotina libre en condiciones fisiológicas en plasma (pH 7.35-7.45): 18%-22% es nicotina libre</a:t>
            </a:r>
            <a:endParaRPr b="0" lang="es-MX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En pacientes con enfermedades pulmonares crónicas donde baja el pH plasmático, y consecuentemente la proporción de forma base libre de nicotina es muchísimo menor</a:t>
            </a:r>
            <a:endParaRPr b="0" lang="es-MX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1" dur="indefinite" restart="never" nodeType="tmRoot">
          <p:childTnLst>
            <p:seq>
              <p:cTn id="442" dur="indefinite" nodeType="mainSeq">
                <p:childTnLst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LOS SABORIZANTES Y EL CONTEXTO DE LOS PRODUCTOS DE TABACO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1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700" spc="-1" strike="noStrike">
                <a:solidFill>
                  <a:srgbClr val="ffffff"/>
                </a:solidFill>
                <a:latin typeface="Rockwell"/>
                <a:ea typeface="Rockwell"/>
              </a:rPr>
              <a:t>Las sustancias “</a:t>
            </a:r>
            <a:r>
              <a:rPr b="0" lang="es-MX" sz="1700" spc="-1" strike="noStrike">
                <a:solidFill>
                  <a:srgbClr val="ffff00"/>
                </a:solidFill>
                <a:latin typeface="Rockwell"/>
                <a:ea typeface="Rockwell"/>
              </a:rPr>
              <a:t>básicas</a:t>
            </a:r>
            <a:r>
              <a:rPr b="0" lang="es-MX" sz="1700" spc="-1" strike="noStrike">
                <a:solidFill>
                  <a:srgbClr val="ffffff"/>
                </a:solidFill>
                <a:latin typeface="Rockwell"/>
                <a:ea typeface="Rockwell"/>
              </a:rPr>
              <a:t>” o “</a:t>
            </a:r>
            <a:r>
              <a:rPr b="0" lang="es-MX" sz="1700" spc="-1" strike="noStrike">
                <a:solidFill>
                  <a:srgbClr val="ffff00"/>
                </a:solidFill>
                <a:latin typeface="Rockwell"/>
                <a:ea typeface="Rockwell"/>
              </a:rPr>
              <a:t>álcalis</a:t>
            </a:r>
            <a:r>
              <a:rPr b="0" lang="es-MX" sz="1700" spc="-1" strike="noStrike">
                <a:solidFill>
                  <a:srgbClr val="ffffff"/>
                </a:solidFill>
                <a:latin typeface="Rockwell"/>
                <a:ea typeface="Rockwell"/>
              </a:rPr>
              <a:t>” (de pH elevado):</a:t>
            </a:r>
            <a:endParaRPr b="0" lang="es-MX" sz="17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Sabor </a:t>
            </a:r>
            <a:r>
              <a:rPr b="0" lang="es-MX" sz="1530" spc="-1" strike="noStrike">
                <a:solidFill>
                  <a:srgbClr val="ffff00"/>
                </a:solidFill>
                <a:latin typeface="Rockwell"/>
                <a:ea typeface="Rockwell"/>
              </a:rPr>
              <a:t>AMARGO 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ffff00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ffff00"/>
                </a:solidFill>
                <a:latin typeface="Rockwell"/>
                <a:ea typeface="Rockwell"/>
              </a:rPr>
              <a:t>Cáusticos</a:t>
            </a: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: </a:t>
            </a:r>
            <a:r>
              <a:rPr b="0" lang="es-MX" sz="1530" spc="-1" strike="noStrike">
                <a:solidFill>
                  <a:srgbClr val="c1a1df"/>
                </a:solidFill>
                <a:latin typeface="Rockwell"/>
                <a:ea typeface="Rockwell"/>
              </a:rPr>
              <a:t>No tenemos amortiguadores</a:t>
            </a: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 (buffers) para tolerar </a:t>
            </a:r>
            <a:r>
              <a:rPr b="0" lang="es-MX" sz="1530" spc="-1" strike="noStrike">
                <a:solidFill>
                  <a:srgbClr val="ffff00"/>
                </a:solidFill>
                <a:latin typeface="Rockwell"/>
                <a:ea typeface="Rockwell"/>
              </a:rPr>
              <a:t>álcalis</a:t>
            </a: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.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360" spc="-1" strike="noStrike">
                <a:solidFill>
                  <a:srgbClr val="ffffff"/>
                </a:solidFill>
                <a:latin typeface="Rockwell"/>
                <a:ea typeface="Rockwell"/>
              </a:rPr>
              <a:t>¡Daño a la mucosa!</a:t>
            </a:r>
            <a:endParaRPr b="0" lang="es-MX" sz="136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700" spc="-1" strike="noStrike">
                <a:solidFill>
                  <a:srgbClr val="ffffff"/>
                </a:solidFill>
                <a:latin typeface="Rockwell"/>
                <a:ea typeface="Rockwell"/>
              </a:rPr>
              <a:t>Es </a:t>
            </a:r>
            <a:r>
              <a:rPr b="0" lang="es-MX" sz="1700" spc="-1" strike="noStrike">
                <a:solidFill>
                  <a:srgbClr val="ffff00"/>
                </a:solidFill>
                <a:latin typeface="Rockwell"/>
                <a:ea typeface="Rockwell"/>
              </a:rPr>
              <a:t>MENESTER</a:t>
            </a:r>
            <a:r>
              <a:rPr b="0" lang="es-MX" sz="1700" spc="-1" strike="noStrike">
                <a:solidFill>
                  <a:srgbClr val="ffffff"/>
                </a:solidFill>
                <a:latin typeface="Rockwell"/>
                <a:ea typeface="Rockwell"/>
              </a:rPr>
              <a:t> –para la industria tabacalera- que para incrementar la cantidad absorbida de nicotina haya un pH lo más elevado y la presencia de un saborizante para:</a:t>
            </a:r>
            <a:endParaRPr b="0" lang="es-MX" sz="17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ffff00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ffff00"/>
                </a:solidFill>
                <a:latin typeface="Rockwell"/>
                <a:ea typeface="Rockwell"/>
              </a:rPr>
              <a:t>CONTRARRESTAR el sabor amargo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Que el </a:t>
            </a:r>
            <a:r>
              <a:rPr b="0" lang="es-MX" sz="1530" spc="-1" strike="noStrike">
                <a:solidFill>
                  <a:srgbClr val="ffff00"/>
                </a:solidFill>
                <a:latin typeface="Rockwell"/>
                <a:ea typeface="Rockwell"/>
              </a:rPr>
              <a:t>daño a la mucosa </a:t>
            </a: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causado por dicha solución álcali pase inadvertido.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530" spc="-1" strike="noStrike">
                <a:solidFill>
                  <a:srgbClr val="ffffff"/>
                </a:solidFill>
                <a:latin typeface="Rockwell"/>
                <a:ea typeface="Rockwell"/>
              </a:rPr>
              <a:t>El mentol es el más usado y se asocia al empaquetado con “colores fríos” (por su sensación refrescante) y funge como analgésico</a:t>
            </a:r>
            <a:endParaRPr b="0" lang="es-MX" sz="153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9" dur="indefinite" restart="never" nodeType="tmRoot">
          <p:childTnLst>
            <p:seq>
              <p:cTn id="460" dur="indefinite" nodeType="mainSeq">
                <p:childTnLst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Los aditivos y las elevadas temperaturas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14480" algn="just">
              <a:lnSpc>
                <a:spcPct val="120000"/>
              </a:lnSpc>
              <a:spcBef>
                <a:spcPts val="1001"/>
              </a:spcBef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El concepto de seguridad de los aditivos en el contexto de los productos de tabaco es muy distinto a lo que ocurre en éstos en el contexto de los alimentos. Los aditivos al quemarse o exponerse a temperaturas elevadas, cambian su composición química: un compuesto inocuo puede convertirse en uno muy peligroso al estar a temperaturas muy elevadas.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571680">
              <a:lnSpc>
                <a:spcPct val="120000"/>
              </a:lnSpc>
              <a:spcBef>
                <a:spcPts val="499"/>
              </a:spcBef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Grupo de Trabajo de los Aditivos en productos de tabaco. Sao Paulo, 2014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>
              <a:lnSpc>
                <a:spcPct val="120000"/>
              </a:lnSpc>
              <a:spcBef>
                <a:spcPts val="1001"/>
              </a:spcBef>
            </a:pP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>
              <a:lnSpc>
                <a:spcPct val="120000"/>
              </a:lnSpc>
              <a:spcBef>
                <a:spcPts val="1001"/>
              </a:spcBef>
            </a:pP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3" dur="indefinite" restart="never" nodeType="tmRoot">
          <p:childTnLst>
            <p:seq>
              <p:cTn id="494" dur="indefinite" nodeType="mainSeq">
                <p:childTnLst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913680" y="18936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TEMARIO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913680" y="1601640"/>
            <a:ext cx="10353240" cy="4493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Epidemiología en los jóvenes panameños, utilizando datos de encuestas mundiales de tabaco: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EMTA o GATS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EMTJ o GYTS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La “temperatura del color” en el contexto del control de los productos de tabaco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El pH y los aditivos en el contexto del control de los productos de tabaco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Tres “pilares” del proyecto de ley 136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913680" y="0"/>
            <a:ext cx="1035360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Bookman Old Style"/>
                <a:ea typeface="Bookman Old Style"/>
              </a:rPr>
              <a:t>¿Tan malo es el mentol?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802440" y="2719080"/>
            <a:ext cx="10353600" cy="369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Favorece la iniciación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Esto es particularmente cierto en fumadores jóvenes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Favorece otras adicciones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Favorece la dependencia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Entorpece la cesación 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Google Shape;325;p47" descr=""/>
          <p:cNvPicPr/>
          <p:nvPr/>
        </p:nvPicPr>
        <p:blipFill>
          <a:blip r:embed="rId1"/>
          <a:stretch/>
        </p:blipFill>
        <p:spPr>
          <a:xfrm>
            <a:off x="802440" y="1217520"/>
            <a:ext cx="8884440" cy="1501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1" dur="indefinite" restart="never" nodeType="tmRoot">
          <p:childTnLst>
            <p:seq>
              <p:cTn id="512" dur="indefinite" nodeType="mainSeq">
                <p:childTnLst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pH, EL MENTOL Y DISPOSITIVOS ELECTRÓNICOS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Google Shape;331;p48" descr=""/>
          <p:cNvPicPr/>
          <p:nvPr/>
        </p:nvPicPr>
        <p:blipFill>
          <a:blip r:embed="rId1"/>
          <a:stretch/>
        </p:blipFill>
        <p:spPr>
          <a:xfrm>
            <a:off x="2622960" y="2092680"/>
            <a:ext cx="6934680" cy="320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5" dur="indefinite" restart="never" nodeType="tmRoot">
          <p:childTnLst>
            <p:seq>
              <p:cTn id="5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913680" y="23076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pH EN EL CONTEXTO DE LA ENFERMEDAD PERIODONTAL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Google Shape;337;p49" descr=""/>
          <p:cNvPicPr/>
          <p:nvPr/>
        </p:nvPicPr>
        <p:blipFill>
          <a:blip r:embed="rId1"/>
          <a:stretch/>
        </p:blipFill>
        <p:spPr>
          <a:xfrm>
            <a:off x="942480" y="1530720"/>
            <a:ext cx="9729000" cy="4069080"/>
          </a:xfrm>
          <a:prstGeom prst="rect">
            <a:avLst/>
          </a:prstGeom>
          <a:ln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884880" y="5698800"/>
            <a:ext cx="9786960" cy="64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i="1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Escobar Osorio E, Orozco Orozco NI, Ortiz Cruz. </a:t>
            </a:r>
            <a:r>
              <a:rPr b="1" i="1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Evaluación del pH salival en fumadores y no fumadores con problemas periodontales</a:t>
            </a:r>
            <a:r>
              <a:rPr b="0" i="1" lang="es-MX" sz="1800" spc="-1" strike="noStrike">
                <a:solidFill>
                  <a:srgbClr val="ffffff"/>
                </a:solidFill>
                <a:latin typeface="Cambria"/>
                <a:ea typeface="Cambria"/>
              </a:rPr>
              <a:t>. Odontología Actual. 2012, 9(113):12-16</a:t>
            </a:r>
            <a:endParaRPr b="0" lang="es-MX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7" dur="indefinite" restart="never" nodeType="tmRoot">
          <p:childTnLst>
            <p:seq>
              <p:cTn id="5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919080" y="511200"/>
            <a:ext cx="1035360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Proyecto de ley 136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1544760" y="1664640"/>
            <a:ext cx="9331200" cy="92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4460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Aprobado en 1er debate el 30/octubre/2018.</a:t>
            </a:r>
            <a:endParaRPr b="0" lang="es-MX" sz="20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1544760" y="2184120"/>
            <a:ext cx="9331200" cy="199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lvl="2" marL="44460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Tres pilares del proyecto:</a:t>
            </a:r>
            <a:endParaRPr b="0" lang="es-MX" sz="2000" spc="-1" strike="noStrike">
              <a:latin typeface="Arial"/>
            </a:endParaRPr>
          </a:p>
          <a:p>
            <a:pPr lvl="4" marL="55872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Cajetilla genérica en los paquetes de productos de tabaco (Letra </a:t>
            </a:r>
            <a:r>
              <a:rPr b="0" lang="es-MX" sz="2000" spc="-1" strike="noStrike">
                <a:solidFill>
                  <a:srgbClr val="ffffff"/>
                </a:solidFill>
                <a:latin typeface="Arial"/>
                <a:ea typeface="Arial"/>
              </a:rPr>
              <a:t>Arial</a:t>
            </a: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 color gris #5B5B5B).</a:t>
            </a:r>
            <a:endParaRPr b="0" lang="es-MX" sz="2000" spc="-1" strike="noStrike">
              <a:latin typeface="Arial"/>
            </a:endParaRPr>
          </a:p>
          <a:p>
            <a:pPr lvl="4" marL="55872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Prohibición de aditivos a los productos de tabaco.</a:t>
            </a:r>
            <a:endParaRPr b="0" lang="es-MX" sz="2000" spc="-1" strike="noStrike">
              <a:latin typeface="Arial"/>
            </a:endParaRPr>
          </a:p>
          <a:p>
            <a:pPr lvl="4" marL="558720" indent="-45684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Ampliación de las áreas libres de humo de tabaco.</a:t>
            </a:r>
            <a:endParaRPr b="0" lang="es-MX" sz="2000" spc="-1" strike="noStrike">
              <a:latin typeface="Arial"/>
            </a:endParaRPr>
          </a:p>
          <a:p>
            <a:pPr marL="101520">
              <a:lnSpc>
                <a:spcPct val="100000"/>
              </a:lnSpc>
            </a:pPr>
            <a:endParaRPr b="0" lang="es-MX" sz="2000" spc="-1" strike="noStrike">
              <a:latin typeface="Arial"/>
            </a:endParaRPr>
          </a:p>
          <a:p>
            <a:pPr marL="444600" indent="-215640">
              <a:lnSpc>
                <a:spcPct val="100000"/>
              </a:lnSpc>
            </a:pPr>
            <a:endParaRPr b="0" lang="es-MX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9" dur="indefinite" restart="never" nodeType="tmRoot">
          <p:childTnLst>
            <p:seq>
              <p:cTn id="540" dur="indefinite" nodeType="mainSeq">
                <p:childTnLst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991800" y="-54000"/>
            <a:ext cx="1035360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Bookman Old Style"/>
                <a:ea typeface="Bookman Old Style"/>
              </a:rPr>
              <a:t>Cajetilla genérica gris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7859880" y="1484640"/>
            <a:ext cx="4171680" cy="141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Un 83% de los fumadores NO comprarían cigarrillos con un empaquetado de color gris #5B5B5B (página # 138)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5" name="Google Shape;358;p52" descr=""/>
          <p:cNvPicPr/>
          <p:nvPr/>
        </p:nvPicPr>
        <p:blipFill>
          <a:blip r:embed="rId1"/>
          <a:stretch/>
        </p:blipFill>
        <p:spPr>
          <a:xfrm>
            <a:off x="842040" y="1272240"/>
            <a:ext cx="6400800" cy="4925880"/>
          </a:xfrm>
          <a:prstGeom prst="rect">
            <a:avLst/>
          </a:prstGeom>
          <a:ln>
            <a:noFill/>
          </a:ln>
        </p:spPr>
      </p:pic>
      <p:sp>
        <p:nvSpPr>
          <p:cNvPr id="216" name="CustomShape 3"/>
          <p:cNvSpPr/>
          <p:nvPr/>
        </p:nvSpPr>
        <p:spPr>
          <a:xfrm>
            <a:off x="6155280" y="3849480"/>
            <a:ext cx="363960" cy="124164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4"/>
          <p:cNvSpPr/>
          <p:nvPr/>
        </p:nvSpPr>
        <p:spPr>
          <a:xfrm>
            <a:off x="3826080" y="2140920"/>
            <a:ext cx="611280" cy="32569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8" name="Google Shape;361;p52" descr=""/>
          <p:cNvPicPr/>
          <p:nvPr/>
        </p:nvPicPr>
        <p:blipFill>
          <a:blip r:embed="rId2"/>
          <a:stretch/>
        </p:blipFill>
        <p:spPr>
          <a:xfrm>
            <a:off x="8481240" y="3715200"/>
            <a:ext cx="2215800" cy="223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9" dur="indefinite" restart="never" nodeType="tmRoot">
          <p:childTnLst>
            <p:seq>
              <p:cTn id="5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806760" y="25812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Bookman Old Style"/>
                <a:ea typeface="Bookman Old Style"/>
              </a:rPr>
              <a:t>GRACIAS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544760" y="2184120"/>
            <a:ext cx="9331200" cy="199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MX" sz="2600" spc="-1" strike="noStrike">
                <a:solidFill>
                  <a:srgbClr val="ffffff"/>
                </a:solidFill>
                <a:latin typeface="Rockwell"/>
                <a:ea typeface="Rockwell"/>
              </a:rPr>
              <a:t>MINSA: </a:t>
            </a:r>
            <a:endParaRPr b="0" lang="es-MX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600" spc="-1" strike="noStrike">
                <a:solidFill>
                  <a:srgbClr val="ffffff"/>
                </a:solidFill>
                <a:latin typeface="Rockwell"/>
                <a:ea typeface="Rockwell"/>
              </a:rPr>
              <a:t>Reina Roa</a:t>
            </a:r>
            <a:endParaRPr b="0" lang="es-MX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600" spc="-1" strike="noStrike">
                <a:solidFill>
                  <a:srgbClr val="ffffff"/>
                </a:solidFill>
                <a:latin typeface="Rockwell"/>
                <a:ea typeface="Rockwell"/>
              </a:rPr>
              <a:t>Dra. Fulvia Bajura</a:t>
            </a:r>
            <a:endParaRPr b="0" lang="es-MX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2600" spc="-1" strike="noStrike">
              <a:latin typeface="Arial"/>
            </a:endParaRPr>
          </a:p>
          <a:p>
            <a:pPr marL="444600" indent="-215640">
              <a:lnSpc>
                <a:spcPct val="100000"/>
              </a:lnSpc>
            </a:pPr>
            <a:endParaRPr b="0" lang="es-MX" sz="26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6730560" y="2160000"/>
            <a:ext cx="4789440" cy="19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s-MX" sz="2600" spc="-1" strike="noStrike">
                <a:solidFill>
                  <a:srgbClr val="ffffff"/>
                </a:solidFill>
                <a:latin typeface="Rockwell"/>
              </a:rPr>
              <a:t>ICGES/DIETS:</a:t>
            </a:r>
            <a:endParaRPr b="0" lang="es-MX" sz="2600" spc="-1" strike="noStrike">
              <a:solidFill>
                <a:srgbClr val="ffffff"/>
              </a:solidFill>
              <a:latin typeface="Rockwell"/>
              <a:ea typeface="Rockwell"/>
            </a:endParaRPr>
          </a:p>
          <a:p>
            <a:pPr lvl="3" marL="864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600" spc="-1" strike="noStrike">
                <a:solidFill>
                  <a:srgbClr val="ffffff"/>
                </a:solidFill>
                <a:latin typeface="Rockwell"/>
              </a:rPr>
              <a:t>Mgtr. Beatriz Gómez</a:t>
            </a:r>
            <a:endParaRPr b="0" lang="es-MX" sz="2600" spc="-1" strike="noStrike">
              <a:solidFill>
                <a:srgbClr val="ffffff"/>
              </a:solidFill>
              <a:latin typeface="Rockwell"/>
              <a:ea typeface="Rockwell"/>
            </a:endParaRPr>
          </a:p>
          <a:p>
            <a:pPr lvl="3" marL="864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600" spc="-1" strike="noStrike">
                <a:solidFill>
                  <a:srgbClr val="ffffff"/>
                </a:solidFill>
                <a:latin typeface="Rockwell"/>
              </a:rPr>
              <a:t>Mgtr. Víctor Hugo Herrera</a:t>
            </a:r>
            <a:endParaRPr b="0" lang="es-MX" sz="2600" spc="-1" strike="noStrike">
              <a:solidFill>
                <a:srgbClr val="ffffff"/>
              </a:solidFill>
              <a:latin typeface="Rockwell"/>
              <a:ea typeface="Rockwell"/>
            </a:endParaRPr>
          </a:p>
          <a:p>
            <a:pPr lvl="3" marL="864000" indent="-2160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MX" sz="2600" spc="-1" strike="noStrike">
                <a:solidFill>
                  <a:srgbClr val="ffffff"/>
                </a:solidFill>
                <a:latin typeface="Rockwell"/>
              </a:rPr>
              <a:t>Mgtr. Cecilio Niño</a:t>
            </a:r>
            <a:endParaRPr b="0" lang="es-MX" sz="2600" spc="-1" strike="noStrike">
              <a:solidFill>
                <a:srgbClr val="ffffff"/>
              </a:solidFill>
              <a:latin typeface="Rockwell"/>
              <a:ea typeface="Rockwell"/>
            </a:endParaRPr>
          </a:p>
          <a:p>
            <a:pPr>
              <a:lnSpc>
                <a:spcPct val="100000"/>
              </a:lnSpc>
            </a:pPr>
            <a:endParaRPr b="0" lang="es-MX" sz="2600" spc="-1" strike="noStrike">
              <a:solidFill>
                <a:srgbClr val="ffffff"/>
              </a:solidFill>
              <a:latin typeface="Rockwell"/>
              <a:ea typeface="Rockwel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1" dur="indefinite" restart="never" nodeType="tmRoot">
          <p:childTnLst>
            <p:seq>
              <p:cTn id="5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913680" y="154080"/>
            <a:ext cx="1035360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Bookman Old Style"/>
                <a:ea typeface="Bookman Old Style"/>
              </a:rPr>
              <a:t>Aumento de materia blanca en el adolescente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Google Shape;155;p22" descr=""/>
          <p:cNvPicPr/>
          <p:nvPr/>
        </p:nvPicPr>
        <p:blipFill>
          <a:blip r:embed="rId1"/>
          <a:stretch/>
        </p:blipFill>
        <p:spPr>
          <a:xfrm>
            <a:off x="152280" y="1632960"/>
            <a:ext cx="5943960" cy="507240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6805800" y="2378880"/>
            <a:ext cx="4983840" cy="197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MX" sz="1400" spc="-1" strike="noStrike">
                <a:solidFill>
                  <a:srgbClr val="ffffff"/>
                </a:solidFill>
                <a:latin typeface="Arial"/>
                <a:ea typeface="Arial"/>
              </a:rPr>
              <a:t>Al incrementarse la edad hay un aumento paulatino de materia blanca:</a:t>
            </a:r>
            <a:endParaRPr b="0" lang="es-MX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ffffff"/>
              </a:buClr>
              <a:buFont typeface="Arial"/>
              <a:buChar char="●"/>
            </a:pPr>
            <a:r>
              <a:rPr b="0" lang="es-MX" sz="1400" spc="-1" strike="noStrike">
                <a:solidFill>
                  <a:srgbClr val="ffffff"/>
                </a:solidFill>
                <a:latin typeface="Arial"/>
                <a:ea typeface="Arial"/>
              </a:rPr>
              <a:t>Aumento de las CONEXIONES neuronales debido a la plasticidad neuronal: </a:t>
            </a:r>
            <a:endParaRPr b="0" lang="es-MX" sz="1400" spc="-1" strike="noStrike">
              <a:latin typeface="Arial"/>
            </a:endParaRPr>
          </a:p>
          <a:p>
            <a:pPr lvl="1" marL="1371600" indent="-317160">
              <a:lnSpc>
                <a:spcPct val="100000"/>
              </a:lnSpc>
              <a:buClr>
                <a:srgbClr val="ffffff"/>
              </a:buClr>
              <a:buFont typeface="Arial"/>
              <a:buChar char="○"/>
            </a:pPr>
            <a:r>
              <a:rPr b="0" lang="es-MX" sz="1400" spc="-1" strike="noStrike">
                <a:solidFill>
                  <a:srgbClr val="ffffff"/>
                </a:solidFill>
                <a:latin typeface="Arial"/>
                <a:ea typeface="Arial"/>
              </a:rPr>
              <a:t>Proceso enseñanza-aprendizaje</a:t>
            </a:r>
            <a:endParaRPr b="0" lang="es-MX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ffffff"/>
              </a:buClr>
              <a:buFont typeface="Arial"/>
              <a:buChar char="●"/>
            </a:pPr>
            <a:r>
              <a:rPr b="0" lang="es-MX" sz="1400" spc="-1" strike="noStrike">
                <a:solidFill>
                  <a:srgbClr val="ffffff"/>
                </a:solidFill>
                <a:latin typeface="Arial"/>
                <a:ea typeface="Arial"/>
              </a:rPr>
              <a:t>ALTA susceptibilidad a  adicciones.</a:t>
            </a:r>
            <a:endParaRPr b="0" lang="es-MX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ENCUESTAS MUNDIALES DE TABACO EN PANAMÁ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913680" y="2095920"/>
            <a:ext cx="10353240" cy="369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GATS  (2013)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GYTS: 2002, 2008, 2012 y 2017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A futuro (uso de preguntas de la GATS)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ENSPA (2019):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Se valorará el tabaquismo en adultos y en niños de 8 años o más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ffffff"/>
                </a:solidFill>
                <a:latin typeface="Rockwell"/>
                <a:ea typeface="Rockwell"/>
              </a:rPr>
              <a:t>RENENT </a:t>
            </a: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  <a:spcBef>
                <a:spcPts val="1001"/>
              </a:spcBef>
            </a:pPr>
            <a:endParaRPr b="0" lang="es-MX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913680" y="60948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GATS (2013)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913680" y="1598040"/>
            <a:ext cx="10353240" cy="568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20000"/>
              </a:lnSpc>
            </a:pPr>
            <a:r>
              <a:rPr b="0" lang="es-MX" sz="2000" spc="-1" strike="noStrike">
                <a:solidFill>
                  <a:srgbClr val="ffff00"/>
                </a:solidFill>
                <a:latin typeface="Rockwell"/>
                <a:ea typeface="Rockwell"/>
              </a:rPr>
              <a:t>Metodología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4698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Metodología internacional estandarizada, la cual permite hacer comparaciones entre países.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4698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Encuesta compleja.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4698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Tiene representatividad de región de salud con excepción de las regiones de salud de Panamá Metro y San Miguelito donde tiene representatividad a nivel corregimiento.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469800" indent="-34272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También tiene representatividad en las áreas urbana, rural e indígena.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469800" indent="-215640">
              <a:lnSpc>
                <a:spcPct val="120000"/>
              </a:lnSpc>
              <a:spcBef>
                <a:spcPts val="1001"/>
              </a:spcBef>
            </a:pP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979560" y="0"/>
            <a:ext cx="103532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GATS (2013)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913680" y="1095480"/>
            <a:ext cx="10353240" cy="1433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El tabaquismo actual más bajo del Continente Americano (6.4%) en el 2013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Google Shape;175;p25" descr=""/>
          <p:cNvPicPr/>
          <p:nvPr/>
        </p:nvPicPr>
        <p:blipFill>
          <a:blip r:embed="rId1"/>
          <a:stretch/>
        </p:blipFill>
        <p:spPr>
          <a:xfrm>
            <a:off x="979560" y="1700280"/>
            <a:ext cx="9749520" cy="478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913680" y="2367360"/>
            <a:ext cx="10353240" cy="1433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En menores de 30 años, se valoró los conocimientos, actitudes y percepciones (CAP) de los peligros asociados al uso de tabaco.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La prevalencia de tabaquismo actual en ese grupo etáreo era de 5.8% (8.3% en varones y 3.2% en mujeres).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ffffff"/>
                </a:solidFill>
                <a:latin typeface="Rockwell"/>
                <a:ea typeface="Rockwell"/>
              </a:rPr>
              <a:t>Se creó un índice mediante la técnica de análisis factorial por componentes principales utilizando una matriz de correlaciones tetracóricas de las variables asociadas a los conocimientos, actitudes y percepciones (CAP) y la publicidad, promoción y patrocinio de productos de tabaco (PPPPT).</a:t>
            </a:r>
            <a:endParaRPr b="0" lang="es-MX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95400" y="514800"/>
            <a:ext cx="1199052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Conocimientos, actitudes y percepciones (CAP) de los peligros asociados al uso de tabaco en menores de 30 años</a:t>
            </a:r>
            <a:br/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GATS (2013)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04040" y="264600"/>
            <a:ext cx="1199052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Conocimientos, actitudes y percepciones de los peligros asociados al uso de tabaco en menores de 30 años</a:t>
            </a:r>
            <a:br/>
            <a:r>
              <a:rPr b="1" lang="es-MX" sz="3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GATS (2013)</a:t>
            </a:r>
            <a:endParaRPr b="0" lang="es-MX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500400" y="1590840"/>
            <a:ext cx="11446920" cy="1433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Variables con las cargas más altas en el primer componente del índice: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CAP que el cigarrillo está asociado a …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… 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a cáncer de vejiga (48.4%)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…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cáncer de mama (60.8%)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… 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cáncer de estómago (65.8%)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… 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la caída del cabello (51.4%)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… 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osteoporosis (61.3%)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Variables con las cargas más altas en el segundo componente del índice: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CAP que el cigarrillo está asociado a …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…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bronquitis crónica (89.3%)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… 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infartos en el corazón (83.7%)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… 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cáncer de pulmón (96.7%)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… 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enfisema (82.5%)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… </a:t>
            </a: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enfermedad cerebro vascular (74.3%)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02680">
              <a:lnSpc>
                <a:spcPct val="120000"/>
              </a:lnSpc>
              <a:buClr>
                <a:srgbClr val="ffffff"/>
              </a:buClr>
              <a:buFont typeface="Arial"/>
              <a:buChar char="•"/>
            </a:pPr>
            <a:r>
              <a:rPr b="0" lang="es-MX" sz="1600" spc="-1" strike="noStrike">
                <a:solidFill>
                  <a:srgbClr val="ffffff"/>
                </a:solidFill>
                <a:latin typeface="Rockwell"/>
                <a:ea typeface="Rockwell"/>
              </a:rPr>
              <a:t>La PPPPT tuvo como único representante la observación de publicidad de productos de tabaco en pósteres, con cargas bajísimas en sendos factores y una prevalencia de 10.3%.</a:t>
            </a: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</a:pP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</a:pP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</a:pP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101160">
              <a:lnSpc>
                <a:spcPct val="120000"/>
              </a:lnSpc>
              <a:spcBef>
                <a:spcPts val="1001"/>
              </a:spcBef>
            </a:pPr>
            <a:endParaRPr b="0" lang="es-MX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LibreOffice/6.1.0.3$Windows_X86_64 LibreOffice_project/efb621ed25068d70781dc026f7e9c5187a4decd1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es-MX</dc:language>
  <cp:lastModifiedBy/>
  <dcterms:modified xsi:type="dcterms:W3CDTF">2018-11-22T09:31:49Z</dcterms:modified>
  <cp:revision>5</cp:revision>
  <dc:subject/>
  <dc:title/>
</cp:coreProperties>
</file>