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9"/>
  </p:notesMasterIdLst>
  <p:handoutMasterIdLst>
    <p:handoutMasterId r:id="rId30"/>
  </p:handoutMasterIdLst>
  <p:sldIdLst>
    <p:sldId id="1293" r:id="rId6"/>
    <p:sldId id="339" r:id="rId7"/>
    <p:sldId id="260" r:id="rId8"/>
    <p:sldId id="345" r:id="rId9"/>
    <p:sldId id="265" r:id="rId10"/>
    <p:sldId id="557" r:id="rId11"/>
    <p:sldId id="571" r:id="rId12"/>
    <p:sldId id="559" r:id="rId13"/>
    <p:sldId id="1664" r:id="rId14"/>
    <p:sldId id="578" r:id="rId15"/>
    <p:sldId id="563" r:id="rId16"/>
    <p:sldId id="579" r:id="rId17"/>
    <p:sldId id="348" r:id="rId18"/>
    <p:sldId id="336" r:id="rId19"/>
    <p:sldId id="337" r:id="rId20"/>
    <p:sldId id="338" r:id="rId21"/>
    <p:sldId id="1668" r:id="rId22"/>
    <p:sldId id="561" r:id="rId23"/>
    <p:sldId id="261" r:id="rId24"/>
    <p:sldId id="581" r:id="rId25"/>
    <p:sldId id="1665" r:id="rId26"/>
    <p:sldId id="1666" r:id="rId27"/>
    <p:sldId id="564" r:id="rId28"/>
  </p:sldIdLst>
  <p:sldSz cx="12192000" cy="6858000"/>
  <p:notesSz cx="6858000" cy="9144000"/>
  <p:defaultTextStyle>
    <a:defPPr>
      <a:defRPr lang="en-US"/>
    </a:defPPr>
    <a:lvl1pPr algn="l" defTabSz="913607" rtl="0" fontAlgn="base">
      <a:spcBef>
        <a:spcPct val="0"/>
      </a:spcBef>
      <a:spcAft>
        <a:spcPct val="0"/>
      </a:spcAft>
      <a:defRPr sz="1800" kern="1200">
        <a:solidFill>
          <a:schemeClr val="tx1"/>
        </a:solidFill>
        <a:latin typeface="Lato Light" charset="0"/>
        <a:ea typeface="ＭＳ Ｐゴシック" charset="-128"/>
        <a:cs typeface="+mn-cs"/>
      </a:defRPr>
    </a:lvl1pPr>
    <a:lvl2pPr marL="456407" indent="-227807" algn="l" defTabSz="913607" rtl="0" fontAlgn="base">
      <a:spcBef>
        <a:spcPct val="0"/>
      </a:spcBef>
      <a:spcAft>
        <a:spcPct val="0"/>
      </a:spcAft>
      <a:defRPr sz="1800" kern="1200">
        <a:solidFill>
          <a:schemeClr val="tx1"/>
        </a:solidFill>
        <a:latin typeface="Lato Light" charset="0"/>
        <a:ea typeface="ＭＳ Ｐゴシック" charset="-128"/>
        <a:cs typeface="+mn-cs"/>
      </a:defRPr>
    </a:lvl2pPr>
    <a:lvl3pPr marL="913607" indent="-456407" algn="l" defTabSz="913607" rtl="0" fontAlgn="base">
      <a:spcBef>
        <a:spcPct val="0"/>
      </a:spcBef>
      <a:spcAft>
        <a:spcPct val="0"/>
      </a:spcAft>
      <a:defRPr sz="1800" kern="1200">
        <a:solidFill>
          <a:schemeClr val="tx1"/>
        </a:solidFill>
        <a:latin typeface="Lato Light" charset="0"/>
        <a:ea typeface="ＭＳ Ｐゴシック" charset="-128"/>
        <a:cs typeface="+mn-cs"/>
      </a:defRPr>
    </a:lvl3pPr>
    <a:lvl4pPr marL="1370807" indent="-685007" algn="l" defTabSz="913607" rtl="0" fontAlgn="base">
      <a:spcBef>
        <a:spcPct val="0"/>
      </a:spcBef>
      <a:spcAft>
        <a:spcPct val="0"/>
      </a:spcAft>
      <a:defRPr sz="1800" kern="1200">
        <a:solidFill>
          <a:schemeClr val="tx1"/>
        </a:solidFill>
        <a:latin typeface="Lato Light" charset="0"/>
        <a:ea typeface="ＭＳ Ｐゴシック" charset="-128"/>
        <a:cs typeface="+mn-cs"/>
      </a:defRPr>
    </a:lvl4pPr>
    <a:lvl5pPr marL="1828007" indent="-913607" algn="l" defTabSz="913607" rtl="0" fontAlgn="base">
      <a:spcBef>
        <a:spcPct val="0"/>
      </a:spcBef>
      <a:spcAft>
        <a:spcPct val="0"/>
      </a:spcAft>
      <a:defRPr sz="1800" kern="1200">
        <a:solidFill>
          <a:schemeClr val="tx1"/>
        </a:solidFill>
        <a:latin typeface="Lato Light" charset="0"/>
        <a:ea typeface="ＭＳ Ｐゴシック" charset="-128"/>
        <a:cs typeface="+mn-cs"/>
      </a:defRPr>
    </a:lvl5pPr>
    <a:lvl6pPr marL="1143000" algn="l" defTabSz="457200" rtl="0" eaLnBrk="1" latinLnBrk="0" hangingPunct="1">
      <a:defRPr sz="1800" kern="1200">
        <a:solidFill>
          <a:schemeClr val="tx1"/>
        </a:solidFill>
        <a:latin typeface="Lato Light" charset="0"/>
        <a:ea typeface="ＭＳ Ｐゴシック" charset="-128"/>
        <a:cs typeface="+mn-cs"/>
      </a:defRPr>
    </a:lvl6pPr>
    <a:lvl7pPr marL="1371600" algn="l" defTabSz="457200" rtl="0" eaLnBrk="1" latinLnBrk="0" hangingPunct="1">
      <a:defRPr sz="1800" kern="1200">
        <a:solidFill>
          <a:schemeClr val="tx1"/>
        </a:solidFill>
        <a:latin typeface="Lato Light" charset="0"/>
        <a:ea typeface="ＭＳ Ｐゴシック" charset="-128"/>
        <a:cs typeface="+mn-cs"/>
      </a:defRPr>
    </a:lvl7pPr>
    <a:lvl8pPr marL="1600200" algn="l" defTabSz="457200" rtl="0" eaLnBrk="1" latinLnBrk="0" hangingPunct="1">
      <a:defRPr sz="1800" kern="1200">
        <a:solidFill>
          <a:schemeClr val="tx1"/>
        </a:solidFill>
        <a:latin typeface="Lato Light" charset="0"/>
        <a:ea typeface="ＭＳ Ｐゴシック" charset="-128"/>
        <a:cs typeface="+mn-cs"/>
      </a:defRPr>
    </a:lvl8pPr>
    <a:lvl9pPr marL="1828800" algn="l" defTabSz="457200" rtl="0" eaLnBrk="1" latinLnBrk="0" hangingPunct="1">
      <a:defRPr sz="1800" kern="1200">
        <a:solidFill>
          <a:schemeClr val="tx1"/>
        </a:solidFill>
        <a:latin typeface="Lato Light" charset="0"/>
        <a:ea typeface="ＭＳ Ｐゴシック" charset="-128"/>
        <a:cs typeface="+mn-cs"/>
      </a:defRPr>
    </a:lvl9pPr>
  </p:defaultTextStyle>
  <p:extLst>
    <p:ext uri="{EFAFB233-063F-42B5-8137-9DF3F51BA10A}">
      <p15:sldGuideLst xmlns:p15="http://schemas.microsoft.com/office/powerpoint/2012/main">
        <p15:guide id="1" orient="horz" pos="4067" userDrawn="1">
          <p15:clr>
            <a:srgbClr val="A4A3A4"/>
          </p15:clr>
        </p15:guide>
        <p15:guide id="2" orient="horz" pos="254" userDrawn="1">
          <p15:clr>
            <a:srgbClr val="A4A3A4"/>
          </p15:clr>
        </p15:guide>
        <p15:guide id="3" pos="7129" userDrawn="1">
          <p15:clr>
            <a:srgbClr val="A4A3A4"/>
          </p15:clr>
        </p15:guide>
        <p15:guide id="4" pos="3841" userDrawn="1">
          <p15:clr>
            <a:srgbClr val="A4A3A4"/>
          </p15:clr>
        </p15:guide>
        <p15:guide id="5" pos="5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E"/>
    <a:srgbClr val="276092"/>
    <a:srgbClr val="FF671B"/>
    <a:srgbClr val="FF9B00"/>
    <a:srgbClr val="FF4218"/>
    <a:srgbClr val="00AAF0"/>
    <a:srgbClr val="19D3F0"/>
    <a:srgbClr val="0099D7"/>
    <a:srgbClr val="2750F0"/>
    <a:srgbClr val="328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p:restoredTop sz="94689"/>
  </p:normalViewPr>
  <p:slideViewPr>
    <p:cSldViewPr snapToGrid="0" snapToObjects="1">
      <p:cViewPr varScale="1">
        <p:scale>
          <a:sx n="59" d="100"/>
          <a:sy n="59" d="100"/>
        </p:scale>
        <p:origin x="1010" y="30"/>
      </p:cViewPr>
      <p:guideLst>
        <p:guide orient="horz" pos="4067"/>
        <p:guide orient="horz" pos="254"/>
        <p:guide pos="7129"/>
        <p:guide pos="3841"/>
        <p:guide pos="550"/>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8DD7AE-A0E5-F349-8663-FB0464656A5A}" type="datetimeFigureOut">
              <a:rPr lang="en-US" smtClean="0"/>
              <a:t>11/22/2018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387A74-E8EE-0F44-A122-6C0EFDC6DA23}" type="slidenum">
              <a:rPr lang="en-US" smtClean="0"/>
              <a:t>‹#›</a:t>
            </a:fld>
            <a:endParaRPr lang="en-US"/>
          </a:p>
        </p:txBody>
      </p:sp>
    </p:spTree>
    <p:extLst>
      <p:ext uri="{BB962C8B-B14F-4D97-AF65-F5344CB8AC3E}">
        <p14:creationId xmlns:p14="http://schemas.microsoft.com/office/powerpoint/2010/main" val="141259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fontAlgn="auto">
              <a:spcBef>
                <a:spcPts val="0"/>
              </a:spcBef>
              <a:spcAft>
                <a:spcPts val="0"/>
              </a:spcAft>
              <a:defRPr sz="1200" dirty="0">
                <a:latin typeface="Calibri Ligh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Light" charset="0"/>
              </a:defRPr>
            </a:lvl1pPr>
          </a:lstStyle>
          <a:p>
            <a:fld id="{2DAC1DA2-2AC8-7346-9E9B-A439814CF93A}" type="datetimeFigureOut">
              <a:rPr lang="en-US" altLang="x-none"/>
              <a:pPr/>
              <a:t>11/22/2018</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fontAlgn="auto">
              <a:spcBef>
                <a:spcPts val="0"/>
              </a:spcBef>
              <a:spcAft>
                <a:spcPts val="0"/>
              </a:spcAft>
              <a:defRPr sz="1200" dirty="0">
                <a:latin typeface="Calibri Ligh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Light" charset="0"/>
              </a:defRPr>
            </a:lvl1pPr>
          </a:lstStyle>
          <a:p>
            <a:fld id="{DB485D0E-6511-AB44-B03E-8E3001D6D9DB}"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defTabSz="456407" rtl="0" fontAlgn="base">
      <a:spcBef>
        <a:spcPct val="30000"/>
      </a:spcBef>
      <a:spcAft>
        <a:spcPct val="0"/>
      </a:spcAft>
      <a:defRPr sz="1200" kern="1200">
        <a:solidFill>
          <a:schemeClr val="tx1"/>
        </a:solidFill>
        <a:latin typeface="Calibri Light"/>
        <a:ea typeface="ＭＳ Ｐゴシック" charset="-128"/>
        <a:cs typeface="+mn-cs"/>
      </a:defRPr>
    </a:lvl1pPr>
    <a:lvl2pPr marL="456407" algn="l" defTabSz="456407" rtl="0" fontAlgn="base">
      <a:spcBef>
        <a:spcPct val="30000"/>
      </a:spcBef>
      <a:spcAft>
        <a:spcPct val="0"/>
      </a:spcAft>
      <a:defRPr sz="1200" kern="1200">
        <a:solidFill>
          <a:schemeClr val="tx1"/>
        </a:solidFill>
        <a:latin typeface="Calibri Light"/>
        <a:ea typeface="ＭＳ Ｐゴシック" charset="-128"/>
        <a:cs typeface="+mn-cs"/>
      </a:defRPr>
    </a:lvl2pPr>
    <a:lvl3pPr marL="913607" algn="l" defTabSz="456407" rtl="0" fontAlgn="base">
      <a:spcBef>
        <a:spcPct val="30000"/>
      </a:spcBef>
      <a:spcAft>
        <a:spcPct val="0"/>
      </a:spcAft>
      <a:defRPr sz="1200" kern="1200">
        <a:solidFill>
          <a:schemeClr val="tx1"/>
        </a:solidFill>
        <a:latin typeface="Calibri Light"/>
        <a:ea typeface="ＭＳ Ｐゴシック" charset="-128"/>
        <a:cs typeface="+mn-cs"/>
      </a:defRPr>
    </a:lvl3pPr>
    <a:lvl4pPr marL="1370807" algn="l" defTabSz="456407" rtl="0" fontAlgn="base">
      <a:spcBef>
        <a:spcPct val="30000"/>
      </a:spcBef>
      <a:spcAft>
        <a:spcPct val="0"/>
      </a:spcAft>
      <a:defRPr sz="1200" kern="1200">
        <a:solidFill>
          <a:schemeClr val="tx1"/>
        </a:solidFill>
        <a:latin typeface="Calibri Light"/>
        <a:ea typeface="ＭＳ Ｐゴシック" charset="-128"/>
        <a:cs typeface="+mn-cs"/>
      </a:defRPr>
    </a:lvl4pPr>
    <a:lvl5pPr marL="1828007" algn="l" defTabSz="456407" rtl="0" fontAlgn="base">
      <a:spcBef>
        <a:spcPct val="30000"/>
      </a:spcBef>
      <a:spcAft>
        <a:spcPct val="0"/>
      </a:spcAft>
      <a:defRPr sz="1200" kern="1200">
        <a:solidFill>
          <a:schemeClr val="tx1"/>
        </a:solidFill>
        <a:latin typeface="Calibri Light"/>
        <a:ea typeface="ＭＳ Ｐゴシック" charset="-128"/>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x-none" altLang="x-none">
              <a:latin typeface="Calibri Light"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fld id="{F59715F7-E031-6647-99FE-74141C7A1CCF}" type="slidenum">
              <a:rPr lang="en-US" altLang="x-none" sz="1200">
                <a:latin typeface="Calibri Light" charset="0"/>
              </a:rPr>
              <a:pPr/>
              <a:t>1</a:t>
            </a:fld>
            <a:endParaRPr lang="en-US" altLang="x-none" sz="1200">
              <a:latin typeface="Calibri Light"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Aunque la relación entre el exceso de peso y el nivel de ingresos está ampliamente documentada, no es tan lineal como en el caso de la desnutrición. De acuerdo con la progresión del desarrollo económico y etapa de la transición</a:t>
            </a:r>
          </a:p>
          <a:p>
            <a:r>
              <a:rPr lang="es-ES" sz="1200" b="0" i="0" u="none" strike="noStrike" kern="1200" baseline="0" dirty="0">
                <a:solidFill>
                  <a:schemeClr val="tx1"/>
                </a:solidFill>
                <a:latin typeface="+mn-lt"/>
                <a:ea typeface="+mn-ea"/>
                <a:cs typeface="+mn-cs"/>
              </a:rPr>
              <a:t>nutricional que experimentan los países, la prevalencia de sobrepeso tiende a ser mayor en los hogares con mayores niveles de ingresos, pero al aumentar la disponibilidad y el acceso a los alimentos con alto contenido calórico y bajo</a:t>
            </a:r>
          </a:p>
          <a:p>
            <a:r>
              <a:rPr lang="es-ES" sz="1200" b="0" i="0" u="none" strike="noStrike" kern="1200" baseline="0" dirty="0">
                <a:solidFill>
                  <a:schemeClr val="tx1"/>
                </a:solidFill>
                <a:latin typeface="+mn-lt"/>
                <a:ea typeface="+mn-ea"/>
                <a:cs typeface="+mn-cs"/>
              </a:rPr>
              <a:t>valor nutricional, esta situación se invierte observándose un incremento en la prevalencia en los menos favorecidos. En los países de América Latina y el Caribe recogidos en la Figura 17 puede observarse esta tendencia, que también</a:t>
            </a:r>
          </a:p>
          <a:p>
            <a:r>
              <a:rPr lang="es-ES" sz="1200" b="0" i="0" u="none" strike="noStrike" kern="1200" baseline="0" dirty="0">
                <a:solidFill>
                  <a:schemeClr val="tx1"/>
                </a:solidFill>
                <a:latin typeface="+mn-lt"/>
                <a:ea typeface="+mn-ea"/>
                <a:cs typeface="+mn-cs"/>
              </a:rPr>
              <a:t>se aprecia en otras regiones del mundo (Perez-Escamilla, R., y otros, 2018). Una revisión </a:t>
            </a:r>
            <a:r>
              <a:rPr lang="es-ES_tradnl" sz="1200" b="0" i="0" u="none" strike="noStrike" kern="1200" baseline="0" dirty="0">
                <a:solidFill>
                  <a:schemeClr val="tx1"/>
                </a:solidFill>
                <a:latin typeface="+mn-lt"/>
                <a:ea typeface="+mn-ea"/>
                <a:cs typeface="+mn-cs"/>
              </a:rPr>
              <a:t>sistemática de la literatura realizada por </a:t>
            </a:r>
            <a:r>
              <a:rPr lang="es-ES_tradnl" sz="1200" b="0" i="0" u="none" strike="noStrike" kern="1200" baseline="0" dirty="0" err="1">
                <a:solidFill>
                  <a:schemeClr val="tx1"/>
                </a:solidFill>
                <a:latin typeface="+mn-lt"/>
                <a:ea typeface="+mn-ea"/>
                <a:cs typeface="+mn-cs"/>
              </a:rPr>
              <a:t>Dinsa</a:t>
            </a:r>
            <a:r>
              <a:rPr lang="es-ES_tradnl" sz="1200" b="0" i="0" u="none" strike="noStrike" kern="1200" baseline="0" dirty="0">
                <a:solidFill>
                  <a:schemeClr val="tx1"/>
                </a:solidFill>
                <a:latin typeface="+mn-lt"/>
                <a:ea typeface="+mn-ea"/>
                <a:cs typeface="+mn-cs"/>
              </a:rPr>
              <a:t>, </a:t>
            </a:r>
            <a:r>
              <a:rPr lang="es-ES" sz="1200" b="0" i="0" u="none" strike="noStrike" kern="1200" baseline="0" dirty="0">
                <a:solidFill>
                  <a:schemeClr val="tx1"/>
                </a:solidFill>
                <a:latin typeface="+mn-lt"/>
                <a:ea typeface="+mn-ea"/>
                <a:cs typeface="+mn-cs"/>
              </a:rPr>
              <a:t>G. y otros (2012) aporta datos para comprender este resultado. En el caso particular de la</a:t>
            </a:r>
          </a:p>
          <a:p>
            <a:r>
              <a:rPr lang="es-ES" sz="1200" b="0" i="0" u="none" strike="noStrike" kern="1200" baseline="0" dirty="0">
                <a:solidFill>
                  <a:schemeClr val="tx1"/>
                </a:solidFill>
                <a:latin typeface="+mn-lt"/>
                <a:ea typeface="+mn-ea"/>
                <a:cs typeface="+mn-cs"/>
              </a:rPr>
              <a:t>obesidad, la literatura muestra que a medida que los países aumentan su nivel de desarrollo, las mayores prevalencias se trasladan a la población con menores ingresos (</a:t>
            </a:r>
            <a:r>
              <a:rPr lang="es-ES" sz="1200" b="0" i="0" u="none" strike="noStrike" kern="1200" baseline="0" dirty="0" err="1">
                <a:solidFill>
                  <a:schemeClr val="tx1"/>
                </a:solidFill>
                <a:latin typeface="+mn-lt"/>
                <a:ea typeface="+mn-ea"/>
                <a:cs typeface="+mn-cs"/>
              </a:rPr>
              <a:t>Dinsa</a:t>
            </a:r>
            <a:r>
              <a:rPr lang="es-ES" sz="1200" b="0" i="0" u="none" strike="noStrike" kern="1200" baseline="0" dirty="0">
                <a:solidFill>
                  <a:schemeClr val="tx1"/>
                </a:solidFill>
                <a:latin typeface="+mn-lt"/>
                <a:ea typeface="+mn-ea"/>
                <a:cs typeface="+mn-cs"/>
              </a:rPr>
              <a:t>, G., 2012; Monteiro, C. y otros, 2004).</a:t>
            </a:r>
            <a:endParaRPr lang="es-ES_tradnl" dirty="0"/>
          </a:p>
        </p:txBody>
      </p:sp>
      <p:sp>
        <p:nvSpPr>
          <p:cNvPr id="4" name="Slide Number Placeholder 3"/>
          <p:cNvSpPr>
            <a:spLocks noGrp="1"/>
          </p:cNvSpPr>
          <p:nvPr>
            <p:ph type="sldNum" sz="quarter" idx="10"/>
          </p:nvPr>
        </p:nvSpPr>
        <p:spPr/>
        <p:txBody>
          <a:bodyPr/>
          <a:lstStyle/>
          <a:p>
            <a:fld id="{036BF658-16F3-4137-865C-A9832910648E}" type="slidenum">
              <a:rPr lang="es-ES_tradnl" smtClean="0"/>
              <a:t>5</a:t>
            </a:fld>
            <a:endParaRPr lang="es-ES_tradnl"/>
          </a:p>
        </p:txBody>
      </p:sp>
    </p:spTree>
    <p:extLst>
      <p:ext uri="{BB962C8B-B14F-4D97-AF65-F5344CB8AC3E}">
        <p14:creationId xmlns:p14="http://schemas.microsoft.com/office/powerpoint/2010/main" val="208050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Americas highest prevalence</a:t>
            </a:r>
          </a:p>
          <a:p>
            <a:r>
              <a:rPr lang="en-US" dirty="0"/>
              <a:t>In 3 out of the 6 WHO Regions woman have a highest prevalence than man. The gap between male and female is narrowed in Americas  when compared with the other Regions</a:t>
            </a:r>
          </a:p>
        </p:txBody>
      </p:sp>
      <p:sp>
        <p:nvSpPr>
          <p:cNvPr id="4" name="Slide Number Placeholder 3"/>
          <p:cNvSpPr>
            <a:spLocks noGrp="1"/>
          </p:cNvSpPr>
          <p:nvPr>
            <p:ph type="sldNum" sz="quarter" idx="10"/>
          </p:nvPr>
        </p:nvSpPr>
        <p:spPr/>
        <p:txBody>
          <a:bodyPr/>
          <a:lstStyle/>
          <a:p>
            <a:fld id="{512B3EA2-B186-4FE4-8D00-258498A8F2A7}" type="slidenum">
              <a:rPr lang="en-US" smtClean="0"/>
              <a:t>6</a:t>
            </a:fld>
            <a:endParaRPr lang="en-US" dirty="0"/>
          </a:p>
        </p:txBody>
      </p:sp>
    </p:spTree>
    <p:extLst>
      <p:ext uri="{BB962C8B-B14F-4D97-AF65-F5344CB8AC3E}">
        <p14:creationId xmlns:p14="http://schemas.microsoft.com/office/powerpoint/2010/main" val="261445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4FDE8-3BC3-48BA-A5A5-5DB57DD404DF}" type="slidenum">
              <a:rPr lang="en-US" smtClean="0"/>
              <a:t>7</a:t>
            </a:fld>
            <a:endParaRPr lang="en-US"/>
          </a:p>
        </p:txBody>
      </p:sp>
    </p:spTree>
    <p:extLst>
      <p:ext uri="{BB962C8B-B14F-4D97-AF65-F5344CB8AC3E}">
        <p14:creationId xmlns:p14="http://schemas.microsoft.com/office/powerpoint/2010/main" val="2389449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s of marketing of these products. </a:t>
            </a:r>
            <a:endParaRPr lang="es-ES_tradnl" dirty="0"/>
          </a:p>
        </p:txBody>
      </p:sp>
    </p:spTree>
    <p:extLst>
      <p:ext uri="{BB962C8B-B14F-4D97-AF65-F5344CB8AC3E}">
        <p14:creationId xmlns:p14="http://schemas.microsoft.com/office/powerpoint/2010/main" val="134451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B3EA2-B186-4FE4-8D00-258498A8F2A7}" type="slidenum">
              <a:rPr lang="en-US" smtClean="0"/>
              <a:t>14</a:t>
            </a:fld>
            <a:endParaRPr lang="en-US" dirty="0"/>
          </a:p>
        </p:txBody>
      </p:sp>
    </p:spTree>
    <p:extLst>
      <p:ext uri="{BB962C8B-B14F-4D97-AF65-F5344CB8AC3E}">
        <p14:creationId xmlns:p14="http://schemas.microsoft.com/office/powerpoint/2010/main" val="132671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B3EA2-B186-4FE4-8D00-258498A8F2A7}" type="slidenum">
              <a:rPr lang="en-US" smtClean="0"/>
              <a:t>16</a:t>
            </a:fld>
            <a:endParaRPr lang="en-US" dirty="0"/>
          </a:p>
        </p:txBody>
      </p:sp>
    </p:spTree>
    <p:extLst>
      <p:ext uri="{BB962C8B-B14F-4D97-AF65-F5344CB8AC3E}">
        <p14:creationId xmlns:p14="http://schemas.microsoft.com/office/powerpoint/2010/main" val="4235940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dirty="0"/>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dirty="0"/>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stretch>
            <a:fillRect/>
          </a:stretch>
        </p:blipFill>
        <p:spPr>
          <a:xfrm>
            <a:off x="8668023" y="5903215"/>
            <a:ext cx="2610357" cy="545020"/>
          </a:xfrm>
          <a:prstGeom prst="rect">
            <a:avLst/>
          </a:prstGeom>
        </p:spPr>
      </p:pic>
    </p:spTree>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endParaRPr lang="en-US" dirty="0"/>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dirty="0"/>
              <a:t>CLICK TO EDIT MASTER TITLE STYLE</a:t>
            </a:r>
          </a:p>
        </p:txBody>
      </p:sp>
    </p:spTree>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endParaRPr lang="en-US" dirty="0"/>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dirty="0"/>
              <a:t>CLICK TO EDIT MASTER TITLE STYLE</a:t>
            </a:r>
          </a:p>
        </p:txBody>
      </p:sp>
      <p:pic>
        <p:nvPicPr>
          <p:cNvPr id="7" name="Picture 6"/>
          <p:cNvPicPr>
            <a:picLocks noChangeAspect="1"/>
          </p:cNvPicPr>
          <p:nvPr userDrawn="1"/>
        </p:nvPicPr>
        <p:blipFill>
          <a:blip r:embed="rId2"/>
          <a:stretch>
            <a:fillRect/>
          </a:stretch>
        </p:blipFill>
        <p:spPr>
          <a:xfrm>
            <a:off x="10155217" y="6356350"/>
            <a:ext cx="1621441" cy="335775"/>
          </a:xfrm>
          <a:prstGeom prst="rect">
            <a:avLst/>
          </a:prstGeom>
        </p:spPr>
      </p:pic>
    </p:spTree>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endParaRPr lang="en-US" noProof="0" dirty="0"/>
          </a:p>
        </p:txBody>
      </p:sp>
      <p:sp>
        <p:nvSpPr>
          <p:cNvPr id="9" name="Content Placeholder 2"/>
          <p:cNvSpPr>
            <a:spLocks noGrp="1"/>
          </p:cNvSpPr>
          <p:nvPr>
            <p:ph idx="1"/>
          </p:nvPr>
        </p:nvSpPr>
        <p:spPr>
          <a:xfrm>
            <a:off x="838419" y="4483624"/>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pic>
        <p:nvPicPr>
          <p:cNvPr id="7" name="Picture 6"/>
          <p:cNvPicPr>
            <a:picLocks noChangeAspect="1"/>
          </p:cNvPicPr>
          <p:nvPr userDrawn="1"/>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4068414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endParaRPr lang="en-US" noProof="0" dirty="0"/>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endParaRPr lang="en-US" noProof="0" dirty="0"/>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endParaRPr lang="en-US" noProof="0" dirty="0"/>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endParaRPr lang="en-US" noProof="0" dirty="0"/>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20" name="Picture 19"/>
          <p:cNvPicPr>
            <a:picLocks noChangeAspect="1"/>
          </p:cNvPicPr>
          <p:nvPr userDrawn="1"/>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85358709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endParaRPr lang="en-US" noProof="0" dirty="0"/>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endParaRPr lang="en-US" noProof="0" dirty="0"/>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endParaRPr lang="en-US" noProof="0" dirty="0"/>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endParaRPr lang="en-US" noProof="0" dirty="0"/>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endParaRPr lang="en-US" noProof="0" dirty="0"/>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4" name="Picture 13"/>
          <p:cNvPicPr>
            <a:picLocks noChangeAspect="1"/>
          </p:cNvPicPr>
          <p:nvPr userDrawn="1"/>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37442617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endParaRPr lang="en-US" dirty="0"/>
          </a:p>
        </p:txBody>
      </p:sp>
      <p:pic>
        <p:nvPicPr>
          <p:cNvPr id="11" name="Picture 10"/>
          <p:cNvPicPr>
            <a:picLocks noChangeAspect="1"/>
          </p:cNvPicPr>
          <p:nvPr userDrawn="1"/>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86301067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endParaRPr lang="en-US" noProof="0" dirty="0"/>
          </a:p>
        </p:txBody>
      </p:sp>
      <p:pic>
        <p:nvPicPr>
          <p:cNvPr id="11" name="Picture 10"/>
          <p:cNvPicPr>
            <a:picLocks noChangeAspect="1"/>
          </p:cNvPicPr>
          <p:nvPr userDrawn="1"/>
        </p:nvPicPr>
        <p:blipFill>
          <a:blip r:embed="rId2"/>
          <a:stretch>
            <a:fillRect/>
          </a:stretch>
        </p:blipFill>
        <p:spPr>
          <a:xfrm>
            <a:off x="10155217" y="6356350"/>
            <a:ext cx="1621441" cy="335775"/>
          </a:xfrm>
          <a:prstGeom prst="rect">
            <a:avLst/>
          </a:prstGeom>
        </p:spPr>
      </p:pic>
    </p:spTree>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endParaRPr lang="en-US" noProof="0" dirty="0"/>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endParaRPr lang="en-US" dirty="0"/>
          </a:p>
        </p:txBody>
      </p:sp>
      <p:pic>
        <p:nvPicPr>
          <p:cNvPr id="15" name="Picture 14"/>
          <p:cNvPicPr>
            <a:picLocks noChangeAspect="1"/>
          </p:cNvPicPr>
          <p:nvPr userDrawn="1"/>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04752689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endParaRPr lang="en-US" dirty="0"/>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CLICK TO EDIT MASTER TEXT STYLES</a:t>
            </a:r>
          </a:p>
        </p:txBody>
      </p:sp>
      <p:pic>
        <p:nvPicPr>
          <p:cNvPr id="7" name="Picture 6"/>
          <p:cNvPicPr>
            <a:picLocks noChangeAspect="1"/>
          </p:cNvPicPr>
          <p:nvPr userDrawn="1"/>
        </p:nvPicPr>
        <p:blipFill>
          <a:blip r:embed="rId2"/>
          <a:stretch>
            <a:fillRect/>
          </a:stretch>
        </p:blipFill>
        <p:spPr>
          <a:xfrm>
            <a:off x="10155217" y="6356350"/>
            <a:ext cx="1621441" cy="335775"/>
          </a:xfrm>
          <a:prstGeom prst="rect">
            <a:avLst/>
          </a:prstGeom>
        </p:spPr>
      </p:pic>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endParaRPr lang="en-US" dirty="0"/>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CLICK TO EDIT MASTER TEXT STYLES</a:t>
            </a:r>
          </a:p>
        </p:txBody>
      </p:sp>
      <p:pic>
        <p:nvPicPr>
          <p:cNvPr id="5" name="Picture 4"/>
          <p:cNvPicPr>
            <a:picLocks noChangeAspect="1"/>
          </p:cNvPicPr>
          <p:nvPr userDrawn="1"/>
        </p:nvPicPr>
        <p:blipFill>
          <a:blip r:embed="rId2"/>
          <a:stretch>
            <a:fillRect/>
          </a:stretch>
        </p:blipFill>
        <p:spPr>
          <a:xfrm>
            <a:off x="10155217" y="6356350"/>
            <a:ext cx="1621441" cy="335775"/>
          </a:xfrm>
          <a:prstGeom prst="rect">
            <a:avLst/>
          </a:prstGeom>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pic>
        <p:nvPicPr>
          <p:cNvPr id="9" name="Picture 8"/>
          <p:cNvPicPr>
            <a:picLocks noChangeAspect="1"/>
          </p:cNvPicPr>
          <p:nvPr userDrawn="1"/>
        </p:nvPicPr>
        <p:blipFill>
          <a:blip r:embed="rId3"/>
          <a:stretch>
            <a:fillRect/>
          </a:stretch>
        </p:blipFill>
        <p:spPr>
          <a:xfrm>
            <a:off x="9458650" y="6068291"/>
            <a:ext cx="1819730" cy="379944"/>
          </a:xfrm>
          <a:prstGeom prst="rect">
            <a:avLst/>
          </a:prstGeom>
        </p:spPr>
      </p:pic>
    </p:spTree>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F487C"/>
                </a:solidFill>
                <a:latin typeface="+mj-lt"/>
                <a:cs typeface="Trebuchet MS"/>
              </a:defRPr>
            </a:lvl1pPr>
          </a:lstStyle>
          <a:p>
            <a:endParaRPr lang="es-ES_tradnl" noProof="0"/>
          </a:p>
        </p:txBody>
      </p:sp>
      <p:sp>
        <p:nvSpPr>
          <p:cNvPr id="3" name="Holder 3"/>
          <p:cNvSpPr>
            <a:spLocks noGrp="1"/>
          </p:cNvSpPr>
          <p:nvPr>
            <p:ph type="body" idx="1"/>
          </p:nvPr>
        </p:nvSpPr>
        <p:spPr/>
        <p:txBody>
          <a:bodyPr lIns="0" tIns="0" rIns="0" bIns="0"/>
          <a:lstStyle>
            <a:lvl1pPr>
              <a:defRPr sz="2800" b="0" i="0">
                <a:solidFill>
                  <a:srgbClr val="171717"/>
                </a:solidFill>
                <a:latin typeface="+mj-lt"/>
                <a:cs typeface="Trebuchet MS"/>
              </a:defRPr>
            </a:lvl1pPr>
          </a:lstStyle>
          <a:p>
            <a:endParaRPr lang="es-ES_tradnl" noProof="0"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1254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10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23392" y="980728"/>
            <a:ext cx="11137237" cy="5184576"/>
          </a:xfrm>
          <a:prstGeom prst="rect">
            <a:avLst/>
          </a:prstGeom>
        </p:spPr>
        <p:txBody>
          <a:bodyPr lIns="180000">
            <a:normAutofit/>
          </a:bodyPr>
          <a:lstStyle>
            <a:lvl2pPr>
              <a:defRPr>
                <a:solidFill>
                  <a:srgbClr val="47509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auto">
          <a:xfrm>
            <a:off x="623392" y="116633"/>
            <a:ext cx="8544949" cy="680293"/>
          </a:xfrm>
          <a:prstGeom prst="rect">
            <a:avLst/>
          </a:prstGeom>
          <a:noFill/>
          <a:ln>
            <a:noFill/>
          </a:ln>
          <a:extLst/>
        </p:spPr>
        <p:txBody>
          <a:bodyPr vert="horz" wrap="square" lIns="180000" tIns="45720" rIns="91440" bIns="45720" numCol="1" anchor="ctr" anchorCtr="0" compatLnSpc="1">
            <a:prstTxWarp prst="textNoShape">
              <a:avLst/>
            </a:prstTxWarp>
            <a:normAutofit/>
          </a:bodyPr>
          <a:lstStyle>
            <a:lvl1pPr>
              <a:defRPr>
                <a:solidFill>
                  <a:srgbClr val="475091"/>
                </a:solidFill>
              </a:defRPr>
            </a:lvl1p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235154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23392" y="980728"/>
            <a:ext cx="11137237" cy="5184576"/>
          </a:xfrm>
          <a:prstGeom prst="rect">
            <a:avLst/>
          </a:prstGeom>
        </p:spPr>
        <p:txBody>
          <a:bodyPr lIns="180000">
            <a:normAutofit/>
          </a:bodyPr>
          <a:lstStyle>
            <a:lvl2pPr>
              <a:defRPr>
                <a:solidFill>
                  <a:srgbClr val="47509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auto">
          <a:xfrm>
            <a:off x="623392" y="116633"/>
            <a:ext cx="8544949" cy="680293"/>
          </a:xfrm>
          <a:prstGeom prst="rect">
            <a:avLst/>
          </a:prstGeom>
          <a:noFill/>
          <a:ln>
            <a:noFill/>
          </a:ln>
          <a:extLst/>
        </p:spPr>
        <p:txBody>
          <a:bodyPr vert="horz" wrap="square" lIns="180000" tIns="45720" rIns="91440" bIns="45720" numCol="1" anchor="ctr" anchorCtr="0" compatLnSpc="1">
            <a:prstTxWarp prst="textNoShape">
              <a:avLst/>
            </a:prstTxWarp>
            <a:normAutofit/>
          </a:bodyPr>
          <a:lstStyle>
            <a:lvl1pPr>
              <a:defRPr>
                <a:solidFill>
                  <a:srgbClr val="475091"/>
                </a:solidFill>
              </a:defRPr>
            </a:lvl1p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4211785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23392" y="980728"/>
            <a:ext cx="11137237" cy="5184576"/>
          </a:xfrm>
          <a:prstGeom prst="rect">
            <a:avLst/>
          </a:prstGeom>
        </p:spPr>
        <p:txBody>
          <a:bodyPr lIns="180000">
            <a:normAutofit/>
          </a:bodyPr>
          <a:lstStyle>
            <a:lvl2pPr>
              <a:defRPr>
                <a:solidFill>
                  <a:srgbClr val="47509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auto">
          <a:xfrm>
            <a:off x="623392" y="116633"/>
            <a:ext cx="8544949" cy="680293"/>
          </a:xfrm>
          <a:prstGeom prst="rect">
            <a:avLst/>
          </a:prstGeom>
          <a:noFill/>
          <a:ln>
            <a:noFill/>
          </a:ln>
          <a:extLst/>
        </p:spPr>
        <p:txBody>
          <a:bodyPr vert="horz" wrap="square" lIns="180000" tIns="45720" rIns="91440" bIns="45720" numCol="1" anchor="ctr" anchorCtr="0" compatLnSpc="1">
            <a:prstTxWarp prst="textNoShape">
              <a:avLst/>
            </a:prstTxWarp>
            <a:normAutofit/>
          </a:bodyPr>
          <a:lstStyle>
            <a:lvl1pPr>
              <a:defRPr>
                <a:solidFill>
                  <a:srgbClr val="475091"/>
                </a:solidFill>
              </a:defRPr>
            </a:lvl1p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1272854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9979105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886160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23392" y="980728"/>
            <a:ext cx="11137237" cy="5184576"/>
          </a:xfrm>
          <a:prstGeom prst="rect">
            <a:avLst/>
          </a:prstGeom>
        </p:spPr>
        <p:txBody>
          <a:bodyPr lIns="180000">
            <a:normAutofit/>
          </a:bodyPr>
          <a:lstStyle>
            <a:lvl2pPr>
              <a:defRPr>
                <a:solidFill>
                  <a:srgbClr val="47509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auto">
          <a:xfrm>
            <a:off x="623392" y="116633"/>
            <a:ext cx="8544949" cy="680293"/>
          </a:xfrm>
          <a:prstGeom prst="rect">
            <a:avLst/>
          </a:prstGeom>
          <a:noFill/>
          <a:ln>
            <a:noFill/>
          </a:ln>
          <a:extLst/>
        </p:spPr>
        <p:txBody>
          <a:bodyPr vert="horz" wrap="square" lIns="180000" tIns="45720" rIns="91440" bIns="45720" numCol="1" anchor="ctr" anchorCtr="0" compatLnSpc="1">
            <a:prstTxWarp prst="textNoShape">
              <a:avLst/>
            </a:prstTxWarp>
            <a:normAutofit/>
          </a:bodyPr>
          <a:lstStyle>
            <a:lvl1pPr>
              <a:defRPr>
                <a:solidFill>
                  <a:srgbClr val="475091"/>
                </a:solidFill>
              </a:defRPr>
            </a:lvl1p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1265895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23392" y="980728"/>
            <a:ext cx="11137237" cy="5184576"/>
          </a:xfrm>
          <a:prstGeom prst="rect">
            <a:avLst/>
          </a:prstGeom>
        </p:spPr>
        <p:txBody>
          <a:bodyPr lIns="180000">
            <a:normAutofit/>
          </a:bodyPr>
          <a:lstStyle>
            <a:lvl2pPr>
              <a:defRPr>
                <a:solidFill>
                  <a:srgbClr val="47509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auto">
          <a:xfrm>
            <a:off x="623392" y="116633"/>
            <a:ext cx="8544949" cy="680293"/>
          </a:xfrm>
          <a:prstGeom prst="rect">
            <a:avLst/>
          </a:prstGeom>
          <a:noFill/>
          <a:ln>
            <a:noFill/>
          </a:ln>
          <a:extLst/>
        </p:spPr>
        <p:txBody>
          <a:bodyPr vert="horz" wrap="square" lIns="180000" tIns="45720" rIns="91440" bIns="45720" numCol="1" anchor="ctr" anchorCtr="0" compatLnSpc="1">
            <a:prstTxWarp prst="textNoShape">
              <a:avLst/>
            </a:prstTxWarp>
            <a:normAutofit/>
          </a:bodyPr>
          <a:lstStyle>
            <a:lvl1pPr>
              <a:defRPr>
                <a:solidFill>
                  <a:srgbClr val="475091"/>
                </a:solidFill>
              </a:defRPr>
            </a:lvl1p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23625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rgbClr val="276092"/>
                </a:solidFill>
                <a:latin typeface="+mn-lt"/>
                <a:sym typeface="Montserrat-Regular" charset="0"/>
              </a:rPr>
              <a:t>PAHO/WHO</a:t>
            </a:r>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pic>
        <p:nvPicPr>
          <p:cNvPr id="11" name="Picture 10"/>
          <p:cNvPicPr>
            <a:picLocks noChangeAspect="1"/>
          </p:cNvPicPr>
          <p:nvPr userDrawn="1"/>
        </p:nvPicPr>
        <p:blipFill>
          <a:blip r:embed="rId3"/>
          <a:stretch>
            <a:fillRect/>
          </a:stretch>
        </p:blipFill>
        <p:spPr>
          <a:xfrm>
            <a:off x="9458650" y="6068291"/>
            <a:ext cx="1819730" cy="379944"/>
          </a:xfrm>
          <a:prstGeom prst="rect">
            <a:avLst/>
          </a:prstGeom>
        </p:spPr>
      </p:pic>
    </p:spTree>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rgbClr val="276092"/>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3"/>
          <a:stretch>
            <a:fillRect/>
          </a:stretch>
        </p:blipFill>
        <p:spPr>
          <a:xfrm>
            <a:off x="9458650" y="6068291"/>
            <a:ext cx="1819730" cy="379944"/>
          </a:xfrm>
          <a:prstGeom prst="rect">
            <a:avLst/>
          </a:prstGeom>
        </p:spPr>
      </p:pic>
    </p:spTree>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rgbClr val="FF671B"/>
                </a:solidFill>
                <a:latin typeface="+mn-lt"/>
                <a:sym typeface="Montserrat-Regular" charset="0"/>
              </a:rPr>
              <a:t>PAHO/WHO</a:t>
            </a:r>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pic>
        <p:nvPicPr>
          <p:cNvPr id="10" name="Picture 9"/>
          <p:cNvPicPr>
            <a:picLocks noChangeAspect="1"/>
          </p:cNvPicPr>
          <p:nvPr userDrawn="1"/>
        </p:nvPicPr>
        <p:blipFill>
          <a:blip r:embed="rId3"/>
          <a:stretch>
            <a:fillRect/>
          </a:stretch>
        </p:blipFill>
        <p:spPr>
          <a:xfrm>
            <a:off x="9458650" y="6068291"/>
            <a:ext cx="1819730" cy="379944"/>
          </a:xfrm>
          <a:prstGeom prst="rect">
            <a:avLst/>
          </a:prstGeom>
        </p:spPr>
      </p:pic>
    </p:spTree>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dirty="0"/>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4" name="Rectangle 23"/>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4" name="Picture 13"/>
          <p:cNvPicPr>
            <a:picLocks noChangeAspect="1"/>
          </p:cNvPicPr>
          <p:nvPr userDrawn="1"/>
        </p:nvPicPr>
        <p:blipFill>
          <a:blip r:embed="rId2"/>
          <a:stretch>
            <a:fillRect/>
          </a:stretch>
        </p:blipFill>
        <p:spPr>
          <a:xfrm>
            <a:off x="10155217" y="6356350"/>
            <a:ext cx="1621441" cy="335775"/>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4" name="Rectangle 23"/>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4" name="Picture 13"/>
          <p:cNvPicPr>
            <a:picLocks noChangeAspect="1"/>
          </p:cNvPicPr>
          <p:nvPr userDrawn="1"/>
        </p:nvPicPr>
        <p:blipFill>
          <a:blip r:embed="rId2"/>
          <a:stretch>
            <a:fillRect/>
          </a:stretch>
        </p:blipFill>
        <p:spPr>
          <a:xfrm>
            <a:off x="10155217" y="6356350"/>
            <a:ext cx="1621441" cy="335775"/>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dirty="0"/>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dirty="0">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4" name="Picture 13"/>
          <p:cNvPicPr>
            <a:picLocks noChangeAspect="1"/>
          </p:cNvPicPr>
          <p:nvPr userDrawn="1"/>
        </p:nvPicPr>
        <p:blipFill>
          <a:blip r:embed="rId2"/>
          <a:stretch>
            <a:fillRect/>
          </a:stretch>
        </p:blipFill>
        <p:spPr>
          <a:xfrm>
            <a:off x="10155217" y="6356350"/>
            <a:ext cx="1621441" cy="335775"/>
          </a:xfrm>
          <a:prstGeom prst="rect">
            <a:avLst/>
          </a:prstGeom>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24889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dirty="0"/>
          </a:p>
        </p:txBody>
      </p:sp>
      <p:pic>
        <p:nvPicPr>
          <p:cNvPr id="3" name="Picture 2">
            <a:extLst>
              <a:ext uri="{FF2B5EF4-FFF2-40B4-BE49-F238E27FC236}">
                <a16:creationId xmlns:a16="http://schemas.microsoft.com/office/drawing/2014/main" id="{1F60DCC4-C4E0-425D-B9B0-A004F360C764}"/>
              </a:ext>
            </a:extLst>
          </p:cNvPr>
          <p:cNvPicPr>
            <a:picLocks noChangeAspect="1"/>
          </p:cNvPicPr>
          <p:nvPr userDrawn="1"/>
        </p:nvPicPr>
        <p:blipFill>
          <a:blip r:embed="rId2"/>
          <a:stretch>
            <a:fillRect/>
          </a:stretch>
        </p:blipFill>
        <p:spPr>
          <a:xfrm>
            <a:off x="9279426" y="5903215"/>
            <a:ext cx="2610357" cy="545020"/>
          </a:xfrm>
          <a:prstGeom prst="rect">
            <a:avLst/>
          </a:prstGeom>
        </p:spPr>
      </p:pic>
    </p:spTree>
    <p:extLst>
      <p:ext uri="{BB962C8B-B14F-4D97-AF65-F5344CB8AC3E}">
        <p14:creationId xmlns:p14="http://schemas.microsoft.com/office/powerpoint/2010/main" val="16624721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p>
            <a:pPr lvl="0"/>
            <a:r>
              <a:rPr lang="es-ES_tradnl" altLang="x-none" noProof="0"/>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s-ES_tradnl" altLang="x-none" noProof="0" dirty="0" err="1"/>
              <a:t>Click</a:t>
            </a:r>
            <a:r>
              <a:rPr lang="es-ES_tradnl" altLang="x-none" noProof="0" dirty="0"/>
              <a:t> </a:t>
            </a:r>
            <a:r>
              <a:rPr lang="es-ES_tradnl" altLang="x-none" noProof="0" dirty="0" err="1"/>
              <a:t>to</a:t>
            </a:r>
            <a:r>
              <a:rPr lang="es-ES_tradnl" altLang="x-none" noProof="0" dirty="0"/>
              <a:t> </a:t>
            </a:r>
            <a:r>
              <a:rPr lang="es-ES_tradnl" altLang="x-none" noProof="0" dirty="0" err="1"/>
              <a:t>edit</a:t>
            </a:r>
            <a:r>
              <a:rPr lang="es-ES_tradnl" altLang="x-none" noProof="0" dirty="0"/>
              <a:t> Master </a:t>
            </a:r>
            <a:r>
              <a:rPr lang="es-ES_tradnl" altLang="x-none" noProof="0" dirty="0" err="1"/>
              <a:t>text</a:t>
            </a:r>
            <a:r>
              <a:rPr lang="es-ES_tradnl" altLang="x-none" noProof="0" dirty="0"/>
              <a:t> </a:t>
            </a:r>
            <a:r>
              <a:rPr lang="es-ES_tradnl" altLang="x-none" noProof="0" dirty="0" err="1"/>
              <a:t>styles</a:t>
            </a:r>
            <a:endParaRPr lang="es-ES_tradnl" altLang="x-none" noProof="0" dirty="0"/>
          </a:p>
          <a:p>
            <a:pPr lvl="1"/>
            <a:r>
              <a:rPr lang="es-ES_tradnl" altLang="x-none" noProof="0" dirty="0" err="1"/>
              <a:t>Second</a:t>
            </a:r>
            <a:r>
              <a:rPr lang="es-ES_tradnl" altLang="x-none" noProof="0" dirty="0"/>
              <a:t> </a:t>
            </a:r>
            <a:r>
              <a:rPr lang="es-ES_tradnl" altLang="x-none" noProof="0" dirty="0" err="1"/>
              <a:t>level</a:t>
            </a:r>
            <a:endParaRPr lang="es-ES_tradnl" altLang="x-none" noProof="0" dirty="0"/>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dirty="0"/>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60" r:id="rId6"/>
    <p:sldLayoutId id="2147483857" r:id="rId7"/>
    <p:sldLayoutId id="2147483858" r:id="rId8"/>
    <p:sldLayoutId id="2147483840" r:id="rId9"/>
    <p:sldLayoutId id="2147483861" r:id="rId10"/>
    <p:sldLayoutId id="2147483864" r:id="rId11"/>
    <p:sldLayoutId id="2147483841" r:id="rId12"/>
    <p:sldLayoutId id="2147483845" r:id="rId13"/>
    <p:sldLayoutId id="2147483844" r:id="rId14"/>
    <p:sldLayoutId id="2147483856" r:id="rId15"/>
    <p:sldLayoutId id="2147483862" r:id="rId16"/>
    <p:sldLayoutId id="2147483846" r:id="rId17"/>
    <p:sldLayoutId id="2147483859" r:id="rId18"/>
    <p:sldLayoutId id="2147483863" r:id="rId19"/>
    <p:sldLayoutId id="2147483874" r:id="rId20"/>
    <p:sldLayoutId id="2147483876" r:id="rId21"/>
    <p:sldLayoutId id="2147483878" r:id="rId22"/>
    <p:sldLayoutId id="2147483879" r:id="rId23"/>
    <p:sldLayoutId id="2147483880" r:id="rId24"/>
    <p:sldLayoutId id="2147483881" r:id="rId25"/>
    <p:sldLayoutId id="2147483882" r:id="rId26"/>
    <p:sldLayoutId id="2147483884" r:id="rId27"/>
    <p:sldLayoutId id="2147483886" r:id="rId28"/>
  </p:sldLayoutIdLst>
  <p:transition spd="slow"/>
  <p:hf hdr="0" ftr="0" dt="0"/>
  <p:txStyles>
    <p:titleStyle>
      <a:lvl1pPr algn="l" defTabSz="913607" rtl="0" eaLnBrk="1" fontAlgn="base" hangingPunct="1">
        <a:lnSpc>
          <a:spcPct val="100000"/>
        </a:lnSpc>
        <a:spcBef>
          <a:spcPts val="600"/>
        </a:spcBef>
        <a:spcAft>
          <a:spcPts val="600"/>
        </a:spcAft>
        <a:defRPr lang="en-US" sz="32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100000"/>
        </a:lnSpc>
        <a:spcBef>
          <a:spcPts val="600"/>
        </a:spcBef>
        <a:spcAft>
          <a:spcPts val="600"/>
        </a:spcAft>
        <a:buSzPct val="120000"/>
        <a:buFont typeface="Arial" charset="0"/>
        <a:buChar char="•"/>
        <a:defRPr lang="en-US" sz="2400" b="0" i="0" kern="1200" dirty="0">
          <a:solidFill>
            <a:schemeClr val="tx1"/>
          </a:solidFill>
          <a:latin typeface="+mj-lt"/>
          <a:ea typeface="Helvetica" charset="-52"/>
          <a:cs typeface="Helvetica" charset="-52"/>
        </a:defRPr>
      </a:lvl1pPr>
      <a:lvl2pPr marL="685007" indent="-227807" algn="l" defTabSz="913607" rtl="0" eaLnBrk="1" fontAlgn="base" hangingPunct="1">
        <a:lnSpc>
          <a:spcPct val="100000"/>
        </a:lnSpc>
        <a:spcBef>
          <a:spcPts val="600"/>
        </a:spcBef>
        <a:spcAft>
          <a:spcPts val="600"/>
        </a:spcAft>
        <a:buSzPct val="120000"/>
        <a:buFont typeface="Arial" charset="0"/>
        <a:buChar char="•"/>
        <a:defRPr lang="en-US" sz="2000" b="0" i="0" kern="1200" dirty="0">
          <a:solidFill>
            <a:schemeClr val="tx1"/>
          </a:solidFill>
          <a:latin typeface="+mj-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j-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j-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j-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8.e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8.e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Layout" Target="../slideLayouts/slideLayout27.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1.bin"/><Relationship Id="rId7" Type="http://schemas.openxmlformats.org/officeDocument/2006/relationships/image" Target="../media/image36.jpeg"/><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2.bin"/><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1.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8.emf"/><Relationship Id="rId4" Type="http://schemas.openxmlformats.org/officeDocument/2006/relationships/hyperlink" Target="https://bit.ly/2H54hA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8.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bit.ly/2GE2nCK" TargetMode="External"/><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708" y="2669912"/>
            <a:ext cx="8848561" cy="1325563"/>
          </a:xfrm>
        </p:spPr>
        <p:txBody>
          <a:bodyPr/>
          <a:lstStyle/>
          <a:p>
            <a:pPr algn="r"/>
            <a:br>
              <a:rPr lang="es-419" b="1" dirty="0"/>
            </a:br>
            <a:r>
              <a:rPr lang="es-419" dirty="0">
                <a:latin typeface="Calibri Light" panose="020F0302020204030204" pitchFamily="34" charset="0"/>
                <a:cs typeface="Calibri Light" panose="020F0302020204030204" pitchFamily="34" charset="0"/>
              </a:rPr>
              <a:t>Sistemas alimentarios sostenibles para una alimentación adecuada</a:t>
            </a:r>
            <a:br>
              <a:rPr lang="es-419" b="1" dirty="0"/>
            </a:br>
            <a:r>
              <a:rPr lang="es-419" b="1" dirty="0"/>
              <a:t>	</a:t>
            </a:r>
          </a:p>
        </p:txBody>
      </p:sp>
      <p:sp>
        <p:nvSpPr>
          <p:cNvPr id="3" name="Text Placeholder 2"/>
          <p:cNvSpPr>
            <a:spLocks noGrp="1"/>
          </p:cNvSpPr>
          <p:nvPr>
            <p:ph type="body" sz="quarter" idx="10"/>
          </p:nvPr>
        </p:nvSpPr>
        <p:spPr>
          <a:xfrm>
            <a:off x="6598508" y="4574463"/>
            <a:ext cx="5325761" cy="1134359"/>
          </a:xfrm>
        </p:spPr>
        <p:txBody>
          <a:bodyPr/>
          <a:lstStyle/>
          <a:p>
            <a:pPr algn="r">
              <a:lnSpc>
                <a:spcPct val="100000"/>
              </a:lnSpc>
              <a:spcBef>
                <a:spcPts val="0"/>
              </a:spcBef>
            </a:pPr>
            <a:r>
              <a:rPr lang="es-ES_tradnl" sz="2000" dirty="0"/>
              <a:t>Rubén Grajeda Toledo</a:t>
            </a:r>
          </a:p>
          <a:p>
            <a:pPr algn="r">
              <a:lnSpc>
                <a:spcPct val="100000"/>
              </a:lnSpc>
              <a:spcBef>
                <a:spcPts val="0"/>
              </a:spcBef>
            </a:pPr>
            <a:r>
              <a:rPr lang="es-ES_tradnl" sz="2000" dirty="0"/>
              <a:t>Asesor, Nutrición y Determinantes Sociales</a:t>
            </a:r>
          </a:p>
          <a:p>
            <a:pPr algn="r">
              <a:lnSpc>
                <a:spcPct val="100000"/>
              </a:lnSpc>
              <a:spcBef>
                <a:spcPts val="0"/>
              </a:spcBef>
            </a:pPr>
            <a:r>
              <a:rPr lang="es-ES_tradnl" sz="2000" dirty="0"/>
              <a:t>Unidad de Factores de Riesgo y Nutrición</a:t>
            </a:r>
          </a:p>
        </p:txBody>
      </p:sp>
      <p:sp>
        <p:nvSpPr>
          <p:cNvPr id="5" name="Rectangle 4">
            <a:extLst>
              <a:ext uri="{FF2B5EF4-FFF2-40B4-BE49-F238E27FC236}">
                <a16:creationId xmlns:a16="http://schemas.microsoft.com/office/drawing/2014/main" id="{AB5D9D69-FCEC-47A6-84FE-A494472E1CF1}"/>
              </a:ext>
            </a:extLst>
          </p:cNvPr>
          <p:cNvSpPr/>
          <p:nvPr/>
        </p:nvSpPr>
        <p:spPr>
          <a:xfrm>
            <a:off x="73728" y="893205"/>
            <a:ext cx="7393309" cy="1508105"/>
          </a:xfrm>
          <a:prstGeom prst="rect">
            <a:avLst/>
          </a:prstGeom>
        </p:spPr>
        <p:txBody>
          <a:bodyPr wrap="square">
            <a:spAutoFit/>
          </a:bodyPr>
          <a:lstStyle/>
          <a:p>
            <a:r>
              <a:rPr lang="es-ES" sz="2000" dirty="0">
                <a:solidFill>
                  <a:schemeClr val="bg1"/>
                </a:solidFill>
              </a:rPr>
              <a:t>CONGRESO </a:t>
            </a:r>
            <a:r>
              <a:rPr lang="es-ES" sz="2400" dirty="0">
                <a:solidFill>
                  <a:schemeClr val="bg1"/>
                </a:solidFill>
              </a:rPr>
              <a:t>MULTIDICIPLINARIO</a:t>
            </a:r>
          </a:p>
          <a:p>
            <a:r>
              <a:rPr lang="es-ES" sz="2000" dirty="0">
                <a:solidFill>
                  <a:schemeClr val="bg1"/>
                </a:solidFill>
              </a:rPr>
              <a:t>INTERNACIONAL DE </a:t>
            </a:r>
            <a:r>
              <a:rPr lang="es-ES" sz="2400" dirty="0">
                <a:solidFill>
                  <a:schemeClr val="bg1"/>
                </a:solidFill>
              </a:rPr>
              <a:t>TABAQUISMO</a:t>
            </a:r>
          </a:p>
          <a:p>
            <a:r>
              <a:rPr lang="es-ES" sz="2000" dirty="0">
                <a:solidFill>
                  <a:schemeClr val="bg1"/>
                </a:solidFill>
              </a:rPr>
              <a:t>Y </a:t>
            </a:r>
            <a:r>
              <a:rPr lang="es-ES" sz="2400" dirty="0">
                <a:solidFill>
                  <a:schemeClr val="bg1"/>
                </a:solidFill>
              </a:rPr>
              <a:t>ENFERMEDADES NO TRANSMISIBLES</a:t>
            </a:r>
          </a:p>
          <a:p>
            <a:r>
              <a:rPr lang="es-ES" sz="2000" dirty="0">
                <a:solidFill>
                  <a:schemeClr val="bg1"/>
                </a:solidFill>
              </a:rPr>
              <a:t>Panamá, 2018</a:t>
            </a:r>
            <a:endParaRPr lang="es-ES_tradnl"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95E4-74BC-42B6-BBF5-92836E5F2255}"/>
              </a:ext>
            </a:extLst>
          </p:cNvPr>
          <p:cNvSpPr>
            <a:spLocks noGrp="1"/>
          </p:cNvSpPr>
          <p:nvPr>
            <p:ph type="title"/>
          </p:nvPr>
        </p:nvSpPr>
        <p:spPr>
          <a:xfrm>
            <a:off x="1981200" y="2575535"/>
            <a:ext cx="8229600" cy="1215851"/>
          </a:xfrm>
        </p:spPr>
        <p:txBody>
          <a:bodyPr/>
          <a:lstStyle/>
          <a:p>
            <a:r>
              <a:rPr lang="es-419" dirty="0"/>
              <a:t>¿Qué estamos comiendo y por qué?</a:t>
            </a:r>
            <a:endParaRPr lang="en-US" dirty="0"/>
          </a:p>
        </p:txBody>
      </p:sp>
      <p:pic>
        <p:nvPicPr>
          <p:cNvPr id="3" name="Picture 2">
            <a:extLst>
              <a:ext uri="{FF2B5EF4-FFF2-40B4-BE49-F238E27FC236}">
                <a16:creationId xmlns:a16="http://schemas.microsoft.com/office/drawing/2014/main" id="{377CB5C1-2A82-4A83-81C7-C3BDDAD463C6}"/>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90364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sted-image.pdf">
            <a:extLst>
              <a:ext uri="{FF2B5EF4-FFF2-40B4-BE49-F238E27FC236}">
                <a16:creationId xmlns:a16="http://schemas.microsoft.com/office/drawing/2014/main" id="{70353C80-4405-4846-B64F-50FCFD031124}"/>
              </a:ext>
            </a:extLst>
          </p:cNvPr>
          <p:cNvPicPr>
            <a:picLocks noChangeAspect="1"/>
          </p:cNvPicPr>
          <p:nvPr/>
        </p:nvPicPr>
        <p:blipFill rotWithShape="1">
          <a:blip r:embed="rId3">
            <a:extLst/>
          </a:blip>
          <a:srcRect l="18994" t="16185" r="15006" b="18417"/>
          <a:stretch/>
        </p:blipFill>
        <p:spPr>
          <a:xfrm>
            <a:off x="5314939" y="744149"/>
            <a:ext cx="3394322" cy="2405774"/>
          </a:xfrm>
          <a:prstGeom prst="rect">
            <a:avLst/>
          </a:prstGeom>
          <a:ln w="12700">
            <a:miter lim="400000"/>
          </a:ln>
        </p:spPr>
      </p:pic>
      <p:pic>
        <p:nvPicPr>
          <p:cNvPr id="2" name="Picture 1">
            <a:extLst>
              <a:ext uri="{FF2B5EF4-FFF2-40B4-BE49-F238E27FC236}">
                <a16:creationId xmlns:a16="http://schemas.microsoft.com/office/drawing/2014/main" id="{72FFDDAE-7955-4CC4-96F5-EFF059F85CAA}"/>
              </a:ext>
            </a:extLst>
          </p:cNvPr>
          <p:cNvPicPr>
            <a:picLocks noChangeAspect="1"/>
          </p:cNvPicPr>
          <p:nvPr/>
        </p:nvPicPr>
        <p:blipFill rotWithShape="1">
          <a:blip r:embed="rId4"/>
          <a:srcRect t="359" r="2765"/>
          <a:stretch/>
        </p:blipFill>
        <p:spPr>
          <a:xfrm>
            <a:off x="3695477" y="749268"/>
            <a:ext cx="1601340" cy="2351752"/>
          </a:xfrm>
          <a:prstGeom prst="rect">
            <a:avLst/>
          </a:prstGeom>
        </p:spPr>
      </p:pic>
      <p:pic>
        <p:nvPicPr>
          <p:cNvPr id="21" name="pasted-image.pdf">
            <a:extLst>
              <a:ext uri="{FF2B5EF4-FFF2-40B4-BE49-F238E27FC236}">
                <a16:creationId xmlns:a16="http://schemas.microsoft.com/office/drawing/2014/main" id="{7309F599-7698-44FB-AA27-04E0F08790BE}"/>
              </a:ext>
            </a:extLst>
          </p:cNvPr>
          <p:cNvPicPr>
            <a:picLocks noChangeAspect="1"/>
          </p:cNvPicPr>
          <p:nvPr/>
        </p:nvPicPr>
        <p:blipFill>
          <a:blip r:embed="rId5">
            <a:extLst/>
          </a:blip>
          <a:stretch>
            <a:fillRect/>
          </a:stretch>
        </p:blipFill>
        <p:spPr>
          <a:xfrm>
            <a:off x="8704096" y="737781"/>
            <a:ext cx="3328455" cy="2371698"/>
          </a:xfrm>
          <a:prstGeom prst="rect">
            <a:avLst/>
          </a:prstGeom>
          <a:ln w="12700">
            <a:miter lim="400000"/>
          </a:ln>
        </p:spPr>
      </p:pic>
      <p:pic>
        <p:nvPicPr>
          <p:cNvPr id="3" name="Picture 2">
            <a:extLst>
              <a:ext uri="{FF2B5EF4-FFF2-40B4-BE49-F238E27FC236}">
                <a16:creationId xmlns:a16="http://schemas.microsoft.com/office/drawing/2014/main" id="{8F727BA8-AB19-4D7C-8784-5885C7AE2479}"/>
              </a:ext>
            </a:extLst>
          </p:cNvPr>
          <p:cNvPicPr>
            <a:picLocks noChangeAspect="1"/>
          </p:cNvPicPr>
          <p:nvPr/>
        </p:nvPicPr>
        <p:blipFill>
          <a:blip r:embed="rId6"/>
          <a:stretch>
            <a:fillRect/>
          </a:stretch>
        </p:blipFill>
        <p:spPr>
          <a:xfrm>
            <a:off x="104650" y="3888707"/>
            <a:ext cx="9144000" cy="1692151"/>
          </a:xfrm>
          <a:prstGeom prst="rect">
            <a:avLst/>
          </a:prstGeom>
        </p:spPr>
      </p:pic>
      <p:pic>
        <p:nvPicPr>
          <p:cNvPr id="11" name="Picture 10" descr="C:\Users\Owner\Pictures\Alimentos\untitled.png">
            <a:extLst>
              <a:ext uri="{FF2B5EF4-FFF2-40B4-BE49-F238E27FC236}">
                <a16:creationId xmlns:a16="http://schemas.microsoft.com/office/drawing/2014/main" id="{0D45DF5F-1296-4FE8-A920-92A5A8F7E9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1177"/>
          <a:stretch/>
        </p:blipFill>
        <p:spPr bwMode="auto">
          <a:xfrm>
            <a:off x="7854760" y="744149"/>
            <a:ext cx="2371372" cy="2321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697702-F469-4482-9EAC-9E50A0506726}"/>
              </a:ext>
            </a:extLst>
          </p:cNvPr>
          <p:cNvSpPr txBox="1"/>
          <p:nvPr/>
        </p:nvSpPr>
        <p:spPr>
          <a:xfrm>
            <a:off x="9335064" y="3303622"/>
            <a:ext cx="2606676" cy="2862322"/>
          </a:xfrm>
          <a:prstGeom prst="rect">
            <a:avLst/>
          </a:prstGeom>
          <a:noFill/>
        </p:spPr>
        <p:txBody>
          <a:bodyPr wrap="none" rtlCol="0">
            <a:spAutoFit/>
          </a:bodyPr>
          <a:lstStyle/>
          <a:p>
            <a:pPr marL="285750" indent="-285750">
              <a:spcBef>
                <a:spcPts val="600"/>
              </a:spcBef>
              <a:spcAft>
                <a:spcPts val="600"/>
              </a:spcAft>
              <a:buFont typeface="Arial" panose="020B0604020202020204" pitchFamily="34" charset="0"/>
              <a:buChar char="•"/>
            </a:pPr>
            <a:r>
              <a:rPr lang="es-ES_tradnl" sz="2800" dirty="0"/>
              <a:t>Publicidad</a:t>
            </a:r>
          </a:p>
          <a:p>
            <a:pPr marL="285750" indent="-285750">
              <a:spcBef>
                <a:spcPts val="600"/>
              </a:spcBef>
              <a:spcAft>
                <a:spcPts val="600"/>
              </a:spcAft>
              <a:buFont typeface="Arial" panose="020B0604020202020204" pitchFamily="34" charset="0"/>
              <a:buChar char="•"/>
            </a:pPr>
            <a:r>
              <a:rPr lang="es-ES_tradnl" sz="2800" dirty="0"/>
              <a:t>Accesibles</a:t>
            </a:r>
          </a:p>
          <a:p>
            <a:pPr marL="285750" indent="-285750">
              <a:spcBef>
                <a:spcPts val="600"/>
              </a:spcBef>
              <a:spcAft>
                <a:spcPts val="600"/>
              </a:spcAft>
              <a:buFont typeface="Arial" panose="020B0604020202020204" pitchFamily="34" charset="0"/>
              <a:buChar char="•"/>
            </a:pPr>
            <a:r>
              <a:rPr lang="es-ES_tradnl" sz="2800" dirty="0"/>
              <a:t>Precio</a:t>
            </a:r>
          </a:p>
          <a:p>
            <a:pPr marL="285750" indent="-285750">
              <a:spcBef>
                <a:spcPts val="600"/>
              </a:spcBef>
              <a:spcAft>
                <a:spcPts val="600"/>
              </a:spcAft>
              <a:buFont typeface="Arial" panose="020B0604020202020204" pitchFamily="34" charset="0"/>
              <a:buChar char="•"/>
            </a:pPr>
            <a:r>
              <a:rPr lang="es-ES_tradnl" sz="2800" dirty="0"/>
              <a:t>Convenientes</a:t>
            </a:r>
          </a:p>
          <a:p>
            <a:pPr marL="285750" indent="-285750">
              <a:spcBef>
                <a:spcPts val="600"/>
              </a:spcBef>
              <a:spcAft>
                <a:spcPts val="600"/>
              </a:spcAft>
              <a:buFont typeface="Arial" panose="020B0604020202020204" pitchFamily="34" charset="0"/>
              <a:buChar char="•"/>
            </a:pPr>
            <a:r>
              <a:rPr lang="es-ES_tradnl" sz="2800" dirty="0" err="1"/>
              <a:t>Palatables</a:t>
            </a:r>
            <a:r>
              <a:rPr lang="es-ES_tradnl" sz="2800" dirty="0"/>
              <a:t> </a:t>
            </a:r>
          </a:p>
        </p:txBody>
      </p:sp>
      <p:sp>
        <p:nvSpPr>
          <p:cNvPr id="5" name="TextBox 4">
            <a:extLst>
              <a:ext uri="{FF2B5EF4-FFF2-40B4-BE49-F238E27FC236}">
                <a16:creationId xmlns:a16="http://schemas.microsoft.com/office/drawing/2014/main" id="{738CC0F6-A61D-4D93-8316-908242684002}"/>
              </a:ext>
            </a:extLst>
          </p:cNvPr>
          <p:cNvSpPr txBox="1"/>
          <p:nvPr/>
        </p:nvSpPr>
        <p:spPr>
          <a:xfrm>
            <a:off x="259028" y="668977"/>
            <a:ext cx="3260060" cy="2277547"/>
          </a:xfrm>
          <a:prstGeom prst="rect">
            <a:avLst/>
          </a:prstGeom>
          <a:noFill/>
        </p:spPr>
        <p:txBody>
          <a:bodyPr wrap="none" rtlCol="0">
            <a:spAutoFit/>
          </a:bodyPr>
          <a:lstStyle>
            <a:defPPr>
              <a:defRPr lang="en-US"/>
            </a:defPPr>
            <a:lvl1pPr marL="285750" indent="-285750">
              <a:spcBef>
                <a:spcPts val="600"/>
              </a:spcBef>
              <a:spcAft>
                <a:spcPts val="600"/>
              </a:spcAft>
              <a:buFont typeface="Arial" panose="020B0604020202020204" pitchFamily="34" charset="0"/>
              <a:buChar char="•"/>
              <a:defRPr sz="2800"/>
            </a:lvl1pPr>
          </a:lstStyle>
          <a:p>
            <a:pPr marL="0" indent="0">
              <a:buNone/>
            </a:pPr>
            <a:r>
              <a:rPr lang="es-ES_tradnl" dirty="0"/>
              <a:t>Productos Altos en </a:t>
            </a:r>
          </a:p>
          <a:p>
            <a:r>
              <a:rPr lang="es-ES_tradnl" dirty="0" err="1"/>
              <a:t>Az</a:t>
            </a:r>
            <a:r>
              <a:rPr lang="es-419" dirty="0"/>
              <a:t>ú</a:t>
            </a:r>
            <a:r>
              <a:rPr lang="es-ES_tradnl" dirty="0"/>
              <a:t>car </a:t>
            </a:r>
          </a:p>
          <a:p>
            <a:r>
              <a:rPr lang="es-ES_tradnl" dirty="0"/>
              <a:t>Sal </a:t>
            </a:r>
          </a:p>
          <a:p>
            <a:r>
              <a:rPr lang="es-ES_tradnl" dirty="0"/>
              <a:t>Grasa</a:t>
            </a:r>
          </a:p>
        </p:txBody>
      </p:sp>
      <p:pic>
        <p:nvPicPr>
          <p:cNvPr id="9" name="Picture 8">
            <a:extLst>
              <a:ext uri="{FF2B5EF4-FFF2-40B4-BE49-F238E27FC236}">
                <a16:creationId xmlns:a16="http://schemas.microsoft.com/office/drawing/2014/main" id="{0ABBF668-3A88-4002-8CC8-67CEE692935C}"/>
              </a:ext>
            </a:extLst>
          </p:cNvPr>
          <p:cNvPicPr>
            <a:picLocks noChangeAspect="1"/>
          </p:cNvPicPr>
          <p:nvPr/>
        </p:nvPicPr>
        <p:blipFill>
          <a:blip r:embed="rId8"/>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30874987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AD6F-D2FE-4508-B6C1-C6394DA550C5}"/>
              </a:ext>
            </a:extLst>
          </p:cNvPr>
          <p:cNvSpPr>
            <a:spLocks noGrp="1"/>
          </p:cNvSpPr>
          <p:nvPr>
            <p:ph type="title"/>
          </p:nvPr>
        </p:nvSpPr>
        <p:spPr>
          <a:xfrm>
            <a:off x="1981200" y="2712877"/>
            <a:ext cx="8229600" cy="1600200"/>
          </a:xfrm>
        </p:spPr>
        <p:txBody>
          <a:bodyPr/>
          <a:lstStyle/>
          <a:p>
            <a:pPr>
              <a:lnSpc>
                <a:spcPct val="100000"/>
              </a:lnSpc>
            </a:pPr>
            <a:r>
              <a:rPr lang="es-419" dirty="0"/>
              <a:t>¿Qué determina lo que comemos?</a:t>
            </a:r>
            <a:endParaRPr lang="en-US" dirty="0"/>
          </a:p>
        </p:txBody>
      </p:sp>
      <p:pic>
        <p:nvPicPr>
          <p:cNvPr id="3" name="Picture 2">
            <a:extLst>
              <a:ext uri="{FF2B5EF4-FFF2-40B4-BE49-F238E27FC236}">
                <a16:creationId xmlns:a16="http://schemas.microsoft.com/office/drawing/2014/main" id="{E858D055-EE28-4F36-A22E-5A611575E8C2}"/>
              </a:ext>
            </a:extLst>
          </p:cNvPr>
          <p:cNvPicPr>
            <a:picLocks noChangeAspect="1"/>
          </p:cNvPicPr>
          <p:nvPr/>
        </p:nvPicPr>
        <p:blipFill>
          <a:blip r:embed="rId2"/>
          <a:stretch>
            <a:fillRect/>
          </a:stretch>
        </p:blipFill>
        <p:spPr>
          <a:xfrm>
            <a:off x="10155217" y="6350939"/>
            <a:ext cx="1621441" cy="335775"/>
          </a:xfrm>
          <a:prstGeom prst="rect">
            <a:avLst/>
          </a:prstGeom>
        </p:spPr>
      </p:pic>
    </p:spTree>
    <p:extLst>
      <p:ext uri="{BB962C8B-B14F-4D97-AF65-F5344CB8AC3E}">
        <p14:creationId xmlns:p14="http://schemas.microsoft.com/office/powerpoint/2010/main" val="2711165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8B76F4-8C43-46B8-9689-CCB1A7D2361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4410" t="15687" r="34721" b="6798"/>
          <a:stretch/>
        </p:blipFill>
        <p:spPr>
          <a:xfrm>
            <a:off x="880751" y="181908"/>
            <a:ext cx="1414195" cy="1997514"/>
          </a:xfrm>
          <a:prstGeom prst="rect">
            <a:avLst/>
          </a:prstGeom>
        </p:spPr>
      </p:pic>
      <p:pic>
        <p:nvPicPr>
          <p:cNvPr id="7" name="Picture 6"/>
          <p:cNvPicPr/>
          <p:nvPr/>
        </p:nvPicPr>
        <p:blipFill>
          <a:blip r:embed="rId3"/>
          <a:stretch>
            <a:fillRect/>
          </a:stretch>
        </p:blipFill>
        <p:spPr>
          <a:xfrm>
            <a:off x="1510473" y="1148865"/>
            <a:ext cx="8469630" cy="5478319"/>
          </a:xfrm>
          <a:prstGeom prst="rect">
            <a:avLst/>
          </a:prstGeom>
        </p:spPr>
      </p:pic>
      <p:sp>
        <p:nvSpPr>
          <p:cNvPr id="2" name="TextBox 1">
            <a:extLst>
              <a:ext uri="{FF2B5EF4-FFF2-40B4-BE49-F238E27FC236}">
                <a16:creationId xmlns:a16="http://schemas.microsoft.com/office/drawing/2014/main" id="{DAED2693-0DE4-4F1F-A689-3BC7726D1FD7}"/>
              </a:ext>
            </a:extLst>
          </p:cNvPr>
          <p:cNvSpPr txBox="1"/>
          <p:nvPr/>
        </p:nvSpPr>
        <p:spPr>
          <a:xfrm>
            <a:off x="2423972" y="317868"/>
            <a:ext cx="8013174" cy="830997"/>
          </a:xfrm>
          <a:prstGeom prst="rect">
            <a:avLst/>
          </a:prstGeom>
          <a:noFill/>
        </p:spPr>
        <p:txBody>
          <a:bodyPr wrap="square" rtlCol="0">
            <a:spAutoFit/>
          </a:bodyPr>
          <a:lstStyle/>
          <a:p>
            <a:r>
              <a:rPr lang="es-419" sz="2400" dirty="0"/>
              <a:t>Marco conceptual de los sistemas alimentarios para la alimentación y la nutrición</a:t>
            </a:r>
            <a:endParaRPr lang="en-US" sz="2400" dirty="0"/>
          </a:p>
        </p:txBody>
      </p:sp>
      <p:pic>
        <p:nvPicPr>
          <p:cNvPr id="5" name="Picture 4">
            <a:extLst>
              <a:ext uri="{FF2B5EF4-FFF2-40B4-BE49-F238E27FC236}">
                <a16:creationId xmlns:a16="http://schemas.microsoft.com/office/drawing/2014/main" id="{B05D1AA0-03AE-45E5-B9EB-C2A6B7E81B73}"/>
              </a:ext>
            </a:extLst>
          </p:cNvPr>
          <p:cNvPicPr>
            <a:picLocks noChangeAspect="1"/>
          </p:cNvPicPr>
          <p:nvPr/>
        </p:nvPicPr>
        <p:blipFill>
          <a:blip r:embed="rId4"/>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061476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D23C37-EC3E-4668-9E5B-8E624EF9581F}"/>
              </a:ext>
            </a:extLst>
          </p:cNvPr>
          <p:cNvPicPr>
            <a:picLocks noChangeAspect="1"/>
          </p:cNvPicPr>
          <p:nvPr/>
        </p:nvPicPr>
        <p:blipFill>
          <a:blip r:embed="rId3"/>
          <a:stretch>
            <a:fillRect/>
          </a:stretch>
        </p:blipFill>
        <p:spPr>
          <a:xfrm>
            <a:off x="1648282" y="90871"/>
            <a:ext cx="1699467" cy="2469892"/>
          </a:xfrm>
          <a:prstGeom prst="rect">
            <a:avLst/>
          </a:prstGeom>
        </p:spPr>
      </p:pic>
      <p:pic>
        <p:nvPicPr>
          <p:cNvPr id="7" name="Picture 6">
            <a:extLst>
              <a:ext uri="{FF2B5EF4-FFF2-40B4-BE49-F238E27FC236}">
                <a16:creationId xmlns:a16="http://schemas.microsoft.com/office/drawing/2014/main" id="{8F4D3B85-1E27-456F-9954-84D138CA036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5962" t="31477" r="34784" b="6024"/>
          <a:stretch/>
        </p:blipFill>
        <p:spPr>
          <a:xfrm>
            <a:off x="2475871" y="664503"/>
            <a:ext cx="7679346" cy="6102626"/>
          </a:xfrm>
          <a:prstGeom prst="rect">
            <a:avLst/>
          </a:prstGeom>
        </p:spPr>
      </p:pic>
      <p:pic>
        <p:nvPicPr>
          <p:cNvPr id="4" name="Picture 3">
            <a:extLst>
              <a:ext uri="{FF2B5EF4-FFF2-40B4-BE49-F238E27FC236}">
                <a16:creationId xmlns:a16="http://schemas.microsoft.com/office/drawing/2014/main" id="{0CF9A11D-53AE-4436-BDD4-690E2B530DF0}"/>
              </a:ext>
            </a:extLst>
          </p:cNvPr>
          <p:cNvPicPr>
            <a:picLocks noChangeAspect="1"/>
          </p:cNvPicPr>
          <p:nvPr/>
        </p:nvPicPr>
        <p:blipFill>
          <a:blip r:embed="rId5"/>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327323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94065-E9B0-4DEA-B266-3706C34D02E1}"/>
              </a:ext>
            </a:extLst>
          </p:cNvPr>
          <p:cNvPicPr>
            <a:picLocks noChangeAspect="1"/>
          </p:cNvPicPr>
          <p:nvPr/>
        </p:nvPicPr>
        <p:blipFill>
          <a:blip r:embed="rId2"/>
          <a:stretch>
            <a:fillRect/>
          </a:stretch>
        </p:blipFill>
        <p:spPr>
          <a:xfrm>
            <a:off x="1760982" y="474508"/>
            <a:ext cx="1223844" cy="1778654"/>
          </a:xfrm>
          <a:prstGeom prst="rect">
            <a:avLst/>
          </a:prstGeom>
        </p:spPr>
      </p:pic>
      <p:pic>
        <p:nvPicPr>
          <p:cNvPr id="6" name="Picture 5">
            <a:extLst>
              <a:ext uri="{FF2B5EF4-FFF2-40B4-BE49-F238E27FC236}">
                <a16:creationId xmlns:a16="http://schemas.microsoft.com/office/drawing/2014/main" id="{BCF35579-D3A1-4B38-927A-349C206D46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3728" t="28385" r="22050" b="7258"/>
          <a:stretch/>
        </p:blipFill>
        <p:spPr>
          <a:xfrm>
            <a:off x="2267516" y="978438"/>
            <a:ext cx="8055289" cy="5377912"/>
          </a:xfrm>
          <a:prstGeom prst="rect">
            <a:avLst/>
          </a:prstGeom>
        </p:spPr>
      </p:pic>
      <p:pic>
        <p:nvPicPr>
          <p:cNvPr id="4" name="Picture 3">
            <a:extLst>
              <a:ext uri="{FF2B5EF4-FFF2-40B4-BE49-F238E27FC236}">
                <a16:creationId xmlns:a16="http://schemas.microsoft.com/office/drawing/2014/main" id="{06588B99-86F5-4372-93D4-7AC03371757A}"/>
              </a:ext>
            </a:extLst>
          </p:cNvPr>
          <p:cNvPicPr>
            <a:picLocks noChangeAspect="1"/>
          </p:cNvPicPr>
          <p:nvPr/>
        </p:nvPicPr>
        <p:blipFill>
          <a:blip r:embed="rId4"/>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72526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E53EF-E0B7-4363-8802-60B44C50A44C}"/>
              </a:ext>
            </a:extLst>
          </p:cNvPr>
          <p:cNvPicPr>
            <a:picLocks noChangeAspect="1"/>
          </p:cNvPicPr>
          <p:nvPr/>
        </p:nvPicPr>
        <p:blipFill>
          <a:blip r:embed="rId3"/>
          <a:stretch>
            <a:fillRect/>
          </a:stretch>
        </p:blipFill>
        <p:spPr>
          <a:xfrm>
            <a:off x="1713652" y="112922"/>
            <a:ext cx="1541398" cy="2240166"/>
          </a:xfrm>
          <a:prstGeom prst="rect">
            <a:avLst/>
          </a:prstGeom>
        </p:spPr>
      </p:pic>
      <p:pic>
        <p:nvPicPr>
          <p:cNvPr id="6" name="Picture 5">
            <a:extLst>
              <a:ext uri="{FF2B5EF4-FFF2-40B4-BE49-F238E27FC236}">
                <a16:creationId xmlns:a16="http://schemas.microsoft.com/office/drawing/2014/main" id="{E3D4BB50-6C0A-43D6-98C5-A0642885051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5963" t="18006" r="28261" b="7129"/>
          <a:stretch/>
        </p:blipFill>
        <p:spPr>
          <a:xfrm>
            <a:off x="2613812" y="709077"/>
            <a:ext cx="7653521" cy="5647273"/>
          </a:xfrm>
          <a:prstGeom prst="rect">
            <a:avLst/>
          </a:prstGeom>
        </p:spPr>
      </p:pic>
      <p:pic>
        <p:nvPicPr>
          <p:cNvPr id="5" name="Picture 4">
            <a:extLst>
              <a:ext uri="{FF2B5EF4-FFF2-40B4-BE49-F238E27FC236}">
                <a16:creationId xmlns:a16="http://schemas.microsoft.com/office/drawing/2014/main" id="{8CAB03E6-81D8-4F48-A3B6-8CC4BBEFE754}"/>
              </a:ext>
            </a:extLst>
          </p:cNvPr>
          <p:cNvPicPr>
            <a:picLocks noChangeAspect="1"/>
          </p:cNvPicPr>
          <p:nvPr/>
        </p:nvPicPr>
        <p:blipFill>
          <a:blip r:embed="rId5"/>
          <a:stretch>
            <a:fillRect/>
          </a:stretch>
        </p:blipFill>
        <p:spPr>
          <a:xfrm>
            <a:off x="10193092" y="6437510"/>
            <a:ext cx="1621441" cy="335775"/>
          </a:xfrm>
          <a:prstGeom prst="rect">
            <a:avLst/>
          </a:prstGeom>
        </p:spPr>
      </p:pic>
    </p:spTree>
    <p:extLst>
      <p:ext uri="{BB962C8B-B14F-4D97-AF65-F5344CB8AC3E}">
        <p14:creationId xmlns:p14="http://schemas.microsoft.com/office/powerpoint/2010/main" val="1141250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0D43-6AD0-434E-A55D-09CECB3629BA}"/>
              </a:ext>
            </a:extLst>
          </p:cNvPr>
          <p:cNvSpPr txBox="1">
            <a:spLocks/>
          </p:cNvSpPr>
          <p:nvPr/>
        </p:nvSpPr>
        <p:spPr>
          <a:xfrm>
            <a:off x="724795" y="2922002"/>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43" tIns="91422" rIns="182843" bIns="91422" numCol="1" anchor="ctr" anchorCtr="0" compatLnSpc="1">
            <a:prstTxWarp prst="textNoShape">
              <a:avLst/>
            </a:prstTxWarp>
          </a:bodyPr>
          <a:lstStyle>
            <a:lvl1pPr algn="l" defTabSz="913607" rtl="0" eaLnBrk="1" fontAlgn="base" hangingPunct="1">
              <a:lnSpc>
                <a:spcPct val="100000"/>
              </a:lnSpc>
              <a:spcBef>
                <a:spcPts val="600"/>
              </a:spcBef>
              <a:spcAft>
                <a:spcPts val="600"/>
              </a:spcAft>
              <a:defRPr lang="en-US" sz="32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a:lstStyle>
          <a:p>
            <a:r>
              <a:rPr lang="es-419"/>
              <a:t>Medidas exitosas</a:t>
            </a:r>
            <a:endParaRPr lang="es-ES_tradnl" dirty="0"/>
          </a:p>
        </p:txBody>
      </p:sp>
      <p:pic>
        <p:nvPicPr>
          <p:cNvPr id="3" name="Picture 2">
            <a:extLst>
              <a:ext uri="{FF2B5EF4-FFF2-40B4-BE49-F238E27FC236}">
                <a16:creationId xmlns:a16="http://schemas.microsoft.com/office/drawing/2014/main" id="{D44AA52F-8331-4535-B34F-74A5F1C4760A}"/>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81051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876B6-2861-4123-89FB-985669FE01BE}"/>
              </a:ext>
            </a:extLst>
          </p:cNvPr>
          <p:cNvPicPr>
            <a:picLocks noChangeAspect="1"/>
          </p:cNvPicPr>
          <p:nvPr/>
        </p:nvPicPr>
        <p:blipFill>
          <a:blip r:embed="rId2"/>
          <a:stretch>
            <a:fillRect/>
          </a:stretch>
        </p:blipFill>
        <p:spPr>
          <a:xfrm>
            <a:off x="2418416" y="1215204"/>
            <a:ext cx="6996284" cy="1931743"/>
          </a:xfrm>
          <a:prstGeom prst="rect">
            <a:avLst/>
          </a:prstGeom>
          <a:ln>
            <a:solidFill>
              <a:srgbClr val="FF0000"/>
            </a:solidFill>
          </a:ln>
        </p:spPr>
      </p:pic>
      <p:sp>
        <p:nvSpPr>
          <p:cNvPr id="3" name="Title 2">
            <a:extLst>
              <a:ext uri="{FF2B5EF4-FFF2-40B4-BE49-F238E27FC236}">
                <a16:creationId xmlns:a16="http://schemas.microsoft.com/office/drawing/2014/main" id="{422DAD14-E1C9-41D5-B8C2-CB77D950D820}"/>
              </a:ext>
            </a:extLst>
          </p:cNvPr>
          <p:cNvSpPr>
            <a:spLocks noGrp="1"/>
          </p:cNvSpPr>
          <p:nvPr>
            <p:ph type="title"/>
          </p:nvPr>
        </p:nvSpPr>
        <p:spPr>
          <a:xfrm>
            <a:off x="1883742" y="272664"/>
            <a:ext cx="8535779" cy="680293"/>
          </a:xfrm>
        </p:spPr>
        <p:txBody>
          <a:bodyPr>
            <a:noAutofit/>
          </a:bodyPr>
          <a:lstStyle/>
          <a:p>
            <a:pPr>
              <a:lnSpc>
                <a:spcPct val="100000"/>
              </a:lnSpc>
            </a:pPr>
            <a:r>
              <a:rPr lang="en-US" sz="3400" dirty="0">
                <a:latin typeface="Calibri" panose="020F0502020204030204" pitchFamily="34" charset="0"/>
              </a:rPr>
              <a:t>Impuestos a las bebidas azucaradas</a:t>
            </a:r>
          </a:p>
        </p:txBody>
      </p:sp>
      <p:pic>
        <p:nvPicPr>
          <p:cNvPr id="6" name="Picture 5">
            <a:extLst>
              <a:ext uri="{FF2B5EF4-FFF2-40B4-BE49-F238E27FC236}">
                <a16:creationId xmlns:a16="http://schemas.microsoft.com/office/drawing/2014/main" id="{0523CB8F-B6B1-4F7F-9900-8273547BFAC6}"/>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00353" y="2580702"/>
            <a:ext cx="5939790" cy="1097280"/>
          </a:xfrm>
          <a:prstGeom prst="rect">
            <a:avLst/>
          </a:prstGeom>
          <a:noFill/>
          <a:ln>
            <a:solidFill>
              <a:srgbClr val="FF0000"/>
            </a:solidFill>
          </a:ln>
        </p:spPr>
      </p:pic>
      <p:pic>
        <p:nvPicPr>
          <p:cNvPr id="8" name="Picture 7">
            <a:extLst>
              <a:ext uri="{FF2B5EF4-FFF2-40B4-BE49-F238E27FC236}">
                <a16:creationId xmlns:a16="http://schemas.microsoft.com/office/drawing/2014/main" id="{3D2E9308-C067-4F57-8A5E-A2EA3BF0E1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6198" y="3201041"/>
            <a:ext cx="5629275" cy="2711451"/>
          </a:xfrm>
          <a:prstGeom prst="rect">
            <a:avLst/>
          </a:prstGeom>
          <a:noFill/>
          <a:ln>
            <a:solidFill>
              <a:srgbClr val="FF0000"/>
            </a:solidFill>
          </a:ln>
        </p:spPr>
      </p:pic>
      <p:pic>
        <p:nvPicPr>
          <p:cNvPr id="9" name="Picture 8">
            <a:extLst>
              <a:ext uri="{FF2B5EF4-FFF2-40B4-BE49-F238E27FC236}">
                <a16:creationId xmlns:a16="http://schemas.microsoft.com/office/drawing/2014/main" id="{AB9FB8B9-438F-4DE6-A704-958F4C5645E9}"/>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89284" y="5047318"/>
            <a:ext cx="5939790" cy="1413812"/>
          </a:xfrm>
          <a:prstGeom prst="rect">
            <a:avLst/>
          </a:prstGeom>
          <a:noFill/>
          <a:ln>
            <a:solidFill>
              <a:srgbClr val="FF0000"/>
            </a:solidFill>
          </a:ln>
        </p:spPr>
      </p:pic>
      <p:pic>
        <p:nvPicPr>
          <p:cNvPr id="10" name="Picture 9">
            <a:extLst>
              <a:ext uri="{FF2B5EF4-FFF2-40B4-BE49-F238E27FC236}">
                <a16:creationId xmlns:a16="http://schemas.microsoft.com/office/drawing/2014/main" id="{7D54CCA1-5E25-48E0-8D5B-E14EDC81812A}"/>
              </a:ext>
            </a:extLst>
          </p:cNvPr>
          <p:cNvPicPr>
            <a:picLocks noChangeAspect="1"/>
          </p:cNvPicPr>
          <p:nvPr/>
        </p:nvPicPr>
        <p:blipFill>
          <a:blip r:embed="rId6"/>
          <a:stretch>
            <a:fillRect/>
          </a:stretch>
        </p:blipFill>
        <p:spPr>
          <a:xfrm rot="19471690">
            <a:off x="2146849" y="2906436"/>
            <a:ext cx="2002887" cy="2581422"/>
          </a:xfrm>
          <a:prstGeom prst="rect">
            <a:avLst/>
          </a:prstGeom>
        </p:spPr>
      </p:pic>
      <p:pic>
        <p:nvPicPr>
          <p:cNvPr id="11" name="Picture 10">
            <a:extLst>
              <a:ext uri="{FF2B5EF4-FFF2-40B4-BE49-F238E27FC236}">
                <a16:creationId xmlns:a16="http://schemas.microsoft.com/office/drawing/2014/main" id="{81551EE6-04E9-48E3-8FD4-FB05695759F9}"/>
              </a:ext>
            </a:extLst>
          </p:cNvPr>
          <p:cNvPicPr>
            <a:picLocks noChangeAspect="1"/>
          </p:cNvPicPr>
          <p:nvPr/>
        </p:nvPicPr>
        <p:blipFill>
          <a:blip r:embed="rId7"/>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69655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5475"/>
            <a:ext cx="9058116" cy="1304647"/>
          </a:xfrm>
        </p:spPr>
        <p:txBody>
          <a:bodyPr>
            <a:noAutofit/>
          </a:bodyPr>
          <a:lstStyle/>
          <a:p>
            <a:pPr>
              <a:lnSpc>
                <a:spcPct val="100000"/>
              </a:lnSpc>
            </a:pPr>
            <a:r>
              <a:rPr lang="es-ES_tradnl" sz="2800" dirty="0">
                <a:latin typeface="Calibri" panose="020F0502020204030204" pitchFamily="34" charset="0"/>
                <a:cs typeface="Calibri" panose="020F0502020204030204" pitchFamily="34" charset="0"/>
              </a:rPr>
              <a:t>Etiquetado Frontal de Advertencia Nutricional</a:t>
            </a:r>
          </a:p>
        </p:txBody>
      </p:sp>
      <p:graphicFrame>
        <p:nvGraphicFramePr>
          <p:cNvPr id="4" name="Object 3"/>
          <p:cNvGraphicFramePr>
            <a:graphicFrameLocks noChangeAspect="1"/>
          </p:cNvGraphicFramePr>
          <p:nvPr>
            <p:extLst/>
          </p:nvPr>
        </p:nvGraphicFramePr>
        <p:xfrm>
          <a:off x="3349371" y="1466491"/>
          <a:ext cx="2363948" cy="3059508"/>
        </p:xfrm>
        <a:graphic>
          <a:graphicData uri="http://schemas.openxmlformats.org/presentationml/2006/ole">
            <mc:AlternateContent xmlns:mc="http://schemas.openxmlformats.org/markup-compatibility/2006">
              <mc:Choice xmlns:v="urn:schemas-microsoft-com:vml" Requires="v">
                <p:oleObj spid="_x0000_s3110" name="Acrobat Document" r:id="rId3" imgW="5829300" imgH="7543800" progId="AcroExch.Document.7">
                  <p:embed/>
                </p:oleObj>
              </mc:Choice>
              <mc:Fallback>
                <p:oleObj name="Acrobat Document" r:id="rId3" imgW="5829300" imgH="7543800" progId="AcroExch.Document.7">
                  <p:embed/>
                  <p:pic>
                    <p:nvPicPr>
                      <p:cNvPr id="4" name="Object 3"/>
                      <p:cNvPicPr/>
                      <p:nvPr/>
                    </p:nvPicPr>
                    <p:blipFill>
                      <a:blip r:embed="rId4"/>
                      <a:stretch>
                        <a:fillRect/>
                      </a:stretch>
                    </p:blipFill>
                    <p:spPr>
                      <a:xfrm>
                        <a:off x="3349371" y="1466491"/>
                        <a:ext cx="2363948" cy="3059508"/>
                      </a:xfrm>
                      <a:prstGeom prst="rect">
                        <a:avLst/>
                      </a:prstGeom>
                      <a:ln>
                        <a:solidFill>
                          <a:schemeClr val="tx1"/>
                        </a:solidFill>
                      </a:ln>
                    </p:spPr>
                  </p:pic>
                </p:oleObj>
              </mc:Fallback>
            </mc:AlternateContent>
          </a:graphicData>
        </a:graphic>
      </p:graphicFrame>
      <p:graphicFrame>
        <p:nvGraphicFramePr>
          <p:cNvPr id="5" name="Object 4"/>
          <p:cNvGraphicFramePr>
            <a:graphicFrameLocks noChangeAspect="1"/>
          </p:cNvGraphicFramePr>
          <p:nvPr>
            <p:extLst/>
          </p:nvPr>
        </p:nvGraphicFramePr>
        <p:xfrm>
          <a:off x="3928034" y="2626315"/>
          <a:ext cx="1955759" cy="2850092"/>
        </p:xfrm>
        <a:graphic>
          <a:graphicData uri="http://schemas.openxmlformats.org/presentationml/2006/ole">
            <mc:AlternateContent xmlns:mc="http://schemas.openxmlformats.org/markup-compatibility/2006">
              <mc:Choice xmlns:v="urn:schemas-microsoft-com:vml" Requires="v">
                <p:oleObj spid="_x0000_s3111" name="Acrobat Document" r:id="rId5" imgW="5829300" imgH="9601200" progId="AcroExch.Document.7">
                  <p:embed/>
                </p:oleObj>
              </mc:Choice>
              <mc:Fallback>
                <p:oleObj name="Acrobat Document" r:id="rId5" imgW="5829300" imgH="9601200" progId="AcroExch.Document.7">
                  <p:embed/>
                  <p:pic>
                    <p:nvPicPr>
                      <p:cNvPr id="5" name="Object 4"/>
                      <p:cNvPicPr/>
                      <p:nvPr/>
                    </p:nvPicPr>
                    <p:blipFill>
                      <a:blip r:embed="rId6"/>
                      <a:stretch>
                        <a:fillRect/>
                      </a:stretch>
                    </p:blipFill>
                    <p:spPr>
                      <a:xfrm>
                        <a:off x="3928034" y="2626315"/>
                        <a:ext cx="1955759" cy="2850092"/>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5AACC96C-AA8A-4290-96BC-A0ED346AC32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76314" y="3143588"/>
            <a:ext cx="4076151" cy="2673427"/>
          </a:xfrm>
          <a:prstGeom prst="rect">
            <a:avLst/>
          </a:prstGeom>
        </p:spPr>
      </p:pic>
      <p:pic>
        <p:nvPicPr>
          <p:cNvPr id="6" name="Picture 5">
            <a:extLst>
              <a:ext uri="{FF2B5EF4-FFF2-40B4-BE49-F238E27FC236}">
                <a16:creationId xmlns:a16="http://schemas.microsoft.com/office/drawing/2014/main" id="{6479DB66-1E85-476E-8D40-454CF937D752}"/>
              </a:ext>
            </a:extLst>
          </p:cNvPr>
          <p:cNvPicPr>
            <a:picLocks noChangeAspect="1"/>
          </p:cNvPicPr>
          <p:nvPr/>
        </p:nvPicPr>
        <p:blipFill>
          <a:blip r:embed="rId8"/>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3396518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B6F6-383F-4F2B-9657-41C3D778057F}"/>
              </a:ext>
            </a:extLst>
          </p:cNvPr>
          <p:cNvSpPr>
            <a:spLocks noGrp="1"/>
          </p:cNvSpPr>
          <p:nvPr>
            <p:ph type="title"/>
          </p:nvPr>
        </p:nvSpPr>
        <p:spPr>
          <a:xfrm>
            <a:off x="838419" y="365126"/>
            <a:ext cx="10515163" cy="976715"/>
          </a:xfrm>
        </p:spPr>
        <p:txBody>
          <a:bodyPr/>
          <a:lstStyle/>
          <a:p>
            <a:r>
              <a:rPr lang="en-US" sz="3600" dirty="0">
                <a:latin typeface="Calibri" panose="020F0502020204030204" pitchFamily="34" charset="0"/>
                <a:cs typeface="Calibri" panose="020F0502020204030204" pitchFamily="34" charset="0"/>
              </a:rPr>
              <a:t>Contenido</a:t>
            </a:r>
          </a:p>
        </p:txBody>
      </p:sp>
      <p:sp>
        <p:nvSpPr>
          <p:cNvPr id="3" name="Content Placeholder 2">
            <a:extLst>
              <a:ext uri="{FF2B5EF4-FFF2-40B4-BE49-F238E27FC236}">
                <a16:creationId xmlns:a16="http://schemas.microsoft.com/office/drawing/2014/main" id="{AE1A43DA-6875-48C1-BA44-28704E7BF5E1}"/>
              </a:ext>
            </a:extLst>
          </p:cNvPr>
          <p:cNvSpPr>
            <a:spLocks noGrp="1"/>
          </p:cNvSpPr>
          <p:nvPr>
            <p:ph idx="1"/>
          </p:nvPr>
        </p:nvSpPr>
        <p:spPr>
          <a:xfrm>
            <a:off x="838417" y="1341841"/>
            <a:ext cx="10642983" cy="4740907"/>
          </a:xfrm>
        </p:spPr>
        <p:txBody>
          <a:bodyPr/>
          <a:lstStyle/>
          <a:p>
            <a:pPr marL="460375" indent="-460375"/>
            <a:r>
              <a:rPr lang="en-US" sz="2600" dirty="0">
                <a:latin typeface="Calibri" panose="020F0502020204030204" pitchFamily="34" charset="0"/>
                <a:cs typeface="Calibri" panose="020F0502020204030204" pitchFamily="34" charset="0"/>
              </a:rPr>
              <a:t>Situación y tendencias</a:t>
            </a:r>
          </a:p>
          <a:p>
            <a:pPr marL="460375" indent="-460375"/>
            <a:r>
              <a:rPr lang="en-US" sz="2600" dirty="0">
                <a:latin typeface="Calibri" panose="020F0502020204030204" pitchFamily="34" charset="0"/>
                <a:cs typeface="Calibri" panose="020F0502020204030204" pitchFamily="34" charset="0"/>
              </a:rPr>
              <a:t>Alimentación saludable</a:t>
            </a:r>
          </a:p>
          <a:p>
            <a:pPr marL="460375" indent="-460375"/>
            <a:r>
              <a:rPr lang="en-US" sz="2600" dirty="0">
                <a:latin typeface="Calibri" panose="020F0502020204030204" pitchFamily="34" charset="0"/>
                <a:cs typeface="Calibri" panose="020F0502020204030204" pitchFamily="34" charset="0"/>
              </a:rPr>
              <a:t>Sistemas alimentarios</a:t>
            </a:r>
          </a:p>
          <a:p>
            <a:pPr marL="460375" indent="-460375"/>
            <a:r>
              <a:rPr lang="en-US" sz="2600" dirty="0">
                <a:latin typeface="Calibri" panose="020F0502020204030204" pitchFamily="34" charset="0"/>
                <a:cs typeface="Calibri" panose="020F0502020204030204" pitchFamily="34" charset="0"/>
              </a:rPr>
              <a:t>Características de los sistemas alimentarios</a:t>
            </a:r>
          </a:p>
          <a:p>
            <a:pPr marL="460375" indent="-460375"/>
            <a:r>
              <a:rPr lang="es-ES" sz="2600" dirty="0">
                <a:latin typeface="Calibri" panose="020F0502020204030204" pitchFamily="34" charset="0"/>
                <a:cs typeface="Calibri" panose="020F0502020204030204" pitchFamily="34" charset="0"/>
              </a:rPr>
              <a:t>Tendencias en alimentos ultraprocesados</a:t>
            </a:r>
          </a:p>
          <a:p>
            <a:pPr marL="460375" indent="-460375"/>
            <a:r>
              <a:rPr lang="es-ES" sz="2600" dirty="0">
                <a:latin typeface="Calibri" panose="020F0502020204030204" pitchFamily="34" charset="0"/>
                <a:cs typeface="Calibri" panose="020F0502020204030204" pitchFamily="34" charset="0"/>
              </a:rPr>
              <a:t>Ejemplo de medidas exitosas</a:t>
            </a:r>
          </a:p>
          <a:p>
            <a:pPr marL="460375" indent="-460375"/>
            <a:r>
              <a:rPr lang="es-ES" sz="2600" dirty="0">
                <a:latin typeface="Calibri" panose="020F0502020204030204" pitchFamily="34" charset="0"/>
                <a:cs typeface="Calibri" panose="020F0502020204030204" pitchFamily="34" charset="0"/>
              </a:rPr>
              <a:t>Mensajes clave</a:t>
            </a:r>
            <a:endParaRPr lang="en-US" sz="2600" dirty="0">
              <a:latin typeface="Calibri" panose="020F0502020204030204" pitchFamily="34" charset="0"/>
              <a:cs typeface="Calibri" panose="020F0502020204030204" pitchFamily="34" charset="0"/>
            </a:endParaRP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FA95AAE-91A1-4DF4-99F9-B8643925A73C}"/>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4267982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AB0E-31EA-4135-9B02-026E6285CF9E}"/>
              </a:ext>
            </a:extLst>
          </p:cNvPr>
          <p:cNvSpPr>
            <a:spLocks noGrp="1"/>
          </p:cNvSpPr>
          <p:nvPr>
            <p:ph type="title"/>
          </p:nvPr>
        </p:nvSpPr>
        <p:spPr>
          <a:xfrm>
            <a:off x="1819538" y="2495655"/>
            <a:ext cx="8229600" cy="1600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43" tIns="91422" rIns="182843" bIns="91422" numCol="1" anchor="ctr" anchorCtr="0" compatLnSpc="1">
            <a:prstTxWarp prst="textNoShape">
              <a:avLst/>
            </a:prstTxWarp>
          </a:bodyPr>
          <a:lstStyle/>
          <a:p>
            <a:r>
              <a:rPr lang="es-419" dirty="0"/>
              <a:t>Que debemos hacer</a:t>
            </a:r>
            <a:endParaRPr lang="en-US" dirty="0"/>
          </a:p>
        </p:txBody>
      </p:sp>
      <p:pic>
        <p:nvPicPr>
          <p:cNvPr id="3" name="Picture 2">
            <a:extLst>
              <a:ext uri="{FF2B5EF4-FFF2-40B4-BE49-F238E27FC236}">
                <a16:creationId xmlns:a16="http://schemas.microsoft.com/office/drawing/2014/main" id="{221077D7-D625-4170-ADBA-5ACF8F1F645C}"/>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366579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192B4B-26E3-4FFE-A11E-D796F9883EC2}"/>
              </a:ext>
            </a:extLst>
          </p:cNvPr>
          <p:cNvSpPr>
            <a:spLocks noGrp="1"/>
          </p:cNvSpPr>
          <p:nvPr>
            <p:ph type="title"/>
          </p:nvPr>
        </p:nvSpPr>
        <p:spPr/>
        <p:txBody>
          <a:bodyPr/>
          <a:lstStyle/>
          <a:p>
            <a:r>
              <a:rPr lang="es-419" dirty="0"/>
              <a:t>Mensajes Clave</a:t>
            </a:r>
            <a:endParaRPr lang="es-ES_tradnl" dirty="0"/>
          </a:p>
        </p:txBody>
      </p:sp>
      <p:sp>
        <p:nvSpPr>
          <p:cNvPr id="4" name="Text Placeholder 3">
            <a:extLst>
              <a:ext uri="{FF2B5EF4-FFF2-40B4-BE49-F238E27FC236}">
                <a16:creationId xmlns:a16="http://schemas.microsoft.com/office/drawing/2014/main" id="{C0F16BBA-7A91-47F7-B385-E0A3CDCA0407}"/>
              </a:ext>
            </a:extLst>
          </p:cNvPr>
          <p:cNvSpPr>
            <a:spLocks noGrp="1"/>
          </p:cNvSpPr>
          <p:nvPr>
            <p:ph type="body" idx="1"/>
          </p:nvPr>
        </p:nvSpPr>
        <p:spPr/>
        <p:txBody>
          <a:bodyPr/>
          <a:lstStyle/>
          <a:p>
            <a:pPr marL="514350" indent="-514350">
              <a:buFont typeface="+mj-lt"/>
              <a:buAutoNum type="arabicPeriod"/>
            </a:pPr>
            <a:r>
              <a:rPr lang="es-419" dirty="0"/>
              <a:t>Impulsar políticas para incrementar la producción de alimentos saludables incluyendo el financiamiento, la agricultura familiar, la protección de semilla autóctonas, estimula la diversificación del cultivo y la agricultura agroecológica.</a:t>
            </a:r>
          </a:p>
          <a:p>
            <a:pPr marL="514350" indent="-514350">
              <a:buFont typeface="+mj-lt"/>
              <a:buAutoNum type="arabicPeriod"/>
            </a:pPr>
            <a:r>
              <a:rPr lang="es-419" dirty="0"/>
              <a:t>Mejorar las prácticas de producción, manejo, almacenamiento, distribución de productos, incluyendo la reducción del uso de agrotóxicos, estimular las cadenas cortas, la reducción de perdidas, regular el uso de aditivos perjudiciales a la salud, establecer estándares de calidad e inocuidad para evitar las enfermedades transmitidas por los alimentos.</a:t>
            </a:r>
          </a:p>
          <a:p>
            <a:pPr marL="514350" indent="-514350">
              <a:buFont typeface="+mj-lt"/>
              <a:buAutoNum type="arabicPeriod"/>
            </a:pPr>
            <a:endParaRPr lang="es-419" dirty="0"/>
          </a:p>
          <a:p>
            <a:pPr marL="514350" indent="-514350">
              <a:buFont typeface="+mj-lt"/>
              <a:buAutoNum type="arabicPeriod"/>
            </a:pPr>
            <a:endParaRPr lang="es-ES_tradnl" dirty="0"/>
          </a:p>
        </p:txBody>
      </p:sp>
      <p:pic>
        <p:nvPicPr>
          <p:cNvPr id="5" name="Picture 4">
            <a:extLst>
              <a:ext uri="{FF2B5EF4-FFF2-40B4-BE49-F238E27FC236}">
                <a16:creationId xmlns:a16="http://schemas.microsoft.com/office/drawing/2014/main" id="{607F5BE4-A1CD-4ECF-8663-F860FB460F25}"/>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5850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D896-7A80-4D84-A0EC-72E8900D66E4}"/>
              </a:ext>
            </a:extLst>
          </p:cNvPr>
          <p:cNvSpPr>
            <a:spLocks noGrp="1"/>
          </p:cNvSpPr>
          <p:nvPr>
            <p:ph type="title"/>
          </p:nvPr>
        </p:nvSpPr>
        <p:spPr/>
        <p:txBody>
          <a:bodyPr/>
          <a:lstStyle/>
          <a:p>
            <a:r>
              <a:rPr lang="es-419" dirty="0"/>
              <a:t>Mensajes Clave</a:t>
            </a:r>
            <a:endParaRPr lang="es-ES_tradnl" dirty="0"/>
          </a:p>
        </p:txBody>
      </p:sp>
      <p:sp>
        <p:nvSpPr>
          <p:cNvPr id="3" name="Text Placeholder 2">
            <a:extLst>
              <a:ext uri="{FF2B5EF4-FFF2-40B4-BE49-F238E27FC236}">
                <a16:creationId xmlns:a16="http://schemas.microsoft.com/office/drawing/2014/main" id="{21637B74-421C-48EF-BC1C-610E90D4C730}"/>
              </a:ext>
            </a:extLst>
          </p:cNvPr>
          <p:cNvSpPr>
            <a:spLocks noGrp="1"/>
          </p:cNvSpPr>
          <p:nvPr>
            <p:ph type="body" idx="1"/>
          </p:nvPr>
        </p:nvSpPr>
        <p:spPr>
          <a:xfrm>
            <a:off x="838419" y="1495575"/>
            <a:ext cx="10515163" cy="4764548"/>
          </a:xfrm>
        </p:spPr>
        <p:txBody>
          <a:bodyPr/>
          <a:lstStyle/>
          <a:p>
            <a:pPr marL="514350" indent="-514350">
              <a:buFont typeface="+mj-lt"/>
              <a:buAutoNum type="arabicPeriod" startAt="3"/>
            </a:pPr>
            <a:r>
              <a:rPr lang="es-419" dirty="0"/>
              <a:t>Establecer medidas fiscales y regulatorias para desincentivar la producción y el consumo de productos con alto contenido de azúcar, sal y grasa, tales como los impuestos, regulación de la publicidad, el etiquetado frontal de advertencia nutricional de productos con alto contenido de azúcar, sal y grasa.</a:t>
            </a:r>
          </a:p>
          <a:p>
            <a:pPr marL="514350" indent="-514350">
              <a:buFont typeface="+mj-lt"/>
              <a:buAutoNum type="arabicPeriod" startAt="3"/>
            </a:pPr>
            <a:r>
              <a:rPr lang="es-419" dirty="0"/>
              <a:t>Transformar los entornos donde las personas crecen, estudian, trabajan a fin de que promuevan la alimentación saludable por ejemplo en escuelas, centros de trabajo, entre otros.</a:t>
            </a:r>
          </a:p>
          <a:p>
            <a:pPr marL="514350" indent="-514350">
              <a:buFont typeface="+mj-lt"/>
              <a:buAutoNum type="arabicPeriod" startAt="3"/>
            </a:pPr>
            <a:r>
              <a:rPr lang="es-419" dirty="0"/>
              <a:t>Vigilar, evaluar e impulsar políticas y programas sustentadas en la mejor evidencia disponible y protegidas del conflicto de interés.</a:t>
            </a:r>
          </a:p>
          <a:p>
            <a:pPr marL="514350" indent="-514350">
              <a:buFont typeface="+mj-lt"/>
              <a:buAutoNum type="arabicPeriod" startAt="3"/>
            </a:pPr>
            <a:endParaRPr lang="es-419" dirty="0"/>
          </a:p>
          <a:p>
            <a:pPr marL="514350" indent="-514350">
              <a:buFont typeface="+mj-lt"/>
              <a:buAutoNum type="arabicPeriod" startAt="3"/>
            </a:pPr>
            <a:endParaRPr lang="es-419" dirty="0"/>
          </a:p>
          <a:p>
            <a:pPr marL="514350" indent="-514350">
              <a:buFont typeface="+mj-lt"/>
              <a:buAutoNum type="arabicPeriod" startAt="3"/>
            </a:pPr>
            <a:endParaRPr lang="es-419" dirty="0"/>
          </a:p>
          <a:p>
            <a:pPr marL="514350" indent="-514350">
              <a:buFont typeface="+mj-lt"/>
              <a:buAutoNum type="arabicPeriod" startAt="3"/>
            </a:pPr>
            <a:endParaRPr lang="es-419" dirty="0"/>
          </a:p>
        </p:txBody>
      </p:sp>
      <p:sp>
        <p:nvSpPr>
          <p:cNvPr id="4" name="Slide Number Placeholder 3">
            <a:extLst>
              <a:ext uri="{FF2B5EF4-FFF2-40B4-BE49-F238E27FC236}">
                <a16:creationId xmlns:a16="http://schemas.microsoft.com/office/drawing/2014/main" id="{11022B8D-189A-45A2-8D5F-C9487BAE3306}"/>
              </a:ext>
            </a:extLst>
          </p:cNvPr>
          <p:cNvSpPr>
            <a:spLocks noGrp="1"/>
          </p:cNvSpPr>
          <p:nvPr>
            <p:ph type="sldNum" sz="quarter" idx="7"/>
          </p:nvPr>
        </p:nvSpPr>
        <p:spPr/>
        <p:txBody>
          <a:bodyPr/>
          <a:lstStyle/>
          <a:p>
            <a:fld id="{B6F15528-21DE-4FAA-801E-634DDDAF4B2B}" type="slidenum">
              <a:rPr lang="en-US" smtClean="0"/>
              <a:t>22</a:t>
            </a:fld>
            <a:endParaRPr lang="en-US"/>
          </a:p>
        </p:txBody>
      </p:sp>
      <p:pic>
        <p:nvPicPr>
          <p:cNvPr id="5" name="Picture 4">
            <a:extLst>
              <a:ext uri="{FF2B5EF4-FFF2-40B4-BE49-F238E27FC236}">
                <a16:creationId xmlns:a16="http://schemas.microsoft.com/office/drawing/2014/main" id="{47807EF9-7BB6-4655-A7CC-6103894B300C}"/>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51980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02" y="92394"/>
            <a:ext cx="8972550" cy="668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EDD9992C-C0ED-45A2-AE2C-46AFC09AE5E0}"/>
              </a:ext>
            </a:extLst>
          </p:cNvPr>
          <p:cNvSpPr txBox="1"/>
          <p:nvPr/>
        </p:nvSpPr>
        <p:spPr>
          <a:xfrm>
            <a:off x="8292337" y="1525241"/>
            <a:ext cx="3899663" cy="773738"/>
          </a:xfrm>
          <a:prstGeom prst="rect">
            <a:avLst/>
          </a:prstGeom>
          <a:noFill/>
        </p:spPr>
        <p:txBody>
          <a:bodyPr wrap="square" rtlCol="0">
            <a:spAutoFit/>
          </a:bodyPr>
          <a:lstStyle/>
          <a:p>
            <a:pPr algn="r">
              <a:lnSpc>
                <a:spcPct val="80000"/>
              </a:lnSpc>
            </a:pPr>
            <a:r>
              <a:rPr lang="en-US" sz="5400" dirty="0">
                <a:solidFill>
                  <a:schemeClr val="accent1"/>
                </a:solidFill>
                <a:latin typeface="+mj-lt"/>
              </a:rPr>
              <a:t>GRACIAS!</a:t>
            </a:r>
          </a:p>
        </p:txBody>
      </p:sp>
      <p:sp>
        <p:nvSpPr>
          <p:cNvPr id="4" name="Text Placeholder 2">
            <a:extLst>
              <a:ext uri="{FF2B5EF4-FFF2-40B4-BE49-F238E27FC236}">
                <a16:creationId xmlns:a16="http://schemas.microsoft.com/office/drawing/2014/main" id="{D77DD04F-48D8-4027-897B-95D452B398E6}"/>
              </a:ext>
            </a:extLst>
          </p:cNvPr>
          <p:cNvSpPr txBox="1">
            <a:spLocks/>
          </p:cNvSpPr>
          <p:nvPr/>
        </p:nvSpPr>
        <p:spPr>
          <a:xfrm>
            <a:off x="9349757" y="2778744"/>
            <a:ext cx="2715341" cy="3097840"/>
          </a:xfrm>
          <a:prstGeom prst="rect">
            <a:avLst/>
          </a:prstGeom>
        </p:spPr>
        <p:txBody>
          <a:bodyPr/>
          <a:lstStyle>
            <a:lvl1pPr marL="227807" indent="-227807" algn="l" defTabSz="913607" rtl="0" eaLnBrk="1" fontAlgn="base" hangingPunct="1">
              <a:lnSpc>
                <a:spcPct val="100000"/>
              </a:lnSpc>
              <a:spcBef>
                <a:spcPts val="600"/>
              </a:spcBef>
              <a:spcAft>
                <a:spcPts val="600"/>
              </a:spcAft>
              <a:buSzPct val="120000"/>
              <a:buFont typeface="Arial" charset="0"/>
              <a:buChar char="•"/>
              <a:defRPr lang="en-US" sz="2400" b="0" i="0" kern="1200" dirty="0">
                <a:solidFill>
                  <a:schemeClr val="tx1"/>
                </a:solidFill>
                <a:latin typeface="+mj-lt"/>
                <a:ea typeface="Helvetica" charset="-52"/>
                <a:cs typeface="Helvetica" charset="-52"/>
              </a:defRPr>
            </a:lvl1pPr>
            <a:lvl2pPr marL="685007" indent="-227807" algn="l" defTabSz="913607" rtl="0" eaLnBrk="1" fontAlgn="base" hangingPunct="1">
              <a:lnSpc>
                <a:spcPct val="100000"/>
              </a:lnSpc>
              <a:spcBef>
                <a:spcPts val="600"/>
              </a:spcBef>
              <a:spcAft>
                <a:spcPts val="600"/>
              </a:spcAft>
              <a:buSzPct val="120000"/>
              <a:buFont typeface="Arial" charset="0"/>
              <a:buChar char="•"/>
              <a:defRPr lang="en-US" sz="2000" b="0" i="0" kern="1200" dirty="0">
                <a:solidFill>
                  <a:schemeClr val="tx1"/>
                </a:solidFill>
                <a:latin typeface="+mj-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j-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j-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j-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s-ES_tradnl" sz="2000" b="1" dirty="0"/>
              <a:t>Rubén Grajeda Toledo</a:t>
            </a:r>
          </a:p>
          <a:p>
            <a:pPr algn="r">
              <a:spcBef>
                <a:spcPts val="0"/>
              </a:spcBef>
            </a:pPr>
            <a:r>
              <a:rPr lang="es-ES_tradnl" sz="2000" dirty="0"/>
              <a:t>Asesor, Nutrición y Determinantes Sociales</a:t>
            </a:r>
          </a:p>
          <a:p>
            <a:pPr algn="r">
              <a:spcBef>
                <a:spcPts val="0"/>
              </a:spcBef>
            </a:pPr>
            <a:r>
              <a:rPr lang="es-ES_tradnl" sz="2000" dirty="0"/>
              <a:t>Unidad de Factores de Riesgo y Nutrición</a:t>
            </a:r>
          </a:p>
          <a:p>
            <a:pPr algn="r">
              <a:spcBef>
                <a:spcPts val="0"/>
              </a:spcBef>
            </a:pPr>
            <a:r>
              <a:rPr lang="es-419" sz="2000" dirty="0"/>
              <a:t>O</a:t>
            </a:r>
            <a:r>
              <a:rPr lang="es-ES_tradnl" sz="2000" dirty="0" err="1"/>
              <a:t>rganización</a:t>
            </a:r>
            <a:r>
              <a:rPr lang="es-ES_tradnl" sz="2000" dirty="0"/>
              <a:t> Panamericana de la Salud</a:t>
            </a:r>
          </a:p>
        </p:txBody>
      </p:sp>
      <p:pic>
        <p:nvPicPr>
          <p:cNvPr id="5" name="Picture 4">
            <a:extLst>
              <a:ext uri="{FF2B5EF4-FFF2-40B4-BE49-F238E27FC236}">
                <a16:creationId xmlns:a16="http://schemas.microsoft.com/office/drawing/2014/main" id="{D1B26333-37A8-4EAC-8AD1-3A90F7552EED}"/>
              </a:ext>
            </a:extLst>
          </p:cNvPr>
          <p:cNvPicPr>
            <a:picLocks noChangeAspect="1"/>
          </p:cNvPicPr>
          <p:nvPr/>
        </p:nvPicPr>
        <p:blipFill>
          <a:blip r:embed="rId3"/>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07422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F8D52-8A74-42A6-BE0A-457A96C95AB1}"/>
              </a:ext>
            </a:extLst>
          </p:cNvPr>
          <p:cNvPicPr>
            <a:picLocks noChangeAspect="1"/>
          </p:cNvPicPr>
          <p:nvPr/>
        </p:nvPicPr>
        <p:blipFill>
          <a:blip r:embed="rId2"/>
          <a:stretch>
            <a:fillRect/>
          </a:stretch>
        </p:blipFill>
        <p:spPr>
          <a:xfrm>
            <a:off x="2874302" y="0"/>
            <a:ext cx="6140380" cy="6858000"/>
          </a:xfrm>
          <a:prstGeom prst="rect">
            <a:avLst/>
          </a:prstGeom>
        </p:spPr>
      </p:pic>
      <p:sp>
        <p:nvSpPr>
          <p:cNvPr id="6" name="Rectangle 5">
            <a:extLst>
              <a:ext uri="{FF2B5EF4-FFF2-40B4-BE49-F238E27FC236}">
                <a16:creationId xmlns:a16="http://schemas.microsoft.com/office/drawing/2014/main" id="{C40AB94F-3CA5-4ECF-AB6B-65005F236E88}"/>
              </a:ext>
            </a:extLst>
          </p:cNvPr>
          <p:cNvSpPr/>
          <p:nvPr/>
        </p:nvSpPr>
        <p:spPr>
          <a:xfrm>
            <a:off x="3229583" y="5713656"/>
            <a:ext cx="5671226" cy="184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14">
            <a:extLst>
              <a:ext uri="{FF2B5EF4-FFF2-40B4-BE49-F238E27FC236}">
                <a16:creationId xmlns:a16="http://schemas.microsoft.com/office/drawing/2014/main" id="{882E707A-959D-49AF-89AC-04F0811EBBAC}"/>
              </a:ext>
            </a:extLst>
          </p:cNvPr>
          <p:cNvSpPr/>
          <p:nvPr/>
        </p:nvSpPr>
        <p:spPr>
          <a:xfrm>
            <a:off x="9317698" y="1041110"/>
            <a:ext cx="2609218" cy="4524315"/>
          </a:xfrm>
          <a:prstGeom prst="rect">
            <a:avLst/>
          </a:prstGeom>
          <a:ln>
            <a:noFill/>
          </a:ln>
        </p:spPr>
        <p:txBody>
          <a:bodyPr wrap="square">
            <a:spAutoFit/>
          </a:bodyPr>
          <a:lstStyle/>
          <a:p>
            <a:r>
              <a:rPr lang="es-ES" sz="2400" dirty="0">
                <a:solidFill>
                  <a:srgbClr val="000000"/>
                </a:solidFill>
              </a:rPr>
              <a:t>En América Latina y el Caribe, el </a:t>
            </a:r>
            <a:r>
              <a:rPr lang="es-ES_tradnl" sz="2400" dirty="0">
                <a:solidFill>
                  <a:srgbClr val="000000"/>
                </a:solidFill>
              </a:rPr>
              <a:t>número de personas subalimentadas aumentó por </a:t>
            </a:r>
            <a:r>
              <a:rPr lang="es-ES" sz="2400" dirty="0">
                <a:solidFill>
                  <a:srgbClr val="000000"/>
                </a:solidFill>
              </a:rPr>
              <a:t>tercer año consecutivo llegando a 39,3 millones, esto es, el 6,1% de la población.</a:t>
            </a:r>
            <a:endParaRPr lang="es-ES_tradnl" sz="2400" dirty="0"/>
          </a:p>
        </p:txBody>
      </p:sp>
      <p:cxnSp>
        <p:nvCxnSpPr>
          <p:cNvPr id="23" name="Straight Arrow Connector 22">
            <a:extLst>
              <a:ext uri="{FF2B5EF4-FFF2-40B4-BE49-F238E27FC236}">
                <a16:creationId xmlns:a16="http://schemas.microsoft.com/office/drawing/2014/main" id="{AD4D84B0-895A-4480-A8F7-6A1644794171}"/>
              </a:ext>
            </a:extLst>
          </p:cNvPr>
          <p:cNvCxnSpPr/>
          <p:nvPr/>
        </p:nvCxnSpPr>
        <p:spPr>
          <a:xfrm>
            <a:off x="2579298" y="5809248"/>
            <a:ext cx="6502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638971-629E-448E-810D-34FCCE025C83}"/>
              </a:ext>
            </a:extLst>
          </p:cNvPr>
          <p:cNvPicPr>
            <a:picLocks noChangeAspect="1"/>
          </p:cNvPicPr>
          <p:nvPr/>
        </p:nvPicPr>
        <p:blipFill rotWithShape="1">
          <a:blip r:embed="rId3"/>
          <a:srcRect l="67105" t="29039" r="19844" b="11404"/>
          <a:stretch/>
        </p:blipFill>
        <p:spPr>
          <a:xfrm>
            <a:off x="512485" y="2307222"/>
            <a:ext cx="2153383" cy="3015235"/>
          </a:xfrm>
          <a:prstGeom prst="rect">
            <a:avLst/>
          </a:prstGeom>
        </p:spPr>
      </p:pic>
      <p:sp>
        <p:nvSpPr>
          <p:cNvPr id="2" name="TextBox 1">
            <a:extLst>
              <a:ext uri="{FF2B5EF4-FFF2-40B4-BE49-F238E27FC236}">
                <a16:creationId xmlns:a16="http://schemas.microsoft.com/office/drawing/2014/main" id="{392B03CD-7AC3-46EA-83D5-E6018B211251}"/>
              </a:ext>
            </a:extLst>
          </p:cNvPr>
          <p:cNvSpPr txBox="1"/>
          <p:nvPr/>
        </p:nvSpPr>
        <p:spPr>
          <a:xfrm>
            <a:off x="447036" y="827657"/>
            <a:ext cx="2284280" cy="707886"/>
          </a:xfrm>
          <a:prstGeom prst="rect">
            <a:avLst/>
          </a:prstGeom>
          <a:noFill/>
        </p:spPr>
        <p:txBody>
          <a:bodyPr wrap="none" rtlCol="0">
            <a:spAutoFit/>
          </a:bodyPr>
          <a:lstStyle/>
          <a:p>
            <a:r>
              <a:rPr lang="es-419" sz="4000" dirty="0"/>
              <a:t>!Hambre¡</a:t>
            </a:r>
            <a:endParaRPr lang="es-ES_tradnl" sz="4000" dirty="0"/>
          </a:p>
        </p:txBody>
      </p:sp>
      <p:pic>
        <p:nvPicPr>
          <p:cNvPr id="8" name="Picture 7">
            <a:extLst>
              <a:ext uri="{FF2B5EF4-FFF2-40B4-BE49-F238E27FC236}">
                <a16:creationId xmlns:a16="http://schemas.microsoft.com/office/drawing/2014/main" id="{6DD4EF81-A1CB-48AF-B1B9-8214FAFCB25B}"/>
              </a:ext>
            </a:extLst>
          </p:cNvPr>
          <p:cNvPicPr>
            <a:picLocks noChangeAspect="1"/>
          </p:cNvPicPr>
          <p:nvPr/>
        </p:nvPicPr>
        <p:blipFill>
          <a:blip r:embed="rId4"/>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12879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9D5710-BB37-49EC-8CDD-F68AA4B8015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3230" t="15024" r="34037" b="8233"/>
          <a:stretch/>
        </p:blipFill>
        <p:spPr>
          <a:xfrm>
            <a:off x="674101" y="135246"/>
            <a:ext cx="1981646" cy="2613365"/>
          </a:xfrm>
          <a:prstGeom prst="rect">
            <a:avLst/>
          </a:prstGeom>
        </p:spPr>
      </p:pic>
      <p:pic>
        <p:nvPicPr>
          <p:cNvPr id="10" name="Picture 9">
            <a:extLst>
              <a:ext uri="{FF2B5EF4-FFF2-40B4-BE49-F238E27FC236}">
                <a16:creationId xmlns:a16="http://schemas.microsoft.com/office/drawing/2014/main" id="{063C9007-9489-4990-AD81-9CDFCF72B72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1118" t="13920" r="25031" b="7129"/>
          <a:stretch/>
        </p:blipFill>
        <p:spPr>
          <a:xfrm>
            <a:off x="2180303" y="473931"/>
            <a:ext cx="8473269" cy="6287688"/>
          </a:xfrm>
          <a:prstGeom prst="rect">
            <a:avLst/>
          </a:prstGeom>
        </p:spPr>
      </p:pic>
      <p:pic>
        <p:nvPicPr>
          <p:cNvPr id="4" name="Picture 3">
            <a:extLst>
              <a:ext uri="{FF2B5EF4-FFF2-40B4-BE49-F238E27FC236}">
                <a16:creationId xmlns:a16="http://schemas.microsoft.com/office/drawing/2014/main" id="{A61E0E2C-B975-467A-9595-283774F14FA4}"/>
              </a:ext>
            </a:extLst>
          </p:cNvPr>
          <p:cNvPicPr>
            <a:picLocks noChangeAspect="1"/>
          </p:cNvPicPr>
          <p:nvPr/>
        </p:nvPicPr>
        <p:blipFill>
          <a:blip r:embed="rId4"/>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64592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FF428-C014-443C-84B9-2B4EE459B27F}"/>
              </a:ext>
            </a:extLst>
          </p:cNvPr>
          <p:cNvSpPr>
            <a:spLocks noGrp="1"/>
          </p:cNvSpPr>
          <p:nvPr>
            <p:ph type="title"/>
          </p:nvPr>
        </p:nvSpPr>
        <p:spPr>
          <a:xfrm>
            <a:off x="838200" y="365125"/>
            <a:ext cx="10515600" cy="772795"/>
          </a:xfrm>
        </p:spPr>
        <p:txBody>
          <a:bodyPr>
            <a:normAutofit/>
          </a:bodyPr>
          <a:lstStyle/>
          <a:p>
            <a:r>
              <a:rPr lang="es-ES_tradnl" sz="3200" dirty="0"/>
              <a:t>Prevalencia de Sobrepeso y obesidad</a:t>
            </a:r>
          </a:p>
        </p:txBody>
      </p:sp>
      <p:pic>
        <p:nvPicPr>
          <p:cNvPr id="6" name="Picture 5">
            <a:extLst>
              <a:ext uri="{FF2B5EF4-FFF2-40B4-BE49-F238E27FC236}">
                <a16:creationId xmlns:a16="http://schemas.microsoft.com/office/drawing/2014/main" id="{029E3F6C-F44D-4DF0-BBC4-C5A8DF8E2341}"/>
              </a:ext>
            </a:extLst>
          </p:cNvPr>
          <p:cNvPicPr>
            <a:picLocks noChangeAspect="1"/>
          </p:cNvPicPr>
          <p:nvPr/>
        </p:nvPicPr>
        <p:blipFill>
          <a:blip r:embed="rId3"/>
          <a:stretch>
            <a:fillRect/>
          </a:stretch>
        </p:blipFill>
        <p:spPr>
          <a:xfrm>
            <a:off x="266679" y="1240347"/>
            <a:ext cx="8054361" cy="4870202"/>
          </a:xfrm>
          <a:prstGeom prst="rect">
            <a:avLst/>
          </a:prstGeom>
        </p:spPr>
      </p:pic>
      <p:sp>
        <p:nvSpPr>
          <p:cNvPr id="7" name="TextBox 6">
            <a:extLst>
              <a:ext uri="{FF2B5EF4-FFF2-40B4-BE49-F238E27FC236}">
                <a16:creationId xmlns:a16="http://schemas.microsoft.com/office/drawing/2014/main" id="{19E47D92-82F0-4D27-96D7-C0712833AD90}"/>
              </a:ext>
            </a:extLst>
          </p:cNvPr>
          <p:cNvSpPr txBox="1"/>
          <p:nvPr/>
        </p:nvSpPr>
        <p:spPr>
          <a:xfrm>
            <a:off x="8460551" y="1089906"/>
            <a:ext cx="3378200" cy="4893647"/>
          </a:xfrm>
          <a:prstGeom prst="rect">
            <a:avLst/>
          </a:prstGeom>
          <a:noFill/>
        </p:spPr>
        <p:txBody>
          <a:bodyPr wrap="square" rtlCol="0">
            <a:spAutoFit/>
          </a:bodyPr>
          <a:lstStyle/>
          <a:p>
            <a:r>
              <a:rPr lang="es-ES_tradnl" sz="2400" dirty="0"/>
              <a:t>En los últimos 30 años casi se duplico la prevalencia de sobrepeso (IMC &gt; 25) en adultos; paso de 33.3% (1970) a 57.7% (2015).</a:t>
            </a:r>
          </a:p>
          <a:p>
            <a:endParaRPr lang="es-ES_tradnl" sz="2400" dirty="0"/>
          </a:p>
          <a:p>
            <a:r>
              <a:rPr lang="es-ES_tradnl" sz="2400" dirty="0"/>
              <a:t>En ese mismo periodo la prevalencia de obesidad (IMC &gt; 29) paso de 7.9% a 23.8%, es decir se triplico. </a:t>
            </a:r>
          </a:p>
        </p:txBody>
      </p:sp>
      <p:pic>
        <p:nvPicPr>
          <p:cNvPr id="5" name="Picture 4">
            <a:extLst>
              <a:ext uri="{FF2B5EF4-FFF2-40B4-BE49-F238E27FC236}">
                <a16:creationId xmlns:a16="http://schemas.microsoft.com/office/drawing/2014/main" id="{660D436B-1975-4D7D-8005-10F99C444323}"/>
              </a:ext>
            </a:extLst>
          </p:cNvPr>
          <p:cNvPicPr>
            <a:picLocks noChangeAspect="1"/>
          </p:cNvPicPr>
          <p:nvPr/>
        </p:nvPicPr>
        <p:blipFill>
          <a:blip r:embed="rId4"/>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429454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5189C736-11D9-41A5-AAC6-2FCBC38A0E2E}"/>
              </a:ext>
            </a:extLst>
          </p:cNvPr>
          <p:cNvSpPr txBox="1">
            <a:spLocks noChangeArrowheads="1"/>
          </p:cNvSpPr>
          <p:nvPr/>
        </p:nvSpPr>
        <p:spPr bwMode="auto">
          <a:xfrm>
            <a:off x="1524001" y="357606"/>
            <a:ext cx="1792224" cy="215331"/>
          </a:xfrm>
          <a:prstGeom prst="rect">
            <a:avLst/>
          </a:prstGeom>
          <a:gradFill>
            <a:gsLst>
              <a:gs pos="0">
                <a:srgbClr val="0A5079"/>
              </a:gs>
              <a:gs pos="100000">
                <a:srgbClr val="22A6E0"/>
              </a:gs>
            </a:gsLst>
            <a:lin ang="0" scaled="1"/>
          </a:gradFill>
          <a:ln>
            <a:noFill/>
          </a:ln>
          <a:effectLst/>
          <a:extLst/>
        </p:spPr>
        <p:txBody>
          <a:bodyPr wrap="square" lIns="91328" tIns="45664" rIns="91328" bIns="4566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mn-lt"/>
              </a:rPr>
              <a:t>  </a:t>
            </a:r>
            <a:endParaRPr lang="en-US" sz="800" dirty="0">
              <a:solidFill>
                <a:schemeClr val="bg1"/>
              </a:solidFill>
              <a:latin typeface="Palatino Linotype" charset="0"/>
            </a:endParaRPr>
          </a:p>
        </p:txBody>
      </p:sp>
      <p:sp>
        <p:nvSpPr>
          <p:cNvPr id="5" name="TextBox 4">
            <a:extLst>
              <a:ext uri="{FF2B5EF4-FFF2-40B4-BE49-F238E27FC236}">
                <a16:creationId xmlns:a16="http://schemas.microsoft.com/office/drawing/2014/main" id="{869BD4D0-0BF6-4488-AFAB-1D48A0387C38}"/>
              </a:ext>
            </a:extLst>
          </p:cNvPr>
          <p:cNvSpPr txBox="1"/>
          <p:nvPr/>
        </p:nvSpPr>
        <p:spPr>
          <a:xfrm>
            <a:off x="3215640" y="218676"/>
            <a:ext cx="7345488" cy="523220"/>
          </a:xfrm>
          <a:prstGeom prst="rect">
            <a:avLst/>
          </a:prstGeom>
          <a:noFill/>
        </p:spPr>
        <p:txBody>
          <a:bodyPr wrap="square" rtlCol="0">
            <a:spAutoFit/>
          </a:bodyPr>
          <a:lstStyle/>
          <a:p>
            <a:r>
              <a:rPr lang="en-US" sz="2800" b="1" dirty="0">
                <a:solidFill>
                  <a:srgbClr val="0070C0"/>
                </a:solidFill>
                <a:latin typeface="Helvetica Light"/>
              </a:rPr>
              <a:t> </a:t>
            </a:r>
            <a:r>
              <a:rPr lang="en-US" sz="2800" b="1" dirty="0">
                <a:solidFill>
                  <a:srgbClr val="0070C0"/>
                </a:solidFill>
                <a:latin typeface="Calibri" panose="020F0502020204030204" pitchFamily="34" charset="0"/>
              </a:rPr>
              <a:t>SOBREPESO Y OBESIDAD</a:t>
            </a:r>
          </a:p>
        </p:txBody>
      </p:sp>
      <p:pic>
        <p:nvPicPr>
          <p:cNvPr id="6" name="Picture 5">
            <a:extLst>
              <a:ext uri="{FF2B5EF4-FFF2-40B4-BE49-F238E27FC236}">
                <a16:creationId xmlns:a16="http://schemas.microsoft.com/office/drawing/2014/main" id="{EF31AD88-F5DE-48D7-B8A9-714B8E3E6C54}"/>
              </a:ext>
            </a:extLst>
          </p:cNvPr>
          <p:cNvPicPr>
            <a:picLocks noChangeAspect="1"/>
          </p:cNvPicPr>
          <p:nvPr/>
        </p:nvPicPr>
        <p:blipFill rotWithShape="1">
          <a:blip r:embed="rId3"/>
          <a:srcRect t="18236"/>
          <a:stretch/>
        </p:blipFill>
        <p:spPr>
          <a:xfrm>
            <a:off x="1426988" y="1795264"/>
            <a:ext cx="9526729" cy="4459456"/>
          </a:xfrm>
          <a:prstGeom prst="rect">
            <a:avLst/>
          </a:prstGeom>
        </p:spPr>
      </p:pic>
      <p:sp>
        <p:nvSpPr>
          <p:cNvPr id="8" name="Rectangle 7"/>
          <p:cNvSpPr/>
          <p:nvPr/>
        </p:nvSpPr>
        <p:spPr>
          <a:xfrm>
            <a:off x="1536628" y="3689936"/>
            <a:ext cx="9214281" cy="422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flipV="1">
            <a:off x="2013425" y="2653271"/>
            <a:ext cx="557784" cy="258101"/>
          </a:xfrm>
          <a:prstGeom prst="rightArrow">
            <a:avLst>
              <a:gd name="adj1" fmla="val 50000"/>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1F0BA46-5B69-4F4A-A3A9-A40B7DBCBE41}"/>
              </a:ext>
            </a:extLst>
          </p:cNvPr>
          <p:cNvSpPr txBox="1"/>
          <p:nvPr/>
        </p:nvSpPr>
        <p:spPr>
          <a:xfrm>
            <a:off x="984738" y="741897"/>
            <a:ext cx="10247773" cy="830997"/>
          </a:xfrm>
          <a:prstGeom prst="rect">
            <a:avLst/>
          </a:prstGeom>
          <a:noFill/>
        </p:spPr>
        <p:txBody>
          <a:bodyPr wrap="square" rtlCol="0" anchor="t">
            <a:spAutoFit/>
          </a:bodyPr>
          <a:lstStyle/>
          <a:p>
            <a:pPr>
              <a:spcBef>
                <a:spcPts val="600"/>
              </a:spcBef>
            </a:pPr>
            <a:r>
              <a:rPr lang="es-ES" sz="2400" b="1" dirty="0">
                <a:latin typeface="Calibri" panose="020F0502020204030204" pitchFamily="34" charset="0"/>
              </a:rPr>
              <a:t>Prevalencia estandarizada de sobrepeso y obesidad por edad (IMC ≥ 25 kg / m2) entre las personas de 18 años o más, según las regiones de la OMS, 2016.</a:t>
            </a:r>
            <a:endParaRPr lang="en-US" sz="2400" b="1" dirty="0">
              <a:latin typeface="Calibri" panose="020F0502020204030204" pitchFamily="34" charset="0"/>
            </a:endParaRPr>
          </a:p>
        </p:txBody>
      </p:sp>
      <p:sp>
        <p:nvSpPr>
          <p:cNvPr id="11" name="TextBox 10">
            <a:extLst>
              <a:ext uri="{FF2B5EF4-FFF2-40B4-BE49-F238E27FC236}">
                <a16:creationId xmlns:a16="http://schemas.microsoft.com/office/drawing/2014/main" id="{7E0DE661-3DE2-4D58-8847-9DFE8ECC2EFD}"/>
              </a:ext>
            </a:extLst>
          </p:cNvPr>
          <p:cNvSpPr txBox="1"/>
          <p:nvPr/>
        </p:nvSpPr>
        <p:spPr>
          <a:xfrm>
            <a:off x="1925775" y="6378043"/>
            <a:ext cx="7729295" cy="292388"/>
          </a:xfrm>
          <a:prstGeom prst="rect">
            <a:avLst/>
          </a:prstGeom>
          <a:noFill/>
        </p:spPr>
        <p:txBody>
          <a:bodyPr wrap="none" rtlCol="0">
            <a:spAutoFit/>
          </a:bodyPr>
          <a:lstStyle/>
          <a:p>
            <a:r>
              <a:rPr lang="en-US" sz="1300" b="1" dirty="0">
                <a:solidFill>
                  <a:schemeClr val="tx1">
                    <a:lumMod val="75000"/>
                    <a:lumOff val="25000"/>
                  </a:schemeClr>
                </a:solidFill>
                <a:latin typeface="Helvetica Light"/>
                <a:cs typeface="Helvetica" panose="020B0604020202020204" pitchFamily="34" charset="0"/>
              </a:rPr>
              <a:t>Source:</a:t>
            </a:r>
            <a:r>
              <a:rPr lang="en-US" sz="1300" dirty="0">
                <a:solidFill>
                  <a:schemeClr val="tx1">
                    <a:lumMod val="75000"/>
                    <a:lumOff val="25000"/>
                  </a:schemeClr>
                </a:solidFill>
                <a:latin typeface="Helvetica Light"/>
                <a:cs typeface="Helvetica" panose="020B0604020202020204" pitchFamily="34" charset="0"/>
              </a:rPr>
              <a:t> </a:t>
            </a:r>
            <a:r>
              <a:rPr lang="en-US" sz="1200" dirty="0">
                <a:solidFill>
                  <a:schemeClr val="tx1">
                    <a:lumMod val="75000"/>
                    <a:lumOff val="25000"/>
                  </a:schemeClr>
                </a:solidFill>
                <a:latin typeface="Helvetica Light"/>
                <a:cs typeface="Helvetica" panose="020B0604020202020204" pitchFamily="34" charset="0"/>
              </a:rPr>
              <a:t>Global Health Observatory, World Health Organization (WHO</a:t>
            </a:r>
            <a:r>
              <a:rPr lang="en-US" sz="1300" dirty="0">
                <a:solidFill>
                  <a:schemeClr val="tx1">
                    <a:lumMod val="75000"/>
                    <a:lumOff val="25000"/>
                  </a:schemeClr>
                </a:solidFill>
                <a:latin typeface="Helvetica Light"/>
                <a:cs typeface="Helvetica" panose="020B0604020202020204" pitchFamily="34" charset="0"/>
              </a:rPr>
              <a:t>). Available at: </a:t>
            </a:r>
            <a:r>
              <a:rPr lang="en-US" sz="1300" dirty="0">
                <a:solidFill>
                  <a:schemeClr val="tx1">
                    <a:lumMod val="75000"/>
                    <a:lumOff val="25000"/>
                  </a:schemeClr>
                </a:solidFill>
                <a:latin typeface="Helvetica Light"/>
                <a:cs typeface="Helvetica" panose="020B0604020202020204" pitchFamily="34" charset="0"/>
                <a:hlinkClick r:id="rId4"/>
              </a:rPr>
              <a:t>https://bit.ly/2H54hA1</a:t>
            </a:r>
            <a:r>
              <a:rPr lang="en-US" sz="1300" dirty="0">
                <a:solidFill>
                  <a:schemeClr val="tx1">
                    <a:lumMod val="75000"/>
                    <a:lumOff val="25000"/>
                  </a:schemeClr>
                </a:solidFill>
                <a:latin typeface="Helvetica Light"/>
                <a:cs typeface="Helvetica" panose="020B0604020202020204" pitchFamily="34" charset="0"/>
              </a:rPr>
              <a:t>  </a:t>
            </a:r>
          </a:p>
        </p:txBody>
      </p:sp>
      <p:sp>
        <p:nvSpPr>
          <p:cNvPr id="2" name="Rectangle 1">
            <a:extLst>
              <a:ext uri="{FF2B5EF4-FFF2-40B4-BE49-F238E27FC236}">
                <a16:creationId xmlns:a16="http://schemas.microsoft.com/office/drawing/2014/main" id="{FB15F5DF-D25C-4AEA-A748-34CED130E75C}"/>
              </a:ext>
            </a:extLst>
          </p:cNvPr>
          <p:cNvSpPr/>
          <p:nvPr/>
        </p:nvSpPr>
        <p:spPr>
          <a:xfrm>
            <a:off x="1536628" y="2610555"/>
            <a:ext cx="9214281" cy="3435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6A7532F-A96B-4B52-9B4D-642DA753EE06}"/>
              </a:ext>
            </a:extLst>
          </p:cNvPr>
          <p:cNvPicPr>
            <a:picLocks noChangeAspect="1"/>
          </p:cNvPicPr>
          <p:nvPr/>
        </p:nvPicPr>
        <p:blipFill>
          <a:blip r:embed="rId5"/>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37221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1409407"/>
            <a:ext cx="2592000" cy="1200329"/>
          </a:xfrm>
          <a:prstGeom prst="rect">
            <a:avLst/>
          </a:prstGeom>
          <a:no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s-ES" sz="800" dirty="0"/>
          </a:p>
          <a:p>
            <a:pPr algn="ctr"/>
            <a:r>
              <a:rPr lang="es-ES" sz="2400" b="1" dirty="0">
                <a:solidFill>
                  <a:schemeClr val="accent1">
                    <a:lumMod val="75000"/>
                  </a:schemeClr>
                </a:solidFill>
              </a:rPr>
              <a:t>5,2 millones de</a:t>
            </a:r>
          </a:p>
          <a:p>
            <a:pPr algn="ctr"/>
            <a:r>
              <a:rPr lang="es-ES" sz="1600" b="1" i="1" dirty="0">
                <a:solidFill>
                  <a:schemeClr val="accent1">
                    <a:lumMod val="60000"/>
                    <a:lumOff val="40000"/>
                  </a:schemeClr>
                </a:solidFill>
              </a:rPr>
              <a:t>Muertes por ENT</a:t>
            </a:r>
          </a:p>
          <a:p>
            <a:pPr algn="ctr"/>
            <a:endParaRPr lang="es-ES" sz="800" dirty="0"/>
          </a:p>
          <a:p>
            <a:pPr algn="ctr"/>
            <a:endParaRPr lang="es-ES" sz="800" dirty="0"/>
          </a:p>
          <a:p>
            <a:pPr algn="ctr"/>
            <a:endParaRPr lang="es-ES" sz="800" dirty="0"/>
          </a:p>
        </p:txBody>
      </p:sp>
      <p:sp>
        <p:nvSpPr>
          <p:cNvPr id="9" name="TextBox 8"/>
          <p:cNvSpPr txBox="1"/>
          <p:nvPr/>
        </p:nvSpPr>
        <p:spPr>
          <a:xfrm>
            <a:off x="1901296" y="1"/>
            <a:ext cx="8267700" cy="1200329"/>
          </a:xfrm>
          <a:prstGeom prst="rect">
            <a:avLst/>
          </a:prstGeom>
          <a:noFill/>
          <a:ln w="19050">
            <a:noFill/>
            <a:prstDash val="solid"/>
          </a:ln>
        </p:spPr>
        <p:txBody>
          <a:bodyPr wrap="square" rtlCol="0">
            <a:spAutoFit/>
          </a:bodyPr>
          <a:lstStyle/>
          <a:p>
            <a:r>
              <a:rPr lang="es-ES" sz="3600" b="1" dirty="0"/>
              <a:t>Carga de Enfermedades no Transmisibles en las Américas</a:t>
            </a:r>
          </a:p>
        </p:txBody>
      </p:sp>
      <p:sp>
        <p:nvSpPr>
          <p:cNvPr id="10" name="Rectangle 9"/>
          <p:cNvSpPr/>
          <p:nvPr/>
        </p:nvSpPr>
        <p:spPr>
          <a:xfrm>
            <a:off x="1671891" y="1303967"/>
            <a:ext cx="8767509" cy="5325433"/>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00600" y="1405180"/>
            <a:ext cx="2592000" cy="1200329"/>
          </a:xfrm>
          <a:prstGeom prst="rect">
            <a:avLst/>
          </a:prstGeom>
          <a:no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s-ES" sz="800" dirty="0"/>
          </a:p>
          <a:p>
            <a:pPr algn="ctr"/>
            <a:r>
              <a:rPr lang="es-ES" sz="2400" b="1" dirty="0">
                <a:solidFill>
                  <a:schemeClr val="accent1">
                    <a:lumMod val="75000"/>
                  </a:schemeClr>
                </a:solidFill>
              </a:rPr>
              <a:t>80%</a:t>
            </a:r>
          </a:p>
          <a:p>
            <a:pPr algn="ctr"/>
            <a:r>
              <a:rPr lang="es-ES" sz="1600" b="1" i="1" dirty="0">
                <a:solidFill>
                  <a:schemeClr val="accent1">
                    <a:lumMod val="60000"/>
                    <a:lumOff val="40000"/>
                  </a:schemeClr>
                </a:solidFill>
              </a:rPr>
              <a:t>de todas las muertes son </a:t>
            </a:r>
          </a:p>
          <a:p>
            <a:pPr algn="ctr"/>
            <a:r>
              <a:rPr lang="es-ES" sz="1600" b="1" i="1" dirty="0">
                <a:solidFill>
                  <a:schemeClr val="accent1">
                    <a:lumMod val="60000"/>
                    <a:lumOff val="40000"/>
                  </a:schemeClr>
                </a:solidFill>
              </a:rPr>
              <a:t>por ENT</a:t>
            </a:r>
          </a:p>
          <a:p>
            <a:pPr algn="ctr"/>
            <a:endParaRPr lang="es-ES" sz="800" dirty="0"/>
          </a:p>
        </p:txBody>
      </p:sp>
      <p:sp>
        <p:nvSpPr>
          <p:cNvPr id="13" name="TextBox 12"/>
          <p:cNvSpPr txBox="1"/>
          <p:nvPr/>
        </p:nvSpPr>
        <p:spPr>
          <a:xfrm>
            <a:off x="7553926" y="1405180"/>
            <a:ext cx="2592000" cy="1200329"/>
          </a:xfrm>
          <a:prstGeom prst="rect">
            <a:avLst/>
          </a:prstGeom>
          <a:no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s-ES" sz="800" dirty="0"/>
          </a:p>
          <a:p>
            <a:pPr algn="ctr"/>
            <a:r>
              <a:rPr lang="es-ES" sz="2400" b="1" dirty="0">
                <a:solidFill>
                  <a:schemeClr val="accent1">
                    <a:lumMod val="75000"/>
                  </a:schemeClr>
                </a:solidFill>
              </a:rPr>
              <a:t>35%</a:t>
            </a:r>
          </a:p>
          <a:p>
            <a:pPr algn="ctr"/>
            <a:r>
              <a:rPr lang="es-ES" sz="1600" b="1" i="1" dirty="0">
                <a:solidFill>
                  <a:schemeClr val="accent1">
                    <a:lumMod val="60000"/>
                    <a:lumOff val="40000"/>
                  </a:schemeClr>
                </a:solidFill>
              </a:rPr>
              <a:t>de las muertes por ENT</a:t>
            </a:r>
          </a:p>
          <a:p>
            <a:pPr algn="ctr"/>
            <a:r>
              <a:rPr lang="es-ES" sz="1600" b="1" i="1" dirty="0">
                <a:solidFill>
                  <a:schemeClr val="accent1">
                    <a:lumMod val="60000"/>
                    <a:lumOff val="40000"/>
                  </a:schemeClr>
                </a:solidFill>
              </a:rPr>
              <a:t>son prematuras</a:t>
            </a:r>
          </a:p>
          <a:p>
            <a:pPr algn="ctr"/>
            <a:endParaRPr lang="es-ES" sz="800" dirty="0"/>
          </a:p>
        </p:txBody>
      </p:sp>
      <p:sp>
        <p:nvSpPr>
          <p:cNvPr id="11" name="TextBox 10"/>
          <p:cNvSpPr txBox="1"/>
          <p:nvPr/>
        </p:nvSpPr>
        <p:spPr>
          <a:xfrm>
            <a:off x="1985388" y="2753380"/>
            <a:ext cx="5097153" cy="400110"/>
          </a:xfrm>
          <a:prstGeom prst="rect">
            <a:avLst/>
          </a:prstGeom>
          <a:noFill/>
        </p:spPr>
        <p:txBody>
          <a:bodyPr wrap="square" rtlCol="0">
            <a:spAutoFit/>
          </a:bodyPr>
          <a:lstStyle/>
          <a:p>
            <a:r>
              <a:rPr lang="es-ES" sz="2000" b="1" dirty="0">
                <a:solidFill>
                  <a:schemeClr val="bg1">
                    <a:lumMod val="50000"/>
                  </a:schemeClr>
                </a:solidFill>
                <a:latin typeface="Calibri" panose="020F0502020204030204" pitchFamily="34" charset="0"/>
              </a:rPr>
              <a:t>Principales</a:t>
            </a:r>
            <a:r>
              <a:rPr lang="es-ES" sz="2000" b="1" dirty="0">
                <a:solidFill>
                  <a:schemeClr val="bg1">
                    <a:lumMod val="50000"/>
                  </a:schemeClr>
                </a:solidFill>
              </a:rPr>
              <a:t> causas de mortalidad por ENT</a:t>
            </a:r>
          </a:p>
        </p:txBody>
      </p:sp>
      <p:sp>
        <p:nvSpPr>
          <p:cNvPr id="14" name="TextBox 13"/>
          <p:cNvSpPr txBox="1"/>
          <p:nvPr/>
        </p:nvSpPr>
        <p:spPr>
          <a:xfrm>
            <a:off x="2057400" y="5943601"/>
            <a:ext cx="8111596" cy="646331"/>
          </a:xfrm>
          <a:prstGeom prst="rect">
            <a:avLst/>
          </a:prstGeom>
          <a:noFill/>
        </p:spPr>
        <p:txBody>
          <a:bodyPr wrap="square" rtlCol="0">
            <a:spAutoFit/>
          </a:bodyPr>
          <a:lstStyle/>
          <a:p>
            <a:r>
              <a:rPr lang="es-ES" sz="1200" b="1" dirty="0" err="1">
                <a:solidFill>
                  <a:schemeClr val="bg1">
                    <a:lumMod val="50000"/>
                  </a:schemeClr>
                </a:solidFill>
              </a:rPr>
              <a:t>Fuente</a:t>
            </a:r>
            <a:r>
              <a:rPr lang="es-ES" sz="1200" dirty="0" err="1">
                <a:solidFill>
                  <a:schemeClr val="bg1">
                    <a:lumMod val="50000"/>
                  </a:schemeClr>
                </a:solidFill>
              </a:rPr>
              <a:t>:Estimados</a:t>
            </a:r>
            <a:r>
              <a:rPr lang="es-ES" sz="1200" dirty="0">
                <a:solidFill>
                  <a:schemeClr val="bg1">
                    <a:lumMod val="50000"/>
                  </a:schemeClr>
                </a:solidFill>
              </a:rPr>
              <a:t> regionales de mortalidad elaborados por la Organización Panamericana de la Salud (OPS) en 2017.</a:t>
            </a:r>
          </a:p>
          <a:p>
            <a:r>
              <a:rPr lang="es-ES" sz="1200" dirty="0">
                <a:solidFill>
                  <a:schemeClr val="bg1">
                    <a:lumMod val="50000"/>
                  </a:schemeClr>
                </a:solidFill>
              </a:rPr>
              <a:t>Nota técnica: los estimados han sido elaborados usando los últimos datos disponibles en el período 2010-2016. Bolivia, Curazao y Haití fueron excluidos por falta de datos reportados entre 2010 y 2016</a:t>
            </a:r>
          </a:p>
        </p:txBody>
      </p:sp>
      <p:sp>
        <p:nvSpPr>
          <p:cNvPr id="2" name="Left Arrow 1"/>
          <p:cNvSpPr/>
          <p:nvPr/>
        </p:nvSpPr>
        <p:spPr>
          <a:xfrm rot="2545167">
            <a:off x="9409307" y="2809055"/>
            <a:ext cx="1585139" cy="7026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71892" y="3629794"/>
            <a:ext cx="3046206" cy="1426031"/>
          </a:xfrm>
          <a:prstGeom prst="rect">
            <a:avLst/>
          </a:prstGeom>
          <a:solidFill>
            <a:schemeClr val="bg1"/>
          </a:solidFill>
        </p:spPr>
        <p:txBody>
          <a:bodyPr wrap="square" rtlCol="0">
            <a:spAutoFit/>
          </a:bodyPr>
          <a:lstStyle/>
          <a:p>
            <a:pPr algn="r">
              <a:spcBef>
                <a:spcPts val="500"/>
              </a:spcBef>
            </a:pPr>
            <a:r>
              <a:rPr lang="es-419" sz="1400" kern="0">
                <a:solidFill>
                  <a:schemeClr val="bg1">
                    <a:lumMod val="50000"/>
                  </a:schemeClr>
                </a:solidFill>
              </a:rPr>
              <a:t>Enfermedades cardiovasculares</a:t>
            </a:r>
          </a:p>
          <a:p>
            <a:pPr algn="r">
              <a:spcBef>
                <a:spcPts val="500"/>
              </a:spcBef>
            </a:pPr>
            <a:r>
              <a:rPr lang="es-419" sz="1400" kern="0">
                <a:solidFill>
                  <a:schemeClr val="bg1">
                    <a:lumMod val="50000"/>
                  </a:schemeClr>
                </a:solidFill>
              </a:rPr>
              <a:t>Cáncer</a:t>
            </a:r>
          </a:p>
          <a:p>
            <a:pPr algn="r">
              <a:spcBef>
                <a:spcPts val="500"/>
              </a:spcBef>
            </a:pPr>
            <a:r>
              <a:rPr lang="es-419" sz="1400" kern="0">
                <a:solidFill>
                  <a:schemeClr val="bg1">
                    <a:lumMod val="50000"/>
                  </a:schemeClr>
                </a:solidFill>
              </a:rPr>
              <a:t>Enfermedades respiratorias crónicas</a:t>
            </a:r>
          </a:p>
          <a:p>
            <a:pPr algn="r">
              <a:spcBef>
                <a:spcPts val="500"/>
              </a:spcBef>
            </a:pPr>
            <a:r>
              <a:rPr lang="es-419" sz="1400" kern="0">
                <a:solidFill>
                  <a:schemeClr val="bg1">
                    <a:lumMod val="50000"/>
                  </a:schemeClr>
                </a:solidFill>
              </a:rPr>
              <a:t>Diabetes mellitus</a:t>
            </a:r>
          </a:p>
          <a:p>
            <a:pPr algn="r">
              <a:spcBef>
                <a:spcPts val="500"/>
              </a:spcBef>
            </a:pPr>
            <a:r>
              <a:rPr lang="es-419" sz="1400" kern="0">
                <a:solidFill>
                  <a:schemeClr val="bg1">
                    <a:lumMod val="50000"/>
                  </a:schemeClr>
                </a:solidFill>
              </a:rPr>
              <a:t>Otras</a:t>
            </a:r>
          </a:p>
        </p:txBody>
      </p:sp>
      <p:sp>
        <p:nvSpPr>
          <p:cNvPr id="4" name="TextBox 3"/>
          <p:cNvSpPr txBox="1"/>
          <p:nvPr/>
        </p:nvSpPr>
        <p:spPr>
          <a:xfrm>
            <a:off x="4763606" y="3153490"/>
            <a:ext cx="2397080" cy="338554"/>
          </a:xfrm>
          <a:prstGeom prst="rect">
            <a:avLst/>
          </a:prstGeom>
          <a:solidFill>
            <a:schemeClr val="bg1"/>
          </a:solidFill>
        </p:spPr>
        <p:txBody>
          <a:bodyPr wrap="square" rtlCol="0">
            <a:spAutoFit/>
          </a:bodyPr>
          <a:lstStyle/>
          <a:p>
            <a:r>
              <a:rPr lang="es-419" sz="1600" dirty="0">
                <a:solidFill>
                  <a:schemeClr val="bg1">
                    <a:lumMod val="50000"/>
                  </a:schemeClr>
                </a:solidFill>
              </a:rPr>
              <a:t>Total (todas las edades)</a:t>
            </a:r>
          </a:p>
        </p:txBody>
      </p:sp>
      <p:sp>
        <p:nvSpPr>
          <p:cNvPr id="15" name="TextBox 14"/>
          <p:cNvSpPr txBox="1"/>
          <p:nvPr/>
        </p:nvSpPr>
        <p:spPr>
          <a:xfrm>
            <a:off x="7651797" y="3153490"/>
            <a:ext cx="1537867" cy="338554"/>
          </a:xfrm>
          <a:prstGeom prst="rect">
            <a:avLst/>
          </a:prstGeom>
          <a:solidFill>
            <a:schemeClr val="bg1"/>
          </a:solidFill>
        </p:spPr>
        <p:txBody>
          <a:bodyPr wrap="square" rtlCol="0">
            <a:spAutoFit/>
          </a:bodyPr>
          <a:lstStyle/>
          <a:p>
            <a:r>
              <a:rPr lang="es-419" sz="1600" dirty="0">
                <a:solidFill>
                  <a:schemeClr val="bg1">
                    <a:lumMod val="50000"/>
                  </a:schemeClr>
                </a:solidFill>
              </a:rPr>
              <a:t>30 – 70 años</a:t>
            </a:r>
          </a:p>
        </p:txBody>
      </p:sp>
      <p:sp>
        <p:nvSpPr>
          <p:cNvPr id="17" name="TextBox 16"/>
          <p:cNvSpPr txBox="1"/>
          <p:nvPr/>
        </p:nvSpPr>
        <p:spPr>
          <a:xfrm>
            <a:off x="4718097" y="5532130"/>
            <a:ext cx="2455902" cy="338554"/>
          </a:xfrm>
          <a:prstGeom prst="rect">
            <a:avLst/>
          </a:prstGeom>
          <a:solidFill>
            <a:schemeClr val="bg1"/>
          </a:solidFill>
        </p:spPr>
        <p:txBody>
          <a:bodyPr wrap="square" rtlCol="0">
            <a:spAutoFit/>
          </a:bodyPr>
          <a:lstStyle/>
          <a:p>
            <a:r>
              <a:rPr lang="es-419" sz="1600" dirty="0">
                <a:solidFill>
                  <a:schemeClr val="bg1">
                    <a:lumMod val="50000"/>
                  </a:schemeClr>
                </a:solidFill>
              </a:rPr>
              <a:t>% del total de muertes</a:t>
            </a:r>
          </a:p>
        </p:txBody>
      </p:sp>
      <p:sp>
        <p:nvSpPr>
          <p:cNvPr id="18" name="TextBox 17"/>
          <p:cNvSpPr txBox="1"/>
          <p:nvPr/>
        </p:nvSpPr>
        <p:spPr>
          <a:xfrm>
            <a:off x="7651797" y="5481235"/>
            <a:ext cx="2455902" cy="338554"/>
          </a:xfrm>
          <a:prstGeom prst="rect">
            <a:avLst/>
          </a:prstGeom>
          <a:solidFill>
            <a:schemeClr val="bg1"/>
          </a:solidFill>
        </p:spPr>
        <p:txBody>
          <a:bodyPr wrap="square" rtlCol="0">
            <a:spAutoFit/>
          </a:bodyPr>
          <a:lstStyle/>
          <a:p>
            <a:r>
              <a:rPr lang="es-419" sz="1600" dirty="0">
                <a:solidFill>
                  <a:schemeClr val="bg1">
                    <a:lumMod val="50000"/>
                  </a:schemeClr>
                </a:solidFill>
              </a:rPr>
              <a:t>% del total de muertes</a:t>
            </a:r>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5557" t="4995"/>
          <a:stretch/>
        </p:blipFill>
        <p:spPr bwMode="auto">
          <a:xfrm>
            <a:off x="4718097" y="3589839"/>
            <a:ext cx="2696379" cy="189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13697" y="3566727"/>
            <a:ext cx="2607773" cy="191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CBE913E3-AB7A-41AC-98C4-832B7405AACF}"/>
              </a:ext>
            </a:extLst>
          </p:cNvPr>
          <p:cNvPicPr>
            <a:picLocks noChangeAspect="1"/>
          </p:cNvPicPr>
          <p:nvPr/>
        </p:nvPicPr>
        <p:blipFill>
          <a:blip r:embed="rId5"/>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88292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5189C736-11D9-41A5-AAC6-2FCBC38A0E2E}"/>
              </a:ext>
            </a:extLst>
          </p:cNvPr>
          <p:cNvSpPr txBox="1">
            <a:spLocks noChangeArrowheads="1"/>
          </p:cNvSpPr>
          <p:nvPr/>
        </p:nvSpPr>
        <p:spPr bwMode="auto">
          <a:xfrm>
            <a:off x="1524002" y="357606"/>
            <a:ext cx="1520189" cy="215331"/>
          </a:xfrm>
          <a:prstGeom prst="rect">
            <a:avLst/>
          </a:prstGeom>
          <a:gradFill>
            <a:gsLst>
              <a:gs pos="0">
                <a:srgbClr val="0A5079"/>
              </a:gs>
              <a:gs pos="100000">
                <a:srgbClr val="22A6E0"/>
              </a:gs>
            </a:gsLst>
            <a:lin ang="0" scaled="1"/>
          </a:gradFill>
          <a:ln>
            <a:noFill/>
          </a:ln>
          <a:effectLst/>
          <a:extLst/>
        </p:spPr>
        <p:txBody>
          <a:bodyPr wrap="square" lIns="91328" tIns="45664" rIns="91328" bIns="4566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mn-lt"/>
              </a:rPr>
              <a:t>  </a:t>
            </a:r>
            <a:endParaRPr lang="en-US" sz="800" dirty="0">
              <a:solidFill>
                <a:schemeClr val="bg1"/>
              </a:solidFill>
              <a:latin typeface="Palatino Linotype" charset="0"/>
            </a:endParaRPr>
          </a:p>
        </p:txBody>
      </p:sp>
      <p:sp>
        <p:nvSpPr>
          <p:cNvPr id="5" name="TextBox 4">
            <a:extLst>
              <a:ext uri="{FF2B5EF4-FFF2-40B4-BE49-F238E27FC236}">
                <a16:creationId xmlns:a16="http://schemas.microsoft.com/office/drawing/2014/main" id="{869BD4D0-0BF6-4488-AFAB-1D48A0387C38}"/>
              </a:ext>
            </a:extLst>
          </p:cNvPr>
          <p:cNvSpPr txBox="1"/>
          <p:nvPr/>
        </p:nvSpPr>
        <p:spPr>
          <a:xfrm>
            <a:off x="3044190" y="198050"/>
            <a:ext cx="7818120" cy="523220"/>
          </a:xfrm>
          <a:prstGeom prst="rect">
            <a:avLst/>
          </a:prstGeom>
          <a:noFill/>
        </p:spPr>
        <p:txBody>
          <a:bodyPr wrap="square" rtlCol="0">
            <a:spAutoFit/>
          </a:bodyPr>
          <a:lstStyle/>
          <a:p>
            <a:r>
              <a:rPr lang="en-US" sz="2800" b="1" dirty="0">
                <a:solidFill>
                  <a:srgbClr val="0070C0"/>
                </a:solidFill>
                <a:latin typeface="Calibri" panose="020F0502020204030204" pitchFamily="34" charset="0"/>
              </a:rPr>
              <a:t>GLUCOSA ELEVADA EN SANGRE/ DIABETES</a:t>
            </a:r>
          </a:p>
        </p:txBody>
      </p:sp>
      <p:pic>
        <p:nvPicPr>
          <p:cNvPr id="6" name="Picture 5">
            <a:extLst>
              <a:ext uri="{FF2B5EF4-FFF2-40B4-BE49-F238E27FC236}">
                <a16:creationId xmlns:a16="http://schemas.microsoft.com/office/drawing/2014/main" id="{E60B28E1-D99A-4B4F-B058-A4E983DB405F}"/>
              </a:ext>
            </a:extLst>
          </p:cNvPr>
          <p:cNvPicPr>
            <a:picLocks noChangeAspect="1"/>
          </p:cNvPicPr>
          <p:nvPr/>
        </p:nvPicPr>
        <p:blipFill rotWithShape="1">
          <a:blip r:embed="rId2"/>
          <a:srcRect t="19573"/>
          <a:stretch/>
        </p:blipFill>
        <p:spPr>
          <a:xfrm>
            <a:off x="1633029" y="2155501"/>
            <a:ext cx="8989525" cy="4139186"/>
          </a:xfrm>
          <a:prstGeom prst="rect">
            <a:avLst/>
          </a:prstGeom>
        </p:spPr>
      </p:pic>
      <p:sp>
        <p:nvSpPr>
          <p:cNvPr id="8" name="Rectangle 7"/>
          <p:cNvSpPr/>
          <p:nvPr/>
        </p:nvSpPr>
        <p:spPr>
          <a:xfrm>
            <a:off x="1633030" y="3547649"/>
            <a:ext cx="8989525" cy="3314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01A98A6-50CC-483D-91D4-F822C6E58549}"/>
              </a:ext>
            </a:extLst>
          </p:cNvPr>
          <p:cNvSpPr txBox="1"/>
          <p:nvPr/>
        </p:nvSpPr>
        <p:spPr>
          <a:xfrm>
            <a:off x="768312" y="746291"/>
            <a:ext cx="10740142" cy="1200329"/>
          </a:xfrm>
          <a:prstGeom prst="rect">
            <a:avLst/>
          </a:prstGeom>
          <a:noFill/>
        </p:spPr>
        <p:txBody>
          <a:bodyPr wrap="square" rtlCol="0">
            <a:spAutoFit/>
          </a:bodyPr>
          <a:lstStyle/>
          <a:p>
            <a:r>
              <a:rPr lang="es-ES" sz="2400" b="1" dirty="0">
                <a:latin typeface="Calibri" panose="020F0502020204030204" pitchFamily="34" charset="0"/>
              </a:rPr>
              <a:t>Prevalencia estandarizada de glucosa en sangre elevada en ayunas por edad (≥ 7,0 mmol / L o con medicación) entre las personas de 18 años o más, según las regiones de la OMS, 2014.</a:t>
            </a:r>
            <a:endParaRPr lang="en-US" sz="2400" b="1" dirty="0">
              <a:latin typeface="Calibri" panose="020F0502020204030204" pitchFamily="34" charset="0"/>
            </a:endParaRPr>
          </a:p>
        </p:txBody>
      </p:sp>
      <p:sp>
        <p:nvSpPr>
          <p:cNvPr id="11" name="Right Arrow 8">
            <a:extLst>
              <a:ext uri="{FF2B5EF4-FFF2-40B4-BE49-F238E27FC236}">
                <a16:creationId xmlns:a16="http://schemas.microsoft.com/office/drawing/2014/main" id="{C18361C8-EE3E-431D-8FEB-28A4A5DED631}"/>
              </a:ext>
            </a:extLst>
          </p:cNvPr>
          <p:cNvSpPr/>
          <p:nvPr/>
        </p:nvSpPr>
        <p:spPr>
          <a:xfrm>
            <a:off x="2288528" y="4313798"/>
            <a:ext cx="557784" cy="24737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4349C9F-5E40-4950-90AC-6DC89A8F182A}"/>
              </a:ext>
            </a:extLst>
          </p:cNvPr>
          <p:cNvSpPr txBox="1"/>
          <p:nvPr/>
        </p:nvSpPr>
        <p:spPr>
          <a:xfrm>
            <a:off x="2688676" y="6358815"/>
            <a:ext cx="7521867" cy="292388"/>
          </a:xfrm>
          <a:prstGeom prst="rect">
            <a:avLst/>
          </a:prstGeom>
          <a:noFill/>
        </p:spPr>
        <p:txBody>
          <a:bodyPr wrap="none" rtlCol="0">
            <a:spAutoFit/>
          </a:bodyPr>
          <a:lstStyle/>
          <a:p>
            <a:r>
              <a:rPr lang="en-US" sz="1300" b="1" dirty="0">
                <a:solidFill>
                  <a:schemeClr val="tx1">
                    <a:lumMod val="75000"/>
                    <a:lumOff val="25000"/>
                  </a:schemeClr>
                </a:solidFill>
                <a:latin typeface="Helvetica Light"/>
                <a:cs typeface="Helvetica" panose="020B0604020202020204" pitchFamily="34" charset="0"/>
              </a:rPr>
              <a:t>Source:</a:t>
            </a:r>
            <a:r>
              <a:rPr lang="en-US" sz="1300" dirty="0">
                <a:solidFill>
                  <a:schemeClr val="tx1">
                    <a:lumMod val="75000"/>
                    <a:lumOff val="25000"/>
                  </a:schemeClr>
                </a:solidFill>
                <a:latin typeface="Helvetica Light"/>
                <a:cs typeface="Helvetica" panose="020B0604020202020204" pitchFamily="34" charset="0"/>
              </a:rPr>
              <a:t> </a:t>
            </a:r>
            <a:r>
              <a:rPr lang="en-US" sz="1200" dirty="0">
                <a:solidFill>
                  <a:schemeClr val="tx1">
                    <a:lumMod val="75000"/>
                    <a:lumOff val="25000"/>
                  </a:schemeClr>
                </a:solidFill>
                <a:latin typeface="Helvetica Light"/>
                <a:cs typeface="Helvetica" panose="020B0604020202020204" pitchFamily="34" charset="0"/>
              </a:rPr>
              <a:t>Global Health Observatory, World Health Organization (WHO). Available at: </a:t>
            </a:r>
            <a:r>
              <a:rPr lang="en-US" sz="1200" dirty="0">
                <a:solidFill>
                  <a:schemeClr val="tx1">
                    <a:lumMod val="75000"/>
                    <a:lumOff val="25000"/>
                  </a:schemeClr>
                </a:solidFill>
                <a:latin typeface="Helvetica Light"/>
                <a:cs typeface="Helvetica" panose="020B0604020202020204" pitchFamily="34" charset="0"/>
                <a:hlinkClick r:id="rId3"/>
              </a:rPr>
              <a:t>https://bit.ly/2GE2nCK</a:t>
            </a:r>
            <a:r>
              <a:rPr lang="en-US" sz="1200" dirty="0">
                <a:solidFill>
                  <a:schemeClr val="tx1">
                    <a:lumMod val="75000"/>
                    <a:lumOff val="25000"/>
                  </a:schemeClr>
                </a:solidFill>
                <a:latin typeface="Helvetica Light"/>
                <a:cs typeface="Helvetica" panose="020B0604020202020204" pitchFamily="34" charset="0"/>
              </a:rPr>
              <a:t> </a:t>
            </a:r>
          </a:p>
        </p:txBody>
      </p:sp>
      <p:sp>
        <p:nvSpPr>
          <p:cNvPr id="2" name="Rectangle 1">
            <a:extLst>
              <a:ext uri="{FF2B5EF4-FFF2-40B4-BE49-F238E27FC236}">
                <a16:creationId xmlns:a16="http://schemas.microsoft.com/office/drawing/2014/main" id="{EC6E109F-DACC-43F5-8827-BC9136C1E520}"/>
              </a:ext>
            </a:extLst>
          </p:cNvPr>
          <p:cNvSpPr/>
          <p:nvPr/>
        </p:nvSpPr>
        <p:spPr>
          <a:xfrm>
            <a:off x="1633030" y="4266242"/>
            <a:ext cx="8989525" cy="331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F846B9A-C3E0-4156-89F7-2D903C19AC73}"/>
              </a:ext>
            </a:extLst>
          </p:cNvPr>
          <p:cNvPicPr>
            <a:picLocks noChangeAspect="1"/>
          </p:cNvPicPr>
          <p:nvPr/>
        </p:nvPicPr>
        <p:blipFill>
          <a:blip r:embed="rId4"/>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2066310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982FF-B666-40CF-8D26-69BB495A479F}"/>
              </a:ext>
            </a:extLst>
          </p:cNvPr>
          <p:cNvSpPr>
            <a:spLocks noGrp="1"/>
          </p:cNvSpPr>
          <p:nvPr>
            <p:ph type="body" sz="quarter" idx="10"/>
          </p:nvPr>
        </p:nvSpPr>
        <p:spPr>
          <a:xfrm>
            <a:off x="6393586" y="1677471"/>
            <a:ext cx="5076994" cy="2651220"/>
          </a:xfrm>
        </p:spPr>
        <p:txBody>
          <a:bodyPr>
            <a:normAutofit/>
          </a:bodyPr>
          <a:lstStyle/>
          <a:p>
            <a:pPr marL="460375" indent="-460375"/>
            <a:r>
              <a:rPr lang="es-ES" sz="2800" dirty="0"/>
              <a:t>Consumo de tabaco </a:t>
            </a:r>
          </a:p>
          <a:p>
            <a:pPr marL="460375" indent="-460375"/>
            <a:r>
              <a:rPr lang="es-ES" sz="2800" dirty="0"/>
              <a:t>Inactividad física</a:t>
            </a:r>
          </a:p>
          <a:p>
            <a:pPr marL="460375" indent="-460375"/>
            <a:r>
              <a:rPr lang="es-ES" sz="2800" dirty="0"/>
              <a:t>Uso nocivo del alcohol </a:t>
            </a:r>
          </a:p>
          <a:p>
            <a:pPr marL="460375" indent="-460375"/>
            <a:r>
              <a:rPr lang="es-419" sz="2800" dirty="0"/>
              <a:t>Alimentación no saludable</a:t>
            </a:r>
            <a:endParaRPr lang="es-ES_tradnl" sz="2800" dirty="0"/>
          </a:p>
        </p:txBody>
      </p:sp>
      <p:sp>
        <p:nvSpPr>
          <p:cNvPr id="3" name="Title 2">
            <a:extLst>
              <a:ext uri="{FF2B5EF4-FFF2-40B4-BE49-F238E27FC236}">
                <a16:creationId xmlns:a16="http://schemas.microsoft.com/office/drawing/2014/main" id="{CC7CF816-B4B0-4E07-B642-100C3F583B09}"/>
              </a:ext>
            </a:extLst>
          </p:cNvPr>
          <p:cNvSpPr>
            <a:spLocks noGrp="1"/>
          </p:cNvSpPr>
          <p:nvPr>
            <p:ph type="title"/>
          </p:nvPr>
        </p:nvSpPr>
        <p:spPr>
          <a:xfrm>
            <a:off x="1094118" y="1996530"/>
            <a:ext cx="4246194" cy="1834382"/>
          </a:xfr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normAutofit/>
          </a:bodyPr>
          <a:lstStyle/>
          <a:p>
            <a:pPr marL="274320"/>
            <a:r>
              <a:rPr lang="es-ES_tradnl" b="1" dirty="0">
                <a:solidFill>
                  <a:srgbClr val="1F487C"/>
                </a:solidFill>
                <a:latin typeface="Calibri" panose="020F0502020204030204" pitchFamily="34" charset="0"/>
                <a:cs typeface="Calibri" panose="020F0502020204030204" pitchFamily="34" charset="0"/>
              </a:rPr>
              <a:t>Factores de riesgo de las enfermedades no transmisibles</a:t>
            </a:r>
          </a:p>
        </p:txBody>
      </p:sp>
      <p:sp>
        <p:nvSpPr>
          <p:cNvPr id="4" name="Arrow: Right 3">
            <a:extLst>
              <a:ext uri="{FF2B5EF4-FFF2-40B4-BE49-F238E27FC236}">
                <a16:creationId xmlns:a16="http://schemas.microsoft.com/office/drawing/2014/main" id="{75F32A4D-1A5D-47ED-B026-740E505B22E5}"/>
              </a:ext>
            </a:extLst>
          </p:cNvPr>
          <p:cNvSpPr/>
          <p:nvPr/>
        </p:nvSpPr>
        <p:spPr>
          <a:xfrm>
            <a:off x="5605434" y="2683683"/>
            <a:ext cx="730438" cy="37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a:extLst>
              <a:ext uri="{FF2B5EF4-FFF2-40B4-BE49-F238E27FC236}">
                <a16:creationId xmlns:a16="http://schemas.microsoft.com/office/drawing/2014/main" id="{C3BC165F-D2FE-4606-A9F0-89E59F84EC4A}"/>
              </a:ext>
            </a:extLst>
          </p:cNvPr>
          <p:cNvPicPr>
            <a:picLocks noChangeAspect="1"/>
          </p:cNvPicPr>
          <p:nvPr/>
        </p:nvPicPr>
        <p:blipFill>
          <a:blip r:embed="rId2"/>
          <a:stretch>
            <a:fillRect/>
          </a:stretch>
        </p:blipFill>
        <p:spPr>
          <a:xfrm>
            <a:off x="10155217" y="6356350"/>
            <a:ext cx="1621441" cy="335775"/>
          </a:xfrm>
          <a:prstGeom prst="rect">
            <a:avLst/>
          </a:prstGeom>
        </p:spPr>
      </p:pic>
    </p:spTree>
    <p:extLst>
      <p:ext uri="{BB962C8B-B14F-4D97-AF65-F5344CB8AC3E}">
        <p14:creationId xmlns:p14="http://schemas.microsoft.com/office/powerpoint/2010/main" val="944873369"/>
      </p:ext>
    </p:extLst>
  </p:cSld>
  <p:clrMapOvr>
    <a:masterClrMapping/>
  </p:clrMapOvr>
</p:sld>
</file>

<file path=ppt/theme/theme1.xml><?xml version="1.0" encoding="utf-8"?>
<a:theme xmlns:a="http://schemas.openxmlformats.org/drawingml/2006/main" name="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formation xmlns="c9cc98be-0b22-41ab-bdb1-d3f0291e2b8f" xsi:nil="true"/>
    <Color xmlns="c9cc98be-0b22-41ab-bdb1-d3f0291e2b8f">CMYK</Color>
    <Theme xmlns="c9cc98be-0b22-41ab-bdb1-d3f0291e2b8f" xsi:nil="true"/>
    <Language xmlns="c9cc98be-0b22-41ab-bdb1-d3f0291e2b8f">English</Language>
    <Document_x0020_Type xmlns="c9cc98be-0b22-41ab-bdb1-d3f0291e2b8f">ppt</Document_x0020_Type>
    <_dlc_DocId xmlns="7d41cf21-0d85-41e8-a097-0a6b40189b3f">4J5HPPMTWJXE-353-77</_dlc_DocId>
    <_dlc_DocIdUrl xmlns="7d41cf21-0d85-41e8-a097-0a6b40189b3f">
      <Url>https://intra.paho.org/departments-offices/dd/cmu/IB/_layouts/15/DocIdRedir.aspx?ID=4J5HPPMTWJXE-353-77</Url>
      <Description>4J5HPPMTWJXE-353-77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935868D722C64E8D9E19EDB57EE7FF" ma:contentTypeVersion="11" ma:contentTypeDescription="Create a new document." ma:contentTypeScope="" ma:versionID="a0c82c1bcd51ad2b5bcfe2e04a88795d">
  <xsd:schema xmlns:xsd="http://www.w3.org/2001/XMLSchema" xmlns:xs="http://www.w3.org/2001/XMLSchema" xmlns:p="http://schemas.microsoft.com/office/2006/metadata/properties" xmlns:ns2="c9cc98be-0b22-41ab-bdb1-d3f0291e2b8f" xmlns:ns3="7d41cf21-0d85-41e8-a097-0a6b40189b3f" targetNamespace="http://schemas.microsoft.com/office/2006/metadata/properties" ma:root="true" ma:fieldsID="dc06951c73566b6c0cca512d0fc890fb" ns2:_="" ns3:_="">
    <xsd:import namespace="c9cc98be-0b22-41ab-bdb1-d3f0291e2b8f"/>
    <xsd:import namespace="7d41cf21-0d85-41e8-a097-0a6b40189b3f"/>
    <xsd:element name="properties">
      <xsd:complexType>
        <xsd:sequence>
          <xsd:element name="documentManagement">
            <xsd:complexType>
              <xsd:all>
                <xsd:element ref="ns2:Information" minOccurs="0"/>
                <xsd:element ref="ns2:Theme" minOccurs="0"/>
                <xsd:element ref="ns2:Document_x0020_Type" minOccurs="0"/>
                <xsd:element ref="ns2:Language" minOccurs="0"/>
                <xsd:element ref="ns2:Color"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cc98be-0b22-41ab-bdb1-d3f0291e2b8f" elementFormDefault="qualified">
    <xsd:import namespace="http://schemas.microsoft.com/office/2006/documentManagement/types"/>
    <xsd:import namespace="http://schemas.microsoft.com/office/infopath/2007/PartnerControls"/>
    <xsd:element name="Information" ma:index="1" nillable="true" ma:displayName="Information" ma:internalName="Information" ma:readOnly="false">
      <xsd:simpleType>
        <xsd:restriction base="dms:Text">
          <xsd:maxLength value="255"/>
        </xsd:restriction>
      </xsd:simpleType>
    </xsd:element>
    <xsd:element name="Theme" ma:index="3" nillable="true" ma:displayName="Theme" ma:description="3D logos&#10;4x6 card&#10;Agenda&#10;Binder&#10;Bookcover sample&#10;Brochure&#10;Brochure sample&#10;Bookmark&#10;Business card sample&#10;CD circular label&#10;CD front case&#10;CD back tray&#10;CD_DVD&#10;Complex business card&#10;Simple business card&#10;Courtesy card&#10;Diploma&#10;Envelope&#10;External design sample&#10;Folder&#10;Folder sample&#10;Form&#10;How to&#10;Lettherhead&#10;Manual&#10;Nametag&#10;One inch spine for binder&#10;Two inch spine for binder&#10;Partner logo&#10;Poster sample&#10;Powerpoint_presentation&#10;Standard logo&#10;Standard logo-PMS 288&#10;Standard logo-PMS 306&#10;Official logo&#10;Condensed logo&#10;Logo sample&#10;Logo incorrect use&#10;Sub brand&#10;Typeface sample&#10;not specified" ma:internalName="Theme" ma:readOnly="false">
      <xsd:simpleType>
        <xsd:restriction base="dms:Text">
          <xsd:maxLength value="255"/>
        </xsd:restriction>
      </xsd:simpleType>
    </xsd:element>
    <xsd:element name="Document_x0020_Type" ma:index="4" nillable="true" ma:displayName="Document Type" ma:default="ppt" ma:format="Dropdown" ma:internalName="Document_x0020_Type" ma:readOnly="false">
      <xsd:simpleType>
        <xsd:union memberTypes="dms:Text">
          <xsd:simpleType>
            <xsd:restriction base="dms:Choice">
              <xsd:enumeration value="eps"/>
              <xsd:enumeration value="wmf"/>
              <xsd:enumeration value="pdf"/>
              <xsd:enumeration value="ai"/>
              <xsd:enumeration value="psd"/>
              <xsd:enumeration value="tif"/>
              <xsd:enumeration value="zip"/>
              <xsd:enumeration value="png"/>
              <xsd:enumeration value="bmp"/>
              <xsd:enumeration value="gif"/>
              <xsd:enumeration value="doc"/>
              <xsd:enumeration value="xls"/>
              <xsd:enumeration value="txt"/>
              <xsd:enumeration value="jpg"/>
              <xsd:enumeration value="mp3"/>
              <xsd:enumeration value="mp4"/>
              <xsd:enumeration value="mov"/>
              <xsd:enumeration value="swf"/>
              <xsd:enumeration value="flash"/>
              <xsd:enumeration value="ppt"/>
              <xsd:enumeration value="not specified"/>
            </xsd:restriction>
          </xsd:simpleType>
        </xsd:union>
      </xsd:simpleType>
    </xsd:element>
    <xsd:element name="Language" ma:index="5" nillable="true" ma:displayName="Language" ma:default="English" ma:format="Dropdown" ma:internalName="Language" ma:readOnly="false">
      <xsd:simpleType>
        <xsd:union memberTypes="dms:Text">
          <xsd:simpleType>
            <xsd:restriction base="dms:Choice">
              <xsd:enumeration value="English"/>
              <xsd:enumeration value="Spanish"/>
              <xsd:enumeration value="Portuguese"/>
              <xsd:enumeration value="French"/>
              <xsd:enumeration value="All"/>
            </xsd:restriction>
          </xsd:simpleType>
        </xsd:union>
      </xsd:simpleType>
    </xsd:element>
    <xsd:element name="Color" ma:index="6" nillable="true" ma:displayName="Color" ma:default="CMYK" ma:format="Dropdown" ma:internalName="Color" ma:readOnly="false">
      <xsd:simpleType>
        <xsd:union memberTypes="dms:Text">
          <xsd:simpleType>
            <xsd:restriction base="dms:Choice">
              <xsd:enumeration value="CMYK"/>
              <xsd:enumeration value="Black"/>
              <xsd:enumeration value="White"/>
              <xsd:enumeration value="Gray"/>
              <xsd:enumeration value="Lavender"/>
              <xsd:enumeration value="Cyan"/>
              <xsd:enumeration value="Aqua Blue"/>
              <xsd:enumeration value="Blue"/>
              <xsd:enumeration value="Light Blue"/>
              <xsd:enumeration value="Green"/>
              <xsd:enumeration value="Light Green"/>
              <xsd:enumeration value="Orange"/>
              <xsd:enumeration value="Light Orange"/>
              <xsd:enumeration value="Pink"/>
              <xsd:enumeration value="Purple"/>
              <xsd:enumeration value="Red"/>
              <xsd:enumeration value="Yellow"/>
              <xsd:enumeration value="Light Yellow"/>
              <xsd:enumeration value="color"/>
              <xsd:enumeration value="All colors"/>
              <xsd:enumeration value="not specifi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d41cf21-0d85-41e8-a097-0a6b40189b3f"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A2B5CA6-6D55-4AC0-94F6-DB37E76B59FD}">
  <ds:schemaRefs>
    <ds:schemaRef ds:uri="http://schemas.microsoft.com/sharepoint/v3/contenttype/forms"/>
  </ds:schemaRefs>
</ds:datastoreItem>
</file>

<file path=customXml/itemProps2.xml><?xml version="1.0" encoding="utf-8"?>
<ds:datastoreItem xmlns:ds="http://schemas.openxmlformats.org/officeDocument/2006/customXml" ds:itemID="{23BDF0A9-B623-45EB-B1D4-418F88329AA5}">
  <ds:schemaRefs>
    <ds:schemaRef ds:uri="http://schemas.microsoft.com/office/2006/documentManagement/types"/>
    <ds:schemaRef ds:uri="http://purl.org/dc/elements/1.1/"/>
    <ds:schemaRef ds:uri="http://purl.org/dc/dcmitype/"/>
    <ds:schemaRef ds:uri="http://schemas.microsoft.com/office/infopath/2007/PartnerControls"/>
    <ds:schemaRef ds:uri="c9cc98be-0b22-41ab-bdb1-d3f0291e2b8f"/>
    <ds:schemaRef ds:uri="http://purl.org/dc/terms/"/>
    <ds:schemaRef ds:uri="http://schemas.openxmlformats.org/package/2006/metadata/core-properties"/>
    <ds:schemaRef ds:uri="7d41cf21-0d85-41e8-a097-0a6b40189b3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30C4535-ACC8-42E4-9CE1-367026A714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cc98be-0b22-41ab-bdb1-d3f0291e2b8f"/>
    <ds:schemaRef ds:uri="7d41cf21-0d85-41e8-a097-0a6b40189b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ECB7E3E-C88D-4E35-AD2D-6A125A7D7BC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PAHO-WHO_PowerPoint_16x9_Template</Template>
  <TotalTime>1152</TotalTime>
  <Words>957</Words>
  <Application>Microsoft Office PowerPoint</Application>
  <PresentationFormat>Widescreen</PresentationFormat>
  <Paragraphs>107</Paragraphs>
  <Slides>23</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6" baseType="lpstr">
      <vt:lpstr>ＭＳ Ｐゴシック</vt:lpstr>
      <vt:lpstr>Arial</vt:lpstr>
      <vt:lpstr>Calibri</vt:lpstr>
      <vt:lpstr>Calibri Light</vt:lpstr>
      <vt:lpstr>Helvetica</vt:lpstr>
      <vt:lpstr>Helvetica Light</vt:lpstr>
      <vt:lpstr>Lato Light</vt:lpstr>
      <vt:lpstr>Montserrat-Regular</vt:lpstr>
      <vt:lpstr>Palatino Linotype</vt:lpstr>
      <vt:lpstr>Roboto Regular</vt:lpstr>
      <vt:lpstr>Trebuchet MS</vt:lpstr>
      <vt:lpstr>Default Theme</vt:lpstr>
      <vt:lpstr>Acrobat Document</vt:lpstr>
      <vt:lpstr> Sistemas alimentarios sostenibles para una alimentación adecuada  </vt:lpstr>
      <vt:lpstr>Contenido</vt:lpstr>
      <vt:lpstr>PowerPoint Presentation</vt:lpstr>
      <vt:lpstr>PowerPoint Presentation</vt:lpstr>
      <vt:lpstr>Prevalencia de Sobrepeso y obesidad</vt:lpstr>
      <vt:lpstr>PowerPoint Presentation</vt:lpstr>
      <vt:lpstr>PowerPoint Presentation</vt:lpstr>
      <vt:lpstr>PowerPoint Presentation</vt:lpstr>
      <vt:lpstr>Factores de riesgo de las enfermedades no transmisibles</vt:lpstr>
      <vt:lpstr>¿Qué estamos comiendo y por qué?</vt:lpstr>
      <vt:lpstr>PowerPoint Presentation</vt:lpstr>
      <vt:lpstr>¿Qué determina lo que comemos?</vt:lpstr>
      <vt:lpstr>PowerPoint Presentation</vt:lpstr>
      <vt:lpstr>PowerPoint Presentation</vt:lpstr>
      <vt:lpstr>PowerPoint Presentation</vt:lpstr>
      <vt:lpstr>PowerPoint Presentation</vt:lpstr>
      <vt:lpstr>PowerPoint Presentation</vt:lpstr>
      <vt:lpstr>Impuestos a las bebidas azucaradas</vt:lpstr>
      <vt:lpstr>Etiquetado Frontal de Advertencia Nutricional</vt:lpstr>
      <vt:lpstr>Que debemos hacer</vt:lpstr>
      <vt:lpstr>Mensajes Clave</vt:lpstr>
      <vt:lpstr>Mensajes Clave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Ruben Grajeda Toledo</cp:lastModifiedBy>
  <cp:revision>113</cp:revision>
  <dcterms:created xsi:type="dcterms:W3CDTF">2018-05-29T20:46:12Z</dcterms:created>
  <dcterms:modified xsi:type="dcterms:W3CDTF">2018-11-22T15:04:13Z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0x0101003F935868D722C64E8D9E19EDB57EE7FF</vt:lpwstr>
  </property>
  <property fmtid="{D5CDD505-2E9C-101B-9397-08002B2CF9AE}" pid="3" name="_dlc_DocIdItemGuid">
    <vt:lpwstr>e82d9f4d-bf21-45dc-8b51-0e309e475e22</vt:lpwstr>
  </property>
</Properties>
</file>