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77" r:id="rId3"/>
    <p:sldId id="279" r:id="rId4"/>
    <p:sldId id="476" r:id="rId5"/>
    <p:sldId id="478" r:id="rId6"/>
    <p:sldId id="483" r:id="rId7"/>
    <p:sldId id="480" r:id="rId8"/>
    <p:sldId id="479" r:id="rId9"/>
    <p:sldId id="482" r:id="rId10"/>
    <p:sldId id="514" r:id="rId11"/>
    <p:sldId id="475" r:id="rId12"/>
    <p:sldId id="473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00"/>
    <a:srgbClr val="008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3"/>
    <p:restoredTop sz="94681"/>
  </p:normalViewPr>
  <p:slideViewPr>
    <p:cSldViewPr snapToGrid="0" snapToObjects="1">
      <p:cViewPr varScale="1">
        <p:scale>
          <a:sx n="70" d="100"/>
          <a:sy n="7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AA1D5-7444-EA49-B4E5-9A03E59C3107}" type="doc">
      <dgm:prSet loTypeId="urn:microsoft.com/office/officeart/2005/8/layout/hierarchy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BAACC46-9D38-E743-8E6F-A4CB0CABAC58}">
      <dgm:prSet phldrT="[Texto]"/>
      <dgm:spPr/>
      <dgm:t>
        <a:bodyPr/>
        <a:lstStyle/>
        <a:p>
          <a:r>
            <a:rPr lang="es-ES" b="1" dirty="0"/>
            <a:t>NO MODIFICABLES</a:t>
          </a:r>
        </a:p>
      </dgm:t>
    </dgm:pt>
    <dgm:pt modelId="{64A46A37-ECB0-5348-8980-9BE2A7B827B6}" type="parTrans" cxnId="{79CDAE50-F307-D546-907D-2F3BC72C4A02}">
      <dgm:prSet/>
      <dgm:spPr/>
      <dgm:t>
        <a:bodyPr/>
        <a:lstStyle/>
        <a:p>
          <a:endParaRPr lang="es-ES"/>
        </a:p>
      </dgm:t>
    </dgm:pt>
    <dgm:pt modelId="{09B9246C-79BC-1C44-B558-E8DBBA6D8F21}" type="sibTrans" cxnId="{79CDAE50-F307-D546-907D-2F3BC72C4A02}">
      <dgm:prSet/>
      <dgm:spPr/>
      <dgm:t>
        <a:bodyPr/>
        <a:lstStyle/>
        <a:p>
          <a:endParaRPr lang="es-ES"/>
        </a:p>
      </dgm:t>
    </dgm:pt>
    <dgm:pt modelId="{F6D3E27F-2E8E-BC44-BA69-2DA985399D1F}">
      <dgm:prSet phldrT="[Texto]"/>
      <dgm:spPr/>
      <dgm:t>
        <a:bodyPr/>
        <a:lstStyle/>
        <a:p>
          <a:r>
            <a:rPr lang="es-ES" dirty="0"/>
            <a:t>Sexo</a:t>
          </a:r>
        </a:p>
      </dgm:t>
    </dgm:pt>
    <dgm:pt modelId="{1DB87BA1-602A-F34C-9194-A810CC97F3E2}" type="parTrans" cxnId="{D05A6CAF-104D-3F47-B290-15B46A305A03}">
      <dgm:prSet/>
      <dgm:spPr/>
      <dgm:t>
        <a:bodyPr/>
        <a:lstStyle/>
        <a:p>
          <a:endParaRPr lang="es-ES"/>
        </a:p>
      </dgm:t>
    </dgm:pt>
    <dgm:pt modelId="{FA5D6AF7-C6CF-2B43-8349-00F0F87D29E1}" type="sibTrans" cxnId="{D05A6CAF-104D-3F47-B290-15B46A305A03}">
      <dgm:prSet/>
      <dgm:spPr/>
      <dgm:t>
        <a:bodyPr/>
        <a:lstStyle/>
        <a:p>
          <a:endParaRPr lang="es-ES"/>
        </a:p>
      </dgm:t>
    </dgm:pt>
    <dgm:pt modelId="{134C372E-D918-0A4C-AF85-323A09979AED}">
      <dgm:prSet phldrT="[Texto]"/>
      <dgm:spPr/>
      <dgm:t>
        <a:bodyPr/>
        <a:lstStyle/>
        <a:p>
          <a:r>
            <a:rPr lang="es-ES" b="1" dirty="0"/>
            <a:t>MODIFICABLES</a:t>
          </a:r>
        </a:p>
      </dgm:t>
    </dgm:pt>
    <dgm:pt modelId="{F1118BEA-32CD-0843-8A53-D6055556EBEB}" type="parTrans" cxnId="{FF9E820E-1190-6443-815E-21B9CC337F40}">
      <dgm:prSet/>
      <dgm:spPr/>
      <dgm:t>
        <a:bodyPr/>
        <a:lstStyle/>
        <a:p>
          <a:endParaRPr lang="es-ES"/>
        </a:p>
      </dgm:t>
    </dgm:pt>
    <dgm:pt modelId="{FDBE0178-7748-3D43-BAA4-4FA9F96AD927}" type="sibTrans" cxnId="{FF9E820E-1190-6443-815E-21B9CC337F40}">
      <dgm:prSet/>
      <dgm:spPr/>
      <dgm:t>
        <a:bodyPr/>
        <a:lstStyle/>
        <a:p>
          <a:endParaRPr lang="es-ES"/>
        </a:p>
      </dgm:t>
    </dgm:pt>
    <dgm:pt modelId="{C10C4A96-22EE-8949-AAC1-B7D20D43D2B5}">
      <dgm:prSet phldrT="[Texto]"/>
      <dgm:spPr/>
      <dgm:t>
        <a:bodyPr/>
        <a:lstStyle/>
        <a:p>
          <a:r>
            <a:rPr lang="es-ES" dirty="0"/>
            <a:t>Obesidad</a:t>
          </a:r>
        </a:p>
      </dgm:t>
    </dgm:pt>
    <dgm:pt modelId="{FC8958A5-3F61-8B47-94EA-9D8BFE7E1B0F}" type="parTrans" cxnId="{7FFAB2AB-A867-BA4A-A2CC-F1AF76F5D402}">
      <dgm:prSet/>
      <dgm:spPr/>
      <dgm:t>
        <a:bodyPr/>
        <a:lstStyle/>
        <a:p>
          <a:endParaRPr lang="es-ES"/>
        </a:p>
      </dgm:t>
    </dgm:pt>
    <dgm:pt modelId="{78538F23-5526-4D40-A967-0437F7585218}" type="sibTrans" cxnId="{7FFAB2AB-A867-BA4A-A2CC-F1AF76F5D402}">
      <dgm:prSet/>
      <dgm:spPr/>
      <dgm:t>
        <a:bodyPr/>
        <a:lstStyle/>
        <a:p>
          <a:endParaRPr lang="es-ES"/>
        </a:p>
      </dgm:t>
    </dgm:pt>
    <dgm:pt modelId="{00585E03-16E6-F549-B99E-0F41272CC946}">
      <dgm:prSet phldrT="[Texto]"/>
      <dgm:spPr/>
      <dgm:t>
        <a:bodyPr/>
        <a:lstStyle/>
        <a:p>
          <a:r>
            <a:rPr lang="es-ES" dirty="0" err="1"/>
            <a:t>Estres</a:t>
          </a:r>
          <a:r>
            <a:rPr lang="es-ES" dirty="0"/>
            <a:t> </a:t>
          </a:r>
        </a:p>
      </dgm:t>
    </dgm:pt>
    <dgm:pt modelId="{94B3CC47-50AD-5944-84F4-C1C54BF41D0B}" type="parTrans" cxnId="{5F5D6ADE-6C48-DE42-9720-9E90968BC9B2}">
      <dgm:prSet/>
      <dgm:spPr/>
      <dgm:t>
        <a:bodyPr/>
        <a:lstStyle/>
        <a:p>
          <a:endParaRPr lang="es-ES"/>
        </a:p>
      </dgm:t>
    </dgm:pt>
    <dgm:pt modelId="{1198FCFE-34EF-1045-AA57-9108A73C4D9C}" type="sibTrans" cxnId="{5F5D6ADE-6C48-DE42-9720-9E90968BC9B2}">
      <dgm:prSet/>
      <dgm:spPr/>
      <dgm:t>
        <a:bodyPr/>
        <a:lstStyle/>
        <a:p>
          <a:endParaRPr lang="es-ES"/>
        </a:p>
      </dgm:t>
    </dgm:pt>
    <dgm:pt modelId="{7869EE5D-537E-6943-BD6E-4B506CB5C263}">
      <dgm:prSet phldrT="[Texto]"/>
      <dgm:spPr/>
      <dgm:t>
        <a:bodyPr/>
        <a:lstStyle/>
        <a:p>
          <a:r>
            <a:rPr lang="es-ES" dirty="0"/>
            <a:t>Edad</a:t>
          </a:r>
        </a:p>
      </dgm:t>
    </dgm:pt>
    <dgm:pt modelId="{0B63FDF6-334E-F040-A299-948F0EA01129}" type="parTrans" cxnId="{F0ED160D-DB18-1C4E-AE61-CDA969C02469}">
      <dgm:prSet/>
      <dgm:spPr/>
      <dgm:t>
        <a:bodyPr/>
        <a:lstStyle/>
        <a:p>
          <a:endParaRPr lang="es-ES"/>
        </a:p>
      </dgm:t>
    </dgm:pt>
    <dgm:pt modelId="{328B38BD-82F0-624B-9B71-B7FC0538A458}" type="sibTrans" cxnId="{F0ED160D-DB18-1C4E-AE61-CDA969C02469}">
      <dgm:prSet/>
      <dgm:spPr/>
      <dgm:t>
        <a:bodyPr/>
        <a:lstStyle/>
        <a:p>
          <a:endParaRPr lang="es-ES"/>
        </a:p>
      </dgm:t>
    </dgm:pt>
    <dgm:pt modelId="{66E2D37A-E5E9-5047-AFE0-E7F93508D407}">
      <dgm:prSet phldrT="[Texto]"/>
      <dgm:spPr/>
      <dgm:t>
        <a:bodyPr/>
        <a:lstStyle/>
        <a:p>
          <a:r>
            <a:rPr lang="es-ES" dirty="0"/>
            <a:t>Antecedentes familiares</a:t>
          </a:r>
        </a:p>
      </dgm:t>
    </dgm:pt>
    <dgm:pt modelId="{56A800F0-83C3-874A-AED1-279B6F169905}" type="parTrans" cxnId="{DE3D859B-3F65-694B-ADDB-F1E93056375A}">
      <dgm:prSet/>
      <dgm:spPr/>
      <dgm:t>
        <a:bodyPr/>
        <a:lstStyle/>
        <a:p>
          <a:endParaRPr lang="es-ES"/>
        </a:p>
      </dgm:t>
    </dgm:pt>
    <dgm:pt modelId="{465AA42B-7B97-DA4E-9F0F-5C308348B81A}" type="sibTrans" cxnId="{DE3D859B-3F65-694B-ADDB-F1E93056375A}">
      <dgm:prSet/>
      <dgm:spPr/>
      <dgm:t>
        <a:bodyPr/>
        <a:lstStyle/>
        <a:p>
          <a:endParaRPr lang="es-ES"/>
        </a:p>
      </dgm:t>
    </dgm:pt>
    <dgm:pt modelId="{5F12BF75-B9D0-3444-8C83-FE8770D98396}">
      <dgm:prSet phldrT="[Texto]"/>
      <dgm:spPr/>
      <dgm:t>
        <a:bodyPr/>
        <a:lstStyle/>
        <a:p>
          <a:r>
            <a:rPr lang="es-ES" dirty="0"/>
            <a:t>Sedentarismo</a:t>
          </a:r>
        </a:p>
      </dgm:t>
    </dgm:pt>
    <dgm:pt modelId="{EFF81597-2872-0D4A-A596-2115E7AB5BDE}" type="parTrans" cxnId="{3960C913-1633-B948-87AA-F897C5290C6D}">
      <dgm:prSet/>
      <dgm:spPr/>
      <dgm:t>
        <a:bodyPr/>
        <a:lstStyle/>
        <a:p>
          <a:endParaRPr lang="es-ES"/>
        </a:p>
      </dgm:t>
    </dgm:pt>
    <dgm:pt modelId="{E2832598-B676-2642-9B31-6E4A9FB28F48}" type="sibTrans" cxnId="{3960C913-1633-B948-87AA-F897C5290C6D}">
      <dgm:prSet/>
      <dgm:spPr/>
      <dgm:t>
        <a:bodyPr/>
        <a:lstStyle/>
        <a:p>
          <a:endParaRPr lang="es-ES"/>
        </a:p>
      </dgm:t>
    </dgm:pt>
    <dgm:pt modelId="{4FF68B49-9767-0A4A-8B05-9D5608EE0345}">
      <dgm:prSet phldrT="[Texto]"/>
      <dgm:spPr/>
      <dgm:t>
        <a:bodyPr/>
        <a:lstStyle/>
        <a:p>
          <a:r>
            <a:rPr lang="es-ES" dirty="0"/>
            <a:t>Tabaquismo</a:t>
          </a:r>
        </a:p>
      </dgm:t>
    </dgm:pt>
    <dgm:pt modelId="{0DD26F56-58B4-5E4F-9A62-204E21CBF5E8}" type="parTrans" cxnId="{3BE85B23-6759-7540-A504-4B211AC716B1}">
      <dgm:prSet/>
      <dgm:spPr/>
      <dgm:t>
        <a:bodyPr/>
        <a:lstStyle/>
        <a:p>
          <a:endParaRPr lang="es-ES"/>
        </a:p>
      </dgm:t>
    </dgm:pt>
    <dgm:pt modelId="{D3A1D0A6-39C2-7A47-B2A0-5911CFBD7330}" type="sibTrans" cxnId="{3BE85B23-6759-7540-A504-4B211AC716B1}">
      <dgm:prSet/>
      <dgm:spPr/>
      <dgm:t>
        <a:bodyPr/>
        <a:lstStyle/>
        <a:p>
          <a:endParaRPr lang="es-ES"/>
        </a:p>
      </dgm:t>
    </dgm:pt>
    <dgm:pt modelId="{593FB202-1327-B74D-AB89-77B2DB2A0571}">
      <dgm:prSet phldrT="[Texto]"/>
      <dgm:spPr/>
      <dgm:t>
        <a:bodyPr/>
        <a:lstStyle/>
        <a:p>
          <a:r>
            <a:rPr lang="es-ES" dirty="0"/>
            <a:t>Mala higiene oral</a:t>
          </a:r>
        </a:p>
      </dgm:t>
    </dgm:pt>
    <dgm:pt modelId="{2A7B227B-57EC-8648-AD76-FA57453AE59B}" type="parTrans" cxnId="{CCC58D74-BA87-814C-B4AB-E3E3CB20CAD6}">
      <dgm:prSet/>
      <dgm:spPr/>
      <dgm:t>
        <a:bodyPr/>
        <a:lstStyle/>
        <a:p>
          <a:endParaRPr lang="es-ES"/>
        </a:p>
      </dgm:t>
    </dgm:pt>
    <dgm:pt modelId="{3DB1FA42-4970-6F43-B2D6-7950384979B6}" type="sibTrans" cxnId="{CCC58D74-BA87-814C-B4AB-E3E3CB20CAD6}">
      <dgm:prSet/>
      <dgm:spPr/>
      <dgm:t>
        <a:bodyPr/>
        <a:lstStyle/>
        <a:p>
          <a:endParaRPr lang="es-ES"/>
        </a:p>
      </dgm:t>
    </dgm:pt>
    <dgm:pt modelId="{185E180D-2D8A-D044-9FBC-F90ECD277D9B}" type="pres">
      <dgm:prSet presAssocID="{485AA1D5-7444-EA49-B4E5-9A03E59C31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8F2F12-2DAE-674A-AEF1-70298D1A9D7B}" type="pres">
      <dgm:prSet presAssocID="{BBAACC46-9D38-E743-8E6F-A4CB0CABAC58}" presName="root" presStyleCnt="0"/>
      <dgm:spPr/>
    </dgm:pt>
    <dgm:pt modelId="{4958CECC-155B-0345-9636-9DE258F114F3}" type="pres">
      <dgm:prSet presAssocID="{BBAACC46-9D38-E743-8E6F-A4CB0CABAC58}" presName="rootComposite" presStyleCnt="0"/>
      <dgm:spPr/>
    </dgm:pt>
    <dgm:pt modelId="{7CA15DB5-DF24-D64C-84F5-A422635451DC}" type="pres">
      <dgm:prSet presAssocID="{BBAACC46-9D38-E743-8E6F-A4CB0CABAC58}" presName="rootText" presStyleLbl="node1" presStyleIdx="0" presStyleCnt="2"/>
      <dgm:spPr/>
      <dgm:t>
        <a:bodyPr/>
        <a:lstStyle/>
        <a:p>
          <a:endParaRPr lang="es-ES"/>
        </a:p>
      </dgm:t>
    </dgm:pt>
    <dgm:pt modelId="{502989A3-2C72-3A40-8FE0-11830177EE1A}" type="pres">
      <dgm:prSet presAssocID="{BBAACC46-9D38-E743-8E6F-A4CB0CABAC58}" presName="rootConnector" presStyleLbl="node1" presStyleIdx="0" presStyleCnt="2"/>
      <dgm:spPr/>
      <dgm:t>
        <a:bodyPr/>
        <a:lstStyle/>
        <a:p>
          <a:endParaRPr lang="es-ES"/>
        </a:p>
      </dgm:t>
    </dgm:pt>
    <dgm:pt modelId="{8D1D36E5-AA1F-F847-9F76-15D97FA84405}" type="pres">
      <dgm:prSet presAssocID="{BBAACC46-9D38-E743-8E6F-A4CB0CABAC58}" presName="childShape" presStyleCnt="0"/>
      <dgm:spPr/>
    </dgm:pt>
    <dgm:pt modelId="{186441D4-E4B1-F441-A23C-12443E859FB5}" type="pres">
      <dgm:prSet presAssocID="{1DB87BA1-602A-F34C-9194-A810CC97F3E2}" presName="Name13" presStyleLbl="parChTrans1D2" presStyleIdx="0" presStyleCnt="8"/>
      <dgm:spPr/>
      <dgm:t>
        <a:bodyPr/>
        <a:lstStyle/>
        <a:p>
          <a:endParaRPr lang="es-ES"/>
        </a:p>
      </dgm:t>
    </dgm:pt>
    <dgm:pt modelId="{11B48767-1B3C-D34A-9596-6217999828B2}" type="pres">
      <dgm:prSet presAssocID="{F6D3E27F-2E8E-BC44-BA69-2DA985399D1F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B3F39-1069-5147-9692-DFACC49729D5}" type="pres">
      <dgm:prSet presAssocID="{0B63FDF6-334E-F040-A299-948F0EA01129}" presName="Name13" presStyleLbl="parChTrans1D2" presStyleIdx="1" presStyleCnt="8"/>
      <dgm:spPr/>
      <dgm:t>
        <a:bodyPr/>
        <a:lstStyle/>
        <a:p>
          <a:endParaRPr lang="es-ES"/>
        </a:p>
      </dgm:t>
    </dgm:pt>
    <dgm:pt modelId="{7841DA11-C924-4A4F-87D8-FCA820D1C069}" type="pres">
      <dgm:prSet presAssocID="{7869EE5D-537E-6943-BD6E-4B506CB5C263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542BB1-2A06-524C-B3AD-81CC20A7996B}" type="pres">
      <dgm:prSet presAssocID="{56A800F0-83C3-874A-AED1-279B6F169905}" presName="Name13" presStyleLbl="parChTrans1D2" presStyleIdx="2" presStyleCnt="8"/>
      <dgm:spPr/>
      <dgm:t>
        <a:bodyPr/>
        <a:lstStyle/>
        <a:p>
          <a:endParaRPr lang="es-ES"/>
        </a:p>
      </dgm:t>
    </dgm:pt>
    <dgm:pt modelId="{76C32B57-4580-2B47-819A-D4EC4413A0A4}" type="pres">
      <dgm:prSet presAssocID="{66E2D37A-E5E9-5047-AFE0-E7F93508D407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5DD52-2C08-6B47-B423-43FBD899543D}" type="pres">
      <dgm:prSet presAssocID="{134C372E-D918-0A4C-AF85-323A09979AED}" presName="root" presStyleCnt="0"/>
      <dgm:spPr/>
    </dgm:pt>
    <dgm:pt modelId="{E87775A1-3E29-464D-BCDC-4C4D51A7E192}" type="pres">
      <dgm:prSet presAssocID="{134C372E-D918-0A4C-AF85-323A09979AED}" presName="rootComposite" presStyleCnt="0"/>
      <dgm:spPr/>
    </dgm:pt>
    <dgm:pt modelId="{5DCC7EB1-DE91-6543-95D0-C52606F658C7}" type="pres">
      <dgm:prSet presAssocID="{134C372E-D918-0A4C-AF85-323A09979AED}" presName="rootText" presStyleLbl="node1" presStyleIdx="1" presStyleCnt="2"/>
      <dgm:spPr/>
      <dgm:t>
        <a:bodyPr/>
        <a:lstStyle/>
        <a:p>
          <a:endParaRPr lang="es-ES"/>
        </a:p>
      </dgm:t>
    </dgm:pt>
    <dgm:pt modelId="{A3FC6BDE-D157-2946-9C3F-9785EDC185B4}" type="pres">
      <dgm:prSet presAssocID="{134C372E-D918-0A4C-AF85-323A09979AED}" presName="rootConnector" presStyleLbl="node1" presStyleIdx="1" presStyleCnt="2"/>
      <dgm:spPr/>
      <dgm:t>
        <a:bodyPr/>
        <a:lstStyle/>
        <a:p>
          <a:endParaRPr lang="es-ES"/>
        </a:p>
      </dgm:t>
    </dgm:pt>
    <dgm:pt modelId="{ED876F80-6BCC-B848-8009-157737E46F0E}" type="pres">
      <dgm:prSet presAssocID="{134C372E-D918-0A4C-AF85-323A09979AED}" presName="childShape" presStyleCnt="0"/>
      <dgm:spPr/>
    </dgm:pt>
    <dgm:pt modelId="{3980DC12-7524-C64A-BE6F-19EB5E873376}" type="pres">
      <dgm:prSet presAssocID="{FC8958A5-3F61-8B47-94EA-9D8BFE7E1B0F}" presName="Name13" presStyleLbl="parChTrans1D2" presStyleIdx="3" presStyleCnt="8"/>
      <dgm:spPr/>
      <dgm:t>
        <a:bodyPr/>
        <a:lstStyle/>
        <a:p>
          <a:endParaRPr lang="es-ES"/>
        </a:p>
      </dgm:t>
    </dgm:pt>
    <dgm:pt modelId="{8C841FF0-9404-AB43-9930-302D54AE3ADD}" type="pres">
      <dgm:prSet presAssocID="{C10C4A96-22EE-8949-AAC1-B7D20D43D2B5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2A078-5547-A249-B0E9-73C607AA709C}" type="pres">
      <dgm:prSet presAssocID="{EFF81597-2872-0D4A-A596-2115E7AB5BDE}" presName="Name13" presStyleLbl="parChTrans1D2" presStyleIdx="4" presStyleCnt="8"/>
      <dgm:spPr/>
      <dgm:t>
        <a:bodyPr/>
        <a:lstStyle/>
        <a:p>
          <a:endParaRPr lang="es-ES"/>
        </a:p>
      </dgm:t>
    </dgm:pt>
    <dgm:pt modelId="{6BC3E792-75B5-E341-8575-02EA0790AF19}" type="pres">
      <dgm:prSet presAssocID="{5F12BF75-B9D0-3444-8C83-FE8770D98396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66C084-E366-4C4F-9498-857EBB6A9CBD}" type="pres">
      <dgm:prSet presAssocID="{94B3CC47-50AD-5944-84F4-C1C54BF41D0B}" presName="Name13" presStyleLbl="parChTrans1D2" presStyleIdx="5" presStyleCnt="8"/>
      <dgm:spPr/>
      <dgm:t>
        <a:bodyPr/>
        <a:lstStyle/>
        <a:p>
          <a:endParaRPr lang="es-ES"/>
        </a:p>
      </dgm:t>
    </dgm:pt>
    <dgm:pt modelId="{D448B0A9-32F6-6540-9BBA-16FC06F055DB}" type="pres">
      <dgm:prSet presAssocID="{00585E03-16E6-F549-B99E-0F41272CC946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659A1-C1B5-2747-BCD7-13F24AC5FC33}" type="pres">
      <dgm:prSet presAssocID="{0DD26F56-58B4-5E4F-9A62-204E21CBF5E8}" presName="Name13" presStyleLbl="parChTrans1D2" presStyleIdx="6" presStyleCnt="8"/>
      <dgm:spPr/>
      <dgm:t>
        <a:bodyPr/>
        <a:lstStyle/>
        <a:p>
          <a:endParaRPr lang="es-ES"/>
        </a:p>
      </dgm:t>
    </dgm:pt>
    <dgm:pt modelId="{C4C9E4D7-ECEB-2448-A795-A2E69E169A3D}" type="pres">
      <dgm:prSet presAssocID="{4FF68B49-9767-0A4A-8B05-9D5608EE0345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90D98-AF76-AA4A-A618-D9D80D1F1032}" type="pres">
      <dgm:prSet presAssocID="{2A7B227B-57EC-8648-AD76-FA57453AE59B}" presName="Name13" presStyleLbl="parChTrans1D2" presStyleIdx="7" presStyleCnt="8"/>
      <dgm:spPr/>
      <dgm:t>
        <a:bodyPr/>
        <a:lstStyle/>
        <a:p>
          <a:endParaRPr lang="es-ES"/>
        </a:p>
      </dgm:t>
    </dgm:pt>
    <dgm:pt modelId="{C18371AE-7D1D-D645-B4AB-54903AC18062}" type="pres">
      <dgm:prSet presAssocID="{593FB202-1327-B74D-AB89-77B2DB2A0571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C58D74-BA87-814C-B4AB-E3E3CB20CAD6}" srcId="{134C372E-D918-0A4C-AF85-323A09979AED}" destId="{593FB202-1327-B74D-AB89-77B2DB2A0571}" srcOrd="4" destOrd="0" parTransId="{2A7B227B-57EC-8648-AD76-FA57453AE59B}" sibTransId="{3DB1FA42-4970-6F43-B2D6-7950384979B6}"/>
    <dgm:cxn modelId="{69689AB7-5AEF-AB4F-A1B6-FE8921A1C5FC}" type="presOf" srcId="{C10C4A96-22EE-8949-AAC1-B7D20D43D2B5}" destId="{8C841FF0-9404-AB43-9930-302D54AE3ADD}" srcOrd="0" destOrd="0" presId="urn:microsoft.com/office/officeart/2005/8/layout/hierarchy3"/>
    <dgm:cxn modelId="{534968DF-D2A4-4B41-9FAF-1668DD9F39C7}" type="presOf" srcId="{00585E03-16E6-F549-B99E-0F41272CC946}" destId="{D448B0A9-32F6-6540-9BBA-16FC06F055DB}" srcOrd="0" destOrd="0" presId="urn:microsoft.com/office/officeart/2005/8/layout/hierarchy3"/>
    <dgm:cxn modelId="{6FF7BCD8-E81A-514F-B2A4-2D8EB3C7D29C}" type="presOf" srcId="{2A7B227B-57EC-8648-AD76-FA57453AE59B}" destId="{BB890D98-AF76-AA4A-A618-D9D80D1F1032}" srcOrd="0" destOrd="0" presId="urn:microsoft.com/office/officeart/2005/8/layout/hierarchy3"/>
    <dgm:cxn modelId="{79CDAE50-F307-D546-907D-2F3BC72C4A02}" srcId="{485AA1D5-7444-EA49-B4E5-9A03E59C3107}" destId="{BBAACC46-9D38-E743-8E6F-A4CB0CABAC58}" srcOrd="0" destOrd="0" parTransId="{64A46A37-ECB0-5348-8980-9BE2A7B827B6}" sibTransId="{09B9246C-79BC-1C44-B558-E8DBBA6D8F21}"/>
    <dgm:cxn modelId="{27B0602D-C6DA-EA48-8437-BD4397FEE825}" type="presOf" srcId="{F6D3E27F-2E8E-BC44-BA69-2DA985399D1F}" destId="{11B48767-1B3C-D34A-9596-6217999828B2}" srcOrd="0" destOrd="0" presId="urn:microsoft.com/office/officeart/2005/8/layout/hierarchy3"/>
    <dgm:cxn modelId="{9C2BB057-36F7-AF47-B702-13BA73D844EF}" type="presOf" srcId="{1DB87BA1-602A-F34C-9194-A810CC97F3E2}" destId="{186441D4-E4B1-F441-A23C-12443E859FB5}" srcOrd="0" destOrd="0" presId="urn:microsoft.com/office/officeart/2005/8/layout/hierarchy3"/>
    <dgm:cxn modelId="{2516240A-FA0A-414D-83A9-7FEB8196AE5F}" type="presOf" srcId="{485AA1D5-7444-EA49-B4E5-9A03E59C3107}" destId="{185E180D-2D8A-D044-9FBC-F90ECD277D9B}" srcOrd="0" destOrd="0" presId="urn:microsoft.com/office/officeart/2005/8/layout/hierarchy3"/>
    <dgm:cxn modelId="{14828655-3552-5D44-9045-EB673718FEA7}" type="presOf" srcId="{5F12BF75-B9D0-3444-8C83-FE8770D98396}" destId="{6BC3E792-75B5-E341-8575-02EA0790AF19}" srcOrd="0" destOrd="0" presId="urn:microsoft.com/office/officeart/2005/8/layout/hierarchy3"/>
    <dgm:cxn modelId="{523A4D0D-A112-4B46-9E5A-FE9A1C9A576C}" type="presOf" srcId="{7869EE5D-537E-6943-BD6E-4B506CB5C263}" destId="{7841DA11-C924-4A4F-87D8-FCA820D1C069}" srcOrd="0" destOrd="0" presId="urn:microsoft.com/office/officeart/2005/8/layout/hierarchy3"/>
    <dgm:cxn modelId="{70992F85-E6C8-7E42-AA8A-C601402CBAE2}" type="presOf" srcId="{BBAACC46-9D38-E743-8E6F-A4CB0CABAC58}" destId="{7CA15DB5-DF24-D64C-84F5-A422635451DC}" srcOrd="0" destOrd="0" presId="urn:microsoft.com/office/officeart/2005/8/layout/hierarchy3"/>
    <dgm:cxn modelId="{446342B8-E445-AD45-B0D1-35F7F43851B5}" type="presOf" srcId="{BBAACC46-9D38-E743-8E6F-A4CB0CABAC58}" destId="{502989A3-2C72-3A40-8FE0-11830177EE1A}" srcOrd="1" destOrd="0" presId="urn:microsoft.com/office/officeart/2005/8/layout/hierarchy3"/>
    <dgm:cxn modelId="{C8BD8D28-50B1-314D-B70E-EE6A8EA20E37}" type="presOf" srcId="{0B63FDF6-334E-F040-A299-948F0EA01129}" destId="{21FB3F39-1069-5147-9692-DFACC49729D5}" srcOrd="0" destOrd="0" presId="urn:microsoft.com/office/officeart/2005/8/layout/hierarchy3"/>
    <dgm:cxn modelId="{98A1A756-37D8-F64B-9F7D-6D083B4CD683}" type="presOf" srcId="{593FB202-1327-B74D-AB89-77B2DB2A0571}" destId="{C18371AE-7D1D-D645-B4AB-54903AC18062}" srcOrd="0" destOrd="0" presId="urn:microsoft.com/office/officeart/2005/8/layout/hierarchy3"/>
    <dgm:cxn modelId="{9B32EA87-674C-E244-A986-8EAB2C4C6126}" type="presOf" srcId="{94B3CC47-50AD-5944-84F4-C1C54BF41D0B}" destId="{D466C084-E366-4C4F-9498-857EBB6A9CBD}" srcOrd="0" destOrd="0" presId="urn:microsoft.com/office/officeart/2005/8/layout/hierarchy3"/>
    <dgm:cxn modelId="{B2EAF57A-341A-1F4C-8472-A58C23283E14}" type="presOf" srcId="{0DD26F56-58B4-5E4F-9A62-204E21CBF5E8}" destId="{138659A1-C1B5-2747-BCD7-13F24AC5FC33}" srcOrd="0" destOrd="0" presId="urn:microsoft.com/office/officeart/2005/8/layout/hierarchy3"/>
    <dgm:cxn modelId="{CC7C62E4-57FF-D943-A1A5-21BB54B29DC1}" type="presOf" srcId="{134C372E-D918-0A4C-AF85-323A09979AED}" destId="{5DCC7EB1-DE91-6543-95D0-C52606F658C7}" srcOrd="0" destOrd="0" presId="urn:microsoft.com/office/officeart/2005/8/layout/hierarchy3"/>
    <dgm:cxn modelId="{7FFAB2AB-A867-BA4A-A2CC-F1AF76F5D402}" srcId="{134C372E-D918-0A4C-AF85-323A09979AED}" destId="{C10C4A96-22EE-8949-AAC1-B7D20D43D2B5}" srcOrd="0" destOrd="0" parTransId="{FC8958A5-3F61-8B47-94EA-9D8BFE7E1B0F}" sibTransId="{78538F23-5526-4D40-A967-0437F7585218}"/>
    <dgm:cxn modelId="{F0ED160D-DB18-1C4E-AE61-CDA969C02469}" srcId="{BBAACC46-9D38-E743-8E6F-A4CB0CABAC58}" destId="{7869EE5D-537E-6943-BD6E-4B506CB5C263}" srcOrd="1" destOrd="0" parTransId="{0B63FDF6-334E-F040-A299-948F0EA01129}" sibTransId="{328B38BD-82F0-624B-9B71-B7FC0538A458}"/>
    <dgm:cxn modelId="{D05A6CAF-104D-3F47-B290-15B46A305A03}" srcId="{BBAACC46-9D38-E743-8E6F-A4CB0CABAC58}" destId="{F6D3E27F-2E8E-BC44-BA69-2DA985399D1F}" srcOrd="0" destOrd="0" parTransId="{1DB87BA1-602A-F34C-9194-A810CC97F3E2}" sibTransId="{FA5D6AF7-C6CF-2B43-8349-00F0F87D29E1}"/>
    <dgm:cxn modelId="{3BE85B23-6759-7540-A504-4B211AC716B1}" srcId="{134C372E-D918-0A4C-AF85-323A09979AED}" destId="{4FF68B49-9767-0A4A-8B05-9D5608EE0345}" srcOrd="3" destOrd="0" parTransId="{0DD26F56-58B4-5E4F-9A62-204E21CBF5E8}" sibTransId="{D3A1D0A6-39C2-7A47-B2A0-5911CFBD7330}"/>
    <dgm:cxn modelId="{E49488C2-721B-4848-9D9E-1CFEBAC916CC}" type="presOf" srcId="{4FF68B49-9767-0A4A-8B05-9D5608EE0345}" destId="{C4C9E4D7-ECEB-2448-A795-A2E69E169A3D}" srcOrd="0" destOrd="0" presId="urn:microsoft.com/office/officeart/2005/8/layout/hierarchy3"/>
    <dgm:cxn modelId="{48C88301-574D-164D-9068-96635D5E0330}" type="presOf" srcId="{56A800F0-83C3-874A-AED1-279B6F169905}" destId="{5B542BB1-2A06-524C-B3AD-81CC20A7996B}" srcOrd="0" destOrd="0" presId="urn:microsoft.com/office/officeart/2005/8/layout/hierarchy3"/>
    <dgm:cxn modelId="{EC961346-D2C2-B84A-BB9B-091C615E289A}" type="presOf" srcId="{EFF81597-2872-0D4A-A596-2115E7AB5BDE}" destId="{24B2A078-5547-A249-B0E9-73C607AA709C}" srcOrd="0" destOrd="0" presId="urn:microsoft.com/office/officeart/2005/8/layout/hierarchy3"/>
    <dgm:cxn modelId="{3960C913-1633-B948-87AA-F897C5290C6D}" srcId="{134C372E-D918-0A4C-AF85-323A09979AED}" destId="{5F12BF75-B9D0-3444-8C83-FE8770D98396}" srcOrd="1" destOrd="0" parTransId="{EFF81597-2872-0D4A-A596-2115E7AB5BDE}" sibTransId="{E2832598-B676-2642-9B31-6E4A9FB28F48}"/>
    <dgm:cxn modelId="{162B817A-271A-F549-8DAB-E24BE40164D5}" type="presOf" srcId="{134C372E-D918-0A4C-AF85-323A09979AED}" destId="{A3FC6BDE-D157-2946-9C3F-9785EDC185B4}" srcOrd="1" destOrd="0" presId="urn:microsoft.com/office/officeart/2005/8/layout/hierarchy3"/>
    <dgm:cxn modelId="{DE3D859B-3F65-694B-ADDB-F1E93056375A}" srcId="{BBAACC46-9D38-E743-8E6F-A4CB0CABAC58}" destId="{66E2D37A-E5E9-5047-AFE0-E7F93508D407}" srcOrd="2" destOrd="0" parTransId="{56A800F0-83C3-874A-AED1-279B6F169905}" sibTransId="{465AA42B-7B97-DA4E-9F0F-5C308348B81A}"/>
    <dgm:cxn modelId="{D48469A6-0FD5-954C-80E3-08B5BD0F69DF}" type="presOf" srcId="{FC8958A5-3F61-8B47-94EA-9D8BFE7E1B0F}" destId="{3980DC12-7524-C64A-BE6F-19EB5E873376}" srcOrd="0" destOrd="0" presId="urn:microsoft.com/office/officeart/2005/8/layout/hierarchy3"/>
    <dgm:cxn modelId="{4E6024E4-F1A3-9147-A1A4-727475657C24}" type="presOf" srcId="{66E2D37A-E5E9-5047-AFE0-E7F93508D407}" destId="{76C32B57-4580-2B47-819A-D4EC4413A0A4}" srcOrd="0" destOrd="0" presId="urn:microsoft.com/office/officeart/2005/8/layout/hierarchy3"/>
    <dgm:cxn modelId="{5F5D6ADE-6C48-DE42-9720-9E90968BC9B2}" srcId="{134C372E-D918-0A4C-AF85-323A09979AED}" destId="{00585E03-16E6-F549-B99E-0F41272CC946}" srcOrd="2" destOrd="0" parTransId="{94B3CC47-50AD-5944-84F4-C1C54BF41D0B}" sibTransId="{1198FCFE-34EF-1045-AA57-9108A73C4D9C}"/>
    <dgm:cxn modelId="{FF9E820E-1190-6443-815E-21B9CC337F40}" srcId="{485AA1D5-7444-EA49-B4E5-9A03E59C3107}" destId="{134C372E-D918-0A4C-AF85-323A09979AED}" srcOrd="1" destOrd="0" parTransId="{F1118BEA-32CD-0843-8A53-D6055556EBEB}" sibTransId="{FDBE0178-7748-3D43-BAA4-4FA9F96AD927}"/>
    <dgm:cxn modelId="{0BE168D2-36E6-554C-9279-61FDFA4BE132}" type="presParOf" srcId="{185E180D-2D8A-D044-9FBC-F90ECD277D9B}" destId="{7C8F2F12-2DAE-674A-AEF1-70298D1A9D7B}" srcOrd="0" destOrd="0" presId="urn:microsoft.com/office/officeart/2005/8/layout/hierarchy3"/>
    <dgm:cxn modelId="{E3D6292D-4232-3F43-8A8E-A5484230105B}" type="presParOf" srcId="{7C8F2F12-2DAE-674A-AEF1-70298D1A9D7B}" destId="{4958CECC-155B-0345-9636-9DE258F114F3}" srcOrd="0" destOrd="0" presId="urn:microsoft.com/office/officeart/2005/8/layout/hierarchy3"/>
    <dgm:cxn modelId="{D116B4F4-4B5F-2341-8DB1-DA7650F38296}" type="presParOf" srcId="{4958CECC-155B-0345-9636-9DE258F114F3}" destId="{7CA15DB5-DF24-D64C-84F5-A422635451DC}" srcOrd="0" destOrd="0" presId="urn:microsoft.com/office/officeart/2005/8/layout/hierarchy3"/>
    <dgm:cxn modelId="{17EB66CD-8A72-5749-9CC6-D8C253FBE53C}" type="presParOf" srcId="{4958CECC-155B-0345-9636-9DE258F114F3}" destId="{502989A3-2C72-3A40-8FE0-11830177EE1A}" srcOrd="1" destOrd="0" presId="urn:microsoft.com/office/officeart/2005/8/layout/hierarchy3"/>
    <dgm:cxn modelId="{76600CBD-401C-2B4E-9DFE-6A4465C3A71F}" type="presParOf" srcId="{7C8F2F12-2DAE-674A-AEF1-70298D1A9D7B}" destId="{8D1D36E5-AA1F-F847-9F76-15D97FA84405}" srcOrd="1" destOrd="0" presId="urn:microsoft.com/office/officeart/2005/8/layout/hierarchy3"/>
    <dgm:cxn modelId="{BC05A856-61C8-6C49-BECA-9E1C4B277FAC}" type="presParOf" srcId="{8D1D36E5-AA1F-F847-9F76-15D97FA84405}" destId="{186441D4-E4B1-F441-A23C-12443E859FB5}" srcOrd="0" destOrd="0" presId="urn:microsoft.com/office/officeart/2005/8/layout/hierarchy3"/>
    <dgm:cxn modelId="{E20A8559-8FAB-BC4F-84E1-860E9DBF2E87}" type="presParOf" srcId="{8D1D36E5-AA1F-F847-9F76-15D97FA84405}" destId="{11B48767-1B3C-D34A-9596-6217999828B2}" srcOrd="1" destOrd="0" presId="urn:microsoft.com/office/officeart/2005/8/layout/hierarchy3"/>
    <dgm:cxn modelId="{C70CC61A-8E65-8F4A-93DF-72E0A39BAFAA}" type="presParOf" srcId="{8D1D36E5-AA1F-F847-9F76-15D97FA84405}" destId="{21FB3F39-1069-5147-9692-DFACC49729D5}" srcOrd="2" destOrd="0" presId="urn:microsoft.com/office/officeart/2005/8/layout/hierarchy3"/>
    <dgm:cxn modelId="{967619B7-3F92-1246-A2C2-5F45B74290CA}" type="presParOf" srcId="{8D1D36E5-AA1F-F847-9F76-15D97FA84405}" destId="{7841DA11-C924-4A4F-87D8-FCA820D1C069}" srcOrd="3" destOrd="0" presId="urn:microsoft.com/office/officeart/2005/8/layout/hierarchy3"/>
    <dgm:cxn modelId="{22CEB93A-C310-E44E-BEB9-DA9FA60626FC}" type="presParOf" srcId="{8D1D36E5-AA1F-F847-9F76-15D97FA84405}" destId="{5B542BB1-2A06-524C-B3AD-81CC20A7996B}" srcOrd="4" destOrd="0" presId="urn:microsoft.com/office/officeart/2005/8/layout/hierarchy3"/>
    <dgm:cxn modelId="{20B81528-8620-AD42-94A2-4CE2EEDAA121}" type="presParOf" srcId="{8D1D36E5-AA1F-F847-9F76-15D97FA84405}" destId="{76C32B57-4580-2B47-819A-D4EC4413A0A4}" srcOrd="5" destOrd="0" presId="urn:microsoft.com/office/officeart/2005/8/layout/hierarchy3"/>
    <dgm:cxn modelId="{AFC78743-C840-BC4A-93CD-D7EFB52F270F}" type="presParOf" srcId="{185E180D-2D8A-D044-9FBC-F90ECD277D9B}" destId="{07B5DD52-2C08-6B47-B423-43FBD899543D}" srcOrd="1" destOrd="0" presId="urn:microsoft.com/office/officeart/2005/8/layout/hierarchy3"/>
    <dgm:cxn modelId="{C2569857-E721-C945-9816-BA4A9EC46A01}" type="presParOf" srcId="{07B5DD52-2C08-6B47-B423-43FBD899543D}" destId="{E87775A1-3E29-464D-BCDC-4C4D51A7E192}" srcOrd="0" destOrd="0" presId="urn:microsoft.com/office/officeart/2005/8/layout/hierarchy3"/>
    <dgm:cxn modelId="{C8B4B786-4858-BA44-B0A1-A42E7338ED0B}" type="presParOf" srcId="{E87775A1-3E29-464D-BCDC-4C4D51A7E192}" destId="{5DCC7EB1-DE91-6543-95D0-C52606F658C7}" srcOrd="0" destOrd="0" presId="urn:microsoft.com/office/officeart/2005/8/layout/hierarchy3"/>
    <dgm:cxn modelId="{431CCDD7-AC79-F146-B391-53157F7EA327}" type="presParOf" srcId="{E87775A1-3E29-464D-BCDC-4C4D51A7E192}" destId="{A3FC6BDE-D157-2946-9C3F-9785EDC185B4}" srcOrd="1" destOrd="0" presId="urn:microsoft.com/office/officeart/2005/8/layout/hierarchy3"/>
    <dgm:cxn modelId="{112B8831-8780-B246-A580-574150FF36EB}" type="presParOf" srcId="{07B5DD52-2C08-6B47-B423-43FBD899543D}" destId="{ED876F80-6BCC-B848-8009-157737E46F0E}" srcOrd="1" destOrd="0" presId="urn:microsoft.com/office/officeart/2005/8/layout/hierarchy3"/>
    <dgm:cxn modelId="{2513E539-75F8-C447-935F-805E00646D99}" type="presParOf" srcId="{ED876F80-6BCC-B848-8009-157737E46F0E}" destId="{3980DC12-7524-C64A-BE6F-19EB5E873376}" srcOrd="0" destOrd="0" presId="urn:microsoft.com/office/officeart/2005/8/layout/hierarchy3"/>
    <dgm:cxn modelId="{77CD0748-4130-6542-A60F-819DF2D15A23}" type="presParOf" srcId="{ED876F80-6BCC-B848-8009-157737E46F0E}" destId="{8C841FF0-9404-AB43-9930-302D54AE3ADD}" srcOrd="1" destOrd="0" presId="urn:microsoft.com/office/officeart/2005/8/layout/hierarchy3"/>
    <dgm:cxn modelId="{572E2F72-FEA9-8A44-8645-36AFCFEB6FE6}" type="presParOf" srcId="{ED876F80-6BCC-B848-8009-157737E46F0E}" destId="{24B2A078-5547-A249-B0E9-73C607AA709C}" srcOrd="2" destOrd="0" presId="urn:microsoft.com/office/officeart/2005/8/layout/hierarchy3"/>
    <dgm:cxn modelId="{778133C3-895E-DD40-BBD2-C20C5A6B053C}" type="presParOf" srcId="{ED876F80-6BCC-B848-8009-157737E46F0E}" destId="{6BC3E792-75B5-E341-8575-02EA0790AF19}" srcOrd="3" destOrd="0" presId="urn:microsoft.com/office/officeart/2005/8/layout/hierarchy3"/>
    <dgm:cxn modelId="{5AC5639D-8D80-974F-816C-0671712EDB82}" type="presParOf" srcId="{ED876F80-6BCC-B848-8009-157737E46F0E}" destId="{D466C084-E366-4C4F-9498-857EBB6A9CBD}" srcOrd="4" destOrd="0" presId="urn:microsoft.com/office/officeart/2005/8/layout/hierarchy3"/>
    <dgm:cxn modelId="{EF950301-C022-0D40-8632-A8AC4406022B}" type="presParOf" srcId="{ED876F80-6BCC-B848-8009-157737E46F0E}" destId="{D448B0A9-32F6-6540-9BBA-16FC06F055DB}" srcOrd="5" destOrd="0" presId="urn:microsoft.com/office/officeart/2005/8/layout/hierarchy3"/>
    <dgm:cxn modelId="{D38DEF6A-9EC8-8345-8510-30EAC2521D11}" type="presParOf" srcId="{ED876F80-6BCC-B848-8009-157737E46F0E}" destId="{138659A1-C1B5-2747-BCD7-13F24AC5FC33}" srcOrd="6" destOrd="0" presId="urn:microsoft.com/office/officeart/2005/8/layout/hierarchy3"/>
    <dgm:cxn modelId="{B525171D-D40B-DD43-9D23-D8E165B04DFA}" type="presParOf" srcId="{ED876F80-6BCC-B848-8009-157737E46F0E}" destId="{C4C9E4D7-ECEB-2448-A795-A2E69E169A3D}" srcOrd="7" destOrd="0" presId="urn:microsoft.com/office/officeart/2005/8/layout/hierarchy3"/>
    <dgm:cxn modelId="{0E86D9A5-A785-B641-814A-5268C5215466}" type="presParOf" srcId="{ED876F80-6BCC-B848-8009-157737E46F0E}" destId="{BB890D98-AF76-AA4A-A618-D9D80D1F1032}" srcOrd="8" destOrd="0" presId="urn:microsoft.com/office/officeart/2005/8/layout/hierarchy3"/>
    <dgm:cxn modelId="{CDEE31BC-B08E-6941-8084-F3409547799B}" type="presParOf" srcId="{ED876F80-6BCC-B848-8009-157737E46F0E}" destId="{C18371AE-7D1D-D645-B4AB-54903AC1806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0456F-4174-B349-B907-C53E6588355E}" type="doc">
      <dgm:prSet loTypeId="urn:microsoft.com/office/officeart/2005/8/layout/bProcess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743B595-16AD-9741-BC2D-A45EDA0C1D70}">
      <dgm:prSet phldrT="[Texto]" custT="1"/>
      <dgm:spPr/>
      <dgm:t>
        <a:bodyPr/>
        <a:lstStyle/>
        <a:p>
          <a:r>
            <a:rPr lang="es-ES" sz="1800" dirty="0"/>
            <a:t>HTA</a:t>
          </a:r>
        </a:p>
      </dgm:t>
    </dgm:pt>
    <dgm:pt modelId="{A8332272-0E25-6D4F-B3CA-750F05F73780}" type="parTrans" cxnId="{163B95DC-6873-CA4F-868A-D5264635E648}">
      <dgm:prSet/>
      <dgm:spPr/>
      <dgm:t>
        <a:bodyPr/>
        <a:lstStyle/>
        <a:p>
          <a:endParaRPr lang="es-ES" sz="1800"/>
        </a:p>
      </dgm:t>
    </dgm:pt>
    <dgm:pt modelId="{8C6A93F7-61B5-7B4A-81AE-4D673AAC1A17}" type="sibTrans" cxnId="{163B95DC-6873-CA4F-868A-D5264635E648}">
      <dgm:prSet/>
      <dgm:spPr/>
      <dgm:t>
        <a:bodyPr/>
        <a:lstStyle/>
        <a:p>
          <a:endParaRPr lang="es-ES" sz="1800"/>
        </a:p>
      </dgm:t>
    </dgm:pt>
    <dgm:pt modelId="{321D6F2C-6D37-2542-B620-3FF803C7AF84}">
      <dgm:prSet phldrT="[Texto]" custT="1"/>
      <dgm:spPr/>
      <dgm:t>
        <a:bodyPr/>
        <a:lstStyle/>
        <a:p>
          <a:r>
            <a:rPr lang="es-ES" sz="1800" dirty="0"/>
            <a:t>Hipercolesterolemia</a:t>
          </a:r>
        </a:p>
      </dgm:t>
    </dgm:pt>
    <dgm:pt modelId="{0FBC1966-7DD9-0F4C-B65D-098D13D36357}" type="parTrans" cxnId="{EE9BA626-C903-1D4E-ABCD-6C0020456FA6}">
      <dgm:prSet/>
      <dgm:spPr/>
      <dgm:t>
        <a:bodyPr/>
        <a:lstStyle/>
        <a:p>
          <a:endParaRPr lang="es-ES" sz="1800"/>
        </a:p>
      </dgm:t>
    </dgm:pt>
    <dgm:pt modelId="{E5BB03CA-C740-574C-8E3D-9153139DADCF}" type="sibTrans" cxnId="{EE9BA626-C903-1D4E-ABCD-6C0020456FA6}">
      <dgm:prSet/>
      <dgm:spPr/>
      <dgm:t>
        <a:bodyPr/>
        <a:lstStyle/>
        <a:p>
          <a:endParaRPr lang="es-ES" sz="1800"/>
        </a:p>
      </dgm:t>
    </dgm:pt>
    <dgm:pt modelId="{E8CE8A43-BE37-7043-BA71-0738F8F0A857}">
      <dgm:prSet phldrT="[Texto]" custT="1"/>
      <dgm:spPr/>
      <dgm:t>
        <a:bodyPr/>
        <a:lstStyle/>
        <a:p>
          <a:r>
            <a:rPr lang="es-ES" sz="1800" dirty="0"/>
            <a:t>Diabetes mellitus</a:t>
          </a:r>
        </a:p>
      </dgm:t>
    </dgm:pt>
    <dgm:pt modelId="{AA7E33A4-9C6E-1640-8440-77D794A62111}" type="parTrans" cxnId="{65E8D56A-2903-8A44-BE74-27BA2630BA99}">
      <dgm:prSet/>
      <dgm:spPr/>
      <dgm:t>
        <a:bodyPr/>
        <a:lstStyle/>
        <a:p>
          <a:endParaRPr lang="es-ES" sz="1800"/>
        </a:p>
      </dgm:t>
    </dgm:pt>
    <dgm:pt modelId="{7EB0E9B2-ED9B-6541-87D6-DD0F15A3708E}" type="sibTrans" cxnId="{65E8D56A-2903-8A44-BE74-27BA2630BA99}">
      <dgm:prSet/>
      <dgm:spPr/>
      <dgm:t>
        <a:bodyPr/>
        <a:lstStyle/>
        <a:p>
          <a:endParaRPr lang="es-ES" sz="1800"/>
        </a:p>
      </dgm:t>
    </dgm:pt>
    <dgm:pt modelId="{B826528F-B9F1-9740-8ED9-CF6353FC8D01}">
      <dgm:prSet phldrT="[Texto]" custT="1"/>
      <dgm:spPr/>
      <dgm:t>
        <a:bodyPr/>
        <a:lstStyle/>
        <a:p>
          <a:r>
            <a:rPr lang="es-ES" sz="1800" b="1" dirty="0">
              <a:solidFill>
                <a:srgbClr val="C00000"/>
              </a:solidFill>
            </a:rPr>
            <a:t>Enfermedad periodontal</a:t>
          </a:r>
        </a:p>
      </dgm:t>
    </dgm:pt>
    <dgm:pt modelId="{30BF9640-EFF3-2242-8BA2-5B6A98FF3A21}" type="parTrans" cxnId="{70EAC088-9812-B147-8470-69941C1A714A}">
      <dgm:prSet/>
      <dgm:spPr/>
      <dgm:t>
        <a:bodyPr/>
        <a:lstStyle/>
        <a:p>
          <a:endParaRPr lang="es-ES" sz="1800"/>
        </a:p>
      </dgm:t>
    </dgm:pt>
    <dgm:pt modelId="{F96FE57F-C282-344E-954E-957BF14A8EAB}" type="sibTrans" cxnId="{70EAC088-9812-B147-8470-69941C1A714A}">
      <dgm:prSet/>
      <dgm:spPr/>
      <dgm:t>
        <a:bodyPr/>
        <a:lstStyle/>
        <a:p>
          <a:endParaRPr lang="es-ES" sz="1800"/>
        </a:p>
      </dgm:t>
    </dgm:pt>
    <dgm:pt modelId="{6DFC3D34-82AE-EC41-98EC-77F9F3C173EB}" type="pres">
      <dgm:prSet presAssocID="{2C30456F-4174-B349-B907-C53E6588355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DF7A1F8-465D-2F4E-B635-3AA199EF6F59}" type="pres">
      <dgm:prSet presAssocID="{2743B595-16AD-9741-BC2D-A45EDA0C1D70}" presName="compNode" presStyleCnt="0"/>
      <dgm:spPr/>
    </dgm:pt>
    <dgm:pt modelId="{1C2A4823-4E78-DD43-A94D-8F788FB50B2B}" type="pres">
      <dgm:prSet presAssocID="{2743B595-16AD-9741-BC2D-A45EDA0C1D70}" presName="dummyConnPt" presStyleCnt="0"/>
      <dgm:spPr/>
    </dgm:pt>
    <dgm:pt modelId="{8B5B5C53-817A-EF48-B8A3-13BF3F90FD8F}" type="pres">
      <dgm:prSet presAssocID="{2743B595-16AD-9741-BC2D-A45EDA0C1D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858896-80EB-DE46-9B6E-01C4E614B038}" type="pres">
      <dgm:prSet presAssocID="{8C6A93F7-61B5-7B4A-81AE-4D673AAC1A17}" presName="sibTrans" presStyleLbl="bgSibTrans2D1" presStyleIdx="0" presStyleCnt="3"/>
      <dgm:spPr/>
      <dgm:t>
        <a:bodyPr/>
        <a:lstStyle/>
        <a:p>
          <a:endParaRPr lang="es-ES"/>
        </a:p>
      </dgm:t>
    </dgm:pt>
    <dgm:pt modelId="{EEE4F14F-99AA-C342-BA94-543583262B67}" type="pres">
      <dgm:prSet presAssocID="{321D6F2C-6D37-2542-B620-3FF803C7AF84}" presName="compNode" presStyleCnt="0"/>
      <dgm:spPr/>
    </dgm:pt>
    <dgm:pt modelId="{B66237EC-D3FF-7F48-8BA0-CCC828E4BA44}" type="pres">
      <dgm:prSet presAssocID="{321D6F2C-6D37-2542-B620-3FF803C7AF84}" presName="dummyConnPt" presStyleCnt="0"/>
      <dgm:spPr/>
    </dgm:pt>
    <dgm:pt modelId="{6EA56DD6-8602-1C49-8274-595A7AB383CD}" type="pres">
      <dgm:prSet presAssocID="{321D6F2C-6D37-2542-B620-3FF803C7AF84}" presName="node" presStyleLbl="node1" presStyleIdx="1" presStyleCnt="4" custScaleX="1278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DCCE58-35D7-B748-A7F7-582DFE7959A9}" type="pres">
      <dgm:prSet presAssocID="{E5BB03CA-C740-574C-8E3D-9153139DADCF}" presName="sibTrans" presStyleLbl="bgSibTrans2D1" presStyleIdx="1" presStyleCnt="3"/>
      <dgm:spPr/>
      <dgm:t>
        <a:bodyPr/>
        <a:lstStyle/>
        <a:p>
          <a:endParaRPr lang="es-ES"/>
        </a:p>
      </dgm:t>
    </dgm:pt>
    <dgm:pt modelId="{0630C311-0B7C-0D44-BFD4-9EF3ACB94D56}" type="pres">
      <dgm:prSet presAssocID="{E8CE8A43-BE37-7043-BA71-0738F8F0A857}" presName="compNode" presStyleCnt="0"/>
      <dgm:spPr/>
    </dgm:pt>
    <dgm:pt modelId="{FA6C6D3E-8336-8A41-83DC-3F0813590656}" type="pres">
      <dgm:prSet presAssocID="{E8CE8A43-BE37-7043-BA71-0738F8F0A857}" presName="dummyConnPt" presStyleCnt="0"/>
      <dgm:spPr/>
    </dgm:pt>
    <dgm:pt modelId="{A8744C73-6449-DE42-8BDA-1367268AED18}" type="pres">
      <dgm:prSet presAssocID="{E8CE8A43-BE37-7043-BA71-0738F8F0A8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62BC6D-08EC-3644-B55A-E0159EB32F9E}" type="pres">
      <dgm:prSet presAssocID="{7EB0E9B2-ED9B-6541-87D6-DD0F15A3708E}" presName="sibTrans" presStyleLbl="bgSibTrans2D1" presStyleIdx="2" presStyleCnt="3"/>
      <dgm:spPr/>
      <dgm:t>
        <a:bodyPr/>
        <a:lstStyle/>
        <a:p>
          <a:endParaRPr lang="es-ES"/>
        </a:p>
      </dgm:t>
    </dgm:pt>
    <dgm:pt modelId="{E473636B-04CB-9B4E-B82A-3E83E303F6FC}" type="pres">
      <dgm:prSet presAssocID="{B826528F-B9F1-9740-8ED9-CF6353FC8D01}" presName="compNode" presStyleCnt="0"/>
      <dgm:spPr/>
    </dgm:pt>
    <dgm:pt modelId="{D593B633-4A85-5C42-B9BF-091D659E6EF9}" type="pres">
      <dgm:prSet presAssocID="{B826528F-B9F1-9740-8ED9-CF6353FC8D01}" presName="dummyConnPt" presStyleCnt="0"/>
      <dgm:spPr/>
    </dgm:pt>
    <dgm:pt modelId="{43169DEC-1FB0-B14C-927A-F905B34B4AE8}" type="pres">
      <dgm:prSet presAssocID="{B826528F-B9F1-9740-8ED9-CF6353FC8D01}" presName="node" presStyleLbl="node1" presStyleIdx="3" presStyleCnt="4" custLinFactNeighborX="13561" custLinFactNeighborY="-414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6D57F5-BB32-BB4F-BA2A-16E78B2FA960}" type="presOf" srcId="{321D6F2C-6D37-2542-B620-3FF803C7AF84}" destId="{6EA56DD6-8602-1C49-8274-595A7AB383CD}" srcOrd="0" destOrd="0" presId="urn:microsoft.com/office/officeart/2005/8/layout/bProcess4"/>
    <dgm:cxn modelId="{70EAC088-9812-B147-8470-69941C1A714A}" srcId="{2C30456F-4174-B349-B907-C53E6588355E}" destId="{B826528F-B9F1-9740-8ED9-CF6353FC8D01}" srcOrd="3" destOrd="0" parTransId="{30BF9640-EFF3-2242-8BA2-5B6A98FF3A21}" sibTransId="{F96FE57F-C282-344E-954E-957BF14A8EAB}"/>
    <dgm:cxn modelId="{D3DC0C42-6BAE-A94C-A293-82F8942D9078}" type="presOf" srcId="{7EB0E9B2-ED9B-6541-87D6-DD0F15A3708E}" destId="{FC62BC6D-08EC-3644-B55A-E0159EB32F9E}" srcOrd="0" destOrd="0" presId="urn:microsoft.com/office/officeart/2005/8/layout/bProcess4"/>
    <dgm:cxn modelId="{B0D74E9A-2440-EB41-A111-869991C8BF11}" type="presOf" srcId="{2743B595-16AD-9741-BC2D-A45EDA0C1D70}" destId="{8B5B5C53-817A-EF48-B8A3-13BF3F90FD8F}" srcOrd="0" destOrd="0" presId="urn:microsoft.com/office/officeart/2005/8/layout/bProcess4"/>
    <dgm:cxn modelId="{EE9BA626-C903-1D4E-ABCD-6C0020456FA6}" srcId="{2C30456F-4174-B349-B907-C53E6588355E}" destId="{321D6F2C-6D37-2542-B620-3FF803C7AF84}" srcOrd="1" destOrd="0" parTransId="{0FBC1966-7DD9-0F4C-B65D-098D13D36357}" sibTransId="{E5BB03CA-C740-574C-8E3D-9153139DADCF}"/>
    <dgm:cxn modelId="{65E8D56A-2903-8A44-BE74-27BA2630BA99}" srcId="{2C30456F-4174-B349-B907-C53E6588355E}" destId="{E8CE8A43-BE37-7043-BA71-0738F8F0A857}" srcOrd="2" destOrd="0" parTransId="{AA7E33A4-9C6E-1640-8440-77D794A62111}" sibTransId="{7EB0E9B2-ED9B-6541-87D6-DD0F15A3708E}"/>
    <dgm:cxn modelId="{CDA10C5D-E0B0-E043-9650-A479FDEDD9AD}" type="presOf" srcId="{2C30456F-4174-B349-B907-C53E6588355E}" destId="{6DFC3D34-82AE-EC41-98EC-77F9F3C173EB}" srcOrd="0" destOrd="0" presId="urn:microsoft.com/office/officeart/2005/8/layout/bProcess4"/>
    <dgm:cxn modelId="{7A8A400D-950C-D84F-8449-F0D37FDB062A}" type="presOf" srcId="{B826528F-B9F1-9740-8ED9-CF6353FC8D01}" destId="{43169DEC-1FB0-B14C-927A-F905B34B4AE8}" srcOrd="0" destOrd="0" presId="urn:microsoft.com/office/officeart/2005/8/layout/bProcess4"/>
    <dgm:cxn modelId="{163B95DC-6873-CA4F-868A-D5264635E648}" srcId="{2C30456F-4174-B349-B907-C53E6588355E}" destId="{2743B595-16AD-9741-BC2D-A45EDA0C1D70}" srcOrd="0" destOrd="0" parTransId="{A8332272-0E25-6D4F-B3CA-750F05F73780}" sibTransId="{8C6A93F7-61B5-7B4A-81AE-4D673AAC1A17}"/>
    <dgm:cxn modelId="{381067EA-6DF7-E445-972A-D7CCF9A0BB9F}" type="presOf" srcId="{E8CE8A43-BE37-7043-BA71-0738F8F0A857}" destId="{A8744C73-6449-DE42-8BDA-1367268AED18}" srcOrd="0" destOrd="0" presId="urn:microsoft.com/office/officeart/2005/8/layout/bProcess4"/>
    <dgm:cxn modelId="{D47B28F2-0A01-5E4B-A94C-151BFB22019C}" type="presOf" srcId="{8C6A93F7-61B5-7B4A-81AE-4D673AAC1A17}" destId="{89858896-80EB-DE46-9B6E-01C4E614B038}" srcOrd="0" destOrd="0" presId="urn:microsoft.com/office/officeart/2005/8/layout/bProcess4"/>
    <dgm:cxn modelId="{E611F594-69BB-404F-BBF3-1A95CD5A11FA}" type="presOf" srcId="{E5BB03CA-C740-574C-8E3D-9153139DADCF}" destId="{F0DCCE58-35D7-B748-A7F7-582DFE7959A9}" srcOrd="0" destOrd="0" presId="urn:microsoft.com/office/officeart/2005/8/layout/bProcess4"/>
    <dgm:cxn modelId="{AC46168B-ABE8-B642-9F4E-30E9B0D8EF00}" type="presParOf" srcId="{6DFC3D34-82AE-EC41-98EC-77F9F3C173EB}" destId="{6DF7A1F8-465D-2F4E-B635-3AA199EF6F59}" srcOrd="0" destOrd="0" presId="urn:microsoft.com/office/officeart/2005/8/layout/bProcess4"/>
    <dgm:cxn modelId="{EB4A6766-3BB1-D74B-87F4-116FEAB2A7B6}" type="presParOf" srcId="{6DF7A1F8-465D-2F4E-B635-3AA199EF6F59}" destId="{1C2A4823-4E78-DD43-A94D-8F788FB50B2B}" srcOrd="0" destOrd="0" presId="urn:microsoft.com/office/officeart/2005/8/layout/bProcess4"/>
    <dgm:cxn modelId="{533BD072-1A16-624C-898E-DC9BBEDFC8DF}" type="presParOf" srcId="{6DF7A1F8-465D-2F4E-B635-3AA199EF6F59}" destId="{8B5B5C53-817A-EF48-B8A3-13BF3F90FD8F}" srcOrd="1" destOrd="0" presId="urn:microsoft.com/office/officeart/2005/8/layout/bProcess4"/>
    <dgm:cxn modelId="{6EFC33BA-15A1-2440-9BDE-7D899DC39BF0}" type="presParOf" srcId="{6DFC3D34-82AE-EC41-98EC-77F9F3C173EB}" destId="{89858896-80EB-DE46-9B6E-01C4E614B038}" srcOrd="1" destOrd="0" presId="urn:microsoft.com/office/officeart/2005/8/layout/bProcess4"/>
    <dgm:cxn modelId="{9E2024A4-3A63-C040-BF53-08222C03FEEC}" type="presParOf" srcId="{6DFC3D34-82AE-EC41-98EC-77F9F3C173EB}" destId="{EEE4F14F-99AA-C342-BA94-543583262B67}" srcOrd="2" destOrd="0" presId="urn:microsoft.com/office/officeart/2005/8/layout/bProcess4"/>
    <dgm:cxn modelId="{B413DD21-9069-3F40-A01F-AD59255E9056}" type="presParOf" srcId="{EEE4F14F-99AA-C342-BA94-543583262B67}" destId="{B66237EC-D3FF-7F48-8BA0-CCC828E4BA44}" srcOrd="0" destOrd="0" presId="urn:microsoft.com/office/officeart/2005/8/layout/bProcess4"/>
    <dgm:cxn modelId="{976D5434-DAA5-0548-B401-CC1C3BAAE744}" type="presParOf" srcId="{EEE4F14F-99AA-C342-BA94-543583262B67}" destId="{6EA56DD6-8602-1C49-8274-595A7AB383CD}" srcOrd="1" destOrd="0" presId="urn:microsoft.com/office/officeart/2005/8/layout/bProcess4"/>
    <dgm:cxn modelId="{CC1B33AD-35FD-264C-88A9-07654A53D935}" type="presParOf" srcId="{6DFC3D34-82AE-EC41-98EC-77F9F3C173EB}" destId="{F0DCCE58-35D7-B748-A7F7-582DFE7959A9}" srcOrd="3" destOrd="0" presId="urn:microsoft.com/office/officeart/2005/8/layout/bProcess4"/>
    <dgm:cxn modelId="{DE60CCAE-1242-0B40-A880-0C831E089D6C}" type="presParOf" srcId="{6DFC3D34-82AE-EC41-98EC-77F9F3C173EB}" destId="{0630C311-0B7C-0D44-BFD4-9EF3ACB94D56}" srcOrd="4" destOrd="0" presId="urn:microsoft.com/office/officeart/2005/8/layout/bProcess4"/>
    <dgm:cxn modelId="{9FD87F48-6A54-A54F-A2D1-B5D5ADD58F7F}" type="presParOf" srcId="{0630C311-0B7C-0D44-BFD4-9EF3ACB94D56}" destId="{FA6C6D3E-8336-8A41-83DC-3F0813590656}" srcOrd="0" destOrd="0" presId="urn:microsoft.com/office/officeart/2005/8/layout/bProcess4"/>
    <dgm:cxn modelId="{076E840D-E9A3-0348-AAD5-16E34CD43151}" type="presParOf" srcId="{0630C311-0B7C-0D44-BFD4-9EF3ACB94D56}" destId="{A8744C73-6449-DE42-8BDA-1367268AED18}" srcOrd="1" destOrd="0" presId="urn:microsoft.com/office/officeart/2005/8/layout/bProcess4"/>
    <dgm:cxn modelId="{ABD31E7C-B01C-314F-A1EC-3F17581D96CE}" type="presParOf" srcId="{6DFC3D34-82AE-EC41-98EC-77F9F3C173EB}" destId="{FC62BC6D-08EC-3644-B55A-E0159EB32F9E}" srcOrd="5" destOrd="0" presId="urn:microsoft.com/office/officeart/2005/8/layout/bProcess4"/>
    <dgm:cxn modelId="{3D390638-C020-C74D-9D74-10CB84E02769}" type="presParOf" srcId="{6DFC3D34-82AE-EC41-98EC-77F9F3C173EB}" destId="{E473636B-04CB-9B4E-B82A-3E83E303F6FC}" srcOrd="6" destOrd="0" presId="urn:microsoft.com/office/officeart/2005/8/layout/bProcess4"/>
    <dgm:cxn modelId="{8747CDCE-E411-6844-B3D7-E28B7610F1C1}" type="presParOf" srcId="{E473636B-04CB-9B4E-B82A-3E83E303F6FC}" destId="{D593B633-4A85-5C42-B9BF-091D659E6EF9}" srcOrd="0" destOrd="0" presId="urn:microsoft.com/office/officeart/2005/8/layout/bProcess4"/>
    <dgm:cxn modelId="{B66923D3-4BDD-874F-8DB6-7EE030E0469B}" type="presParOf" srcId="{E473636B-04CB-9B4E-B82A-3E83E303F6FC}" destId="{43169DEC-1FB0-B14C-927A-F905B34B4AE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15DB5-DF24-D64C-84F5-A422635451DC}">
      <dsp:nvSpPr>
        <dsp:cNvPr id="0" name=""/>
        <dsp:cNvSpPr/>
      </dsp:nvSpPr>
      <dsp:spPr>
        <a:xfrm>
          <a:off x="217212" y="2981"/>
          <a:ext cx="1493159" cy="746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NO MODIFICABLES</a:t>
          </a:r>
        </a:p>
      </dsp:txBody>
      <dsp:txXfrm>
        <a:off x="239079" y="24848"/>
        <a:ext cx="1449425" cy="702845"/>
      </dsp:txXfrm>
    </dsp:sp>
    <dsp:sp modelId="{186441D4-E4B1-F441-A23C-12443E859FB5}">
      <dsp:nvSpPr>
        <dsp:cNvPr id="0" name=""/>
        <dsp:cNvSpPr/>
      </dsp:nvSpPr>
      <dsp:spPr>
        <a:xfrm>
          <a:off x="366528" y="749561"/>
          <a:ext cx="149315" cy="559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934"/>
              </a:lnTo>
              <a:lnTo>
                <a:pt x="149315" y="5599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48767-1B3C-D34A-9596-6217999828B2}">
      <dsp:nvSpPr>
        <dsp:cNvPr id="0" name=""/>
        <dsp:cNvSpPr/>
      </dsp:nvSpPr>
      <dsp:spPr>
        <a:xfrm>
          <a:off x="515844" y="936206"/>
          <a:ext cx="1194527" cy="7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Sexo</a:t>
          </a:r>
        </a:p>
      </dsp:txBody>
      <dsp:txXfrm>
        <a:off x="537711" y="958073"/>
        <a:ext cx="1150793" cy="702845"/>
      </dsp:txXfrm>
    </dsp:sp>
    <dsp:sp modelId="{21FB3F39-1069-5147-9692-DFACC49729D5}">
      <dsp:nvSpPr>
        <dsp:cNvPr id="0" name=""/>
        <dsp:cNvSpPr/>
      </dsp:nvSpPr>
      <dsp:spPr>
        <a:xfrm>
          <a:off x="366528" y="749561"/>
          <a:ext cx="149315" cy="149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159"/>
              </a:lnTo>
              <a:lnTo>
                <a:pt x="149315" y="14931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1DA11-C924-4A4F-87D8-FCA820D1C069}">
      <dsp:nvSpPr>
        <dsp:cNvPr id="0" name=""/>
        <dsp:cNvSpPr/>
      </dsp:nvSpPr>
      <dsp:spPr>
        <a:xfrm>
          <a:off x="515844" y="1869431"/>
          <a:ext cx="1194527" cy="7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Edad</a:t>
          </a:r>
        </a:p>
      </dsp:txBody>
      <dsp:txXfrm>
        <a:off x="537711" y="1891298"/>
        <a:ext cx="1150793" cy="702845"/>
      </dsp:txXfrm>
    </dsp:sp>
    <dsp:sp modelId="{5B542BB1-2A06-524C-B3AD-81CC20A7996B}">
      <dsp:nvSpPr>
        <dsp:cNvPr id="0" name=""/>
        <dsp:cNvSpPr/>
      </dsp:nvSpPr>
      <dsp:spPr>
        <a:xfrm>
          <a:off x="366528" y="749561"/>
          <a:ext cx="149315" cy="242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384"/>
              </a:lnTo>
              <a:lnTo>
                <a:pt x="149315" y="24263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32B57-4580-2B47-819A-D4EC4413A0A4}">
      <dsp:nvSpPr>
        <dsp:cNvPr id="0" name=""/>
        <dsp:cNvSpPr/>
      </dsp:nvSpPr>
      <dsp:spPr>
        <a:xfrm>
          <a:off x="515844" y="2802655"/>
          <a:ext cx="1194527" cy="7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Antecedentes familiares</a:t>
          </a:r>
        </a:p>
      </dsp:txBody>
      <dsp:txXfrm>
        <a:off x="537711" y="2824522"/>
        <a:ext cx="1150793" cy="702845"/>
      </dsp:txXfrm>
    </dsp:sp>
    <dsp:sp modelId="{5DCC7EB1-DE91-6543-95D0-C52606F658C7}">
      <dsp:nvSpPr>
        <dsp:cNvPr id="0" name=""/>
        <dsp:cNvSpPr/>
      </dsp:nvSpPr>
      <dsp:spPr>
        <a:xfrm>
          <a:off x="2083661" y="2981"/>
          <a:ext cx="1493159" cy="74657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MODIFICABLES</a:t>
          </a:r>
        </a:p>
      </dsp:txBody>
      <dsp:txXfrm>
        <a:off x="2105528" y="24848"/>
        <a:ext cx="1449425" cy="702845"/>
      </dsp:txXfrm>
    </dsp:sp>
    <dsp:sp modelId="{3980DC12-7524-C64A-BE6F-19EB5E873376}">
      <dsp:nvSpPr>
        <dsp:cNvPr id="0" name=""/>
        <dsp:cNvSpPr/>
      </dsp:nvSpPr>
      <dsp:spPr>
        <a:xfrm>
          <a:off x="2232977" y="749561"/>
          <a:ext cx="149315" cy="559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934"/>
              </a:lnTo>
              <a:lnTo>
                <a:pt x="149315" y="5599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41FF0-9404-AB43-9930-302D54AE3ADD}">
      <dsp:nvSpPr>
        <dsp:cNvPr id="0" name=""/>
        <dsp:cNvSpPr/>
      </dsp:nvSpPr>
      <dsp:spPr>
        <a:xfrm>
          <a:off x="2382293" y="936206"/>
          <a:ext cx="1194527" cy="7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Obesidad</a:t>
          </a:r>
        </a:p>
      </dsp:txBody>
      <dsp:txXfrm>
        <a:off x="2404160" y="958073"/>
        <a:ext cx="1150793" cy="702845"/>
      </dsp:txXfrm>
    </dsp:sp>
    <dsp:sp modelId="{24B2A078-5547-A249-B0E9-73C607AA709C}">
      <dsp:nvSpPr>
        <dsp:cNvPr id="0" name=""/>
        <dsp:cNvSpPr/>
      </dsp:nvSpPr>
      <dsp:spPr>
        <a:xfrm>
          <a:off x="2232977" y="749561"/>
          <a:ext cx="149315" cy="149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159"/>
              </a:lnTo>
              <a:lnTo>
                <a:pt x="149315" y="14931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3E792-75B5-E341-8575-02EA0790AF19}">
      <dsp:nvSpPr>
        <dsp:cNvPr id="0" name=""/>
        <dsp:cNvSpPr/>
      </dsp:nvSpPr>
      <dsp:spPr>
        <a:xfrm>
          <a:off x="2382293" y="1869431"/>
          <a:ext cx="1194527" cy="7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Sedentarismo</a:t>
          </a:r>
        </a:p>
      </dsp:txBody>
      <dsp:txXfrm>
        <a:off x="2404160" y="1891298"/>
        <a:ext cx="1150793" cy="702845"/>
      </dsp:txXfrm>
    </dsp:sp>
    <dsp:sp modelId="{D466C084-E366-4C4F-9498-857EBB6A9CBD}">
      <dsp:nvSpPr>
        <dsp:cNvPr id="0" name=""/>
        <dsp:cNvSpPr/>
      </dsp:nvSpPr>
      <dsp:spPr>
        <a:xfrm>
          <a:off x="2232977" y="749561"/>
          <a:ext cx="149315" cy="242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384"/>
              </a:lnTo>
              <a:lnTo>
                <a:pt x="149315" y="24263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8B0A9-32F6-6540-9BBA-16FC06F055DB}">
      <dsp:nvSpPr>
        <dsp:cNvPr id="0" name=""/>
        <dsp:cNvSpPr/>
      </dsp:nvSpPr>
      <dsp:spPr>
        <a:xfrm>
          <a:off x="2382293" y="2802655"/>
          <a:ext cx="1194527" cy="7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/>
            <a:t>Estres</a:t>
          </a:r>
          <a:r>
            <a:rPr lang="es-ES" sz="1500" kern="1200" dirty="0"/>
            <a:t> </a:t>
          </a:r>
        </a:p>
      </dsp:txBody>
      <dsp:txXfrm>
        <a:off x="2404160" y="2824522"/>
        <a:ext cx="1150793" cy="702845"/>
      </dsp:txXfrm>
    </dsp:sp>
    <dsp:sp modelId="{138659A1-C1B5-2747-BCD7-13F24AC5FC33}">
      <dsp:nvSpPr>
        <dsp:cNvPr id="0" name=""/>
        <dsp:cNvSpPr/>
      </dsp:nvSpPr>
      <dsp:spPr>
        <a:xfrm>
          <a:off x="2232977" y="749561"/>
          <a:ext cx="149315" cy="3359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9609"/>
              </a:lnTo>
              <a:lnTo>
                <a:pt x="149315" y="33596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9E4D7-ECEB-2448-A795-A2E69E169A3D}">
      <dsp:nvSpPr>
        <dsp:cNvPr id="0" name=""/>
        <dsp:cNvSpPr/>
      </dsp:nvSpPr>
      <dsp:spPr>
        <a:xfrm>
          <a:off x="2382293" y="3735880"/>
          <a:ext cx="1194527" cy="7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Tabaquismo</a:t>
          </a:r>
        </a:p>
      </dsp:txBody>
      <dsp:txXfrm>
        <a:off x="2404160" y="3757747"/>
        <a:ext cx="1150793" cy="702845"/>
      </dsp:txXfrm>
    </dsp:sp>
    <dsp:sp modelId="{BB890D98-AF76-AA4A-A618-D9D80D1F1032}">
      <dsp:nvSpPr>
        <dsp:cNvPr id="0" name=""/>
        <dsp:cNvSpPr/>
      </dsp:nvSpPr>
      <dsp:spPr>
        <a:xfrm>
          <a:off x="2232977" y="749561"/>
          <a:ext cx="149315" cy="4292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2834"/>
              </a:lnTo>
              <a:lnTo>
                <a:pt x="149315" y="42928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371AE-7D1D-D645-B4AB-54903AC18062}">
      <dsp:nvSpPr>
        <dsp:cNvPr id="0" name=""/>
        <dsp:cNvSpPr/>
      </dsp:nvSpPr>
      <dsp:spPr>
        <a:xfrm>
          <a:off x="2382293" y="4669105"/>
          <a:ext cx="1194527" cy="7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Mala higiene oral</a:t>
          </a:r>
        </a:p>
      </dsp:txBody>
      <dsp:txXfrm>
        <a:off x="2404160" y="4690972"/>
        <a:ext cx="1150793" cy="702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58896-80EB-DE46-9B6E-01C4E614B038}">
      <dsp:nvSpPr>
        <dsp:cNvPr id="0" name=""/>
        <dsp:cNvSpPr/>
      </dsp:nvSpPr>
      <dsp:spPr>
        <a:xfrm rot="5400000">
          <a:off x="-44326" y="1139648"/>
          <a:ext cx="1272629" cy="154369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B5C53-817A-EF48-B8A3-13BF3F90FD8F}">
      <dsp:nvSpPr>
        <dsp:cNvPr id="0" name=""/>
        <dsp:cNvSpPr/>
      </dsp:nvSpPr>
      <dsp:spPr>
        <a:xfrm>
          <a:off x="242055" y="318030"/>
          <a:ext cx="1715214" cy="1029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HTA</a:t>
          </a:r>
        </a:p>
      </dsp:txBody>
      <dsp:txXfrm>
        <a:off x="272197" y="348172"/>
        <a:ext cx="1654930" cy="968844"/>
      </dsp:txXfrm>
    </dsp:sp>
    <dsp:sp modelId="{F0DCCE58-35D7-B748-A7F7-582DFE7959A9}">
      <dsp:nvSpPr>
        <dsp:cNvPr id="0" name=""/>
        <dsp:cNvSpPr/>
      </dsp:nvSpPr>
      <dsp:spPr>
        <a:xfrm>
          <a:off x="600801" y="1782853"/>
          <a:ext cx="2504744" cy="154369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56DD6-8602-1C49-8274-595A7AB383CD}">
      <dsp:nvSpPr>
        <dsp:cNvPr id="0" name=""/>
        <dsp:cNvSpPr/>
      </dsp:nvSpPr>
      <dsp:spPr>
        <a:xfrm>
          <a:off x="2842" y="1604441"/>
          <a:ext cx="2193639" cy="1029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Hipercolesterolemia</a:t>
          </a:r>
        </a:p>
      </dsp:txBody>
      <dsp:txXfrm>
        <a:off x="32984" y="1634583"/>
        <a:ext cx="2133355" cy="968844"/>
      </dsp:txXfrm>
    </dsp:sp>
    <dsp:sp modelId="{FC62BC6D-08EC-3644-B55A-E0159EB32F9E}">
      <dsp:nvSpPr>
        <dsp:cNvPr id="0" name=""/>
        <dsp:cNvSpPr/>
      </dsp:nvSpPr>
      <dsp:spPr>
        <a:xfrm rot="16206144">
          <a:off x="2318526" y="980632"/>
          <a:ext cx="1590662" cy="154369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44C73-6449-DE42-8BDA-1367268AED18}">
      <dsp:nvSpPr>
        <dsp:cNvPr id="0" name=""/>
        <dsp:cNvSpPr/>
      </dsp:nvSpPr>
      <dsp:spPr>
        <a:xfrm>
          <a:off x="2762502" y="1604441"/>
          <a:ext cx="1715214" cy="1029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Diabetes mellitus</a:t>
          </a:r>
        </a:p>
      </dsp:txBody>
      <dsp:txXfrm>
        <a:off x="2792644" y="1634583"/>
        <a:ext cx="1654930" cy="968844"/>
      </dsp:txXfrm>
    </dsp:sp>
    <dsp:sp modelId="{43169DEC-1FB0-B14C-927A-F905B34B4AE8}">
      <dsp:nvSpPr>
        <dsp:cNvPr id="0" name=""/>
        <dsp:cNvSpPr/>
      </dsp:nvSpPr>
      <dsp:spPr>
        <a:xfrm>
          <a:off x="2765345" y="0"/>
          <a:ext cx="1715214" cy="1029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rgbClr val="C00000"/>
              </a:solidFill>
            </a:rPr>
            <a:t>Enfermedad periodontal</a:t>
          </a:r>
        </a:p>
      </dsp:txBody>
      <dsp:txXfrm>
        <a:off x="2795487" y="30142"/>
        <a:ext cx="1654930" cy="968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BD04B-E243-4149-AFBD-80801D4D3DAD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CF11-1088-0140-968E-DE8DF85C6B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28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CAE-7688-4738-8441-9D34DB544E7D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76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161E48-6D45-E849-A2AA-AB850A573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77E0F17-518A-6048-B02B-598A9406C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B903AB-84B8-BD46-8CB3-A7CA2E97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A8956D-8FA6-A949-A855-F62F62F9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FCE03B-929B-BE4D-B4E8-1F7F917C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69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E0BF9A-C1EA-2443-ACE8-7A5D3B8E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BFB3458-8DD2-6F4E-AA1B-C40DCB1DC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A31EC6-2AAF-9A48-AF39-B08AAA83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277C54-4066-BB49-AA0B-DA62C861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59A9F1-84E0-6B44-A5AA-251EEA63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01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8372A6A-7D18-EB47-A81D-9294215AF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5D48878-4B4B-5044-B637-B6BCD18CE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AA45A1-3B3D-CB4C-9DA6-132FB3A2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A7CC36-12A6-B34D-BCDF-EE26D9C4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8236D1-7341-C044-8E18-685FDC1B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34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13A668-E657-4B4B-8CBD-F7C3CE05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1F7467-05F2-E246-976F-C9FC9629B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856E4B-FD07-5D4A-901B-DAFB86D6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D812E3-755D-3249-B951-9C096353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0758BE-4A76-2944-842A-700E5FE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80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6FBC3C-15F7-3E4E-82E7-F12B4905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B73F060-DE62-AF4E-9EA3-900A7736F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19ACF6-344B-0142-8898-24A5204B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4B8950-9515-9C46-946F-F844132D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1510D7-5CB3-A240-882A-3B0B6FB9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21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34B951-B372-6744-BDCA-48FFE127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0E547C-92D1-6B4B-8C6A-ABB834DF0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B28F2F6-F948-4C41-AAF0-074DFC0C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F62631-9B83-2D48-BC52-CDF3FCEC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79B1F8E-B9D0-1B43-B52B-87572ED9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1D674C5-A511-224B-A42C-F1F8EB1A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249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41537C-7245-2A4F-B90B-3369A047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5FCB6A-F3A3-FC46-ACB6-497AFF0FC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5B55E92-014C-A548-B55B-352234F44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EE57BFA-1F52-C947-B3DD-EE02A7C63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EB1FB41-4C73-7A4D-8624-8C69E8FDF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B4B99E5-F6EF-924D-86C9-714710CE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B838534-A298-8F43-A8B1-4933C0E3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91F6D6E-3BDA-BA45-AF63-6D9D16DD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26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0C0222-9133-7E48-991D-7B476FAD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E3387D8-D28B-554E-A4CB-D6769ADD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B8CBADB-37B8-324C-ADA9-64FCCB30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B86D6DB-9D9B-9042-9EC0-AE4DAB69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220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7DF6864-3AB5-B045-8005-6434FEF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52A9C32-1B67-AD47-9396-9A60F47C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B0EA36B-E603-004E-B0BE-51D8BB57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40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D5007F-5A6E-F94B-B17B-760DA542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93F19EE-5478-5E4E-B75E-B0BBF27A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7079D18-9426-BB46-B56F-F2B5EA66A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F0842BA-761A-0340-ABC3-25AA9ECA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307DB36-B296-F643-8111-004EBF3E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E9376DC-2CB5-D649-B200-29465319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89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F80409-D830-2447-A0A6-533E3115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25FB931-C9F9-8945-9709-C36CEE822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CE34643-BC58-F049-A0FD-C358967A4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718625-5791-2047-A0D1-9D3B500E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E7CE549-CD5B-5548-844B-C5E0E649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77C18E3-1E71-9F48-BAAC-2A2702D3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481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F64728A-9DAC-2247-9792-6B45E4F8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5B065A-04E3-A445-8EA2-17EBBB695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8389F7E-F36D-7E40-BDB1-C501D53A6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3CEEE-A45B-4342-8F03-9C7FBDD5F167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E8D2CD-8C97-274F-97C4-41471CD72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86C352E-900C-E64E-9AEF-68140B0EC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531A-FD98-5F4F-8055-CBD8A5FD6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281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dontologia@unbosque.edu.co" TargetMode="External"/><Relationship Id="rId4" Type="http://schemas.openxmlformats.org/officeDocument/2006/relationships/hyperlink" Target="mailto:institutouibo@gmai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uenahoramaria@unbosque.edu.co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5B56C3-0497-4647-AC84-759A4989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61" y="218959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/>
              <a:t>SALUD ORAL Y RIESGO CARDIOVASCULAR</a:t>
            </a:r>
            <a:endParaRPr lang="es-CO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5BC7EAC-FAB0-4D45-9172-967D0BE4E91E}"/>
              </a:ext>
            </a:extLst>
          </p:cNvPr>
          <p:cNvSpPr/>
          <p:nvPr/>
        </p:nvSpPr>
        <p:spPr>
          <a:xfrm>
            <a:off x="3629889" y="5158654"/>
            <a:ext cx="8471536" cy="163120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r"/>
            <a:r>
              <a:rPr lang="es-ES" sz="2000" dirty="0">
                <a:cs typeface="Arial"/>
              </a:rPr>
              <a:t>Maria Rosa Buenahora Tobar</a:t>
            </a:r>
          </a:p>
          <a:p>
            <a:pPr algn="r"/>
            <a:r>
              <a:rPr lang="es-ES" sz="2000" dirty="0">
                <a:cs typeface="Arial"/>
              </a:rPr>
              <a:t>Esp. Patología oral</a:t>
            </a:r>
          </a:p>
          <a:p>
            <a:pPr algn="r"/>
            <a:r>
              <a:rPr lang="es-ES" sz="2000" dirty="0">
                <a:cs typeface="Arial"/>
              </a:rPr>
              <a:t>Esp. Epidemiologia clínica</a:t>
            </a:r>
          </a:p>
          <a:p>
            <a:pPr algn="r"/>
            <a:r>
              <a:rPr lang="es-ES" sz="2000" dirty="0" err="1">
                <a:cs typeface="Arial"/>
              </a:rPr>
              <a:t>MSc</a:t>
            </a:r>
            <a:r>
              <a:rPr lang="es-ES" sz="2000" dirty="0">
                <a:cs typeface="Arial"/>
              </a:rPr>
              <a:t> Ciencias básicas odontológicas</a:t>
            </a:r>
          </a:p>
          <a:p>
            <a:pPr algn="r"/>
            <a:r>
              <a:rPr lang="es-ES" sz="2000" dirty="0">
                <a:cs typeface="Arial"/>
              </a:rPr>
              <a:t>Decana Facultad </a:t>
            </a:r>
            <a:r>
              <a:rPr lang="es-ES" sz="2000" dirty="0" err="1">
                <a:cs typeface="Arial"/>
              </a:rPr>
              <a:t>Odontologia</a:t>
            </a:r>
            <a:r>
              <a:rPr lang="es-ES" sz="2000" dirty="0">
                <a:cs typeface="Arial"/>
              </a:rPr>
              <a:t> Universidad El Bosque</a:t>
            </a:r>
          </a:p>
        </p:txBody>
      </p:sp>
      <p:pic>
        <p:nvPicPr>
          <p:cNvPr id="11" name="Logo Bosque.png">
            <a:extLst>
              <a:ext uri="{FF2B5EF4-FFF2-40B4-BE49-F238E27FC236}">
                <a16:creationId xmlns:a16="http://schemas.microsoft.com/office/drawing/2014/main" xmlns="" id="{82CB3453-E67D-5E48-B0C5-AECE87A30F6C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77345"/>
            <a:ext cx="3034145" cy="1005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https://www.odontoespacio.net/images/noticia/noticia_1015.jpg">
            <a:extLst>
              <a:ext uri="{FF2B5EF4-FFF2-40B4-BE49-F238E27FC236}">
                <a16:creationId xmlns:a16="http://schemas.microsoft.com/office/drawing/2014/main" xmlns="" id="{47C77B50-A8A6-B14D-9AFE-4B89F9B27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465302"/>
            <a:ext cx="5626527" cy="34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l-carabobeno.com/wp-content/uploads/2017/07/enfermedades-cardiovasculares-696x463.jpg">
            <a:extLst>
              <a:ext uri="{FF2B5EF4-FFF2-40B4-BE49-F238E27FC236}">
                <a16:creationId xmlns:a16="http://schemas.microsoft.com/office/drawing/2014/main" xmlns="" id="{68CD8BB6-FE4A-2147-A8DD-134BA98A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89" y="465430"/>
            <a:ext cx="5183871" cy="34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59B08B1-9CFD-AB47-96B2-201AF171CB39}"/>
              </a:ext>
            </a:extLst>
          </p:cNvPr>
          <p:cNvSpPr txBox="1"/>
          <p:nvPr/>
        </p:nvSpPr>
        <p:spPr>
          <a:xfrm>
            <a:off x="5747657" y="5656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478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464" t="17463" r="49452" b="24590"/>
          <a:stretch/>
        </p:blipFill>
        <p:spPr>
          <a:xfrm>
            <a:off x="626311" y="496388"/>
            <a:ext cx="4611895" cy="55476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23463" y="1027269"/>
            <a:ext cx="63592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O" sz="3200" b="1" dirty="0"/>
          </a:p>
          <a:p>
            <a:pPr algn="r"/>
            <a:endParaRPr lang="es-CO" sz="1600" dirty="0"/>
          </a:p>
          <a:p>
            <a:pPr algn="r"/>
            <a:r>
              <a:rPr lang="es-CO" sz="3200" b="1" dirty="0"/>
              <a:t>CURSO ON-LINE</a:t>
            </a:r>
          </a:p>
          <a:p>
            <a:pPr algn="r"/>
            <a:r>
              <a:rPr lang="es-CO" sz="3200" dirty="0"/>
              <a:t> </a:t>
            </a:r>
          </a:p>
          <a:p>
            <a:pPr algn="r"/>
            <a:r>
              <a:rPr lang="es-CO" sz="3200" dirty="0"/>
              <a:t>ENFERMEDAD PERIODONTAL Y SU ASOCIACION CON ENFERMEDADES CARDIOVASCULARES</a:t>
            </a:r>
            <a:endParaRPr lang="es-CO" sz="1600" dirty="0"/>
          </a:p>
          <a:p>
            <a:pPr algn="r"/>
            <a:endParaRPr lang="es-CO" sz="1600" dirty="0"/>
          </a:p>
          <a:p>
            <a:pPr algn="r"/>
            <a:r>
              <a:rPr lang="es-CO" dirty="0"/>
              <a:t>Directora: Gloria Ines Lafaurie. MSc y Especialista en Periodoncia </a:t>
            </a:r>
          </a:p>
          <a:p>
            <a:pPr algn="r"/>
            <a:endParaRPr lang="es-CO" sz="1600" dirty="0"/>
          </a:p>
          <a:p>
            <a:pPr algn="r"/>
            <a:r>
              <a:rPr lang="es-CO" sz="1600" dirty="0">
                <a:hlinkClick r:id="rId4"/>
              </a:rPr>
              <a:t>institutouibo@gmail.com</a:t>
            </a:r>
            <a:endParaRPr lang="es-CO" sz="1600" dirty="0"/>
          </a:p>
          <a:p>
            <a:pPr algn="r"/>
            <a:r>
              <a:rPr lang="es-CO" sz="1600" dirty="0">
                <a:hlinkClick r:id="rId5"/>
              </a:rPr>
              <a:t>odontologia@unbosque.edu.co</a:t>
            </a:r>
            <a:endParaRPr lang="es-CO" sz="1600" dirty="0"/>
          </a:p>
          <a:p>
            <a:pPr algn="r"/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2620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"/>
    </mc:Choice>
    <mc:Fallback xmlns="">
      <p:transition spd="slow" advTm="21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12702" r="44188" b="3814"/>
          <a:stretch/>
        </p:blipFill>
        <p:spPr bwMode="auto">
          <a:xfrm>
            <a:off x="1110343" y="437159"/>
            <a:ext cx="4258883" cy="619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B231536-383D-104D-9863-CC4D5CA67584}"/>
              </a:ext>
            </a:extLst>
          </p:cNvPr>
          <p:cNvSpPr/>
          <p:nvPr/>
        </p:nvSpPr>
        <p:spPr>
          <a:xfrm>
            <a:off x="5936656" y="522291"/>
            <a:ext cx="50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Dirigida a Odontólogos generales o especialistas 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D5BEC649-14EA-0648-8645-5E6757D502CA}"/>
              </a:ext>
            </a:extLst>
          </p:cNvPr>
          <p:cNvSpPr txBox="1">
            <a:spLocks/>
          </p:cNvSpPr>
          <p:nvPr/>
        </p:nvSpPr>
        <p:spPr>
          <a:xfrm>
            <a:off x="5714587" y="1057581"/>
            <a:ext cx="5898293" cy="35612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La Maestría en Ciencias Odontológicas se desarrolla por módulos </a:t>
            </a:r>
            <a:r>
              <a:rPr lang="es-ES" sz="1800" i="1" u="sng" dirty="0">
                <a:solidFill>
                  <a:schemeClr val="tx1"/>
                </a:solidFill>
              </a:rPr>
              <a:t>de una semana </a:t>
            </a:r>
            <a:r>
              <a:rPr lang="es-ES" sz="1800" dirty="0">
                <a:solidFill>
                  <a:schemeClr val="tx1"/>
                </a:solidFill>
              </a:rPr>
              <a:t>por mes en el primer año en donde se aborda un ciclo de materias fundamentales y la electiva de énfasis.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En el segundo año: profundización en el desarrollo de su proyecto de investigación con asesoría y seguimiento tutorial.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La principal estrategia del proceso de enseñanza-aprendizaje de la Maestría, es la interacción entre el estudiante y un tutor con experiencia reconocida y certificada en actividades de investigación.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Tres líneas de profundización: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s-ES" sz="1800" dirty="0">
                <a:solidFill>
                  <a:schemeClr val="tx1"/>
                </a:solidFill>
              </a:rPr>
              <a:t>Periodoncia y medicina oral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s-ES" sz="1800" dirty="0" err="1">
                <a:solidFill>
                  <a:schemeClr val="tx1"/>
                </a:solidFill>
              </a:rPr>
              <a:t>Cariología</a:t>
            </a:r>
            <a:endParaRPr lang="es-ES" sz="1800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s-ES" sz="1800" dirty="0">
                <a:solidFill>
                  <a:schemeClr val="tx1"/>
                </a:solidFill>
              </a:rPr>
              <a:t>Malformaciones </a:t>
            </a:r>
            <a:r>
              <a:rPr lang="es-ES" sz="1800" dirty="0" err="1">
                <a:solidFill>
                  <a:schemeClr val="tx1"/>
                </a:solidFill>
              </a:rPr>
              <a:t>craneofaciales</a:t>
            </a:r>
            <a:r>
              <a:rPr lang="es-ES" sz="18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C44D5FA-A14F-0E47-91C4-3B95657C4936}"/>
              </a:ext>
            </a:extLst>
          </p:cNvPr>
          <p:cNvSpPr/>
          <p:nvPr/>
        </p:nvSpPr>
        <p:spPr>
          <a:xfrm>
            <a:off x="6029069" y="5988368"/>
            <a:ext cx="4581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Directora:  Dra. Ma. Consuelo Romero S, PhD</a:t>
            </a:r>
          </a:p>
          <a:p>
            <a:pPr algn="ctr"/>
            <a:r>
              <a:rPr lang="es-CO" b="1" dirty="0"/>
              <a:t>direccionmaestriaodontounbosque.edu.co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6DB5D7-4DAB-CC4E-B44C-BF95CC0A2125}"/>
              </a:ext>
            </a:extLst>
          </p:cNvPr>
          <p:cNvSpPr txBox="1"/>
          <p:nvPr/>
        </p:nvSpPr>
        <p:spPr>
          <a:xfrm>
            <a:off x="11090366" y="29783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810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GRACIAS">
            <a:extLst>
              <a:ext uri="{FF2B5EF4-FFF2-40B4-BE49-F238E27FC236}">
                <a16:creationId xmlns:a16="http://schemas.microsoft.com/office/drawing/2014/main" xmlns="" id="{3BC95CB9-5003-6449-874B-7CD4A4799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93848"/>
            <a:ext cx="112014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8C88D5F-7444-924E-B472-3564EC7BC55E}"/>
              </a:ext>
            </a:extLst>
          </p:cNvPr>
          <p:cNvSpPr txBox="1"/>
          <p:nvPr/>
        </p:nvSpPr>
        <p:spPr>
          <a:xfrm>
            <a:off x="4454434" y="5747657"/>
            <a:ext cx="3579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hlinkClick r:id="rId3"/>
              </a:rPr>
              <a:t>buenahoramaria@unbosque.edu.co</a:t>
            </a:r>
            <a:endParaRPr lang="es-CO" dirty="0"/>
          </a:p>
          <a:p>
            <a:r>
              <a:rPr lang="es-CO" dirty="0"/>
              <a:t>mariarosabuenahora@gmail.com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489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 Bosque.png">
            <a:extLst>
              <a:ext uri="{FF2B5EF4-FFF2-40B4-BE49-F238E27FC236}">
                <a16:creationId xmlns:a16="http://schemas.microsoft.com/office/drawing/2014/main" xmlns="" id="{B4CCB89B-98D3-9F4D-8F07-A921B76074E9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8567" y="6185809"/>
            <a:ext cx="1942594" cy="6057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5E1455-A1AC-3D42-98C1-6EF75999C204}"/>
              </a:ext>
            </a:extLst>
          </p:cNvPr>
          <p:cNvSpPr txBox="1"/>
          <p:nvPr/>
        </p:nvSpPr>
        <p:spPr>
          <a:xfrm>
            <a:off x="823666" y="1885979"/>
            <a:ext cx="3735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 periodontitis es una enfermedad infecciosa cronica que afecta los tejidos de sosten de los dientes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Es de etiologia multifactorial y afecta entre el 30% al 40% de la población adulta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La patogenia es el resultado de una interaccion entre un biofilm donde predominan las bacterias gram (-) anaerobias y la respuesta inmune de la persona.</a:t>
            </a:r>
          </a:p>
        </p:txBody>
      </p:sp>
      <p:pic>
        <p:nvPicPr>
          <p:cNvPr id="2050" name="Picture 2" descr="Image result for periodontitis">
            <a:extLst>
              <a:ext uri="{FF2B5EF4-FFF2-40B4-BE49-F238E27FC236}">
                <a16:creationId xmlns:a16="http://schemas.microsoft.com/office/drawing/2014/main" xmlns="" id="{270D3635-B910-E94A-AE31-1A2230AA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43" y="1242588"/>
            <a:ext cx="6245517" cy="41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90A06B0-9ADD-0A42-919F-E47458EA54C3}"/>
              </a:ext>
            </a:extLst>
          </p:cNvPr>
          <p:cNvSpPr/>
          <p:nvPr/>
        </p:nvSpPr>
        <p:spPr>
          <a:xfrm>
            <a:off x="5470483" y="5302299"/>
            <a:ext cx="6680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Imagen tomada de: https://www.news-medical.net/health/Prevention-of-Periodontitis.aspx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7CD9D3-0732-844F-B970-4B0F6127A0CA}"/>
              </a:ext>
            </a:extLst>
          </p:cNvPr>
          <p:cNvSpPr txBox="1"/>
          <p:nvPr/>
        </p:nvSpPr>
        <p:spPr>
          <a:xfrm>
            <a:off x="823666" y="780923"/>
            <a:ext cx="3883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ENFERMEDAD PERIODONTAL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D3ABE0B-776C-5A4B-9662-C148FB18D9CF}"/>
              </a:ext>
            </a:extLst>
          </p:cNvPr>
          <p:cNvSpPr/>
          <p:nvPr/>
        </p:nvSpPr>
        <p:spPr>
          <a:xfrm>
            <a:off x="287383" y="6222689"/>
            <a:ext cx="9640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Contreras A. Ramirez J. Relationship between Periodontitis and Cardiovascular Disease. Revista clinica de Periodoncia, implantologia y rehabilitacion oral. 2009; Agosto; Vol 2, Num 2. Pag 91-97</a:t>
            </a:r>
          </a:p>
        </p:txBody>
      </p:sp>
    </p:spTree>
    <p:extLst>
      <p:ext uri="{BB962C8B-B14F-4D97-AF65-F5344CB8AC3E}">
        <p14:creationId xmlns:p14="http://schemas.microsoft.com/office/powerpoint/2010/main" val="18962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 Bosque.png">
            <a:extLst>
              <a:ext uri="{FF2B5EF4-FFF2-40B4-BE49-F238E27FC236}">
                <a16:creationId xmlns:a16="http://schemas.microsoft.com/office/drawing/2014/main" xmlns="" id="{B4CCB89B-98D3-9F4D-8F07-A921B76074E9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8567" y="6185809"/>
            <a:ext cx="1942594" cy="6057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5E1455-A1AC-3D42-98C1-6EF75999C204}"/>
              </a:ext>
            </a:extLst>
          </p:cNvPr>
          <p:cNvSpPr txBox="1"/>
          <p:nvPr/>
        </p:nvSpPr>
        <p:spPr>
          <a:xfrm>
            <a:off x="745288" y="1320384"/>
            <a:ext cx="4610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Las enfermedades cardiovasculares son un conjunto de trastornos del corazón y de los vasos sanguíneos.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La responsable es la aterosclerosis, que es el estrechamiento de las  arterias  causada por la deposición e infiltración de lípidos en las paredes de los vasos sanguíneos, resultando asi  un ‘endurecimiento’ de las paredes de los vasos y la formación de unas placas que, además de dificultar un flujo adecuado de la sangre, pueden romperse y provocar un trombo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F8168C2-3F79-3940-BCD8-C22F416A81AB}"/>
              </a:ext>
            </a:extLst>
          </p:cNvPr>
          <p:cNvSpPr txBox="1"/>
          <p:nvPr/>
        </p:nvSpPr>
        <p:spPr>
          <a:xfrm>
            <a:off x="1016504" y="504164"/>
            <a:ext cx="426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ENERMEDAD CARDIOVASCULAR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D023B0B-543A-E64B-84CB-43F69A5B7916}"/>
              </a:ext>
            </a:extLst>
          </p:cNvPr>
          <p:cNvSpPr/>
          <p:nvPr/>
        </p:nvSpPr>
        <p:spPr>
          <a:xfrm>
            <a:off x="745288" y="6047309"/>
            <a:ext cx="4018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/>
              <a:t>https://www.who.int/cardiovascular_diseases/about_cvd/es/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51ADD6B-64FC-4349-8A9B-41F0C2CA6357}"/>
              </a:ext>
            </a:extLst>
          </p:cNvPr>
          <p:cNvSpPr/>
          <p:nvPr/>
        </p:nvSpPr>
        <p:spPr>
          <a:xfrm>
            <a:off x="1016504" y="5013703"/>
            <a:ext cx="10071102" cy="5847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Según la OMS 17 millones de personas, fallecen en el mundo por enfermedades cardiovasculares cada año y para el 2030 se estima que la cifra se eleve a 23 millones. Las ECV son la primera causa de mortalidad a nivel mundial.</a:t>
            </a:r>
          </a:p>
        </p:txBody>
      </p:sp>
      <p:pic>
        <p:nvPicPr>
          <p:cNvPr id="2052" name="Picture 4" descr="Aterosclerosis">
            <a:extLst>
              <a:ext uri="{FF2B5EF4-FFF2-40B4-BE49-F238E27FC236}">
                <a16:creationId xmlns:a16="http://schemas.microsoft.com/office/drawing/2014/main" xmlns="" id="{3462B748-F96E-124D-8A44-5DE5060D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46" y="734997"/>
            <a:ext cx="5391513" cy="40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EA395AB-5D5F-E141-9F25-5E6D12EF36AA}"/>
              </a:ext>
            </a:extLst>
          </p:cNvPr>
          <p:cNvSpPr/>
          <p:nvPr/>
        </p:nvSpPr>
        <p:spPr>
          <a:xfrm>
            <a:off x="745288" y="6257834"/>
            <a:ext cx="8797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latin typeface="ArialNarrow" panose="020B0606020202030204" pitchFamily="34" charset="0"/>
              </a:rPr>
              <a:t>Levi F, Chatenoud L, Bertuccio P, Lucchini F, Negri E, Vecchia CL. Mortality from cardiovascular and cerebrovascular diseases in Europe and other areas of the world: an update. Eur J Cardiovasc Prev Rehabil 2009.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6913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1EE3B5-DB42-6147-A78A-78B62B77B1B6}"/>
              </a:ext>
            </a:extLst>
          </p:cNvPr>
          <p:cNvSpPr txBox="1"/>
          <p:nvPr/>
        </p:nvSpPr>
        <p:spPr>
          <a:xfrm>
            <a:off x="2228043" y="182880"/>
            <a:ext cx="826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PARA QUE SE DESARROLLEN </a:t>
            </a:r>
            <a:r>
              <a:rPr lang="es-CO" sz="2400" b="1" dirty="0"/>
              <a:t>ECV</a:t>
            </a:r>
            <a:r>
              <a:rPr lang="es-CO" sz="2400" dirty="0"/>
              <a:t> EXISTEN DIFERENTES FACTORES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08649960-1A58-E04B-8EB0-834DFC2EF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778749"/>
              </p:ext>
            </p:extLst>
          </p:nvPr>
        </p:nvGraphicFramePr>
        <p:xfrm>
          <a:off x="1169852" y="951803"/>
          <a:ext cx="37940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 derecha 7">
            <a:extLst>
              <a:ext uri="{FF2B5EF4-FFF2-40B4-BE49-F238E27FC236}">
                <a16:creationId xmlns:a16="http://schemas.microsoft.com/office/drawing/2014/main" xmlns="" id="{58357E6A-EC95-6E4A-9049-E37F2956E6E7}"/>
              </a:ext>
            </a:extLst>
          </p:cNvPr>
          <p:cNvSpPr/>
          <p:nvPr/>
        </p:nvSpPr>
        <p:spPr>
          <a:xfrm>
            <a:off x="5290456" y="3226525"/>
            <a:ext cx="1071154" cy="5617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30AE8D8C-9835-FE4D-B11B-9D4B7C7D3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808753"/>
              </p:ext>
            </p:extLst>
          </p:nvPr>
        </p:nvGraphicFramePr>
        <p:xfrm>
          <a:off x="6844937" y="1881655"/>
          <a:ext cx="4480560" cy="295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2704EBE-AE57-1C41-938C-90B3191646B7}"/>
              </a:ext>
            </a:extLst>
          </p:cNvPr>
          <p:cNvSpPr txBox="1"/>
          <p:nvPr/>
        </p:nvSpPr>
        <p:spPr>
          <a:xfrm>
            <a:off x="5081510" y="2612851"/>
            <a:ext cx="152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/>
              <a:t>Ayudan a que </a:t>
            </a:r>
          </a:p>
          <a:p>
            <a:pPr algn="ctr"/>
            <a:r>
              <a:rPr lang="es-CO" dirty="0"/>
              <a:t>se desarrolle</a:t>
            </a:r>
          </a:p>
        </p:txBody>
      </p:sp>
      <p:sp>
        <p:nvSpPr>
          <p:cNvPr id="12" name="Flecha abajo 11">
            <a:extLst>
              <a:ext uri="{FF2B5EF4-FFF2-40B4-BE49-F238E27FC236}">
                <a16:creationId xmlns:a16="http://schemas.microsoft.com/office/drawing/2014/main" xmlns="" id="{9C74020A-1A96-684E-92E3-7A247C0806F6}"/>
              </a:ext>
            </a:extLst>
          </p:cNvPr>
          <p:cNvSpPr/>
          <p:nvPr/>
        </p:nvSpPr>
        <p:spPr>
          <a:xfrm>
            <a:off x="8830491" y="4833256"/>
            <a:ext cx="444138" cy="5355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29496AE-642A-6543-BB03-4A689F54927E}"/>
              </a:ext>
            </a:extLst>
          </p:cNvPr>
          <p:cNvSpPr txBox="1"/>
          <p:nvPr/>
        </p:nvSpPr>
        <p:spPr>
          <a:xfrm>
            <a:off x="6199888" y="5544280"/>
            <a:ext cx="5705344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O" sz="2000" b="1" dirty="0"/>
              <a:t>Influyen en el riesgo para que se desarrollen las ECV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C53EFF6-4141-8643-BBDC-6EE5F56B0CBF}"/>
              </a:ext>
            </a:extLst>
          </p:cNvPr>
          <p:cNvSpPr/>
          <p:nvPr/>
        </p:nvSpPr>
        <p:spPr>
          <a:xfrm>
            <a:off x="132863" y="6406086"/>
            <a:ext cx="10075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latin typeface="ArialNarrow" panose="020B0606020202030204" pitchFamily="34" charset="0"/>
              </a:rPr>
              <a:t>Mukamal KJ, Kronmal RA, Tracy RP, Cushman M, Siscovick DS. Traditional and novel risk factors in older adults: cardiovascular risk assessment late in life. Am J Geriatr Cardiol 2004;13:69-80. </a:t>
            </a:r>
            <a:endParaRPr lang="es-CO" sz="1100" dirty="0"/>
          </a:p>
        </p:txBody>
      </p:sp>
      <p:pic>
        <p:nvPicPr>
          <p:cNvPr id="15" name="Logo Bosque.png">
            <a:extLst>
              <a:ext uri="{FF2B5EF4-FFF2-40B4-BE49-F238E27FC236}">
                <a16:creationId xmlns:a16="http://schemas.microsoft.com/office/drawing/2014/main" xmlns="" id="{D037B4B2-249C-D845-BD69-743D65209B0F}"/>
              </a:ext>
            </a:extLst>
          </p:cNvPr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208567" y="6185809"/>
            <a:ext cx="1942594" cy="6057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1364024" y="4487885"/>
            <a:ext cx="17280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Factores genéticos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12670" y="1214019"/>
            <a:ext cx="19845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Factores </a:t>
            </a:r>
            <a:r>
              <a:rPr lang="es-ES" sz="1600" dirty="0" err="1" smtClean="0">
                <a:solidFill>
                  <a:srgbClr val="C00000"/>
                </a:solidFill>
              </a:rPr>
              <a:t>epigenéticos</a:t>
            </a:r>
            <a:endParaRPr lang="es-ES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angular 4"/>
          <p:cNvCxnSpPr/>
          <p:nvPr/>
        </p:nvCxnSpPr>
        <p:spPr>
          <a:xfrm rot="10800000">
            <a:off x="4963887" y="1107967"/>
            <a:ext cx="4589547" cy="91913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© Imagen propiedad de DENTAID">
            <a:extLst>
              <a:ext uri="{FF2B5EF4-FFF2-40B4-BE49-F238E27FC236}">
                <a16:creationId xmlns:a16="http://schemas.microsoft.com/office/drawing/2014/main" xmlns="" id="{1E8645B0-03DC-234D-943D-879B3DC7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26" y="501104"/>
            <a:ext cx="4668040" cy="267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197D42B-4840-1447-9840-AF900695021C}"/>
              </a:ext>
            </a:extLst>
          </p:cNvPr>
          <p:cNvSpPr/>
          <p:nvPr/>
        </p:nvSpPr>
        <p:spPr>
          <a:xfrm>
            <a:off x="1377917" y="260968"/>
            <a:ext cx="4826940" cy="58477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600" dirty="0"/>
              <a:t>Como la enfermedad periodontal es un importante factor de riesgo para desarrollar ECV?</a:t>
            </a:r>
            <a:endParaRPr lang="es-ES" sz="16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49BDF9B-F958-B946-B3C1-F920ABFAE967}"/>
              </a:ext>
            </a:extLst>
          </p:cNvPr>
          <p:cNvSpPr/>
          <p:nvPr/>
        </p:nvSpPr>
        <p:spPr>
          <a:xfrm>
            <a:off x="1340580" y="1189600"/>
            <a:ext cx="4826940" cy="83099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600" dirty="0"/>
              <a:t>Las bacterias de la enfermedad periodontal y sus endotoxinas como son los LPS pueden alterar la integridad del endotelio y producir aterogenesis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634DDF4-B1DF-CF49-A531-F8F5FB2BDE9C}"/>
              </a:ext>
            </a:extLst>
          </p:cNvPr>
          <p:cNvSpPr/>
          <p:nvPr/>
        </p:nvSpPr>
        <p:spPr>
          <a:xfrm>
            <a:off x="114216" y="2834077"/>
            <a:ext cx="3744303" cy="2062103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600" b="1" dirty="0"/>
              <a:t>VIA DIRECTA</a:t>
            </a:r>
          </a:p>
          <a:p>
            <a:pPr lvl="0" algn="ctr"/>
            <a:r>
              <a:rPr lang="es-CO" sz="1600" b="1" dirty="0"/>
              <a:t>(Infeccion)</a:t>
            </a:r>
          </a:p>
          <a:p>
            <a:pPr lvl="0" algn="just"/>
            <a:endParaRPr lang="es-CO" sz="1600" dirty="0"/>
          </a:p>
          <a:p>
            <a:pPr lvl="0" algn="just"/>
            <a:r>
              <a:rPr lang="es-CO" sz="1600" dirty="0"/>
              <a:t>Las bacterias periodontopaticas invaden las celulas endoteliales y estimulan la produccion de mediadores proinflamatorios favoreciendo la produccion de ateroesclerosis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8A27A72-E8B9-654C-AFA2-C6D55A3BEE2C}"/>
              </a:ext>
            </a:extLst>
          </p:cNvPr>
          <p:cNvSpPr/>
          <p:nvPr/>
        </p:nvSpPr>
        <p:spPr>
          <a:xfrm>
            <a:off x="4086882" y="2868357"/>
            <a:ext cx="3620204" cy="2062103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600" b="1" dirty="0"/>
              <a:t>VIA INDIRECTA</a:t>
            </a:r>
          </a:p>
          <a:p>
            <a:pPr lvl="0" algn="ctr"/>
            <a:r>
              <a:rPr lang="es-CO" sz="1600" b="1" dirty="0"/>
              <a:t>(Inflamación)</a:t>
            </a:r>
          </a:p>
          <a:p>
            <a:pPr lvl="0" algn="just"/>
            <a:endParaRPr lang="es-CO" sz="1600" dirty="0"/>
          </a:p>
          <a:p>
            <a:pPr lvl="0" algn="just"/>
            <a:r>
              <a:rPr lang="es-CO" sz="1600" dirty="0"/>
              <a:t>Las bacterias periodontopaticas aumentan las citoquinas proinflamatorias que estimulan la expresion de moleculas de adhesion en el endotelio (e-selectina, ICAM I, VCAM)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8EB983BF-DB79-F241-B27F-9B754825DA0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791387" y="845743"/>
            <a:ext cx="0" cy="303788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1B72EB85-D65D-254C-B193-B4F971B31BE3}"/>
              </a:ext>
            </a:extLst>
          </p:cNvPr>
          <p:cNvCxnSpPr>
            <a:cxnSpLocks/>
          </p:cNvCxnSpPr>
          <p:nvPr/>
        </p:nvCxnSpPr>
        <p:spPr>
          <a:xfrm>
            <a:off x="3791387" y="2020597"/>
            <a:ext cx="0" cy="317654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12903646-004A-694D-BEE6-581F189947BB}"/>
              </a:ext>
            </a:extLst>
          </p:cNvPr>
          <p:cNvCxnSpPr>
            <a:cxnSpLocks/>
          </p:cNvCxnSpPr>
          <p:nvPr/>
        </p:nvCxnSpPr>
        <p:spPr>
          <a:xfrm>
            <a:off x="1981956" y="2362184"/>
            <a:ext cx="3753127" cy="0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46F60D66-134A-584B-BA4E-37470DDC364F}"/>
              </a:ext>
            </a:extLst>
          </p:cNvPr>
          <p:cNvCxnSpPr>
            <a:cxnSpLocks/>
          </p:cNvCxnSpPr>
          <p:nvPr/>
        </p:nvCxnSpPr>
        <p:spPr>
          <a:xfrm>
            <a:off x="1981956" y="2362184"/>
            <a:ext cx="0" cy="433267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5B776DCF-3371-6D48-857B-1D792BDC9322}"/>
              </a:ext>
            </a:extLst>
          </p:cNvPr>
          <p:cNvCxnSpPr>
            <a:cxnSpLocks/>
          </p:cNvCxnSpPr>
          <p:nvPr/>
        </p:nvCxnSpPr>
        <p:spPr>
          <a:xfrm>
            <a:off x="5735083" y="2362184"/>
            <a:ext cx="0" cy="433267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68CC1819-3EC7-E842-BCD8-507A45A73C19}"/>
              </a:ext>
            </a:extLst>
          </p:cNvPr>
          <p:cNvSpPr txBox="1"/>
          <p:nvPr/>
        </p:nvSpPr>
        <p:spPr>
          <a:xfrm>
            <a:off x="8340036" y="3182904"/>
            <a:ext cx="367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Imagen tomada de: https://www.perioexpertise.es/enfermedades-encias/implicaciones-sistemicas-enfermedad-cardiovascular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E212542B-AC03-7D48-A591-FB2DC3B132E1}"/>
              </a:ext>
            </a:extLst>
          </p:cNvPr>
          <p:cNvSpPr txBox="1"/>
          <p:nvPr/>
        </p:nvSpPr>
        <p:spPr>
          <a:xfrm>
            <a:off x="683262" y="5614626"/>
            <a:ext cx="6348117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Aumento de la migración vascular de leucocitos y disfuncion endoteliar</a:t>
            </a:r>
          </a:p>
          <a:p>
            <a:pPr algn="ctr"/>
            <a:r>
              <a:rPr lang="es-CO" sz="1600" dirty="0"/>
              <a:t>Produce activación plaquetaria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BA8DACB1-C8D3-364A-BA21-A86B71BDAA15}"/>
              </a:ext>
            </a:extLst>
          </p:cNvPr>
          <p:cNvCxnSpPr>
            <a:cxnSpLocks/>
          </p:cNvCxnSpPr>
          <p:nvPr/>
        </p:nvCxnSpPr>
        <p:spPr>
          <a:xfrm>
            <a:off x="1981954" y="5296972"/>
            <a:ext cx="3753127" cy="0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xmlns="" id="{D93CF2F2-5591-6546-939F-FD442BB78219}"/>
              </a:ext>
            </a:extLst>
          </p:cNvPr>
          <p:cNvCxnSpPr>
            <a:cxnSpLocks/>
          </p:cNvCxnSpPr>
          <p:nvPr/>
        </p:nvCxnSpPr>
        <p:spPr>
          <a:xfrm flipV="1">
            <a:off x="1981954" y="4917397"/>
            <a:ext cx="0" cy="379576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0F94CF71-CC20-2443-9A68-B13453FEEF89}"/>
              </a:ext>
            </a:extLst>
          </p:cNvPr>
          <p:cNvCxnSpPr>
            <a:cxnSpLocks/>
          </p:cNvCxnSpPr>
          <p:nvPr/>
        </p:nvCxnSpPr>
        <p:spPr>
          <a:xfrm flipV="1">
            <a:off x="5735081" y="4917397"/>
            <a:ext cx="0" cy="379575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6BBDDA26-1B7E-4B4D-8556-3D8D0EBAE673}"/>
              </a:ext>
            </a:extLst>
          </p:cNvPr>
          <p:cNvCxnSpPr>
            <a:cxnSpLocks/>
          </p:cNvCxnSpPr>
          <p:nvPr/>
        </p:nvCxnSpPr>
        <p:spPr>
          <a:xfrm>
            <a:off x="3857321" y="5296972"/>
            <a:ext cx="0" cy="317654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8C1EDE2E-4406-A149-977C-5D58725821A3}"/>
              </a:ext>
            </a:extLst>
          </p:cNvPr>
          <p:cNvSpPr txBox="1"/>
          <p:nvPr/>
        </p:nvSpPr>
        <p:spPr>
          <a:xfrm>
            <a:off x="4239492" y="6402841"/>
            <a:ext cx="1928028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ATEROESCLEROSIS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6972432F-ED4E-564D-9782-A7D76912CE01}"/>
              </a:ext>
            </a:extLst>
          </p:cNvPr>
          <p:cNvSpPr txBox="1"/>
          <p:nvPr/>
        </p:nvSpPr>
        <p:spPr>
          <a:xfrm>
            <a:off x="6549691" y="6395890"/>
            <a:ext cx="1020729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INFARTO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xmlns="" id="{ECC50394-4A51-E24E-BB72-9EA2D6CEDABE}"/>
              </a:ext>
            </a:extLst>
          </p:cNvPr>
          <p:cNvCxnSpPr>
            <a:cxnSpLocks/>
          </p:cNvCxnSpPr>
          <p:nvPr/>
        </p:nvCxnSpPr>
        <p:spPr>
          <a:xfrm>
            <a:off x="3857320" y="6199401"/>
            <a:ext cx="0" cy="405787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xmlns="" id="{58529243-0A69-7346-B56A-1B0501CC779A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3857320" y="6587507"/>
            <a:ext cx="382172" cy="0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xmlns="" id="{F8B20228-142A-F243-B220-DE6E95BFA2DF}"/>
              </a:ext>
            </a:extLst>
          </p:cNvPr>
          <p:cNvCxnSpPr>
            <a:cxnSpLocks/>
          </p:cNvCxnSpPr>
          <p:nvPr/>
        </p:nvCxnSpPr>
        <p:spPr>
          <a:xfrm>
            <a:off x="6167520" y="6587507"/>
            <a:ext cx="382172" cy="0"/>
          </a:xfrm>
          <a:prstGeom prst="line">
            <a:avLst/>
          </a:prstGeom>
          <a:ln w="38100">
            <a:solidFill>
              <a:srgbClr val="FF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Image result for INFARTO">
            <a:extLst>
              <a:ext uri="{FF2B5EF4-FFF2-40B4-BE49-F238E27FC236}">
                <a16:creationId xmlns:a16="http://schemas.microsoft.com/office/drawing/2014/main" xmlns="" id="{043D1C0A-7B31-4E4E-BDF8-60619C43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01" y="3865128"/>
            <a:ext cx="3577938" cy="23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Logo Bosque.png">
            <a:extLst>
              <a:ext uri="{FF2B5EF4-FFF2-40B4-BE49-F238E27FC236}">
                <a16:creationId xmlns:a16="http://schemas.microsoft.com/office/drawing/2014/main" xmlns="" id="{EB02A22D-BA26-9D4C-A6B2-7D8685553C6B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2789" y="6252184"/>
            <a:ext cx="1888371" cy="5393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94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C5AFCB9-67C7-D543-A6BE-ECA769B18467}"/>
              </a:ext>
            </a:extLst>
          </p:cNvPr>
          <p:cNvSpPr/>
          <p:nvPr/>
        </p:nvSpPr>
        <p:spPr>
          <a:xfrm>
            <a:off x="892629" y="1554115"/>
            <a:ext cx="55081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 ha observado que las bacterias presentes en la enfermedad periodontal principalmente la  </a:t>
            </a:r>
            <a:r>
              <a:rPr lang="es-CO" b="1" i="1" dirty="0">
                <a:solidFill>
                  <a:srgbClr val="C00000"/>
                </a:solidFill>
              </a:rPr>
              <a:t>Porphyromonas gingivalis, </a:t>
            </a:r>
            <a:r>
              <a:rPr lang="es-CO" dirty="0"/>
              <a:t>asi como sus productos (LPS, peptidoglucanos y exotoxinas) alcanzan la circulación general es capaz de invadir las células endoteliales, colonizar el espacio vascular subendotelial y ocasionar disfunción endotelial, infiltración leucocitaria y proliferación de células musculares lisas, todos elementos característicos del fenómeno aterogénico.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La</a:t>
            </a:r>
            <a:r>
              <a:rPr lang="es-CO" b="1" i="1" dirty="0">
                <a:solidFill>
                  <a:srgbClr val="C00000"/>
                </a:solidFill>
              </a:rPr>
              <a:t> Porphyromonas gingivalis,  </a:t>
            </a:r>
            <a:r>
              <a:rPr lang="es-CO" i="1" dirty="0"/>
              <a:t>s</a:t>
            </a:r>
            <a:r>
              <a:rPr lang="es-CO" dirty="0"/>
              <a:t>e ha encontrado en las placas ateromatosas de pacientes que han sufrido Cardiopatia Isquemica.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5EC7A61-AF10-664D-A622-98C24823B4CB}"/>
              </a:ext>
            </a:extLst>
          </p:cNvPr>
          <p:cNvSpPr/>
          <p:nvPr/>
        </p:nvSpPr>
        <p:spPr>
          <a:xfrm>
            <a:off x="335280" y="6119222"/>
            <a:ext cx="12366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latin typeface="Times" pitchFamily="2" charset="0"/>
              </a:rPr>
              <a:t>Haraszthy V, Zambon J, Trevisan M, Genco R. Identification of periodontal pathogens in atheromatous plaques. J Periodontol 2000;71:1554-60.</a:t>
            </a:r>
            <a:br>
              <a:rPr lang="es-CO" sz="1200" dirty="0">
                <a:latin typeface="Times" pitchFamily="2" charset="0"/>
              </a:rPr>
            </a:br>
            <a:r>
              <a:rPr lang="es-CO" sz="1200" dirty="0">
                <a:latin typeface="Times" pitchFamily="2" charset="0"/>
              </a:rPr>
              <a:t>Emingil G, Buduneli E, Aliyev A, Akilli A, Atilla G. Association between periodontal disease and acute myocardial infarction. J Periodontol 2000;71 1882-6. </a:t>
            </a:r>
            <a:endParaRPr lang="es-CO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4287A89-4634-824F-BCEC-58938CE3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10" y="384429"/>
            <a:ext cx="3670663" cy="496578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45F344C-A3B6-B04B-A3C7-7CBC845EAAA0}"/>
              </a:ext>
            </a:extLst>
          </p:cNvPr>
          <p:cNvSpPr/>
          <p:nvPr/>
        </p:nvSpPr>
        <p:spPr>
          <a:xfrm>
            <a:off x="7132318" y="5247434"/>
            <a:ext cx="43738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00" dirty="0"/>
              <a:t>Premoli Gloria, Villarreal A Juana, González B Anajulia. Proteina c reactiva y su relacion con la enfermedad periodontal y aterosclerosis. Acta odontol. venez  [Internet]. 2008  Mar [citado  2018  Nov  22] ;  46( 1 ): 92-93.</a:t>
            </a:r>
          </a:p>
        </p:txBody>
      </p:sp>
    </p:spTree>
    <p:extLst>
      <p:ext uri="{BB962C8B-B14F-4D97-AF65-F5344CB8AC3E}">
        <p14:creationId xmlns:p14="http://schemas.microsoft.com/office/powerpoint/2010/main" val="35228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9D6BD70-7E29-3244-9B81-4D6B337F441D}"/>
              </a:ext>
            </a:extLst>
          </p:cNvPr>
          <p:cNvSpPr txBox="1"/>
          <p:nvPr/>
        </p:nvSpPr>
        <p:spPr>
          <a:xfrm>
            <a:off x="3526841" y="599925"/>
            <a:ext cx="4370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>
                <a:solidFill>
                  <a:srgbClr val="C00000"/>
                </a:solidFill>
              </a:rPr>
              <a:t>ENFERMEDAD PERIODONTAL Y LAS ECV</a:t>
            </a:r>
          </a:p>
          <a:p>
            <a:pPr algn="ctr"/>
            <a:r>
              <a:rPr lang="es-CO" sz="2000" b="1" dirty="0">
                <a:solidFill>
                  <a:srgbClr val="C00000"/>
                </a:solidFill>
              </a:rPr>
              <a:t>COMPARTEN FACTORES ASOCIADOS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BE5C4E5-6D03-8F49-886E-CB99C1C3C6BF}"/>
              </a:ext>
            </a:extLst>
          </p:cNvPr>
          <p:cNvSpPr txBox="1"/>
          <p:nvPr/>
        </p:nvSpPr>
        <p:spPr>
          <a:xfrm>
            <a:off x="705298" y="2380886"/>
            <a:ext cx="1802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SEXO</a:t>
            </a:r>
          </a:p>
          <a:p>
            <a:pPr algn="ctr"/>
            <a:endParaRPr lang="es-CO" sz="1600" dirty="0"/>
          </a:p>
          <a:p>
            <a:pPr algn="ctr"/>
            <a:r>
              <a:rPr lang="es-CO" sz="1600" dirty="0"/>
              <a:t>Ambas enfermedades son mas comunes en hombes que en mujeres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10DAF877-5527-A545-8C99-F328578E1309}"/>
              </a:ext>
            </a:extLst>
          </p:cNvPr>
          <p:cNvGrpSpPr/>
          <p:nvPr/>
        </p:nvGrpSpPr>
        <p:grpSpPr>
          <a:xfrm>
            <a:off x="973594" y="4470232"/>
            <a:ext cx="1409872" cy="905273"/>
            <a:chOff x="4773878" y="2098549"/>
            <a:chExt cx="1829791" cy="134191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593E5298-F581-B34D-9413-C44ABA377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476" t="23142" r="9511" b="35833"/>
            <a:stretch/>
          </p:blipFill>
          <p:spPr>
            <a:xfrm>
              <a:off x="5998026" y="2098549"/>
              <a:ext cx="605643" cy="131816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2323F30F-39FA-FB4A-A9EB-85D419FA2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337" t="23142" r="30940" b="35833"/>
            <a:stretch/>
          </p:blipFill>
          <p:spPr>
            <a:xfrm>
              <a:off x="4773878" y="2122301"/>
              <a:ext cx="666998" cy="1318161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5C54EC98-FF58-C14C-8688-216E2DE94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337" t="23142" r="30940" b="35833"/>
            <a:stretch/>
          </p:blipFill>
          <p:spPr>
            <a:xfrm>
              <a:off x="5331028" y="2098550"/>
              <a:ext cx="666998" cy="1318161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F5BE412-23D0-2A42-8D38-531DFADC96FB}"/>
              </a:ext>
            </a:extLst>
          </p:cNvPr>
          <p:cNvSpPr txBox="1"/>
          <p:nvPr/>
        </p:nvSpPr>
        <p:spPr>
          <a:xfrm>
            <a:off x="2913017" y="3705531"/>
            <a:ext cx="1802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EDAD</a:t>
            </a:r>
          </a:p>
          <a:p>
            <a:pPr algn="ctr"/>
            <a:endParaRPr lang="es-CO" sz="1600" dirty="0"/>
          </a:p>
          <a:p>
            <a:pPr algn="ctr"/>
            <a:r>
              <a:rPr lang="es-CO" sz="1600" dirty="0"/>
              <a:t>Despues de los 50 años aumenta el riesgo.</a:t>
            </a:r>
          </a:p>
          <a:p>
            <a:pPr algn="ctr"/>
            <a:r>
              <a:rPr lang="es-CO" sz="1600" dirty="0"/>
              <a:t>Cambios hormonales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26A8B58-B0FE-6A41-AA75-85180F903B86}"/>
              </a:ext>
            </a:extLst>
          </p:cNvPr>
          <p:cNvSpPr txBox="1"/>
          <p:nvPr/>
        </p:nvSpPr>
        <p:spPr>
          <a:xfrm>
            <a:off x="4810558" y="2341697"/>
            <a:ext cx="18026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HTA</a:t>
            </a:r>
          </a:p>
          <a:p>
            <a:pPr algn="ctr"/>
            <a:endParaRPr lang="es-CO" sz="1600" dirty="0"/>
          </a:p>
          <a:p>
            <a:pPr algn="ctr"/>
            <a:r>
              <a:rPr lang="es-CO" sz="1600" dirty="0"/>
              <a:t>Es un factor de alto riesgo para ECV y se asocia a pacientes con Enfermedad Periodontal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02597D4-0D37-FF46-8392-075A7549CEE5}"/>
              </a:ext>
            </a:extLst>
          </p:cNvPr>
          <p:cNvSpPr txBox="1"/>
          <p:nvPr/>
        </p:nvSpPr>
        <p:spPr>
          <a:xfrm>
            <a:off x="6535781" y="3701584"/>
            <a:ext cx="18026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Diabetes Mellitus</a:t>
            </a:r>
          </a:p>
          <a:p>
            <a:pPr algn="ctr"/>
            <a:endParaRPr lang="es-CO" sz="1600" dirty="0"/>
          </a:p>
          <a:p>
            <a:pPr algn="ctr"/>
            <a:r>
              <a:rPr lang="es-CO" sz="1600" dirty="0"/>
              <a:t>Cualquier infeccion es mas agresiva en los pcintes diabeticos. Cuidar la higiene oral  y el riesgo de ECV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3AF6E11-2705-4040-A436-23A1D99AD784}"/>
              </a:ext>
            </a:extLst>
          </p:cNvPr>
          <p:cNvSpPr txBox="1"/>
          <p:nvPr/>
        </p:nvSpPr>
        <p:spPr>
          <a:xfrm>
            <a:off x="8321039" y="2860766"/>
            <a:ext cx="27040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TABACO</a:t>
            </a:r>
          </a:p>
          <a:p>
            <a:pPr algn="ctr"/>
            <a:endParaRPr lang="es-CO" sz="1600" dirty="0"/>
          </a:p>
          <a:p>
            <a:pPr algn="ctr"/>
            <a:r>
              <a:rPr lang="es-CO" sz="1600" dirty="0"/>
              <a:t>Aumenta el fibrinogeno del plasma</a:t>
            </a:r>
          </a:p>
          <a:p>
            <a:pPr algn="ctr"/>
            <a:r>
              <a:rPr lang="es-CO" sz="1600" dirty="0"/>
              <a:t>Aumenta la posibilidad de hacer trombos</a:t>
            </a:r>
          </a:p>
          <a:p>
            <a:pPr algn="ctr"/>
            <a:r>
              <a:rPr lang="es-CO" sz="1600" dirty="0"/>
              <a:t>Aumenta el numero de leucocitos, hematocritos y la viscosidad de la sangre.</a:t>
            </a:r>
          </a:p>
          <a:p>
            <a:pPr algn="ctr"/>
            <a:r>
              <a:rPr lang="es-CO" sz="1600" dirty="0"/>
              <a:t>Produce perdida de insercion gingival , perdida de hueso alveolar y hace que el tratamiento periodontal no sea eficiente</a:t>
            </a:r>
          </a:p>
        </p:txBody>
      </p:sp>
      <p:sp>
        <p:nvSpPr>
          <p:cNvPr id="14" name="AutoShape 4" descr="Image result for hipertensión arterial">
            <a:extLst>
              <a:ext uri="{FF2B5EF4-FFF2-40B4-BE49-F238E27FC236}">
                <a16:creationId xmlns:a16="http://schemas.microsoft.com/office/drawing/2014/main" xmlns="" id="{514E1C02-69DB-394D-9DF2-3613A899DC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3477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AutoShape 8" descr="Image result for hipertensión arterial">
            <a:extLst>
              <a:ext uri="{FF2B5EF4-FFF2-40B4-BE49-F238E27FC236}">
                <a16:creationId xmlns:a16="http://schemas.microsoft.com/office/drawing/2014/main" xmlns="" id="{1716CCFC-06C1-4340-B0EB-F51C60E4D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5001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178" name="Picture 10" descr="Image result for hipertensión arterial">
            <a:extLst>
              <a:ext uri="{FF2B5EF4-FFF2-40B4-BE49-F238E27FC236}">
                <a16:creationId xmlns:a16="http://schemas.microsoft.com/office/drawing/2014/main" xmlns="" id="{0160622C-C5F4-CD47-9B6C-4F53449E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44" y="4645562"/>
            <a:ext cx="1444855" cy="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edad">
            <a:extLst>
              <a:ext uri="{FF2B5EF4-FFF2-40B4-BE49-F238E27FC236}">
                <a16:creationId xmlns:a16="http://schemas.microsoft.com/office/drawing/2014/main" xmlns="" id="{E496054E-ED40-674C-9A10-0742872A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91" y="2341697"/>
            <a:ext cx="1770017" cy="11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diabetes mellitus">
            <a:extLst>
              <a:ext uri="{FF2B5EF4-FFF2-40B4-BE49-F238E27FC236}">
                <a16:creationId xmlns:a16="http://schemas.microsoft.com/office/drawing/2014/main" xmlns="" id="{1892D988-131D-B04E-AD34-E81BF973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7044">
            <a:off x="6925163" y="2574260"/>
            <a:ext cx="1690552" cy="4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Image result for tabacodibujo">
            <a:extLst>
              <a:ext uri="{FF2B5EF4-FFF2-40B4-BE49-F238E27FC236}">
                <a16:creationId xmlns:a16="http://schemas.microsoft.com/office/drawing/2014/main" xmlns="" id="{5B283012-A75D-1A40-88F4-4C93FC85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524" y="1387231"/>
            <a:ext cx="1442356" cy="13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Logo Bosque.png">
            <a:extLst>
              <a:ext uri="{FF2B5EF4-FFF2-40B4-BE49-F238E27FC236}">
                <a16:creationId xmlns:a16="http://schemas.microsoft.com/office/drawing/2014/main" xmlns="" id="{C893125E-7957-054F-8A2E-E27A0A5238B2}"/>
              </a:ext>
            </a:extLst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62789" y="6252184"/>
            <a:ext cx="1888371" cy="5393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93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A3FE580-6487-E745-98CB-AE3503E37EAF}"/>
              </a:ext>
            </a:extLst>
          </p:cNvPr>
          <p:cNvSpPr/>
          <p:nvPr/>
        </p:nvSpPr>
        <p:spPr>
          <a:xfrm>
            <a:off x="796835" y="1199651"/>
            <a:ext cx="4998720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Verdana" panose="020B0604030504040204" pitchFamily="34" charset="0"/>
              </a:rPr>
              <a:t>La severidad de la enfermedad periodontal tiene una importante relacion con las ECV.</a:t>
            </a:r>
            <a:endParaRPr lang="es-CO" sz="1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893E984-338C-6341-A698-5C1EC709A375}"/>
              </a:ext>
            </a:extLst>
          </p:cNvPr>
          <p:cNvSpPr/>
          <p:nvPr/>
        </p:nvSpPr>
        <p:spPr>
          <a:xfrm>
            <a:off x="796835" y="1942693"/>
            <a:ext cx="4998720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Verdana" panose="020B0604030504040204" pitchFamily="34" charset="0"/>
              </a:rPr>
              <a:t>Ambas son crónicas, multifactoriales y comparten factores comunes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859C444-6606-8D47-83B7-F78D9ADE584D}"/>
              </a:ext>
            </a:extLst>
          </p:cNvPr>
          <p:cNvSpPr/>
          <p:nvPr/>
        </p:nvSpPr>
        <p:spPr>
          <a:xfrm>
            <a:off x="6021976" y="3701053"/>
            <a:ext cx="5338353" cy="10772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Verdana" panose="020B0604030504040204" pitchFamily="34" charset="0"/>
              </a:rPr>
              <a:t>Cuando el tratamiento periodontal es exitoso reduce los niveles plasmaticos de citoquinas proinflamatorias y de fase aguda, disminuyendo el riesgo de ECV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54A2D2C-FF96-1847-9281-D3200251159C}"/>
              </a:ext>
            </a:extLst>
          </p:cNvPr>
          <p:cNvSpPr/>
          <p:nvPr/>
        </p:nvSpPr>
        <p:spPr>
          <a:xfrm>
            <a:off x="6021976" y="4903315"/>
            <a:ext cx="5429793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Verdana" panose="020B0604030504040204" pitchFamily="34" charset="0"/>
              </a:rPr>
              <a:t>Un paciente con enfermedad periodontal tiene el doble de riesgo de padecer ECV que un paciente que no tiene enfermedad periodontal</a:t>
            </a:r>
          </a:p>
        </p:txBody>
      </p:sp>
      <p:pic>
        <p:nvPicPr>
          <p:cNvPr id="5124" name="Picture 4" descr="LANAP-before-after-photos-768x253">
            <a:extLst>
              <a:ext uri="{FF2B5EF4-FFF2-40B4-BE49-F238E27FC236}">
                <a16:creationId xmlns:a16="http://schemas.microsoft.com/office/drawing/2014/main" xmlns="" id="{EFCA1642-2DDA-2949-B7C1-5114EBB7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835" y="2890544"/>
            <a:ext cx="48768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NAP-before-after-photos-768x253">
            <a:extLst>
              <a:ext uri="{FF2B5EF4-FFF2-40B4-BE49-F238E27FC236}">
                <a16:creationId xmlns:a16="http://schemas.microsoft.com/office/drawing/2014/main" xmlns="" id="{1903521B-8190-8647-9164-2AFD0EFCA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61611" y="222307"/>
            <a:ext cx="4663438" cy="30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932C53-63F8-6D4C-A5B1-B98F1C0B071E}"/>
              </a:ext>
            </a:extLst>
          </p:cNvPr>
          <p:cNvSpPr/>
          <p:nvPr/>
        </p:nvSpPr>
        <p:spPr>
          <a:xfrm>
            <a:off x="905692" y="6509865"/>
            <a:ext cx="8998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/>
              <a:t>Imagenes tomadas de: https://www.miamiperio.com/espanol/procedimientos/lanap-es</a:t>
            </a:r>
          </a:p>
        </p:txBody>
      </p:sp>
      <p:pic>
        <p:nvPicPr>
          <p:cNvPr id="12" name="Logo Bosque.png">
            <a:extLst>
              <a:ext uri="{FF2B5EF4-FFF2-40B4-BE49-F238E27FC236}">
                <a16:creationId xmlns:a16="http://schemas.microsoft.com/office/drawing/2014/main" xmlns="" id="{3E5C94F3-9EDD-9140-A6DF-C17A6ABE8D48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8567" y="6185809"/>
            <a:ext cx="1942594" cy="60571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792329B-C6D3-844C-A682-F943D08F1579}"/>
              </a:ext>
            </a:extLst>
          </p:cNvPr>
          <p:cNvSpPr txBox="1"/>
          <p:nvPr/>
        </p:nvSpPr>
        <p:spPr>
          <a:xfrm>
            <a:off x="1606732" y="428020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ES IMPORTANTE SABER</a:t>
            </a:r>
          </a:p>
        </p:txBody>
      </p:sp>
    </p:spTree>
    <p:extLst>
      <p:ext uri="{BB962C8B-B14F-4D97-AF65-F5344CB8AC3E}">
        <p14:creationId xmlns:p14="http://schemas.microsoft.com/office/powerpoint/2010/main" val="172394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A3FE580-6487-E745-98CB-AE3503E37EAF}"/>
              </a:ext>
            </a:extLst>
          </p:cNvPr>
          <p:cNvSpPr/>
          <p:nvPr/>
        </p:nvSpPr>
        <p:spPr>
          <a:xfrm>
            <a:off x="1150801" y="2116387"/>
            <a:ext cx="905776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sz="2000" dirty="0"/>
              <a:t>las infecciones crónicas que se acompañan de una respuesta inflamatoria persistente pueden aumentar el riesgo de ECV</a:t>
            </a:r>
          </a:p>
        </p:txBody>
      </p:sp>
      <p:pic>
        <p:nvPicPr>
          <p:cNvPr id="12" name="Logo Bosque.png">
            <a:extLst>
              <a:ext uri="{FF2B5EF4-FFF2-40B4-BE49-F238E27FC236}">
                <a16:creationId xmlns:a16="http://schemas.microsoft.com/office/drawing/2014/main" xmlns="" id="{3E5C94F3-9EDD-9140-A6DF-C17A6ABE8D48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8567" y="6185809"/>
            <a:ext cx="1942594" cy="60571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792329B-C6D3-844C-A682-F943D08F1579}"/>
              </a:ext>
            </a:extLst>
          </p:cNvPr>
          <p:cNvSpPr txBox="1"/>
          <p:nvPr/>
        </p:nvSpPr>
        <p:spPr>
          <a:xfrm>
            <a:off x="1541418" y="1320170"/>
            <a:ext cx="217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CONCLUSIONES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B7AD844-F8EA-E847-9FB9-405DEDC46B9A}"/>
              </a:ext>
            </a:extLst>
          </p:cNvPr>
          <p:cNvSpPr/>
          <p:nvPr/>
        </p:nvSpPr>
        <p:spPr>
          <a:xfrm>
            <a:off x="1150801" y="3031713"/>
            <a:ext cx="9248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Los factores de riesgo como la edad, el consumo de tabaco, la hipercolesterolemia  entre otros, son comunes de la Enfermedad Periodontal y de las ECV y por lo tanto pueden ser un factor predisponente.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12781AB-B741-464C-80BE-1C2BBEF57755}"/>
              </a:ext>
            </a:extLst>
          </p:cNvPr>
          <p:cNvSpPr txBox="1"/>
          <p:nvPr/>
        </p:nvSpPr>
        <p:spPr>
          <a:xfrm>
            <a:off x="1150801" y="4227880"/>
            <a:ext cx="924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Aunque hay evidencias que encuentran una relacion entre ambas patologías, aun es un tema de estudio muy importante.</a:t>
            </a:r>
          </a:p>
        </p:txBody>
      </p:sp>
    </p:spTree>
    <p:extLst>
      <p:ext uri="{BB962C8B-B14F-4D97-AF65-F5344CB8AC3E}">
        <p14:creationId xmlns:p14="http://schemas.microsoft.com/office/powerpoint/2010/main" val="229581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1045</Words>
  <Application>Microsoft Office PowerPoint</Application>
  <PresentationFormat>Panorámica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ArialNarrow</vt:lpstr>
      <vt:lpstr>Calibri</vt:lpstr>
      <vt:lpstr>Calibri Light</vt:lpstr>
      <vt:lpstr>Times</vt:lpstr>
      <vt:lpstr>Verdana</vt:lpstr>
      <vt:lpstr>Wingdings</vt:lpstr>
      <vt:lpstr>Tema de Office</vt:lpstr>
      <vt:lpstr>SALUD ORAL Y RIESGO CARDIOVASCULAR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Rosa Buenahora</dc:creator>
  <cp:lastModifiedBy>jaime</cp:lastModifiedBy>
  <cp:revision>119</cp:revision>
  <dcterms:created xsi:type="dcterms:W3CDTF">2018-11-16T01:42:22Z</dcterms:created>
  <dcterms:modified xsi:type="dcterms:W3CDTF">2018-11-22T02:59:30Z</dcterms:modified>
</cp:coreProperties>
</file>