
<file path=[Content_Types].xml><?xml version="1.0" encoding="utf-8"?>
<Types xmlns="http://schemas.openxmlformats.org/package/2006/content-types">
  <Default Extension="xml" ContentType="application/xml"/>
  <Default Extension="jpg" ContentType="image/jpeg"/>
  <Default Extension="tiff" ContentType="image/tiff"/>
  <Default Extension="mp4" ContentType="video/unknown"/>
  <Default Extension="jpe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665" r:id="rId2"/>
    <p:sldMasterId id="2147483660" r:id="rId3"/>
  </p:sldMasterIdLst>
  <p:notesMasterIdLst>
    <p:notesMasterId r:id="rId27"/>
  </p:notesMasterIdLst>
  <p:sldIdLst>
    <p:sldId id="278" r:id="rId4"/>
    <p:sldId id="281" r:id="rId5"/>
    <p:sldId id="257" r:id="rId6"/>
    <p:sldId id="272" r:id="rId7"/>
    <p:sldId id="274" r:id="rId8"/>
    <p:sldId id="275" r:id="rId9"/>
    <p:sldId id="276" r:id="rId10"/>
    <p:sldId id="270" r:id="rId11"/>
    <p:sldId id="271" r:id="rId12"/>
    <p:sldId id="283" r:id="rId13"/>
    <p:sldId id="280" r:id="rId14"/>
    <p:sldId id="282" r:id="rId15"/>
    <p:sldId id="284" r:id="rId16"/>
    <p:sldId id="288" r:id="rId17"/>
    <p:sldId id="279" r:id="rId18"/>
    <p:sldId id="258" r:id="rId19"/>
    <p:sldId id="261" r:id="rId20"/>
    <p:sldId id="262" r:id="rId21"/>
    <p:sldId id="264" r:id="rId22"/>
    <p:sldId id="259" r:id="rId23"/>
    <p:sldId id="266" r:id="rId24"/>
    <p:sldId id="277" r:id="rId25"/>
    <p:sldId id="267"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231F"/>
    <a:srgbClr val="4E9BD7"/>
    <a:srgbClr val="66990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899" autoAdjust="0"/>
    <p:restoredTop sz="95993" autoAdjust="0"/>
  </p:normalViewPr>
  <p:slideViewPr>
    <p:cSldViewPr snapToGrid="0" snapToObjects="1">
      <p:cViewPr>
        <p:scale>
          <a:sx n="70" d="100"/>
          <a:sy n="70" d="100"/>
        </p:scale>
        <p:origin x="-1056" y="-5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CD44A0-C6F5-6E47-9B8E-F2D853BBE97D}" type="datetimeFigureOut">
              <a:rPr lang="en-US" smtClean="0"/>
              <a:t>11/22/18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91A15D-2BE1-9643-AD85-A925CDC7EE1B}" type="slidenum">
              <a:rPr lang="en-US" smtClean="0"/>
              <a:t>‹#›</a:t>
            </a:fld>
            <a:endParaRPr lang="en-US"/>
          </a:p>
        </p:txBody>
      </p:sp>
    </p:spTree>
    <p:extLst>
      <p:ext uri="{BB962C8B-B14F-4D97-AF65-F5344CB8AC3E}">
        <p14:creationId xmlns:p14="http://schemas.microsoft.com/office/powerpoint/2010/main" val="3628111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dirty="0" err="1" smtClean="0"/>
              <a:t>Chilelibredetabaco</a:t>
            </a:r>
            <a:r>
              <a:rPr lang="es-ES" dirty="0" smtClean="0"/>
              <a:t> #</a:t>
            </a:r>
            <a:r>
              <a:rPr lang="es-ES" dirty="0" err="1" smtClean="0"/>
              <a:t>saborquemata</a:t>
            </a:r>
            <a:r>
              <a:rPr lang="es-ES" baseline="0" dirty="0" smtClean="0"/>
              <a:t> </a:t>
            </a:r>
            <a:endParaRPr lang="es-ES" dirty="0" smtClean="0"/>
          </a:p>
          <a:p>
            <a:endParaRPr lang="es-ES" dirty="0"/>
          </a:p>
        </p:txBody>
      </p:sp>
      <p:sp>
        <p:nvSpPr>
          <p:cNvPr id="4" name="Slide Number Placeholder 3"/>
          <p:cNvSpPr>
            <a:spLocks noGrp="1"/>
          </p:cNvSpPr>
          <p:nvPr>
            <p:ph type="sldNum" sz="quarter" idx="10"/>
          </p:nvPr>
        </p:nvSpPr>
        <p:spPr/>
        <p:txBody>
          <a:bodyPr/>
          <a:lstStyle/>
          <a:p>
            <a:fld id="{E191A15D-2BE1-9643-AD85-A925CDC7EE1B}" type="slidenum">
              <a:rPr lang="en-US" smtClean="0"/>
              <a:t>1</a:t>
            </a:fld>
            <a:endParaRPr lang="en-US"/>
          </a:p>
        </p:txBody>
      </p:sp>
    </p:spTree>
    <p:extLst>
      <p:ext uri="{BB962C8B-B14F-4D97-AF65-F5344CB8AC3E}">
        <p14:creationId xmlns:p14="http://schemas.microsoft.com/office/powerpoint/2010/main" val="853445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s-CR">
              <a:latin typeface="Arial" panose="020B0604020202020204" pitchFamily="34" charset="0"/>
            </a:endParaRPr>
          </a:p>
        </p:txBody>
      </p:sp>
    </p:spTree>
    <p:extLst>
      <p:ext uri="{BB962C8B-B14F-4D97-AF65-F5344CB8AC3E}">
        <p14:creationId xmlns:p14="http://schemas.microsoft.com/office/powerpoint/2010/main" val="4119669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a:buFont typeface="Arial"/>
              <a:buChar char="•"/>
            </a:pPr>
            <a:r>
              <a:rPr lang="es-ES_tradnl" dirty="0" smtClean="0">
                <a:solidFill>
                  <a:srgbClr val="669900"/>
                </a:solidFill>
              </a:rPr>
              <a:t>AMCHAM,</a:t>
            </a:r>
            <a:r>
              <a:rPr lang="es-ES_tradnl" baseline="0" dirty="0" smtClean="0">
                <a:solidFill>
                  <a:srgbClr val="669900"/>
                </a:solidFill>
              </a:rPr>
              <a:t> </a:t>
            </a:r>
            <a:r>
              <a:rPr lang="es-ES_tradnl" dirty="0" smtClean="0">
                <a:solidFill>
                  <a:srgbClr val="669900"/>
                </a:solidFill>
              </a:rPr>
              <a:t>ALAC (Alianza Latinoamericana </a:t>
            </a:r>
            <a:r>
              <a:rPr lang="es-ES_tradnl" dirty="0" err="1" smtClean="0">
                <a:solidFill>
                  <a:srgbClr val="669900"/>
                </a:solidFill>
              </a:rPr>
              <a:t>Anticontrabando</a:t>
            </a:r>
            <a:r>
              <a:rPr lang="es-ES_tradnl" dirty="0" smtClean="0">
                <a:solidFill>
                  <a:srgbClr val="669900"/>
                </a:solidFill>
              </a:rPr>
              <a:t>)</a:t>
            </a:r>
          </a:p>
          <a:p>
            <a:pPr marL="514350" indent="-514350">
              <a:buFont typeface="Arial"/>
              <a:buChar char="•"/>
            </a:pPr>
            <a:r>
              <a:rPr lang="es-ES_tradnl" dirty="0" smtClean="0">
                <a:solidFill>
                  <a:srgbClr val="669900"/>
                </a:solidFill>
              </a:rPr>
              <a:t>Observatorio regional para combatir comercio ilícito / Observatorio de Comercio Ilícito (OCI),</a:t>
            </a:r>
            <a:r>
              <a:rPr lang="es-ES_tradnl" baseline="0" dirty="0" smtClean="0">
                <a:solidFill>
                  <a:srgbClr val="669900"/>
                </a:solidFill>
              </a:rPr>
              <a:t> </a:t>
            </a:r>
            <a:r>
              <a:rPr lang="es-ES_tradnl" dirty="0" smtClean="0">
                <a:solidFill>
                  <a:srgbClr val="669900"/>
                </a:solidFill>
              </a:rPr>
              <a:t>Cámaras de las cuales son socios o miembros</a:t>
            </a:r>
          </a:p>
          <a:p>
            <a:pPr marL="514350" indent="-514350">
              <a:buFont typeface="Arial"/>
              <a:buChar char="•"/>
            </a:pPr>
            <a:r>
              <a:rPr lang="es-ES_tradnl" dirty="0" smtClean="0">
                <a:solidFill>
                  <a:srgbClr val="669900"/>
                </a:solidFill>
              </a:rPr>
              <a:t>Comisiones Mixtas;</a:t>
            </a:r>
            <a:r>
              <a:rPr lang="es-ES_tradnl" baseline="0" dirty="0" smtClean="0">
                <a:solidFill>
                  <a:srgbClr val="669900"/>
                </a:solidFill>
              </a:rPr>
              <a:t> </a:t>
            </a:r>
            <a:r>
              <a:rPr lang="es-ES_tradnl" dirty="0" err="1" smtClean="0">
                <a:solidFill>
                  <a:srgbClr val="669900"/>
                </a:solidFill>
              </a:rPr>
              <a:t>Euromonitor</a:t>
            </a:r>
            <a:r>
              <a:rPr lang="es-ES_tradnl" dirty="0" smtClean="0">
                <a:solidFill>
                  <a:srgbClr val="669900"/>
                </a:solidFill>
              </a:rPr>
              <a:t>;</a:t>
            </a:r>
            <a:r>
              <a:rPr lang="es-ES_tradnl" baseline="0" dirty="0" smtClean="0">
                <a:solidFill>
                  <a:srgbClr val="669900"/>
                </a:solidFill>
              </a:rPr>
              <a:t> </a:t>
            </a:r>
            <a:r>
              <a:rPr lang="es-ES_tradnl" dirty="0" err="1" smtClean="0">
                <a:solidFill>
                  <a:srgbClr val="669900"/>
                </a:solidFill>
              </a:rPr>
              <a:t>Codentify</a:t>
            </a:r>
            <a:r>
              <a:rPr lang="es-ES_tradnl" dirty="0" smtClean="0">
                <a:solidFill>
                  <a:srgbClr val="669900"/>
                </a:solidFill>
              </a:rPr>
              <a:t>, ahora </a:t>
            </a:r>
            <a:r>
              <a:rPr lang="es-ES_tradnl" dirty="0" err="1" smtClean="0">
                <a:solidFill>
                  <a:srgbClr val="669900"/>
                </a:solidFill>
              </a:rPr>
              <a:t>Inexto</a:t>
            </a:r>
            <a:r>
              <a:rPr lang="es-ES_tradnl" dirty="0" smtClean="0">
                <a:solidFill>
                  <a:srgbClr val="669900"/>
                </a:solidFill>
              </a:rPr>
              <a:t>;</a:t>
            </a:r>
            <a:r>
              <a:rPr lang="es-ES_tradnl" baseline="0" dirty="0" smtClean="0">
                <a:solidFill>
                  <a:srgbClr val="669900"/>
                </a:solidFill>
              </a:rPr>
              <a:t> </a:t>
            </a:r>
            <a:r>
              <a:rPr lang="es-ES_tradnl" dirty="0" smtClean="0">
                <a:solidFill>
                  <a:srgbClr val="669900"/>
                </a:solidFill>
              </a:rPr>
              <a:t>Patrocinados (</a:t>
            </a:r>
            <a:r>
              <a:rPr lang="es-ES_tradnl" dirty="0" err="1" smtClean="0">
                <a:solidFill>
                  <a:srgbClr val="669900"/>
                </a:solidFill>
              </a:rPr>
              <a:t>influencers</a:t>
            </a:r>
            <a:r>
              <a:rPr lang="es-ES_tradnl" dirty="0" smtClean="0">
                <a:solidFill>
                  <a:srgbClr val="669900"/>
                </a:solidFill>
              </a:rPr>
              <a:t>)</a:t>
            </a:r>
          </a:p>
        </p:txBody>
      </p:sp>
    </p:spTree>
    <p:extLst>
      <p:ext uri="{BB962C8B-B14F-4D97-AF65-F5344CB8AC3E}">
        <p14:creationId xmlns:p14="http://schemas.microsoft.com/office/powerpoint/2010/main" val="411966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s-CR">
              <a:latin typeface="Arial" panose="020B0604020202020204" pitchFamily="34" charset="0"/>
            </a:endParaRPr>
          </a:p>
        </p:txBody>
      </p:sp>
    </p:spTree>
    <p:extLst>
      <p:ext uri="{BB962C8B-B14F-4D97-AF65-F5344CB8AC3E}">
        <p14:creationId xmlns:p14="http://schemas.microsoft.com/office/powerpoint/2010/main" val="411966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s-CR">
              <a:latin typeface="Arial" panose="020B0604020202020204" pitchFamily="34" charset="0"/>
            </a:endParaRPr>
          </a:p>
        </p:txBody>
      </p:sp>
    </p:spTree>
    <p:extLst>
      <p:ext uri="{BB962C8B-B14F-4D97-AF65-F5344CB8AC3E}">
        <p14:creationId xmlns:p14="http://schemas.microsoft.com/office/powerpoint/2010/main" val="4119669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altLang="es-CR" dirty="0" err="1" smtClean="0">
                <a:latin typeface="Arial" panose="020B0604020202020204" pitchFamily="34" charset="0"/>
              </a:rPr>
              <a:t>https</a:t>
            </a:r>
            <a:r>
              <a:rPr lang="es-ES_tradnl" altLang="es-CR" dirty="0" smtClean="0">
                <a:latin typeface="Arial" panose="020B0604020202020204" pitchFamily="34" charset="0"/>
              </a:rPr>
              <a:t>://</a:t>
            </a:r>
            <a:r>
              <a:rPr lang="es-ES_tradnl" altLang="es-CR" dirty="0" err="1" smtClean="0">
                <a:latin typeface="Arial" panose="020B0604020202020204" pitchFamily="34" charset="0"/>
              </a:rPr>
              <a:t>wearesocial.com</a:t>
            </a:r>
            <a:r>
              <a:rPr lang="es-ES_tradnl" altLang="es-CR" dirty="0" smtClean="0">
                <a:latin typeface="Arial" panose="020B0604020202020204" pitchFamily="34" charset="0"/>
              </a:rPr>
              <a:t>/blog/2018/01/global-digital-report-2018</a:t>
            </a:r>
          </a:p>
          <a:p>
            <a:endParaRPr lang="es-ES_tradnl" altLang="es-CR" dirty="0">
              <a:latin typeface="Arial" panose="020B0604020202020204" pitchFamily="34" charset="0"/>
            </a:endParaRPr>
          </a:p>
        </p:txBody>
      </p:sp>
    </p:spTree>
    <p:extLst>
      <p:ext uri="{BB962C8B-B14F-4D97-AF65-F5344CB8AC3E}">
        <p14:creationId xmlns:p14="http://schemas.microsoft.com/office/powerpoint/2010/main" val="2962623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s-CR" dirty="0">
              <a:latin typeface="Arial" panose="020B0604020202020204" pitchFamily="34" charset="0"/>
            </a:endParaRPr>
          </a:p>
        </p:txBody>
      </p:sp>
    </p:spTree>
    <p:extLst>
      <p:ext uri="{BB962C8B-B14F-4D97-AF65-F5344CB8AC3E}">
        <p14:creationId xmlns:p14="http://schemas.microsoft.com/office/powerpoint/2010/main" val="2962623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_tradnl" sz="1200" dirty="0" smtClean="0">
                <a:solidFill>
                  <a:schemeClr val="bg1"/>
                </a:solidFill>
                <a:latin typeface="Arial"/>
                <a:cs typeface="Arial"/>
              </a:rPr>
              <a:t>Capital Financiero</a:t>
            </a:r>
          </a:p>
          <a:p>
            <a:pPr algn="l"/>
            <a:r>
              <a:rPr lang="es-ES_tradnl" sz="1200" dirty="0" smtClean="0">
                <a:solidFill>
                  <a:schemeClr val="bg1"/>
                </a:solidFill>
                <a:latin typeface="Arial"/>
                <a:cs typeface="Arial"/>
              </a:rPr>
              <a:t>Giovanni Stella, Gerente de Google Centroamérica</a:t>
            </a:r>
            <a:endParaRPr lang="en-US" sz="1200" dirty="0" smtClean="0">
              <a:solidFill>
                <a:schemeClr val="bg1"/>
              </a:solidFill>
              <a:latin typeface="Arial"/>
              <a:cs typeface="Arial"/>
            </a:endParaRPr>
          </a:p>
          <a:p>
            <a:pPr algn="l"/>
            <a:endParaRPr lang="es-ES" dirty="0"/>
          </a:p>
        </p:txBody>
      </p:sp>
      <p:sp>
        <p:nvSpPr>
          <p:cNvPr id="4" name="Slide Number Placeholder 3"/>
          <p:cNvSpPr>
            <a:spLocks noGrp="1"/>
          </p:cNvSpPr>
          <p:nvPr>
            <p:ph type="sldNum" sz="quarter" idx="10"/>
          </p:nvPr>
        </p:nvSpPr>
        <p:spPr/>
        <p:txBody>
          <a:bodyPr/>
          <a:lstStyle/>
          <a:p>
            <a:fld id="{E191A15D-2BE1-9643-AD85-A925CDC7EE1B}" type="slidenum">
              <a:rPr lang="en-US" smtClean="0"/>
              <a:t>9</a:t>
            </a:fld>
            <a:endParaRPr lang="en-US"/>
          </a:p>
        </p:txBody>
      </p:sp>
    </p:spTree>
    <p:extLst>
      <p:ext uri="{BB962C8B-B14F-4D97-AF65-F5344CB8AC3E}">
        <p14:creationId xmlns:p14="http://schemas.microsoft.com/office/powerpoint/2010/main" val="1335884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s-CR">
              <a:latin typeface="Arial" panose="020B0604020202020204" pitchFamily="34" charset="0"/>
            </a:endParaRPr>
          </a:p>
        </p:txBody>
      </p:sp>
    </p:spTree>
    <p:extLst>
      <p:ext uri="{BB962C8B-B14F-4D97-AF65-F5344CB8AC3E}">
        <p14:creationId xmlns:p14="http://schemas.microsoft.com/office/powerpoint/2010/main" val="4119669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s-CR">
              <a:latin typeface="Arial" panose="020B0604020202020204" pitchFamily="34" charset="0"/>
            </a:endParaRPr>
          </a:p>
        </p:txBody>
      </p:sp>
    </p:spTree>
    <p:extLst>
      <p:ext uri="{BB962C8B-B14F-4D97-AF65-F5344CB8AC3E}">
        <p14:creationId xmlns:p14="http://schemas.microsoft.com/office/powerpoint/2010/main" val="4119669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s-CR">
              <a:latin typeface="Arial" panose="020B0604020202020204" pitchFamily="34" charset="0"/>
            </a:endParaRPr>
          </a:p>
        </p:txBody>
      </p:sp>
    </p:spTree>
    <p:extLst>
      <p:ext uri="{BB962C8B-B14F-4D97-AF65-F5344CB8AC3E}">
        <p14:creationId xmlns:p14="http://schemas.microsoft.com/office/powerpoint/2010/main" val="4119669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s-CR">
              <a:latin typeface="Arial" panose="020B0604020202020204" pitchFamily="34" charset="0"/>
            </a:endParaRPr>
          </a:p>
        </p:txBody>
      </p:sp>
    </p:spTree>
    <p:extLst>
      <p:ext uri="{BB962C8B-B14F-4D97-AF65-F5344CB8AC3E}">
        <p14:creationId xmlns:p14="http://schemas.microsoft.com/office/powerpoint/2010/main" val="4119669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685800" y="2130425"/>
            <a:ext cx="7772400" cy="1470025"/>
          </a:xfrm>
        </p:spPr>
        <p:txBody>
          <a:bodyPr/>
          <a:lstStyle>
            <a:lvl1pPr algn="ctr">
              <a:defRPr/>
            </a:lvl1pPr>
          </a:lstStyle>
          <a:p>
            <a:r>
              <a:rPr lang="en-US"/>
              <a:t>Click to edit Master title style</a:t>
            </a:r>
          </a:p>
        </p:txBody>
      </p:sp>
      <p:sp>
        <p:nvSpPr>
          <p:cNvPr id="3076"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dirty="0"/>
              <a:t>Click to edit Master subtitle style</a:t>
            </a:r>
          </a:p>
        </p:txBody>
      </p:sp>
    </p:spTree>
    <p:extLst>
      <p:ext uri="{BB962C8B-B14F-4D97-AF65-F5344CB8AC3E}">
        <p14:creationId xmlns:p14="http://schemas.microsoft.com/office/powerpoint/2010/main" val="2490168803"/>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Tree>
    <p:extLst>
      <p:ext uri="{BB962C8B-B14F-4D97-AF65-F5344CB8AC3E}">
        <p14:creationId xmlns:p14="http://schemas.microsoft.com/office/powerpoint/2010/main" val="128543085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sz="half" idx="1"/>
          </p:nvPr>
        </p:nvSpPr>
        <p:spPr>
          <a:xfrm>
            <a:off x="762000" y="1752600"/>
            <a:ext cx="38862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contenido"/>
          <p:cNvSpPr>
            <a:spLocks noGrp="1"/>
          </p:cNvSpPr>
          <p:nvPr>
            <p:ph sz="half" idx="2"/>
          </p:nvPr>
        </p:nvSpPr>
        <p:spPr>
          <a:xfrm>
            <a:off x="4800600" y="1752600"/>
            <a:ext cx="38862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Tree>
    <p:extLst>
      <p:ext uri="{BB962C8B-B14F-4D97-AF65-F5344CB8AC3E}">
        <p14:creationId xmlns:p14="http://schemas.microsoft.com/office/powerpoint/2010/main" val="401985644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381000" y="274638"/>
            <a:ext cx="8305800" cy="1020762"/>
          </a:xfrm>
        </p:spPr>
        <p:txBody>
          <a:bodyPr/>
          <a:lstStyle/>
          <a:p>
            <a:r>
              <a:rPr lang="es-ES"/>
              <a:t>Haga clic para modificar el estilo de título del patrón</a:t>
            </a:r>
            <a:endParaRPr lang="es-CR"/>
          </a:p>
        </p:txBody>
      </p:sp>
      <p:sp>
        <p:nvSpPr>
          <p:cNvPr id="3" name="2 Marcador de tabla"/>
          <p:cNvSpPr>
            <a:spLocks noGrp="1"/>
          </p:cNvSpPr>
          <p:nvPr>
            <p:ph type="tbl" idx="1"/>
          </p:nvPr>
        </p:nvSpPr>
        <p:spPr>
          <a:xfrm>
            <a:off x="762000" y="1752600"/>
            <a:ext cx="7924800" cy="4068763"/>
          </a:xfrm>
        </p:spPr>
        <p:txBody>
          <a:bodyPr/>
          <a:lstStyle/>
          <a:p>
            <a:pPr lvl="0"/>
            <a:endParaRPr lang="es-CR" noProof="0"/>
          </a:p>
        </p:txBody>
      </p:sp>
    </p:spTree>
    <p:extLst>
      <p:ext uri="{BB962C8B-B14F-4D97-AF65-F5344CB8AC3E}">
        <p14:creationId xmlns:p14="http://schemas.microsoft.com/office/powerpoint/2010/main" val="1599162647"/>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Tree>
    <p:extLst>
      <p:ext uri="{BB962C8B-B14F-4D97-AF65-F5344CB8AC3E}">
        <p14:creationId xmlns:p14="http://schemas.microsoft.com/office/powerpoint/2010/main" val="1285430858"/>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sz="half" idx="1"/>
          </p:nvPr>
        </p:nvSpPr>
        <p:spPr>
          <a:xfrm>
            <a:off x="762000" y="1752600"/>
            <a:ext cx="38862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contenido"/>
          <p:cNvSpPr>
            <a:spLocks noGrp="1"/>
          </p:cNvSpPr>
          <p:nvPr>
            <p:ph sz="half" idx="2"/>
          </p:nvPr>
        </p:nvSpPr>
        <p:spPr>
          <a:xfrm>
            <a:off x="4800600" y="1752600"/>
            <a:ext cx="38862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Tree>
    <p:extLst>
      <p:ext uri="{BB962C8B-B14F-4D97-AF65-F5344CB8AC3E}">
        <p14:creationId xmlns:p14="http://schemas.microsoft.com/office/powerpoint/2010/main" val="401985644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381000" y="274638"/>
            <a:ext cx="8305800" cy="1020762"/>
          </a:xfrm>
        </p:spPr>
        <p:txBody>
          <a:bodyPr/>
          <a:lstStyle/>
          <a:p>
            <a:r>
              <a:rPr lang="es-ES"/>
              <a:t>Haga clic para modificar el estilo de título del patrón</a:t>
            </a:r>
            <a:endParaRPr lang="es-CR"/>
          </a:p>
        </p:txBody>
      </p:sp>
      <p:sp>
        <p:nvSpPr>
          <p:cNvPr id="3" name="2 Marcador de tabla"/>
          <p:cNvSpPr>
            <a:spLocks noGrp="1"/>
          </p:cNvSpPr>
          <p:nvPr>
            <p:ph type="tbl" idx="1"/>
          </p:nvPr>
        </p:nvSpPr>
        <p:spPr>
          <a:xfrm>
            <a:off x="762000" y="1752600"/>
            <a:ext cx="7924800" cy="4068763"/>
          </a:xfrm>
        </p:spPr>
        <p:txBody>
          <a:bodyPr/>
          <a:lstStyle/>
          <a:p>
            <a:pPr lvl="0"/>
            <a:endParaRPr lang="es-CR" noProof="0"/>
          </a:p>
        </p:txBody>
      </p:sp>
    </p:spTree>
    <p:extLst>
      <p:ext uri="{BB962C8B-B14F-4D97-AF65-F5344CB8AC3E}">
        <p14:creationId xmlns:p14="http://schemas.microsoft.com/office/powerpoint/2010/main" val="159916264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685800" y="2130425"/>
            <a:ext cx="7772400" cy="1470025"/>
          </a:xfrm>
        </p:spPr>
        <p:txBody>
          <a:bodyPr/>
          <a:lstStyle>
            <a:lvl1pPr algn="ctr">
              <a:defRPr/>
            </a:lvl1pPr>
          </a:lstStyle>
          <a:p>
            <a:r>
              <a:rPr lang="en-US"/>
              <a:t>Click to edit Master title style</a:t>
            </a:r>
          </a:p>
        </p:txBody>
      </p:sp>
      <p:sp>
        <p:nvSpPr>
          <p:cNvPr id="3076"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dirty="0"/>
              <a:t>Click to edit Master subtitle style</a:t>
            </a:r>
          </a:p>
        </p:txBody>
      </p:sp>
    </p:spTree>
    <p:extLst>
      <p:ext uri="{BB962C8B-B14F-4D97-AF65-F5344CB8AC3E}">
        <p14:creationId xmlns:p14="http://schemas.microsoft.com/office/powerpoint/2010/main" val="249016880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Tree>
    <p:extLst>
      <p:ext uri="{BB962C8B-B14F-4D97-AF65-F5344CB8AC3E}">
        <p14:creationId xmlns:p14="http://schemas.microsoft.com/office/powerpoint/2010/main" val="1285430858"/>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sz="half" idx="1"/>
          </p:nvPr>
        </p:nvSpPr>
        <p:spPr>
          <a:xfrm>
            <a:off x="762000" y="1752600"/>
            <a:ext cx="38862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contenido"/>
          <p:cNvSpPr>
            <a:spLocks noGrp="1"/>
          </p:cNvSpPr>
          <p:nvPr>
            <p:ph sz="half" idx="2"/>
          </p:nvPr>
        </p:nvSpPr>
        <p:spPr>
          <a:xfrm>
            <a:off x="4800600" y="1752600"/>
            <a:ext cx="38862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Tree>
    <p:extLst>
      <p:ext uri="{BB962C8B-B14F-4D97-AF65-F5344CB8AC3E}">
        <p14:creationId xmlns:p14="http://schemas.microsoft.com/office/powerpoint/2010/main" val="401985644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381000" y="274638"/>
            <a:ext cx="8305800" cy="1020762"/>
          </a:xfrm>
        </p:spPr>
        <p:txBody>
          <a:bodyPr/>
          <a:lstStyle/>
          <a:p>
            <a:r>
              <a:rPr lang="es-ES"/>
              <a:t>Haga clic para modificar el estilo de título del patrón</a:t>
            </a:r>
            <a:endParaRPr lang="es-CR"/>
          </a:p>
        </p:txBody>
      </p:sp>
      <p:sp>
        <p:nvSpPr>
          <p:cNvPr id="3" name="2 Marcador de tabla"/>
          <p:cNvSpPr>
            <a:spLocks noGrp="1"/>
          </p:cNvSpPr>
          <p:nvPr>
            <p:ph type="tbl" idx="1"/>
          </p:nvPr>
        </p:nvSpPr>
        <p:spPr>
          <a:xfrm>
            <a:off x="762000" y="1752600"/>
            <a:ext cx="7924800" cy="4068763"/>
          </a:xfrm>
        </p:spPr>
        <p:txBody>
          <a:bodyPr/>
          <a:lstStyle/>
          <a:p>
            <a:pPr lvl="0"/>
            <a:endParaRPr lang="es-CR" noProof="0"/>
          </a:p>
        </p:txBody>
      </p:sp>
    </p:spTree>
    <p:extLst>
      <p:ext uri="{BB962C8B-B14F-4D97-AF65-F5344CB8AC3E}">
        <p14:creationId xmlns:p14="http://schemas.microsoft.com/office/powerpoint/2010/main" val="1599162647"/>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685800" y="2130425"/>
            <a:ext cx="7772400" cy="1470025"/>
          </a:xfrm>
        </p:spPr>
        <p:txBody>
          <a:bodyPr/>
          <a:lstStyle>
            <a:lvl1pPr algn="ctr">
              <a:defRPr/>
            </a:lvl1pPr>
          </a:lstStyle>
          <a:p>
            <a:r>
              <a:rPr lang="en-US"/>
              <a:t>Click to edit Master title style</a:t>
            </a:r>
          </a:p>
        </p:txBody>
      </p:sp>
      <p:sp>
        <p:nvSpPr>
          <p:cNvPr id="3076"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dirty="0"/>
              <a:t>Click to edit Master subtitle style</a:t>
            </a:r>
          </a:p>
        </p:txBody>
      </p:sp>
    </p:spTree>
    <p:extLst>
      <p:ext uri="{BB962C8B-B14F-4D97-AF65-F5344CB8AC3E}">
        <p14:creationId xmlns:p14="http://schemas.microsoft.com/office/powerpoint/2010/main" val="2490168803"/>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theme" Target="../theme/theme2.xml"/><Relationship Id="rId6"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theme" Target="../theme/theme3.xml"/><Relationship Id="rId6" Type="http://schemas.openxmlformats.org/officeDocument/2006/relationships/image" Target="../media/image1.png"/><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3058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R"/>
              <a:t>Click to edit Master title style</a:t>
            </a:r>
          </a:p>
        </p:txBody>
      </p:sp>
      <p:sp>
        <p:nvSpPr>
          <p:cNvPr id="1027" name="Rectangle 3"/>
          <p:cNvSpPr>
            <a:spLocks noGrp="1" noChangeArrowheads="1"/>
          </p:cNvSpPr>
          <p:nvPr>
            <p:ph type="body" idx="1"/>
          </p:nvPr>
        </p:nvSpPr>
        <p:spPr bwMode="auto">
          <a:xfrm>
            <a:off x="714375" y="1785938"/>
            <a:ext cx="7924800"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R"/>
              <a:t>Click to edit Master text styles</a:t>
            </a:r>
          </a:p>
          <a:p>
            <a:pPr lvl="1"/>
            <a:r>
              <a:rPr lang="en-US" altLang="es-CR"/>
              <a:t>Second level</a:t>
            </a:r>
          </a:p>
          <a:p>
            <a:pPr lvl="2"/>
            <a:r>
              <a:rPr lang="en-US" altLang="es-CR"/>
              <a:t>Third level</a:t>
            </a:r>
          </a:p>
          <a:p>
            <a:pPr lvl="3"/>
            <a:r>
              <a:rPr lang="en-US" altLang="es-CR"/>
              <a:t>Fourth level</a:t>
            </a:r>
          </a:p>
          <a:p>
            <a:pPr lvl="4"/>
            <a:r>
              <a:rPr lang="en-US" altLang="es-CR"/>
              <a:t>Fifth level</a:t>
            </a:r>
          </a:p>
        </p:txBody>
      </p:sp>
      <p:pic>
        <p:nvPicPr>
          <p:cNvPr id="4" name="Picture 3">
            <a:extLst>
              <a:ext uri="{FF2B5EF4-FFF2-40B4-BE49-F238E27FC236}">
                <a16:creationId xmlns:a16="http://schemas.microsoft.com/office/drawing/2014/main" xmlns="" id="{0F11B54D-B55E-5F40-842F-AFBA425163F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6419273"/>
            <a:ext cx="9144000" cy="438727"/>
          </a:xfrm>
          <a:prstGeom prst="rect">
            <a:avLst/>
          </a:prstGeom>
        </p:spPr>
      </p:pic>
    </p:spTree>
    <p:extLst>
      <p:ext uri="{BB962C8B-B14F-4D97-AF65-F5344CB8AC3E}">
        <p14:creationId xmlns:p14="http://schemas.microsoft.com/office/powerpoint/2010/main" val="248547745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ransition xmlns:p14="http://schemas.microsoft.com/office/powerpoint/2010/main"/>
  <p:txStyles>
    <p:titleStyle>
      <a:lvl1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1pPr>
      <a:lvl2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2pPr>
      <a:lvl3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3pPr>
      <a:lvl4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4pPr>
      <a:lvl5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173038" indent="-173038" algn="l" rtl="0" eaLnBrk="0" fontAlgn="base" hangingPunct="0">
        <a:spcBef>
          <a:spcPct val="20000"/>
        </a:spcBef>
        <a:spcAft>
          <a:spcPct val="0"/>
        </a:spcAft>
        <a:buChar char="•"/>
        <a:defRPr sz="2400" b="1">
          <a:solidFill>
            <a:schemeClr val="bg2"/>
          </a:solidFill>
          <a:latin typeface="Arial" charset="0"/>
          <a:ea typeface="MS PGothic" panose="020B0600070205080204" pitchFamily="34" charset="-128"/>
          <a:cs typeface="ＭＳ Ｐゴシック" pitchFamily="-112" charset="-128"/>
        </a:defRPr>
      </a:lvl1pPr>
      <a:lvl2pPr marL="393700" indent="-106363" algn="l" rtl="0" eaLnBrk="0" fontAlgn="base" hangingPunct="0">
        <a:spcBef>
          <a:spcPct val="20000"/>
        </a:spcBef>
        <a:spcAft>
          <a:spcPct val="0"/>
        </a:spcAft>
        <a:buChar char="–"/>
        <a:defRPr sz="2000">
          <a:solidFill>
            <a:schemeClr val="bg2"/>
          </a:solidFill>
          <a:latin typeface="Arial" charset="0"/>
          <a:ea typeface="MS PGothic" panose="020B0600070205080204" pitchFamily="34" charset="-128"/>
        </a:defRPr>
      </a:lvl2pPr>
      <a:lvl3pPr marL="627063" indent="-109538" algn="l" rtl="0" eaLnBrk="0" fontAlgn="base" hangingPunct="0">
        <a:spcBef>
          <a:spcPct val="20000"/>
        </a:spcBef>
        <a:spcAft>
          <a:spcPct val="0"/>
        </a:spcAft>
        <a:buChar char="•"/>
        <a:defRPr sz="2400">
          <a:solidFill>
            <a:schemeClr val="bg2"/>
          </a:solidFill>
          <a:latin typeface="Arial" charset="0"/>
          <a:ea typeface="MS PGothic" panose="020B0600070205080204" pitchFamily="34" charset="-128"/>
        </a:defRPr>
      </a:lvl3pPr>
      <a:lvl4pPr marL="914400" indent="-173038" algn="l" rtl="0" eaLnBrk="0" fontAlgn="base" hangingPunct="0">
        <a:spcBef>
          <a:spcPct val="20000"/>
        </a:spcBef>
        <a:spcAft>
          <a:spcPct val="0"/>
        </a:spcAft>
        <a:buChar char="–"/>
        <a:defRPr sz="1600">
          <a:solidFill>
            <a:schemeClr val="bg2"/>
          </a:solidFill>
          <a:latin typeface="Arial" charset="0"/>
          <a:ea typeface="MS PGothic" panose="020B0600070205080204" pitchFamily="34" charset="-128"/>
        </a:defRPr>
      </a:lvl4pPr>
      <a:lvl5pPr marL="1198563" indent="-111125" algn="l" rtl="0" eaLnBrk="0" fontAlgn="base" hangingPunct="0">
        <a:spcBef>
          <a:spcPct val="20000"/>
        </a:spcBef>
        <a:spcAft>
          <a:spcPct val="0"/>
        </a:spcAft>
        <a:buChar char="»"/>
        <a:defRPr sz="1600">
          <a:solidFill>
            <a:schemeClr val="bg2"/>
          </a:solidFill>
          <a:latin typeface="Arial" charset="0"/>
          <a:ea typeface="MS PGothic" panose="020B0600070205080204" pitchFamily="34" charset="-128"/>
        </a:defRPr>
      </a:lvl5pPr>
      <a:lvl6pPr marL="1655763" indent="-111125" algn="l" rtl="0" fontAlgn="base">
        <a:spcBef>
          <a:spcPct val="20000"/>
        </a:spcBef>
        <a:spcAft>
          <a:spcPct val="0"/>
        </a:spcAft>
        <a:buChar char="»"/>
        <a:defRPr sz="1600">
          <a:solidFill>
            <a:schemeClr val="bg2"/>
          </a:solidFill>
          <a:latin typeface="+mn-lt"/>
        </a:defRPr>
      </a:lvl6pPr>
      <a:lvl7pPr marL="2112963" indent="-111125" algn="l" rtl="0" fontAlgn="base">
        <a:spcBef>
          <a:spcPct val="20000"/>
        </a:spcBef>
        <a:spcAft>
          <a:spcPct val="0"/>
        </a:spcAft>
        <a:buChar char="»"/>
        <a:defRPr sz="1600">
          <a:solidFill>
            <a:schemeClr val="bg2"/>
          </a:solidFill>
          <a:latin typeface="+mn-lt"/>
        </a:defRPr>
      </a:lvl7pPr>
      <a:lvl8pPr marL="2570163" indent="-111125" algn="l" rtl="0" fontAlgn="base">
        <a:spcBef>
          <a:spcPct val="20000"/>
        </a:spcBef>
        <a:spcAft>
          <a:spcPct val="0"/>
        </a:spcAft>
        <a:buChar char="»"/>
        <a:defRPr sz="1600">
          <a:solidFill>
            <a:schemeClr val="bg2"/>
          </a:solidFill>
          <a:latin typeface="+mn-lt"/>
        </a:defRPr>
      </a:lvl8pPr>
      <a:lvl9pPr marL="3027363" indent="-111125" algn="l" rtl="0" fontAlgn="base">
        <a:spcBef>
          <a:spcPct val="20000"/>
        </a:spcBef>
        <a:spcAft>
          <a:spcPct val="0"/>
        </a:spcAft>
        <a:buChar char="»"/>
        <a:defRPr sz="1600">
          <a:solidFill>
            <a:schemeClr val="bg2"/>
          </a:solidFill>
          <a:latin typeface="+mn-lt"/>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3058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R"/>
              <a:t>Click to edit Master title style</a:t>
            </a:r>
          </a:p>
        </p:txBody>
      </p:sp>
      <p:sp>
        <p:nvSpPr>
          <p:cNvPr id="1027" name="Rectangle 3"/>
          <p:cNvSpPr>
            <a:spLocks noGrp="1" noChangeArrowheads="1"/>
          </p:cNvSpPr>
          <p:nvPr>
            <p:ph type="body" idx="1"/>
          </p:nvPr>
        </p:nvSpPr>
        <p:spPr bwMode="auto">
          <a:xfrm>
            <a:off x="714375" y="1785938"/>
            <a:ext cx="7924800"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R"/>
              <a:t>Click to edit Master text styles</a:t>
            </a:r>
          </a:p>
          <a:p>
            <a:pPr lvl="1"/>
            <a:r>
              <a:rPr lang="en-US" altLang="es-CR"/>
              <a:t>Second level</a:t>
            </a:r>
          </a:p>
          <a:p>
            <a:pPr lvl="2"/>
            <a:r>
              <a:rPr lang="en-US" altLang="es-CR"/>
              <a:t>Third level</a:t>
            </a:r>
          </a:p>
          <a:p>
            <a:pPr lvl="3"/>
            <a:r>
              <a:rPr lang="en-US" altLang="es-CR"/>
              <a:t>Fourth level</a:t>
            </a:r>
          </a:p>
          <a:p>
            <a:pPr lvl="4"/>
            <a:r>
              <a:rPr lang="en-US" altLang="es-CR"/>
              <a:t>Fifth level</a:t>
            </a:r>
          </a:p>
        </p:txBody>
      </p:sp>
      <p:pic>
        <p:nvPicPr>
          <p:cNvPr id="4" name="Picture 3">
            <a:extLst>
              <a:ext uri="{FF2B5EF4-FFF2-40B4-BE49-F238E27FC236}">
                <a16:creationId xmlns:a16="http://schemas.microsoft.com/office/drawing/2014/main" xmlns="" id="{0F11B54D-B55E-5F40-842F-AFBA425163F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6419273"/>
            <a:ext cx="9144000" cy="438727"/>
          </a:xfrm>
          <a:prstGeom prst="rect">
            <a:avLst/>
          </a:prstGeom>
        </p:spPr>
      </p:pic>
    </p:spTree>
    <p:extLst>
      <p:ext uri="{BB962C8B-B14F-4D97-AF65-F5344CB8AC3E}">
        <p14:creationId xmlns:p14="http://schemas.microsoft.com/office/powerpoint/2010/main" val="248547745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xmlns:p14="http://schemas.microsoft.com/office/powerpoint/2010/main"/>
  <p:txStyles>
    <p:titleStyle>
      <a:lvl1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1pPr>
      <a:lvl2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2pPr>
      <a:lvl3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3pPr>
      <a:lvl4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4pPr>
      <a:lvl5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173038" indent="-173038" algn="l" rtl="0" eaLnBrk="0" fontAlgn="base" hangingPunct="0">
        <a:spcBef>
          <a:spcPct val="20000"/>
        </a:spcBef>
        <a:spcAft>
          <a:spcPct val="0"/>
        </a:spcAft>
        <a:buChar char="•"/>
        <a:defRPr sz="2400" b="1">
          <a:solidFill>
            <a:schemeClr val="bg2"/>
          </a:solidFill>
          <a:latin typeface="Arial" charset="0"/>
          <a:ea typeface="MS PGothic" panose="020B0600070205080204" pitchFamily="34" charset="-128"/>
          <a:cs typeface="ＭＳ Ｐゴシック" pitchFamily="-112" charset="-128"/>
        </a:defRPr>
      </a:lvl1pPr>
      <a:lvl2pPr marL="393700" indent="-106363" algn="l" rtl="0" eaLnBrk="0" fontAlgn="base" hangingPunct="0">
        <a:spcBef>
          <a:spcPct val="20000"/>
        </a:spcBef>
        <a:spcAft>
          <a:spcPct val="0"/>
        </a:spcAft>
        <a:buChar char="–"/>
        <a:defRPr sz="2000">
          <a:solidFill>
            <a:schemeClr val="bg2"/>
          </a:solidFill>
          <a:latin typeface="Arial" charset="0"/>
          <a:ea typeface="MS PGothic" panose="020B0600070205080204" pitchFamily="34" charset="-128"/>
        </a:defRPr>
      </a:lvl2pPr>
      <a:lvl3pPr marL="627063" indent="-109538" algn="l" rtl="0" eaLnBrk="0" fontAlgn="base" hangingPunct="0">
        <a:spcBef>
          <a:spcPct val="20000"/>
        </a:spcBef>
        <a:spcAft>
          <a:spcPct val="0"/>
        </a:spcAft>
        <a:buChar char="•"/>
        <a:defRPr sz="2400">
          <a:solidFill>
            <a:schemeClr val="bg2"/>
          </a:solidFill>
          <a:latin typeface="Arial" charset="0"/>
          <a:ea typeface="MS PGothic" panose="020B0600070205080204" pitchFamily="34" charset="-128"/>
        </a:defRPr>
      </a:lvl3pPr>
      <a:lvl4pPr marL="914400" indent="-173038" algn="l" rtl="0" eaLnBrk="0" fontAlgn="base" hangingPunct="0">
        <a:spcBef>
          <a:spcPct val="20000"/>
        </a:spcBef>
        <a:spcAft>
          <a:spcPct val="0"/>
        </a:spcAft>
        <a:buChar char="–"/>
        <a:defRPr sz="1600">
          <a:solidFill>
            <a:schemeClr val="bg2"/>
          </a:solidFill>
          <a:latin typeface="Arial" charset="0"/>
          <a:ea typeface="MS PGothic" panose="020B0600070205080204" pitchFamily="34" charset="-128"/>
        </a:defRPr>
      </a:lvl4pPr>
      <a:lvl5pPr marL="1198563" indent="-111125" algn="l" rtl="0" eaLnBrk="0" fontAlgn="base" hangingPunct="0">
        <a:spcBef>
          <a:spcPct val="20000"/>
        </a:spcBef>
        <a:spcAft>
          <a:spcPct val="0"/>
        </a:spcAft>
        <a:buChar char="»"/>
        <a:defRPr sz="1600">
          <a:solidFill>
            <a:schemeClr val="bg2"/>
          </a:solidFill>
          <a:latin typeface="Arial" charset="0"/>
          <a:ea typeface="MS PGothic" panose="020B0600070205080204" pitchFamily="34" charset="-128"/>
        </a:defRPr>
      </a:lvl5pPr>
      <a:lvl6pPr marL="1655763" indent="-111125" algn="l" rtl="0" fontAlgn="base">
        <a:spcBef>
          <a:spcPct val="20000"/>
        </a:spcBef>
        <a:spcAft>
          <a:spcPct val="0"/>
        </a:spcAft>
        <a:buChar char="»"/>
        <a:defRPr sz="1600">
          <a:solidFill>
            <a:schemeClr val="bg2"/>
          </a:solidFill>
          <a:latin typeface="+mn-lt"/>
        </a:defRPr>
      </a:lvl6pPr>
      <a:lvl7pPr marL="2112963" indent="-111125" algn="l" rtl="0" fontAlgn="base">
        <a:spcBef>
          <a:spcPct val="20000"/>
        </a:spcBef>
        <a:spcAft>
          <a:spcPct val="0"/>
        </a:spcAft>
        <a:buChar char="»"/>
        <a:defRPr sz="1600">
          <a:solidFill>
            <a:schemeClr val="bg2"/>
          </a:solidFill>
          <a:latin typeface="+mn-lt"/>
        </a:defRPr>
      </a:lvl7pPr>
      <a:lvl8pPr marL="2570163" indent="-111125" algn="l" rtl="0" fontAlgn="base">
        <a:spcBef>
          <a:spcPct val="20000"/>
        </a:spcBef>
        <a:spcAft>
          <a:spcPct val="0"/>
        </a:spcAft>
        <a:buChar char="»"/>
        <a:defRPr sz="1600">
          <a:solidFill>
            <a:schemeClr val="bg2"/>
          </a:solidFill>
          <a:latin typeface="+mn-lt"/>
        </a:defRPr>
      </a:lvl8pPr>
      <a:lvl9pPr marL="3027363" indent="-111125" algn="l" rtl="0" fontAlgn="base">
        <a:spcBef>
          <a:spcPct val="20000"/>
        </a:spcBef>
        <a:spcAft>
          <a:spcPct val="0"/>
        </a:spcAft>
        <a:buChar char="»"/>
        <a:defRPr sz="1600">
          <a:solidFill>
            <a:schemeClr val="bg2"/>
          </a:solidFill>
          <a:latin typeface="+mn-lt"/>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74638"/>
            <a:ext cx="83058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R"/>
              <a:t>Click to edit Master title style</a:t>
            </a:r>
          </a:p>
        </p:txBody>
      </p:sp>
      <p:sp>
        <p:nvSpPr>
          <p:cNvPr id="1027" name="Rectangle 3"/>
          <p:cNvSpPr>
            <a:spLocks noGrp="1" noChangeArrowheads="1"/>
          </p:cNvSpPr>
          <p:nvPr>
            <p:ph type="body" idx="1"/>
          </p:nvPr>
        </p:nvSpPr>
        <p:spPr bwMode="auto">
          <a:xfrm>
            <a:off x="714375" y="1785938"/>
            <a:ext cx="7924800"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R"/>
              <a:t>Click to edit Master text styles</a:t>
            </a:r>
          </a:p>
          <a:p>
            <a:pPr lvl="1"/>
            <a:r>
              <a:rPr lang="en-US" altLang="es-CR"/>
              <a:t>Second level</a:t>
            </a:r>
          </a:p>
          <a:p>
            <a:pPr lvl="2"/>
            <a:r>
              <a:rPr lang="en-US" altLang="es-CR"/>
              <a:t>Third level</a:t>
            </a:r>
          </a:p>
          <a:p>
            <a:pPr lvl="3"/>
            <a:r>
              <a:rPr lang="en-US" altLang="es-CR"/>
              <a:t>Fourth level</a:t>
            </a:r>
          </a:p>
          <a:p>
            <a:pPr lvl="4"/>
            <a:r>
              <a:rPr lang="en-US" altLang="es-CR"/>
              <a:t>Fifth level</a:t>
            </a:r>
          </a:p>
        </p:txBody>
      </p:sp>
      <p:pic>
        <p:nvPicPr>
          <p:cNvPr id="4" name="Picture 3">
            <a:extLst>
              <a:ext uri="{FF2B5EF4-FFF2-40B4-BE49-F238E27FC236}">
                <a16:creationId xmlns:a16="http://schemas.microsoft.com/office/drawing/2014/main" xmlns="" id="{0F11B54D-B55E-5F40-842F-AFBA425163F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6419273"/>
            <a:ext cx="9144000" cy="438727"/>
          </a:xfrm>
          <a:prstGeom prst="rect">
            <a:avLst/>
          </a:prstGeom>
        </p:spPr>
      </p:pic>
    </p:spTree>
    <p:extLst>
      <p:ext uri="{BB962C8B-B14F-4D97-AF65-F5344CB8AC3E}">
        <p14:creationId xmlns:p14="http://schemas.microsoft.com/office/powerpoint/2010/main" val="2485477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xmlns:p14="http://schemas.microsoft.com/office/powerpoint/2010/main"/>
  <p:txStyles>
    <p:titleStyle>
      <a:lvl1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1pPr>
      <a:lvl2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2pPr>
      <a:lvl3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3pPr>
      <a:lvl4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4pPr>
      <a:lvl5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173038" indent="-173038" algn="l" rtl="0" eaLnBrk="0" fontAlgn="base" hangingPunct="0">
        <a:spcBef>
          <a:spcPct val="20000"/>
        </a:spcBef>
        <a:spcAft>
          <a:spcPct val="0"/>
        </a:spcAft>
        <a:buChar char="•"/>
        <a:defRPr sz="2400" b="1">
          <a:solidFill>
            <a:schemeClr val="bg2"/>
          </a:solidFill>
          <a:latin typeface="Arial" charset="0"/>
          <a:ea typeface="MS PGothic" panose="020B0600070205080204" pitchFamily="34" charset="-128"/>
          <a:cs typeface="ＭＳ Ｐゴシック" pitchFamily="-112" charset="-128"/>
        </a:defRPr>
      </a:lvl1pPr>
      <a:lvl2pPr marL="393700" indent="-106363" algn="l" rtl="0" eaLnBrk="0" fontAlgn="base" hangingPunct="0">
        <a:spcBef>
          <a:spcPct val="20000"/>
        </a:spcBef>
        <a:spcAft>
          <a:spcPct val="0"/>
        </a:spcAft>
        <a:buChar char="–"/>
        <a:defRPr sz="2000">
          <a:solidFill>
            <a:schemeClr val="bg2"/>
          </a:solidFill>
          <a:latin typeface="Arial" charset="0"/>
          <a:ea typeface="MS PGothic" panose="020B0600070205080204" pitchFamily="34" charset="-128"/>
        </a:defRPr>
      </a:lvl2pPr>
      <a:lvl3pPr marL="627063" indent="-109538" algn="l" rtl="0" eaLnBrk="0" fontAlgn="base" hangingPunct="0">
        <a:spcBef>
          <a:spcPct val="20000"/>
        </a:spcBef>
        <a:spcAft>
          <a:spcPct val="0"/>
        </a:spcAft>
        <a:buChar char="•"/>
        <a:defRPr sz="2400">
          <a:solidFill>
            <a:schemeClr val="bg2"/>
          </a:solidFill>
          <a:latin typeface="Arial" charset="0"/>
          <a:ea typeface="MS PGothic" panose="020B0600070205080204" pitchFamily="34" charset="-128"/>
        </a:defRPr>
      </a:lvl3pPr>
      <a:lvl4pPr marL="914400" indent="-173038" algn="l" rtl="0" eaLnBrk="0" fontAlgn="base" hangingPunct="0">
        <a:spcBef>
          <a:spcPct val="20000"/>
        </a:spcBef>
        <a:spcAft>
          <a:spcPct val="0"/>
        </a:spcAft>
        <a:buChar char="–"/>
        <a:defRPr sz="1600">
          <a:solidFill>
            <a:schemeClr val="bg2"/>
          </a:solidFill>
          <a:latin typeface="Arial" charset="0"/>
          <a:ea typeface="MS PGothic" panose="020B0600070205080204" pitchFamily="34" charset="-128"/>
        </a:defRPr>
      </a:lvl4pPr>
      <a:lvl5pPr marL="1198563" indent="-111125" algn="l" rtl="0" eaLnBrk="0" fontAlgn="base" hangingPunct="0">
        <a:spcBef>
          <a:spcPct val="20000"/>
        </a:spcBef>
        <a:spcAft>
          <a:spcPct val="0"/>
        </a:spcAft>
        <a:buChar char="»"/>
        <a:defRPr sz="1600">
          <a:solidFill>
            <a:schemeClr val="bg2"/>
          </a:solidFill>
          <a:latin typeface="Arial" charset="0"/>
          <a:ea typeface="MS PGothic" panose="020B0600070205080204" pitchFamily="34" charset="-128"/>
        </a:defRPr>
      </a:lvl5pPr>
      <a:lvl6pPr marL="1655763" indent="-111125" algn="l" rtl="0" fontAlgn="base">
        <a:spcBef>
          <a:spcPct val="20000"/>
        </a:spcBef>
        <a:spcAft>
          <a:spcPct val="0"/>
        </a:spcAft>
        <a:buChar char="»"/>
        <a:defRPr sz="1600">
          <a:solidFill>
            <a:schemeClr val="bg2"/>
          </a:solidFill>
          <a:latin typeface="+mn-lt"/>
        </a:defRPr>
      </a:lvl6pPr>
      <a:lvl7pPr marL="2112963" indent="-111125" algn="l" rtl="0" fontAlgn="base">
        <a:spcBef>
          <a:spcPct val="20000"/>
        </a:spcBef>
        <a:spcAft>
          <a:spcPct val="0"/>
        </a:spcAft>
        <a:buChar char="»"/>
        <a:defRPr sz="1600">
          <a:solidFill>
            <a:schemeClr val="bg2"/>
          </a:solidFill>
          <a:latin typeface="+mn-lt"/>
        </a:defRPr>
      </a:lvl7pPr>
      <a:lvl8pPr marL="2570163" indent="-111125" algn="l" rtl="0" fontAlgn="base">
        <a:spcBef>
          <a:spcPct val="20000"/>
        </a:spcBef>
        <a:spcAft>
          <a:spcPct val="0"/>
        </a:spcAft>
        <a:buChar char="»"/>
        <a:defRPr sz="1600">
          <a:solidFill>
            <a:schemeClr val="bg2"/>
          </a:solidFill>
          <a:latin typeface="+mn-lt"/>
        </a:defRPr>
      </a:lvl8pPr>
      <a:lvl9pPr marL="3027363" indent="-111125" algn="l" rtl="0" fontAlgn="base">
        <a:spcBef>
          <a:spcPct val="20000"/>
        </a:spcBef>
        <a:spcAft>
          <a:spcPct val="0"/>
        </a:spcAft>
        <a:buChar char="»"/>
        <a:defRPr sz="1600">
          <a:solidFill>
            <a:schemeClr val="bg2"/>
          </a:solidFill>
          <a:latin typeface="+mn-lt"/>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2.mp4"/><Relationship Id="rId2" Type="http://schemas.openxmlformats.org/officeDocument/2006/relationships/video" Target="../media/media2.mp4"/></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3.mov"/><Relationship Id="rId2" Type="http://schemas.openxmlformats.org/officeDocument/2006/relationships/video" Target="../media/media3.mov"/></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5" Type="http://schemas.openxmlformats.org/officeDocument/2006/relationships/hyperlink" Target="https://www.facebook.com/ficargentina/" TargetMode="External"/><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jpeg"/><Relationship Id="rId5" Type="http://schemas.openxmlformats.org/officeDocument/2006/relationships/image" Target="../media/image18.png"/><Relationship Id="rId1" Type="http://schemas.microsoft.com/office/2007/relationships/media" Target="../media/media4.mp4"/><Relationship Id="rId2" Type="http://schemas.openxmlformats.org/officeDocument/2006/relationships/video" Target="../media/media4.mp4"/></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5" Type="http://schemas.openxmlformats.org/officeDocument/2006/relationships/image" Target="../media/image21.jpg"/><Relationship Id="rId6" Type="http://schemas.openxmlformats.org/officeDocument/2006/relationships/image" Target="../media/image22.jp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png"/><Relationship Id="rId6" Type="http://schemas.openxmlformats.org/officeDocument/2006/relationships/image" Target="../media/image26.jpg"/><Relationship Id="rId7" Type="http://schemas.openxmlformats.org/officeDocument/2006/relationships/image" Target="../media/image27.jp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training.digitaladvocacycenter.com/courses/content-strategy-and-design-accelerator/" TargetMode="External"/><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igarrillos mentolados Testimonio de Verónica Hugh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65125"/>
            <a:ext cx="9144000" cy="5143500"/>
          </a:xfrm>
          <a:prstGeom prst="rect">
            <a:avLst/>
          </a:prstGeom>
        </p:spPr>
      </p:pic>
    </p:spTree>
    <p:extLst>
      <p:ext uri="{BB962C8B-B14F-4D97-AF65-F5344CB8AC3E}">
        <p14:creationId xmlns:p14="http://schemas.microsoft.com/office/powerpoint/2010/main" val="26166071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246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md type="call" cmd="stop">
                                      <p:cBhvr>
                                        <p:cTn id="15" dur="1">
                                          <p:stCondLst>
                                            <p:cond delay="0"/>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100000">
                <p:cTn id="21"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s-MX" altLang="es-CR" dirty="0" smtClean="0">
                <a:solidFill>
                  <a:schemeClr val="tx1"/>
                </a:solidFill>
                <a:latin typeface="Neutraface Condensed Titling" panose="02000000000000000000" pitchFamily="2" charset="77"/>
              </a:rPr>
              <a:t>Estrategias </a:t>
            </a:r>
            <a:r>
              <a:rPr lang="es-MX" altLang="es-CR" dirty="0" smtClean="0">
                <a:solidFill>
                  <a:schemeClr val="tx1"/>
                </a:solidFill>
                <a:latin typeface="Neutraface Condensed Titling" panose="02000000000000000000" pitchFamily="2" charset="77"/>
              </a:rPr>
              <a:t>efectivas en redes sociales</a:t>
            </a:r>
            <a:endParaRPr lang="en-US" altLang="es-CR" dirty="0">
              <a:solidFill>
                <a:schemeClr val="tx1"/>
              </a:solidFill>
              <a:latin typeface="Neutraface Condensed Titling" panose="02000000000000000000" pitchFamily="2" charset="77"/>
            </a:endParaRPr>
          </a:p>
        </p:txBody>
      </p:sp>
      <p:sp>
        <p:nvSpPr>
          <p:cNvPr id="6" name="Content Placeholder 2"/>
          <p:cNvSpPr txBox="1">
            <a:spLocks noGrp="1"/>
          </p:cNvSpPr>
          <p:nvPr>
            <p:ph idx="1"/>
          </p:nvPr>
        </p:nvSpPr>
        <p:spPr bwMode="auto">
          <a:xfrm>
            <a:off x="714375" y="1295400"/>
            <a:ext cx="79248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lvl1pPr marL="0" indent="0" algn="ctr" defTabSz="457200" rtl="0" eaLnBrk="1" fontAlgn="base" hangingPunct="1">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charset="0"/>
              </a:defRPr>
            </a:lvl1pPr>
            <a:lvl2pPr marL="457200" indent="0" algn="ctr" defTabSz="457200" rtl="0" eaLnBrk="1" fontAlgn="base" hangingPunct="1">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400" indent="0" algn="ctr" defTabSz="457200" rtl="0" eaLnBrk="1" fontAlgn="base" hangingPunct="1">
              <a:spcBef>
                <a:spcPct val="20000"/>
              </a:spcBef>
              <a:spcAft>
                <a:spcPct val="0"/>
              </a:spcAft>
              <a:buFont typeface="Arial" pitchFamily="34" charset="0"/>
              <a:buNone/>
              <a:defRPr sz="2400" kern="1200">
                <a:solidFill>
                  <a:schemeClr val="tx1">
                    <a:tint val="75000"/>
                  </a:schemeClr>
                </a:solidFill>
                <a:latin typeface="+mn-lt"/>
                <a:ea typeface="MS PGothic" pitchFamily="34" charset="-128"/>
                <a:cs typeface="+mn-cs"/>
              </a:defRPr>
            </a:lvl3pPr>
            <a:lvl4pPr marL="1371600" indent="0" algn="ctr" defTabSz="457200" rtl="0" eaLnBrk="1" fontAlgn="base" hangingPunct="1">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800" indent="0" algn="ctr" defTabSz="457200" rtl="0" eaLnBrk="1" fontAlgn="base" hangingPunct="1">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spcBef>
                <a:spcPts val="2400"/>
              </a:spcBef>
            </a:pPr>
            <a:r>
              <a:rPr lang="es-ES_tradnl" sz="5600" b="1" cap="all" dirty="0" smtClean="0">
                <a:solidFill>
                  <a:schemeClr val="tx1"/>
                </a:solidFill>
                <a:latin typeface="Arial"/>
                <a:cs typeface="Arial"/>
              </a:rPr>
              <a:t>OBJETIVO</a:t>
            </a:r>
            <a:r>
              <a:rPr lang="en-US" sz="5600" dirty="0" smtClean="0">
                <a:solidFill>
                  <a:schemeClr val="tx1"/>
                </a:solidFill>
                <a:latin typeface="Arial"/>
                <a:cs typeface="Arial"/>
              </a:rPr>
              <a:t>: </a:t>
            </a:r>
            <a:r>
              <a:rPr lang="es-ES_tradnl" sz="5600" dirty="0" smtClean="0">
                <a:solidFill>
                  <a:schemeClr val="tx1"/>
                </a:solidFill>
                <a:latin typeface="Arial"/>
                <a:cs typeface="Arial"/>
              </a:rPr>
              <a:t>Todos los componentes de la estrategia de comunicación deben respaldar los objetivos de la comunicación.</a:t>
            </a:r>
            <a:endParaRPr lang="es-ES_tradnl" sz="5600" b="1" cap="all" dirty="0" smtClean="0">
              <a:solidFill>
                <a:schemeClr val="tx1"/>
              </a:solidFill>
              <a:latin typeface="Arial"/>
              <a:cs typeface="Arial"/>
            </a:endParaRPr>
          </a:p>
          <a:p>
            <a:pPr algn="l">
              <a:lnSpc>
                <a:spcPct val="120000"/>
              </a:lnSpc>
              <a:spcBef>
                <a:spcPts val="2400"/>
              </a:spcBef>
            </a:pPr>
            <a:r>
              <a:rPr lang="es-ES_tradnl" sz="5600" b="1" cap="all" dirty="0" smtClean="0">
                <a:solidFill>
                  <a:schemeClr val="tx1"/>
                </a:solidFill>
                <a:latin typeface="Arial"/>
                <a:cs typeface="Arial"/>
              </a:rPr>
              <a:t>PÚBLICO META</a:t>
            </a:r>
            <a:r>
              <a:rPr lang="en-US" sz="5600" dirty="0" smtClean="0">
                <a:solidFill>
                  <a:schemeClr val="tx1"/>
                </a:solidFill>
                <a:latin typeface="Arial"/>
                <a:cs typeface="Arial"/>
              </a:rPr>
              <a:t>: </a:t>
            </a:r>
            <a:r>
              <a:rPr lang="es-ES_tradnl" sz="5600" dirty="0" smtClean="0">
                <a:solidFill>
                  <a:schemeClr val="tx1"/>
                </a:solidFill>
                <a:latin typeface="Arial"/>
                <a:cs typeface="Arial"/>
              </a:rPr>
              <a:t>Incluye a los grupos y a las personas que deben actuar para lograr que el objetivo se </a:t>
            </a:r>
            <a:r>
              <a:rPr lang="es-ES_tradnl" sz="5600" dirty="0">
                <a:solidFill>
                  <a:schemeClr val="tx1"/>
                </a:solidFill>
                <a:latin typeface="Arial"/>
                <a:cs typeface="Arial"/>
              </a:rPr>
              <a:t>c</a:t>
            </a:r>
            <a:r>
              <a:rPr lang="es-ES_tradnl" sz="5600" dirty="0" smtClean="0">
                <a:solidFill>
                  <a:schemeClr val="tx1"/>
                </a:solidFill>
                <a:latin typeface="Arial"/>
                <a:cs typeface="Arial"/>
              </a:rPr>
              <a:t>umpla. </a:t>
            </a:r>
            <a:endParaRPr lang="es-ES_tradnl" sz="5600" b="1" cap="all" dirty="0" smtClean="0">
              <a:solidFill>
                <a:schemeClr val="tx1"/>
              </a:solidFill>
              <a:latin typeface="Arial"/>
              <a:cs typeface="Arial"/>
            </a:endParaRPr>
          </a:p>
          <a:p>
            <a:pPr algn="l">
              <a:lnSpc>
                <a:spcPct val="120000"/>
              </a:lnSpc>
              <a:spcBef>
                <a:spcPts val="2400"/>
              </a:spcBef>
            </a:pPr>
            <a:r>
              <a:rPr lang="es-ES_tradnl" sz="5600" b="1" cap="all" dirty="0" smtClean="0">
                <a:solidFill>
                  <a:schemeClr val="tx1"/>
                </a:solidFill>
                <a:latin typeface="Arial"/>
                <a:cs typeface="Arial"/>
              </a:rPr>
              <a:t>MENSAJES CLAVE</a:t>
            </a:r>
            <a:r>
              <a:rPr lang="en-US" sz="5600" dirty="0" smtClean="0">
                <a:solidFill>
                  <a:schemeClr val="tx1"/>
                </a:solidFill>
                <a:latin typeface="Arial"/>
                <a:cs typeface="Arial"/>
              </a:rPr>
              <a:t>: </a:t>
            </a:r>
            <a:r>
              <a:rPr lang="es-ES_tradnl" sz="5600" dirty="0" smtClean="0">
                <a:solidFill>
                  <a:schemeClr val="tx1"/>
                </a:solidFill>
                <a:latin typeface="Arial"/>
                <a:cs typeface="Arial"/>
              </a:rPr>
              <a:t>Hablan de los valores de la audiencia, indican cuál es el problema, por qué es importante y qué medidas deben tomarse.</a:t>
            </a:r>
            <a:endParaRPr lang="es-ES_tradnl" sz="5600" b="1" cap="all" dirty="0" smtClean="0">
              <a:solidFill>
                <a:schemeClr val="tx1"/>
              </a:solidFill>
              <a:latin typeface="Arial"/>
              <a:cs typeface="Arial"/>
            </a:endParaRPr>
          </a:p>
          <a:p>
            <a:pPr algn="l">
              <a:lnSpc>
                <a:spcPct val="120000"/>
              </a:lnSpc>
              <a:spcBef>
                <a:spcPts val="2400"/>
              </a:spcBef>
            </a:pPr>
            <a:r>
              <a:rPr lang="es-ES_tradnl" sz="5600" b="1" cap="all" dirty="0" smtClean="0">
                <a:solidFill>
                  <a:schemeClr val="tx1"/>
                </a:solidFill>
                <a:latin typeface="Arial"/>
                <a:cs typeface="Arial"/>
              </a:rPr>
              <a:t>VOCEROS</a:t>
            </a:r>
            <a:r>
              <a:rPr lang="en-US" sz="5600" dirty="0" smtClean="0">
                <a:solidFill>
                  <a:schemeClr val="tx1"/>
                </a:solidFill>
                <a:latin typeface="Arial"/>
                <a:cs typeface="Arial"/>
              </a:rPr>
              <a:t>: </a:t>
            </a:r>
            <a:r>
              <a:rPr lang="es-ES_tradnl" sz="5600" dirty="0" smtClean="0">
                <a:solidFill>
                  <a:schemeClr val="tx1"/>
                </a:solidFill>
                <a:latin typeface="Arial"/>
                <a:cs typeface="Arial"/>
              </a:rPr>
              <a:t>Deben tener credibilidad y tener la capacidad de influir en el público objetivo cuando el mensaje se entrega a través de los medios. Si el mensajero necesita comunicar el mensaje en persona con la audiencia, debe tener acceso a ella.</a:t>
            </a:r>
            <a:endParaRPr lang="es-ES_tradnl" sz="5600" b="1" cap="all" dirty="0" smtClean="0">
              <a:solidFill>
                <a:schemeClr val="tx1"/>
              </a:solidFill>
              <a:latin typeface="Arial"/>
              <a:cs typeface="Arial"/>
            </a:endParaRPr>
          </a:p>
          <a:p>
            <a:pPr algn="l">
              <a:lnSpc>
                <a:spcPct val="120000"/>
              </a:lnSpc>
              <a:spcBef>
                <a:spcPts val="2400"/>
              </a:spcBef>
            </a:pPr>
            <a:r>
              <a:rPr lang="es-ES_tradnl" sz="5600" b="1" cap="all" dirty="0" smtClean="0">
                <a:solidFill>
                  <a:schemeClr val="tx1"/>
                </a:solidFill>
                <a:latin typeface="Arial"/>
                <a:cs typeface="Arial"/>
              </a:rPr>
              <a:t>Canales</a:t>
            </a:r>
            <a:r>
              <a:rPr lang="en-US" sz="5600" dirty="0" smtClean="0">
                <a:solidFill>
                  <a:schemeClr val="tx1"/>
                </a:solidFill>
                <a:latin typeface="Arial"/>
                <a:cs typeface="Arial"/>
              </a:rPr>
              <a:t>: </a:t>
            </a:r>
            <a:r>
              <a:rPr lang="es-ES_tradnl" sz="5600" dirty="0" smtClean="0">
                <a:solidFill>
                  <a:schemeClr val="tx1"/>
                </a:solidFill>
                <a:latin typeface="Arial"/>
                <a:cs typeface="Arial"/>
              </a:rPr>
              <a:t>En este caso son las redes sociales, pero deben estar acompañados de una estrategia integral de comunicación.</a:t>
            </a:r>
            <a:endParaRPr lang="es-ES_tradnl" sz="5600" b="1" cap="all" dirty="0" smtClean="0">
              <a:solidFill>
                <a:schemeClr val="tx1"/>
              </a:solidFill>
              <a:latin typeface="Arial"/>
              <a:cs typeface="Arial"/>
            </a:endParaRPr>
          </a:p>
          <a:p>
            <a:pPr algn="l">
              <a:lnSpc>
                <a:spcPct val="120000"/>
              </a:lnSpc>
              <a:spcBef>
                <a:spcPts val="2400"/>
              </a:spcBef>
            </a:pPr>
            <a:r>
              <a:rPr lang="es-ES_tradnl" sz="5600" b="1" cap="all" dirty="0" smtClean="0">
                <a:solidFill>
                  <a:schemeClr val="tx1"/>
                </a:solidFill>
                <a:latin typeface="Arial"/>
                <a:cs typeface="Arial"/>
              </a:rPr>
              <a:t>PLAN de trabajo</a:t>
            </a:r>
            <a:r>
              <a:rPr lang="en-US" sz="5600" dirty="0" smtClean="0">
                <a:solidFill>
                  <a:schemeClr val="tx1"/>
                </a:solidFill>
                <a:latin typeface="Arial"/>
                <a:cs typeface="Arial"/>
              </a:rPr>
              <a:t>: </a:t>
            </a:r>
            <a:r>
              <a:rPr lang="es-ES_tradnl" sz="5600" dirty="0" smtClean="0">
                <a:solidFill>
                  <a:schemeClr val="tx1"/>
                </a:solidFill>
                <a:latin typeface="Arial"/>
                <a:cs typeface="Arial"/>
              </a:rPr>
              <a:t>A partir de los canales de comunicación elegidos y en la línea de tiempo en la que se desea alcanzar el objetivo, hay que definir las tácticas que se utilizarán para instalar el mensaje. Estas tácticas deben ser reflejadas en un plan de trabajo con un cronograma</a:t>
            </a:r>
            <a:r>
              <a:rPr lang="es-ES_tradnl" sz="4900" dirty="0" smtClean="0">
                <a:solidFill>
                  <a:schemeClr val="tx1"/>
                </a:solidFill>
                <a:latin typeface="Arial"/>
                <a:cs typeface="Arial"/>
              </a:rPr>
              <a:t>. </a:t>
            </a:r>
            <a:endParaRPr lang="en-US" sz="4900" dirty="0" smtClean="0">
              <a:solidFill>
                <a:schemeClr val="tx1"/>
              </a:solidFill>
              <a:latin typeface="Arial"/>
              <a:cs typeface="Arial"/>
            </a:endParaRPr>
          </a:p>
        </p:txBody>
      </p:sp>
    </p:spTree>
    <p:extLst>
      <p:ext uri="{BB962C8B-B14F-4D97-AF65-F5344CB8AC3E}">
        <p14:creationId xmlns:p14="http://schemas.microsoft.com/office/powerpoint/2010/main" val="18436383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s-MX" altLang="es-CR" dirty="0" smtClean="0">
                <a:solidFill>
                  <a:schemeClr val="tx1"/>
                </a:solidFill>
                <a:latin typeface="Neutraface Condensed Titling" panose="02000000000000000000" pitchFamily="2" charset="77"/>
              </a:rPr>
              <a:t>Campañas efectivas</a:t>
            </a:r>
            <a:endParaRPr lang="en-US" altLang="es-CR" dirty="0">
              <a:solidFill>
                <a:schemeClr val="tx1"/>
              </a:solidFill>
              <a:latin typeface="Neutraface Condensed Titling" panose="02000000000000000000" pitchFamily="2" charset="77"/>
            </a:endParaRPr>
          </a:p>
        </p:txBody>
      </p:sp>
      <p:sp>
        <p:nvSpPr>
          <p:cNvPr id="3" name="Content Placeholder 2"/>
          <p:cNvSpPr>
            <a:spLocks noGrp="1"/>
          </p:cNvSpPr>
          <p:nvPr>
            <p:ph idx="1"/>
          </p:nvPr>
        </p:nvSpPr>
        <p:spPr/>
        <p:txBody>
          <a:bodyPr/>
          <a:lstStyle/>
          <a:p>
            <a:pPr marL="0" indent="0" algn="ctr">
              <a:buNone/>
            </a:pPr>
            <a:r>
              <a:rPr lang="es-ES_tradnl" altLang="es-CR" sz="9600" dirty="0" smtClean="0">
                <a:solidFill>
                  <a:schemeClr val="tx1"/>
                </a:solidFill>
                <a:latin typeface="Neutraface Condensed Titling" panose="02000000000000000000" pitchFamily="2" charset="77"/>
              </a:rPr>
              <a:t>AUTENTICIDAD</a:t>
            </a:r>
            <a:endParaRPr lang="en-US" altLang="es-CR" dirty="0">
              <a:solidFill>
                <a:schemeClr val="tx1"/>
              </a:solidFill>
              <a:latin typeface="Neutraface Condensed Titling" panose="02000000000000000000" pitchFamily="2" charset="77"/>
            </a:endParaRPr>
          </a:p>
          <a:p>
            <a:pPr marL="0" indent="0">
              <a:buNone/>
            </a:pPr>
            <a:endParaRPr lang="es-ES" dirty="0"/>
          </a:p>
        </p:txBody>
      </p:sp>
      <p:pic>
        <p:nvPicPr>
          <p:cNvPr id="4" name="Niños Fumadores  Colombi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20" y="1079501"/>
            <a:ext cx="9146820" cy="5145086"/>
          </a:xfrm>
          <a:prstGeom prst="rect">
            <a:avLst/>
          </a:prstGeom>
        </p:spPr>
      </p:pic>
    </p:spTree>
    <p:extLst>
      <p:ext uri="{BB962C8B-B14F-4D97-AF65-F5344CB8AC3E}">
        <p14:creationId xmlns:p14="http://schemas.microsoft.com/office/powerpoint/2010/main" val="41660715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md type="call" cmd="stop">
                                      <p:cBhvr>
                                        <p:cTn id="11" dur="1">
                                          <p:stCondLst>
                                            <p:cond delay="0"/>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s-MX" altLang="es-CR" dirty="0" smtClean="0">
                <a:solidFill>
                  <a:schemeClr val="tx1"/>
                </a:solidFill>
                <a:latin typeface="Neutraface Condensed Titling" panose="02000000000000000000" pitchFamily="2" charset="77"/>
              </a:rPr>
              <a:t>Campañas efectivas</a:t>
            </a:r>
            <a:endParaRPr lang="en-US" altLang="es-CR" dirty="0">
              <a:solidFill>
                <a:schemeClr val="tx1"/>
              </a:solidFill>
              <a:latin typeface="Neutraface Condensed Titling" panose="02000000000000000000" pitchFamily="2" charset="77"/>
            </a:endParaRPr>
          </a:p>
        </p:txBody>
      </p:sp>
      <p:sp>
        <p:nvSpPr>
          <p:cNvPr id="3" name="Content Placeholder 2"/>
          <p:cNvSpPr>
            <a:spLocks noGrp="1"/>
          </p:cNvSpPr>
          <p:nvPr>
            <p:ph idx="1"/>
          </p:nvPr>
        </p:nvSpPr>
        <p:spPr/>
        <p:txBody>
          <a:bodyPr/>
          <a:lstStyle/>
          <a:p>
            <a:pPr marL="0" indent="0" algn="ctr">
              <a:buNone/>
            </a:pPr>
            <a:r>
              <a:rPr lang="es-ES_tradnl" altLang="es-CR" sz="9600" dirty="0" smtClean="0">
                <a:solidFill>
                  <a:schemeClr val="tx1"/>
                </a:solidFill>
                <a:latin typeface="Neutraface Condensed Titling" panose="02000000000000000000" pitchFamily="2" charset="77"/>
              </a:rPr>
              <a:t>mensaje</a:t>
            </a:r>
            <a:endParaRPr lang="en-US" altLang="es-CR" dirty="0">
              <a:solidFill>
                <a:schemeClr val="tx1"/>
              </a:solidFill>
              <a:latin typeface="Neutraface Condensed Titling" panose="02000000000000000000" pitchFamily="2" charset="77"/>
            </a:endParaRPr>
          </a:p>
          <a:p>
            <a:pPr marL="0" indent="0">
              <a:buNone/>
            </a:pPr>
            <a:endParaRPr lang="es-ES" dirty="0"/>
          </a:p>
        </p:txBody>
      </p:sp>
      <p:pic>
        <p:nvPicPr>
          <p:cNvPr id="5" name="video i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75" y="1047750"/>
            <a:ext cx="9144000" cy="5143500"/>
          </a:xfrm>
          <a:prstGeom prst="rect">
            <a:avLst/>
          </a:prstGeom>
        </p:spPr>
      </p:pic>
    </p:spTree>
    <p:extLst>
      <p:ext uri="{BB962C8B-B14F-4D97-AF65-F5344CB8AC3E}">
        <p14:creationId xmlns:p14="http://schemas.microsoft.com/office/powerpoint/2010/main" val="17424638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xmlns="" id="{1A32B24B-5A77-4657-BD6B-E163316509A5}"/>
              </a:ext>
            </a:extLst>
          </p:cNvPr>
          <p:cNvPicPr>
            <a:picLocks noGrp="1" noChangeAspect="1"/>
          </p:cNvPicPr>
          <p:nvPr>
            <p:ph idx="1"/>
          </p:nvPr>
        </p:nvPicPr>
        <p:blipFill>
          <a:blip r:embed="rId2"/>
          <a:stretch>
            <a:fillRect/>
          </a:stretch>
        </p:blipFill>
        <p:spPr>
          <a:xfrm>
            <a:off x="114300" y="1736593"/>
            <a:ext cx="3873500" cy="3468372"/>
          </a:xfrm>
        </p:spPr>
      </p:pic>
      <p:pic>
        <p:nvPicPr>
          <p:cNvPr id="7" name="Imagen 6">
            <a:extLst>
              <a:ext uri="{FF2B5EF4-FFF2-40B4-BE49-F238E27FC236}">
                <a16:creationId xmlns:a16="http://schemas.microsoft.com/office/drawing/2014/main" xmlns="" id="{50B95B2F-BF61-488C-802C-397824364892}"/>
              </a:ext>
            </a:extLst>
          </p:cNvPr>
          <p:cNvPicPr>
            <a:picLocks noChangeAspect="1"/>
          </p:cNvPicPr>
          <p:nvPr/>
        </p:nvPicPr>
        <p:blipFill>
          <a:blip r:embed="rId3"/>
          <a:stretch>
            <a:fillRect/>
          </a:stretch>
        </p:blipFill>
        <p:spPr>
          <a:xfrm>
            <a:off x="4144210" y="1736594"/>
            <a:ext cx="4999790" cy="3461576"/>
          </a:xfrm>
          <a:prstGeom prst="rect">
            <a:avLst/>
          </a:prstGeom>
        </p:spPr>
      </p:pic>
      <p:pic>
        <p:nvPicPr>
          <p:cNvPr id="9" name="Imagen 8">
            <a:extLst>
              <a:ext uri="{FF2B5EF4-FFF2-40B4-BE49-F238E27FC236}">
                <a16:creationId xmlns:a16="http://schemas.microsoft.com/office/drawing/2014/main" xmlns="" id="{57C24036-A614-48E7-BBAF-E7E9525719A9}"/>
              </a:ext>
            </a:extLst>
          </p:cNvPr>
          <p:cNvPicPr>
            <a:picLocks noChangeAspect="1"/>
          </p:cNvPicPr>
          <p:nvPr/>
        </p:nvPicPr>
        <p:blipFill>
          <a:blip r:embed="rId4"/>
          <a:stretch>
            <a:fillRect/>
          </a:stretch>
        </p:blipFill>
        <p:spPr>
          <a:xfrm>
            <a:off x="176419" y="5243065"/>
            <a:ext cx="663161" cy="594692"/>
          </a:xfrm>
          <a:prstGeom prst="rect">
            <a:avLst/>
          </a:prstGeom>
        </p:spPr>
      </p:pic>
      <p:sp>
        <p:nvSpPr>
          <p:cNvPr id="6" name="Rectangle 5"/>
          <p:cNvSpPr/>
          <p:nvPr/>
        </p:nvSpPr>
        <p:spPr>
          <a:xfrm>
            <a:off x="930145" y="5421804"/>
            <a:ext cx="4941828" cy="1015663"/>
          </a:xfrm>
          <a:prstGeom prst="rect">
            <a:avLst/>
          </a:prstGeom>
        </p:spPr>
        <p:txBody>
          <a:bodyPr wrap="none">
            <a:spAutoFit/>
          </a:bodyPr>
          <a:lstStyle/>
          <a:p>
            <a:r>
              <a:rPr lang="es-ES" sz="2000" dirty="0">
                <a:latin typeface="Arial"/>
                <a:cs typeface="Arial"/>
                <a:hlinkClick r:id="rId5"/>
              </a:rPr>
              <a:t>https://www.facebook.com/ficargentina</a:t>
            </a:r>
            <a:r>
              <a:rPr lang="es-ES" sz="2000" dirty="0" smtClean="0">
                <a:latin typeface="Arial"/>
                <a:cs typeface="Arial"/>
                <a:hlinkClick r:id="rId5"/>
              </a:rPr>
              <a:t>/</a:t>
            </a:r>
            <a:endParaRPr lang="es-ES" sz="2000" dirty="0" smtClean="0">
              <a:latin typeface="Arial"/>
              <a:cs typeface="Arial"/>
            </a:endParaRPr>
          </a:p>
          <a:p>
            <a:r>
              <a:rPr lang="es-ES" sz="2000" dirty="0" smtClean="0">
                <a:latin typeface="Arial"/>
                <a:cs typeface="Arial"/>
              </a:rPr>
              <a:t>Programa Nacional de Control del Tabaco</a:t>
            </a:r>
            <a:br>
              <a:rPr lang="es-ES" sz="2000" dirty="0" smtClean="0">
                <a:latin typeface="Arial"/>
                <a:cs typeface="Arial"/>
              </a:rPr>
            </a:br>
            <a:r>
              <a:rPr lang="es-ES" sz="2000" dirty="0" smtClean="0">
                <a:latin typeface="Arial"/>
                <a:cs typeface="Arial"/>
              </a:rPr>
              <a:t>#</a:t>
            </a:r>
            <a:r>
              <a:rPr lang="es-ES" sz="2000" dirty="0" err="1" smtClean="0">
                <a:latin typeface="Arial"/>
                <a:cs typeface="Arial"/>
              </a:rPr>
              <a:t>SosVos</a:t>
            </a:r>
            <a:endParaRPr lang="es-ES" sz="2000" dirty="0">
              <a:latin typeface="Arial"/>
              <a:cs typeface="Arial"/>
            </a:endParaRPr>
          </a:p>
        </p:txBody>
      </p:sp>
      <p:sp>
        <p:nvSpPr>
          <p:cNvPr id="11" name="Title 10"/>
          <p:cNvSpPr>
            <a:spLocks noGrp="1"/>
          </p:cNvSpPr>
          <p:nvPr>
            <p:ph type="title"/>
          </p:nvPr>
        </p:nvSpPr>
        <p:spPr/>
        <p:txBody>
          <a:bodyPr/>
          <a:lstStyle/>
          <a:p>
            <a:endParaRPr lang="es-ES"/>
          </a:p>
        </p:txBody>
      </p:sp>
      <p:sp>
        <p:nvSpPr>
          <p:cNvPr id="12" name="Title 1"/>
          <p:cNvSpPr txBox="1">
            <a:spLocks/>
          </p:cNvSpPr>
          <p:nvPr/>
        </p:nvSpPr>
        <p:spPr bwMode="auto">
          <a:xfrm>
            <a:off x="533400" y="427038"/>
            <a:ext cx="83058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1pPr>
            <a:lvl2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2pPr>
            <a:lvl3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3pPr>
            <a:lvl4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4pPr>
            <a:lvl5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a:lstStyle>
          <a:p>
            <a:pPr eaLnBrk="1" hangingPunct="1"/>
            <a:r>
              <a:rPr lang="es-MX" altLang="es-CR" dirty="0" smtClean="0">
                <a:solidFill>
                  <a:schemeClr val="tx1"/>
                </a:solidFill>
                <a:latin typeface="Neutraface Condensed Titling" panose="02000000000000000000" pitchFamily="2" charset="77"/>
              </a:rPr>
              <a:t>Campañas efectivas</a:t>
            </a:r>
            <a:endParaRPr lang="en-US" altLang="es-CR" dirty="0">
              <a:solidFill>
                <a:schemeClr val="tx1"/>
              </a:solidFill>
              <a:latin typeface="Neutraface Condensed Titling" panose="02000000000000000000" pitchFamily="2" charset="77"/>
            </a:endParaRPr>
          </a:p>
        </p:txBody>
      </p:sp>
    </p:spTree>
    <p:extLst>
      <p:ext uri="{BB962C8B-B14F-4D97-AF65-F5344CB8AC3E}">
        <p14:creationId xmlns:p14="http://schemas.microsoft.com/office/powerpoint/2010/main" val="5345234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xmlns="" id="{11DD0600-9F06-4193-9FB8-C7478F1D2DC8}"/>
              </a:ext>
            </a:extLst>
          </p:cNvPr>
          <p:cNvPicPr>
            <a:picLocks noGrp="1" noChangeAspect="1"/>
          </p:cNvPicPr>
          <p:nvPr>
            <p:ph idx="1"/>
          </p:nvPr>
        </p:nvPicPr>
        <p:blipFill>
          <a:blip r:embed="rId2"/>
          <a:stretch>
            <a:fillRect/>
          </a:stretch>
        </p:blipFill>
        <p:spPr>
          <a:xfrm>
            <a:off x="2527635" y="1314486"/>
            <a:ext cx="2873135" cy="50309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a:extLst>
              <a:ext uri="{FF2B5EF4-FFF2-40B4-BE49-F238E27FC236}">
                <a16:creationId xmlns:a16="http://schemas.microsoft.com/office/drawing/2014/main" xmlns="" id="{6A61D341-E6DA-413F-849B-5E6B29A36FA9}"/>
              </a:ext>
            </a:extLst>
          </p:cNvPr>
          <p:cNvPicPr>
            <a:picLocks noChangeAspect="1"/>
          </p:cNvPicPr>
          <p:nvPr/>
        </p:nvPicPr>
        <p:blipFill>
          <a:blip r:embed="rId3"/>
          <a:stretch>
            <a:fillRect/>
          </a:stretch>
        </p:blipFill>
        <p:spPr>
          <a:xfrm>
            <a:off x="5690103" y="202066"/>
            <a:ext cx="3257832" cy="61433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Title 1"/>
          <p:cNvSpPr txBox="1">
            <a:spLocks/>
          </p:cNvSpPr>
          <p:nvPr/>
        </p:nvSpPr>
        <p:spPr bwMode="auto">
          <a:xfrm>
            <a:off x="533400" y="427038"/>
            <a:ext cx="83058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1pPr>
            <a:lvl2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2pPr>
            <a:lvl3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3pPr>
            <a:lvl4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4pPr>
            <a:lvl5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a:lstStyle>
          <a:p>
            <a:pPr eaLnBrk="1" hangingPunct="1"/>
            <a:r>
              <a:rPr lang="es-MX" altLang="es-CR" dirty="0" smtClean="0">
                <a:solidFill>
                  <a:schemeClr val="tx1"/>
                </a:solidFill>
                <a:latin typeface="Neutraface Condensed Titling" panose="02000000000000000000" pitchFamily="2" charset="77"/>
              </a:rPr>
              <a:t>Campañas efectivas</a:t>
            </a:r>
            <a:endParaRPr lang="en-US" altLang="es-CR" dirty="0">
              <a:solidFill>
                <a:schemeClr val="tx1"/>
              </a:solidFill>
              <a:latin typeface="Neutraface Condensed Titling" panose="02000000000000000000" pitchFamily="2" charset="77"/>
            </a:endParaRPr>
          </a:p>
        </p:txBody>
      </p:sp>
      <p:sp>
        <p:nvSpPr>
          <p:cNvPr id="2" name="TextBox 1"/>
          <p:cNvSpPr txBox="1"/>
          <p:nvPr/>
        </p:nvSpPr>
        <p:spPr>
          <a:xfrm>
            <a:off x="399143" y="1923144"/>
            <a:ext cx="1796143" cy="4278094"/>
          </a:xfrm>
          <a:prstGeom prst="rect">
            <a:avLst/>
          </a:prstGeom>
          <a:noFill/>
        </p:spPr>
        <p:txBody>
          <a:bodyPr wrap="square" rtlCol="0">
            <a:spAutoFit/>
          </a:bodyPr>
          <a:lstStyle/>
          <a:p>
            <a:pPr algn="r"/>
            <a:r>
              <a:rPr lang="es-ES" sz="1600" dirty="0" smtClean="0">
                <a:latin typeface="Arial"/>
                <a:cs typeface="Arial"/>
              </a:rPr>
              <a:t>Tal como su madre</a:t>
            </a:r>
          </a:p>
          <a:p>
            <a:pPr algn="r"/>
            <a:r>
              <a:rPr lang="es-ES" sz="1600" dirty="0" smtClean="0">
                <a:latin typeface="Arial"/>
                <a:cs typeface="Arial"/>
              </a:rPr>
              <a:t>Los niños que viven con padres fumadores tienen 3 veces más posibilidad des fumar.</a:t>
            </a:r>
          </a:p>
          <a:p>
            <a:pPr algn="r"/>
            <a:endParaRPr lang="es-ES" sz="1600" dirty="0" smtClean="0">
              <a:latin typeface="Arial"/>
              <a:cs typeface="Arial"/>
            </a:endParaRPr>
          </a:p>
          <a:p>
            <a:pPr algn="r"/>
            <a:endParaRPr lang="es-ES" sz="1600" dirty="0" smtClean="0">
              <a:latin typeface="Arial"/>
              <a:cs typeface="Arial"/>
            </a:endParaRPr>
          </a:p>
          <a:p>
            <a:pPr algn="r"/>
            <a:r>
              <a:rPr lang="es-ES" sz="1600" dirty="0" smtClean="0">
                <a:latin typeface="Arial"/>
                <a:cs typeface="Arial"/>
              </a:rPr>
              <a:t>Los fumadores hacen malos nadadores</a:t>
            </a:r>
            <a:r>
              <a:rPr lang="es-ES" sz="1600" dirty="0" smtClean="0">
                <a:latin typeface="Arial"/>
                <a:cs typeface="Arial"/>
              </a:rPr>
              <a:t>.</a:t>
            </a:r>
          </a:p>
          <a:p>
            <a:pPr algn="r"/>
            <a:endParaRPr lang="es-ES" sz="1600" dirty="0" smtClean="0">
              <a:latin typeface="Arial"/>
              <a:cs typeface="Arial"/>
            </a:endParaRPr>
          </a:p>
          <a:p>
            <a:pPr algn="r"/>
            <a:r>
              <a:rPr lang="es-ES" sz="1600" b="1" dirty="0" smtClean="0">
                <a:latin typeface="Arial"/>
                <a:cs typeface="Arial"/>
              </a:rPr>
              <a:t>@ASH_LDN</a:t>
            </a:r>
            <a:br>
              <a:rPr lang="es-ES" sz="1600" b="1" dirty="0" smtClean="0">
                <a:latin typeface="Arial"/>
                <a:cs typeface="Arial"/>
              </a:rPr>
            </a:br>
            <a:r>
              <a:rPr lang="es-ES" sz="1600" b="1" dirty="0" err="1" smtClean="0">
                <a:latin typeface="Arial"/>
                <a:cs typeface="Arial"/>
              </a:rPr>
              <a:t>Action</a:t>
            </a:r>
            <a:r>
              <a:rPr lang="es-ES" sz="1600" b="1" dirty="0" smtClean="0">
                <a:latin typeface="Arial"/>
                <a:cs typeface="Arial"/>
              </a:rPr>
              <a:t> Smoking &amp; </a:t>
            </a:r>
            <a:r>
              <a:rPr lang="es-ES" sz="1600" b="1" dirty="0" err="1" smtClean="0">
                <a:latin typeface="Arial"/>
                <a:cs typeface="Arial"/>
              </a:rPr>
              <a:t>Health</a:t>
            </a:r>
            <a:endParaRPr lang="es-ES" sz="1600" b="1" dirty="0">
              <a:latin typeface="Arial"/>
              <a:cs typeface="Arial"/>
            </a:endParaRPr>
          </a:p>
        </p:txBody>
      </p:sp>
    </p:spTree>
    <p:extLst>
      <p:ext uri="{BB962C8B-B14F-4D97-AF65-F5344CB8AC3E}">
        <p14:creationId xmlns:p14="http://schemas.microsoft.com/office/powerpoint/2010/main" val="2440963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atsApp Image 2018-11-21 at 12.51.00 PM.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9400"/>
            <a:ext cx="3429000" cy="2354089"/>
          </a:xfrm>
          <a:prstGeom prst="rect">
            <a:avLst/>
          </a:prstGeom>
        </p:spPr>
      </p:pic>
      <p:pic>
        <p:nvPicPr>
          <p:cNvPr id="8" name="Video Hoy te dej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65275" y="2612575"/>
            <a:ext cx="6278725" cy="3516086"/>
          </a:xfrm>
          <a:prstGeom prst="rect">
            <a:avLst/>
          </a:prstGeom>
        </p:spPr>
      </p:pic>
    </p:spTree>
    <p:extLst>
      <p:ext uri="{BB962C8B-B14F-4D97-AF65-F5344CB8AC3E}">
        <p14:creationId xmlns:p14="http://schemas.microsoft.com/office/powerpoint/2010/main" val="3876018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noGrp="1" noChangeArrowheads="1"/>
          </p:cNvSpPr>
          <p:nvPr>
            <p:ph type="ctrTitle"/>
          </p:nvPr>
        </p:nvSpPr>
        <p:spPr>
          <a:xfrm>
            <a:off x="611560" y="406823"/>
            <a:ext cx="7772400" cy="1089025"/>
          </a:xfrm>
        </p:spPr>
        <p:txBody>
          <a:bodyPr>
            <a:noAutofit/>
          </a:bodyPr>
          <a:lstStyle/>
          <a:p>
            <a:pPr algn="l" eaLnBrk="1" hangingPunct="1"/>
            <a:r>
              <a:rPr lang="es-MX" altLang="es-CR" sz="4000" dirty="0" smtClean="0">
                <a:solidFill>
                  <a:schemeClr val="tx1"/>
                </a:solidFill>
                <a:latin typeface="Neutraface Condensed Titling" panose="02000000000000000000" pitchFamily="2" charset="77"/>
              </a:rPr>
              <a:t>Organizaciones internacionales</a:t>
            </a:r>
            <a:endParaRPr lang="en-US" altLang="es-CR" sz="4000" dirty="0">
              <a:solidFill>
                <a:schemeClr val="tx1"/>
              </a:solidFill>
              <a:latin typeface="Neutraface Condensed Titling" panose="02000000000000000000" pitchFamily="2" charset="77"/>
            </a:endParaRPr>
          </a:p>
        </p:txBody>
      </p:sp>
      <p:sp>
        <p:nvSpPr>
          <p:cNvPr id="58372" name="Rectangle 4"/>
          <p:cNvSpPr>
            <a:spLocks noChangeArrowheads="1"/>
          </p:cNvSpPr>
          <p:nvPr/>
        </p:nvSpPr>
        <p:spPr bwMode="auto">
          <a:xfrm>
            <a:off x="755575" y="2060848"/>
            <a:ext cx="744015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514350" indent="-514350">
              <a:buAutoNum type="romanUcPeriod"/>
            </a:pPr>
            <a:r>
              <a:rPr lang="es-ES_tradnl" dirty="0" smtClean="0">
                <a:solidFill>
                  <a:srgbClr val="669900"/>
                </a:solidFill>
              </a:rPr>
              <a:t>Organización Mundial de la Salud (OMS)</a:t>
            </a:r>
          </a:p>
          <a:p>
            <a:pPr marL="514350" indent="-514350">
              <a:buAutoNum type="romanUcPeriod"/>
            </a:pPr>
            <a:r>
              <a:rPr lang="es-ES_tradnl" dirty="0" smtClean="0">
                <a:solidFill>
                  <a:srgbClr val="669900"/>
                </a:solidFill>
              </a:rPr>
              <a:t>Organización Panamericana de la Salud (OPS)</a:t>
            </a:r>
          </a:p>
          <a:p>
            <a:pPr marL="514350" indent="-514350">
              <a:buAutoNum type="romanUcPeriod"/>
            </a:pPr>
            <a:r>
              <a:rPr lang="es-ES_tradnl" dirty="0" smtClean="0">
                <a:solidFill>
                  <a:srgbClr val="669900"/>
                </a:solidFill>
              </a:rPr>
              <a:t>Organización Mundial del Comercio (OMC) </a:t>
            </a:r>
          </a:p>
          <a:p>
            <a:pPr marL="514350" indent="-514350">
              <a:buAutoNum type="romanUcPeriod"/>
            </a:pPr>
            <a:r>
              <a:rPr lang="es-ES_tradnl" dirty="0" smtClean="0">
                <a:solidFill>
                  <a:srgbClr val="669900"/>
                </a:solidFill>
              </a:rPr>
              <a:t>Organización de las Naciones Unidas para la Agricultura y la Alimentación (FAO)</a:t>
            </a:r>
          </a:p>
          <a:p>
            <a:pPr marL="514350" indent="-514350">
              <a:buFontTx/>
              <a:buAutoNum type="romanUcPeriod"/>
            </a:pPr>
            <a:r>
              <a:rPr lang="en-US" dirty="0">
                <a:solidFill>
                  <a:srgbClr val="669903"/>
                </a:solidFill>
              </a:rPr>
              <a:t>Framework Convention Alliance (FCA</a:t>
            </a:r>
            <a:r>
              <a:rPr lang="en-US" dirty="0" smtClean="0">
                <a:solidFill>
                  <a:srgbClr val="669903"/>
                </a:solidFill>
              </a:rPr>
              <a:t>)</a:t>
            </a:r>
            <a:endParaRPr lang="en-US" dirty="0">
              <a:solidFill>
                <a:srgbClr val="669903"/>
              </a:solidFill>
            </a:endParaRPr>
          </a:p>
        </p:txBody>
      </p:sp>
      <p:pic>
        <p:nvPicPr>
          <p:cNvPr id="3" name="Picture 2" descr="xlKb3DGx_400x4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535" y="5107836"/>
            <a:ext cx="778933" cy="778933"/>
          </a:xfrm>
          <a:prstGeom prst="rect">
            <a:avLst/>
          </a:prstGeom>
        </p:spPr>
      </p:pic>
      <p:pic>
        <p:nvPicPr>
          <p:cNvPr id="4" name="Picture 3" descr="JP3Py6xc_400x4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4208" y="5107836"/>
            <a:ext cx="745067" cy="745067"/>
          </a:xfrm>
          <a:prstGeom prst="rect">
            <a:avLst/>
          </a:prstGeom>
        </p:spPr>
      </p:pic>
      <p:sp>
        <p:nvSpPr>
          <p:cNvPr id="5" name="Rectangle 4"/>
          <p:cNvSpPr/>
          <p:nvPr/>
        </p:nvSpPr>
        <p:spPr>
          <a:xfrm>
            <a:off x="5973276" y="5951674"/>
            <a:ext cx="1306259" cy="307777"/>
          </a:xfrm>
          <a:prstGeom prst="rect">
            <a:avLst/>
          </a:prstGeom>
        </p:spPr>
        <p:txBody>
          <a:bodyPr wrap="square">
            <a:spAutoFit/>
          </a:bodyPr>
          <a:lstStyle/>
          <a:p>
            <a:pPr algn="ctr"/>
            <a:r>
              <a:rPr lang="en-US" sz="1400" b="1" dirty="0" smtClean="0">
                <a:solidFill>
                  <a:srgbClr val="669903"/>
                </a:solidFill>
                <a:latin typeface="Arial"/>
                <a:cs typeface="Arial"/>
              </a:rPr>
              <a:t>@</a:t>
            </a:r>
            <a:r>
              <a:rPr lang="en-US" sz="1400" b="1" dirty="0" err="1" smtClean="0">
                <a:solidFill>
                  <a:srgbClr val="669903"/>
                </a:solidFill>
                <a:latin typeface="Arial"/>
                <a:cs typeface="Arial"/>
              </a:rPr>
              <a:t>FCAforTC</a:t>
            </a:r>
            <a:endParaRPr lang="en-US" sz="1400" b="1" dirty="0">
              <a:solidFill>
                <a:srgbClr val="669903"/>
              </a:solidFill>
              <a:latin typeface="Arial"/>
              <a:cs typeface="Arial"/>
            </a:endParaRPr>
          </a:p>
        </p:txBody>
      </p:sp>
      <p:pic>
        <p:nvPicPr>
          <p:cNvPr id="6" name="Picture 5" descr="0jSCUzsp_400x40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468" y="5107836"/>
            <a:ext cx="778933" cy="778933"/>
          </a:xfrm>
          <a:prstGeom prst="rect">
            <a:avLst/>
          </a:prstGeom>
        </p:spPr>
      </p:pic>
      <p:sp>
        <p:nvSpPr>
          <p:cNvPr id="7" name="Rectangle 6"/>
          <p:cNvSpPr/>
          <p:nvPr/>
        </p:nvSpPr>
        <p:spPr>
          <a:xfrm>
            <a:off x="2291653" y="5941606"/>
            <a:ext cx="1048071" cy="307777"/>
          </a:xfrm>
          <a:prstGeom prst="rect">
            <a:avLst/>
          </a:prstGeom>
        </p:spPr>
        <p:txBody>
          <a:bodyPr wrap="none">
            <a:spAutoFit/>
          </a:bodyPr>
          <a:lstStyle/>
          <a:p>
            <a:pPr algn="ctr"/>
            <a:r>
              <a:rPr lang="en-US" sz="1400" b="1" dirty="0" smtClean="0">
                <a:solidFill>
                  <a:srgbClr val="669903"/>
                </a:solidFill>
                <a:latin typeface="Arial"/>
                <a:cs typeface="Arial"/>
              </a:rPr>
              <a:t>@</a:t>
            </a:r>
            <a:r>
              <a:rPr lang="en-US" sz="1400" b="1" dirty="0" err="1" smtClean="0">
                <a:solidFill>
                  <a:srgbClr val="669903"/>
                </a:solidFill>
                <a:latin typeface="Arial"/>
                <a:cs typeface="Arial"/>
              </a:rPr>
              <a:t>opsoms</a:t>
            </a:r>
            <a:endParaRPr lang="en-US" sz="1400" b="1" dirty="0">
              <a:solidFill>
                <a:srgbClr val="669903"/>
              </a:solidFill>
              <a:latin typeface="Arial"/>
              <a:cs typeface="Arial"/>
            </a:endParaRPr>
          </a:p>
        </p:txBody>
      </p:sp>
      <p:sp>
        <p:nvSpPr>
          <p:cNvPr id="8" name="Rectangle 7"/>
          <p:cNvSpPr/>
          <p:nvPr/>
        </p:nvSpPr>
        <p:spPr>
          <a:xfrm>
            <a:off x="3554205" y="5934741"/>
            <a:ext cx="1151467" cy="307777"/>
          </a:xfrm>
          <a:prstGeom prst="rect">
            <a:avLst/>
          </a:prstGeom>
        </p:spPr>
        <p:txBody>
          <a:bodyPr wrap="square">
            <a:spAutoFit/>
          </a:bodyPr>
          <a:lstStyle/>
          <a:p>
            <a:pPr algn="ctr"/>
            <a:r>
              <a:rPr lang="en-US" sz="1400" b="1" dirty="0" smtClean="0">
                <a:solidFill>
                  <a:srgbClr val="669903"/>
                </a:solidFill>
                <a:latin typeface="Arial"/>
                <a:cs typeface="Arial"/>
              </a:rPr>
              <a:t>@</a:t>
            </a:r>
            <a:r>
              <a:rPr lang="en-US" sz="1400" b="1" dirty="0" err="1" smtClean="0">
                <a:solidFill>
                  <a:srgbClr val="669903"/>
                </a:solidFill>
                <a:latin typeface="Arial"/>
                <a:cs typeface="Arial"/>
              </a:rPr>
              <a:t>OMC_es</a:t>
            </a:r>
            <a:endParaRPr lang="en-US" sz="1400" b="1" dirty="0">
              <a:solidFill>
                <a:srgbClr val="669903"/>
              </a:solidFill>
              <a:latin typeface="Arial"/>
              <a:cs typeface="Arial"/>
            </a:endParaRPr>
          </a:p>
        </p:txBody>
      </p:sp>
      <p:sp>
        <p:nvSpPr>
          <p:cNvPr id="9" name="Rectangle 8"/>
          <p:cNvSpPr/>
          <p:nvPr/>
        </p:nvSpPr>
        <p:spPr>
          <a:xfrm>
            <a:off x="4930581" y="5949680"/>
            <a:ext cx="726080" cy="307777"/>
          </a:xfrm>
          <a:prstGeom prst="rect">
            <a:avLst/>
          </a:prstGeom>
        </p:spPr>
        <p:txBody>
          <a:bodyPr wrap="none">
            <a:spAutoFit/>
          </a:bodyPr>
          <a:lstStyle/>
          <a:p>
            <a:pPr algn="ctr"/>
            <a:r>
              <a:rPr lang="en-US" sz="1400" b="1" dirty="0" smtClean="0">
                <a:solidFill>
                  <a:srgbClr val="669903"/>
                </a:solidFill>
                <a:latin typeface="Arial"/>
                <a:cs typeface="Arial"/>
              </a:rPr>
              <a:t>@FAO</a:t>
            </a:r>
            <a:endParaRPr lang="en-US" sz="1400" b="1" dirty="0">
              <a:solidFill>
                <a:srgbClr val="669903"/>
              </a:solidFill>
              <a:latin typeface="Arial"/>
              <a:cs typeface="Arial"/>
            </a:endParaRPr>
          </a:p>
        </p:txBody>
      </p:sp>
      <p:pic>
        <p:nvPicPr>
          <p:cNvPr id="10" name="Picture 9" descr="z6ivff3r_400x40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1935" y="5107836"/>
            <a:ext cx="778933" cy="778933"/>
          </a:xfrm>
          <a:prstGeom prst="rect">
            <a:avLst/>
          </a:prstGeom>
        </p:spPr>
      </p:pic>
    </p:spTree>
    <p:extLst>
      <p:ext uri="{BB962C8B-B14F-4D97-AF65-F5344CB8AC3E}">
        <p14:creationId xmlns:p14="http://schemas.microsoft.com/office/powerpoint/2010/main" val="9790949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83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build="p" bldLvl="5"/>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noGrp="1" noChangeArrowheads="1"/>
          </p:cNvSpPr>
          <p:nvPr>
            <p:ph type="ctrTitle"/>
          </p:nvPr>
        </p:nvSpPr>
        <p:spPr>
          <a:xfrm>
            <a:off x="611560" y="711617"/>
            <a:ext cx="7772400" cy="1089025"/>
          </a:xfrm>
        </p:spPr>
        <p:txBody>
          <a:bodyPr>
            <a:noAutofit/>
          </a:bodyPr>
          <a:lstStyle/>
          <a:p>
            <a:pPr algn="l" eaLnBrk="1" hangingPunct="1"/>
            <a:r>
              <a:rPr lang="es-MX" altLang="es-CR" sz="4000" dirty="0" smtClean="0">
                <a:solidFill>
                  <a:schemeClr val="tx1"/>
                </a:solidFill>
                <a:latin typeface="Neutraface Condensed Titling" panose="02000000000000000000" pitchFamily="2" charset="77"/>
              </a:rPr>
              <a:t>ONG globales</a:t>
            </a:r>
            <a:r>
              <a:rPr lang="es-MX" altLang="es-CR" sz="4000" dirty="0">
                <a:solidFill>
                  <a:schemeClr val="tx1"/>
                </a:solidFill>
                <a:latin typeface="Neutraface Condensed Titling" panose="02000000000000000000" pitchFamily="2" charset="77"/>
              </a:rPr>
              <a:t> </a:t>
            </a:r>
            <a:r>
              <a:rPr lang="es-MX" altLang="es-CR" sz="4000" dirty="0" smtClean="0">
                <a:solidFill>
                  <a:schemeClr val="tx1"/>
                </a:solidFill>
                <a:latin typeface="Neutraface Condensed Titling" panose="02000000000000000000" pitchFamily="2" charset="77"/>
              </a:rPr>
              <a:t/>
            </a:r>
            <a:br>
              <a:rPr lang="es-MX" altLang="es-CR" sz="4000" dirty="0" smtClean="0">
                <a:solidFill>
                  <a:schemeClr val="tx1"/>
                </a:solidFill>
                <a:latin typeface="Neutraface Condensed Titling" panose="02000000000000000000" pitchFamily="2" charset="77"/>
              </a:rPr>
            </a:br>
            <a:r>
              <a:rPr lang="es-MX" altLang="es-CR" sz="4000" dirty="0" smtClean="0">
                <a:solidFill>
                  <a:schemeClr val="tx1"/>
                </a:solidFill>
                <a:latin typeface="Neutraface Condensed Titling" panose="02000000000000000000" pitchFamily="2" charset="77"/>
              </a:rPr>
              <a:t>control de tabaco</a:t>
            </a:r>
            <a:endParaRPr lang="en-US" altLang="es-CR" sz="4000" dirty="0">
              <a:solidFill>
                <a:schemeClr val="tx1"/>
              </a:solidFill>
              <a:latin typeface="Neutraface Condensed Titling" panose="02000000000000000000" pitchFamily="2" charset="77"/>
            </a:endParaRPr>
          </a:p>
        </p:txBody>
      </p:sp>
      <p:sp>
        <p:nvSpPr>
          <p:cNvPr id="58372" name="Rectangle 4"/>
          <p:cNvSpPr>
            <a:spLocks noChangeArrowheads="1"/>
          </p:cNvSpPr>
          <p:nvPr/>
        </p:nvSpPr>
        <p:spPr bwMode="auto">
          <a:xfrm>
            <a:off x="755575" y="2230178"/>
            <a:ext cx="744015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514350" indent="-514350">
              <a:buFontTx/>
              <a:buAutoNum type="romanUcPeriod"/>
            </a:pPr>
            <a:r>
              <a:rPr lang="es-ES_tradnl" sz="2000" dirty="0" err="1" smtClean="0">
                <a:solidFill>
                  <a:srgbClr val="4E9BD7"/>
                </a:solidFill>
              </a:rPr>
              <a:t>Bloomberg</a:t>
            </a:r>
            <a:r>
              <a:rPr lang="es-ES_tradnl" sz="2000" dirty="0" smtClean="0">
                <a:solidFill>
                  <a:srgbClr val="4E9BD7"/>
                </a:solidFill>
              </a:rPr>
              <a:t> </a:t>
            </a:r>
            <a:r>
              <a:rPr lang="es-ES_tradnl" sz="2000" dirty="0" err="1" smtClean="0">
                <a:solidFill>
                  <a:srgbClr val="4E9BD7"/>
                </a:solidFill>
              </a:rPr>
              <a:t>Philanthropies</a:t>
            </a:r>
            <a:r>
              <a:rPr lang="es-ES_tradnl" sz="2000" dirty="0" smtClean="0">
                <a:solidFill>
                  <a:srgbClr val="4E9BD7"/>
                </a:solidFill>
              </a:rPr>
              <a:t> </a:t>
            </a:r>
            <a:r>
              <a:rPr lang="en-US" sz="2000" dirty="0" smtClean="0">
                <a:solidFill>
                  <a:srgbClr val="4E9BD7"/>
                </a:solidFill>
                <a:latin typeface="Arial"/>
                <a:cs typeface="Arial"/>
              </a:rPr>
              <a:t>@</a:t>
            </a:r>
            <a:r>
              <a:rPr lang="en-US" sz="2000" dirty="0" err="1" smtClean="0">
                <a:solidFill>
                  <a:srgbClr val="4E9BD7"/>
                </a:solidFill>
                <a:latin typeface="Arial"/>
                <a:cs typeface="Arial"/>
              </a:rPr>
              <a:t>BloombergDotOrg</a:t>
            </a:r>
            <a:r>
              <a:rPr lang="en-US" sz="2000" dirty="0" smtClean="0">
                <a:solidFill>
                  <a:srgbClr val="4E9BD7"/>
                </a:solidFill>
                <a:latin typeface="Arial"/>
                <a:cs typeface="Arial"/>
              </a:rPr>
              <a:t> </a:t>
            </a:r>
          </a:p>
          <a:p>
            <a:pPr marL="514350" indent="-514350">
              <a:buFontTx/>
              <a:buAutoNum type="romanUcPeriod"/>
            </a:pPr>
            <a:r>
              <a:rPr lang="es-ES_tradnl" sz="2000" dirty="0" err="1" smtClean="0">
                <a:solidFill>
                  <a:srgbClr val="4E9BD7"/>
                </a:solidFill>
              </a:rPr>
              <a:t>Campaign</a:t>
            </a:r>
            <a:r>
              <a:rPr lang="es-ES_tradnl" sz="2000" dirty="0" smtClean="0">
                <a:solidFill>
                  <a:srgbClr val="4E9BD7"/>
                </a:solidFill>
              </a:rPr>
              <a:t> </a:t>
            </a:r>
            <a:r>
              <a:rPr lang="es-ES_tradnl" sz="2000" dirty="0" err="1" smtClean="0">
                <a:solidFill>
                  <a:srgbClr val="4E9BD7"/>
                </a:solidFill>
              </a:rPr>
              <a:t>for</a:t>
            </a:r>
            <a:r>
              <a:rPr lang="es-ES_tradnl" sz="2000" dirty="0" smtClean="0">
                <a:solidFill>
                  <a:srgbClr val="4E9BD7"/>
                </a:solidFill>
              </a:rPr>
              <a:t> </a:t>
            </a:r>
            <a:r>
              <a:rPr lang="es-ES_tradnl" sz="2000" dirty="0" err="1" smtClean="0">
                <a:solidFill>
                  <a:srgbClr val="4E9BD7"/>
                </a:solidFill>
              </a:rPr>
              <a:t>Tobacco</a:t>
            </a:r>
            <a:r>
              <a:rPr lang="es-ES_tradnl" sz="2000" dirty="0" smtClean="0">
                <a:solidFill>
                  <a:srgbClr val="4E9BD7"/>
                </a:solidFill>
              </a:rPr>
              <a:t>-</a:t>
            </a:r>
            <a:r>
              <a:rPr lang="es-ES_tradnl" sz="2000" dirty="0" smtClean="0">
                <a:solidFill>
                  <a:srgbClr val="4E9BD7"/>
                </a:solidFill>
              </a:rPr>
              <a:t>Free </a:t>
            </a:r>
            <a:r>
              <a:rPr lang="es-ES_tradnl" sz="2000" dirty="0" err="1" smtClean="0">
                <a:solidFill>
                  <a:srgbClr val="4E9BD7"/>
                </a:solidFill>
              </a:rPr>
              <a:t>Kids</a:t>
            </a:r>
            <a:r>
              <a:rPr lang="es-ES_tradnl" sz="2000" dirty="0" smtClean="0">
                <a:solidFill>
                  <a:srgbClr val="4E9BD7"/>
                </a:solidFill>
              </a:rPr>
              <a:t> </a:t>
            </a:r>
            <a:r>
              <a:rPr lang="en-US" sz="2000" dirty="0">
                <a:solidFill>
                  <a:srgbClr val="4E9BD7"/>
                </a:solidFill>
              </a:rPr>
              <a:t>@</a:t>
            </a:r>
            <a:r>
              <a:rPr lang="en-US" sz="2000" dirty="0" err="1" smtClean="0">
                <a:solidFill>
                  <a:srgbClr val="4E9BD7"/>
                </a:solidFill>
              </a:rPr>
              <a:t>TobaccoFreeKids</a:t>
            </a:r>
            <a:endParaRPr lang="es-ES_tradnl" sz="2000" dirty="0" smtClean="0">
              <a:solidFill>
                <a:srgbClr val="4E9BD7"/>
              </a:solidFill>
            </a:endParaRPr>
          </a:p>
          <a:p>
            <a:pPr marL="514350" indent="-514350">
              <a:buFontTx/>
              <a:buAutoNum type="romanUcPeriod"/>
            </a:pPr>
            <a:r>
              <a:rPr lang="en-US" sz="2000" dirty="0">
                <a:solidFill>
                  <a:srgbClr val="4E9BD7"/>
                </a:solidFill>
              </a:rPr>
              <a:t>International Union Against Tuberculosis and Lung </a:t>
            </a:r>
            <a:r>
              <a:rPr lang="en-US" sz="2000" dirty="0" smtClean="0">
                <a:solidFill>
                  <a:srgbClr val="4E9BD7"/>
                </a:solidFill>
              </a:rPr>
              <a:t>Disease </a:t>
            </a:r>
            <a:r>
              <a:rPr lang="en-US" sz="2000" dirty="0">
                <a:solidFill>
                  <a:srgbClr val="4E9BD7"/>
                </a:solidFill>
              </a:rPr>
              <a:t>@</a:t>
            </a:r>
            <a:r>
              <a:rPr lang="en-US" sz="2000" dirty="0" err="1">
                <a:solidFill>
                  <a:srgbClr val="4E9BD7"/>
                </a:solidFill>
              </a:rPr>
              <a:t>TheUnion_TBLH</a:t>
            </a:r>
            <a:endParaRPr lang="en-US" sz="2000" dirty="0">
              <a:solidFill>
                <a:srgbClr val="4E9BD7"/>
              </a:solidFill>
            </a:endParaRPr>
          </a:p>
          <a:p>
            <a:pPr marL="514350" indent="-514350">
              <a:buFontTx/>
              <a:buAutoNum type="romanUcPeriod"/>
            </a:pPr>
            <a:r>
              <a:rPr lang="en-US" sz="2000" dirty="0" smtClean="0">
                <a:solidFill>
                  <a:srgbClr val="4E9BD7"/>
                </a:solidFill>
              </a:rPr>
              <a:t>Corporate Accountability </a:t>
            </a:r>
            <a:r>
              <a:rPr lang="en-US" sz="2000" dirty="0">
                <a:solidFill>
                  <a:srgbClr val="4E9BD7"/>
                </a:solidFill>
              </a:rPr>
              <a:t>@</a:t>
            </a:r>
            <a:r>
              <a:rPr lang="en-US" sz="2000" dirty="0" err="1" smtClean="0">
                <a:solidFill>
                  <a:srgbClr val="4E9BD7"/>
                </a:solidFill>
              </a:rPr>
              <a:t>StopCorpAbuse</a:t>
            </a:r>
            <a:endParaRPr lang="en-US" sz="2000" dirty="0" smtClean="0">
              <a:solidFill>
                <a:srgbClr val="4E9BD7"/>
              </a:solidFill>
            </a:endParaRPr>
          </a:p>
          <a:p>
            <a:pPr marL="514350" indent="-514350">
              <a:buFontTx/>
              <a:buAutoNum type="romanUcPeriod"/>
            </a:pPr>
            <a:r>
              <a:rPr lang="en-US" sz="2000" dirty="0" err="1" smtClean="0">
                <a:solidFill>
                  <a:srgbClr val="4E9BD7"/>
                </a:solidFill>
              </a:rPr>
              <a:t>InterAmerican</a:t>
            </a:r>
            <a:r>
              <a:rPr lang="en-US" sz="2000" dirty="0" smtClean="0">
                <a:solidFill>
                  <a:srgbClr val="4E9BD7"/>
                </a:solidFill>
              </a:rPr>
              <a:t> Heart Foundation @</a:t>
            </a:r>
            <a:r>
              <a:rPr lang="en-US" sz="2000" dirty="0" err="1" smtClean="0">
                <a:solidFill>
                  <a:srgbClr val="4E9BD7"/>
                </a:solidFill>
              </a:rPr>
              <a:t>IAHFnews</a:t>
            </a:r>
            <a:endParaRPr lang="en-US" sz="2000" dirty="0">
              <a:solidFill>
                <a:srgbClr val="4E9BD7"/>
              </a:solidFill>
            </a:endParaRPr>
          </a:p>
          <a:p>
            <a:pPr marL="514350" indent="-514350">
              <a:buFontTx/>
              <a:buAutoNum type="romanUcPeriod"/>
            </a:pPr>
            <a:r>
              <a:rPr lang="en-US" sz="2000" dirty="0" smtClean="0">
                <a:solidFill>
                  <a:srgbClr val="4E9BD7"/>
                </a:solidFill>
              </a:rPr>
              <a:t>Universidad de California en San Francisco @UCSF</a:t>
            </a:r>
          </a:p>
          <a:p>
            <a:pPr marL="514350" indent="-514350">
              <a:buFontTx/>
              <a:buAutoNum type="romanUcPeriod"/>
            </a:pPr>
            <a:r>
              <a:rPr lang="en-US" sz="2000" dirty="0" smtClean="0">
                <a:solidFill>
                  <a:srgbClr val="4E9BD7"/>
                </a:solidFill>
              </a:rPr>
              <a:t>Institute for Global Tobacco Control Universidad Johns Hopkins @</a:t>
            </a:r>
            <a:r>
              <a:rPr lang="en-US" sz="2000" dirty="0" err="1" smtClean="0">
                <a:solidFill>
                  <a:srgbClr val="4E9BD7"/>
                </a:solidFill>
              </a:rPr>
              <a:t>globaltobaccocontrol</a:t>
            </a:r>
            <a:endParaRPr lang="en-US" sz="2000" dirty="0" smtClean="0">
              <a:solidFill>
                <a:srgbClr val="4E9BD7"/>
              </a:solidFill>
            </a:endParaRPr>
          </a:p>
          <a:p>
            <a:pPr marL="514350" indent="-514350">
              <a:buFontTx/>
              <a:buAutoNum type="romanUcPeriod"/>
            </a:pPr>
            <a:r>
              <a:rPr lang="en-US" sz="2000" dirty="0" smtClean="0">
                <a:solidFill>
                  <a:srgbClr val="4E9BD7"/>
                </a:solidFill>
              </a:rPr>
              <a:t>Tobacco Research Group en la Universidad de Bath, </a:t>
            </a:r>
            <a:r>
              <a:rPr lang="en-US" sz="2000" dirty="0" err="1" smtClean="0">
                <a:solidFill>
                  <a:srgbClr val="4E9BD7"/>
                </a:solidFill>
              </a:rPr>
              <a:t>Inglaterra</a:t>
            </a:r>
            <a:r>
              <a:rPr lang="en-US" sz="2000" dirty="0" smtClean="0">
                <a:solidFill>
                  <a:srgbClr val="4E9BD7"/>
                </a:solidFill>
              </a:rPr>
              <a:t> @</a:t>
            </a:r>
            <a:r>
              <a:rPr lang="en-US" sz="2000" dirty="0" err="1" smtClean="0">
                <a:solidFill>
                  <a:srgbClr val="4E9BD7"/>
                </a:solidFill>
              </a:rPr>
              <a:t>BathTR</a:t>
            </a:r>
            <a:endParaRPr lang="en-US" sz="2000" dirty="0">
              <a:solidFill>
                <a:srgbClr val="4E9BD7"/>
              </a:solidFill>
            </a:endParaRPr>
          </a:p>
          <a:p>
            <a:pPr marL="0" indent="0"/>
            <a:endParaRPr lang="en-US" sz="2000" dirty="0">
              <a:solidFill>
                <a:srgbClr val="4E9BD7"/>
              </a:solidFill>
            </a:endParaRPr>
          </a:p>
        </p:txBody>
      </p:sp>
      <p:pic>
        <p:nvPicPr>
          <p:cNvPr id="4" name="Picture 3" descr="xy-RAJLW_400x4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8452" y="5860143"/>
            <a:ext cx="380564" cy="380564"/>
          </a:xfrm>
          <a:prstGeom prst="rect">
            <a:avLst/>
          </a:prstGeom>
        </p:spPr>
      </p:pic>
      <p:pic>
        <p:nvPicPr>
          <p:cNvPr id="5" name="Picture 4" descr="2Pq3unn3_400x4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376123" y="5848205"/>
            <a:ext cx="414101" cy="414101"/>
          </a:xfrm>
          <a:prstGeom prst="rect">
            <a:avLst/>
          </a:prstGeom>
        </p:spPr>
      </p:pic>
      <p:pic>
        <p:nvPicPr>
          <p:cNvPr id="6" name="Picture 5" descr="logo-espanol.png"/>
          <p:cNvPicPr>
            <a:picLocks noChangeAspect="1"/>
          </p:cNvPicPr>
          <p:nvPr/>
        </p:nvPicPr>
        <p:blipFill rotWithShape="1">
          <a:blip r:embed="rId5">
            <a:extLst>
              <a:ext uri="{28A0092B-C50C-407E-A947-70E740481C1C}">
                <a14:useLocalDpi xmlns:a14="http://schemas.microsoft.com/office/drawing/2010/main" val="0"/>
              </a:ext>
            </a:extLst>
          </a:blip>
          <a:srcRect r="70858"/>
          <a:stretch/>
        </p:blipFill>
        <p:spPr>
          <a:xfrm flipH="1">
            <a:off x="3940659" y="5851225"/>
            <a:ext cx="514021" cy="380565"/>
          </a:xfrm>
          <a:prstGeom prst="rect">
            <a:avLst/>
          </a:prstGeom>
        </p:spPr>
      </p:pic>
      <p:pic>
        <p:nvPicPr>
          <p:cNvPr id="11" name="Picture 10" descr="070503_IAHF_Globe_only_400x40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85323" y="5817200"/>
            <a:ext cx="425633" cy="425633"/>
          </a:xfrm>
          <a:prstGeom prst="rect">
            <a:avLst/>
          </a:prstGeom>
        </p:spPr>
      </p:pic>
      <p:pic>
        <p:nvPicPr>
          <p:cNvPr id="12" name="Picture 11" descr="0imrbbP8_400x40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647254" y="5817200"/>
            <a:ext cx="434051" cy="434051"/>
          </a:xfrm>
          <a:prstGeom prst="rect">
            <a:avLst/>
          </a:prstGeom>
        </p:spPr>
      </p:pic>
      <p:pic>
        <p:nvPicPr>
          <p:cNvPr id="2" name="Picture 1" descr="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5367" y="5848205"/>
            <a:ext cx="781832" cy="374673"/>
          </a:xfrm>
          <a:prstGeom prst="rect">
            <a:avLst/>
          </a:prstGeom>
        </p:spPr>
      </p:pic>
      <p:pic>
        <p:nvPicPr>
          <p:cNvPr id="3" name="Picture 2" descr="bottom_logo.png"/>
          <p:cNvPicPr>
            <a:picLocks noChangeAspect="1"/>
          </p:cNvPicPr>
          <p:nvPr/>
        </p:nvPicPr>
        <p:blipFill rotWithShape="1">
          <a:blip r:embed="rId9">
            <a:extLst>
              <a:ext uri="{28A0092B-C50C-407E-A947-70E740481C1C}">
                <a14:useLocalDpi xmlns:a14="http://schemas.microsoft.com/office/drawing/2010/main" val="0"/>
              </a:ext>
            </a:extLst>
          </a:blip>
          <a:srcRect r="43620" b="8063"/>
          <a:stretch/>
        </p:blipFill>
        <p:spPr>
          <a:xfrm>
            <a:off x="6557914" y="5809586"/>
            <a:ext cx="1149328" cy="449578"/>
          </a:xfrm>
          <a:prstGeom prst="rect">
            <a:avLst/>
          </a:prstGeom>
        </p:spPr>
      </p:pic>
      <p:pic>
        <p:nvPicPr>
          <p:cNvPr id="7" name="Picture 6" descr="download.png"/>
          <p:cNvPicPr>
            <a:picLocks noChangeAspect="1"/>
          </p:cNvPicPr>
          <p:nvPr/>
        </p:nvPicPr>
        <p:blipFill rotWithShape="1">
          <a:blip r:embed="rId10">
            <a:extLst>
              <a:ext uri="{28A0092B-C50C-407E-A947-70E740481C1C}">
                <a14:useLocalDpi xmlns:a14="http://schemas.microsoft.com/office/drawing/2010/main" val="0"/>
              </a:ext>
            </a:extLst>
          </a:blip>
          <a:srcRect b="35520"/>
          <a:stretch/>
        </p:blipFill>
        <p:spPr>
          <a:xfrm>
            <a:off x="7903771" y="5735256"/>
            <a:ext cx="1203944" cy="632888"/>
          </a:xfrm>
          <a:prstGeom prst="rect">
            <a:avLst/>
          </a:prstGeom>
        </p:spPr>
      </p:pic>
    </p:spTree>
    <p:extLst>
      <p:ext uri="{BB962C8B-B14F-4D97-AF65-F5344CB8AC3E}">
        <p14:creationId xmlns:p14="http://schemas.microsoft.com/office/powerpoint/2010/main" val="17423153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3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37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build="p" bldLvl="5"/>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noGrp="1" noChangeArrowheads="1"/>
          </p:cNvSpPr>
          <p:nvPr>
            <p:ph type="ctrTitle"/>
          </p:nvPr>
        </p:nvSpPr>
        <p:spPr>
          <a:xfrm>
            <a:off x="611560" y="406823"/>
            <a:ext cx="7772400" cy="1089025"/>
          </a:xfrm>
        </p:spPr>
        <p:txBody>
          <a:bodyPr>
            <a:noAutofit/>
          </a:bodyPr>
          <a:lstStyle/>
          <a:p>
            <a:pPr algn="l" eaLnBrk="1" hangingPunct="1"/>
            <a:r>
              <a:rPr lang="es-MX" altLang="es-CR" sz="4000" dirty="0" smtClean="0">
                <a:solidFill>
                  <a:schemeClr val="tx1"/>
                </a:solidFill>
                <a:latin typeface="Neutraface Condensed Titling" panose="02000000000000000000" pitchFamily="2" charset="77"/>
              </a:rPr>
              <a:t>Organizaciones Locales en el control del tabaco</a:t>
            </a:r>
            <a:endParaRPr lang="en-US" altLang="es-CR" sz="4000" dirty="0">
              <a:solidFill>
                <a:schemeClr val="tx1"/>
              </a:solidFill>
              <a:latin typeface="Neutraface Condensed Titling" panose="02000000000000000000" pitchFamily="2" charset="77"/>
            </a:endParaRPr>
          </a:p>
        </p:txBody>
      </p:sp>
      <p:sp>
        <p:nvSpPr>
          <p:cNvPr id="58372" name="Rectangle 4"/>
          <p:cNvSpPr>
            <a:spLocks noChangeArrowheads="1"/>
          </p:cNvSpPr>
          <p:nvPr/>
        </p:nvSpPr>
        <p:spPr bwMode="auto">
          <a:xfrm>
            <a:off x="755575" y="2060848"/>
            <a:ext cx="7440157" cy="399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Aft>
                <a:spcPts val="800"/>
              </a:spcAft>
              <a:buFont typeface="Arial"/>
              <a:buChar char="•"/>
            </a:pPr>
            <a:r>
              <a:rPr lang="es-ES_tradnl" sz="2000" b="1" u="sng" dirty="0">
                <a:solidFill>
                  <a:srgbClr val="4E9BD7"/>
                </a:solidFill>
              </a:rPr>
              <a:t>Argentina</a:t>
            </a:r>
            <a:r>
              <a:rPr lang="es-ES_tradnl" sz="2000" dirty="0" smtClean="0">
                <a:solidFill>
                  <a:srgbClr val="4E9BD7"/>
                </a:solidFill>
              </a:rPr>
              <a:t>: FIC Argentina</a:t>
            </a:r>
            <a:endParaRPr lang="es-ES_tradnl" sz="2000" dirty="0">
              <a:solidFill>
                <a:srgbClr val="4E9BD7"/>
              </a:solidFill>
            </a:endParaRPr>
          </a:p>
          <a:p>
            <a:pPr>
              <a:spcAft>
                <a:spcPts val="800"/>
              </a:spcAft>
              <a:buFont typeface="Arial"/>
              <a:buChar char="•"/>
            </a:pPr>
            <a:r>
              <a:rPr lang="es-ES_tradnl" sz="2000" b="1" u="sng" dirty="0" smtClean="0">
                <a:solidFill>
                  <a:srgbClr val="4E9BD7"/>
                </a:solidFill>
              </a:rPr>
              <a:t>Brasil</a:t>
            </a:r>
            <a:r>
              <a:rPr lang="es-ES_tradnl" sz="2000" dirty="0">
                <a:solidFill>
                  <a:srgbClr val="4E9BD7"/>
                </a:solidFill>
              </a:rPr>
              <a:t>: </a:t>
            </a:r>
            <a:r>
              <a:rPr lang="es-ES_tradnl" sz="2000" dirty="0" smtClean="0">
                <a:solidFill>
                  <a:srgbClr val="4E9BD7"/>
                </a:solidFill>
              </a:rPr>
              <a:t>ACT Brasil</a:t>
            </a:r>
            <a:endParaRPr lang="en-US" sz="2000" dirty="0">
              <a:solidFill>
                <a:srgbClr val="4E9BD7"/>
              </a:solidFill>
            </a:endParaRPr>
          </a:p>
          <a:p>
            <a:pPr>
              <a:spcAft>
                <a:spcPts val="800"/>
              </a:spcAft>
              <a:buFont typeface="Arial"/>
              <a:buChar char="•"/>
            </a:pPr>
            <a:r>
              <a:rPr lang="es-ES_tradnl" sz="2000" b="1" u="sng" dirty="0">
                <a:solidFill>
                  <a:srgbClr val="4E9BD7"/>
                </a:solidFill>
              </a:rPr>
              <a:t>Bolivia</a:t>
            </a:r>
            <a:r>
              <a:rPr lang="es-ES_tradnl" sz="2000" dirty="0">
                <a:solidFill>
                  <a:srgbClr val="4E9BD7"/>
                </a:solidFill>
              </a:rPr>
              <a:t>: FIC </a:t>
            </a:r>
            <a:r>
              <a:rPr lang="es-ES_tradnl" sz="2000" dirty="0" smtClean="0">
                <a:solidFill>
                  <a:srgbClr val="4E9BD7"/>
                </a:solidFill>
              </a:rPr>
              <a:t>Bolivia</a:t>
            </a:r>
            <a:endParaRPr lang="en-US" sz="2000" dirty="0">
              <a:solidFill>
                <a:srgbClr val="4E9BD7"/>
              </a:solidFill>
            </a:endParaRPr>
          </a:p>
          <a:p>
            <a:pPr>
              <a:spcAft>
                <a:spcPts val="800"/>
              </a:spcAft>
              <a:buFont typeface="Arial"/>
              <a:buChar char="•"/>
            </a:pPr>
            <a:r>
              <a:rPr lang="es-ES_tradnl" sz="2000" b="1" dirty="0">
                <a:solidFill>
                  <a:srgbClr val="4E9BD7"/>
                </a:solidFill>
              </a:rPr>
              <a:t>Canadá</a:t>
            </a:r>
            <a:r>
              <a:rPr lang="es-ES_tradnl" sz="2000" dirty="0">
                <a:solidFill>
                  <a:srgbClr val="4E9BD7"/>
                </a:solidFill>
              </a:rPr>
              <a:t>: </a:t>
            </a:r>
            <a:r>
              <a:rPr lang="en-US" sz="2000" dirty="0">
                <a:solidFill>
                  <a:srgbClr val="4E9BD7"/>
                </a:solidFill>
              </a:rPr>
              <a:t>International Development </a:t>
            </a:r>
            <a:r>
              <a:rPr lang="en-US" sz="2000" dirty="0" smtClean="0">
                <a:solidFill>
                  <a:srgbClr val="4E9BD7"/>
                </a:solidFill>
              </a:rPr>
              <a:t>Research </a:t>
            </a:r>
            <a:r>
              <a:rPr lang="en-US" sz="2000" dirty="0">
                <a:solidFill>
                  <a:srgbClr val="4E9BD7"/>
                </a:solidFill>
              </a:rPr>
              <a:t>Centre </a:t>
            </a:r>
            <a:r>
              <a:rPr lang="en-US" sz="2000" dirty="0" smtClean="0">
                <a:solidFill>
                  <a:srgbClr val="4E9BD7"/>
                </a:solidFill>
              </a:rPr>
              <a:t>of Canada </a:t>
            </a:r>
            <a:r>
              <a:rPr lang="en-US" sz="2000" dirty="0">
                <a:solidFill>
                  <a:srgbClr val="4E9BD7"/>
                </a:solidFill>
              </a:rPr>
              <a:t>(IDRC</a:t>
            </a:r>
            <a:r>
              <a:rPr lang="en-US" sz="2000" dirty="0" smtClean="0">
                <a:solidFill>
                  <a:srgbClr val="4E9BD7"/>
                </a:solidFill>
              </a:rPr>
              <a:t>)</a:t>
            </a:r>
          </a:p>
          <a:p>
            <a:pPr>
              <a:spcAft>
                <a:spcPts val="800"/>
              </a:spcAft>
              <a:buFont typeface="Arial"/>
              <a:buChar char="•"/>
            </a:pPr>
            <a:r>
              <a:rPr lang="es-ES_tradnl" sz="2000" b="1" dirty="0">
                <a:solidFill>
                  <a:srgbClr val="4E9BD7"/>
                </a:solidFill>
                <a:latin typeface="Arial"/>
                <a:cs typeface="Arial"/>
              </a:rPr>
              <a:t>Costa Rica</a:t>
            </a:r>
            <a:r>
              <a:rPr lang="es-ES_tradnl" sz="2000" dirty="0">
                <a:solidFill>
                  <a:srgbClr val="4E9BD7"/>
                </a:solidFill>
                <a:latin typeface="Arial"/>
                <a:cs typeface="Arial"/>
              </a:rPr>
              <a:t>: Red Nacional Antitabaco (RENATA)</a:t>
            </a:r>
            <a:endParaRPr lang="en-US" sz="2000" dirty="0">
              <a:solidFill>
                <a:srgbClr val="4E9BD7"/>
              </a:solidFill>
              <a:latin typeface="Arial"/>
              <a:cs typeface="Arial"/>
            </a:endParaRPr>
          </a:p>
          <a:p>
            <a:pPr>
              <a:spcAft>
                <a:spcPts val="800"/>
              </a:spcAft>
              <a:buFont typeface="Arial"/>
              <a:buChar char="•"/>
            </a:pPr>
            <a:r>
              <a:rPr lang="es-ES_tradnl" sz="2000" b="1" dirty="0">
                <a:solidFill>
                  <a:srgbClr val="4E9BD7"/>
                </a:solidFill>
                <a:latin typeface="Arial"/>
                <a:cs typeface="Arial"/>
              </a:rPr>
              <a:t>Colombia</a:t>
            </a:r>
            <a:r>
              <a:rPr lang="es-ES_tradnl" sz="2000" dirty="0">
                <a:solidFill>
                  <a:srgbClr val="4E9BD7"/>
                </a:solidFill>
                <a:latin typeface="Arial"/>
                <a:cs typeface="Arial"/>
              </a:rPr>
              <a:t>: Educar Consumidores, Fundación </a:t>
            </a:r>
            <a:r>
              <a:rPr lang="es-ES_tradnl" sz="2000" dirty="0" err="1" smtClean="0">
                <a:solidFill>
                  <a:srgbClr val="4E9BD7"/>
                </a:solidFill>
                <a:latin typeface="Arial"/>
                <a:cs typeface="Arial"/>
              </a:rPr>
              <a:t>Anaás</a:t>
            </a:r>
            <a:r>
              <a:rPr lang="es-ES_tradnl" sz="2000" dirty="0" smtClean="0">
                <a:solidFill>
                  <a:srgbClr val="4E9BD7"/>
                </a:solidFill>
                <a:latin typeface="Arial"/>
                <a:cs typeface="Arial"/>
              </a:rPr>
              <a:t>.</a:t>
            </a:r>
            <a:endParaRPr lang="en-US" sz="2000" dirty="0">
              <a:solidFill>
                <a:srgbClr val="4E9BD7"/>
              </a:solidFill>
              <a:latin typeface="Arial"/>
              <a:cs typeface="Arial"/>
            </a:endParaRPr>
          </a:p>
          <a:p>
            <a:pPr>
              <a:spcAft>
                <a:spcPts val="800"/>
              </a:spcAft>
              <a:buFont typeface="Arial"/>
              <a:buChar char="•"/>
            </a:pPr>
            <a:r>
              <a:rPr lang="es-ES_tradnl" sz="2000" b="1" dirty="0" smtClean="0">
                <a:solidFill>
                  <a:srgbClr val="4E9BD7"/>
                </a:solidFill>
                <a:latin typeface="Arial"/>
                <a:cs typeface="Arial"/>
              </a:rPr>
              <a:t>Chile</a:t>
            </a:r>
            <a:r>
              <a:rPr lang="es-ES_tradnl" sz="2000" dirty="0">
                <a:solidFill>
                  <a:srgbClr val="4E9BD7"/>
                </a:solidFill>
                <a:latin typeface="Arial"/>
                <a:cs typeface="Arial"/>
              </a:rPr>
              <a:t>: </a:t>
            </a:r>
            <a:r>
              <a:rPr lang="es-ES_tradnl" sz="2000" dirty="0" smtClean="0">
                <a:solidFill>
                  <a:srgbClr val="4E9BD7"/>
                </a:solidFill>
                <a:latin typeface="Arial"/>
                <a:cs typeface="Arial"/>
              </a:rPr>
              <a:t>Chile </a:t>
            </a:r>
            <a:r>
              <a:rPr lang="es-ES_tradnl" sz="2000" dirty="0">
                <a:solidFill>
                  <a:srgbClr val="4E9BD7"/>
                </a:solidFill>
                <a:latin typeface="Arial"/>
                <a:cs typeface="Arial"/>
              </a:rPr>
              <a:t>Libre de </a:t>
            </a:r>
            <a:r>
              <a:rPr lang="es-ES_tradnl" sz="2000" dirty="0" smtClean="0">
                <a:solidFill>
                  <a:srgbClr val="4E9BD7"/>
                </a:solidFill>
                <a:latin typeface="Arial"/>
                <a:cs typeface="Arial"/>
              </a:rPr>
              <a:t>Tabaco.</a:t>
            </a:r>
          </a:p>
          <a:p>
            <a:pPr>
              <a:spcAft>
                <a:spcPts val="800"/>
              </a:spcAft>
              <a:buFont typeface="Arial"/>
              <a:buChar char="•"/>
            </a:pPr>
            <a:r>
              <a:rPr lang="es-ES_tradnl" sz="2000" b="1" dirty="0">
                <a:solidFill>
                  <a:srgbClr val="4E9BD7"/>
                </a:solidFill>
                <a:latin typeface="Arial"/>
                <a:cs typeface="Arial"/>
              </a:rPr>
              <a:t>Ecuador</a:t>
            </a:r>
            <a:r>
              <a:rPr lang="es-ES_tradnl" sz="2000" dirty="0">
                <a:solidFill>
                  <a:srgbClr val="4E9BD7"/>
                </a:solidFill>
                <a:latin typeface="Arial"/>
                <a:cs typeface="Arial"/>
              </a:rPr>
              <a:t>: FESAR, Alianza Anti Tabaco.</a:t>
            </a:r>
            <a:endParaRPr lang="en-US" sz="2000" dirty="0">
              <a:solidFill>
                <a:srgbClr val="4E9BD7"/>
              </a:solidFill>
              <a:latin typeface="Arial"/>
              <a:cs typeface="Arial"/>
            </a:endParaRPr>
          </a:p>
          <a:p>
            <a:pPr>
              <a:spcAft>
                <a:spcPts val="800"/>
              </a:spcAft>
              <a:buFont typeface="Arial"/>
              <a:buChar char="•"/>
            </a:pPr>
            <a:r>
              <a:rPr lang="es-ES_tradnl" sz="2000" b="1" dirty="0">
                <a:solidFill>
                  <a:srgbClr val="4E9BD7"/>
                </a:solidFill>
                <a:latin typeface="Arial"/>
                <a:cs typeface="Arial"/>
              </a:rPr>
              <a:t>El Salvador</a:t>
            </a:r>
            <a:r>
              <a:rPr lang="es-ES_tradnl" sz="2000" dirty="0">
                <a:solidFill>
                  <a:srgbClr val="4E9BD7"/>
                </a:solidFill>
                <a:latin typeface="Arial"/>
                <a:cs typeface="Arial"/>
              </a:rPr>
              <a:t>: </a:t>
            </a:r>
            <a:r>
              <a:rPr lang="es-ES_tradnl" sz="2000" dirty="0" err="1" smtClean="0">
                <a:solidFill>
                  <a:srgbClr val="4E9BD7"/>
                </a:solidFill>
                <a:latin typeface="Arial"/>
                <a:cs typeface="Arial"/>
              </a:rPr>
              <a:t>Exfusal</a:t>
            </a:r>
            <a:r>
              <a:rPr lang="es-ES_tradnl" sz="2000" dirty="0" smtClean="0">
                <a:solidFill>
                  <a:srgbClr val="4E9BD7"/>
                </a:solidFill>
                <a:latin typeface="Arial"/>
                <a:cs typeface="Arial"/>
              </a:rPr>
              <a:t>, SÚMATE</a:t>
            </a:r>
            <a:endParaRPr lang="en-US" sz="2000" dirty="0">
              <a:solidFill>
                <a:srgbClr val="4E9BD7"/>
              </a:solidFill>
              <a:latin typeface="Arial"/>
              <a:cs typeface="Arial"/>
            </a:endParaRPr>
          </a:p>
        </p:txBody>
      </p:sp>
    </p:spTree>
    <p:extLst>
      <p:ext uri="{BB962C8B-B14F-4D97-AF65-F5344CB8AC3E}">
        <p14:creationId xmlns:p14="http://schemas.microsoft.com/office/powerpoint/2010/main" val="15109817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3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3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37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build="p" bldLvl="5"/>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noGrp="1" noChangeArrowheads="1"/>
          </p:cNvSpPr>
          <p:nvPr>
            <p:ph type="ctrTitle"/>
          </p:nvPr>
        </p:nvSpPr>
        <p:spPr>
          <a:xfrm>
            <a:off x="611560" y="406823"/>
            <a:ext cx="7772400" cy="1089025"/>
          </a:xfrm>
        </p:spPr>
        <p:txBody>
          <a:bodyPr>
            <a:noAutofit/>
          </a:bodyPr>
          <a:lstStyle/>
          <a:p>
            <a:pPr algn="l" eaLnBrk="1" hangingPunct="1"/>
            <a:r>
              <a:rPr lang="es-MX" altLang="es-CR" sz="4000" dirty="0" smtClean="0">
                <a:solidFill>
                  <a:schemeClr val="tx1"/>
                </a:solidFill>
                <a:latin typeface="Neutraface Condensed Titling" panose="02000000000000000000" pitchFamily="2" charset="77"/>
              </a:rPr>
              <a:t>Organizaciones Locales en el control del tabaco</a:t>
            </a:r>
            <a:endParaRPr lang="en-US" altLang="es-CR" sz="4000" dirty="0">
              <a:solidFill>
                <a:schemeClr val="tx1"/>
              </a:solidFill>
              <a:latin typeface="Neutraface Condensed Titling" panose="02000000000000000000" pitchFamily="2" charset="77"/>
            </a:endParaRPr>
          </a:p>
        </p:txBody>
      </p:sp>
      <p:sp>
        <p:nvSpPr>
          <p:cNvPr id="58372" name="Rectangle 4"/>
          <p:cNvSpPr>
            <a:spLocks noChangeArrowheads="1"/>
          </p:cNvSpPr>
          <p:nvPr/>
        </p:nvSpPr>
        <p:spPr bwMode="auto">
          <a:xfrm>
            <a:off x="755575" y="2060848"/>
            <a:ext cx="744015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Aft>
                <a:spcPts val="800"/>
              </a:spcAft>
              <a:buFont typeface="Arial"/>
              <a:buChar char="•"/>
            </a:pPr>
            <a:r>
              <a:rPr lang="es-ES_tradnl" sz="2000" b="1" dirty="0" smtClean="0">
                <a:solidFill>
                  <a:srgbClr val="4E9BD7"/>
                </a:solidFill>
              </a:rPr>
              <a:t>Estados </a:t>
            </a:r>
            <a:r>
              <a:rPr lang="es-ES_tradnl" sz="2000" b="1" dirty="0">
                <a:solidFill>
                  <a:srgbClr val="4E9BD7"/>
                </a:solidFill>
              </a:rPr>
              <a:t>Unidos</a:t>
            </a:r>
            <a:r>
              <a:rPr lang="es-ES_tradnl" sz="2000" dirty="0">
                <a:solidFill>
                  <a:srgbClr val="4E9BD7"/>
                </a:solidFill>
              </a:rPr>
              <a:t>: </a:t>
            </a:r>
            <a:r>
              <a:rPr lang="es-ES_tradnl" sz="2000" dirty="0" smtClean="0">
                <a:solidFill>
                  <a:srgbClr val="4E9BD7"/>
                </a:solidFill>
              </a:rPr>
              <a:t>CTFK, ACS, IAHF, CDC, CAI.</a:t>
            </a:r>
            <a:endParaRPr lang="en-US" sz="2000" dirty="0">
              <a:solidFill>
                <a:srgbClr val="4E9BD7"/>
              </a:solidFill>
            </a:endParaRPr>
          </a:p>
          <a:p>
            <a:pPr>
              <a:spcAft>
                <a:spcPts val="800"/>
              </a:spcAft>
              <a:buFont typeface="Arial"/>
              <a:buChar char="•"/>
            </a:pPr>
            <a:r>
              <a:rPr lang="es-ES_tradnl" sz="2000" b="1" dirty="0" smtClean="0">
                <a:solidFill>
                  <a:srgbClr val="4E9BD7"/>
                </a:solidFill>
              </a:rPr>
              <a:t>México</a:t>
            </a:r>
            <a:r>
              <a:rPr lang="es-ES_tradnl" sz="2000" dirty="0">
                <a:solidFill>
                  <a:srgbClr val="4E9BD7"/>
                </a:solidFill>
              </a:rPr>
              <a:t>: </a:t>
            </a:r>
            <a:r>
              <a:rPr lang="es-ES_tradnl" sz="2000" dirty="0" smtClean="0">
                <a:solidFill>
                  <a:srgbClr val="4E9BD7"/>
                </a:solidFill>
              </a:rPr>
              <a:t>FIC México, </a:t>
            </a:r>
            <a:r>
              <a:rPr lang="es-ES_tradnl" sz="2000" dirty="0" err="1" smtClean="0">
                <a:solidFill>
                  <a:srgbClr val="4E9BD7"/>
                </a:solidFill>
              </a:rPr>
              <a:t>RefleAcciona</a:t>
            </a:r>
            <a:r>
              <a:rPr lang="es-ES_tradnl" sz="2000" dirty="0" smtClean="0">
                <a:solidFill>
                  <a:srgbClr val="4E9BD7"/>
                </a:solidFill>
              </a:rPr>
              <a:t>, Aliento.</a:t>
            </a:r>
          </a:p>
          <a:p>
            <a:pPr>
              <a:spcAft>
                <a:spcPts val="800"/>
              </a:spcAft>
              <a:buFont typeface="Arial"/>
              <a:buChar char="•"/>
            </a:pPr>
            <a:r>
              <a:rPr lang="es-ES_tradnl" sz="2000" b="1" u="sng" dirty="0" smtClean="0">
                <a:solidFill>
                  <a:srgbClr val="4E9BD7"/>
                </a:solidFill>
              </a:rPr>
              <a:t>Panamá</a:t>
            </a:r>
            <a:r>
              <a:rPr lang="es-ES_tradnl" sz="2000" dirty="0">
                <a:solidFill>
                  <a:srgbClr val="4E9BD7"/>
                </a:solidFill>
              </a:rPr>
              <a:t>: </a:t>
            </a:r>
            <a:r>
              <a:rPr lang="es-ES_tradnl" sz="2000" dirty="0" smtClean="0">
                <a:solidFill>
                  <a:srgbClr val="4E9BD7"/>
                </a:solidFill>
              </a:rPr>
              <a:t>COPACET.</a:t>
            </a:r>
            <a:endParaRPr lang="en-US" sz="2000" dirty="0">
              <a:solidFill>
                <a:srgbClr val="4E9BD7"/>
              </a:solidFill>
            </a:endParaRPr>
          </a:p>
          <a:p>
            <a:pPr>
              <a:spcAft>
                <a:spcPts val="800"/>
              </a:spcAft>
              <a:buFont typeface="Arial"/>
              <a:buChar char="•"/>
            </a:pPr>
            <a:r>
              <a:rPr lang="es-ES_tradnl" sz="2000" b="1" u="sng" dirty="0">
                <a:solidFill>
                  <a:srgbClr val="4E9BD7"/>
                </a:solidFill>
              </a:rPr>
              <a:t>Paraguay</a:t>
            </a:r>
            <a:r>
              <a:rPr lang="es-ES_tradnl" sz="2000" b="1" dirty="0">
                <a:solidFill>
                  <a:srgbClr val="4E9BD7"/>
                </a:solidFill>
              </a:rPr>
              <a:t>: </a:t>
            </a:r>
            <a:r>
              <a:rPr lang="es-ES_tradnl" sz="2000" dirty="0" smtClean="0">
                <a:solidFill>
                  <a:srgbClr val="4E9BD7"/>
                </a:solidFill>
              </a:rPr>
              <a:t>Organización Libre de Tabaco.</a:t>
            </a:r>
            <a:endParaRPr lang="en-US" sz="2000" b="1" dirty="0" smtClean="0">
              <a:solidFill>
                <a:srgbClr val="4E9BD7"/>
              </a:solidFill>
            </a:endParaRPr>
          </a:p>
          <a:p>
            <a:pPr>
              <a:spcAft>
                <a:spcPts val="800"/>
              </a:spcAft>
              <a:buFont typeface="Arial"/>
              <a:buChar char="•"/>
            </a:pPr>
            <a:r>
              <a:rPr lang="es-ES_tradnl" sz="2000" b="1" u="sng" dirty="0" smtClean="0">
                <a:solidFill>
                  <a:srgbClr val="4E9BD7"/>
                </a:solidFill>
              </a:rPr>
              <a:t>Perú</a:t>
            </a:r>
            <a:r>
              <a:rPr lang="es-ES_tradnl" sz="2000" dirty="0" smtClean="0">
                <a:solidFill>
                  <a:srgbClr val="4E9BD7"/>
                </a:solidFill>
              </a:rPr>
              <a:t>: Comisión Nacional Permanente de Lucha </a:t>
            </a:r>
            <a:r>
              <a:rPr lang="es-ES_tradnl" sz="2000" dirty="0" err="1" smtClean="0">
                <a:solidFill>
                  <a:srgbClr val="4E9BD7"/>
                </a:solidFill>
              </a:rPr>
              <a:t>Antitabáquica</a:t>
            </a:r>
            <a:r>
              <a:rPr lang="es-ES_tradnl" sz="2000" dirty="0" smtClean="0">
                <a:solidFill>
                  <a:srgbClr val="4E9BD7"/>
                </a:solidFill>
              </a:rPr>
              <a:t> (COLAT).</a:t>
            </a:r>
            <a:endParaRPr lang="en-US" sz="2000" dirty="0" smtClean="0">
              <a:solidFill>
                <a:srgbClr val="4E9BD7"/>
              </a:solidFill>
            </a:endParaRPr>
          </a:p>
          <a:p>
            <a:pPr>
              <a:spcAft>
                <a:spcPts val="800"/>
              </a:spcAft>
              <a:buFont typeface="Arial"/>
              <a:buChar char="•"/>
            </a:pPr>
            <a:r>
              <a:rPr lang="es-ES_tradnl" sz="2000" b="1" u="sng" dirty="0" smtClean="0">
                <a:solidFill>
                  <a:srgbClr val="4E9BD7"/>
                </a:solidFill>
              </a:rPr>
              <a:t>República Dominicana</a:t>
            </a:r>
            <a:r>
              <a:rPr lang="es-ES_tradnl" sz="2000" dirty="0" smtClean="0">
                <a:solidFill>
                  <a:srgbClr val="4E9BD7"/>
                </a:solidFill>
              </a:rPr>
              <a:t>: </a:t>
            </a:r>
            <a:r>
              <a:rPr lang="en-US" sz="2000" dirty="0" err="1" smtClean="0">
                <a:solidFill>
                  <a:srgbClr val="4E9BD7"/>
                </a:solidFill>
              </a:rPr>
              <a:t>Alianza</a:t>
            </a:r>
            <a:r>
              <a:rPr lang="en-US" sz="2000" dirty="0" smtClean="0">
                <a:solidFill>
                  <a:srgbClr val="4E9BD7"/>
                </a:solidFill>
              </a:rPr>
              <a:t> </a:t>
            </a:r>
            <a:r>
              <a:rPr lang="en-US" sz="2000" dirty="0" err="1" smtClean="0">
                <a:solidFill>
                  <a:srgbClr val="4E9BD7"/>
                </a:solidFill>
              </a:rPr>
              <a:t>Dominicana</a:t>
            </a:r>
            <a:r>
              <a:rPr lang="en-US" sz="2000" dirty="0" smtClean="0">
                <a:solidFill>
                  <a:srgbClr val="4E9BD7"/>
                </a:solidFill>
              </a:rPr>
              <a:t> </a:t>
            </a:r>
            <a:r>
              <a:rPr lang="en-US" sz="2000" dirty="0" err="1" smtClean="0">
                <a:solidFill>
                  <a:srgbClr val="4E9BD7"/>
                </a:solidFill>
              </a:rPr>
              <a:t>Antitabáquica</a:t>
            </a:r>
            <a:r>
              <a:rPr lang="en-US" sz="2000" dirty="0" smtClean="0">
                <a:solidFill>
                  <a:srgbClr val="4E9BD7"/>
                </a:solidFill>
              </a:rPr>
              <a:t> (ADAT).</a:t>
            </a:r>
          </a:p>
          <a:p>
            <a:pPr>
              <a:spcAft>
                <a:spcPts val="800"/>
              </a:spcAft>
              <a:buFont typeface="Arial"/>
              <a:buChar char="•"/>
            </a:pPr>
            <a:r>
              <a:rPr lang="es-ES_tradnl" sz="2000" b="1" u="sng" dirty="0" smtClean="0">
                <a:solidFill>
                  <a:srgbClr val="4E9BD7"/>
                </a:solidFill>
              </a:rPr>
              <a:t>Uruguay</a:t>
            </a:r>
            <a:r>
              <a:rPr lang="es-ES_tradnl" sz="2000" dirty="0">
                <a:solidFill>
                  <a:srgbClr val="4E9BD7"/>
                </a:solidFill>
              </a:rPr>
              <a:t>: Centro de Investigación para la Epidemia del Tabaquismo (CIET)</a:t>
            </a:r>
            <a:r>
              <a:rPr lang="es-ES_tradnl" sz="2000" dirty="0" smtClean="0">
                <a:solidFill>
                  <a:srgbClr val="4E9BD7"/>
                </a:solidFill>
              </a:rPr>
              <a:t>.</a:t>
            </a:r>
            <a:endParaRPr lang="en-US" sz="2000" dirty="0">
              <a:solidFill>
                <a:srgbClr val="4E9BD7"/>
              </a:solidFill>
            </a:endParaRPr>
          </a:p>
        </p:txBody>
      </p:sp>
    </p:spTree>
    <p:extLst>
      <p:ext uri="{BB962C8B-B14F-4D97-AF65-F5344CB8AC3E}">
        <p14:creationId xmlns:p14="http://schemas.microsoft.com/office/powerpoint/2010/main" val="15400861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3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build="p" bldLvl="5"/>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375" y="4699000"/>
            <a:ext cx="7924800" cy="1155700"/>
          </a:xfrm>
        </p:spPr>
        <p:txBody>
          <a:bodyPr/>
          <a:lstStyle/>
          <a:p>
            <a:pPr marL="0" indent="0" algn="ctr">
              <a:buNone/>
            </a:pPr>
            <a:r>
              <a:rPr lang="en-US" sz="3200" dirty="0" err="1" smtClean="0">
                <a:solidFill>
                  <a:srgbClr val="000000"/>
                </a:solidFill>
                <a:latin typeface="Arial"/>
                <a:cs typeface="Arial"/>
              </a:rPr>
              <a:t>gaby@</a:t>
            </a:r>
            <a:r>
              <a:rPr lang="en-US" sz="3200" dirty="0" err="1">
                <a:solidFill>
                  <a:srgbClr val="000000"/>
                </a:solidFill>
                <a:latin typeface="Arial"/>
                <a:cs typeface="Arial"/>
              </a:rPr>
              <a:t>en-comunicacion.com</a:t>
            </a:r>
            <a:r>
              <a:rPr lang="en-US" sz="3200" dirty="0">
                <a:solidFill>
                  <a:srgbClr val="000000"/>
                </a:solidFill>
                <a:latin typeface="Arial"/>
                <a:cs typeface="Arial"/>
              </a:rPr>
              <a:t/>
            </a:r>
            <a:br>
              <a:rPr lang="en-US" sz="3200" dirty="0">
                <a:solidFill>
                  <a:srgbClr val="000000"/>
                </a:solidFill>
                <a:latin typeface="Arial"/>
                <a:cs typeface="Arial"/>
              </a:rPr>
            </a:br>
            <a:r>
              <a:rPr lang="en-US" sz="3200" dirty="0">
                <a:solidFill>
                  <a:srgbClr val="000000"/>
                </a:solidFill>
                <a:latin typeface="Arial"/>
                <a:cs typeface="Arial"/>
              </a:rPr>
              <a:t>@</a:t>
            </a:r>
            <a:r>
              <a:rPr lang="en-US" sz="3200" dirty="0" err="1">
                <a:solidFill>
                  <a:srgbClr val="000000"/>
                </a:solidFill>
                <a:latin typeface="Arial"/>
                <a:cs typeface="Arial"/>
              </a:rPr>
              <a:t>gabyzamorasauma</a:t>
            </a:r>
            <a:endParaRPr lang="es-ES" sz="3200" dirty="0">
              <a:solidFill>
                <a:srgbClr val="000000"/>
              </a:solidFill>
              <a:latin typeface="Arial"/>
              <a:cs typeface="Arial"/>
            </a:endParaRPr>
          </a:p>
        </p:txBody>
      </p:sp>
      <p:sp>
        <p:nvSpPr>
          <p:cNvPr id="4" name="Rectangle 4"/>
          <p:cNvSpPr txBox="1">
            <a:spLocks noChangeArrowheads="1"/>
          </p:cNvSpPr>
          <p:nvPr/>
        </p:nvSpPr>
        <p:spPr bwMode="auto">
          <a:xfrm>
            <a:off x="611560" y="1899073"/>
            <a:ext cx="77724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1pPr>
            <a:lvl2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2pPr>
            <a:lvl3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3pPr>
            <a:lvl4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4pPr>
            <a:lvl5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a:lstStyle>
          <a:p>
            <a:pPr algn="ctr" eaLnBrk="1" hangingPunct="1"/>
            <a:r>
              <a:rPr lang="es-MX" altLang="es-CR" sz="5400" dirty="0" smtClean="0">
                <a:solidFill>
                  <a:schemeClr val="tx1"/>
                </a:solidFill>
                <a:latin typeface="Neutraface Condensed Titling" panose="02000000000000000000" pitchFamily="2" charset="77"/>
              </a:rPr>
              <a:t>La importancia de las redes sociales en el control de tabaco</a:t>
            </a:r>
            <a:endParaRPr lang="en-US" altLang="es-CR" sz="5400" dirty="0">
              <a:solidFill>
                <a:schemeClr val="tx1"/>
              </a:solidFill>
              <a:latin typeface="Neutraface Condensed Titling" panose="02000000000000000000" pitchFamily="2" charset="77"/>
            </a:endParaRPr>
          </a:p>
        </p:txBody>
      </p:sp>
    </p:spTree>
    <p:extLst>
      <p:ext uri="{BB962C8B-B14F-4D97-AF65-F5344CB8AC3E}">
        <p14:creationId xmlns:p14="http://schemas.microsoft.com/office/powerpoint/2010/main" val="2958075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noGrp="1" noChangeArrowheads="1"/>
          </p:cNvSpPr>
          <p:nvPr>
            <p:ph type="ctrTitle"/>
          </p:nvPr>
        </p:nvSpPr>
        <p:spPr>
          <a:xfrm>
            <a:off x="611560" y="406823"/>
            <a:ext cx="7772400" cy="1089025"/>
          </a:xfrm>
        </p:spPr>
        <p:txBody>
          <a:bodyPr>
            <a:noAutofit/>
          </a:bodyPr>
          <a:lstStyle/>
          <a:p>
            <a:pPr algn="l" eaLnBrk="1" hangingPunct="1"/>
            <a:r>
              <a:rPr lang="es-MX" altLang="es-CR" sz="4000" dirty="0" smtClean="0">
                <a:solidFill>
                  <a:schemeClr val="tx1"/>
                </a:solidFill>
                <a:latin typeface="Neutraface Condensed Titling" panose="02000000000000000000" pitchFamily="2" charset="77"/>
              </a:rPr>
              <a:t>La Industria Tabacalera</a:t>
            </a:r>
            <a:endParaRPr lang="en-US" altLang="es-CR" sz="4000" dirty="0">
              <a:solidFill>
                <a:schemeClr val="tx1"/>
              </a:solidFill>
              <a:latin typeface="Neutraface Condensed Titling" panose="02000000000000000000" pitchFamily="2" charset="77"/>
            </a:endParaRPr>
          </a:p>
        </p:txBody>
      </p:sp>
      <p:pic>
        <p:nvPicPr>
          <p:cNvPr id="3" name="Picture 2" descr="Screen Shot 2018-09-15 at 7.14.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344280"/>
            <a:ext cx="7518400" cy="5016500"/>
          </a:xfrm>
          <a:prstGeom prst="rect">
            <a:avLst/>
          </a:prstGeom>
        </p:spPr>
      </p:pic>
      <p:sp>
        <p:nvSpPr>
          <p:cNvPr id="8" name="Rectangle 9"/>
          <p:cNvSpPr>
            <a:spLocks noChangeArrowheads="1"/>
          </p:cNvSpPr>
          <p:nvPr/>
        </p:nvSpPr>
        <p:spPr bwMode="auto">
          <a:xfrm>
            <a:off x="6544343" y="6156597"/>
            <a:ext cx="1585617" cy="292388"/>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es-ES" altLang="es-CR" sz="1300" dirty="0" smtClean="0">
                <a:solidFill>
                  <a:schemeClr val="bg2"/>
                </a:solidFill>
                <a:effectLst>
                  <a:outerShdw blurRad="38100" dist="38100" dir="2700000" algn="tl">
                    <a:srgbClr val="C0C0C0"/>
                  </a:outerShdw>
                </a:effectLst>
              </a:rPr>
              <a:t>@</a:t>
            </a:r>
            <a:r>
              <a:rPr lang="es-ES" altLang="es-CR" sz="1300" dirty="0" err="1" smtClean="0">
                <a:solidFill>
                  <a:schemeClr val="bg2"/>
                </a:solidFill>
                <a:effectLst>
                  <a:outerShdw blurRad="38100" dist="38100" dir="2700000" algn="tl">
                    <a:srgbClr val="C0C0C0"/>
                  </a:outerShdw>
                </a:effectLst>
              </a:rPr>
              <a:t>Statista</a:t>
            </a:r>
            <a:r>
              <a:rPr lang="es-ES" altLang="es-CR" sz="1300" dirty="0" smtClean="0">
                <a:solidFill>
                  <a:schemeClr val="bg2"/>
                </a:solidFill>
                <a:effectLst>
                  <a:outerShdw blurRad="38100" dist="38100" dir="2700000" algn="tl">
                    <a:srgbClr val="C0C0C0"/>
                  </a:outerShdw>
                </a:effectLst>
              </a:rPr>
              <a:t> 2015</a:t>
            </a:r>
            <a:endParaRPr lang="es-ES" altLang="es-CR" sz="1300" dirty="0">
              <a:solidFill>
                <a:schemeClr val="bg2"/>
              </a:solidFill>
              <a:effectLst>
                <a:outerShdw blurRad="38100" dist="38100" dir="2700000" algn="tl">
                  <a:srgbClr val="C0C0C0"/>
                </a:outerShdw>
              </a:effectLst>
            </a:endParaRPr>
          </a:p>
        </p:txBody>
      </p:sp>
    </p:spTree>
    <p:extLst>
      <p:ext uri="{BB962C8B-B14F-4D97-AF65-F5344CB8AC3E}">
        <p14:creationId xmlns:p14="http://schemas.microsoft.com/office/powerpoint/2010/main" val="17426185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noGrp="1" noChangeArrowheads="1"/>
          </p:cNvSpPr>
          <p:nvPr>
            <p:ph type="ctrTitle"/>
          </p:nvPr>
        </p:nvSpPr>
        <p:spPr>
          <a:xfrm>
            <a:off x="611559" y="406823"/>
            <a:ext cx="8532439" cy="1089025"/>
          </a:xfrm>
        </p:spPr>
        <p:txBody>
          <a:bodyPr>
            <a:noAutofit/>
          </a:bodyPr>
          <a:lstStyle/>
          <a:p>
            <a:pPr algn="l" eaLnBrk="1" hangingPunct="1"/>
            <a:r>
              <a:rPr lang="es-MX" altLang="es-CR" sz="3600" dirty="0" smtClean="0">
                <a:solidFill>
                  <a:schemeClr val="tx1"/>
                </a:solidFill>
                <a:latin typeface="Neutraface Condensed Titling" panose="02000000000000000000" pitchFamily="2" charset="77"/>
              </a:rPr>
              <a:t>Entes de fachada para las tabacaleras</a:t>
            </a:r>
            <a:endParaRPr lang="en-US" altLang="es-CR" sz="3600" dirty="0">
              <a:solidFill>
                <a:schemeClr val="tx1"/>
              </a:solidFill>
              <a:latin typeface="Neutraface Condensed Titling" panose="02000000000000000000" pitchFamily="2" charset="77"/>
            </a:endParaRPr>
          </a:p>
        </p:txBody>
      </p:sp>
      <p:pic>
        <p:nvPicPr>
          <p:cNvPr id="2" name="Picture 1" descr="cartoon_south_america_face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814" y="3572933"/>
            <a:ext cx="5002185" cy="2626147"/>
          </a:xfrm>
          <a:prstGeom prst="rect">
            <a:avLst/>
          </a:prstGeom>
        </p:spPr>
      </p:pic>
      <p:pic>
        <p:nvPicPr>
          <p:cNvPr id="4" name="Picture 3" descr="Screen Shot 2018-09-15 at 7.19.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1600"/>
            <a:ext cx="3855055" cy="3539067"/>
          </a:xfrm>
          <a:prstGeom prst="rect">
            <a:avLst/>
          </a:prstGeom>
        </p:spPr>
      </p:pic>
      <p:pic>
        <p:nvPicPr>
          <p:cNvPr id="5" name="Picture 4" descr="2015_06_30_uschamber_infographic1_SP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1814" y="1371600"/>
            <a:ext cx="3979333" cy="2089150"/>
          </a:xfrm>
          <a:prstGeom prst="rect">
            <a:avLst/>
          </a:prstGeom>
        </p:spPr>
      </p:pic>
    </p:spTree>
    <p:extLst>
      <p:ext uri="{BB962C8B-B14F-4D97-AF65-F5344CB8AC3E}">
        <p14:creationId xmlns:p14="http://schemas.microsoft.com/office/powerpoint/2010/main" val="25630712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noGrp="1" noChangeArrowheads="1"/>
          </p:cNvSpPr>
          <p:nvPr>
            <p:ph type="ctrTitle"/>
          </p:nvPr>
        </p:nvSpPr>
        <p:spPr>
          <a:xfrm>
            <a:off x="611559" y="406823"/>
            <a:ext cx="8532439" cy="1089025"/>
          </a:xfrm>
        </p:spPr>
        <p:txBody>
          <a:bodyPr>
            <a:noAutofit/>
          </a:bodyPr>
          <a:lstStyle/>
          <a:p>
            <a:pPr algn="l" eaLnBrk="1" hangingPunct="1"/>
            <a:r>
              <a:rPr lang="es-MX" altLang="es-CR" sz="3600" dirty="0" smtClean="0">
                <a:solidFill>
                  <a:schemeClr val="tx1"/>
                </a:solidFill>
                <a:latin typeface="Neutraface Condensed Titling" panose="02000000000000000000" pitchFamily="2" charset="77"/>
              </a:rPr>
              <a:t>PARA CAPACITARSE</a:t>
            </a:r>
            <a:endParaRPr lang="en-US" altLang="es-CR" sz="3600" dirty="0">
              <a:solidFill>
                <a:schemeClr val="tx1"/>
              </a:solidFill>
              <a:latin typeface="Neutraface Condensed Titling" panose="02000000000000000000" pitchFamily="2" charset="77"/>
            </a:endParaRPr>
          </a:p>
        </p:txBody>
      </p:sp>
      <p:pic>
        <p:nvPicPr>
          <p:cNvPr id="2" name="Picture 1" descr="Screen Shot 2018-11-18 at 1.55.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247152"/>
            <a:ext cx="6681870" cy="4171749"/>
          </a:xfrm>
          <a:prstGeom prst="rect">
            <a:avLst/>
          </a:prstGeom>
        </p:spPr>
      </p:pic>
      <p:sp>
        <p:nvSpPr>
          <p:cNvPr id="5" name="Rectangle 4"/>
          <p:cNvSpPr>
            <a:spLocks noChangeArrowheads="1"/>
          </p:cNvSpPr>
          <p:nvPr/>
        </p:nvSpPr>
        <p:spPr bwMode="auto">
          <a:xfrm>
            <a:off x="611560" y="5622662"/>
            <a:ext cx="7151313"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763" indent="12700" algn="just"/>
            <a:r>
              <a:rPr lang="es-CR" dirty="0">
                <a:solidFill>
                  <a:srgbClr val="4E9BD7"/>
                </a:solidFill>
                <a:hlinkClick r:id="rId4"/>
              </a:rPr>
              <a:t>http://training.digitaladvocacycenter.com/courses/content-</a:t>
            </a:r>
            <a:r>
              <a:rPr lang="es-CR" sz="2000" dirty="0">
                <a:solidFill>
                  <a:srgbClr val="4E9BD7"/>
                </a:solidFill>
                <a:hlinkClick r:id="rId4"/>
              </a:rPr>
              <a:t>strategy</a:t>
            </a:r>
            <a:r>
              <a:rPr lang="es-CR" dirty="0">
                <a:solidFill>
                  <a:srgbClr val="4E9BD7"/>
                </a:solidFill>
                <a:hlinkClick r:id="rId4"/>
              </a:rPr>
              <a:t>-and-design-accelerator</a:t>
            </a:r>
            <a:r>
              <a:rPr lang="es-CR" dirty="0" smtClean="0">
                <a:solidFill>
                  <a:srgbClr val="4E9BD7"/>
                </a:solidFill>
                <a:hlinkClick r:id="rId4"/>
              </a:rPr>
              <a:t>/</a:t>
            </a:r>
            <a:endParaRPr lang="es-CR" dirty="0" smtClean="0">
              <a:solidFill>
                <a:srgbClr val="4E9BD7"/>
              </a:solidFill>
            </a:endParaRPr>
          </a:p>
          <a:p>
            <a:pPr marL="4763" indent="12700" algn="just"/>
            <a:endParaRPr lang="es-CR" dirty="0" smtClean="0">
              <a:solidFill>
                <a:srgbClr val="4E9BD7"/>
              </a:solidFill>
            </a:endParaRPr>
          </a:p>
        </p:txBody>
      </p:sp>
    </p:spTree>
    <p:extLst>
      <p:ext uri="{BB962C8B-B14F-4D97-AF65-F5344CB8AC3E}">
        <p14:creationId xmlns:p14="http://schemas.microsoft.com/office/powerpoint/2010/main" val="30069314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28371"/>
            <a:ext cx="8305800" cy="1020762"/>
          </a:xfrm>
        </p:spPr>
        <p:txBody>
          <a:bodyPr/>
          <a:lstStyle/>
          <a:p>
            <a:pPr algn="ctr"/>
            <a:r>
              <a:rPr lang="en-US" sz="5400" dirty="0" smtClean="0">
                <a:solidFill>
                  <a:srgbClr val="669903"/>
                </a:solidFill>
              </a:rPr>
              <a:t>¡</a:t>
            </a:r>
            <a:r>
              <a:rPr lang="en-US" sz="5400" dirty="0" err="1" smtClean="0">
                <a:solidFill>
                  <a:srgbClr val="669903"/>
                </a:solidFill>
              </a:rPr>
              <a:t>Muchas</a:t>
            </a:r>
            <a:r>
              <a:rPr lang="en-US" sz="5400" dirty="0" smtClean="0">
                <a:solidFill>
                  <a:srgbClr val="669903"/>
                </a:solidFill>
              </a:rPr>
              <a:t> gracias!</a:t>
            </a:r>
            <a:br>
              <a:rPr lang="en-US" sz="5400" dirty="0" smtClean="0">
                <a:solidFill>
                  <a:srgbClr val="669903"/>
                </a:solidFill>
              </a:rPr>
            </a:br>
            <a:r>
              <a:rPr lang="en-US" sz="2000" b="0" dirty="0" err="1" smtClean="0">
                <a:solidFill>
                  <a:srgbClr val="669903"/>
                </a:solidFill>
              </a:rPr>
              <a:t>gabriela@en-comunicacion.com</a:t>
            </a:r>
            <a:r>
              <a:rPr lang="en-US" sz="2000" b="0" dirty="0" smtClean="0">
                <a:solidFill>
                  <a:srgbClr val="669903"/>
                </a:solidFill>
              </a:rPr>
              <a:t/>
            </a:r>
            <a:br>
              <a:rPr lang="en-US" sz="2000" b="0" dirty="0" smtClean="0">
                <a:solidFill>
                  <a:srgbClr val="669903"/>
                </a:solidFill>
              </a:rPr>
            </a:br>
            <a:r>
              <a:rPr lang="en-US" sz="2000" b="0" dirty="0" smtClean="0">
                <a:solidFill>
                  <a:srgbClr val="669903"/>
                </a:solidFill>
              </a:rPr>
              <a:t>@</a:t>
            </a:r>
            <a:r>
              <a:rPr lang="en-US" sz="2000" b="0" dirty="0" err="1" smtClean="0">
                <a:solidFill>
                  <a:srgbClr val="669903"/>
                </a:solidFill>
              </a:rPr>
              <a:t>gabyzamorasauma</a:t>
            </a:r>
            <a:endParaRPr lang="en-US" sz="2400" b="0" dirty="0">
              <a:solidFill>
                <a:srgbClr val="669903"/>
              </a:solidFill>
            </a:endParaRPr>
          </a:p>
        </p:txBody>
      </p:sp>
      <p:pic>
        <p:nvPicPr>
          <p:cNvPr id="4" name="Picture 3" descr="redes socia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0341" y="4020469"/>
            <a:ext cx="3368952" cy="437834"/>
          </a:xfrm>
          <a:prstGeom prst="rect">
            <a:avLst/>
          </a:prstGeom>
        </p:spPr>
      </p:pic>
    </p:spTree>
    <p:extLst>
      <p:ext uri="{BB962C8B-B14F-4D97-AF65-F5344CB8AC3E}">
        <p14:creationId xmlns:p14="http://schemas.microsoft.com/office/powerpoint/2010/main" val="699675994"/>
      </p:ext>
    </p:extLst>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noGrp="1" noChangeArrowheads="1"/>
          </p:cNvSpPr>
          <p:nvPr>
            <p:ph type="ctrTitle"/>
          </p:nvPr>
        </p:nvSpPr>
        <p:spPr>
          <a:xfrm>
            <a:off x="611560" y="406823"/>
            <a:ext cx="7772400" cy="1089025"/>
          </a:xfrm>
        </p:spPr>
        <p:txBody>
          <a:bodyPr>
            <a:noAutofit/>
          </a:bodyPr>
          <a:lstStyle/>
          <a:p>
            <a:pPr algn="l" eaLnBrk="1" hangingPunct="1"/>
            <a:r>
              <a:rPr lang="es-MX" altLang="es-CR" sz="4000" dirty="0" smtClean="0">
                <a:solidFill>
                  <a:schemeClr val="tx1"/>
                </a:solidFill>
                <a:latin typeface="Neutraface Condensed Titling" panose="02000000000000000000" pitchFamily="2" charset="77"/>
              </a:rPr>
              <a:t>RRSS y control de tabaco</a:t>
            </a:r>
            <a:endParaRPr lang="en-US" altLang="es-CR" sz="4000" dirty="0">
              <a:solidFill>
                <a:schemeClr val="tx1"/>
              </a:solidFill>
              <a:latin typeface="Neutraface Condensed Titling" panose="02000000000000000000" pitchFamily="2" charset="77"/>
            </a:endParaRPr>
          </a:p>
        </p:txBody>
      </p:sp>
      <p:sp>
        <p:nvSpPr>
          <p:cNvPr id="58372" name="Rectangle 4"/>
          <p:cNvSpPr>
            <a:spLocks noChangeArrowheads="1"/>
          </p:cNvSpPr>
          <p:nvPr/>
        </p:nvSpPr>
        <p:spPr bwMode="auto">
          <a:xfrm>
            <a:off x="755576" y="2060848"/>
            <a:ext cx="7628384"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514350" indent="-514350">
              <a:spcAft>
                <a:spcPts val="1000"/>
              </a:spcAft>
              <a:buAutoNum type="romanUcPeriod"/>
            </a:pPr>
            <a:r>
              <a:rPr lang="es-ES_tradnl" dirty="0" smtClean="0">
                <a:solidFill>
                  <a:srgbClr val="669900"/>
                </a:solidFill>
              </a:rPr>
              <a:t>Redes sociales a nivel mundial</a:t>
            </a:r>
          </a:p>
          <a:p>
            <a:pPr marL="514350" indent="-514350">
              <a:spcAft>
                <a:spcPts val="1000"/>
              </a:spcAft>
              <a:buAutoNum type="romanUcPeriod"/>
            </a:pPr>
            <a:r>
              <a:rPr lang="es-ES_tradnl" dirty="0" smtClean="0">
                <a:solidFill>
                  <a:srgbClr val="669900"/>
                </a:solidFill>
              </a:rPr>
              <a:t>Redes sociales en Panamá</a:t>
            </a:r>
          </a:p>
          <a:p>
            <a:pPr marL="514350" indent="-514350">
              <a:spcAft>
                <a:spcPts val="1000"/>
              </a:spcAft>
              <a:buFontTx/>
              <a:buAutoNum type="romanUcPeriod"/>
            </a:pPr>
            <a:r>
              <a:rPr lang="es-ES_tradnl" dirty="0">
                <a:solidFill>
                  <a:srgbClr val="669900"/>
                </a:solidFill>
              </a:rPr>
              <a:t>Estrategias efectivas</a:t>
            </a:r>
            <a:endParaRPr lang="en-US" dirty="0">
              <a:solidFill>
                <a:srgbClr val="669900"/>
              </a:solidFill>
            </a:endParaRPr>
          </a:p>
          <a:p>
            <a:pPr marL="514350" indent="-514350">
              <a:spcAft>
                <a:spcPts val="1000"/>
              </a:spcAft>
              <a:buAutoNum type="romanUcPeriod"/>
            </a:pPr>
            <a:r>
              <a:rPr lang="es-ES_tradnl" dirty="0" smtClean="0">
                <a:solidFill>
                  <a:srgbClr val="669900"/>
                </a:solidFill>
              </a:rPr>
              <a:t>Organizaciones globales en el control de tabaco</a:t>
            </a:r>
          </a:p>
          <a:p>
            <a:pPr marL="514350" indent="-514350">
              <a:spcAft>
                <a:spcPts val="1000"/>
              </a:spcAft>
              <a:buAutoNum type="romanUcPeriod"/>
            </a:pPr>
            <a:r>
              <a:rPr lang="es-ES_tradnl" dirty="0" smtClean="0">
                <a:solidFill>
                  <a:srgbClr val="669900"/>
                </a:solidFill>
              </a:rPr>
              <a:t>Organizaciones </a:t>
            </a:r>
            <a:r>
              <a:rPr lang="es-ES_tradnl" dirty="0" err="1" smtClean="0">
                <a:solidFill>
                  <a:srgbClr val="669900"/>
                </a:solidFill>
              </a:rPr>
              <a:t>Latam</a:t>
            </a:r>
            <a:r>
              <a:rPr lang="es-ES_tradnl" dirty="0" smtClean="0">
                <a:solidFill>
                  <a:srgbClr val="669900"/>
                </a:solidFill>
              </a:rPr>
              <a:t> en el control de tabaco</a:t>
            </a:r>
          </a:p>
          <a:p>
            <a:pPr marL="514350" indent="-514350">
              <a:spcAft>
                <a:spcPts val="1000"/>
              </a:spcAft>
              <a:buAutoNum type="romanUcPeriod"/>
            </a:pPr>
            <a:r>
              <a:rPr lang="es-ES_tradnl" smtClean="0">
                <a:solidFill>
                  <a:srgbClr val="669900"/>
                </a:solidFill>
              </a:rPr>
              <a:t>Capacitarse</a:t>
            </a:r>
            <a:endParaRPr lang="es-ES_tradnl" dirty="0" smtClean="0">
              <a:solidFill>
                <a:srgbClr val="669900"/>
              </a:solidFill>
            </a:endParaRPr>
          </a:p>
          <a:p>
            <a:pPr marL="514350" indent="-514350">
              <a:spcAft>
                <a:spcPts val="1000"/>
              </a:spcAft>
              <a:buAutoNum type="romanUcPeriod"/>
            </a:pPr>
            <a:endParaRPr lang="es-ES_tradnl" altLang="es-CR" dirty="0">
              <a:solidFill>
                <a:srgbClr val="669900"/>
              </a:solidFill>
            </a:endParaRPr>
          </a:p>
        </p:txBody>
      </p:sp>
    </p:spTree>
    <p:extLst>
      <p:ext uri="{BB962C8B-B14F-4D97-AF65-F5344CB8AC3E}">
        <p14:creationId xmlns:p14="http://schemas.microsoft.com/office/powerpoint/2010/main" val="15970266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83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build="p" bldLvl="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ltLang="es-CR" dirty="0">
                <a:solidFill>
                  <a:schemeClr val="tx1"/>
                </a:solidFill>
                <a:latin typeface="Neutraface Condensed Titling" panose="02000000000000000000" pitchFamily="2" charset="77"/>
              </a:rPr>
              <a:t>Uso de redes sociales a nivel mundial</a:t>
            </a:r>
            <a:endParaRPr lang="en-US" dirty="0"/>
          </a:p>
        </p:txBody>
      </p:sp>
      <p:pic>
        <p:nvPicPr>
          <p:cNvPr id="5" name="Content Placeholder 4" descr="Screen Shot 2018-11-18 at 12.01.02 PM.png"/>
          <p:cNvPicPr>
            <a:picLocks noGrp="1" noChangeAspect="1"/>
          </p:cNvPicPr>
          <p:nvPr>
            <p:ph idx="1"/>
          </p:nvPr>
        </p:nvPicPr>
        <p:blipFill>
          <a:blip r:embed="rId2">
            <a:extLst>
              <a:ext uri="{28A0092B-C50C-407E-A947-70E740481C1C}">
                <a14:useLocalDpi xmlns:a14="http://schemas.microsoft.com/office/drawing/2010/main" val="0"/>
              </a:ext>
            </a:extLst>
          </a:blip>
          <a:srcRect t="4415" b="4415"/>
          <a:stretch>
            <a:fillRect/>
          </a:stretch>
        </p:blipFill>
        <p:spPr>
          <a:xfrm>
            <a:off x="0" y="1418613"/>
            <a:ext cx="9354620" cy="4802862"/>
          </a:xfrm>
        </p:spPr>
      </p:pic>
      <p:sp>
        <p:nvSpPr>
          <p:cNvPr id="4" name="TextBox 3"/>
          <p:cNvSpPr txBox="1"/>
          <p:nvPr/>
        </p:nvSpPr>
        <p:spPr>
          <a:xfrm>
            <a:off x="8705850" y="2266950"/>
            <a:ext cx="406400" cy="230832"/>
          </a:xfrm>
          <a:prstGeom prst="rect">
            <a:avLst/>
          </a:prstGeom>
          <a:noFill/>
        </p:spPr>
        <p:txBody>
          <a:bodyPr wrap="square" rtlCol="0">
            <a:spAutoFit/>
          </a:bodyPr>
          <a:lstStyle/>
          <a:p>
            <a:r>
              <a:rPr lang="es-ES" sz="900" b="1" dirty="0" smtClean="0">
                <a:solidFill>
                  <a:schemeClr val="bg1"/>
                </a:solidFill>
              </a:rPr>
              <a:t>2167</a:t>
            </a:r>
            <a:endParaRPr lang="es-ES" sz="900" b="1" dirty="0">
              <a:solidFill>
                <a:schemeClr val="bg1"/>
              </a:solidFill>
            </a:endParaRPr>
          </a:p>
        </p:txBody>
      </p:sp>
      <p:sp>
        <p:nvSpPr>
          <p:cNvPr id="6" name="TextBox 5"/>
          <p:cNvSpPr txBox="1"/>
          <p:nvPr/>
        </p:nvSpPr>
        <p:spPr>
          <a:xfrm>
            <a:off x="6273800" y="2414116"/>
            <a:ext cx="406400" cy="230832"/>
          </a:xfrm>
          <a:prstGeom prst="rect">
            <a:avLst/>
          </a:prstGeom>
          <a:noFill/>
        </p:spPr>
        <p:txBody>
          <a:bodyPr wrap="square" rtlCol="0">
            <a:spAutoFit/>
          </a:bodyPr>
          <a:lstStyle/>
          <a:p>
            <a:r>
              <a:rPr lang="es-ES" sz="900" b="1" dirty="0" smtClean="0">
                <a:solidFill>
                  <a:schemeClr val="bg1"/>
                </a:solidFill>
              </a:rPr>
              <a:t>1500</a:t>
            </a:r>
            <a:endParaRPr lang="es-ES" sz="900" b="1" dirty="0">
              <a:solidFill>
                <a:schemeClr val="bg1"/>
              </a:solidFill>
            </a:endParaRPr>
          </a:p>
        </p:txBody>
      </p:sp>
      <p:sp>
        <p:nvSpPr>
          <p:cNvPr id="7" name="TextBox 6"/>
          <p:cNvSpPr txBox="1"/>
          <p:nvPr/>
        </p:nvSpPr>
        <p:spPr>
          <a:xfrm>
            <a:off x="5530850" y="2567632"/>
            <a:ext cx="406400" cy="230832"/>
          </a:xfrm>
          <a:prstGeom prst="rect">
            <a:avLst/>
          </a:prstGeom>
          <a:noFill/>
        </p:spPr>
        <p:txBody>
          <a:bodyPr wrap="square" rtlCol="0">
            <a:spAutoFit/>
          </a:bodyPr>
          <a:lstStyle/>
          <a:p>
            <a:r>
              <a:rPr lang="es-ES" sz="900" b="1" dirty="0" smtClean="0">
                <a:solidFill>
                  <a:schemeClr val="bg1"/>
                </a:solidFill>
              </a:rPr>
              <a:t>1300</a:t>
            </a:r>
            <a:endParaRPr lang="es-ES" sz="900" b="1" dirty="0">
              <a:solidFill>
                <a:schemeClr val="bg1"/>
              </a:solidFill>
            </a:endParaRPr>
          </a:p>
        </p:txBody>
      </p:sp>
      <p:sp>
        <p:nvSpPr>
          <p:cNvPr id="8" name="TextBox 7"/>
          <p:cNvSpPr txBox="1"/>
          <p:nvPr/>
        </p:nvSpPr>
        <p:spPr>
          <a:xfrm>
            <a:off x="5530850" y="2714798"/>
            <a:ext cx="406400" cy="230832"/>
          </a:xfrm>
          <a:prstGeom prst="rect">
            <a:avLst/>
          </a:prstGeom>
          <a:noFill/>
        </p:spPr>
        <p:txBody>
          <a:bodyPr wrap="square" rtlCol="0">
            <a:spAutoFit/>
          </a:bodyPr>
          <a:lstStyle/>
          <a:p>
            <a:r>
              <a:rPr lang="es-ES" sz="900" b="1" dirty="0" smtClean="0">
                <a:solidFill>
                  <a:schemeClr val="bg1"/>
                </a:solidFill>
              </a:rPr>
              <a:t>1300</a:t>
            </a:r>
            <a:endParaRPr lang="es-ES" sz="900" b="1" dirty="0">
              <a:solidFill>
                <a:schemeClr val="bg1"/>
              </a:solidFill>
            </a:endParaRPr>
          </a:p>
        </p:txBody>
      </p:sp>
      <p:sp>
        <p:nvSpPr>
          <p:cNvPr id="9" name="TextBox 8"/>
          <p:cNvSpPr txBox="1"/>
          <p:nvPr/>
        </p:nvSpPr>
        <p:spPr>
          <a:xfrm>
            <a:off x="3663950" y="3145482"/>
            <a:ext cx="406400" cy="230832"/>
          </a:xfrm>
          <a:prstGeom prst="rect">
            <a:avLst/>
          </a:prstGeom>
          <a:noFill/>
        </p:spPr>
        <p:txBody>
          <a:bodyPr wrap="square" rtlCol="0">
            <a:spAutoFit/>
          </a:bodyPr>
          <a:lstStyle/>
          <a:p>
            <a:r>
              <a:rPr lang="es-ES" sz="900" b="1" dirty="0" smtClean="0">
                <a:solidFill>
                  <a:schemeClr val="bg1"/>
                </a:solidFill>
              </a:rPr>
              <a:t>800</a:t>
            </a:r>
            <a:endParaRPr lang="es-ES" sz="900" b="1" dirty="0">
              <a:solidFill>
                <a:schemeClr val="bg1"/>
              </a:solidFill>
            </a:endParaRPr>
          </a:p>
        </p:txBody>
      </p:sp>
      <p:sp>
        <p:nvSpPr>
          <p:cNvPr id="10" name="TextBox 9"/>
          <p:cNvSpPr txBox="1"/>
          <p:nvPr/>
        </p:nvSpPr>
        <p:spPr>
          <a:xfrm>
            <a:off x="3670300" y="3298998"/>
            <a:ext cx="406400" cy="230832"/>
          </a:xfrm>
          <a:prstGeom prst="rect">
            <a:avLst/>
          </a:prstGeom>
          <a:noFill/>
        </p:spPr>
        <p:txBody>
          <a:bodyPr wrap="square" rtlCol="0">
            <a:spAutoFit/>
          </a:bodyPr>
          <a:lstStyle/>
          <a:p>
            <a:r>
              <a:rPr lang="es-ES" sz="900" b="1" dirty="0" smtClean="0">
                <a:solidFill>
                  <a:schemeClr val="bg1"/>
                </a:solidFill>
              </a:rPr>
              <a:t>794</a:t>
            </a:r>
            <a:endParaRPr lang="es-ES" sz="900" b="1" dirty="0">
              <a:solidFill>
                <a:schemeClr val="bg1"/>
              </a:solidFill>
            </a:endParaRPr>
          </a:p>
        </p:txBody>
      </p:sp>
      <p:sp>
        <p:nvSpPr>
          <p:cNvPr id="11" name="TextBox 10"/>
          <p:cNvSpPr txBox="1"/>
          <p:nvPr/>
        </p:nvSpPr>
        <p:spPr>
          <a:xfrm>
            <a:off x="1943100" y="3737148"/>
            <a:ext cx="406400" cy="230832"/>
          </a:xfrm>
          <a:prstGeom prst="rect">
            <a:avLst/>
          </a:prstGeom>
          <a:noFill/>
        </p:spPr>
        <p:txBody>
          <a:bodyPr wrap="square" rtlCol="0">
            <a:spAutoFit/>
          </a:bodyPr>
          <a:lstStyle/>
          <a:p>
            <a:r>
              <a:rPr lang="es-ES" sz="900" b="1" dirty="0" smtClean="0">
                <a:solidFill>
                  <a:schemeClr val="bg1"/>
                </a:solidFill>
              </a:rPr>
              <a:t>330</a:t>
            </a:r>
            <a:endParaRPr lang="es-ES" sz="900" b="1" dirty="0">
              <a:solidFill>
                <a:schemeClr val="bg1"/>
              </a:solidFill>
            </a:endParaRPr>
          </a:p>
        </p:txBody>
      </p:sp>
      <p:sp>
        <p:nvSpPr>
          <p:cNvPr id="12" name="TextBox 11"/>
          <p:cNvSpPr txBox="1"/>
          <p:nvPr/>
        </p:nvSpPr>
        <p:spPr>
          <a:xfrm>
            <a:off x="1689100" y="4480098"/>
            <a:ext cx="406400" cy="230832"/>
          </a:xfrm>
          <a:prstGeom prst="rect">
            <a:avLst/>
          </a:prstGeom>
          <a:noFill/>
        </p:spPr>
        <p:txBody>
          <a:bodyPr wrap="square" rtlCol="0">
            <a:spAutoFit/>
          </a:bodyPr>
          <a:lstStyle/>
          <a:p>
            <a:r>
              <a:rPr lang="es-ES" sz="900" b="1" dirty="0" smtClean="0">
                <a:solidFill>
                  <a:schemeClr val="bg1"/>
                </a:solidFill>
              </a:rPr>
              <a:t>250</a:t>
            </a:r>
            <a:endParaRPr lang="es-ES" sz="900" b="1" dirty="0">
              <a:solidFill>
                <a:schemeClr val="bg1"/>
              </a:solidFill>
            </a:endParaRPr>
          </a:p>
        </p:txBody>
      </p:sp>
      <p:sp>
        <p:nvSpPr>
          <p:cNvPr id="14" name="Rectangle 13"/>
          <p:cNvSpPr/>
          <p:nvPr/>
        </p:nvSpPr>
        <p:spPr>
          <a:xfrm>
            <a:off x="1060450" y="1520339"/>
            <a:ext cx="8020050" cy="298774"/>
          </a:xfrm>
          <a:prstGeom prst="rect">
            <a:avLst/>
          </a:prstGeom>
          <a:solidFill>
            <a:srgbClr val="2923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TextBox 14"/>
          <p:cNvSpPr txBox="1"/>
          <p:nvPr/>
        </p:nvSpPr>
        <p:spPr>
          <a:xfrm>
            <a:off x="996950" y="1374163"/>
            <a:ext cx="7988300" cy="523220"/>
          </a:xfrm>
          <a:prstGeom prst="rect">
            <a:avLst/>
          </a:prstGeom>
          <a:noFill/>
        </p:spPr>
        <p:txBody>
          <a:bodyPr wrap="square" rtlCol="0">
            <a:spAutoFit/>
          </a:bodyPr>
          <a:lstStyle/>
          <a:p>
            <a:r>
              <a:rPr lang="es-ES" sz="2800" b="1" dirty="0" smtClean="0">
                <a:solidFill>
                  <a:schemeClr val="bg1"/>
                </a:solidFill>
                <a:latin typeface="Arial"/>
                <a:cs typeface="Arial"/>
              </a:rPr>
              <a:t>Usuarios activos en redes sociales</a:t>
            </a:r>
            <a:endParaRPr lang="es-ES" sz="800" b="1" dirty="0">
              <a:solidFill>
                <a:schemeClr val="bg1"/>
              </a:solidFill>
              <a:latin typeface="Arial"/>
              <a:cs typeface="Arial"/>
            </a:endParaRPr>
          </a:p>
        </p:txBody>
      </p:sp>
    </p:spTree>
    <p:extLst>
      <p:ext uri="{BB962C8B-B14F-4D97-AF65-F5344CB8AC3E}">
        <p14:creationId xmlns:p14="http://schemas.microsoft.com/office/powerpoint/2010/main" val="31706152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ltLang="es-CR" dirty="0">
                <a:solidFill>
                  <a:schemeClr val="tx1"/>
                </a:solidFill>
                <a:latin typeface="Neutraface Condensed Titling" panose="02000000000000000000" pitchFamily="2" charset="77"/>
              </a:rPr>
              <a:t>Uso de redes sociales a nivel mundial</a:t>
            </a:r>
            <a:endParaRPr lang="en-US" dirty="0"/>
          </a:p>
        </p:txBody>
      </p:sp>
      <p:pic>
        <p:nvPicPr>
          <p:cNvPr id="4" name="Content Placeholder 3" descr="Screen Shot 2018-11-18 at 12.00.38 PM.png"/>
          <p:cNvPicPr>
            <a:picLocks noGrp="1" noChangeAspect="1"/>
          </p:cNvPicPr>
          <p:nvPr>
            <p:ph idx="1"/>
          </p:nvPr>
        </p:nvPicPr>
        <p:blipFill>
          <a:blip r:embed="rId2">
            <a:extLst>
              <a:ext uri="{28A0092B-C50C-407E-A947-70E740481C1C}">
                <a14:useLocalDpi xmlns:a14="http://schemas.microsoft.com/office/drawing/2010/main" val="0"/>
              </a:ext>
            </a:extLst>
          </a:blip>
          <a:srcRect t="3887" b="3887"/>
          <a:stretch>
            <a:fillRect/>
          </a:stretch>
        </p:blipFill>
        <p:spPr>
          <a:xfrm>
            <a:off x="0" y="1419163"/>
            <a:ext cx="9144000" cy="4694725"/>
          </a:xfrm>
        </p:spPr>
      </p:pic>
      <p:sp>
        <p:nvSpPr>
          <p:cNvPr id="5" name="Rectangle 4"/>
          <p:cNvSpPr/>
          <p:nvPr/>
        </p:nvSpPr>
        <p:spPr>
          <a:xfrm>
            <a:off x="1060450" y="1533039"/>
            <a:ext cx="8020050" cy="298774"/>
          </a:xfrm>
          <a:prstGeom prst="rect">
            <a:avLst/>
          </a:prstGeom>
          <a:solidFill>
            <a:srgbClr val="2923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TextBox 5"/>
          <p:cNvSpPr txBox="1"/>
          <p:nvPr/>
        </p:nvSpPr>
        <p:spPr>
          <a:xfrm>
            <a:off x="971550" y="1374163"/>
            <a:ext cx="7988300" cy="523220"/>
          </a:xfrm>
          <a:prstGeom prst="rect">
            <a:avLst/>
          </a:prstGeom>
          <a:noFill/>
        </p:spPr>
        <p:txBody>
          <a:bodyPr wrap="square" rtlCol="0">
            <a:spAutoFit/>
          </a:bodyPr>
          <a:lstStyle/>
          <a:p>
            <a:r>
              <a:rPr lang="es-ES" sz="2800" b="1" dirty="0" smtClean="0">
                <a:solidFill>
                  <a:schemeClr val="bg1"/>
                </a:solidFill>
                <a:latin typeface="Arial"/>
                <a:cs typeface="Arial"/>
              </a:rPr>
              <a:t>Las plataformas de mensajería más utilizadas</a:t>
            </a:r>
            <a:endParaRPr lang="es-ES" sz="800" b="1" dirty="0">
              <a:solidFill>
                <a:schemeClr val="bg1"/>
              </a:solidFill>
              <a:latin typeface="Arial"/>
              <a:cs typeface="Arial"/>
            </a:endParaRPr>
          </a:p>
        </p:txBody>
      </p:sp>
    </p:spTree>
    <p:extLst>
      <p:ext uri="{BB962C8B-B14F-4D97-AF65-F5344CB8AC3E}">
        <p14:creationId xmlns:p14="http://schemas.microsoft.com/office/powerpoint/2010/main" val="3210691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ltLang="es-CR" dirty="0">
                <a:solidFill>
                  <a:schemeClr val="tx1"/>
                </a:solidFill>
                <a:latin typeface="Neutraface Condensed Titling" panose="02000000000000000000" pitchFamily="2" charset="77"/>
              </a:rPr>
              <a:t>Uso de redes sociales a nivel </a:t>
            </a:r>
            <a:r>
              <a:rPr lang="es-MX" altLang="es-CR" dirty="0" smtClean="0">
                <a:solidFill>
                  <a:schemeClr val="tx1"/>
                </a:solidFill>
                <a:latin typeface="Neutraface Condensed Titling" panose="02000000000000000000" pitchFamily="2" charset="77"/>
              </a:rPr>
              <a:t>mundial: tiempo</a:t>
            </a:r>
            <a:endParaRPr lang="en-US" dirty="0"/>
          </a:p>
        </p:txBody>
      </p:sp>
      <p:pic>
        <p:nvPicPr>
          <p:cNvPr id="9" name="Content Placeholder 8" descr="Screen Shot 2018-11-18 at 12.09.10 PM.png"/>
          <p:cNvPicPr>
            <a:picLocks noGrp="1" noChangeAspect="1"/>
          </p:cNvPicPr>
          <p:nvPr>
            <p:ph idx="1"/>
          </p:nvPr>
        </p:nvPicPr>
        <p:blipFill>
          <a:blip r:embed="rId2">
            <a:extLst>
              <a:ext uri="{28A0092B-C50C-407E-A947-70E740481C1C}">
                <a14:useLocalDpi xmlns:a14="http://schemas.microsoft.com/office/drawing/2010/main" val="0"/>
              </a:ext>
            </a:extLst>
          </a:blip>
          <a:srcRect t="2634" b="2634"/>
          <a:stretch>
            <a:fillRect/>
          </a:stretch>
        </p:blipFill>
        <p:spPr>
          <a:xfrm>
            <a:off x="-34074" y="1460500"/>
            <a:ext cx="9225699" cy="4736672"/>
          </a:xfrm>
        </p:spPr>
      </p:pic>
      <p:sp>
        <p:nvSpPr>
          <p:cNvPr id="10" name="Rectangle 9"/>
          <p:cNvSpPr/>
          <p:nvPr/>
        </p:nvSpPr>
        <p:spPr>
          <a:xfrm>
            <a:off x="6521700" y="2275959"/>
            <a:ext cx="2058561" cy="923330"/>
          </a:xfrm>
          <a:prstGeom prst="rect">
            <a:avLst/>
          </a:prstGeom>
        </p:spPr>
        <p:txBody>
          <a:bodyPr wrap="none">
            <a:spAutoFit/>
          </a:bodyPr>
          <a:lstStyle/>
          <a:p>
            <a:r>
              <a:rPr lang="es-MX" dirty="0" smtClean="0">
                <a:solidFill>
                  <a:srgbClr val="FFFFFF"/>
                </a:solidFill>
                <a:latin typeface="Neutraface Condensed Titling" panose="02000000000000000000" pitchFamily="2" charset="77"/>
              </a:rPr>
              <a:t>2. Brasil: 3,39 h</a:t>
            </a:r>
          </a:p>
          <a:p>
            <a:r>
              <a:rPr lang="es-MX" dirty="0" smtClean="0">
                <a:solidFill>
                  <a:srgbClr val="FFFFFF"/>
                </a:solidFill>
                <a:latin typeface="Neutraface Condensed Titling" panose="02000000000000000000" pitchFamily="2" charset="77"/>
              </a:rPr>
              <a:t>5. Argentina: 3,09 h</a:t>
            </a:r>
          </a:p>
          <a:p>
            <a:r>
              <a:rPr lang="es-MX" dirty="0" smtClean="0">
                <a:solidFill>
                  <a:srgbClr val="FFFFFF"/>
                </a:solidFill>
                <a:latin typeface="Neutraface Condensed Titling" panose="02000000000000000000" pitchFamily="2" charset="77"/>
              </a:rPr>
              <a:t>7. México: 3,07 H</a:t>
            </a:r>
            <a:endParaRPr lang="es-ES" dirty="0">
              <a:solidFill>
                <a:srgbClr val="FFFFFF"/>
              </a:solidFill>
            </a:endParaRPr>
          </a:p>
        </p:txBody>
      </p:sp>
      <p:sp>
        <p:nvSpPr>
          <p:cNvPr id="5" name="Rectangle 4"/>
          <p:cNvSpPr/>
          <p:nvPr/>
        </p:nvSpPr>
        <p:spPr>
          <a:xfrm>
            <a:off x="1060450" y="1460500"/>
            <a:ext cx="8020050" cy="472913"/>
          </a:xfrm>
          <a:prstGeom prst="rect">
            <a:avLst/>
          </a:prstGeom>
          <a:solidFill>
            <a:srgbClr val="29231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TextBox 5"/>
          <p:cNvSpPr txBox="1"/>
          <p:nvPr/>
        </p:nvSpPr>
        <p:spPr>
          <a:xfrm>
            <a:off x="996950" y="1348763"/>
            <a:ext cx="7988300" cy="523220"/>
          </a:xfrm>
          <a:prstGeom prst="rect">
            <a:avLst/>
          </a:prstGeom>
          <a:noFill/>
        </p:spPr>
        <p:txBody>
          <a:bodyPr wrap="square" rtlCol="0">
            <a:spAutoFit/>
          </a:bodyPr>
          <a:lstStyle/>
          <a:p>
            <a:r>
              <a:rPr lang="es-ES" sz="2800" b="1" dirty="0" smtClean="0">
                <a:solidFill>
                  <a:schemeClr val="bg1"/>
                </a:solidFill>
                <a:latin typeface="Arial"/>
                <a:cs typeface="Arial"/>
              </a:rPr>
              <a:t>Tiempo utilizado en redes sociales</a:t>
            </a:r>
            <a:endParaRPr lang="es-ES" sz="800" b="1" dirty="0">
              <a:solidFill>
                <a:schemeClr val="bg1"/>
              </a:solidFill>
              <a:latin typeface="Arial"/>
              <a:cs typeface="Arial"/>
            </a:endParaRPr>
          </a:p>
        </p:txBody>
      </p:sp>
    </p:spTree>
    <p:extLst>
      <p:ext uri="{BB962C8B-B14F-4D97-AF65-F5344CB8AC3E}">
        <p14:creationId xmlns:p14="http://schemas.microsoft.com/office/powerpoint/2010/main" val="8946457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xmlns="" id="{8B25944A-58A6-534A-94D3-23850C61C88C}"/>
              </a:ext>
            </a:extLst>
          </p:cNvPr>
          <p:cNvSpPr>
            <a:spLocks noGrp="1" noChangeArrowheads="1"/>
          </p:cNvSpPr>
          <p:nvPr>
            <p:ph type="title"/>
          </p:nvPr>
        </p:nvSpPr>
        <p:spPr>
          <a:xfrm>
            <a:off x="609600" y="500063"/>
            <a:ext cx="8001000" cy="1020762"/>
          </a:xfrm>
        </p:spPr>
        <p:txBody>
          <a:bodyPr/>
          <a:lstStyle/>
          <a:p>
            <a:pPr eaLnBrk="1" hangingPunct="1"/>
            <a:r>
              <a:rPr lang="es-MX" altLang="es-CR" sz="4000" dirty="0" smtClean="0">
                <a:solidFill>
                  <a:schemeClr val="tx1"/>
                </a:solidFill>
                <a:latin typeface="Neutraface Condensed Titling" panose="02000000000000000000" pitchFamily="2" charset="77"/>
              </a:rPr>
              <a:t>Redes sociales en </a:t>
            </a:r>
            <a:r>
              <a:rPr lang="es-MX" altLang="es-CR" sz="4000" dirty="0">
                <a:solidFill>
                  <a:schemeClr val="tx1"/>
                </a:solidFill>
                <a:latin typeface="Neutraface Condensed Titling" panose="02000000000000000000" pitchFamily="2" charset="77"/>
              </a:rPr>
              <a:t>Panamá</a:t>
            </a:r>
            <a:endParaRPr lang="en-US" altLang="es-CR" sz="4000" dirty="0">
              <a:solidFill>
                <a:schemeClr val="tx1"/>
              </a:solidFill>
              <a:latin typeface="Neutraface Condensed Titling" panose="02000000000000000000" pitchFamily="2" charset="77"/>
            </a:endParaRPr>
          </a:p>
        </p:txBody>
      </p:sp>
      <p:pic>
        <p:nvPicPr>
          <p:cNvPr id="2" name="Picture 1" descr="Screen Shot 2018-11-18 at 12.19.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2550"/>
            <a:ext cx="9144000" cy="5084781"/>
          </a:xfrm>
          <a:prstGeom prst="rect">
            <a:avLst/>
          </a:prstGeom>
        </p:spPr>
      </p:pic>
    </p:spTree>
    <p:extLst>
      <p:ext uri="{BB962C8B-B14F-4D97-AF65-F5344CB8AC3E}">
        <p14:creationId xmlns:p14="http://schemas.microsoft.com/office/powerpoint/2010/main" val="3882790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9603C7D-7F60-2F49-9067-C1847D9BC767}"/>
              </a:ext>
            </a:extLst>
          </p:cNvPr>
          <p:cNvPicPr>
            <a:picLocks noChangeAspect="1"/>
          </p:cNvPicPr>
          <p:nvPr/>
        </p:nvPicPr>
        <p:blipFill>
          <a:blip r:embed="rId3"/>
          <a:stretch>
            <a:fillRect/>
          </a:stretch>
        </p:blipFill>
        <p:spPr>
          <a:xfrm>
            <a:off x="2409718" y="1712534"/>
            <a:ext cx="4400764" cy="1068394"/>
          </a:xfrm>
          <a:prstGeom prst="rect">
            <a:avLst/>
          </a:prstGeom>
        </p:spPr>
      </p:pic>
      <p:pic>
        <p:nvPicPr>
          <p:cNvPr id="3" name="Picture 2">
            <a:extLst>
              <a:ext uri="{FF2B5EF4-FFF2-40B4-BE49-F238E27FC236}">
                <a16:creationId xmlns:a16="http://schemas.microsoft.com/office/drawing/2014/main" xmlns="" id="{203CD9C7-2BAA-7F4A-84BD-88D52B23E4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8" y="2780928"/>
            <a:ext cx="6485069" cy="3525973"/>
          </a:xfrm>
          <a:prstGeom prst="rect">
            <a:avLst/>
          </a:prstGeom>
        </p:spPr>
      </p:pic>
      <p:sp>
        <p:nvSpPr>
          <p:cNvPr id="8" name="Rectangle 2">
            <a:extLst>
              <a:ext uri="{FF2B5EF4-FFF2-40B4-BE49-F238E27FC236}">
                <a16:creationId xmlns:a16="http://schemas.microsoft.com/office/drawing/2014/main" xmlns="" id="{8B25944A-58A6-534A-94D3-23850C61C88C}"/>
              </a:ext>
            </a:extLst>
          </p:cNvPr>
          <p:cNvSpPr>
            <a:spLocks noGrp="1" noChangeArrowheads="1"/>
          </p:cNvSpPr>
          <p:nvPr>
            <p:ph type="title"/>
          </p:nvPr>
        </p:nvSpPr>
        <p:spPr>
          <a:xfrm>
            <a:off x="609600" y="500063"/>
            <a:ext cx="8001000" cy="1020762"/>
          </a:xfrm>
        </p:spPr>
        <p:txBody>
          <a:bodyPr/>
          <a:lstStyle/>
          <a:p>
            <a:pPr eaLnBrk="1" hangingPunct="1"/>
            <a:r>
              <a:rPr lang="es-MX" altLang="es-CR" sz="4000" dirty="0" smtClean="0">
                <a:solidFill>
                  <a:schemeClr val="tx1"/>
                </a:solidFill>
                <a:latin typeface="Neutraface Condensed Titling" panose="02000000000000000000" pitchFamily="2" charset="77"/>
              </a:rPr>
              <a:t>Redes sociales en </a:t>
            </a:r>
            <a:r>
              <a:rPr lang="es-MX" altLang="es-CR" sz="4000" dirty="0">
                <a:solidFill>
                  <a:schemeClr val="tx1"/>
                </a:solidFill>
                <a:latin typeface="Neutraface Condensed Titling" panose="02000000000000000000" pitchFamily="2" charset="77"/>
              </a:rPr>
              <a:t>Panamá</a:t>
            </a:r>
            <a:endParaRPr lang="en-US" altLang="es-CR" sz="4000" dirty="0">
              <a:solidFill>
                <a:schemeClr val="tx1"/>
              </a:solidFill>
              <a:latin typeface="Neutraface Condensed Titling" panose="02000000000000000000" pitchFamily="2" charset="77"/>
            </a:endParaRPr>
          </a:p>
        </p:txBody>
      </p:sp>
      <p:sp>
        <p:nvSpPr>
          <p:cNvPr id="2" name="TextBox 1"/>
          <p:cNvSpPr txBox="1"/>
          <p:nvPr/>
        </p:nvSpPr>
        <p:spPr>
          <a:xfrm>
            <a:off x="2755900" y="1687134"/>
            <a:ext cx="1155700" cy="307777"/>
          </a:xfrm>
          <a:prstGeom prst="rect">
            <a:avLst/>
          </a:prstGeom>
          <a:noFill/>
        </p:spPr>
        <p:txBody>
          <a:bodyPr wrap="square" rtlCol="0">
            <a:spAutoFit/>
          </a:bodyPr>
          <a:lstStyle/>
          <a:p>
            <a:r>
              <a:rPr lang="es-ES" sz="1400" dirty="0" smtClean="0">
                <a:latin typeface="Arial"/>
                <a:cs typeface="Arial"/>
              </a:rPr>
              <a:t>2.3M</a:t>
            </a:r>
            <a:endParaRPr lang="es-ES" dirty="0">
              <a:latin typeface="Arial"/>
              <a:cs typeface="Arial"/>
            </a:endParaRPr>
          </a:p>
        </p:txBody>
      </p:sp>
      <p:sp>
        <p:nvSpPr>
          <p:cNvPr id="6" name="TextBox 5"/>
          <p:cNvSpPr txBox="1"/>
          <p:nvPr/>
        </p:nvSpPr>
        <p:spPr>
          <a:xfrm>
            <a:off x="6007100" y="1687134"/>
            <a:ext cx="1155700" cy="307777"/>
          </a:xfrm>
          <a:prstGeom prst="rect">
            <a:avLst/>
          </a:prstGeom>
          <a:noFill/>
        </p:spPr>
        <p:txBody>
          <a:bodyPr wrap="square" rtlCol="0">
            <a:spAutoFit/>
          </a:bodyPr>
          <a:lstStyle/>
          <a:p>
            <a:r>
              <a:rPr lang="es-ES" sz="1400" dirty="0" smtClean="0">
                <a:latin typeface="Arial"/>
                <a:cs typeface="Arial"/>
              </a:rPr>
              <a:t>1.6M</a:t>
            </a:r>
            <a:endParaRPr lang="es-ES" dirty="0">
              <a:latin typeface="Arial"/>
              <a:cs typeface="Arial"/>
            </a:endParaRPr>
          </a:p>
        </p:txBody>
      </p:sp>
      <p:sp>
        <p:nvSpPr>
          <p:cNvPr id="7" name="TextBox 6"/>
          <p:cNvSpPr txBox="1"/>
          <p:nvPr/>
        </p:nvSpPr>
        <p:spPr>
          <a:xfrm>
            <a:off x="4368800" y="1687134"/>
            <a:ext cx="1155700" cy="307777"/>
          </a:xfrm>
          <a:prstGeom prst="rect">
            <a:avLst/>
          </a:prstGeom>
          <a:noFill/>
        </p:spPr>
        <p:txBody>
          <a:bodyPr wrap="square" rtlCol="0">
            <a:spAutoFit/>
          </a:bodyPr>
          <a:lstStyle/>
          <a:p>
            <a:r>
              <a:rPr lang="es-ES" sz="1400" dirty="0" smtClean="0">
                <a:latin typeface="Arial"/>
                <a:cs typeface="Arial"/>
              </a:rPr>
              <a:t>1.5M</a:t>
            </a:r>
            <a:endParaRPr lang="es-ES" dirty="0">
              <a:latin typeface="Arial"/>
              <a:cs typeface="Arial"/>
            </a:endParaRPr>
          </a:p>
        </p:txBody>
      </p:sp>
      <p:sp>
        <p:nvSpPr>
          <p:cNvPr id="10" name="TextBox 9"/>
          <p:cNvSpPr txBox="1"/>
          <p:nvPr/>
        </p:nvSpPr>
        <p:spPr>
          <a:xfrm>
            <a:off x="3556000" y="1687134"/>
            <a:ext cx="1155700" cy="307777"/>
          </a:xfrm>
          <a:prstGeom prst="rect">
            <a:avLst/>
          </a:prstGeom>
          <a:noFill/>
        </p:spPr>
        <p:txBody>
          <a:bodyPr wrap="square" rtlCol="0">
            <a:spAutoFit/>
          </a:bodyPr>
          <a:lstStyle/>
          <a:p>
            <a:r>
              <a:rPr lang="es-ES" sz="1400" dirty="0" smtClean="0">
                <a:latin typeface="Arial"/>
                <a:cs typeface="Arial"/>
              </a:rPr>
              <a:t>0.9M</a:t>
            </a:r>
            <a:endParaRPr lang="es-ES" dirty="0">
              <a:latin typeface="Arial"/>
              <a:cs typeface="Arial"/>
            </a:endParaRPr>
          </a:p>
        </p:txBody>
      </p:sp>
      <p:sp>
        <p:nvSpPr>
          <p:cNvPr id="11" name="TextBox 10"/>
          <p:cNvSpPr txBox="1"/>
          <p:nvPr/>
        </p:nvSpPr>
        <p:spPr>
          <a:xfrm>
            <a:off x="5118100" y="1685168"/>
            <a:ext cx="1155700" cy="307777"/>
          </a:xfrm>
          <a:prstGeom prst="rect">
            <a:avLst/>
          </a:prstGeom>
          <a:noFill/>
        </p:spPr>
        <p:txBody>
          <a:bodyPr wrap="square" rtlCol="0">
            <a:spAutoFit/>
          </a:bodyPr>
          <a:lstStyle/>
          <a:p>
            <a:r>
              <a:rPr lang="es-ES" sz="1400" dirty="0" smtClean="0">
                <a:latin typeface="Arial"/>
                <a:cs typeface="Arial"/>
              </a:rPr>
              <a:t>0.4M</a:t>
            </a:r>
            <a:endParaRPr lang="es-ES" dirty="0">
              <a:latin typeface="Arial"/>
              <a:cs typeface="Arial"/>
            </a:endParaRPr>
          </a:p>
        </p:txBody>
      </p:sp>
    </p:spTree>
    <p:extLst>
      <p:ext uri="{BB962C8B-B14F-4D97-AF65-F5344CB8AC3E}">
        <p14:creationId xmlns:p14="http://schemas.microsoft.com/office/powerpoint/2010/main" val="16911612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xmlns="" id="{F73B627C-7D6C-6049-8198-B83E792944C9}"/>
              </a:ext>
            </a:extLst>
          </p:cNvPr>
          <p:cNvSpPr txBox="1">
            <a:spLocks noChangeArrowheads="1"/>
          </p:cNvSpPr>
          <p:nvPr/>
        </p:nvSpPr>
        <p:spPr bwMode="auto">
          <a:xfrm>
            <a:off x="609600" y="500063"/>
            <a:ext cx="80010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1pPr>
            <a:lvl2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2pPr>
            <a:lvl3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3pPr>
            <a:lvl4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4pPr>
            <a:lvl5pPr algn="l" rtl="0" eaLnBrk="0" fontAlgn="base" hangingPunct="0">
              <a:spcBef>
                <a:spcPct val="0"/>
              </a:spcBef>
              <a:spcAft>
                <a:spcPct val="0"/>
              </a:spcAft>
              <a:defRPr sz="3200" b="1">
                <a:solidFill>
                  <a:schemeClr val="bg1"/>
                </a:solidFill>
                <a:latin typeface="Arial" charset="0"/>
                <a:ea typeface="MS PGothic" panose="020B0600070205080204" pitchFamily="34" charset="-128"/>
                <a:cs typeface="ＭＳ Ｐゴシック" pitchFamily="-112" charset="-128"/>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a:lstStyle>
          <a:p>
            <a:pPr eaLnBrk="1" hangingPunct="1"/>
            <a:r>
              <a:rPr lang="es-MX" altLang="es-CR" sz="4000" kern="0" dirty="0" smtClean="0">
                <a:solidFill>
                  <a:schemeClr val="tx1"/>
                </a:solidFill>
                <a:latin typeface="Neutraface Condensed Titling" panose="02000000000000000000" pitchFamily="2" charset="77"/>
              </a:rPr>
              <a:t>Redes sociales en </a:t>
            </a:r>
            <a:r>
              <a:rPr lang="es-MX" altLang="es-CR" sz="4000" kern="0" dirty="0">
                <a:solidFill>
                  <a:schemeClr val="tx1"/>
                </a:solidFill>
                <a:latin typeface="Neutraface Condensed Titling" panose="02000000000000000000" pitchFamily="2" charset="77"/>
              </a:rPr>
              <a:t>Panamá</a:t>
            </a:r>
            <a:endParaRPr lang="en-US" altLang="es-CR" sz="4000" kern="0" dirty="0">
              <a:solidFill>
                <a:schemeClr val="tx1"/>
              </a:solidFill>
              <a:latin typeface="Neutraface Condensed Titling" panose="02000000000000000000" pitchFamily="2" charset="77"/>
            </a:endParaRPr>
          </a:p>
        </p:txBody>
      </p:sp>
      <p:sp>
        <p:nvSpPr>
          <p:cNvPr id="3" name="Rectangle 2"/>
          <p:cNvSpPr/>
          <p:nvPr/>
        </p:nvSpPr>
        <p:spPr>
          <a:xfrm>
            <a:off x="751905" y="1687866"/>
            <a:ext cx="7736267" cy="4247317"/>
          </a:xfrm>
          <a:prstGeom prst="rect">
            <a:avLst/>
          </a:prstGeom>
        </p:spPr>
        <p:txBody>
          <a:bodyPr wrap="square">
            <a:spAutoFit/>
          </a:bodyPr>
          <a:lstStyle/>
          <a:p>
            <a:pPr>
              <a:spcAft>
                <a:spcPts val="1200"/>
              </a:spcAft>
            </a:pPr>
            <a:r>
              <a:rPr lang="es-ES_tradnl" sz="2400" b="1" dirty="0" smtClean="0">
                <a:latin typeface="Arial"/>
                <a:cs typeface="Arial"/>
              </a:rPr>
              <a:t>Nuestro público:</a:t>
            </a:r>
          </a:p>
          <a:p>
            <a:pPr>
              <a:spcAft>
                <a:spcPts val="1200"/>
              </a:spcAft>
            </a:pPr>
            <a:r>
              <a:rPr lang="es-ES_tradnl" sz="2400" b="1" dirty="0" smtClean="0">
                <a:latin typeface="Arial"/>
                <a:cs typeface="Arial"/>
              </a:rPr>
              <a:t>2,89 </a:t>
            </a:r>
            <a:r>
              <a:rPr lang="es-ES_tradnl" sz="2400" b="1" dirty="0">
                <a:latin typeface="Arial"/>
                <a:cs typeface="Arial"/>
              </a:rPr>
              <a:t>millones de usuarios en Internet </a:t>
            </a:r>
            <a:endParaRPr lang="es-ES_tradnl" sz="2400" b="1" dirty="0" smtClean="0">
              <a:latin typeface="Arial"/>
              <a:cs typeface="Arial"/>
            </a:endParaRPr>
          </a:p>
          <a:p>
            <a:pPr marL="342900" indent="-342900">
              <a:spcAft>
                <a:spcPts val="1200"/>
              </a:spcAft>
              <a:buFont typeface="Arial"/>
              <a:buChar char="•"/>
            </a:pPr>
            <a:r>
              <a:rPr lang="es-ES_tradnl" sz="2400" dirty="0" smtClean="0">
                <a:latin typeface="Arial"/>
                <a:cs typeface="Arial"/>
              </a:rPr>
              <a:t>mamás + 2 </a:t>
            </a:r>
            <a:r>
              <a:rPr lang="es-ES_tradnl" sz="2400" dirty="0">
                <a:latin typeface="Arial"/>
                <a:cs typeface="Arial"/>
              </a:rPr>
              <a:t>horas al día en </a:t>
            </a:r>
            <a:r>
              <a:rPr lang="es-ES_tradnl" sz="2400" dirty="0" smtClean="0">
                <a:latin typeface="Arial"/>
                <a:cs typeface="Arial"/>
              </a:rPr>
              <a:t>Internet</a:t>
            </a:r>
          </a:p>
          <a:p>
            <a:pPr marL="342900" indent="-342900">
              <a:spcAft>
                <a:spcPts val="1200"/>
              </a:spcAft>
              <a:buFont typeface="Arial"/>
              <a:buChar char="•"/>
            </a:pPr>
            <a:r>
              <a:rPr lang="es-ES_tradnl" sz="2400" dirty="0">
                <a:latin typeface="Arial"/>
                <a:cs typeface="Arial"/>
              </a:rPr>
              <a:t>65% de la población online: 18 - 34 años (1,88M</a:t>
            </a:r>
            <a:r>
              <a:rPr lang="es-ES_tradnl" sz="2400" dirty="0" smtClean="0">
                <a:latin typeface="Arial"/>
                <a:cs typeface="Arial"/>
              </a:rPr>
              <a:t>). </a:t>
            </a:r>
          </a:p>
          <a:p>
            <a:pPr lvl="1">
              <a:spcAft>
                <a:spcPts val="1200"/>
              </a:spcAft>
            </a:pPr>
            <a:r>
              <a:rPr lang="es-ES_tradnl" sz="2400" dirty="0" smtClean="0">
                <a:latin typeface="Arial"/>
                <a:cs typeface="Arial"/>
              </a:rPr>
              <a:t>5 </a:t>
            </a:r>
            <a:r>
              <a:rPr lang="es-ES_tradnl" sz="2400" dirty="0">
                <a:latin typeface="Arial"/>
                <a:cs typeface="Arial"/>
              </a:rPr>
              <a:t>categorías:</a:t>
            </a:r>
            <a:endParaRPr lang="en-US" sz="2400" dirty="0">
              <a:latin typeface="Arial"/>
              <a:cs typeface="Arial"/>
            </a:endParaRPr>
          </a:p>
          <a:p>
            <a:pPr marL="1714500" lvl="3" indent="-342900">
              <a:buFont typeface="+mj-lt"/>
              <a:buAutoNum type="arabicPeriod"/>
            </a:pPr>
            <a:r>
              <a:rPr lang="es-ES_tradnl" sz="2000" dirty="0">
                <a:latin typeface="Arial"/>
                <a:cs typeface="Arial"/>
              </a:rPr>
              <a:t>Aficionados al deporte</a:t>
            </a:r>
            <a:endParaRPr lang="en-US" sz="2000" dirty="0">
              <a:latin typeface="Arial"/>
              <a:cs typeface="Arial"/>
            </a:endParaRPr>
          </a:p>
          <a:p>
            <a:pPr marL="1714500" lvl="3" indent="-342900">
              <a:buFont typeface="+mj-lt"/>
              <a:buAutoNum type="arabicPeriod"/>
            </a:pPr>
            <a:r>
              <a:rPr lang="es-ES_tradnl" sz="2000" dirty="0" err="1">
                <a:latin typeface="Arial"/>
                <a:cs typeface="Arial"/>
              </a:rPr>
              <a:t>Gamers</a:t>
            </a:r>
            <a:endParaRPr lang="en-US" sz="2000" dirty="0">
              <a:latin typeface="Arial"/>
              <a:cs typeface="Arial"/>
            </a:endParaRPr>
          </a:p>
          <a:p>
            <a:pPr marL="1714500" lvl="3" indent="-342900">
              <a:buFont typeface="+mj-lt"/>
              <a:buAutoNum type="arabicPeriod"/>
            </a:pPr>
            <a:r>
              <a:rPr lang="es-ES_tradnl" sz="2000" dirty="0">
                <a:latin typeface="Arial"/>
                <a:cs typeface="Arial"/>
              </a:rPr>
              <a:t>Curiosos que buscan de todo en internet</a:t>
            </a:r>
            <a:endParaRPr lang="en-US" sz="2000" dirty="0">
              <a:latin typeface="Arial"/>
              <a:cs typeface="Arial"/>
            </a:endParaRPr>
          </a:p>
          <a:p>
            <a:pPr marL="1714500" lvl="3" indent="-342900">
              <a:buFont typeface="+mj-lt"/>
              <a:buAutoNum type="arabicPeriod"/>
            </a:pPr>
            <a:r>
              <a:rPr lang="es-ES_tradnl" sz="2000" dirty="0">
                <a:latin typeface="Arial"/>
                <a:cs typeface="Arial"/>
              </a:rPr>
              <a:t>Novelas</a:t>
            </a:r>
            <a:endParaRPr lang="en-US" sz="2000" dirty="0">
              <a:latin typeface="Arial"/>
              <a:cs typeface="Arial"/>
            </a:endParaRPr>
          </a:p>
          <a:p>
            <a:pPr marL="1714500" lvl="3" indent="-342900">
              <a:buFont typeface="+mj-lt"/>
              <a:buAutoNum type="arabicPeriod"/>
            </a:pPr>
            <a:r>
              <a:rPr lang="es-ES_tradnl" sz="2000" dirty="0">
                <a:latin typeface="Arial"/>
                <a:cs typeface="Arial"/>
              </a:rPr>
              <a:t>Modas y </a:t>
            </a:r>
            <a:r>
              <a:rPr lang="es-ES_tradnl" sz="2000" dirty="0" smtClean="0">
                <a:latin typeface="Arial"/>
                <a:cs typeface="Arial"/>
              </a:rPr>
              <a:t>tendencias</a:t>
            </a:r>
          </a:p>
        </p:txBody>
      </p:sp>
      <p:pic>
        <p:nvPicPr>
          <p:cNvPr id="5" name="Picture 4" descr="Screen Shot 2018-11-18 at 11.54.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908" y="4571999"/>
            <a:ext cx="2424080" cy="1758255"/>
          </a:xfrm>
          <a:prstGeom prst="rect">
            <a:avLst/>
          </a:prstGeom>
        </p:spPr>
      </p:pic>
      <p:sp>
        <p:nvSpPr>
          <p:cNvPr id="7" name="Rectangle 6"/>
          <p:cNvSpPr/>
          <p:nvPr/>
        </p:nvSpPr>
        <p:spPr>
          <a:xfrm>
            <a:off x="6841565" y="5825340"/>
            <a:ext cx="2335423" cy="553998"/>
          </a:xfrm>
          <a:prstGeom prst="rect">
            <a:avLst/>
          </a:prstGeom>
        </p:spPr>
        <p:txBody>
          <a:bodyPr wrap="square">
            <a:spAutoFit/>
          </a:bodyPr>
          <a:lstStyle/>
          <a:p>
            <a:pPr algn="r"/>
            <a:r>
              <a:rPr lang="es-ES_tradnl" sz="1000" dirty="0" smtClean="0">
                <a:solidFill>
                  <a:schemeClr val="bg1"/>
                </a:solidFill>
                <a:latin typeface="Arial"/>
                <a:cs typeface="Arial"/>
              </a:rPr>
              <a:t>Capital Financiero</a:t>
            </a:r>
          </a:p>
          <a:p>
            <a:pPr algn="r"/>
            <a:r>
              <a:rPr lang="es-ES_tradnl" sz="1000" dirty="0" smtClean="0">
                <a:solidFill>
                  <a:schemeClr val="bg1"/>
                </a:solidFill>
                <a:latin typeface="Arial"/>
                <a:cs typeface="Arial"/>
              </a:rPr>
              <a:t>Giovanni </a:t>
            </a:r>
            <a:r>
              <a:rPr lang="es-ES_tradnl" sz="1000" dirty="0">
                <a:solidFill>
                  <a:schemeClr val="bg1"/>
                </a:solidFill>
                <a:latin typeface="Arial"/>
                <a:cs typeface="Arial"/>
              </a:rPr>
              <a:t>Stella, Gerente de Google </a:t>
            </a:r>
            <a:r>
              <a:rPr lang="es-ES_tradnl" sz="1000" dirty="0" smtClean="0">
                <a:solidFill>
                  <a:schemeClr val="bg1"/>
                </a:solidFill>
                <a:latin typeface="Arial"/>
                <a:cs typeface="Arial"/>
              </a:rPr>
              <a:t>Centroamérica</a:t>
            </a:r>
            <a:endParaRPr lang="en-US" sz="1000" dirty="0">
              <a:solidFill>
                <a:schemeClr val="bg1"/>
              </a:solidFill>
              <a:latin typeface="Arial"/>
              <a:cs typeface="Arial"/>
            </a:endParaRPr>
          </a:p>
        </p:txBody>
      </p:sp>
    </p:spTree>
    <p:extLst>
      <p:ext uri="{BB962C8B-B14F-4D97-AF65-F5344CB8AC3E}">
        <p14:creationId xmlns:p14="http://schemas.microsoft.com/office/powerpoint/2010/main" val="24328686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3564</TotalTime>
  <Words>761</Words>
  <Application>Microsoft Macintosh PowerPoint</Application>
  <PresentationFormat>On-screen Show (4:3)</PresentationFormat>
  <Paragraphs>120</Paragraphs>
  <Slides>23</Slides>
  <Notes>12</Notes>
  <HiddenSlides>0</HiddenSlides>
  <MMClips>4</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15_Default Design</vt:lpstr>
      <vt:lpstr>14_Default Design</vt:lpstr>
      <vt:lpstr>13_Default Design</vt:lpstr>
      <vt:lpstr>PowerPoint Presentation</vt:lpstr>
      <vt:lpstr>PowerPoint Presentation</vt:lpstr>
      <vt:lpstr>RRSS y control de tabaco</vt:lpstr>
      <vt:lpstr>Uso de redes sociales a nivel mundial</vt:lpstr>
      <vt:lpstr>Uso de redes sociales a nivel mundial</vt:lpstr>
      <vt:lpstr>Uso de redes sociales a nivel mundial: tiempo</vt:lpstr>
      <vt:lpstr>Redes sociales en Panamá</vt:lpstr>
      <vt:lpstr>Redes sociales en Panamá</vt:lpstr>
      <vt:lpstr>PowerPoint Presentation</vt:lpstr>
      <vt:lpstr>Estrategias efectivas en redes sociales</vt:lpstr>
      <vt:lpstr>Campañas efectivas</vt:lpstr>
      <vt:lpstr>Campañas efectivas</vt:lpstr>
      <vt:lpstr>PowerPoint Presentation</vt:lpstr>
      <vt:lpstr>PowerPoint Presentation</vt:lpstr>
      <vt:lpstr>PowerPoint Presentation</vt:lpstr>
      <vt:lpstr>Organizaciones internacionales</vt:lpstr>
      <vt:lpstr>ONG globales  control de tabaco</vt:lpstr>
      <vt:lpstr>Organizaciones Locales en el control del tabaco</vt:lpstr>
      <vt:lpstr>Organizaciones Locales en el control del tabaco</vt:lpstr>
      <vt:lpstr>La Industria Tabacalera</vt:lpstr>
      <vt:lpstr>Entes de fachada para las tabacaleras</vt:lpstr>
      <vt:lpstr>PARA CAPACITARSE</vt:lpstr>
      <vt:lpstr>¡Muchas gracias! gabriela@en-comunicacion.com @gabyzamorasauma</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Sociedad civil y control de tabaco</dc:title>
  <dc:creator>G. Zamora</dc:creator>
  <cp:lastModifiedBy>G. Zamora</cp:lastModifiedBy>
  <cp:revision>67</cp:revision>
  <dcterms:created xsi:type="dcterms:W3CDTF">2018-09-14T16:42:52Z</dcterms:created>
  <dcterms:modified xsi:type="dcterms:W3CDTF">2018-11-22T15:30:51Z</dcterms:modified>
</cp:coreProperties>
</file>