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7" r:id="rId2"/>
    <p:sldId id="381" r:id="rId3"/>
    <p:sldId id="372" r:id="rId4"/>
    <p:sldId id="384" r:id="rId5"/>
    <p:sldId id="379" r:id="rId6"/>
    <p:sldId id="388" r:id="rId7"/>
    <p:sldId id="390" r:id="rId8"/>
    <p:sldId id="385" r:id="rId9"/>
    <p:sldId id="386" r:id="rId10"/>
    <p:sldId id="389" r:id="rId11"/>
    <p:sldId id="394" r:id="rId12"/>
    <p:sldId id="400" r:id="rId13"/>
    <p:sldId id="387" r:id="rId14"/>
    <p:sldId id="396" r:id="rId15"/>
    <p:sldId id="397" r:id="rId16"/>
    <p:sldId id="398" r:id="rId17"/>
    <p:sldId id="399" r:id="rId18"/>
    <p:sldId id="393" r:id="rId19"/>
    <p:sldId id="392" r:id="rId20"/>
    <p:sldId id="391" r:id="rId21"/>
    <p:sldId id="395" r:id="rId2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455"/>
    <a:srgbClr val="97D459"/>
    <a:srgbClr val="B4FF69"/>
    <a:srgbClr val="ADFF44"/>
    <a:srgbClr val="AEFF16"/>
    <a:srgbClr val="9AF330"/>
    <a:srgbClr val="93F393"/>
    <a:srgbClr val="0FF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1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AAFB5-A470-4E14-992E-820FB2222B8B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AB07-A9AA-4772-B012-DF3CCF84C6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922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7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AB07-A9AA-4772-B012-DF3CCF84C6A7}" type="slidenum">
              <a:rPr lang="es-PA" smtClean="0"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5172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AB07-A9AA-4772-B012-DF3CCF84C6A7}" type="slidenum">
              <a:rPr lang="es-PA" smtClean="0"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5741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AB07-A9AA-4772-B012-DF3CCF84C6A7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129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3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334149"/>
            <a:ext cx="1827312" cy="4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27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0731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301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389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8524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255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6726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5513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775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668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7956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A00A-84FC-4FE8-B53F-9069651A4BCF}" type="datetimeFigureOut">
              <a:rPr lang="es-PA" smtClean="0"/>
              <a:t>22/11/18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8ADA-68C4-4F7D-B400-C44A22B6F13F}" type="slidenum">
              <a:rPr lang="es-PA" smtClean="0"/>
              <a:t>‹Nº›</a:t>
            </a:fld>
            <a:endParaRPr lang="es-PA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334149"/>
            <a:ext cx="1827312" cy="4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9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tlineco.n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rt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805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5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4136" y="620688"/>
            <a:ext cx="81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Gotham-Light"/>
              </a:rPr>
              <a:t>Conocer Nuestros PUBLICOS  Internos – Externos.</a:t>
            </a:r>
          </a:p>
          <a:p>
            <a:pPr algn="ctr"/>
            <a:endParaRPr lang="es-PA" sz="4000" dirty="0">
              <a:latin typeface="Gotham-Light"/>
            </a:endParaRPr>
          </a:p>
          <a:p>
            <a:pPr algn="ctr"/>
            <a:r>
              <a:rPr lang="es-PA" sz="4000" dirty="0" smtClean="0">
                <a:latin typeface="Gotham-Light"/>
              </a:rPr>
              <a:t>COORDINACION entre las partes.</a:t>
            </a:r>
          </a:p>
          <a:p>
            <a:pPr algn="ctr"/>
            <a:endParaRPr lang="es-PA" sz="4000" dirty="0">
              <a:latin typeface="Gotham-Light"/>
            </a:endParaRPr>
          </a:p>
          <a:p>
            <a:pPr algn="ctr"/>
            <a:r>
              <a:rPr lang="es-PA" sz="4000" dirty="0" smtClean="0">
                <a:latin typeface="Gotham-Light"/>
              </a:rPr>
              <a:t>RESPETO a la Población y Pacientes. </a:t>
            </a:r>
            <a:endParaRPr lang="es-PA" sz="4000" dirty="0">
              <a:latin typeface="Gotham-Light"/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2734821" y="3055022"/>
            <a:ext cx="6741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6600" b="1" dirty="0">
                <a:solidFill>
                  <a:srgbClr val="696A6E"/>
                </a:solidFill>
                <a:latin typeface="Gotham-Bold"/>
              </a:rPr>
              <a:t> </a:t>
            </a:r>
            <a:r>
              <a:rPr lang="es-PA" sz="6600" b="1" dirty="0" smtClean="0">
                <a:solidFill>
                  <a:srgbClr val="696A6E"/>
                </a:solidFill>
                <a:latin typeface="Gotham-Bold"/>
              </a:rPr>
              <a:t> SENSIBILIDAD </a:t>
            </a:r>
            <a:endParaRPr lang="es-PA" sz="6000" dirty="0"/>
          </a:p>
        </p:txBody>
      </p:sp>
    </p:spTree>
    <p:extLst>
      <p:ext uri="{BB962C8B-B14F-4D97-AF65-F5344CB8AC3E}">
        <p14:creationId xmlns:p14="http://schemas.microsoft.com/office/powerpoint/2010/main" val="6699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600" y="792864"/>
            <a:ext cx="81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Gotham-Light"/>
              </a:rPr>
              <a:t>Experiencia mediante empresas y Organizaciones Internacionales. </a:t>
            </a:r>
          </a:p>
          <a:p>
            <a:pPr algn="ctr"/>
            <a:endParaRPr lang="es-PA" sz="4000" dirty="0">
              <a:latin typeface="Gotham-Light"/>
            </a:endParaRPr>
          </a:p>
          <a:p>
            <a:pPr algn="ctr"/>
            <a:r>
              <a:rPr lang="es-PA" sz="4000" dirty="0" smtClean="0">
                <a:latin typeface="Gotham-Light"/>
              </a:rPr>
              <a:t>Hacer una auditoría de medios previo a lanzamientos. </a:t>
            </a:r>
          </a:p>
          <a:p>
            <a:pPr algn="ctr"/>
            <a:endParaRPr lang="es-PA" sz="4000" dirty="0">
              <a:latin typeface="Gotham-Light"/>
            </a:endParaRPr>
          </a:p>
          <a:p>
            <a:pPr algn="ctr"/>
            <a:r>
              <a:rPr lang="es-PA" sz="4000" dirty="0" smtClean="0">
                <a:latin typeface="Gotham-Light"/>
              </a:rPr>
              <a:t>Uso de fuentes confiables y trabajo con estructura de agencia. </a:t>
            </a:r>
          </a:p>
          <a:p>
            <a:pPr algn="ctr"/>
            <a:endParaRPr lang="es-PA" sz="4000" dirty="0" smtClean="0">
              <a:latin typeface="Gotham-Light"/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2734821" y="3055022"/>
            <a:ext cx="6741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6600" b="1" dirty="0">
                <a:solidFill>
                  <a:srgbClr val="696A6E"/>
                </a:solidFill>
                <a:latin typeface="Gotham-Bold"/>
              </a:rPr>
              <a:t> </a:t>
            </a:r>
            <a:r>
              <a:rPr lang="es-PA" sz="6600" b="1" dirty="0" smtClean="0">
                <a:solidFill>
                  <a:srgbClr val="696A6E"/>
                </a:solidFill>
                <a:latin typeface="Gotham-Bold"/>
              </a:rPr>
              <a:t> CASOS EXITO </a:t>
            </a:r>
            <a:endParaRPr lang="es-PA" sz="6000" dirty="0"/>
          </a:p>
        </p:txBody>
      </p:sp>
    </p:spTree>
    <p:extLst>
      <p:ext uri="{BB962C8B-B14F-4D97-AF65-F5344CB8AC3E}">
        <p14:creationId xmlns:p14="http://schemas.microsoft.com/office/powerpoint/2010/main" val="5011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4275" y="2091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APOYO PROYECTO LEY </a:t>
            </a:r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136 -PANAMA 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827" y="1484784"/>
            <a:ext cx="9063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CAMPAIGN FOR TOBACCO FREE KIDS. </a:t>
            </a:r>
          </a:p>
          <a:p>
            <a:endParaRPr lang="es-P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MINISTERIO DE SALUD. </a:t>
            </a:r>
          </a:p>
          <a:p>
            <a:endParaRPr lang="es-P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COALICION PANAMEÑA CONTRA EL TABAQUISMO COPACET. </a:t>
            </a:r>
          </a:p>
          <a:p>
            <a:endParaRPr lang="es-PA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AGENCIAS DE COMUNICACIONES REGIONALES. </a:t>
            </a:r>
          </a:p>
        </p:txBody>
      </p:sp>
    </p:spTree>
    <p:extLst>
      <p:ext uri="{BB962C8B-B14F-4D97-AF65-F5344CB8AC3E}">
        <p14:creationId xmlns:p14="http://schemas.microsoft.com/office/powerpoint/2010/main" val="26325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74275" y="2381849"/>
            <a:ext cx="8969726" cy="4476151"/>
            <a:chOff x="1" y="980729"/>
            <a:chExt cx="10496695" cy="4754718"/>
          </a:xfrm>
        </p:grpSpPr>
        <p:pic>
          <p:nvPicPr>
            <p:cNvPr id="6" name="Picture 2" descr="C:\Users\FRONTLINE_01\Documents\Frontline 2018\Copacet\Publicaciones Agosto\Panama06082018-RadioPanamaComP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80729"/>
              <a:ext cx="3347864" cy="283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" descr="C:\Users\FRONTLINE_01\Documents\Frontline 2018\Copacet\Publicaciones Agosto\Panama03082018-RPCRadioCo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253" y="980730"/>
              <a:ext cx="3324979" cy="2778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FRONTLINE_01\Documents\Frontline 2018\Copacet\Publicaciones Agosto\Panama14082018-SportsAndHealth FB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7" b="55996"/>
            <a:stretch/>
          </p:blipFill>
          <p:spPr bwMode="auto">
            <a:xfrm>
              <a:off x="107504" y="3758850"/>
              <a:ext cx="4032448" cy="191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 r="13993"/>
            <a:stretch/>
          </p:blipFill>
          <p:spPr bwMode="auto">
            <a:xfrm>
              <a:off x="4139952" y="3758850"/>
              <a:ext cx="2543165" cy="197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FRONTLINE_01\Documents\Frontline 2018\Copacet\Panama31072018-MetroLibr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71"/>
            <a:stretch/>
          </p:blipFill>
          <p:spPr bwMode="auto">
            <a:xfrm>
              <a:off x="6660232" y="980729"/>
              <a:ext cx="3836464" cy="4754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/>
          <p:cNvSpPr txBox="1"/>
          <p:nvPr/>
        </p:nvSpPr>
        <p:spPr>
          <a:xfrm>
            <a:off x="174275" y="2091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APOYO PROYECTO LEY </a:t>
            </a:r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136 -PANAMA 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819" y="848217"/>
            <a:ext cx="7649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Capacitar</a:t>
            </a:r>
            <a:r>
              <a:rPr lang="es-PA" sz="2400" dirty="0" smtClean="0"/>
              <a:t> mediante  Taller a Voceros.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Alinear </a:t>
            </a:r>
            <a:r>
              <a:rPr lang="es-PA" sz="2400" dirty="0" err="1" smtClean="0"/>
              <a:t>Organizaciónes</a:t>
            </a:r>
            <a:r>
              <a:rPr lang="es-PA" sz="2400" dirty="0" smtClean="0"/>
              <a:t> e Instituciones Involucradas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Comprometerse</a:t>
            </a:r>
            <a:r>
              <a:rPr lang="es-PA" sz="2400" dirty="0" smtClean="0"/>
              <a:t> en la Atención a Medios. </a:t>
            </a:r>
          </a:p>
        </p:txBody>
      </p:sp>
    </p:spTree>
    <p:extLst>
      <p:ext uri="{BB962C8B-B14F-4D97-AF65-F5344CB8AC3E}">
        <p14:creationId xmlns:p14="http://schemas.microsoft.com/office/powerpoint/2010/main" val="32746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4275" y="2091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APOYO PROYECTO LEY </a:t>
            </a:r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136 -PANAMA 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4275" y="20918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APOYO PROYECTO LEY </a:t>
            </a:r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136 -PANAMA 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"/>
            <a:ext cx="9144000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18"/>
            <a:ext cx="9144000" cy="6858858"/>
          </a:xfrm>
        </p:spPr>
      </p:pic>
    </p:spTree>
    <p:extLst>
      <p:ext uri="{BB962C8B-B14F-4D97-AF65-F5344CB8AC3E}">
        <p14:creationId xmlns:p14="http://schemas.microsoft.com/office/powerpoint/2010/main" val="2325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3528" y="27497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PANLAR PANAMA 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873685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Comunicar</a:t>
            </a:r>
            <a:r>
              <a:rPr lang="es-PA" sz="2400" dirty="0" smtClean="0"/>
              <a:t> los detalles del Congreso de  la Liga Panamericana de Asociaciones de Reumatología.</a:t>
            </a:r>
            <a:endParaRPr lang="en-US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Combinar Acciones </a:t>
            </a:r>
            <a:r>
              <a:rPr lang="es-PA" sz="2400" dirty="0" smtClean="0"/>
              <a:t>– Gira de Medios y Conferencia de Prensa.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Coordinar </a:t>
            </a:r>
            <a:r>
              <a:rPr lang="es-PA" sz="2400" dirty="0" smtClean="0"/>
              <a:t>con Paneles de Expertos</a:t>
            </a:r>
            <a:r>
              <a:rPr lang="es-PA" sz="2400" dirty="0"/>
              <a:t> </a:t>
            </a:r>
            <a:r>
              <a:rPr lang="es-PA" sz="2400" dirty="0" smtClean="0"/>
              <a:t>e identificar </a:t>
            </a:r>
            <a:r>
              <a:rPr lang="es-PA" sz="2400" dirty="0" err="1" smtClean="0"/>
              <a:t>Asoc</a:t>
            </a:r>
            <a:r>
              <a:rPr lang="es-PA" sz="2400" dirty="0" smtClean="0"/>
              <a:t>. Pacientes.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0" y="3195941"/>
            <a:ext cx="9144000" cy="3662059"/>
            <a:chOff x="0" y="3195941"/>
            <a:chExt cx="9144000" cy="4212334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3195941"/>
              <a:ext cx="9144000" cy="1933814"/>
              <a:chOff x="0" y="2281069"/>
              <a:chExt cx="19264183" cy="4240408"/>
            </a:xfrm>
          </p:grpSpPr>
          <p:pic>
            <p:nvPicPr>
              <p:cNvPr id="11" name="Picture 12" descr="C:\Users\frontline03\Desktop\Clientes 2016\Proyectos\PANLAR\Image\Panama170416-LaPrensa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27"/>
              <a:stretch/>
            </p:blipFill>
            <p:spPr bwMode="auto">
              <a:xfrm>
                <a:off x="0" y="2281069"/>
                <a:ext cx="4437785" cy="42404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C:\Users\frontline03\Desktop\Clientes 2016\Proyectos\PANLAR\Image\20160419_11465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786" y="2305708"/>
                <a:ext cx="3441474" cy="4215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frontline03\Desktop\Clientes 2016\Proyectos\PANLAR\PANLAR\Nuevas Notas_PANLAR\IMG-20160418-WA001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6116" y="2322989"/>
                <a:ext cx="5780085" cy="4198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:\Users\frontline03\Desktop\Clientes 2016\Proyectos\PANLAR\PANLAR\Nuevas Notas_PANLAR\IMG-20160418-WA001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6200" y="2322989"/>
                <a:ext cx="5597983" cy="4198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C:\Users\frontline03\Desktop\Clientes 2016\4-Proyectos\PANLAR\Monitoreo PANLAR 2016\Image\Panama010516-LaPrens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29755"/>
              <a:ext cx="2179329" cy="225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frontline03\Desktop\Clientes 2016\4-Proyectos\PANLAR\Monitoreo PANLAR 2016\Image\Panama270416-TelemetroWe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961" y="5104602"/>
              <a:ext cx="2858079" cy="230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frontline03\Desktop\Clientes 2016\4-Proyectos\PANLAR\Monitoreo PANLAR 2016\Image\Panama110516-TelemetroReport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104602"/>
              <a:ext cx="4211960" cy="230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0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23528" y="27497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DIA MUNDIAL DE LA OSTEOPOROSIS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052736"/>
            <a:ext cx="9900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Prevenir </a:t>
            </a:r>
            <a:r>
              <a:rPr lang="es-PA" sz="2400" dirty="0" smtClean="0"/>
              <a:t> enfermedades como Osteoporosis.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Promover</a:t>
            </a:r>
            <a:r>
              <a:rPr lang="es-PA" sz="2400" dirty="0" smtClean="0"/>
              <a:t>  el Consumo de Productos Lácteos.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3200" b="1" dirty="0" smtClean="0"/>
              <a:t>Enfocar </a:t>
            </a:r>
            <a:r>
              <a:rPr lang="es-PA" sz="3200" dirty="0" smtClean="0"/>
              <a:t> </a:t>
            </a:r>
            <a:r>
              <a:rPr lang="es-PA" sz="2400" dirty="0" smtClean="0"/>
              <a:t>a través de 2 ejes mediante Nutrición y Reumatología.</a:t>
            </a:r>
            <a:endParaRPr lang="es-P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3200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0" y="2996952"/>
            <a:ext cx="9145136" cy="3240360"/>
            <a:chOff x="-1136" y="1686876"/>
            <a:chExt cx="11391028" cy="3470316"/>
          </a:xfrm>
        </p:grpSpPr>
        <p:pic>
          <p:nvPicPr>
            <p:cNvPr id="4" name="Picture 3" descr="C:\Users\Neirys\Documents\Clientes 2018\Nevada\Monitoreo\10-Octubre\Image\Panama201018-PanamaAmeric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6" y="1686876"/>
              <a:ext cx="2488985" cy="347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Neirys\Documents\Clientes 2018\Nevada\Monitoreo\10-Octubre\Image\Panama181019-LaPrens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54370" y="1703640"/>
              <a:ext cx="3456209" cy="345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Neirys\Documents\Clientes 2018\Nevada\Monitoreo\10-Octubre\Image\Panama161018-RPCradi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262" y="1686876"/>
              <a:ext cx="5524630" cy="347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6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CC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916832"/>
            <a:ext cx="4788024" cy="28007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8000" b="1" dirty="0" smtClean="0">
                <a:solidFill>
                  <a:schemeClr val="bg1"/>
                </a:solidFill>
                <a:latin typeface="Helvetica"/>
                <a:cs typeface="Helvetica"/>
              </a:rPr>
              <a:t>QUIENES </a:t>
            </a:r>
            <a:r>
              <a:rPr lang="es-ES" sz="9600" b="1" dirty="0" smtClean="0">
                <a:solidFill>
                  <a:schemeClr val="bg1"/>
                </a:solidFill>
                <a:latin typeface="Helvetica"/>
                <a:cs typeface="Helvetica"/>
              </a:rPr>
              <a:t>SOMOS</a:t>
            </a:r>
            <a:endParaRPr lang="es-ES" sz="8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29000" y="-891480"/>
            <a:ext cx="4751512" cy="64479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413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?</a:t>
            </a:r>
            <a:endParaRPr lang="es-ES" sz="413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113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323528" y="27497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latin typeface="Century Gothic" panose="020B0502020202020204" pitchFamily="34" charset="0"/>
                <a:ea typeface="Microsoft JhengHei" panose="020B0604030504040204" pitchFamily="34" charset="-120"/>
              </a:rPr>
              <a:t>DIA MUNDIAL DEL RIÑON </a:t>
            </a:r>
            <a:endParaRPr lang="es-PA" sz="3200" b="1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0" y="1084696"/>
            <a:ext cx="9144000" cy="5944704"/>
            <a:chOff x="0" y="1084696"/>
            <a:chExt cx="9708866" cy="584992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421" y="1124744"/>
              <a:ext cx="2129605" cy="285100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24744"/>
              <a:ext cx="2785421" cy="2851001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09" y="3963543"/>
              <a:ext cx="2483563" cy="286844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026" y="1084696"/>
              <a:ext cx="4793840" cy="574729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421" y="3963543"/>
              <a:ext cx="2290635" cy="2971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CC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2492896"/>
            <a:ext cx="683264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" sz="7200" b="1" dirty="0" smtClean="0">
                <a:solidFill>
                  <a:prstClr val="white"/>
                </a:solidFill>
                <a:latin typeface="Helvetica"/>
                <a:cs typeface="Helvetica"/>
              </a:rPr>
              <a:t>¡GRACIAS!</a:t>
            </a:r>
            <a:endParaRPr lang="es-ES" sz="72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Redondear rectángulo de esquina sencilla 5"/>
          <p:cNvSpPr/>
          <p:nvPr/>
        </p:nvSpPr>
        <p:spPr>
          <a:xfrm rot="21020498">
            <a:off x="5612669" y="3816730"/>
            <a:ext cx="3105276" cy="2367252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20974584">
            <a:off x="5721789" y="4305507"/>
            <a:ext cx="3020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latin typeface="Helvetica Light"/>
                <a:cs typeface="Helvetica Light"/>
                <a:hlinkClick r:id="rId3"/>
              </a:rPr>
              <a:t>www.frontlineco.net</a:t>
            </a:r>
            <a:endParaRPr lang="es-ES" i="1" dirty="0" smtClean="0">
              <a:latin typeface="Helvetica Light"/>
              <a:cs typeface="Helvetica Light"/>
            </a:endParaRPr>
          </a:p>
          <a:p>
            <a:endParaRPr lang="es-ES" i="1" dirty="0" smtClean="0">
              <a:latin typeface="Helvetica Light"/>
              <a:cs typeface="Helvetica Light"/>
            </a:endParaRPr>
          </a:p>
          <a:p>
            <a:r>
              <a:rPr lang="es-ES" sz="1600" i="1" dirty="0" smtClean="0">
                <a:latin typeface="Helvetica Light"/>
                <a:cs typeface="Helvetica Light"/>
              </a:rPr>
              <a:t>IG: 	@</a:t>
            </a:r>
            <a:r>
              <a:rPr lang="es-ES" sz="1600" i="1" dirty="0" err="1" smtClean="0">
                <a:latin typeface="Helvetica Light"/>
                <a:cs typeface="Helvetica Light"/>
              </a:rPr>
              <a:t>prfrontline</a:t>
            </a:r>
            <a:endParaRPr lang="es-ES" sz="1600" i="1" dirty="0" smtClean="0">
              <a:latin typeface="Helvetica Light"/>
              <a:cs typeface="Helvetica Light"/>
            </a:endParaRPr>
          </a:p>
          <a:p>
            <a:r>
              <a:rPr lang="es-ES" sz="1600" i="1" dirty="0" smtClean="0">
                <a:latin typeface="Helvetica Light"/>
                <a:cs typeface="Helvetica Light"/>
              </a:rPr>
              <a:t>TW:          </a:t>
            </a:r>
            <a:r>
              <a:rPr lang="es-ES" sz="1600" i="1" dirty="0" smtClean="0">
                <a:latin typeface="Helvetica Light"/>
                <a:cs typeface="Helvetica Light"/>
              </a:rPr>
              <a:t>@</a:t>
            </a:r>
            <a:r>
              <a:rPr lang="es-ES" sz="1600" i="1" dirty="0" err="1" smtClean="0">
                <a:latin typeface="Helvetica Light"/>
                <a:cs typeface="Helvetica Light"/>
              </a:rPr>
              <a:t>PR_frontline</a:t>
            </a:r>
            <a:endParaRPr lang="es-ES" sz="1600" i="1" dirty="0" smtClean="0">
              <a:latin typeface="Helvetica Light"/>
              <a:cs typeface="Helvetica Light"/>
            </a:endParaRPr>
          </a:p>
          <a:p>
            <a:r>
              <a:rPr lang="es-ES" sz="1600" i="1" dirty="0" smtClean="0">
                <a:latin typeface="Helvetica Light"/>
                <a:cs typeface="Helvetica Light"/>
              </a:rPr>
              <a:t>Facebook: </a:t>
            </a:r>
          </a:p>
          <a:p>
            <a:r>
              <a:rPr lang="es-ES" sz="1600" i="1" dirty="0" smtClean="0">
                <a:latin typeface="Helvetica Light"/>
                <a:cs typeface="Helvetica Light"/>
              </a:rPr>
              <a:t>Frontline Communications, Inc. </a:t>
            </a:r>
            <a:endParaRPr lang="es-ES" sz="1600" i="1" dirty="0">
              <a:latin typeface="Helvetica Light"/>
              <a:cs typeface="Helvetica Ligh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913377" y="3979424"/>
            <a:ext cx="288032" cy="28803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1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539552" y="260648"/>
            <a:ext cx="8136903" cy="63709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ES" sz="1600" dirty="0">
              <a:solidFill>
                <a:schemeClr val="accent3">
                  <a:lumMod val="20000"/>
                  <a:lumOff val="8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Helvetica"/>
                <a:cs typeface="Helvetica"/>
              </a:rPr>
              <a:t>Empresa panameña de Comunicaciones corporativas. </a:t>
            </a:r>
          </a:p>
          <a:p>
            <a:endParaRPr lang="es-ES" sz="60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s-ES" sz="6000" dirty="0" smtClean="0">
                <a:solidFill>
                  <a:schemeClr val="bg1"/>
                </a:solidFill>
                <a:latin typeface="Helvetica"/>
                <a:cs typeface="Helvetica"/>
              </a:rPr>
              <a:t>Fundada en </a:t>
            </a:r>
            <a:r>
              <a:rPr lang="es-ES" sz="9600" b="1" dirty="0" smtClean="0">
                <a:solidFill>
                  <a:srgbClr val="B4FF69"/>
                </a:solidFill>
                <a:latin typeface="Helvetica"/>
                <a:cs typeface="Helvetica"/>
              </a:rPr>
              <a:t>2007</a:t>
            </a:r>
            <a:r>
              <a:rPr lang="es-ES" sz="9600" b="1" dirty="0" smtClean="0">
                <a:solidFill>
                  <a:schemeClr val="bg1"/>
                </a:solidFill>
                <a:latin typeface="Helvetica"/>
                <a:cs typeface="Helvetica"/>
              </a:rPr>
              <a:t>!</a:t>
            </a:r>
            <a:endParaRPr lang="es-ES" sz="60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s-ES" sz="28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s-E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Helvetica"/>
                <a:cs typeface="Helvetica"/>
              </a:rPr>
              <a:t>Profesionales con más de </a:t>
            </a:r>
            <a:r>
              <a:rPr lang="es-ES" sz="4400" dirty="0" smtClean="0">
                <a:solidFill>
                  <a:srgbClr val="B4FF69"/>
                </a:solidFill>
                <a:latin typeface="Helvetica"/>
                <a:cs typeface="Helvetica"/>
              </a:rPr>
              <a:t>20 años</a:t>
            </a:r>
            <a:r>
              <a:rPr lang="es-ES" sz="2800" dirty="0" smtClean="0">
                <a:solidFill>
                  <a:srgbClr val="B4FF69"/>
                </a:solidFill>
                <a:latin typeface="Helvetica"/>
                <a:cs typeface="Helvetica"/>
              </a:rPr>
              <a:t> </a:t>
            </a:r>
            <a:r>
              <a:rPr lang="es-ES" sz="2800" dirty="0" smtClean="0">
                <a:solidFill>
                  <a:schemeClr val="bg1"/>
                </a:solidFill>
                <a:latin typeface="Helvetica"/>
                <a:cs typeface="Helvetica"/>
              </a:rPr>
              <a:t>de experiencia </a:t>
            </a:r>
            <a:r>
              <a:rPr lang="es-ES" sz="4000" dirty="0" smtClean="0">
                <a:solidFill>
                  <a:srgbClr val="B4FF69"/>
                </a:solidFill>
                <a:latin typeface="Helvetica"/>
                <a:cs typeface="Helvetica"/>
              </a:rPr>
              <a:t>nacional e internacional</a:t>
            </a:r>
            <a:r>
              <a:rPr lang="es-ES" sz="2800" dirty="0" smtClean="0">
                <a:solidFill>
                  <a:schemeClr val="bg1"/>
                </a:solidFill>
                <a:latin typeface="Helvetica"/>
                <a:cs typeface="Helvetica"/>
              </a:rPr>
              <a:t>.</a:t>
            </a:r>
          </a:p>
          <a:p>
            <a:endParaRPr lang="es-ES" sz="160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395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CC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16200000">
            <a:off x="-2636643" y="2716764"/>
            <a:ext cx="683264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7200" b="1" dirty="0" smtClean="0">
                <a:solidFill>
                  <a:schemeClr val="bg1"/>
                </a:solidFill>
                <a:latin typeface="Helvetica"/>
                <a:cs typeface="Helvetica"/>
              </a:rPr>
              <a:t>EXPERIENCIA</a:t>
            </a:r>
            <a:endParaRPr lang="es-ES" sz="7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1369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 rot="5400000">
            <a:off x="6157337" y="981889"/>
            <a:ext cx="861774" cy="57606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latin typeface="Helvetica"/>
                <a:cs typeface="Helvetica"/>
              </a:rPr>
              <a:t>CONSUMO MASIVO</a:t>
            </a:r>
            <a:endParaRPr lang="es-ES" sz="44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14" name="CuadroTexto 13"/>
          <p:cNvSpPr txBox="1"/>
          <p:nvPr/>
        </p:nvSpPr>
        <p:spPr>
          <a:xfrm rot="5400000">
            <a:off x="5601598" y="2111370"/>
            <a:ext cx="677108" cy="57606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Helvetica"/>
                <a:cs typeface="Helvetica"/>
              </a:rPr>
              <a:t>COMUNICACIÓN INTERNA</a:t>
            </a:r>
            <a:endParaRPr lang="es-ES" sz="32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5" name="CuadroTexto 14"/>
          <p:cNvSpPr txBox="1"/>
          <p:nvPr/>
        </p:nvSpPr>
        <p:spPr>
          <a:xfrm rot="5400000">
            <a:off x="6892516" y="1789076"/>
            <a:ext cx="615553" cy="52565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ASUNTOS PÚBLICOS</a:t>
            </a:r>
            <a:endParaRPr lang="es-E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CuadroTexto 15"/>
          <p:cNvSpPr txBox="1"/>
          <p:nvPr/>
        </p:nvSpPr>
        <p:spPr>
          <a:xfrm rot="5400000">
            <a:off x="7154996" y="959242"/>
            <a:ext cx="738664" cy="360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600" b="1" dirty="0" smtClean="0">
                <a:latin typeface="Helvetica"/>
                <a:cs typeface="Helvetica"/>
              </a:rPr>
              <a:t>INMOBILIARIO</a:t>
            </a:r>
            <a:endParaRPr lang="es-ES" sz="3600" b="1" dirty="0">
              <a:latin typeface="Helvetica"/>
              <a:cs typeface="Helvetica"/>
            </a:endParaRPr>
          </a:p>
        </p:txBody>
      </p:sp>
      <p:sp>
        <p:nvSpPr>
          <p:cNvPr id="17" name="CuadroTexto 16"/>
          <p:cNvSpPr txBox="1"/>
          <p:nvPr/>
        </p:nvSpPr>
        <p:spPr>
          <a:xfrm rot="5400000">
            <a:off x="7571364" y="4143275"/>
            <a:ext cx="553998" cy="26642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400" b="1" dirty="0" smtClean="0">
                <a:latin typeface="Helvetica"/>
                <a:cs typeface="Helvetica"/>
              </a:rPr>
              <a:t>ESTILO DE VIDA</a:t>
            </a:r>
            <a:endParaRPr lang="es-ES" sz="2400" b="1" dirty="0">
              <a:latin typeface="Helvetica"/>
              <a:cs typeface="Helvetica"/>
            </a:endParaRPr>
          </a:p>
        </p:txBody>
      </p:sp>
      <p:sp>
        <p:nvSpPr>
          <p:cNvPr id="25" name="CuadroTexto 24"/>
          <p:cNvSpPr txBox="1"/>
          <p:nvPr/>
        </p:nvSpPr>
        <p:spPr>
          <a:xfrm rot="5400000">
            <a:off x="5719773" y="1264405"/>
            <a:ext cx="861774" cy="40434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4400" b="1" dirty="0" smtClean="0">
                <a:solidFill>
                  <a:srgbClr val="FFFFFF"/>
                </a:solidFill>
                <a:latin typeface="Helvetica"/>
                <a:cs typeface="Helvetica"/>
              </a:rPr>
              <a:t>TECNOLOGÍA</a:t>
            </a:r>
            <a:endParaRPr lang="es-ES" sz="4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8" name="CuadroTexto 27"/>
          <p:cNvSpPr txBox="1"/>
          <p:nvPr/>
        </p:nvSpPr>
        <p:spPr>
          <a:xfrm rot="5400000">
            <a:off x="3961093" y="3247819"/>
            <a:ext cx="861774" cy="23762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4400" b="1" dirty="0" smtClean="0">
                <a:latin typeface="Helvetica"/>
                <a:cs typeface="Helvetica"/>
              </a:rPr>
              <a:t>SALUD</a:t>
            </a:r>
            <a:endParaRPr lang="es-ES" sz="4400" b="1" dirty="0">
              <a:latin typeface="Helvetica"/>
              <a:cs typeface="Helvetica"/>
            </a:endParaRPr>
          </a:p>
        </p:txBody>
      </p:sp>
      <p:sp>
        <p:nvSpPr>
          <p:cNvPr id="31" name="CuadroTexto 30"/>
          <p:cNvSpPr txBox="1"/>
          <p:nvPr/>
        </p:nvSpPr>
        <p:spPr>
          <a:xfrm rot="5400000">
            <a:off x="4598712" y="3906344"/>
            <a:ext cx="738664" cy="35283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Helvetica"/>
                <a:cs typeface="Helvetica"/>
              </a:rPr>
              <a:t>CONSULTORÍA</a:t>
            </a:r>
            <a:endParaRPr lang="es-ES" sz="36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32" name="CuadroTexto 31"/>
          <p:cNvSpPr txBox="1"/>
          <p:nvPr/>
        </p:nvSpPr>
        <p:spPr>
          <a:xfrm rot="5400000">
            <a:off x="4444243" y="791415"/>
            <a:ext cx="615553" cy="39604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latin typeface="Helvetica"/>
                <a:cs typeface="Helvetica"/>
              </a:rPr>
              <a:t>GASTRONOMÍA</a:t>
            </a:r>
            <a:endParaRPr lang="es-ES" sz="2800" b="1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  <p:sp>
        <p:nvSpPr>
          <p:cNvPr id="33" name="CuadroTexto 32"/>
          <p:cNvSpPr txBox="1"/>
          <p:nvPr/>
        </p:nvSpPr>
        <p:spPr>
          <a:xfrm rot="5400000">
            <a:off x="7427348" y="213610"/>
            <a:ext cx="553998" cy="42484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Helvetica"/>
                <a:cs typeface="Helvetica"/>
              </a:rPr>
              <a:t>MARCAS DE LUJO</a:t>
            </a:r>
            <a:endParaRPr lang="es-ES" sz="2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36" name="Cheurón 35"/>
          <p:cNvSpPr/>
          <p:nvPr/>
        </p:nvSpPr>
        <p:spPr>
          <a:xfrm>
            <a:off x="611560" y="692696"/>
            <a:ext cx="9001000" cy="936104"/>
          </a:xfrm>
          <a:prstGeom prst="chevr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b="1" dirty="0">
                <a:solidFill>
                  <a:srgbClr val="FFFFFF"/>
                </a:solidFill>
                <a:latin typeface="Helvetica"/>
                <a:cs typeface="Helvetica"/>
              </a:rPr>
              <a:t>Amplia experiencia en las siguientes </a:t>
            </a:r>
          </a:p>
          <a:p>
            <a:pPr algn="r"/>
            <a:r>
              <a:rPr lang="es-ES" sz="4800" b="1" dirty="0" smtClean="0">
                <a:solidFill>
                  <a:srgbClr val="FFFFFF"/>
                </a:solidFill>
                <a:latin typeface="Helvetica"/>
                <a:cs typeface="Helvetica"/>
              </a:rPr>
              <a:t>ÁREAS </a:t>
            </a:r>
            <a:r>
              <a:rPr lang="es-ES" sz="4800" b="1" dirty="0">
                <a:solidFill>
                  <a:srgbClr val="FFFFFF"/>
                </a:solidFill>
                <a:latin typeface="Helvetica"/>
                <a:cs typeface="Helvetica"/>
              </a:rPr>
              <a:t>DE NEGOCIO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0" y="63308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 smtClean="0">
                <a:latin typeface="Helvetica"/>
                <a:cs typeface="Helvetica"/>
              </a:rPr>
              <a:t>*</a:t>
            </a:r>
            <a:r>
              <a:rPr lang="es-ES" sz="1600" dirty="0" err="1" smtClean="0">
                <a:latin typeface="Helvetica"/>
                <a:cs typeface="Helvetica"/>
              </a:rPr>
              <a:t>Partners</a:t>
            </a:r>
            <a:r>
              <a:rPr lang="es-ES" sz="1600" dirty="0" smtClean="0">
                <a:latin typeface="Helvetica"/>
                <a:cs typeface="Helvetica"/>
              </a:rPr>
              <a:t> regionales y selección de proveedores bajo altos estándares de calidad.</a:t>
            </a:r>
          </a:p>
        </p:txBody>
      </p:sp>
    </p:spTree>
    <p:extLst>
      <p:ext uri="{BB962C8B-B14F-4D97-AF65-F5344CB8AC3E}">
        <p14:creationId xmlns:p14="http://schemas.microsoft.com/office/powerpoint/2010/main" val="11126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19672" y="155679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Gotham-Light"/>
              </a:rPr>
              <a:t>Debemos ser </a:t>
            </a:r>
            <a:r>
              <a:rPr lang="es-PA" sz="4000" b="1" dirty="0" smtClean="0">
                <a:latin typeface="Gotham-Light"/>
              </a:rPr>
              <a:t>EFICIENTES y EQUILIBRADOS. </a:t>
            </a:r>
            <a:endParaRPr lang="es-PA" b="1" dirty="0">
              <a:latin typeface="Gotham-Book"/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2637174" y="2898396"/>
            <a:ext cx="6741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6600" b="1" dirty="0" smtClean="0">
                <a:solidFill>
                  <a:srgbClr val="696A6E"/>
                </a:solidFill>
                <a:latin typeface="Gotham-Bold"/>
              </a:rPr>
              <a:t>PUNTO </a:t>
            </a:r>
            <a:r>
              <a:rPr lang="es-PA" sz="6000" b="1" dirty="0" smtClean="0">
                <a:solidFill>
                  <a:srgbClr val="696A6E"/>
                </a:solidFill>
                <a:latin typeface="Gotham-Bold"/>
              </a:rPr>
              <a:t>PARTIDA</a:t>
            </a:r>
            <a:endParaRPr lang="es-PA" sz="6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647079" y="3933056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/>
              <a:t>Lo ideal es que haya equilibrio entre Relaciones Públicas, Publicidad, BTL con mensajes claros y establecidos</a:t>
            </a:r>
            <a:r>
              <a:rPr lang="es-PA" dirty="0" smtClean="0"/>
              <a:t>.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966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1640" y="0"/>
            <a:ext cx="7812360" cy="1584087"/>
          </a:xfrm>
          <a:prstGeom prst="rect">
            <a:avLst/>
          </a:prstGeom>
          <a:solidFill>
            <a:srgbClr val="8C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CuadroTexto 3"/>
          <p:cNvSpPr txBox="1"/>
          <p:nvPr/>
        </p:nvSpPr>
        <p:spPr>
          <a:xfrm>
            <a:off x="1331640" y="26064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solidFill>
                  <a:schemeClr val="bg1"/>
                </a:solidFill>
                <a:latin typeface="Gotham-Light"/>
              </a:rPr>
              <a:t>UNA DE LAS CLAVES DEL ÉXITO ES MANEJO DE TIEMPO </a:t>
            </a:r>
            <a:endParaRPr lang="es-PA" b="1" dirty="0">
              <a:solidFill>
                <a:schemeClr val="bg1"/>
              </a:solidFill>
              <a:latin typeface="Gotham-Book"/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2637174" y="2898396"/>
            <a:ext cx="6741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6600" b="1" dirty="0" smtClean="0">
                <a:solidFill>
                  <a:srgbClr val="696A6E"/>
                </a:solidFill>
                <a:latin typeface="Gotham-Bold"/>
              </a:rPr>
              <a:t>PUNTO </a:t>
            </a:r>
            <a:r>
              <a:rPr lang="es-PA" sz="6000" b="1" dirty="0" smtClean="0">
                <a:solidFill>
                  <a:srgbClr val="696A6E"/>
                </a:solidFill>
                <a:latin typeface="Gotham-Bold"/>
              </a:rPr>
              <a:t>PARTIDA</a:t>
            </a:r>
            <a:endParaRPr lang="es-PA" sz="6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128312" y="263691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 smtClean="0"/>
              <a:t>Aprovechar la Estacionalidad. </a:t>
            </a:r>
          </a:p>
          <a:p>
            <a:endParaRPr lang="es-P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 smtClean="0"/>
              <a:t>Evitar los Extremos – Improvisación y/o Sobre Planificación.</a:t>
            </a:r>
          </a:p>
          <a:p>
            <a:endParaRPr lang="es-P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 smtClean="0"/>
              <a:t>Preparación de Materiales Relevantes con Cifras y Datos que Griten el Mensaje.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dirty="0" smtClean="0"/>
              <a:t>Capacidad de Reacción. </a:t>
            </a:r>
            <a:endParaRPr lang="es-PA" dirty="0"/>
          </a:p>
        </p:txBody>
      </p:sp>
      <p:sp>
        <p:nvSpPr>
          <p:cNvPr id="6" name="CuadroTexto 5"/>
          <p:cNvSpPr txBox="1"/>
          <p:nvPr/>
        </p:nvSpPr>
        <p:spPr>
          <a:xfrm>
            <a:off x="3143280" y="1584087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3200" dirty="0" smtClean="0"/>
              <a:t>La Competencia por los espacio es Constante! 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2724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72" y="2492896"/>
            <a:ext cx="7200800" cy="1584176"/>
          </a:xfrm>
          <a:prstGeom prst="rect">
            <a:avLst/>
          </a:prstGeom>
          <a:solidFill>
            <a:srgbClr val="8CC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CuadroTexto 3"/>
          <p:cNvSpPr txBox="1"/>
          <p:nvPr/>
        </p:nvSpPr>
        <p:spPr>
          <a:xfrm>
            <a:off x="1547664" y="81709"/>
            <a:ext cx="7272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Gotham-Light"/>
              </a:rPr>
              <a:t>TACTICAS DE RELACIONAMIENTO </a:t>
            </a:r>
            <a:endParaRPr lang="es-PA" sz="4000" dirty="0">
              <a:latin typeface="Gotham-Light"/>
            </a:endParaRPr>
          </a:p>
          <a:p>
            <a:endParaRPr lang="en-US" sz="2000" i="1" dirty="0" smtClean="0">
              <a:latin typeface="Gotham-BookItalic"/>
            </a:endParaRPr>
          </a:p>
          <a:p>
            <a:r>
              <a:rPr lang="en-US" sz="2000" i="1" dirty="0" err="1" smtClean="0">
                <a:latin typeface="Gotham-BookItalic"/>
              </a:rPr>
              <a:t>Siempre</a:t>
            </a:r>
            <a:r>
              <a:rPr lang="en-US" sz="2000" i="1" dirty="0" smtClean="0">
                <a:latin typeface="Gotham-BookItalic"/>
              </a:rPr>
              <a:t> </a:t>
            </a:r>
            <a:r>
              <a:rPr lang="en-US" sz="2000" i="1" dirty="0" err="1" smtClean="0">
                <a:latin typeface="Gotham-BookItalic"/>
              </a:rPr>
              <a:t>tenemos</a:t>
            </a:r>
            <a:r>
              <a:rPr lang="en-US" sz="2000" i="1" dirty="0" smtClean="0">
                <a:latin typeface="Gotham-BookItalic"/>
              </a:rPr>
              <a:t> que </a:t>
            </a:r>
            <a:r>
              <a:rPr lang="en-US" sz="2000" i="1" dirty="0" err="1" smtClean="0">
                <a:latin typeface="Gotham-BookItalic"/>
              </a:rPr>
              <a:t>reforzar</a:t>
            </a:r>
            <a:r>
              <a:rPr lang="en-US" sz="2000" i="1" dirty="0" smtClean="0">
                <a:latin typeface="Gotham-BookItalic"/>
              </a:rPr>
              <a:t> </a:t>
            </a:r>
            <a:r>
              <a:rPr lang="en-US" sz="2000" i="1" dirty="0" err="1" smtClean="0">
                <a:latin typeface="Gotham-BookItalic"/>
              </a:rPr>
              <a:t>nuestra</a:t>
            </a:r>
            <a:r>
              <a:rPr lang="en-US" sz="2000" i="1" dirty="0" smtClean="0">
                <a:latin typeface="Gotham-BookItalic"/>
              </a:rPr>
              <a:t> </a:t>
            </a:r>
            <a:r>
              <a:rPr lang="en-US" sz="2000" i="1" dirty="0" err="1" smtClean="0">
                <a:latin typeface="Gotham-BookItalic"/>
              </a:rPr>
              <a:t>relación</a:t>
            </a:r>
            <a:r>
              <a:rPr lang="en-US" sz="2000" i="1" dirty="0" smtClean="0">
                <a:latin typeface="Gotham-BookItalic"/>
              </a:rPr>
              <a:t> con los </a:t>
            </a:r>
            <a:r>
              <a:rPr lang="en-US" sz="2000" i="1" dirty="0" err="1" smtClean="0">
                <a:latin typeface="Gotham-BookItalic"/>
              </a:rPr>
              <a:t>medios</a:t>
            </a:r>
            <a:r>
              <a:rPr lang="en-US" sz="2000" i="1" dirty="0" smtClean="0">
                <a:latin typeface="Gotham-BookItalic"/>
              </a:rPr>
              <a:t> de Comunicación antes de </a:t>
            </a:r>
            <a:r>
              <a:rPr lang="en-US" sz="2000" i="1" dirty="0" err="1" smtClean="0">
                <a:latin typeface="Gotham-BookItalic"/>
              </a:rPr>
              <a:t>dar</a:t>
            </a:r>
            <a:r>
              <a:rPr lang="en-US" sz="2000" i="1" dirty="0" smtClean="0">
                <a:latin typeface="Gotham-BookItalic"/>
              </a:rPr>
              <a:t> el primer </a:t>
            </a:r>
            <a:r>
              <a:rPr lang="en-US" sz="2000" i="1" dirty="0" err="1" smtClean="0">
                <a:latin typeface="Gotham-BookItalic"/>
              </a:rPr>
              <a:t>paso</a:t>
            </a:r>
            <a:r>
              <a:rPr lang="en-US" sz="2000" i="1" dirty="0" smtClean="0">
                <a:latin typeface="Gotham-BookItalic"/>
              </a:rPr>
              <a:t>. </a:t>
            </a:r>
          </a:p>
          <a:p>
            <a:endParaRPr lang="en-US" sz="2000" i="1" dirty="0">
              <a:latin typeface="Gotham-BookItalic"/>
            </a:endParaRPr>
          </a:p>
          <a:p>
            <a:pPr algn="ctr"/>
            <a:r>
              <a:rPr lang="es-PA" sz="2800" i="1" dirty="0" smtClean="0">
                <a:solidFill>
                  <a:schemeClr val="bg1"/>
                </a:solidFill>
                <a:latin typeface="Gotham-Book"/>
              </a:rPr>
              <a:t>Con Respeto =&gt; Información =&gt; Atención a Solicitudes =&gt; Información =&gt; Constancia</a:t>
            </a:r>
            <a:r>
              <a:rPr lang="es-PA" sz="2800" i="1" dirty="0">
                <a:solidFill>
                  <a:schemeClr val="bg1"/>
                </a:solidFill>
                <a:latin typeface="Gotham-Book"/>
              </a:rPr>
              <a:t> </a:t>
            </a:r>
            <a:r>
              <a:rPr lang="es-PA" sz="2800" i="1" dirty="0" smtClean="0">
                <a:solidFill>
                  <a:schemeClr val="bg1"/>
                </a:solidFill>
                <a:latin typeface="Gotham-Book"/>
              </a:rPr>
              <a:t>=&gt; Información. </a:t>
            </a:r>
            <a:endParaRPr lang="es-PA" sz="2800" i="1" dirty="0">
              <a:solidFill>
                <a:schemeClr val="bg1"/>
              </a:solidFill>
              <a:latin typeface="Gotham-Book"/>
            </a:endParaRPr>
          </a:p>
          <a:p>
            <a:endParaRPr lang="en-US" dirty="0">
              <a:latin typeface="Gotham-Book"/>
            </a:endParaRPr>
          </a:p>
          <a:p>
            <a:r>
              <a:rPr lang="en-US" dirty="0" smtClean="0">
                <a:latin typeface="Gotham-Book"/>
              </a:rPr>
              <a:t>Si </a:t>
            </a:r>
            <a:r>
              <a:rPr lang="en-US" dirty="0" err="1" smtClean="0">
                <a:latin typeface="Gotham-Book"/>
              </a:rPr>
              <a:t>cuidamos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nuestras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relaciones</a:t>
            </a:r>
            <a:r>
              <a:rPr lang="en-US" dirty="0" smtClean="0">
                <a:latin typeface="Gotham-Book"/>
              </a:rPr>
              <a:t> y </a:t>
            </a:r>
            <a:r>
              <a:rPr lang="en-US" dirty="0" err="1" smtClean="0">
                <a:latin typeface="Gotham-Book"/>
              </a:rPr>
              <a:t>contactos</a:t>
            </a:r>
            <a:r>
              <a:rPr lang="en-US" dirty="0" smtClean="0">
                <a:latin typeface="Gotham-Book"/>
              </a:rPr>
              <a:t>, </a:t>
            </a:r>
            <a:r>
              <a:rPr lang="en-US" dirty="0" err="1" smtClean="0">
                <a:latin typeface="Gotham-Book"/>
              </a:rPr>
              <a:t>ellos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pensarán</a:t>
            </a:r>
            <a:r>
              <a:rPr lang="en-US" dirty="0" smtClean="0">
                <a:latin typeface="Gotham-Book"/>
              </a:rPr>
              <a:t> en </a:t>
            </a:r>
            <a:r>
              <a:rPr lang="en-US" dirty="0" err="1" smtClean="0">
                <a:latin typeface="Gotham-Book"/>
              </a:rPr>
              <a:t>nosotros</a:t>
            </a:r>
            <a:r>
              <a:rPr lang="en-US" dirty="0" smtClean="0">
                <a:latin typeface="Gotham-Book"/>
              </a:rPr>
              <a:t> </a:t>
            </a:r>
            <a:r>
              <a:rPr lang="en-US" b="1" dirty="0" smtClean="0">
                <a:latin typeface="Gotham-Book"/>
              </a:rPr>
              <a:t>PRIMERO</a:t>
            </a:r>
            <a:r>
              <a:rPr lang="en-US" dirty="0" smtClean="0">
                <a:latin typeface="Gotham-Book"/>
              </a:rPr>
              <a:t> y </a:t>
            </a:r>
            <a:r>
              <a:rPr lang="en-US" dirty="0" err="1" smtClean="0">
                <a:latin typeface="Gotham-Book"/>
              </a:rPr>
              <a:t>podemos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tomar</a:t>
            </a:r>
            <a:r>
              <a:rPr lang="en-US" dirty="0" smtClean="0">
                <a:latin typeface="Gotham-Book"/>
              </a:rPr>
              <a:t> la </a:t>
            </a:r>
            <a:r>
              <a:rPr lang="en-US" dirty="0" err="1" smtClean="0">
                <a:latin typeface="Gotham-Book"/>
              </a:rPr>
              <a:t>ventanja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como</a:t>
            </a:r>
            <a:r>
              <a:rPr lang="en-US" dirty="0" smtClean="0">
                <a:latin typeface="Gotham-Book"/>
              </a:rPr>
              <a:t> </a:t>
            </a:r>
            <a:r>
              <a:rPr lang="en-US" b="1" dirty="0" smtClean="0">
                <a:latin typeface="Gotham-Book"/>
              </a:rPr>
              <a:t>AUTORIDAD GUBERNAMENTAL </a:t>
            </a:r>
            <a:r>
              <a:rPr lang="en-US" dirty="0" smtClean="0">
                <a:latin typeface="Gotham-Book"/>
              </a:rPr>
              <a:t>y </a:t>
            </a:r>
            <a:r>
              <a:rPr lang="en-US" b="1" dirty="0" smtClean="0">
                <a:latin typeface="Gotham-Book"/>
              </a:rPr>
              <a:t>LOCAL</a:t>
            </a:r>
            <a:r>
              <a:rPr lang="en-US" dirty="0" smtClean="0">
                <a:latin typeface="Gotham-Book"/>
              </a:rPr>
              <a:t> de </a:t>
            </a:r>
            <a:r>
              <a:rPr lang="en-US" dirty="0" err="1" smtClean="0">
                <a:latin typeface="Gotham-Book"/>
              </a:rPr>
              <a:t>colocarnos</a:t>
            </a:r>
            <a:r>
              <a:rPr lang="en-US" dirty="0" smtClean="0">
                <a:latin typeface="Gotham-Book"/>
              </a:rPr>
              <a:t> en el Top of Mind </a:t>
            </a:r>
            <a:r>
              <a:rPr lang="en-US" dirty="0" err="1" smtClean="0">
                <a:latin typeface="Gotham-Book"/>
              </a:rPr>
              <a:t>como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fuente</a:t>
            </a:r>
            <a:r>
              <a:rPr lang="en-US" dirty="0" smtClean="0">
                <a:latin typeface="Gotham-Book"/>
              </a:rPr>
              <a:t> confinable en </a:t>
            </a:r>
            <a:r>
              <a:rPr lang="en-US" dirty="0" err="1" smtClean="0">
                <a:latin typeface="Gotham-Book"/>
              </a:rPr>
              <a:t>materia</a:t>
            </a:r>
            <a:r>
              <a:rPr lang="en-US" dirty="0" smtClean="0">
                <a:latin typeface="Gotham-Book"/>
              </a:rPr>
              <a:t> de Salud. </a:t>
            </a:r>
          </a:p>
          <a:p>
            <a:endParaRPr lang="en-US" dirty="0">
              <a:latin typeface="Gotham-Book"/>
            </a:endParaRPr>
          </a:p>
          <a:p>
            <a:r>
              <a:rPr lang="en-US" dirty="0" smtClean="0">
                <a:latin typeface="Gotham-Book"/>
              </a:rPr>
              <a:t>No demos </a:t>
            </a:r>
            <a:r>
              <a:rPr lang="en-US" dirty="0" err="1" smtClean="0">
                <a:latin typeface="Gotham-Book"/>
              </a:rPr>
              <a:t>por</a:t>
            </a:r>
            <a:r>
              <a:rPr lang="en-US" dirty="0" smtClean="0">
                <a:latin typeface="Gotham-Book"/>
              </a:rPr>
              <a:t> </a:t>
            </a:r>
            <a:r>
              <a:rPr lang="en-US" dirty="0" err="1" smtClean="0">
                <a:latin typeface="Gotham-Book"/>
              </a:rPr>
              <a:t>sentado</a:t>
            </a:r>
            <a:r>
              <a:rPr lang="en-US" dirty="0" smtClean="0">
                <a:latin typeface="Gotham-Book"/>
              </a:rPr>
              <a:t> que </a:t>
            </a:r>
            <a:r>
              <a:rPr lang="en-US" dirty="0" err="1" smtClean="0">
                <a:latin typeface="Gotham-Book"/>
              </a:rPr>
              <a:t>siempre</a:t>
            </a:r>
            <a:r>
              <a:rPr lang="en-US" dirty="0" smtClean="0">
                <a:latin typeface="Gotham-Book"/>
              </a:rPr>
              <a:t> van a </a:t>
            </a:r>
            <a:r>
              <a:rPr lang="en-US" dirty="0" err="1" smtClean="0">
                <a:latin typeface="Gotham-Book"/>
              </a:rPr>
              <a:t>recurrir</a:t>
            </a:r>
            <a:r>
              <a:rPr lang="en-US" dirty="0" smtClean="0">
                <a:latin typeface="Gotham-Book"/>
              </a:rPr>
              <a:t> a </a:t>
            </a:r>
            <a:r>
              <a:rPr lang="en-US" dirty="0" err="1" smtClean="0">
                <a:latin typeface="Gotham-Book"/>
              </a:rPr>
              <a:t>nosotros</a:t>
            </a:r>
            <a:r>
              <a:rPr lang="en-US" dirty="0" smtClean="0">
                <a:latin typeface="Gotham-Book"/>
              </a:rPr>
              <a:t> y </a:t>
            </a:r>
            <a:r>
              <a:rPr lang="en-US" dirty="0" err="1" smtClean="0">
                <a:latin typeface="Gotham-Book"/>
              </a:rPr>
              <a:t>tengamos</a:t>
            </a:r>
            <a:r>
              <a:rPr lang="en-US" dirty="0" smtClean="0">
                <a:latin typeface="Gotham-Book"/>
              </a:rPr>
              <a:t> </a:t>
            </a:r>
            <a:r>
              <a:rPr lang="en-US" b="1" dirty="0" err="1">
                <a:latin typeface="Gotham-Book"/>
              </a:rPr>
              <a:t>C</a:t>
            </a:r>
            <a:r>
              <a:rPr lang="en-US" b="1" dirty="0" err="1" smtClean="0">
                <a:latin typeface="Gotham-Book"/>
              </a:rPr>
              <a:t>apacidad</a:t>
            </a:r>
            <a:r>
              <a:rPr lang="en-US" b="1" dirty="0" smtClean="0">
                <a:latin typeface="Gotham-Book"/>
              </a:rPr>
              <a:t> de </a:t>
            </a:r>
            <a:r>
              <a:rPr lang="en-US" b="1" dirty="0" err="1" smtClean="0">
                <a:latin typeface="Gotham-Book"/>
              </a:rPr>
              <a:t>Respuesta</a:t>
            </a:r>
            <a:r>
              <a:rPr lang="en-US" b="1" dirty="0" smtClean="0">
                <a:latin typeface="Gotham-Book"/>
              </a:rPr>
              <a:t>. </a:t>
            </a:r>
            <a:endParaRPr lang="es-PA" b="1" dirty="0">
              <a:latin typeface="Gotham-Book"/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2637174" y="2898396"/>
            <a:ext cx="6741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6600" b="1" dirty="0" smtClean="0">
                <a:solidFill>
                  <a:srgbClr val="696A6E"/>
                </a:solidFill>
                <a:latin typeface="Gotham-Bold"/>
              </a:rPr>
              <a:t>PUNTO </a:t>
            </a:r>
            <a:r>
              <a:rPr lang="es-PA" sz="6000" b="1" dirty="0" smtClean="0">
                <a:solidFill>
                  <a:srgbClr val="696A6E"/>
                </a:solidFill>
                <a:latin typeface="Gotham-Bold"/>
              </a:rPr>
              <a:t>PARTIDA</a:t>
            </a:r>
            <a:endParaRPr lang="es-PA" sz="6000" dirty="0"/>
          </a:p>
        </p:txBody>
      </p:sp>
    </p:spTree>
    <p:extLst>
      <p:ext uri="{BB962C8B-B14F-4D97-AF65-F5344CB8AC3E}">
        <p14:creationId xmlns:p14="http://schemas.microsoft.com/office/powerpoint/2010/main" val="3602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0655" y="5317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Gotham-Light"/>
              </a:rPr>
              <a:t>EMPODERARNOS POR EMPATÍA</a:t>
            </a:r>
            <a:endParaRPr lang="es-PA" sz="4000" dirty="0">
              <a:latin typeface="Gotham-Light"/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2734821" y="3055022"/>
            <a:ext cx="6741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6600" b="1" dirty="0">
                <a:solidFill>
                  <a:srgbClr val="696A6E"/>
                </a:solidFill>
                <a:latin typeface="Gotham-Bold"/>
              </a:rPr>
              <a:t> </a:t>
            </a:r>
            <a:r>
              <a:rPr lang="es-PA" sz="6600" b="1" dirty="0" smtClean="0">
                <a:solidFill>
                  <a:srgbClr val="696A6E"/>
                </a:solidFill>
                <a:latin typeface="Gotham-Bold"/>
              </a:rPr>
              <a:t> ESTRATEGIA </a:t>
            </a:r>
            <a:endParaRPr lang="es-PA" sz="6000" dirty="0"/>
          </a:p>
        </p:txBody>
      </p:sp>
      <p:grpSp>
        <p:nvGrpSpPr>
          <p:cNvPr id="35" name="Grupo 34"/>
          <p:cNvGrpSpPr/>
          <p:nvPr/>
        </p:nvGrpSpPr>
        <p:grpSpPr>
          <a:xfrm>
            <a:off x="1547664" y="1545015"/>
            <a:ext cx="5872556" cy="3146449"/>
            <a:chOff x="2587876" y="1863496"/>
            <a:chExt cx="5872556" cy="3374415"/>
          </a:xfrm>
        </p:grpSpPr>
        <p:sp>
          <p:nvSpPr>
            <p:cNvPr id="32" name="CuadroTexto 31"/>
            <p:cNvSpPr txBox="1"/>
            <p:nvPr/>
          </p:nvSpPr>
          <p:spPr>
            <a:xfrm>
              <a:off x="5465794" y="4653136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b="1" dirty="0" smtClean="0">
                  <a:solidFill>
                    <a:schemeClr val="bg1"/>
                  </a:solidFill>
                </a:rPr>
                <a:t>ESTRATEGIA</a:t>
              </a:r>
              <a:r>
                <a:rPr lang="es-PA" dirty="0" smtClean="0"/>
                <a:t> </a:t>
              </a:r>
              <a:endParaRPr lang="es-PA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724128" y="1863496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b="1" dirty="0" smtClean="0">
                  <a:solidFill>
                    <a:schemeClr val="bg1"/>
                  </a:solidFill>
                </a:rPr>
                <a:t>FORTALEZA</a:t>
              </a:r>
              <a:r>
                <a:rPr lang="es-PA" dirty="0" smtClean="0"/>
                <a:t> </a:t>
              </a:r>
              <a:endParaRPr lang="es-PA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2587876" y="3024245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b="1" dirty="0" smtClean="0">
                  <a:solidFill>
                    <a:schemeClr val="bg1"/>
                  </a:solidFill>
                </a:rPr>
                <a:t>APRENDIZAJE</a:t>
              </a:r>
              <a:r>
                <a:rPr lang="es-PA" dirty="0" smtClean="0"/>
                <a:t> </a:t>
              </a:r>
              <a:endParaRPr lang="es-PA" dirty="0"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6052068" y="1667246"/>
            <a:ext cx="30598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 smtClean="0"/>
              <a:t>Somos </a:t>
            </a:r>
            <a:r>
              <a:rPr lang="es-PA" sz="3200" dirty="0" smtClean="0"/>
              <a:t>Autoridades Locales</a:t>
            </a:r>
            <a:r>
              <a:rPr lang="es-PA" sz="1600" dirty="0" smtClean="0"/>
              <a:t> y debemos tomar </a:t>
            </a:r>
            <a:r>
              <a:rPr lang="es-PA" sz="2800" dirty="0" smtClean="0"/>
              <a:t>ventaja</a:t>
            </a:r>
            <a:r>
              <a:rPr lang="es-PA" sz="1600" dirty="0" smtClean="0"/>
              <a:t> y convertirnos en </a:t>
            </a:r>
            <a:r>
              <a:rPr lang="es-PA" sz="2400" dirty="0" smtClean="0"/>
              <a:t>Embajadores Locales de nuestros mensajes </a:t>
            </a:r>
            <a:r>
              <a:rPr lang="es-PA" sz="1600" dirty="0" smtClean="0"/>
              <a:t>y </a:t>
            </a:r>
            <a:r>
              <a:rPr lang="es-PA" sz="2400" dirty="0" smtClean="0"/>
              <a:t>comunicar nuestra Misión. </a:t>
            </a:r>
            <a:endParaRPr lang="es-PA" sz="2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835696" y="495855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sz="2800" dirty="0" err="1" smtClean="0"/>
              <a:t>plataforma</a:t>
            </a:r>
            <a:r>
              <a:rPr lang="en-US" sz="2800" dirty="0" smtClean="0"/>
              <a:t> </a:t>
            </a:r>
            <a:r>
              <a:rPr lang="en-US" sz="2800" dirty="0" err="1" smtClean="0"/>
              <a:t>masiva</a:t>
            </a:r>
            <a:r>
              <a:rPr lang="en-US" sz="2800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presencia</a:t>
            </a:r>
            <a:r>
              <a:rPr lang="en-US" dirty="0" smtClean="0"/>
              <a:t> regional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provincia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lo que </a:t>
            </a:r>
            <a:r>
              <a:rPr lang="en-US" dirty="0" err="1" smtClean="0"/>
              <a:t>tenemos</a:t>
            </a:r>
            <a:r>
              <a:rPr lang="en-US" dirty="0" smtClean="0"/>
              <a:t> que </a:t>
            </a:r>
            <a:r>
              <a:rPr lang="en-US" dirty="0" err="1" smtClean="0"/>
              <a:t>comunicar</a:t>
            </a:r>
            <a:r>
              <a:rPr lang="en-US" dirty="0" smtClean="0"/>
              <a:t> a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líderes</a:t>
            </a:r>
            <a:r>
              <a:rPr lang="en-US" dirty="0" smtClean="0"/>
              <a:t> locales. </a:t>
            </a:r>
            <a:r>
              <a:rPr lang="en-US" dirty="0" err="1" smtClean="0"/>
              <a:t>Tiene</a:t>
            </a:r>
            <a:r>
              <a:rPr lang="en-US" dirty="0" smtClean="0"/>
              <a:t> que </a:t>
            </a:r>
            <a:r>
              <a:rPr lang="en-US" dirty="0" err="1" smtClean="0"/>
              <a:t>haber</a:t>
            </a:r>
            <a:r>
              <a:rPr lang="en-US" dirty="0" smtClean="0"/>
              <a:t> </a:t>
            </a:r>
            <a:r>
              <a:rPr lang="en-US" dirty="0" err="1" smtClean="0"/>
              <a:t>compromiso</a:t>
            </a:r>
            <a:r>
              <a:rPr lang="en-US" dirty="0" smtClean="0"/>
              <a:t>. </a:t>
            </a:r>
            <a:endParaRPr lang="es-PA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527388" y="1175683"/>
            <a:ext cx="455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dirty="0" smtClean="0"/>
              <a:t>Las noticias locales son relevantes. </a:t>
            </a:r>
            <a:endParaRPr lang="es-PA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691680" y="2996952"/>
            <a:ext cx="402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800" b="1" u="sng" dirty="0" smtClean="0"/>
              <a:t>FORTALEZA</a:t>
            </a:r>
            <a:r>
              <a:rPr lang="es-PA" b="1" u="sng" dirty="0" smtClean="0"/>
              <a:t> </a:t>
            </a:r>
            <a:endParaRPr lang="es-PA" b="1" u="sng" dirty="0"/>
          </a:p>
        </p:txBody>
      </p:sp>
    </p:spTree>
    <p:extLst>
      <p:ext uri="{BB962C8B-B14F-4D97-AF65-F5344CB8AC3E}">
        <p14:creationId xmlns:p14="http://schemas.microsoft.com/office/powerpoint/2010/main" val="1710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490</Words>
  <Application>Microsoft Office PowerPoint</Application>
  <PresentationFormat>Presentación en pantalla (4:3)</PresentationFormat>
  <Paragraphs>100</Paragraphs>
  <Slides>21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Microsoft JhengHei</vt:lpstr>
      <vt:lpstr>Arial</vt:lpstr>
      <vt:lpstr>Calibri</vt:lpstr>
      <vt:lpstr>Century Gothic</vt:lpstr>
      <vt:lpstr>Gotham-Bold</vt:lpstr>
      <vt:lpstr>Gotham-Book</vt:lpstr>
      <vt:lpstr>Gotham-BookItalic</vt:lpstr>
      <vt:lpstr>Gotham-Light</vt:lpstr>
      <vt:lpstr>Helvetica</vt:lpstr>
      <vt:lpstr>Helvetica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general                           de servicios de                          Relaciones Públicas para</dc:title>
  <dc:creator>TOSHIBA</dc:creator>
  <cp:lastModifiedBy>Dennis T. Lopez</cp:lastModifiedBy>
  <cp:revision>196</cp:revision>
  <dcterms:created xsi:type="dcterms:W3CDTF">2012-02-23T20:18:18Z</dcterms:created>
  <dcterms:modified xsi:type="dcterms:W3CDTF">2018-11-22T18:15:09Z</dcterms:modified>
</cp:coreProperties>
</file>