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67" r:id="rId2"/>
    <p:sldId id="381" r:id="rId3"/>
    <p:sldId id="372" r:id="rId4"/>
    <p:sldId id="384" r:id="rId5"/>
    <p:sldId id="379" r:id="rId6"/>
    <p:sldId id="388" r:id="rId7"/>
    <p:sldId id="390" r:id="rId8"/>
    <p:sldId id="385" r:id="rId9"/>
    <p:sldId id="386" r:id="rId10"/>
    <p:sldId id="389" r:id="rId11"/>
    <p:sldId id="394" r:id="rId12"/>
    <p:sldId id="400" r:id="rId13"/>
    <p:sldId id="387" r:id="rId14"/>
    <p:sldId id="396" r:id="rId15"/>
    <p:sldId id="397" r:id="rId16"/>
    <p:sldId id="398" r:id="rId17"/>
    <p:sldId id="399" r:id="rId18"/>
    <p:sldId id="393" r:id="rId19"/>
    <p:sldId id="392" r:id="rId20"/>
    <p:sldId id="391" r:id="rId21"/>
    <p:sldId id="395" r:id="rId22"/>
  </p:sldIdLst>
  <p:sldSz cx="9144000" cy="6858000" type="screen4x3"/>
  <p:notesSz cx="6858000" cy="9144000"/>
  <p:defaultTextStyle>
    <a:defPPr>
      <a:defRPr lang="es-P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C455"/>
    <a:srgbClr val="97D459"/>
    <a:srgbClr val="B4FF69"/>
    <a:srgbClr val="ADFF44"/>
    <a:srgbClr val="AEFF16"/>
    <a:srgbClr val="9AF330"/>
    <a:srgbClr val="93F393"/>
    <a:srgbClr val="0FF8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3716" autoAdjust="0"/>
  </p:normalViewPr>
  <p:slideViewPr>
    <p:cSldViewPr>
      <p:cViewPr varScale="1">
        <p:scale>
          <a:sx n="70" d="100"/>
          <a:sy n="70" d="100"/>
        </p:scale>
        <p:origin x="138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2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A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DAAFB5-A470-4E14-992E-820FB2222B8B}" type="datetimeFigureOut">
              <a:rPr lang="es-PA" smtClean="0"/>
              <a:t>22/11/18</a:t>
            </a:fld>
            <a:endParaRPr lang="es-PA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A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A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A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47AB07-A9AA-4772-B012-DF3CCF84C6A7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219226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876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8764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8764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7AB07-A9AA-4772-B012-DF3CCF84C6A7}" type="slidenum">
              <a:rPr lang="es-PA" smtClean="0"/>
              <a:t>9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251729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7AB07-A9AA-4772-B012-DF3CCF84C6A7}" type="slidenum">
              <a:rPr lang="es-PA" smtClean="0"/>
              <a:t>10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6574144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A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47AB07-A9AA-4772-B012-DF3CCF84C6A7}" type="slidenum">
              <a:rPr lang="es-PA" smtClean="0"/>
              <a:t>11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9312971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834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A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PA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3A00A-84FC-4FE8-B53F-9069651A4BCF}" type="datetimeFigureOut">
              <a:rPr lang="es-PA" smtClean="0"/>
              <a:t>22/11/18</a:t>
            </a:fld>
            <a:endParaRPr lang="es-PA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E8ADA-68C4-4F7D-B400-C44A22B6F13F}" type="slidenum">
              <a:rPr lang="es-PA" smtClean="0"/>
              <a:t>‹Nº›</a:t>
            </a:fld>
            <a:endParaRPr lang="es-PA"/>
          </a:p>
        </p:txBody>
      </p:sp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4288" y="6334149"/>
            <a:ext cx="1827312" cy="419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2277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A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A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3A00A-84FC-4FE8-B53F-9069651A4BCF}" type="datetimeFigureOut">
              <a:rPr lang="es-PA" smtClean="0"/>
              <a:t>22/11/18</a:t>
            </a:fld>
            <a:endParaRPr lang="es-PA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E8ADA-68C4-4F7D-B400-C44A22B6F13F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4107317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A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A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3A00A-84FC-4FE8-B53F-9069651A4BCF}" type="datetimeFigureOut">
              <a:rPr lang="es-PA" smtClean="0"/>
              <a:t>22/11/18</a:t>
            </a:fld>
            <a:endParaRPr lang="es-PA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E8ADA-68C4-4F7D-B400-C44A22B6F13F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633013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A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A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3A00A-84FC-4FE8-B53F-9069651A4BCF}" type="datetimeFigureOut">
              <a:rPr lang="es-PA" smtClean="0"/>
              <a:t>22/11/18</a:t>
            </a:fld>
            <a:endParaRPr lang="es-PA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E8ADA-68C4-4F7D-B400-C44A22B6F13F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983898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PA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3A00A-84FC-4FE8-B53F-9069651A4BCF}" type="datetimeFigureOut">
              <a:rPr lang="es-PA" smtClean="0"/>
              <a:t>22/11/18</a:t>
            </a:fld>
            <a:endParaRPr lang="es-PA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E8ADA-68C4-4F7D-B400-C44A22B6F13F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085243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A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A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A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3A00A-84FC-4FE8-B53F-9069651A4BCF}" type="datetimeFigureOut">
              <a:rPr lang="es-PA" smtClean="0"/>
              <a:t>22/11/18</a:t>
            </a:fld>
            <a:endParaRPr lang="es-PA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E8ADA-68C4-4F7D-B400-C44A22B6F13F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682553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PA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A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A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3A00A-84FC-4FE8-B53F-9069651A4BCF}" type="datetimeFigureOut">
              <a:rPr lang="es-PA" smtClean="0"/>
              <a:t>22/11/18</a:t>
            </a:fld>
            <a:endParaRPr lang="es-PA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E8ADA-68C4-4F7D-B400-C44A22B6F13F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867260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A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3A00A-84FC-4FE8-B53F-9069651A4BCF}" type="datetimeFigureOut">
              <a:rPr lang="es-PA" smtClean="0"/>
              <a:t>22/11/18</a:t>
            </a:fld>
            <a:endParaRPr lang="es-PA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E8ADA-68C4-4F7D-B400-C44A22B6F13F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855139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3A00A-84FC-4FE8-B53F-9069651A4BCF}" type="datetimeFigureOut">
              <a:rPr lang="es-PA" smtClean="0"/>
              <a:t>22/11/18</a:t>
            </a:fld>
            <a:endParaRPr lang="es-PA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E8ADA-68C4-4F7D-B400-C44A22B6F13F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4147758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A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A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3A00A-84FC-4FE8-B53F-9069651A4BCF}" type="datetimeFigureOut">
              <a:rPr lang="es-PA" smtClean="0"/>
              <a:t>22/11/18</a:t>
            </a:fld>
            <a:endParaRPr lang="es-PA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E8ADA-68C4-4F7D-B400-C44A22B6F13F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16681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A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A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A3A00A-84FC-4FE8-B53F-9069651A4BCF}" type="datetimeFigureOut">
              <a:rPr lang="es-PA" smtClean="0"/>
              <a:t>22/11/18</a:t>
            </a:fld>
            <a:endParaRPr lang="es-PA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E8ADA-68C4-4F7D-B400-C44A22B6F13F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679563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A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A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A3A00A-84FC-4FE8-B53F-9069651A4BCF}" type="datetimeFigureOut">
              <a:rPr lang="es-PA" smtClean="0"/>
              <a:t>22/11/18</a:t>
            </a:fld>
            <a:endParaRPr lang="es-PA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A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9E8ADA-68C4-4F7D-B400-C44A22B6F13F}" type="slidenum">
              <a:rPr lang="es-PA" smtClean="0"/>
              <a:t>‹Nº›</a:t>
            </a:fld>
            <a:endParaRPr lang="es-PA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4288" y="6334149"/>
            <a:ext cx="1827312" cy="419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9693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ontlineco.net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ortada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80513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51514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944136" y="620688"/>
            <a:ext cx="81724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4000" dirty="0" smtClean="0">
                <a:latin typeface="Gotham-Light"/>
              </a:rPr>
              <a:t>Conocer Nuestros PUBLICOS  Internos – Externos.</a:t>
            </a:r>
          </a:p>
          <a:p>
            <a:pPr algn="ctr"/>
            <a:endParaRPr lang="es-PA" sz="4000" dirty="0">
              <a:latin typeface="Gotham-Light"/>
            </a:endParaRPr>
          </a:p>
          <a:p>
            <a:pPr algn="ctr"/>
            <a:r>
              <a:rPr lang="es-PA" sz="4000" dirty="0" smtClean="0">
                <a:latin typeface="Gotham-Light"/>
              </a:rPr>
              <a:t>COORDINACION entre las partes.</a:t>
            </a:r>
          </a:p>
          <a:p>
            <a:pPr algn="ctr"/>
            <a:endParaRPr lang="es-PA" sz="4000" dirty="0">
              <a:latin typeface="Gotham-Light"/>
            </a:endParaRPr>
          </a:p>
          <a:p>
            <a:pPr algn="ctr"/>
            <a:r>
              <a:rPr lang="es-PA" sz="4000" dirty="0" smtClean="0">
                <a:latin typeface="Gotham-Light"/>
              </a:rPr>
              <a:t>RESPETO a la Población y Pacientes. </a:t>
            </a:r>
            <a:endParaRPr lang="es-PA" sz="4000" dirty="0">
              <a:latin typeface="Gotham-Light"/>
            </a:endParaRPr>
          </a:p>
        </p:txBody>
      </p:sp>
      <p:sp>
        <p:nvSpPr>
          <p:cNvPr id="5" name="Rectángulo 4"/>
          <p:cNvSpPr/>
          <p:nvPr/>
        </p:nvSpPr>
        <p:spPr>
          <a:xfrm rot="16200000">
            <a:off x="-2734821" y="3055022"/>
            <a:ext cx="674136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A" sz="6600" b="1" dirty="0">
                <a:solidFill>
                  <a:srgbClr val="696A6E"/>
                </a:solidFill>
                <a:latin typeface="Gotham-Bold"/>
              </a:rPr>
              <a:t> </a:t>
            </a:r>
            <a:r>
              <a:rPr lang="es-PA" sz="6600" b="1" dirty="0" smtClean="0">
                <a:solidFill>
                  <a:srgbClr val="696A6E"/>
                </a:solidFill>
                <a:latin typeface="Gotham-Bold"/>
              </a:rPr>
              <a:t> SENSIBILIDAD </a:t>
            </a:r>
            <a:endParaRPr lang="es-PA" sz="6000" dirty="0"/>
          </a:p>
        </p:txBody>
      </p:sp>
    </p:spTree>
    <p:extLst>
      <p:ext uri="{BB962C8B-B14F-4D97-AF65-F5344CB8AC3E}">
        <p14:creationId xmlns:p14="http://schemas.microsoft.com/office/powerpoint/2010/main" val="66994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971600" y="792864"/>
            <a:ext cx="81724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4000" dirty="0" smtClean="0">
                <a:latin typeface="Gotham-Light"/>
              </a:rPr>
              <a:t>Experiencia mediante empresas y Organizaciones Internacionales. </a:t>
            </a:r>
          </a:p>
          <a:p>
            <a:pPr algn="ctr"/>
            <a:endParaRPr lang="es-PA" sz="4000" dirty="0">
              <a:latin typeface="Gotham-Light"/>
            </a:endParaRPr>
          </a:p>
          <a:p>
            <a:pPr algn="ctr"/>
            <a:r>
              <a:rPr lang="es-PA" sz="4000" dirty="0" smtClean="0">
                <a:latin typeface="Gotham-Light"/>
              </a:rPr>
              <a:t>Hacer una auditoría de medios previo a lanzamientos. </a:t>
            </a:r>
          </a:p>
          <a:p>
            <a:pPr algn="ctr"/>
            <a:endParaRPr lang="es-PA" sz="4000" dirty="0">
              <a:latin typeface="Gotham-Light"/>
            </a:endParaRPr>
          </a:p>
          <a:p>
            <a:pPr algn="ctr"/>
            <a:r>
              <a:rPr lang="es-PA" sz="4000" dirty="0" smtClean="0">
                <a:latin typeface="Gotham-Light"/>
              </a:rPr>
              <a:t>Uso de fuentes confiables y trabajo con estructura de agencia. </a:t>
            </a:r>
          </a:p>
          <a:p>
            <a:pPr algn="ctr"/>
            <a:endParaRPr lang="es-PA" sz="4000" dirty="0" smtClean="0">
              <a:latin typeface="Gotham-Light"/>
            </a:endParaRPr>
          </a:p>
        </p:txBody>
      </p:sp>
      <p:sp>
        <p:nvSpPr>
          <p:cNvPr id="5" name="Rectángulo 4"/>
          <p:cNvSpPr/>
          <p:nvPr/>
        </p:nvSpPr>
        <p:spPr>
          <a:xfrm rot="16200000">
            <a:off x="-2734821" y="3055022"/>
            <a:ext cx="674136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A" sz="6600" b="1" dirty="0">
                <a:solidFill>
                  <a:srgbClr val="696A6E"/>
                </a:solidFill>
                <a:latin typeface="Gotham-Bold"/>
              </a:rPr>
              <a:t> </a:t>
            </a:r>
            <a:r>
              <a:rPr lang="es-PA" sz="6600" b="1" dirty="0" smtClean="0">
                <a:solidFill>
                  <a:srgbClr val="696A6E"/>
                </a:solidFill>
                <a:latin typeface="Gotham-Bold"/>
              </a:rPr>
              <a:t> CASOS EXITO </a:t>
            </a:r>
            <a:endParaRPr lang="es-PA" sz="6000" dirty="0"/>
          </a:p>
        </p:txBody>
      </p:sp>
    </p:spTree>
    <p:extLst>
      <p:ext uri="{BB962C8B-B14F-4D97-AF65-F5344CB8AC3E}">
        <p14:creationId xmlns:p14="http://schemas.microsoft.com/office/powerpoint/2010/main" val="501198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74275" y="209184"/>
            <a:ext cx="8496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3200" b="1" dirty="0">
                <a:latin typeface="Century Gothic" panose="020B0502020202020204" pitchFamily="34" charset="0"/>
                <a:ea typeface="Microsoft JhengHei" panose="020B0604030504040204" pitchFamily="34" charset="-120"/>
              </a:rPr>
              <a:t>APOYO PROYECTO LEY </a:t>
            </a:r>
            <a:r>
              <a:rPr lang="es-PA" sz="3200" b="1" dirty="0" smtClean="0">
                <a:latin typeface="Century Gothic" panose="020B0502020202020204" pitchFamily="34" charset="0"/>
                <a:ea typeface="Microsoft JhengHei" panose="020B0604030504040204" pitchFamily="34" charset="-120"/>
              </a:rPr>
              <a:t>136 -PANAMA </a:t>
            </a:r>
            <a:endParaRPr lang="es-PA" sz="3200" b="1" dirty="0">
              <a:latin typeface="Century Gothic" panose="020B0502020202020204" pitchFamily="34" charset="0"/>
              <a:ea typeface="Microsoft JhengHei" panose="020B0604030504040204" pitchFamily="34" charset="-12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03827" y="1484784"/>
            <a:ext cx="906318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PA" sz="3200" b="1" dirty="0" smtClean="0"/>
              <a:t>CAMPAIGN FOR TOBACCO FREE KIDS. </a:t>
            </a:r>
          </a:p>
          <a:p>
            <a:endParaRPr lang="es-PA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A" sz="3200" b="1" dirty="0" smtClean="0"/>
              <a:t>MINISTERIO DE SALUD. </a:t>
            </a:r>
          </a:p>
          <a:p>
            <a:endParaRPr lang="es-PA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A" sz="3200" b="1" dirty="0" smtClean="0"/>
              <a:t>COALICION PANAMEÑA CONTRA EL TABAQUISMO COPACET. </a:t>
            </a:r>
          </a:p>
          <a:p>
            <a:endParaRPr lang="es-PA" sz="32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A" sz="3200" b="1" dirty="0" smtClean="0"/>
              <a:t>AGENCIAS DE COMUNICACIONES REGIONALES. </a:t>
            </a:r>
          </a:p>
        </p:txBody>
      </p:sp>
    </p:spTree>
    <p:extLst>
      <p:ext uri="{BB962C8B-B14F-4D97-AF65-F5344CB8AC3E}">
        <p14:creationId xmlns:p14="http://schemas.microsoft.com/office/powerpoint/2010/main" val="2632551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174275" y="2381849"/>
            <a:ext cx="8969726" cy="4476151"/>
            <a:chOff x="1" y="980729"/>
            <a:chExt cx="10496695" cy="4754718"/>
          </a:xfrm>
        </p:grpSpPr>
        <p:pic>
          <p:nvPicPr>
            <p:cNvPr id="6" name="Picture 2" descr="C:\Users\FRONTLINE_01\Documents\Frontline 2018\Copacet\Publicaciones Agosto\Panama06082018-RadioPanamaComPa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" y="980729"/>
              <a:ext cx="3347864" cy="28324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1" descr="C:\Users\FRONTLINE_01\Documents\Frontline 2018\Copacet\Publicaciones Agosto\Panama03082018-RPCRadioCom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5253" y="980730"/>
              <a:ext cx="3324979" cy="27781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2" descr="C:\Users\FRONTLINE_01\Documents\Frontline 2018\Copacet\Publicaciones Agosto\Panama14082018-SportsAndHealth FB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117" b="55996"/>
            <a:stretch/>
          </p:blipFill>
          <p:spPr bwMode="auto">
            <a:xfrm>
              <a:off x="107504" y="3758850"/>
              <a:ext cx="4032448" cy="19189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4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70" r="13993"/>
            <a:stretch/>
          </p:blipFill>
          <p:spPr bwMode="auto">
            <a:xfrm>
              <a:off x="4139952" y="3758850"/>
              <a:ext cx="2543165" cy="19765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2" descr="C:\Users\FRONTLINE_01\Documents\Frontline 2018\Copacet\Panama31072018-MetroLibre.jp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171"/>
            <a:stretch/>
          </p:blipFill>
          <p:spPr bwMode="auto">
            <a:xfrm>
              <a:off x="6660232" y="980729"/>
              <a:ext cx="3836464" cy="47547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CuadroTexto 2"/>
          <p:cNvSpPr txBox="1"/>
          <p:nvPr/>
        </p:nvSpPr>
        <p:spPr>
          <a:xfrm>
            <a:off x="174275" y="209184"/>
            <a:ext cx="8496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3200" b="1" dirty="0">
                <a:latin typeface="Century Gothic" panose="020B0502020202020204" pitchFamily="34" charset="0"/>
                <a:ea typeface="Microsoft JhengHei" panose="020B0604030504040204" pitchFamily="34" charset="-120"/>
              </a:rPr>
              <a:t>APOYO PROYECTO LEY </a:t>
            </a:r>
            <a:r>
              <a:rPr lang="es-PA" sz="3200" b="1" dirty="0" smtClean="0">
                <a:latin typeface="Century Gothic" panose="020B0502020202020204" pitchFamily="34" charset="0"/>
                <a:ea typeface="Microsoft JhengHei" panose="020B0604030504040204" pitchFamily="34" charset="-120"/>
              </a:rPr>
              <a:t>136 -PANAMA </a:t>
            </a:r>
            <a:endParaRPr lang="es-PA" sz="3200" b="1" dirty="0">
              <a:latin typeface="Century Gothic" panose="020B0502020202020204" pitchFamily="34" charset="0"/>
              <a:ea typeface="Microsoft JhengHei" panose="020B0604030504040204" pitchFamily="34" charset="-12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80819" y="848217"/>
            <a:ext cx="76497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PA" sz="3200" b="1" dirty="0" smtClean="0"/>
              <a:t>Capacitar</a:t>
            </a:r>
            <a:r>
              <a:rPr lang="es-PA" sz="2400" dirty="0" smtClean="0"/>
              <a:t> mediante  Taller a Voceros.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A" sz="3200" b="1" dirty="0" smtClean="0"/>
              <a:t>Alinear </a:t>
            </a:r>
            <a:r>
              <a:rPr lang="es-PA" sz="2400" dirty="0" err="1" smtClean="0"/>
              <a:t>Organizaciónes</a:t>
            </a:r>
            <a:r>
              <a:rPr lang="es-PA" sz="2400" dirty="0" smtClean="0"/>
              <a:t> e Instituciones Involucradas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A" sz="3200" b="1" dirty="0" smtClean="0"/>
              <a:t>Comprometerse</a:t>
            </a:r>
            <a:r>
              <a:rPr lang="es-PA" sz="2400" dirty="0" smtClean="0"/>
              <a:t> en la Atención a Medios. </a:t>
            </a:r>
          </a:p>
        </p:txBody>
      </p:sp>
    </p:spTree>
    <p:extLst>
      <p:ext uri="{BB962C8B-B14F-4D97-AF65-F5344CB8AC3E}">
        <p14:creationId xmlns:p14="http://schemas.microsoft.com/office/powerpoint/2010/main" val="327469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74275" y="209184"/>
            <a:ext cx="8496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3200" b="1" dirty="0">
                <a:latin typeface="Century Gothic" panose="020B0502020202020204" pitchFamily="34" charset="0"/>
                <a:ea typeface="Microsoft JhengHei" panose="020B0604030504040204" pitchFamily="34" charset="-120"/>
              </a:rPr>
              <a:t>APOYO PROYECTO LEY </a:t>
            </a:r>
            <a:r>
              <a:rPr lang="es-PA" sz="3200" b="1" dirty="0" smtClean="0">
                <a:latin typeface="Century Gothic" panose="020B0502020202020204" pitchFamily="34" charset="0"/>
                <a:ea typeface="Microsoft JhengHei" panose="020B0604030504040204" pitchFamily="34" charset="-120"/>
              </a:rPr>
              <a:t>136 -PANAMA </a:t>
            </a:r>
            <a:endParaRPr lang="es-PA" sz="3200" b="1" dirty="0">
              <a:latin typeface="Century Gothic" panose="020B0502020202020204" pitchFamily="34" charset="0"/>
              <a:ea typeface="Microsoft JhengHei" panose="020B0604030504040204" pitchFamily="34" charset="-120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9144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79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74275" y="209184"/>
            <a:ext cx="8496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3200" b="1" dirty="0">
                <a:latin typeface="Century Gothic" panose="020B0502020202020204" pitchFamily="34" charset="0"/>
                <a:ea typeface="Microsoft JhengHei" panose="020B0604030504040204" pitchFamily="34" charset="-120"/>
              </a:rPr>
              <a:t>APOYO PROYECTO LEY </a:t>
            </a:r>
            <a:r>
              <a:rPr lang="es-PA" sz="3200" b="1" dirty="0" smtClean="0">
                <a:latin typeface="Century Gothic" panose="020B0502020202020204" pitchFamily="34" charset="0"/>
                <a:ea typeface="Microsoft JhengHei" panose="020B0604030504040204" pitchFamily="34" charset="-120"/>
              </a:rPr>
              <a:t>136 -PANAMA </a:t>
            </a:r>
            <a:endParaRPr lang="es-PA" sz="3200" b="1" dirty="0">
              <a:latin typeface="Century Gothic" panose="020B0502020202020204" pitchFamily="34" charset="0"/>
              <a:ea typeface="Microsoft JhengHei" panose="020B0604030504040204" pitchFamily="34" charset="-12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1"/>
            <a:ext cx="9144000" cy="6855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7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"/>
            <a:ext cx="9144000" cy="6857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8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218"/>
            <a:ext cx="9144000" cy="6858858"/>
          </a:xfrm>
        </p:spPr>
      </p:pic>
    </p:spTree>
    <p:extLst>
      <p:ext uri="{BB962C8B-B14F-4D97-AF65-F5344CB8AC3E}">
        <p14:creationId xmlns:p14="http://schemas.microsoft.com/office/powerpoint/2010/main" val="2325167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323528" y="274978"/>
            <a:ext cx="8496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3200" b="1" dirty="0" smtClean="0">
                <a:latin typeface="Century Gothic" panose="020B0502020202020204" pitchFamily="34" charset="0"/>
                <a:ea typeface="Microsoft JhengHei" panose="020B0604030504040204" pitchFamily="34" charset="-120"/>
              </a:rPr>
              <a:t>PANLAR PANAMA </a:t>
            </a:r>
            <a:endParaRPr lang="es-PA" sz="3200" b="1" dirty="0">
              <a:latin typeface="Century Gothic" panose="020B0502020202020204" pitchFamily="34" charset="0"/>
              <a:ea typeface="Microsoft JhengHei" panose="020B0604030504040204" pitchFamily="34" charset="-12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0" y="873685"/>
            <a:ext cx="88204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PA" sz="3200" b="1" dirty="0" smtClean="0"/>
              <a:t>Comunicar</a:t>
            </a:r>
            <a:r>
              <a:rPr lang="es-PA" sz="2400" dirty="0" smtClean="0"/>
              <a:t> los detalles del Congreso de  la Liga Panamericana de Asociaciones de Reumatología.</a:t>
            </a:r>
            <a:endParaRPr lang="en-US" sz="2400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A" sz="3200" b="1" dirty="0" smtClean="0"/>
              <a:t>Combinar Acciones </a:t>
            </a:r>
            <a:r>
              <a:rPr lang="es-PA" sz="2400" dirty="0" smtClean="0"/>
              <a:t>– Gira de Medios y Conferencia de Prensa.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A" sz="3200" b="1" dirty="0" smtClean="0"/>
              <a:t>Coordinar </a:t>
            </a:r>
            <a:r>
              <a:rPr lang="es-PA" sz="2400" dirty="0" smtClean="0"/>
              <a:t>con Paneles de Expertos</a:t>
            </a:r>
            <a:r>
              <a:rPr lang="es-PA" sz="2400" dirty="0"/>
              <a:t> </a:t>
            </a:r>
            <a:r>
              <a:rPr lang="es-PA" sz="2400" dirty="0" smtClean="0"/>
              <a:t>e identificar </a:t>
            </a:r>
            <a:r>
              <a:rPr lang="es-PA" sz="2400" dirty="0" err="1" smtClean="0"/>
              <a:t>Asoc</a:t>
            </a:r>
            <a:r>
              <a:rPr lang="es-PA" sz="2400" dirty="0" smtClean="0"/>
              <a:t>. Pacientes.</a:t>
            </a:r>
          </a:p>
        </p:txBody>
      </p:sp>
      <p:grpSp>
        <p:nvGrpSpPr>
          <p:cNvPr id="20" name="Grupo 19"/>
          <p:cNvGrpSpPr/>
          <p:nvPr/>
        </p:nvGrpSpPr>
        <p:grpSpPr>
          <a:xfrm>
            <a:off x="0" y="3195941"/>
            <a:ext cx="9144000" cy="3662059"/>
            <a:chOff x="0" y="3195941"/>
            <a:chExt cx="9144000" cy="4212334"/>
          </a:xfrm>
        </p:grpSpPr>
        <p:grpSp>
          <p:nvGrpSpPr>
            <p:cNvPr id="15" name="Grupo 14"/>
            <p:cNvGrpSpPr/>
            <p:nvPr/>
          </p:nvGrpSpPr>
          <p:grpSpPr>
            <a:xfrm>
              <a:off x="0" y="3195941"/>
              <a:ext cx="9144000" cy="1933814"/>
              <a:chOff x="0" y="2281069"/>
              <a:chExt cx="19264183" cy="4240408"/>
            </a:xfrm>
          </p:grpSpPr>
          <p:pic>
            <p:nvPicPr>
              <p:cNvPr id="11" name="Picture 12" descr="C:\Users\frontline03\Desktop\Clientes 2016\Proyectos\PANLAR\Image\Panama170416-LaPrensa.jpg"/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727"/>
              <a:stretch/>
            </p:blipFill>
            <p:spPr bwMode="auto">
              <a:xfrm>
                <a:off x="0" y="2281069"/>
                <a:ext cx="4437785" cy="424040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" name="Picture 2" descr="C:\Users\frontline03\Desktop\Clientes 2016\Proyectos\PANLAR\Image\20160419_114651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37786" y="2305708"/>
                <a:ext cx="3441474" cy="421576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2" descr="C:\Users\frontline03\Desktop\Clientes 2016\Proyectos\PANLAR\PANLAR\Nuevas Notas_PANLAR\IMG-20160418-WA0013.jp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86116" y="2322989"/>
                <a:ext cx="5780085" cy="419848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2" descr="C:\Users\frontline03\Desktop\Clientes 2016\Proyectos\PANLAR\PANLAR\Nuevas Notas_PANLAR\IMG-20160418-WA0014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666200" y="2322989"/>
                <a:ext cx="5597983" cy="41984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7" name="Picture 2" descr="C:\Users\frontline03\Desktop\Clientes 2016\4-Proyectos\PANLAR\Monitoreo PANLAR 2016\Image\Panama010516-LaPrensa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129755"/>
              <a:ext cx="2179329" cy="22596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C:\Users\frontline03\Desktop\Clientes 2016\4-Proyectos\PANLAR\Monitoreo PANLAR 2016\Image\Panama270416-TelemetroWeb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73961" y="5104602"/>
              <a:ext cx="2858079" cy="23036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3" descr="C:\Users\frontline03\Desktop\Clientes 2016\4-Proyectos\PANLAR\Monitoreo PANLAR 2016\Image\Panama110516-TelemetroReporta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32040" y="5104602"/>
              <a:ext cx="4211960" cy="23036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4905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323528" y="274978"/>
            <a:ext cx="8496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3200" b="1" dirty="0" smtClean="0">
                <a:latin typeface="Century Gothic" panose="020B0502020202020204" pitchFamily="34" charset="0"/>
                <a:ea typeface="Microsoft JhengHei" panose="020B0604030504040204" pitchFamily="34" charset="-120"/>
              </a:rPr>
              <a:t>DIA MUNDIAL DE LA OSTEOPOROSIS</a:t>
            </a:r>
            <a:endParaRPr lang="es-PA" sz="3200" b="1" dirty="0">
              <a:latin typeface="Century Gothic" panose="020B0502020202020204" pitchFamily="34" charset="0"/>
              <a:ea typeface="Microsoft JhengHei" panose="020B0604030504040204" pitchFamily="34" charset="-12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0" y="1052736"/>
            <a:ext cx="99005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PA" sz="3200" b="1" dirty="0" smtClean="0"/>
              <a:t>Prevenir </a:t>
            </a:r>
            <a:r>
              <a:rPr lang="es-PA" sz="2400" dirty="0" smtClean="0"/>
              <a:t> enfermedades como Osteoporosis.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A" sz="3200" b="1" dirty="0" smtClean="0"/>
              <a:t>Promover</a:t>
            </a:r>
            <a:r>
              <a:rPr lang="es-PA" sz="2400" dirty="0" smtClean="0"/>
              <a:t>  el Consumo de Productos Lácteos.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A" sz="3200" b="1" dirty="0" smtClean="0"/>
              <a:t>Enfocar </a:t>
            </a:r>
            <a:r>
              <a:rPr lang="es-PA" sz="3200" dirty="0" smtClean="0"/>
              <a:t> </a:t>
            </a:r>
            <a:r>
              <a:rPr lang="es-PA" sz="2400" dirty="0" smtClean="0"/>
              <a:t>a través de 2 ejes mediante Nutrición y Reumatología.</a:t>
            </a:r>
            <a:endParaRPr lang="es-PA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PA" sz="3200" dirty="0" smtClean="0"/>
          </a:p>
        </p:txBody>
      </p:sp>
      <p:grpSp>
        <p:nvGrpSpPr>
          <p:cNvPr id="2" name="Grupo 1"/>
          <p:cNvGrpSpPr/>
          <p:nvPr/>
        </p:nvGrpSpPr>
        <p:grpSpPr>
          <a:xfrm>
            <a:off x="0" y="2996952"/>
            <a:ext cx="9145136" cy="3240360"/>
            <a:chOff x="-1136" y="1686876"/>
            <a:chExt cx="11391028" cy="3470316"/>
          </a:xfrm>
        </p:grpSpPr>
        <p:pic>
          <p:nvPicPr>
            <p:cNvPr id="4" name="Picture 3" descr="C:\Users\Neirys\Documents\Clientes 2018\Nevada\Monitoreo\10-Octubre\Image\Panama201018-PanamaAmerica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136" y="1686876"/>
              <a:ext cx="2488985" cy="34703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4" descr="C:\Users\Neirys\Documents\Clientes 2018\Nevada\Monitoreo\10-Octubre\Image\Panama181019-LaPrensa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2454370" y="1703640"/>
              <a:ext cx="3456209" cy="34505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3" descr="C:\Users\Neirys\Documents\Clientes 2018\Nevada\Monitoreo\10-Octubre\Image\Panama161018-RPCradio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65262" y="1686876"/>
              <a:ext cx="5524630" cy="34703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91677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8CC4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1916832"/>
            <a:ext cx="4788024" cy="280076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s-ES" sz="8000" b="1" dirty="0" smtClean="0">
                <a:solidFill>
                  <a:schemeClr val="bg1"/>
                </a:solidFill>
                <a:latin typeface="Helvetica"/>
                <a:cs typeface="Helvetica"/>
              </a:rPr>
              <a:t>QUIENES </a:t>
            </a:r>
            <a:r>
              <a:rPr lang="es-ES" sz="9600" b="1" dirty="0" smtClean="0">
                <a:solidFill>
                  <a:schemeClr val="bg1"/>
                </a:solidFill>
                <a:latin typeface="Helvetica"/>
                <a:cs typeface="Helvetica"/>
              </a:rPr>
              <a:t>SOMOS</a:t>
            </a:r>
            <a:endParaRPr lang="es-ES" sz="80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4429000" y="-891480"/>
            <a:ext cx="4751512" cy="644791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s-ES" sz="41300" b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Helvetica"/>
                <a:cs typeface="Helvetica"/>
              </a:rPr>
              <a:t>?</a:t>
            </a:r>
            <a:endParaRPr lang="es-ES" sz="41300" b="1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9611369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uadroTexto 21"/>
          <p:cNvSpPr txBox="1"/>
          <p:nvPr/>
        </p:nvSpPr>
        <p:spPr>
          <a:xfrm>
            <a:off x="323528" y="274978"/>
            <a:ext cx="8496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3200" b="1" dirty="0" smtClean="0">
                <a:latin typeface="Century Gothic" panose="020B0502020202020204" pitchFamily="34" charset="0"/>
                <a:ea typeface="Microsoft JhengHei" panose="020B0604030504040204" pitchFamily="34" charset="-120"/>
              </a:rPr>
              <a:t>DIA MUNDIAL DEL RIÑON </a:t>
            </a:r>
            <a:endParaRPr lang="es-PA" sz="3200" b="1" dirty="0">
              <a:latin typeface="Century Gothic" panose="020B0502020202020204" pitchFamily="34" charset="0"/>
              <a:ea typeface="Microsoft JhengHei" panose="020B0604030504040204" pitchFamily="34" charset="-120"/>
            </a:endParaRPr>
          </a:p>
        </p:txBody>
      </p:sp>
      <p:grpSp>
        <p:nvGrpSpPr>
          <p:cNvPr id="23" name="Grupo 22"/>
          <p:cNvGrpSpPr/>
          <p:nvPr/>
        </p:nvGrpSpPr>
        <p:grpSpPr>
          <a:xfrm>
            <a:off x="0" y="1084696"/>
            <a:ext cx="9144000" cy="5944704"/>
            <a:chOff x="0" y="1084696"/>
            <a:chExt cx="9708866" cy="5849924"/>
          </a:xfrm>
        </p:grpSpPr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85421" y="1124744"/>
              <a:ext cx="2129605" cy="2851001"/>
            </a:xfrm>
            <a:prstGeom prst="rect">
              <a:avLst/>
            </a:prstGeom>
          </p:spPr>
        </p:pic>
        <p:pic>
          <p:nvPicPr>
            <p:cNvPr id="13" name="Imagen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124744"/>
              <a:ext cx="2785421" cy="2851001"/>
            </a:xfrm>
            <a:prstGeom prst="rect">
              <a:avLst/>
            </a:prstGeom>
          </p:spPr>
        </p:pic>
        <p:pic>
          <p:nvPicPr>
            <p:cNvPr id="16" name="Imagen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6609" y="3963543"/>
              <a:ext cx="2483563" cy="2868443"/>
            </a:xfrm>
            <a:prstGeom prst="rect">
              <a:avLst/>
            </a:prstGeom>
          </p:spPr>
        </p:pic>
        <p:pic>
          <p:nvPicPr>
            <p:cNvPr id="17" name="Imagen 1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5026" y="1084696"/>
              <a:ext cx="4793840" cy="5747290"/>
            </a:xfrm>
            <a:prstGeom prst="rect">
              <a:avLst/>
            </a:prstGeom>
          </p:spPr>
        </p:pic>
        <p:pic>
          <p:nvPicPr>
            <p:cNvPr id="21" name="Imagen 2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85421" y="3963543"/>
              <a:ext cx="2290635" cy="29710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8497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8CC4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59632" y="2492896"/>
            <a:ext cx="6832640" cy="120032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s-ES" sz="7200" b="1" dirty="0" smtClean="0">
                <a:solidFill>
                  <a:prstClr val="white"/>
                </a:solidFill>
                <a:latin typeface="Helvetica"/>
                <a:cs typeface="Helvetica"/>
              </a:rPr>
              <a:t>¡GRACIAS!</a:t>
            </a:r>
            <a:endParaRPr lang="es-ES" sz="7200" b="1" dirty="0">
              <a:solidFill>
                <a:prstClr val="white"/>
              </a:solidFill>
              <a:latin typeface="Helvetica"/>
              <a:cs typeface="Helvetica"/>
            </a:endParaRPr>
          </a:p>
        </p:txBody>
      </p:sp>
      <p:sp>
        <p:nvSpPr>
          <p:cNvPr id="6" name="Redondear rectángulo de esquina sencilla 5"/>
          <p:cNvSpPr/>
          <p:nvPr/>
        </p:nvSpPr>
        <p:spPr>
          <a:xfrm rot="21020498">
            <a:off x="5612669" y="3816730"/>
            <a:ext cx="3105276" cy="2367252"/>
          </a:xfrm>
          <a:prstGeom prst="round1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/>
          <p:cNvSpPr txBox="1"/>
          <p:nvPr/>
        </p:nvSpPr>
        <p:spPr>
          <a:xfrm rot="20974584">
            <a:off x="5721789" y="4305507"/>
            <a:ext cx="302085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dirty="0" smtClean="0">
                <a:latin typeface="Helvetica Light"/>
                <a:cs typeface="Helvetica Light"/>
                <a:hlinkClick r:id="rId3"/>
              </a:rPr>
              <a:t>www.frontlineco.net</a:t>
            </a:r>
            <a:endParaRPr lang="es-ES" i="1" dirty="0" smtClean="0">
              <a:latin typeface="Helvetica Light"/>
              <a:cs typeface="Helvetica Light"/>
            </a:endParaRPr>
          </a:p>
          <a:p>
            <a:endParaRPr lang="es-ES" i="1" dirty="0" smtClean="0">
              <a:latin typeface="Helvetica Light"/>
              <a:cs typeface="Helvetica Light"/>
            </a:endParaRPr>
          </a:p>
          <a:p>
            <a:r>
              <a:rPr lang="es-ES" sz="1600" i="1" dirty="0" smtClean="0">
                <a:latin typeface="Helvetica Light"/>
                <a:cs typeface="Helvetica Light"/>
              </a:rPr>
              <a:t>IG: 	@</a:t>
            </a:r>
            <a:r>
              <a:rPr lang="es-ES" sz="1600" i="1" dirty="0" err="1" smtClean="0">
                <a:latin typeface="Helvetica Light"/>
                <a:cs typeface="Helvetica Light"/>
              </a:rPr>
              <a:t>prfrontline</a:t>
            </a:r>
            <a:endParaRPr lang="es-ES" sz="1600" i="1" dirty="0" smtClean="0">
              <a:latin typeface="Helvetica Light"/>
              <a:cs typeface="Helvetica Light"/>
            </a:endParaRPr>
          </a:p>
          <a:p>
            <a:r>
              <a:rPr lang="es-ES" sz="1600" i="1" dirty="0" smtClean="0">
                <a:latin typeface="Helvetica Light"/>
                <a:cs typeface="Helvetica Light"/>
              </a:rPr>
              <a:t>TW:          </a:t>
            </a:r>
            <a:r>
              <a:rPr lang="es-ES" sz="1600" i="1" dirty="0" smtClean="0">
                <a:latin typeface="Helvetica Light"/>
                <a:cs typeface="Helvetica Light"/>
              </a:rPr>
              <a:t>@</a:t>
            </a:r>
            <a:r>
              <a:rPr lang="es-ES" sz="1600" i="1" dirty="0" err="1" smtClean="0">
                <a:latin typeface="Helvetica Light"/>
                <a:cs typeface="Helvetica Light"/>
              </a:rPr>
              <a:t>PR_frontline</a:t>
            </a:r>
            <a:endParaRPr lang="es-ES" sz="1600" i="1" dirty="0" smtClean="0">
              <a:latin typeface="Helvetica Light"/>
              <a:cs typeface="Helvetica Light"/>
            </a:endParaRPr>
          </a:p>
          <a:p>
            <a:r>
              <a:rPr lang="es-ES" sz="1600" i="1" dirty="0" smtClean="0">
                <a:latin typeface="Helvetica Light"/>
                <a:cs typeface="Helvetica Light"/>
              </a:rPr>
              <a:t>Facebook: </a:t>
            </a:r>
          </a:p>
          <a:p>
            <a:r>
              <a:rPr lang="es-ES" sz="1600" i="1" dirty="0" smtClean="0">
                <a:latin typeface="Helvetica Light"/>
                <a:cs typeface="Helvetica Light"/>
              </a:rPr>
              <a:t>Frontline Communications, Inc. </a:t>
            </a:r>
            <a:endParaRPr lang="es-ES" sz="1600" i="1" dirty="0">
              <a:latin typeface="Helvetica Light"/>
              <a:cs typeface="Helvetica Light"/>
            </a:endParaRPr>
          </a:p>
        </p:txBody>
      </p:sp>
      <p:sp>
        <p:nvSpPr>
          <p:cNvPr id="8" name="Elipse 7"/>
          <p:cNvSpPr/>
          <p:nvPr/>
        </p:nvSpPr>
        <p:spPr>
          <a:xfrm>
            <a:off x="6913377" y="3979424"/>
            <a:ext cx="288032" cy="288032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32133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/>
          <p:cNvSpPr txBox="1"/>
          <p:nvPr/>
        </p:nvSpPr>
        <p:spPr>
          <a:xfrm>
            <a:off x="539552" y="260648"/>
            <a:ext cx="8136903" cy="637097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endParaRPr lang="es-ES" sz="1600" dirty="0">
              <a:solidFill>
                <a:schemeClr val="accent3">
                  <a:lumMod val="20000"/>
                  <a:lumOff val="80000"/>
                </a:schemeClr>
              </a:solidFill>
              <a:latin typeface="Helvetica"/>
              <a:cs typeface="Helvetica"/>
            </a:endParaRPr>
          </a:p>
          <a:p>
            <a:pPr algn="ctr"/>
            <a:r>
              <a:rPr lang="es-ES" sz="4000" b="1" dirty="0" smtClean="0">
                <a:solidFill>
                  <a:schemeClr val="bg1"/>
                </a:solidFill>
                <a:latin typeface="Helvetica"/>
                <a:cs typeface="Helvetica"/>
              </a:rPr>
              <a:t>Empresa panameña de Comunicaciones corporativas. </a:t>
            </a:r>
          </a:p>
          <a:p>
            <a:endParaRPr lang="es-ES" sz="6000" dirty="0" smtClean="0">
              <a:solidFill>
                <a:schemeClr val="bg1"/>
              </a:solidFill>
              <a:latin typeface="Helvetica"/>
              <a:cs typeface="Helvetica"/>
            </a:endParaRPr>
          </a:p>
          <a:p>
            <a:pPr algn="ctr"/>
            <a:r>
              <a:rPr lang="es-ES" sz="6000" dirty="0" smtClean="0">
                <a:solidFill>
                  <a:schemeClr val="bg1"/>
                </a:solidFill>
                <a:latin typeface="Helvetica"/>
                <a:cs typeface="Helvetica"/>
              </a:rPr>
              <a:t>Fundada en </a:t>
            </a:r>
            <a:r>
              <a:rPr lang="es-ES" sz="9600" b="1" dirty="0" smtClean="0">
                <a:solidFill>
                  <a:srgbClr val="B4FF69"/>
                </a:solidFill>
                <a:latin typeface="Helvetica"/>
                <a:cs typeface="Helvetica"/>
              </a:rPr>
              <a:t>2007</a:t>
            </a:r>
            <a:r>
              <a:rPr lang="es-ES" sz="9600" b="1" dirty="0" smtClean="0">
                <a:solidFill>
                  <a:schemeClr val="bg1"/>
                </a:solidFill>
                <a:latin typeface="Helvetica"/>
                <a:cs typeface="Helvetica"/>
              </a:rPr>
              <a:t>!</a:t>
            </a:r>
            <a:endParaRPr lang="es-ES" sz="6000" b="1" dirty="0" smtClean="0">
              <a:solidFill>
                <a:schemeClr val="bg1"/>
              </a:solidFill>
              <a:latin typeface="Helvetica"/>
              <a:cs typeface="Helvetica"/>
            </a:endParaRPr>
          </a:p>
          <a:p>
            <a:pPr algn="ctr"/>
            <a:endParaRPr lang="es-ES" sz="2800" dirty="0" smtClean="0">
              <a:solidFill>
                <a:schemeClr val="bg1"/>
              </a:solidFill>
              <a:latin typeface="Helvetica"/>
              <a:cs typeface="Helvetica"/>
            </a:endParaRPr>
          </a:p>
          <a:p>
            <a:pPr algn="ctr"/>
            <a:endParaRPr lang="es-ES" sz="2800" dirty="0">
              <a:solidFill>
                <a:schemeClr val="bg1"/>
              </a:solidFill>
              <a:latin typeface="Helvetica"/>
              <a:cs typeface="Helvetica"/>
            </a:endParaRPr>
          </a:p>
          <a:p>
            <a:pPr algn="ctr"/>
            <a:r>
              <a:rPr lang="es-ES" sz="2800" dirty="0" smtClean="0">
                <a:solidFill>
                  <a:schemeClr val="bg1"/>
                </a:solidFill>
                <a:latin typeface="Helvetica"/>
                <a:cs typeface="Helvetica"/>
              </a:rPr>
              <a:t>Profesionales con más de </a:t>
            </a:r>
            <a:r>
              <a:rPr lang="es-ES" sz="4400" dirty="0" smtClean="0">
                <a:solidFill>
                  <a:srgbClr val="B4FF69"/>
                </a:solidFill>
                <a:latin typeface="Helvetica"/>
                <a:cs typeface="Helvetica"/>
              </a:rPr>
              <a:t>20 años</a:t>
            </a:r>
            <a:r>
              <a:rPr lang="es-ES" sz="2800" dirty="0" smtClean="0">
                <a:solidFill>
                  <a:srgbClr val="B4FF69"/>
                </a:solidFill>
                <a:latin typeface="Helvetica"/>
                <a:cs typeface="Helvetica"/>
              </a:rPr>
              <a:t> </a:t>
            </a:r>
            <a:r>
              <a:rPr lang="es-ES" sz="2800" dirty="0" smtClean="0">
                <a:solidFill>
                  <a:schemeClr val="bg1"/>
                </a:solidFill>
                <a:latin typeface="Helvetica"/>
                <a:cs typeface="Helvetica"/>
              </a:rPr>
              <a:t>de experiencia </a:t>
            </a:r>
            <a:r>
              <a:rPr lang="es-ES" sz="4000" dirty="0" smtClean="0">
                <a:solidFill>
                  <a:srgbClr val="B4FF69"/>
                </a:solidFill>
                <a:latin typeface="Helvetica"/>
                <a:cs typeface="Helvetica"/>
              </a:rPr>
              <a:t>nacional e internacional</a:t>
            </a:r>
            <a:r>
              <a:rPr lang="es-ES" sz="2800" dirty="0" smtClean="0">
                <a:solidFill>
                  <a:schemeClr val="bg1"/>
                </a:solidFill>
                <a:latin typeface="Helvetica"/>
                <a:cs typeface="Helvetica"/>
              </a:rPr>
              <a:t>.</a:t>
            </a:r>
          </a:p>
          <a:p>
            <a:endParaRPr lang="es-ES" sz="1600" dirty="0" smtClean="0">
              <a:solidFill>
                <a:schemeClr val="bg1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33956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8CC4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 rot="16200000">
            <a:off x="-2636643" y="2716764"/>
            <a:ext cx="6832640" cy="120032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s-ES" sz="7200" b="1" dirty="0" smtClean="0">
                <a:solidFill>
                  <a:schemeClr val="bg1"/>
                </a:solidFill>
                <a:latin typeface="Helvetica"/>
                <a:cs typeface="Helvetica"/>
              </a:rPr>
              <a:t>EXPERIENCIA</a:t>
            </a:r>
            <a:endParaRPr lang="es-ES" sz="72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513690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/>
          <p:cNvSpPr txBox="1"/>
          <p:nvPr/>
        </p:nvSpPr>
        <p:spPr>
          <a:xfrm rot="5400000">
            <a:off x="6157337" y="981889"/>
            <a:ext cx="861774" cy="576064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s-ES" sz="4400" b="1" dirty="0" smtClean="0">
                <a:solidFill>
                  <a:srgbClr val="FFFF00"/>
                </a:solidFill>
                <a:latin typeface="Helvetica"/>
                <a:cs typeface="Helvetica"/>
              </a:rPr>
              <a:t>CONSUMO MASIVO</a:t>
            </a:r>
            <a:endParaRPr lang="es-ES" sz="4400" b="1" dirty="0">
              <a:solidFill>
                <a:srgbClr val="FFFF00"/>
              </a:solidFill>
              <a:latin typeface="Helvetica"/>
              <a:cs typeface="Helvetica"/>
            </a:endParaRPr>
          </a:p>
        </p:txBody>
      </p:sp>
      <p:sp>
        <p:nvSpPr>
          <p:cNvPr id="14" name="CuadroTexto 13"/>
          <p:cNvSpPr txBox="1"/>
          <p:nvPr/>
        </p:nvSpPr>
        <p:spPr>
          <a:xfrm rot="5400000">
            <a:off x="5601598" y="2111370"/>
            <a:ext cx="677108" cy="576064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s-ES" sz="3200" b="1" dirty="0" smtClean="0">
                <a:solidFill>
                  <a:srgbClr val="FFFFFF"/>
                </a:solidFill>
                <a:latin typeface="Helvetica"/>
                <a:cs typeface="Helvetica"/>
              </a:rPr>
              <a:t>COMUNICACIÓN INTERNA</a:t>
            </a:r>
            <a:endParaRPr lang="es-ES" sz="3200" b="1" dirty="0">
              <a:solidFill>
                <a:srgbClr val="FFFFFF"/>
              </a:solidFill>
              <a:latin typeface="Helvetica"/>
              <a:cs typeface="Helvetica"/>
            </a:endParaRPr>
          </a:p>
        </p:txBody>
      </p:sp>
      <p:sp>
        <p:nvSpPr>
          <p:cNvPr id="15" name="CuadroTexto 14"/>
          <p:cNvSpPr txBox="1"/>
          <p:nvPr/>
        </p:nvSpPr>
        <p:spPr>
          <a:xfrm rot="5400000">
            <a:off x="6892516" y="1789076"/>
            <a:ext cx="615553" cy="525658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  <a:latin typeface="Helvetica"/>
                <a:cs typeface="Helvetica"/>
              </a:rPr>
              <a:t>ASUNTOS PÚBLICOS</a:t>
            </a:r>
            <a:endParaRPr lang="es-ES" sz="2800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16" name="CuadroTexto 15"/>
          <p:cNvSpPr txBox="1"/>
          <p:nvPr/>
        </p:nvSpPr>
        <p:spPr>
          <a:xfrm rot="5400000">
            <a:off x="7154996" y="959242"/>
            <a:ext cx="738664" cy="36004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s-ES" sz="3600" b="1" dirty="0" smtClean="0">
                <a:latin typeface="Helvetica"/>
                <a:cs typeface="Helvetica"/>
              </a:rPr>
              <a:t>INMOBILIARIO</a:t>
            </a:r>
            <a:endParaRPr lang="es-ES" sz="3600" b="1" dirty="0">
              <a:latin typeface="Helvetica"/>
              <a:cs typeface="Helvetica"/>
            </a:endParaRPr>
          </a:p>
        </p:txBody>
      </p:sp>
      <p:sp>
        <p:nvSpPr>
          <p:cNvPr id="17" name="CuadroTexto 16"/>
          <p:cNvSpPr txBox="1"/>
          <p:nvPr/>
        </p:nvSpPr>
        <p:spPr>
          <a:xfrm rot="5400000">
            <a:off x="7571364" y="4143275"/>
            <a:ext cx="553998" cy="266429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s-ES" sz="2400" b="1" dirty="0" smtClean="0">
                <a:latin typeface="Helvetica"/>
                <a:cs typeface="Helvetica"/>
              </a:rPr>
              <a:t>ESTILO DE VIDA</a:t>
            </a:r>
            <a:endParaRPr lang="es-ES" sz="2400" b="1" dirty="0">
              <a:latin typeface="Helvetica"/>
              <a:cs typeface="Helvetica"/>
            </a:endParaRPr>
          </a:p>
        </p:txBody>
      </p:sp>
      <p:sp>
        <p:nvSpPr>
          <p:cNvPr id="25" name="CuadroTexto 24"/>
          <p:cNvSpPr txBox="1"/>
          <p:nvPr/>
        </p:nvSpPr>
        <p:spPr>
          <a:xfrm rot="5400000">
            <a:off x="5719773" y="1264405"/>
            <a:ext cx="861774" cy="404348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s-ES" sz="4400" b="1" dirty="0" smtClean="0">
                <a:solidFill>
                  <a:srgbClr val="FFFFFF"/>
                </a:solidFill>
                <a:latin typeface="Helvetica"/>
                <a:cs typeface="Helvetica"/>
              </a:rPr>
              <a:t>TECNOLOGÍA</a:t>
            </a:r>
            <a:endParaRPr lang="es-ES" sz="4400" b="1" dirty="0">
              <a:solidFill>
                <a:srgbClr val="FFFFFF"/>
              </a:solidFill>
              <a:latin typeface="Helvetica"/>
              <a:cs typeface="Helvetica"/>
            </a:endParaRPr>
          </a:p>
        </p:txBody>
      </p:sp>
      <p:sp>
        <p:nvSpPr>
          <p:cNvPr id="28" name="CuadroTexto 27"/>
          <p:cNvSpPr txBox="1"/>
          <p:nvPr/>
        </p:nvSpPr>
        <p:spPr>
          <a:xfrm rot="5400000">
            <a:off x="3961093" y="3247819"/>
            <a:ext cx="861774" cy="237626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s-ES" sz="4400" b="1" dirty="0" smtClean="0">
                <a:latin typeface="Helvetica"/>
                <a:cs typeface="Helvetica"/>
              </a:rPr>
              <a:t>SALUD</a:t>
            </a:r>
            <a:endParaRPr lang="es-ES" sz="4400" b="1" dirty="0">
              <a:latin typeface="Helvetica"/>
              <a:cs typeface="Helvetica"/>
            </a:endParaRPr>
          </a:p>
        </p:txBody>
      </p:sp>
      <p:sp>
        <p:nvSpPr>
          <p:cNvPr id="31" name="CuadroTexto 30"/>
          <p:cNvSpPr txBox="1"/>
          <p:nvPr/>
        </p:nvSpPr>
        <p:spPr>
          <a:xfrm rot="5400000">
            <a:off x="4598712" y="3906344"/>
            <a:ext cx="738664" cy="3528392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vert270" wrap="square" rtlCol="0">
            <a:spAutoFit/>
          </a:bodyPr>
          <a:lstStyle/>
          <a:p>
            <a:r>
              <a:rPr lang="es-ES" sz="3600" b="1" dirty="0" smtClean="0">
                <a:solidFill>
                  <a:srgbClr val="FFFF00"/>
                </a:solidFill>
                <a:latin typeface="Helvetica"/>
                <a:cs typeface="Helvetica"/>
              </a:rPr>
              <a:t>CONSULTORÍA</a:t>
            </a:r>
            <a:endParaRPr lang="es-ES" sz="3600" b="1" dirty="0">
              <a:solidFill>
                <a:srgbClr val="FFFF00"/>
              </a:solidFill>
              <a:latin typeface="Helvetica"/>
              <a:cs typeface="Helvetica"/>
            </a:endParaRPr>
          </a:p>
        </p:txBody>
      </p:sp>
      <p:sp>
        <p:nvSpPr>
          <p:cNvPr id="32" name="CuadroTexto 31"/>
          <p:cNvSpPr txBox="1"/>
          <p:nvPr/>
        </p:nvSpPr>
        <p:spPr>
          <a:xfrm rot="5400000">
            <a:off x="4444243" y="791415"/>
            <a:ext cx="615553" cy="396044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s-ES" sz="2800" b="1" dirty="0" smtClean="0">
                <a:solidFill>
                  <a:srgbClr val="FFFF00"/>
                </a:solidFill>
                <a:latin typeface="Helvetica"/>
                <a:cs typeface="Helvetica"/>
              </a:rPr>
              <a:t>GASTRONOMÍA</a:t>
            </a:r>
            <a:endParaRPr lang="es-ES" sz="2800" b="1" dirty="0">
              <a:solidFill>
                <a:srgbClr val="FFFF00"/>
              </a:solidFill>
              <a:latin typeface="Helvetica"/>
              <a:cs typeface="Helvetica"/>
            </a:endParaRPr>
          </a:p>
        </p:txBody>
      </p:sp>
      <p:sp>
        <p:nvSpPr>
          <p:cNvPr id="33" name="CuadroTexto 32"/>
          <p:cNvSpPr txBox="1"/>
          <p:nvPr/>
        </p:nvSpPr>
        <p:spPr>
          <a:xfrm rot="5400000">
            <a:off x="7427348" y="213610"/>
            <a:ext cx="553998" cy="424847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s-ES" sz="2400" b="1" dirty="0" smtClean="0">
                <a:solidFill>
                  <a:srgbClr val="FFFFFF"/>
                </a:solidFill>
                <a:latin typeface="Helvetica"/>
                <a:cs typeface="Helvetica"/>
              </a:rPr>
              <a:t>MARCAS DE LUJO</a:t>
            </a:r>
            <a:endParaRPr lang="es-ES" sz="2400" b="1" dirty="0">
              <a:solidFill>
                <a:srgbClr val="FFFFFF"/>
              </a:solidFill>
              <a:latin typeface="Helvetica"/>
              <a:cs typeface="Helvetica"/>
            </a:endParaRPr>
          </a:p>
        </p:txBody>
      </p:sp>
      <p:sp>
        <p:nvSpPr>
          <p:cNvPr id="36" name="Cheurón 35"/>
          <p:cNvSpPr/>
          <p:nvPr/>
        </p:nvSpPr>
        <p:spPr>
          <a:xfrm>
            <a:off x="611560" y="692696"/>
            <a:ext cx="9001000" cy="936104"/>
          </a:xfrm>
          <a:prstGeom prst="chevron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s-ES" sz="1400" b="1" dirty="0">
                <a:solidFill>
                  <a:srgbClr val="FFFFFF"/>
                </a:solidFill>
                <a:latin typeface="Helvetica"/>
                <a:cs typeface="Helvetica"/>
              </a:rPr>
              <a:t>Amplia experiencia en las siguientes </a:t>
            </a:r>
          </a:p>
          <a:p>
            <a:pPr algn="r"/>
            <a:r>
              <a:rPr lang="es-ES" sz="4800" b="1" dirty="0" smtClean="0">
                <a:solidFill>
                  <a:srgbClr val="FFFFFF"/>
                </a:solidFill>
                <a:latin typeface="Helvetica"/>
                <a:cs typeface="Helvetica"/>
              </a:rPr>
              <a:t>ÁREAS </a:t>
            </a:r>
            <a:r>
              <a:rPr lang="es-ES" sz="4800" b="1" dirty="0">
                <a:solidFill>
                  <a:srgbClr val="FFFFFF"/>
                </a:solidFill>
                <a:latin typeface="Helvetica"/>
                <a:cs typeface="Helvetica"/>
              </a:rPr>
              <a:t>DE NEGOCIO</a:t>
            </a:r>
          </a:p>
        </p:txBody>
      </p:sp>
      <p:sp>
        <p:nvSpPr>
          <p:cNvPr id="18" name="CuadroTexto 17"/>
          <p:cNvSpPr txBox="1"/>
          <p:nvPr/>
        </p:nvSpPr>
        <p:spPr>
          <a:xfrm>
            <a:off x="0" y="633080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600" dirty="0" smtClean="0">
                <a:latin typeface="Helvetica"/>
                <a:cs typeface="Helvetica"/>
              </a:rPr>
              <a:t>*</a:t>
            </a:r>
            <a:r>
              <a:rPr lang="es-ES" sz="1600" dirty="0" err="1" smtClean="0">
                <a:latin typeface="Helvetica"/>
                <a:cs typeface="Helvetica"/>
              </a:rPr>
              <a:t>Partners</a:t>
            </a:r>
            <a:r>
              <a:rPr lang="es-ES" sz="1600" dirty="0" smtClean="0">
                <a:latin typeface="Helvetica"/>
                <a:cs typeface="Helvetica"/>
              </a:rPr>
              <a:t> regionales y selección de proveedores bajo altos estándares de calidad.</a:t>
            </a:r>
          </a:p>
        </p:txBody>
      </p:sp>
    </p:spTree>
    <p:extLst>
      <p:ext uri="{BB962C8B-B14F-4D97-AF65-F5344CB8AC3E}">
        <p14:creationId xmlns:p14="http://schemas.microsoft.com/office/powerpoint/2010/main" val="111260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619672" y="1556792"/>
            <a:ext cx="73448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4000" dirty="0" smtClean="0">
                <a:latin typeface="Gotham-Light"/>
              </a:rPr>
              <a:t>Debemos ser </a:t>
            </a:r>
            <a:r>
              <a:rPr lang="es-PA" sz="4000" b="1" dirty="0" smtClean="0">
                <a:latin typeface="Gotham-Light"/>
              </a:rPr>
              <a:t>EFICIENTES y EQUILIBRADOS. </a:t>
            </a:r>
            <a:endParaRPr lang="es-PA" b="1" dirty="0">
              <a:latin typeface="Gotham-Book"/>
            </a:endParaRPr>
          </a:p>
        </p:txBody>
      </p:sp>
      <p:sp>
        <p:nvSpPr>
          <p:cNvPr id="5" name="Rectángulo 4"/>
          <p:cNvSpPr/>
          <p:nvPr/>
        </p:nvSpPr>
        <p:spPr>
          <a:xfrm rot="16200000">
            <a:off x="-2637174" y="2898396"/>
            <a:ext cx="674136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A" sz="6600" b="1" dirty="0" smtClean="0">
                <a:solidFill>
                  <a:srgbClr val="696A6E"/>
                </a:solidFill>
                <a:latin typeface="Gotham-Bold"/>
              </a:rPr>
              <a:t>PUNTO </a:t>
            </a:r>
            <a:r>
              <a:rPr lang="es-PA" sz="6000" b="1" dirty="0" smtClean="0">
                <a:solidFill>
                  <a:srgbClr val="696A6E"/>
                </a:solidFill>
                <a:latin typeface="Gotham-Bold"/>
              </a:rPr>
              <a:t>PARTIDA</a:t>
            </a:r>
            <a:endParaRPr lang="es-PA" sz="6000" dirty="0"/>
          </a:p>
        </p:txBody>
      </p:sp>
      <p:sp>
        <p:nvSpPr>
          <p:cNvPr id="2" name="CuadroTexto 1"/>
          <p:cNvSpPr txBox="1"/>
          <p:nvPr/>
        </p:nvSpPr>
        <p:spPr>
          <a:xfrm>
            <a:off x="3647079" y="3933056"/>
            <a:ext cx="54726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2800" dirty="0" smtClean="0"/>
              <a:t>Lo ideal es que haya equilibrio entre Relaciones Públicas, Publicidad, BTL con mensajes claros y establecidos</a:t>
            </a:r>
            <a:r>
              <a:rPr lang="es-PA" dirty="0" smtClean="0"/>
              <a:t>. </a:t>
            </a:r>
            <a:endParaRPr lang="es-PA" dirty="0"/>
          </a:p>
        </p:txBody>
      </p:sp>
    </p:spTree>
    <p:extLst>
      <p:ext uri="{BB962C8B-B14F-4D97-AF65-F5344CB8AC3E}">
        <p14:creationId xmlns:p14="http://schemas.microsoft.com/office/powerpoint/2010/main" val="219661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1331640" y="0"/>
            <a:ext cx="7812360" cy="1584087"/>
          </a:xfrm>
          <a:prstGeom prst="rect">
            <a:avLst/>
          </a:prstGeom>
          <a:solidFill>
            <a:srgbClr val="8CC4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4" name="CuadroTexto 3"/>
          <p:cNvSpPr txBox="1"/>
          <p:nvPr/>
        </p:nvSpPr>
        <p:spPr>
          <a:xfrm>
            <a:off x="1331640" y="260648"/>
            <a:ext cx="79208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4000" dirty="0" smtClean="0">
                <a:solidFill>
                  <a:schemeClr val="bg1"/>
                </a:solidFill>
                <a:latin typeface="Gotham-Light"/>
              </a:rPr>
              <a:t>UNA DE LAS CLAVES DEL ÉXITO ES MANEJO DE TIEMPO </a:t>
            </a:r>
            <a:endParaRPr lang="es-PA" b="1" dirty="0">
              <a:solidFill>
                <a:schemeClr val="bg1"/>
              </a:solidFill>
              <a:latin typeface="Gotham-Book"/>
            </a:endParaRPr>
          </a:p>
        </p:txBody>
      </p:sp>
      <p:sp>
        <p:nvSpPr>
          <p:cNvPr id="5" name="Rectángulo 4"/>
          <p:cNvSpPr/>
          <p:nvPr/>
        </p:nvSpPr>
        <p:spPr>
          <a:xfrm rot="16200000">
            <a:off x="-2637174" y="2898396"/>
            <a:ext cx="674136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A" sz="6600" b="1" dirty="0" smtClean="0">
                <a:solidFill>
                  <a:srgbClr val="696A6E"/>
                </a:solidFill>
                <a:latin typeface="Gotham-Bold"/>
              </a:rPr>
              <a:t>PUNTO </a:t>
            </a:r>
            <a:r>
              <a:rPr lang="es-PA" sz="6000" b="1" dirty="0" smtClean="0">
                <a:solidFill>
                  <a:srgbClr val="696A6E"/>
                </a:solidFill>
                <a:latin typeface="Gotham-Bold"/>
              </a:rPr>
              <a:t>PARTIDA</a:t>
            </a:r>
            <a:endParaRPr lang="es-PA" sz="6000" dirty="0"/>
          </a:p>
        </p:txBody>
      </p:sp>
      <p:sp>
        <p:nvSpPr>
          <p:cNvPr id="2" name="CuadroTexto 1"/>
          <p:cNvSpPr txBox="1"/>
          <p:nvPr/>
        </p:nvSpPr>
        <p:spPr>
          <a:xfrm>
            <a:off x="2128312" y="2636912"/>
            <a:ext cx="71287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PA" sz="2800" dirty="0" smtClean="0"/>
              <a:t>Aprovechar la Estacionalidad. </a:t>
            </a:r>
          </a:p>
          <a:p>
            <a:endParaRPr lang="es-PA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PA" sz="2800" dirty="0" smtClean="0"/>
              <a:t>Evitar los Extremos – Improvisación y/o Sobre Planificación.</a:t>
            </a:r>
          </a:p>
          <a:p>
            <a:endParaRPr lang="es-PA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PA" sz="2800" dirty="0" smtClean="0"/>
              <a:t>Preparación de Materiales Relevantes con Cifras y Datos que Griten el Mensaje.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PA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PA" sz="2800" dirty="0" smtClean="0"/>
              <a:t>Capacidad de Reacción. </a:t>
            </a:r>
            <a:endParaRPr lang="es-PA" dirty="0"/>
          </a:p>
        </p:txBody>
      </p:sp>
      <p:sp>
        <p:nvSpPr>
          <p:cNvPr id="6" name="CuadroTexto 5"/>
          <p:cNvSpPr txBox="1"/>
          <p:nvPr/>
        </p:nvSpPr>
        <p:spPr>
          <a:xfrm>
            <a:off x="3143280" y="1584087"/>
            <a:ext cx="59766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A" sz="3200" dirty="0" smtClean="0"/>
              <a:t>La Competencia por los espacio es Constante! </a:t>
            </a:r>
            <a:endParaRPr lang="es-PA" sz="3200" dirty="0"/>
          </a:p>
        </p:txBody>
      </p:sp>
    </p:spTree>
    <p:extLst>
      <p:ext uri="{BB962C8B-B14F-4D97-AF65-F5344CB8AC3E}">
        <p14:creationId xmlns:p14="http://schemas.microsoft.com/office/powerpoint/2010/main" val="27244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619672" y="2492896"/>
            <a:ext cx="7200800" cy="1584176"/>
          </a:xfrm>
          <a:prstGeom prst="rect">
            <a:avLst/>
          </a:prstGeom>
          <a:solidFill>
            <a:srgbClr val="8CC4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4" name="CuadroTexto 3"/>
          <p:cNvSpPr txBox="1"/>
          <p:nvPr/>
        </p:nvSpPr>
        <p:spPr>
          <a:xfrm>
            <a:off x="1547664" y="81709"/>
            <a:ext cx="7272808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4000" dirty="0" smtClean="0">
                <a:latin typeface="Gotham-Light"/>
              </a:rPr>
              <a:t>TACTICAS DE RELACIONAMIENTO </a:t>
            </a:r>
            <a:endParaRPr lang="es-PA" sz="4000" dirty="0">
              <a:latin typeface="Gotham-Light"/>
            </a:endParaRPr>
          </a:p>
          <a:p>
            <a:endParaRPr lang="en-US" sz="2000" i="1" dirty="0" smtClean="0">
              <a:latin typeface="Gotham-BookItalic"/>
            </a:endParaRPr>
          </a:p>
          <a:p>
            <a:r>
              <a:rPr lang="en-US" sz="2000" i="1" dirty="0" err="1" smtClean="0">
                <a:latin typeface="Gotham-BookItalic"/>
              </a:rPr>
              <a:t>Siempre</a:t>
            </a:r>
            <a:r>
              <a:rPr lang="en-US" sz="2000" i="1" dirty="0" smtClean="0">
                <a:latin typeface="Gotham-BookItalic"/>
              </a:rPr>
              <a:t> </a:t>
            </a:r>
            <a:r>
              <a:rPr lang="en-US" sz="2000" i="1" dirty="0" err="1" smtClean="0">
                <a:latin typeface="Gotham-BookItalic"/>
              </a:rPr>
              <a:t>tenemos</a:t>
            </a:r>
            <a:r>
              <a:rPr lang="en-US" sz="2000" i="1" dirty="0" smtClean="0">
                <a:latin typeface="Gotham-BookItalic"/>
              </a:rPr>
              <a:t> que </a:t>
            </a:r>
            <a:r>
              <a:rPr lang="en-US" sz="2000" i="1" dirty="0" err="1" smtClean="0">
                <a:latin typeface="Gotham-BookItalic"/>
              </a:rPr>
              <a:t>reforzar</a:t>
            </a:r>
            <a:r>
              <a:rPr lang="en-US" sz="2000" i="1" dirty="0" smtClean="0">
                <a:latin typeface="Gotham-BookItalic"/>
              </a:rPr>
              <a:t> </a:t>
            </a:r>
            <a:r>
              <a:rPr lang="en-US" sz="2000" i="1" dirty="0" err="1" smtClean="0">
                <a:latin typeface="Gotham-BookItalic"/>
              </a:rPr>
              <a:t>nuestra</a:t>
            </a:r>
            <a:r>
              <a:rPr lang="en-US" sz="2000" i="1" dirty="0" smtClean="0">
                <a:latin typeface="Gotham-BookItalic"/>
              </a:rPr>
              <a:t> </a:t>
            </a:r>
            <a:r>
              <a:rPr lang="en-US" sz="2000" i="1" dirty="0" err="1" smtClean="0">
                <a:latin typeface="Gotham-BookItalic"/>
              </a:rPr>
              <a:t>relación</a:t>
            </a:r>
            <a:r>
              <a:rPr lang="en-US" sz="2000" i="1" dirty="0" smtClean="0">
                <a:latin typeface="Gotham-BookItalic"/>
              </a:rPr>
              <a:t> con los </a:t>
            </a:r>
            <a:r>
              <a:rPr lang="en-US" sz="2000" i="1" dirty="0" err="1" smtClean="0">
                <a:latin typeface="Gotham-BookItalic"/>
              </a:rPr>
              <a:t>medios</a:t>
            </a:r>
            <a:r>
              <a:rPr lang="en-US" sz="2000" i="1" dirty="0" smtClean="0">
                <a:latin typeface="Gotham-BookItalic"/>
              </a:rPr>
              <a:t> de Comunicación antes de </a:t>
            </a:r>
            <a:r>
              <a:rPr lang="en-US" sz="2000" i="1" dirty="0" err="1" smtClean="0">
                <a:latin typeface="Gotham-BookItalic"/>
              </a:rPr>
              <a:t>dar</a:t>
            </a:r>
            <a:r>
              <a:rPr lang="en-US" sz="2000" i="1" dirty="0" smtClean="0">
                <a:latin typeface="Gotham-BookItalic"/>
              </a:rPr>
              <a:t> el primer </a:t>
            </a:r>
            <a:r>
              <a:rPr lang="en-US" sz="2000" i="1" dirty="0" err="1" smtClean="0">
                <a:latin typeface="Gotham-BookItalic"/>
              </a:rPr>
              <a:t>paso</a:t>
            </a:r>
            <a:r>
              <a:rPr lang="en-US" sz="2000" i="1" dirty="0" smtClean="0">
                <a:latin typeface="Gotham-BookItalic"/>
              </a:rPr>
              <a:t>. </a:t>
            </a:r>
          </a:p>
          <a:p>
            <a:endParaRPr lang="en-US" sz="2000" i="1" dirty="0">
              <a:latin typeface="Gotham-BookItalic"/>
            </a:endParaRPr>
          </a:p>
          <a:p>
            <a:pPr algn="ctr"/>
            <a:r>
              <a:rPr lang="es-PA" sz="2800" i="1" dirty="0" smtClean="0">
                <a:solidFill>
                  <a:schemeClr val="bg1"/>
                </a:solidFill>
                <a:latin typeface="Gotham-Book"/>
              </a:rPr>
              <a:t>Con Respeto =&gt; Información =&gt; Atención a Solicitudes =&gt; Información =&gt; Constancia</a:t>
            </a:r>
            <a:r>
              <a:rPr lang="es-PA" sz="2800" i="1" dirty="0">
                <a:solidFill>
                  <a:schemeClr val="bg1"/>
                </a:solidFill>
                <a:latin typeface="Gotham-Book"/>
              </a:rPr>
              <a:t> </a:t>
            </a:r>
            <a:r>
              <a:rPr lang="es-PA" sz="2800" i="1" dirty="0" smtClean="0">
                <a:solidFill>
                  <a:schemeClr val="bg1"/>
                </a:solidFill>
                <a:latin typeface="Gotham-Book"/>
              </a:rPr>
              <a:t>=&gt; Información. </a:t>
            </a:r>
            <a:endParaRPr lang="es-PA" sz="2800" i="1" dirty="0">
              <a:solidFill>
                <a:schemeClr val="bg1"/>
              </a:solidFill>
              <a:latin typeface="Gotham-Book"/>
            </a:endParaRPr>
          </a:p>
          <a:p>
            <a:endParaRPr lang="en-US" dirty="0">
              <a:latin typeface="Gotham-Book"/>
            </a:endParaRPr>
          </a:p>
          <a:p>
            <a:r>
              <a:rPr lang="en-US" dirty="0" smtClean="0">
                <a:latin typeface="Gotham-Book"/>
              </a:rPr>
              <a:t>Si </a:t>
            </a:r>
            <a:r>
              <a:rPr lang="en-US" dirty="0" err="1" smtClean="0">
                <a:latin typeface="Gotham-Book"/>
              </a:rPr>
              <a:t>cuidamos</a:t>
            </a:r>
            <a:r>
              <a:rPr lang="en-US" dirty="0" smtClean="0">
                <a:latin typeface="Gotham-Book"/>
              </a:rPr>
              <a:t> </a:t>
            </a:r>
            <a:r>
              <a:rPr lang="en-US" dirty="0" err="1" smtClean="0">
                <a:latin typeface="Gotham-Book"/>
              </a:rPr>
              <a:t>nuestras</a:t>
            </a:r>
            <a:r>
              <a:rPr lang="en-US" dirty="0" smtClean="0">
                <a:latin typeface="Gotham-Book"/>
              </a:rPr>
              <a:t> </a:t>
            </a:r>
            <a:r>
              <a:rPr lang="en-US" dirty="0" err="1" smtClean="0">
                <a:latin typeface="Gotham-Book"/>
              </a:rPr>
              <a:t>relaciones</a:t>
            </a:r>
            <a:r>
              <a:rPr lang="en-US" dirty="0" smtClean="0">
                <a:latin typeface="Gotham-Book"/>
              </a:rPr>
              <a:t> y </a:t>
            </a:r>
            <a:r>
              <a:rPr lang="en-US" dirty="0" err="1" smtClean="0">
                <a:latin typeface="Gotham-Book"/>
              </a:rPr>
              <a:t>contactos</a:t>
            </a:r>
            <a:r>
              <a:rPr lang="en-US" dirty="0" smtClean="0">
                <a:latin typeface="Gotham-Book"/>
              </a:rPr>
              <a:t>, </a:t>
            </a:r>
            <a:r>
              <a:rPr lang="en-US" dirty="0" err="1" smtClean="0">
                <a:latin typeface="Gotham-Book"/>
              </a:rPr>
              <a:t>ellos</a:t>
            </a:r>
            <a:r>
              <a:rPr lang="en-US" dirty="0" smtClean="0">
                <a:latin typeface="Gotham-Book"/>
              </a:rPr>
              <a:t> </a:t>
            </a:r>
            <a:r>
              <a:rPr lang="en-US" dirty="0" err="1" smtClean="0">
                <a:latin typeface="Gotham-Book"/>
              </a:rPr>
              <a:t>pensarán</a:t>
            </a:r>
            <a:r>
              <a:rPr lang="en-US" dirty="0" smtClean="0">
                <a:latin typeface="Gotham-Book"/>
              </a:rPr>
              <a:t> en </a:t>
            </a:r>
            <a:r>
              <a:rPr lang="en-US" dirty="0" err="1" smtClean="0">
                <a:latin typeface="Gotham-Book"/>
              </a:rPr>
              <a:t>nosotros</a:t>
            </a:r>
            <a:r>
              <a:rPr lang="en-US" dirty="0" smtClean="0">
                <a:latin typeface="Gotham-Book"/>
              </a:rPr>
              <a:t> </a:t>
            </a:r>
            <a:r>
              <a:rPr lang="en-US" b="1" dirty="0" smtClean="0">
                <a:latin typeface="Gotham-Book"/>
              </a:rPr>
              <a:t>PRIMERO</a:t>
            </a:r>
            <a:r>
              <a:rPr lang="en-US" dirty="0" smtClean="0">
                <a:latin typeface="Gotham-Book"/>
              </a:rPr>
              <a:t> y </a:t>
            </a:r>
            <a:r>
              <a:rPr lang="en-US" dirty="0" err="1" smtClean="0">
                <a:latin typeface="Gotham-Book"/>
              </a:rPr>
              <a:t>podemos</a:t>
            </a:r>
            <a:r>
              <a:rPr lang="en-US" dirty="0" smtClean="0">
                <a:latin typeface="Gotham-Book"/>
              </a:rPr>
              <a:t> </a:t>
            </a:r>
            <a:r>
              <a:rPr lang="en-US" dirty="0" err="1" smtClean="0">
                <a:latin typeface="Gotham-Book"/>
              </a:rPr>
              <a:t>tomar</a:t>
            </a:r>
            <a:r>
              <a:rPr lang="en-US" dirty="0" smtClean="0">
                <a:latin typeface="Gotham-Book"/>
              </a:rPr>
              <a:t> la </a:t>
            </a:r>
            <a:r>
              <a:rPr lang="en-US" dirty="0" err="1" smtClean="0">
                <a:latin typeface="Gotham-Book"/>
              </a:rPr>
              <a:t>ventanja</a:t>
            </a:r>
            <a:r>
              <a:rPr lang="en-US" dirty="0" smtClean="0">
                <a:latin typeface="Gotham-Book"/>
              </a:rPr>
              <a:t> </a:t>
            </a:r>
            <a:r>
              <a:rPr lang="en-US" dirty="0" err="1" smtClean="0">
                <a:latin typeface="Gotham-Book"/>
              </a:rPr>
              <a:t>como</a:t>
            </a:r>
            <a:r>
              <a:rPr lang="en-US" dirty="0" smtClean="0">
                <a:latin typeface="Gotham-Book"/>
              </a:rPr>
              <a:t> </a:t>
            </a:r>
            <a:r>
              <a:rPr lang="en-US" b="1" dirty="0" smtClean="0">
                <a:latin typeface="Gotham-Book"/>
              </a:rPr>
              <a:t>AUTORIDAD GUBERNAMENTAL </a:t>
            </a:r>
            <a:r>
              <a:rPr lang="en-US" dirty="0" smtClean="0">
                <a:latin typeface="Gotham-Book"/>
              </a:rPr>
              <a:t>y </a:t>
            </a:r>
            <a:r>
              <a:rPr lang="en-US" b="1" dirty="0" smtClean="0">
                <a:latin typeface="Gotham-Book"/>
              </a:rPr>
              <a:t>LOCAL</a:t>
            </a:r>
            <a:r>
              <a:rPr lang="en-US" dirty="0" smtClean="0">
                <a:latin typeface="Gotham-Book"/>
              </a:rPr>
              <a:t> de </a:t>
            </a:r>
            <a:r>
              <a:rPr lang="en-US" dirty="0" err="1" smtClean="0">
                <a:latin typeface="Gotham-Book"/>
              </a:rPr>
              <a:t>colocarnos</a:t>
            </a:r>
            <a:r>
              <a:rPr lang="en-US" dirty="0" smtClean="0">
                <a:latin typeface="Gotham-Book"/>
              </a:rPr>
              <a:t> en el Top of Mind </a:t>
            </a:r>
            <a:r>
              <a:rPr lang="en-US" dirty="0" err="1" smtClean="0">
                <a:latin typeface="Gotham-Book"/>
              </a:rPr>
              <a:t>como</a:t>
            </a:r>
            <a:r>
              <a:rPr lang="en-US" dirty="0" smtClean="0">
                <a:latin typeface="Gotham-Book"/>
              </a:rPr>
              <a:t> </a:t>
            </a:r>
            <a:r>
              <a:rPr lang="en-US" dirty="0" err="1" smtClean="0">
                <a:latin typeface="Gotham-Book"/>
              </a:rPr>
              <a:t>fuente</a:t>
            </a:r>
            <a:r>
              <a:rPr lang="en-US" dirty="0" smtClean="0">
                <a:latin typeface="Gotham-Book"/>
              </a:rPr>
              <a:t> confinable en </a:t>
            </a:r>
            <a:r>
              <a:rPr lang="en-US" dirty="0" err="1" smtClean="0">
                <a:latin typeface="Gotham-Book"/>
              </a:rPr>
              <a:t>materia</a:t>
            </a:r>
            <a:r>
              <a:rPr lang="en-US" dirty="0" smtClean="0">
                <a:latin typeface="Gotham-Book"/>
              </a:rPr>
              <a:t> de Salud. </a:t>
            </a:r>
          </a:p>
          <a:p>
            <a:endParaRPr lang="en-US" dirty="0">
              <a:latin typeface="Gotham-Book"/>
            </a:endParaRPr>
          </a:p>
          <a:p>
            <a:r>
              <a:rPr lang="en-US" dirty="0" smtClean="0">
                <a:latin typeface="Gotham-Book"/>
              </a:rPr>
              <a:t>No demos </a:t>
            </a:r>
            <a:r>
              <a:rPr lang="en-US" dirty="0" err="1" smtClean="0">
                <a:latin typeface="Gotham-Book"/>
              </a:rPr>
              <a:t>por</a:t>
            </a:r>
            <a:r>
              <a:rPr lang="en-US" dirty="0" smtClean="0">
                <a:latin typeface="Gotham-Book"/>
              </a:rPr>
              <a:t> </a:t>
            </a:r>
            <a:r>
              <a:rPr lang="en-US" dirty="0" err="1" smtClean="0">
                <a:latin typeface="Gotham-Book"/>
              </a:rPr>
              <a:t>sentado</a:t>
            </a:r>
            <a:r>
              <a:rPr lang="en-US" dirty="0" smtClean="0">
                <a:latin typeface="Gotham-Book"/>
              </a:rPr>
              <a:t> que </a:t>
            </a:r>
            <a:r>
              <a:rPr lang="en-US" dirty="0" err="1" smtClean="0">
                <a:latin typeface="Gotham-Book"/>
              </a:rPr>
              <a:t>siempre</a:t>
            </a:r>
            <a:r>
              <a:rPr lang="en-US" dirty="0" smtClean="0">
                <a:latin typeface="Gotham-Book"/>
              </a:rPr>
              <a:t> van a </a:t>
            </a:r>
            <a:r>
              <a:rPr lang="en-US" dirty="0" err="1" smtClean="0">
                <a:latin typeface="Gotham-Book"/>
              </a:rPr>
              <a:t>recurrir</a:t>
            </a:r>
            <a:r>
              <a:rPr lang="en-US" dirty="0" smtClean="0">
                <a:latin typeface="Gotham-Book"/>
              </a:rPr>
              <a:t> a </a:t>
            </a:r>
            <a:r>
              <a:rPr lang="en-US" dirty="0" err="1" smtClean="0">
                <a:latin typeface="Gotham-Book"/>
              </a:rPr>
              <a:t>nosotros</a:t>
            </a:r>
            <a:r>
              <a:rPr lang="en-US" dirty="0" smtClean="0">
                <a:latin typeface="Gotham-Book"/>
              </a:rPr>
              <a:t> y </a:t>
            </a:r>
            <a:r>
              <a:rPr lang="en-US" dirty="0" err="1" smtClean="0">
                <a:latin typeface="Gotham-Book"/>
              </a:rPr>
              <a:t>tengamos</a:t>
            </a:r>
            <a:r>
              <a:rPr lang="en-US" dirty="0" smtClean="0">
                <a:latin typeface="Gotham-Book"/>
              </a:rPr>
              <a:t> </a:t>
            </a:r>
            <a:r>
              <a:rPr lang="en-US" b="1" dirty="0" err="1">
                <a:latin typeface="Gotham-Book"/>
              </a:rPr>
              <a:t>C</a:t>
            </a:r>
            <a:r>
              <a:rPr lang="en-US" b="1" dirty="0" err="1" smtClean="0">
                <a:latin typeface="Gotham-Book"/>
              </a:rPr>
              <a:t>apacidad</a:t>
            </a:r>
            <a:r>
              <a:rPr lang="en-US" b="1" dirty="0" smtClean="0">
                <a:latin typeface="Gotham-Book"/>
              </a:rPr>
              <a:t> de </a:t>
            </a:r>
            <a:r>
              <a:rPr lang="en-US" b="1" dirty="0" err="1" smtClean="0">
                <a:latin typeface="Gotham-Book"/>
              </a:rPr>
              <a:t>Respuesta</a:t>
            </a:r>
            <a:r>
              <a:rPr lang="en-US" b="1" dirty="0" smtClean="0">
                <a:latin typeface="Gotham-Book"/>
              </a:rPr>
              <a:t>. </a:t>
            </a:r>
            <a:endParaRPr lang="es-PA" b="1" dirty="0">
              <a:latin typeface="Gotham-Book"/>
            </a:endParaRPr>
          </a:p>
        </p:txBody>
      </p:sp>
      <p:sp>
        <p:nvSpPr>
          <p:cNvPr id="5" name="Rectángulo 4"/>
          <p:cNvSpPr/>
          <p:nvPr/>
        </p:nvSpPr>
        <p:spPr>
          <a:xfrm rot="16200000">
            <a:off x="-2637174" y="2898396"/>
            <a:ext cx="674136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A" sz="6600" b="1" dirty="0" smtClean="0">
                <a:solidFill>
                  <a:srgbClr val="696A6E"/>
                </a:solidFill>
                <a:latin typeface="Gotham-Bold"/>
              </a:rPr>
              <a:t>PUNTO </a:t>
            </a:r>
            <a:r>
              <a:rPr lang="es-PA" sz="6000" b="1" dirty="0" smtClean="0">
                <a:solidFill>
                  <a:srgbClr val="696A6E"/>
                </a:solidFill>
                <a:latin typeface="Gotham-Bold"/>
              </a:rPr>
              <a:t>PARTIDA</a:t>
            </a:r>
            <a:endParaRPr lang="es-PA" sz="6000" dirty="0"/>
          </a:p>
        </p:txBody>
      </p:sp>
    </p:spTree>
    <p:extLst>
      <p:ext uri="{BB962C8B-B14F-4D97-AF65-F5344CB8AC3E}">
        <p14:creationId xmlns:p14="http://schemas.microsoft.com/office/powerpoint/2010/main" val="36021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740655" y="53178"/>
            <a:ext cx="84969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4000" dirty="0" smtClean="0">
                <a:latin typeface="Gotham-Light"/>
              </a:rPr>
              <a:t>EMPODERARNOS POR EMPATÍA</a:t>
            </a:r>
            <a:endParaRPr lang="es-PA" sz="4000" dirty="0">
              <a:latin typeface="Gotham-Light"/>
            </a:endParaRPr>
          </a:p>
        </p:txBody>
      </p:sp>
      <p:sp>
        <p:nvSpPr>
          <p:cNvPr id="5" name="Rectángulo 4"/>
          <p:cNvSpPr/>
          <p:nvPr/>
        </p:nvSpPr>
        <p:spPr>
          <a:xfrm rot="16200000">
            <a:off x="-2734821" y="3055022"/>
            <a:ext cx="674136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A" sz="6600" b="1" dirty="0">
                <a:solidFill>
                  <a:srgbClr val="696A6E"/>
                </a:solidFill>
                <a:latin typeface="Gotham-Bold"/>
              </a:rPr>
              <a:t> </a:t>
            </a:r>
            <a:r>
              <a:rPr lang="es-PA" sz="6600" b="1" dirty="0" smtClean="0">
                <a:solidFill>
                  <a:srgbClr val="696A6E"/>
                </a:solidFill>
                <a:latin typeface="Gotham-Bold"/>
              </a:rPr>
              <a:t> ESTRATEGIA </a:t>
            </a:r>
            <a:endParaRPr lang="es-PA" sz="6000" dirty="0"/>
          </a:p>
        </p:txBody>
      </p:sp>
      <p:grpSp>
        <p:nvGrpSpPr>
          <p:cNvPr id="35" name="Grupo 34"/>
          <p:cNvGrpSpPr/>
          <p:nvPr/>
        </p:nvGrpSpPr>
        <p:grpSpPr>
          <a:xfrm>
            <a:off x="1547664" y="1545015"/>
            <a:ext cx="5872556" cy="3146449"/>
            <a:chOff x="2587876" y="1863496"/>
            <a:chExt cx="5872556" cy="3374415"/>
          </a:xfrm>
        </p:grpSpPr>
        <p:sp>
          <p:nvSpPr>
            <p:cNvPr id="32" name="CuadroTexto 31"/>
            <p:cNvSpPr txBox="1"/>
            <p:nvPr/>
          </p:nvSpPr>
          <p:spPr>
            <a:xfrm>
              <a:off x="5465794" y="4653136"/>
              <a:ext cx="273630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PA" sz="3200" b="1" dirty="0" smtClean="0">
                  <a:solidFill>
                    <a:schemeClr val="bg1"/>
                  </a:solidFill>
                </a:rPr>
                <a:t>ESTRATEGIA</a:t>
              </a:r>
              <a:r>
                <a:rPr lang="es-PA" dirty="0" smtClean="0"/>
                <a:t> </a:t>
              </a:r>
              <a:endParaRPr lang="es-PA" dirty="0"/>
            </a:p>
          </p:txBody>
        </p:sp>
        <p:sp>
          <p:nvSpPr>
            <p:cNvPr id="33" name="CuadroTexto 32"/>
            <p:cNvSpPr txBox="1"/>
            <p:nvPr/>
          </p:nvSpPr>
          <p:spPr>
            <a:xfrm>
              <a:off x="5724128" y="1863496"/>
              <a:ext cx="273630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PA" sz="3200" b="1" dirty="0" smtClean="0">
                  <a:solidFill>
                    <a:schemeClr val="bg1"/>
                  </a:solidFill>
                </a:rPr>
                <a:t>FORTALEZA</a:t>
              </a:r>
              <a:r>
                <a:rPr lang="es-PA" dirty="0" smtClean="0"/>
                <a:t> </a:t>
              </a:r>
              <a:endParaRPr lang="es-PA" dirty="0"/>
            </a:p>
          </p:txBody>
        </p:sp>
        <p:sp>
          <p:nvSpPr>
            <p:cNvPr id="34" name="CuadroTexto 33"/>
            <p:cNvSpPr txBox="1"/>
            <p:nvPr/>
          </p:nvSpPr>
          <p:spPr>
            <a:xfrm>
              <a:off x="2587876" y="3024245"/>
              <a:ext cx="273630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PA" sz="3200" b="1" dirty="0" smtClean="0">
                  <a:solidFill>
                    <a:schemeClr val="bg1"/>
                  </a:solidFill>
                </a:rPr>
                <a:t>APRENDIZAJE</a:t>
              </a:r>
              <a:r>
                <a:rPr lang="es-PA" dirty="0" smtClean="0"/>
                <a:t> </a:t>
              </a:r>
              <a:endParaRPr lang="es-PA" dirty="0"/>
            </a:p>
          </p:txBody>
        </p:sp>
      </p:grpSp>
      <p:sp>
        <p:nvSpPr>
          <p:cNvPr id="37" name="CuadroTexto 36"/>
          <p:cNvSpPr txBox="1"/>
          <p:nvPr/>
        </p:nvSpPr>
        <p:spPr>
          <a:xfrm>
            <a:off x="6052068" y="1667246"/>
            <a:ext cx="3059833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600" dirty="0" smtClean="0"/>
              <a:t>Somos </a:t>
            </a:r>
            <a:r>
              <a:rPr lang="es-PA" sz="3200" dirty="0" smtClean="0"/>
              <a:t>Autoridades Locales</a:t>
            </a:r>
            <a:r>
              <a:rPr lang="es-PA" sz="1600" dirty="0" smtClean="0"/>
              <a:t> y debemos tomar </a:t>
            </a:r>
            <a:r>
              <a:rPr lang="es-PA" sz="2800" dirty="0" smtClean="0"/>
              <a:t>ventaja</a:t>
            </a:r>
            <a:r>
              <a:rPr lang="es-PA" sz="1600" dirty="0" smtClean="0"/>
              <a:t> y convertirnos en </a:t>
            </a:r>
            <a:r>
              <a:rPr lang="es-PA" sz="2400" dirty="0" smtClean="0"/>
              <a:t>Embajadores Locales de nuestros mensajes </a:t>
            </a:r>
            <a:r>
              <a:rPr lang="es-PA" sz="1600" dirty="0" smtClean="0"/>
              <a:t>y </a:t>
            </a:r>
            <a:r>
              <a:rPr lang="es-PA" sz="2400" dirty="0" smtClean="0"/>
              <a:t>comunicar nuestra Misión. </a:t>
            </a:r>
            <a:endParaRPr lang="es-PA" sz="2400" dirty="0"/>
          </a:p>
        </p:txBody>
      </p:sp>
      <p:sp>
        <p:nvSpPr>
          <p:cNvPr id="38" name="CuadroTexto 37"/>
          <p:cNvSpPr txBox="1"/>
          <p:nvPr/>
        </p:nvSpPr>
        <p:spPr>
          <a:xfrm>
            <a:off x="1835696" y="4958554"/>
            <a:ext cx="67687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Tenemos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sz="2800" dirty="0" err="1" smtClean="0"/>
              <a:t>plataforma</a:t>
            </a:r>
            <a:r>
              <a:rPr lang="en-US" sz="2800" dirty="0" smtClean="0"/>
              <a:t> </a:t>
            </a:r>
            <a:r>
              <a:rPr lang="en-US" sz="2800" dirty="0" err="1" smtClean="0"/>
              <a:t>masiva</a:t>
            </a:r>
            <a:r>
              <a:rPr lang="en-US" sz="2800" dirty="0" smtClean="0"/>
              <a:t> </a:t>
            </a:r>
            <a:r>
              <a:rPr lang="en-US" dirty="0" smtClean="0"/>
              <a:t>y </a:t>
            </a:r>
            <a:r>
              <a:rPr lang="en-US" dirty="0" err="1" smtClean="0"/>
              <a:t>presencia</a:t>
            </a:r>
            <a:r>
              <a:rPr lang="en-US" dirty="0" smtClean="0"/>
              <a:t> regional en </a:t>
            </a:r>
            <a:r>
              <a:rPr lang="en-US" dirty="0" err="1" smtClean="0"/>
              <a:t>cada</a:t>
            </a:r>
            <a:r>
              <a:rPr lang="en-US" dirty="0" smtClean="0"/>
              <a:t> </a:t>
            </a:r>
            <a:r>
              <a:rPr lang="en-US" dirty="0" err="1" smtClean="0"/>
              <a:t>provincia</a:t>
            </a:r>
            <a:r>
              <a:rPr lang="en-US" dirty="0" smtClean="0"/>
              <a:t>, </a:t>
            </a:r>
            <a:r>
              <a:rPr lang="en-US" dirty="0" err="1" smtClean="0"/>
              <a:t>por</a:t>
            </a:r>
            <a:r>
              <a:rPr lang="en-US" dirty="0" smtClean="0"/>
              <a:t> lo que </a:t>
            </a:r>
            <a:r>
              <a:rPr lang="en-US" dirty="0" err="1" smtClean="0"/>
              <a:t>tenemos</a:t>
            </a:r>
            <a:r>
              <a:rPr lang="en-US" dirty="0" smtClean="0"/>
              <a:t> que </a:t>
            </a:r>
            <a:r>
              <a:rPr lang="en-US" dirty="0" err="1" smtClean="0"/>
              <a:t>comunicar</a:t>
            </a:r>
            <a:r>
              <a:rPr lang="en-US" dirty="0" smtClean="0"/>
              <a:t> a </a:t>
            </a:r>
            <a:r>
              <a:rPr lang="en-US" dirty="0" err="1" smtClean="0"/>
              <a:t>nivel</a:t>
            </a:r>
            <a:r>
              <a:rPr lang="en-US" dirty="0" smtClean="0"/>
              <a:t> de </a:t>
            </a:r>
            <a:r>
              <a:rPr lang="en-US" dirty="0" err="1" smtClean="0"/>
              <a:t>líderes</a:t>
            </a:r>
            <a:r>
              <a:rPr lang="en-US" dirty="0" smtClean="0"/>
              <a:t> locales. </a:t>
            </a:r>
            <a:r>
              <a:rPr lang="en-US" dirty="0" err="1" smtClean="0"/>
              <a:t>Tiene</a:t>
            </a:r>
            <a:r>
              <a:rPr lang="en-US" dirty="0" smtClean="0"/>
              <a:t> que </a:t>
            </a:r>
            <a:r>
              <a:rPr lang="en-US" dirty="0" err="1" smtClean="0"/>
              <a:t>haber</a:t>
            </a:r>
            <a:r>
              <a:rPr lang="en-US" dirty="0" smtClean="0"/>
              <a:t> </a:t>
            </a:r>
            <a:r>
              <a:rPr lang="en-US" dirty="0" err="1" smtClean="0"/>
              <a:t>compromiso</a:t>
            </a:r>
            <a:r>
              <a:rPr lang="en-US" dirty="0" smtClean="0"/>
              <a:t>. </a:t>
            </a:r>
            <a:endParaRPr lang="es-PA" dirty="0"/>
          </a:p>
        </p:txBody>
      </p:sp>
      <p:sp>
        <p:nvSpPr>
          <p:cNvPr id="39" name="CuadroTexto 38"/>
          <p:cNvSpPr txBox="1"/>
          <p:nvPr/>
        </p:nvSpPr>
        <p:spPr>
          <a:xfrm>
            <a:off x="1527388" y="1175683"/>
            <a:ext cx="45567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3600" dirty="0" smtClean="0"/>
              <a:t>Las noticias locales son relevantes. </a:t>
            </a:r>
            <a:endParaRPr lang="es-PA" sz="3600" dirty="0"/>
          </a:p>
        </p:txBody>
      </p:sp>
      <p:sp>
        <p:nvSpPr>
          <p:cNvPr id="6" name="CuadroTexto 5"/>
          <p:cNvSpPr txBox="1"/>
          <p:nvPr/>
        </p:nvSpPr>
        <p:spPr>
          <a:xfrm>
            <a:off x="1691680" y="2996952"/>
            <a:ext cx="40228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4800" b="1" u="sng" dirty="0" smtClean="0"/>
              <a:t>FORTALEZA</a:t>
            </a:r>
            <a:r>
              <a:rPr lang="es-PA" b="1" u="sng" dirty="0" smtClean="0"/>
              <a:t> </a:t>
            </a:r>
            <a:endParaRPr lang="es-PA" b="1" u="sng" dirty="0"/>
          </a:p>
        </p:txBody>
      </p:sp>
    </p:spTree>
    <p:extLst>
      <p:ext uri="{BB962C8B-B14F-4D97-AF65-F5344CB8AC3E}">
        <p14:creationId xmlns:p14="http://schemas.microsoft.com/office/powerpoint/2010/main" val="1710472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6229</TotalTime>
  <Words>490</Words>
  <Application>Microsoft Office PowerPoint</Application>
  <PresentationFormat>Presentación en pantalla (4:3)</PresentationFormat>
  <Paragraphs>100</Paragraphs>
  <Slides>21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32" baseType="lpstr">
      <vt:lpstr>Microsoft JhengHei</vt:lpstr>
      <vt:lpstr>Arial</vt:lpstr>
      <vt:lpstr>Calibri</vt:lpstr>
      <vt:lpstr>Century Gothic</vt:lpstr>
      <vt:lpstr>Gotham-Bold</vt:lpstr>
      <vt:lpstr>Gotham-Book</vt:lpstr>
      <vt:lpstr>Gotham-BookItalic</vt:lpstr>
      <vt:lpstr>Gotham-Light</vt:lpstr>
      <vt:lpstr>Helvetica</vt:lpstr>
      <vt:lpstr>Helvetica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Propuesta general                           de servicios de                          Relaciones Públicas para</dc:title>
  <dc:creator>TOSHIBA</dc:creator>
  <cp:lastModifiedBy>Dennis T. Lopez</cp:lastModifiedBy>
  <cp:revision>196</cp:revision>
  <dcterms:created xsi:type="dcterms:W3CDTF">2012-02-23T20:18:18Z</dcterms:created>
  <dcterms:modified xsi:type="dcterms:W3CDTF">2018-11-22T18:15:09Z</dcterms:modified>
</cp:coreProperties>
</file>