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7"/>
  </p:notesMasterIdLst>
  <p:sldIdLst>
    <p:sldId id="601" r:id="rId2"/>
    <p:sldId id="727" r:id="rId3"/>
    <p:sldId id="729" r:id="rId4"/>
    <p:sldId id="738" r:id="rId5"/>
    <p:sldId id="746" r:id="rId6"/>
    <p:sldId id="775" r:id="rId7"/>
    <p:sldId id="748" r:id="rId8"/>
    <p:sldId id="751" r:id="rId9"/>
    <p:sldId id="752" r:id="rId10"/>
    <p:sldId id="753" r:id="rId11"/>
    <p:sldId id="745" r:id="rId12"/>
    <p:sldId id="750" r:id="rId13"/>
    <p:sldId id="774" r:id="rId14"/>
    <p:sldId id="257" r:id="rId15"/>
    <p:sldId id="755" r:id="rId16"/>
    <p:sldId id="761" r:id="rId17"/>
    <p:sldId id="762" r:id="rId18"/>
    <p:sldId id="763" r:id="rId19"/>
    <p:sldId id="734" r:id="rId20"/>
    <p:sldId id="764" r:id="rId21"/>
    <p:sldId id="766" r:id="rId22"/>
    <p:sldId id="293" r:id="rId23"/>
    <p:sldId id="767" r:id="rId24"/>
    <p:sldId id="768" r:id="rId25"/>
    <p:sldId id="280" r:id="rId26"/>
    <p:sldId id="281" r:id="rId27"/>
    <p:sldId id="769" r:id="rId28"/>
    <p:sldId id="282" r:id="rId29"/>
    <p:sldId id="283" r:id="rId30"/>
    <p:sldId id="776" r:id="rId31"/>
    <p:sldId id="777" r:id="rId32"/>
    <p:sldId id="770" r:id="rId33"/>
    <p:sldId id="737" r:id="rId34"/>
    <p:sldId id="297" r:id="rId35"/>
    <p:sldId id="35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530" autoAdjust="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00D9A-70A3-4B00-8202-F6E28C08610F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50304-39AB-43D6-8E5C-D1F65A946B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3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BA8B7-FF3F-6B42-B779-97E854237382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15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14AA-C853-4E16-8921-3E82894482B7}" type="slidenum">
              <a:rPr lang="es-MX" smtClean="0"/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45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2AF7D8-800B-CE44-9924-DAA4D3E5D44E}" type="datetime1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7253BE-6F89-AE44-90A0-94BBCC3A64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3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F1A05D-01E2-0E47-83D3-BA5BEB5C46B1}" type="datetime1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0D4E13-78F8-754C-902D-ACE1BFBFAF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A6E667-4459-7E4A-95CA-19A69E7D84E5}" type="datetime1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71996B-4104-AE42-93E9-43718F481A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9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Oval 4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2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2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BA97A3-1E80-D847-9AAB-CD9E8774EDB2}" type="datetime1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98B6CC-CC9D-FF49-ABC6-F17914AC5C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77E7E-32E7-784B-B87E-581F2B980549}" type="datetime1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32CC2B-D62F-B54E-89B1-ABB24E19A8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6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69F1F0-3FF6-BD45-A676-4162BCAED0C0}" type="datetime1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7A2C8D-A405-E044-9A13-206611EDAA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2D9F19-E993-4841-B5BF-F7B5A69CA4F8}" type="datetime1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D0C21F-0D0F-B44A-AD17-C967E4C8F7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A0262C-6729-334B-8DFE-EC7DC1E22ABB}" type="datetime1">
              <a:rPr lang="en-US"/>
              <a:pPr>
                <a:defRPr/>
              </a:pPr>
              <a:t>11/23/2018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D3884D-4AEA-554A-AD94-D8D2C53A70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6" y="5922664"/>
            <a:ext cx="3952437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0" y="1284112"/>
            <a:ext cx="3651668" cy="260833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128630" y="597413"/>
            <a:ext cx="5976145" cy="2689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2F5897"/>
                </a:solidFill>
                <a:latin typeface="Palatino Linotype"/>
              </a:rPr>
              <a:t>Apuntes</a:t>
            </a:r>
            <a:r>
              <a:rPr lang="en-GB" sz="2400" dirty="0">
                <a:solidFill>
                  <a:srgbClr val="2F5897"/>
                </a:solidFill>
                <a:latin typeface="Palatino Linotype"/>
              </a:rPr>
              <a:t> </a:t>
            </a:r>
            <a:r>
              <a:rPr lang="en-GB" sz="2400" dirty="0" err="1">
                <a:solidFill>
                  <a:srgbClr val="2F5897"/>
                </a:solidFill>
                <a:latin typeface="Palatino Linotype"/>
              </a:rPr>
              <a:t>sobre</a:t>
            </a:r>
            <a:r>
              <a:rPr lang="en-GB" sz="2400" dirty="0">
                <a:solidFill>
                  <a:srgbClr val="2F5897"/>
                </a:solidFill>
                <a:latin typeface="Palatino Linotype"/>
              </a:rPr>
              <a:t> la </a:t>
            </a:r>
            <a:r>
              <a:rPr lang="en-GB" sz="2400" dirty="0" err="1">
                <a:solidFill>
                  <a:srgbClr val="2F5897"/>
                </a:solidFill>
                <a:latin typeface="Palatino Linotype"/>
              </a:rPr>
              <a:t>experiencia</a:t>
            </a:r>
            <a:r>
              <a:rPr lang="en-GB" sz="2400" dirty="0">
                <a:solidFill>
                  <a:srgbClr val="2F5897"/>
                </a:solidFill>
                <a:latin typeface="Palatino Linotype"/>
              </a:rPr>
              <a:t> de México </a:t>
            </a:r>
            <a:r>
              <a:rPr lang="en-GB" sz="2400" dirty="0" err="1">
                <a:solidFill>
                  <a:srgbClr val="2F5897"/>
                </a:solidFill>
                <a:latin typeface="Palatino Linotype"/>
              </a:rPr>
              <a:t>en</a:t>
            </a:r>
            <a:r>
              <a:rPr lang="en-GB" sz="2400" dirty="0">
                <a:solidFill>
                  <a:srgbClr val="2F5897"/>
                </a:solidFill>
                <a:latin typeface="Palatino Linotype"/>
              </a:rPr>
              <a:t> el </a:t>
            </a:r>
            <a:r>
              <a:rPr lang="en-GB" sz="2400" dirty="0" err="1">
                <a:solidFill>
                  <a:srgbClr val="2F5897"/>
                </a:solidFill>
                <a:latin typeface="Palatino Linotype"/>
              </a:rPr>
              <a:t>impuesto</a:t>
            </a:r>
            <a:r>
              <a:rPr lang="en-GB" sz="2400" dirty="0">
                <a:solidFill>
                  <a:srgbClr val="2F5897"/>
                </a:solidFill>
                <a:latin typeface="Palatino Linotype"/>
              </a:rPr>
              <a:t> a </a:t>
            </a:r>
            <a:r>
              <a:rPr lang="en-GB" sz="2400" dirty="0" err="1">
                <a:solidFill>
                  <a:srgbClr val="2F5897"/>
                </a:solidFill>
                <a:latin typeface="Palatino Linotype"/>
              </a:rPr>
              <a:t>bebidas</a:t>
            </a:r>
            <a:r>
              <a:rPr lang="en-GB" sz="2400" dirty="0">
                <a:solidFill>
                  <a:srgbClr val="2F5897"/>
                </a:solidFill>
                <a:latin typeface="Palatino Linotype"/>
              </a:rPr>
              <a:t> </a:t>
            </a:r>
            <a:r>
              <a:rPr lang="en-GB" sz="2400" dirty="0" err="1">
                <a:solidFill>
                  <a:srgbClr val="2F5897"/>
                </a:solidFill>
                <a:latin typeface="Palatino Linotype"/>
              </a:rPr>
              <a:t>azucaradas</a:t>
            </a:r>
            <a:endParaRPr lang="en-GB" sz="2400" dirty="0">
              <a:solidFill>
                <a:srgbClr val="2F5897"/>
              </a:solidFill>
              <a:latin typeface="Palatino Linotype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2F5897"/>
              </a:solidFill>
              <a:latin typeface="Palatino Linotype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79179" y="3717191"/>
            <a:ext cx="3555669" cy="1251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2F5897"/>
              </a:solidFill>
              <a:latin typeface="Palatino Linotype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2F5897"/>
                </a:solidFill>
                <a:latin typeface="Palatino Linotype"/>
              </a:rPr>
              <a:t>Miguel </a:t>
            </a:r>
            <a:r>
              <a:rPr lang="en-GB" sz="1600" b="1" dirty="0" err="1">
                <a:solidFill>
                  <a:srgbClr val="2F5897"/>
                </a:solidFill>
                <a:latin typeface="Palatino Linotype"/>
              </a:rPr>
              <a:t>Malo</a:t>
            </a:r>
            <a:endParaRPr lang="en-GB" sz="1600" b="1" dirty="0">
              <a:solidFill>
                <a:srgbClr val="2F5897"/>
              </a:solidFill>
              <a:latin typeface="Palatino Linotype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2F5897"/>
                </a:solidFill>
                <a:latin typeface="Palatino Linotype"/>
              </a:rPr>
              <a:t>OPS/OMS México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err="1">
                <a:solidFill>
                  <a:srgbClr val="2F5897"/>
                </a:solidFill>
                <a:latin typeface="Palatino Linotype"/>
              </a:rPr>
              <a:t>Noviembre</a:t>
            </a:r>
            <a:r>
              <a:rPr lang="en-GB" sz="1600" b="1" dirty="0">
                <a:solidFill>
                  <a:srgbClr val="2F5897"/>
                </a:solidFill>
                <a:latin typeface="Palatino Linotype"/>
              </a:rPr>
              <a:t>,  2018 </a:t>
            </a:r>
          </a:p>
        </p:txBody>
      </p:sp>
    </p:spTree>
    <p:extLst>
      <p:ext uri="{BB962C8B-B14F-4D97-AF65-F5344CB8AC3E}">
        <p14:creationId xmlns:p14="http://schemas.microsoft.com/office/powerpoint/2010/main" val="131884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98296-8BE8-4DCE-9FE4-8DE18C6B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151874-A60D-43C2-BF34-CF180A9D8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0" t="20741" r="8417" b="8889"/>
          <a:stretch/>
        </p:blipFill>
        <p:spPr>
          <a:xfrm>
            <a:off x="4321" y="274531"/>
            <a:ext cx="12086079" cy="59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BBC17-D4B4-46AD-B99F-19812317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68EDB0-8F4F-412D-A861-0207C44A3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9556" r="18333" b="19704"/>
          <a:stretch/>
        </p:blipFill>
        <p:spPr>
          <a:xfrm>
            <a:off x="39649" y="538480"/>
            <a:ext cx="121057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7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D5291-2457-425B-85DC-EEF1F453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79A714-F62A-430D-A704-31EDB2681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7" t="23333" r="8250" b="16741"/>
          <a:stretch/>
        </p:blipFill>
        <p:spPr>
          <a:xfrm>
            <a:off x="142240" y="320040"/>
            <a:ext cx="7416800" cy="4109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0EB6B4-4C2C-45C7-8D5F-FD0C9671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1971862"/>
            <a:ext cx="3383280" cy="47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0B274-61EA-4C3B-AC67-E2BB9764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49600"/>
            <a:ext cx="10972800" cy="1600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Arantxa Colchero</a:t>
            </a:r>
            <a:endParaRPr lang="es-MX" dirty="0"/>
          </a:p>
        </p:txBody>
      </p:sp>
      <p:pic>
        <p:nvPicPr>
          <p:cNvPr id="3" name="Shape 88">
            <a:extLst>
              <a:ext uri="{FF2B5EF4-FFF2-40B4-BE49-F238E27FC236}">
                <a16:creationId xmlns:a16="http://schemas.microsoft.com/office/drawing/2014/main" id="{5C70D847-EE39-4BB1-94DA-90DB5B24303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900" y="1106030"/>
            <a:ext cx="3792460" cy="239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82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189" y="1083370"/>
            <a:ext cx="11351622" cy="43513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_tradnl" sz="3800" b="1" dirty="0">
                <a:latin typeface="Times New Roman" charset="0"/>
                <a:ea typeface="Times New Roman" charset="0"/>
                <a:cs typeface="Times New Roman" charset="0"/>
              </a:rPr>
              <a:t>Sobrepeso y obesidad</a:t>
            </a:r>
            <a:r>
              <a:rPr lang="es-ES_tradnl" sz="3800" dirty="0">
                <a:latin typeface="Times New Roman" charset="0"/>
                <a:ea typeface="Times New Roman" charset="0"/>
                <a:cs typeface="Times New Roman" charset="0"/>
              </a:rPr>
              <a:t>: 70% en adultos, 33% en niños.</a:t>
            </a:r>
          </a:p>
          <a:p>
            <a:pPr marL="228600" lvl="1">
              <a:lnSpc>
                <a:spcPct val="14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_tradnl" sz="3300" b="1" dirty="0">
                <a:latin typeface="Times New Roman" charset="0"/>
                <a:ea typeface="Times New Roman" charset="0"/>
                <a:cs typeface="Times New Roman" charset="0"/>
              </a:rPr>
              <a:t>24000 personas fallecen al año por consumo de bebidas azucaradas</a:t>
            </a:r>
          </a:p>
          <a:p>
            <a:pPr>
              <a:lnSpc>
                <a:spcPct val="14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_tradnl" sz="3400" b="1" dirty="0">
                <a:latin typeface="Times New Roman" charset="0"/>
                <a:ea typeface="Times New Roman" charset="0"/>
                <a:cs typeface="Times New Roman" charset="0"/>
              </a:rPr>
              <a:t>Consumo de bebidas azucaradas: </a:t>
            </a:r>
            <a:r>
              <a:rPr lang="es-ES_tradnl" sz="3400" dirty="0">
                <a:latin typeface="Times New Roman" charset="0"/>
                <a:ea typeface="Times New Roman" charset="0"/>
                <a:cs typeface="Times New Roman" charset="0"/>
              </a:rPr>
              <a:t>México fue el segundo mayor consumidor en 2014.</a:t>
            </a:r>
          </a:p>
          <a:p>
            <a:pPr>
              <a:lnSpc>
                <a:spcPct val="14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_tradnl" sz="3400" b="1" dirty="0">
                <a:latin typeface="Times New Roman" charset="0"/>
                <a:ea typeface="Times New Roman" charset="0"/>
                <a:cs typeface="Times New Roman" charset="0"/>
              </a:rPr>
              <a:t>Azúcares añadidos</a:t>
            </a:r>
            <a:r>
              <a:rPr lang="es-ES_tradnl" sz="3400" dirty="0">
                <a:latin typeface="Times New Roman" charset="0"/>
                <a:ea typeface="Times New Roman" charset="0"/>
                <a:cs typeface="Times New Roman" charset="0"/>
              </a:rPr>
              <a:t>: 12.5% de la ingesta total de energía (70% corresponde a bebidas).</a:t>
            </a:r>
          </a:p>
          <a:p>
            <a:pPr>
              <a:lnSpc>
                <a:spcPct val="14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s-ES_tradnl" sz="3200" b="1" dirty="0">
                <a:latin typeface="Times New Roman" charset="0"/>
                <a:ea typeface="Times New Roman" charset="0"/>
                <a:cs typeface="Times New Roman" charset="0"/>
              </a:rPr>
              <a:t>Alimentos no básicos</a:t>
            </a:r>
            <a:r>
              <a:rPr lang="es-ES_tradnl" sz="3200" dirty="0">
                <a:latin typeface="Times New Roman" charset="0"/>
                <a:ea typeface="Times New Roman" charset="0"/>
                <a:cs typeface="Times New Roman" charset="0"/>
              </a:rPr>
              <a:t> altos en grasa saturada y azúcares añadidos: 16% de la ingesta de kcal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9635" y="5748638"/>
            <a:ext cx="120727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1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2012 National Health and Nutrition Survey</a:t>
            </a:r>
          </a:p>
          <a:p>
            <a:pPr>
              <a:defRPr/>
            </a:pPr>
            <a:r>
              <a:rPr lang="es-MX" sz="11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IMCO, Kilos de mas, pesos de menos:Los costos de la obesidad en México. Hernandez-Avila M et al Salud Pública Méx 2013; Vol. 55(sup 2):129-136</a:t>
            </a:r>
          </a:p>
          <a:p>
            <a:pPr>
              <a:defRPr/>
            </a:pP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Popkin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Barry M et al. Sweetening of the global diet, particularly beverages: patterns, trends, and policy responses. The Lancet Diabetes &amp; Endocrinology , Volume 4 , Issue 2 , 174 - 186</a:t>
            </a:r>
            <a:endParaRPr lang="es-MX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defRPr/>
            </a:pPr>
            <a:r>
              <a:rPr lang="es-MX" altLang="es-MX" sz="1100" dirty="0">
                <a:latin typeface="Times New Roman" charset="0"/>
                <a:ea typeface="Times New Roman" charset="0"/>
                <a:cs typeface="Times New Roman" charset="0"/>
              </a:rPr>
              <a:t>López Olmedo N,</a:t>
            </a:r>
            <a:r>
              <a:rPr lang="en-U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Carriquiri</a:t>
            </a:r>
            <a:r>
              <a:rPr lang="en-US" altLang="es-MX" sz="1100" dirty="0">
                <a:latin typeface="Times New Roman" charset="0"/>
                <a:ea typeface="Times New Roman" charset="0"/>
                <a:cs typeface="Times New Roman" charset="0"/>
              </a:rPr>
              <a:t> A, Rodríguez S, </a:t>
            </a:r>
            <a:r>
              <a:rPr lang="en-U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Ramírez</a:t>
            </a:r>
            <a:r>
              <a:rPr lang="en-US" altLang="es-MX" sz="1100" dirty="0">
                <a:latin typeface="Times New Roman" charset="0"/>
                <a:ea typeface="Times New Roman" charset="0"/>
                <a:cs typeface="Times New Roman" charset="0"/>
              </a:rPr>
              <a:t> I, Espinoza J, Hernández L, </a:t>
            </a:r>
            <a:r>
              <a:rPr lang="en-U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Campirano</a:t>
            </a:r>
            <a:r>
              <a:rPr lang="en-US" altLang="es-MX" sz="1100" dirty="0">
                <a:latin typeface="Times New Roman" charset="0"/>
                <a:ea typeface="Times New Roman" charset="0"/>
                <a:cs typeface="Times New Roman" charset="0"/>
              </a:rPr>
              <a:t> F, </a:t>
            </a:r>
            <a:r>
              <a:rPr lang="en-U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Martínez</a:t>
            </a:r>
            <a:r>
              <a:rPr lang="en-US" altLang="es-MX" sz="1100" dirty="0">
                <a:latin typeface="Times New Roman" charset="0"/>
                <a:ea typeface="Times New Roman" charset="0"/>
                <a:cs typeface="Times New Roman" charset="0"/>
              </a:rPr>
              <a:t> B. Usual intake of energy macronutrients in the Mexican population. 2016. J </a:t>
            </a:r>
            <a:r>
              <a:rPr lang="en-U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Nutr</a:t>
            </a:r>
            <a:r>
              <a:rPr lang="en-US" altLang="es-MX" sz="1100" dirty="0">
                <a:latin typeface="Times New Roman" charset="0"/>
                <a:ea typeface="Times New Roman" charset="0"/>
                <a:cs typeface="Times New Roman" charset="0"/>
              </a:rPr>
              <a:t>; 146(9)</a:t>
            </a:r>
          </a:p>
          <a:p>
            <a:pPr>
              <a:defRPr/>
            </a:pP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Sanchez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-Pimienta TG, et al.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Sugar-swetened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beverages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are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main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sources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added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sugar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intake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Mexican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poulation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. J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Nutr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. 2016; 146(9).</a:t>
            </a:r>
          </a:p>
          <a:p>
            <a:pPr>
              <a:defRPr/>
            </a:pP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Aburto et al.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Discretionary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Foods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a High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Contribution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Fruit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, Vegetables, and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Legumes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Have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Low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Contribution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Total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Energy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Intake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Mexican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Population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. J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Nutr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. 2016 </a:t>
            </a:r>
            <a:r>
              <a:rPr lang="es-ES" altLang="es-MX" sz="1100" dirty="0" err="1">
                <a:latin typeface="Times New Roman" charset="0"/>
                <a:ea typeface="Times New Roman" charset="0"/>
                <a:cs typeface="Times New Roman" charset="0"/>
              </a:rPr>
              <a:t>Sep</a:t>
            </a:r>
            <a:r>
              <a:rPr lang="es-ES" altLang="es-MX" sz="1100" dirty="0">
                <a:latin typeface="Times New Roman" charset="0"/>
                <a:ea typeface="Times New Roman" charset="0"/>
                <a:cs typeface="Times New Roman" charset="0"/>
              </a:rPr>
              <a:t> 1;146(9).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4839100-A20E-40F3-BF43-7EC96B2173CD}"/>
              </a:ext>
            </a:extLst>
          </p:cNvPr>
          <p:cNvSpPr txBox="1"/>
          <p:nvPr/>
        </p:nvSpPr>
        <p:spPr>
          <a:xfrm>
            <a:off x="1312706" y="0"/>
            <a:ext cx="8369024" cy="76944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4400" dirty="0" err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Fundamentos</a:t>
            </a:r>
            <a:endParaRPr lang="en-CA" sz="4400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4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142" y="-252244"/>
            <a:ext cx="9363577" cy="1325563"/>
          </a:xfrm>
        </p:spPr>
        <p:txBody>
          <a:bodyPr/>
          <a:lstStyle/>
          <a:p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Impuesto a bebidas azucaradas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4768" y="1073319"/>
            <a:ext cx="11263404" cy="4910391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Impuesto especial de </a:t>
            </a:r>
            <a:r>
              <a:rPr lang="es-ES_tradnl" sz="2800" b="1" dirty="0">
                <a:latin typeface="Times New Roman" charset="0"/>
                <a:ea typeface="Times New Roman" charset="0"/>
                <a:cs typeface="Times New Roman" charset="0"/>
              </a:rPr>
              <a:t>$1 peso por litro 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s-ES_tradnl" sz="2800" b="1" dirty="0">
                <a:latin typeface="Times New Roman" charset="0"/>
                <a:ea typeface="Times New Roman" charset="0"/>
                <a:cs typeface="Times New Roman" charset="0"/>
              </a:rPr>
              <a:t>~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10% del precio antes del impuesto) a bebidas no alcohólicas con azúcares añadidos, desde enero de 2014.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No incluye jugos 100% naturales y bebidas endulzadas con edulcorantes no calóricos.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Impuesto</a:t>
            </a:r>
            <a:r>
              <a:rPr lang="es-ES_tradnl" sz="2800" b="1" dirty="0">
                <a:latin typeface="Times New Roman" charset="0"/>
                <a:ea typeface="Times New Roman" charset="0"/>
                <a:cs typeface="Times New Roman" charset="0"/>
              </a:rPr>
              <a:t> pagado por el productor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Se ajusta </a:t>
            </a:r>
            <a:r>
              <a:rPr lang="es-ES_tradnl" sz="2800" b="1" dirty="0">
                <a:latin typeface="Times New Roman" charset="0"/>
                <a:ea typeface="Times New Roman" charset="0"/>
                <a:cs typeface="Times New Roman" charset="0"/>
              </a:rPr>
              <a:t>de acuerdo a la inflación acumulada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s-ES_tradnl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cuando ésta alcanza 10%.</a:t>
            </a:r>
          </a:p>
        </p:txBody>
      </p:sp>
    </p:spTree>
    <p:extLst>
      <p:ext uri="{BB962C8B-B14F-4D97-AF65-F5344CB8AC3E}">
        <p14:creationId xmlns:p14="http://schemas.microsoft.com/office/powerpoint/2010/main" val="185030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232356" y="1431387"/>
            <a:ext cx="7096097" cy="5119097"/>
            <a:chOff x="501228" y="1315844"/>
            <a:chExt cx="6312169" cy="511909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501228" y="1315844"/>
              <a:ext cx="6312169" cy="5119097"/>
              <a:chOff x="239515" y="1961998"/>
              <a:chExt cx="5235279" cy="4279885"/>
            </a:xfrm>
          </p:grpSpPr>
          <p:cxnSp>
            <p:nvCxnSpPr>
              <p:cNvPr id="5" name="Straight Connector 5"/>
              <p:cNvCxnSpPr/>
              <p:nvPr/>
            </p:nvCxnSpPr>
            <p:spPr>
              <a:xfrm>
                <a:off x="659161" y="1961998"/>
                <a:ext cx="13263" cy="353419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6"/>
              <p:cNvCxnSpPr/>
              <p:nvPr/>
            </p:nvCxnSpPr>
            <p:spPr>
              <a:xfrm flipV="1">
                <a:off x="672424" y="5480274"/>
                <a:ext cx="4802370" cy="1591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7"/>
              <p:cNvCxnSpPr/>
              <p:nvPr/>
            </p:nvCxnSpPr>
            <p:spPr>
              <a:xfrm>
                <a:off x="3608753" y="2087982"/>
                <a:ext cx="27852" cy="3408206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8"/>
              <p:cNvCxnSpPr/>
              <p:nvPr/>
            </p:nvCxnSpPr>
            <p:spPr>
              <a:xfrm>
                <a:off x="672424" y="2467261"/>
                <a:ext cx="4802370" cy="19905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9"/>
              <p:cNvCxnSpPr/>
              <p:nvPr/>
            </p:nvCxnSpPr>
            <p:spPr>
              <a:xfrm>
                <a:off x="3608753" y="3666101"/>
                <a:ext cx="1083551" cy="1754497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 rot="16200000">
                <a:off x="-577938" y="3529967"/>
                <a:ext cx="1907388" cy="27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00000"/>
                  </a:buClr>
                  <a:buFont typeface="Courier New" panose="02070309020205020404" pitchFamily="49" charset="0"/>
                  <a:buChar char="o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MX" altLang="es-MX" sz="18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Compras ml/</a:t>
                </a:r>
                <a:r>
                  <a:rPr lang="es-MX" altLang="es-MX" sz="18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capita</a:t>
                </a:r>
                <a:r>
                  <a:rPr lang="es-MX" altLang="es-MX" sz="18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/día</a:t>
                </a:r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602482" y="5540593"/>
                <a:ext cx="4872312" cy="218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00000"/>
                  </a:buClr>
                  <a:buFont typeface="Courier New" panose="02070309020205020404" pitchFamily="49" charset="0"/>
                  <a:buChar char="o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MX" altLang="es-MX" sz="1100" i="1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1 2 3 4 5 6 7 8 9 10 11 12 13 14 15 16 17 18 19 20 21 22 23 24 25 26 27 28 29 30 31 32 33 34 35 36  </a:t>
                </a:r>
              </a:p>
            </p:txBody>
          </p: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2868508" y="5958831"/>
                <a:ext cx="658970" cy="283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00000"/>
                  </a:buClr>
                  <a:buFont typeface="Courier New" panose="02070309020205020404" pitchFamily="49" charset="0"/>
                  <a:buChar char="o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MX" altLang="es-MX" sz="16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Mes/año</a:t>
                </a: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963394" y="5721049"/>
                <a:ext cx="456292" cy="257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00000"/>
                  </a:buClr>
                  <a:buFont typeface="Courier New" panose="02070309020205020404" pitchFamily="49" charset="0"/>
                  <a:buChar char="o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MX" altLang="es-MX" sz="140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2012</a:t>
                </a:r>
              </a:p>
            </p:txBody>
          </p:sp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>
                <a:off x="4031146" y="5721049"/>
                <a:ext cx="456292" cy="257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00000"/>
                  </a:buClr>
                  <a:buFont typeface="Courier New" panose="02070309020205020404" pitchFamily="49" charset="0"/>
                  <a:buChar char="o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MX" altLang="es-MX" sz="140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2014</a:t>
                </a:r>
              </a:p>
            </p:txBody>
          </p:sp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>
                <a:off x="2286738" y="5721049"/>
                <a:ext cx="456292" cy="257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00000"/>
                  </a:buClr>
                  <a:buFont typeface="Courier New" panose="02070309020205020404" pitchFamily="49" charset="0"/>
                  <a:buChar char="o"/>
                  <a:defRPr sz="200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ü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MX" altLang="es-MX" sz="140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2013</a:t>
                </a:r>
              </a:p>
            </p:txBody>
          </p:sp>
          <p:cxnSp>
            <p:nvCxnSpPr>
              <p:cNvPr id="16" name="Straight Connector 18"/>
              <p:cNvCxnSpPr/>
              <p:nvPr/>
            </p:nvCxnSpPr>
            <p:spPr>
              <a:xfrm>
                <a:off x="2242710" y="3160838"/>
                <a:ext cx="0" cy="2214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9"/>
              <p:cNvCxnSpPr/>
              <p:nvPr/>
            </p:nvCxnSpPr>
            <p:spPr>
              <a:xfrm>
                <a:off x="2242710" y="3382304"/>
                <a:ext cx="42440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20"/>
              <p:cNvCxnSpPr/>
              <p:nvPr/>
            </p:nvCxnSpPr>
            <p:spPr>
              <a:xfrm>
                <a:off x="3814323" y="4142189"/>
                <a:ext cx="0" cy="221467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1"/>
              <p:cNvCxnSpPr/>
              <p:nvPr/>
            </p:nvCxnSpPr>
            <p:spPr>
              <a:xfrm>
                <a:off x="3814323" y="4363656"/>
                <a:ext cx="244031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2" name="CuadroTexto 21"/>
            <p:cNvSpPr txBox="1"/>
            <p:nvPr/>
          </p:nvSpPr>
          <p:spPr>
            <a:xfrm>
              <a:off x="4778195" y="3116315"/>
              <a:ext cx="1755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err="1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Compras</a:t>
              </a:r>
              <a:r>
                <a:rPr lang="en-AU" dirty="0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dirty="0" err="1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esperadas</a:t>
              </a:r>
              <a:endParaRPr lang="en-AU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554189" y="4996025"/>
              <a:ext cx="1682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err="1">
                  <a:solidFill>
                    <a:srgbClr val="FF3D17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Compras</a:t>
              </a:r>
              <a:r>
                <a:rPr lang="en-AU" sz="1600" dirty="0">
                  <a:solidFill>
                    <a:srgbClr val="FF3D17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600" dirty="0" err="1">
                  <a:solidFill>
                    <a:srgbClr val="FF3D17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observadas</a:t>
              </a:r>
              <a:endParaRPr lang="en-AU" sz="1600" dirty="0">
                <a:solidFill>
                  <a:srgbClr val="FF3D17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1" name="Título 20">
            <a:extLst>
              <a:ext uri="{FF2B5EF4-FFF2-40B4-BE49-F238E27FC236}">
                <a16:creationId xmlns:a16="http://schemas.microsoft.com/office/drawing/2014/main" id="{B63C0461-0ACF-452C-9D3F-E72139DF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6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361" y="-408222"/>
            <a:ext cx="12091639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4000" dirty="0">
                <a:latin typeface="Times New Roman" charset="0"/>
                <a:ea typeface="Times New Roman" charset="0"/>
                <a:cs typeface="Times New Roman" charset="0"/>
              </a:rPr>
              <a:t>Cambios en las compras de bebidas con impuesto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6931" y="3561707"/>
            <a:ext cx="5146263" cy="22328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_tradnl" sz="2400" dirty="0">
                <a:latin typeface="Times New Roman" charset="0"/>
                <a:ea typeface="Times New Roman" charset="0"/>
                <a:cs typeface="Times New Roman" charset="0"/>
              </a:rPr>
              <a:t>Reducción promedio de -7.6%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_tradnl" sz="2400" dirty="0">
                <a:latin typeface="Times New Roman" charset="0"/>
                <a:ea typeface="Times New Roman" charset="0"/>
                <a:cs typeface="Times New Roman" charset="0"/>
              </a:rPr>
              <a:t>-5.1 Litros/</a:t>
            </a:r>
            <a:r>
              <a:rPr lang="es-ES_tradnl" sz="2400" dirty="0" err="1">
                <a:latin typeface="Times New Roman" charset="0"/>
                <a:ea typeface="Times New Roman" charset="0"/>
                <a:cs typeface="Times New Roman" charset="0"/>
              </a:rPr>
              <a:t>capita</a:t>
            </a:r>
            <a:r>
              <a:rPr lang="es-ES_tradnl" sz="2400" dirty="0">
                <a:latin typeface="Times New Roman" charset="0"/>
                <a:ea typeface="Times New Roman" charset="0"/>
                <a:cs typeface="Times New Roman" charset="0"/>
              </a:rPr>
              <a:t>/año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697" y="2875662"/>
            <a:ext cx="5362119" cy="330890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" y="6341062"/>
            <a:ext cx="1209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Colchero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MA,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Popkin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BM, Rivera JA, Ng SW. Beverage purchases from stores in Mexico under the excise tax on sugar sweetened beverages: observational study . </a:t>
            </a:r>
            <a:r>
              <a:rPr lang="es-MX" sz="1200" dirty="0">
                <a:latin typeface="Times New Roman" charset="0"/>
                <a:ea typeface="Times New Roman" charset="0"/>
                <a:cs typeface="Times New Roman" charset="0"/>
              </a:rPr>
              <a:t>BMJ 2015;352:h6704; </a:t>
            </a:r>
          </a:p>
          <a:p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Colchero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MA, Rivera J,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Popkin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B, Ng S. Mexico, Evidence of Sustained Consumer Response Two Years After Implementing A Sugar-Sweetened Beverage Tax. 2017. Health Affairs. 36(3)</a:t>
            </a:r>
            <a:endParaRPr lang="es-ES_tradnl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00446" y="1073838"/>
            <a:ext cx="11325497" cy="84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72"/>
              </a:spcBef>
              <a:spcAft>
                <a:spcPts val="1200"/>
              </a:spcAft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En 2014, las compras de bebidas con impuesto se redujeron 6%.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06198" y="2123388"/>
            <a:ext cx="11325497" cy="84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72"/>
              </a:spcBef>
              <a:spcAft>
                <a:spcPts val="1200"/>
              </a:spcAft>
            </a:pPr>
            <a:r>
              <a:rPr lang="es-MX" dirty="0">
                <a:latin typeface="Times New Roman" charset="0"/>
                <a:ea typeface="Times New Roman" charset="0"/>
                <a:cs typeface="Times New Roman" charset="0"/>
              </a:rPr>
              <a:t>En 2014-2015, la reducción se mantuvo:</a:t>
            </a:r>
          </a:p>
        </p:txBody>
      </p:sp>
    </p:spTree>
    <p:extLst>
      <p:ext uri="{BB962C8B-B14F-4D97-AF65-F5344CB8AC3E}">
        <p14:creationId xmlns:p14="http://schemas.microsoft.com/office/powerpoint/2010/main" val="126418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4" y="180411"/>
            <a:ext cx="11876049" cy="1325563"/>
          </a:xfrm>
        </p:spPr>
        <p:txBody>
          <a:bodyPr/>
          <a:lstStyle/>
          <a:p>
            <a:pPr algn="ctr"/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Incremento en la compra de bebidas sin impuesto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7275" y="1990349"/>
            <a:ext cx="4409661" cy="203075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Incremento promedio 2014-2015: 2.1%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948" y="1752775"/>
            <a:ext cx="5205019" cy="32489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47567" y="4757113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latin typeface="Times New Roman" charset="0"/>
                <a:ea typeface="Times New Roman" charset="0"/>
                <a:cs typeface="Times New Roman" charset="0"/>
              </a:rPr>
              <a:t>+ 6.6 </a:t>
            </a:r>
            <a:r>
              <a:rPr lang="en-AU" sz="2400" dirty="0" err="1">
                <a:latin typeface="Times New Roman" charset="0"/>
                <a:ea typeface="Times New Roman" charset="0"/>
                <a:cs typeface="Times New Roman" charset="0"/>
              </a:rPr>
              <a:t>litros</a:t>
            </a:r>
            <a:r>
              <a:rPr lang="en-AU" sz="2400" dirty="0">
                <a:latin typeface="Times New Roman" charset="0"/>
                <a:ea typeface="Times New Roman" charset="0"/>
                <a:cs typeface="Times New Roman" charset="0"/>
              </a:rPr>
              <a:t>/capita/</a:t>
            </a:r>
            <a:r>
              <a:rPr lang="en-AU" sz="2400" dirty="0" err="1">
                <a:latin typeface="Times New Roman" charset="0"/>
                <a:ea typeface="Times New Roman" charset="0"/>
                <a:cs typeface="Times New Roman" charset="0"/>
              </a:rPr>
              <a:t>año</a:t>
            </a:r>
            <a:endParaRPr lang="en-A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" y="6478370"/>
            <a:ext cx="1179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>
                <a:latin typeface="Times New Roman" charset="0"/>
                <a:ea typeface="Times New Roman" charset="0"/>
                <a:cs typeface="Times New Roman" charset="0"/>
              </a:rPr>
              <a:t>Colchero</a:t>
            </a:r>
            <a:r>
              <a:rPr lang="en-AU" sz="1200" dirty="0">
                <a:latin typeface="Times New Roman" charset="0"/>
                <a:ea typeface="Times New Roman" charset="0"/>
                <a:cs typeface="Times New Roman" charset="0"/>
              </a:rPr>
              <a:t> MA, Rivera J, </a:t>
            </a:r>
            <a:r>
              <a:rPr lang="en-AU" sz="1200" dirty="0" err="1">
                <a:latin typeface="Times New Roman" charset="0"/>
                <a:ea typeface="Times New Roman" charset="0"/>
                <a:cs typeface="Times New Roman" charset="0"/>
              </a:rPr>
              <a:t>Popkin</a:t>
            </a:r>
            <a:r>
              <a:rPr lang="en-AU" sz="1200" dirty="0">
                <a:latin typeface="Times New Roman" charset="0"/>
                <a:ea typeface="Times New Roman" charset="0"/>
                <a:cs typeface="Times New Roman" charset="0"/>
              </a:rPr>
              <a:t> B, Ng S. Mexico, Evidence of Sustained Consumer Response Two Years After Implementing A Sugar-Sweetened Beverage Tax. 2017. Health Affairs. 36(3)</a:t>
            </a:r>
          </a:p>
        </p:txBody>
      </p:sp>
    </p:spTree>
    <p:extLst>
      <p:ext uri="{BB962C8B-B14F-4D97-AF65-F5344CB8AC3E}">
        <p14:creationId xmlns:p14="http://schemas.microsoft.com/office/powerpoint/2010/main" val="160570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855" y="-503913"/>
            <a:ext cx="11836400" cy="1325563"/>
          </a:xfrm>
        </p:spPr>
        <p:txBody>
          <a:bodyPr/>
          <a:lstStyle/>
          <a:p>
            <a:pPr algn="ctr"/>
            <a:r>
              <a:rPr lang="es-ES_tradnl" sz="4400" dirty="0"/>
              <a:t>Resultados: cambios en </a:t>
            </a:r>
            <a:r>
              <a:rPr lang="es-ES_tradnl" sz="4400" b="1" dirty="0"/>
              <a:t>ventas nacionales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20" y="1305036"/>
            <a:ext cx="6929119" cy="4478204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28251" y="6463990"/>
            <a:ext cx="11820851" cy="256852"/>
          </a:xfrm>
          <a:prstGeom prst="rect">
            <a:avLst/>
          </a:prstGeom>
          <a:noFill/>
        </p:spPr>
        <p:txBody>
          <a:bodyPr wrap="square" lIns="71491" tIns="35744" rIns="71491" bIns="35744" rtlCol="0">
            <a:spAutoFit/>
          </a:bodyPr>
          <a:lstStyle/>
          <a:p>
            <a:r>
              <a:rPr lang="en-US" sz="1200" dirty="0" err="1">
                <a:cs typeface="Arial" panose="020B0604020202020204" pitchFamily="34" charset="0"/>
              </a:rPr>
              <a:t>Colchero</a:t>
            </a:r>
            <a:r>
              <a:rPr lang="en-US" sz="1200" dirty="0">
                <a:cs typeface="Arial" panose="020B0604020202020204" pitchFamily="34" charset="0"/>
              </a:rPr>
              <a:t> MA, Guerrero Lopez C, Molina M, Rivera J . Beverage sales in Mexico before and after implementation of a sugar sweetened beverages tax. 2016. </a:t>
            </a:r>
            <a:r>
              <a:rPr lang="en-US" sz="1200" dirty="0" err="1">
                <a:cs typeface="Arial" panose="020B0604020202020204" pitchFamily="34" charset="0"/>
              </a:rPr>
              <a:t>PLoS</a:t>
            </a:r>
            <a:r>
              <a:rPr lang="en-US" sz="1200" dirty="0">
                <a:cs typeface="Arial" panose="020B0604020202020204" pitchFamily="34" charset="0"/>
              </a:rPr>
              <a:t> ONE. 11(9).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230880" y="667762"/>
            <a:ext cx="560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Ventas anuales (litros/c</a:t>
            </a:r>
            <a:r>
              <a:rPr lang="es-ES" sz="2400" dirty="0" err="1"/>
              <a:t>ápita</a:t>
            </a:r>
            <a:r>
              <a:rPr lang="es-ES" sz="2400" dirty="0"/>
              <a:t>) bebidas azucaradas y agua </a:t>
            </a:r>
            <a:r>
              <a:rPr lang="es-ES_tradnl" sz="2400" dirty="0"/>
              <a:t>(no ajustadas)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799162" y="5836838"/>
            <a:ext cx="827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Fuente de datos</a:t>
            </a:r>
            <a:r>
              <a:rPr lang="es-ES_tradnl" sz="1400" dirty="0"/>
              <a:t>: Encuesta Mensual de la Industria Manufacturera 2007-2015 (INEGI)</a:t>
            </a:r>
          </a:p>
          <a:p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45903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1F352-A636-4F0B-BB48-0394B45C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3" t="7260" r="33131" b="5927"/>
          <a:stretch>
            <a:fillRect/>
          </a:stretch>
        </p:blipFill>
        <p:spPr bwMode="auto">
          <a:xfrm>
            <a:off x="138113" y="107950"/>
            <a:ext cx="4786312" cy="67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80CF8BC-E5DA-454E-8AE3-E0BECBBBE769}"/>
              </a:ext>
            </a:extLst>
          </p:cNvPr>
          <p:cNvSpPr/>
          <p:nvPr/>
        </p:nvSpPr>
        <p:spPr>
          <a:xfrm>
            <a:off x="5314950" y="27613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Políticas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fiscales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para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mejorar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la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dieta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–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particularmente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impuestos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y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subsidios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- son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intervenciones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clave de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política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pública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para reducer el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consumo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alimentos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alta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densidad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calórica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y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enfrentar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la </a:t>
            </a:r>
            <a:r>
              <a:rPr lang="en-US" sz="2800" b="1" dirty="0" err="1">
                <a:solidFill>
                  <a:srgbClr val="000000"/>
                </a:solidFill>
                <a:latin typeface="Myriad Pro Light"/>
              </a:rPr>
              <a:t>obesidad</a:t>
            </a:r>
            <a:r>
              <a:rPr lang="en-US" sz="2800" b="1" dirty="0">
                <a:solidFill>
                  <a:srgbClr val="000000"/>
                </a:solidFill>
                <a:latin typeface="Myriad Pro Light"/>
              </a:rPr>
              <a:t> y la diabetes.</a:t>
            </a:r>
          </a:p>
          <a:p>
            <a:endParaRPr lang="en-US" sz="2800" b="1" dirty="0">
              <a:solidFill>
                <a:srgbClr val="000000"/>
              </a:solidFill>
              <a:latin typeface="Myriad Pro Light"/>
            </a:endParaRPr>
          </a:p>
          <a:p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250318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51" y="164404"/>
            <a:ext cx="118530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Reducción en la compra de bebidas con impuesto por nivel socioeconómico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985402" y="2307930"/>
            <a:ext cx="7850978" cy="3989350"/>
            <a:chOff x="3478360" y="1919744"/>
            <a:chExt cx="8323516" cy="455893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8360" y="1919744"/>
              <a:ext cx="8323516" cy="4558939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4615122" y="5325487"/>
              <a:ext cx="100929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2800" b="1" dirty="0"/>
                <a:t>Bajo</a:t>
              </a:r>
              <a:endParaRPr lang="es-MX" b="1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7135471" y="5325487"/>
              <a:ext cx="1348799" cy="5979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2800" b="1" dirty="0"/>
                <a:t>Medio</a:t>
              </a:r>
              <a:endParaRPr lang="es-MX" b="1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9870045" y="5325487"/>
              <a:ext cx="122351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2800" b="1" dirty="0"/>
                <a:t>Alto</a:t>
              </a:r>
              <a:endParaRPr lang="es-MX" b="1" dirty="0"/>
            </a:p>
          </p:txBody>
        </p:sp>
      </p:grp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50625" y="2650620"/>
            <a:ext cx="3495163" cy="18622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_tradnl" sz="2400" dirty="0">
                <a:latin typeface="Times New Roman" charset="0"/>
                <a:ea typeface="Times New Roman" charset="0"/>
                <a:cs typeface="Times New Roman" charset="0"/>
              </a:rPr>
              <a:t>Hogares con menor NSE redujeron relativamente más su consumo.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" y="6478370"/>
            <a:ext cx="1179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>
                <a:latin typeface="Times New Roman" charset="0"/>
                <a:ea typeface="Times New Roman" charset="0"/>
                <a:cs typeface="Times New Roman" charset="0"/>
              </a:rPr>
              <a:t>Colchero</a:t>
            </a:r>
            <a:r>
              <a:rPr lang="en-AU" sz="1200" dirty="0">
                <a:latin typeface="Times New Roman" charset="0"/>
                <a:ea typeface="Times New Roman" charset="0"/>
                <a:cs typeface="Times New Roman" charset="0"/>
              </a:rPr>
              <a:t> MA, Rivera J, </a:t>
            </a:r>
            <a:r>
              <a:rPr lang="en-AU" sz="1200" dirty="0" err="1">
                <a:latin typeface="Times New Roman" charset="0"/>
                <a:ea typeface="Times New Roman" charset="0"/>
                <a:cs typeface="Times New Roman" charset="0"/>
              </a:rPr>
              <a:t>Popkin</a:t>
            </a:r>
            <a:r>
              <a:rPr lang="en-AU" sz="1200" dirty="0">
                <a:latin typeface="Times New Roman" charset="0"/>
                <a:ea typeface="Times New Roman" charset="0"/>
                <a:cs typeface="Times New Roman" charset="0"/>
              </a:rPr>
              <a:t> B, Ng S. Mexico, Evidence of Sustained Consumer Response Two Years After Implementing A Sugar-Sweetened Beverage Tax. 2017. Health Affairs. 36(3)</a:t>
            </a:r>
          </a:p>
        </p:txBody>
      </p:sp>
    </p:spTree>
    <p:extLst>
      <p:ext uri="{BB962C8B-B14F-4D97-AF65-F5344CB8AC3E}">
        <p14:creationId xmlns:p14="http://schemas.microsoft.com/office/powerpoint/2010/main" val="95494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921" y="-644526"/>
            <a:ext cx="11907079" cy="1325563"/>
          </a:xfrm>
        </p:spPr>
        <p:txBody>
          <a:bodyPr>
            <a:normAutofit/>
          </a:bodyPr>
          <a:lstStyle/>
          <a:p>
            <a:r>
              <a:rPr lang="es-ES_tradnl" sz="3400" dirty="0">
                <a:latin typeface="Times New Roman" charset="0"/>
                <a:ea typeface="Times New Roman" charset="0"/>
                <a:cs typeface="Times New Roman" charset="0"/>
              </a:rPr>
              <a:t>Cambios en las compras de bebidas con impuesto: heterogeneidad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" y="715963"/>
            <a:ext cx="12222480" cy="4851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Información de Encuesta Nacional de Ingresos y Gastos: 2008, 2010, 2012, 2014.</a:t>
            </a:r>
            <a:endParaRPr lang="es-ES_tradnl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_tradnl" sz="2800" dirty="0">
                <a:latin typeface="Times New Roman" charset="0"/>
                <a:ea typeface="Times New Roman" charset="0"/>
                <a:cs typeface="Times New Roman" charset="0"/>
              </a:rPr>
              <a:t>Reducción en las compras de bebidas con impuesto: -6.3% en 2014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ES_tradnl" sz="3200" dirty="0">
                <a:latin typeface="Times New Roman" charset="0"/>
                <a:ea typeface="Times New Roman" charset="0"/>
                <a:cs typeface="Times New Roman" charset="0"/>
              </a:rPr>
              <a:t>Hogares de </a:t>
            </a:r>
            <a:r>
              <a:rPr lang="es-ES_tradnl" sz="3200" b="1" dirty="0">
                <a:latin typeface="Times New Roman" charset="0"/>
                <a:ea typeface="Times New Roman" charset="0"/>
                <a:cs typeface="Times New Roman" charset="0"/>
              </a:rPr>
              <a:t>menores ingresos</a:t>
            </a:r>
            <a:r>
              <a:rPr lang="es-ES_tradnl" sz="3200" dirty="0">
                <a:latin typeface="Times New Roman" charset="0"/>
                <a:ea typeface="Times New Roman" charset="0"/>
                <a:cs typeface="Times New Roman" charset="0"/>
              </a:rPr>
              <a:t>: -9%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ES_tradnl" sz="3200" dirty="0">
                <a:latin typeface="Times New Roman" charset="0"/>
                <a:ea typeface="Times New Roman" charset="0"/>
                <a:cs typeface="Times New Roman" charset="0"/>
              </a:rPr>
              <a:t>Hogares</a:t>
            </a:r>
            <a:r>
              <a:rPr lang="es-ES_tradnl" sz="3200" b="1" dirty="0">
                <a:latin typeface="Times New Roman" charset="0"/>
                <a:ea typeface="Times New Roman" charset="0"/>
                <a:cs typeface="Times New Roman" charset="0"/>
              </a:rPr>
              <a:t> urbanos</a:t>
            </a:r>
            <a:r>
              <a:rPr lang="es-ES_tradnl" sz="3200" dirty="0">
                <a:latin typeface="Times New Roman" charset="0"/>
                <a:ea typeface="Times New Roman" charset="0"/>
                <a:cs typeface="Times New Roman" charset="0"/>
              </a:rPr>
              <a:t>: -8%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ES_tradnl" sz="3200" dirty="0">
                <a:latin typeface="Times New Roman" charset="0"/>
                <a:ea typeface="Times New Roman" charset="0"/>
                <a:cs typeface="Times New Roman" charset="0"/>
              </a:rPr>
              <a:t>Hogares con </a:t>
            </a:r>
            <a:r>
              <a:rPr lang="es-ES_tradnl" sz="3200" b="1" dirty="0">
                <a:latin typeface="Times New Roman" charset="0"/>
                <a:ea typeface="Times New Roman" charset="0"/>
                <a:cs typeface="Times New Roman" charset="0"/>
              </a:rPr>
              <a:t>niños y adolescentes</a:t>
            </a:r>
            <a:r>
              <a:rPr lang="es-ES_tradnl" sz="3200" dirty="0">
                <a:latin typeface="Times New Roman" charset="0"/>
                <a:ea typeface="Times New Roman" charset="0"/>
                <a:cs typeface="Times New Roman" charset="0"/>
              </a:rPr>
              <a:t>: -10%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s-ES_tradnl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5574" y="6197767"/>
            <a:ext cx="11529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Colchero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MA, Molina M. Guerrero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López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CM.  After Mexico Implemented a Tax, Purchases of Sugar-Sweetened Beverages Decreased and of Water Increased: Difference by Place of Residence, Household Composition, and Income Level. Journal of Nutrition. 2017. </a:t>
            </a:r>
            <a:r>
              <a:rPr lang="es-ES_tradnl" sz="1200" dirty="0">
                <a:latin typeface="Times New Roman" charset="0"/>
                <a:ea typeface="Times New Roman" charset="0"/>
                <a:cs typeface="Times New Roman" charset="0"/>
              </a:rPr>
              <a:t>Jun 14. </a:t>
            </a:r>
            <a:r>
              <a:rPr lang="es-ES_tradnl" sz="1200" dirty="0" err="1">
                <a:latin typeface="Times New Roman" charset="0"/>
                <a:ea typeface="Times New Roman" charset="0"/>
                <a:cs typeface="Times New Roman" charset="0"/>
              </a:rPr>
              <a:t>pii</a:t>
            </a:r>
            <a:r>
              <a:rPr lang="es-ES_tradnl" sz="1200" dirty="0">
                <a:latin typeface="Times New Roman" charset="0"/>
                <a:ea typeface="Times New Roman" charset="0"/>
                <a:cs typeface="Times New Roman" charset="0"/>
              </a:rPr>
              <a:t>: jn251892.</a:t>
            </a:r>
            <a:endParaRPr lang="es-ES_tradnl" sz="12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0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Cambios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compras</a:t>
            </a:r>
            <a:r>
              <a:rPr lang="en-US" b="1" dirty="0"/>
              <a:t> de ANEDE (Nielsen)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29901" y="6270958"/>
            <a:ext cx="9450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Batis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C, Rivera JA,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Popkin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BM,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Taillie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LS. First evaluation of Mexico´s tax on nonessential energy-dense foods: an observational study.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Med. 2016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53C7BF6-B96C-41A9-94CC-035BB9E15810}"/>
              </a:ext>
            </a:extLst>
          </p:cNvPr>
          <p:cNvGrpSpPr/>
          <p:nvPr/>
        </p:nvGrpSpPr>
        <p:grpSpPr>
          <a:xfrm>
            <a:off x="1" y="1597164"/>
            <a:ext cx="6243524" cy="4019549"/>
            <a:chOff x="462518" y="1586488"/>
            <a:chExt cx="7176532" cy="356235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518" y="1586488"/>
              <a:ext cx="7176532" cy="3562351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2852491" y="3944111"/>
              <a:ext cx="4086770" cy="409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 dirty="0"/>
                <a:t>Promedio 2014: -5.1%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2216F08-2BC7-4066-80EE-449E8210D4F1}"/>
              </a:ext>
            </a:extLst>
          </p:cNvPr>
          <p:cNvSpPr txBox="1"/>
          <p:nvPr/>
        </p:nvSpPr>
        <p:spPr>
          <a:xfrm>
            <a:off x="452994" y="5624625"/>
            <a:ext cx="909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 de datos</a:t>
            </a:r>
            <a:r>
              <a:rPr lang="es-MX" sz="1400" dirty="0"/>
              <a:t>: Panel de 6,645 hogares de 53 ciudades de más de 50,000 habitantes </a:t>
            </a:r>
          </a:p>
          <a:p>
            <a:endParaRPr lang="es-ES_tradnl" sz="14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F19DEE6-0777-4A65-9A5C-9DDDB3FF4359}"/>
              </a:ext>
            </a:extLst>
          </p:cNvPr>
          <p:cNvGrpSpPr/>
          <p:nvPr/>
        </p:nvGrpSpPr>
        <p:grpSpPr>
          <a:xfrm>
            <a:off x="6096000" y="1779329"/>
            <a:ext cx="5976264" cy="3655219"/>
            <a:chOff x="6096000" y="1779330"/>
            <a:chExt cx="5976264" cy="365521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28EAF03F-91B2-485C-B287-5685FDB4CAA6}"/>
                </a:ext>
              </a:extLst>
            </p:cNvPr>
            <p:cNvGrpSpPr/>
            <p:nvPr/>
          </p:nvGrpSpPr>
          <p:grpSpPr>
            <a:xfrm>
              <a:off x="6096000" y="1779330"/>
              <a:ext cx="5976264" cy="3655218"/>
              <a:chOff x="6096000" y="1779330"/>
              <a:chExt cx="5976264" cy="3655218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3C486602-CD97-4E2C-898E-0E921CC31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1779330"/>
                <a:ext cx="5976264" cy="3655218"/>
              </a:xfrm>
              <a:prstGeom prst="rect">
                <a:avLst/>
              </a:prstGeom>
            </p:spPr>
          </p:pic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DFB98AD-F243-4BAF-AA54-8C49204D4330}"/>
                  </a:ext>
                </a:extLst>
              </p:cNvPr>
              <p:cNvSpPr txBox="1"/>
              <p:nvPr/>
            </p:nvSpPr>
            <p:spPr>
              <a:xfrm>
                <a:off x="7529449" y="4271164"/>
                <a:ext cx="4201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400" b="1" dirty="0"/>
                  <a:t>Promedio 2014-2015: -9.6%</a:t>
                </a: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5EF6FCC-50D3-48E1-A07F-7CA5DB3624FE}"/>
                </a:ext>
              </a:extLst>
            </p:cNvPr>
            <p:cNvSpPr txBox="1"/>
            <p:nvPr/>
          </p:nvSpPr>
          <p:spPr>
            <a:xfrm>
              <a:off x="8250865" y="2433574"/>
              <a:ext cx="35933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Mayor </a:t>
              </a:r>
              <a:r>
                <a:rPr lang="en-US" sz="1600" dirty="0" err="1"/>
                <a:t>efecto</a:t>
              </a:r>
              <a:r>
                <a:rPr lang="en-US" sz="1600" dirty="0"/>
                <a:t> entre </a:t>
              </a:r>
              <a:r>
                <a:rPr lang="en-US" sz="1600" dirty="0" err="1"/>
                <a:t>hogares</a:t>
              </a:r>
              <a:r>
                <a:rPr lang="en-US" sz="1600" dirty="0"/>
                <a:t> con </a:t>
              </a:r>
              <a:r>
                <a:rPr lang="en-US" sz="1600" dirty="0" err="1"/>
                <a:t>mayores</a:t>
              </a:r>
              <a:r>
                <a:rPr lang="en-US" sz="1600" dirty="0"/>
                <a:t> </a:t>
              </a:r>
              <a:r>
                <a:rPr lang="en-US" sz="1600" dirty="0" err="1"/>
                <a:t>compras</a:t>
              </a:r>
              <a:r>
                <a:rPr lang="en-US" sz="1600" dirty="0"/>
                <a:t> de ANBDE: -13%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C96CF0-71D6-4321-8417-BC8A61930A4C}"/>
              </a:ext>
            </a:extLst>
          </p:cNvPr>
          <p:cNvSpPr txBox="1"/>
          <p:nvPr/>
        </p:nvSpPr>
        <p:spPr>
          <a:xfrm>
            <a:off x="329901" y="6488759"/>
            <a:ext cx="7333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Batis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C, Rivera JA,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Popkin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BM,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Taillie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LS: submitted to Preventive Medicine Supplement CDC-NCD Health Economics</a:t>
            </a:r>
          </a:p>
        </p:txBody>
      </p:sp>
    </p:spTree>
    <p:extLst>
      <p:ext uri="{BB962C8B-B14F-4D97-AF65-F5344CB8AC3E}">
        <p14:creationId xmlns:p14="http://schemas.microsoft.com/office/powerpoint/2010/main" val="133466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952786" y="3172127"/>
            <a:ext cx="8369024" cy="76944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4400" dirty="0" err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Empleo</a:t>
            </a:r>
            <a:endParaRPr lang="en-CA" sz="4400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00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895" y="148149"/>
            <a:ext cx="11794210" cy="1325563"/>
          </a:xfrm>
        </p:spPr>
        <p:txBody>
          <a:bodyPr/>
          <a:lstStyle/>
          <a:p>
            <a:pPr algn="ctr"/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Cambios en el empleo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925" y="1473712"/>
            <a:ext cx="11311180" cy="47032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3600" dirty="0">
                <a:latin typeface="Times New Roman" charset="0"/>
                <a:ea typeface="Times New Roman" charset="0"/>
                <a:cs typeface="Times New Roman" charset="0"/>
              </a:rPr>
              <a:t>Información: Encuestas mensuales por sector económico y Encuesta trimestral sobre ocupación y empleo.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>
                <a:latin typeface="Times New Roman" charset="0"/>
                <a:ea typeface="Times New Roman" charset="0"/>
                <a:cs typeface="Times New Roman" charset="0"/>
              </a:rPr>
              <a:t>Industria alimentaria que produce alimentos y bebidas con impuesto (2007-2016)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>
                <a:latin typeface="Times New Roman" charset="0"/>
                <a:ea typeface="Times New Roman" charset="0"/>
                <a:cs typeface="Times New Roman" charset="0"/>
              </a:rPr>
              <a:t>Establecimientos comerciales de alimentos y bebidas (2011-2015)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dirty="0">
                <a:latin typeface="Times New Roman" charset="0"/>
                <a:ea typeface="Times New Roman" charset="0"/>
                <a:cs typeface="Times New Roman" charset="0"/>
              </a:rPr>
              <a:t>Tasas de desempleo (2005-2016)	</a:t>
            </a:r>
          </a:p>
        </p:txBody>
      </p:sp>
    </p:spTree>
    <p:extLst>
      <p:ext uri="{BB962C8B-B14F-4D97-AF65-F5344CB8AC3E}">
        <p14:creationId xmlns:p14="http://schemas.microsoft.com/office/powerpoint/2010/main" val="431456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24" y="712922"/>
            <a:ext cx="10892752" cy="543215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64079" y="791550"/>
            <a:ext cx="104638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Miles de empleos en las industrias de alimentos y bebidas con impuesto en México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13374" y="1810265"/>
            <a:ext cx="41059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Industria de la bebidas azucaradas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77875" y="1814734"/>
            <a:ext cx="41059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Industria de los alimentos con impuesto</a:t>
            </a:r>
          </a:p>
        </p:txBody>
      </p:sp>
    </p:spTree>
    <p:extLst>
      <p:ext uri="{BB962C8B-B14F-4D97-AF65-F5344CB8AC3E}">
        <p14:creationId xmlns:p14="http://schemas.microsoft.com/office/powerpoint/2010/main" val="109752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29" y="557502"/>
            <a:ext cx="7507474" cy="60875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66003" y="593268"/>
            <a:ext cx="104638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Miles de empleos en establecimiento comerciales de alimentos y bebidas, EMEC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6127843" y="1937982"/>
            <a:ext cx="0" cy="34255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09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76" y="936516"/>
            <a:ext cx="7083184" cy="53728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67767" y="781237"/>
            <a:ext cx="64424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 de desempleo a nivel nacional, ENOE</a:t>
            </a:r>
          </a:p>
        </p:txBody>
      </p:sp>
    </p:spTree>
    <p:extLst>
      <p:ext uri="{BB962C8B-B14F-4D97-AF65-F5344CB8AC3E}">
        <p14:creationId xmlns:p14="http://schemas.microsoft.com/office/powerpoint/2010/main" val="389629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952786" y="3172127"/>
            <a:ext cx="8369024" cy="76944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4400" dirty="0" err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Recaudación</a:t>
            </a:r>
            <a:endParaRPr lang="en-CA" sz="4400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3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589" y="140536"/>
            <a:ext cx="11129211" cy="1325563"/>
          </a:xfrm>
        </p:spPr>
        <p:txBody>
          <a:bodyPr/>
          <a:lstStyle/>
          <a:p>
            <a:pPr algn="ctr"/>
            <a:r>
              <a:rPr lang="es-ES_tradnl" dirty="0">
                <a:latin typeface="Times New Roman" charset="0"/>
                <a:ea typeface="Times New Roman" charset="0"/>
                <a:cs typeface="Times New Roman" charset="0"/>
              </a:rPr>
              <a:t>Recaudación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66099"/>
            <a:ext cx="12191999" cy="46923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Recaudación acumulada 2014-2017</a:t>
            </a:r>
            <a:r>
              <a:rPr lang="es-ES_tradnl" sz="3600" dirty="0">
                <a:latin typeface="Times New Roman" charset="0"/>
                <a:ea typeface="Times New Roman" charset="0"/>
                <a:cs typeface="Times New Roman" charset="0"/>
              </a:rPr>
              <a:t>: 5,448 millones de USD.</a:t>
            </a:r>
            <a:endParaRPr lang="es-ES_tradnl" sz="36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_tradnl" sz="3600" b="1" dirty="0">
                <a:latin typeface="Times New Roman" charset="0"/>
                <a:ea typeface="Times New Roman" charset="0"/>
                <a:cs typeface="Times New Roman" charset="0"/>
              </a:rPr>
              <a:t>Estos ingresos públicos no pueden ser etiquetados </a:t>
            </a:r>
            <a:r>
              <a:rPr lang="es-ES_tradnl" sz="3600" dirty="0">
                <a:latin typeface="Times New Roman" charset="0"/>
                <a:ea typeface="Times New Roman" charset="0"/>
                <a:cs typeface="Times New Roman" charset="0"/>
              </a:rPr>
              <a:t>para financiar la prevención y el tratamiento de enfermedades crónicas.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s-ES_tradnl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9594C8-3B01-4764-BB17-381A3367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4" t="21111" r="50000" b="8611"/>
          <a:stretch/>
        </p:blipFill>
        <p:spPr>
          <a:xfrm>
            <a:off x="466725" y="276136"/>
            <a:ext cx="4248150" cy="580963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D6BD737-2320-4832-BA63-A845C5908AC3}"/>
              </a:ext>
            </a:extLst>
          </p:cNvPr>
          <p:cNvSpPr/>
          <p:nvPr/>
        </p:nvSpPr>
        <p:spPr>
          <a:xfrm>
            <a:off x="5314950" y="276136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Hay una </a:t>
            </a:r>
            <a:r>
              <a:rPr lang="en-US" sz="2800" dirty="0" err="1"/>
              <a:t>creciente</a:t>
            </a:r>
            <a:r>
              <a:rPr lang="en-US" sz="2800" dirty="0"/>
              <a:t> y </a:t>
            </a:r>
            <a:r>
              <a:rPr lang="en-US" sz="2800" dirty="0" err="1"/>
              <a:t>clara</a:t>
            </a:r>
            <a:r>
              <a:rPr lang="en-US" sz="2800" dirty="0"/>
              <a:t> </a:t>
            </a:r>
            <a:r>
              <a:rPr lang="en-US" sz="2800" dirty="0" err="1"/>
              <a:t>evidencia</a:t>
            </a:r>
            <a:r>
              <a:rPr lang="en-US" sz="2800" dirty="0"/>
              <a:t> que los </a:t>
            </a:r>
            <a:r>
              <a:rPr lang="en-US" sz="2800" dirty="0" err="1"/>
              <a:t>impuestos</a:t>
            </a:r>
            <a:r>
              <a:rPr lang="en-US" sz="2800" dirty="0"/>
              <a:t> y </a:t>
            </a:r>
            <a:r>
              <a:rPr lang="en-US" sz="2800" dirty="0" err="1"/>
              <a:t>subisidios</a:t>
            </a:r>
            <a:r>
              <a:rPr lang="en-US" sz="2800" dirty="0"/>
              <a:t> </a:t>
            </a:r>
            <a:r>
              <a:rPr lang="en-US" sz="2800" dirty="0" err="1"/>
              <a:t>influencian</a:t>
            </a:r>
            <a:r>
              <a:rPr lang="en-US" sz="2800" dirty="0"/>
              <a:t> el </a:t>
            </a:r>
            <a:r>
              <a:rPr lang="en-US" sz="2800" dirty="0" err="1"/>
              <a:t>comportamiento</a:t>
            </a:r>
            <a:r>
              <a:rPr lang="en-US" sz="2800" dirty="0"/>
              <a:t> de </a:t>
            </a:r>
            <a:r>
              <a:rPr lang="en-US" sz="2800" dirty="0" err="1"/>
              <a:t>compra</a:t>
            </a:r>
            <a:r>
              <a:rPr lang="en-US" sz="2800" dirty="0"/>
              <a:t>, </a:t>
            </a:r>
            <a:r>
              <a:rPr lang="en-US" sz="2800" dirty="0" err="1"/>
              <a:t>partiularmente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aplicados</a:t>
            </a:r>
            <a:r>
              <a:rPr lang="en-US" sz="2800" dirty="0"/>
              <a:t> a </a:t>
            </a:r>
            <a:r>
              <a:rPr lang="en-US" sz="2800" dirty="0" err="1"/>
              <a:t>bebidas</a:t>
            </a:r>
            <a:r>
              <a:rPr lang="en-US" sz="2800" dirty="0"/>
              <a:t> </a:t>
            </a:r>
            <a:r>
              <a:rPr lang="en-US" sz="2800" dirty="0" err="1"/>
              <a:t>azucaradas</a:t>
            </a:r>
            <a:r>
              <a:rPr lang="en-US" sz="2800" dirty="0"/>
              <a:t> y </a:t>
            </a:r>
            <a:r>
              <a:rPr lang="en-US" sz="2800" dirty="0" err="1"/>
              <a:t>esto</a:t>
            </a:r>
            <a:r>
              <a:rPr lang="en-US" sz="2800" dirty="0"/>
              <a:t> </a:t>
            </a:r>
            <a:r>
              <a:rPr lang="en-US" sz="2800" dirty="0" err="1"/>
              <a:t>contribuye</a:t>
            </a:r>
            <a:r>
              <a:rPr lang="en-US" sz="2800" dirty="0"/>
              <a:t> </a:t>
            </a:r>
            <a:r>
              <a:rPr lang="en-US" sz="2800" dirty="0" err="1"/>
              <a:t>significativamente</a:t>
            </a:r>
            <a:r>
              <a:rPr lang="en-US" sz="2800" dirty="0"/>
              <a:t> a </a:t>
            </a:r>
            <a:r>
              <a:rPr lang="en-US" sz="2800" dirty="0" err="1"/>
              <a:t>enfrentar</a:t>
            </a:r>
            <a:r>
              <a:rPr lang="en-US" sz="2800" dirty="0"/>
              <a:t> la </a:t>
            </a:r>
            <a:r>
              <a:rPr lang="en-US" sz="2800" dirty="0" err="1"/>
              <a:t>epidemia</a:t>
            </a:r>
            <a:r>
              <a:rPr lang="en-US" sz="2800" dirty="0"/>
              <a:t> de diabetes y </a:t>
            </a:r>
            <a:r>
              <a:rPr lang="en-US" sz="2800" dirty="0" err="1"/>
              <a:t>obesidad</a:t>
            </a:r>
            <a:r>
              <a:rPr lang="en-US" sz="2800" dirty="0"/>
              <a:t>, mas </a:t>
            </a:r>
            <a:r>
              <a:rPr lang="en-US" sz="2800" dirty="0" err="1"/>
              <a:t>aun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forma </a:t>
            </a:r>
            <a:r>
              <a:rPr lang="en-US" sz="2800" dirty="0" err="1"/>
              <a:t>parte</a:t>
            </a:r>
            <a:r>
              <a:rPr lang="en-US" sz="2800" dirty="0"/>
              <a:t> de una </a:t>
            </a:r>
            <a:r>
              <a:rPr lang="en-US" sz="2800" dirty="0" err="1"/>
              <a:t>intervención</a:t>
            </a:r>
            <a:r>
              <a:rPr lang="en-US" sz="2800" dirty="0"/>
              <a:t> </a:t>
            </a:r>
            <a:r>
              <a:rPr lang="en-US" sz="2800" dirty="0" err="1"/>
              <a:t>poblacional</a:t>
            </a:r>
            <a:r>
              <a:rPr lang="en-US" sz="2800" dirty="0"/>
              <a:t> integral y </a:t>
            </a:r>
            <a:r>
              <a:rPr lang="en-US" sz="2800" dirty="0" err="1"/>
              <a:t>mutisectorial</a:t>
            </a:r>
            <a:r>
              <a:rPr lang="en-US" sz="2800" dirty="0"/>
              <a:t> 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807535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952786" y="3172127"/>
            <a:ext cx="8369024" cy="76944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4400" dirty="0" err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Impacto</a:t>
            </a:r>
            <a:r>
              <a:rPr lang="en-CA" sz="44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CA" sz="4400" dirty="0" err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CA" sz="44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CA" sz="4400" dirty="0" err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salud</a:t>
            </a:r>
            <a:endParaRPr lang="en-CA" sz="4400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9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4193" y="1236872"/>
            <a:ext cx="11151705" cy="4134125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800"/>
              </a:spcAft>
              <a:buNone/>
            </a:pPr>
            <a:r>
              <a:rPr lang="es-ES_tradnl" sz="4000" dirty="0"/>
              <a:t>Potenciales </a:t>
            </a:r>
            <a:r>
              <a:rPr lang="es-ES_tradnl" sz="4000" b="1" dirty="0"/>
              <a:t>efectos en salud</a:t>
            </a:r>
            <a:r>
              <a:rPr lang="es-ES_tradnl" sz="4000" dirty="0"/>
              <a:t>: </a:t>
            </a:r>
          </a:p>
          <a:p>
            <a:pPr>
              <a:spcBef>
                <a:spcPts val="1600"/>
              </a:spcBef>
              <a:spcAft>
                <a:spcPts val="1800"/>
              </a:spcAft>
            </a:pPr>
            <a:r>
              <a:rPr lang="es-ES_tradnl" sz="4000" dirty="0"/>
              <a:t>modelos </a:t>
            </a:r>
            <a:r>
              <a:rPr lang="es-ES_tradnl" sz="4000" dirty="0" err="1"/>
              <a:t>matem</a:t>
            </a:r>
            <a:r>
              <a:rPr lang="es-ES" sz="4000" dirty="0"/>
              <a:t>áticos predicen reducciones entre 86,000 a 189,000 casos diabetes en 10 años por el impuesto a BA</a:t>
            </a:r>
          </a:p>
          <a:p>
            <a:pPr>
              <a:spcBef>
                <a:spcPts val="1600"/>
              </a:spcBef>
              <a:spcAft>
                <a:spcPts val="1800"/>
              </a:spcAft>
            </a:pPr>
            <a:endParaRPr lang="es-ES_tradnl" sz="4000" dirty="0"/>
          </a:p>
          <a:p>
            <a:pPr marL="0" indent="0">
              <a:spcBef>
                <a:spcPts val="1600"/>
              </a:spcBef>
              <a:spcAft>
                <a:spcPts val="1800"/>
              </a:spcAft>
              <a:buNone/>
            </a:pPr>
            <a:endParaRPr lang="es-ES_tradnl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69292" y="5621128"/>
            <a:ext cx="11622708" cy="71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Sanchez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, et al.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Mexico´s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sugar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sweetened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beverage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diabetes.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</a:p>
          <a:p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Barrientos et al.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and diabetes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1 peso per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liter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to SSB-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. 2017</a:t>
            </a:r>
          </a:p>
          <a:p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561567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952786" y="3172127"/>
            <a:ext cx="8369024" cy="76944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_tradnl" sz="4400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654727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1" y="203202"/>
            <a:ext cx="11823700" cy="1033671"/>
          </a:xfrm>
        </p:spPr>
        <p:txBody>
          <a:bodyPr/>
          <a:lstStyle/>
          <a:p>
            <a:pPr algn="ctr"/>
            <a:r>
              <a:rPr lang="es-ES_tradnl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4193" y="1236872"/>
            <a:ext cx="11151705" cy="4134125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  <a:spcAft>
                <a:spcPts val="1800"/>
              </a:spcAft>
            </a:pPr>
            <a:r>
              <a:rPr lang="es-ES" sz="2800" b="1" dirty="0"/>
              <a:t>Resultados sostenibles y crecientes</a:t>
            </a:r>
            <a:r>
              <a:rPr lang="es-ES" sz="2800" dirty="0"/>
              <a:t>: reducción en 2015 mayor que en 2014 (a pesar de ser impuestos modestos y no ajustado a inflación)</a:t>
            </a:r>
          </a:p>
          <a:p>
            <a:pPr>
              <a:spcBef>
                <a:spcPts val="1600"/>
              </a:spcBef>
              <a:spcAft>
                <a:spcPts val="1800"/>
              </a:spcAft>
            </a:pPr>
            <a:r>
              <a:rPr lang="es-ES_tradnl" sz="2800" b="1" dirty="0"/>
              <a:t>Mayor </a:t>
            </a:r>
            <a:r>
              <a:rPr lang="es-ES_tradnl" sz="2800" b="1" dirty="0" err="1"/>
              <a:t>reducci</a:t>
            </a:r>
            <a:r>
              <a:rPr lang="es-ES" sz="2800" b="1" dirty="0"/>
              <a:t>ón en </a:t>
            </a:r>
            <a:r>
              <a:rPr lang="es-ES_tradnl" sz="2800" b="1" dirty="0"/>
              <a:t>hogares de menor nivel socioeconómico</a:t>
            </a:r>
            <a:r>
              <a:rPr lang="es-ES_tradnl" sz="2800" dirty="0"/>
              <a:t>, para quienes los costos de servicios de salud representan una mayor carga</a:t>
            </a:r>
          </a:p>
          <a:p>
            <a:pPr>
              <a:spcBef>
                <a:spcPts val="1600"/>
              </a:spcBef>
              <a:spcAft>
                <a:spcPts val="1800"/>
              </a:spcAft>
            </a:pPr>
            <a:r>
              <a:rPr lang="es-ES_tradnl" sz="2800" b="1" dirty="0"/>
              <a:t>No hay evidencia de reducción en empleo</a:t>
            </a:r>
          </a:p>
          <a:p>
            <a:pPr marL="0" indent="0">
              <a:spcBef>
                <a:spcPts val="1600"/>
              </a:spcBef>
              <a:spcAft>
                <a:spcPts val="1800"/>
              </a:spcAft>
              <a:buNone/>
            </a:pPr>
            <a:endParaRPr lang="es-ES_tradnl" sz="2800" dirty="0"/>
          </a:p>
          <a:p>
            <a:pPr marL="0" indent="0">
              <a:spcBef>
                <a:spcPts val="1600"/>
              </a:spcBef>
              <a:spcAft>
                <a:spcPts val="1800"/>
              </a:spcAft>
              <a:buNone/>
            </a:pPr>
            <a:endParaRPr lang="es-ES_tradnl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49923" y="5938628"/>
            <a:ext cx="11622708" cy="11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Sanchez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, et al.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Mexico´s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sugar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sweetened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beverage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diabetes.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</a:p>
          <a:p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Barrientos et al.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and diabetes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1 peso per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liter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tax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to SSB-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s-ES" sz="1333" dirty="0">
                <a:latin typeface="Calibri" panose="020F0502020204030204" pitchFamily="34" charset="0"/>
                <a:cs typeface="Calibri" panose="020F0502020204030204" pitchFamily="34" charset="0"/>
              </a:rPr>
              <a:t>. 2017</a:t>
            </a:r>
          </a:p>
          <a:p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Guerrero et al.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sugar-sweetened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beverages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nonessential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-dense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, 2017. </a:t>
            </a:r>
            <a:r>
              <a:rPr lang="es-ES_tradnl" sz="1333" dirty="0" err="1">
                <a:latin typeface="Calibri" panose="020F0502020204030204" pitchFamily="34" charset="0"/>
                <a:cs typeface="Calibri" panose="020F0502020204030204" pitchFamily="34" charset="0"/>
              </a:rPr>
              <a:t>Preventive</a:t>
            </a:r>
            <a:r>
              <a:rPr lang="es-ES_tradnl" sz="1333" dirty="0">
                <a:latin typeface="Calibri" panose="020F0502020204030204" pitchFamily="34" charset="0"/>
                <a:cs typeface="Calibri" panose="020F0502020204030204" pitchFamily="34" charset="0"/>
              </a:rPr>
              <a:t> Medicine.</a:t>
            </a:r>
          </a:p>
          <a:p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676766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1" y="203202"/>
            <a:ext cx="11823700" cy="1033671"/>
          </a:xfrm>
        </p:spPr>
        <p:txBody>
          <a:bodyPr/>
          <a:lstStyle/>
          <a:p>
            <a:pPr algn="ctr"/>
            <a:r>
              <a:rPr lang="es-ES_tradnl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4193" y="1325773"/>
            <a:ext cx="11151705" cy="498612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s-ES" b="1" dirty="0"/>
              <a:t>El impuesto a bebidas azucaradas y ANEDE en México podrían mejorar con algunas acciones:</a:t>
            </a: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r>
              <a:rPr lang="es-ES" sz="2133" b="1" dirty="0"/>
              <a:t>Ajuste anual por inflación</a:t>
            </a: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r>
              <a:rPr lang="es-ES" sz="2133" b="1" dirty="0"/>
              <a:t>Ajustar por crecimiento económico para reducir su asequibilidad </a:t>
            </a: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r>
              <a:rPr lang="es-ES" sz="2133" b="1" dirty="0"/>
              <a:t>Aumentar el impuesto entre 20-30%, para obtener mayores beneficios </a:t>
            </a: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r>
              <a:rPr lang="es-ES" sz="2133" b="1" dirty="0"/>
              <a:t>Asegurar recursos públicos para proveer agua potable, prevención y atención de enfermedades crónicas </a:t>
            </a:r>
          </a:p>
          <a:p>
            <a:pPr marL="0" indent="0">
              <a:lnSpc>
                <a:spcPct val="130000"/>
              </a:lnSpc>
              <a:spcAft>
                <a:spcPts val="1200"/>
              </a:spcAft>
              <a:buNone/>
            </a:pP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074194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4465" t="7323" r="34548" b="14598"/>
          <a:stretch/>
        </p:blipFill>
        <p:spPr>
          <a:xfrm>
            <a:off x="1650400" y="-126116"/>
            <a:ext cx="5873395" cy="735711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5863" y="6485986"/>
            <a:ext cx="2743200" cy="365125"/>
          </a:xfrm>
        </p:spPr>
        <p:txBody>
          <a:bodyPr/>
          <a:lstStyle/>
          <a:p>
            <a:pPr algn="l"/>
            <a:fld id="{1E339568-2EFC-4042-99AE-B7B25EB86092}" type="slidenum">
              <a:rPr lang="es-MX" smtClean="0">
                <a:solidFill>
                  <a:schemeClr val="bg1"/>
                </a:solidFill>
              </a:rPr>
              <a:pPr algn="l"/>
              <a:t>35</a:t>
            </a:fld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056698" y="6231835"/>
            <a:ext cx="3886835" cy="517818"/>
            <a:chOff x="5883761" y="78424"/>
            <a:chExt cx="6029203" cy="784426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00" b="18444"/>
            <a:stretch/>
          </p:blipFill>
          <p:spPr>
            <a:xfrm>
              <a:off x="9742328" y="78424"/>
              <a:ext cx="2170636" cy="784426"/>
            </a:xfrm>
            <a:prstGeom prst="rect">
              <a:avLst/>
            </a:prstGeom>
            <a:solidFill>
              <a:schemeClr val="accent1">
                <a:alpha val="2000"/>
              </a:schemeClr>
            </a:solidFill>
          </p:spPr>
        </p:pic>
        <p:pic>
          <p:nvPicPr>
            <p:cNvPr id="11" name="Picture 6" descr="Resultado de imagen para op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2" t="39435" r="55071" b="39260"/>
            <a:stretch/>
          </p:blipFill>
          <p:spPr bwMode="auto">
            <a:xfrm>
              <a:off x="8089066" y="134862"/>
              <a:ext cx="1668417" cy="69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761" y="217160"/>
              <a:ext cx="2127957" cy="537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58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2001A4-D25B-416F-87B7-5E5945FA0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8" t="34306" r="50703" b="17917"/>
          <a:stretch/>
        </p:blipFill>
        <p:spPr>
          <a:xfrm>
            <a:off x="387259" y="1857375"/>
            <a:ext cx="5270591" cy="3857625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6EAF4CC-C634-46D2-A44F-9228CDCB296F}"/>
              </a:ext>
            </a:extLst>
          </p:cNvPr>
          <p:cNvSpPr txBox="1">
            <a:spLocks/>
          </p:cNvSpPr>
          <p:nvPr/>
        </p:nvSpPr>
        <p:spPr>
          <a:xfrm>
            <a:off x="5286374" y="152400"/>
            <a:ext cx="6366909" cy="60003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189" lvl="1" indent="0" defTabSz="914400">
              <a:lnSpc>
                <a:spcPct val="150000"/>
              </a:lnSpc>
              <a:buFont typeface="Courier New" charset="0"/>
              <a:buNone/>
            </a:pPr>
            <a:r>
              <a:rPr lang="en-US" sz="2133" b="1" dirty="0"/>
              <a:t>1. Un </a:t>
            </a:r>
            <a:r>
              <a:rPr lang="en-US" sz="2133" b="1" dirty="0" err="1"/>
              <a:t>impuesto</a:t>
            </a:r>
            <a:r>
              <a:rPr lang="en-US" sz="2133" b="1" dirty="0"/>
              <a:t> especial de 1 peso/</a:t>
            </a:r>
            <a:r>
              <a:rPr lang="en-US" sz="2133" b="1" dirty="0" err="1"/>
              <a:t>litro</a:t>
            </a:r>
            <a:r>
              <a:rPr lang="en-US" sz="2133" b="1" dirty="0"/>
              <a:t> (</a:t>
            </a:r>
            <a:r>
              <a:rPr lang="es-ES_tradnl" sz="2133" b="1" dirty="0"/>
              <a:t>10% aumento de precio)</a:t>
            </a:r>
            <a:r>
              <a:rPr lang="en-US" sz="2133" b="1" dirty="0"/>
              <a:t> a </a:t>
            </a:r>
            <a:r>
              <a:rPr lang="en-US" sz="2133" b="1" dirty="0" err="1"/>
              <a:t>todas</a:t>
            </a:r>
            <a:r>
              <a:rPr lang="en-US" sz="2133" b="1" dirty="0"/>
              <a:t> las </a:t>
            </a:r>
            <a:r>
              <a:rPr lang="en-US" sz="2133" b="1" dirty="0" err="1"/>
              <a:t>bebidas</a:t>
            </a:r>
            <a:r>
              <a:rPr lang="en-US" sz="2133" b="1" dirty="0"/>
              <a:t> no </a:t>
            </a:r>
            <a:r>
              <a:rPr lang="en-US" sz="2133" b="1" dirty="0" err="1"/>
              <a:t>alcohólicas</a:t>
            </a:r>
            <a:r>
              <a:rPr lang="en-US" sz="2133" b="1" dirty="0"/>
              <a:t> con </a:t>
            </a:r>
            <a:r>
              <a:rPr lang="en-US" sz="2133" b="1" dirty="0" err="1"/>
              <a:t>azúcar</a:t>
            </a:r>
            <a:r>
              <a:rPr lang="en-US" sz="2133" b="1" dirty="0"/>
              <a:t> </a:t>
            </a:r>
            <a:r>
              <a:rPr lang="en-US" sz="2133" b="1" dirty="0" err="1"/>
              <a:t>añadida</a:t>
            </a:r>
            <a:r>
              <a:rPr lang="en-US" sz="2133" b="1" dirty="0"/>
              <a:t>.</a:t>
            </a:r>
          </a:p>
          <a:p>
            <a:pPr lvl="2" defTabSz="914400"/>
            <a:r>
              <a:rPr lang="es-ES_tradnl" sz="1467" dirty="0"/>
              <a:t>Excluye jugos 100% naturales y bebidas con edulcorantes artificiales</a:t>
            </a:r>
          </a:p>
          <a:p>
            <a:pPr lvl="2" defTabSz="914400"/>
            <a:r>
              <a:rPr lang="en-US" sz="1467" dirty="0"/>
              <a:t>Lo </a:t>
            </a:r>
            <a:r>
              <a:rPr lang="es-ES_tradnl" sz="1467" dirty="0"/>
              <a:t>paga el productor, pero se refleja en el precio al consumidor</a:t>
            </a:r>
          </a:p>
          <a:p>
            <a:pPr lvl="2" defTabSz="914400"/>
            <a:r>
              <a:rPr lang="es-ES_tradnl" sz="1467" dirty="0"/>
              <a:t>Ajustado a la inflación</a:t>
            </a:r>
            <a:r>
              <a:rPr lang="es-ES" sz="1467" dirty="0"/>
              <a:t>, cuando inflación acumulada alcance 10%</a:t>
            </a:r>
            <a:endParaRPr lang="es-ES_tradnl" sz="1467" dirty="0"/>
          </a:p>
          <a:p>
            <a:pPr marL="457189" lvl="1" indent="0" defTabSz="914400">
              <a:buFont typeface="Courier New" charset="0"/>
              <a:buNone/>
            </a:pPr>
            <a:r>
              <a:rPr lang="en-US" sz="2133" b="1" dirty="0"/>
              <a:t>2. Un </a:t>
            </a:r>
            <a:r>
              <a:rPr lang="en-US" sz="2133" b="1" dirty="0" err="1"/>
              <a:t>impuesto</a:t>
            </a:r>
            <a:r>
              <a:rPr lang="en-US" sz="2133" b="1" dirty="0"/>
              <a:t> ad-valorem de 8% a </a:t>
            </a:r>
            <a:r>
              <a:rPr lang="en-US" sz="2133" b="1" dirty="0" err="1"/>
              <a:t>alimentos</a:t>
            </a:r>
            <a:r>
              <a:rPr lang="en-US" sz="2133" b="1" dirty="0"/>
              <a:t> no </a:t>
            </a:r>
            <a:r>
              <a:rPr lang="en-US" sz="2133" b="1" dirty="0" err="1"/>
              <a:t>esenciales</a:t>
            </a:r>
            <a:r>
              <a:rPr lang="en-US" sz="2133" b="1" dirty="0"/>
              <a:t> </a:t>
            </a:r>
            <a:r>
              <a:rPr lang="en-US" sz="2133" b="1" dirty="0" err="1"/>
              <a:t>densos</a:t>
            </a:r>
            <a:r>
              <a:rPr lang="en-US" sz="2133" b="1" dirty="0"/>
              <a:t> </a:t>
            </a:r>
            <a:r>
              <a:rPr lang="en-US" sz="2133" b="1" dirty="0" err="1"/>
              <a:t>en</a:t>
            </a:r>
            <a:r>
              <a:rPr lang="en-US" sz="2133" b="1" dirty="0"/>
              <a:t> </a:t>
            </a:r>
            <a:r>
              <a:rPr lang="en-US" sz="2133" b="1" dirty="0" err="1"/>
              <a:t>energía</a:t>
            </a:r>
            <a:r>
              <a:rPr lang="en-US" sz="2133" b="1" dirty="0"/>
              <a:t> (ANEDE) con &gt;= 275kcal/100gr</a:t>
            </a:r>
          </a:p>
          <a:p>
            <a:pPr lvl="2" defTabSz="914400"/>
            <a:r>
              <a:rPr lang="es-ES" altLang="es-MX" sz="1467" dirty="0"/>
              <a:t>Botana salada, confitería, chocolates, pudines, frutas y vegetales endulzados, mantequilla de cacahuete o avellana, dulces de leche, helados, productos a base de cereales.</a:t>
            </a:r>
            <a:endParaRPr lang="en-US" b="1" dirty="0"/>
          </a:p>
          <a:p>
            <a:pPr lvl="1" defTabSz="914400"/>
            <a:endParaRPr lang="es-ES_tradn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87450E1-1404-4912-9768-B9FA80B8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5200650" cy="1600200"/>
          </a:xfrm>
        </p:spPr>
        <p:txBody>
          <a:bodyPr/>
          <a:lstStyle/>
          <a:p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enero</a:t>
            </a:r>
            <a:r>
              <a:rPr lang="en-US" sz="3200" dirty="0"/>
              <a:t> 2014, el </a:t>
            </a:r>
            <a:r>
              <a:rPr lang="en-US" sz="3200" dirty="0" err="1"/>
              <a:t>gobierno</a:t>
            </a:r>
            <a:r>
              <a:rPr lang="en-US" sz="3200" dirty="0"/>
              <a:t> </a:t>
            </a:r>
            <a:r>
              <a:rPr lang="en-US" sz="3200" dirty="0" err="1"/>
              <a:t>implementó</a:t>
            </a:r>
            <a:r>
              <a:rPr lang="en-US" sz="3200" dirty="0"/>
              <a:t> dos </a:t>
            </a:r>
            <a:r>
              <a:rPr lang="en-US" sz="3200" dirty="0" err="1"/>
              <a:t>impuestos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092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396AE-9567-49C7-AAB9-9A7B62D2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1CACE3-BCB1-4E37-AEBF-463A9DD6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7" t="18759" r="36773" b="6666"/>
          <a:stretch/>
        </p:blipFill>
        <p:spPr>
          <a:xfrm>
            <a:off x="2133600" y="107696"/>
            <a:ext cx="5038725" cy="66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1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AD4CB-8F3C-41A9-9170-D79963B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2CDDB8-CADA-4D30-B7AD-144E606C4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" t="24583" r="26953" b="27257"/>
          <a:stretch/>
        </p:blipFill>
        <p:spPr>
          <a:xfrm>
            <a:off x="-22348" y="657224"/>
            <a:ext cx="12214348" cy="53816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7ABFFB-67C8-4410-9E65-84DBBAA9DF7E}"/>
              </a:ext>
            </a:extLst>
          </p:cNvPr>
          <p:cNvSpPr/>
          <p:nvPr/>
        </p:nvSpPr>
        <p:spPr>
          <a:xfrm>
            <a:off x="3637280" y="1493520"/>
            <a:ext cx="5151120" cy="418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24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AD4CB-8F3C-41A9-9170-D79963B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2CDDB8-CADA-4D30-B7AD-144E606C4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4" t="24583" r="26953" b="27257"/>
          <a:stretch/>
        </p:blipFill>
        <p:spPr>
          <a:xfrm>
            <a:off x="-22348" y="657224"/>
            <a:ext cx="12214348" cy="538162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C0C165D-78A5-4A38-A90A-1D0F35ABF2ED}"/>
              </a:ext>
            </a:extLst>
          </p:cNvPr>
          <p:cNvSpPr/>
          <p:nvPr/>
        </p:nvSpPr>
        <p:spPr>
          <a:xfrm>
            <a:off x="4448175" y="4733925"/>
            <a:ext cx="3724275" cy="666750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1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2B398-3983-4EB6-858F-1D7AEB1C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5285C5-DF71-4DED-B955-F99E747BC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6" t="19111" r="7334" b="19111"/>
          <a:stretch/>
        </p:blipFill>
        <p:spPr>
          <a:xfrm>
            <a:off x="-42103" y="548640"/>
            <a:ext cx="12370933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4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D8CEF-BF43-4033-AB16-7F5299D2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5C7EC6-E449-460B-AF59-5902C6073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4" t="17927" r="7250" b="26963"/>
          <a:stretch/>
        </p:blipFill>
        <p:spPr>
          <a:xfrm>
            <a:off x="10160" y="894080"/>
            <a:ext cx="12192000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6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S 2013 Blanc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1986</TotalTime>
  <Words>1474</Words>
  <Application>Microsoft Office PowerPoint</Application>
  <PresentationFormat>Panorámica</PresentationFormat>
  <Paragraphs>113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Century Gothic</vt:lpstr>
      <vt:lpstr>Courier New</vt:lpstr>
      <vt:lpstr>Myriad Pro Light</vt:lpstr>
      <vt:lpstr>Palatino Linotype</vt:lpstr>
      <vt:lpstr>Times New Roman</vt:lpstr>
      <vt:lpstr>OPS 2013 Blanco</vt:lpstr>
      <vt:lpstr>Presentación de PowerPoint</vt:lpstr>
      <vt:lpstr>Presentación de PowerPoint</vt:lpstr>
      <vt:lpstr>Presentación de PowerPoint</vt:lpstr>
      <vt:lpstr>En enero 2014, el gobierno implementó dos impuestos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Arantxa Colchero</vt:lpstr>
      <vt:lpstr>Presentación de PowerPoint</vt:lpstr>
      <vt:lpstr>Impuesto a bebidas azucaradas</vt:lpstr>
      <vt:lpstr>Presentación de PowerPoint</vt:lpstr>
      <vt:lpstr>Cambios en las compras de bebidas con impuesto</vt:lpstr>
      <vt:lpstr>Incremento en la compra de bebidas sin impuesto</vt:lpstr>
      <vt:lpstr>Resultados: cambios en ventas nacionales</vt:lpstr>
      <vt:lpstr>Reducción en la compra de bebidas con impuesto por nivel socioeconómico</vt:lpstr>
      <vt:lpstr>Cambios en las compras de bebidas con impuesto: heterogeneidad </vt:lpstr>
      <vt:lpstr>Cambios en compras de ANEDE (Nielsen)</vt:lpstr>
      <vt:lpstr>Presentación de PowerPoint</vt:lpstr>
      <vt:lpstr>Cambios en el empleo</vt:lpstr>
      <vt:lpstr>Presentación de PowerPoint</vt:lpstr>
      <vt:lpstr>Presentación de PowerPoint</vt:lpstr>
      <vt:lpstr>Presentación de PowerPoint</vt:lpstr>
      <vt:lpstr>Presentación de PowerPoint</vt:lpstr>
      <vt:lpstr>Recaudación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edmundo morales galindo</dc:creator>
  <cp:lastModifiedBy>Malo, Dr. Miguel (MEX)</cp:lastModifiedBy>
  <cp:revision>152</cp:revision>
  <dcterms:created xsi:type="dcterms:W3CDTF">2018-08-26T19:09:11Z</dcterms:created>
  <dcterms:modified xsi:type="dcterms:W3CDTF">2018-11-23T12:34:41Z</dcterms:modified>
</cp:coreProperties>
</file>