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2"/>
  </p:notesMasterIdLst>
  <p:sldIdLst>
    <p:sldId id="256" r:id="rId2"/>
    <p:sldId id="723" r:id="rId3"/>
    <p:sldId id="367" r:id="rId4"/>
    <p:sldId id="370" r:id="rId5"/>
    <p:sldId id="691" r:id="rId6"/>
    <p:sldId id="676" r:id="rId7"/>
    <p:sldId id="703" r:id="rId8"/>
    <p:sldId id="704" r:id="rId9"/>
    <p:sldId id="336" r:id="rId10"/>
    <p:sldId id="570" r:id="rId11"/>
    <p:sldId id="693" r:id="rId12"/>
    <p:sldId id="393" r:id="rId13"/>
    <p:sldId id="707" r:id="rId14"/>
    <p:sldId id="454" r:id="rId15"/>
    <p:sldId id="586" r:id="rId16"/>
    <p:sldId id="587" r:id="rId17"/>
    <p:sldId id="611" r:id="rId18"/>
    <p:sldId id="576" r:id="rId19"/>
    <p:sldId id="429" r:id="rId20"/>
    <p:sldId id="582" r:id="rId21"/>
    <p:sldId id="583" r:id="rId22"/>
    <p:sldId id="725" r:id="rId23"/>
    <p:sldId id="276" r:id="rId24"/>
    <p:sldId id="278" r:id="rId25"/>
    <p:sldId id="729" r:id="rId26"/>
    <p:sldId id="404" r:id="rId27"/>
    <p:sldId id="403" r:id="rId28"/>
    <p:sldId id="291" r:id="rId29"/>
    <p:sldId id="721" r:id="rId30"/>
    <p:sldId id="7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94624"/>
  </p:normalViewPr>
  <p:slideViewPr>
    <p:cSldViewPr snapToGrid="0" snapToObjects="1">
      <p:cViewPr varScale="1">
        <p:scale>
          <a:sx n="106" d="100"/>
          <a:sy n="106" d="100"/>
        </p:scale>
        <p:origin x="944" y="1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8226A-B83A-454D-8C8B-D7EDBF0EDB82}" type="datetimeFigureOut">
              <a:rPr lang="es-ES_tradnl" smtClean="0"/>
              <a:t>21/11/18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F639-0613-5742-B05E-AC3AC1F6614E}" type="slidenum">
              <a:rPr lang="es-ES_tradnl" smtClean="0"/>
              <a:t>‹Nº›</a:t>
            </a:fld>
            <a:endParaRPr lang="es-ES_tradnl"/>
          </a:p>
        </p:txBody>
      </p:sp>
    </p:spTree>
    <p:extLst>
      <p:ext uri="{BB962C8B-B14F-4D97-AF65-F5344CB8AC3E}">
        <p14:creationId xmlns:p14="http://schemas.microsoft.com/office/powerpoint/2010/main" val="290067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47BC074B-ECF4-544C-BC0F-FA8AB4D331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B6E298-4474-2B40-8A47-4A3B61966C51}" type="slidenum">
              <a:rPr lang="en-GB" altLang="en-US"/>
              <a:pPr>
                <a:spcBef>
                  <a:spcPct val="0"/>
                </a:spcBef>
              </a:pPr>
              <a:t>3</a:t>
            </a:fld>
            <a:endParaRPr lang="en-GB" altLang="en-US"/>
          </a:p>
        </p:txBody>
      </p:sp>
      <p:sp>
        <p:nvSpPr>
          <p:cNvPr id="23554" name="Rectangle 2">
            <a:extLst>
              <a:ext uri="{FF2B5EF4-FFF2-40B4-BE49-F238E27FC236}">
                <a16:creationId xmlns:a16="http://schemas.microsoft.com/office/drawing/2014/main" id="{39F8F7B8-D855-B247-B320-D43E40763449}"/>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574D15A7-036E-3D44-B0ED-99BDD097DD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76744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0488" y="744538"/>
            <a:ext cx="6616700" cy="3722687"/>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dirty="0">
              <a:latin typeface="Times New Roman" charset="0"/>
              <a:ea typeface="ＭＳ Ｐゴシック" charset="-128"/>
            </a:endParaRPr>
          </a:p>
        </p:txBody>
      </p:sp>
    </p:spTree>
    <p:extLst>
      <p:ext uri="{BB962C8B-B14F-4D97-AF65-F5344CB8AC3E}">
        <p14:creationId xmlns:p14="http://schemas.microsoft.com/office/powerpoint/2010/main" val="99177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xfrm>
            <a:off x="92075" y="744538"/>
            <a:ext cx="6615113" cy="3721100"/>
          </a:xfrm>
          <a:ln/>
        </p:spPr>
      </p:sp>
      <p:sp>
        <p:nvSpPr>
          <p:cNvPr id="1239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z="2100" b="1" dirty="0">
              <a:latin typeface="Arial" pitchFamily="34" charset="0"/>
            </a:endParaRPr>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78" eaLnBrk="0" hangingPunct="0">
              <a:defRPr sz="2500">
                <a:solidFill>
                  <a:schemeClr val="tx1"/>
                </a:solidFill>
                <a:latin typeface="Arial" pitchFamily="34" charset="0"/>
                <a:ea typeface="MS PGothic" pitchFamily="34" charset="-128"/>
              </a:defRPr>
            </a:lvl1pPr>
            <a:lvl2pPr marL="776440" indent="-298631" defTabSz="957278" eaLnBrk="0" hangingPunct="0">
              <a:defRPr sz="2500">
                <a:solidFill>
                  <a:schemeClr val="tx1"/>
                </a:solidFill>
                <a:latin typeface="Arial" pitchFamily="34" charset="0"/>
                <a:ea typeface="MS PGothic" pitchFamily="34" charset="-128"/>
              </a:defRPr>
            </a:lvl2pPr>
            <a:lvl3pPr marL="1194522" indent="-238905" defTabSz="957278" eaLnBrk="0" hangingPunct="0">
              <a:defRPr sz="2500">
                <a:solidFill>
                  <a:schemeClr val="tx1"/>
                </a:solidFill>
                <a:latin typeface="Arial" pitchFamily="34" charset="0"/>
                <a:ea typeface="MS PGothic" pitchFamily="34" charset="-128"/>
              </a:defRPr>
            </a:lvl3pPr>
            <a:lvl4pPr marL="1672331" indent="-238905" defTabSz="957278" eaLnBrk="0" hangingPunct="0">
              <a:defRPr sz="2500">
                <a:solidFill>
                  <a:schemeClr val="tx1"/>
                </a:solidFill>
                <a:latin typeface="Arial" pitchFamily="34" charset="0"/>
                <a:ea typeface="MS PGothic" pitchFamily="34" charset="-128"/>
              </a:defRPr>
            </a:lvl4pPr>
            <a:lvl5pPr marL="2150141" indent="-238905" defTabSz="957278" eaLnBrk="0" hangingPunct="0">
              <a:defRPr sz="2500">
                <a:solidFill>
                  <a:schemeClr val="tx1"/>
                </a:solidFill>
                <a:latin typeface="Arial" pitchFamily="34" charset="0"/>
                <a:ea typeface="MS PGothic" pitchFamily="34" charset="-128"/>
              </a:defRPr>
            </a:lvl5pPr>
            <a:lvl6pPr marL="2627949" indent="-238905" defTabSz="957278" eaLnBrk="0" fontAlgn="base" hangingPunct="0">
              <a:spcBef>
                <a:spcPct val="0"/>
              </a:spcBef>
              <a:spcAft>
                <a:spcPct val="0"/>
              </a:spcAft>
              <a:defRPr sz="2500">
                <a:solidFill>
                  <a:schemeClr val="tx1"/>
                </a:solidFill>
                <a:latin typeface="Arial" pitchFamily="34" charset="0"/>
                <a:ea typeface="MS PGothic" pitchFamily="34" charset="-128"/>
              </a:defRPr>
            </a:lvl6pPr>
            <a:lvl7pPr marL="3105758" indent="-238905" defTabSz="957278" eaLnBrk="0" fontAlgn="base" hangingPunct="0">
              <a:spcBef>
                <a:spcPct val="0"/>
              </a:spcBef>
              <a:spcAft>
                <a:spcPct val="0"/>
              </a:spcAft>
              <a:defRPr sz="2500">
                <a:solidFill>
                  <a:schemeClr val="tx1"/>
                </a:solidFill>
                <a:latin typeface="Arial" pitchFamily="34" charset="0"/>
                <a:ea typeface="MS PGothic" pitchFamily="34" charset="-128"/>
              </a:defRPr>
            </a:lvl7pPr>
            <a:lvl8pPr marL="3583568" indent="-238905" defTabSz="957278" eaLnBrk="0" fontAlgn="base" hangingPunct="0">
              <a:spcBef>
                <a:spcPct val="0"/>
              </a:spcBef>
              <a:spcAft>
                <a:spcPct val="0"/>
              </a:spcAft>
              <a:defRPr sz="2500">
                <a:solidFill>
                  <a:schemeClr val="tx1"/>
                </a:solidFill>
                <a:latin typeface="Arial" pitchFamily="34" charset="0"/>
                <a:ea typeface="MS PGothic" pitchFamily="34" charset="-128"/>
              </a:defRPr>
            </a:lvl8pPr>
            <a:lvl9pPr marL="4061377" indent="-238905" defTabSz="957278" eaLnBrk="0" fontAlgn="base" hangingPunct="0">
              <a:spcBef>
                <a:spcPct val="0"/>
              </a:spcBef>
              <a:spcAft>
                <a:spcPct val="0"/>
              </a:spcAft>
              <a:defRPr sz="2500">
                <a:solidFill>
                  <a:schemeClr val="tx1"/>
                </a:solidFill>
                <a:latin typeface="Arial" pitchFamily="34" charset="0"/>
                <a:ea typeface="MS PGothic" pitchFamily="34" charset="-128"/>
              </a:defRPr>
            </a:lvl9pPr>
          </a:lstStyle>
          <a:p>
            <a:pPr eaLnBrk="1" hangingPunct="1"/>
            <a:fld id="{186EF850-FAA6-4950-8269-9C05B8F31836}" type="slidenum">
              <a:rPr lang="en-GB" altLang="en-US" sz="1300"/>
              <a:pPr eaLnBrk="1" hangingPunct="1"/>
              <a:t>21</a:t>
            </a:fld>
            <a:endParaRPr lang="en-GB" altLang="en-US" sz="1300"/>
          </a:p>
        </p:txBody>
      </p:sp>
    </p:spTree>
    <p:extLst>
      <p:ext uri="{BB962C8B-B14F-4D97-AF65-F5344CB8AC3E}">
        <p14:creationId xmlns:p14="http://schemas.microsoft.com/office/powerpoint/2010/main" val="120984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7A01D902-DB25-C54B-88BC-4B5754412B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C58447-B327-2743-81A4-11FB387989D4}" type="slidenum">
              <a:rPr lang="en-GB" altLang="en-US"/>
              <a:pPr>
                <a:spcBef>
                  <a:spcPct val="0"/>
                </a:spcBef>
              </a:pPr>
              <a:t>24</a:t>
            </a:fld>
            <a:endParaRPr lang="en-GB" altLang="en-US"/>
          </a:p>
        </p:txBody>
      </p:sp>
      <p:sp>
        <p:nvSpPr>
          <p:cNvPr id="46082" name="Rectangle 2">
            <a:extLst>
              <a:ext uri="{FF2B5EF4-FFF2-40B4-BE49-F238E27FC236}">
                <a16:creationId xmlns:a16="http://schemas.microsoft.com/office/drawing/2014/main" id="{81A6CFC8-A633-004B-AA59-D22E5982EE2D}"/>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55720D58-C39A-104C-BD90-5C3E89467D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A high salt diet can effect the whole body</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El </a:t>
            </a:r>
            <a:r>
              <a:rPr lang="en-GB" altLang="en-US" dirty="0" err="1">
                <a:latin typeface="Arial" panose="020B0604020202020204" pitchFamily="34" charset="0"/>
              </a:rPr>
              <a:t>consumo</a:t>
            </a:r>
            <a:r>
              <a:rPr lang="en-GB" altLang="en-US" dirty="0">
                <a:latin typeface="Arial" panose="020B0604020202020204" pitchFamily="34" charset="0"/>
              </a:rPr>
              <a:t> de </a:t>
            </a:r>
            <a:r>
              <a:rPr lang="en-GB" altLang="en-US" dirty="0" err="1">
                <a:latin typeface="Arial" panose="020B0604020202020204" pitchFamily="34" charset="0"/>
              </a:rPr>
              <a:t>sal</a:t>
            </a:r>
            <a:r>
              <a:rPr lang="en-GB" altLang="en-US" dirty="0">
                <a:latin typeface="Arial" panose="020B0604020202020204" pitchFamily="34" charset="0"/>
              </a:rPr>
              <a:t> </a:t>
            </a:r>
            <a:r>
              <a:rPr lang="en-GB" altLang="en-US" dirty="0" err="1">
                <a:latin typeface="Arial" panose="020B0604020202020204" pitchFamily="34" charset="0"/>
              </a:rPr>
              <a:t>es</a:t>
            </a:r>
            <a:r>
              <a:rPr lang="en-GB" altLang="en-US" dirty="0">
                <a:latin typeface="Arial" panose="020B0604020202020204" pitchFamily="34" charset="0"/>
              </a:rPr>
              <a:t> un </a:t>
            </a:r>
            <a:r>
              <a:rPr lang="en-GB" altLang="en-US" dirty="0" err="1">
                <a:latin typeface="Arial" panose="020B0604020202020204" pitchFamily="34" charset="0"/>
              </a:rPr>
              <a:t>determinante</a:t>
            </a:r>
            <a:r>
              <a:rPr lang="en-GB" altLang="en-US" dirty="0">
                <a:latin typeface="Arial" panose="020B0604020202020204" pitchFamily="34" charset="0"/>
              </a:rPr>
              <a:t> mayor </a:t>
            </a:r>
            <a:r>
              <a:rPr lang="en-GB" altLang="en-US" dirty="0" err="1">
                <a:latin typeface="Arial" panose="020B0604020202020204" pitchFamily="34" charset="0"/>
              </a:rPr>
              <a:t>en</a:t>
            </a:r>
            <a:r>
              <a:rPr lang="en-GB" altLang="en-US" dirty="0">
                <a:latin typeface="Arial" panose="020B0604020202020204" pitchFamily="34" charset="0"/>
              </a:rPr>
              <a:t> la </a:t>
            </a:r>
            <a:r>
              <a:rPr lang="en-GB" altLang="en-US" dirty="0" err="1">
                <a:latin typeface="Arial" panose="020B0604020202020204" pitchFamily="34" charset="0"/>
              </a:rPr>
              <a:t>excreción</a:t>
            </a:r>
            <a:r>
              <a:rPr lang="en-GB" altLang="en-US" dirty="0">
                <a:latin typeface="Arial" panose="020B0604020202020204" pitchFamily="34" charset="0"/>
              </a:rPr>
              <a:t> </a:t>
            </a:r>
            <a:r>
              <a:rPr lang="en-GB" altLang="en-US" dirty="0" err="1">
                <a:latin typeface="Arial" panose="020B0604020202020204" pitchFamily="34" charset="0"/>
              </a:rPr>
              <a:t>urinaria</a:t>
            </a:r>
            <a:r>
              <a:rPr lang="en-GB" altLang="en-US" dirty="0">
                <a:latin typeface="Arial" panose="020B0604020202020204" pitchFamily="34" charset="0"/>
              </a:rPr>
              <a:t> de calcio, y se </a:t>
            </a:r>
            <a:r>
              <a:rPr lang="en-GB" altLang="en-US" dirty="0" err="1">
                <a:latin typeface="Arial" panose="020B0604020202020204" pitchFamily="34" charset="0"/>
              </a:rPr>
              <a:t>asocia</a:t>
            </a:r>
            <a:r>
              <a:rPr lang="en-GB" altLang="en-US" dirty="0">
                <a:latin typeface="Arial" panose="020B0604020202020204" pitchFamily="34" charset="0"/>
              </a:rPr>
              <a:t> con la </a:t>
            </a:r>
            <a:r>
              <a:rPr lang="en-GB" altLang="en-US" dirty="0" err="1">
                <a:latin typeface="Arial" panose="020B0604020202020204" pitchFamily="34" charset="0"/>
              </a:rPr>
              <a:t>producción</a:t>
            </a:r>
            <a:r>
              <a:rPr lang="en-GB" altLang="en-US" dirty="0">
                <a:latin typeface="Arial" panose="020B0604020202020204" pitchFamily="34" charset="0"/>
              </a:rPr>
              <a:t> de </a:t>
            </a:r>
            <a:r>
              <a:rPr lang="en-GB" altLang="en-US" dirty="0" err="1">
                <a:latin typeface="Arial" panose="020B0604020202020204" pitchFamily="34" charset="0"/>
              </a:rPr>
              <a:t>litiasis</a:t>
            </a:r>
            <a:r>
              <a:rPr lang="en-GB" altLang="en-US" dirty="0">
                <a:latin typeface="Arial" panose="020B0604020202020204" pitchFamily="34" charset="0"/>
              </a:rPr>
              <a:t> renal 26 y con la osteoporosis. La </a:t>
            </a:r>
            <a:r>
              <a:rPr lang="en-GB" altLang="en-US" dirty="0" err="1">
                <a:latin typeface="Arial" panose="020B0604020202020204" pitchFamily="34" charset="0"/>
              </a:rPr>
              <a:t>reducción</a:t>
            </a:r>
            <a:r>
              <a:rPr lang="en-GB" altLang="en-US" dirty="0">
                <a:latin typeface="Arial" panose="020B0604020202020204" pitchFamily="34" charset="0"/>
              </a:rPr>
              <a:t> del </a:t>
            </a:r>
            <a:r>
              <a:rPr lang="en-GB" altLang="en-US" dirty="0" err="1">
                <a:latin typeface="Arial" panose="020B0604020202020204" pitchFamily="34" charset="0"/>
              </a:rPr>
              <a:t>consumo</a:t>
            </a:r>
            <a:r>
              <a:rPr lang="en-GB" altLang="en-US" dirty="0">
                <a:latin typeface="Arial" panose="020B0604020202020204" pitchFamily="34" charset="0"/>
              </a:rPr>
              <a:t> de </a:t>
            </a:r>
            <a:r>
              <a:rPr lang="en-GB" altLang="en-US" dirty="0" err="1">
                <a:latin typeface="Arial" panose="020B0604020202020204" pitchFamily="34" charset="0"/>
              </a:rPr>
              <a:t>sal</a:t>
            </a:r>
            <a:r>
              <a:rPr lang="en-GB" altLang="en-US" dirty="0">
                <a:latin typeface="Arial" panose="020B0604020202020204" pitchFamily="34" charset="0"/>
              </a:rPr>
              <a:t> </a:t>
            </a:r>
            <a:r>
              <a:rPr lang="en-GB" altLang="en-US" dirty="0" err="1">
                <a:latin typeface="Arial" panose="020B0604020202020204" pitchFamily="34" charset="0"/>
              </a:rPr>
              <a:t>mejora</a:t>
            </a:r>
            <a:r>
              <a:rPr lang="en-GB" altLang="en-US" dirty="0">
                <a:latin typeface="Arial" panose="020B0604020202020204" pitchFamily="34" charset="0"/>
              </a:rPr>
              <a:t> el balance de calcio y </a:t>
            </a:r>
            <a:r>
              <a:rPr lang="en-GB" altLang="en-US" dirty="0" err="1">
                <a:latin typeface="Arial" panose="020B0604020202020204" pitchFamily="34" charset="0"/>
              </a:rPr>
              <a:t>enlentece</a:t>
            </a:r>
            <a:r>
              <a:rPr lang="en-GB" altLang="en-US" dirty="0">
                <a:latin typeface="Arial" panose="020B0604020202020204" pitchFamily="34" charset="0"/>
              </a:rPr>
              <a:t> el </a:t>
            </a:r>
            <a:r>
              <a:rPr lang="en-GB" altLang="en-US" dirty="0" err="1">
                <a:latin typeface="Arial" panose="020B0604020202020204" pitchFamily="34" charset="0"/>
              </a:rPr>
              <a:t>deterioro</a:t>
            </a:r>
            <a:r>
              <a:rPr lang="en-GB" altLang="en-US" dirty="0">
                <a:latin typeface="Arial" panose="020B0604020202020204" pitchFamily="34" charset="0"/>
              </a:rPr>
              <a:t> de la masa </a:t>
            </a:r>
            <a:r>
              <a:rPr lang="en-GB" altLang="en-US" dirty="0" err="1">
                <a:latin typeface="Arial" panose="020B0604020202020204" pitchFamily="34" charset="0"/>
              </a:rPr>
              <a:t>ósea</a:t>
            </a:r>
            <a:r>
              <a:rPr lang="en-GB" altLang="en-US" dirty="0">
                <a:latin typeface="Arial" panose="020B0604020202020204" pitchFamily="34" charset="0"/>
              </a:rPr>
              <a:t> que </a:t>
            </a:r>
            <a:r>
              <a:rPr lang="en-GB" altLang="en-US" dirty="0" err="1">
                <a:latin typeface="Arial" panose="020B0604020202020204" pitchFamily="34" charset="0"/>
              </a:rPr>
              <a:t>ocurre</a:t>
            </a:r>
            <a:r>
              <a:rPr lang="en-GB" altLang="en-US" dirty="0">
                <a:latin typeface="Arial" panose="020B0604020202020204" pitchFamily="34" charset="0"/>
              </a:rPr>
              <a:t> con la </a:t>
            </a:r>
            <a:r>
              <a:rPr lang="en-GB" altLang="en-US" dirty="0" err="1">
                <a:latin typeface="Arial" panose="020B0604020202020204" pitchFamily="34" charset="0"/>
              </a:rPr>
              <a:t>edad</a:t>
            </a:r>
            <a:r>
              <a:rPr lang="en-GB" altLang="en-US" dirty="0">
                <a:latin typeface="Arial" panose="020B0604020202020204" pitchFamily="34" charset="0"/>
              </a:rPr>
              <a:t> 27 . La </a:t>
            </a:r>
            <a:r>
              <a:rPr lang="en-GB" altLang="en-US" dirty="0" err="1">
                <a:latin typeface="Arial" panose="020B0604020202020204" pitchFamily="34" charset="0"/>
              </a:rPr>
              <a:t>dieta</a:t>
            </a:r>
            <a:r>
              <a:rPr lang="en-GB" altLang="en-US" dirty="0">
                <a:latin typeface="Arial" panose="020B0604020202020204" pitchFamily="34" charset="0"/>
              </a:rPr>
              <a:t> </a:t>
            </a:r>
            <a:r>
              <a:rPr lang="en-GB" altLang="en-US" dirty="0" err="1">
                <a:latin typeface="Arial" panose="020B0604020202020204" pitchFamily="34" charset="0"/>
              </a:rPr>
              <a:t>parece</a:t>
            </a:r>
            <a:r>
              <a:rPr lang="en-GB" altLang="en-US" dirty="0">
                <a:latin typeface="Arial" panose="020B0604020202020204" pitchFamily="34" charset="0"/>
              </a:rPr>
              <a:t> </a:t>
            </a:r>
            <a:r>
              <a:rPr lang="en-GB" altLang="en-US" dirty="0" err="1">
                <a:latin typeface="Arial" panose="020B0604020202020204" pitchFamily="34" charset="0"/>
              </a:rPr>
              <a:t>ser</a:t>
            </a:r>
            <a:r>
              <a:rPr lang="en-GB" altLang="en-US" dirty="0">
                <a:latin typeface="Arial" panose="020B0604020202020204" pitchFamily="34" charset="0"/>
              </a:rPr>
              <a:t> un factor </a:t>
            </a:r>
            <a:r>
              <a:rPr lang="en-GB" altLang="en-US" dirty="0" err="1">
                <a:latin typeface="Arial" panose="020B0604020202020204" pitchFamily="34" charset="0"/>
              </a:rPr>
              <a:t>etiológico</a:t>
            </a:r>
            <a:r>
              <a:rPr lang="en-GB" altLang="en-US" dirty="0">
                <a:latin typeface="Arial" panose="020B0604020202020204" pitchFamily="34" charset="0"/>
              </a:rPr>
              <a:t> </a:t>
            </a:r>
            <a:r>
              <a:rPr lang="en-GB" altLang="en-US" dirty="0" err="1">
                <a:latin typeface="Arial" panose="020B0604020202020204" pitchFamily="34" charset="0"/>
              </a:rPr>
              <a:t>relevante</a:t>
            </a:r>
            <a:r>
              <a:rPr lang="en-GB" altLang="en-US" dirty="0">
                <a:latin typeface="Arial" panose="020B0604020202020204" pitchFamily="34" charset="0"/>
              </a:rPr>
              <a:t> para el </a:t>
            </a:r>
            <a:r>
              <a:rPr lang="en-GB" altLang="en-US" dirty="0" err="1">
                <a:latin typeface="Arial" panose="020B0604020202020204" pitchFamily="34" charset="0"/>
              </a:rPr>
              <a:t>cáncer</a:t>
            </a:r>
            <a:r>
              <a:rPr lang="en-GB" altLang="en-US" dirty="0">
                <a:latin typeface="Arial" panose="020B0604020202020204" pitchFamily="34" charset="0"/>
              </a:rPr>
              <a:t> </a:t>
            </a:r>
            <a:r>
              <a:rPr lang="en-GB" altLang="en-US" dirty="0" err="1">
                <a:latin typeface="Arial" panose="020B0604020202020204" pitchFamily="34" charset="0"/>
              </a:rPr>
              <a:t>gástrico</a:t>
            </a:r>
            <a:r>
              <a:rPr lang="en-GB" altLang="en-US" dirty="0">
                <a:latin typeface="Arial" panose="020B0604020202020204" pitchFamily="34" charset="0"/>
              </a:rPr>
              <a:t>, junto con la </a:t>
            </a:r>
            <a:r>
              <a:rPr lang="en-GB" altLang="en-US" dirty="0" err="1">
                <a:latin typeface="Arial" panose="020B0604020202020204" pitchFamily="34" charset="0"/>
              </a:rPr>
              <a:t>colonización</a:t>
            </a:r>
            <a:r>
              <a:rPr lang="en-GB" altLang="en-US" dirty="0">
                <a:latin typeface="Arial" panose="020B0604020202020204" pitchFamily="34" charset="0"/>
              </a:rPr>
              <a:t> </a:t>
            </a:r>
            <a:r>
              <a:rPr lang="en-GB" altLang="en-US" dirty="0" err="1">
                <a:latin typeface="Arial" panose="020B0604020202020204" pitchFamily="34" charset="0"/>
              </a:rPr>
              <a:t>por</a:t>
            </a:r>
            <a:r>
              <a:rPr lang="en-GB" altLang="en-US" dirty="0">
                <a:latin typeface="Arial" panose="020B0604020202020204" pitchFamily="34" charset="0"/>
              </a:rPr>
              <a:t> H. </a:t>
            </a:r>
            <a:r>
              <a:rPr lang="en-GB" altLang="en-US" dirty="0" err="1">
                <a:latin typeface="Arial" panose="020B0604020202020204" pitchFamily="34" charset="0"/>
              </a:rPr>
              <a:t>Pylorii</a:t>
            </a:r>
            <a:r>
              <a:rPr lang="en-GB" altLang="en-US" dirty="0">
                <a:latin typeface="Arial" panose="020B0604020202020204" pitchFamily="34" charset="0"/>
              </a:rPr>
              <a:t>, el </a:t>
            </a:r>
            <a:r>
              <a:rPr lang="en-GB" altLang="en-US" dirty="0" err="1">
                <a:latin typeface="Arial" panose="020B0604020202020204" pitchFamily="34" charset="0"/>
              </a:rPr>
              <a:t>consumo</a:t>
            </a:r>
            <a:r>
              <a:rPr lang="en-GB" altLang="en-US" dirty="0">
                <a:latin typeface="Arial" panose="020B0604020202020204" pitchFamily="34" charset="0"/>
              </a:rPr>
              <a:t> de </a:t>
            </a:r>
            <a:r>
              <a:rPr lang="en-GB" altLang="en-US" dirty="0" err="1">
                <a:latin typeface="Arial" panose="020B0604020202020204" pitchFamily="34" charset="0"/>
              </a:rPr>
              <a:t>tabaco</a:t>
            </a:r>
            <a:r>
              <a:rPr lang="en-GB" altLang="en-US" dirty="0">
                <a:latin typeface="Arial" panose="020B0604020202020204" pitchFamily="34" charset="0"/>
              </a:rPr>
              <a:t> y el de alcohol. </a:t>
            </a:r>
            <a:r>
              <a:rPr lang="en-GB" altLang="en-US" dirty="0" err="1">
                <a:latin typeface="Arial" panose="020B0604020202020204" pitchFamily="34" charset="0"/>
              </a:rPr>
              <a:t>Aunque</a:t>
            </a:r>
            <a:r>
              <a:rPr lang="en-GB" altLang="en-US" dirty="0">
                <a:latin typeface="Arial" panose="020B0604020202020204" pitchFamily="34" charset="0"/>
              </a:rPr>
              <a:t> </a:t>
            </a:r>
            <a:r>
              <a:rPr lang="en-GB" altLang="en-US" dirty="0" err="1">
                <a:latin typeface="Arial" panose="020B0604020202020204" pitchFamily="34" charset="0"/>
              </a:rPr>
              <a:t>su</a:t>
            </a:r>
            <a:r>
              <a:rPr lang="en-GB" altLang="en-US" dirty="0">
                <a:latin typeface="Arial" panose="020B0604020202020204" pitchFamily="34" charset="0"/>
              </a:rPr>
              <a:t> </a:t>
            </a:r>
            <a:r>
              <a:rPr lang="en-GB" altLang="en-US" dirty="0" err="1">
                <a:latin typeface="Arial" panose="020B0604020202020204" pitchFamily="34" charset="0"/>
              </a:rPr>
              <a:t>incidencia</a:t>
            </a:r>
            <a:r>
              <a:rPr lang="en-GB" altLang="en-US" dirty="0">
                <a:latin typeface="Arial" panose="020B0604020202020204" pitchFamily="34" charset="0"/>
              </a:rPr>
              <a:t> ha </a:t>
            </a:r>
            <a:r>
              <a:rPr lang="en-GB" altLang="en-US" dirty="0" err="1">
                <a:latin typeface="Arial" panose="020B0604020202020204" pitchFamily="34" charset="0"/>
              </a:rPr>
              <a:t>descendido</a:t>
            </a:r>
            <a:r>
              <a:rPr lang="en-GB" altLang="en-US" dirty="0">
                <a:latin typeface="Arial" panose="020B0604020202020204" pitchFamily="34" charset="0"/>
              </a:rPr>
              <a:t> </a:t>
            </a:r>
            <a:r>
              <a:rPr lang="en-GB" altLang="en-US" dirty="0" err="1">
                <a:latin typeface="Arial" panose="020B0604020202020204" pitchFamily="34" charset="0"/>
              </a:rPr>
              <a:t>paulatinamente</a:t>
            </a:r>
            <a:r>
              <a:rPr lang="en-GB" altLang="en-US" dirty="0">
                <a:latin typeface="Arial" panose="020B0604020202020204" pitchFamily="34" charset="0"/>
              </a:rPr>
              <a:t>, </a:t>
            </a:r>
            <a:r>
              <a:rPr lang="en-GB" altLang="en-US" dirty="0" err="1">
                <a:latin typeface="Arial" panose="020B0604020202020204" pitchFamily="34" charset="0"/>
              </a:rPr>
              <a:t>sigue</a:t>
            </a:r>
            <a:r>
              <a:rPr lang="en-GB" altLang="en-US" dirty="0">
                <a:latin typeface="Arial" panose="020B0604020202020204" pitchFamily="34" charset="0"/>
              </a:rPr>
              <a:t> </a:t>
            </a:r>
            <a:r>
              <a:rPr lang="en-GB" altLang="en-US" dirty="0" err="1">
                <a:latin typeface="Arial" panose="020B0604020202020204" pitchFamily="34" charset="0"/>
              </a:rPr>
              <a:t>siendo</a:t>
            </a:r>
            <a:r>
              <a:rPr lang="en-GB" altLang="en-US" dirty="0">
                <a:latin typeface="Arial" panose="020B0604020202020204" pitchFamily="34" charset="0"/>
              </a:rPr>
              <a:t> la </a:t>
            </a:r>
            <a:r>
              <a:rPr lang="en-GB" altLang="en-US" dirty="0" err="1">
                <a:latin typeface="Arial" panose="020B0604020202020204" pitchFamily="34" charset="0"/>
              </a:rPr>
              <a:t>segunda</a:t>
            </a:r>
            <a:r>
              <a:rPr lang="en-GB" altLang="en-US" dirty="0">
                <a:latin typeface="Arial" panose="020B0604020202020204" pitchFamily="34" charset="0"/>
              </a:rPr>
              <a:t> causa de </a:t>
            </a:r>
            <a:r>
              <a:rPr lang="en-GB" altLang="en-US" dirty="0" err="1">
                <a:latin typeface="Arial" panose="020B0604020202020204" pitchFamily="34" charset="0"/>
              </a:rPr>
              <a:t>muerte</a:t>
            </a:r>
            <a:r>
              <a:rPr lang="en-GB" altLang="en-US" dirty="0">
                <a:latin typeface="Arial" panose="020B0604020202020204" pitchFamily="34" charset="0"/>
              </a:rPr>
              <a:t> </a:t>
            </a:r>
            <a:r>
              <a:rPr lang="en-GB" altLang="en-US" dirty="0" err="1">
                <a:latin typeface="Arial" panose="020B0604020202020204" pitchFamily="34" charset="0"/>
              </a:rPr>
              <a:t>por</a:t>
            </a:r>
            <a:r>
              <a:rPr lang="en-GB" altLang="en-US" dirty="0">
                <a:latin typeface="Arial" panose="020B0604020202020204" pitchFamily="34" charset="0"/>
              </a:rPr>
              <a:t> </a:t>
            </a:r>
            <a:r>
              <a:rPr lang="en-GB" altLang="en-US" dirty="0" err="1">
                <a:latin typeface="Arial" panose="020B0604020202020204" pitchFamily="34" charset="0"/>
              </a:rPr>
              <a:t>cáncer</a:t>
            </a:r>
            <a:r>
              <a:rPr lang="en-GB" altLang="en-US" dirty="0">
                <a:latin typeface="Arial" panose="020B0604020202020204" pitchFamily="34" charset="0"/>
              </a:rPr>
              <a:t> a </a:t>
            </a:r>
            <a:r>
              <a:rPr lang="en-GB" altLang="en-US" dirty="0" err="1">
                <a:latin typeface="Arial" panose="020B0604020202020204" pitchFamily="34" charset="0"/>
              </a:rPr>
              <a:t>nivel</a:t>
            </a:r>
            <a:r>
              <a:rPr lang="en-GB" altLang="en-US" dirty="0">
                <a:latin typeface="Arial" panose="020B0604020202020204" pitchFamily="34" charset="0"/>
              </a:rPr>
              <a:t> </a:t>
            </a:r>
            <a:r>
              <a:rPr lang="en-GB" altLang="en-US" dirty="0" err="1">
                <a:latin typeface="Arial" panose="020B0604020202020204" pitchFamily="34" charset="0"/>
              </a:rPr>
              <a:t>mundial</a:t>
            </a:r>
            <a:r>
              <a:rPr lang="en-GB" altLang="en-US" dirty="0">
                <a:latin typeface="Arial" panose="020B0604020202020204" pitchFamily="34" charset="0"/>
              </a:rPr>
              <a:t>. </a:t>
            </a:r>
            <a:r>
              <a:rPr lang="en-GB" altLang="en-US" dirty="0" err="1">
                <a:latin typeface="Arial" panose="020B0604020202020204" pitchFamily="34" charset="0"/>
              </a:rPr>
              <a:t>Existe</a:t>
            </a:r>
            <a:r>
              <a:rPr lang="en-GB" altLang="en-US" dirty="0">
                <a:latin typeface="Arial" panose="020B0604020202020204" pitchFamily="34" charset="0"/>
              </a:rPr>
              <a:t> </a:t>
            </a:r>
            <a:r>
              <a:rPr lang="en-GB" altLang="en-US" dirty="0" err="1">
                <a:latin typeface="Arial" panose="020B0604020202020204" pitchFamily="34" charset="0"/>
              </a:rPr>
              <a:t>una</a:t>
            </a:r>
            <a:r>
              <a:rPr lang="en-GB" altLang="en-US" dirty="0">
                <a:latin typeface="Arial" panose="020B0604020202020204" pitchFamily="34" charset="0"/>
              </a:rPr>
              <a:t> </a:t>
            </a:r>
            <a:r>
              <a:rPr lang="en-GB" altLang="en-US" dirty="0" err="1">
                <a:latin typeface="Arial" panose="020B0604020202020204" pitchFamily="34" charset="0"/>
              </a:rPr>
              <a:t>evidencia</a:t>
            </a:r>
            <a:r>
              <a:rPr lang="en-GB" altLang="en-US" dirty="0">
                <a:latin typeface="Arial" panose="020B0604020202020204" pitchFamily="34" charset="0"/>
              </a:rPr>
              <a:t> </a:t>
            </a:r>
            <a:r>
              <a:rPr lang="en-GB" altLang="en-US" dirty="0" err="1">
                <a:latin typeface="Arial" panose="020B0604020202020204" pitchFamily="34" charset="0"/>
              </a:rPr>
              <a:t>epidemiológica</a:t>
            </a:r>
            <a:r>
              <a:rPr lang="en-GB" altLang="en-US" dirty="0">
                <a:latin typeface="Arial" panose="020B0604020202020204" pitchFamily="34" charset="0"/>
              </a:rPr>
              <a:t> </a:t>
            </a:r>
            <a:r>
              <a:rPr lang="en-GB" altLang="en-US" dirty="0" err="1">
                <a:latin typeface="Arial" panose="020B0604020202020204" pitchFamily="34" charset="0"/>
              </a:rPr>
              <a:t>sustancial</a:t>
            </a:r>
            <a:r>
              <a:rPr lang="en-GB" altLang="en-US" dirty="0">
                <a:latin typeface="Arial" panose="020B0604020202020204" pitchFamily="34" charset="0"/>
              </a:rPr>
              <a:t>, </a:t>
            </a:r>
            <a:r>
              <a:rPr lang="en-GB" altLang="en-US" dirty="0" err="1">
                <a:latin typeface="Arial" panose="020B0604020202020204" pitchFamily="34" charset="0"/>
              </a:rPr>
              <a:t>medida</a:t>
            </a:r>
            <a:r>
              <a:rPr lang="en-GB" altLang="en-US" dirty="0">
                <a:latin typeface="Arial" panose="020B0604020202020204" pitchFamily="34" charset="0"/>
              </a:rPr>
              <a:t> con la </a:t>
            </a:r>
            <a:r>
              <a:rPr lang="en-GB" altLang="en-US" dirty="0" err="1">
                <a:latin typeface="Arial" panose="020B0604020202020204" pitchFamily="34" charset="0"/>
              </a:rPr>
              <a:t>excreción</a:t>
            </a:r>
            <a:r>
              <a:rPr lang="en-GB" altLang="en-US" dirty="0">
                <a:latin typeface="Arial" panose="020B0604020202020204" pitchFamily="34" charset="0"/>
              </a:rPr>
              <a:t> </a:t>
            </a:r>
            <a:r>
              <a:rPr lang="en-GB" altLang="en-US" dirty="0" err="1">
                <a:latin typeface="Arial" panose="020B0604020202020204" pitchFamily="34" charset="0"/>
              </a:rPr>
              <a:t>urinaria</a:t>
            </a:r>
            <a:r>
              <a:rPr lang="en-GB" altLang="en-US" dirty="0">
                <a:latin typeface="Arial" panose="020B0604020202020204" pitchFamily="34" charset="0"/>
              </a:rPr>
              <a:t>/24 h de </a:t>
            </a:r>
            <a:r>
              <a:rPr lang="en-GB" altLang="en-US" dirty="0" err="1">
                <a:latin typeface="Arial" panose="020B0604020202020204" pitchFamily="34" charset="0"/>
              </a:rPr>
              <a:t>sal</a:t>
            </a:r>
            <a:r>
              <a:rPr lang="en-GB" altLang="en-US" dirty="0">
                <a:latin typeface="Arial" panose="020B0604020202020204" pitchFamily="34" charset="0"/>
              </a:rPr>
              <a:t>, de que el </a:t>
            </a:r>
            <a:r>
              <a:rPr lang="en-GB" altLang="en-US" dirty="0" err="1">
                <a:latin typeface="Arial" panose="020B0604020202020204" pitchFamily="34" charset="0"/>
              </a:rPr>
              <a:t>riesgo</a:t>
            </a:r>
            <a:r>
              <a:rPr lang="en-GB" altLang="en-US" dirty="0">
                <a:latin typeface="Arial" panose="020B0604020202020204" pitchFamily="34" charset="0"/>
              </a:rPr>
              <a:t> de </a:t>
            </a:r>
            <a:r>
              <a:rPr lang="en-GB" altLang="en-US" dirty="0" err="1">
                <a:latin typeface="Arial" panose="020B0604020202020204" pitchFamily="34" charset="0"/>
              </a:rPr>
              <a:t>cáncer</a:t>
            </a:r>
            <a:r>
              <a:rPr lang="en-GB" altLang="en-US" dirty="0">
                <a:latin typeface="Arial" panose="020B0604020202020204" pitchFamily="34" charset="0"/>
              </a:rPr>
              <a:t> </a:t>
            </a:r>
            <a:r>
              <a:rPr lang="en-GB" altLang="en-US" dirty="0" err="1">
                <a:latin typeface="Arial" panose="020B0604020202020204" pitchFamily="34" charset="0"/>
              </a:rPr>
              <a:t>gástrico</a:t>
            </a:r>
            <a:r>
              <a:rPr lang="en-GB" altLang="en-US" dirty="0">
                <a:latin typeface="Arial" panose="020B0604020202020204" pitchFamily="34" charset="0"/>
              </a:rPr>
              <a:t> </a:t>
            </a:r>
            <a:r>
              <a:rPr lang="en-GB" altLang="en-US" dirty="0" err="1">
                <a:latin typeface="Arial" panose="020B0604020202020204" pitchFamily="34" charset="0"/>
              </a:rPr>
              <a:t>es</a:t>
            </a:r>
            <a:r>
              <a:rPr lang="en-GB" altLang="en-US" dirty="0">
                <a:latin typeface="Arial" panose="020B0604020202020204" pitchFamily="34" charset="0"/>
              </a:rPr>
              <a:t> </a:t>
            </a:r>
            <a:r>
              <a:rPr lang="en-GB" altLang="en-US" dirty="0" err="1">
                <a:latin typeface="Arial" panose="020B0604020202020204" pitchFamily="34" charset="0"/>
              </a:rPr>
              <a:t>más</a:t>
            </a:r>
            <a:r>
              <a:rPr lang="en-GB" altLang="en-US" dirty="0">
                <a:latin typeface="Arial" panose="020B0604020202020204" pitchFamily="34" charset="0"/>
              </a:rPr>
              <a:t> </a:t>
            </a:r>
            <a:r>
              <a:rPr lang="en-GB" altLang="en-US" dirty="0" err="1">
                <a:latin typeface="Arial" panose="020B0604020202020204" pitchFamily="34" charset="0"/>
              </a:rPr>
              <a:t>elevado</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a:t>
            </a:r>
            <a:r>
              <a:rPr lang="en-GB" altLang="en-US" dirty="0" err="1">
                <a:latin typeface="Arial" panose="020B0604020202020204" pitchFamily="34" charset="0"/>
              </a:rPr>
              <a:t>poblaciones</a:t>
            </a:r>
            <a:r>
              <a:rPr lang="en-GB" altLang="en-US" dirty="0">
                <a:latin typeface="Arial" panose="020B0604020202020204" pitchFamily="34" charset="0"/>
              </a:rPr>
              <a:t> con un </a:t>
            </a:r>
            <a:r>
              <a:rPr lang="en-GB" altLang="en-US" dirty="0" err="1">
                <a:latin typeface="Arial" panose="020B0604020202020204" pitchFamily="34" charset="0"/>
              </a:rPr>
              <a:t>consumo</a:t>
            </a:r>
            <a:r>
              <a:rPr lang="en-GB" altLang="en-US" dirty="0">
                <a:latin typeface="Arial" panose="020B0604020202020204" pitchFamily="34" charset="0"/>
              </a:rPr>
              <a:t> </a:t>
            </a:r>
            <a:r>
              <a:rPr lang="en-GB" altLang="en-US" dirty="0" err="1">
                <a:latin typeface="Arial" panose="020B0604020202020204" pitchFamily="34" charset="0"/>
              </a:rPr>
              <a:t>excesivo</a:t>
            </a:r>
            <a:r>
              <a:rPr lang="en-GB" altLang="en-US" dirty="0">
                <a:latin typeface="Arial" panose="020B0604020202020204" pitchFamily="34" charset="0"/>
              </a:rPr>
              <a:t> de </a:t>
            </a:r>
            <a:r>
              <a:rPr lang="en-GB" altLang="en-US" dirty="0" err="1">
                <a:latin typeface="Arial" panose="020B0604020202020204" pitchFamily="34" charset="0"/>
              </a:rPr>
              <a:t>algunos</a:t>
            </a:r>
            <a:r>
              <a:rPr lang="en-GB" altLang="en-US" dirty="0">
                <a:latin typeface="Arial" panose="020B0604020202020204" pitchFamily="34" charset="0"/>
              </a:rPr>
              <a:t> </a:t>
            </a:r>
            <a:r>
              <a:rPr lang="en-GB" altLang="en-US" dirty="0" err="1">
                <a:latin typeface="Arial" panose="020B0604020202020204" pitchFamily="34" charset="0"/>
              </a:rPr>
              <a:t>alimentos</a:t>
            </a:r>
            <a:r>
              <a:rPr lang="en-GB" altLang="en-US" dirty="0">
                <a:latin typeface="Arial" panose="020B0604020202020204" pitchFamily="34" charset="0"/>
              </a:rPr>
              <a:t> </a:t>
            </a:r>
            <a:r>
              <a:rPr lang="en-GB" altLang="en-US" dirty="0" err="1">
                <a:latin typeface="Arial" panose="020B0604020202020204" pitchFamily="34" charset="0"/>
              </a:rPr>
              <a:t>salados</a:t>
            </a:r>
            <a:r>
              <a:rPr lang="en-GB" altLang="en-US" dirty="0">
                <a:latin typeface="Arial" panose="020B0604020202020204" pitchFamily="34" charset="0"/>
              </a:rPr>
              <a:t> (</a:t>
            </a:r>
            <a:r>
              <a:rPr lang="en-GB" altLang="en-US" dirty="0" err="1">
                <a:latin typeface="Arial" panose="020B0604020202020204" pitchFamily="34" charset="0"/>
              </a:rPr>
              <a:t>embutidos</a:t>
            </a:r>
            <a:r>
              <a:rPr lang="en-GB" altLang="en-US" dirty="0">
                <a:latin typeface="Arial" panose="020B0604020202020204" pitchFamily="34" charset="0"/>
              </a:rPr>
              <a:t>, </a:t>
            </a:r>
            <a:r>
              <a:rPr lang="en-GB" altLang="en-US" dirty="0" err="1">
                <a:latin typeface="Arial" panose="020B0604020202020204" pitchFamily="34" charset="0"/>
              </a:rPr>
              <a:t>salazones</a:t>
            </a:r>
            <a:r>
              <a:rPr lang="en-GB" altLang="en-US" dirty="0">
                <a:latin typeface="Arial" panose="020B0604020202020204" pitchFamily="34" charset="0"/>
              </a:rPr>
              <a:t>, salsas) y de la </a:t>
            </a:r>
            <a:r>
              <a:rPr lang="en-GB" altLang="en-US" dirty="0" err="1">
                <a:latin typeface="Arial" panose="020B0604020202020204" pitchFamily="34" charset="0"/>
              </a:rPr>
              <a:t>sal</a:t>
            </a:r>
            <a:r>
              <a:rPr lang="en-GB" altLang="en-US" dirty="0">
                <a:latin typeface="Arial" panose="020B0604020202020204" pitchFamily="34" charset="0"/>
              </a:rPr>
              <a:t> </a:t>
            </a:r>
            <a:r>
              <a:rPr lang="en-GB" altLang="en-US" dirty="0" err="1">
                <a:latin typeface="Arial" panose="020B0604020202020204" pitchFamily="34" charset="0"/>
              </a:rPr>
              <a:t>por</a:t>
            </a:r>
            <a:r>
              <a:rPr lang="en-GB" altLang="en-US" dirty="0">
                <a:latin typeface="Arial" panose="020B0604020202020204" pitchFamily="34" charset="0"/>
              </a:rPr>
              <a:t> </a:t>
            </a:r>
            <a:r>
              <a:rPr lang="en-GB" altLang="en-US" dirty="0" err="1">
                <a:latin typeface="Arial" panose="020B0604020202020204" pitchFamily="34" charset="0"/>
              </a:rPr>
              <a:t>sí</a:t>
            </a:r>
            <a:r>
              <a:rPr lang="en-GB" altLang="en-US" dirty="0">
                <a:latin typeface="Arial" panose="020B0604020202020204" pitchFamily="34" charset="0"/>
              </a:rPr>
              <a:t> </a:t>
            </a:r>
            <a:r>
              <a:rPr lang="en-GB" altLang="en-US" dirty="0" err="1">
                <a:latin typeface="Arial" panose="020B0604020202020204" pitchFamily="34" charset="0"/>
              </a:rPr>
              <a:t>misma</a:t>
            </a:r>
            <a:r>
              <a:rPr lang="en-GB" altLang="en-US" dirty="0">
                <a:latin typeface="Arial" panose="020B0604020202020204" pitchFamily="34" charset="0"/>
              </a:rPr>
              <a:t>, al </a:t>
            </a:r>
            <a:r>
              <a:rPr lang="en-GB" altLang="en-US" dirty="0" err="1">
                <a:latin typeface="Arial" panose="020B0604020202020204" pitchFamily="34" charset="0"/>
              </a:rPr>
              <a:t>favorecer</a:t>
            </a:r>
            <a:r>
              <a:rPr lang="en-GB" altLang="en-US" dirty="0">
                <a:latin typeface="Arial" panose="020B0604020202020204" pitchFamily="34" charset="0"/>
              </a:rPr>
              <a:t> la </a:t>
            </a:r>
            <a:r>
              <a:rPr lang="en-GB" altLang="en-US" dirty="0" err="1">
                <a:latin typeface="Arial" panose="020B0604020202020204" pitchFamily="34" charset="0"/>
              </a:rPr>
              <a:t>infección</a:t>
            </a:r>
            <a:r>
              <a:rPr lang="en-GB" altLang="en-US" dirty="0">
                <a:latin typeface="Arial" panose="020B0604020202020204" pitchFamily="34" charset="0"/>
              </a:rPr>
              <a:t> </a:t>
            </a:r>
            <a:r>
              <a:rPr lang="en-GB" altLang="en-US" dirty="0" err="1">
                <a:latin typeface="Arial" panose="020B0604020202020204" pitchFamily="34" charset="0"/>
              </a:rPr>
              <a:t>por</a:t>
            </a:r>
            <a:r>
              <a:rPr lang="en-GB" altLang="en-US" dirty="0">
                <a:latin typeface="Arial" panose="020B0604020202020204" pitchFamily="34" charset="0"/>
              </a:rPr>
              <a:t> H. </a:t>
            </a:r>
            <a:r>
              <a:rPr lang="en-GB" altLang="en-US" dirty="0" err="1">
                <a:latin typeface="Arial" panose="020B0604020202020204" pitchFamily="34" charset="0"/>
              </a:rPr>
              <a:t>Pylorii</a:t>
            </a:r>
            <a:r>
              <a:rPr lang="en-GB" altLang="en-US" dirty="0">
                <a:latin typeface="Arial" panose="020B0604020202020204" pitchFamily="34" charset="0"/>
              </a:rPr>
              <a:t> y, </a:t>
            </a:r>
            <a:r>
              <a:rPr lang="en-GB" altLang="en-US" dirty="0" err="1">
                <a:latin typeface="Arial" panose="020B0604020202020204" pitchFamily="34" charset="0"/>
              </a:rPr>
              <a:t>en</a:t>
            </a:r>
            <a:r>
              <a:rPr lang="en-GB" altLang="en-US" dirty="0">
                <a:latin typeface="Arial" panose="020B0604020202020204" pitchFamily="34" charset="0"/>
              </a:rPr>
              <a:t> </a:t>
            </a:r>
            <a:r>
              <a:rPr lang="en-GB" altLang="en-US" dirty="0" err="1">
                <a:latin typeface="Arial" panose="020B0604020202020204" pitchFamily="34" charset="0"/>
              </a:rPr>
              <a:t>pacientes</a:t>
            </a:r>
            <a:r>
              <a:rPr lang="en-GB" altLang="en-US" dirty="0">
                <a:latin typeface="Arial" panose="020B0604020202020204" pitchFamily="34" charset="0"/>
              </a:rPr>
              <a:t> </a:t>
            </a:r>
            <a:r>
              <a:rPr lang="en-GB" altLang="en-US" dirty="0" err="1">
                <a:latin typeface="Arial" panose="020B0604020202020204" pitchFamily="34" charset="0"/>
              </a:rPr>
              <a:t>portadores</a:t>
            </a:r>
            <a:r>
              <a:rPr lang="en-GB" altLang="en-US" dirty="0">
                <a:latin typeface="Arial" panose="020B0604020202020204" pitchFamily="34" charset="0"/>
              </a:rPr>
              <a:t> de </a:t>
            </a:r>
            <a:r>
              <a:rPr lang="en-GB" altLang="en-US" dirty="0" err="1">
                <a:latin typeface="Arial" panose="020B0604020202020204" pitchFamily="34" charset="0"/>
              </a:rPr>
              <a:t>determinada</a:t>
            </a:r>
            <a:r>
              <a:rPr lang="en-GB" altLang="en-US" dirty="0">
                <a:latin typeface="Arial" panose="020B0604020202020204" pitchFamily="34" charset="0"/>
              </a:rPr>
              <a:t> </a:t>
            </a:r>
            <a:r>
              <a:rPr lang="en-GB" altLang="en-US" dirty="0" err="1">
                <a:latin typeface="Arial" panose="020B0604020202020204" pitchFamily="34" charset="0"/>
              </a:rPr>
              <a:t>delección</a:t>
            </a:r>
            <a:r>
              <a:rPr lang="en-GB" altLang="en-US" dirty="0">
                <a:latin typeface="Arial" panose="020B0604020202020204" pitchFamily="34" charset="0"/>
              </a:rPr>
              <a:t> </a:t>
            </a:r>
            <a:r>
              <a:rPr lang="en-GB" altLang="en-US" dirty="0" err="1">
                <a:latin typeface="Arial" panose="020B0604020202020204" pitchFamily="34" charset="0"/>
              </a:rPr>
              <a:t>genética</a:t>
            </a:r>
            <a:r>
              <a:rPr lang="en-GB" altLang="en-US" dirty="0">
                <a:latin typeface="Arial" panose="020B0604020202020204" pitchFamily="34" charset="0"/>
              </a:rPr>
              <a:t> que </a:t>
            </a:r>
            <a:r>
              <a:rPr lang="en-GB" altLang="en-US" dirty="0" err="1">
                <a:latin typeface="Arial" panose="020B0604020202020204" pitchFamily="34" charset="0"/>
              </a:rPr>
              <a:t>ocasiona</a:t>
            </a:r>
            <a:r>
              <a:rPr lang="en-GB" altLang="en-US" dirty="0">
                <a:latin typeface="Arial" panose="020B0604020202020204" pitchFamily="34" charset="0"/>
              </a:rPr>
              <a:t> </a:t>
            </a:r>
            <a:r>
              <a:rPr lang="en-GB" altLang="en-US" dirty="0" err="1">
                <a:latin typeface="Arial" panose="020B0604020202020204" pitchFamily="34" charset="0"/>
              </a:rPr>
              <a:t>pérdida</a:t>
            </a:r>
            <a:r>
              <a:rPr lang="en-GB" altLang="en-US" dirty="0">
                <a:latin typeface="Arial" panose="020B0604020202020204" pitchFamily="34" charset="0"/>
              </a:rPr>
              <a:t> de </a:t>
            </a:r>
            <a:r>
              <a:rPr lang="en-GB" altLang="en-US" dirty="0" err="1">
                <a:latin typeface="Arial" panose="020B0604020202020204" pitchFamily="34" charset="0"/>
              </a:rPr>
              <a:t>actividad</a:t>
            </a:r>
            <a:r>
              <a:rPr lang="en-GB" altLang="en-US" dirty="0">
                <a:latin typeface="Arial" panose="020B0604020202020204" pitchFamily="34" charset="0"/>
              </a:rPr>
              <a:t> </a:t>
            </a:r>
            <a:r>
              <a:rPr lang="en-GB" altLang="en-US" dirty="0" err="1">
                <a:latin typeface="Arial" panose="020B0604020202020204" pitchFamily="34" charset="0"/>
              </a:rPr>
              <a:t>enzimática</a:t>
            </a:r>
            <a:r>
              <a:rPr lang="en-GB" altLang="en-US" dirty="0">
                <a:latin typeface="Arial" panose="020B0604020202020204" pitchFamily="34" charset="0"/>
              </a:rPr>
              <a:t> de la </a:t>
            </a:r>
            <a:r>
              <a:rPr lang="en-GB" altLang="en-US" dirty="0" err="1">
                <a:latin typeface="Arial" panose="020B0604020202020204" pitchFamily="34" charset="0"/>
              </a:rPr>
              <a:t>Glutation-trasferasa</a:t>
            </a:r>
            <a:r>
              <a:rPr lang="en-GB" altLang="en-US" dirty="0">
                <a:latin typeface="Arial" panose="020B0604020202020204" pitchFamily="34" charset="0"/>
              </a:rPr>
              <a:t>(GSTT1 null carriers), </a:t>
            </a:r>
            <a:r>
              <a:rPr lang="en-GB" altLang="en-US" dirty="0" err="1">
                <a:latin typeface="Arial" panose="020B0604020202020204" pitchFamily="34" charset="0"/>
              </a:rPr>
              <a:t>hacer</a:t>
            </a:r>
            <a:r>
              <a:rPr lang="en-GB" altLang="en-US" dirty="0">
                <a:latin typeface="Arial" panose="020B0604020202020204" pitchFamily="34" charset="0"/>
              </a:rPr>
              <a:t> a la mucosa </a:t>
            </a:r>
            <a:r>
              <a:rPr lang="en-GB" altLang="en-US" dirty="0" err="1">
                <a:latin typeface="Arial" panose="020B0604020202020204" pitchFamily="34" charset="0"/>
              </a:rPr>
              <a:t>gástrica</a:t>
            </a:r>
            <a:r>
              <a:rPr lang="en-GB" altLang="en-US" dirty="0">
                <a:latin typeface="Arial" panose="020B0604020202020204" pitchFamily="34" charset="0"/>
              </a:rPr>
              <a:t> </a:t>
            </a:r>
            <a:r>
              <a:rPr lang="en-GB" altLang="en-US" dirty="0" err="1">
                <a:latin typeface="Arial" panose="020B0604020202020204" pitchFamily="34" charset="0"/>
              </a:rPr>
              <a:t>más</a:t>
            </a:r>
            <a:r>
              <a:rPr lang="en-GB" altLang="en-US" dirty="0">
                <a:latin typeface="Arial" panose="020B0604020202020204" pitchFamily="34" charset="0"/>
              </a:rPr>
              <a:t> susceptible a la </a:t>
            </a:r>
            <a:r>
              <a:rPr lang="en-GB" altLang="en-US" dirty="0" err="1">
                <a:latin typeface="Arial" panose="020B0604020202020204" pitchFamily="34" charset="0"/>
              </a:rPr>
              <a:t>acción</a:t>
            </a:r>
            <a:r>
              <a:rPr lang="en-GB" altLang="en-US" dirty="0">
                <a:latin typeface="Arial" panose="020B0604020202020204" pitchFamily="34" charset="0"/>
              </a:rPr>
              <a:t> de </a:t>
            </a:r>
            <a:r>
              <a:rPr lang="en-GB" altLang="en-US" dirty="0" err="1">
                <a:latin typeface="Arial" panose="020B0604020202020204" pitchFamily="34" charset="0"/>
              </a:rPr>
              <a:t>carcinógenos</a:t>
            </a:r>
            <a:r>
              <a:rPr lang="en-GB" altLang="en-US" dirty="0">
                <a:latin typeface="Arial" panose="020B0604020202020204" pitchFamily="34" charset="0"/>
              </a:rPr>
              <a:t> (</a:t>
            </a:r>
            <a:r>
              <a:rPr lang="en-GB" altLang="en-US" dirty="0" err="1">
                <a:latin typeface="Arial" panose="020B0604020202020204" pitchFamily="34" charset="0"/>
              </a:rPr>
              <a:t>nitrosaminas</a:t>
            </a:r>
            <a:r>
              <a:rPr lang="en-GB" altLang="en-US" dirty="0">
                <a:latin typeface="Arial" panose="020B0604020202020204" pitchFamily="34" charset="0"/>
              </a:rPr>
              <a:t>) 28 .</a:t>
            </a:r>
          </a:p>
          <a:p>
            <a:pPr eaLnBrk="1" hangingPunct="1"/>
            <a:endParaRPr lang="en-GB" altLang="en-US" dirty="0">
              <a:latin typeface="Arial" panose="020B0604020202020204" pitchFamily="34" charset="0"/>
            </a:endParaRPr>
          </a:p>
          <a:p>
            <a:pPr eaLnBrk="1" hangingPunct="1"/>
            <a:r>
              <a:rPr lang="en-GB" altLang="en-US" dirty="0" err="1">
                <a:latin typeface="Arial" panose="020B0604020202020204" pitchFamily="34" charset="0"/>
              </a:rPr>
              <a:t>Otras</a:t>
            </a:r>
            <a:r>
              <a:rPr lang="en-GB" altLang="en-US" dirty="0">
                <a:latin typeface="Arial" panose="020B0604020202020204" pitchFamily="34" charset="0"/>
              </a:rPr>
              <a:t> </a:t>
            </a:r>
            <a:r>
              <a:rPr lang="en-GB" altLang="en-US" dirty="0" err="1">
                <a:latin typeface="Arial" panose="020B0604020202020204" pitchFamily="34" charset="0"/>
              </a:rPr>
              <a:t>asociaciones</a:t>
            </a:r>
            <a:r>
              <a:rPr lang="en-GB" altLang="en-US" dirty="0">
                <a:latin typeface="Arial" panose="020B0604020202020204" pitchFamily="34" charset="0"/>
              </a:rPr>
              <a:t> </a:t>
            </a:r>
            <a:r>
              <a:rPr lang="en-GB" altLang="en-US" dirty="0" err="1">
                <a:latin typeface="Arial" panose="020B0604020202020204" pitchFamily="34" charset="0"/>
              </a:rPr>
              <a:t>epidemiológicas</a:t>
            </a:r>
            <a:r>
              <a:rPr lang="en-GB" altLang="en-US" dirty="0">
                <a:latin typeface="Arial" panose="020B0604020202020204" pitchFamily="34" charset="0"/>
              </a:rPr>
              <a:t> </a:t>
            </a:r>
            <a:r>
              <a:rPr lang="en-GB" altLang="en-US" dirty="0" err="1">
                <a:latin typeface="Arial" panose="020B0604020202020204" pitchFamily="34" charset="0"/>
              </a:rPr>
              <a:t>más</a:t>
            </a:r>
            <a:r>
              <a:rPr lang="en-GB" altLang="en-US" dirty="0">
                <a:latin typeface="Arial" panose="020B0604020202020204" pitchFamily="34" charset="0"/>
              </a:rPr>
              <a:t> </a:t>
            </a:r>
            <a:r>
              <a:rPr lang="en-GB" altLang="en-US" dirty="0" err="1">
                <a:latin typeface="Arial" panose="020B0604020202020204" pitchFamily="34" charset="0"/>
              </a:rPr>
              <a:t>débiles</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a:t>
            </a:r>
            <a:r>
              <a:rPr lang="en-GB" altLang="en-US" dirty="0" err="1">
                <a:latin typeface="Arial" panose="020B0604020202020204" pitchFamily="34" charset="0"/>
              </a:rPr>
              <a:t>ocasiones</a:t>
            </a:r>
            <a:r>
              <a:rPr lang="en-GB" altLang="en-US" dirty="0">
                <a:latin typeface="Arial" panose="020B0604020202020204" pitchFamily="34" charset="0"/>
              </a:rPr>
              <a:t> </a:t>
            </a:r>
            <a:r>
              <a:rPr lang="en-GB" altLang="en-US" dirty="0" err="1">
                <a:latin typeface="Arial" panose="020B0604020202020204" pitchFamily="34" charset="0"/>
              </a:rPr>
              <a:t>difícilmente</a:t>
            </a:r>
            <a:r>
              <a:rPr lang="en-GB" altLang="en-US" dirty="0">
                <a:latin typeface="Arial" panose="020B0604020202020204" pitchFamily="34" charset="0"/>
              </a:rPr>
              <a:t> </a:t>
            </a:r>
            <a:r>
              <a:rPr lang="en-GB" altLang="en-US" dirty="0" err="1">
                <a:latin typeface="Arial" panose="020B0604020202020204" pitchFamily="34" charset="0"/>
              </a:rPr>
              <a:t>distinguibles</a:t>
            </a:r>
            <a:r>
              <a:rPr lang="en-GB" altLang="en-US" dirty="0">
                <a:latin typeface="Arial" panose="020B0604020202020204" pitchFamily="34" charset="0"/>
              </a:rPr>
              <a:t> de lo que </a:t>
            </a:r>
            <a:r>
              <a:rPr lang="en-GB" altLang="en-US" dirty="0" err="1">
                <a:latin typeface="Arial" panose="020B0604020202020204" pitchFamily="34" charset="0"/>
              </a:rPr>
              <a:t>podríamos</a:t>
            </a:r>
            <a:r>
              <a:rPr lang="en-GB" altLang="en-US" dirty="0">
                <a:latin typeface="Arial" panose="020B0604020202020204" pitchFamily="34" charset="0"/>
              </a:rPr>
              <a:t> </a:t>
            </a:r>
            <a:r>
              <a:rPr lang="en-GB" altLang="en-US" dirty="0" err="1">
                <a:latin typeface="Arial" panose="020B0604020202020204" pitchFamily="34" charset="0"/>
              </a:rPr>
              <a:t>considerar</a:t>
            </a:r>
            <a:r>
              <a:rPr lang="en-GB" altLang="en-US" dirty="0">
                <a:latin typeface="Arial" panose="020B0604020202020204" pitchFamily="34" charset="0"/>
              </a:rPr>
              <a:t> </a:t>
            </a:r>
            <a:r>
              <a:rPr lang="en-GB" altLang="en-US" dirty="0" err="1">
                <a:latin typeface="Arial" panose="020B0604020202020204" pitchFamily="34" charset="0"/>
              </a:rPr>
              <a:t>una</a:t>
            </a:r>
            <a:r>
              <a:rPr lang="en-GB" altLang="en-US" dirty="0">
                <a:latin typeface="Arial" panose="020B0604020202020204" pitchFamily="34" charset="0"/>
              </a:rPr>
              <a:t> </a:t>
            </a:r>
            <a:r>
              <a:rPr lang="en-GB" altLang="en-US" dirty="0" err="1">
                <a:latin typeface="Arial" panose="020B0604020202020204" pitchFamily="34" charset="0"/>
              </a:rPr>
              <a:t>dieta</a:t>
            </a:r>
            <a:r>
              <a:rPr lang="en-GB" altLang="en-US" dirty="0">
                <a:latin typeface="Arial" panose="020B0604020202020204" pitchFamily="34" charset="0"/>
              </a:rPr>
              <a:t> “</a:t>
            </a:r>
            <a:r>
              <a:rPr lang="en-GB" altLang="en-US" dirty="0" err="1">
                <a:latin typeface="Arial" panose="020B0604020202020204" pitchFamily="34" charset="0"/>
              </a:rPr>
              <a:t>poco</a:t>
            </a:r>
            <a:r>
              <a:rPr lang="en-GB" altLang="en-US" dirty="0">
                <a:latin typeface="Arial" panose="020B0604020202020204" pitchFamily="34" charset="0"/>
              </a:rPr>
              <a:t> </a:t>
            </a:r>
            <a:r>
              <a:rPr lang="en-GB" altLang="en-US" dirty="0" err="1">
                <a:latin typeface="Arial" panose="020B0604020202020204" pitchFamily="34" charset="0"/>
              </a:rPr>
              <a:t>saludable</a:t>
            </a:r>
            <a:r>
              <a:rPr lang="en-GB" altLang="en-US" dirty="0">
                <a:latin typeface="Arial" panose="020B0604020202020204" pitchFamily="34" charset="0"/>
              </a:rPr>
              <a:t>”, se </a:t>
            </a:r>
            <a:r>
              <a:rPr lang="en-GB" altLang="en-US" dirty="0" err="1">
                <a:latin typeface="Arial" panose="020B0604020202020204" pitchFamily="34" charset="0"/>
              </a:rPr>
              <a:t>han</a:t>
            </a:r>
            <a:r>
              <a:rPr lang="en-GB" altLang="en-US" dirty="0">
                <a:latin typeface="Arial" panose="020B0604020202020204" pitchFamily="34" charset="0"/>
              </a:rPr>
              <a:t> </a:t>
            </a:r>
            <a:r>
              <a:rPr lang="en-GB" altLang="en-US" dirty="0" err="1">
                <a:latin typeface="Arial" panose="020B0604020202020204" pitchFamily="34" charset="0"/>
              </a:rPr>
              <a:t>publicado</a:t>
            </a:r>
            <a:r>
              <a:rPr lang="en-GB" altLang="en-US" dirty="0">
                <a:latin typeface="Arial" panose="020B0604020202020204" pitchFamily="34" charset="0"/>
              </a:rPr>
              <a:t> para </a:t>
            </a:r>
            <a:r>
              <a:rPr lang="en-GB" altLang="en-US" dirty="0" err="1">
                <a:latin typeface="Arial" panose="020B0604020202020204" pitchFamily="34" charset="0"/>
              </a:rPr>
              <a:t>otros</a:t>
            </a:r>
            <a:r>
              <a:rPr lang="en-GB" altLang="en-US" dirty="0">
                <a:latin typeface="Arial" panose="020B0604020202020204" pitchFamily="34" charset="0"/>
              </a:rPr>
              <a:t> </a:t>
            </a:r>
            <a:r>
              <a:rPr lang="en-GB" altLang="en-US" dirty="0" err="1">
                <a:latin typeface="Arial" panose="020B0604020202020204" pitchFamily="34" charset="0"/>
              </a:rPr>
              <a:t>tumores</a:t>
            </a:r>
            <a:r>
              <a:rPr lang="en-GB" altLang="en-US" dirty="0">
                <a:latin typeface="Arial" panose="020B0604020202020204" pitchFamily="34" charset="0"/>
              </a:rPr>
              <a:t> </a:t>
            </a:r>
            <a:r>
              <a:rPr lang="en-GB" altLang="en-US" dirty="0" err="1">
                <a:latin typeface="Arial" panose="020B0604020202020204" pitchFamily="34" charset="0"/>
              </a:rPr>
              <a:t>como</a:t>
            </a:r>
            <a:r>
              <a:rPr lang="en-GB" altLang="en-US" dirty="0">
                <a:latin typeface="Arial" panose="020B0604020202020204" pitchFamily="34" charset="0"/>
              </a:rPr>
              <a:t> el de mama 29 , con la </a:t>
            </a:r>
            <a:r>
              <a:rPr lang="en-GB" altLang="en-US" dirty="0" err="1">
                <a:latin typeface="Arial" panose="020B0604020202020204" pitchFamily="34" charset="0"/>
              </a:rPr>
              <a:t>obesidad</a:t>
            </a:r>
            <a:r>
              <a:rPr lang="en-GB" altLang="en-US" dirty="0">
                <a:latin typeface="Arial" panose="020B0604020202020204" pitchFamily="34" charset="0"/>
              </a:rPr>
              <a:t> 30 , la </a:t>
            </a:r>
            <a:r>
              <a:rPr lang="en-GB" altLang="en-US" dirty="0" err="1">
                <a:latin typeface="Arial" panose="020B0604020202020204" pitchFamily="34" charset="0"/>
              </a:rPr>
              <a:t>enf</a:t>
            </a:r>
            <a:r>
              <a:rPr lang="en-GB" altLang="en-US" dirty="0">
                <a:latin typeface="Arial" panose="020B0604020202020204" pitchFamily="34" charset="0"/>
              </a:rPr>
              <a:t>. de </a:t>
            </a:r>
            <a:r>
              <a:rPr lang="en-GB" altLang="en-US" dirty="0" err="1">
                <a:latin typeface="Arial" panose="020B0604020202020204" pitchFamily="34" charset="0"/>
              </a:rPr>
              <a:t>Menière</a:t>
            </a:r>
            <a:r>
              <a:rPr lang="en-GB" altLang="en-US" dirty="0">
                <a:latin typeface="Arial" panose="020B0604020202020204" pitchFamily="34" charset="0"/>
              </a:rPr>
              <a:t>, el </a:t>
            </a:r>
            <a:r>
              <a:rPr lang="en-GB" altLang="en-US" dirty="0" err="1">
                <a:latin typeface="Arial" panose="020B0604020202020204" pitchFamily="34" charset="0"/>
              </a:rPr>
              <a:t>deterioro</a:t>
            </a:r>
            <a:r>
              <a:rPr lang="en-GB" altLang="en-US" dirty="0">
                <a:latin typeface="Arial" panose="020B0604020202020204" pitchFamily="34" charset="0"/>
              </a:rPr>
              <a:t> de la </a:t>
            </a:r>
            <a:r>
              <a:rPr lang="en-GB" altLang="en-US" dirty="0" err="1">
                <a:latin typeface="Arial" panose="020B0604020202020204" pitchFamily="34" charset="0"/>
              </a:rPr>
              <a:t>función</a:t>
            </a:r>
            <a:r>
              <a:rPr lang="en-GB" altLang="en-US" dirty="0">
                <a:latin typeface="Arial" panose="020B0604020202020204" pitchFamily="34" charset="0"/>
              </a:rPr>
              <a:t> renal, </a:t>
            </a:r>
            <a:r>
              <a:rPr lang="en-GB" altLang="en-US" dirty="0" err="1">
                <a:latin typeface="Arial" panose="020B0604020202020204" pitchFamily="34" charset="0"/>
              </a:rPr>
              <a:t>los</a:t>
            </a:r>
            <a:r>
              <a:rPr lang="en-GB" altLang="en-US" dirty="0">
                <a:latin typeface="Arial" panose="020B0604020202020204" pitchFamily="34" charset="0"/>
              </a:rPr>
              <a:t> </a:t>
            </a:r>
            <a:r>
              <a:rPr lang="en-GB" altLang="en-US" dirty="0" err="1">
                <a:latin typeface="Arial" panose="020B0604020202020204" pitchFamily="34" charset="0"/>
              </a:rPr>
              <a:t>ataques</a:t>
            </a:r>
            <a:r>
              <a:rPr lang="en-GB" altLang="en-US" dirty="0">
                <a:latin typeface="Arial" panose="020B0604020202020204" pitchFamily="34" charset="0"/>
              </a:rPr>
              <a:t> de </a:t>
            </a:r>
            <a:r>
              <a:rPr lang="en-GB" altLang="en-US" dirty="0" err="1">
                <a:latin typeface="Arial" panose="020B0604020202020204" pitchFamily="34" charset="0"/>
              </a:rPr>
              <a:t>asma</a:t>
            </a:r>
            <a:r>
              <a:rPr lang="en-GB" altLang="en-US" dirty="0">
                <a:latin typeface="Arial" panose="020B0604020202020204" pitchFamily="34" charset="0"/>
              </a:rPr>
              <a:t>, etc 31 . Por </a:t>
            </a:r>
            <a:r>
              <a:rPr lang="en-GB" altLang="en-US" dirty="0" err="1">
                <a:latin typeface="Arial" panose="020B0604020202020204" pitchFamily="34" charset="0"/>
              </a:rPr>
              <a:t>último</a:t>
            </a:r>
            <a:r>
              <a:rPr lang="en-GB" altLang="en-US" dirty="0">
                <a:latin typeface="Arial" panose="020B0604020202020204" pitchFamily="34" charset="0"/>
              </a:rPr>
              <a:t>, </a:t>
            </a:r>
            <a:r>
              <a:rPr lang="en-GB" altLang="en-US" dirty="0" err="1">
                <a:latin typeface="Arial" panose="020B0604020202020204" pitchFamily="34" charset="0"/>
              </a:rPr>
              <a:t>basado</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a:t>
            </a:r>
            <a:r>
              <a:rPr lang="en-GB" altLang="en-US" dirty="0" err="1">
                <a:latin typeface="Arial" panose="020B0604020202020204" pitchFamily="34" charset="0"/>
              </a:rPr>
              <a:t>datos</a:t>
            </a:r>
            <a:r>
              <a:rPr lang="en-GB" altLang="en-US" dirty="0">
                <a:latin typeface="Arial" panose="020B0604020202020204" pitchFamily="34" charset="0"/>
              </a:rPr>
              <a:t> </a:t>
            </a:r>
            <a:r>
              <a:rPr lang="en-GB" altLang="en-US" dirty="0" err="1">
                <a:latin typeface="Arial" panose="020B0604020202020204" pitchFamily="34" charset="0"/>
              </a:rPr>
              <a:t>geográficos</a:t>
            </a:r>
            <a:r>
              <a:rPr lang="en-GB" altLang="en-US" dirty="0">
                <a:latin typeface="Arial" panose="020B0604020202020204" pitchFamily="34" charset="0"/>
              </a:rPr>
              <a:t>, el </a:t>
            </a:r>
            <a:r>
              <a:rPr lang="en-GB" altLang="en-US" dirty="0" err="1">
                <a:latin typeface="Arial" panose="020B0604020202020204" pitchFamily="34" charset="0"/>
              </a:rPr>
              <a:t>uso</a:t>
            </a:r>
            <a:r>
              <a:rPr lang="en-GB" altLang="en-US" dirty="0">
                <a:latin typeface="Arial" panose="020B0604020202020204" pitchFamily="34" charset="0"/>
              </a:rPr>
              <a:t> habitual de </a:t>
            </a:r>
            <a:r>
              <a:rPr lang="en-GB" altLang="en-US" dirty="0" err="1">
                <a:latin typeface="Arial" panose="020B0604020202020204" pitchFamily="34" charset="0"/>
              </a:rPr>
              <a:t>sal</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las </a:t>
            </a:r>
            <a:r>
              <a:rPr lang="en-GB" altLang="en-US" dirty="0" err="1">
                <a:latin typeface="Arial" panose="020B0604020202020204" pitchFamily="34" charset="0"/>
              </a:rPr>
              <a:t>carreteras</a:t>
            </a:r>
            <a:r>
              <a:rPr lang="en-GB" altLang="en-US" dirty="0">
                <a:latin typeface="Arial" panose="020B0604020202020204" pitchFamily="34" charset="0"/>
              </a:rPr>
              <a:t> </a:t>
            </a:r>
            <a:r>
              <a:rPr lang="en-GB" altLang="en-US" dirty="0" err="1">
                <a:latin typeface="Arial" panose="020B0604020202020204" pitchFamily="34" charset="0"/>
              </a:rPr>
              <a:t>durante</a:t>
            </a:r>
            <a:r>
              <a:rPr lang="en-GB" altLang="en-US" dirty="0">
                <a:latin typeface="Arial" panose="020B0604020202020204" pitchFamily="34" charset="0"/>
              </a:rPr>
              <a:t> el </a:t>
            </a:r>
            <a:r>
              <a:rPr lang="en-GB" altLang="en-US" dirty="0" err="1">
                <a:latin typeface="Arial" panose="020B0604020202020204" pitchFamily="34" charset="0"/>
              </a:rPr>
              <a:t>invierno</a:t>
            </a:r>
            <a:r>
              <a:rPr lang="en-GB" altLang="en-US" dirty="0">
                <a:latin typeface="Arial" panose="020B0604020202020204" pitchFamily="34" charset="0"/>
              </a:rPr>
              <a:t> para </a:t>
            </a:r>
            <a:r>
              <a:rPr lang="en-GB" altLang="en-US" dirty="0" err="1">
                <a:latin typeface="Arial" panose="020B0604020202020204" pitchFamily="34" charset="0"/>
              </a:rPr>
              <a:t>evitar</a:t>
            </a:r>
            <a:r>
              <a:rPr lang="en-GB" altLang="en-US" dirty="0">
                <a:latin typeface="Arial" panose="020B0604020202020204" pitchFamily="34" charset="0"/>
              </a:rPr>
              <a:t> la </a:t>
            </a:r>
            <a:r>
              <a:rPr lang="en-GB" altLang="en-US" dirty="0" err="1">
                <a:latin typeface="Arial" panose="020B0604020202020204" pitchFamily="34" charset="0"/>
              </a:rPr>
              <a:t>formación</a:t>
            </a:r>
            <a:r>
              <a:rPr lang="en-GB" altLang="en-US" dirty="0">
                <a:latin typeface="Arial" panose="020B0604020202020204" pitchFamily="34" charset="0"/>
              </a:rPr>
              <a:t> de </a:t>
            </a:r>
            <a:r>
              <a:rPr lang="en-GB" altLang="en-US" dirty="0" err="1">
                <a:latin typeface="Arial" panose="020B0604020202020204" pitchFamily="34" charset="0"/>
              </a:rPr>
              <a:t>hielo</a:t>
            </a:r>
            <a:r>
              <a:rPr lang="en-GB" altLang="en-US" dirty="0">
                <a:latin typeface="Arial" panose="020B0604020202020204" pitchFamily="34" charset="0"/>
              </a:rPr>
              <a:t>, </a:t>
            </a:r>
            <a:r>
              <a:rPr lang="en-GB" altLang="en-US" dirty="0" err="1">
                <a:latin typeface="Arial" panose="020B0604020202020204" pitchFamily="34" charset="0"/>
              </a:rPr>
              <a:t>podría</a:t>
            </a:r>
            <a:r>
              <a:rPr lang="en-GB" altLang="en-US" dirty="0">
                <a:latin typeface="Arial" panose="020B0604020202020204" pitchFamily="34" charset="0"/>
              </a:rPr>
              <a:t> </a:t>
            </a:r>
            <a:r>
              <a:rPr lang="en-GB" altLang="en-US" dirty="0" err="1">
                <a:latin typeface="Arial" panose="020B0604020202020204" pitchFamily="34" charset="0"/>
              </a:rPr>
              <a:t>así</a:t>
            </a:r>
            <a:r>
              <a:rPr lang="en-GB" altLang="en-US" dirty="0">
                <a:latin typeface="Arial" panose="020B0604020202020204" pitchFamily="34" charset="0"/>
              </a:rPr>
              <a:t> </a:t>
            </a:r>
            <a:r>
              <a:rPr lang="en-GB" altLang="en-US" dirty="0" err="1">
                <a:latin typeface="Arial" panose="020B0604020202020204" pitchFamily="34" charset="0"/>
              </a:rPr>
              <a:t>mismo</a:t>
            </a:r>
            <a:r>
              <a:rPr lang="en-GB" altLang="en-US" dirty="0">
                <a:latin typeface="Arial" panose="020B0604020202020204" pitchFamily="34" charset="0"/>
              </a:rPr>
              <a:t> </a:t>
            </a:r>
            <a:r>
              <a:rPr lang="en-GB" altLang="en-US" dirty="0" err="1">
                <a:latin typeface="Arial" panose="020B0604020202020204" pitchFamily="34" charset="0"/>
              </a:rPr>
              <a:t>asociarse</a:t>
            </a:r>
            <a:r>
              <a:rPr lang="en-GB" altLang="en-US" dirty="0">
                <a:latin typeface="Arial" panose="020B0604020202020204" pitchFamily="34" charset="0"/>
              </a:rPr>
              <a:t> a mayor </a:t>
            </a:r>
            <a:r>
              <a:rPr lang="en-GB" altLang="en-US" dirty="0" err="1">
                <a:latin typeface="Arial" panose="020B0604020202020204" pitchFamily="34" charset="0"/>
              </a:rPr>
              <a:t>mortalidad</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a:t>
            </a:r>
            <a:r>
              <a:rPr lang="en-GB" altLang="en-US" dirty="0" err="1">
                <a:latin typeface="Arial" panose="020B0604020202020204" pitchFamily="34" charset="0"/>
              </a:rPr>
              <a:t>distintos</a:t>
            </a:r>
            <a:r>
              <a:rPr lang="en-GB" altLang="en-US" dirty="0">
                <a:latin typeface="Arial" panose="020B0604020202020204" pitchFamily="34" charset="0"/>
              </a:rPr>
              <a:t> </a:t>
            </a:r>
            <a:r>
              <a:rPr lang="en-GB" altLang="en-US" dirty="0" err="1">
                <a:latin typeface="Arial" panose="020B0604020202020204" pitchFamily="34" charset="0"/>
              </a:rPr>
              <a:t>tipos</a:t>
            </a:r>
            <a:r>
              <a:rPr lang="en-GB" altLang="en-US" dirty="0">
                <a:latin typeface="Arial" panose="020B0604020202020204" pitchFamily="34" charset="0"/>
              </a:rPr>
              <a:t> de </a:t>
            </a:r>
            <a:r>
              <a:rPr lang="en-GB" altLang="en-US" dirty="0" err="1">
                <a:latin typeface="Arial" panose="020B0604020202020204" pitchFamily="34" charset="0"/>
              </a:rPr>
              <a:t>cáncer</a:t>
            </a:r>
            <a:r>
              <a:rPr lang="en-GB" altLang="en-US" dirty="0">
                <a:latin typeface="Arial" panose="020B0604020202020204" pitchFamily="34" charset="0"/>
              </a:rPr>
              <a:t>, </a:t>
            </a:r>
            <a:r>
              <a:rPr lang="en-GB" altLang="en-US" dirty="0" err="1">
                <a:latin typeface="Arial" panose="020B0604020202020204" pitchFamily="34" charset="0"/>
              </a:rPr>
              <a:t>aunque</a:t>
            </a:r>
            <a:r>
              <a:rPr lang="en-GB" altLang="en-US" dirty="0">
                <a:latin typeface="Arial" panose="020B0604020202020204" pitchFamily="34" charset="0"/>
              </a:rPr>
              <a:t> la </a:t>
            </a:r>
            <a:r>
              <a:rPr lang="en-GB" altLang="en-US" dirty="0" err="1">
                <a:latin typeface="Arial" panose="020B0604020202020204" pitchFamily="34" charset="0"/>
              </a:rPr>
              <a:t>relación</a:t>
            </a:r>
            <a:r>
              <a:rPr lang="en-GB" altLang="en-US" dirty="0">
                <a:latin typeface="Arial" panose="020B0604020202020204" pitchFamily="34" charset="0"/>
              </a:rPr>
              <a:t> causa </a:t>
            </a:r>
            <a:r>
              <a:rPr lang="en-GB" altLang="en-US" dirty="0" err="1">
                <a:latin typeface="Arial" panose="020B0604020202020204" pitchFamily="34" charset="0"/>
              </a:rPr>
              <a:t>efecto</a:t>
            </a:r>
            <a:r>
              <a:rPr lang="en-GB" altLang="en-US" dirty="0">
                <a:latin typeface="Arial" panose="020B0604020202020204" pitchFamily="34" charset="0"/>
              </a:rPr>
              <a:t> </a:t>
            </a:r>
            <a:r>
              <a:rPr lang="en-GB" altLang="en-US" dirty="0" err="1">
                <a:latin typeface="Arial" panose="020B0604020202020204" pitchFamily="34" charset="0"/>
              </a:rPr>
              <a:t>dista</a:t>
            </a:r>
            <a:r>
              <a:rPr lang="en-GB" altLang="en-US" dirty="0">
                <a:latin typeface="Arial" panose="020B0604020202020204" pitchFamily="34" charset="0"/>
              </a:rPr>
              <a:t> </a:t>
            </a:r>
            <a:r>
              <a:rPr lang="en-GB" altLang="en-US" dirty="0" err="1">
                <a:latin typeface="Arial" panose="020B0604020202020204" pitchFamily="34" charset="0"/>
              </a:rPr>
              <a:t>mucho</a:t>
            </a:r>
            <a:r>
              <a:rPr lang="en-GB" altLang="en-US" dirty="0">
                <a:latin typeface="Arial" panose="020B0604020202020204" pitchFamily="34" charset="0"/>
              </a:rPr>
              <a:t> de </a:t>
            </a:r>
            <a:r>
              <a:rPr lang="en-GB" altLang="en-US" dirty="0" err="1">
                <a:latin typeface="Arial" panose="020B0604020202020204" pitchFamily="34" charset="0"/>
              </a:rPr>
              <a:t>estar</a:t>
            </a:r>
            <a:r>
              <a:rPr lang="en-GB" altLang="en-US" dirty="0">
                <a:latin typeface="Arial" panose="020B0604020202020204" pitchFamily="34" charset="0"/>
              </a:rPr>
              <a:t> </a:t>
            </a:r>
            <a:r>
              <a:rPr lang="en-GB" altLang="en-US" dirty="0" err="1">
                <a:latin typeface="Arial" panose="020B0604020202020204" pitchFamily="34" charset="0"/>
              </a:rPr>
              <a:t>establecida</a:t>
            </a:r>
            <a:r>
              <a:rPr lang="en-GB" altLang="en-US" dirty="0">
                <a:latin typeface="Arial" panose="020B0604020202020204" pitchFamily="34" charset="0"/>
              </a:rPr>
              <a:t>. </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6634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CA4B56-A4FB-4574-9E6F-6C57244F8F5D}" type="slidenum">
              <a:rPr lang="en-CA" smtClean="0"/>
              <a:t>26</a:t>
            </a:fld>
            <a:endParaRPr lang="en-CA" dirty="0"/>
          </a:p>
        </p:txBody>
      </p:sp>
    </p:spTree>
    <p:extLst>
      <p:ext uri="{BB962C8B-B14F-4D97-AF65-F5344CB8AC3E}">
        <p14:creationId xmlns:p14="http://schemas.microsoft.com/office/powerpoint/2010/main" val="342171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CA" dirty="0"/>
              <a:t>The flaws are </a:t>
            </a:r>
            <a:r>
              <a:rPr lang="en-CA" b="1" dirty="0"/>
              <a:t>BP adjusted </a:t>
            </a:r>
            <a:endParaRPr lang="en-CA" dirty="0"/>
          </a:p>
          <a:p>
            <a:pPr fontAlgn="t"/>
            <a:r>
              <a:rPr lang="en-CA" b="1" dirty="0"/>
              <a:t>Inadequate baseline sodium assessment</a:t>
            </a:r>
            <a:endParaRPr lang="en-CA" dirty="0"/>
          </a:p>
          <a:p>
            <a:pPr fontAlgn="t"/>
            <a:r>
              <a:rPr lang="en-CA" b="1" dirty="0"/>
              <a:t>Inadequate adjustment of confounding factors</a:t>
            </a:r>
            <a:endParaRPr lang="en-CA" dirty="0"/>
          </a:p>
          <a:p>
            <a:pPr fontAlgn="t"/>
            <a:r>
              <a:rPr lang="en-CA" b="1" dirty="0"/>
              <a:t>Likely reverse causality</a:t>
            </a:r>
            <a:endParaRPr lang="en-CA" dirty="0"/>
          </a:p>
          <a:p>
            <a:pPr fontAlgn="t"/>
            <a:r>
              <a:rPr lang="en-CA" b="1" dirty="0"/>
              <a:t>One or more authors with COI</a:t>
            </a:r>
            <a:endParaRPr lang="en-CA" dirty="0"/>
          </a:p>
          <a:p>
            <a:endParaRPr lang="en-CA" dirty="0"/>
          </a:p>
        </p:txBody>
      </p:sp>
      <p:sp>
        <p:nvSpPr>
          <p:cNvPr id="4" name="Slide Number Placeholder 3"/>
          <p:cNvSpPr>
            <a:spLocks noGrp="1"/>
          </p:cNvSpPr>
          <p:nvPr>
            <p:ph type="sldNum" sz="quarter" idx="10"/>
          </p:nvPr>
        </p:nvSpPr>
        <p:spPr/>
        <p:txBody>
          <a:bodyPr/>
          <a:lstStyle/>
          <a:p>
            <a:fld id="{B0CA4B56-A4FB-4574-9E6F-6C57244F8F5D}" type="slidenum">
              <a:rPr lang="en-CA" smtClean="0"/>
              <a:t>27</a:t>
            </a:fld>
            <a:endParaRPr lang="en-CA" dirty="0"/>
          </a:p>
        </p:txBody>
      </p:sp>
    </p:spTree>
    <p:extLst>
      <p:ext uri="{BB962C8B-B14F-4D97-AF65-F5344CB8AC3E}">
        <p14:creationId xmlns:p14="http://schemas.microsoft.com/office/powerpoint/2010/main" val="114738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307097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0E64066-D7BD-D649-BE7C-EB326F804A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71936E-EB53-7C46-9946-386A7E476745}" type="slidenum">
              <a:rPr lang="en-GB" altLang="en-US"/>
              <a:pPr>
                <a:spcBef>
                  <a:spcPct val="0"/>
                </a:spcBef>
              </a:pPr>
              <a:t>4</a:t>
            </a:fld>
            <a:endParaRPr lang="en-GB" altLang="en-US"/>
          </a:p>
        </p:txBody>
      </p:sp>
      <p:sp>
        <p:nvSpPr>
          <p:cNvPr id="25602" name="Rectangle 2">
            <a:extLst>
              <a:ext uri="{FF2B5EF4-FFF2-40B4-BE49-F238E27FC236}">
                <a16:creationId xmlns:a16="http://schemas.microsoft.com/office/drawing/2014/main" id="{BFD1A2F3-78F5-844E-BA56-035D0A953CDC}"/>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C044694-D143-FC45-BB35-FAB4B1325A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2722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FBE0F639-0613-5742-B05E-AC3AC1F6614E}" type="slidenum">
              <a:rPr lang="es-ES_tradnl" smtClean="0"/>
              <a:t>5</a:t>
            </a:fld>
            <a:endParaRPr lang="es-ES_tradnl"/>
          </a:p>
        </p:txBody>
      </p:sp>
    </p:spTree>
    <p:extLst>
      <p:ext uri="{BB962C8B-B14F-4D97-AF65-F5344CB8AC3E}">
        <p14:creationId xmlns:p14="http://schemas.microsoft.com/office/powerpoint/2010/main" val="103708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0FE9A16-F10A-4FF6-BA96-F1D50B2E5F40}" type="slidenum">
              <a:rPr lang="en-GB" altLang="en-US" sz="1200">
                <a:cs typeface="Arial" panose="020B0604020202020204" pitchFamily="34" charset="0"/>
              </a:rPr>
              <a:pPr eaLnBrk="1" hangingPunct="1"/>
              <a:t>9</a:t>
            </a:fld>
            <a:endParaRPr lang="en-GB" altLang="en-US" sz="1200">
              <a:cs typeface="Arial" panose="020B0604020202020204" pitchFamily="34" charset="0"/>
            </a:endParaRPr>
          </a:p>
        </p:txBody>
      </p:sp>
      <p:sp>
        <p:nvSpPr>
          <p:cNvPr id="24578" name="Rectangle 2"/>
          <p:cNvSpPr>
            <a:spLocks noGrp="1" noRot="1" noChangeAspect="1" noChangeArrowheads="1" noTextEdit="1"/>
          </p:cNvSpPr>
          <p:nvPr>
            <p:ph type="sldImg"/>
          </p:nvPr>
        </p:nvSpPr>
        <p:spPr>
          <a:xfrm>
            <a:off x="182563" y="782638"/>
            <a:ext cx="6494462" cy="3654425"/>
          </a:xfrm>
          <a:ln/>
        </p:spPr>
      </p:sp>
      <p:sp>
        <p:nvSpPr>
          <p:cNvPr id="24579" name="Rectangle 3"/>
          <p:cNvSpPr>
            <a:spLocks noGrp="1" noChangeArrowheads="1"/>
          </p:cNvSpPr>
          <p:nvPr>
            <p:ph type="body" idx="1"/>
          </p:nvPr>
        </p:nvSpPr>
        <p:spPr>
          <a:xfrm>
            <a:off x="698500" y="4751388"/>
            <a:ext cx="5437188" cy="264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24580" name="Text Box 4"/>
          <p:cNvSpPr txBox="1">
            <a:spLocks noChangeArrowheads="1"/>
          </p:cNvSpPr>
          <p:nvPr/>
        </p:nvSpPr>
        <p:spPr bwMode="auto">
          <a:xfrm>
            <a:off x="682625" y="9064625"/>
            <a:ext cx="54149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8" tIns="43946" rIns="87888" bIns="43946" anchor="b">
            <a:spAutoFit/>
          </a:bodyPr>
          <a:lstStyle>
            <a:lvl1pPr defTabSz="8747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8747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8747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8747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8747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8747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747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747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747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a:spcBef>
                <a:spcPct val="30000"/>
              </a:spcBef>
            </a:pPr>
            <a:r>
              <a:rPr lang="en-US" altLang="en-US" sz="900">
                <a:latin typeface="Times New Roman" panose="02020603050405020304" pitchFamily="18" charset="0"/>
                <a:cs typeface="Arial" panose="020B0604020202020204" pitchFamily="34" charset="0"/>
              </a:rPr>
              <a:t>Prospective Studies Collaboration. Age-specific relevance of usual blood pressure to vascular mortality: a meta-analysis of individual data for one million adults in 61 prospective studies. </a:t>
            </a:r>
            <a:r>
              <a:rPr lang="en-US" altLang="en-US" sz="900" i="1">
                <a:latin typeface="Times New Roman" panose="02020603050405020304" pitchFamily="18" charset="0"/>
                <a:cs typeface="Arial" panose="020B0604020202020204" pitchFamily="34" charset="0"/>
              </a:rPr>
              <a:t>Lancet</a:t>
            </a:r>
            <a:r>
              <a:rPr lang="en-US" altLang="en-US" sz="900">
                <a:latin typeface="Times New Roman" panose="02020603050405020304" pitchFamily="18" charset="0"/>
                <a:cs typeface="Arial" panose="020B0604020202020204" pitchFamily="34" charset="0"/>
              </a:rPr>
              <a:t>. 2002;360:1903-1913. </a:t>
            </a:r>
          </a:p>
        </p:txBody>
      </p:sp>
    </p:spTree>
    <p:extLst>
      <p:ext uri="{BB962C8B-B14F-4D97-AF65-F5344CB8AC3E}">
        <p14:creationId xmlns:p14="http://schemas.microsoft.com/office/powerpoint/2010/main" val="306874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433388" y="708025"/>
            <a:ext cx="6300787" cy="3544888"/>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rPr>
              <a:t>More than 75% of consumed sodium comes from processed foods.</a:t>
            </a:r>
            <a:r>
              <a:rPr lang="en-US" baseline="0" dirty="0">
                <a:ea typeface="ＭＳ Ｐゴシック"/>
              </a:rPr>
              <a:t> Sodium </a:t>
            </a:r>
            <a:r>
              <a:rPr lang="en-US" dirty="0">
                <a:ea typeface="ＭＳ Ｐゴシック"/>
              </a:rPr>
              <a:t>is just about everywhere and found </a:t>
            </a:r>
            <a:r>
              <a:rPr lang="en-US" baseline="0" dirty="0">
                <a:ea typeface="ＭＳ Ｐゴシック"/>
              </a:rPr>
              <a:t>in a wide variety of foods. It’s spread out in the food supply so much that even the top 10 sources of sodium make up less than half - around 44% - of sodium intakes.</a:t>
            </a:r>
          </a:p>
          <a:p>
            <a:endParaRPr lang="en-US" baseline="0" dirty="0">
              <a:ea typeface="ＭＳ Ｐゴシック"/>
            </a:endParaRPr>
          </a:p>
          <a:p>
            <a:r>
              <a:rPr lang="en-US" baseline="0" dirty="0">
                <a:ea typeface="ＭＳ Ｐゴシック"/>
              </a:rPr>
              <a:t>Many people think that cutting back the ‘salt shaker’ at the table is enough to reduce their sodium levels – but it is not.  Only 6% of the sodium you consume comes from the salt shaker.  While it is important for us, as consumers, to cut back on the salt we add to things, we need more lower-sodium options when we are at the store.</a:t>
            </a:r>
            <a:endParaRPr lang="en-US" dirty="0">
              <a:ea typeface="ＭＳ Ｐゴシック"/>
            </a:endParaRPr>
          </a:p>
          <a:p>
            <a:r>
              <a:rPr lang="es-ES_tradnl" dirty="0"/>
              <a:t>El sodio corporal procede, casi exclusivamente, de los alimentos. </a:t>
            </a:r>
          </a:p>
          <a:p>
            <a:r>
              <a:rPr lang="es-ES_tradnl" dirty="0"/>
              <a:t>Los alimentos no procesados son, habitualmente, pobres en sodio. </a:t>
            </a:r>
          </a:p>
          <a:p>
            <a:r>
              <a:rPr lang="es-ES_tradnl" dirty="0"/>
              <a:t>la ingesta de sodio supera con creces las recomendaciones saludables (5-6 g de </a:t>
            </a:r>
            <a:r>
              <a:rPr lang="es-ES_tradnl" dirty="0" err="1"/>
              <a:t>ClNa</a:t>
            </a:r>
            <a:r>
              <a:rPr lang="es-ES_tradnl" dirty="0"/>
              <a:t>/24 h) debido al boom actual en el procesado industrial de los alimentos que está dando lugar a un repunte en el consumo de sal, en muchas ocasiones superior al de la era </a:t>
            </a:r>
            <a:r>
              <a:rPr lang="es-ES_tradnl" dirty="0" err="1"/>
              <a:t>prefrigorífica</a:t>
            </a:r>
            <a:r>
              <a:rPr lang="es-ES_tradnl" dirty="0"/>
              <a:t> en los países industrializados. </a:t>
            </a:r>
          </a:p>
          <a:p>
            <a:r>
              <a:rPr lang="es-ES_tradnl" dirty="0"/>
              <a:t>la sal añadida (en la mesa, o durante el cocinado)= 15%</a:t>
            </a:r>
          </a:p>
          <a:p>
            <a:r>
              <a:rPr lang="es-ES_tradnl" dirty="0"/>
              <a:t>contenido de sodio de los alimentos= 10%</a:t>
            </a:r>
          </a:p>
          <a:p>
            <a:r>
              <a:rPr lang="es-ES_tradnl" dirty="0"/>
              <a:t>sal añadida en alimentos procesados= 75%</a:t>
            </a:r>
          </a:p>
          <a:p>
            <a:endParaRPr lang="en-US" dirty="0">
              <a:ea typeface="ＭＳ Ｐゴシック"/>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750E9CF-41D0-439B-A126-A41AD0D04A53}" type="slidenum">
              <a:rPr lang="en-US" smtClean="0">
                <a:solidFill>
                  <a:prstClr val="black"/>
                </a:solidFill>
                <a:ea typeface="ＭＳ Ｐゴシック"/>
                <a:cs typeface="ＭＳ Ｐゴシック"/>
              </a:rPr>
              <a:pPr/>
              <a:t>10</a:t>
            </a:fld>
            <a:endParaRPr lang="en-US" dirty="0">
              <a:solidFill>
                <a:prstClr val="black"/>
              </a:solidFill>
              <a:ea typeface="ＭＳ Ｐゴシック"/>
              <a:cs typeface="ＭＳ Ｐゴシック"/>
            </a:endParaRPr>
          </a:p>
        </p:txBody>
      </p:sp>
    </p:spTree>
    <p:extLst>
      <p:ext uri="{BB962C8B-B14F-4D97-AF65-F5344CB8AC3E}">
        <p14:creationId xmlns:p14="http://schemas.microsoft.com/office/powerpoint/2010/main" val="394702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ea typeface="ＭＳ Ｐゴシック" charset="-128"/>
              </a:defRPr>
            </a:lvl1pPr>
            <a:lvl2pPr marL="742950" indent="-285750" defTabSz="915988" eaLnBrk="0" hangingPunct="0">
              <a:defRPr>
                <a:solidFill>
                  <a:schemeClr val="tx1"/>
                </a:solidFill>
                <a:latin typeface="Arial" charset="0"/>
                <a:ea typeface="ＭＳ Ｐゴシック" charset="-128"/>
              </a:defRPr>
            </a:lvl2pPr>
            <a:lvl3pPr marL="1143000" indent="-228600" defTabSz="915988" eaLnBrk="0" hangingPunct="0">
              <a:defRPr>
                <a:solidFill>
                  <a:schemeClr val="tx1"/>
                </a:solidFill>
                <a:latin typeface="Arial" charset="0"/>
                <a:ea typeface="ＭＳ Ｐゴシック" charset="-128"/>
              </a:defRPr>
            </a:lvl3pPr>
            <a:lvl4pPr marL="1600200" indent="-228600" defTabSz="915988" eaLnBrk="0" hangingPunct="0">
              <a:defRPr>
                <a:solidFill>
                  <a:schemeClr val="tx1"/>
                </a:solidFill>
                <a:latin typeface="Arial" charset="0"/>
                <a:ea typeface="ＭＳ Ｐゴシック" charset="-128"/>
              </a:defRPr>
            </a:lvl4pPr>
            <a:lvl5pPr marL="2057400" indent="-228600" defTabSz="915988" eaLnBrk="0" hangingPunct="0">
              <a:defRPr>
                <a:solidFill>
                  <a:schemeClr val="tx1"/>
                </a:solidFill>
                <a:latin typeface="Arial" charset="0"/>
                <a:ea typeface="ＭＳ Ｐゴシック" charset="-128"/>
              </a:defRPr>
            </a:lvl5pPr>
            <a:lvl6pPr marL="2514600" indent="-228600" defTabSz="9159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9159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9159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91598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95B53C8-19AE-1D40-B398-6FFA8733499C}" type="slidenum">
              <a:rPr lang="en-GB" altLang="en-US"/>
              <a:pPr eaLnBrk="1" hangingPunct="1"/>
              <a:t>12</a:t>
            </a:fld>
            <a:endParaRPr lang="en-GB" altLang="en-US"/>
          </a:p>
        </p:txBody>
      </p:sp>
      <p:sp>
        <p:nvSpPr>
          <p:cNvPr id="43011" name="Rectangle 2"/>
          <p:cNvSpPr>
            <a:spLocks noGrp="1" noRot="1" noChangeAspect="1" noChangeArrowheads="1" noTextEdit="1"/>
          </p:cNvSpPr>
          <p:nvPr>
            <p:ph type="sldImg"/>
          </p:nvPr>
        </p:nvSpPr>
        <p:spPr>
          <a:xfrm>
            <a:off x="182563" y="782638"/>
            <a:ext cx="6494462" cy="3654425"/>
          </a:xfrm>
          <a:ln/>
        </p:spPr>
      </p:sp>
      <p:sp>
        <p:nvSpPr>
          <p:cNvPr id="43012" name="Rectangle 3"/>
          <p:cNvSpPr>
            <a:spLocks noGrp="1" noChangeArrowheads="1"/>
          </p:cNvSpPr>
          <p:nvPr>
            <p:ph type="body" idx="1"/>
          </p:nvPr>
        </p:nvSpPr>
        <p:spPr>
          <a:xfrm>
            <a:off x="698500" y="4751388"/>
            <a:ext cx="5437188" cy="264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ea typeface="ＭＳ Ｐゴシック" charset="-128"/>
              </a:rPr>
              <a:t>These data are taken from a meta-analysis of 61 prospective observational studies on deaths from vascular disease among subjects without vascular disease at baseline. The results demonstrated that the relationship of stroke mortality (left panel) and ischemic heart disease (IHD) mortality (right panel) to usual BP is strong and direct at all ages.</a:t>
            </a:r>
          </a:p>
          <a:p>
            <a:pPr eaLnBrk="1" hangingPunct="1">
              <a:spcBef>
                <a:spcPct val="0"/>
              </a:spcBef>
            </a:pPr>
            <a:endParaRPr lang="en-GB" altLang="en-US">
              <a:ea typeface="ＭＳ Ｐゴシック" charset="-128"/>
            </a:endParaRPr>
          </a:p>
          <a:p>
            <a:pPr eaLnBrk="1" hangingPunct="1">
              <a:spcBef>
                <a:spcPct val="0"/>
              </a:spcBef>
            </a:pPr>
            <a:r>
              <a:rPr lang="en-GB" altLang="en-US">
                <a:ea typeface="ＭＳ Ｐゴシック" charset="-128"/>
              </a:rPr>
              <a:t>As highlighted on the following slide, each difference of 20 mmHg in usual SBP is associated with a two-fold difference in the risk of stroke mortality and IHD mortality (between ages 40–69 years). The annual absolute difference in risk is greater in old age.</a:t>
            </a:r>
          </a:p>
          <a:p>
            <a:pPr eaLnBrk="1" hangingPunct="1">
              <a:spcBef>
                <a:spcPct val="0"/>
              </a:spcBef>
            </a:pPr>
            <a:endParaRPr lang="en-GB" altLang="en-US" b="1">
              <a:ea typeface="ＭＳ Ｐゴシック" charset="-128"/>
            </a:endParaRPr>
          </a:p>
          <a:p>
            <a:pPr eaLnBrk="1" hangingPunct="1">
              <a:spcBef>
                <a:spcPct val="0"/>
              </a:spcBef>
            </a:pPr>
            <a:r>
              <a:rPr lang="en-US" altLang="en-US" b="1">
                <a:ea typeface="ＭＳ Ｐゴシック" charset="-128"/>
              </a:rPr>
              <a:t>Reference</a:t>
            </a:r>
          </a:p>
          <a:p>
            <a:pPr eaLnBrk="1" hangingPunct="1">
              <a:spcBef>
                <a:spcPct val="0"/>
              </a:spcBef>
            </a:pPr>
            <a:r>
              <a:rPr lang="en-US" altLang="en-US">
                <a:ea typeface="ＭＳ Ｐゴシック" charset="-128"/>
              </a:rPr>
              <a:t>Lewington S, et al. Age-specific relevance of usual blood pressure to vascular mortality: a meta-analysis of individual data for one million adults in 61 prospective studies. Lancet 2002;360:1903–13.</a:t>
            </a:r>
          </a:p>
        </p:txBody>
      </p:sp>
      <p:sp>
        <p:nvSpPr>
          <p:cNvPr id="43013" name="Text Box 4"/>
          <p:cNvSpPr txBox="1">
            <a:spLocks noChangeArrowheads="1"/>
          </p:cNvSpPr>
          <p:nvPr/>
        </p:nvSpPr>
        <p:spPr bwMode="auto">
          <a:xfrm>
            <a:off x="682625" y="9064625"/>
            <a:ext cx="54149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8" tIns="43946" rIns="87888" bIns="43946" anchor="b">
            <a:spAutoFit/>
          </a:bodyPr>
          <a:lstStyle>
            <a:lvl1pPr defTabSz="874713" eaLnBrk="0" hangingPunct="0">
              <a:defRPr>
                <a:solidFill>
                  <a:schemeClr val="tx1"/>
                </a:solidFill>
                <a:latin typeface="Arial" charset="0"/>
                <a:ea typeface="ＭＳ Ｐゴシック" charset="-128"/>
              </a:defRPr>
            </a:lvl1pPr>
            <a:lvl2pPr marL="742950" indent="-285750" defTabSz="874713" eaLnBrk="0" hangingPunct="0">
              <a:defRPr>
                <a:solidFill>
                  <a:schemeClr val="tx1"/>
                </a:solidFill>
                <a:latin typeface="Arial" charset="0"/>
                <a:ea typeface="ＭＳ Ｐゴシック" charset="-128"/>
              </a:defRPr>
            </a:lvl2pPr>
            <a:lvl3pPr marL="1143000" indent="-228600" defTabSz="874713" eaLnBrk="0" hangingPunct="0">
              <a:defRPr>
                <a:solidFill>
                  <a:schemeClr val="tx1"/>
                </a:solidFill>
                <a:latin typeface="Arial" charset="0"/>
                <a:ea typeface="ＭＳ Ｐゴシック" charset="-128"/>
              </a:defRPr>
            </a:lvl3pPr>
            <a:lvl4pPr marL="1600200" indent="-228600" defTabSz="874713" eaLnBrk="0" hangingPunct="0">
              <a:defRPr>
                <a:solidFill>
                  <a:schemeClr val="tx1"/>
                </a:solidFill>
                <a:latin typeface="Arial" charset="0"/>
                <a:ea typeface="ＭＳ Ｐゴシック" charset="-128"/>
              </a:defRPr>
            </a:lvl4pPr>
            <a:lvl5pPr marL="2057400" indent="-228600" defTabSz="874713" eaLnBrk="0" hangingPunct="0">
              <a:defRPr>
                <a:solidFill>
                  <a:schemeClr val="tx1"/>
                </a:solidFill>
                <a:latin typeface="Arial" charset="0"/>
                <a:ea typeface="ＭＳ Ｐゴシック" charset="-128"/>
              </a:defRPr>
            </a:lvl5pPr>
            <a:lvl6pPr marL="2514600" indent="-228600" defTabSz="874713" eaLnBrk="0" fontAlgn="base" hangingPunct="0">
              <a:spcBef>
                <a:spcPct val="0"/>
              </a:spcBef>
              <a:spcAft>
                <a:spcPct val="0"/>
              </a:spcAft>
              <a:defRPr>
                <a:solidFill>
                  <a:schemeClr val="tx1"/>
                </a:solidFill>
                <a:latin typeface="Arial" charset="0"/>
                <a:ea typeface="ＭＳ Ｐゴシック" charset="-128"/>
              </a:defRPr>
            </a:lvl6pPr>
            <a:lvl7pPr marL="2971800" indent="-228600" defTabSz="874713" eaLnBrk="0" fontAlgn="base" hangingPunct="0">
              <a:spcBef>
                <a:spcPct val="0"/>
              </a:spcBef>
              <a:spcAft>
                <a:spcPct val="0"/>
              </a:spcAft>
              <a:defRPr>
                <a:solidFill>
                  <a:schemeClr val="tx1"/>
                </a:solidFill>
                <a:latin typeface="Arial" charset="0"/>
                <a:ea typeface="ＭＳ Ｐゴシック" charset="-128"/>
              </a:defRPr>
            </a:lvl7pPr>
            <a:lvl8pPr marL="3429000" indent="-228600" defTabSz="874713" eaLnBrk="0" fontAlgn="base" hangingPunct="0">
              <a:spcBef>
                <a:spcPct val="0"/>
              </a:spcBef>
              <a:spcAft>
                <a:spcPct val="0"/>
              </a:spcAft>
              <a:defRPr>
                <a:solidFill>
                  <a:schemeClr val="tx1"/>
                </a:solidFill>
                <a:latin typeface="Arial" charset="0"/>
                <a:ea typeface="ＭＳ Ｐゴシック" charset="-128"/>
              </a:defRPr>
            </a:lvl8pPr>
            <a:lvl9pPr marL="3886200" indent="-228600" defTabSz="874713" eaLnBrk="0" fontAlgn="base" hangingPunct="0">
              <a:spcBef>
                <a:spcPct val="0"/>
              </a:spcBef>
              <a:spcAft>
                <a:spcPct val="0"/>
              </a:spcAft>
              <a:defRPr>
                <a:solidFill>
                  <a:schemeClr val="tx1"/>
                </a:solidFill>
                <a:latin typeface="Arial" charset="0"/>
                <a:ea typeface="ＭＳ Ｐゴシック" charset="-128"/>
              </a:defRPr>
            </a:lvl9pPr>
          </a:lstStyle>
          <a:p>
            <a:pPr algn="just">
              <a:spcBef>
                <a:spcPct val="30000"/>
              </a:spcBef>
            </a:pPr>
            <a:r>
              <a:rPr lang="en-US" altLang="en-US" sz="900">
                <a:latin typeface="Times New Roman" charset="0"/>
              </a:rPr>
              <a:t>Prospective Studies Collaboration. Age-specific relevance of usual blood pressure to vascular mortality: a meta-analysis of individual data for one million adults in 61 prospective studies. </a:t>
            </a:r>
            <a:r>
              <a:rPr lang="en-US" altLang="en-US" sz="900" i="1">
                <a:latin typeface="Times New Roman" charset="0"/>
              </a:rPr>
              <a:t>Lancet</a:t>
            </a:r>
            <a:r>
              <a:rPr lang="en-US" altLang="en-US" sz="900">
                <a:latin typeface="Times New Roman" charset="0"/>
              </a:rPr>
              <a:t>. 2002;360:1903-1913. </a:t>
            </a:r>
          </a:p>
        </p:txBody>
      </p:sp>
    </p:spTree>
    <p:extLst>
      <p:ext uri="{BB962C8B-B14F-4D97-AF65-F5344CB8AC3E}">
        <p14:creationId xmlns:p14="http://schemas.microsoft.com/office/powerpoint/2010/main" val="139947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8507C73-DDD8-9646-9540-571D47CEE482}"/>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425D23CC-8083-674D-9EAC-D14B7CEF01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s-UY" b="1">
                <a:latin typeface="Arial" panose="020B0604020202020204" pitchFamily="34" charset="0"/>
                <a:ea typeface="ＭＳ Ｐゴシック" panose="020B0600070205080204" pitchFamily="34" charset="-128"/>
              </a:rPr>
              <a:t>Slide 19</a:t>
            </a:r>
          </a:p>
          <a:p>
            <a:endParaRPr lang="en-CA" altLang="es-UY">
              <a:latin typeface="Arial" panose="020B0604020202020204" pitchFamily="34" charset="0"/>
              <a:ea typeface="ＭＳ Ｐゴシック" panose="020B0600070205080204" pitchFamily="34" charset="-128"/>
            </a:endParaRPr>
          </a:p>
          <a:p>
            <a:r>
              <a:rPr lang="en-US" altLang="es-UY">
                <a:latin typeface="Arial" panose="020B0604020202020204" pitchFamily="34" charset="0"/>
                <a:ea typeface="ＭＳ Ｐゴシック" panose="020B0600070205080204" pitchFamily="34" charset="-128"/>
              </a:rPr>
              <a:t>Studies in regular outbred rats and Dahl salt-sensitive rats suggest that long-term exposure to excess salt intake leads to a slow, progressive, and irreversible elevation of BP (In the figure, this is represented by the slow upward trend in BP while on a high salt intake, a response that is distinct from the initial rapid increase in BP at the onset of a high salt intake). In these experiments, acute salt restriction reduced BP, but with increasing exposure to excess salt intake, salt restriction could not return BP to the original low levels occurring in rats maintained on a low salt diet. Thus, such data illustrate that the BP response to acute salt restriction may underestimate whether, or to what extent, an individual has been affected by excess salt intake up to that point.  </a:t>
            </a:r>
          </a:p>
          <a:p>
            <a:endParaRPr lang="en-US" altLang="es-UY">
              <a:latin typeface="Arial" panose="020B0604020202020204" pitchFamily="34" charset="0"/>
              <a:ea typeface="ＭＳ Ｐゴシック" panose="020B0600070205080204" pitchFamily="34" charset="-128"/>
            </a:endParaRPr>
          </a:p>
          <a:p>
            <a:r>
              <a:rPr lang="en-GB" altLang="es-UY">
                <a:latin typeface="Arial" panose="020B0604020202020204" pitchFamily="34" charset="0"/>
                <a:ea typeface="ＭＳ Ｐゴシック" panose="020B0600070205080204" pitchFamily="34" charset="-128"/>
              </a:rPr>
              <a:t>The data in the graph represents the mean response of 5 Dahl-S rats to manipulation of their salt intake as described in: </a:t>
            </a:r>
            <a:r>
              <a:rPr lang="en-US" altLang="es-UY">
                <a:latin typeface="Arial" panose="020B0604020202020204" pitchFamily="34" charset="0"/>
                <a:ea typeface="ＭＳ Ｐゴシック" panose="020B0600070205080204" pitchFamily="34" charset="-128"/>
              </a:rPr>
              <a:t> Van Vliet BN, Chafe LL, Halfyard S, Leonard AM. Distinct rapid and slow phases of salt-induced hypertension in Dahl salt-sensitive rats. J Hypertension 24:1599-1606, 2006. The and other related data are discussed at length in a review: </a:t>
            </a:r>
            <a:r>
              <a:rPr lang="en-GB" altLang="es-UY">
                <a:latin typeface="Arial" panose="020B0604020202020204" pitchFamily="34" charset="0"/>
                <a:ea typeface="ＭＳ Ｐゴシック" panose="020B0600070205080204" pitchFamily="34" charset="-128"/>
              </a:rPr>
              <a:t>Van Vliet BN, Montani J-P. The Time Course of Salt-Induced Hypertension and Why it Matters. Int J Obesity 2008 Dec; 32 (Suppl 6): S35 – S47.</a:t>
            </a:r>
          </a:p>
          <a:p>
            <a:endParaRPr lang="en-GB" altLang="es-UY">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93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4B31DD79-F8CD-DA40-9C84-AF5F168F0F8E}"/>
              </a:ext>
            </a:extLst>
          </p:cNvPr>
          <p:cNvSpPr>
            <a:spLocks noGrp="1" noRot="1" noChangeAspect="1" noChangeArrowheads="1" noTextEdit="1"/>
          </p:cNvSpPr>
          <p:nvPr>
            <p:ph type="sldImg"/>
          </p:nvPr>
        </p:nvSpPr>
        <p:spPr>
          <a:ln/>
        </p:spPr>
      </p:sp>
      <p:sp>
        <p:nvSpPr>
          <p:cNvPr id="51202" name="Rectangle 3">
            <a:extLst>
              <a:ext uri="{FF2B5EF4-FFF2-40B4-BE49-F238E27FC236}">
                <a16:creationId xmlns:a16="http://schemas.microsoft.com/office/drawing/2014/main" id="{723D1143-C0B2-204F-BE5E-40FDD8CFC6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CA" altLang="es-UY" b="1">
                <a:latin typeface="Arial" panose="020B0604020202020204" pitchFamily="34" charset="0"/>
                <a:ea typeface="ＭＳ Ｐゴシック" panose="020B0600070205080204" pitchFamily="34" charset="-128"/>
              </a:rPr>
              <a:t>Slide 20</a:t>
            </a:r>
          </a:p>
          <a:p>
            <a:pPr marL="228600" indent="-228600"/>
            <a:endParaRPr lang="en-CA" altLang="es-UY">
              <a:latin typeface="Arial" panose="020B0604020202020204" pitchFamily="34" charset="0"/>
              <a:ea typeface="ＭＳ Ｐゴシック" panose="020B0600070205080204" pitchFamily="34" charset="-128"/>
            </a:endParaRPr>
          </a:p>
          <a:p>
            <a:pPr marL="228600" indent="-228600"/>
            <a:r>
              <a:rPr lang="en-US" altLang="es-UY">
                <a:latin typeface="Arial" panose="020B0604020202020204" pitchFamily="34" charset="0"/>
                <a:ea typeface="ＭＳ Ｐゴシック" panose="020B0600070205080204" pitchFamily="34" charset="-128"/>
              </a:rPr>
              <a:t>In regular outbred rats, long term increases in dietary salt intake lead to a dose-dependent reduction of life span (Meneely and Ball, 1958). In other rat models, excess dietary salt intake has been associated with a number of different forms of cardiovascular mortality, from stroke to heart failure (see Penner et al, 2007 for specific references). In the Dahl strain of rats, salt induced hypertension is associated with progressive renal lesions and rapid death, in some cases within several weeks.   </a:t>
            </a:r>
          </a:p>
          <a:p>
            <a:pPr marL="228600" indent="-228600"/>
            <a:endParaRPr lang="en-US" altLang="es-UY">
              <a:latin typeface="Arial" panose="020B0604020202020204" pitchFamily="34" charset="0"/>
              <a:ea typeface="ＭＳ Ｐゴシック" panose="020B0600070205080204" pitchFamily="34" charset="-128"/>
            </a:endParaRPr>
          </a:p>
          <a:p>
            <a:pPr marL="228600" indent="-228600"/>
            <a:r>
              <a:rPr lang="en-US" altLang="es-UY">
                <a:latin typeface="Arial" panose="020B0604020202020204" pitchFamily="34" charset="0"/>
                <a:ea typeface="ＭＳ Ｐゴシック" panose="020B0600070205080204" pitchFamily="34" charset="-128"/>
              </a:rPr>
              <a:t>Excess dietary salt intake has also been associated with various forms of “hypertensive target organ damage” in animal models, from cardiac hypertrophy to severe renal lesions (see Penner et al, 2007, for specific references).  In addition, excess salt intake has also been found to be able to provoke a number of other changes that have generally been associated with hypertension or metabolic syndrome, such as insulin resistance (Ogihara et al, 2003), hyperlipidemia (e.g. Meneely and Ball, 1958), and vascular stiffening (Varagic et al, 2008).</a:t>
            </a:r>
          </a:p>
          <a:p>
            <a:pPr marL="228600" indent="-228600"/>
            <a:endParaRPr lang="en-US" altLang="es-UY" u="sng">
              <a:latin typeface="Arial" panose="020B0604020202020204" pitchFamily="34" charset="0"/>
              <a:ea typeface="ＭＳ Ｐゴシック" panose="020B0600070205080204" pitchFamily="34" charset="-128"/>
            </a:endParaRPr>
          </a:p>
          <a:p>
            <a:pPr marL="228600" indent="-228600"/>
            <a:r>
              <a:rPr lang="en-US" altLang="es-UY" u="sng">
                <a:latin typeface="Arial" panose="020B0604020202020204" pitchFamily="34" charset="0"/>
                <a:ea typeface="ＭＳ Ｐゴシック" panose="020B0600070205080204" pitchFamily="34" charset="-128"/>
              </a:rPr>
              <a:t>References Cited</a:t>
            </a:r>
            <a:r>
              <a:rPr lang="en-US" altLang="es-UY">
                <a:latin typeface="Arial" panose="020B0604020202020204" pitchFamily="34" charset="0"/>
                <a:ea typeface="ＭＳ Ｐゴシック" panose="020B0600070205080204" pitchFamily="34" charset="-128"/>
              </a:rPr>
              <a:t>.</a:t>
            </a:r>
          </a:p>
          <a:p>
            <a:pPr marL="228600" indent="-228600"/>
            <a:endParaRPr lang="en-US" altLang="es-UY">
              <a:latin typeface="Arial" panose="020B0604020202020204" pitchFamily="34" charset="0"/>
              <a:ea typeface="ＭＳ Ｐゴシック" panose="020B0600070205080204" pitchFamily="34" charset="-128"/>
            </a:endParaRPr>
          </a:p>
          <a:p>
            <a:pPr marL="228600" indent="-228600"/>
            <a:r>
              <a:rPr lang="en-US" altLang="es-UY">
                <a:latin typeface="Arial" panose="020B0604020202020204" pitchFamily="34" charset="0"/>
                <a:ea typeface="ＭＳ Ｐゴシック" panose="020B0600070205080204" pitchFamily="34" charset="-128"/>
              </a:rPr>
              <a:t>Meneely GR, Ball CO. Experimental epidemiology of chronic sodium chloride toxicity and the protective effect of potassium chloride. Am J Med. 1958 Nov;25(5):713-25.</a:t>
            </a:r>
          </a:p>
          <a:p>
            <a:pPr marL="228600" indent="-228600"/>
            <a:endParaRPr lang="en-US" altLang="es-UY">
              <a:latin typeface="Arial" panose="020B0604020202020204" pitchFamily="34" charset="0"/>
              <a:ea typeface="ＭＳ Ｐゴシック" panose="020B0600070205080204" pitchFamily="34" charset="-128"/>
            </a:endParaRPr>
          </a:p>
          <a:p>
            <a:pPr marL="228600" indent="-228600"/>
            <a:r>
              <a:rPr lang="en-US" altLang="es-UY">
                <a:latin typeface="Arial" panose="020B0604020202020204" pitchFamily="34" charset="0"/>
                <a:ea typeface="ＭＳ Ｐゴシック" panose="020B0600070205080204" pitchFamily="34" charset="-128"/>
              </a:rPr>
              <a:t>Ogihara T, Asano T, Fujita T.  Contribution of salt intake to insulin resistance associated with hypertension. Life Sci. 2003 Jun 20;73(5):509-23.</a:t>
            </a:r>
          </a:p>
          <a:p>
            <a:pPr marL="228600" indent="-228600"/>
            <a:endParaRPr lang="en-US" altLang="es-UY">
              <a:latin typeface="Arial" panose="020B0604020202020204" pitchFamily="34" charset="0"/>
              <a:ea typeface="ＭＳ Ｐゴシック" panose="020B0600070205080204" pitchFamily="34" charset="-128"/>
            </a:endParaRPr>
          </a:p>
          <a:p>
            <a:pPr marL="228600" indent="-228600"/>
            <a:r>
              <a:rPr lang="en-US" altLang="es-UY">
                <a:latin typeface="Arial" panose="020B0604020202020204" pitchFamily="34" charset="0"/>
                <a:ea typeface="ＭＳ Ｐゴシック" panose="020B0600070205080204" pitchFamily="34" charset="-128"/>
              </a:rPr>
              <a:t>Penner SB, Campbell NR, Chockalingam A, Zarnke K, Van Vliet B. Dietary sodium and cardiovascular outcomes: a rational approach. Can J Cardiol. 2007 May 15;23(7):567-72.</a:t>
            </a:r>
          </a:p>
          <a:p>
            <a:pPr marL="228600" indent="-228600"/>
            <a:endParaRPr lang="en-US" altLang="es-UY">
              <a:latin typeface="Arial" panose="020B0604020202020204" pitchFamily="34" charset="0"/>
              <a:ea typeface="ＭＳ Ｐゴシック" panose="020B0600070205080204" pitchFamily="34" charset="-128"/>
            </a:endParaRPr>
          </a:p>
          <a:p>
            <a:pPr marL="228600" indent="-228600"/>
            <a:r>
              <a:rPr lang="en-US" altLang="es-UY">
                <a:latin typeface="Arial" panose="020B0604020202020204" pitchFamily="34" charset="0"/>
                <a:ea typeface="ＭＳ Ｐゴシック" panose="020B0600070205080204" pitchFamily="34" charset="-128"/>
              </a:rPr>
              <a:t>Varagic J, Frohlich ED, Susic D, Ahn J, Matavelli L, López B, Díez J. AT1 receptor antagonism attenuates target organ effects of excess salt in SHRs without affecting pressure. Am J Physiol Heart Circ Physiol. 2008 Feb;294(2):H853-8.</a:t>
            </a:r>
          </a:p>
          <a:p>
            <a:pPr marL="228600" indent="-228600"/>
            <a:endParaRPr lang="en-US" altLang="es-UY">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020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90488" y="744538"/>
            <a:ext cx="6616700" cy="3722687"/>
          </a:xfrm>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574944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0459104-ECDB-BD43-8A34-A5A2EAF4292D}"/>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744D887-6847-0243-8A7E-052C5EBA376C}"/>
              </a:ext>
            </a:extLst>
          </p:cNvPr>
          <p:cNvSpPr>
            <a:spLocks noGrp="1" noChangeArrowheads="1"/>
          </p:cNvSpPr>
          <p:nvPr>
            <p:ph type="ftr" sz="quarter" idx="11"/>
          </p:nvPr>
        </p:nvSpPr>
        <p:spPr>
          <a:ln/>
        </p:spPr>
        <p:txBody>
          <a:bodyPr/>
          <a:lstStyle>
            <a:lvl1pPr>
              <a:defRPr/>
            </a:lvl1pPr>
          </a:lstStyle>
          <a:p>
            <a:pPr>
              <a:defRPr/>
            </a:pPr>
            <a:r>
              <a:rPr lang="en-GB"/>
              <a:t>Charity Registration No. 1098818</a:t>
            </a:r>
          </a:p>
        </p:txBody>
      </p:sp>
      <p:sp>
        <p:nvSpPr>
          <p:cNvPr id="5" name="Rectangle 6">
            <a:extLst>
              <a:ext uri="{FF2B5EF4-FFF2-40B4-BE49-F238E27FC236}">
                <a16:creationId xmlns:a16="http://schemas.microsoft.com/office/drawing/2014/main" id="{D32EE4F0-F87C-EA44-BEA5-185382311CD7}"/>
              </a:ext>
            </a:extLst>
          </p:cNvPr>
          <p:cNvSpPr>
            <a:spLocks noGrp="1" noChangeArrowheads="1"/>
          </p:cNvSpPr>
          <p:nvPr>
            <p:ph type="sldNum" sz="quarter" idx="12"/>
          </p:nvPr>
        </p:nvSpPr>
        <p:spPr>
          <a:ln/>
        </p:spPr>
        <p:txBody>
          <a:bodyPr/>
          <a:lstStyle>
            <a:lvl1pPr>
              <a:defRPr/>
            </a:lvl1pPr>
          </a:lstStyle>
          <a:p>
            <a:pPr>
              <a:defRPr/>
            </a:pPr>
            <a:fld id="{2E1EA75D-A3A0-9C49-8E95-DC821E6A88A9}" type="slidenum">
              <a:rPr lang="en-GB" altLang="es-UY"/>
              <a:pPr>
                <a:defRPr/>
              </a:pPr>
              <a:t>‹Nº›</a:t>
            </a:fld>
            <a:endParaRPr lang="en-GB" altLang="es-UY"/>
          </a:p>
        </p:txBody>
      </p:sp>
    </p:spTree>
    <p:extLst>
      <p:ext uri="{BB962C8B-B14F-4D97-AF65-F5344CB8AC3E}">
        <p14:creationId xmlns:p14="http://schemas.microsoft.com/office/powerpoint/2010/main" val="62168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0795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267200"/>
          </a:xfrm>
        </p:spPr>
        <p:txBody>
          <a:bodyPr/>
          <a:lstStyle/>
          <a:p>
            <a:pPr lvl="0"/>
            <a:endParaRPr lang="en-US" noProof="0"/>
          </a:p>
        </p:txBody>
      </p:sp>
    </p:spTree>
    <p:extLst>
      <p:ext uri="{BB962C8B-B14F-4D97-AF65-F5344CB8AC3E}">
        <p14:creationId xmlns:p14="http://schemas.microsoft.com/office/powerpoint/2010/main" val="3734155923"/>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11/21/18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p:txBody>
          <a:bodyPr/>
          <a:lstStyle/>
          <a:p>
            <a:fld id="{DA16AA21-1863-4931-97CB-99D0A168701B}" type="datetimeFigureOut">
              <a:rPr lang="en-US" smtClean="0"/>
              <a:t>11/21/18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a:p>
        </p:txBody>
      </p:sp>
      <p:sp>
        <p:nvSpPr>
          <p:cNvPr id="5" name="Date Placeholder 4"/>
          <p:cNvSpPr>
            <a:spLocks noGrp="1"/>
          </p:cNvSpPr>
          <p:nvPr>
            <p:ph type="dt" sz="half" idx="10"/>
          </p:nvPr>
        </p:nvSpPr>
        <p:spPr/>
        <p:txBody>
          <a:bodyPr/>
          <a:lstStyle/>
          <a:p>
            <a:fld id="{3772C379-9A7C-4C87-A116-CBE9F58B04C5}" type="datetimeFigureOut">
              <a:rPr lang="en-US" smtClean="0"/>
              <a:t>11/21/18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11/21/18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9" r:id="rId13"/>
  </p:sldLayoutIdLst>
  <p:hf sldNum="0" hdr="0" ftr="0" dt="0"/>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E7518-7731-4244-8CC1-7EFEA481E62D}"/>
              </a:ext>
            </a:extLst>
          </p:cNvPr>
          <p:cNvSpPr>
            <a:spLocks noGrp="1"/>
          </p:cNvSpPr>
          <p:nvPr>
            <p:ph type="ctrTitle"/>
          </p:nvPr>
        </p:nvSpPr>
        <p:spPr/>
        <p:txBody>
          <a:bodyPr/>
          <a:lstStyle/>
          <a:p>
            <a:pPr algn="ctr"/>
            <a:r>
              <a:rPr lang="es-ES_tradnl" sz="6000" dirty="0"/>
              <a:t>Efecto de la </a:t>
            </a:r>
            <a:r>
              <a:rPr lang="es-ES_tradnl" sz="6000" dirty="0" err="1"/>
              <a:t>Reduccion</a:t>
            </a:r>
            <a:r>
              <a:rPr lang="es-ES_tradnl" sz="6000" dirty="0"/>
              <a:t> de sal/sodio en la población </a:t>
            </a:r>
          </a:p>
        </p:txBody>
      </p:sp>
      <p:sp>
        <p:nvSpPr>
          <p:cNvPr id="3" name="Subtítulo 2">
            <a:extLst>
              <a:ext uri="{FF2B5EF4-FFF2-40B4-BE49-F238E27FC236}">
                <a16:creationId xmlns:a16="http://schemas.microsoft.com/office/drawing/2014/main" id="{B7645A2E-65AC-9941-A702-22668795C9A5}"/>
              </a:ext>
            </a:extLst>
          </p:cNvPr>
          <p:cNvSpPr>
            <a:spLocks noGrp="1"/>
          </p:cNvSpPr>
          <p:nvPr>
            <p:ph type="subTitle" idx="1"/>
          </p:nvPr>
        </p:nvSpPr>
        <p:spPr>
          <a:xfrm>
            <a:off x="1690737" y="4432582"/>
            <a:ext cx="7891272" cy="1069848"/>
          </a:xfrm>
        </p:spPr>
        <p:txBody>
          <a:bodyPr>
            <a:normAutofit fontScale="92500" lnSpcReduction="20000"/>
          </a:bodyPr>
          <a:lstStyle/>
          <a:p>
            <a:pPr algn="ctr"/>
            <a:r>
              <a:rPr lang="es-ES_tradnl" dirty="0"/>
              <a:t>Congreso </a:t>
            </a:r>
            <a:r>
              <a:rPr lang="es-ES_tradnl"/>
              <a:t>Multidisciplinario Internacional sobre  </a:t>
            </a:r>
            <a:r>
              <a:rPr lang="es-ES_tradnl" dirty="0"/>
              <a:t>Tabaquismo y </a:t>
            </a:r>
          </a:p>
          <a:p>
            <a:pPr algn="ctr"/>
            <a:r>
              <a:rPr lang="es-ES_tradnl" dirty="0"/>
              <a:t>Enfermedades No Transmisibles</a:t>
            </a:r>
          </a:p>
          <a:p>
            <a:pPr algn="ctr"/>
            <a:r>
              <a:rPr lang="es-ES_tradnl" dirty="0"/>
              <a:t> Ciudad de Panamá, 21 al 23 de noviembre de 2018</a:t>
            </a:r>
          </a:p>
        </p:txBody>
      </p:sp>
      <p:sp>
        <p:nvSpPr>
          <p:cNvPr id="5" name="CuadroTexto 4">
            <a:extLst>
              <a:ext uri="{FF2B5EF4-FFF2-40B4-BE49-F238E27FC236}">
                <a16:creationId xmlns:a16="http://schemas.microsoft.com/office/drawing/2014/main" id="{6C84756E-5DE0-E34D-9CBE-3813C82C4A83}"/>
              </a:ext>
            </a:extLst>
          </p:cNvPr>
          <p:cNvSpPr txBox="1"/>
          <p:nvPr/>
        </p:nvSpPr>
        <p:spPr>
          <a:xfrm>
            <a:off x="6310489" y="5813778"/>
            <a:ext cx="4708031" cy="646331"/>
          </a:xfrm>
          <a:prstGeom prst="rect">
            <a:avLst/>
          </a:prstGeom>
          <a:noFill/>
        </p:spPr>
        <p:txBody>
          <a:bodyPr wrap="square" rtlCol="0">
            <a:spAutoFit/>
          </a:bodyPr>
          <a:lstStyle/>
          <a:p>
            <a:r>
              <a:rPr lang="es-ES_tradnl" b="1" dirty="0"/>
              <a:t>Dr. Eduardo Bianco</a:t>
            </a:r>
          </a:p>
          <a:p>
            <a:r>
              <a:rPr lang="es-ES_tradnl" b="1" dirty="0"/>
              <a:t>Uruguay</a:t>
            </a:r>
          </a:p>
        </p:txBody>
      </p:sp>
    </p:spTree>
    <p:extLst>
      <p:ext uri="{BB962C8B-B14F-4D97-AF65-F5344CB8AC3E}">
        <p14:creationId xmlns:p14="http://schemas.microsoft.com/office/powerpoint/2010/main" val="36871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4" name="Title 1"/>
          <p:cNvSpPr>
            <a:spLocks noGrp="1"/>
          </p:cNvSpPr>
          <p:nvPr>
            <p:ph type="title"/>
          </p:nvPr>
        </p:nvSpPr>
        <p:spPr>
          <a:xfrm>
            <a:off x="782054" y="150290"/>
            <a:ext cx="9750062" cy="1008529"/>
          </a:xfrm>
        </p:spPr>
        <p:txBody>
          <a:bodyPr>
            <a:noAutofit/>
          </a:bodyPr>
          <a:lstStyle/>
          <a:p>
            <a:pPr algn="ctr"/>
            <a:r>
              <a:rPr lang="es-ES_tradnl" sz="4400" dirty="0"/>
              <a:t>De donde obtenemos la sal/sodio?</a:t>
            </a:r>
            <a:endParaRPr lang="en-US" sz="4400" dirty="0">
              <a:ea typeface="ＭＳ Ｐゴシック"/>
            </a:endParaRPr>
          </a:p>
        </p:txBody>
      </p:sp>
      <p:sp>
        <p:nvSpPr>
          <p:cNvPr id="27695" name="Slide Number Placeholder 3"/>
          <p:cNvSpPr>
            <a:spLocks noGrp="1"/>
          </p:cNvSpPr>
          <p:nvPr>
            <p:ph type="sldNum" sz="quarter" idx="12"/>
          </p:nvPr>
        </p:nvSpPr>
        <p:spPr bwMode="auto">
          <a:noFill/>
          <a:ln>
            <a:miter lim="800000"/>
            <a:headEnd/>
            <a:tailEnd/>
          </a:ln>
        </p:spPr>
        <p:txBody>
          <a:bodyPr/>
          <a:lstStyle/>
          <a:p>
            <a:fld id="{126EF52D-1CE3-4AFB-AC63-8599346F562E}" type="slidenum">
              <a:rPr lang="en-US" smtClean="0">
                <a:ea typeface="ＭＳ Ｐゴシック"/>
                <a:cs typeface="ＭＳ Ｐゴシック"/>
              </a:rPr>
              <a:pPr/>
              <a:t>10</a:t>
            </a:fld>
            <a:endParaRPr lang="en-US" dirty="0">
              <a:ea typeface="ＭＳ Ｐゴシック"/>
              <a:cs typeface="ＭＳ Ｐゴシック"/>
            </a:endParaRPr>
          </a:p>
        </p:txBody>
      </p:sp>
      <p:sp>
        <p:nvSpPr>
          <p:cNvPr id="27696" name="Text Box 4"/>
          <p:cNvSpPr txBox="1">
            <a:spLocks noChangeArrowheads="1"/>
          </p:cNvSpPr>
          <p:nvPr/>
        </p:nvSpPr>
        <p:spPr bwMode="auto">
          <a:xfrm>
            <a:off x="1994648" y="6113562"/>
            <a:ext cx="8135471" cy="244415"/>
          </a:xfrm>
          <a:prstGeom prst="rect">
            <a:avLst/>
          </a:prstGeom>
          <a:noFill/>
          <a:ln w="9525">
            <a:noFill/>
            <a:miter lim="800000"/>
            <a:headEnd/>
            <a:tailEnd/>
          </a:ln>
        </p:spPr>
        <p:txBody>
          <a:bodyPr wrap="square" lIns="80636" tIns="40317" rIns="80636" bIns="40317">
            <a:spAutoFit/>
          </a:bodyPr>
          <a:lstStyle/>
          <a:p>
            <a:pPr defTabSz="806867" fontAlgn="base">
              <a:spcBef>
                <a:spcPct val="0"/>
              </a:spcBef>
              <a:spcAft>
                <a:spcPct val="0"/>
              </a:spcAft>
            </a:pPr>
            <a:r>
              <a:rPr lang="en-US" sz="1059" i="1" dirty="0">
                <a:solidFill>
                  <a:prstClr val="black"/>
                </a:solidFill>
                <a:ea typeface="ＭＳ Ｐゴシック" charset="-128"/>
              </a:rPr>
              <a:t>Journal of the American College of Nutrition</a:t>
            </a:r>
            <a:r>
              <a:rPr lang="en-US" sz="1059" dirty="0">
                <a:solidFill>
                  <a:prstClr val="black"/>
                </a:solidFill>
                <a:ea typeface="ＭＳ Ｐゴシック" charset="-128"/>
              </a:rPr>
              <a:t>. 1991 Aug;10(4):383-393.</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75840" y="1546412"/>
            <a:ext cx="5704055" cy="3765176"/>
          </a:xfrm>
        </p:spPr>
      </p:pic>
      <p:sp>
        <p:nvSpPr>
          <p:cNvPr id="2" name="CuadroTexto 1">
            <a:extLst>
              <a:ext uri="{FF2B5EF4-FFF2-40B4-BE49-F238E27FC236}">
                <a16:creationId xmlns:a16="http://schemas.microsoft.com/office/drawing/2014/main" id="{693D52CF-B2C0-8C41-8F9F-8F61E96D6D7A}"/>
              </a:ext>
            </a:extLst>
          </p:cNvPr>
          <p:cNvSpPr txBox="1"/>
          <p:nvPr/>
        </p:nvSpPr>
        <p:spPr>
          <a:xfrm>
            <a:off x="1875839" y="1456529"/>
            <a:ext cx="5704055" cy="1077218"/>
          </a:xfrm>
          <a:prstGeom prst="rect">
            <a:avLst/>
          </a:prstGeom>
          <a:solidFill>
            <a:schemeClr val="bg1"/>
          </a:solidFill>
        </p:spPr>
        <p:txBody>
          <a:bodyPr wrap="square" rtlCol="0">
            <a:spAutoFit/>
          </a:bodyPr>
          <a:lstStyle/>
          <a:p>
            <a:pPr algn="ctr"/>
            <a:r>
              <a:rPr lang="es-ES_tradnl" sz="3200" dirty="0">
                <a:solidFill>
                  <a:srgbClr val="0070C0"/>
                </a:solidFill>
              </a:rPr>
              <a:t>La mayoría, de alimentos procesados</a:t>
            </a:r>
          </a:p>
        </p:txBody>
      </p:sp>
      <p:sp>
        <p:nvSpPr>
          <p:cNvPr id="4" name="CuadroTexto 3">
            <a:extLst>
              <a:ext uri="{FF2B5EF4-FFF2-40B4-BE49-F238E27FC236}">
                <a16:creationId xmlns:a16="http://schemas.microsoft.com/office/drawing/2014/main" id="{B8171768-06D3-1043-9573-F25990E07717}"/>
              </a:ext>
            </a:extLst>
          </p:cNvPr>
          <p:cNvSpPr txBox="1"/>
          <p:nvPr/>
        </p:nvSpPr>
        <p:spPr>
          <a:xfrm>
            <a:off x="7724274" y="2430379"/>
            <a:ext cx="3284621" cy="1200329"/>
          </a:xfrm>
          <a:prstGeom prst="rect">
            <a:avLst/>
          </a:prstGeom>
          <a:noFill/>
        </p:spPr>
        <p:txBody>
          <a:bodyPr wrap="square" rtlCol="0">
            <a:spAutoFit/>
          </a:bodyPr>
          <a:lstStyle/>
          <a:p>
            <a:r>
              <a:rPr lang="es-ES_tradnl" i="1" dirty="0"/>
              <a:t>La sal </a:t>
            </a:r>
            <a:r>
              <a:rPr lang="es-ES_tradnl" dirty="0"/>
              <a:t>proporciona aproximadamente el 90 % del sodio en la dieta .</a:t>
            </a:r>
          </a:p>
          <a:p>
            <a:endParaRPr lang="es-ES_tradnl" dirty="0"/>
          </a:p>
        </p:txBody>
      </p:sp>
      <p:sp>
        <p:nvSpPr>
          <p:cNvPr id="5" name="CuadroTexto 4">
            <a:extLst>
              <a:ext uri="{FF2B5EF4-FFF2-40B4-BE49-F238E27FC236}">
                <a16:creationId xmlns:a16="http://schemas.microsoft.com/office/drawing/2014/main" id="{9A78AEF3-DFB2-0144-98BA-B7AC0673971B}"/>
              </a:ext>
            </a:extLst>
          </p:cNvPr>
          <p:cNvSpPr txBox="1"/>
          <p:nvPr/>
        </p:nvSpPr>
        <p:spPr>
          <a:xfrm>
            <a:off x="7579894" y="3675094"/>
            <a:ext cx="3164305" cy="646331"/>
          </a:xfrm>
          <a:prstGeom prst="rect">
            <a:avLst/>
          </a:prstGeom>
          <a:noFill/>
        </p:spPr>
        <p:txBody>
          <a:bodyPr wrap="square" rtlCol="0">
            <a:spAutoFit/>
          </a:bodyPr>
          <a:lstStyle/>
          <a:p>
            <a:pPr marL="285750" indent="-285750">
              <a:buFont typeface="Arial" panose="020B0604020202020204" pitchFamily="34" charset="0"/>
              <a:buChar char="•"/>
            </a:pPr>
            <a:r>
              <a:rPr lang="es-ES_tradnl" dirty="0"/>
              <a:t>Comida en restaurantes</a:t>
            </a:r>
          </a:p>
          <a:p>
            <a:pPr marL="285750" indent="-285750">
              <a:buFont typeface="Arial" panose="020B0604020202020204" pitchFamily="34" charset="0"/>
              <a:buChar char="•"/>
            </a:pPr>
            <a:r>
              <a:rPr lang="es-ES_tradnl" dirty="0"/>
              <a:t>Alimentos empaquetados </a:t>
            </a:r>
          </a:p>
        </p:txBody>
      </p:sp>
    </p:spTree>
    <p:extLst>
      <p:ext uri="{BB962C8B-B14F-4D97-AF65-F5344CB8AC3E}">
        <p14:creationId xmlns:p14="http://schemas.microsoft.com/office/powerpoint/2010/main" val="205976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C2BFF-0722-864D-8E05-10F4DAA90E30}"/>
              </a:ext>
            </a:extLst>
          </p:cNvPr>
          <p:cNvSpPr>
            <a:spLocks noGrp="1"/>
          </p:cNvSpPr>
          <p:nvPr>
            <p:ph type="title"/>
          </p:nvPr>
        </p:nvSpPr>
        <p:spPr>
          <a:xfrm>
            <a:off x="914400" y="0"/>
            <a:ext cx="10363200" cy="1079500"/>
          </a:xfrm>
        </p:spPr>
        <p:txBody>
          <a:bodyPr>
            <a:noAutofit/>
          </a:bodyPr>
          <a:lstStyle/>
          <a:p>
            <a:pPr algn="ctr"/>
            <a:r>
              <a:rPr lang="es-ES_tradnl" sz="4000" dirty="0"/>
              <a:t>HIPERTENSION ARTERIAL</a:t>
            </a:r>
          </a:p>
        </p:txBody>
      </p:sp>
      <p:sp>
        <p:nvSpPr>
          <p:cNvPr id="5" name="CuadroTexto 4">
            <a:extLst>
              <a:ext uri="{FF2B5EF4-FFF2-40B4-BE49-F238E27FC236}">
                <a16:creationId xmlns:a16="http://schemas.microsoft.com/office/drawing/2014/main" id="{A794BE7D-1856-6846-9E05-4CD6AD324245}"/>
              </a:ext>
            </a:extLst>
          </p:cNvPr>
          <p:cNvSpPr txBox="1"/>
          <p:nvPr/>
        </p:nvSpPr>
        <p:spPr>
          <a:xfrm>
            <a:off x="914400" y="871637"/>
            <a:ext cx="10363200" cy="4770537"/>
          </a:xfrm>
          <a:prstGeom prst="rect">
            <a:avLst/>
          </a:prstGeom>
          <a:noFill/>
        </p:spPr>
        <p:txBody>
          <a:bodyPr wrap="square" rtlCol="0">
            <a:spAutoFit/>
          </a:bodyPr>
          <a:lstStyle/>
          <a:p>
            <a:pPr marL="285750" indent="-285750">
              <a:buFont typeface="Arial" panose="020B0604020202020204" pitchFamily="34" charset="0"/>
              <a:buChar char="•"/>
            </a:pPr>
            <a:r>
              <a:rPr lang="es-ES_tradnl" sz="2000" b="1" dirty="0"/>
              <a:t>HTA</a:t>
            </a:r>
            <a:r>
              <a:rPr lang="es-ES_tradnl" dirty="0"/>
              <a:t> : </a:t>
            </a:r>
            <a:r>
              <a:rPr lang="es-ES_tradnl" sz="2000" dirty="0"/>
              <a:t>principal causa de muerte a nivel mundial.</a:t>
            </a:r>
          </a:p>
          <a:p>
            <a:pPr marL="285750" indent="-285750">
              <a:buFont typeface="Arial" panose="020B0604020202020204" pitchFamily="34" charset="0"/>
              <a:buChar char="•"/>
            </a:pPr>
            <a:r>
              <a:rPr lang="es-ES_tradnl" sz="2000" b="1" dirty="0"/>
              <a:t>Enfermedades relacionadas con HTA </a:t>
            </a:r>
            <a:r>
              <a:rPr lang="es-ES_tradnl" dirty="0"/>
              <a:t>: </a:t>
            </a:r>
            <a:r>
              <a:rPr lang="es-ES_tradnl" sz="1200" dirty="0"/>
              <a:t>(1)</a:t>
            </a:r>
          </a:p>
          <a:p>
            <a:r>
              <a:rPr lang="es-ES_tradnl" dirty="0"/>
              <a:t>      	 </a:t>
            </a:r>
            <a:r>
              <a:rPr lang="es-ES_tradnl" sz="2000" dirty="0"/>
              <a:t>- Enfermedad Coronaria (EC)</a:t>
            </a:r>
          </a:p>
          <a:p>
            <a:r>
              <a:rPr lang="es-ES_tradnl" sz="2000" dirty="0"/>
              <a:t>      	 -  ACV </a:t>
            </a:r>
          </a:p>
          <a:p>
            <a:r>
              <a:rPr lang="es-ES_tradnl" sz="2000" dirty="0"/>
              <a:t>     	  - Insuficiencia Cardiaca</a:t>
            </a:r>
          </a:p>
          <a:p>
            <a:r>
              <a:rPr lang="es-ES_tradnl" sz="2000" dirty="0"/>
              <a:t>      	 -  Enfermedad Renal Crónica</a:t>
            </a:r>
            <a:endParaRPr lang="es-ES_tradnl" dirty="0"/>
          </a:p>
          <a:p>
            <a:endParaRPr lang="es-ES_tradnl" dirty="0"/>
          </a:p>
          <a:p>
            <a:pPr marL="285750" indent="-285750">
              <a:buFont typeface="Arial" panose="020B0604020202020204" pitchFamily="34" charset="0"/>
              <a:buChar char="•"/>
            </a:pPr>
            <a:r>
              <a:rPr lang="es-ES_tradnl" sz="2000" b="1" dirty="0"/>
              <a:t>47 % de EC y 54 % de ACV atribuidos a HTA </a:t>
            </a:r>
            <a:r>
              <a:rPr lang="es-ES_tradnl" sz="1200" dirty="0"/>
              <a:t>(2). </a:t>
            </a:r>
          </a:p>
          <a:p>
            <a:endParaRPr lang="es-ES_tradnl" dirty="0"/>
          </a:p>
          <a:p>
            <a:pPr marL="285750" indent="-285750">
              <a:buFont typeface="Arial" panose="020B0604020202020204" pitchFamily="34" charset="0"/>
              <a:buChar char="•"/>
            </a:pPr>
            <a:r>
              <a:rPr lang="es-ES_tradnl" sz="2000" b="1" dirty="0"/>
              <a:t>Cifras de PA – múltiples factores</a:t>
            </a:r>
            <a:r>
              <a:rPr lang="es-ES_tradnl" dirty="0"/>
              <a:t>: </a:t>
            </a:r>
          </a:p>
          <a:p>
            <a:r>
              <a:rPr lang="es-ES_tradnl" dirty="0"/>
              <a:t>		genéticos</a:t>
            </a:r>
          </a:p>
          <a:p>
            <a:r>
              <a:rPr lang="es-ES_tradnl" dirty="0"/>
              <a:t>		ambientales (</a:t>
            </a:r>
            <a:r>
              <a:rPr lang="es-ES_tradnl" dirty="0" err="1"/>
              <a:t>ej</a:t>
            </a:r>
            <a:r>
              <a:rPr lang="es-ES_tradnl" dirty="0"/>
              <a:t>, dieta, peso), </a:t>
            </a:r>
          </a:p>
          <a:p>
            <a:r>
              <a:rPr lang="es-ES_tradnl" dirty="0"/>
              <a:t>		fisiológicos (</a:t>
            </a:r>
            <a:r>
              <a:rPr lang="es-ES_tradnl" dirty="0" err="1"/>
              <a:t>ej</a:t>
            </a:r>
            <a:r>
              <a:rPr lang="es-ES_tradnl" dirty="0"/>
              <a:t>, edad) y </a:t>
            </a:r>
          </a:p>
          <a:p>
            <a:r>
              <a:rPr lang="es-ES_tradnl" dirty="0"/>
              <a:t>                                clínicos (p. ej., disfunción renal). </a:t>
            </a:r>
          </a:p>
          <a:p>
            <a:r>
              <a:rPr lang="es-ES_tradnl" dirty="0"/>
              <a:t> </a:t>
            </a:r>
          </a:p>
          <a:p>
            <a:r>
              <a:rPr lang="es-ES_tradnl" dirty="0"/>
              <a:t>              Dieta ( incluida ingesta de sodio) uno de los pocos determinantes modificables</a:t>
            </a:r>
          </a:p>
        </p:txBody>
      </p:sp>
      <p:sp>
        <p:nvSpPr>
          <p:cNvPr id="3" name="Rectángulo 2">
            <a:extLst>
              <a:ext uri="{FF2B5EF4-FFF2-40B4-BE49-F238E27FC236}">
                <a16:creationId xmlns:a16="http://schemas.microsoft.com/office/drawing/2014/main" id="{EAB2871F-9FD1-A043-89AB-3318A105756B}"/>
              </a:ext>
            </a:extLst>
          </p:cNvPr>
          <p:cNvSpPr/>
          <p:nvPr/>
        </p:nvSpPr>
        <p:spPr>
          <a:xfrm>
            <a:off x="6930190" y="6350060"/>
            <a:ext cx="9324473" cy="461665"/>
          </a:xfrm>
          <a:prstGeom prst="rect">
            <a:avLst/>
          </a:prstGeom>
        </p:spPr>
        <p:txBody>
          <a:bodyPr wrap="square">
            <a:spAutoFit/>
          </a:bodyPr>
          <a:lstStyle/>
          <a:p>
            <a:r>
              <a:rPr lang="es-UY" sz="1200" dirty="0"/>
              <a:t>1.  Lancet. 2008;371(9623):1513.</a:t>
            </a:r>
          </a:p>
          <a:p>
            <a:r>
              <a:rPr lang="es-UY" sz="1200" dirty="0"/>
              <a:t>2.  Lancet. 2002;360(9349):1903.  </a:t>
            </a:r>
          </a:p>
        </p:txBody>
      </p:sp>
    </p:spTree>
    <p:extLst>
      <p:ext uri="{BB962C8B-B14F-4D97-AF65-F5344CB8AC3E}">
        <p14:creationId xmlns:p14="http://schemas.microsoft.com/office/powerpoint/2010/main" val="4072182330"/>
      </p:ext>
    </p:extLst>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54970" y="44624"/>
            <a:ext cx="8870157" cy="979314"/>
          </a:xfrm>
        </p:spPr>
        <p:txBody>
          <a:bodyPr>
            <a:normAutofit/>
          </a:bodyPr>
          <a:lstStyle/>
          <a:p>
            <a:pPr algn="ctr">
              <a:defRPr/>
            </a:pPr>
            <a:r>
              <a:rPr lang="es-ES_tradnl" sz="4400" dirty="0"/>
              <a:t>HIPERTENSION ARTERIAL y daño cv</a:t>
            </a:r>
            <a:endParaRPr lang="en-US" sz="4400" b="1" dirty="0">
              <a:solidFill>
                <a:schemeClr val="accent1"/>
              </a:solidFill>
            </a:endParaRPr>
          </a:p>
        </p:txBody>
      </p:sp>
      <p:grpSp>
        <p:nvGrpSpPr>
          <p:cNvPr id="7172" name="Group 3"/>
          <p:cNvGrpSpPr>
            <a:grpSpLocks/>
          </p:cNvGrpSpPr>
          <p:nvPr/>
        </p:nvGrpSpPr>
        <p:grpSpPr bwMode="auto">
          <a:xfrm>
            <a:off x="1654970" y="1542967"/>
            <a:ext cx="8963025" cy="4660900"/>
            <a:chOff x="83" y="1038"/>
            <a:chExt cx="5646" cy="2936"/>
          </a:xfrm>
        </p:grpSpPr>
        <p:graphicFrame>
          <p:nvGraphicFramePr>
            <p:cNvPr id="7178" name="Object 4"/>
            <p:cNvGraphicFramePr>
              <a:graphicFrameLocks noChangeAspect="1"/>
            </p:cNvGraphicFramePr>
            <p:nvPr/>
          </p:nvGraphicFramePr>
          <p:xfrm>
            <a:off x="567" y="1525"/>
            <a:ext cx="1685" cy="2023"/>
          </p:xfrm>
          <a:graphic>
            <a:graphicData uri="http://schemas.openxmlformats.org/presentationml/2006/ole">
              <mc:AlternateContent xmlns:mc="http://schemas.openxmlformats.org/markup-compatibility/2006">
                <mc:Choice xmlns:v="urn:schemas-microsoft-com:vml" Requires="v">
                  <p:oleObj spid="_x0000_s170041" name="CorelDRAW" r:id="rId4" imgW="2659405" imgH="3810024" progId="CorelDRAW.Graphic.11">
                    <p:embed/>
                  </p:oleObj>
                </mc:Choice>
                <mc:Fallback>
                  <p:oleObj name="CorelDRAW" r:id="rId4" imgW="2659405" imgH="3810024" progId="CorelDRAW.Graphic.11">
                    <p:embed/>
                    <p:pic>
                      <p:nvPicPr>
                        <p:cNvPr id="717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1525"/>
                          <a:ext cx="1685" cy="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179" name="Text Box 5"/>
            <p:cNvSpPr txBox="1">
              <a:spLocks noChangeArrowheads="1"/>
            </p:cNvSpPr>
            <p:nvPr/>
          </p:nvSpPr>
          <p:spPr bwMode="auto">
            <a:xfrm rot="-5400000">
              <a:off x="-162" y="2334"/>
              <a:ext cx="7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1600" b="1"/>
                <a:t>Mortality*</a:t>
              </a:r>
            </a:p>
          </p:txBody>
        </p:sp>
        <p:sp>
          <p:nvSpPr>
            <p:cNvPr id="7180" name="Text Box 6"/>
            <p:cNvSpPr txBox="1">
              <a:spLocks noChangeArrowheads="1"/>
            </p:cNvSpPr>
            <p:nvPr/>
          </p:nvSpPr>
          <p:spPr bwMode="auto">
            <a:xfrm>
              <a:off x="768" y="3777"/>
              <a:ext cx="128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90000"/>
                </a:lnSpc>
              </a:pPr>
              <a:r>
                <a:rPr lang="en-US" altLang="en-US" sz="1600" b="1"/>
                <a:t>Usual SBP (mmHg)</a:t>
              </a:r>
            </a:p>
          </p:txBody>
        </p:sp>
        <p:sp>
          <p:nvSpPr>
            <p:cNvPr id="7181" name="Text Box 7"/>
            <p:cNvSpPr txBox="1">
              <a:spLocks noChangeArrowheads="1"/>
            </p:cNvSpPr>
            <p:nvPr/>
          </p:nvSpPr>
          <p:spPr bwMode="auto">
            <a:xfrm>
              <a:off x="2222" y="2296"/>
              <a:ext cx="8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80000"/>
                </a:lnSpc>
              </a:pPr>
              <a:r>
                <a:rPr lang="en-US" altLang="en-US" sz="1400"/>
                <a:t>50–59 y</a:t>
              </a:r>
            </a:p>
          </p:txBody>
        </p:sp>
        <p:sp>
          <p:nvSpPr>
            <p:cNvPr id="7182" name="Text Box 8"/>
            <p:cNvSpPr txBox="1">
              <a:spLocks noChangeArrowheads="1"/>
            </p:cNvSpPr>
            <p:nvPr/>
          </p:nvSpPr>
          <p:spPr bwMode="auto">
            <a:xfrm>
              <a:off x="2222" y="1979"/>
              <a:ext cx="91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80000"/>
                </a:lnSpc>
              </a:pPr>
              <a:r>
                <a:rPr lang="en-US" altLang="en-US" sz="1400"/>
                <a:t>60–69 y</a:t>
              </a:r>
            </a:p>
          </p:txBody>
        </p:sp>
        <p:sp>
          <p:nvSpPr>
            <p:cNvPr id="7183" name="Text Box 9"/>
            <p:cNvSpPr txBox="1">
              <a:spLocks noChangeArrowheads="1"/>
            </p:cNvSpPr>
            <p:nvPr/>
          </p:nvSpPr>
          <p:spPr bwMode="auto">
            <a:xfrm>
              <a:off x="2222" y="1723"/>
              <a:ext cx="8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80000"/>
                </a:lnSpc>
              </a:pPr>
              <a:r>
                <a:rPr lang="en-US" altLang="en-US" sz="1400"/>
                <a:t>70–79 y</a:t>
              </a:r>
            </a:p>
          </p:txBody>
        </p:sp>
        <p:sp>
          <p:nvSpPr>
            <p:cNvPr id="7184" name="Text Box 10"/>
            <p:cNvSpPr txBox="1">
              <a:spLocks noChangeArrowheads="1"/>
            </p:cNvSpPr>
            <p:nvPr/>
          </p:nvSpPr>
          <p:spPr bwMode="auto">
            <a:xfrm>
              <a:off x="2222" y="1480"/>
              <a:ext cx="88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80000"/>
                </a:lnSpc>
              </a:pPr>
              <a:r>
                <a:rPr lang="en-US" altLang="en-US" sz="1400"/>
                <a:t>80–89 y</a:t>
              </a:r>
            </a:p>
          </p:txBody>
        </p:sp>
        <p:sp>
          <p:nvSpPr>
            <p:cNvPr id="59403" name="Text Box 11"/>
            <p:cNvSpPr txBox="1">
              <a:spLocks noChangeArrowheads="1"/>
            </p:cNvSpPr>
            <p:nvPr/>
          </p:nvSpPr>
          <p:spPr bwMode="auto">
            <a:xfrm>
              <a:off x="1018" y="1038"/>
              <a:ext cx="526" cy="291"/>
            </a:xfrm>
            <a:prstGeom prst="rect">
              <a:avLst/>
            </a:prstGeom>
            <a:noFill/>
            <a:ln w="19050">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dirty="0">
                  <a:solidFill>
                    <a:srgbClr val="FF3300"/>
                  </a:solidFill>
                  <a:effectLst>
                    <a:outerShdw blurRad="38100" dist="38100" dir="2700000" algn="tl">
                      <a:srgbClr val="C0C0C0"/>
                    </a:outerShdw>
                  </a:effectLst>
                  <a:cs typeface="Arial" pitchFamily="34" charset="0"/>
                </a:rPr>
                <a:t>ACV</a:t>
              </a:r>
            </a:p>
          </p:txBody>
        </p:sp>
        <p:sp>
          <p:nvSpPr>
            <p:cNvPr id="7186" name="Text Box 12"/>
            <p:cNvSpPr txBox="1">
              <a:spLocks noChangeArrowheads="1"/>
            </p:cNvSpPr>
            <p:nvPr/>
          </p:nvSpPr>
          <p:spPr bwMode="auto">
            <a:xfrm>
              <a:off x="2222" y="1083"/>
              <a:ext cx="7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400" b="1" u="sng"/>
                <a:t>Age at risk</a:t>
              </a:r>
            </a:p>
          </p:txBody>
        </p:sp>
        <p:sp>
          <p:nvSpPr>
            <p:cNvPr id="7187" name="Text Box 13"/>
            <p:cNvSpPr txBox="1">
              <a:spLocks noChangeArrowheads="1"/>
            </p:cNvSpPr>
            <p:nvPr/>
          </p:nvSpPr>
          <p:spPr bwMode="auto">
            <a:xfrm>
              <a:off x="204" y="1365"/>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256</a:t>
              </a:r>
            </a:p>
          </p:txBody>
        </p:sp>
        <p:sp>
          <p:nvSpPr>
            <p:cNvPr id="7188" name="Text Box 14"/>
            <p:cNvSpPr txBox="1">
              <a:spLocks noChangeArrowheads="1"/>
            </p:cNvSpPr>
            <p:nvPr/>
          </p:nvSpPr>
          <p:spPr bwMode="auto">
            <a:xfrm>
              <a:off x="204" y="1620"/>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128</a:t>
              </a:r>
            </a:p>
          </p:txBody>
        </p:sp>
        <p:sp>
          <p:nvSpPr>
            <p:cNvPr id="7189" name="Text Box 15"/>
            <p:cNvSpPr txBox="1">
              <a:spLocks noChangeArrowheads="1"/>
            </p:cNvSpPr>
            <p:nvPr/>
          </p:nvSpPr>
          <p:spPr bwMode="auto">
            <a:xfrm>
              <a:off x="266" y="1879"/>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64</a:t>
              </a:r>
            </a:p>
          </p:txBody>
        </p:sp>
        <p:sp>
          <p:nvSpPr>
            <p:cNvPr id="7190" name="Text Box 16"/>
            <p:cNvSpPr txBox="1">
              <a:spLocks noChangeArrowheads="1"/>
            </p:cNvSpPr>
            <p:nvPr/>
          </p:nvSpPr>
          <p:spPr bwMode="auto">
            <a:xfrm>
              <a:off x="266" y="209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32</a:t>
              </a:r>
            </a:p>
          </p:txBody>
        </p:sp>
        <p:sp>
          <p:nvSpPr>
            <p:cNvPr id="7191" name="Text Box 17"/>
            <p:cNvSpPr txBox="1">
              <a:spLocks noChangeArrowheads="1"/>
            </p:cNvSpPr>
            <p:nvPr/>
          </p:nvSpPr>
          <p:spPr bwMode="auto">
            <a:xfrm>
              <a:off x="249" y="2341"/>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16</a:t>
              </a:r>
            </a:p>
          </p:txBody>
        </p:sp>
        <p:sp>
          <p:nvSpPr>
            <p:cNvPr id="7192" name="Text Box 18"/>
            <p:cNvSpPr txBox="1">
              <a:spLocks noChangeArrowheads="1"/>
            </p:cNvSpPr>
            <p:nvPr/>
          </p:nvSpPr>
          <p:spPr bwMode="auto">
            <a:xfrm>
              <a:off x="328" y="261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8</a:t>
              </a:r>
            </a:p>
          </p:txBody>
        </p:sp>
        <p:sp>
          <p:nvSpPr>
            <p:cNvPr id="7193" name="Text Box 19"/>
            <p:cNvSpPr txBox="1">
              <a:spLocks noChangeArrowheads="1"/>
            </p:cNvSpPr>
            <p:nvPr/>
          </p:nvSpPr>
          <p:spPr bwMode="auto">
            <a:xfrm>
              <a:off x="328" y="284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4</a:t>
              </a:r>
            </a:p>
          </p:txBody>
        </p:sp>
        <p:sp>
          <p:nvSpPr>
            <p:cNvPr id="7194" name="Text Box 20"/>
            <p:cNvSpPr txBox="1">
              <a:spLocks noChangeArrowheads="1"/>
            </p:cNvSpPr>
            <p:nvPr/>
          </p:nvSpPr>
          <p:spPr bwMode="auto">
            <a:xfrm>
              <a:off x="328" y="30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2</a:t>
              </a:r>
            </a:p>
          </p:txBody>
        </p:sp>
        <p:sp>
          <p:nvSpPr>
            <p:cNvPr id="7195" name="Text Box 21"/>
            <p:cNvSpPr txBox="1">
              <a:spLocks noChangeArrowheads="1"/>
            </p:cNvSpPr>
            <p:nvPr/>
          </p:nvSpPr>
          <p:spPr bwMode="auto">
            <a:xfrm>
              <a:off x="328" y="331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1</a:t>
              </a:r>
            </a:p>
          </p:txBody>
        </p:sp>
        <p:sp>
          <p:nvSpPr>
            <p:cNvPr id="7196" name="Text Box 22"/>
            <p:cNvSpPr txBox="1">
              <a:spLocks noChangeArrowheads="1"/>
            </p:cNvSpPr>
            <p:nvPr/>
          </p:nvSpPr>
          <p:spPr bwMode="auto">
            <a:xfrm>
              <a:off x="431" y="354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600" b="1"/>
                <a:t>0</a:t>
              </a:r>
            </a:p>
          </p:txBody>
        </p:sp>
        <p:sp>
          <p:nvSpPr>
            <p:cNvPr id="7197" name="Text Box 23"/>
            <p:cNvSpPr txBox="1">
              <a:spLocks noChangeArrowheads="1"/>
            </p:cNvSpPr>
            <p:nvPr/>
          </p:nvSpPr>
          <p:spPr bwMode="auto">
            <a:xfrm>
              <a:off x="657" y="3543"/>
              <a:ext cx="17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tabLst>
                  <a:tab pos="193675" algn="ctr"/>
                  <a:tab pos="876300" algn="ctr"/>
                  <a:tab pos="1543050" algn="ctr"/>
                  <a:tab pos="2190750" algn="ctr"/>
                </a:tabLst>
                <a:defRPr>
                  <a:solidFill>
                    <a:schemeClr val="tx1"/>
                  </a:solidFill>
                  <a:latin typeface="Arial" charset="0"/>
                  <a:ea typeface="ＭＳ Ｐゴシック" charset="-128"/>
                </a:defRPr>
              </a:lvl1pPr>
              <a:lvl2pPr marL="742950" indent="-285750" eaLnBrk="0" hangingPunct="0">
                <a:tabLst>
                  <a:tab pos="193675" algn="ctr"/>
                  <a:tab pos="876300" algn="ctr"/>
                  <a:tab pos="1543050" algn="ctr"/>
                  <a:tab pos="2190750" algn="ctr"/>
                </a:tabLst>
                <a:defRPr>
                  <a:solidFill>
                    <a:schemeClr val="tx1"/>
                  </a:solidFill>
                  <a:latin typeface="Arial" charset="0"/>
                  <a:ea typeface="ＭＳ Ｐゴシック" charset="-128"/>
                </a:defRPr>
              </a:lvl2pPr>
              <a:lvl3pPr marL="1143000" indent="-228600" eaLnBrk="0" hangingPunct="0">
                <a:tabLst>
                  <a:tab pos="193675" algn="ctr"/>
                  <a:tab pos="876300" algn="ctr"/>
                  <a:tab pos="1543050" algn="ctr"/>
                  <a:tab pos="2190750" algn="ctr"/>
                </a:tabLst>
                <a:defRPr>
                  <a:solidFill>
                    <a:schemeClr val="tx1"/>
                  </a:solidFill>
                  <a:latin typeface="Arial" charset="0"/>
                  <a:ea typeface="ＭＳ Ｐゴシック" charset="-128"/>
                </a:defRPr>
              </a:lvl3pPr>
              <a:lvl4pPr marL="1600200" indent="-228600" eaLnBrk="0" hangingPunct="0">
                <a:tabLst>
                  <a:tab pos="193675" algn="ctr"/>
                  <a:tab pos="876300" algn="ctr"/>
                  <a:tab pos="1543050" algn="ctr"/>
                  <a:tab pos="2190750" algn="ctr"/>
                </a:tabLst>
                <a:defRPr>
                  <a:solidFill>
                    <a:schemeClr val="tx1"/>
                  </a:solidFill>
                  <a:latin typeface="Arial" charset="0"/>
                  <a:ea typeface="ＭＳ Ｐゴシック" charset="-128"/>
                </a:defRPr>
              </a:lvl4pPr>
              <a:lvl5pPr marL="2057400" indent="-228600" eaLnBrk="0" hangingPunct="0">
                <a:tabLst>
                  <a:tab pos="193675" algn="ctr"/>
                  <a:tab pos="876300" algn="ctr"/>
                  <a:tab pos="1543050" algn="ctr"/>
                  <a:tab pos="2190750" algn="ctr"/>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193675" algn="ctr"/>
                  <a:tab pos="876300" algn="ctr"/>
                  <a:tab pos="1543050" algn="ctr"/>
                  <a:tab pos="2190750" algn="ctr"/>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193675" algn="ctr"/>
                  <a:tab pos="876300" algn="ctr"/>
                  <a:tab pos="1543050" algn="ctr"/>
                  <a:tab pos="2190750" algn="ctr"/>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193675" algn="ctr"/>
                  <a:tab pos="876300" algn="ctr"/>
                  <a:tab pos="1543050" algn="ctr"/>
                  <a:tab pos="2190750" algn="ctr"/>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193675" algn="ctr"/>
                  <a:tab pos="876300" algn="ctr"/>
                  <a:tab pos="1543050" algn="ctr"/>
                  <a:tab pos="2190750" algn="ctr"/>
                </a:tabLst>
                <a:defRPr>
                  <a:solidFill>
                    <a:schemeClr val="tx1"/>
                  </a:solidFill>
                  <a:latin typeface="Arial" charset="0"/>
                  <a:ea typeface="ＭＳ Ｐゴシック" charset="-128"/>
                </a:defRPr>
              </a:lvl9pPr>
            </a:lstStyle>
            <a:p>
              <a:r>
                <a:rPr lang="en-US" altLang="en-US" sz="1400" b="1"/>
                <a:t>	</a:t>
              </a:r>
              <a:r>
                <a:rPr lang="en-US" altLang="en-US" sz="1600" b="1"/>
                <a:t>120	140	160	180</a:t>
              </a:r>
            </a:p>
          </p:txBody>
        </p:sp>
        <p:sp>
          <p:nvSpPr>
            <p:cNvPr id="59416" name="Text Box 24"/>
            <p:cNvSpPr txBox="1">
              <a:spLocks noChangeArrowheads="1"/>
            </p:cNvSpPr>
            <p:nvPr/>
          </p:nvSpPr>
          <p:spPr bwMode="auto">
            <a:xfrm>
              <a:off x="3612" y="1045"/>
              <a:ext cx="1052" cy="291"/>
            </a:xfrm>
            <a:prstGeom prst="rect">
              <a:avLst/>
            </a:prstGeom>
            <a:noFill/>
            <a:ln w="19050">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dirty="0" err="1">
                  <a:solidFill>
                    <a:srgbClr val="FF3300"/>
                  </a:solidFill>
                  <a:effectLst>
                    <a:outerShdw blurRad="38100" dist="38100" dir="2700000" algn="tl">
                      <a:srgbClr val="C0C0C0"/>
                    </a:outerShdw>
                  </a:effectLst>
                  <a:cs typeface="Arial" pitchFamily="34" charset="0"/>
                </a:rPr>
                <a:t>Enf</a:t>
              </a:r>
              <a:r>
                <a:rPr lang="en-US" b="1" dirty="0">
                  <a:solidFill>
                    <a:srgbClr val="FF3300"/>
                  </a:solidFill>
                  <a:effectLst>
                    <a:outerShdw blurRad="38100" dist="38100" dir="2700000" algn="tl">
                      <a:srgbClr val="C0C0C0"/>
                    </a:outerShdw>
                  </a:effectLst>
                  <a:cs typeface="Arial" pitchFamily="34" charset="0"/>
                </a:rPr>
                <a:t> </a:t>
              </a:r>
              <a:r>
                <a:rPr lang="en-US" b="1" dirty="0" err="1">
                  <a:solidFill>
                    <a:srgbClr val="FF3300"/>
                  </a:solidFill>
                  <a:effectLst>
                    <a:outerShdw blurRad="38100" dist="38100" dir="2700000" algn="tl">
                      <a:srgbClr val="C0C0C0"/>
                    </a:outerShdw>
                  </a:effectLst>
                  <a:cs typeface="Arial" pitchFamily="34" charset="0"/>
                </a:rPr>
                <a:t>Coron</a:t>
              </a:r>
              <a:endParaRPr lang="en-US" b="1" dirty="0">
                <a:solidFill>
                  <a:srgbClr val="FF3300"/>
                </a:solidFill>
                <a:effectLst>
                  <a:outerShdw blurRad="38100" dist="38100" dir="2700000" algn="tl">
                    <a:srgbClr val="C0C0C0"/>
                  </a:outerShdw>
                </a:effectLst>
                <a:cs typeface="Arial" pitchFamily="34" charset="0"/>
              </a:endParaRPr>
            </a:p>
          </p:txBody>
        </p:sp>
        <p:sp>
          <p:nvSpPr>
            <p:cNvPr id="7199" name="Text Box 25"/>
            <p:cNvSpPr txBox="1">
              <a:spLocks noChangeArrowheads="1"/>
            </p:cNvSpPr>
            <p:nvPr/>
          </p:nvSpPr>
          <p:spPr bwMode="auto">
            <a:xfrm>
              <a:off x="3549" y="3793"/>
              <a:ext cx="127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lnSpc>
                  <a:spcPct val="80000"/>
                </a:lnSpc>
              </a:pPr>
              <a:r>
                <a:rPr lang="en-US" altLang="en-US" sz="1600" b="1"/>
                <a:t>Usual SBP (mmHg</a:t>
              </a:r>
              <a:r>
                <a:rPr lang="en-US" altLang="en-US" sz="1400" b="1"/>
                <a:t>)</a:t>
              </a:r>
            </a:p>
          </p:txBody>
        </p:sp>
        <p:sp>
          <p:nvSpPr>
            <p:cNvPr id="7200" name="Text Box 26"/>
            <p:cNvSpPr txBox="1">
              <a:spLocks noChangeArrowheads="1"/>
            </p:cNvSpPr>
            <p:nvPr/>
          </p:nvSpPr>
          <p:spPr bwMode="auto">
            <a:xfrm>
              <a:off x="4920" y="2115"/>
              <a:ext cx="7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90000"/>
                </a:lnSpc>
              </a:pPr>
              <a:r>
                <a:rPr lang="en-US" altLang="en-US" sz="1400"/>
                <a:t>50–59 y</a:t>
              </a:r>
            </a:p>
          </p:txBody>
        </p:sp>
        <p:sp>
          <p:nvSpPr>
            <p:cNvPr id="7201" name="Text Box 27"/>
            <p:cNvSpPr txBox="1">
              <a:spLocks noChangeArrowheads="1"/>
            </p:cNvSpPr>
            <p:nvPr/>
          </p:nvSpPr>
          <p:spPr bwMode="auto">
            <a:xfrm>
              <a:off x="4920" y="1890"/>
              <a:ext cx="785"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90000"/>
                </a:lnSpc>
              </a:pPr>
              <a:r>
                <a:rPr lang="en-US" altLang="en-US" sz="1400"/>
                <a:t>60–69 y</a:t>
              </a:r>
            </a:p>
          </p:txBody>
        </p:sp>
        <p:sp>
          <p:nvSpPr>
            <p:cNvPr id="7202" name="Text Box 28"/>
            <p:cNvSpPr txBox="1">
              <a:spLocks noChangeArrowheads="1"/>
            </p:cNvSpPr>
            <p:nvPr/>
          </p:nvSpPr>
          <p:spPr bwMode="auto">
            <a:xfrm>
              <a:off x="4920" y="1663"/>
              <a:ext cx="7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90000"/>
                </a:lnSpc>
              </a:pPr>
              <a:r>
                <a:rPr lang="en-US" altLang="en-US" sz="1400"/>
                <a:t>70–79 y</a:t>
              </a:r>
            </a:p>
          </p:txBody>
        </p:sp>
        <p:sp>
          <p:nvSpPr>
            <p:cNvPr id="7203" name="Text Box 29"/>
            <p:cNvSpPr txBox="1">
              <a:spLocks noChangeArrowheads="1"/>
            </p:cNvSpPr>
            <p:nvPr/>
          </p:nvSpPr>
          <p:spPr bwMode="auto">
            <a:xfrm>
              <a:off x="4920" y="1437"/>
              <a:ext cx="7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90000"/>
                </a:lnSpc>
              </a:pPr>
              <a:r>
                <a:rPr lang="en-US" altLang="en-US" sz="1400"/>
                <a:t>80–89 y</a:t>
              </a:r>
            </a:p>
          </p:txBody>
        </p:sp>
        <p:sp>
          <p:nvSpPr>
            <p:cNvPr id="7204" name="Text Box 30"/>
            <p:cNvSpPr txBox="1">
              <a:spLocks noChangeArrowheads="1"/>
            </p:cNvSpPr>
            <p:nvPr/>
          </p:nvSpPr>
          <p:spPr bwMode="auto">
            <a:xfrm>
              <a:off x="4921" y="1083"/>
              <a:ext cx="75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sz="1400" b="1" u="sng"/>
                <a:t>Age at risk</a:t>
              </a:r>
            </a:p>
          </p:txBody>
        </p:sp>
        <p:sp>
          <p:nvSpPr>
            <p:cNvPr id="7205" name="Text Box 31"/>
            <p:cNvSpPr txBox="1">
              <a:spLocks noChangeArrowheads="1"/>
            </p:cNvSpPr>
            <p:nvPr/>
          </p:nvSpPr>
          <p:spPr bwMode="auto">
            <a:xfrm>
              <a:off x="4920" y="2387"/>
              <a:ext cx="80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90000"/>
                </a:lnSpc>
              </a:pPr>
              <a:r>
                <a:rPr lang="en-US" altLang="en-US" sz="1400"/>
                <a:t>40–49 y</a:t>
              </a:r>
            </a:p>
          </p:txBody>
        </p:sp>
        <p:sp>
          <p:nvSpPr>
            <p:cNvPr id="7206" name="Text Box 32"/>
            <p:cNvSpPr txBox="1">
              <a:spLocks noChangeArrowheads="1"/>
            </p:cNvSpPr>
            <p:nvPr/>
          </p:nvSpPr>
          <p:spPr bwMode="auto">
            <a:xfrm>
              <a:off x="3061" y="1351"/>
              <a:ext cx="30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256</a:t>
              </a:r>
            </a:p>
          </p:txBody>
        </p:sp>
        <p:sp>
          <p:nvSpPr>
            <p:cNvPr id="7207" name="Text Box 33"/>
            <p:cNvSpPr txBox="1">
              <a:spLocks noChangeArrowheads="1"/>
            </p:cNvSpPr>
            <p:nvPr/>
          </p:nvSpPr>
          <p:spPr bwMode="auto">
            <a:xfrm>
              <a:off x="3061" y="1595"/>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128</a:t>
              </a:r>
            </a:p>
          </p:txBody>
        </p:sp>
        <p:sp>
          <p:nvSpPr>
            <p:cNvPr id="7208" name="Text Box 34"/>
            <p:cNvSpPr txBox="1">
              <a:spLocks noChangeArrowheads="1"/>
            </p:cNvSpPr>
            <p:nvPr/>
          </p:nvSpPr>
          <p:spPr bwMode="auto">
            <a:xfrm>
              <a:off x="3123" y="183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64</a:t>
              </a:r>
            </a:p>
          </p:txBody>
        </p:sp>
        <p:sp>
          <p:nvSpPr>
            <p:cNvPr id="7209" name="Text Box 35"/>
            <p:cNvSpPr txBox="1">
              <a:spLocks noChangeArrowheads="1"/>
            </p:cNvSpPr>
            <p:nvPr/>
          </p:nvSpPr>
          <p:spPr bwMode="auto">
            <a:xfrm>
              <a:off x="3105" y="2081"/>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32</a:t>
              </a:r>
            </a:p>
          </p:txBody>
        </p:sp>
        <p:sp>
          <p:nvSpPr>
            <p:cNvPr id="7210" name="Text Box 36"/>
            <p:cNvSpPr txBox="1">
              <a:spLocks noChangeArrowheads="1"/>
            </p:cNvSpPr>
            <p:nvPr/>
          </p:nvSpPr>
          <p:spPr bwMode="auto">
            <a:xfrm>
              <a:off x="3107" y="2323"/>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16</a:t>
              </a:r>
            </a:p>
          </p:txBody>
        </p:sp>
        <p:sp>
          <p:nvSpPr>
            <p:cNvPr id="7211" name="Text Box 37"/>
            <p:cNvSpPr txBox="1">
              <a:spLocks noChangeArrowheads="1"/>
            </p:cNvSpPr>
            <p:nvPr/>
          </p:nvSpPr>
          <p:spPr bwMode="auto">
            <a:xfrm>
              <a:off x="3169" y="256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8</a:t>
              </a:r>
            </a:p>
          </p:txBody>
        </p:sp>
        <p:sp>
          <p:nvSpPr>
            <p:cNvPr id="7212" name="Text Box 38"/>
            <p:cNvSpPr txBox="1">
              <a:spLocks noChangeArrowheads="1"/>
            </p:cNvSpPr>
            <p:nvPr/>
          </p:nvSpPr>
          <p:spPr bwMode="auto">
            <a:xfrm>
              <a:off x="3169" y="280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4</a:t>
              </a:r>
            </a:p>
          </p:txBody>
        </p:sp>
        <p:sp>
          <p:nvSpPr>
            <p:cNvPr id="7213" name="Text Box 39"/>
            <p:cNvSpPr txBox="1">
              <a:spLocks noChangeArrowheads="1"/>
            </p:cNvSpPr>
            <p:nvPr/>
          </p:nvSpPr>
          <p:spPr bwMode="auto">
            <a:xfrm>
              <a:off x="3169" y="305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2</a:t>
              </a:r>
            </a:p>
          </p:txBody>
        </p:sp>
        <p:sp>
          <p:nvSpPr>
            <p:cNvPr id="7214" name="Text Box 40"/>
            <p:cNvSpPr txBox="1">
              <a:spLocks noChangeArrowheads="1"/>
            </p:cNvSpPr>
            <p:nvPr/>
          </p:nvSpPr>
          <p:spPr bwMode="auto">
            <a:xfrm>
              <a:off x="3169" y="329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400" b="1"/>
                <a:t>1</a:t>
              </a:r>
            </a:p>
          </p:txBody>
        </p:sp>
        <p:sp>
          <p:nvSpPr>
            <p:cNvPr id="7215" name="Text Box 41"/>
            <p:cNvSpPr txBox="1">
              <a:spLocks noChangeArrowheads="1"/>
            </p:cNvSpPr>
            <p:nvPr/>
          </p:nvSpPr>
          <p:spPr bwMode="auto">
            <a:xfrm>
              <a:off x="3243" y="3522"/>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altLang="en-US" sz="1600" b="1"/>
                <a:t>0</a:t>
              </a:r>
            </a:p>
          </p:txBody>
        </p:sp>
        <p:graphicFrame>
          <p:nvGraphicFramePr>
            <p:cNvPr id="7216" name="Object 42"/>
            <p:cNvGraphicFramePr>
              <a:graphicFrameLocks noChangeAspect="1"/>
            </p:cNvGraphicFramePr>
            <p:nvPr/>
          </p:nvGraphicFramePr>
          <p:xfrm>
            <a:off x="3352" y="1519"/>
            <a:ext cx="1571" cy="2023"/>
          </p:xfrm>
          <a:graphic>
            <a:graphicData uri="http://schemas.openxmlformats.org/presentationml/2006/ole">
              <mc:AlternateContent xmlns:mc="http://schemas.openxmlformats.org/markup-compatibility/2006">
                <mc:Choice xmlns:v="urn:schemas-microsoft-com:vml" Requires="v">
                  <p:oleObj spid="_x0000_s170042" name="CorelDRAW" r:id="rId6" imgW="2484143" imgH="3817584" progId="CorelDRAW.Graphic.11">
                    <p:embed/>
                  </p:oleObj>
                </mc:Choice>
                <mc:Fallback>
                  <p:oleObj name="CorelDRAW" r:id="rId6" imgW="2484143" imgH="3817584" progId="CorelDRAW.Graphic.11">
                    <p:embed/>
                    <p:pic>
                      <p:nvPicPr>
                        <p:cNvPr id="7216"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 y="1519"/>
                          <a:ext cx="1571" cy="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217" name="Text Box 43"/>
            <p:cNvSpPr txBox="1">
              <a:spLocks noChangeArrowheads="1"/>
            </p:cNvSpPr>
            <p:nvPr/>
          </p:nvSpPr>
          <p:spPr bwMode="auto">
            <a:xfrm>
              <a:off x="3424" y="3543"/>
              <a:ext cx="17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tabLst>
                  <a:tab pos="193675" algn="ctr"/>
                  <a:tab pos="809625" algn="ctr"/>
                  <a:tab pos="1419225" algn="ctr"/>
                  <a:tab pos="2033588" algn="ctr"/>
                </a:tabLst>
                <a:defRPr>
                  <a:solidFill>
                    <a:schemeClr val="tx1"/>
                  </a:solidFill>
                  <a:latin typeface="Arial" charset="0"/>
                  <a:ea typeface="ＭＳ Ｐゴシック" charset="-128"/>
                </a:defRPr>
              </a:lvl1pPr>
              <a:lvl2pPr marL="742950" indent="-285750" eaLnBrk="0" hangingPunct="0">
                <a:tabLst>
                  <a:tab pos="193675" algn="ctr"/>
                  <a:tab pos="809625" algn="ctr"/>
                  <a:tab pos="1419225" algn="ctr"/>
                  <a:tab pos="2033588" algn="ctr"/>
                </a:tabLst>
                <a:defRPr>
                  <a:solidFill>
                    <a:schemeClr val="tx1"/>
                  </a:solidFill>
                  <a:latin typeface="Arial" charset="0"/>
                  <a:ea typeface="ＭＳ Ｐゴシック" charset="-128"/>
                </a:defRPr>
              </a:lvl2pPr>
              <a:lvl3pPr marL="1143000" indent="-228600" eaLnBrk="0" hangingPunct="0">
                <a:tabLst>
                  <a:tab pos="193675" algn="ctr"/>
                  <a:tab pos="809625" algn="ctr"/>
                  <a:tab pos="1419225" algn="ctr"/>
                  <a:tab pos="2033588" algn="ctr"/>
                </a:tabLst>
                <a:defRPr>
                  <a:solidFill>
                    <a:schemeClr val="tx1"/>
                  </a:solidFill>
                  <a:latin typeface="Arial" charset="0"/>
                  <a:ea typeface="ＭＳ Ｐゴシック" charset="-128"/>
                </a:defRPr>
              </a:lvl3pPr>
              <a:lvl4pPr marL="1600200" indent="-228600" eaLnBrk="0" hangingPunct="0">
                <a:tabLst>
                  <a:tab pos="193675" algn="ctr"/>
                  <a:tab pos="809625" algn="ctr"/>
                  <a:tab pos="1419225" algn="ctr"/>
                  <a:tab pos="2033588" algn="ctr"/>
                </a:tabLst>
                <a:defRPr>
                  <a:solidFill>
                    <a:schemeClr val="tx1"/>
                  </a:solidFill>
                  <a:latin typeface="Arial" charset="0"/>
                  <a:ea typeface="ＭＳ Ｐゴシック" charset="-128"/>
                </a:defRPr>
              </a:lvl4pPr>
              <a:lvl5pPr marL="2057400" indent="-228600" eaLnBrk="0" hangingPunct="0">
                <a:tabLst>
                  <a:tab pos="193675" algn="ctr"/>
                  <a:tab pos="809625" algn="ctr"/>
                  <a:tab pos="1419225" algn="ctr"/>
                  <a:tab pos="2033588" algn="ctr"/>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193675" algn="ctr"/>
                  <a:tab pos="809625" algn="ctr"/>
                  <a:tab pos="1419225" algn="ctr"/>
                  <a:tab pos="2033588" algn="ctr"/>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193675" algn="ctr"/>
                  <a:tab pos="809625" algn="ctr"/>
                  <a:tab pos="1419225" algn="ctr"/>
                  <a:tab pos="2033588" algn="ctr"/>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193675" algn="ctr"/>
                  <a:tab pos="809625" algn="ctr"/>
                  <a:tab pos="1419225" algn="ctr"/>
                  <a:tab pos="2033588" algn="ctr"/>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193675" algn="ctr"/>
                  <a:tab pos="809625" algn="ctr"/>
                  <a:tab pos="1419225" algn="ctr"/>
                  <a:tab pos="2033588" algn="ctr"/>
                </a:tabLst>
                <a:defRPr>
                  <a:solidFill>
                    <a:schemeClr val="tx1"/>
                  </a:solidFill>
                  <a:latin typeface="Arial" charset="0"/>
                  <a:ea typeface="ＭＳ Ｐゴシック" charset="-128"/>
                </a:defRPr>
              </a:lvl9pPr>
            </a:lstStyle>
            <a:p>
              <a:r>
                <a:rPr lang="en-US" altLang="en-US" sz="1400" b="1"/>
                <a:t>	</a:t>
              </a:r>
              <a:r>
                <a:rPr lang="en-US" altLang="en-US" sz="1600" b="1"/>
                <a:t>120	140	160	180</a:t>
              </a:r>
            </a:p>
          </p:txBody>
        </p:sp>
      </p:grpSp>
      <p:sp>
        <p:nvSpPr>
          <p:cNvPr id="7173" name="Text Box 44"/>
          <p:cNvSpPr txBox="1">
            <a:spLocks noChangeAspect="1" noChangeArrowheads="1"/>
          </p:cNvSpPr>
          <p:nvPr/>
        </p:nvSpPr>
        <p:spPr bwMode="auto">
          <a:xfrm>
            <a:off x="7442439" y="6448859"/>
            <a:ext cx="2926429" cy="4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108000" bIns="108000" anchor="b">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s-UY" sz="1200" i="1" dirty="0">
                <a:latin typeface="+mn-lt"/>
              </a:rPr>
              <a:t>Lancet. 2008;371(9623):1513.</a:t>
            </a:r>
            <a:endParaRPr lang="en-US" altLang="en-US" sz="1200" i="1" dirty="0">
              <a:latin typeface="+mn-lt"/>
            </a:endParaRPr>
          </a:p>
          <a:p>
            <a:pPr algn="r"/>
            <a:r>
              <a:rPr lang="en-US" altLang="en-US" sz="1200" i="1" dirty="0">
                <a:latin typeface="+mn-lt"/>
              </a:rPr>
              <a:t>Lewington et al. Lancet 2002;360:1903–13</a:t>
            </a:r>
          </a:p>
        </p:txBody>
      </p:sp>
      <p:sp>
        <p:nvSpPr>
          <p:cNvPr id="7174" name="Line 46"/>
          <p:cNvSpPr>
            <a:spLocks noChangeShapeType="1"/>
          </p:cNvSpPr>
          <p:nvPr/>
        </p:nvSpPr>
        <p:spPr bwMode="auto">
          <a:xfrm>
            <a:off x="3503613" y="48942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 name="Line 47"/>
          <p:cNvSpPr>
            <a:spLocks noChangeShapeType="1"/>
          </p:cNvSpPr>
          <p:nvPr/>
        </p:nvSpPr>
        <p:spPr bwMode="auto">
          <a:xfrm>
            <a:off x="3503613" y="48942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0" name="Rectangle 48"/>
          <p:cNvSpPr>
            <a:spLocks noChangeArrowheads="1"/>
          </p:cNvSpPr>
          <p:nvPr/>
        </p:nvSpPr>
        <p:spPr bwMode="auto">
          <a:xfrm>
            <a:off x="2601914" y="2265197"/>
            <a:ext cx="935037" cy="3168650"/>
          </a:xfrm>
          <a:prstGeom prst="rect">
            <a:avLst/>
          </a:prstGeom>
          <a:solidFill>
            <a:srgbClr val="FF0000">
              <a:alpha val="10196"/>
            </a:srgbClr>
          </a:solidFill>
          <a:ln w="12700">
            <a:solidFill>
              <a:srgbClr val="FF0000"/>
            </a:solidFill>
            <a:miter lim="800000"/>
            <a:headEnd/>
            <a:tailEnd/>
          </a:ln>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tLang="en-US"/>
          </a:p>
        </p:txBody>
      </p:sp>
      <p:sp>
        <p:nvSpPr>
          <p:cNvPr id="59441" name="Rectangle 49"/>
          <p:cNvSpPr>
            <a:spLocks noChangeArrowheads="1"/>
          </p:cNvSpPr>
          <p:nvPr/>
        </p:nvSpPr>
        <p:spPr bwMode="auto">
          <a:xfrm>
            <a:off x="7047707" y="2256257"/>
            <a:ext cx="792163" cy="3168650"/>
          </a:xfrm>
          <a:prstGeom prst="rect">
            <a:avLst/>
          </a:prstGeom>
          <a:solidFill>
            <a:srgbClr val="FF0000">
              <a:alpha val="10196"/>
            </a:srgbClr>
          </a:solidFill>
          <a:ln w="12700">
            <a:solidFill>
              <a:srgbClr val="FF0000"/>
            </a:solidFill>
            <a:miter lim="800000"/>
            <a:headEnd/>
            <a:tailEnd/>
          </a:ln>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ltLang="en-US"/>
          </a:p>
        </p:txBody>
      </p:sp>
      <p:sp>
        <p:nvSpPr>
          <p:cNvPr id="2" name="CuadroTexto 1">
            <a:extLst>
              <a:ext uri="{FF2B5EF4-FFF2-40B4-BE49-F238E27FC236}">
                <a16:creationId xmlns:a16="http://schemas.microsoft.com/office/drawing/2014/main" id="{C19C13DC-8047-0844-8C43-BD9159969D65}"/>
              </a:ext>
            </a:extLst>
          </p:cNvPr>
          <p:cNvSpPr txBox="1"/>
          <p:nvPr/>
        </p:nvSpPr>
        <p:spPr>
          <a:xfrm>
            <a:off x="1654177" y="890337"/>
            <a:ext cx="8274843" cy="923330"/>
          </a:xfrm>
          <a:prstGeom prst="rect">
            <a:avLst/>
          </a:prstGeom>
          <a:noFill/>
        </p:spPr>
        <p:txBody>
          <a:bodyPr wrap="square" rtlCol="0">
            <a:spAutoFit/>
          </a:bodyPr>
          <a:lstStyle/>
          <a:p>
            <a:pPr marL="285750" indent="-285750">
              <a:buFont typeface="Arial" panose="020B0604020202020204" pitchFamily="34" charset="0"/>
              <a:buChar char="•"/>
            </a:pPr>
            <a:r>
              <a:rPr lang="es-ES_tradnl" b="1" dirty="0"/>
              <a:t>Riesgo aumenta progresivamente con edad</a:t>
            </a:r>
            <a:r>
              <a:rPr lang="es-ES_tradnl" dirty="0"/>
              <a:t>:</a:t>
            </a:r>
          </a:p>
          <a:p>
            <a:r>
              <a:rPr lang="es-ES_tradnl" dirty="0"/>
              <a:t>      -  en todo el rango de PA (no hipertensos e hipertensos)  </a:t>
            </a:r>
            <a:r>
              <a:rPr lang="es-UY" sz="1200" dirty="0">
                <a:solidFill>
                  <a:srgbClr val="FF0000"/>
                </a:solidFill>
              </a:rPr>
              <a:t> </a:t>
            </a:r>
            <a:endParaRPr lang="es-ES_tradnl" sz="1200" dirty="0">
              <a:solidFill>
                <a:srgbClr val="FF0000"/>
              </a:solidFill>
            </a:endParaRPr>
          </a:p>
          <a:p>
            <a:endParaRPr lang="es-ES_tradnl" dirty="0"/>
          </a:p>
        </p:txBody>
      </p:sp>
    </p:spTree>
    <p:extLst>
      <p:ext uri="{BB962C8B-B14F-4D97-AF65-F5344CB8AC3E}">
        <p14:creationId xmlns:p14="http://schemas.microsoft.com/office/powerpoint/2010/main" val="2245432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40"/>
                                        </p:tgtEl>
                                        <p:attrNameLst>
                                          <p:attrName>style.visibility</p:attrName>
                                        </p:attrNameLst>
                                      </p:cBhvr>
                                      <p:to>
                                        <p:strVal val="visible"/>
                                      </p:to>
                                    </p:set>
                                    <p:animEffect transition="in" filter="blinds(horizontal)">
                                      <p:cBhvr>
                                        <p:cTn id="7" dur="500"/>
                                        <p:tgtEl>
                                          <p:spTgt spid="594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441"/>
                                        </p:tgtEl>
                                        <p:attrNameLst>
                                          <p:attrName>style.visibility</p:attrName>
                                        </p:attrNameLst>
                                      </p:cBhvr>
                                      <p:to>
                                        <p:strVal val="visible"/>
                                      </p:to>
                                    </p:set>
                                    <p:animEffect transition="in" filter="blinds(horizontal)">
                                      <p:cBhvr>
                                        <p:cTn id="10" dur="500"/>
                                        <p:tgtEl>
                                          <p:spTgt spid="59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40" grpId="0" animBg="1"/>
      <p:bldP spid="594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2D75E-C719-7144-A7EA-ACAC2CBE49C4}"/>
              </a:ext>
            </a:extLst>
          </p:cNvPr>
          <p:cNvSpPr>
            <a:spLocks noGrp="1"/>
          </p:cNvSpPr>
          <p:nvPr>
            <p:ph type="title"/>
          </p:nvPr>
        </p:nvSpPr>
        <p:spPr>
          <a:xfrm>
            <a:off x="1069848" y="-118872"/>
            <a:ext cx="10058400" cy="1609344"/>
          </a:xfrm>
        </p:spPr>
        <p:txBody>
          <a:bodyPr>
            <a:normAutofit/>
          </a:bodyPr>
          <a:lstStyle/>
          <a:p>
            <a:pPr algn="ctr"/>
            <a:r>
              <a:rPr lang="es-ES_tradnl" sz="4000" dirty="0"/>
              <a:t>RELACION sal Y presión arterial.</a:t>
            </a:r>
          </a:p>
        </p:txBody>
      </p:sp>
      <p:sp>
        <p:nvSpPr>
          <p:cNvPr id="3" name="Marcador de contenido 2">
            <a:extLst>
              <a:ext uri="{FF2B5EF4-FFF2-40B4-BE49-F238E27FC236}">
                <a16:creationId xmlns:a16="http://schemas.microsoft.com/office/drawing/2014/main" id="{E25F77AA-79C7-9B43-AF64-75E21A9F0D82}"/>
              </a:ext>
            </a:extLst>
          </p:cNvPr>
          <p:cNvSpPr>
            <a:spLocks noGrp="1"/>
          </p:cNvSpPr>
          <p:nvPr>
            <p:ph idx="1"/>
          </p:nvPr>
        </p:nvSpPr>
        <p:spPr>
          <a:xfrm>
            <a:off x="1063752" y="1207008"/>
            <a:ext cx="10058400" cy="4327518"/>
          </a:xfrm>
        </p:spPr>
        <p:txBody>
          <a:bodyPr>
            <a:normAutofit/>
          </a:bodyPr>
          <a:lstStyle/>
          <a:p>
            <a:r>
              <a:rPr lang="es-UY" b="1" dirty="0"/>
              <a:t>Primera sospech</a:t>
            </a:r>
            <a:r>
              <a:rPr lang="es-UY" dirty="0"/>
              <a:t>a:  médico chino (2698-2598 aC )  </a:t>
            </a:r>
            <a:r>
              <a:rPr lang="es-UY" i="1" dirty="0"/>
              <a:t>“…si se toman grandes cantidades de sal , el  pulso se pondrá rígido o se endurecerá</a:t>
            </a:r>
            <a:r>
              <a:rPr lang="es-UY" dirty="0"/>
              <a:t>”. </a:t>
            </a:r>
            <a:endParaRPr lang="es-ES_tradnl" dirty="0"/>
          </a:p>
          <a:p>
            <a:r>
              <a:rPr lang="es-ES_tradnl" b="1" dirty="0"/>
              <a:t>Primer estudio relaciona consumo de sal y aumento de PA </a:t>
            </a:r>
            <a:r>
              <a:rPr lang="es-ES_tradnl" dirty="0"/>
              <a:t>-1904 ( </a:t>
            </a:r>
            <a:r>
              <a:rPr lang="es-ES_tradnl" dirty="0" err="1"/>
              <a:t>Ambard</a:t>
            </a:r>
            <a:r>
              <a:rPr lang="es-ES_tradnl" dirty="0"/>
              <a:t> y </a:t>
            </a:r>
            <a:r>
              <a:rPr lang="es-ES_tradnl" dirty="0" err="1"/>
              <a:t>Beaujard</a:t>
            </a:r>
            <a:r>
              <a:rPr lang="es-ES_tradnl" dirty="0"/>
              <a:t>) </a:t>
            </a:r>
            <a:r>
              <a:rPr lang="es-ES_tradnl" sz="1200" dirty="0"/>
              <a:t>1</a:t>
            </a:r>
            <a:r>
              <a:rPr lang="es-ES_tradnl" dirty="0"/>
              <a:t> </a:t>
            </a:r>
            <a:endParaRPr lang="es-UY" dirty="0"/>
          </a:p>
          <a:p>
            <a:r>
              <a:rPr lang="es-UY" dirty="0"/>
              <a:t> </a:t>
            </a:r>
            <a:r>
              <a:rPr lang="es-UY" b="1" dirty="0"/>
              <a:t>1948- Kempner </a:t>
            </a:r>
            <a:r>
              <a:rPr lang="es-UY" dirty="0"/>
              <a:t>: </a:t>
            </a:r>
            <a:r>
              <a:rPr lang="es-UY" i="1" dirty="0"/>
              <a:t>dietas de arroz y fruta para tratamiento de HTA </a:t>
            </a:r>
            <a:r>
              <a:rPr lang="es-UY" dirty="0"/>
              <a:t>(500 pacientes hipertensos) Resultados: mejoraron PA, disminuyeron  tamaño corazón, revirtieron  ondas T negativas en ECG y mejoraron  retinopatía hipertensiva. Dieta de arroz no tuvo una aceptación: insípida. </a:t>
            </a:r>
            <a:r>
              <a:rPr lang="es-UY" sz="1200" dirty="0"/>
              <a:t>2</a:t>
            </a:r>
          </a:p>
          <a:p>
            <a:r>
              <a:rPr lang="es-UY" dirty="0"/>
              <a:t> </a:t>
            </a:r>
            <a:r>
              <a:rPr lang="es-UY" b="1" i="1" dirty="0"/>
              <a:t>Principios de 80’s</a:t>
            </a:r>
            <a:r>
              <a:rPr lang="es-UY" dirty="0"/>
              <a:t>. Primer estudio controlado doble ciego sobre restricción moderada de sal (MacGregor ) . Concluye: restricción moderada de sodio para manejo de HTA. </a:t>
            </a:r>
            <a:r>
              <a:rPr lang="es-UY" sz="1200" dirty="0"/>
              <a:t>3</a:t>
            </a:r>
            <a:endParaRPr lang="es-UY" dirty="0"/>
          </a:p>
          <a:p>
            <a:pPr marL="0" indent="0">
              <a:buNone/>
            </a:pPr>
            <a:r>
              <a:rPr lang="es-UY" dirty="0"/>
              <a:t> </a:t>
            </a:r>
            <a:endParaRPr lang="es-ES_tradnl" dirty="0"/>
          </a:p>
          <a:p>
            <a:endParaRPr lang="es-ES_tradnl" dirty="0"/>
          </a:p>
        </p:txBody>
      </p:sp>
      <p:sp>
        <p:nvSpPr>
          <p:cNvPr id="4" name="CuadroTexto 3">
            <a:extLst>
              <a:ext uri="{FF2B5EF4-FFF2-40B4-BE49-F238E27FC236}">
                <a16:creationId xmlns:a16="http://schemas.microsoft.com/office/drawing/2014/main" id="{486E2FC6-787E-C245-B92F-E9C14AF81B48}"/>
              </a:ext>
            </a:extLst>
          </p:cNvPr>
          <p:cNvSpPr txBox="1"/>
          <p:nvPr/>
        </p:nvSpPr>
        <p:spPr>
          <a:xfrm>
            <a:off x="6215209" y="5189327"/>
            <a:ext cx="9247311" cy="923330"/>
          </a:xfrm>
          <a:prstGeom prst="rect">
            <a:avLst/>
          </a:prstGeom>
          <a:noFill/>
        </p:spPr>
        <p:txBody>
          <a:bodyPr wrap="square" rtlCol="0">
            <a:spAutoFit/>
          </a:bodyPr>
          <a:lstStyle/>
          <a:p>
            <a:r>
              <a:rPr lang="es-ES_tradnl" sz="1200" i="1" dirty="0"/>
              <a:t>1. </a:t>
            </a:r>
            <a:r>
              <a:rPr lang="es-ES_tradnl" sz="1200" i="1" dirty="0" err="1"/>
              <a:t>Arch</a:t>
            </a:r>
            <a:r>
              <a:rPr lang="es-ES_tradnl" sz="1200" i="1" dirty="0"/>
              <a:t> Gen </a:t>
            </a:r>
            <a:r>
              <a:rPr lang="es-ES_tradnl" sz="1200" i="1" dirty="0" err="1"/>
              <a:t>Med</a:t>
            </a:r>
            <a:r>
              <a:rPr lang="es-ES_tradnl" sz="1200" i="1" dirty="0"/>
              <a:t> 1:520-533, 1904</a:t>
            </a:r>
          </a:p>
          <a:p>
            <a:r>
              <a:rPr lang="es-ES_tradnl" sz="1200" i="1" dirty="0"/>
              <a:t>2. </a:t>
            </a:r>
            <a:r>
              <a:rPr lang="es-ES_tradnl" sz="1200" i="1" dirty="0" err="1"/>
              <a:t>Arch</a:t>
            </a:r>
            <a:r>
              <a:rPr lang="es-ES_tradnl" sz="1200" i="1" dirty="0"/>
              <a:t> </a:t>
            </a:r>
            <a:r>
              <a:rPr lang="es-ES_tradnl" sz="1200" i="1" dirty="0" err="1"/>
              <a:t>Cardiovasc</a:t>
            </a:r>
            <a:r>
              <a:rPr lang="es-ES_tradnl" sz="1200" i="1" dirty="0"/>
              <a:t> </a:t>
            </a:r>
            <a:r>
              <a:rPr lang="es-ES_tradnl" sz="1200" i="1" dirty="0" err="1"/>
              <a:t>Dis</a:t>
            </a:r>
            <a:r>
              <a:rPr lang="es-ES_tradnl" sz="1200" i="1" dirty="0"/>
              <a:t> 106:324-332, 2013</a:t>
            </a:r>
          </a:p>
          <a:p>
            <a:r>
              <a:rPr lang="es-ES_tradnl" sz="1200" i="1" dirty="0"/>
              <a:t>3. </a:t>
            </a:r>
            <a:r>
              <a:rPr lang="es-UY" sz="1200" i="1" dirty="0"/>
              <a:t>Br. J. clin. Pharmac. (1986), 21, 123S-128S</a:t>
            </a:r>
            <a:endParaRPr lang="es-ES_tradnl" sz="1200" i="1" dirty="0"/>
          </a:p>
          <a:p>
            <a:endParaRPr lang="es-ES_tradnl" dirty="0"/>
          </a:p>
        </p:txBody>
      </p:sp>
    </p:spTree>
    <p:extLst>
      <p:ext uri="{BB962C8B-B14F-4D97-AF65-F5344CB8AC3E}">
        <p14:creationId xmlns:p14="http://schemas.microsoft.com/office/powerpoint/2010/main" val="376588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974035B-57B1-EC44-868B-642E4C4A2B6A}"/>
              </a:ext>
            </a:extLst>
          </p:cNvPr>
          <p:cNvSpPr>
            <a:spLocks noGrp="1" noChangeArrowheads="1"/>
          </p:cNvSpPr>
          <p:nvPr>
            <p:ph type="title"/>
          </p:nvPr>
        </p:nvSpPr>
        <p:spPr>
          <a:xfrm>
            <a:off x="2039938" y="173039"/>
            <a:ext cx="8229600" cy="930275"/>
          </a:xfrm>
        </p:spPr>
        <p:txBody>
          <a:bodyPr>
            <a:normAutofit fontScale="90000"/>
          </a:bodyPr>
          <a:lstStyle/>
          <a:p>
            <a:pPr algn="ctr"/>
            <a:r>
              <a:rPr lang="en-US" altLang="en-US" sz="3200" dirty="0" err="1"/>
              <a:t>evidencia</a:t>
            </a:r>
            <a:r>
              <a:rPr lang="en-US" altLang="en-US" sz="3200" dirty="0"/>
              <a:t> que </a:t>
            </a:r>
            <a:r>
              <a:rPr lang="en-US" altLang="en-US" sz="3200" dirty="0" err="1"/>
              <a:t>apoya</a:t>
            </a:r>
            <a:r>
              <a:rPr lang="en-US" altLang="en-US" sz="3200" dirty="0"/>
              <a:t> que </a:t>
            </a:r>
            <a:r>
              <a:rPr lang="en-US" altLang="en-US" sz="3200" dirty="0" err="1"/>
              <a:t>ingesta</a:t>
            </a:r>
            <a:r>
              <a:rPr lang="en-US" altLang="en-US" sz="3200" dirty="0"/>
              <a:t> de Na + </a:t>
            </a:r>
            <a:r>
              <a:rPr lang="en-US" altLang="en-US" sz="3200" dirty="0" err="1"/>
              <a:t>aumenta</a:t>
            </a:r>
            <a:r>
              <a:rPr lang="en-US" altLang="en-US" sz="3200" dirty="0"/>
              <a:t>  </a:t>
            </a:r>
            <a:r>
              <a:rPr lang="en-US" altLang="en-US" sz="3200" dirty="0" err="1"/>
              <a:t>riesgo</a:t>
            </a:r>
            <a:r>
              <a:rPr lang="en-US" altLang="en-US" sz="3200" dirty="0"/>
              <a:t> de </a:t>
            </a:r>
            <a:r>
              <a:rPr lang="en-US" altLang="en-US" sz="3200" dirty="0" err="1"/>
              <a:t>ecv</a:t>
            </a:r>
            <a:endParaRPr lang="en-US" altLang="en-US" sz="3200" dirty="0"/>
          </a:p>
        </p:txBody>
      </p:sp>
      <p:sp>
        <p:nvSpPr>
          <p:cNvPr id="17411" name="Content Placeholder 2">
            <a:extLst>
              <a:ext uri="{FF2B5EF4-FFF2-40B4-BE49-F238E27FC236}">
                <a16:creationId xmlns:a16="http://schemas.microsoft.com/office/drawing/2014/main" id="{5CACE2F6-C1BA-7F46-9C28-8A5AF691F742}"/>
              </a:ext>
            </a:extLst>
          </p:cNvPr>
          <p:cNvSpPr>
            <a:spLocks noGrp="1" noChangeArrowheads="1"/>
          </p:cNvSpPr>
          <p:nvPr>
            <p:ph idx="1"/>
          </p:nvPr>
        </p:nvSpPr>
        <p:spPr>
          <a:xfrm>
            <a:off x="4783138" y="1103314"/>
            <a:ext cx="8229600" cy="4291012"/>
          </a:xfrm>
        </p:spPr>
        <p:txBody>
          <a:bodyPr>
            <a:normAutofit fontScale="92500" lnSpcReduction="10000"/>
          </a:bodyPr>
          <a:lstStyle/>
          <a:p>
            <a:r>
              <a:rPr lang="en-US" altLang="en-US" sz="2400" b="1" dirty="0" err="1"/>
              <a:t>Estudios</a:t>
            </a:r>
            <a:r>
              <a:rPr lang="en-US" altLang="en-US" sz="2400" b="1" dirty="0"/>
              <a:t>  </a:t>
            </a:r>
            <a:r>
              <a:rPr lang="en-US" altLang="en-US" sz="2400" b="1" dirty="0" err="1"/>
              <a:t>en</a:t>
            </a:r>
            <a:r>
              <a:rPr lang="en-US" altLang="en-US" sz="2400" b="1" dirty="0"/>
              <a:t> </a:t>
            </a:r>
            <a:r>
              <a:rPr lang="en-US" altLang="en-US" sz="2400" b="1" dirty="0" err="1"/>
              <a:t>animales</a:t>
            </a:r>
            <a:endParaRPr lang="en-US" altLang="en-US" sz="2400" b="1" dirty="0"/>
          </a:p>
          <a:p>
            <a:pPr marL="0" indent="0">
              <a:buNone/>
            </a:pPr>
            <a:r>
              <a:rPr lang="en-US" altLang="en-US" dirty="0">
                <a:sym typeface="Symbol" pitchFamily="2" charset="2"/>
              </a:rPr>
              <a:t>     Na -&gt;  PA </a:t>
            </a:r>
            <a:r>
              <a:rPr lang="en-US" altLang="en-US" dirty="0" err="1">
                <a:sym typeface="Symbol" pitchFamily="2" charset="2"/>
              </a:rPr>
              <a:t>en</a:t>
            </a:r>
            <a:r>
              <a:rPr lang="en-US" altLang="en-US" dirty="0">
                <a:sym typeface="Symbol" pitchFamily="2" charset="2"/>
              </a:rPr>
              <a:t> </a:t>
            </a:r>
            <a:r>
              <a:rPr lang="en-US" altLang="en-US" dirty="0" err="1">
                <a:sym typeface="Symbol" pitchFamily="2" charset="2"/>
              </a:rPr>
              <a:t>muchas</a:t>
            </a:r>
            <a:r>
              <a:rPr lang="en-US" altLang="en-US" dirty="0">
                <a:sym typeface="Symbol" pitchFamily="2" charset="2"/>
              </a:rPr>
              <a:t> </a:t>
            </a:r>
            <a:r>
              <a:rPr lang="en-US" altLang="en-US" dirty="0" err="1">
                <a:sym typeface="Symbol" pitchFamily="2" charset="2"/>
              </a:rPr>
              <a:t>especies</a:t>
            </a:r>
            <a:r>
              <a:rPr lang="en-US" altLang="en-US" dirty="0">
                <a:sym typeface="Symbol" pitchFamily="2" charset="2"/>
              </a:rPr>
              <a:t>, </a:t>
            </a:r>
            <a:r>
              <a:rPr lang="en-US" altLang="en-US" dirty="0" err="1">
                <a:sym typeface="Symbol" pitchFamily="2" charset="2"/>
              </a:rPr>
              <a:t>incluyendo</a:t>
            </a:r>
            <a:r>
              <a:rPr lang="en-US" altLang="en-US" dirty="0">
                <a:sym typeface="Symbol" pitchFamily="2" charset="2"/>
              </a:rPr>
              <a:t> primates</a:t>
            </a:r>
          </a:p>
          <a:p>
            <a:r>
              <a:rPr lang="en-US" altLang="en-US" sz="2400" b="1" dirty="0" err="1"/>
              <a:t>Estudios</a:t>
            </a:r>
            <a:r>
              <a:rPr lang="en-US" altLang="en-US" sz="2400" b="1" dirty="0"/>
              <a:t> </a:t>
            </a:r>
            <a:r>
              <a:rPr lang="en-US" altLang="en-US" sz="2400" b="1" dirty="0" err="1"/>
              <a:t>observacionales</a:t>
            </a:r>
            <a:r>
              <a:rPr lang="en-US" altLang="en-US" sz="2400" b="1" dirty="0"/>
              <a:t> </a:t>
            </a:r>
            <a:r>
              <a:rPr lang="en-US" altLang="en-US" sz="2400" b="1" dirty="0" err="1"/>
              <a:t>en</a:t>
            </a:r>
            <a:r>
              <a:rPr lang="en-US" altLang="en-US" sz="2400" b="1" dirty="0"/>
              <a:t> </a:t>
            </a:r>
            <a:r>
              <a:rPr lang="en-US" altLang="en-US" sz="2400" b="1" dirty="0" err="1"/>
              <a:t>humanos</a:t>
            </a:r>
            <a:endParaRPr lang="en-US" altLang="en-US" sz="2400" b="1" dirty="0"/>
          </a:p>
          <a:p>
            <a:pPr lvl="1"/>
            <a:r>
              <a:rPr lang="en-US" altLang="en-US" dirty="0">
                <a:sym typeface="Symbol" pitchFamily="2" charset="2"/>
              </a:rPr>
              <a:t>PA  -&gt; </a:t>
            </a:r>
            <a:r>
              <a:rPr lang="en-US" altLang="en-US" dirty="0" err="1">
                <a:sym typeface="Symbol" pitchFamily="2" charset="2"/>
              </a:rPr>
              <a:t>Enfermedades</a:t>
            </a:r>
            <a:r>
              <a:rPr lang="en-US" altLang="en-US" dirty="0">
                <a:sym typeface="Symbol" pitchFamily="2" charset="2"/>
              </a:rPr>
              <a:t> </a:t>
            </a:r>
            <a:r>
              <a:rPr lang="en-US" altLang="en-US" dirty="0" err="1">
                <a:sym typeface="Symbol" pitchFamily="2" charset="2"/>
              </a:rPr>
              <a:t>Cardiovasculares</a:t>
            </a:r>
            <a:r>
              <a:rPr lang="en-US" altLang="en-US" dirty="0">
                <a:sym typeface="Symbol" pitchFamily="2" charset="2"/>
              </a:rPr>
              <a:t> (ECV) </a:t>
            </a:r>
          </a:p>
          <a:p>
            <a:pPr lvl="1"/>
            <a:r>
              <a:rPr lang="en-US" altLang="en-US" dirty="0">
                <a:sym typeface="Symbol" pitchFamily="2" charset="2"/>
              </a:rPr>
              <a:t> Na -&gt; PA </a:t>
            </a:r>
            <a:r>
              <a:rPr lang="en-US" altLang="en-US" dirty="0" err="1">
                <a:sym typeface="Symbol" pitchFamily="2" charset="2"/>
              </a:rPr>
              <a:t>en</a:t>
            </a:r>
            <a:r>
              <a:rPr lang="en-US" altLang="en-US" dirty="0">
                <a:sym typeface="Symbol" pitchFamily="2" charset="2"/>
              </a:rPr>
              <a:t> </a:t>
            </a:r>
            <a:r>
              <a:rPr lang="en-US" altLang="en-US" dirty="0" err="1">
                <a:sym typeface="Symbol" pitchFamily="2" charset="2"/>
              </a:rPr>
              <a:t>estudios</a:t>
            </a:r>
            <a:r>
              <a:rPr lang="en-US" altLang="en-US" dirty="0">
                <a:sym typeface="Symbol" pitchFamily="2" charset="2"/>
              </a:rPr>
              <a:t> </a:t>
            </a:r>
            <a:r>
              <a:rPr lang="en-US" altLang="en-US" dirty="0" err="1">
                <a:sym typeface="Symbol" pitchFamily="2" charset="2"/>
              </a:rPr>
              <a:t>transversales</a:t>
            </a:r>
            <a:r>
              <a:rPr lang="en-US" altLang="en-US" dirty="0">
                <a:sym typeface="Symbol" pitchFamily="2" charset="2"/>
              </a:rPr>
              <a:t>, multi-</a:t>
            </a:r>
            <a:r>
              <a:rPr lang="en-US" altLang="en-US" dirty="0" err="1">
                <a:sym typeface="Symbol" pitchFamily="2" charset="2"/>
              </a:rPr>
              <a:t>poblacionales</a:t>
            </a:r>
            <a:r>
              <a:rPr lang="en-US" altLang="en-US" dirty="0">
                <a:sym typeface="Symbol" pitchFamily="2" charset="2"/>
              </a:rPr>
              <a:t>.</a:t>
            </a:r>
          </a:p>
          <a:p>
            <a:pPr lvl="1"/>
            <a:r>
              <a:rPr lang="en-US" altLang="en-US" dirty="0">
                <a:sym typeface="Symbol" pitchFamily="2" charset="2"/>
              </a:rPr>
              <a:t> Na -&gt; PA </a:t>
            </a:r>
            <a:r>
              <a:rPr lang="en-US" altLang="en-US" dirty="0" err="1">
                <a:sym typeface="Symbol" pitchFamily="2" charset="2"/>
              </a:rPr>
              <a:t>en</a:t>
            </a:r>
            <a:r>
              <a:rPr lang="en-US" altLang="en-US" dirty="0">
                <a:sym typeface="Symbol" pitchFamily="2" charset="2"/>
              </a:rPr>
              <a:t> </a:t>
            </a:r>
            <a:r>
              <a:rPr lang="en-US" altLang="en-US" dirty="0" err="1">
                <a:sym typeface="Symbol" pitchFamily="2" charset="2"/>
              </a:rPr>
              <a:t>estudios</a:t>
            </a:r>
            <a:r>
              <a:rPr lang="en-US" altLang="en-US" dirty="0">
                <a:sym typeface="Symbol" pitchFamily="2" charset="2"/>
              </a:rPr>
              <a:t> de </a:t>
            </a:r>
            <a:r>
              <a:rPr lang="en-US" altLang="en-US" dirty="0" err="1">
                <a:sym typeface="Symbol" pitchFamily="2" charset="2"/>
              </a:rPr>
              <a:t>migracion</a:t>
            </a:r>
            <a:r>
              <a:rPr lang="en-US" altLang="en-US" dirty="0">
                <a:sym typeface="Symbol" pitchFamily="2" charset="2"/>
              </a:rPr>
              <a:t> </a:t>
            </a:r>
          </a:p>
          <a:p>
            <a:pPr lvl="1"/>
            <a:r>
              <a:rPr lang="en-US" altLang="en-US" dirty="0">
                <a:sym typeface="Symbol" pitchFamily="2" charset="2"/>
              </a:rPr>
              <a:t> Na -&gt; ECV </a:t>
            </a:r>
            <a:r>
              <a:rPr lang="en-US" altLang="en-US" dirty="0" err="1">
                <a:sym typeface="Symbol" pitchFamily="2" charset="2"/>
              </a:rPr>
              <a:t>en</a:t>
            </a:r>
            <a:r>
              <a:rPr lang="en-US" altLang="en-US" dirty="0">
                <a:sym typeface="Symbol" pitchFamily="2" charset="2"/>
              </a:rPr>
              <a:t> </a:t>
            </a:r>
            <a:r>
              <a:rPr lang="en-US" altLang="en-US" dirty="0" err="1">
                <a:sym typeface="Symbol" pitchFamily="2" charset="2"/>
              </a:rPr>
              <a:t>mayoría</a:t>
            </a:r>
            <a:r>
              <a:rPr lang="en-US" altLang="en-US" dirty="0">
                <a:sym typeface="Symbol" pitchFamily="2" charset="2"/>
              </a:rPr>
              <a:t> de las </a:t>
            </a:r>
            <a:r>
              <a:rPr lang="en-US" altLang="en-US" dirty="0" err="1">
                <a:sym typeface="Symbol" pitchFamily="2" charset="2"/>
              </a:rPr>
              <a:t>muestras</a:t>
            </a:r>
            <a:endParaRPr lang="en-US" altLang="en-US" dirty="0">
              <a:sym typeface="Symbol" pitchFamily="2" charset="2"/>
            </a:endParaRPr>
          </a:p>
          <a:p>
            <a:r>
              <a:rPr lang="en-US" altLang="en-US" sz="2400" b="1" dirty="0" err="1"/>
              <a:t>Ensayos</a:t>
            </a:r>
            <a:r>
              <a:rPr lang="en-US" altLang="en-US" sz="2400" b="1" dirty="0"/>
              <a:t> de </a:t>
            </a:r>
            <a:r>
              <a:rPr lang="en-US" altLang="en-US" sz="2400" b="1" dirty="0" err="1"/>
              <a:t>intervención</a:t>
            </a:r>
            <a:r>
              <a:rPr lang="en-US" altLang="en-US" sz="2400" b="1" dirty="0"/>
              <a:t> </a:t>
            </a:r>
            <a:r>
              <a:rPr lang="en-US" altLang="en-US" sz="2400" dirty="0"/>
              <a:t>(</a:t>
            </a:r>
            <a:r>
              <a:rPr lang="en-US" altLang="en-US" sz="2400" dirty="0" err="1"/>
              <a:t>corto</a:t>
            </a:r>
            <a:r>
              <a:rPr lang="en-US" altLang="en-US" sz="2400" dirty="0"/>
              <a:t> </a:t>
            </a:r>
            <a:r>
              <a:rPr lang="en-US" altLang="en-US" sz="2400" dirty="0" err="1"/>
              <a:t>plazo</a:t>
            </a:r>
            <a:r>
              <a:rPr lang="en-US" altLang="en-US" sz="2400" dirty="0"/>
              <a:t>)</a:t>
            </a:r>
          </a:p>
          <a:p>
            <a:pPr lvl="1"/>
            <a:r>
              <a:rPr lang="en-US" altLang="en-US" dirty="0" err="1">
                <a:sym typeface="Symbol" pitchFamily="2" charset="2"/>
              </a:rPr>
              <a:t>Tratamiento</a:t>
            </a:r>
            <a:r>
              <a:rPr lang="en-US" altLang="en-US" dirty="0">
                <a:sym typeface="Symbol" pitchFamily="2" charset="2"/>
              </a:rPr>
              <a:t> </a:t>
            </a:r>
            <a:r>
              <a:rPr lang="en-US" altLang="en-US" dirty="0" err="1">
                <a:sym typeface="Symbol" pitchFamily="2" charset="2"/>
              </a:rPr>
              <a:t>paraPA</a:t>
            </a:r>
            <a:r>
              <a:rPr lang="en-US" altLang="en-US" dirty="0">
                <a:sym typeface="Symbol" pitchFamily="2" charset="2"/>
              </a:rPr>
              <a:t> -&gt; ECV</a:t>
            </a:r>
          </a:p>
          <a:p>
            <a:pPr lvl="1"/>
            <a:r>
              <a:rPr lang="en-US" altLang="en-US" dirty="0">
                <a:sym typeface="Symbol" pitchFamily="2" charset="2"/>
              </a:rPr>
              <a:t>Na </a:t>
            </a:r>
            <a:r>
              <a:rPr lang="en-US" altLang="en-US" dirty="0" err="1">
                <a:sym typeface="Symbol" pitchFamily="2" charset="2"/>
              </a:rPr>
              <a:t>consumo</a:t>
            </a:r>
            <a:r>
              <a:rPr lang="en-US" altLang="en-US" dirty="0">
                <a:sym typeface="Symbol" pitchFamily="2" charset="2"/>
              </a:rPr>
              <a:t> -&gt; PA  </a:t>
            </a:r>
            <a:r>
              <a:rPr lang="en-US" altLang="en-US" dirty="0" err="1">
                <a:sym typeface="Symbol" pitchFamily="2" charset="2"/>
              </a:rPr>
              <a:t>en</a:t>
            </a:r>
            <a:r>
              <a:rPr lang="en-US" altLang="en-US" dirty="0">
                <a:sym typeface="Symbol" pitchFamily="2" charset="2"/>
              </a:rPr>
              <a:t> meta-</a:t>
            </a:r>
            <a:r>
              <a:rPr lang="en-US" altLang="en-US" dirty="0" err="1">
                <a:sym typeface="Symbol" pitchFamily="2" charset="2"/>
              </a:rPr>
              <a:t>analisis</a:t>
            </a:r>
            <a:endParaRPr lang="en-US" altLang="en-US" dirty="0">
              <a:sym typeface="Symbol" pitchFamily="2" charset="2"/>
            </a:endParaRPr>
          </a:p>
          <a:p>
            <a:pPr lvl="1"/>
            <a:r>
              <a:rPr lang="en-US" altLang="en-US" dirty="0">
                <a:sym typeface="Symbol" pitchFamily="2" charset="2"/>
              </a:rPr>
              <a:t>Na </a:t>
            </a:r>
            <a:r>
              <a:rPr lang="en-US" altLang="en-US" dirty="0" err="1">
                <a:sym typeface="Symbol" pitchFamily="2" charset="2"/>
              </a:rPr>
              <a:t>consumo</a:t>
            </a:r>
            <a:r>
              <a:rPr lang="en-US" altLang="en-US" dirty="0">
                <a:sym typeface="Symbol" pitchFamily="2" charset="2"/>
              </a:rPr>
              <a:t> -&gt;  ECV </a:t>
            </a:r>
            <a:r>
              <a:rPr lang="en-US" altLang="en-US" dirty="0" err="1">
                <a:sym typeface="Symbol" pitchFamily="2" charset="2"/>
              </a:rPr>
              <a:t>en</a:t>
            </a:r>
            <a:r>
              <a:rPr lang="en-US" altLang="en-US" dirty="0">
                <a:sym typeface="Symbol" pitchFamily="2" charset="2"/>
              </a:rPr>
              <a:t> </a:t>
            </a:r>
            <a:r>
              <a:rPr lang="en-US" altLang="en-US" dirty="0" err="1">
                <a:sym typeface="Symbol" pitchFamily="2" charset="2"/>
              </a:rPr>
              <a:t>mayoría</a:t>
            </a:r>
            <a:r>
              <a:rPr lang="en-US" altLang="en-US" dirty="0">
                <a:sym typeface="Symbol" pitchFamily="2" charset="2"/>
              </a:rPr>
              <a:t> de las </a:t>
            </a:r>
            <a:r>
              <a:rPr lang="en-US" altLang="en-US" dirty="0" err="1">
                <a:sym typeface="Symbol" pitchFamily="2" charset="2"/>
              </a:rPr>
              <a:t>muestras</a:t>
            </a:r>
            <a:endParaRPr lang="en-US" altLang="en-US" dirty="0"/>
          </a:p>
          <a:p>
            <a:r>
              <a:rPr lang="en-US" altLang="en-US" sz="2400" b="1" dirty="0" err="1"/>
              <a:t>Intervenciones</a:t>
            </a:r>
            <a:r>
              <a:rPr lang="en-US" altLang="en-US" sz="2400" b="1" dirty="0"/>
              <a:t> </a:t>
            </a:r>
            <a:r>
              <a:rPr lang="en-US" altLang="en-US" sz="2400" b="1" dirty="0" err="1"/>
              <a:t>poblacionales</a:t>
            </a:r>
            <a:endParaRPr lang="en-US" altLang="en-US" sz="2400" b="1" dirty="0"/>
          </a:p>
          <a:p>
            <a:pPr lvl="2"/>
            <a:r>
              <a:rPr lang="en-US" altLang="en-US" dirty="0">
                <a:sym typeface="Symbol" pitchFamily="2" charset="2"/>
              </a:rPr>
              <a:t> Na </a:t>
            </a:r>
            <a:r>
              <a:rPr lang="en-US" altLang="en-US" dirty="0" err="1">
                <a:sym typeface="Symbol" pitchFamily="2" charset="2"/>
              </a:rPr>
              <a:t>consumo</a:t>
            </a:r>
            <a:r>
              <a:rPr lang="en-US" altLang="en-US" dirty="0">
                <a:sym typeface="Symbol" pitchFamily="2" charset="2"/>
              </a:rPr>
              <a:t> </a:t>
            </a:r>
            <a:r>
              <a:rPr lang="en-US" altLang="en-US" dirty="0" err="1">
                <a:sym typeface="Symbol" pitchFamily="2" charset="2"/>
              </a:rPr>
              <a:t>asociado</a:t>
            </a:r>
            <a:r>
              <a:rPr lang="en-US" altLang="en-US" dirty="0">
                <a:sym typeface="Symbol" pitchFamily="2" charset="2"/>
              </a:rPr>
              <a:t> con  ECV </a:t>
            </a:r>
            <a:r>
              <a:rPr lang="en-US" altLang="en-US" dirty="0" err="1">
                <a:sym typeface="Symbol" pitchFamily="2" charset="2"/>
              </a:rPr>
              <a:t>mortalidad</a:t>
            </a:r>
            <a:r>
              <a:rPr lang="en-US" altLang="en-US" dirty="0">
                <a:sym typeface="Symbol" pitchFamily="2" charset="2"/>
              </a:rPr>
              <a:t> </a:t>
            </a:r>
            <a:r>
              <a:rPr lang="en-US" altLang="en-US" dirty="0" err="1">
                <a:sym typeface="Symbol" pitchFamily="2" charset="2"/>
              </a:rPr>
              <a:t>en</a:t>
            </a:r>
            <a:r>
              <a:rPr lang="en-US" altLang="en-US" dirty="0">
                <a:sym typeface="Symbol" pitchFamily="2" charset="2"/>
              </a:rPr>
              <a:t> </a:t>
            </a:r>
            <a:r>
              <a:rPr lang="en-US" altLang="en-US" dirty="0" err="1"/>
              <a:t>Japon</a:t>
            </a:r>
            <a:r>
              <a:rPr lang="en-US" altLang="en-US" dirty="0"/>
              <a:t>, Finlandia, U.K.</a:t>
            </a:r>
          </a:p>
        </p:txBody>
      </p:sp>
      <p:sp>
        <p:nvSpPr>
          <p:cNvPr id="31747" name="TextBox 3">
            <a:extLst>
              <a:ext uri="{FF2B5EF4-FFF2-40B4-BE49-F238E27FC236}">
                <a16:creationId xmlns:a16="http://schemas.microsoft.com/office/drawing/2014/main" id="{D950CBBB-A0EC-544F-AA4D-832D64AF0451}"/>
              </a:ext>
            </a:extLst>
          </p:cNvPr>
          <p:cNvSpPr txBox="1">
            <a:spLocks noChangeArrowheads="1"/>
          </p:cNvSpPr>
          <p:nvPr/>
        </p:nvSpPr>
        <p:spPr bwMode="auto">
          <a:xfrm>
            <a:off x="7838281" y="5450148"/>
            <a:ext cx="87074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125000"/>
              <a:buChar char="•"/>
              <a:defRPr sz="3200">
                <a:solidFill>
                  <a:schemeClr val="tx1"/>
                </a:solidFill>
                <a:latin typeface="Arial" panose="020B0604020202020204" pitchFamily="34" charset="0"/>
              </a:defRPr>
            </a:lvl1pPr>
            <a:lvl2pPr marL="742950" indent="-285750">
              <a:spcBef>
                <a:spcPct val="20000"/>
              </a:spcBef>
              <a:buClr>
                <a:srgbClr val="FF0000"/>
              </a:buClr>
              <a:buSzPct val="125000"/>
              <a:buChar char="•"/>
              <a:defRPr sz="2800">
                <a:solidFill>
                  <a:schemeClr val="tx1"/>
                </a:solidFill>
                <a:latin typeface="Arial" panose="020B0604020202020204" pitchFamily="34" charset="0"/>
              </a:defRPr>
            </a:lvl2pPr>
            <a:lvl3pPr marL="1143000" indent="-228600">
              <a:spcBef>
                <a:spcPct val="20000"/>
              </a:spcBef>
              <a:buClr>
                <a:srgbClr val="FF0000"/>
              </a:buClr>
              <a:buSzPct val="12500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100" dirty="0">
                <a:solidFill>
                  <a:schemeClr val="tx2"/>
                </a:solidFill>
                <a:latin typeface="GillSans" panose="020B0502020104020203" pitchFamily="34" charset="-79"/>
              </a:rPr>
              <a:t>Lancet, 2002 </a:t>
            </a:r>
          </a:p>
          <a:p>
            <a:pPr eaLnBrk="1" hangingPunct="1">
              <a:spcBef>
                <a:spcPct val="0"/>
              </a:spcBef>
              <a:buClrTx/>
              <a:buSzTx/>
              <a:buFontTx/>
              <a:buNone/>
            </a:pPr>
            <a:r>
              <a:rPr lang="en-US" altLang="en-US" sz="1100" dirty="0"/>
              <a:t>J Hum Hypertension 2009;23:363</a:t>
            </a:r>
          </a:p>
          <a:p>
            <a:pPr eaLnBrk="1" hangingPunct="1">
              <a:spcBef>
                <a:spcPct val="0"/>
              </a:spcBef>
              <a:buClrTx/>
              <a:buSzTx/>
              <a:buFontTx/>
              <a:buNone/>
            </a:pPr>
            <a:r>
              <a:rPr lang="en-US" altLang="en-US" sz="1100" dirty="0"/>
              <a:t>Circulation 2011;123:1138</a:t>
            </a:r>
          </a:p>
          <a:p>
            <a:pPr eaLnBrk="1" hangingPunct="1">
              <a:spcBef>
                <a:spcPct val="0"/>
              </a:spcBef>
              <a:buClrTx/>
              <a:buSzTx/>
              <a:buFontTx/>
              <a:buNone/>
            </a:pPr>
            <a:r>
              <a:rPr lang="en-US" altLang="en-US" sz="1100" dirty="0"/>
              <a:t>Circulation 2012;126</a:t>
            </a:r>
          </a:p>
        </p:txBody>
      </p:sp>
      <p:sp>
        <p:nvSpPr>
          <p:cNvPr id="2" name="CuadroTexto 1">
            <a:extLst>
              <a:ext uri="{FF2B5EF4-FFF2-40B4-BE49-F238E27FC236}">
                <a16:creationId xmlns:a16="http://schemas.microsoft.com/office/drawing/2014/main" id="{3EAC73DF-D7B4-BE4A-AE1C-C29C5916EF3A}"/>
              </a:ext>
            </a:extLst>
          </p:cNvPr>
          <p:cNvSpPr txBox="1"/>
          <p:nvPr/>
        </p:nvSpPr>
        <p:spPr>
          <a:xfrm>
            <a:off x="324465" y="1828800"/>
            <a:ext cx="4011561" cy="2585323"/>
          </a:xfrm>
          <a:prstGeom prst="rect">
            <a:avLst/>
          </a:prstGeom>
          <a:noFill/>
        </p:spPr>
        <p:txBody>
          <a:bodyPr wrap="square" rtlCol="0">
            <a:spAutoFit/>
          </a:bodyPr>
          <a:lstStyle/>
          <a:p>
            <a:pPr marL="285750" indent="-285750">
              <a:buFont typeface="Arial" panose="020B0604020202020204" pitchFamily="34" charset="0"/>
              <a:buChar char="•"/>
            </a:pPr>
            <a:r>
              <a:rPr lang="es-ES_tradnl" b="1" dirty="0"/>
              <a:t>Evidencia que apoyan</a:t>
            </a:r>
            <a:r>
              <a:rPr lang="es-ES_tradnl" dirty="0"/>
              <a:t>:  </a:t>
            </a:r>
          </a:p>
          <a:p>
            <a:r>
              <a:rPr lang="es-ES_tradnl" dirty="0"/>
              <a:t>        - estudios en animales</a:t>
            </a:r>
          </a:p>
          <a:p>
            <a:r>
              <a:rPr lang="es-ES_tradnl" dirty="0"/>
              <a:t>        - estudios migratorios</a:t>
            </a:r>
          </a:p>
          <a:p>
            <a:r>
              <a:rPr lang="es-ES_tradnl" dirty="0"/>
              <a:t>        - estudios ecológicos</a:t>
            </a:r>
          </a:p>
          <a:p>
            <a:r>
              <a:rPr lang="es-ES_tradnl" dirty="0"/>
              <a:t>        - estudios observacionales</a:t>
            </a:r>
          </a:p>
          <a:p>
            <a:r>
              <a:rPr lang="es-ES_tradnl" dirty="0"/>
              <a:t>        - ensayos clínicos (más de 100)</a:t>
            </a:r>
          </a:p>
          <a:p>
            <a:r>
              <a:rPr lang="es-ES_tradnl" dirty="0"/>
              <a:t>        - </a:t>
            </a:r>
            <a:r>
              <a:rPr lang="es-ES_tradnl" dirty="0" err="1"/>
              <a:t>metanálisis</a:t>
            </a:r>
            <a:r>
              <a:rPr lang="es-ES_tradnl" dirty="0"/>
              <a:t> de ensayos</a:t>
            </a:r>
          </a:p>
          <a:p>
            <a:r>
              <a:rPr lang="es-ES_tradnl" dirty="0"/>
              <a:t>        - estudios genéticos, etc.</a:t>
            </a:r>
          </a:p>
          <a:p>
            <a:endParaRPr lang="es-ES_tradnl" dirty="0"/>
          </a:p>
        </p:txBody>
      </p:sp>
      <p:sp>
        <p:nvSpPr>
          <p:cNvPr id="7" name="CuadroTexto 6">
            <a:extLst>
              <a:ext uri="{FF2B5EF4-FFF2-40B4-BE49-F238E27FC236}">
                <a16:creationId xmlns:a16="http://schemas.microsoft.com/office/drawing/2014/main" id="{D1FC23C1-F1D4-7F41-99AD-2FBB69616A40}"/>
              </a:ext>
            </a:extLst>
          </p:cNvPr>
          <p:cNvSpPr txBox="1"/>
          <p:nvPr/>
        </p:nvSpPr>
        <p:spPr>
          <a:xfrm>
            <a:off x="695115" y="4488071"/>
            <a:ext cx="8674769" cy="276999"/>
          </a:xfrm>
          <a:prstGeom prst="rect">
            <a:avLst/>
          </a:prstGeom>
          <a:noFill/>
        </p:spPr>
        <p:txBody>
          <a:bodyPr wrap="square" rtlCol="0">
            <a:spAutoFit/>
          </a:bodyPr>
          <a:lstStyle/>
          <a:p>
            <a:r>
              <a:rPr lang="es-ES_tradnl" sz="1200" dirty="0" err="1"/>
              <a:t>Hypertension</a:t>
            </a:r>
            <a:r>
              <a:rPr lang="es-ES_tradnl" sz="1200" dirty="0"/>
              <a:t> 2006;47:296</a:t>
            </a:r>
          </a:p>
        </p:txBody>
      </p:sp>
    </p:spTree>
    <p:extLst>
      <p:ext uri="{BB962C8B-B14F-4D97-AF65-F5344CB8AC3E}">
        <p14:creationId xmlns:p14="http://schemas.microsoft.com/office/powerpoint/2010/main" val="308921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41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411">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8AC76281-E189-6341-9DF0-32406FD5C7D7}"/>
              </a:ext>
            </a:extLst>
          </p:cNvPr>
          <p:cNvSpPr>
            <a:spLocks noGrp="1" noChangeArrowheads="1"/>
          </p:cNvSpPr>
          <p:nvPr>
            <p:ph type="title"/>
          </p:nvPr>
        </p:nvSpPr>
        <p:spPr>
          <a:xfrm>
            <a:off x="2209800" y="490538"/>
            <a:ext cx="7772400" cy="1079500"/>
          </a:xfrm>
        </p:spPr>
        <p:txBody>
          <a:bodyPr/>
          <a:lstStyle/>
          <a:p>
            <a:pPr algn="ctr"/>
            <a:r>
              <a:rPr lang="en-CA" altLang="es-UY" sz="3600" dirty="0" err="1">
                <a:solidFill>
                  <a:schemeClr val="tx1"/>
                </a:solidFill>
                <a:ea typeface="ＭＳ Ｐゴシック" panose="020B0600070205080204" pitchFamily="34" charset="-128"/>
              </a:rPr>
              <a:t>Estudios</a:t>
            </a:r>
            <a:r>
              <a:rPr lang="en-CA" altLang="es-UY" sz="3600" dirty="0">
                <a:solidFill>
                  <a:schemeClr val="tx1"/>
                </a:solidFill>
                <a:ea typeface="ＭＳ Ｐゴシック" panose="020B0600070205080204" pitchFamily="34" charset="-128"/>
              </a:rPr>
              <a:t> </a:t>
            </a:r>
            <a:r>
              <a:rPr lang="en-CA" altLang="es-UY" sz="3600" dirty="0" err="1">
                <a:solidFill>
                  <a:schemeClr val="tx1"/>
                </a:solidFill>
                <a:ea typeface="ＭＳ Ｐゴシック" panose="020B0600070205080204" pitchFamily="34" charset="-128"/>
              </a:rPr>
              <a:t>en</a:t>
            </a:r>
            <a:r>
              <a:rPr lang="en-CA" altLang="es-UY" sz="3600" dirty="0">
                <a:solidFill>
                  <a:schemeClr val="tx1"/>
                </a:solidFill>
                <a:ea typeface="ＭＳ Ｐゴシック" panose="020B0600070205080204" pitchFamily="34" charset="-128"/>
              </a:rPr>
              <a:t> </a:t>
            </a:r>
            <a:r>
              <a:rPr lang="en-CA" altLang="es-UY" sz="3600" dirty="0" err="1">
                <a:solidFill>
                  <a:schemeClr val="tx1"/>
                </a:solidFill>
                <a:ea typeface="ＭＳ Ｐゴシック" panose="020B0600070205080204" pitchFamily="34" charset="-128"/>
              </a:rPr>
              <a:t>animales</a:t>
            </a:r>
            <a:r>
              <a:rPr lang="en-CA" altLang="es-UY" sz="3600" dirty="0">
                <a:solidFill>
                  <a:schemeClr val="tx1"/>
                </a:solidFill>
                <a:ea typeface="ＭＳ Ｐゴシック" panose="020B0600070205080204" pitchFamily="34" charset="-128"/>
              </a:rPr>
              <a:t> </a:t>
            </a:r>
            <a:r>
              <a:rPr lang="en-CA" altLang="es-UY" sz="3600" dirty="0" err="1">
                <a:solidFill>
                  <a:schemeClr val="tx1"/>
                </a:solidFill>
                <a:ea typeface="ＭＳ Ｐゴシック" panose="020B0600070205080204" pitchFamily="34" charset="-128"/>
              </a:rPr>
              <a:t>sugieren</a:t>
            </a:r>
            <a:r>
              <a:rPr lang="en-CA" altLang="es-UY" sz="3600" dirty="0">
                <a:solidFill>
                  <a:schemeClr val="tx1"/>
                </a:solidFill>
                <a:ea typeface="ＭＳ Ｐゴシック" panose="020B0600070205080204" pitchFamily="34" charset="-128"/>
              </a:rPr>
              <a:t> :</a:t>
            </a:r>
            <a:endParaRPr lang="fr-CA" altLang="es-UY" sz="3600" dirty="0">
              <a:solidFill>
                <a:schemeClr val="tx1"/>
              </a:solidFill>
              <a:ea typeface="ＭＳ Ｐゴシック" panose="020B0600070205080204" pitchFamily="34" charset="-128"/>
            </a:endParaRPr>
          </a:p>
        </p:txBody>
      </p:sp>
      <p:sp>
        <p:nvSpPr>
          <p:cNvPr id="48130" name="Text Box 9">
            <a:extLst>
              <a:ext uri="{FF2B5EF4-FFF2-40B4-BE49-F238E27FC236}">
                <a16:creationId xmlns:a16="http://schemas.microsoft.com/office/drawing/2014/main" id="{BB527877-9007-264C-88EE-33DC0D3BE4CF}"/>
              </a:ext>
            </a:extLst>
          </p:cNvPr>
          <p:cNvSpPr txBox="1">
            <a:spLocks noChangeArrowheads="1"/>
          </p:cNvSpPr>
          <p:nvPr/>
        </p:nvSpPr>
        <p:spPr bwMode="auto">
          <a:xfrm>
            <a:off x="8151814" y="6453189"/>
            <a:ext cx="154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000">
                <a:solidFill>
                  <a:schemeClr val="bg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CA" altLang="es-UY" sz="1200" dirty="0">
                <a:solidFill>
                  <a:schemeClr val="tx1"/>
                </a:solidFill>
              </a:rPr>
              <a:t>Van Vliet et al, 2006</a:t>
            </a:r>
            <a:endParaRPr lang="fr-CA" altLang="es-UY" sz="1200" dirty="0">
              <a:solidFill>
                <a:schemeClr val="tx1"/>
              </a:solidFill>
            </a:endParaRPr>
          </a:p>
        </p:txBody>
      </p:sp>
      <p:pic>
        <p:nvPicPr>
          <p:cNvPr id="48131" name="Picture 9">
            <a:extLst>
              <a:ext uri="{FF2B5EF4-FFF2-40B4-BE49-F238E27FC236}">
                <a16:creationId xmlns:a16="http://schemas.microsoft.com/office/drawing/2014/main" id="{7CC19B2C-5A52-2640-B14C-F8F81F7AD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3" t="26176" r="67142" b="22058"/>
          <a:stretch>
            <a:fillRect/>
          </a:stretch>
        </p:blipFill>
        <p:spPr bwMode="auto">
          <a:xfrm>
            <a:off x="481781" y="1570038"/>
            <a:ext cx="4932362" cy="4348162"/>
          </a:xfrm>
          <a:prstGeom prst="rect">
            <a:avLst/>
          </a:prstGeom>
          <a:solidFill>
            <a:schemeClr val="bg1"/>
          </a:solidFill>
          <a:ln>
            <a:noFill/>
          </a:ln>
          <a:extLst/>
        </p:spPr>
      </p:pic>
      <p:sp>
        <p:nvSpPr>
          <p:cNvPr id="48132" name="Rectangle 13">
            <a:extLst>
              <a:ext uri="{FF2B5EF4-FFF2-40B4-BE49-F238E27FC236}">
                <a16:creationId xmlns:a16="http://schemas.microsoft.com/office/drawing/2014/main" id="{3720A88B-008C-1943-B194-CF1EAC81F6C0}"/>
              </a:ext>
            </a:extLst>
          </p:cNvPr>
          <p:cNvSpPr>
            <a:spLocks noChangeArrowheads="1"/>
          </p:cNvSpPr>
          <p:nvPr/>
        </p:nvSpPr>
        <p:spPr bwMode="auto">
          <a:xfrm>
            <a:off x="5549080" y="2005181"/>
            <a:ext cx="39243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buChar char="•"/>
              <a:defRPr sz="3000">
                <a:solidFill>
                  <a:schemeClr val="bg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38163500" indent="-507873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38620700" indent="-507873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39077900" indent="-507873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9535100" indent="-507873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9992300" indent="-507873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CA" altLang="es-UY" sz="2000" dirty="0"/>
          </a:p>
          <a:p>
            <a:pPr>
              <a:spcBef>
                <a:spcPct val="0"/>
              </a:spcBef>
            </a:pPr>
            <a:r>
              <a:rPr lang="en-CA" altLang="es-UY" sz="1800" dirty="0" err="1">
                <a:solidFill>
                  <a:schemeClr val="tx1"/>
                </a:solidFill>
              </a:rPr>
              <a:t>consumo</a:t>
            </a:r>
            <a:r>
              <a:rPr lang="en-CA" altLang="es-UY" sz="1800" dirty="0">
                <a:solidFill>
                  <a:schemeClr val="tx1"/>
                </a:solidFill>
              </a:rPr>
              <a:t> </a:t>
            </a:r>
            <a:r>
              <a:rPr lang="en-CA" altLang="es-UY" sz="1800" dirty="0" err="1">
                <a:solidFill>
                  <a:schemeClr val="tx1"/>
                </a:solidFill>
              </a:rPr>
              <a:t>excesivo</a:t>
            </a:r>
            <a:r>
              <a:rPr lang="en-CA" altLang="es-UY" sz="1800" dirty="0">
                <a:solidFill>
                  <a:schemeClr val="tx1"/>
                </a:solidFill>
              </a:rPr>
              <a:t> </a:t>
            </a:r>
            <a:r>
              <a:rPr lang="en-CA" altLang="es-UY" sz="1800" dirty="0" err="1">
                <a:solidFill>
                  <a:schemeClr val="tx1"/>
                </a:solidFill>
              </a:rPr>
              <a:t>puede</a:t>
            </a:r>
            <a:r>
              <a:rPr lang="en-CA" altLang="es-UY" sz="1800" dirty="0">
                <a:solidFill>
                  <a:schemeClr val="tx1"/>
                </a:solidFill>
              </a:rPr>
              <a:t> </a:t>
            </a:r>
            <a:r>
              <a:rPr lang="en-CA" altLang="es-UY" sz="1800" dirty="0" err="1">
                <a:solidFill>
                  <a:schemeClr val="tx1"/>
                </a:solidFill>
              </a:rPr>
              <a:t>causar</a:t>
            </a:r>
            <a:r>
              <a:rPr lang="en-CA" altLang="es-UY" sz="1800" dirty="0">
                <a:solidFill>
                  <a:schemeClr val="tx1"/>
                </a:solidFill>
              </a:rPr>
              <a:t> </a:t>
            </a:r>
            <a:r>
              <a:rPr lang="en-CA" altLang="es-UY" sz="1800" dirty="0" err="1">
                <a:solidFill>
                  <a:schemeClr val="tx1"/>
                </a:solidFill>
              </a:rPr>
              <a:t>aumento</a:t>
            </a:r>
            <a:r>
              <a:rPr lang="en-CA" altLang="es-UY" sz="1800" dirty="0">
                <a:solidFill>
                  <a:schemeClr val="tx1"/>
                </a:solidFill>
              </a:rPr>
              <a:t> lento y </a:t>
            </a:r>
            <a:r>
              <a:rPr lang="en-CA" altLang="es-UY" sz="1800" dirty="0" err="1">
                <a:solidFill>
                  <a:schemeClr val="tx1"/>
                </a:solidFill>
              </a:rPr>
              <a:t>progresivo</a:t>
            </a:r>
            <a:r>
              <a:rPr lang="en-CA" altLang="es-UY" sz="1800" dirty="0">
                <a:solidFill>
                  <a:schemeClr val="tx1"/>
                </a:solidFill>
              </a:rPr>
              <a:t> de PA.</a:t>
            </a:r>
          </a:p>
          <a:p>
            <a:pPr>
              <a:spcBef>
                <a:spcPct val="0"/>
              </a:spcBef>
            </a:pPr>
            <a:endParaRPr lang="en-CA" altLang="es-UY" sz="1800" dirty="0">
              <a:solidFill>
                <a:schemeClr val="tx1"/>
              </a:solidFill>
            </a:endParaRPr>
          </a:p>
          <a:p>
            <a:pPr>
              <a:spcBef>
                <a:spcPct val="0"/>
              </a:spcBef>
            </a:pPr>
            <a:r>
              <a:rPr lang="en-CA" altLang="es-UY" sz="1800" dirty="0">
                <a:solidFill>
                  <a:schemeClr val="tx1"/>
                </a:solidFill>
              </a:rPr>
              <a:t>Con el </a:t>
            </a:r>
            <a:r>
              <a:rPr lang="en-CA" altLang="es-UY" sz="1800" dirty="0" err="1">
                <a:solidFill>
                  <a:schemeClr val="tx1"/>
                </a:solidFill>
              </a:rPr>
              <a:t>tiempo</a:t>
            </a:r>
            <a:r>
              <a:rPr lang="en-CA" altLang="es-UY" sz="1800" dirty="0">
                <a:solidFill>
                  <a:schemeClr val="tx1"/>
                </a:solidFill>
              </a:rPr>
              <a:t>, la </a:t>
            </a:r>
            <a:r>
              <a:rPr lang="en-CA" altLang="es-UY" sz="1800" dirty="0" err="1">
                <a:solidFill>
                  <a:schemeClr val="tx1"/>
                </a:solidFill>
              </a:rPr>
              <a:t>restricción</a:t>
            </a:r>
            <a:r>
              <a:rPr lang="en-CA" altLang="es-UY" sz="1800" dirty="0">
                <a:solidFill>
                  <a:schemeClr val="tx1"/>
                </a:solidFill>
              </a:rPr>
              <a:t> de </a:t>
            </a:r>
            <a:r>
              <a:rPr lang="en-CA" altLang="es-UY" sz="1800" dirty="0" err="1">
                <a:solidFill>
                  <a:schemeClr val="tx1"/>
                </a:solidFill>
              </a:rPr>
              <a:t>sal</a:t>
            </a:r>
            <a:r>
              <a:rPr lang="en-CA" altLang="es-UY" sz="1800" dirty="0">
                <a:solidFill>
                  <a:schemeClr val="tx1"/>
                </a:solidFill>
              </a:rPr>
              <a:t> </a:t>
            </a:r>
            <a:r>
              <a:rPr lang="en-CA" altLang="es-UY" sz="1800" dirty="0" err="1">
                <a:solidFill>
                  <a:schemeClr val="tx1"/>
                </a:solidFill>
              </a:rPr>
              <a:t>puede</a:t>
            </a:r>
            <a:r>
              <a:rPr lang="en-CA" altLang="es-UY" sz="1800" dirty="0">
                <a:solidFill>
                  <a:schemeClr val="tx1"/>
                </a:solidFill>
              </a:rPr>
              <a:t> no </a:t>
            </a:r>
            <a:r>
              <a:rPr lang="en-CA" altLang="es-UY" sz="1800" dirty="0" err="1">
                <a:solidFill>
                  <a:schemeClr val="tx1"/>
                </a:solidFill>
              </a:rPr>
              <a:t>restaurar</a:t>
            </a:r>
            <a:r>
              <a:rPr lang="en-CA" altLang="es-UY" sz="1800" dirty="0">
                <a:solidFill>
                  <a:schemeClr val="tx1"/>
                </a:solidFill>
              </a:rPr>
              <a:t> PA  a  </a:t>
            </a:r>
            <a:r>
              <a:rPr lang="en-CA" altLang="es-UY" sz="1800" dirty="0" err="1">
                <a:solidFill>
                  <a:schemeClr val="tx1"/>
                </a:solidFill>
              </a:rPr>
              <a:t>niveles</a:t>
            </a:r>
            <a:r>
              <a:rPr lang="en-CA" altLang="es-UY" sz="1800" dirty="0">
                <a:solidFill>
                  <a:schemeClr val="tx1"/>
                </a:solidFill>
              </a:rPr>
              <a:t> </a:t>
            </a:r>
            <a:r>
              <a:rPr lang="en-CA" altLang="es-UY" sz="1800" dirty="0" err="1">
                <a:solidFill>
                  <a:schemeClr val="tx1"/>
                </a:solidFill>
              </a:rPr>
              <a:t>previos</a:t>
            </a:r>
            <a:r>
              <a:rPr lang="en-CA" altLang="es-UY" sz="1800" dirty="0">
                <a:solidFill>
                  <a:schemeClr val="tx1"/>
                </a:solidFill>
              </a:rPr>
              <a:t>.</a:t>
            </a:r>
          </a:p>
          <a:p>
            <a:pPr>
              <a:spcBef>
                <a:spcPct val="0"/>
              </a:spcBef>
            </a:pPr>
            <a:endParaRPr lang="en-CA" altLang="es-UY" sz="1800" dirty="0">
              <a:solidFill>
                <a:schemeClr val="tx1"/>
              </a:solidFill>
            </a:endParaRPr>
          </a:p>
          <a:p>
            <a:pPr>
              <a:spcBef>
                <a:spcPct val="0"/>
              </a:spcBef>
            </a:pPr>
            <a:r>
              <a:rPr lang="en-CA" altLang="es-UY" sz="1800" dirty="0" err="1">
                <a:solidFill>
                  <a:schemeClr val="tx1"/>
                </a:solidFill>
              </a:rPr>
              <a:t>Restricción</a:t>
            </a:r>
            <a:r>
              <a:rPr lang="en-CA" altLang="es-UY" sz="1800" dirty="0">
                <a:solidFill>
                  <a:schemeClr val="tx1"/>
                </a:solidFill>
              </a:rPr>
              <a:t> </a:t>
            </a:r>
            <a:r>
              <a:rPr lang="en-CA" altLang="es-UY" sz="1800" dirty="0" err="1">
                <a:solidFill>
                  <a:schemeClr val="tx1"/>
                </a:solidFill>
              </a:rPr>
              <a:t>aguda</a:t>
            </a:r>
            <a:r>
              <a:rPr lang="en-CA" altLang="es-UY" sz="1800" dirty="0">
                <a:solidFill>
                  <a:schemeClr val="tx1"/>
                </a:solidFill>
              </a:rPr>
              <a:t> de </a:t>
            </a:r>
            <a:r>
              <a:rPr lang="en-CA" altLang="es-UY" sz="1800" dirty="0" err="1">
                <a:solidFill>
                  <a:schemeClr val="tx1"/>
                </a:solidFill>
              </a:rPr>
              <a:t>sal</a:t>
            </a:r>
            <a:r>
              <a:rPr lang="en-CA" altLang="es-UY" sz="1800" dirty="0">
                <a:solidFill>
                  <a:schemeClr val="tx1"/>
                </a:solidFill>
              </a:rPr>
              <a:t> </a:t>
            </a:r>
            <a:r>
              <a:rPr lang="en-CA" altLang="es-UY" sz="1800" dirty="0" err="1">
                <a:solidFill>
                  <a:schemeClr val="tx1"/>
                </a:solidFill>
              </a:rPr>
              <a:t>puede</a:t>
            </a:r>
            <a:r>
              <a:rPr lang="en-CA" altLang="es-UY" sz="1800" dirty="0">
                <a:solidFill>
                  <a:schemeClr val="tx1"/>
                </a:solidFill>
              </a:rPr>
              <a:t> </a:t>
            </a:r>
            <a:r>
              <a:rPr lang="en-CA" altLang="es-UY" sz="1800" dirty="0" err="1">
                <a:solidFill>
                  <a:schemeClr val="tx1"/>
                </a:solidFill>
              </a:rPr>
              <a:t>subestimar</a:t>
            </a:r>
            <a:r>
              <a:rPr lang="en-CA" altLang="es-UY" sz="1800" dirty="0">
                <a:solidFill>
                  <a:schemeClr val="tx1"/>
                </a:solidFill>
              </a:rPr>
              <a:t>  </a:t>
            </a:r>
            <a:r>
              <a:rPr lang="en-CA" altLang="es-UY" sz="1800" dirty="0" err="1">
                <a:solidFill>
                  <a:schemeClr val="tx1"/>
                </a:solidFill>
              </a:rPr>
              <a:t>efectos</a:t>
            </a:r>
            <a:r>
              <a:rPr lang="en-CA" altLang="es-UY" sz="1800" dirty="0">
                <a:solidFill>
                  <a:schemeClr val="tx1"/>
                </a:solidFill>
              </a:rPr>
              <a:t> </a:t>
            </a:r>
            <a:r>
              <a:rPr lang="en-CA" altLang="es-UY" sz="1800" dirty="0" err="1">
                <a:solidFill>
                  <a:schemeClr val="tx1"/>
                </a:solidFill>
              </a:rPr>
              <a:t>acumulados</a:t>
            </a:r>
            <a:r>
              <a:rPr lang="en-CA" altLang="es-UY" sz="1800" dirty="0">
                <a:solidFill>
                  <a:schemeClr val="tx1"/>
                </a:solidFill>
              </a:rPr>
              <a:t> de </a:t>
            </a:r>
            <a:r>
              <a:rPr lang="en-CA" altLang="es-UY" sz="1800" dirty="0" err="1">
                <a:solidFill>
                  <a:schemeClr val="tx1"/>
                </a:solidFill>
              </a:rPr>
              <a:t>exposición</a:t>
            </a:r>
            <a:r>
              <a:rPr lang="en-CA" altLang="es-UY" sz="1800" dirty="0">
                <a:solidFill>
                  <a:schemeClr val="tx1"/>
                </a:solidFill>
              </a:rPr>
              <a:t> </a:t>
            </a:r>
            <a:r>
              <a:rPr lang="en-CA" altLang="es-UY" sz="1800" dirty="0" err="1">
                <a:solidFill>
                  <a:schemeClr val="tx1"/>
                </a:solidFill>
              </a:rPr>
              <a:t>crónica</a:t>
            </a:r>
            <a:r>
              <a:rPr lang="en-CA" altLang="es-UY" sz="1800" dirty="0">
                <a:solidFill>
                  <a:schemeClr val="tx1"/>
                </a:solidFill>
              </a:rPr>
              <a:t> </a:t>
            </a:r>
            <a:r>
              <a:rPr lang="en-CA" altLang="es-UY" sz="1800" dirty="0"/>
              <a:t>.</a:t>
            </a:r>
            <a:endParaRPr lang="fr-CA" altLang="es-UY" sz="1800" dirty="0"/>
          </a:p>
        </p:txBody>
      </p:sp>
      <p:pic>
        <p:nvPicPr>
          <p:cNvPr id="7" name="Picture 68" descr="rat1">
            <a:extLst>
              <a:ext uri="{FF2B5EF4-FFF2-40B4-BE49-F238E27FC236}">
                <a16:creationId xmlns:a16="http://schemas.microsoft.com/office/drawing/2014/main" id="{E8B5C298-282F-6B4A-B5A9-1D2AF1840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004" t="25630" r="27235" b="24078"/>
          <a:stretch>
            <a:fillRect/>
          </a:stretch>
        </p:blipFill>
        <p:spPr bwMode="auto">
          <a:xfrm>
            <a:off x="10262419" y="277225"/>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id="{7E9BFAB2-040E-0D48-BBD3-7EA4D9642816}"/>
              </a:ext>
            </a:extLst>
          </p:cNvPr>
          <p:cNvSpPr>
            <a:spLocks noChangeArrowheads="1"/>
          </p:cNvSpPr>
          <p:nvPr/>
        </p:nvSpPr>
        <p:spPr bwMode="auto">
          <a:xfrm>
            <a:off x="10109762" y="2159068"/>
            <a:ext cx="2646363" cy="3170099"/>
          </a:xfrm>
          <a:prstGeom prst="rect">
            <a:avLst/>
          </a:prstGeom>
          <a:solidFill>
            <a:schemeClr val="bg1">
              <a:lumMod val="95000"/>
            </a:schemeClr>
          </a:solidFill>
          <a:ln>
            <a:noFill/>
          </a:ln>
          <a:extLst/>
        </p:spPr>
        <p:txBody>
          <a:bodyPr>
            <a:spAutoFit/>
          </a:bodyPr>
          <a:lstStyle>
            <a:lvl1pPr>
              <a:spcBef>
                <a:spcPct val="20000"/>
              </a:spcBef>
              <a:buChar char="•"/>
              <a:defRPr sz="3000">
                <a:solidFill>
                  <a:schemeClr val="bg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spcBef>
                <a:spcPct val="0"/>
              </a:spcBef>
              <a:buNone/>
            </a:pPr>
            <a:r>
              <a:rPr lang="en-CA" altLang="es-UY" sz="2000" dirty="0" err="1">
                <a:solidFill>
                  <a:schemeClr val="tx1"/>
                </a:solidFill>
              </a:rPr>
              <a:t>Ratas</a:t>
            </a:r>
            <a:endParaRPr lang="en-CA" altLang="es-UY" sz="2000" dirty="0">
              <a:solidFill>
                <a:schemeClr val="tx1"/>
              </a:solidFill>
            </a:endParaRPr>
          </a:p>
          <a:p>
            <a:pPr>
              <a:spcBef>
                <a:spcPct val="0"/>
              </a:spcBef>
              <a:buNone/>
            </a:pPr>
            <a:r>
              <a:rPr lang="en-CA" altLang="es-UY" sz="2000" dirty="0" err="1">
                <a:solidFill>
                  <a:schemeClr val="tx1"/>
                </a:solidFill>
              </a:rPr>
              <a:t>Cerdos</a:t>
            </a:r>
            <a:endParaRPr lang="en-CA" altLang="es-UY" sz="2000" dirty="0">
              <a:solidFill>
                <a:schemeClr val="tx1"/>
              </a:solidFill>
            </a:endParaRPr>
          </a:p>
          <a:p>
            <a:pPr>
              <a:spcBef>
                <a:spcPct val="0"/>
              </a:spcBef>
              <a:buNone/>
            </a:pPr>
            <a:r>
              <a:rPr lang="en-CA" altLang="es-UY" sz="2000" dirty="0" err="1">
                <a:solidFill>
                  <a:schemeClr val="tx1"/>
                </a:solidFill>
              </a:rPr>
              <a:t>Ratones</a:t>
            </a:r>
            <a:endParaRPr lang="en-CA" altLang="es-UY" sz="2000" dirty="0">
              <a:solidFill>
                <a:schemeClr val="tx1"/>
              </a:solidFill>
            </a:endParaRPr>
          </a:p>
          <a:p>
            <a:pPr>
              <a:spcBef>
                <a:spcPct val="0"/>
              </a:spcBef>
              <a:buNone/>
            </a:pPr>
            <a:r>
              <a:rPr lang="en-CA" altLang="es-UY" sz="2000" dirty="0" err="1">
                <a:solidFill>
                  <a:schemeClr val="tx1"/>
                </a:solidFill>
              </a:rPr>
              <a:t>Perros</a:t>
            </a:r>
            <a:endParaRPr lang="en-CA" altLang="es-UY" sz="2000" dirty="0">
              <a:solidFill>
                <a:schemeClr val="tx1"/>
              </a:solidFill>
            </a:endParaRPr>
          </a:p>
          <a:p>
            <a:pPr>
              <a:spcBef>
                <a:spcPct val="0"/>
              </a:spcBef>
              <a:buNone/>
            </a:pPr>
            <a:r>
              <a:rPr lang="en-CA" altLang="es-UY" sz="2000" dirty="0" err="1">
                <a:solidFill>
                  <a:schemeClr val="tx1"/>
                </a:solidFill>
              </a:rPr>
              <a:t>Conejos</a:t>
            </a:r>
            <a:endParaRPr lang="en-CA" altLang="es-UY" sz="2000" dirty="0">
              <a:solidFill>
                <a:schemeClr val="tx1"/>
              </a:solidFill>
            </a:endParaRPr>
          </a:p>
          <a:p>
            <a:pPr>
              <a:spcBef>
                <a:spcPct val="0"/>
              </a:spcBef>
              <a:buNone/>
            </a:pPr>
            <a:r>
              <a:rPr lang="en-CA" altLang="es-UY" sz="2000" dirty="0" err="1">
                <a:solidFill>
                  <a:schemeClr val="tx1"/>
                </a:solidFill>
              </a:rPr>
              <a:t>Pollos</a:t>
            </a:r>
            <a:endParaRPr lang="en-CA" altLang="es-UY" sz="2000" dirty="0">
              <a:solidFill>
                <a:schemeClr val="tx1"/>
              </a:solidFill>
            </a:endParaRPr>
          </a:p>
          <a:p>
            <a:pPr>
              <a:spcBef>
                <a:spcPct val="0"/>
              </a:spcBef>
              <a:buNone/>
            </a:pPr>
            <a:r>
              <a:rPr lang="en-CA" altLang="es-UY" sz="2000" dirty="0" err="1">
                <a:solidFill>
                  <a:schemeClr val="tx1"/>
                </a:solidFill>
              </a:rPr>
              <a:t>Babuinos</a:t>
            </a:r>
            <a:endParaRPr lang="en-CA" altLang="es-UY" sz="2000" dirty="0">
              <a:solidFill>
                <a:schemeClr val="tx1"/>
              </a:solidFill>
            </a:endParaRPr>
          </a:p>
          <a:p>
            <a:pPr>
              <a:spcBef>
                <a:spcPct val="0"/>
              </a:spcBef>
              <a:buNone/>
            </a:pPr>
            <a:r>
              <a:rPr lang="en-CA" altLang="es-UY" sz="2000" dirty="0" err="1">
                <a:solidFill>
                  <a:schemeClr val="tx1"/>
                </a:solidFill>
              </a:rPr>
              <a:t>Chimpancés</a:t>
            </a:r>
            <a:endParaRPr lang="en-CA" altLang="es-UY" sz="2000" dirty="0">
              <a:solidFill>
                <a:schemeClr val="tx1"/>
              </a:solidFill>
            </a:endParaRPr>
          </a:p>
          <a:p>
            <a:pPr>
              <a:spcBef>
                <a:spcPct val="0"/>
              </a:spcBef>
              <a:buNone/>
            </a:pPr>
            <a:r>
              <a:rPr lang="en-CA" altLang="es-UY" sz="2000" dirty="0" err="1">
                <a:solidFill>
                  <a:schemeClr val="tx1"/>
                </a:solidFill>
              </a:rPr>
              <a:t>Monos</a:t>
            </a:r>
            <a:r>
              <a:rPr lang="en-CA" altLang="es-UY" sz="2000" dirty="0">
                <a:solidFill>
                  <a:schemeClr val="tx1"/>
                </a:solidFill>
              </a:rPr>
              <a:t> </a:t>
            </a:r>
            <a:r>
              <a:rPr lang="en-CA" altLang="es-UY" sz="2000" dirty="0" err="1">
                <a:solidFill>
                  <a:schemeClr val="tx1"/>
                </a:solidFill>
              </a:rPr>
              <a:t>verdes</a:t>
            </a:r>
            <a:endParaRPr lang="en-CA" altLang="es-UY" sz="2000" dirty="0">
              <a:solidFill>
                <a:schemeClr val="tx1"/>
              </a:solidFill>
            </a:endParaRPr>
          </a:p>
          <a:p>
            <a:pPr>
              <a:spcBef>
                <a:spcPct val="0"/>
              </a:spcBef>
              <a:buNone/>
            </a:pPr>
            <a:r>
              <a:rPr lang="en-CA" altLang="es-UY" sz="2000" dirty="0" err="1">
                <a:solidFill>
                  <a:schemeClr val="tx1"/>
                </a:solidFill>
              </a:rPr>
              <a:t>Monos</a:t>
            </a:r>
            <a:r>
              <a:rPr lang="en-CA" altLang="es-UY" sz="2000" dirty="0">
                <a:solidFill>
                  <a:schemeClr val="tx1"/>
                </a:solidFill>
              </a:rPr>
              <a:t> </a:t>
            </a:r>
            <a:r>
              <a:rPr lang="en-CA" altLang="es-UY" sz="2000" dirty="0" err="1">
                <a:solidFill>
                  <a:schemeClr val="tx1"/>
                </a:solidFill>
              </a:rPr>
              <a:t>araña</a:t>
            </a:r>
            <a:endParaRPr lang="fr-CA" altLang="es-UY" sz="2000" dirty="0">
              <a:solidFill>
                <a:schemeClr val="tx1"/>
              </a:solidFill>
            </a:endParaRPr>
          </a:p>
        </p:txBody>
      </p:sp>
      <p:sp>
        <p:nvSpPr>
          <p:cNvPr id="2" name="CuadroTexto 1">
            <a:extLst>
              <a:ext uri="{FF2B5EF4-FFF2-40B4-BE49-F238E27FC236}">
                <a16:creationId xmlns:a16="http://schemas.microsoft.com/office/drawing/2014/main" id="{033AC359-A559-1246-BF16-F6C8CC7E6C01}"/>
              </a:ext>
            </a:extLst>
          </p:cNvPr>
          <p:cNvSpPr txBox="1"/>
          <p:nvPr/>
        </p:nvSpPr>
        <p:spPr>
          <a:xfrm>
            <a:off x="697832" y="2454442"/>
            <a:ext cx="529389" cy="369332"/>
          </a:xfrm>
          <a:prstGeom prst="rect">
            <a:avLst/>
          </a:prstGeom>
          <a:solidFill>
            <a:schemeClr val="bg1"/>
          </a:solidFill>
        </p:spPr>
        <p:txBody>
          <a:bodyPr wrap="square" rtlCol="0">
            <a:spAutoFit/>
          </a:bodyPr>
          <a:lstStyle/>
          <a:p>
            <a:r>
              <a:rPr lang="es-ES_tradnl" b="1" dirty="0"/>
              <a:t>PA</a:t>
            </a:r>
          </a:p>
        </p:txBody>
      </p:sp>
      <p:sp>
        <p:nvSpPr>
          <p:cNvPr id="3" name="CuadroTexto 2">
            <a:extLst>
              <a:ext uri="{FF2B5EF4-FFF2-40B4-BE49-F238E27FC236}">
                <a16:creationId xmlns:a16="http://schemas.microsoft.com/office/drawing/2014/main" id="{86BE3A2C-1C4E-0044-87E7-EBC6D66CDDBE}"/>
              </a:ext>
            </a:extLst>
          </p:cNvPr>
          <p:cNvSpPr txBox="1"/>
          <p:nvPr/>
        </p:nvSpPr>
        <p:spPr>
          <a:xfrm>
            <a:off x="42110" y="4391526"/>
            <a:ext cx="1311443" cy="646331"/>
          </a:xfrm>
          <a:prstGeom prst="rect">
            <a:avLst/>
          </a:prstGeom>
          <a:solidFill>
            <a:schemeClr val="bg1"/>
          </a:solidFill>
        </p:spPr>
        <p:txBody>
          <a:bodyPr wrap="square" rtlCol="0">
            <a:spAutoFit/>
          </a:bodyPr>
          <a:lstStyle/>
          <a:p>
            <a:pPr algn="ctr"/>
            <a:r>
              <a:rPr lang="es-ES_tradnl" b="1" dirty="0"/>
              <a:t>Consumo</a:t>
            </a:r>
          </a:p>
          <a:p>
            <a:pPr algn="ctr"/>
            <a:r>
              <a:rPr lang="es-ES_tradnl" b="1" dirty="0"/>
              <a:t>sal</a:t>
            </a:r>
          </a:p>
        </p:txBody>
      </p:sp>
    </p:spTree>
    <p:extLst>
      <p:ext uri="{BB962C8B-B14F-4D97-AF65-F5344CB8AC3E}">
        <p14:creationId xmlns:p14="http://schemas.microsoft.com/office/powerpoint/2010/main" val="60699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6B389D74-35FE-F141-BBD5-B3A6BE86CFD2}"/>
              </a:ext>
            </a:extLst>
          </p:cNvPr>
          <p:cNvSpPr>
            <a:spLocks noGrp="1" noChangeArrowheads="1"/>
          </p:cNvSpPr>
          <p:nvPr>
            <p:ph type="title"/>
          </p:nvPr>
        </p:nvSpPr>
        <p:spPr>
          <a:xfrm>
            <a:off x="2309814" y="655638"/>
            <a:ext cx="7858125" cy="1079500"/>
          </a:xfrm>
        </p:spPr>
        <p:txBody>
          <a:bodyPr>
            <a:normAutofit fontScale="90000"/>
          </a:bodyPr>
          <a:lstStyle/>
          <a:p>
            <a:pPr algn="ctr"/>
            <a:r>
              <a:rPr lang="en-CA" altLang="es-UY" sz="3600" dirty="0">
                <a:ea typeface="ＭＳ Ｐゴシック" panose="020B0600070205080204" pitchFamily="34" charset="-128"/>
              </a:rPr>
              <a:t>La </a:t>
            </a:r>
            <a:r>
              <a:rPr lang="en-CA" altLang="es-UY" sz="3600" dirty="0" err="1">
                <a:ea typeface="ＭＳ Ｐゴシック" panose="020B0600070205080204" pitchFamily="34" charset="-128"/>
              </a:rPr>
              <a:t>ingesta</a:t>
            </a:r>
            <a:r>
              <a:rPr lang="en-CA" altLang="es-UY" sz="3600" dirty="0">
                <a:ea typeface="ＭＳ Ｐゴシック" panose="020B0600070205080204" pitchFamily="34" charset="-128"/>
              </a:rPr>
              <a:t> </a:t>
            </a:r>
            <a:r>
              <a:rPr lang="en-CA" altLang="es-UY" sz="3600" dirty="0" err="1">
                <a:ea typeface="ＭＳ Ｐゴシック" panose="020B0600070205080204" pitchFamily="34" charset="-128"/>
              </a:rPr>
              <a:t>excesiva</a:t>
            </a:r>
            <a:r>
              <a:rPr lang="en-CA" altLang="es-UY" sz="3600" dirty="0">
                <a:ea typeface="ＭＳ Ｐゴシック" panose="020B0600070205080204" pitchFamily="34" charset="-128"/>
              </a:rPr>
              <a:t> de </a:t>
            </a:r>
            <a:r>
              <a:rPr lang="en-CA" altLang="es-UY" sz="3600" dirty="0" err="1">
                <a:ea typeface="ＭＳ Ｐゴシック" panose="020B0600070205080204" pitchFamily="34" charset="-128"/>
              </a:rPr>
              <a:t>sal</a:t>
            </a:r>
            <a:r>
              <a:rPr lang="en-CA" altLang="es-UY" sz="3600" dirty="0">
                <a:ea typeface="ＭＳ Ｐゴシック" panose="020B0600070205080204" pitchFamily="34" charset="-128"/>
              </a:rPr>
              <a:t> </a:t>
            </a:r>
            <a:r>
              <a:rPr lang="en-CA" altLang="es-UY" sz="3600" dirty="0" err="1">
                <a:ea typeface="ＭＳ Ｐゴシック" panose="020B0600070205080204" pitchFamily="34" charset="-128"/>
              </a:rPr>
              <a:t>aumenta</a:t>
            </a:r>
            <a:r>
              <a:rPr lang="en-CA" altLang="es-UY" sz="3600" dirty="0">
                <a:ea typeface="ＭＳ Ｐゴシック" panose="020B0600070205080204" pitchFamily="34" charset="-128"/>
              </a:rPr>
              <a:t> la </a:t>
            </a:r>
            <a:r>
              <a:rPr lang="en-CA" altLang="es-UY" sz="3600" dirty="0" err="1">
                <a:ea typeface="ＭＳ Ｐゴシック" panose="020B0600070205080204" pitchFamily="34" charset="-128"/>
              </a:rPr>
              <a:t>morbilidad</a:t>
            </a:r>
            <a:r>
              <a:rPr lang="en-CA" altLang="es-UY" sz="3600" dirty="0">
                <a:ea typeface="ＭＳ Ｐゴシック" panose="020B0600070205080204" pitchFamily="34" charset="-128"/>
              </a:rPr>
              <a:t> y la </a:t>
            </a:r>
            <a:r>
              <a:rPr lang="en-CA" altLang="es-UY" sz="3600" dirty="0" err="1">
                <a:ea typeface="ＭＳ Ｐゴシック" panose="020B0600070205080204" pitchFamily="34" charset="-128"/>
              </a:rPr>
              <a:t>mortalidad</a:t>
            </a:r>
            <a:r>
              <a:rPr lang="en-CA" altLang="es-UY" sz="3600" dirty="0">
                <a:ea typeface="ＭＳ Ｐゴシック" panose="020B0600070205080204" pitchFamily="34" charset="-128"/>
              </a:rPr>
              <a:t> </a:t>
            </a:r>
            <a:r>
              <a:rPr lang="en-CA" altLang="es-UY" sz="3600" dirty="0" err="1">
                <a:ea typeface="ＭＳ Ｐゴシック" panose="020B0600070205080204" pitchFamily="34" charset="-128"/>
              </a:rPr>
              <a:t>en</a:t>
            </a:r>
            <a:r>
              <a:rPr lang="en-CA" altLang="es-UY" sz="3600" dirty="0">
                <a:ea typeface="ＭＳ Ｐゴシック" panose="020B0600070205080204" pitchFamily="34" charset="-128"/>
              </a:rPr>
              <a:t> </a:t>
            </a:r>
            <a:r>
              <a:rPr lang="en-CA" altLang="es-UY" sz="3600" dirty="0" err="1">
                <a:ea typeface="ＭＳ Ｐゴシック" panose="020B0600070205080204" pitchFamily="34" charset="-128"/>
              </a:rPr>
              <a:t>los</a:t>
            </a:r>
            <a:r>
              <a:rPr lang="en-CA" altLang="es-UY" sz="3600" dirty="0">
                <a:ea typeface="ＭＳ Ｐゴシック" panose="020B0600070205080204" pitchFamily="34" charset="-128"/>
              </a:rPr>
              <a:t> </a:t>
            </a:r>
            <a:r>
              <a:rPr lang="en-CA" altLang="es-UY" sz="3600" dirty="0" err="1">
                <a:ea typeface="ＭＳ Ｐゴシック" panose="020B0600070205080204" pitchFamily="34" charset="-128"/>
              </a:rPr>
              <a:t>animales</a:t>
            </a:r>
            <a:endParaRPr lang="fr-CA" altLang="es-UY" sz="3600" dirty="0">
              <a:ea typeface="ＭＳ Ｐゴシック" panose="020B0600070205080204" pitchFamily="34" charset="-128"/>
            </a:endParaRPr>
          </a:p>
        </p:txBody>
      </p:sp>
      <p:sp>
        <p:nvSpPr>
          <p:cNvPr id="262165" name="Rectangle 21">
            <a:extLst>
              <a:ext uri="{FF2B5EF4-FFF2-40B4-BE49-F238E27FC236}">
                <a16:creationId xmlns:a16="http://schemas.microsoft.com/office/drawing/2014/main" id="{D39B9BC3-0CFE-6148-8FAC-54AD84EAD43B}"/>
              </a:ext>
            </a:extLst>
          </p:cNvPr>
          <p:cNvSpPr>
            <a:spLocks noChangeArrowheads="1"/>
          </p:cNvSpPr>
          <p:nvPr/>
        </p:nvSpPr>
        <p:spPr bwMode="auto">
          <a:xfrm>
            <a:off x="1128714" y="1932039"/>
            <a:ext cx="4572000" cy="4031873"/>
          </a:xfrm>
          <a:prstGeom prst="rect">
            <a:avLst/>
          </a:prstGeom>
          <a:noFill/>
          <a:ln w="9525">
            <a:noFill/>
            <a:miter lim="800000"/>
            <a:headEnd/>
            <a:tailEnd/>
          </a:ln>
          <a:effectLst/>
        </p:spPr>
        <p:txBody>
          <a:bodyPr wrap="square">
            <a:spAutoFit/>
          </a:bodyPr>
          <a:lstStyle>
            <a:lvl1pPr marL="120650" indent="-120650">
              <a:spcBef>
                <a:spcPct val="20000"/>
              </a:spcBef>
              <a:buChar char="•"/>
              <a:defRPr sz="3000">
                <a:solidFill>
                  <a:schemeClr val="bg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spcBef>
                <a:spcPct val="0"/>
              </a:spcBef>
              <a:buNone/>
            </a:pPr>
            <a:r>
              <a:rPr lang="en-US" altLang="es-UY" sz="2000" dirty="0">
                <a:effectLst>
                  <a:outerShdw blurRad="38100" dist="38100" dir="2700000" algn="tl">
                    <a:srgbClr val="C0C0C0"/>
                  </a:outerShdw>
                </a:effectLst>
              </a:rPr>
              <a:t>	</a:t>
            </a:r>
            <a:r>
              <a:rPr lang="en-US" altLang="es-UY" sz="2800" dirty="0">
                <a:solidFill>
                  <a:srgbClr val="0070C0"/>
                </a:solidFill>
              </a:rPr>
              <a:t> </a:t>
            </a:r>
            <a:r>
              <a:rPr lang="en-US" altLang="es-UY" sz="2800" dirty="0" err="1">
                <a:solidFill>
                  <a:srgbClr val="0070C0"/>
                </a:solidFill>
              </a:rPr>
              <a:t>Morbilidades</a:t>
            </a:r>
            <a:endParaRPr lang="en-US" altLang="es-UY" sz="2800" dirty="0">
              <a:solidFill>
                <a:srgbClr val="0070C0"/>
              </a:solidFill>
            </a:endParaRPr>
          </a:p>
          <a:p>
            <a:pPr>
              <a:spcBef>
                <a:spcPct val="0"/>
              </a:spcBef>
            </a:pPr>
            <a:r>
              <a:rPr lang="en-US" altLang="es-UY" sz="2000" dirty="0" err="1">
                <a:solidFill>
                  <a:schemeClr val="tx1"/>
                </a:solidFill>
              </a:rPr>
              <a:t>hipertrofia</a:t>
            </a:r>
            <a:r>
              <a:rPr lang="en-US" altLang="es-UY" sz="2000" dirty="0">
                <a:solidFill>
                  <a:schemeClr val="tx1"/>
                </a:solidFill>
              </a:rPr>
              <a:t> </a:t>
            </a:r>
            <a:r>
              <a:rPr lang="en-US" altLang="es-UY" sz="2000" dirty="0" err="1">
                <a:solidFill>
                  <a:schemeClr val="tx1"/>
                </a:solidFill>
              </a:rPr>
              <a:t>cardiaca</a:t>
            </a:r>
            <a:endParaRPr lang="en-US" altLang="es-UY" sz="2000" dirty="0">
              <a:solidFill>
                <a:schemeClr val="tx1"/>
              </a:solidFill>
            </a:endParaRPr>
          </a:p>
          <a:p>
            <a:pPr>
              <a:spcBef>
                <a:spcPct val="0"/>
              </a:spcBef>
            </a:pPr>
            <a:r>
              <a:rPr lang="en-US" altLang="es-UY" sz="2000" dirty="0" err="1">
                <a:solidFill>
                  <a:schemeClr val="tx1"/>
                </a:solidFill>
              </a:rPr>
              <a:t>hipertrofia</a:t>
            </a:r>
            <a:r>
              <a:rPr lang="en-US" altLang="es-UY" sz="2000" dirty="0">
                <a:solidFill>
                  <a:schemeClr val="tx1"/>
                </a:solidFill>
              </a:rPr>
              <a:t> vascular</a:t>
            </a:r>
          </a:p>
          <a:p>
            <a:pPr>
              <a:spcBef>
                <a:spcPct val="0"/>
              </a:spcBef>
            </a:pPr>
            <a:r>
              <a:rPr lang="en-US" altLang="es-UY" sz="2000" dirty="0" err="1">
                <a:solidFill>
                  <a:schemeClr val="tx1"/>
                </a:solidFill>
              </a:rPr>
              <a:t>rigidez</a:t>
            </a:r>
            <a:r>
              <a:rPr lang="en-US" altLang="es-UY" sz="2000" dirty="0">
                <a:solidFill>
                  <a:schemeClr val="tx1"/>
                </a:solidFill>
              </a:rPr>
              <a:t> vascular</a:t>
            </a:r>
          </a:p>
          <a:p>
            <a:pPr>
              <a:spcBef>
                <a:spcPct val="0"/>
              </a:spcBef>
            </a:pPr>
            <a:r>
              <a:rPr lang="en-US" altLang="es-UY" sz="2000" dirty="0" err="1">
                <a:solidFill>
                  <a:schemeClr val="tx1"/>
                </a:solidFill>
              </a:rPr>
              <a:t>daño</a:t>
            </a:r>
            <a:r>
              <a:rPr lang="en-US" altLang="es-UY" sz="2000" dirty="0">
                <a:solidFill>
                  <a:schemeClr val="tx1"/>
                </a:solidFill>
              </a:rPr>
              <a:t> renal</a:t>
            </a:r>
          </a:p>
          <a:p>
            <a:pPr>
              <a:spcBef>
                <a:spcPct val="0"/>
              </a:spcBef>
            </a:pPr>
            <a:r>
              <a:rPr lang="en-US" altLang="es-UY" sz="2000" dirty="0" err="1">
                <a:solidFill>
                  <a:schemeClr val="tx1"/>
                </a:solidFill>
              </a:rPr>
              <a:t>hiperlipidemia</a:t>
            </a:r>
            <a:endParaRPr lang="en-US" altLang="es-UY" sz="2000" dirty="0">
              <a:solidFill>
                <a:schemeClr val="tx1"/>
              </a:solidFill>
            </a:endParaRPr>
          </a:p>
          <a:p>
            <a:pPr>
              <a:spcBef>
                <a:spcPct val="0"/>
              </a:spcBef>
            </a:pPr>
            <a:r>
              <a:rPr lang="en-US" altLang="es-UY" sz="2000" dirty="0" err="1">
                <a:solidFill>
                  <a:schemeClr val="tx1"/>
                </a:solidFill>
              </a:rPr>
              <a:t>resistencia</a:t>
            </a:r>
            <a:r>
              <a:rPr lang="en-US" altLang="es-UY" sz="2000" dirty="0">
                <a:solidFill>
                  <a:schemeClr val="tx1"/>
                </a:solidFill>
              </a:rPr>
              <a:t> a la </a:t>
            </a:r>
            <a:r>
              <a:rPr lang="en-US" altLang="es-UY" sz="2000" dirty="0" err="1">
                <a:solidFill>
                  <a:schemeClr val="tx1"/>
                </a:solidFill>
              </a:rPr>
              <a:t>insulina</a:t>
            </a:r>
            <a:endParaRPr lang="en-US" altLang="es-UY" sz="2000" dirty="0"/>
          </a:p>
          <a:p>
            <a:pPr>
              <a:spcBef>
                <a:spcPct val="0"/>
              </a:spcBef>
              <a:buNone/>
            </a:pPr>
            <a:r>
              <a:rPr lang="en-US" altLang="es-UY" sz="2000" dirty="0"/>
              <a:t>	</a:t>
            </a:r>
            <a:r>
              <a:rPr lang="en-US" altLang="es-UY" sz="2800" dirty="0">
                <a:solidFill>
                  <a:srgbClr val="0070C0"/>
                </a:solidFill>
              </a:rPr>
              <a:t> </a:t>
            </a:r>
            <a:r>
              <a:rPr lang="en-US" altLang="es-UY" sz="2800" dirty="0" err="1">
                <a:solidFill>
                  <a:srgbClr val="0070C0"/>
                </a:solidFill>
              </a:rPr>
              <a:t>Mortalidad</a:t>
            </a:r>
            <a:r>
              <a:rPr lang="en-US" altLang="es-UY" sz="2800" dirty="0">
                <a:solidFill>
                  <a:srgbClr val="0070C0"/>
                </a:solidFill>
              </a:rPr>
              <a:t> </a:t>
            </a:r>
          </a:p>
          <a:p>
            <a:pPr>
              <a:spcBef>
                <a:spcPct val="0"/>
              </a:spcBef>
            </a:pPr>
            <a:r>
              <a:rPr lang="en-US" altLang="es-UY" sz="2000" dirty="0" err="1">
                <a:solidFill>
                  <a:schemeClr val="tx1"/>
                </a:solidFill>
              </a:rPr>
              <a:t>encefalopatía</a:t>
            </a:r>
            <a:r>
              <a:rPr lang="en-US" altLang="es-UY" sz="2000" dirty="0">
                <a:solidFill>
                  <a:schemeClr val="tx1"/>
                </a:solidFill>
              </a:rPr>
              <a:t> </a:t>
            </a:r>
            <a:r>
              <a:rPr lang="en-US" altLang="es-UY" sz="2000" dirty="0" err="1">
                <a:solidFill>
                  <a:schemeClr val="tx1"/>
                </a:solidFill>
              </a:rPr>
              <a:t>hipertensiva</a:t>
            </a:r>
            <a:endParaRPr lang="en-US" altLang="es-UY" sz="2000" dirty="0">
              <a:solidFill>
                <a:schemeClr val="tx1"/>
              </a:solidFill>
            </a:endParaRPr>
          </a:p>
          <a:p>
            <a:pPr>
              <a:spcBef>
                <a:spcPct val="0"/>
              </a:spcBef>
            </a:pPr>
            <a:r>
              <a:rPr lang="en-US" altLang="es-UY" sz="2000" dirty="0">
                <a:solidFill>
                  <a:schemeClr val="tx1"/>
                </a:solidFill>
              </a:rPr>
              <a:t>ACV</a:t>
            </a:r>
          </a:p>
          <a:p>
            <a:pPr>
              <a:spcBef>
                <a:spcPct val="0"/>
              </a:spcBef>
            </a:pPr>
            <a:r>
              <a:rPr lang="en-US" altLang="es-UY" sz="2000" dirty="0" err="1">
                <a:solidFill>
                  <a:schemeClr val="tx1"/>
                </a:solidFill>
              </a:rPr>
              <a:t>insuficiencia</a:t>
            </a:r>
            <a:r>
              <a:rPr lang="en-US" altLang="es-UY" sz="2000" dirty="0">
                <a:solidFill>
                  <a:schemeClr val="tx1"/>
                </a:solidFill>
              </a:rPr>
              <a:t> </a:t>
            </a:r>
            <a:r>
              <a:rPr lang="en-US" altLang="es-UY" sz="2000" dirty="0" err="1">
                <a:solidFill>
                  <a:schemeClr val="tx1"/>
                </a:solidFill>
              </a:rPr>
              <a:t>cardiaca</a:t>
            </a:r>
            <a:endParaRPr lang="en-US" altLang="es-UY" sz="2000" dirty="0">
              <a:solidFill>
                <a:schemeClr val="tx1"/>
              </a:solidFill>
            </a:endParaRPr>
          </a:p>
          <a:p>
            <a:pPr>
              <a:spcBef>
                <a:spcPct val="0"/>
              </a:spcBef>
            </a:pPr>
            <a:r>
              <a:rPr lang="en-US" altLang="es-UY" sz="2000" dirty="0" err="1">
                <a:solidFill>
                  <a:schemeClr val="tx1"/>
                </a:solidFill>
              </a:rPr>
              <a:t>muerte</a:t>
            </a:r>
            <a:r>
              <a:rPr lang="en-US" altLang="es-UY" sz="2000" dirty="0">
                <a:solidFill>
                  <a:schemeClr val="tx1"/>
                </a:solidFill>
              </a:rPr>
              <a:t> </a:t>
            </a:r>
            <a:r>
              <a:rPr lang="en-US" altLang="es-UY" sz="2000" dirty="0" err="1">
                <a:solidFill>
                  <a:schemeClr val="tx1"/>
                </a:solidFill>
              </a:rPr>
              <a:t>prematura</a:t>
            </a:r>
            <a:endParaRPr lang="en-US" altLang="es-UY" sz="2000" dirty="0">
              <a:solidFill>
                <a:schemeClr val="tx1"/>
              </a:solidFill>
            </a:endParaRPr>
          </a:p>
        </p:txBody>
      </p:sp>
      <p:grpSp>
        <p:nvGrpSpPr>
          <p:cNvPr id="50179" name="Group 7">
            <a:extLst>
              <a:ext uri="{FF2B5EF4-FFF2-40B4-BE49-F238E27FC236}">
                <a16:creationId xmlns:a16="http://schemas.microsoft.com/office/drawing/2014/main" id="{9151CAE8-B846-FB46-9D2A-182ECC993E76}"/>
              </a:ext>
            </a:extLst>
          </p:cNvPr>
          <p:cNvGrpSpPr>
            <a:grpSpLocks/>
          </p:cNvGrpSpPr>
          <p:nvPr/>
        </p:nvGrpSpPr>
        <p:grpSpPr bwMode="auto">
          <a:xfrm>
            <a:off x="5738813" y="2235200"/>
            <a:ext cx="4572000" cy="3314700"/>
            <a:chOff x="4214810" y="1928802"/>
            <a:chExt cx="4572000" cy="3314209"/>
          </a:xfrm>
        </p:grpSpPr>
        <p:pic>
          <p:nvPicPr>
            <p:cNvPr id="50181" name="Picture 23">
              <a:extLst>
                <a:ext uri="{FF2B5EF4-FFF2-40B4-BE49-F238E27FC236}">
                  <a16:creationId xmlns:a16="http://schemas.microsoft.com/office/drawing/2014/main" id="{A9534C80-91A5-7F42-A9B9-ECB4A32AE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69" t="15820" r="18015" b="4185"/>
            <a:stretch>
              <a:fillRect/>
            </a:stretch>
          </p:blipFill>
          <p:spPr bwMode="auto">
            <a:xfrm>
              <a:off x="4214810" y="1928802"/>
              <a:ext cx="4572000" cy="331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D7BFCF9-3ECE-DB4D-AE12-4B27401C2D75}"/>
                </a:ext>
              </a:extLst>
            </p:cNvPr>
            <p:cNvSpPr/>
            <p:nvPr/>
          </p:nvSpPr>
          <p:spPr>
            <a:xfrm>
              <a:off x="4286247" y="1946262"/>
              <a:ext cx="285750" cy="214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50180" name="TextBox 8">
            <a:extLst>
              <a:ext uri="{FF2B5EF4-FFF2-40B4-BE49-F238E27FC236}">
                <a16:creationId xmlns:a16="http://schemas.microsoft.com/office/drawing/2014/main" id="{5218B2D0-184B-5F44-A2B9-A3ED0DCD254D}"/>
              </a:ext>
            </a:extLst>
          </p:cNvPr>
          <p:cNvSpPr txBox="1">
            <a:spLocks noChangeArrowheads="1"/>
          </p:cNvSpPr>
          <p:nvPr/>
        </p:nvSpPr>
        <p:spPr bwMode="auto">
          <a:xfrm>
            <a:off x="5667376" y="5592763"/>
            <a:ext cx="478631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000">
                <a:solidFill>
                  <a:schemeClr val="bg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bg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ea typeface="ＭＳ Ｐゴシック" panose="020B0600070205080204" pitchFamily="34" charset="-128"/>
              </a:defRPr>
            </a:lvl9pPr>
          </a:lstStyle>
          <a:p>
            <a:pPr>
              <a:spcBef>
                <a:spcPct val="0"/>
              </a:spcBef>
              <a:buNone/>
            </a:pPr>
            <a:r>
              <a:rPr lang="en-US" altLang="es-UY" sz="1400" dirty="0" err="1">
                <a:solidFill>
                  <a:schemeClr val="tx1"/>
                </a:solidFill>
              </a:rPr>
              <a:t>Efecto</a:t>
            </a:r>
            <a:r>
              <a:rPr lang="en-US" altLang="es-UY" sz="1400" dirty="0">
                <a:solidFill>
                  <a:schemeClr val="tx1"/>
                </a:solidFill>
              </a:rPr>
              <a:t> </a:t>
            </a:r>
            <a:r>
              <a:rPr lang="en-US" altLang="es-UY" sz="1400" dirty="0" err="1">
                <a:solidFill>
                  <a:schemeClr val="tx1"/>
                </a:solidFill>
              </a:rPr>
              <a:t>progresivo</a:t>
            </a:r>
            <a:r>
              <a:rPr lang="en-US" altLang="es-UY" sz="1400" dirty="0">
                <a:solidFill>
                  <a:schemeClr val="tx1"/>
                </a:solidFill>
              </a:rPr>
              <a:t> (de </a:t>
            </a:r>
            <a:r>
              <a:rPr lang="en-US" altLang="es-UY" sz="1400" dirty="0" err="1">
                <a:solidFill>
                  <a:schemeClr val="tx1"/>
                </a:solidFill>
              </a:rPr>
              <a:t>izquierda</a:t>
            </a:r>
            <a:r>
              <a:rPr lang="en-US" altLang="es-UY" sz="1400" dirty="0">
                <a:solidFill>
                  <a:schemeClr val="tx1"/>
                </a:solidFill>
              </a:rPr>
              <a:t> a </a:t>
            </a:r>
            <a:r>
              <a:rPr lang="en-US" altLang="es-UY" sz="1400" dirty="0" err="1">
                <a:solidFill>
                  <a:schemeClr val="tx1"/>
                </a:solidFill>
              </a:rPr>
              <a:t>derecha</a:t>
            </a:r>
            <a:r>
              <a:rPr lang="en-US" altLang="es-UY" sz="1400" dirty="0">
                <a:solidFill>
                  <a:schemeClr val="tx1"/>
                </a:solidFill>
              </a:rPr>
              <a:t>) de la </a:t>
            </a:r>
            <a:r>
              <a:rPr lang="en-US" altLang="es-UY" sz="1400" dirty="0" err="1">
                <a:solidFill>
                  <a:schemeClr val="tx1"/>
                </a:solidFill>
              </a:rPr>
              <a:t>exposición</a:t>
            </a:r>
            <a:r>
              <a:rPr lang="en-US" altLang="es-UY" sz="1400" dirty="0">
                <a:solidFill>
                  <a:schemeClr val="tx1"/>
                </a:solidFill>
              </a:rPr>
              <a:t> a la </a:t>
            </a:r>
            <a:r>
              <a:rPr lang="en-US" altLang="es-UY" sz="1400" dirty="0" err="1">
                <a:solidFill>
                  <a:schemeClr val="tx1"/>
                </a:solidFill>
              </a:rPr>
              <a:t>sal</a:t>
            </a:r>
            <a:r>
              <a:rPr lang="en-US" altLang="es-UY" sz="1400" dirty="0">
                <a:solidFill>
                  <a:schemeClr val="tx1"/>
                </a:solidFill>
              </a:rPr>
              <a:t> </a:t>
            </a:r>
            <a:r>
              <a:rPr lang="en-US" altLang="es-UY" sz="1400" dirty="0" err="1">
                <a:solidFill>
                  <a:schemeClr val="tx1"/>
                </a:solidFill>
              </a:rPr>
              <a:t>en</a:t>
            </a:r>
            <a:r>
              <a:rPr lang="en-US" altLang="es-UY" sz="1400" dirty="0">
                <a:solidFill>
                  <a:schemeClr val="tx1"/>
                </a:solidFill>
              </a:rPr>
              <a:t> la HVI </a:t>
            </a:r>
            <a:r>
              <a:rPr lang="en-US" altLang="es-UY" sz="1400" dirty="0" err="1">
                <a:solidFill>
                  <a:schemeClr val="tx1"/>
                </a:solidFill>
              </a:rPr>
              <a:t>en</a:t>
            </a:r>
            <a:r>
              <a:rPr lang="en-US" altLang="es-UY" sz="1400" dirty="0">
                <a:solidFill>
                  <a:schemeClr val="tx1"/>
                </a:solidFill>
              </a:rPr>
              <a:t> </a:t>
            </a:r>
            <a:r>
              <a:rPr lang="en-US" altLang="es-UY" sz="1400" dirty="0" err="1">
                <a:solidFill>
                  <a:schemeClr val="tx1"/>
                </a:solidFill>
              </a:rPr>
              <a:t>ratas</a:t>
            </a:r>
            <a:r>
              <a:rPr lang="en-US" altLang="es-UY" sz="1400" dirty="0">
                <a:solidFill>
                  <a:schemeClr val="tx1"/>
                </a:solidFill>
              </a:rPr>
              <a:t> </a:t>
            </a:r>
            <a:r>
              <a:rPr lang="en-US" altLang="es-UY" sz="1400" dirty="0" err="1">
                <a:solidFill>
                  <a:schemeClr val="tx1"/>
                </a:solidFill>
              </a:rPr>
              <a:t>sensibles</a:t>
            </a:r>
            <a:r>
              <a:rPr lang="en-US" altLang="es-UY" sz="1400" dirty="0">
                <a:solidFill>
                  <a:schemeClr val="tx1"/>
                </a:solidFill>
              </a:rPr>
              <a:t> a la </a:t>
            </a:r>
            <a:r>
              <a:rPr lang="en-US" altLang="es-UY" sz="1400" dirty="0" err="1">
                <a:solidFill>
                  <a:schemeClr val="tx1"/>
                </a:solidFill>
              </a:rPr>
              <a:t>sal</a:t>
            </a:r>
            <a:r>
              <a:rPr lang="en-US" altLang="es-UY" sz="1400" dirty="0">
                <a:solidFill>
                  <a:schemeClr val="tx1"/>
                </a:solidFill>
              </a:rPr>
              <a:t> (SS, fila superior) </a:t>
            </a:r>
            <a:r>
              <a:rPr lang="en-US" altLang="es-UY" sz="1400" dirty="0" err="1">
                <a:solidFill>
                  <a:schemeClr val="tx1"/>
                </a:solidFill>
              </a:rPr>
              <a:t>frente</a:t>
            </a:r>
            <a:r>
              <a:rPr lang="en-US" altLang="es-UY" sz="1400" dirty="0">
                <a:solidFill>
                  <a:schemeClr val="tx1"/>
                </a:solidFill>
              </a:rPr>
              <a:t> a la </a:t>
            </a:r>
            <a:r>
              <a:rPr lang="en-US" altLang="es-UY" sz="1400" dirty="0" err="1">
                <a:solidFill>
                  <a:schemeClr val="tx1"/>
                </a:solidFill>
              </a:rPr>
              <a:t>sal</a:t>
            </a:r>
            <a:r>
              <a:rPr lang="en-US" altLang="es-UY" sz="1400" dirty="0">
                <a:solidFill>
                  <a:schemeClr val="tx1"/>
                </a:solidFill>
              </a:rPr>
              <a:t> (SR, fila inferior).</a:t>
            </a:r>
          </a:p>
          <a:p>
            <a:pPr>
              <a:spcBef>
                <a:spcPct val="0"/>
              </a:spcBef>
              <a:buNone/>
            </a:pPr>
            <a:endParaRPr lang="en-US" altLang="es-UY" sz="1400" dirty="0">
              <a:solidFill>
                <a:schemeClr val="tx1"/>
              </a:solidFill>
            </a:endParaRPr>
          </a:p>
          <a:p>
            <a:pPr algn="r" eaLnBrk="1" hangingPunct="1">
              <a:spcBef>
                <a:spcPct val="0"/>
              </a:spcBef>
              <a:buFontTx/>
              <a:buNone/>
            </a:pPr>
            <a:r>
              <a:rPr lang="en-US" altLang="es-UY" sz="1400" dirty="0">
                <a:solidFill>
                  <a:schemeClr val="tx1"/>
                </a:solidFill>
              </a:rPr>
              <a:t>From </a:t>
            </a:r>
            <a:r>
              <a:rPr lang="en-US" altLang="es-UY" sz="1400" dirty="0" err="1">
                <a:solidFill>
                  <a:schemeClr val="tx1"/>
                </a:solidFill>
              </a:rPr>
              <a:t>Inoko</a:t>
            </a:r>
            <a:r>
              <a:rPr lang="en-US" altLang="es-UY" sz="1400" dirty="0">
                <a:solidFill>
                  <a:schemeClr val="tx1"/>
                </a:solidFill>
              </a:rPr>
              <a:t> </a:t>
            </a:r>
            <a:r>
              <a:rPr lang="en-US" altLang="es-UY" sz="1400" i="1" dirty="0">
                <a:solidFill>
                  <a:schemeClr val="tx1"/>
                </a:solidFill>
              </a:rPr>
              <a:t>Am J Physiol</a:t>
            </a:r>
            <a:r>
              <a:rPr lang="en-US" altLang="es-UY" sz="1400" dirty="0">
                <a:solidFill>
                  <a:schemeClr val="tx1"/>
                </a:solidFill>
              </a:rPr>
              <a:t>. 1994;267:H2471-82. </a:t>
            </a:r>
          </a:p>
          <a:p>
            <a:pPr eaLnBrk="1" hangingPunct="1">
              <a:spcBef>
                <a:spcPct val="0"/>
              </a:spcBef>
              <a:buFontTx/>
              <a:buNone/>
            </a:pPr>
            <a:endParaRPr lang="en-US" altLang="es-UY" sz="1400" dirty="0">
              <a:solidFill>
                <a:schemeClr val="tx1"/>
              </a:solidFill>
            </a:endParaRPr>
          </a:p>
          <a:p>
            <a:pPr eaLnBrk="1" hangingPunct="1">
              <a:spcBef>
                <a:spcPct val="0"/>
              </a:spcBef>
              <a:buFontTx/>
              <a:buNone/>
            </a:pPr>
            <a:endParaRPr lang="en-US" altLang="es-UY" sz="1400" dirty="0">
              <a:solidFill>
                <a:schemeClr val="tx1"/>
              </a:solidFill>
            </a:endParaRPr>
          </a:p>
        </p:txBody>
      </p:sp>
    </p:spTree>
    <p:extLst>
      <p:ext uri="{BB962C8B-B14F-4D97-AF65-F5344CB8AC3E}">
        <p14:creationId xmlns:p14="http://schemas.microsoft.com/office/powerpoint/2010/main" val="145616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83F04-76B7-F54B-AC62-2C63E7B951CA}"/>
              </a:ext>
            </a:extLst>
          </p:cNvPr>
          <p:cNvSpPr>
            <a:spLocks noGrp="1"/>
          </p:cNvSpPr>
          <p:nvPr>
            <p:ph type="title"/>
          </p:nvPr>
        </p:nvSpPr>
        <p:spPr/>
        <p:txBody>
          <a:bodyPr/>
          <a:lstStyle/>
          <a:p>
            <a:r>
              <a:rPr lang="es-ES_tradnl" dirty="0"/>
              <a:t>Estudios </a:t>
            </a:r>
            <a:br>
              <a:rPr lang="es-ES_tradnl" dirty="0"/>
            </a:br>
            <a:r>
              <a:rPr lang="es-ES_tradnl" dirty="0" err="1"/>
              <a:t>epidemiologicos</a:t>
            </a:r>
            <a:endParaRPr lang="es-ES_tradnl" dirty="0"/>
          </a:p>
        </p:txBody>
      </p:sp>
      <p:pic>
        <p:nvPicPr>
          <p:cNvPr id="4" name="Marcador de contenido 3">
            <a:extLst>
              <a:ext uri="{FF2B5EF4-FFF2-40B4-BE49-F238E27FC236}">
                <a16:creationId xmlns:a16="http://schemas.microsoft.com/office/drawing/2014/main" id="{E6BCD455-61B9-8946-99DC-66B5DCB951E9}"/>
              </a:ext>
            </a:extLst>
          </p:cNvPr>
          <p:cNvPicPr>
            <a:picLocks noGrp="1" noChangeAspect="1"/>
          </p:cNvPicPr>
          <p:nvPr>
            <p:ph idx="1"/>
          </p:nvPr>
        </p:nvPicPr>
        <p:blipFill>
          <a:blip r:embed="rId2"/>
          <a:stretch>
            <a:fillRect/>
          </a:stretch>
        </p:blipFill>
        <p:spPr>
          <a:xfrm>
            <a:off x="174251" y="2093976"/>
            <a:ext cx="5563347" cy="4051300"/>
          </a:xfrm>
          <a:prstGeom prst="rect">
            <a:avLst/>
          </a:prstGeom>
        </p:spPr>
      </p:pic>
      <p:pic>
        <p:nvPicPr>
          <p:cNvPr id="5" name="Imagen 4">
            <a:extLst>
              <a:ext uri="{FF2B5EF4-FFF2-40B4-BE49-F238E27FC236}">
                <a16:creationId xmlns:a16="http://schemas.microsoft.com/office/drawing/2014/main" id="{7847D299-27D4-D54B-ACFB-8B2CCAC12DCE}"/>
              </a:ext>
            </a:extLst>
          </p:cNvPr>
          <p:cNvPicPr>
            <a:picLocks noChangeAspect="1"/>
          </p:cNvPicPr>
          <p:nvPr/>
        </p:nvPicPr>
        <p:blipFill>
          <a:blip r:embed="rId3"/>
          <a:stretch>
            <a:fillRect/>
          </a:stretch>
        </p:blipFill>
        <p:spPr>
          <a:xfrm>
            <a:off x="5314950" y="552450"/>
            <a:ext cx="7048500" cy="5753100"/>
          </a:xfrm>
          <a:prstGeom prst="rect">
            <a:avLst/>
          </a:prstGeom>
        </p:spPr>
      </p:pic>
    </p:spTree>
    <p:extLst>
      <p:ext uri="{BB962C8B-B14F-4D97-AF65-F5344CB8AC3E}">
        <p14:creationId xmlns:p14="http://schemas.microsoft.com/office/powerpoint/2010/main" val="235723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36" y="418461"/>
            <a:ext cx="7775575" cy="576262"/>
          </a:xfrm>
          <a:solidFill>
            <a:schemeClr val="bg1"/>
          </a:solidFill>
        </p:spPr>
        <p:txBody>
          <a:bodyPr>
            <a:normAutofit fontScale="90000"/>
          </a:bodyPr>
          <a:lstStyle/>
          <a:p>
            <a:pPr algn="ctr"/>
            <a:r>
              <a:rPr lang="es-ES_tradnl" sz="4400" dirty="0"/>
              <a:t>A menor consumo de sal menor PA</a:t>
            </a:r>
            <a:br>
              <a:rPr lang="es-ES_tradnl" sz="2800" dirty="0"/>
            </a:br>
            <a:endParaRPr lang="en-US" altLang="en-US" sz="2800" b="1" dirty="0">
              <a:solidFill>
                <a:srgbClr val="3061FF"/>
              </a:solidFill>
              <a:latin typeface="Calibri" panose="020F0502020204030204" pitchFamily="34" charset="0"/>
            </a:endParaRPr>
          </a:p>
        </p:txBody>
      </p:sp>
      <p:sp>
        <p:nvSpPr>
          <p:cNvPr id="35842" name="Slide Number Placeholder 3"/>
          <p:cNvSpPr>
            <a:spLocks noGrp="1"/>
          </p:cNvSpPr>
          <p:nvPr>
            <p:ph type="sldNum" sz="quarter" idx="12"/>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fld id="{66345D7D-A32C-40B8-BBE8-30CEDCC6E737}" type="slidenum">
              <a:rPr lang="en-US" altLang="en-US" sz="1000">
                <a:solidFill>
                  <a:schemeClr val="bg1"/>
                </a:solidFill>
                <a:latin typeface="Calibri" panose="020F0502020204030204" pitchFamily="34" charset="0"/>
              </a:rPr>
              <a:pPr algn="l" eaLnBrk="1" hangingPunct="1"/>
              <a:t>18</a:t>
            </a:fld>
            <a:endParaRPr lang="en-US" altLang="en-US" sz="1000">
              <a:solidFill>
                <a:schemeClr val="bg1"/>
              </a:solidFill>
              <a:latin typeface="Calibri" panose="020F0502020204030204" pitchFamily="34" charset="0"/>
            </a:endParaRPr>
          </a:p>
        </p:txBody>
      </p:sp>
      <p:grpSp>
        <p:nvGrpSpPr>
          <p:cNvPr id="35843" name="Group 5"/>
          <p:cNvGrpSpPr>
            <a:grpSpLocks noGrp="1"/>
          </p:cNvGrpSpPr>
          <p:nvPr/>
        </p:nvGrpSpPr>
        <p:grpSpPr bwMode="auto">
          <a:xfrm>
            <a:off x="598232" y="1070810"/>
            <a:ext cx="7775575" cy="4530280"/>
            <a:chOff x="1318" y="806"/>
            <a:chExt cx="4343" cy="3178"/>
          </a:xfrm>
        </p:grpSpPr>
        <p:sp>
          <p:nvSpPr>
            <p:cNvPr id="6" name="Rectangle 6" descr="dblue055"/>
            <p:cNvSpPr>
              <a:spLocks noChangeArrowheads="1"/>
            </p:cNvSpPr>
            <p:nvPr/>
          </p:nvSpPr>
          <p:spPr bwMode="auto">
            <a:xfrm>
              <a:off x="1776" y="816"/>
              <a:ext cx="3885" cy="3168"/>
            </a:xfrm>
            <a:prstGeom prst="rect">
              <a:avLst/>
            </a:prstGeom>
            <a:blipFill dpi="0" rotWithShape="1">
              <a:blip r:embed="rId3">
                <a:alphaModFix amt="62000"/>
              </a:blip>
              <a:srcRect/>
              <a:tile tx="0" ty="0" sx="100000" sy="100000" flip="none" algn="tl"/>
            </a:blipFill>
            <a:ln w="15875">
              <a:solidFill>
                <a:schemeClr val="tx1"/>
              </a:solidFill>
              <a:miter lim="800000"/>
              <a:headEnd/>
              <a:tailEnd/>
            </a:ln>
            <a:effectLst>
              <a:outerShdw blurRad="63500" dist="63500" dir="3187806" algn="ctr" rotWithShape="0">
                <a:schemeClr val="tx1">
                  <a:alpha val="74997"/>
                </a:schemeClr>
              </a:outerShdw>
            </a:effectLst>
          </p:spPr>
          <p:txBody>
            <a:bodyPr wrap="none" anchor="ctr"/>
            <a:lstStyle/>
            <a:p>
              <a:pPr>
                <a:defRPr/>
              </a:pPr>
              <a:endParaRPr lang="en-US">
                <a:latin typeface="Calibri" pitchFamily="34" charset="0"/>
                <a:cs typeface="ＭＳ Ｐゴシック" charset="0"/>
              </a:endParaRPr>
            </a:p>
          </p:txBody>
        </p:sp>
        <p:grpSp>
          <p:nvGrpSpPr>
            <p:cNvPr id="35846" name="Group 7"/>
            <p:cNvGrpSpPr>
              <a:grpSpLocks/>
            </p:cNvGrpSpPr>
            <p:nvPr/>
          </p:nvGrpSpPr>
          <p:grpSpPr bwMode="auto">
            <a:xfrm>
              <a:off x="1318" y="806"/>
              <a:ext cx="4148" cy="3152"/>
              <a:chOff x="1318" y="692"/>
              <a:chExt cx="4148" cy="3152"/>
            </a:xfrm>
          </p:grpSpPr>
          <p:pic>
            <p:nvPicPr>
              <p:cNvPr id="35847" name="Picture 8" descr="H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 y="769"/>
                <a:ext cx="2461" cy="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8" name="Group 9"/>
              <p:cNvGrpSpPr>
                <a:grpSpLocks/>
              </p:cNvGrpSpPr>
              <p:nvPr/>
            </p:nvGrpSpPr>
            <p:grpSpPr bwMode="auto">
              <a:xfrm>
                <a:off x="1318" y="692"/>
                <a:ext cx="1170" cy="2594"/>
                <a:chOff x="1318" y="692"/>
                <a:chExt cx="1170" cy="2594"/>
              </a:xfrm>
            </p:grpSpPr>
            <p:sp>
              <p:nvSpPr>
                <p:cNvPr id="35862" name="Text Box 10"/>
                <p:cNvSpPr txBox="1">
                  <a:spLocks noChangeArrowheads="1"/>
                </p:cNvSpPr>
                <p:nvPr/>
              </p:nvSpPr>
              <p:spPr bwMode="auto">
                <a:xfrm>
                  <a:off x="1318" y="692"/>
                  <a:ext cx="117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4" algn="r" eaLnBrk="1" hangingPunct="1"/>
                  <a:r>
                    <a:rPr lang="en-US" altLang="en-US" sz="1600">
                      <a:solidFill>
                        <a:schemeClr val="bg1"/>
                      </a:solidFill>
                      <a:latin typeface="Calibri" panose="020F0502020204030204" pitchFamily="34" charset="0"/>
                    </a:rPr>
                    <a:t>4</a:t>
                  </a:r>
                </a:p>
              </p:txBody>
            </p:sp>
            <p:sp>
              <p:nvSpPr>
                <p:cNvPr id="35863" name="Text Box 11"/>
                <p:cNvSpPr txBox="1">
                  <a:spLocks noChangeArrowheads="1"/>
                </p:cNvSpPr>
                <p:nvPr/>
              </p:nvSpPr>
              <p:spPr bwMode="auto">
                <a:xfrm>
                  <a:off x="2330" y="989"/>
                  <a:ext cx="15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solidFill>
                        <a:schemeClr val="bg1"/>
                      </a:solidFill>
                      <a:latin typeface="Calibri" panose="020F0502020204030204" pitchFamily="34" charset="0"/>
                    </a:rPr>
                    <a:t>2</a:t>
                  </a:r>
                </a:p>
              </p:txBody>
            </p:sp>
            <p:sp>
              <p:nvSpPr>
                <p:cNvPr id="35864" name="Text Box 12"/>
                <p:cNvSpPr txBox="1">
                  <a:spLocks noChangeArrowheads="1"/>
                </p:cNvSpPr>
                <p:nvPr/>
              </p:nvSpPr>
              <p:spPr bwMode="auto">
                <a:xfrm>
                  <a:off x="2330" y="1287"/>
                  <a:ext cx="15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solidFill>
                        <a:schemeClr val="bg1"/>
                      </a:solidFill>
                      <a:latin typeface="Calibri" panose="020F0502020204030204" pitchFamily="34" charset="0"/>
                    </a:rPr>
                    <a:t>0</a:t>
                  </a:r>
                </a:p>
              </p:txBody>
            </p:sp>
            <p:sp>
              <p:nvSpPr>
                <p:cNvPr id="35865" name="Text Box 13"/>
                <p:cNvSpPr txBox="1">
                  <a:spLocks noChangeArrowheads="1"/>
                </p:cNvSpPr>
                <p:nvPr/>
              </p:nvSpPr>
              <p:spPr bwMode="auto">
                <a:xfrm>
                  <a:off x="2295" y="1585"/>
                  <a:ext cx="19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solidFill>
                        <a:schemeClr val="bg1"/>
                      </a:solidFill>
                      <a:latin typeface="Calibri" panose="020F0502020204030204" pitchFamily="34" charset="0"/>
                    </a:rPr>
                    <a:t>-2</a:t>
                  </a:r>
                </a:p>
              </p:txBody>
            </p:sp>
            <p:sp>
              <p:nvSpPr>
                <p:cNvPr id="35866" name="Text Box 14"/>
                <p:cNvSpPr txBox="1">
                  <a:spLocks noChangeArrowheads="1"/>
                </p:cNvSpPr>
                <p:nvPr/>
              </p:nvSpPr>
              <p:spPr bwMode="auto">
                <a:xfrm>
                  <a:off x="2295" y="1878"/>
                  <a:ext cx="19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solidFill>
                        <a:schemeClr val="bg1"/>
                      </a:solidFill>
                      <a:latin typeface="Calibri" panose="020F0502020204030204" pitchFamily="34" charset="0"/>
                    </a:rPr>
                    <a:t>-4</a:t>
                  </a:r>
                </a:p>
              </p:txBody>
            </p:sp>
            <p:sp>
              <p:nvSpPr>
                <p:cNvPr id="35867" name="Text Box 15"/>
                <p:cNvSpPr txBox="1">
                  <a:spLocks noChangeArrowheads="1"/>
                </p:cNvSpPr>
                <p:nvPr/>
              </p:nvSpPr>
              <p:spPr bwMode="auto">
                <a:xfrm>
                  <a:off x="2295" y="2170"/>
                  <a:ext cx="19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solidFill>
                        <a:schemeClr val="bg1"/>
                      </a:solidFill>
                      <a:latin typeface="Calibri" panose="020F0502020204030204" pitchFamily="34" charset="0"/>
                    </a:rPr>
                    <a:t>-6</a:t>
                  </a:r>
                </a:p>
              </p:txBody>
            </p:sp>
            <p:sp>
              <p:nvSpPr>
                <p:cNvPr id="35868" name="Text Box 16"/>
                <p:cNvSpPr txBox="1">
                  <a:spLocks noChangeArrowheads="1"/>
                </p:cNvSpPr>
                <p:nvPr/>
              </p:nvSpPr>
              <p:spPr bwMode="auto">
                <a:xfrm>
                  <a:off x="2295" y="2461"/>
                  <a:ext cx="19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solidFill>
                        <a:schemeClr val="bg1"/>
                      </a:solidFill>
                      <a:latin typeface="Calibri" panose="020F0502020204030204" pitchFamily="34" charset="0"/>
                    </a:rPr>
                    <a:t>-8</a:t>
                  </a:r>
                </a:p>
              </p:txBody>
            </p:sp>
            <p:sp>
              <p:nvSpPr>
                <p:cNvPr id="35869" name="Text Box 17"/>
                <p:cNvSpPr txBox="1">
                  <a:spLocks noChangeArrowheads="1"/>
                </p:cNvSpPr>
                <p:nvPr/>
              </p:nvSpPr>
              <p:spPr bwMode="auto">
                <a:xfrm>
                  <a:off x="2238" y="2754"/>
                  <a:ext cx="25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solidFill>
                        <a:schemeClr val="bg1"/>
                      </a:solidFill>
                      <a:latin typeface="Calibri" panose="020F0502020204030204" pitchFamily="34" charset="0"/>
                    </a:rPr>
                    <a:t>-10</a:t>
                  </a:r>
                </a:p>
              </p:txBody>
            </p:sp>
            <p:sp>
              <p:nvSpPr>
                <p:cNvPr id="35870" name="Text Box 18"/>
                <p:cNvSpPr txBox="1">
                  <a:spLocks noChangeArrowheads="1"/>
                </p:cNvSpPr>
                <p:nvPr/>
              </p:nvSpPr>
              <p:spPr bwMode="auto">
                <a:xfrm>
                  <a:off x="2238" y="3058"/>
                  <a:ext cx="25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a:solidFill>
                        <a:schemeClr val="bg1"/>
                      </a:solidFill>
                      <a:latin typeface="Calibri" panose="020F0502020204030204" pitchFamily="34" charset="0"/>
                    </a:rPr>
                    <a:t>-12</a:t>
                  </a:r>
                </a:p>
              </p:txBody>
            </p:sp>
          </p:grpSp>
          <p:grpSp>
            <p:nvGrpSpPr>
              <p:cNvPr id="35849" name="Group 19"/>
              <p:cNvGrpSpPr>
                <a:grpSpLocks/>
              </p:cNvGrpSpPr>
              <p:nvPr/>
            </p:nvGrpSpPr>
            <p:grpSpPr bwMode="auto">
              <a:xfrm>
                <a:off x="2387" y="3257"/>
                <a:ext cx="2608" cy="235"/>
                <a:chOff x="2387" y="3257"/>
                <a:chExt cx="2608" cy="235"/>
              </a:xfrm>
            </p:grpSpPr>
            <p:sp>
              <p:nvSpPr>
                <p:cNvPr id="35856" name="Text Box 20"/>
                <p:cNvSpPr txBox="1">
                  <a:spLocks noChangeArrowheads="1"/>
                </p:cNvSpPr>
                <p:nvPr/>
              </p:nvSpPr>
              <p:spPr bwMode="auto">
                <a:xfrm>
                  <a:off x="2387" y="3264"/>
                  <a:ext cx="25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chemeClr val="bg1"/>
                      </a:solidFill>
                      <a:latin typeface="Book Antiqua" panose="02040602050305030304" pitchFamily="18" charset="0"/>
                    </a:rPr>
                    <a:t>-</a:t>
                  </a:r>
                  <a:r>
                    <a:rPr lang="en-US" altLang="en-US" sz="1600">
                      <a:solidFill>
                        <a:schemeClr val="bg1"/>
                      </a:solidFill>
                      <a:latin typeface="Calibri" panose="020F0502020204030204" pitchFamily="34" charset="0"/>
                    </a:rPr>
                    <a:t>30</a:t>
                  </a:r>
                </a:p>
              </p:txBody>
            </p:sp>
            <p:sp>
              <p:nvSpPr>
                <p:cNvPr id="35857" name="Text Box 21"/>
                <p:cNvSpPr txBox="1">
                  <a:spLocks noChangeArrowheads="1"/>
                </p:cNvSpPr>
                <p:nvPr/>
              </p:nvSpPr>
              <p:spPr bwMode="auto">
                <a:xfrm>
                  <a:off x="2852" y="3258"/>
                  <a:ext cx="25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chemeClr val="bg1"/>
                      </a:solidFill>
                      <a:latin typeface="Calibri" panose="020F0502020204030204" pitchFamily="34" charset="0"/>
                    </a:rPr>
                    <a:t>-50</a:t>
                  </a:r>
                </a:p>
              </p:txBody>
            </p:sp>
            <p:sp>
              <p:nvSpPr>
                <p:cNvPr id="35858" name="Text Box 22"/>
                <p:cNvSpPr txBox="1">
                  <a:spLocks noChangeArrowheads="1"/>
                </p:cNvSpPr>
                <p:nvPr/>
              </p:nvSpPr>
              <p:spPr bwMode="auto">
                <a:xfrm>
                  <a:off x="3321" y="3258"/>
                  <a:ext cx="25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chemeClr val="bg1"/>
                      </a:solidFill>
                      <a:latin typeface="Calibri" panose="020F0502020204030204" pitchFamily="34" charset="0"/>
                    </a:rPr>
                    <a:t>-70</a:t>
                  </a:r>
                </a:p>
              </p:txBody>
            </p:sp>
            <p:sp>
              <p:nvSpPr>
                <p:cNvPr id="35859" name="Text Box 23"/>
                <p:cNvSpPr txBox="1">
                  <a:spLocks noChangeArrowheads="1"/>
                </p:cNvSpPr>
                <p:nvPr/>
              </p:nvSpPr>
              <p:spPr bwMode="auto">
                <a:xfrm>
                  <a:off x="3784" y="3258"/>
                  <a:ext cx="25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chemeClr val="bg1"/>
                      </a:solidFill>
                      <a:latin typeface="Calibri" panose="020F0502020204030204" pitchFamily="34" charset="0"/>
                    </a:rPr>
                    <a:t>-90</a:t>
                  </a:r>
                </a:p>
              </p:txBody>
            </p:sp>
            <p:sp>
              <p:nvSpPr>
                <p:cNvPr id="35860" name="Text Box 24"/>
                <p:cNvSpPr txBox="1">
                  <a:spLocks noChangeArrowheads="1"/>
                </p:cNvSpPr>
                <p:nvPr/>
              </p:nvSpPr>
              <p:spPr bwMode="auto">
                <a:xfrm>
                  <a:off x="4219" y="3258"/>
                  <a:ext cx="30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chemeClr val="bg1"/>
                      </a:solidFill>
                      <a:latin typeface="Calibri" panose="020F0502020204030204" pitchFamily="34" charset="0"/>
                    </a:rPr>
                    <a:t>-110</a:t>
                  </a:r>
                </a:p>
              </p:txBody>
            </p:sp>
            <p:sp>
              <p:nvSpPr>
                <p:cNvPr id="35861" name="Text Box 25"/>
                <p:cNvSpPr txBox="1">
                  <a:spLocks noChangeArrowheads="1"/>
                </p:cNvSpPr>
                <p:nvPr/>
              </p:nvSpPr>
              <p:spPr bwMode="auto">
                <a:xfrm>
                  <a:off x="4688" y="3257"/>
                  <a:ext cx="30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600">
                      <a:solidFill>
                        <a:schemeClr val="bg1"/>
                      </a:solidFill>
                      <a:latin typeface="Calibri" panose="020F0502020204030204" pitchFamily="34" charset="0"/>
                    </a:rPr>
                    <a:t>-130</a:t>
                  </a:r>
                </a:p>
              </p:txBody>
            </p:sp>
          </p:grpSp>
          <p:sp>
            <p:nvSpPr>
              <p:cNvPr id="35850" name="Text Box 26"/>
              <p:cNvSpPr txBox="1">
                <a:spLocks noChangeArrowheads="1"/>
              </p:cNvSpPr>
              <p:nvPr/>
            </p:nvSpPr>
            <p:spPr bwMode="auto">
              <a:xfrm>
                <a:off x="2964" y="3410"/>
                <a:ext cx="147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a:solidFill>
                      <a:schemeClr val="bg1"/>
                    </a:solidFill>
                    <a:latin typeface="Calibri" panose="020F0502020204030204" pitchFamily="34" charset="0"/>
                  </a:rPr>
                  <a:t>Change in Urinary Sodium</a:t>
                </a:r>
              </a:p>
              <a:p>
                <a:pPr algn="ctr" eaLnBrk="1" hangingPunct="1"/>
                <a:r>
                  <a:rPr lang="en-US" altLang="en-US" sz="1800" b="1">
                    <a:solidFill>
                      <a:schemeClr val="bg1"/>
                    </a:solidFill>
                    <a:latin typeface="Calibri" panose="020F0502020204030204" pitchFamily="34" charset="0"/>
                  </a:rPr>
                  <a:t>(mmol/24h)</a:t>
                </a:r>
              </a:p>
            </p:txBody>
          </p:sp>
          <p:sp>
            <p:nvSpPr>
              <p:cNvPr id="35851" name="Text Box 27"/>
              <p:cNvSpPr txBox="1">
                <a:spLocks noChangeArrowheads="1"/>
              </p:cNvSpPr>
              <p:nvPr/>
            </p:nvSpPr>
            <p:spPr bwMode="auto">
              <a:xfrm rot="16200000">
                <a:off x="935" y="1820"/>
                <a:ext cx="222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a:solidFill>
                      <a:srgbClr val="FFFF00"/>
                    </a:solidFill>
                    <a:latin typeface="Calibri" panose="020F0502020204030204" pitchFamily="34" charset="0"/>
                  </a:rPr>
                  <a:t>Change in Systolic Blood Pressure</a:t>
                </a:r>
              </a:p>
              <a:p>
                <a:pPr algn="ctr" eaLnBrk="1" hangingPunct="1"/>
                <a:r>
                  <a:rPr lang="en-US" altLang="en-US" sz="1800">
                    <a:solidFill>
                      <a:srgbClr val="FFFF00"/>
                    </a:solidFill>
                    <a:latin typeface="Calibri" panose="020F0502020204030204" pitchFamily="34" charset="0"/>
                  </a:rPr>
                  <a:t>(mmHg)</a:t>
                </a:r>
              </a:p>
            </p:txBody>
          </p:sp>
          <p:sp>
            <p:nvSpPr>
              <p:cNvPr id="35852" name="Text Box 28"/>
              <p:cNvSpPr txBox="1">
                <a:spLocks noChangeArrowheads="1"/>
              </p:cNvSpPr>
              <p:nvPr/>
            </p:nvSpPr>
            <p:spPr bwMode="auto">
              <a:xfrm>
                <a:off x="4746" y="1955"/>
                <a:ext cx="72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a:solidFill>
                      <a:schemeClr val="bg1"/>
                    </a:solidFill>
                    <a:latin typeface="Calibri" panose="020F0502020204030204" pitchFamily="34" charset="0"/>
                  </a:rPr>
                  <a:t>Normotensives</a:t>
                </a:r>
              </a:p>
            </p:txBody>
          </p:sp>
          <p:sp>
            <p:nvSpPr>
              <p:cNvPr id="35853" name="Text Box 29"/>
              <p:cNvSpPr txBox="1">
                <a:spLocks noChangeArrowheads="1"/>
              </p:cNvSpPr>
              <p:nvPr/>
            </p:nvSpPr>
            <p:spPr bwMode="auto">
              <a:xfrm>
                <a:off x="4746" y="2558"/>
                <a:ext cx="68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a:solidFill>
                      <a:schemeClr val="bg1"/>
                    </a:solidFill>
                    <a:latin typeface="Calibri" panose="020F0502020204030204" pitchFamily="34" charset="0"/>
                  </a:rPr>
                  <a:t>Hypertensives</a:t>
                </a:r>
              </a:p>
            </p:txBody>
          </p:sp>
          <p:sp>
            <p:nvSpPr>
              <p:cNvPr id="10255" name="Line 30"/>
              <p:cNvSpPr>
                <a:spLocks noChangeShapeType="1"/>
              </p:cNvSpPr>
              <p:nvPr/>
            </p:nvSpPr>
            <p:spPr bwMode="auto">
              <a:xfrm flipH="1">
                <a:off x="4634" y="2656"/>
                <a:ext cx="154" cy="0"/>
              </a:xfrm>
              <a:prstGeom prst="line">
                <a:avLst/>
              </a:prstGeom>
              <a:noFill/>
              <a:ln w="22225">
                <a:solidFill>
                  <a:schemeClr val="bg1"/>
                </a:solidFill>
                <a:round/>
                <a:headEnd/>
                <a:tailEnd type="stealth" w="lg" len="lg"/>
              </a:ln>
              <a:effectLst>
                <a:outerShdw blurRad="63500" dist="17961" dir="2700000" algn="ctr" rotWithShape="0">
                  <a:schemeClr val="tx1">
                    <a:alpha val="74997"/>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cs typeface="ＭＳ Ｐゴシック" charset="0"/>
                </a:endParaRPr>
              </a:p>
            </p:txBody>
          </p:sp>
          <p:sp>
            <p:nvSpPr>
              <p:cNvPr id="10256" name="Line 31"/>
              <p:cNvSpPr>
                <a:spLocks noChangeShapeType="1"/>
              </p:cNvSpPr>
              <p:nvPr/>
            </p:nvSpPr>
            <p:spPr bwMode="auto">
              <a:xfrm flipH="1">
                <a:off x="4634" y="2050"/>
                <a:ext cx="154" cy="0"/>
              </a:xfrm>
              <a:prstGeom prst="line">
                <a:avLst/>
              </a:prstGeom>
              <a:noFill/>
              <a:ln w="22225">
                <a:solidFill>
                  <a:schemeClr val="bg1"/>
                </a:solidFill>
                <a:round/>
                <a:headEnd/>
                <a:tailEnd type="stealth" w="lg" len="lg"/>
              </a:ln>
              <a:effectLst>
                <a:outerShdw blurRad="63500" dist="17961" dir="2700000" algn="ctr" rotWithShape="0">
                  <a:schemeClr val="tx1">
                    <a:alpha val="74997"/>
                  </a:scheme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cs typeface="ＭＳ Ｐゴシック" charset="0"/>
                </a:endParaRPr>
              </a:p>
            </p:txBody>
          </p:sp>
        </p:grpSp>
      </p:grpSp>
      <p:sp>
        <p:nvSpPr>
          <p:cNvPr id="35844" name="Rectangle 33"/>
          <p:cNvSpPr>
            <a:spLocks noChangeArrowheads="1"/>
          </p:cNvSpPr>
          <p:nvPr/>
        </p:nvSpPr>
        <p:spPr bwMode="auto">
          <a:xfrm>
            <a:off x="5013283" y="6026687"/>
            <a:ext cx="3775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i="1" dirty="0">
                <a:latin typeface="Calibri" panose="020F0502020204030204" pitchFamily="34" charset="0"/>
              </a:rPr>
              <a:t>He FJ, </a:t>
            </a:r>
            <a:r>
              <a:rPr lang="en-US" altLang="en-US" sz="1200" i="1" dirty="0" err="1">
                <a:latin typeface="Calibri" panose="020F0502020204030204" pitchFamily="34" charset="0"/>
              </a:rPr>
              <a:t>MacGregor</a:t>
            </a:r>
            <a:r>
              <a:rPr lang="en-US" altLang="en-US" sz="1200" i="1" dirty="0">
                <a:latin typeface="Calibri" panose="020F0502020204030204" pitchFamily="34" charset="0"/>
              </a:rPr>
              <a:t> GA. J Hum </a:t>
            </a:r>
            <a:r>
              <a:rPr lang="en-US" altLang="en-US" sz="1200" i="1" dirty="0" err="1">
                <a:latin typeface="Calibri" panose="020F0502020204030204" pitchFamily="34" charset="0"/>
              </a:rPr>
              <a:t>Hypertens</a:t>
            </a:r>
            <a:r>
              <a:rPr lang="en-US" altLang="en-US" sz="1200" i="1" dirty="0">
                <a:latin typeface="Calibri" panose="020F0502020204030204" pitchFamily="34" charset="0"/>
              </a:rPr>
              <a:t>. 2002;16:761-70</a:t>
            </a:r>
          </a:p>
        </p:txBody>
      </p:sp>
      <p:pic>
        <p:nvPicPr>
          <p:cNvPr id="32" name="Picture 7" descr="photo_14233_20100321.jpg">
            <a:extLst>
              <a:ext uri="{FF2B5EF4-FFF2-40B4-BE49-F238E27FC236}">
                <a16:creationId xmlns:a16="http://schemas.microsoft.com/office/drawing/2014/main" id="{B59CB6C9-D39B-404C-BA3D-F6F4DF624A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0911" y="1476221"/>
            <a:ext cx="24479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079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4AA0AB2F-966B-BF4D-8384-638AF2192835}"/>
              </a:ext>
            </a:extLst>
          </p:cNvPr>
          <p:cNvSpPr>
            <a:spLocks noGrp="1" noChangeArrowheads="1"/>
          </p:cNvSpPr>
          <p:nvPr>
            <p:ph type="title"/>
          </p:nvPr>
        </p:nvSpPr>
        <p:spPr>
          <a:xfrm>
            <a:off x="2209800" y="0"/>
            <a:ext cx="7772400" cy="1143000"/>
          </a:xfrm>
        </p:spPr>
        <p:txBody>
          <a:bodyPr/>
          <a:lstStyle/>
          <a:p>
            <a:pPr algn="ctr"/>
            <a:r>
              <a:rPr lang="en-US" altLang="en-US" sz="3600" dirty="0" err="1"/>
              <a:t>ingesta</a:t>
            </a:r>
            <a:r>
              <a:rPr lang="en-US" altLang="en-US" sz="3600" dirty="0"/>
              <a:t> de </a:t>
            </a:r>
            <a:r>
              <a:rPr lang="en-US" altLang="en-US" sz="3600" dirty="0" err="1"/>
              <a:t>sodio</a:t>
            </a:r>
            <a:r>
              <a:rPr lang="en-US" altLang="en-US" sz="3600" dirty="0"/>
              <a:t> vs </a:t>
            </a:r>
            <a:r>
              <a:rPr lang="en-US" altLang="en-US" sz="3600" dirty="0" err="1"/>
              <a:t>presión</a:t>
            </a:r>
            <a:r>
              <a:rPr lang="en-US" altLang="en-US" sz="3600" dirty="0"/>
              <a:t> arterial </a:t>
            </a:r>
            <a:br>
              <a:rPr lang="en-US" altLang="en-US" sz="3600" dirty="0"/>
            </a:br>
            <a:r>
              <a:rPr lang="en-US" altLang="en-US" sz="3600" dirty="0" err="1"/>
              <a:t>en</a:t>
            </a:r>
            <a:r>
              <a:rPr lang="en-US" altLang="en-US" sz="3600" dirty="0"/>
              <a:t> 24 </a:t>
            </a:r>
            <a:r>
              <a:rPr lang="en-US" altLang="en-US" sz="3600" dirty="0" err="1"/>
              <a:t>poblaciones</a:t>
            </a:r>
            <a:endParaRPr lang="en-US" altLang="en-US" dirty="0"/>
          </a:p>
        </p:txBody>
      </p:sp>
      <p:sp>
        <p:nvSpPr>
          <p:cNvPr id="25602" name="Text Box 3">
            <a:extLst>
              <a:ext uri="{FF2B5EF4-FFF2-40B4-BE49-F238E27FC236}">
                <a16:creationId xmlns:a16="http://schemas.microsoft.com/office/drawing/2014/main" id="{92DA78C6-3153-ED42-B6E6-A1B8C4417BAD}"/>
              </a:ext>
            </a:extLst>
          </p:cNvPr>
          <p:cNvSpPr txBox="1">
            <a:spLocks noChangeArrowheads="1"/>
          </p:cNvSpPr>
          <p:nvPr/>
        </p:nvSpPr>
        <p:spPr bwMode="auto">
          <a:xfrm>
            <a:off x="4871884" y="6556993"/>
            <a:ext cx="6248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SzPct val="125000"/>
              <a:buChar char="•"/>
              <a:defRPr sz="3200">
                <a:solidFill>
                  <a:schemeClr val="tx1"/>
                </a:solidFill>
                <a:latin typeface="Arial" panose="020B0604020202020204" pitchFamily="34" charset="0"/>
              </a:defRPr>
            </a:lvl1pPr>
            <a:lvl2pPr marL="742950" indent="-285750">
              <a:spcBef>
                <a:spcPct val="20000"/>
              </a:spcBef>
              <a:buClr>
                <a:srgbClr val="FF0000"/>
              </a:buClr>
              <a:buSzPct val="125000"/>
              <a:buChar char="•"/>
              <a:defRPr sz="2800">
                <a:solidFill>
                  <a:schemeClr val="tx1"/>
                </a:solidFill>
                <a:latin typeface="Arial" panose="020B0604020202020204" pitchFamily="34" charset="0"/>
              </a:defRPr>
            </a:lvl2pPr>
            <a:lvl3pPr marL="1143000" indent="-228600">
              <a:spcBef>
                <a:spcPct val="20000"/>
              </a:spcBef>
              <a:buClr>
                <a:srgbClr val="FF0000"/>
              </a:buClr>
              <a:buSzPct val="12500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200" dirty="0"/>
              <a:t>BMJ 1991;302:811-5</a:t>
            </a:r>
          </a:p>
        </p:txBody>
      </p:sp>
      <p:graphicFrame>
        <p:nvGraphicFramePr>
          <p:cNvPr id="25603" name="Object 4">
            <a:extLst>
              <a:ext uri="{FF2B5EF4-FFF2-40B4-BE49-F238E27FC236}">
                <a16:creationId xmlns:a16="http://schemas.microsoft.com/office/drawing/2014/main" id="{DA9C667C-271E-B549-B5C4-C31C59516855}"/>
              </a:ext>
            </a:extLst>
          </p:cNvPr>
          <p:cNvGraphicFramePr>
            <a:graphicFrameLocks noChangeAspect="1"/>
          </p:cNvGraphicFramePr>
          <p:nvPr/>
        </p:nvGraphicFramePr>
        <p:xfrm>
          <a:off x="1524000" y="1600201"/>
          <a:ext cx="9144000" cy="4945063"/>
        </p:xfrm>
        <a:graphic>
          <a:graphicData uri="http://schemas.openxmlformats.org/presentationml/2006/ole">
            <mc:AlternateContent xmlns:mc="http://schemas.openxmlformats.org/markup-compatibility/2006">
              <mc:Choice xmlns:v="urn:schemas-microsoft-com:vml" Requires="v">
                <p:oleObj spid="_x0000_s167967" name="Worksheet" r:id="rId3" imgW="6070600" imgH="3124200" progId="Excel.Sheet.8">
                  <p:embed/>
                </p:oleObj>
              </mc:Choice>
              <mc:Fallback>
                <p:oleObj name="Worksheet" r:id="rId3" imgW="6070600" imgH="3124200" progId="Excel.Sheet.8">
                  <p:embed/>
                  <p:pic>
                    <p:nvPicPr>
                      <p:cNvPr id="25603" name="Object 4">
                        <a:extLst>
                          <a:ext uri="{FF2B5EF4-FFF2-40B4-BE49-F238E27FC236}">
                            <a16:creationId xmlns:a16="http://schemas.microsoft.com/office/drawing/2014/main" id="{DA9C667C-271E-B549-B5C4-C31C5951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1"/>
                        <a:ext cx="914400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Oval 5">
            <a:extLst>
              <a:ext uri="{FF2B5EF4-FFF2-40B4-BE49-F238E27FC236}">
                <a16:creationId xmlns:a16="http://schemas.microsoft.com/office/drawing/2014/main" id="{5BCE81CA-7A81-8143-A65F-DB4F774DECD0}"/>
              </a:ext>
            </a:extLst>
          </p:cNvPr>
          <p:cNvSpPr>
            <a:spLocks noChangeArrowheads="1"/>
          </p:cNvSpPr>
          <p:nvPr/>
        </p:nvSpPr>
        <p:spPr bwMode="auto">
          <a:xfrm>
            <a:off x="2514600" y="2971800"/>
            <a:ext cx="838200" cy="11430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00"/>
              </a:buClr>
              <a:buSzPct val="125000"/>
              <a:buChar char="•"/>
              <a:defRPr sz="3200">
                <a:solidFill>
                  <a:schemeClr val="tx1"/>
                </a:solidFill>
                <a:latin typeface="Arial" panose="020B0604020202020204" pitchFamily="34" charset="0"/>
              </a:defRPr>
            </a:lvl1pPr>
            <a:lvl2pPr marL="742950" indent="-285750">
              <a:spcBef>
                <a:spcPct val="20000"/>
              </a:spcBef>
              <a:buClr>
                <a:srgbClr val="FF0000"/>
              </a:buClr>
              <a:buSzPct val="125000"/>
              <a:buChar char="•"/>
              <a:defRPr sz="2800">
                <a:solidFill>
                  <a:schemeClr val="tx1"/>
                </a:solidFill>
                <a:latin typeface="Arial" panose="020B0604020202020204" pitchFamily="34" charset="0"/>
              </a:defRPr>
            </a:lvl2pPr>
            <a:lvl3pPr marL="1143000" indent="-228600">
              <a:spcBef>
                <a:spcPct val="20000"/>
              </a:spcBef>
              <a:buClr>
                <a:srgbClr val="FF0000"/>
              </a:buClr>
              <a:buSzPct val="12500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en-US" altLang="en-US" sz="1800">
              <a:solidFill>
                <a:srgbClr val="0000FF"/>
              </a:solidFill>
            </a:endParaRPr>
          </a:p>
        </p:txBody>
      </p:sp>
      <p:sp>
        <p:nvSpPr>
          <p:cNvPr id="3078" name="Text Box 6">
            <a:extLst>
              <a:ext uri="{FF2B5EF4-FFF2-40B4-BE49-F238E27FC236}">
                <a16:creationId xmlns:a16="http://schemas.microsoft.com/office/drawing/2014/main" id="{DB19959D-A2D9-154F-A864-C87972922B42}"/>
              </a:ext>
            </a:extLst>
          </p:cNvPr>
          <p:cNvSpPr txBox="1">
            <a:spLocks noChangeArrowheads="1"/>
          </p:cNvSpPr>
          <p:nvPr/>
        </p:nvSpPr>
        <p:spPr bwMode="auto">
          <a:xfrm>
            <a:off x="2133600" y="3962400"/>
            <a:ext cx="243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SzPct val="125000"/>
              <a:buChar char="•"/>
              <a:defRPr sz="3200">
                <a:solidFill>
                  <a:schemeClr val="tx1"/>
                </a:solidFill>
                <a:latin typeface="Arial" panose="020B0604020202020204" pitchFamily="34" charset="0"/>
              </a:defRPr>
            </a:lvl1pPr>
            <a:lvl2pPr marL="742950" indent="-285750">
              <a:spcBef>
                <a:spcPct val="20000"/>
              </a:spcBef>
              <a:buClr>
                <a:srgbClr val="FF0000"/>
              </a:buClr>
              <a:buSzPct val="125000"/>
              <a:buChar char="•"/>
              <a:defRPr sz="2800">
                <a:solidFill>
                  <a:schemeClr val="tx1"/>
                </a:solidFill>
                <a:latin typeface="Arial" panose="020B0604020202020204" pitchFamily="34" charset="0"/>
              </a:defRPr>
            </a:lvl2pPr>
            <a:lvl3pPr marL="1143000" indent="-228600">
              <a:spcBef>
                <a:spcPct val="20000"/>
              </a:spcBef>
              <a:buClr>
                <a:srgbClr val="FF0000"/>
              </a:buClr>
              <a:buSzPct val="12500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dirty="0" err="1">
                <a:solidFill>
                  <a:srgbClr val="0000FF"/>
                </a:solidFill>
              </a:rPr>
              <a:t>Tribus</a:t>
            </a:r>
            <a:r>
              <a:rPr lang="en-US" altLang="en-US" sz="1600" dirty="0">
                <a:solidFill>
                  <a:srgbClr val="0000FF"/>
                </a:solidFill>
              </a:rPr>
              <a:t> </a:t>
            </a:r>
            <a:r>
              <a:rPr lang="en-US" altLang="en-US" sz="1600" dirty="0" err="1">
                <a:solidFill>
                  <a:srgbClr val="0000FF"/>
                </a:solidFill>
              </a:rPr>
              <a:t>primitivas</a:t>
            </a:r>
            <a:r>
              <a:rPr lang="en-US" altLang="en-US" sz="1600" dirty="0">
                <a:solidFill>
                  <a:srgbClr val="0000FF"/>
                </a:solidFill>
              </a:rPr>
              <a:t> </a:t>
            </a:r>
            <a:r>
              <a:rPr lang="en-US" altLang="en-US" sz="1600" dirty="0" err="1">
                <a:solidFill>
                  <a:srgbClr val="0000FF"/>
                </a:solidFill>
              </a:rPr>
              <a:t>aisladas</a:t>
            </a:r>
            <a:endParaRPr lang="en-US" altLang="en-US" sz="1600" dirty="0">
              <a:solidFill>
                <a:srgbClr val="0000FF"/>
              </a:solidFill>
            </a:endParaRPr>
          </a:p>
        </p:txBody>
      </p:sp>
      <p:sp>
        <p:nvSpPr>
          <p:cNvPr id="3079" name="Oval 7">
            <a:extLst>
              <a:ext uri="{FF2B5EF4-FFF2-40B4-BE49-F238E27FC236}">
                <a16:creationId xmlns:a16="http://schemas.microsoft.com/office/drawing/2014/main" id="{B89193D9-9107-514F-9B53-D66B7C517A11}"/>
              </a:ext>
            </a:extLst>
          </p:cNvPr>
          <p:cNvSpPr>
            <a:spLocks noChangeArrowheads="1"/>
          </p:cNvSpPr>
          <p:nvPr/>
        </p:nvSpPr>
        <p:spPr bwMode="auto">
          <a:xfrm>
            <a:off x="5486400" y="2362200"/>
            <a:ext cx="152400" cy="2286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00"/>
              </a:buClr>
              <a:buSzPct val="125000"/>
              <a:buChar char="•"/>
              <a:defRPr sz="3200">
                <a:solidFill>
                  <a:schemeClr val="tx1"/>
                </a:solidFill>
                <a:latin typeface="Arial" panose="020B0604020202020204" pitchFamily="34" charset="0"/>
              </a:defRPr>
            </a:lvl1pPr>
            <a:lvl2pPr marL="742950" indent="-285750">
              <a:spcBef>
                <a:spcPct val="20000"/>
              </a:spcBef>
              <a:buClr>
                <a:srgbClr val="FF0000"/>
              </a:buClr>
              <a:buSzPct val="125000"/>
              <a:buChar char="•"/>
              <a:defRPr sz="2800">
                <a:solidFill>
                  <a:schemeClr val="tx1"/>
                </a:solidFill>
                <a:latin typeface="Arial" panose="020B0604020202020204" pitchFamily="34" charset="0"/>
              </a:defRPr>
            </a:lvl2pPr>
            <a:lvl3pPr marL="1143000" indent="-228600">
              <a:spcBef>
                <a:spcPct val="20000"/>
              </a:spcBef>
              <a:buClr>
                <a:srgbClr val="FF0000"/>
              </a:buClr>
              <a:buSzPct val="12500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en-US" altLang="en-US" sz="1800">
              <a:solidFill>
                <a:srgbClr val="0000FF"/>
              </a:solidFill>
            </a:endParaRPr>
          </a:p>
        </p:txBody>
      </p:sp>
      <p:sp>
        <p:nvSpPr>
          <p:cNvPr id="3080" name="Text Box 8">
            <a:extLst>
              <a:ext uri="{FF2B5EF4-FFF2-40B4-BE49-F238E27FC236}">
                <a16:creationId xmlns:a16="http://schemas.microsoft.com/office/drawing/2014/main" id="{DFD0244C-912C-9642-AC80-687CF6C1E38C}"/>
              </a:ext>
            </a:extLst>
          </p:cNvPr>
          <p:cNvSpPr txBox="1">
            <a:spLocks noChangeArrowheads="1"/>
          </p:cNvSpPr>
          <p:nvPr/>
        </p:nvSpPr>
        <p:spPr bwMode="auto">
          <a:xfrm>
            <a:off x="5029200" y="3429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SzPct val="125000"/>
              <a:buChar char="•"/>
              <a:defRPr sz="3200">
                <a:solidFill>
                  <a:schemeClr val="tx1"/>
                </a:solidFill>
                <a:latin typeface="Arial" panose="020B0604020202020204" pitchFamily="34" charset="0"/>
              </a:defRPr>
            </a:lvl1pPr>
            <a:lvl2pPr marL="742950" indent="-285750">
              <a:spcBef>
                <a:spcPct val="20000"/>
              </a:spcBef>
              <a:buClr>
                <a:srgbClr val="FF0000"/>
              </a:buClr>
              <a:buSzPct val="125000"/>
              <a:buChar char="•"/>
              <a:defRPr sz="2800">
                <a:solidFill>
                  <a:schemeClr val="tx1"/>
                </a:solidFill>
                <a:latin typeface="Arial" panose="020B0604020202020204" pitchFamily="34" charset="0"/>
              </a:defRPr>
            </a:lvl2pPr>
            <a:lvl3pPr marL="1143000" indent="-228600">
              <a:spcBef>
                <a:spcPct val="20000"/>
              </a:spcBef>
              <a:buClr>
                <a:srgbClr val="FF0000"/>
              </a:buClr>
              <a:buSzPct val="12500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solidFill>
                  <a:srgbClr val="0000FF"/>
                </a:solidFill>
              </a:rPr>
              <a:t>USA</a:t>
            </a:r>
            <a:endParaRPr lang="en-US" altLang="en-US" sz="2400">
              <a:solidFill>
                <a:srgbClr val="0000FF"/>
              </a:solidFill>
              <a:latin typeface="Times New Roman" panose="02020603050405020304" pitchFamily="18" charset="0"/>
            </a:endParaRPr>
          </a:p>
        </p:txBody>
      </p:sp>
      <p:sp>
        <p:nvSpPr>
          <p:cNvPr id="3081" name="Line 9">
            <a:extLst>
              <a:ext uri="{FF2B5EF4-FFF2-40B4-BE49-F238E27FC236}">
                <a16:creationId xmlns:a16="http://schemas.microsoft.com/office/drawing/2014/main" id="{7998E6B3-AC22-B543-AEE4-5C5FE8594714}"/>
              </a:ext>
            </a:extLst>
          </p:cNvPr>
          <p:cNvSpPr>
            <a:spLocks noChangeShapeType="1"/>
          </p:cNvSpPr>
          <p:nvPr/>
        </p:nvSpPr>
        <p:spPr bwMode="auto">
          <a:xfrm flipV="1">
            <a:off x="5410200" y="2514600"/>
            <a:ext cx="152400" cy="9144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spTree>
    <p:extLst>
      <p:ext uri="{BB962C8B-B14F-4D97-AF65-F5344CB8AC3E}">
        <p14:creationId xmlns:p14="http://schemas.microsoft.com/office/powerpoint/2010/main" val="2506293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30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utoUpdateAnimBg="0"/>
      <p:bldP spid="3079" grpId="0" animBg="1"/>
      <p:bldP spid="308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05ECC-4402-9C40-8003-72C210A0AB84}"/>
              </a:ext>
            </a:extLst>
          </p:cNvPr>
          <p:cNvSpPr>
            <a:spLocks noGrp="1"/>
          </p:cNvSpPr>
          <p:nvPr>
            <p:ph type="title"/>
          </p:nvPr>
        </p:nvSpPr>
        <p:spPr/>
        <p:txBody>
          <a:bodyPr/>
          <a:lstStyle/>
          <a:p>
            <a:pPr algn="ctr"/>
            <a:r>
              <a:rPr lang="es-ES_tradnl" dirty="0"/>
              <a:t>Puntos a abordar</a:t>
            </a:r>
          </a:p>
        </p:txBody>
      </p:sp>
      <p:sp>
        <p:nvSpPr>
          <p:cNvPr id="3" name="Marcador de contenido 2">
            <a:extLst>
              <a:ext uri="{FF2B5EF4-FFF2-40B4-BE49-F238E27FC236}">
                <a16:creationId xmlns:a16="http://schemas.microsoft.com/office/drawing/2014/main" id="{951B542E-39F8-4E4B-AB8D-27D939DCB3AA}"/>
              </a:ext>
            </a:extLst>
          </p:cNvPr>
          <p:cNvSpPr>
            <a:spLocks noGrp="1"/>
          </p:cNvSpPr>
          <p:nvPr>
            <p:ph idx="1"/>
          </p:nvPr>
        </p:nvSpPr>
        <p:spPr/>
        <p:txBody>
          <a:bodyPr/>
          <a:lstStyle/>
          <a:p>
            <a:r>
              <a:rPr lang="es-ES_tradnl" dirty="0"/>
              <a:t> Sal y Sodio.</a:t>
            </a:r>
          </a:p>
          <a:p>
            <a:r>
              <a:rPr lang="es-ES_tradnl" dirty="0"/>
              <a:t>Breve historia del consumo de sal</a:t>
            </a:r>
          </a:p>
          <a:p>
            <a:r>
              <a:rPr lang="es-ES_tradnl" dirty="0"/>
              <a:t> Relación sal , HTA y enfermedades CV.</a:t>
            </a:r>
          </a:p>
          <a:p>
            <a:r>
              <a:rPr lang="es-ES_tradnl" dirty="0"/>
              <a:t> Relación de sal con otras enfermedades </a:t>
            </a:r>
          </a:p>
          <a:p>
            <a:r>
              <a:rPr lang="es-ES_tradnl" dirty="0"/>
              <a:t> Efectos de  disminución de sal sobre salud</a:t>
            </a:r>
          </a:p>
          <a:p>
            <a:r>
              <a:rPr lang="es-ES_tradnl" dirty="0"/>
              <a:t> Controversia actual sobre nivel de reducción . </a:t>
            </a:r>
          </a:p>
          <a:p>
            <a:r>
              <a:rPr lang="es-ES_tradnl" dirty="0"/>
              <a:t> Conclusiones</a:t>
            </a:r>
          </a:p>
        </p:txBody>
      </p:sp>
    </p:spTree>
    <p:extLst>
      <p:ext uri="{BB962C8B-B14F-4D97-AF65-F5344CB8AC3E}">
        <p14:creationId xmlns:p14="http://schemas.microsoft.com/office/powerpoint/2010/main" val="347703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1" y="44450"/>
            <a:ext cx="9143999" cy="1079500"/>
          </a:xfrm>
        </p:spPr>
        <p:txBody>
          <a:bodyPr>
            <a:noAutofit/>
          </a:bodyPr>
          <a:lstStyle/>
          <a:p>
            <a:pPr algn="ctr">
              <a:defRPr/>
            </a:pPr>
            <a:r>
              <a:rPr lang="en-US" sz="4000" dirty="0" err="1">
                <a:solidFill>
                  <a:schemeClr val="tx1"/>
                </a:solidFill>
                <a:effectLst>
                  <a:outerShdw blurRad="38100" dist="38100" dir="2700000" algn="tl">
                    <a:srgbClr val="000000">
                      <a:alpha val="43137"/>
                    </a:srgbClr>
                  </a:outerShdw>
                </a:effectLst>
              </a:rPr>
              <a:t>Cambios</a:t>
            </a:r>
            <a:r>
              <a:rPr lang="en-US" sz="4000" dirty="0">
                <a:solidFill>
                  <a:schemeClr val="tx1"/>
                </a:solidFill>
                <a:effectLst>
                  <a:outerShdw blurRad="38100" dist="38100" dir="2700000" algn="tl">
                    <a:srgbClr val="000000">
                      <a:alpha val="43137"/>
                    </a:srgbClr>
                  </a:outerShdw>
                </a:effectLst>
              </a:rPr>
              <a:t> </a:t>
            </a:r>
            <a:r>
              <a:rPr lang="en-US" sz="4000" dirty="0" err="1">
                <a:solidFill>
                  <a:schemeClr val="tx1"/>
                </a:solidFill>
                <a:effectLst>
                  <a:outerShdw blurRad="38100" dist="38100" dir="2700000" algn="tl">
                    <a:srgbClr val="000000">
                      <a:alpha val="43137"/>
                    </a:srgbClr>
                  </a:outerShdw>
                </a:effectLst>
              </a:rPr>
              <a:t>en</a:t>
            </a:r>
            <a:r>
              <a:rPr lang="en-US" sz="4000" dirty="0">
                <a:solidFill>
                  <a:schemeClr val="tx1"/>
                </a:solidFill>
                <a:effectLst>
                  <a:outerShdw blurRad="38100" dist="38100" dir="2700000" algn="tl">
                    <a:srgbClr val="000000">
                      <a:alpha val="43137"/>
                    </a:srgbClr>
                  </a:outerShdw>
                </a:effectLst>
              </a:rPr>
              <a:t> PAD ,  </a:t>
            </a:r>
            <a:r>
              <a:rPr lang="en-US" sz="4000" dirty="0" err="1">
                <a:solidFill>
                  <a:schemeClr val="tx1"/>
                </a:solidFill>
                <a:effectLst>
                  <a:outerShdw blurRad="38100" dist="38100" dir="2700000" algn="tl">
                    <a:srgbClr val="000000">
                      <a:alpha val="43137"/>
                    </a:srgbClr>
                  </a:outerShdw>
                </a:effectLst>
              </a:rPr>
              <a:t>ingesta</a:t>
            </a:r>
            <a:r>
              <a:rPr lang="en-US" sz="4000" dirty="0">
                <a:solidFill>
                  <a:schemeClr val="tx1"/>
                </a:solidFill>
                <a:effectLst>
                  <a:outerShdw blurRad="38100" dist="38100" dir="2700000" algn="tl">
                    <a:srgbClr val="000000">
                      <a:alpha val="43137"/>
                    </a:srgbClr>
                  </a:outerShdw>
                </a:effectLst>
              </a:rPr>
              <a:t> de </a:t>
            </a:r>
            <a:r>
              <a:rPr lang="en-US" sz="4000" dirty="0" err="1">
                <a:solidFill>
                  <a:schemeClr val="tx1"/>
                </a:solidFill>
                <a:effectLst>
                  <a:outerShdw blurRad="38100" dist="38100" dir="2700000" algn="tl">
                    <a:srgbClr val="000000">
                      <a:alpha val="43137"/>
                    </a:srgbClr>
                  </a:outerShdw>
                </a:effectLst>
              </a:rPr>
              <a:t>sal</a:t>
            </a:r>
            <a:r>
              <a:rPr lang="en-US" sz="4000" dirty="0">
                <a:solidFill>
                  <a:schemeClr val="tx1"/>
                </a:solidFill>
                <a:effectLst>
                  <a:outerShdw blurRad="38100" dist="38100" dir="2700000" algn="tl">
                    <a:srgbClr val="000000">
                      <a:alpha val="43137"/>
                    </a:srgbClr>
                  </a:outerShdw>
                </a:effectLst>
              </a:rPr>
              <a:t> y  </a:t>
            </a:r>
            <a:r>
              <a:rPr lang="en-US" sz="4000" dirty="0" err="1">
                <a:solidFill>
                  <a:schemeClr val="tx1"/>
                </a:solidFill>
                <a:effectLst>
                  <a:outerShdw blurRad="38100" dist="38100" dir="2700000" algn="tl">
                    <a:srgbClr val="000000">
                      <a:alpha val="43137"/>
                    </a:srgbClr>
                  </a:outerShdw>
                </a:effectLst>
              </a:rPr>
              <a:t>muertes</a:t>
            </a:r>
            <a:r>
              <a:rPr lang="en-US" sz="4000" dirty="0">
                <a:solidFill>
                  <a:schemeClr val="tx1"/>
                </a:solidFill>
                <a:effectLst>
                  <a:outerShdw blurRad="38100" dist="38100" dir="2700000" algn="tl">
                    <a:srgbClr val="000000">
                      <a:alpha val="43137"/>
                    </a:srgbClr>
                  </a:outerShdw>
                </a:effectLst>
              </a:rPr>
              <a:t> </a:t>
            </a:r>
            <a:r>
              <a:rPr lang="en-US" sz="4000" dirty="0" err="1">
                <a:solidFill>
                  <a:schemeClr val="tx1"/>
                </a:solidFill>
                <a:effectLst>
                  <a:outerShdw blurRad="38100" dist="38100" dir="2700000" algn="tl">
                    <a:srgbClr val="000000">
                      <a:alpha val="43137"/>
                    </a:srgbClr>
                  </a:outerShdw>
                </a:effectLst>
              </a:rPr>
              <a:t>por</a:t>
            </a:r>
            <a:r>
              <a:rPr lang="en-US" sz="4000" dirty="0">
                <a:solidFill>
                  <a:schemeClr val="tx1"/>
                </a:solidFill>
                <a:effectLst>
                  <a:outerShdw blurRad="38100" dist="38100" dir="2700000" algn="tl">
                    <a:srgbClr val="000000">
                      <a:alpha val="43137"/>
                    </a:srgbClr>
                  </a:outerShdw>
                </a:effectLst>
              </a:rPr>
              <a:t> acv </a:t>
            </a:r>
            <a:r>
              <a:rPr lang="en-US" sz="4000" dirty="0" err="1">
                <a:solidFill>
                  <a:schemeClr val="tx1"/>
                </a:solidFill>
                <a:effectLst>
                  <a:outerShdw blurRad="38100" dist="38100" dir="2700000" algn="tl">
                    <a:srgbClr val="000000">
                      <a:alpha val="43137"/>
                    </a:srgbClr>
                  </a:outerShdw>
                </a:effectLst>
              </a:rPr>
              <a:t>en</a:t>
            </a:r>
            <a:r>
              <a:rPr lang="en-US" sz="4000" dirty="0">
                <a:solidFill>
                  <a:schemeClr val="tx1"/>
                </a:solidFill>
                <a:effectLst>
                  <a:outerShdw blurRad="38100" dist="38100" dir="2700000" algn="tl">
                    <a:srgbClr val="000000">
                      <a:alpha val="43137"/>
                    </a:srgbClr>
                  </a:outerShdw>
                </a:effectLst>
              </a:rPr>
              <a:t> Finlandia</a:t>
            </a:r>
            <a:endParaRPr lang="fr-CA" sz="4000" dirty="0">
              <a:solidFill>
                <a:schemeClr val="tx1"/>
              </a:solidFill>
              <a:effectLst>
                <a:outerShdw blurRad="38100" dist="38100" dir="2700000" algn="tl">
                  <a:srgbClr val="000000">
                    <a:alpha val="43137"/>
                  </a:srgbClr>
                </a:outerShdw>
              </a:effectLst>
            </a:endParaRPr>
          </a:p>
        </p:txBody>
      </p:sp>
      <p:sp>
        <p:nvSpPr>
          <p:cNvPr id="13315" name="Text Box 5"/>
          <p:cNvSpPr txBox="1">
            <a:spLocks noChangeArrowheads="1"/>
          </p:cNvSpPr>
          <p:nvPr/>
        </p:nvSpPr>
        <p:spPr bwMode="auto">
          <a:xfrm>
            <a:off x="5303839" y="2025650"/>
            <a:ext cx="912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en-US" sz="1600" b="1">
                <a:solidFill>
                  <a:srgbClr val="000066"/>
                </a:solidFill>
                <a:latin typeface="Calibri" charset="0"/>
              </a:rPr>
              <a:t>5600 mg</a:t>
            </a:r>
            <a:endParaRPr lang="fr-CA" altLang="en-US" sz="1600" b="1">
              <a:solidFill>
                <a:srgbClr val="000066"/>
              </a:solidFill>
              <a:latin typeface="Calibri" charset="0"/>
            </a:endParaRPr>
          </a:p>
        </p:txBody>
      </p:sp>
      <p:sp>
        <p:nvSpPr>
          <p:cNvPr id="13316" name="Text Box 6"/>
          <p:cNvSpPr txBox="1">
            <a:spLocks noChangeArrowheads="1"/>
          </p:cNvSpPr>
          <p:nvPr/>
        </p:nvSpPr>
        <p:spPr bwMode="auto">
          <a:xfrm>
            <a:off x="5880101" y="4017963"/>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CA" altLang="en-US" sz="1600" b="1">
                <a:solidFill>
                  <a:srgbClr val="000066"/>
                </a:solidFill>
                <a:latin typeface="Calibri" charset="0"/>
              </a:rPr>
              <a:t>3360 mg</a:t>
            </a:r>
            <a:endParaRPr lang="fr-CA" altLang="en-US" sz="1600" b="1">
              <a:solidFill>
                <a:srgbClr val="000066"/>
              </a:solidFill>
              <a:latin typeface="Calibri" charset="0"/>
            </a:endParaRPr>
          </a:p>
        </p:txBody>
      </p:sp>
      <p:sp>
        <p:nvSpPr>
          <p:cNvPr id="13317" name="Text Box 7"/>
          <p:cNvSpPr txBox="1">
            <a:spLocks noChangeArrowheads="1"/>
          </p:cNvSpPr>
          <p:nvPr/>
        </p:nvSpPr>
        <p:spPr bwMode="auto">
          <a:xfrm>
            <a:off x="2424113" y="5373688"/>
            <a:ext cx="707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en-US" sz="2400" b="1" dirty="0">
                <a:latin typeface="Calibri" charset="0"/>
              </a:rPr>
              <a:t>PAD</a:t>
            </a:r>
            <a:endParaRPr lang="fr-CA" altLang="en-US" sz="2400" b="1" dirty="0">
              <a:latin typeface="Calibri" charset="0"/>
            </a:endParaRPr>
          </a:p>
        </p:txBody>
      </p:sp>
      <p:sp>
        <p:nvSpPr>
          <p:cNvPr id="13318" name="Rectangle 8"/>
          <p:cNvSpPr>
            <a:spLocks noChangeArrowheads="1"/>
          </p:cNvSpPr>
          <p:nvPr/>
        </p:nvSpPr>
        <p:spPr bwMode="auto">
          <a:xfrm>
            <a:off x="5591175" y="5373688"/>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en-US" sz="2400" b="1" dirty="0"/>
              <a:t>Sal</a:t>
            </a:r>
          </a:p>
        </p:txBody>
      </p:sp>
      <p:sp>
        <p:nvSpPr>
          <p:cNvPr id="13319" name="Rectangle 9"/>
          <p:cNvSpPr>
            <a:spLocks noChangeArrowheads="1"/>
          </p:cNvSpPr>
          <p:nvPr/>
        </p:nvSpPr>
        <p:spPr bwMode="auto">
          <a:xfrm>
            <a:off x="8424278" y="5373688"/>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en-US" sz="2400" b="1" dirty="0"/>
              <a:t>ACV</a:t>
            </a:r>
            <a:endParaRPr lang="fr-CA" altLang="en-US" sz="2400" b="1" dirty="0"/>
          </a:p>
        </p:txBody>
      </p:sp>
      <p:sp>
        <p:nvSpPr>
          <p:cNvPr id="13320" name="Rectangle 10"/>
          <p:cNvSpPr>
            <a:spLocks noChangeArrowheads="1"/>
          </p:cNvSpPr>
          <p:nvPr/>
        </p:nvSpPr>
        <p:spPr bwMode="auto">
          <a:xfrm>
            <a:off x="1739253" y="6206352"/>
            <a:ext cx="48255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1200" i="1">
                <a:latin typeface="+mn-lt"/>
              </a:rPr>
              <a:t>Karppanen</a:t>
            </a:r>
            <a:r>
              <a:rPr lang="en-US" altLang="en-US" sz="1200" i="1" dirty="0">
                <a:latin typeface="+mn-lt"/>
              </a:rPr>
              <a:t> H et al. Progress, Cardiovascular Disease. 2006;49:59-75.</a:t>
            </a:r>
            <a:endParaRPr lang="fr-CA" altLang="en-US" sz="1200" i="1" dirty="0">
              <a:latin typeface="+mn-lt"/>
            </a:endParaRPr>
          </a:p>
        </p:txBody>
      </p:sp>
      <p:pic>
        <p:nvPicPr>
          <p:cNvPr id="13321" name="Picture 11" descr="diapo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25538"/>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Slide Number Placeholder 9"/>
          <p:cNvSpPr>
            <a:spLocks noGrp="1"/>
          </p:cNvSpPr>
          <p:nvPr>
            <p:ph type="sldNum" sz="quarter" idx="12"/>
          </p:nvPr>
        </p:nvSpPr>
        <p:spPr>
          <a:xfrm>
            <a:off x="1981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fld id="{D992B689-0CFA-0146-AF7F-57EDE09B0ED1}" type="slidenum">
              <a:rPr lang="en-US" altLang="en-US" sz="1000">
                <a:solidFill>
                  <a:schemeClr val="bg1"/>
                </a:solidFill>
                <a:latin typeface="Calibri" charset="0"/>
              </a:rPr>
              <a:pPr algn="l" eaLnBrk="1" hangingPunct="1"/>
              <a:t>20</a:t>
            </a:fld>
            <a:endParaRPr lang="en-US" altLang="en-US" sz="1000">
              <a:solidFill>
                <a:schemeClr val="bg1"/>
              </a:solidFill>
              <a:latin typeface="Calibri" charset="0"/>
            </a:endParaRPr>
          </a:p>
        </p:txBody>
      </p:sp>
    </p:spTree>
    <p:extLst>
      <p:ext uri="{BB962C8B-B14F-4D97-AF65-F5344CB8AC3E}">
        <p14:creationId xmlns:p14="http://schemas.microsoft.com/office/powerpoint/2010/main" val="6119126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75275" y="188913"/>
            <a:ext cx="4249738" cy="5600700"/>
          </a:xfrm>
          <a:noFill/>
          <a:effectLst>
            <a:outerShdw blurRad="292100" dist="139700" dir="2700000" algn="tl" rotWithShape="0">
              <a:srgbClr val="333333">
                <a:alpha val="6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a:spLocks noChangeArrowheads="1"/>
          </p:cNvSpPr>
          <p:nvPr/>
        </p:nvSpPr>
        <p:spPr bwMode="auto">
          <a:xfrm>
            <a:off x="1703388" y="188914"/>
            <a:ext cx="3384550" cy="132343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GB" sz="2000" b="1" dirty="0" err="1">
                <a:solidFill>
                  <a:schemeClr val="bg1"/>
                </a:solidFill>
                <a:latin typeface="Calibri" panose="020F0502020204030204" pitchFamily="34" charset="0"/>
              </a:rPr>
              <a:t>Cambios</a:t>
            </a:r>
            <a:r>
              <a:rPr lang="en-GB" sz="2000" b="1" dirty="0">
                <a:solidFill>
                  <a:schemeClr val="bg1"/>
                </a:solidFill>
                <a:latin typeface="Calibri" panose="020F0502020204030204" pitchFamily="34" charset="0"/>
              </a:rPr>
              <a:t> </a:t>
            </a:r>
            <a:r>
              <a:rPr lang="en-GB" sz="2000" b="1" dirty="0" err="1">
                <a:solidFill>
                  <a:schemeClr val="bg1"/>
                </a:solidFill>
                <a:latin typeface="Calibri" panose="020F0502020204030204" pitchFamily="34" charset="0"/>
              </a:rPr>
              <a:t>en</a:t>
            </a:r>
            <a:r>
              <a:rPr lang="en-GB" sz="2000" b="1" dirty="0">
                <a:solidFill>
                  <a:schemeClr val="bg1"/>
                </a:solidFill>
                <a:latin typeface="Calibri" panose="020F0502020204030204" pitchFamily="34" charset="0"/>
              </a:rPr>
              <a:t> </a:t>
            </a:r>
            <a:r>
              <a:rPr lang="en-GB" sz="2000" b="1" dirty="0" err="1">
                <a:solidFill>
                  <a:schemeClr val="bg1"/>
                </a:solidFill>
                <a:latin typeface="Calibri" panose="020F0502020204030204" pitchFamily="34" charset="0"/>
              </a:rPr>
              <a:t>ingesta</a:t>
            </a:r>
            <a:r>
              <a:rPr lang="en-GB" sz="2000" b="1" dirty="0">
                <a:solidFill>
                  <a:schemeClr val="bg1"/>
                </a:solidFill>
                <a:latin typeface="Calibri" panose="020F0502020204030204" pitchFamily="34" charset="0"/>
              </a:rPr>
              <a:t> de </a:t>
            </a:r>
            <a:r>
              <a:rPr lang="en-GB" sz="2000" b="1" dirty="0" err="1">
                <a:solidFill>
                  <a:schemeClr val="bg1"/>
                </a:solidFill>
                <a:latin typeface="Calibri" panose="020F0502020204030204" pitchFamily="34" charset="0"/>
              </a:rPr>
              <a:t>sal</a:t>
            </a:r>
            <a:r>
              <a:rPr lang="en-GB" sz="2000" b="1" dirty="0">
                <a:solidFill>
                  <a:schemeClr val="bg1"/>
                </a:solidFill>
                <a:latin typeface="Calibri" panose="020F0502020204030204" pitchFamily="34" charset="0"/>
              </a:rPr>
              <a:t>, PA, ACV y </a:t>
            </a:r>
            <a:r>
              <a:rPr lang="en-GB" sz="2000" b="1" dirty="0" err="1">
                <a:solidFill>
                  <a:schemeClr val="bg1"/>
                </a:solidFill>
                <a:latin typeface="Calibri" panose="020F0502020204030204" pitchFamily="34" charset="0"/>
              </a:rPr>
              <a:t>mortalidad</a:t>
            </a:r>
            <a:r>
              <a:rPr lang="en-GB" sz="2000" b="1" dirty="0">
                <a:solidFill>
                  <a:schemeClr val="bg1"/>
                </a:solidFill>
                <a:latin typeface="Calibri" panose="020F0502020204030204" pitchFamily="34" charset="0"/>
              </a:rPr>
              <a:t> </a:t>
            </a:r>
            <a:r>
              <a:rPr lang="en-GB" sz="2000" b="1" dirty="0" err="1">
                <a:solidFill>
                  <a:schemeClr val="bg1"/>
                </a:solidFill>
                <a:latin typeface="Calibri" panose="020F0502020204030204" pitchFamily="34" charset="0"/>
              </a:rPr>
              <a:t>por</a:t>
            </a:r>
            <a:r>
              <a:rPr lang="en-GB" sz="2000" b="1" dirty="0">
                <a:solidFill>
                  <a:schemeClr val="bg1"/>
                </a:solidFill>
                <a:latin typeface="Calibri" panose="020F0502020204030204" pitchFamily="34" charset="0"/>
              </a:rPr>
              <a:t> </a:t>
            </a:r>
            <a:r>
              <a:rPr lang="en-GB" sz="2000" b="1" dirty="0" err="1">
                <a:solidFill>
                  <a:schemeClr val="bg1"/>
                </a:solidFill>
                <a:latin typeface="Calibri" panose="020F0502020204030204" pitchFamily="34" charset="0"/>
              </a:rPr>
              <a:t>C.Isqu</a:t>
            </a:r>
            <a:r>
              <a:rPr lang="en-GB" sz="2000" b="1" dirty="0">
                <a:solidFill>
                  <a:schemeClr val="bg1"/>
                </a:solidFill>
                <a:latin typeface="Calibri" panose="020F0502020204030204" pitchFamily="34" charset="0"/>
              </a:rPr>
              <a:t>. </a:t>
            </a:r>
            <a:r>
              <a:rPr lang="en-GB" sz="2000" b="1" dirty="0" err="1">
                <a:solidFill>
                  <a:schemeClr val="bg1"/>
                </a:solidFill>
                <a:latin typeface="Calibri" panose="020F0502020204030204" pitchFamily="34" charset="0"/>
              </a:rPr>
              <a:t>en</a:t>
            </a:r>
            <a:r>
              <a:rPr lang="en-GB" sz="2000" b="1" dirty="0">
                <a:solidFill>
                  <a:schemeClr val="bg1"/>
                </a:solidFill>
                <a:latin typeface="Calibri" panose="020F0502020204030204" pitchFamily="34" charset="0"/>
              </a:rPr>
              <a:t> </a:t>
            </a:r>
            <a:r>
              <a:rPr lang="en-GB" sz="2000" b="1" dirty="0" err="1">
                <a:solidFill>
                  <a:schemeClr val="bg1"/>
                </a:solidFill>
                <a:latin typeface="Calibri" panose="020F0502020204030204" pitchFamily="34" charset="0"/>
              </a:rPr>
              <a:t>Inglaterra</a:t>
            </a:r>
            <a:r>
              <a:rPr lang="en-GB" sz="2000" b="1" dirty="0">
                <a:solidFill>
                  <a:schemeClr val="bg1"/>
                </a:solidFill>
                <a:latin typeface="Calibri" panose="020F0502020204030204" pitchFamily="34" charset="0"/>
              </a:rPr>
              <a:t> </a:t>
            </a:r>
            <a:r>
              <a:rPr lang="en-GB" sz="2000" b="1" dirty="0" err="1">
                <a:solidFill>
                  <a:schemeClr val="bg1"/>
                </a:solidFill>
                <a:latin typeface="Calibri" panose="020F0502020204030204" pitchFamily="34" charset="0"/>
              </a:rPr>
              <a:t>desde</a:t>
            </a:r>
            <a:r>
              <a:rPr lang="en-GB" sz="2000" b="1" dirty="0">
                <a:solidFill>
                  <a:schemeClr val="bg1"/>
                </a:solidFill>
                <a:latin typeface="Calibri" panose="020F0502020204030204" pitchFamily="34" charset="0"/>
              </a:rPr>
              <a:t> 2003 hasta 2011</a:t>
            </a:r>
          </a:p>
        </p:txBody>
      </p:sp>
      <p:sp>
        <p:nvSpPr>
          <p:cNvPr id="122883" name="TextBox 6"/>
          <p:cNvSpPr txBox="1">
            <a:spLocks noChangeArrowheads="1"/>
          </p:cNvSpPr>
          <p:nvPr/>
        </p:nvSpPr>
        <p:spPr bwMode="auto">
          <a:xfrm>
            <a:off x="1847528" y="6165304"/>
            <a:ext cx="26797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200" i="1" dirty="0">
                <a:latin typeface="Calibri" pitchFamily="34" charset="0"/>
              </a:rPr>
              <a:t>He FJ et al. BMJ Open 2014; 4: e004549</a:t>
            </a:r>
          </a:p>
        </p:txBody>
      </p:sp>
      <p:sp>
        <p:nvSpPr>
          <p:cNvPr id="122884" name="Rectangle 7"/>
          <p:cNvSpPr>
            <a:spLocks noChangeArrowheads="1"/>
          </p:cNvSpPr>
          <p:nvPr/>
        </p:nvSpPr>
        <p:spPr bwMode="auto">
          <a:xfrm>
            <a:off x="719484" y="1999457"/>
            <a:ext cx="3370263"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800" dirty="0">
                <a:latin typeface="Calibri" pitchFamily="34" charset="0"/>
              </a:rPr>
              <a:t>Health Survey for England</a:t>
            </a:r>
          </a:p>
          <a:p>
            <a:pPr eaLnBrk="1" hangingPunct="1"/>
            <a:r>
              <a:rPr lang="pt-BR" altLang="en-US" sz="1800" dirty="0">
                <a:latin typeface="Calibri" pitchFamily="34" charset="0"/>
              </a:rPr>
              <a:t>aged </a:t>
            </a:r>
            <a:r>
              <a:rPr lang="en-GB" altLang="en-US" sz="1800" dirty="0">
                <a:latin typeface="Calibri" pitchFamily="34" charset="0"/>
              </a:rPr>
              <a:t>≥16 years</a:t>
            </a:r>
          </a:p>
          <a:p>
            <a:pPr eaLnBrk="1" hangingPunct="1"/>
            <a:r>
              <a:rPr lang="en-GB" altLang="en-US" sz="1800" dirty="0">
                <a:latin typeface="Calibri" pitchFamily="34" charset="0"/>
              </a:rPr>
              <a:t>2003 N=9183</a:t>
            </a:r>
          </a:p>
          <a:p>
            <a:pPr eaLnBrk="1" hangingPunct="1"/>
            <a:r>
              <a:rPr lang="pt-BR" altLang="en-US" sz="1800" dirty="0">
                <a:latin typeface="Calibri" pitchFamily="34" charset="0"/>
              </a:rPr>
              <a:t>2006 N=8762 </a:t>
            </a:r>
          </a:p>
          <a:p>
            <a:pPr eaLnBrk="1" hangingPunct="1"/>
            <a:r>
              <a:rPr lang="pt-BR" altLang="en-US" sz="1800" dirty="0">
                <a:latin typeface="Calibri" pitchFamily="34" charset="0"/>
              </a:rPr>
              <a:t>2008 N=8974</a:t>
            </a:r>
          </a:p>
          <a:p>
            <a:pPr eaLnBrk="1" hangingPunct="1"/>
            <a:r>
              <a:rPr lang="pt-BR" altLang="en-US" sz="1800" dirty="0">
                <a:latin typeface="Calibri" pitchFamily="34" charset="0"/>
              </a:rPr>
              <a:t>2011 N=4753 </a:t>
            </a:r>
            <a:endParaRPr lang="en-GB" altLang="en-US" sz="1800" dirty="0">
              <a:latin typeface="Calibri" pitchFamily="34" charset="0"/>
            </a:endParaRPr>
          </a:p>
        </p:txBody>
      </p:sp>
      <p:sp>
        <p:nvSpPr>
          <p:cNvPr id="122885" name="TextBox 8"/>
          <p:cNvSpPr txBox="1">
            <a:spLocks noChangeArrowheads="1"/>
          </p:cNvSpPr>
          <p:nvPr/>
        </p:nvSpPr>
        <p:spPr bwMode="auto">
          <a:xfrm>
            <a:off x="8543925" y="1609725"/>
            <a:ext cx="554038"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400" b="1">
                <a:solidFill>
                  <a:srgbClr val="0070C0"/>
                </a:solidFill>
                <a:latin typeface="Calibri" pitchFamily="34" charset="0"/>
              </a:rPr>
              <a:t>-42%</a:t>
            </a:r>
          </a:p>
        </p:txBody>
      </p:sp>
      <p:sp>
        <p:nvSpPr>
          <p:cNvPr id="122886" name="TextBox 12"/>
          <p:cNvSpPr txBox="1">
            <a:spLocks noChangeArrowheads="1"/>
          </p:cNvSpPr>
          <p:nvPr/>
        </p:nvSpPr>
        <p:spPr bwMode="auto">
          <a:xfrm>
            <a:off x="8543925" y="719139"/>
            <a:ext cx="5540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400" b="1">
                <a:solidFill>
                  <a:srgbClr val="FF3300"/>
                </a:solidFill>
                <a:latin typeface="Calibri" pitchFamily="34" charset="0"/>
              </a:rPr>
              <a:t>-40%</a:t>
            </a:r>
          </a:p>
        </p:txBody>
      </p:sp>
      <p:sp>
        <p:nvSpPr>
          <p:cNvPr id="122887" name="TextBox 13"/>
          <p:cNvSpPr txBox="1">
            <a:spLocks noChangeArrowheads="1"/>
          </p:cNvSpPr>
          <p:nvPr/>
        </p:nvSpPr>
        <p:spPr bwMode="auto">
          <a:xfrm>
            <a:off x="8340726" y="2568576"/>
            <a:ext cx="1000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400" b="1">
                <a:solidFill>
                  <a:srgbClr val="0070C0"/>
                </a:solidFill>
                <a:latin typeface="Calibri" pitchFamily="34" charset="0"/>
              </a:rPr>
              <a:t>-3.0 mmHg</a:t>
            </a:r>
          </a:p>
        </p:txBody>
      </p:sp>
      <p:sp>
        <p:nvSpPr>
          <p:cNvPr id="122888" name="TextBox 14"/>
          <p:cNvSpPr txBox="1">
            <a:spLocks noChangeArrowheads="1"/>
          </p:cNvSpPr>
          <p:nvPr/>
        </p:nvSpPr>
        <p:spPr bwMode="auto">
          <a:xfrm>
            <a:off x="8340726" y="3860801"/>
            <a:ext cx="1000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400" b="1">
                <a:solidFill>
                  <a:srgbClr val="0070C0"/>
                </a:solidFill>
                <a:latin typeface="Calibri" pitchFamily="34" charset="0"/>
              </a:rPr>
              <a:t>-1.4 mmHg</a:t>
            </a:r>
          </a:p>
        </p:txBody>
      </p:sp>
      <p:sp>
        <p:nvSpPr>
          <p:cNvPr id="122889" name="TextBox 15"/>
          <p:cNvSpPr txBox="1">
            <a:spLocks noChangeArrowheads="1"/>
          </p:cNvSpPr>
          <p:nvPr/>
        </p:nvSpPr>
        <p:spPr bwMode="auto">
          <a:xfrm>
            <a:off x="8562976" y="4652964"/>
            <a:ext cx="7731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400" b="1">
                <a:solidFill>
                  <a:srgbClr val="0070C0"/>
                </a:solidFill>
                <a:latin typeface="Calibri" pitchFamily="34" charset="0"/>
              </a:rPr>
              <a:t>-1.4 g/d</a:t>
            </a:r>
          </a:p>
        </p:txBody>
      </p:sp>
    </p:spTree>
    <p:extLst>
      <p:ext uri="{BB962C8B-B14F-4D97-AF65-F5344CB8AC3E}">
        <p14:creationId xmlns:p14="http://schemas.microsoft.com/office/powerpoint/2010/main" val="188955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90228-1968-4C4D-989B-177707892298}"/>
              </a:ext>
            </a:extLst>
          </p:cNvPr>
          <p:cNvSpPr>
            <a:spLocks noGrp="1"/>
          </p:cNvSpPr>
          <p:nvPr>
            <p:ph type="title"/>
          </p:nvPr>
        </p:nvSpPr>
        <p:spPr>
          <a:xfrm>
            <a:off x="782053" y="62786"/>
            <a:ext cx="10363200" cy="1079500"/>
          </a:xfrm>
        </p:spPr>
        <p:txBody>
          <a:bodyPr>
            <a:normAutofit fontScale="90000"/>
          </a:bodyPr>
          <a:lstStyle/>
          <a:p>
            <a:pPr algn="ctr"/>
            <a:r>
              <a:rPr lang="es-ES_tradnl" sz="4400" dirty="0"/>
              <a:t>Efecto del (consumo/reducción) sodio sobre </a:t>
            </a:r>
            <a:r>
              <a:rPr lang="es-ES_tradnl" sz="4400" dirty="0" err="1"/>
              <a:t>hta</a:t>
            </a:r>
            <a:endParaRPr lang="es-ES_tradnl" sz="4400" dirty="0"/>
          </a:p>
        </p:txBody>
      </p:sp>
      <p:sp>
        <p:nvSpPr>
          <p:cNvPr id="4" name="CuadroTexto 3">
            <a:extLst>
              <a:ext uri="{FF2B5EF4-FFF2-40B4-BE49-F238E27FC236}">
                <a16:creationId xmlns:a16="http://schemas.microsoft.com/office/drawing/2014/main" id="{B896297A-0D90-AE4B-BA6F-C3C4AFF252ED}"/>
              </a:ext>
            </a:extLst>
          </p:cNvPr>
          <p:cNvSpPr txBox="1"/>
          <p:nvPr/>
        </p:nvSpPr>
        <p:spPr>
          <a:xfrm>
            <a:off x="804110" y="850460"/>
            <a:ext cx="10278979" cy="4955203"/>
          </a:xfrm>
          <a:prstGeom prst="rect">
            <a:avLst/>
          </a:prstGeom>
          <a:noFill/>
        </p:spPr>
        <p:txBody>
          <a:bodyPr wrap="square" rtlCol="0">
            <a:spAutoFit/>
          </a:bodyPr>
          <a:lstStyle/>
          <a:p>
            <a:pPr marL="285750" indent="-285750">
              <a:buFont typeface="Arial" panose="020B0604020202020204" pitchFamily="34" charset="0"/>
              <a:buChar char="•"/>
            </a:pPr>
            <a:r>
              <a:rPr lang="es-ES_tradnl" sz="2000" b="1" dirty="0"/>
              <a:t>Fuerte evidencia apoya </a:t>
            </a:r>
            <a:r>
              <a:rPr lang="es-ES_tradnl" dirty="0"/>
              <a:t>: </a:t>
            </a:r>
            <a:r>
              <a:rPr lang="es-ES_tradnl" sz="1200" dirty="0"/>
              <a:t>1, 2</a:t>
            </a:r>
          </a:p>
          <a:p>
            <a:r>
              <a:rPr lang="es-ES_tradnl" dirty="0"/>
              <a:t>         - </a:t>
            </a:r>
            <a:r>
              <a:rPr lang="es-ES_tradnl" sz="1600" dirty="0"/>
              <a:t>relación directa entre consumo de sodio e HTA</a:t>
            </a:r>
          </a:p>
          <a:p>
            <a:r>
              <a:rPr lang="es-ES_tradnl" sz="1600" dirty="0"/>
              <a:t>         - disminución de ingesta de sodio, disminuye PA</a:t>
            </a:r>
          </a:p>
          <a:p>
            <a:r>
              <a:rPr lang="es-ES_tradnl" sz="1600" dirty="0"/>
              <a:t>         -  desde infancia a vejez</a:t>
            </a:r>
          </a:p>
          <a:p>
            <a:pPr marL="285750" indent="-285750">
              <a:buFont typeface="Arial" panose="020B0604020202020204" pitchFamily="34" charset="0"/>
              <a:buChar char="•"/>
            </a:pPr>
            <a:r>
              <a:rPr lang="es-ES_tradnl" sz="2000" b="1" dirty="0"/>
              <a:t>Magnitud de reducción de PA al disminuir ingesta de sodio es MAYOR en</a:t>
            </a:r>
            <a:r>
              <a:rPr lang="es-ES_tradnl" dirty="0"/>
              <a:t>: </a:t>
            </a:r>
            <a:r>
              <a:rPr lang="es-ES_tradnl" sz="1200" dirty="0"/>
              <a:t>3</a:t>
            </a:r>
          </a:p>
          <a:p>
            <a:r>
              <a:rPr lang="es-ES_tradnl" dirty="0"/>
              <a:t>         - </a:t>
            </a:r>
            <a:r>
              <a:rPr lang="es-ES_tradnl" sz="1600" dirty="0"/>
              <a:t>raza negra</a:t>
            </a:r>
          </a:p>
          <a:p>
            <a:r>
              <a:rPr lang="es-ES_tradnl" sz="1600" dirty="0"/>
              <a:t>         - edad media y avanzada</a:t>
            </a:r>
          </a:p>
          <a:p>
            <a:r>
              <a:rPr lang="es-ES_tradnl" sz="1600" dirty="0"/>
              <a:t>         - hipertensos</a:t>
            </a:r>
          </a:p>
          <a:p>
            <a:pPr marL="285750" indent="-285750">
              <a:buFont typeface="Arial" panose="020B0604020202020204" pitchFamily="34" charset="0"/>
              <a:buChar char="•"/>
            </a:pPr>
            <a:r>
              <a:rPr lang="es-ES_tradnl" sz="2000" b="1" dirty="0"/>
              <a:t>Impacto de reducción de PA al disminuir ingesta sodio es  de MENOR magnitud en</a:t>
            </a:r>
            <a:r>
              <a:rPr lang="es-ES_tradnl" dirty="0"/>
              <a:t>: </a:t>
            </a:r>
            <a:r>
              <a:rPr lang="es-ES_tradnl" sz="1200" dirty="0"/>
              <a:t>4</a:t>
            </a:r>
          </a:p>
          <a:p>
            <a:r>
              <a:rPr lang="es-ES_tradnl" dirty="0"/>
              <a:t>        - </a:t>
            </a:r>
            <a:r>
              <a:rPr lang="es-ES_tradnl" sz="1600" dirty="0"/>
              <a:t>niños </a:t>
            </a:r>
          </a:p>
          <a:p>
            <a:r>
              <a:rPr lang="es-ES_tradnl" sz="1600" dirty="0"/>
              <a:t>        - adultos no hipertensos</a:t>
            </a:r>
          </a:p>
          <a:p>
            <a:r>
              <a:rPr lang="es-ES_tradnl" sz="1600" dirty="0"/>
              <a:t>      pero sugiere que puede Retrasar o Prevenir el comienzo de HTA.</a:t>
            </a:r>
          </a:p>
          <a:p>
            <a:pPr marL="285750" indent="-285750">
              <a:buFont typeface="Arial" panose="020B0604020202020204" pitchFamily="34" charset="0"/>
              <a:buChar char="•"/>
            </a:pPr>
            <a:r>
              <a:rPr lang="es-ES_tradnl" sz="2000" b="1" dirty="0"/>
              <a:t>Reducción de ingesta de sodio impide aumento de PA con la edad</a:t>
            </a:r>
            <a:r>
              <a:rPr lang="es-ES_tradnl" dirty="0"/>
              <a:t>: </a:t>
            </a:r>
            <a:r>
              <a:rPr lang="es-ES_tradnl" sz="1200" dirty="0"/>
              <a:t>5</a:t>
            </a:r>
          </a:p>
          <a:p>
            <a:r>
              <a:rPr lang="es-ES_tradnl" dirty="0"/>
              <a:t>       -  </a:t>
            </a:r>
            <a:r>
              <a:rPr lang="es-ES_tradnl" sz="1600" dirty="0"/>
              <a:t>con la edad 90% de adultos serían hipertensos</a:t>
            </a:r>
          </a:p>
          <a:p>
            <a:r>
              <a:rPr lang="es-ES_tradnl" sz="1600" dirty="0"/>
              <a:t>       -  numerosos estudios-– reducción de sal disminuye PA mas en mayores, que en jóvenes. </a:t>
            </a:r>
          </a:p>
          <a:p>
            <a:r>
              <a:rPr lang="es-ES_tradnl" sz="1600" dirty="0"/>
              <a:t>       -  dieta </a:t>
            </a:r>
            <a:r>
              <a:rPr lang="es-ES_tradnl" sz="1600" dirty="0" err="1"/>
              <a:t>hiposódica</a:t>
            </a:r>
            <a:r>
              <a:rPr lang="es-ES_tradnl" sz="1600" dirty="0"/>
              <a:t>—potencialmente atenúa incremento de PA con edad</a:t>
            </a:r>
          </a:p>
          <a:p>
            <a:r>
              <a:rPr lang="es-ES_tradnl" sz="1600" dirty="0"/>
              <a:t>       -  tribus indígenas (Yanomani) consumen poco sodio: escaso incremento de PA con edad.</a:t>
            </a:r>
          </a:p>
        </p:txBody>
      </p:sp>
      <p:sp>
        <p:nvSpPr>
          <p:cNvPr id="5" name="CuadroTexto 4">
            <a:extLst>
              <a:ext uri="{FF2B5EF4-FFF2-40B4-BE49-F238E27FC236}">
                <a16:creationId xmlns:a16="http://schemas.microsoft.com/office/drawing/2014/main" id="{BD8291C8-0265-E646-A60B-A085351F2AFC}"/>
              </a:ext>
            </a:extLst>
          </p:cNvPr>
          <p:cNvSpPr txBox="1"/>
          <p:nvPr/>
        </p:nvSpPr>
        <p:spPr>
          <a:xfrm>
            <a:off x="1155032" y="5964217"/>
            <a:ext cx="4138863" cy="830997"/>
          </a:xfrm>
          <a:prstGeom prst="rect">
            <a:avLst/>
          </a:prstGeom>
          <a:noFill/>
        </p:spPr>
        <p:txBody>
          <a:bodyPr wrap="square" rtlCol="0">
            <a:spAutoFit/>
          </a:bodyPr>
          <a:lstStyle/>
          <a:p>
            <a:pPr marL="228600" indent="-228600">
              <a:buAutoNum type="arabicPeriod"/>
            </a:pPr>
            <a:r>
              <a:rPr lang="es-ES_tradnl" sz="1200" dirty="0"/>
              <a:t>Cochrane </a:t>
            </a:r>
            <a:r>
              <a:rPr lang="es-ES_tradnl" sz="1200" dirty="0" err="1"/>
              <a:t>Database</a:t>
            </a:r>
            <a:r>
              <a:rPr lang="es-ES_tradnl" sz="1200" dirty="0"/>
              <a:t> </a:t>
            </a:r>
            <a:r>
              <a:rPr lang="es-ES_tradnl" sz="1200" dirty="0" err="1"/>
              <a:t>Syst</a:t>
            </a:r>
            <a:r>
              <a:rPr lang="es-ES_tradnl" sz="1200" dirty="0"/>
              <a:t> </a:t>
            </a:r>
            <a:r>
              <a:rPr lang="es-ES_tradnl" sz="1200" dirty="0" err="1"/>
              <a:t>Rev</a:t>
            </a:r>
            <a:r>
              <a:rPr lang="es-ES_tradnl" sz="1200" dirty="0"/>
              <a:t> 2017; 4:CD004022.</a:t>
            </a:r>
          </a:p>
          <a:p>
            <a:pPr marL="228600" indent="-228600">
              <a:buAutoNum type="arabicPeriod"/>
            </a:pPr>
            <a:r>
              <a:rPr lang="es-ES_tradnl" sz="1200" dirty="0"/>
              <a:t> N </a:t>
            </a:r>
            <a:r>
              <a:rPr lang="es-ES_tradnl" sz="1200" dirty="0" err="1"/>
              <a:t>Engl</a:t>
            </a:r>
            <a:r>
              <a:rPr lang="es-ES_tradnl" sz="1200" dirty="0"/>
              <a:t> J </a:t>
            </a:r>
            <a:r>
              <a:rPr lang="es-ES_tradnl" sz="1200" dirty="0" err="1"/>
              <a:t>Med</a:t>
            </a:r>
            <a:r>
              <a:rPr lang="es-ES_tradnl" sz="1200" dirty="0"/>
              <a:t> 2014; 371:624.</a:t>
            </a:r>
          </a:p>
          <a:p>
            <a:pPr marL="228600" indent="-228600">
              <a:buAutoNum type="arabicPeriod"/>
            </a:pPr>
            <a:r>
              <a:rPr lang="es-ES_tradnl" sz="1200" dirty="0"/>
              <a:t> J Am </a:t>
            </a:r>
            <a:r>
              <a:rPr lang="es-ES_tradnl" sz="1200" dirty="0" err="1"/>
              <a:t>Coll</a:t>
            </a:r>
            <a:r>
              <a:rPr lang="es-ES_tradnl" sz="1200" dirty="0"/>
              <a:t> </a:t>
            </a:r>
            <a:r>
              <a:rPr lang="es-ES_tradnl" sz="1200" dirty="0" err="1"/>
              <a:t>Cardiol</a:t>
            </a:r>
            <a:r>
              <a:rPr lang="es-ES_tradnl" sz="1200" dirty="0"/>
              <a:t> 2017; 70:2841.</a:t>
            </a:r>
          </a:p>
          <a:p>
            <a:pPr marL="228600" indent="-228600">
              <a:buAutoNum type="arabicPeriod"/>
            </a:pPr>
            <a:r>
              <a:rPr lang="es-ES_tradnl" sz="1200" dirty="0"/>
              <a:t> </a:t>
            </a:r>
            <a:r>
              <a:rPr lang="es-ES_tradnl" sz="1200" dirty="0" err="1"/>
              <a:t>Arch</a:t>
            </a:r>
            <a:r>
              <a:rPr lang="es-ES_tradnl" sz="1200" dirty="0"/>
              <a:t> </a:t>
            </a:r>
            <a:r>
              <a:rPr lang="es-ES_tradnl" sz="1200" dirty="0" err="1"/>
              <a:t>Intern</a:t>
            </a:r>
            <a:r>
              <a:rPr lang="es-ES_tradnl" sz="1200" dirty="0"/>
              <a:t> </a:t>
            </a:r>
            <a:r>
              <a:rPr lang="es-ES_tradnl" sz="1200" dirty="0" err="1"/>
              <a:t>Med</a:t>
            </a:r>
            <a:r>
              <a:rPr lang="es-ES_tradnl" sz="1200" dirty="0"/>
              <a:t> 1997; 157:657.</a:t>
            </a:r>
          </a:p>
        </p:txBody>
      </p:sp>
      <p:sp>
        <p:nvSpPr>
          <p:cNvPr id="6" name="CuadroTexto 5">
            <a:extLst>
              <a:ext uri="{FF2B5EF4-FFF2-40B4-BE49-F238E27FC236}">
                <a16:creationId xmlns:a16="http://schemas.microsoft.com/office/drawing/2014/main" id="{9FDE6FE5-6CF7-0446-BFFB-BEC5FFB448AD}"/>
              </a:ext>
            </a:extLst>
          </p:cNvPr>
          <p:cNvSpPr txBox="1"/>
          <p:nvPr/>
        </p:nvSpPr>
        <p:spPr>
          <a:xfrm>
            <a:off x="5943600" y="6051884"/>
            <a:ext cx="4427621" cy="646331"/>
          </a:xfrm>
          <a:prstGeom prst="rect">
            <a:avLst/>
          </a:prstGeom>
          <a:noFill/>
        </p:spPr>
        <p:txBody>
          <a:bodyPr wrap="square" rtlCol="0">
            <a:spAutoFit/>
          </a:bodyPr>
          <a:lstStyle/>
          <a:p>
            <a:pPr marL="228600" indent="-228600">
              <a:buAutoNum type="arabicPeriod" startAt="5"/>
            </a:pPr>
            <a:r>
              <a:rPr lang="es-ES_tradnl" sz="1200" dirty="0" err="1"/>
              <a:t>The</a:t>
            </a:r>
            <a:r>
              <a:rPr lang="es-ES_tradnl" sz="1200" dirty="0"/>
              <a:t> </a:t>
            </a:r>
            <a:r>
              <a:rPr lang="es-ES_tradnl" sz="1200" dirty="0" err="1"/>
              <a:t>Framingham</a:t>
            </a:r>
            <a:r>
              <a:rPr lang="es-ES_tradnl" sz="1200" dirty="0"/>
              <a:t> </a:t>
            </a:r>
            <a:r>
              <a:rPr lang="es-ES_tradnl" sz="1200" dirty="0" err="1"/>
              <a:t>Heart</a:t>
            </a:r>
            <a:r>
              <a:rPr lang="es-ES_tradnl" sz="1200" dirty="0"/>
              <a:t> </a:t>
            </a:r>
            <a:r>
              <a:rPr lang="es-ES_tradnl" sz="1200" dirty="0" err="1"/>
              <a:t>Study</a:t>
            </a:r>
            <a:r>
              <a:rPr lang="es-ES_tradnl" sz="1200" dirty="0"/>
              <a:t>. JAMA 2002; 287:1003.</a:t>
            </a:r>
          </a:p>
          <a:p>
            <a:pPr marL="228600" indent="-228600">
              <a:buAutoNum type="arabicPeriod" startAt="5"/>
            </a:pPr>
            <a:r>
              <a:rPr lang="es-ES_tradnl" sz="1200" dirty="0"/>
              <a:t>Ann </a:t>
            </a:r>
            <a:r>
              <a:rPr lang="es-ES_tradnl" sz="1200" dirty="0" err="1"/>
              <a:t>Intern</a:t>
            </a:r>
            <a:r>
              <a:rPr lang="es-ES_tradnl" sz="1200" dirty="0"/>
              <a:t> </a:t>
            </a:r>
            <a:r>
              <a:rPr lang="es-ES_tradnl" sz="1200" dirty="0" err="1"/>
              <a:t>Med</a:t>
            </a:r>
            <a:r>
              <a:rPr lang="es-ES_tradnl" sz="1200" dirty="0"/>
              <a:t> 2001; 135:1019.</a:t>
            </a:r>
          </a:p>
          <a:p>
            <a:pPr marL="228600" indent="-228600">
              <a:buAutoNum type="arabicPeriod" startAt="5"/>
            </a:pPr>
            <a:r>
              <a:rPr lang="es-ES_tradnl" sz="1200" dirty="0" err="1"/>
              <a:t>Intersalt</a:t>
            </a:r>
            <a:r>
              <a:rPr lang="es-ES_tradnl" sz="1200" dirty="0"/>
              <a:t> </a:t>
            </a:r>
            <a:r>
              <a:rPr lang="es-ES_tradnl" sz="1200" dirty="0" err="1"/>
              <a:t>Cooperative</a:t>
            </a:r>
            <a:r>
              <a:rPr lang="es-ES_tradnl" sz="1200" dirty="0"/>
              <a:t> </a:t>
            </a:r>
            <a:r>
              <a:rPr lang="es-ES_tradnl" sz="1200" dirty="0" err="1"/>
              <a:t>Research</a:t>
            </a:r>
            <a:r>
              <a:rPr lang="es-ES_tradnl" sz="1200" dirty="0"/>
              <a:t> </a:t>
            </a:r>
            <a:r>
              <a:rPr lang="es-ES_tradnl" sz="1200" dirty="0" err="1"/>
              <a:t>Group</a:t>
            </a:r>
            <a:r>
              <a:rPr lang="es-ES_tradnl" sz="1200" dirty="0"/>
              <a:t>. BMJ 1988; 297:319.</a:t>
            </a:r>
          </a:p>
        </p:txBody>
      </p:sp>
    </p:spTree>
    <p:extLst>
      <p:ext uri="{BB962C8B-B14F-4D97-AF65-F5344CB8AC3E}">
        <p14:creationId xmlns:p14="http://schemas.microsoft.com/office/powerpoint/2010/main" val="4256106727"/>
      </p:ext>
    </p:extLst>
  </p:cSld>
  <p:clrMapOvr>
    <a:masterClrMapping/>
  </p:clrMapOvr>
  <p:transition>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6"/>
          <p:cNvGrpSpPr>
            <a:grpSpLocks/>
          </p:cNvGrpSpPr>
          <p:nvPr/>
        </p:nvGrpSpPr>
        <p:grpSpPr bwMode="auto">
          <a:xfrm>
            <a:off x="1676401" y="165101"/>
            <a:ext cx="8856663" cy="6554675"/>
            <a:chOff x="152239" y="164587"/>
            <a:chExt cx="8856984" cy="6554534"/>
          </a:xfrm>
        </p:grpSpPr>
        <p:sp>
          <p:nvSpPr>
            <p:cNvPr id="31746" name="TextBox 5"/>
            <p:cNvSpPr txBox="1">
              <a:spLocks noChangeArrowheads="1"/>
            </p:cNvSpPr>
            <p:nvPr/>
          </p:nvSpPr>
          <p:spPr bwMode="auto">
            <a:xfrm>
              <a:off x="4980002" y="6442122"/>
              <a:ext cx="29721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dirty="0" err="1">
                  <a:latin typeface="Calibri" pitchFamily="34" charset="0"/>
                </a:rPr>
                <a:t>Mozaffarian</a:t>
              </a:r>
              <a:r>
                <a:rPr lang="en-US" altLang="en-US" sz="1200" i="1" dirty="0">
                  <a:latin typeface="Calibri" pitchFamily="34" charset="0"/>
                </a:rPr>
                <a:t> D et al. NEJM 2014:371:624-34</a:t>
              </a:r>
            </a:p>
          </p:txBody>
        </p:sp>
        <p:grpSp>
          <p:nvGrpSpPr>
            <p:cNvPr id="31747" name="Group 2"/>
            <p:cNvGrpSpPr>
              <a:grpSpLocks/>
            </p:cNvGrpSpPr>
            <p:nvPr/>
          </p:nvGrpSpPr>
          <p:grpSpPr bwMode="auto">
            <a:xfrm>
              <a:off x="152239" y="1469856"/>
              <a:ext cx="8856984" cy="2607216"/>
              <a:chOff x="107505" y="1181824"/>
              <a:chExt cx="8784975" cy="2607216"/>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81452"/>
                <a:ext cx="4410596" cy="260820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268" y="1192565"/>
                <a:ext cx="4223212" cy="258915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1748" name="TextBox 3"/>
            <p:cNvSpPr txBox="1">
              <a:spLocks noChangeArrowheads="1"/>
            </p:cNvSpPr>
            <p:nvPr/>
          </p:nvSpPr>
          <p:spPr bwMode="auto">
            <a:xfrm>
              <a:off x="152239" y="4149080"/>
              <a:ext cx="8784975" cy="212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buFontTx/>
                <a:buBlip>
                  <a:blip r:embed="rId4"/>
                </a:buBlip>
              </a:pPr>
              <a:r>
                <a:rPr lang="en-GB" altLang="en-US" sz="1800" dirty="0" err="1">
                  <a:latin typeface="Calibri" pitchFamily="34" charset="0"/>
                </a:rPr>
                <a:t>En</a:t>
              </a:r>
              <a:r>
                <a:rPr lang="en-GB" altLang="en-US" sz="1800" dirty="0">
                  <a:latin typeface="Calibri" pitchFamily="34" charset="0"/>
                </a:rPr>
                <a:t> 2010, </a:t>
              </a:r>
              <a:r>
                <a:rPr lang="en-GB" altLang="en-US" sz="1800" dirty="0" err="1">
                  <a:latin typeface="Calibri" pitchFamily="34" charset="0"/>
                </a:rPr>
                <a:t>consumo</a:t>
              </a:r>
              <a:r>
                <a:rPr lang="en-GB" altLang="en-US" sz="1800" dirty="0">
                  <a:latin typeface="Calibri" pitchFamily="34" charset="0"/>
                </a:rPr>
                <a:t> </a:t>
              </a:r>
              <a:r>
                <a:rPr lang="en-GB" altLang="en-US" sz="1800" dirty="0" err="1">
                  <a:latin typeface="Calibri" pitchFamily="34" charset="0"/>
                </a:rPr>
                <a:t>mundial</a:t>
              </a:r>
              <a:r>
                <a:rPr lang="en-GB" altLang="en-US" sz="1800" dirty="0">
                  <a:latin typeface="Calibri" pitchFamily="34" charset="0"/>
                </a:rPr>
                <a:t> de </a:t>
              </a:r>
              <a:r>
                <a:rPr lang="en-GB" altLang="en-US" sz="1800" dirty="0" err="1">
                  <a:latin typeface="Calibri" pitchFamily="34" charset="0"/>
                </a:rPr>
                <a:t>sodio</a:t>
              </a:r>
              <a:r>
                <a:rPr lang="en-GB" altLang="en-US" sz="1800" dirty="0">
                  <a:latin typeface="Calibri" pitchFamily="34" charset="0"/>
                </a:rPr>
                <a:t> -- 3.95 g </a:t>
              </a:r>
              <a:r>
                <a:rPr lang="en-GB" altLang="en-US" sz="1800" dirty="0" err="1">
                  <a:latin typeface="Calibri" pitchFamily="34" charset="0"/>
                </a:rPr>
                <a:t>por</a:t>
              </a:r>
              <a:r>
                <a:rPr lang="en-GB" altLang="en-US" sz="1800" dirty="0">
                  <a:latin typeface="Calibri" pitchFamily="34" charset="0"/>
                </a:rPr>
                <a:t> </a:t>
              </a:r>
              <a:r>
                <a:rPr lang="en-GB" altLang="en-US" sz="1800" dirty="0" err="1">
                  <a:latin typeface="Calibri" pitchFamily="34" charset="0"/>
                </a:rPr>
                <a:t>día</a:t>
              </a:r>
              <a:r>
                <a:rPr lang="en-GB" altLang="en-US" sz="1800" dirty="0">
                  <a:latin typeface="Calibri" pitchFamily="34" charset="0"/>
                </a:rPr>
                <a:t> (9.875 g de </a:t>
              </a:r>
              <a:r>
                <a:rPr lang="en-GB" altLang="en-US" sz="1800" dirty="0" err="1">
                  <a:latin typeface="Calibri" pitchFamily="34" charset="0"/>
                </a:rPr>
                <a:t>sal</a:t>
              </a:r>
              <a:r>
                <a:rPr lang="en-GB" altLang="en-US" sz="1800" dirty="0">
                  <a:latin typeface="Calibri" pitchFamily="34" charset="0"/>
                </a:rPr>
                <a:t> </a:t>
              </a:r>
              <a:r>
                <a:rPr lang="en-GB" altLang="en-US" sz="1800" dirty="0" err="1">
                  <a:latin typeface="Calibri" pitchFamily="34" charset="0"/>
                </a:rPr>
                <a:t>por</a:t>
              </a:r>
              <a:r>
                <a:rPr lang="en-GB" altLang="en-US" sz="1800" dirty="0">
                  <a:latin typeface="Calibri" pitchFamily="34" charset="0"/>
                </a:rPr>
                <a:t> </a:t>
              </a:r>
              <a:r>
                <a:rPr lang="en-GB" altLang="en-US" sz="1800" dirty="0" err="1">
                  <a:latin typeface="Calibri" pitchFamily="34" charset="0"/>
                </a:rPr>
                <a:t>día</a:t>
              </a:r>
              <a:r>
                <a:rPr lang="en-GB" altLang="en-US" sz="1800" dirty="0">
                  <a:latin typeface="Calibri" pitchFamily="34" charset="0"/>
                </a:rPr>
                <a:t>)</a:t>
              </a:r>
            </a:p>
            <a:p>
              <a:pPr eaLnBrk="1" hangingPunct="1">
                <a:lnSpc>
                  <a:spcPct val="150000"/>
                </a:lnSpc>
                <a:buFontTx/>
                <a:buBlip>
                  <a:blip r:embed="rId4"/>
                </a:buBlip>
              </a:pPr>
              <a:r>
                <a:rPr lang="en-GB" altLang="en-US" sz="1800" dirty="0">
                  <a:latin typeface="Calibri" pitchFamily="34" charset="0"/>
                </a:rPr>
                <a:t>1,65 </a:t>
              </a:r>
              <a:r>
                <a:rPr lang="en-GB" altLang="en-US" sz="1800" dirty="0" err="1">
                  <a:latin typeface="Calibri" pitchFamily="34" charset="0"/>
                </a:rPr>
                <a:t>millones</a:t>
              </a:r>
              <a:r>
                <a:rPr lang="en-GB" altLang="en-US" sz="1800" dirty="0">
                  <a:latin typeface="Calibri" pitchFamily="34" charset="0"/>
                </a:rPr>
                <a:t> de </a:t>
              </a:r>
              <a:r>
                <a:rPr lang="en-GB" altLang="en-US" sz="1800" dirty="0" err="1">
                  <a:latin typeface="Calibri" pitchFamily="34" charset="0"/>
                </a:rPr>
                <a:t>muertes</a:t>
              </a:r>
              <a:r>
                <a:rPr lang="en-GB" altLang="en-US" sz="1800" dirty="0">
                  <a:latin typeface="Calibri" pitchFamily="34" charset="0"/>
                </a:rPr>
                <a:t> CV </a:t>
              </a:r>
              <a:r>
                <a:rPr lang="en-GB" altLang="en-US" sz="1800" dirty="0" err="1">
                  <a:latin typeface="Calibri" pitchFamily="34" charset="0"/>
                </a:rPr>
                <a:t>anuales</a:t>
              </a:r>
              <a:r>
                <a:rPr lang="en-GB" altLang="en-US" sz="1800" dirty="0">
                  <a:latin typeface="Calibri" pitchFamily="34" charset="0"/>
                </a:rPr>
                <a:t> </a:t>
              </a:r>
              <a:r>
                <a:rPr lang="en-GB" altLang="en-US" sz="1800" dirty="0" err="1">
                  <a:latin typeface="Calibri" pitchFamily="34" charset="0"/>
                </a:rPr>
                <a:t>atribuidas</a:t>
              </a:r>
              <a:r>
                <a:rPr lang="en-GB" altLang="en-US" sz="1800" dirty="0">
                  <a:latin typeface="Calibri" pitchFamily="34" charset="0"/>
                </a:rPr>
                <a:t> a </a:t>
              </a:r>
              <a:r>
                <a:rPr lang="en-GB" altLang="en-US" sz="1800" dirty="0" err="1">
                  <a:latin typeface="Calibri" pitchFamily="34" charset="0"/>
                </a:rPr>
                <a:t>ingesta</a:t>
              </a:r>
              <a:r>
                <a:rPr lang="en-GB" altLang="en-US" sz="1800" dirty="0">
                  <a:latin typeface="Calibri" pitchFamily="34" charset="0"/>
                </a:rPr>
                <a:t> de </a:t>
              </a:r>
              <a:r>
                <a:rPr lang="en-GB" altLang="en-US" sz="1800" dirty="0" err="1">
                  <a:latin typeface="Calibri" pitchFamily="34" charset="0"/>
                </a:rPr>
                <a:t>sodio</a:t>
              </a:r>
              <a:r>
                <a:rPr lang="en-GB" altLang="en-US" sz="1800" dirty="0">
                  <a:latin typeface="Calibri" pitchFamily="34" charset="0"/>
                </a:rPr>
                <a:t> &gt; 2 g </a:t>
              </a:r>
              <a:r>
                <a:rPr lang="en-GB" altLang="en-US" sz="1800" dirty="0" err="1">
                  <a:latin typeface="Calibri" pitchFamily="34" charset="0"/>
                </a:rPr>
                <a:t>por</a:t>
              </a:r>
              <a:r>
                <a:rPr lang="en-GB" altLang="en-US" sz="1800" dirty="0">
                  <a:latin typeface="Calibri" pitchFamily="34" charset="0"/>
                </a:rPr>
                <a:t> </a:t>
              </a:r>
              <a:r>
                <a:rPr lang="en-GB" altLang="en-US" sz="1800" dirty="0" err="1">
                  <a:latin typeface="Calibri" pitchFamily="34" charset="0"/>
                </a:rPr>
                <a:t>día</a:t>
              </a:r>
              <a:r>
                <a:rPr lang="en-GB" altLang="en-US" sz="1800" dirty="0">
                  <a:latin typeface="Calibri" pitchFamily="34" charset="0"/>
                </a:rPr>
                <a:t> (&gt; 5 g de </a:t>
              </a:r>
              <a:r>
                <a:rPr lang="en-GB" altLang="en-US" sz="1800" dirty="0" err="1">
                  <a:latin typeface="Calibri" pitchFamily="34" charset="0"/>
                </a:rPr>
                <a:t>sal</a:t>
              </a:r>
              <a:r>
                <a:rPr lang="en-GB" altLang="en-US" sz="1800" dirty="0">
                  <a:latin typeface="Calibri" pitchFamily="34" charset="0"/>
                </a:rPr>
                <a:t> </a:t>
              </a:r>
              <a:r>
                <a:rPr lang="en-GB" altLang="en-US" sz="1800" dirty="0" err="1">
                  <a:latin typeface="Calibri" pitchFamily="34" charset="0"/>
                </a:rPr>
                <a:t>por</a:t>
              </a:r>
              <a:r>
                <a:rPr lang="en-GB" altLang="en-US" sz="1800" dirty="0">
                  <a:latin typeface="Calibri" pitchFamily="34" charset="0"/>
                </a:rPr>
                <a:t> </a:t>
              </a:r>
              <a:r>
                <a:rPr lang="en-GB" altLang="en-US" sz="1800" dirty="0" err="1">
                  <a:latin typeface="Calibri" pitchFamily="34" charset="0"/>
                </a:rPr>
                <a:t>día</a:t>
              </a:r>
              <a:r>
                <a:rPr lang="en-GB" altLang="en-US" sz="1800" dirty="0">
                  <a:latin typeface="Calibri" pitchFamily="34" charset="0"/>
                </a:rPr>
                <a:t>)</a:t>
              </a:r>
            </a:p>
            <a:p>
              <a:pPr eaLnBrk="1" hangingPunct="1">
                <a:lnSpc>
                  <a:spcPct val="150000"/>
                </a:lnSpc>
                <a:buFontTx/>
                <a:buBlip>
                  <a:blip r:embed="rId4"/>
                </a:buBlip>
              </a:pPr>
              <a:r>
                <a:rPr lang="en-GB" altLang="en-US" sz="1800" dirty="0" err="1">
                  <a:latin typeface="Calibri" pitchFamily="34" charset="0"/>
                </a:rPr>
                <a:t>Casi</a:t>
              </a:r>
              <a:r>
                <a:rPr lang="en-GB" altLang="en-US" sz="1800" dirty="0">
                  <a:latin typeface="Calibri" pitchFamily="34" charset="0"/>
                </a:rPr>
                <a:t> el 10% de las </a:t>
              </a:r>
              <a:r>
                <a:rPr lang="en-GB" altLang="en-US" sz="1800" dirty="0" err="1">
                  <a:latin typeface="Calibri" pitchFamily="34" charset="0"/>
                </a:rPr>
                <a:t>muertes</a:t>
              </a:r>
              <a:r>
                <a:rPr lang="en-GB" altLang="en-US" sz="1800" dirty="0">
                  <a:latin typeface="Calibri" pitchFamily="34" charset="0"/>
                </a:rPr>
                <a:t> </a:t>
              </a:r>
              <a:r>
                <a:rPr lang="en-GB" altLang="en-US" sz="1800" dirty="0" err="1">
                  <a:latin typeface="Calibri" pitchFamily="34" charset="0"/>
                </a:rPr>
                <a:t>por</a:t>
              </a:r>
              <a:r>
                <a:rPr lang="en-GB" altLang="en-US" sz="1800" dirty="0">
                  <a:latin typeface="Calibri" pitchFamily="34" charset="0"/>
                </a:rPr>
                <a:t> CV.</a:t>
              </a:r>
            </a:p>
            <a:p>
              <a:pPr eaLnBrk="1" hangingPunct="1">
                <a:lnSpc>
                  <a:spcPct val="150000"/>
                </a:lnSpc>
                <a:buFontTx/>
                <a:buBlip>
                  <a:blip r:embed="rId4"/>
                </a:buBlip>
              </a:pPr>
              <a:r>
                <a:rPr lang="en-GB" altLang="en-US" sz="1800" dirty="0">
                  <a:latin typeface="Calibri" pitchFamily="34" charset="0"/>
                </a:rPr>
                <a:t>85% de </a:t>
              </a:r>
              <a:r>
                <a:rPr lang="en-GB" altLang="en-US" sz="1800" dirty="0" err="1">
                  <a:latin typeface="Calibri" pitchFamily="34" charset="0"/>
                </a:rPr>
                <a:t>muertes</a:t>
              </a:r>
              <a:r>
                <a:rPr lang="en-GB" altLang="en-US" sz="1800" dirty="0">
                  <a:latin typeface="Calibri" pitchFamily="34" charset="0"/>
                </a:rPr>
                <a:t> </a:t>
              </a:r>
              <a:r>
                <a:rPr lang="en-GB" altLang="en-US" sz="1800" dirty="0" err="1">
                  <a:latin typeface="Calibri" pitchFamily="34" charset="0"/>
                </a:rPr>
                <a:t>en</a:t>
              </a:r>
              <a:r>
                <a:rPr lang="en-GB" altLang="en-US" sz="1800" dirty="0">
                  <a:latin typeface="Calibri" pitchFamily="34" charset="0"/>
                </a:rPr>
                <a:t> LMIC y 40%  </a:t>
              </a:r>
              <a:r>
                <a:rPr lang="en-GB" altLang="en-US" sz="1800" dirty="0" err="1">
                  <a:latin typeface="Calibri" pitchFamily="34" charset="0"/>
                </a:rPr>
                <a:t>prematuras</a:t>
              </a:r>
              <a:r>
                <a:rPr lang="en-GB" altLang="en-US" sz="1800" dirty="0">
                  <a:latin typeface="Calibri" pitchFamily="34" charset="0"/>
                </a:rPr>
                <a:t> (&lt;70 </a:t>
              </a:r>
              <a:r>
                <a:rPr lang="en-GB" altLang="en-US" sz="1800" dirty="0" err="1">
                  <a:latin typeface="Calibri" pitchFamily="34" charset="0"/>
                </a:rPr>
                <a:t>años</a:t>
              </a:r>
              <a:r>
                <a:rPr lang="en-GB" altLang="en-US" sz="1800" dirty="0">
                  <a:latin typeface="Calibri" pitchFamily="34" charset="0"/>
                </a:rPr>
                <a:t>)</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t="27435" b="45129"/>
            <a:stretch>
              <a:fillRect/>
            </a:stretch>
          </p:blipFill>
          <p:spPr bwMode="auto">
            <a:xfrm>
              <a:off x="152239" y="164587"/>
              <a:ext cx="8856984" cy="118742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CuadroTexto 1">
            <a:extLst>
              <a:ext uri="{FF2B5EF4-FFF2-40B4-BE49-F238E27FC236}">
                <a16:creationId xmlns:a16="http://schemas.microsoft.com/office/drawing/2014/main" id="{7FDF5320-F76C-714D-A19E-9F492ED27856}"/>
              </a:ext>
            </a:extLst>
          </p:cNvPr>
          <p:cNvSpPr txBox="1"/>
          <p:nvPr/>
        </p:nvSpPr>
        <p:spPr>
          <a:xfrm>
            <a:off x="2093495" y="276726"/>
            <a:ext cx="8061158" cy="954107"/>
          </a:xfrm>
          <a:prstGeom prst="rect">
            <a:avLst/>
          </a:prstGeom>
          <a:solidFill>
            <a:schemeClr val="bg1"/>
          </a:solidFill>
        </p:spPr>
        <p:txBody>
          <a:bodyPr wrap="square" rtlCol="0">
            <a:spAutoFit/>
          </a:bodyPr>
          <a:lstStyle/>
          <a:p>
            <a:pPr algn="ctr"/>
            <a:r>
              <a:rPr lang="es-ES_tradnl" sz="2800" dirty="0"/>
              <a:t>Consumo Global de Sodio y muertes por Enfermedad Cardiovascular</a:t>
            </a:r>
          </a:p>
        </p:txBody>
      </p:sp>
    </p:spTree>
    <p:extLst>
      <p:ext uri="{BB962C8B-B14F-4D97-AF65-F5344CB8AC3E}">
        <p14:creationId xmlns:p14="http://schemas.microsoft.com/office/powerpoint/2010/main" val="504677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776B9B0-A1A3-CE4F-8658-93A720B76DE4}"/>
              </a:ext>
            </a:extLst>
          </p:cNvPr>
          <p:cNvSpPr>
            <a:spLocks noGrp="1" noChangeArrowheads="1"/>
          </p:cNvSpPr>
          <p:nvPr>
            <p:ph type="title"/>
          </p:nvPr>
        </p:nvSpPr>
        <p:spPr>
          <a:xfrm>
            <a:off x="2096295" y="63500"/>
            <a:ext cx="7138987" cy="1143000"/>
          </a:xfrm>
        </p:spPr>
        <p:txBody>
          <a:bodyPr>
            <a:normAutofit fontScale="90000"/>
          </a:bodyPr>
          <a:lstStyle/>
          <a:p>
            <a:pPr algn="ctr" eaLnBrk="1" hangingPunct="1">
              <a:defRPr/>
            </a:pPr>
            <a:r>
              <a:rPr lang="en-GB" sz="4900" b="1" dirty="0" err="1">
                <a:effectLst>
                  <a:outerShdw blurRad="38100" dist="38100" dir="2700000" algn="tl">
                    <a:srgbClr val="C0C0C0"/>
                  </a:outerShdw>
                </a:effectLst>
              </a:rPr>
              <a:t>Otros</a:t>
            </a:r>
            <a:r>
              <a:rPr lang="en-GB" sz="4900" b="1" dirty="0">
                <a:effectLst>
                  <a:outerShdw blurRad="38100" dist="38100" dir="2700000" algn="tl">
                    <a:srgbClr val="C0C0C0"/>
                  </a:outerShdw>
                </a:effectLst>
              </a:rPr>
              <a:t> </a:t>
            </a:r>
            <a:r>
              <a:rPr lang="en-GB" sz="4900" b="1" dirty="0" err="1">
                <a:effectLst>
                  <a:outerShdw blurRad="38100" dist="38100" dir="2700000" algn="tl">
                    <a:srgbClr val="C0C0C0"/>
                  </a:outerShdw>
                </a:effectLst>
              </a:rPr>
              <a:t>efectos</a:t>
            </a:r>
            <a:r>
              <a:rPr lang="en-GB" sz="4900" b="1" dirty="0">
                <a:effectLst>
                  <a:outerShdw blurRad="38100" dist="38100" dir="2700000" algn="tl">
                    <a:srgbClr val="C0C0C0"/>
                  </a:outerShdw>
                </a:effectLst>
              </a:rPr>
              <a:t> de </a:t>
            </a:r>
            <a:r>
              <a:rPr lang="en-GB" sz="4900" b="1" dirty="0" err="1">
                <a:effectLst>
                  <a:outerShdw blurRad="38100" dist="38100" dir="2700000" algn="tl">
                    <a:srgbClr val="C0C0C0"/>
                  </a:outerShdw>
                </a:effectLst>
              </a:rPr>
              <a:t>exceso</a:t>
            </a:r>
            <a:r>
              <a:rPr lang="en-GB" sz="4900" b="1" dirty="0">
                <a:effectLst>
                  <a:outerShdw blurRad="38100" dist="38100" dir="2700000" algn="tl">
                    <a:srgbClr val="C0C0C0"/>
                  </a:outerShdw>
                </a:effectLst>
              </a:rPr>
              <a:t> de </a:t>
            </a:r>
            <a:r>
              <a:rPr lang="en-GB" sz="4900" b="1" dirty="0" err="1">
                <a:effectLst>
                  <a:outerShdw blurRad="38100" dist="38100" dir="2700000" algn="tl">
                    <a:srgbClr val="C0C0C0"/>
                  </a:outerShdw>
                </a:effectLst>
              </a:rPr>
              <a:t>sal</a:t>
            </a:r>
            <a:r>
              <a:rPr lang="en-GB" sz="4900" b="1" dirty="0">
                <a:effectLst>
                  <a:outerShdw blurRad="38100" dist="38100" dir="2700000" algn="tl">
                    <a:srgbClr val="C0C0C0"/>
                  </a:outerShdw>
                </a:effectLst>
              </a:rPr>
              <a:t> </a:t>
            </a:r>
          </a:p>
        </p:txBody>
      </p:sp>
      <p:pic>
        <p:nvPicPr>
          <p:cNvPr id="45060" name="Picture 6" descr="MC900438737[1]">
            <a:extLst>
              <a:ext uri="{FF2B5EF4-FFF2-40B4-BE49-F238E27FC236}">
                <a16:creationId xmlns:a16="http://schemas.microsoft.com/office/drawing/2014/main" id="{A31E2BAE-FC94-A242-89E0-411CFAAFC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338" y="1664098"/>
            <a:ext cx="3175693" cy="423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7">
            <a:extLst>
              <a:ext uri="{FF2B5EF4-FFF2-40B4-BE49-F238E27FC236}">
                <a16:creationId xmlns:a16="http://schemas.microsoft.com/office/drawing/2014/main" id="{A93402C5-AA62-4F44-8246-D3D8BB0EFE40}"/>
              </a:ext>
            </a:extLst>
          </p:cNvPr>
          <p:cNvSpPr txBox="1">
            <a:spLocks noChangeArrowheads="1"/>
          </p:cNvSpPr>
          <p:nvPr/>
        </p:nvSpPr>
        <p:spPr bwMode="auto">
          <a:xfrm>
            <a:off x="288758" y="1377950"/>
            <a:ext cx="30056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es-ES_tradnl" sz="2000" b="1" dirty="0"/>
              <a:t>Cáncer</a:t>
            </a:r>
            <a:r>
              <a:rPr lang="en-GB" altLang="en-US" sz="2000" b="1" dirty="0"/>
              <a:t> </a:t>
            </a:r>
            <a:r>
              <a:rPr lang="es-ES_tradnl" sz="2000" b="1" dirty="0"/>
              <a:t>gástrico</a:t>
            </a:r>
            <a:r>
              <a:rPr lang="es-ES_tradnl" sz="2000" dirty="0"/>
              <a:t>:</a:t>
            </a:r>
            <a:endParaRPr lang="en-GB" altLang="en-US" sz="2000" dirty="0"/>
          </a:p>
          <a:p>
            <a:pPr>
              <a:spcBef>
                <a:spcPct val="0"/>
              </a:spcBef>
              <a:buNone/>
            </a:pPr>
            <a:endParaRPr lang="en-GB" altLang="en-US" sz="1200" dirty="0"/>
          </a:p>
          <a:p>
            <a:pPr>
              <a:spcBef>
                <a:spcPct val="0"/>
              </a:spcBef>
              <a:buNone/>
            </a:pPr>
            <a:r>
              <a:rPr lang="en-GB" altLang="en-US" sz="1200" dirty="0"/>
              <a:t>        </a:t>
            </a:r>
            <a:r>
              <a:rPr lang="en-GB" altLang="en-US" sz="1200" dirty="0" err="1"/>
              <a:t>Int</a:t>
            </a:r>
            <a:r>
              <a:rPr lang="en-GB" altLang="en-US" sz="1200" dirty="0"/>
              <a:t> J Epidemiol 1996; 25:494.</a:t>
            </a:r>
          </a:p>
          <a:p>
            <a:pPr eaLnBrk="1" hangingPunct="1">
              <a:spcBef>
                <a:spcPct val="0"/>
              </a:spcBef>
              <a:buFontTx/>
              <a:buNone/>
            </a:pPr>
            <a:r>
              <a:rPr lang="en-GB" altLang="en-US" sz="1200" dirty="0"/>
              <a:t>     </a:t>
            </a:r>
          </a:p>
        </p:txBody>
      </p:sp>
      <p:sp>
        <p:nvSpPr>
          <p:cNvPr id="45066" name="TextBox 12">
            <a:extLst>
              <a:ext uri="{FF2B5EF4-FFF2-40B4-BE49-F238E27FC236}">
                <a16:creationId xmlns:a16="http://schemas.microsoft.com/office/drawing/2014/main" id="{BBC4AEC4-EB6F-6F49-B1C2-D843ACC0AFD2}"/>
              </a:ext>
            </a:extLst>
          </p:cNvPr>
          <p:cNvSpPr txBox="1">
            <a:spLocks noChangeArrowheads="1"/>
          </p:cNvSpPr>
          <p:nvPr/>
        </p:nvSpPr>
        <p:spPr bwMode="auto">
          <a:xfrm>
            <a:off x="8380998" y="1377950"/>
            <a:ext cx="246329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en-GB" altLang="en-US" sz="2000" b="1" dirty="0" err="1"/>
              <a:t>Trast</a:t>
            </a:r>
            <a:r>
              <a:rPr lang="en-GB" altLang="en-US" sz="2000" b="1" dirty="0"/>
              <a:t>. </a:t>
            </a:r>
            <a:r>
              <a:rPr lang="en-GB" altLang="en-US" sz="2000" b="1" dirty="0" err="1"/>
              <a:t>Renales</a:t>
            </a:r>
            <a:r>
              <a:rPr lang="en-GB" altLang="en-US" sz="2000" dirty="0"/>
              <a:t>:</a:t>
            </a:r>
          </a:p>
          <a:p>
            <a:pPr marL="342900" indent="-342900" eaLnBrk="1" hangingPunct="1">
              <a:spcBef>
                <a:spcPct val="0"/>
              </a:spcBef>
              <a:buFontTx/>
              <a:buChar char="-"/>
            </a:pPr>
            <a:r>
              <a:rPr lang="en-GB" altLang="en-US" sz="1800" i="1" dirty="0"/>
              <a:t>Proteinuria</a:t>
            </a:r>
          </a:p>
          <a:p>
            <a:pPr>
              <a:spcBef>
                <a:spcPct val="0"/>
              </a:spcBef>
              <a:buNone/>
            </a:pPr>
            <a:r>
              <a:rPr lang="en-GB" altLang="en-US" sz="1200" dirty="0"/>
              <a:t>     </a:t>
            </a:r>
            <a:r>
              <a:rPr lang="en-GB" altLang="en-US" sz="1200" dirty="0" err="1"/>
              <a:t>Semin</a:t>
            </a:r>
            <a:r>
              <a:rPr lang="en-GB" altLang="en-US" sz="1200" dirty="0"/>
              <a:t> Dial 2010; 23:415.</a:t>
            </a:r>
          </a:p>
          <a:p>
            <a:pPr marL="342900" indent="-342900" eaLnBrk="1" hangingPunct="1">
              <a:spcBef>
                <a:spcPct val="0"/>
              </a:spcBef>
              <a:buFontTx/>
              <a:buChar char="-"/>
            </a:pPr>
            <a:r>
              <a:rPr lang="en-GB" altLang="en-US" sz="1800" i="1" dirty="0" err="1"/>
              <a:t>Litiasis</a:t>
            </a:r>
            <a:r>
              <a:rPr lang="en-GB" altLang="en-US" sz="1800" i="1" dirty="0"/>
              <a:t> </a:t>
            </a:r>
          </a:p>
          <a:p>
            <a:pPr>
              <a:spcBef>
                <a:spcPct val="0"/>
              </a:spcBef>
              <a:buNone/>
            </a:pPr>
            <a:r>
              <a:rPr lang="en-GB" altLang="en-US" sz="2200" dirty="0"/>
              <a:t>  </a:t>
            </a:r>
            <a:r>
              <a:rPr lang="en-GB" altLang="en-US" sz="1200" dirty="0"/>
              <a:t>J </a:t>
            </a:r>
            <a:r>
              <a:rPr lang="en-GB" altLang="en-US" sz="1200" dirty="0" err="1"/>
              <a:t>Nephrol</a:t>
            </a:r>
            <a:r>
              <a:rPr lang="en-GB" altLang="en-US" sz="1200" dirty="0"/>
              <a:t> 2000; 13:169.</a:t>
            </a:r>
          </a:p>
          <a:p>
            <a:pPr>
              <a:spcBef>
                <a:spcPct val="0"/>
              </a:spcBef>
              <a:buNone/>
            </a:pPr>
            <a:r>
              <a:rPr lang="en-GB" altLang="en-US" sz="1200" dirty="0"/>
              <a:t>   J </a:t>
            </a:r>
            <a:r>
              <a:rPr lang="en-GB" altLang="en-US" sz="1200" dirty="0" err="1"/>
              <a:t>Nutr</a:t>
            </a:r>
            <a:r>
              <a:rPr lang="en-GB" altLang="en-US" sz="1200" dirty="0"/>
              <a:t> 2003; 133:3130.</a:t>
            </a:r>
          </a:p>
        </p:txBody>
      </p:sp>
      <p:sp>
        <p:nvSpPr>
          <p:cNvPr id="10" name="TextBox 9">
            <a:extLst>
              <a:ext uri="{FF2B5EF4-FFF2-40B4-BE49-F238E27FC236}">
                <a16:creationId xmlns:a16="http://schemas.microsoft.com/office/drawing/2014/main" id="{97505DF2-3150-5B4F-B82F-79156C6A98D9}"/>
              </a:ext>
            </a:extLst>
          </p:cNvPr>
          <p:cNvSpPr txBox="1">
            <a:spLocks noChangeArrowheads="1"/>
          </p:cNvSpPr>
          <p:nvPr/>
        </p:nvSpPr>
        <p:spPr bwMode="auto">
          <a:xfrm>
            <a:off x="8458828" y="4497971"/>
            <a:ext cx="315164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en-GB" altLang="en-US" sz="2000" b="1" dirty="0" err="1"/>
              <a:t>Obesidad</a:t>
            </a:r>
            <a:r>
              <a:rPr lang="en-GB" altLang="en-US" sz="2000" b="1" dirty="0"/>
              <a:t>:</a:t>
            </a:r>
          </a:p>
          <a:p>
            <a:pPr>
              <a:spcBef>
                <a:spcPct val="0"/>
              </a:spcBef>
              <a:buNone/>
            </a:pPr>
            <a:r>
              <a:rPr lang="en-US" altLang="es-UY" sz="1600" dirty="0">
                <a:ea typeface="ＭＳ Ｐゴシック" panose="020B0600070205080204" pitchFamily="34" charset="-128"/>
              </a:rPr>
              <a:t>20-30% de </a:t>
            </a:r>
            <a:r>
              <a:rPr lang="en-US" altLang="es-UY" sz="1600" dirty="0" err="1">
                <a:ea typeface="ＭＳ Ｐゴシック" panose="020B0600070205080204" pitchFamily="34" charset="-128"/>
              </a:rPr>
              <a:t>exceso</a:t>
            </a:r>
            <a:r>
              <a:rPr lang="en-US" altLang="es-UY" sz="1600" dirty="0">
                <a:ea typeface="ＭＳ Ｐゴシック" panose="020B0600070205080204" pitchFamily="34" charset="-128"/>
              </a:rPr>
              <a:t> de </a:t>
            </a:r>
            <a:r>
              <a:rPr lang="en-US" altLang="es-UY" sz="1600" dirty="0" err="1">
                <a:ea typeface="ＭＳ Ｐゴシック" panose="020B0600070205080204" pitchFamily="34" charset="-128"/>
              </a:rPr>
              <a:t>calorías</a:t>
            </a:r>
            <a:r>
              <a:rPr lang="en-US" altLang="es-UY" sz="1600" dirty="0">
                <a:ea typeface="ＭＳ Ｐゴシック" panose="020B0600070205080204" pitchFamily="34" charset="-128"/>
              </a:rPr>
              <a:t> </a:t>
            </a:r>
            <a:r>
              <a:rPr lang="en-US" altLang="es-UY" sz="1600" dirty="0" err="1">
                <a:ea typeface="ＭＳ Ｐゴシック" panose="020B0600070205080204" pitchFamily="34" charset="-128"/>
              </a:rPr>
              <a:t>en</a:t>
            </a:r>
            <a:r>
              <a:rPr lang="en-US" altLang="es-UY" sz="1600" dirty="0">
                <a:ea typeface="ＭＳ Ｐゴシック" panose="020B0600070205080204" pitchFamily="34" charset="-128"/>
              </a:rPr>
              <a:t> </a:t>
            </a:r>
            <a:r>
              <a:rPr lang="en-US" altLang="es-UY" sz="1600" dirty="0" err="1">
                <a:ea typeface="ＭＳ Ｐゴシック" panose="020B0600070205080204" pitchFamily="34" charset="-128"/>
              </a:rPr>
              <a:t>niños</a:t>
            </a:r>
            <a:r>
              <a:rPr lang="en-US" altLang="es-UY" sz="1600" dirty="0">
                <a:ea typeface="ＭＳ Ｐゴシック" panose="020B0600070205080204" pitchFamily="34" charset="-128"/>
              </a:rPr>
              <a:t> y </a:t>
            </a:r>
            <a:r>
              <a:rPr lang="en-US" altLang="es-UY" sz="1600" dirty="0" err="1">
                <a:ea typeface="ＭＳ Ｐゴシック" panose="020B0600070205080204" pitchFamily="34" charset="-128"/>
              </a:rPr>
              <a:t>adolescentes</a:t>
            </a:r>
            <a:r>
              <a:rPr lang="en-US" altLang="es-UY" sz="1600" dirty="0">
                <a:ea typeface="ＭＳ Ｐゴシック" panose="020B0600070205080204" pitchFamily="34" charset="-128"/>
              </a:rPr>
              <a:t> </a:t>
            </a:r>
            <a:r>
              <a:rPr lang="en-US" altLang="es-UY" sz="1600" dirty="0" err="1">
                <a:ea typeface="ＭＳ Ｐゴシック" panose="020B0600070205080204" pitchFamily="34" charset="-128"/>
              </a:rPr>
              <a:t>por</a:t>
            </a:r>
            <a:r>
              <a:rPr lang="en-US" altLang="es-UY" sz="1600" dirty="0">
                <a:ea typeface="ＭＳ Ｐゴシック" panose="020B0600070205080204" pitchFamily="34" charset="-128"/>
              </a:rPr>
              <a:t> mayor </a:t>
            </a:r>
            <a:r>
              <a:rPr lang="en-US" altLang="es-UY" sz="1600" dirty="0" err="1">
                <a:ea typeface="ＭＳ Ｐゴシック" panose="020B0600070205080204" pitchFamily="34" charset="-128"/>
              </a:rPr>
              <a:t>consumo</a:t>
            </a:r>
            <a:r>
              <a:rPr lang="en-US" altLang="es-UY" sz="1600" dirty="0">
                <a:ea typeface="ＭＳ Ｐゴシック" panose="020B0600070205080204" pitchFamily="34" charset="-128"/>
              </a:rPr>
              <a:t> de </a:t>
            </a:r>
            <a:r>
              <a:rPr lang="en-US" altLang="es-UY" sz="1600" dirty="0" err="1">
                <a:ea typeface="ＭＳ Ｐゴシック" panose="020B0600070205080204" pitchFamily="34" charset="-128"/>
              </a:rPr>
              <a:t>bebidas</a:t>
            </a:r>
            <a:r>
              <a:rPr lang="en-US" altLang="es-UY" sz="1600" dirty="0">
                <a:ea typeface="ＭＳ Ｐゴシック" panose="020B0600070205080204" pitchFamily="34" charset="-128"/>
              </a:rPr>
              <a:t> </a:t>
            </a:r>
            <a:r>
              <a:rPr lang="en-US" altLang="es-UY" sz="1600" dirty="0" err="1">
                <a:ea typeface="ＭＳ Ｐゴシック" panose="020B0600070205080204" pitchFamily="34" charset="-128"/>
              </a:rPr>
              <a:t>azucaradas</a:t>
            </a:r>
            <a:r>
              <a:rPr lang="en-US" altLang="es-UY" sz="1600" dirty="0">
                <a:ea typeface="ＭＳ Ｐゴシック" panose="020B0600070205080204" pitchFamily="34" charset="-128"/>
              </a:rPr>
              <a:t>  </a:t>
            </a:r>
            <a:r>
              <a:rPr lang="en-US" altLang="es-UY" sz="1600" dirty="0" err="1">
                <a:ea typeface="ＭＳ Ｐゴシック" panose="020B0600070205080204" pitchFamily="34" charset="-128"/>
              </a:rPr>
              <a:t>por</a:t>
            </a:r>
            <a:r>
              <a:rPr lang="en-US" altLang="es-UY" sz="1600" dirty="0">
                <a:ea typeface="ＭＳ Ｐゴシック" panose="020B0600070205080204" pitchFamily="34" charset="-128"/>
              </a:rPr>
              <a:t> alto </a:t>
            </a:r>
            <a:r>
              <a:rPr lang="en-US" altLang="es-UY" sz="1600" dirty="0" err="1">
                <a:ea typeface="ＭＳ Ｐゴシック" panose="020B0600070205080204" pitchFamily="34" charset="-128"/>
              </a:rPr>
              <a:t>consumo</a:t>
            </a:r>
            <a:r>
              <a:rPr lang="en-US" altLang="es-UY" sz="1600" dirty="0">
                <a:ea typeface="ＭＳ Ｐゴシック" panose="020B0600070205080204" pitchFamily="34" charset="-128"/>
              </a:rPr>
              <a:t> de </a:t>
            </a:r>
            <a:r>
              <a:rPr lang="en-US" altLang="es-UY" sz="1600" dirty="0" err="1">
                <a:ea typeface="ＭＳ Ｐゴシック" panose="020B0600070205080204" pitchFamily="34" charset="-128"/>
              </a:rPr>
              <a:t>sal</a:t>
            </a:r>
            <a:r>
              <a:rPr lang="en-US" altLang="es-UY" sz="1600" dirty="0">
                <a:ea typeface="ＭＳ Ｐゴシック" panose="020B0600070205080204" pitchFamily="34" charset="-128"/>
              </a:rPr>
              <a:t>.</a:t>
            </a:r>
          </a:p>
          <a:p>
            <a:pPr>
              <a:spcBef>
                <a:spcPct val="0"/>
              </a:spcBef>
              <a:buNone/>
            </a:pPr>
            <a:endParaRPr lang="en-GB" altLang="en-US" sz="1600" dirty="0"/>
          </a:p>
        </p:txBody>
      </p:sp>
      <p:sp>
        <p:nvSpPr>
          <p:cNvPr id="2" name="CuadroTexto 1">
            <a:extLst>
              <a:ext uri="{FF2B5EF4-FFF2-40B4-BE49-F238E27FC236}">
                <a16:creationId xmlns:a16="http://schemas.microsoft.com/office/drawing/2014/main" id="{204120E0-F28F-FC4D-B633-C86DC034E957}"/>
              </a:ext>
            </a:extLst>
          </p:cNvPr>
          <p:cNvSpPr txBox="1"/>
          <p:nvPr/>
        </p:nvSpPr>
        <p:spPr>
          <a:xfrm>
            <a:off x="288757" y="4463793"/>
            <a:ext cx="2906443" cy="1384995"/>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a:t>Alteración de inmunidad </a:t>
            </a:r>
            <a:r>
              <a:rPr lang="es-ES_tradnl" sz="2000" dirty="0"/>
              <a:t>(ej. Esclerosis </a:t>
            </a:r>
            <a:r>
              <a:rPr lang="es-ES_tradnl" sz="2000" dirty="0" err="1"/>
              <a:t>Multiple</a:t>
            </a:r>
            <a:r>
              <a:rPr lang="es-ES_tradnl" sz="2000" dirty="0"/>
              <a:t>)</a:t>
            </a:r>
          </a:p>
          <a:p>
            <a:endParaRPr lang="es-ES_tradnl" sz="1200" dirty="0"/>
          </a:p>
          <a:p>
            <a:r>
              <a:rPr lang="es-ES_tradnl" sz="1200" dirty="0"/>
              <a:t>        </a:t>
            </a:r>
            <a:r>
              <a:rPr lang="es-ES_tradnl" sz="1200" dirty="0" err="1"/>
              <a:t>Nature</a:t>
            </a:r>
            <a:r>
              <a:rPr lang="es-ES_tradnl" sz="1200" dirty="0"/>
              <a:t> 2013; 496:518.</a:t>
            </a:r>
          </a:p>
        </p:txBody>
      </p:sp>
      <p:sp>
        <p:nvSpPr>
          <p:cNvPr id="3" name="CuadroTexto 2">
            <a:extLst>
              <a:ext uri="{FF2B5EF4-FFF2-40B4-BE49-F238E27FC236}">
                <a16:creationId xmlns:a16="http://schemas.microsoft.com/office/drawing/2014/main" id="{91045376-BAEE-6947-82A3-647D4C86023C}"/>
              </a:ext>
            </a:extLst>
          </p:cNvPr>
          <p:cNvSpPr txBox="1"/>
          <p:nvPr/>
        </p:nvSpPr>
        <p:spPr>
          <a:xfrm>
            <a:off x="377482" y="5898355"/>
            <a:ext cx="2430379" cy="954107"/>
          </a:xfrm>
          <a:prstGeom prst="rect">
            <a:avLst/>
          </a:prstGeom>
          <a:noFill/>
        </p:spPr>
        <p:txBody>
          <a:bodyPr wrap="square" rtlCol="0">
            <a:spAutoFit/>
          </a:bodyPr>
          <a:lstStyle/>
          <a:p>
            <a:pPr marL="342900" indent="-342900">
              <a:buFont typeface="Arial" panose="020B0604020202020204" pitchFamily="34" charset="0"/>
              <a:buChar char="•"/>
            </a:pPr>
            <a:r>
              <a:rPr lang="es-ES_tradnl" sz="2000" b="1" dirty="0"/>
              <a:t>Cefaleas</a:t>
            </a:r>
          </a:p>
          <a:p>
            <a:endParaRPr lang="es-ES_tradnl" sz="1200" dirty="0"/>
          </a:p>
          <a:p>
            <a:r>
              <a:rPr lang="es-ES_tradnl" sz="1200" dirty="0"/>
              <a:t>    BMJ Open 2014; 4:e006671.</a:t>
            </a:r>
          </a:p>
          <a:p>
            <a:r>
              <a:rPr lang="es-ES_tradnl" sz="1200" dirty="0"/>
              <a:t>    </a:t>
            </a:r>
            <a:r>
              <a:rPr lang="es-ES_tradnl" sz="1200" dirty="0" err="1"/>
              <a:t>Nature</a:t>
            </a:r>
            <a:r>
              <a:rPr lang="es-ES_tradnl" sz="1200" dirty="0"/>
              <a:t> 2013; 496:518.</a:t>
            </a:r>
          </a:p>
        </p:txBody>
      </p:sp>
      <p:sp>
        <p:nvSpPr>
          <p:cNvPr id="13" name="TextBox 6">
            <a:extLst>
              <a:ext uri="{FF2B5EF4-FFF2-40B4-BE49-F238E27FC236}">
                <a16:creationId xmlns:a16="http://schemas.microsoft.com/office/drawing/2014/main" id="{5493CFDC-BFF3-074C-B2DE-57F8182E14A9}"/>
              </a:ext>
            </a:extLst>
          </p:cNvPr>
          <p:cNvSpPr txBox="1">
            <a:spLocks noChangeArrowheads="1"/>
          </p:cNvSpPr>
          <p:nvPr/>
        </p:nvSpPr>
        <p:spPr bwMode="auto">
          <a:xfrm>
            <a:off x="8458828" y="3545150"/>
            <a:ext cx="25900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pPr>
            <a:r>
              <a:rPr lang="en-GB" altLang="en-US" sz="2000" b="1" dirty="0"/>
              <a:t>Osteoporosis</a:t>
            </a:r>
          </a:p>
          <a:p>
            <a:pPr>
              <a:spcBef>
                <a:spcPct val="0"/>
              </a:spcBef>
              <a:buNone/>
            </a:pPr>
            <a:r>
              <a:rPr lang="en-GB" altLang="en-US" sz="1200" dirty="0"/>
              <a:t>   </a:t>
            </a:r>
          </a:p>
          <a:p>
            <a:pPr>
              <a:spcBef>
                <a:spcPct val="0"/>
              </a:spcBef>
              <a:buNone/>
            </a:pPr>
            <a:r>
              <a:rPr lang="en-GB" altLang="en-US" sz="1200" dirty="0"/>
              <a:t>      J </a:t>
            </a:r>
            <a:r>
              <a:rPr lang="en-GB" altLang="en-US" sz="1200" dirty="0" err="1"/>
              <a:t>Nephrol</a:t>
            </a:r>
            <a:r>
              <a:rPr lang="en-GB" altLang="en-US" sz="1200" dirty="0"/>
              <a:t> 2000; 13:169.</a:t>
            </a:r>
          </a:p>
        </p:txBody>
      </p:sp>
      <p:sp>
        <p:nvSpPr>
          <p:cNvPr id="4" name="CuadroTexto 3">
            <a:extLst>
              <a:ext uri="{FF2B5EF4-FFF2-40B4-BE49-F238E27FC236}">
                <a16:creationId xmlns:a16="http://schemas.microsoft.com/office/drawing/2014/main" id="{C0FF7802-6192-4F44-8D2A-3419BF1ABC90}"/>
              </a:ext>
            </a:extLst>
          </p:cNvPr>
          <p:cNvSpPr txBox="1"/>
          <p:nvPr/>
        </p:nvSpPr>
        <p:spPr>
          <a:xfrm>
            <a:off x="8626642" y="3070721"/>
            <a:ext cx="2422233" cy="369332"/>
          </a:xfrm>
          <a:prstGeom prst="rect">
            <a:avLst/>
          </a:prstGeom>
          <a:noFill/>
        </p:spPr>
        <p:txBody>
          <a:bodyPr wrap="square" rtlCol="0">
            <a:spAutoFit/>
          </a:bodyPr>
          <a:lstStyle/>
          <a:p>
            <a:r>
              <a:rPr lang="es-ES_tradnl" dirty="0"/>
              <a:t>(aumenta calciuria)</a:t>
            </a:r>
          </a:p>
        </p:txBody>
      </p:sp>
      <p:sp>
        <p:nvSpPr>
          <p:cNvPr id="5" name="CuadroTexto 4">
            <a:extLst>
              <a:ext uri="{FF2B5EF4-FFF2-40B4-BE49-F238E27FC236}">
                <a16:creationId xmlns:a16="http://schemas.microsoft.com/office/drawing/2014/main" id="{FD81C6E9-36ED-EC4B-9B88-340C688933E5}"/>
              </a:ext>
            </a:extLst>
          </p:cNvPr>
          <p:cNvSpPr txBox="1"/>
          <p:nvPr/>
        </p:nvSpPr>
        <p:spPr>
          <a:xfrm>
            <a:off x="288758" y="2490177"/>
            <a:ext cx="2906443" cy="1384995"/>
          </a:xfrm>
          <a:prstGeom prst="rect">
            <a:avLst/>
          </a:prstGeom>
          <a:noFill/>
        </p:spPr>
        <p:txBody>
          <a:bodyPr wrap="square" rtlCol="0">
            <a:spAutoFit/>
          </a:bodyPr>
          <a:lstStyle/>
          <a:p>
            <a:pPr marL="285750" indent="-285750">
              <a:buFont typeface="Arial" panose="020B0604020202020204" pitchFamily="34" charset="0"/>
              <a:buChar char="•"/>
            </a:pPr>
            <a:r>
              <a:rPr lang="es-ES_tradnl" sz="2000" b="1" dirty="0"/>
              <a:t>Otros cánceres</a:t>
            </a:r>
            <a:r>
              <a:rPr lang="es-ES_tradnl" sz="2000" dirty="0"/>
              <a:t>: </a:t>
            </a:r>
            <a:r>
              <a:rPr lang="es-ES_tradnl" sz="1600" dirty="0"/>
              <a:t>esófago, colon y recto, pulmón, </a:t>
            </a:r>
            <a:r>
              <a:rPr lang="es-ES_tradnl" sz="1600" dirty="0" err="1"/>
              <a:t>cérvico</a:t>
            </a:r>
            <a:r>
              <a:rPr lang="es-ES_tradnl" sz="1600" dirty="0"/>
              <a:t> uterino, próstata, vejiga, riñón y linfoma no </a:t>
            </a:r>
            <a:r>
              <a:rPr lang="es-ES_tradnl" sz="1600" dirty="0" err="1"/>
              <a:t>Hodgkin</a:t>
            </a:r>
            <a:r>
              <a:rPr lang="es-ES_tradnl" sz="1600" dirty="0"/>
              <a:t>  </a:t>
            </a:r>
          </a:p>
        </p:txBody>
      </p:sp>
    </p:spTree>
    <p:extLst>
      <p:ext uri="{BB962C8B-B14F-4D97-AF65-F5344CB8AC3E}">
        <p14:creationId xmlns:p14="http://schemas.microsoft.com/office/powerpoint/2010/main" val="355056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96908FE-1673-A744-A050-593614861937}"/>
              </a:ext>
            </a:extLst>
          </p:cNvPr>
          <p:cNvSpPr txBox="1"/>
          <p:nvPr/>
        </p:nvSpPr>
        <p:spPr>
          <a:xfrm>
            <a:off x="2658979" y="874455"/>
            <a:ext cx="6352674" cy="2554545"/>
          </a:xfrm>
          <a:prstGeom prst="rect">
            <a:avLst/>
          </a:prstGeom>
          <a:noFill/>
        </p:spPr>
        <p:txBody>
          <a:bodyPr wrap="square" rtlCol="0">
            <a:spAutoFit/>
          </a:bodyPr>
          <a:lstStyle/>
          <a:p>
            <a:pPr algn="ctr"/>
            <a:r>
              <a:rPr lang="es-ES_tradnl" sz="4000" b="1" dirty="0"/>
              <a:t>Controversia en  reducción de consumo de sal/sodio y mortalidad CV</a:t>
            </a:r>
          </a:p>
        </p:txBody>
      </p:sp>
      <p:sp>
        <p:nvSpPr>
          <p:cNvPr id="2" name="CuadroTexto 1">
            <a:extLst>
              <a:ext uri="{FF2B5EF4-FFF2-40B4-BE49-F238E27FC236}">
                <a16:creationId xmlns:a16="http://schemas.microsoft.com/office/drawing/2014/main" id="{B409BE8E-FE35-0945-ADF2-625D08020BA4}"/>
              </a:ext>
            </a:extLst>
          </p:cNvPr>
          <p:cNvSpPr txBox="1"/>
          <p:nvPr/>
        </p:nvSpPr>
        <p:spPr>
          <a:xfrm>
            <a:off x="3334687" y="3531074"/>
            <a:ext cx="5309420" cy="369332"/>
          </a:xfrm>
          <a:prstGeom prst="rect">
            <a:avLst/>
          </a:prstGeom>
          <a:noFill/>
        </p:spPr>
        <p:txBody>
          <a:bodyPr wrap="square" rtlCol="0">
            <a:spAutoFit/>
          </a:bodyPr>
          <a:lstStyle/>
          <a:p>
            <a:r>
              <a:rPr lang="es-ES_tradnl" dirty="0"/>
              <a:t>ANALISIS DEL INSTITUTE OF MEDICINE (IOM)</a:t>
            </a:r>
          </a:p>
        </p:txBody>
      </p:sp>
      <p:sp>
        <p:nvSpPr>
          <p:cNvPr id="3" name="CuadroTexto 2">
            <a:extLst>
              <a:ext uri="{FF2B5EF4-FFF2-40B4-BE49-F238E27FC236}">
                <a16:creationId xmlns:a16="http://schemas.microsoft.com/office/drawing/2014/main" id="{B4384214-5811-5D4A-843C-0B2BE2689C9C}"/>
              </a:ext>
            </a:extLst>
          </p:cNvPr>
          <p:cNvSpPr txBox="1"/>
          <p:nvPr/>
        </p:nvSpPr>
        <p:spPr>
          <a:xfrm>
            <a:off x="1876926" y="4475747"/>
            <a:ext cx="8807116" cy="1477328"/>
          </a:xfrm>
          <a:prstGeom prst="rect">
            <a:avLst/>
          </a:prstGeom>
          <a:noFill/>
        </p:spPr>
        <p:txBody>
          <a:bodyPr wrap="square" rtlCol="0">
            <a:spAutoFit/>
          </a:bodyPr>
          <a:lstStyle/>
          <a:p>
            <a:pPr marL="285750" indent="-285750">
              <a:buFont typeface="Arial" panose="020B0604020202020204" pitchFamily="34" charset="0"/>
              <a:buChar char="•"/>
            </a:pPr>
            <a:r>
              <a:rPr lang="es-ES_tradnl" dirty="0"/>
              <a:t>Reducción de Sal---Reduce HTA---Debería reducir enfermedades CV</a:t>
            </a:r>
          </a:p>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r>
              <a:rPr lang="es-ES_tradnl" dirty="0"/>
              <a:t> La mejor evidencia disponible, sugiere fuertemente que reducir  ingesta de sodio previene </a:t>
            </a:r>
            <a:r>
              <a:rPr lang="es-ES_tradnl" dirty="0" err="1"/>
              <a:t>Enf</a:t>
            </a:r>
            <a:r>
              <a:rPr lang="es-ES_tradnl" dirty="0"/>
              <a:t> Cardiacas y ACV. </a:t>
            </a:r>
          </a:p>
          <a:p>
            <a:endParaRPr lang="es-ES_tradnl" dirty="0"/>
          </a:p>
        </p:txBody>
      </p:sp>
    </p:spTree>
    <p:extLst>
      <p:ext uri="{BB962C8B-B14F-4D97-AF65-F5344CB8AC3E}">
        <p14:creationId xmlns:p14="http://schemas.microsoft.com/office/powerpoint/2010/main" val="137647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71" y="138667"/>
            <a:ext cx="7886700" cy="994172"/>
          </a:xfrm>
        </p:spPr>
        <p:txBody>
          <a:bodyPr>
            <a:noAutofit/>
          </a:bodyPr>
          <a:lstStyle/>
          <a:p>
            <a:pPr algn="ctr"/>
            <a:r>
              <a:rPr lang="en-CA" sz="3200" dirty="0" err="1">
                <a:solidFill>
                  <a:schemeClr val="tx1"/>
                </a:solidFill>
              </a:rPr>
              <a:t>Relación</a:t>
            </a:r>
            <a:r>
              <a:rPr lang="en-CA" sz="3200" dirty="0">
                <a:solidFill>
                  <a:schemeClr val="tx1"/>
                </a:solidFill>
              </a:rPr>
              <a:t> </a:t>
            </a:r>
            <a:r>
              <a:rPr lang="en-CA" sz="3200" dirty="0" err="1">
                <a:solidFill>
                  <a:schemeClr val="tx1"/>
                </a:solidFill>
              </a:rPr>
              <a:t>lineaL</a:t>
            </a:r>
            <a:r>
              <a:rPr lang="en-CA" sz="3200" dirty="0">
                <a:solidFill>
                  <a:schemeClr val="tx1"/>
                </a:solidFill>
              </a:rPr>
              <a:t> de </a:t>
            </a:r>
            <a:r>
              <a:rPr lang="en-CA" sz="3200" dirty="0" err="1">
                <a:solidFill>
                  <a:schemeClr val="tx1"/>
                </a:solidFill>
              </a:rPr>
              <a:t>resultados</a:t>
            </a:r>
            <a:r>
              <a:rPr lang="en-CA" sz="3200" dirty="0">
                <a:solidFill>
                  <a:schemeClr val="tx1"/>
                </a:solidFill>
              </a:rPr>
              <a:t> </a:t>
            </a:r>
            <a:r>
              <a:rPr lang="en-CA" sz="3200" dirty="0" err="1">
                <a:solidFill>
                  <a:schemeClr val="tx1"/>
                </a:solidFill>
              </a:rPr>
              <a:t>en</a:t>
            </a:r>
            <a:r>
              <a:rPr lang="en-CA" sz="3200" dirty="0">
                <a:solidFill>
                  <a:schemeClr val="tx1"/>
                </a:solidFill>
              </a:rPr>
              <a:t> ECV </a:t>
            </a:r>
            <a:r>
              <a:rPr lang="en-CA" sz="3200" dirty="0" err="1">
                <a:solidFill>
                  <a:schemeClr val="tx1"/>
                </a:solidFill>
              </a:rPr>
              <a:t>segun</a:t>
            </a:r>
            <a:r>
              <a:rPr lang="en-CA" sz="3200" dirty="0">
                <a:solidFill>
                  <a:schemeClr val="tx1"/>
                </a:solidFill>
              </a:rPr>
              <a:t> </a:t>
            </a:r>
            <a:r>
              <a:rPr lang="en-CA" sz="3200" dirty="0" err="1">
                <a:solidFill>
                  <a:schemeClr val="tx1"/>
                </a:solidFill>
              </a:rPr>
              <a:t>sodio</a:t>
            </a:r>
            <a:r>
              <a:rPr lang="en-CA" sz="3200" dirty="0">
                <a:solidFill>
                  <a:schemeClr val="tx1"/>
                </a:solidFill>
              </a:rPr>
              <a:t> </a:t>
            </a:r>
            <a:r>
              <a:rPr lang="en-CA" sz="3200" dirty="0" err="1">
                <a:solidFill>
                  <a:schemeClr val="tx1"/>
                </a:solidFill>
              </a:rPr>
              <a:t>en</a:t>
            </a:r>
            <a:r>
              <a:rPr lang="en-CA" sz="3200" dirty="0">
                <a:solidFill>
                  <a:schemeClr val="tx1"/>
                </a:solidFill>
              </a:rPr>
              <a:t> </a:t>
            </a:r>
            <a:r>
              <a:rPr lang="en-CA" sz="3200" dirty="0" err="1">
                <a:solidFill>
                  <a:schemeClr val="tx1"/>
                </a:solidFill>
              </a:rPr>
              <a:t>dieta</a:t>
            </a:r>
            <a:endParaRPr lang="en-CA" sz="3200" dirty="0">
              <a:solidFill>
                <a:schemeClr val="tx1"/>
              </a:solidFill>
            </a:endParaRPr>
          </a:p>
        </p:txBody>
      </p:sp>
      <p:cxnSp>
        <p:nvCxnSpPr>
          <p:cNvPr id="5" name="Straight Connector 4"/>
          <p:cNvCxnSpPr/>
          <p:nvPr/>
        </p:nvCxnSpPr>
        <p:spPr>
          <a:xfrm flipV="1">
            <a:off x="4193329" y="1480049"/>
            <a:ext cx="3416643" cy="3360731"/>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89619" y="3698757"/>
            <a:ext cx="18791" cy="827139"/>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95194" y="1378294"/>
            <a:ext cx="3614227" cy="2862322"/>
          </a:xfrm>
          <a:prstGeom prst="rect">
            <a:avLst/>
          </a:prstGeom>
          <a:noFill/>
          <a:ln>
            <a:solidFill>
              <a:srgbClr val="FF0000"/>
            </a:solidFill>
          </a:ln>
        </p:spPr>
        <p:txBody>
          <a:bodyPr wrap="square" rtlCol="0">
            <a:spAutoFit/>
          </a:bodyPr>
          <a:lstStyle/>
          <a:p>
            <a:r>
              <a:rPr lang="en-CA" b="1" dirty="0" err="1">
                <a:solidFill>
                  <a:srgbClr val="0070C0"/>
                </a:solidFill>
              </a:rPr>
              <a:t>Sodio</a:t>
            </a:r>
            <a:r>
              <a:rPr lang="en-CA" b="1" dirty="0">
                <a:solidFill>
                  <a:srgbClr val="0070C0"/>
                </a:solidFill>
              </a:rPr>
              <a:t> mg/</a:t>
            </a:r>
            <a:r>
              <a:rPr lang="en-CA" b="1" dirty="0" err="1">
                <a:solidFill>
                  <a:srgbClr val="0070C0"/>
                </a:solidFill>
              </a:rPr>
              <a:t>dia</a:t>
            </a:r>
            <a:endParaRPr lang="en-CA" b="1" dirty="0">
              <a:solidFill>
                <a:srgbClr val="0070C0"/>
              </a:solidFill>
            </a:endParaRPr>
          </a:p>
          <a:p>
            <a:r>
              <a:rPr lang="en-CA" b="1" dirty="0"/>
              <a:t>Fresh foods with meat 500-&lt; 1000</a:t>
            </a:r>
          </a:p>
          <a:p>
            <a:r>
              <a:rPr lang="en-CA" b="1" dirty="0"/>
              <a:t>Fresh food vegans &lt;500</a:t>
            </a:r>
          </a:p>
          <a:p>
            <a:r>
              <a:rPr lang="en-CA" b="1" dirty="0"/>
              <a:t>Kempner rice diet ~150 </a:t>
            </a:r>
          </a:p>
          <a:p>
            <a:r>
              <a:rPr lang="en-CA" b="1" dirty="0"/>
              <a:t>Hunter gather populations &lt;1000</a:t>
            </a:r>
          </a:p>
          <a:p>
            <a:r>
              <a:rPr lang="en-CA" b="1" dirty="0" err="1"/>
              <a:t>Yaminano</a:t>
            </a:r>
            <a:r>
              <a:rPr lang="en-CA" b="1" dirty="0"/>
              <a:t> ~ 100 </a:t>
            </a:r>
          </a:p>
          <a:p>
            <a:r>
              <a:rPr lang="en-CA" b="1" dirty="0"/>
              <a:t>Long term physiological studies~ 100</a:t>
            </a:r>
          </a:p>
        </p:txBody>
      </p:sp>
      <p:graphicFrame>
        <p:nvGraphicFramePr>
          <p:cNvPr id="12" name="Table 11"/>
          <p:cNvGraphicFramePr>
            <a:graphicFrameLocks noGrp="1"/>
          </p:cNvGraphicFramePr>
          <p:nvPr>
            <p:extLst/>
          </p:nvPr>
        </p:nvGraphicFramePr>
        <p:xfrm>
          <a:off x="8751066" y="686256"/>
          <a:ext cx="1664402" cy="5654686"/>
        </p:xfrm>
        <a:graphic>
          <a:graphicData uri="http://schemas.openxmlformats.org/drawingml/2006/table">
            <a:tbl>
              <a:tblPr firstRow="1" bandRow="1">
                <a:tableStyleId>{5C22544A-7EE6-4342-B048-85BDC9FD1C3A}</a:tableStyleId>
              </a:tblPr>
              <a:tblGrid>
                <a:gridCol w="1664402">
                  <a:extLst>
                    <a:ext uri="{9D8B030D-6E8A-4147-A177-3AD203B41FA5}">
                      <a16:colId xmlns:a16="http://schemas.microsoft.com/office/drawing/2014/main" val="20000"/>
                    </a:ext>
                  </a:extLst>
                </a:gridCol>
              </a:tblGrid>
              <a:tr h="982980">
                <a:tc>
                  <a:txBody>
                    <a:bodyPr/>
                    <a:lstStyle/>
                    <a:p>
                      <a:r>
                        <a:rPr lang="en-CA" sz="1500" dirty="0" err="1"/>
                        <a:t>Estudios</a:t>
                      </a:r>
                      <a:r>
                        <a:rPr lang="en-CA" sz="1500" dirty="0"/>
                        <a:t> </a:t>
                      </a:r>
                      <a:r>
                        <a:rPr lang="en-CA" sz="1500" dirty="0" err="1"/>
                        <a:t>en</a:t>
                      </a:r>
                      <a:r>
                        <a:rPr lang="en-CA" sz="1500" dirty="0"/>
                        <a:t> </a:t>
                      </a:r>
                      <a:r>
                        <a:rPr lang="en-CA" sz="1500" dirty="0" err="1"/>
                        <a:t>humanos</a:t>
                      </a:r>
                      <a:r>
                        <a:rPr lang="en-CA" sz="1500" dirty="0"/>
                        <a:t> que </a:t>
                      </a:r>
                      <a:r>
                        <a:rPr lang="en-CA" sz="1500" dirty="0" err="1"/>
                        <a:t>apoyan</a:t>
                      </a:r>
                      <a:r>
                        <a:rPr lang="en-CA" sz="1500" dirty="0"/>
                        <a:t> </a:t>
                      </a:r>
                      <a:r>
                        <a:rPr lang="en-CA" sz="1500" dirty="0" err="1"/>
                        <a:t>una</a:t>
                      </a:r>
                      <a:r>
                        <a:rPr lang="en-CA" sz="1500" dirty="0"/>
                        <a:t> </a:t>
                      </a:r>
                      <a:r>
                        <a:rPr lang="en-CA" sz="1500" dirty="0" err="1"/>
                        <a:t>asociación</a:t>
                      </a:r>
                      <a:r>
                        <a:rPr lang="en-CA" sz="1500" dirty="0"/>
                        <a:t> lineal.( de </a:t>
                      </a:r>
                      <a:r>
                        <a:rPr lang="en-CA" sz="1500" dirty="0" err="1"/>
                        <a:t>informe</a:t>
                      </a:r>
                      <a:r>
                        <a:rPr lang="en-CA" sz="1500" dirty="0"/>
                        <a:t> de</a:t>
                      </a:r>
                      <a:r>
                        <a:rPr lang="en-CA" sz="1500" baseline="0" dirty="0"/>
                        <a:t> IOM)</a:t>
                      </a:r>
                      <a:endParaRPr lang="en-CA" sz="1500" dirty="0"/>
                    </a:p>
                  </a:txBody>
                  <a:tcPr marL="68580" marR="68580" marT="34290" marB="34290"/>
                </a:tc>
                <a:extLst>
                  <a:ext uri="{0D108BD9-81ED-4DB2-BD59-A6C34878D82A}">
                    <a16:rowId xmlns:a16="http://schemas.microsoft.com/office/drawing/2014/main" val="10000"/>
                  </a:ext>
                </a:extLst>
              </a:tr>
              <a:tr h="278130">
                <a:tc>
                  <a:txBody>
                    <a:bodyPr/>
                    <a:lstStyle/>
                    <a:p>
                      <a:r>
                        <a:rPr lang="en-CA" sz="1400" dirty="0">
                          <a:solidFill>
                            <a:schemeClr val="tx1"/>
                          </a:solidFill>
                        </a:rPr>
                        <a:t>Cook  2007</a:t>
                      </a:r>
                    </a:p>
                  </a:txBody>
                  <a:tcPr marL="68580" marR="68580" marT="34292" marB="34292"/>
                </a:tc>
                <a:extLst>
                  <a:ext uri="{0D108BD9-81ED-4DB2-BD59-A6C34878D82A}">
                    <a16:rowId xmlns:a16="http://schemas.microsoft.com/office/drawing/2014/main" val="10001"/>
                  </a:ext>
                </a:extLst>
              </a:tr>
              <a:tr h="297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solidFill>
                        </a:rPr>
                        <a:t>Cook  2009*</a:t>
                      </a:r>
                    </a:p>
                  </a:txBody>
                  <a:tcPr marL="68580" marR="68580" marT="34292" marB="34292"/>
                </a:tc>
                <a:extLst>
                  <a:ext uri="{0D108BD9-81ED-4DB2-BD59-A6C34878D82A}">
                    <a16:rowId xmlns:a16="http://schemas.microsoft.com/office/drawing/2014/main" val="10002"/>
                  </a:ext>
                </a:extLst>
              </a:tr>
              <a:tr h="278130">
                <a:tc>
                  <a:txBody>
                    <a:bodyPr/>
                    <a:lstStyle/>
                    <a:p>
                      <a:r>
                        <a:rPr lang="en-CA" sz="1400" dirty="0">
                          <a:solidFill>
                            <a:schemeClr val="tx1"/>
                          </a:solidFill>
                        </a:rPr>
                        <a:t>Costa 2012</a:t>
                      </a:r>
                    </a:p>
                  </a:txBody>
                  <a:tcPr marL="68580" marR="68580" marT="34292" marB="34292"/>
                </a:tc>
                <a:extLst>
                  <a:ext uri="{0D108BD9-81ED-4DB2-BD59-A6C34878D82A}">
                    <a16:rowId xmlns:a16="http://schemas.microsoft.com/office/drawing/2014/main" val="10003"/>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solidFill>
                        </a:rPr>
                        <a:t>Gardener </a:t>
                      </a:r>
                      <a:r>
                        <a:rPr lang="en-CA" sz="1400" baseline="0" dirty="0">
                          <a:solidFill>
                            <a:schemeClr val="tx1"/>
                          </a:solidFill>
                        </a:rPr>
                        <a:t>2012</a:t>
                      </a:r>
                      <a:endParaRPr lang="en-CA" sz="1400" dirty="0">
                        <a:solidFill>
                          <a:schemeClr val="tx1"/>
                        </a:solidFill>
                      </a:endParaRPr>
                    </a:p>
                  </a:txBody>
                  <a:tcPr marL="68580" marR="68580" marT="34292" marB="34292"/>
                </a:tc>
                <a:extLst>
                  <a:ext uri="{0D108BD9-81ED-4DB2-BD59-A6C34878D82A}">
                    <a16:rowId xmlns:a16="http://schemas.microsoft.com/office/drawing/2014/main" val="10004"/>
                  </a:ext>
                </a:extLst>
              </a:tr>
              <a:tr h="278130">
                <a:tc>
                  <a:txBody>
                    <a:bodyPr/>
                    <a:lstStyle/>
                    <a:p>
                      <a:r>
                        <a:rPr lang="en-CA" sz="1400" dirty="0">
                          <a:solidFill>
                            <a:schemeClr val="tx1"/>
                          </a:solidFill>
                        </a:rPr>
                        <a:t>Heerspink 2012</a:t>
                      </a:r>
                    </a:p>
                  </a:txBody>
                  <a:tcPr marL="68580" marR="68580" marT="34292" marB="34292"/>
                </a:tc>
                <a:extLst>
                  <a:ext uri="{0D108BD9-81ED-4DB2-BD59-A6C34878D82A}">
                    <a16:rowId xmlns:a16="http://schemas.microsoft.com/office/drawing/2014/main" val="10005"/>
                  </a:ext>
                </a:extLst>
              </a:tr>
              <a:tr h="278130">
                <a:tc>
                  <a:txBody>
                    <a:bodyPr/>
                    <a:lstStyle/>
                    <a:p>
                      <a:r>
                        <a:rPr lang="en-CA" sz="1400" dirty="0">
                          <a:solidFill>
                            <a:schemeClr val="tx1"/>
                          </a:solidFill>
                        </a:rPr>
                        <a:t>Jafar 2006</a:t>
                      </a:r>
                    </a:p>
                  </a:txBody>
                  <a:tcPr marL="68580" marR="68580" marT="34292" marB="34292"/>
                </a:tc>
                <a:extLst>
                  <a:ext uri="{0D108BD9-81ED-4DB2-BD59-A6C34878D82A}">
                    <a16:rowId xmlns:a16="http://schemas.microsoft.com/office/drawing/2014/main" val="10006"/>
                  </a:ext>
                </a:extLst>
              </a:tr>
              <a:tr h="278130">
                <a:tc>
                  <a:txBody>
                    <a:bodyPr/>
                    <a:lstStyle/>
                    <a:p>
                      <a:r>
                        <a:rPr lang="en-CA" sz="1400" dirty="0">
                          <a:solidFill>
                            <a:schemeClr val="tx1"/>
                          </a:solidFill>
                        </a:rPr>
                        <a:t>Kono 2011</a:t>
                      </a:r>
                    </a:p>
                  </a:txBody>
                  <a:tcPr marL="68580" marR="68580" marT="34292" marB="34292"/>
                </a:tc>
                <a:extLst>
                  <a:ext uri="{0D108BD9-81ED-4DB2-BD59-A6C34878D82A}">
                    <a16:rowId xmlns:a16="http://schemas.microsoft.com/office/drawing/2014/main" val="10007"/>
                  </a:ext>
                </a:extLst>
              </a:tr>
              <a:tr h="278130">
                <a:tc>
                  <a:txBody>
                    <a:bodyPr/>
                    <a:lstStyle/>
                    <a:p>
                      <a:r>
                        <a:rPr lang="en-CA" sz="1400" dirty="0">
                          <a:solidFill>
                            <a:schemeClr val="tx1"/>
                          </a:solidFill>
                        </a:rPr>
                        <a:t>Arcand 2011</a:t>
                      </a:r>
                    </a:p>
                  </a:txBody>
                  <a:tcPr marL="68580" marR="68580" marT="34283" marB="34283"/>
                </a:tc>
                <a:extLst>
                  <a:ext uri="{0D108BD9-81ED-4DB2-BD59-A6C34878D82A}">
                    <a16:rowId xmlns:a16="http://schemas.microsoft.com/office/drawing/2014/main" val="10008"/>
                  </a:ext>
                </a:extLst>
              </a:tr>
              <a:tr h="278130">
                <a:tc>
                  <a:txBody>
                    <a:bodyPr/>
                    <a:lstStyle/>
                    <a:p>
                      <a:r>
                        <a:rPr lang="en-CA" sz="1400" dirty="0">
                          <a:solidFill>
                            <a:schemeClr val="tx1"/>
                          </a:solidFill>
                        </a:rPr>
                        <a:t>McCausland 2012</a:t>
                      </a:r>
                    </a:p>
                  </a:txBody>
                  <a:tcPr marL="68580" marR="68580" marT="34283" marB="34283"/>
                </a:tc>
                <a:extLst>
                  <a:ext uri="{0D108BD9-81ED-4DB2-BD59-A6C34878D82A}">
                    <a16:rowId xmlns:a16="http://schemas.microsoft.com/office/drawing/2014/main" val="10009"/>
                  </a:ext>
                </a:extLst>
              </a:tr>
              <a:tr h="278130">
                <a:tc>
                  <a:txBody>
                    <a:bodyPr/>
                    <a:lstStyle/>
                    <a:p>
                      <a:r>
                        <a:rPr lang="en-CA" sz="1400" dirty="0">
                          <a:solidFill>
                            <a:schemeClr val="tx1"/>
                          </a:solidFill>
                        </a:rPr>
                        <a:t>Nagata 2004</a:t>
                      </a:r>
                    </a:p>
                  </a:txBody>
                  <a:tcPr marL="68580" marR="68580" marT="34283" marB="34283"/>
                </a:tc>
                <a:extLst>
                  <a:ext uri="{0D108BD9-81ED-4DB2-BD59-A6C34878D82A}">
                    <a16:rowId xmlns:a16="http://schemas.microsoft.com/office/drawing/2014/main" val="10010"/>
                  </a:ext>
                </a:extLst>
              </a:tr>
              <a:tr h="278130">
                <a:tc>
                  <a:txBody>
                    <a:bodyPr/>
                    <a:lstStyle/>
                    <a:p>
                      <a:r>
                        <a:rPr lang="en-CA" sz="1400" dirty="0">
                          <a:solidFill>
                            <a:schemeClr val="tx1"/>
                          </a:solidFill>
                        </a:rPr>
                        <a:t>Takachi 2010</a:t>
                      </a:r>
                    </a:p>
                  </a:txBody>
                  <a:tcPr marL="68580" marR="68580" marT="34283" marB="34283"/>
                </a:tc>
                <a:extLst>
                  <a:ext uri="{0D108BD9-81ED-4DB2-BD59-A6C34878D82A}">
                    <a16:rowId xmlns:a16="http://schemas.microsoft.com/office/drawing/2014/main" val="10011"/>
                  </a:ext>
                </a:extLst>
              </a:tr>
              <a:tr h="278130">
                <a:tc>
                  <a:txBody>
                    <a:bodyPr/>
                    <a:lstStyle/>
                    <a:p>
                      <a:r>
                        <a:rPr lang="en-CA" sz="1400" dirty="0">
                          <a:solidFill>
                            <a:schemeClr val="tx1"/>
                          </a:solidFill>
                        </a:rPr>
                        <a:t>Thomas 2011</a:t>
                      </a:r>
                    </a:p>
                  </a:txBody>
                  <a:tcPr marL="68580" marR="68580" marT="34283" marB="34283"/>
                </a:tc>
                <a:extLst>
                  <a:ext uri="{0D108BD9-81ED-4DB2-BD59-A6C34878D82A}">
                    <a16:rowId xmlns:a16="http://schemas.microsoft.com/office/drawing/2014/main" val="10012"/>
                  </a:ext>
                </a:extLst>
              </a:tr>
              <a:tr h="305379">
                <a:tc>
                  <a:txBody>
                    <a:bodyPr/>
                    <a:lstStyle/>
                    <a:p>
                      <a:r>
                        <a:rPr lang="en-CA" sz="1400" dirty="0" err="1">
                          <a:solidFill>
                            <a:schemeClr val="tx1"/>
                          </a:solidFill>
                        </a:rPr>
                        <a:t>Umesawa</a:t>
                      </a:r>
                      <a:r>
                        <a:rPr lang="en-CA" sz="1400" baseline="0" dirty="0">
                          <a:solidFill>
                            <a:schemeClr val="tx1"/>
                          </a:solidFill>
                        </a:rPr>
                        <a:t> </a:t>
                      </a:r>
                      <a:r>
                        <a:rPr lang="en-CA" sz="1400" dirty="0">
                          <a:solidFill>
                            <a:schemeClr val="tx1"/>
                          </a:solidFill>
                        </a:rPr>
                        <a:t>2008</a:t>
                      </a:r>
                    </a:p>
                  </a:txBody>
                  <a:tcPr marL="68580" marR="68580" marT="34283" marB="34283"/>
                </a:tc>
                <a:extLst>
                  <a:ext uri="{0D108BD9-81ED-4DB2-BD59-A6C34878D82A}">
                    <a16:rowId xmlns:a16="http://schemas.microsoft.com/office/drawing/2014/main" val="10013"/>
                  </a:ext>
                </a:extLst>
              </a:tr>
              <a:tr h="278130">
                <a:tc>
                  <a:txBody>
                    <a:bodyPr/>
                    <a:lstStyle/>
                    <a:p>
                      <a:r>
                        <a:rPr lang="en-CA" sz="1400" dirty="0">
                          <a:solidFill>
                            <a:schemeClr val="tx1"/>
                          </a:solidFill>
                        </a:rPr>
                        <a:t>Yang 2011</a:t>
                      </a:r>
                    </a:p>
                  </a:txBody>
                  <a:tcPr marL="68580" marR="68580" marT="34283" marB="34283"/>
                </a:tc>
                <a:extLst>
                  <a:ext uri="{0D108BD9-81ED-4DB2-BD59-A6C34878D82A}">
                    <a16:rowId xmlns:a16="http://schemas.microsoft.com/office/drawing/2014/main" val="10014"/>
                  </a:ext>
                </a:extLst>
              </a:tr>
            </a:tbl>
          </a:graphicData>
        </a:graphic>
      </p:graphicFrame>
      <p:sp>
        <p:nvSpPr>
          <p:cNvPr id="4" name="Left Brace 3"/>
          <p:cNvSpPr/>
          <p:nvPr/>
        </p:nvSpPr>
        <p:spPr>
          <a:xfrm>
            <a:off x="7905845" y="1670993"/>
            <a:ext cx="646401" cy="4055526"/>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dirty="0"/>
          </a:p>
        </p:txBody>
      </p:sp>
      <p:sp>
        <p:nvSpPr>
          <p:cNvPr id="14" name="TextBox 13"/>
          <p:cNvSpPr txBox="1"/>
          <p:nvPr/>
        </p:nvSpPr>
        <p:spPr>
          <a:xfrm>
            <a:off x="5456970" y="3451908"/>
            <a:ext cx="2643224" cy="646331"/>
          </a:xfrm>
          <a:prstGeom prst="rect">
            <a:avLst/>
          </a:prstGeom>
          <a:noFill/>
          <a:ln w="28575">
            <a:solidFill>
              <a:schemeClr val="tx1"/>
            </a:solidFill>
          </a:ln>
        </p:spPr>
        <p:txBody>
          <a:bodyPr wrap="none" rtlCol="0">
            <a:spAutoFit/>
          </a:bodyPr>
          <a:lstStyle/>
          <a:p>
            <a:r>
              <a:rPr lang="en-CA" b="1" dirty="0"/>
              <a:t>14 </a:t>
            </a:r>
            <a:r>
              <a:rPr lang="en-CA" b="1" dirty="0" err="1"/>
              <a:t>estudios</a:t>
            </a:r>
            <a:r>
              <a:rPr lang="en-CA" b="1" dirty="0"/>
              <a:t>, 9 </a:t>
            </a:r>
            <a:r>
              <a:rPr lang="en-CA" b="1" dirty="0" err="1"/>
              <a:t>libre</a:t>
            </a:r>
            <a:r>
              <a:rPr lang="en-CA" b="1" dirty="0"/>
              <a:t> de</a:t>
            </a:r>
          </a:p>
          <a:p>
            <a:r>
              <a:rPr lang="en-CA" b="1" dirty="0" err="1"/>
              <a:t>fallas</a:t>
            </a:r>
            <a:r>
              <a:rPr lang="en-CA" b="1" dirty="0"/>
              <a:t> </a:t>
            </a:r>
            <a:r>
              <a:rPr lang="en-CA" b="1" dirty="0" err="1"/>
              <a:t>metodológicas</a:t>
            </a:r>
            <a:endParaRPr lang="en-CA" b="1" dirty="0"/>
          </a:p>
        </p:txBody>
      </p:sp>
      <p:cxnSp>
        <p:nvCxnSpPr>
          <p:cNvPr id="13" name="Straight Arrow Connector 12"/>
          <p:cNvCxnSpPr/>
          <p:nvPr/>
        </p:nvCxnSpPr>
        <p:spPr>
          <a:xfrm flipH="1" flipV="1">
            <a:off x="4308409" y="4867525"/>
            <a:ext cx="177082" cy="515978"/>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0799" y="5216413"/>
            <a:ext cx="2950295" cy="415498"/>
          </a:xfrm>
          <a:prstGeom prst="rect">
            <a:avLst/>
          </a:prstGeom>
          <a:noFill/>
          <a:ln>
            <a:solidFill>
              <a:srgbClr val="FF0000"/>
            </a:solidFill>
          </a:ln>
        </p:spPr>
        <p:txBody>
          <a:bodyPr wrap="none" rtlCol="0">
            <a:spAutoFit/>
          </a:bodyPr>
          <a:lstStyle/>
          <a:p>
            <a:r>
              <a:rPr lang="en-US" sz="2100" b="1" dirty="0"/>
              <a:t>1250 mg sodium/day</a:t>
            </a:r>
          </a:p>
        </p:txBody>
      </p:sp>
      <p:cxnSp>
        <p:nvCxnSpPr>
          <p:cNvPr id="18" name="Straight Arrow Connector 17"/>
          <p:cNvCxnSpPr>
            <a:endCxn id="15" idx="3"/>
          </p:cNvCxnSpPr>
          <p:nvPr/>
        </p:nvCxnSpPr>
        <p:spPr>
          <a:xfrm flipH="1">
            <a:off x="7521093" y="4922764"/>
            <a:ext cx="664190" cy="501399"/>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94635" y="6136410"/>
            <a:ext cx="1779141" cy="276999"/>
          </a:xfrm>
          <a:prstGeom prst="rect">
            <a:avLst/>
          </a:prstGeom>
        </p:spPr>
        <p:txBody>
          <a:bodyPr wrap="none">
            <a:spAutoFit/>
          </a:bodyPr>
          <a:lstStyle/>
          <a:p>
            <a:r>
              <a:rPr lang="en-US" sz="1200" i="1"/>
              <a:t>from IOM 2013 analysis</a:t>
            </a:r>
          </a:p>
        </p:txBody>
      </p:sp>
    </p:spTree>
    <p:extLst>
      <p:ext uri="{BB962C8B-B14F-4D97-AF65-F5344CB8AC3E}">
        <p14:creationId xmlns:p14="http://schemas.microsoft.com/office/powerpoint/2010/main" val="122263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69" y="57110"/>
            <a:ext cx="9144000" cy="994172"/>
          </a:xfrm>
          <a:ln>
            <a:noFill/>
          </a:ln>
        </p:spPr>
        <p:txBody>
          <a:bodyPr>
            <a:noAutofit/>
          </a:bodyPr>
          <a:lstStyle/>
          <a:p>
            <a:pPr algn="ctr"/>
            <a:r>
              <a:rPr lang="en-US" sz="4500" b="1" dirty="0">
                <a:solidFill>
                  <a:srgbClr val="0070C0"/>
                </a:solidFill>
                <a:latin typeface="+mn-lt"/>
              </a:rPr>
              <a:t> </a:t>
            </a:r>
            <a:r>
              <a:rPr lang="en-US" sz="3600" dirty="0" err="1">
                <a:solidFill>
                  <a:schemeClr val="tx1"/>
                </a:solidFill>
              </a:rPr>
              <a:t>Asociaciones</a:t>
            </a:r>
            <a:r>
              <a:rPr lang="en-US" sz="3600" dirty="0">
                <a:solidFill>
                  <a:schemeClr val="tx1"/>
                </a:solidFill>
              </a:rPr>
              <a:t> </a:t>
            </a:r>
            <a:r>
              <a:rPr lang="en-US" sz="3600" dirty="0" err="1">
                <a:solidFill>
                  <a:schemeClr val="tx1"/>
                </a:solidFill>
              </a:rPr>
              <a:t>inversas</a:t>
            </a:r>
            <a:r>
              <a:rPr lang="en-US" sz="3600" dirty="0">
                <a:solidFill>
                  <a:schemeClr val="tx1"/>
                </a:solidFill>
              </a:rPr>
              <a:t> o </a:t>
            </a:r>
            <a:r>
              <a:rPr lang="en-US" sz="3600" dirty="0" err="1">
                <a:solidFill>
                  <a:schemeClr val="tx1"/>
                </a:solidFill>
              </a:rPr>
              <a:t>curva</a:t>
            </a:r>
            <a:r>
              <a:rPr lang="en-US" sz="3600" dirty="0">
                <a:solidFill>
                  <a:schemeClr val="tx1"/>
                </a:solidFill>
              </a:rPr>
              <a:t> j</a:t>
            </a:r>
            <a:br>
              <a:rPr lang="en-US" sz="3600" dirty="0">
                <a:solidFill>
                  <a:schemeClr val="tx1"/>
                </a:solidFill>
              </a:rPr>
            </a:br>
            <a:endParaRPr lang="en-US" sz="2400"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937056100"/>
              </p:ext>
            </p:extLst>
          </p:nvPr>
        </p:nvGraphicFramePr>
        <p:xfrm>
          <a:off x="548692" y="879347"/>
          <a:ext cx="5477992" cy="2713369"/>
        </p:xfrm>
        <a:graphic>
          <a:graphicData uri="http://schemas.openxmlformats.org/drawingml/2006/table">
            <a:tbl>
              <a:tblPr firstRow="1" bandRow="1">
                <a:tableStyleId>{5C22544A-7EE6-4342-B048-85BDC9FD1C3A}</a:tableStyleId>
              </a:tblPr>
              <a:tblGrid>
                <a:gridCol w="2738995">
                  <a:extLst>
                    <a:ext uri="{9D8B030D-6E8A-4147-A177-3AD203B41FA5}">
                      <a16:colId xmlns:a16="http://schemas.microsoft.com/office/drawing/2014/main" val="20000"/>
                    </a:ext>
                  </a:extLst>
                </a:gridCol>
                <a:gridCol w="2738997">
                  <a:extLst>
                    <a:ext uri="{9D8B030D-6E8A-4147-A177-3AD203B41FA5}">
                      <a16:colId xmlns:a16="http://schemas.microsoft.com/office/drawing/2014/main" val="20001"/>
                    </a:ext>
                  </a:extLst>
                </a:gridCol>
              </a:tblGrid>
              <a:tr h="387621">
                <a:tc gridSpan="2">
                  <a:txBody>
                    <a:bodyPr/>
                    <a:lstStyle/>
                    <a:p>
                      <a:r>
                        <a:rPr lang="en-CA" sz="2000" dirty="0"/>
                        <a:t>Studies in people with disease</a:t>
                      </a:r>
                      <a:endParaRPr lang="en-CA" sz="2000" dirty="0">
                        <a:solidFill>
                          <a:schemeClr val="tx1"/>
                        </a:solidFill>
                      </a:endParaRPr>
                    </a:p>
                  </a:txBody>
                  <a:tcPr marL="68580" marR="68580" marT="34290" marB="34290"/>
                </a:tc>
                <a:tc hMerge="1">
                  <a:txBody>
                    <a:bodyPr/>
                    <a:lstStyle/>
                    <a:p>
                      <a:endParaRPr lang="en-CA" dirty="0"/>
                    </a:p>
                  </a:txBody>
                  <a:tcPr/>
                </a:tc>
                <a:extLst>
                  <a:ext uri="{0D108BD9-81ED-4DB2-BD59-A6C34878D82A}">
                    <a16:rowId xmlns:a16="http://schemas.microsoft.com/office/drawing/2014/main" val="10000"/>
                  </a:ext>
                </a:extLst>
              </a:tr>
              <a:tr h="387621">
                <a:tc>
                  <a:txBody>
                    <a:bodyPr/>
                    <a:lstStyle/>
                    <a:p>
                      <a:endParaRPr lang="en-CA" sz="2000" dirty="0"/>
                    </a:p>
                  </a:txBody>
                  <a:tcPr marL="68580" marR="68580" marT="34290" marB="34290"/>
                </a:tc>
                <a:tc>
                  <a:txBody>
                    <a:bodyPr/>
                    <a:lstStyle/>
                    <a:p>
                      <a:pPr algn="ctr"/>
                      <a:r>
                        <a:rPr lang="en-CA" sz="2000" dirty="0"/>
                        <a:t>Reverse/J</a:t>
                      </a:r>
                    </a:p>
                  </a:txBody>
                  <a:tcPr marL="68580" marR="68580" marT="34290" marB="34290"/>
                </a:tc>
                <a:extLst>
                  <a:ext uri="{0D108BD9-81ED-4DB2-BD59-A6C34878D82A}">
                    <a16:rowId xmlns:a16="http://schemas.microsoft.com/office/drawing/2014/main" val="10001"/>
                  </a:ext>
                </a:extLst>
              </a:tr>
              <a:tr h="387629">
                <a:tc>
                  <a:txBody>
                    <a:bodyPr/>
                    <a:lstStyle/>
                    <a:p>
                      <a:r>
                        <a:rPr lang="en-CA" sz="2000" dirty="0"/>
                        <a:t>Dong 2010</a:t>
                      </a:r>
                    </a:p>
                  </a:txBody>
                  <a:tcPr marL="68580" marR="68580" marT="34293" marB="34293"/>
                </a:tc>
                <a:tc>
                  <a:txBody>
                    <a:bodyPr/>
                    <a:lstStyle/>
                    <a:p>
                      <a:pPr algn="ctr"/>
                      <a:r>
                        <a:rPr lang="en-CA" sz="2000" dirty="0"/>
                        <a:t>Y</a:t>
                      </a:r>
                    </a:p>
                  </a:txBody>
                  <a:tcPr marL="68580" marR="68580" marT="34290" marB="34290"/>
                </a:tc>
                <a:extLst>
                  <a:ext uri="{0D108BD9-81ED-4DB2-BD59-A6C34878D82A}">
                    <a16:rowId xmlns:a16="http://schemas.microsoft.com/office/drawing/2014/main" val="10002"/>
                  </a:ext>
                </a:extLst>
              </a:tr>
              <a:tr h="387629">
                <a:tc>
                  <a:txBody>
                    <a:bodyPr/>
                    <a:lstStyle/>
                    <a:p>
                      <a:r>
                        <a:rPr lang="en-CA" sz="2000" dirty="0"/>
                        <a:t>Ekinci 2011</a:t>
                      </a:r>
                    </a:p>
                  </a:txBody>
                  <a:tcPr marL="68580" marR="68580" marT="34293" marB="34293"/>
                </a:tc>
                <a:tc>
                  <a:txBody>
                    <a:bodyPr/>
                    <a:lstStyle/>
                    <a:p>
                      <a:pPr algn="ctr"/>
                      <a:r>
                        <a:rPr lang="en-CA" sz="2000" dirty="0"/>
                        <a:t>Y</a:t>
                      </a:r>
                    </a:p>
                  </a:txBody>
                  <a:tcPr marL="68580" marR="68580" marT="34290" marB="34290"/>
                </a:tc>
                <a:extLst>
                  <a:ext uri="{0D108BD9-81ED-4DB2-BD59-A6C34878D82A}">
                    <a16:rowId xmlns:a16="http://schemas.microsoft.com/office/drawing/2014/main" val="10003"/>
                  </a:ext>
                </a:extLst>
              </a:tr>
              <a:tr h="387621">
                <a:tc>
                  <a:txBody>
                    <a:bodyPr/>
                    <a:lstStyle/>
                    <a:p>
                      <a:r>
                        <a:rPr lang="en-CA" sz="2000" dirty="0"/>
                        <a:t>O’Donnell 2014</a:t>
                      </a:r>
                    </a:p>
                  </a:txBody>
                  <a:tcPr marL="68580" marR="68580" marT="34290" marB="34290"/>
                </a:tc>
                <a:tc>
                  <a:txBody>
                    <a:bodyPr/>
                    <a:lstStyle/>
                    <a:p>
                      <a:pPr algn="ctr"/>
                      <a:r>
                        <a:rPr lang="en-CA" sz="2000" dirty="0"/>
                        <a:t>Y</a:t>
                      </a:r>
                    </a:p>
                  </a:txBody>
                  <a:tcPr marL="68580" marR="68580" marT="34290" marB="34290"/>
                </a:tc>
                <a:extLst>
                  <a:ext uri="{0D108BD9-81ED-4DB2-BD59-A6C34878D82A}">
                    <a16:rowId xmlns:a16="http://schemas.microsoft.com/office/drawing/2014/main" val="10004"/>
                  </a:ext>
                </a:extLst>
              </a:tr>
              <a:tr h="387624">
                <a:tc>
                  <a:txBody>
                    <a:bodyPr/>
                    <a:lstStyle/>
                    <a:p>
                      <a:r>
                        <a:rPr lang="en-CA" sz="2000" dirty="0"/>
                        <a:t>Tikellis 2013*</a:t>
                      </a:r>
                    </a:p>
                  </a:txBody>
                  <a:tcPr marL="68580" marR="68580" marT="34291" marB="34291"/>
                </a:tc>
                <a:tc>
                  <a:txBody>
                    <a:bodyPr/>
                    <a:lstStyle/>
                    <a:p>
                      <a:pPr algn="ctr"/>
                      <a:r>
                        <a:rPr lang="en-CA" sz="2000" dirty="0"/>
                        <a:t>Y</a:t>
                      </a:r>
                    </a:p>
                  </a:txBody>
                  <a:tcPr marL="68580" marR="68580" marT="34290" marB="34290"/>
                </a:tc>
                <a:extLst>
                  <a:ext uri="{0D108BD9-81ED-4DB2-BD59-A6C34878D82A}">
                    <a16:rowId xmlns:a16="http://schemas.microsoft.com/office/drawing/2014/main" val="10005"/>
                  </a:ext>
                </a:extLst>
              </a:tr>
              <a:tr h="387624">
                <a:tc>
                  <a:txBody>
                    <a:bodyPr/>
                    <a:lstStyle/>
                    <a:p>
                      <a:r>
                        <a:rPr lang="en-CA" sz="2000" dirty="0"/>
                        <a:t>Lennie 2011</a:t>
                      </a:r>
                    </a:p>
                  </a:txBody>
                  <a:tcPr marL="68580" marR="68580" marT="34291" marB="34291"/>
                </a:tc>
                <a:tc>
                  <a:txBody>
                    <a:bodyPr/>
                    <a:lstStyle/>
                    <a:p>
                      <a:pPr algn="ctr"/>
                      <a:r>
                        <a:rPr lang="en-CA" sz="2000" dirty="0"/>
                        <a:t>Y</a:t>
                      </a:r>
                    </a:p>
                  </a:txBody>
                  <a:tcPr marL="68580" marR="68580" marT="34290" marB="34290"/>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30993762"/>
              </p:ext>
            </p:extLst>
          </p:nvPr>
        </p:nvGraphicFramePr>
        <p:xfrm>
          <a:off x="548692" y="3590422"/>
          <a:ext cx="5477992" cy="2713382"/>
        </p:xfrm>
        <a:graphic>
          <a:graphicData uri="http://schemas.openxmlformats.org/drawingml/2006/table">
            <a:tbl>
              <a:tblPr firstRow="1" bandRow="1">
                <a:tableStyleId>{5C22544A-7EE6-4342-B048-85BDC9FD1C3A}</a:tableStyleId>
              </a:tblPr>
              <a:tblGrid>
                <a:gridCol w="2738995">
                  <a:extLst>
                    <a:ext uri="{9D8B030D-6E8A-4147-A177-3AD203B41FA5}">
                      <a16:colId xmlns:a16="http://schemas.microsoft.com/office/drawing/2014/main" val="20000"/>
                    </a:ext>
                  </a:extLst>
                </a:gridCol>
                <a:gridCol w="2738997">
                  <a:extLst>
                    <a:ext uri="{9D8B030D-6E8A-4147-A177-3AD203B41FA5}">
                      <a16:colId xmlns:a16="http://schemas.microsoft.com/office/drawing/2014/main" val="20001"/>
                    </a:ext>
                  </a:extLst>
                </a:gridCol>
              </a:tblGrid>
              <a:tr h="387621">
                <a:tc gridSpan="2">
                  <a:txBody>
                    <a:bodyPr/>
                    <a:lstStyle/>
                    <a:p>
                      <a:r>
                        <a:rPr lang="en-CA" sz="2000" dirty="0"/>
                        <a:t>Studies in people without disease</a:t>
                      </a:r>
                      <a:endParaRPr lang="en-CA" sz="2000" dirty="0">
                        <a:solidFill>
                          <a:schemeClr val="tx1"/>
                        </a:solidFill>
                      </a:endParaRPr>
                    </a:p>
                  </a:txBody>
                  <a:tcPr marL="68580" marR="68580" marT="34290" marB="34290"/>
                </a:tc>
                <a:tc hMerge="1">
                  <a:txBody>
                    <a:bodyPr/>
                    <a:lstStyle/>
                    <a:p>
                      <a:endParaRPr lang="en-CA" dirty="0"/>
                    </a:p>
                  </a:txBody>
                  <a:tcPr/>
                </a:tc>
                <a:extLst>
                  <a:ext uri="{0D108BD9-81ED-4DB2-BD59-A6C34878D82A}">
                    <a16:rowId xmlns:a16="http://schemas.microsoft.com/office/drawing/2014/main" val="10000"/>
                  </a:ext>
                </a:extLst>
              </a:tr>
              <a:tr h="387621">
                <a:tc>
                  <a:txBody>
                    <a:bodyPr/>
                    <a:lstStyle/>
                    <a:p>
                      <a:endParaRPr lang="en-CA" sz="2000" dirty="0"/>
                    </a:p>
                  </a:txBody>
                  <a:tcPr marL="68580" marR="68580" marT="34290" marB="34290"/>
                </a:tc>
                <a:tc>
                  <a:txBody>
                    <a:bodyPr/>
                    <a:lstStyle/>
                    <a:p>
                      <a:pPr algn="ctr"/>
                      <a:r>
                        <a:rPr lang="en-CA" sz="2000" dirty="0"/>
                        <a:t>Reverse/J</a:t>
                      </a:r>
                    </a:p>
                  </a:txBody>
                  <a:tcPr marL="68580" marR="68580" marT="34290" marB="34290"/>
                </a:tc>
                <a:extLst>
                  <a:ext uri="{0D108BD9-81ED-4DB2-BD59-A6C34878D82A}">
                    <a16:rowId xmlns:a16="http://schemas.microsoft.com/office/drawing/2014/main" val="10001"/>
                  </a:ext>
                </a:extLst>
              </a:tr>
              <a:tr h="387629">
                <a:tc>
                  <a:txBody>
                    <a:bodyPr/>
                    <a:lstStyle/>
                    <a:p>
                      <a:r>
                        <a:rPr lang="en-CA" sz="2000" dirty="0"/>
                        <a:t>Cohen 2006</a:t>
                      </a:r>
                    </a:p>
                  </a:txBody>
                  <a:tcPr marL="68580" marR="68580" marT="34293" marB="34293"/>
                </a:tc>
                <a:tc>
                  <a:txBody>
                    <a:bodyPr/>
                    <a:lstStyle/>
                    <a:p>
                      <a:pPr algn="ctr"/>
                      <a:r>
                        <a:rPr lang="en-CA" sz="2000" dirty="0"/>
                        <a:t>Y</a:t>
                      </a:r>
                    </a:p>
                  </a:txBody>
                  <a:tcPr marL="68580" marR="68580" marT="34290" marB="34290"/>
                </a:tc>
                <a:extLst>
                  <a:ext uri="{0D108BD9-81ED-4DB2-BD59-A6C34878D82A}">
                    <a16:rowId xmlns:a16="http://schemas.microsoft.com/office/drawing/2014/main" val="10002"/>
                  </a:ext>
                </a:extLst>
              </a:tr>
              <a:tr h="387629">
                <a:tc>
                  <a:txBody>
                    <a:bodyPr/>
                    <a:lstStyle/>
                    <a:p>
                      <a:r>
                        <a:rPr lang="en-CA" sz="2000" dirty="0"/>
                        <a:t>Cohen 2008</a:t>
                      </a:r>
                    </a:p>
                  </a:txBody>
                  <a:tcPr marL="68580" marR="68580" marT="34293" marB="34293"/>
                </a:tc>
                <a:tc>
                  <a:txBody>
                    <a:bodyPr/>
                    <a:lstStyle/>
                    <a:p>
                      <a:pPr algn="ctr"/>
                      <a:r>
                        <a:rPr lang="en-CA" sz="2000" dirty="0"/>
                        <a:t>Y</a:t>
                      </a:r>
                    </a:p>
                  </a:txBody>
                  <a:tcPr marL="68580" marR="68580" marT="34290" marB="34290"/>
                </a:tc>
                <a:extLst>
                  <a:ext uri="{0D108BD9-81ED-4DB2-BD59-A6C34878D82A}">
                    <a16:rowId xmlns:a16="http://schemas.microsoft.com/office/drawing/2014/main" val="10003"/>
                  </a:ext>
                </a:extLst>
              </a:tr>
              <a:tr h="387629">
                <a:tc>
                  <a:txBody>
                    <a:bodyPr/>
                    <a:lstStyle/>
                    <a:p>
                      <a:r>
                        <a:rPr lang="en-CA" sz="2000" dirty="0"/>
                        <a:t>Geleijinse 2007</a:t>
                      </a:r>
                    </a:p>
                  </a:txBody>
                  <a:tcPr marL="68580" marR="68580" marT="34293" marB="34293"/>
                </a:tc>
                <a:tc>
                  <a:txBody>
                    <a:bodyPr/>
                    <a:lstStyle/>
                    <a:p>
                      <a:pPr algn="ctr"/>
                      <a:r>
                        <a:rPr lang="en-CA" sz="2000" dirty="0"/>
                        <a:t>Y</a:t>
                      </a:r>
                    </a:p>
                  </a:txBody>
                  <a:tcPr marL="68580" marR="68580" marT="34290" marB="34290"/>
                </a:tc>
                <a:extLst>
                  <a:ext uri="{0D108BD9-81ED-4DB2-BD59-A6C34878D82A}">
                    <a16:rowId xmlns:a16="http://schemas.microsoft.com/office/drawing/2014/main" val="10004"/>
                  </a:ext>
                </a:extLst>
              </a:tr>
              <a:tr h="387629">
                <a:tc>
                  <a:txBody>
                    <a:bodyPr/>
                    <a:lstStyle/>
                    <a:p>
                      <a:r>
                        <a:rPr lang="en-CA" sz="2000" dirty="0"/>
                        <a:t>Larsson 2008</a:t>
                      </a:r>
                    </a:p>
                  </a:txBody>
                  <a:tcPr marL="68580" marR="68580" marT="34293" marB="34293"/>
                </a:tc>
                <a:tc>
                  <a:txBody>
                    <a:bodyPr/>
                    <a:lstStyle/>
                    <a:p>
                      <a:pPr algn="ctr"/>
                      <a:r>
                        <a:rPr lang="en-CA" sz="2000" dirty="0"/>
                        <a:t>Y</a:t>
                      </a:r>
                    </a:p>
                  </a:txBody>
                  <a:tcPr marL="68580" marR="68580" marT="34290" marB="34290"/>
                </a:tc>
                <a:extLst>
                  <a:ext uri="{0D108BD9-81ED-4DB2-BD59-A6C34878D82A}">
                    <a16:rowId xmlns:a16="http://schemas.microsoft.com/office/drawing/2014/main" val="10005"/>
                  </a:ext>
                </a:extLst>
              </a:tr>
              <a:tr h="387624">
                <a:tc>
                  <a:txBody>
                    <a:bodyPr/>
                    <a:lstStyle/>
                    <a:p>
                      <a:r>
                        <a:rPr lang="en-CA" sz="2000" dirty="0"/>
                        <a:t>Stolarz-Skrzypek 2011</a:t>
                      </a:r>
                    </a:p>
                  </a:txBody>
                  <a:tcPr marL="68580" marR="68580" marT="34291" marB="34291"/>
                </a:tc>
                <a:tc>
                  <a:txBody>
                    <a:bodyPr/>
                    <a:lstStyle/>
                    <a:p>
                      <a:pPr algn="ctr"/>
                      <a:r>
                        <a:rPr lang="en-CA" sz="2000" dirty="0"/>
                        <a:t>Y</a:t>
                      </a:r>
                    </a:p>
                  </a:txBody>
                  <a:tcPr marL="68580" marR="68580" marT="34290" marB="34290"/>
                </a:tc>
                <a:extLst>
                  <a:ext uri="{0D108BD9-81ED-4DB2-BD59-A6C34878D82A}">
                    <a16:rowId xmlns:a16="http://schemas.microsoft.com/office/drawing/2014/main" val="10006"/>
                  </a:ext>
                </a:extLst>
              </a:tr>
            </a:tbl>
          </a:graphicData>
        </a:graphic>
      </p:graphicFrame>
      <p:sp>
        <p:nvSpPr>
          <p:cNvPr id="3" name="Rectangle 2"/>
          <p:cNvSpPr/>
          <p:nvPr/>
        </p:nvSpPr>
        <p:spPr>
          <a:xfrm>
            <a:off x="1599256" y="6442031"/>
            <a:ext cx="1779141" cy="276999"/>
          </a:xfrm>
          <a:prstGeom prst="rect">
            <a:avLst/>
          </a:prstGeom>
        </p:spPr>
        <p:txBody>
          <a:bodyPr wrap="none">
            <a:spAutoFit/>
          </a:bodyPr>
          <a:lstStyle/>
          <a:p>
            <a:r>
              <a:rPr lang="en-US" sz="1200" i="1" dirty="0"/>
              <a:t>from IOM 2013 analysis</a:t>
            </a:r>
          </a:p>
        </p:txBody>
      </p:sp>
      <p:pic>
        <p:nvPicPr>
          <p:cNvPr id="7" name="Picture 13" descr="Cover">
            <a:extLst>
              <a:ext uri="{FF2B5EF4-FFF2-40B4-BE49-F238E27FC236}">
                <a16:creationId xmlns:a16="http://schemas.microsoft.com/office/drawing/2014/main" id="{3C08572F-2388-9A4D-9F0B-D4A46D77A71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476" r="18447"/>
          <a:stretch/>
        </p:blipFill>
        <p:spPr bwMode="auto">
          <a:xfrm>
            <a:off x="6858022" y="879347"/>
            <a:ext cx="3694424" cy="300733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5C183B9-8E92-0946-8F9D-F72F1E0194C8}"/>
              </a:ext>
            </a:extLst>
          </p:cNvPr>
          <p:cNvSpPr txBox="1"/>
          <p:nvPr/>
        </p:nvSpPr>
        <p:spPr>
          <a:xfrm>
            <a:off x="6985301" y="3948639"/>
            <a:ext cx="3994485" cy="553998"/>
          </a:xfrm>
          <a:prstGeom prst="rect">
            <a:avLst/>
          </a:prstGeom>
          <a:noFill/>
        </p:spPr>
        <p:txBody>
          <a:bodyPr wrap="square" rtlCol="0">
            <a:spAutoFit/>
          </a:bodyPr>
          <a:lstStyle/>
          <a:p>
            <a:r>
              <a:rPr lang="en-US" sz="1200" i="1" dirty="0"/>
              <a:t>O’Donnell M et al. JAMA 2011; 306: 2229-38</a:t>
            </a:r>
          </a:p>
          <a:p>
            <a:endParaRPr lang="es-ES_tradnl" dirty="0"/>
          </a:p>
        </p:txBody>
      </p:sp>
      <p:sp>
        <p:nvSpPr>
          <p:cNvPr id="6" name="CuadroTexto 5">
            <a:extLst>
              <a:ext uri="{FF2B5EF4-FFF2-40B4-BE49-F238E27FC236}">
                <a16:creationId xmlns:a16="http://schemas.microsoft.com/office/drawing/2014/main" id="{A0F33274-558A-864E-AC0D-CB7548B28992}"/>
              </a:ext>
            </a:extLst>
          </p:cNvPr>
          <p:cNvSpPr txBox="1"/>
          <p:nvPr/>
        </p:nvSpPr>
        <p:spPr>
          <a:xfrm>
            <a:off x="6361289" y="4564594"/>
            <a:ext cx="5242507" cy="1938992"/>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000" dirty="0" err="1"/>
              <a:t>Estudio</a:t>
            </a:r>
            <a:r>
              <a:rPr lang="en-US" sz="2000" dirty="0"/>
              <a:t> PURE (Prospective Urban and Rural Epidemiology) 153.996</a:t>
            </a:r>
          </a:p>
          <a:p>
            <a:pPr marL="342900" indent="-342900">
              <a:buFont typeface="Arial" panose="020B0604020202020204" pitchFamily="34" charset="0"/>
              <a:buChar char="•"/>
            </a:pPr>
            <a:r>
              <a:rPr lang="en-US" sz="2000" dirty="0"/>
              <a:t>O'Donnell M, </a:t>
            </a:r>
            <a:r>
              <a:rPr lang="en-US" sz="2000" dirty="0" err="1"/>
              <a:t>Mente</a:t>
            </a:r>
            <a:r>
              <a:rPr lang="en-US" sz="2000" dirty="0"/>
              <a:t> A. N </a:t>
            </a:r>
            <a:r>
              <a:rPr lang="en-US" sz="2000" dirty="0" err="1"/>
              <a:t>Engl</a:t>
            </a:r>
            <a:r>
              <a:rPr lang="en-US" sz="2000" dirty="0"/>
              <a:t> J Med 2014</a:t>
            </a:r>
            <a:r>
              <a:rPr lang="es-ES_tradnl" sz="2000" dirty="0"/>
              <a:t>;</a:t>
            </a:r>
            <a:r>
              <a:rPr lang="en-US" sz="2000" dirty="0"/>
              <a:t> 371:612.– </a:t>
            </a:r>
            <a:r>
              <a:rPr lang="en-US" sz="2000" dirty="0" err="1"/>
              <a:t>en</a:t>
            </a:r>
            <a:r>
              <a:rPr lang="en-US" sz="2000" dirty="0"/>
              <a:t> </a:t>
            </a:r>
            <a:r>
              <a:rPr lang="en-US" sz="2000" dirty="0" err="1"/>
              <a:t>individuos</a:t>
            </a:r>
            <a:r>
              <a:rPr lang="en-US" sz="2000" dirty="0"/>
              <a:t>.</a:t>
            </a:r>
            <a:endParaRPr lang="es-UY" sz="2000" dirty="0"/>
          </a:p>
          <a:p>
            <a:pPr marL="342900" indent="-342900">
              <a:buFont typeface="Arial" panose="020B0604020202020204" pitchFamily="34" charset="0"/>
              <a:buChar char="•"/>
            </a:pPr>
            <a:r>
              <a:rPr lang="en-US" sz="2000" dirty="0" err="1"/>
              <a:t>Mente</a:t>
            </a:r>
            <a:r>
              <a:rPr lang="en-US" sz="2000" dirty="0"/>
              <a:t> A, O'Donnell M. Lancet 2018</a:t>
            </a:r>
            <a:r>
              <a:rPr lang="es-ES_tradnl" sz="2000" dirty="0"/>
              <a:t>;</a:t>
            </a:r>
            <a:r>
              <a:rPr lang="en-US" sz="2000" dirty="0"/>
              <a:t> 392:496.—</a:t>
            </a:r>
            <a:r>
              <a:rPr lang="en-US" sz="2000" dirty="0" err="1"/>
              <a:t>en</a:t>
            </a:r>
            <a:r>
              <a:rPr lang="en-US" sz="2000" dirty="0"/>
              <a:t> </a:t>
            </a:r>
            <a:r>
              <a:rPr lang="en-US" sz="2000" dirty="0" err="1"/>
              <a:t>comunidades</a:t>
            </a:r>
            <a:r>
              <a:rPr lang="en-US" sz="2000" dirty="0"/>
              <a:t>, </a:t>
            </a:r>
            <a:endParaRPr lang="es-ES_tradnl" sz="2000" dirty="0"/>
          </a:p>
        </p:txBody>
      </p:sp>
    </p:spTree>
    <p:extLst>
      <p:ext uri="{BB962C8B-B14F-4D97-AF65-F5344CB8AC3E}">
        <p14:creationId xmlns:p14="http://schemas.microsoft.com/office/powerpoint/2010/main" val="1306660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2099556" y="1268760"/>
            <a:ext cx="79928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it-IT" sz="2800" dirty="0">
                <a:latin typeface="Calibri" panose="020F0502020204030204" pitchFamily="34" charset="0"/>
              </a:rPr>
              <a:t> </a:t>
            </a:r>
            <a:r>
              <a:rPr lang="en-US" altLang="it-IT" sz="2400" dirty="0">
                <a:latin typeface="Calibri" panose="020F0502020204030204" pitchFamily="34" charset="0"/>
              </a:rPr>
              <a:t>Se </a:t>
            </a:r>
            <a:r>
              <a:rPr lang="en-US" altLang="it-IT" sz="2400" dirty="0" err="1">
                <a:latin typeface="Calibri" panose="020F0502020204030204" pitchFamily="34" charset="0"/>
              </a:rPr>
              <a:t>necesita</a:t>
            </a:r>
            <a:r>
              <a:rPr lang="en-US" altLang="it-IT" sz="2400" dirty="0">
                <a:latin typeface="Calibri" panose="020F0502020204030204" pitchFamily="34" charset="0"/>
              </a:rPr>
              <a:t> </a:t>
            </a:r>
            <a:r>
              <a:rPr lang="en-US" altLang="it-IT" sz="2400" dirty="0" err="1">
                <a:latin typeface="Calibri" panose="020F0502020204030204" pitchFamily="34" charset="0"/>
              </a:rPr>
              <a:t>reclutar</a:t>
            </a:r>
            <a:r>
              <a:rPr lang="en-US" altLang="it-IT" sz="2400" dirty="0">
                <a:latin typeface="Calibri" panose="020F0502020204030204" pitchFamily="34" charset="0"/>
              </a:rPr>
              <a:t>&gt; 28,000 </a:t>
            </a:r>
            <a:r>
              <a:rPr lang="en-US" altLang="it-IT" sz="2400" dirty="0" err="1">
                <a:latin typeface="Calibri" panose="020F0502020204030204" pitchFamily="34" charset="0"/>
              </a:rPr>
              <a:t>participantes</a:t>
            </a:r>
            <a:r>
              <a:rPr lang="en-US" altLang="it-IT" sz="2400" dirty="0">
                <a:latin typeface="Calibri" panose="020F0502020204030204" pitchFamily="34" charset="0"/>
              </a:rPr>
              <a:t>.</a:t>
            </a:r>
          </a:p>
          <a:p>
            <a:pPr eaLnBrk="1" hangingPunct="1"/>
            <a:r>
              <a:rPr lang="en-US" altLang="it-IT" sz="2400" dirty="0">
                <a:latin typeface="Calibri" panose="020F0502020204030204" pitchFamily="34" charset="0"/>
              </a:rPr>
              <a:t> </a:t>
            </a:r>
            <a:r>
              <a:rPr lang="en-US" altLang="it-IT" sz="2400" dirty="0" err="1">
                <a:latin typeface="Calibri" panose="020F0502020204030204" pitchFamily="34" charset="0"/>
              </a:rPr>
              <a:t>Duración</a:t>
            </a:r>
            <a:r>
              <a:rPr lang="en-US" altLang="it-IT" sz="2400" dirty="0">
                <a:latin typeface="Calibri" panose="020F0502020204030204" pitchFamily="34" charset="0"/>
              </a:rPr>
              <a:t> de al </a:t>
            </a:r>
            <a:r>
              <a:rPr lang="en-US" altLang="it-IT" sz="2400" dirty="0" err="1">
                <a:latin typeface="Calibri" panose="020F0502020204030204" pitchFamily="34" charset="0"/>
              </a:rPr>
              <a:t>menos</a:t>
            </a:r>
            <a:r>
              <a:rPr lang="en-US" altLang="it-IT" sz="2400" dirty="0">
                <a:latin typeface="Calibri" panose="020F0502020204030204" pitchFamily="34" charset="0"/>
              </a:rPr>
              <a:t> </a:t>
            </a:r>
            <a:r>
              <a:rPr lang="en-US" altLang="it-IT" sz="2400" dirty="0" err="1">
                <a:latin typeface="Calibri" panose="020F0502020204030204" pitchFamily="34" charset="0"/>
              </a:rPr>
              <a:t>cinco</a:t>
            </a:r>
            <a:r>
              <a:rPr lang="en-US" altLang="it-IT" sz="2400" dirty="0">
                <a:latin typeface="Calibri" panose="020F0502020204030204" pitchFamily="34" charset="0"/>
              </a:rPr>
              <a:t> </a:t>
            </a:r>
            <a:r>
              <a:rPr lang="en-US" altLang="it-IT" sz="2400" dirty="0" err="1">
                <a:latin typeface="Calibri" panose="020F0502020204030204" pitchFamily="34" charset="0"/>
              </a:rPr>
              <a:t>año</a:t>
            </a:r>
            <a:endParaRPr lang="en-US" altLang="it-IT" sz="2400" dirty="0">
              <a:latin typeface="Calibri" panose="020F0502020204030204" pitchFamily="34" charset="0"/>
            </a:endParaRPr>
          </a:p>
          <a:p>
            <a:pPr eaLnBrk="1" hangingPunct="1"/>
            <a:r>
              <a:rPr lang="en-US" altLang="it-IT" sz="2400" dirty="0">
                <a:latin typeface="Calibri" panose="020F0502020204030204" pitchFamily="34" charset="0"/>
              </a:rPr>
              <a:t> </a:t>
            </a:r>
            <a:r>
              <a:rPr lang="en-US" altLang="it-IT" sz="2400" dirty="0" err="1">
                <a:latin typeface="Calibri" panose="020F0502020204030204" pitchFamily="34" charset="0"/>
              </a:rPr>
              <a:t>Retos</a:t>
            </a:r>
            <a:r>
              <a:rPr lang="en-US" altLang="it-IT" sz="2400" dirty="0">
                <a:latin typeface="Calibri" panose="020F0502020204030204" pitchFamily="34" charset="0"/>
              </a:rPr>
              <a:t> de </a:t>
            </a:r>
            <a:r>
              <a:rPr lang="en-US" altLang="it-IT" sz="2400" dirty="0" err="1">
                <a:latin typeface="Calibri" panose="020F0502020204030204" pitchFamily="34" charset="0"/>
              </a:rPr>
              <a:t>diseño</a:t>
            </a:r>
            <a:r>
              <a:rPr lang="en-US" altLang="it-IT" sz="2400" dirty="0">
                <a:latin typeface="Calibri" panose="020F0502020204030204" pitchFamily="34" charset="0"/>
              </a:rPr>
              <a:t> : </a:t>
            </a:r>
          </a:p>
          <a:p>
            <a:pPr lvl="1" eaLnBrk="1" hangingPunct="1"/>
            <a:r>
              <a:rPr lang="en-US" altLang="it-IT" sz="2000" dirty="0" err="1">
                <a:latin typeface="Calibri" panose="020F0502020204030204" pitchFamily="34" charset="0"/>
              </a:rPr>
              <a:t>Multicentro</a:t>
            </a:r>
            <a:r>
              <a:rPr lang="en-US" altLang="it-IT" sz="2000" dirty="0">
                <a:latin typeface="Calibri" panose="020F0502020204030204" pitchFamily="34" charset="0"/>
              </a:rPr>
              <a:t> - </a:t>
            </a:r>
            <a:r>
              <a:rPr lang="en-US" altLang="it-IT" sz="2000" dirty="0" err="1">
                <a:latin typeface="Calibri" panose="020F0502020204030204" pitchFamily="34" charset="0"/>
              </a:rPr>
              <a:t>multinacional</a:t>
            </a:r>
            <a:r>
              <a:rPr lang="en-US" altLang="it-IT" sz="2000" dirty="0">
                <a:latin typeface="Calibri" panose="020F0502020204030204" pitchFamily="34" charset="0"/>
              </a:rPr>
              <a:t> – multicultural</a:t>
            </a:r>
          </a:p>
          <a:p>
            <a:pPr lvl="1" eaLnBrk="1" hangingPunct="1"/>
            <a:r>
              <a:rPr lang="en-US" altLang="it-IT" sz="2000" dirty="0" err="1">
                <a:latin typeface="Calibri" panose="020F0502020204030204" pitchFamily="34" charset="0"/>
              </a:rPr>
              <a:t>Mantener</a:t>
            </a:r>
            <a:r>
              <a:rPr lang="en-US" altLang="it-IT" sz="2000" dirty="0">
                <a:latin typeface="Calibri" panose="020F0502020204030204" pitchFamily="34" charset="0"/>
              </a:rPr>
              <a:t> dos </a:t>
            </a:r>
            <a:r>
              <a:rPr lang="en-US" altLang="it-IT" sz="2000" dirty="0" err="1">
                <a:latin typeface="Calibri" panose="020F0502020204030204" pitchFamily="34" charset="0"/>
              </a:rPr>
              <a:t>grupos</a:t>
            </a:r>
            <a:r>
              <a:rPr lang="en-US" altLang="it-IT" sz="2000" dirty="0">
                <a:latin typeface="Calibri" panose="020F0502020204030204" pitchFamily="34" charset="0"/>
              </a:rPr>
              <a:t> con </a:t>
            </a:r>
            <a:r>
              <a:rPr lang="en-US" altLang="it-IT" sz="2000" dirty="0" err="1">
                <a:latin typeface="Calibri" panose="020F0502020204030204" pitchFamily="34" charset="0"/>
              </a:rPr>
              <a:t>diferente</a:t>
            </a:r>
            <a:r>
              <a:rPr lang="en-US" altLang="it-IT" sz="2000" dirty="0">
                <a:latin typeface="Calibri" panose="020F0502020204030204" pitchFamily="34" charset="0"/>
              </a:rPr>
              <a:t> </a:t>
            </a:r>
            <a:r>
              <a:rPr lang="en-US" altLang="it-IT" sz="2000" dirty="0" err="1">
                <a:latin typeface="Calibri" panose="020F0502020204030204" pitchFamily="34" charset="0"/>
              </a:rPr>
              <a:t>ingesta</a:t>
            </a:r>
            <a:r>
              <a:rPr lang="en-US" altLang="it-IT" sz="2000" dirty="0">
                <a:latin typeface="Calibri" panose="020F0502020204030204" pitchFamily="34" charset="0"/>
              </a:rPr>
              <a:t> de </a:t>
            </a:r>
            <a:r>
              <a:rPr lang="en-US" altLang="it-IT" sz="2000" dirty="0" err="1">
                <a:latin typeface="Calibri" panose="020F0502020204030204" pitchFamily="34" charset="0"/>
              </a:rPr>
              <a:t>sodio</a:t>
            </a:r>
            <a:r>
              <a:rPr lang="en-US" altLang="it-IT" sz="2000" dirty="0">
                <a:latin typeface="Calibri" panose="020F0502020204030204" pitchFamily="34" charset="0"/>
              </a:rPr>
              <a:t> </a:t>
            </a:r>
            <a:r>
              <a:rPr lang="en-US" altLang="it-IT" sz="2000" dirty="0" err="1">
                <a:latin typeface="Calibri" panose="020F0502020204030204" pitchFamily="34" charset="0"/>
              </a:rPr>
              <a:t>en</a:t>
            </a:r>
            <a:r>
              <a:rPr lang="en-US" altLang="it-IT" sz="2000" dirty="0">
                <a:latin typeface="Calibri" panose="020F0502020204030204" pitchFamily="34" charset="0"/>
              </a:rPr>
              <a:t> un </a:t>
            </a:r>
            <a:r>
              <a:rPr lang="en-US" altLang="it-IT" sz="2000" dirty="0" err="1">
                <a:latin typeface="Calibri" panose="020F0502020204030204" pitchFamily="34" charset="0"/>
              </a:rPr>
              <a:t>entorno</a:t>
            </a:r>
            <a:r>
              <a:rPr lang="en-US" altLang="it-IT" sz="2000" dirty="0">
                <a:latin typeface="Calibri" panose="020F0502020204030204" pitchFamily="34" charset="0"/>
              </a:rPr>
              <a:t> </a:t>
            </a:r>
            <a:r>
              <a:rPr lang="en-US" altLang="it-IT" sz="2000" dirty="0" err="1">
                <a:latin typeface="Calibri" panose="020F0502020204030204" pitchFamily="34" charset="0"/>
              </a:rPr>
              <a:t>desfavorable</a:t>
            </a:r>
            <a:r>
              <a:rPr lang="en-US" altLang="it-IT" sz="2000" dirty="0">
                <a:latin typeface="Calibri" panose="020F0502020204030204" pitchFamily="34" charset="0"/>
              </a:rPr>
              <a:t> (</a:t>
            </a:r>
            <a:r>
              <a:rPr lang="en-US" altLang="it-IT" sz="2000" dirty="0" err="1">
                <a:latin typeface="Calibri" panose="020F0502020204030204" pitchFamily="34" charset="0"/>
              </a:rPr>
              <a:t>disminución</a:t>
            </a:r>
            <a:r>
              <a:rPr lang="en-US" altLang="it-IT" sz="2000" dirty="0">
                <a:latin typeface="Calibri" panose="020F0502020204030204" pitchFamily="34" charset="0"/>
              </a:rPr>
              <a:t> del </a:t>
            </a:r>
            <a:r>
              <a:rPr lang="en-US" altLang="it-IT" sz="2000" dirty="0" err="1">
                <a:latin typeface="Calibri" panose="020F0502020204030204" pitchFamily="34" charset="0"/>
              </a:rPr>
              <a:t>consumo</a:t>
            </a:r>
            <a:r>
              <a:rPr lang="en-US" altLang="it-IT" sz="2000" dirty="0">
                <a:latin typeface="Calibri" panose="020F0502020204030204" pitchFamily="34" charset="0"/>
              </a:rPr>
              <a:t> de </a:t>
            </a:r>
            <a:r>
              <a:rPr lang="en-US" altLang="it-IT" sz="2000" dirty="0" err="1">
                <a:latin typeface="Calibri" panose="020F0502020204030204" pitchFamily="34" charset="0"/>
              </a:rPr>
              <a:t>sal</a:t>
            </a:r>
            <a:r>
              <a:rPr lang="en-US" altLang="it-IT" sz="2000" dirty="0">
                <a:latin typeface="Calibri" panose="020F0502020204030204" pitchFamily="34" charset="0"/>
              </a:rPr>
              <a:t>)</a:t>
            </a:r>
          </a:p>
          <a:p>
            <a:pPr lvl="1" eaLnBrk="1" hangingPunct="1"/>
            <a:r>
              <a:rPr lang="en-US" altLang="it-IT" sz="2000" dirty="0" err="1">
                <a:latin typeface="Calibri" panose="020F0502020204030204" pitchFamily="34" charset="0"/>
              </a:rPr>
              <a:t>Metodología</a:t>
            </a:r>
            <a:r>
              <a:rPr lang="en-US" altLang="it-IT" sz="2000" dirty="0">
                <a:latin typeface="Calibri" panose="020F0502020204030204" pitchFamily="34" charset="0"/>
              </a:rPr>
              <a:t> </a:t>
            </a:r>
            <a:r>
              <a:rPr lang="en-US" altLang="it-IT" sz="2000" dirty="0" err="1">
                <a:latin typeface="Calibri" panose="020F0502020204030204" pitchFamily="34" charset="0"/>
              </a:rPr>
              <a:t>adecuada</a:t>
            </a:r>
            <a:r>
              <a:rPr lang="en-US" altLang="it-IT" sz="2000" dirty="0">
                <a:latin typeface="Calibri" panose="020F0502020204030204" pitchFamily="34" charset="0"/>
              </a:rPr>
              <a:t> para la </a:t>
            </a:r>
            <a:r>
              <a:rPr lang="en-US" altLang="it-IT" sz="2000" dirty="0" err="1">
                <a:latin typeface="Calibri" panose="020F0502020204030204" pitchFamily="34" charset="0"/>
              </a:rPr>
              <a:t>evaluación</a:t>
            </a:r>
            <a:r>
              <a:rPr lang="en-US" altLang="it-IT" sz="2000" dirty="0">
                <a:latin typeface="Calibri" panose="020F0502020204030204" pitchFamily="34" charset="0"/>
              </a:rPr>
              <a:t> de la </a:t>
            </a:r>
            <a:r>
              <a:rPr lang="en-US" altLang="it-IT" sz="2000" dirty="0" err="1">
                <a:latin typeface="Calibri" panose="020F0502020204030204" pitchFamily="34" charset="0"/>
              </a:rPr>
              <a:t>sal</a:t>
            </a:r>
            <a:r>
              <a:rPr lang="en-US" altLang="it-IT" sz="2000" dirty="0">
                <a:latin typeface="Calibri" panose="020F0502020204030204" pitchFamily="34" charset="0"/>
              </a:rPr>
              <a:t> </a:t>
            </a:r>
            <a:r>
              <a:rPr lang="en-US" altLang="it-IT" sz="2000" dirty="0" err="1">
                <a:latin typeface="Calibri" panose="020F0502020204030204" pitchFamily="34" charset="0"/>
              </a:rPr>
              <a:t>en</a:t>
            </a:r>
            <a:r>
              <a:rPr lang="en-US" altLang="it-IT" sz="2000" dirty="0">
                <a:latin typeface="Calibri" panose="020F0502020204030204" pitchFamily="34" charset="0"/>
              </a:rPr>
              <a:t> </a:t>
            </a:r>
            <a:r>
              <a:rPr lang="en-US" altLang="it-IT" sz="2000" dirty="0" err="1">
                <a:latin typeface="Calibri" panose="020F0502020204030204" pitchFamily="34" charset="0"/>
              </a:rPr>
              <a:t>individuos</a:t>
            </a:r>
            <a:r>
              <a:rPr lang="en-US" altLang="it-IT" sz="2000" dirty="0">
                <a:latin typeface="Calibri" panose="020F0502020204030204" pitchFamily="34" charset="0"/>
              </a:rPr>
              <a:t>.</a:t>
            </a:r>
          </a:p>
          <a:p>
            <a:pPr eaLnBrk="1" hangingPunct="1">
              <a:buFont typeface="Arial" panose="020B0604020202020204" pitchFamily="34" charset="0"/>
              <a:buChar char="•"/>
            </a:pPr>
            <a:r>
              <a:rPr lang="en-US" altLang="it-IT" sz="2800" dirty="0">
                <a:latin typeface="Calibri" panose="020F0502020204030204" pitchFamily="34" charset="0"/>
              </a:rPr>
              <a:t> </a:t>
            </a:r>
            <a:r>
              <a:rPr lang="en-US" altLang="it-IT" sz="2400" dirty="0" err="1">
                <a:latin typeface="Calibri" panose="020F0502020204030204" pitchFamily="34" charset="0"/>
              </a:rPr>
              <a:t>Problemas</a:t>
            </a:r>
            <a:r>
              <a:rPr lang="en-US" altLang="it-IT" sz="2400" dirty="0">
                <a:latin typeface="Calibri" panose="020F0502020204030204" pitchFamily="34" charset="0"/>
              </a:rPr>
              <a:t> </a:t>
            </a:r>
            <a:r>
              <a:rPr lang="en-US" altLang="it-IT" sz="2400" dirty="0" err="1">
                <a:latin typeface="Calibri" panose="020F0502020204030204" pitchFamily="34" charset="0"/>
              </a:rPr>
              <a:t>eticos</a:t>
            </a:r>
            <a:r>
              <a:rPr lang="en-US" altLang="it-IT" sz="2400" dirty="0">
                <a:latin typeface="Calibri" panose="020F0502020204030204" pitchFamily="34" charset="0"/>
              </a:rPr>
              <a:t>. </a:t>
            </a:r>
          </a:p>
          <a:p>
            <a:pPr eaLnBrk="1" hangingPunct="1"/>
            <a:r>
              <a:rPr lang="en-US" altLang="it-IT" sz="2400" dirty="0">
                <a:latin typeface="Calibri" panose="020F0502020204030204" pitchFamily="34" charset="0"/>
              </a:rPr>
              <a:t> </a:t>
            </a:r>
            <a:r>
              <a:rPr lang="en-US" altLang="it-IT" sz="2400" dirty="0" err="1">
                <a:latin typeface="Calibri" panose="020F0502020204030204" pitchFamily="34" charset="0"/>
              </a:rPr>
              <a:t>Financiacion</a:t>
            </a:r>
            <a:r>
              <a:rPr lang="en-US" altLang="it-IT" sz="2400" dirty="0">
                <a:latin typeface="Calibri" panose="020F0502020204030204" pitchFamily="34" charset="0"/>
              </a:rPr>
              <a:t> improbable</a:t>
            </a:r>
          </a:p>
        </p:txBody>
      </p:sp>
      <p:sp>
        <p:nvSpPr>
          <p:cNvPr id="15363" name="CasellaDiTesto 2"/>
          <p:cNvSpPr txBox="1">
            <a:spLocks noChangeArrowheads="1"/>
          </p:cNvSpPr>
          <p:nvPr/>
        </p:nvSpPr>
        <p:spPr bwMode="auto">
          <a:xfrm>
            <a:off x="1524000" y="62214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   </a:t>
            </a:r>
            <a:endParaRPr lang="it-IT" altLang="it-IT" sz="1800" i="1">
              <a:solidFill>
                <a:srgbClr val="254061"/>
              </a:solidFill>
            </a:endParaRPr>
          </a:p>
        </p:txBody>
      </p:sp>
      <p:sp>
        <p:nvSpPr>
          <p:cNvPr id="15364" name="CasellaDiTesto 10"/>
          <p:cNvSpPr txBox="1">
            <a:spLocks noChangeArrowheads="1"/>
          </p:cNvSpPr>
          <p:nvPr/>
        </p:nvSpPr>
        <p:spPr bwMode="auto">
          <a:xfrm>
            <a:off x="1524000" y="62214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   </a:t>
            </a:r>
            <a:endParaRPr lang="it-IT" altLang="it-IT" sz="1800" i="1">
              <a:solidFill>
                <a:srgbClr val="254061"/>
              </a:solidFill>
            </a:endParaRPr>
          </a:p>
        </p:txBody>
      </p:sp>
      <p:sp>
        <p:nvSpPr>
          <p:cNvPr id="15365" name="CasellaDiTesto 3"/>
          <p:cNvSpPr txBox="1">
            <a:spLocks noChangeArrowheads="1"/>
          </p:cNvSpPr>
          <p:nvPr/>
        </p:nvSpPr>
        <p:spPr bwMode="auto">
          <a:xfrm>
            <a:off x="1524000" y="62214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   </a:t>
            </a:r>
            <a:endParaRPr lang="it-IT" altLang="it-IT" sz="1800" i="1">
              <a:solidFill>
                <a:srgbClr val="254061"/>
              </a:solidFill>
            </a:endParaRPr>
          </a:p>
        </p:txBody>
      </p:sp>
      <p:sp>
        <p:nvSpPr>
          <p:cNvPr id="15366" name="CasellaDiTesto 16"/>
          <p:cNvSpPr txBox="1">
            <a:spLocks noChangeArrowheads="1"/>
          </p:cNvSpPr>
          <p:nvPr/>
        </p:nvSpPr>
        <p:spPr bwMode="auto">
          <a:xfrm>
            <a:off x="1524000" y="62214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   </a:t>
            </a:r>
            <a:endParaRPr lang="it-IT" altLang="it-IT" sz="1800" i="1">
              <a:solidFill>
                <a:srgbClr val="254061"/>
              </a:solidFill>
            </a:endParaRPr>
          </a:p>
        </p:txBody>
      </p:sp>
      <p:sp>
        <p:nvSpPr>
          <p:cNvPr id="15367" name="CasellaDiTesto 9"/>
          <p:cNvSpPr txBox="1">
            <a:spLocks noChangeArrowheads="1"/>
          </p:cNvSpPr>
          <p:nvPr/>
        </p:nvSpPr>
        <p:spPr bwMode="auto">
          <a:xfrm>
            <a:off x="1524000" y="62214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   </a:t>
            </a:r>
            <a:endParaRPr lang="it-IT" altLang="it-IT" sz="1800" i="1">
              <a:solidFill>
                <a:srgbClr val="254061"/>
              </a:solidFill>
            </a:endParaRPr>
          </a:p>
        </p:txBody>
      </p:sp>
      <p:sp>
        <p:nvSpPr>
          <p:cNvPr id="15368" name="CasellaDiTesto 9"/>
          <p:cNvSpPr txBox="1">
            <a:spLocks noChangeArrowheads="1"/>
          </p:cNvSpPr>
          <p:nvPr/>
        </p:nvSpPr>
        <p:spPr bwMode="auto">
          <a:xfrm>
            <a:off x="1524000" y="62214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   </a:t>
            </a:r>
            <a:endParaRPr lang="it-IT" altLang="it-IT" sz="1800" i="1">
              <a:solidFill>
                <a:srgbClr val="254061"/>
              </a:solidFill>
            </a:endParaRPr>
          </a:p>
        </p:txBody>
      </p:sp>
      <p:sp>
        <p:nvSpPr>
          <p:cNvPr id="15369" name="CasellaDiTesto 9"/>
          <p:cNvSpPr txBox="1">
            <a:spLocks noChangeArrowheads="1"/>
          </p:cNvSpPr>
          <p:nvPr/>
        </p:nvSpPr>
        <p:spPr bwMode="auto">
          <a:xfrm>
            <a:off x="1524000" y="62214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   </a:t>
            </a:r>
            <a:endParaRPr lang="it-IT" altLang="it-IT" sz="1800" i="1">
              <a:solidFill>
                <a:srgbClr val="254061"/>
              </a:solidFill>
            </a:endParaRPr>
          </a:p>
        </p:txBody>
      </p:sp>
      <p:sp>
        <p:nvSpPr>
          <p:cNvPr id="2" name="TextBox 1"/>
          <p:cNvSpPr txBox="1"/>
          <p:nvPr/>
        </p:nvSpPr>
        <p:spPr>
          <a:xfrm>
            <a:off x="6229105" y="5499413"/>
            <a:ext cx="2925929" cy="276999"/>
          </a:xfrm>
          <a:prstGeom prst="rect">
            <a:avLst/>
          </a:prstGeom>
          <a:noFill/>
        </p:spPr>
        <p:txBody>
          <a:bodyPr wrap="none" rtlCol="0">
            <a:spAutoFit/>
          </a:bodyPr>
          <a:lstStyle/>
          <a:p>
            <a:r>
              <a:rPr lang="en-US" sz="1200" i="1" dirty="0" err="1"/>
              <a:t>Strazzullo</a:t>
            </a:r>
            <a:r>
              <a:rPr lang="en-US" sz="1200" i="1" dirty="0"/>
              <a:t> P. J </a:t>
            </a:r>
            <a:r>
              <a:rPr lang="en-US" sz="1200" i="1" dirty="0" err="1"/>
              <a:t>Hypertens</a:t>
            </a:r>
            <a:r>
              <a:rPr lang="en-US" sz="1200" i="1" dirty="0"/>
              <a:t> </a:t>
            </a:r>
            <a:r>
              <a:rPr lang="is-IS" sz="1200" i="1" dirty="0"/>
              <a:t>2011; 29: 829-31</a:t>
            </a:r>
            <a:endParaRPr lang="en-US" sz="1200" i="1" dirty="0"/>
          </a:p>
        </p:txBody>
      </p:sp>
      <p:sp>
        <p:nvSpPr>
          <p:cNvPr id="3" name="Rectangle 2"/>
          <p:cNvSpPr/>
          <p:nvPr/>
        </p:nvSpPr>
        <p:spPr>
          <a:xfrm>
            <a:off x="1703512" y="392872"/>
            <a:ext cx="8784976" cy="584775"/>
          </a:xfrm>
          <a:prstGeom prst="rect">
            <a:avLst/>
          </a:prstGeom>
        </p:spPr>
        <p:txBody>
          <a:bodyPr wrap="square">
            <a:spAutoFit/>
          </a:bodyPr>
          <a:lstStyle/>
          <a:p>
            <a:pPr algn="ctr"/>
            <a:r>
              <a:rPr lang="en-US" altLang="en-US" sz="3200" b="1" dirty="0"/>
              <a:t>¿</a:t>
            </a:r>
            <a:r>
              <a:rPr lang="en-US" altLang="en-US" sz="3200" b="1" dirty="0" err="1"/>
              <a:t>Ensayo</a:t>
            </a:r>
            <a:r>
              <a:rPr lang="en-US" altLang="en-US" sz="3200" b="1" dirty="0"/>
              <a:t> “</a:t>
            </a:r>
            <a:r>
              <a:rPr lang="en-US" altLang="en-US" sz="3200" b="1" dirty="0" err="1"/>
              <a:t>definitivo</a:t>
            </a:r>
            <a:r>
              <a:rPr lang="en-US" altLang="en-US" sz="3200" b="1" dirty="0"/>
              <a:t>” de </a:t>
            </a:r>
            <a:r>
              <a:rPr lang="en-US" altLang="en-US" sz="3200" b="1" dirty="0" err="1"/>
              <a:t>intervención</a:t>
            </a:r>
            <a:r>
              <a:rPr lang="en-US" altLang="en-US" sz="3200" b="1" dirty="0"/>
              <a:t>?</a:t>
            </a:r>
            <a:endParaRPr lang="en-US" altLang="it-IT"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05462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067B8-B1EC-8041-B366-986720E99C84}"/>
              </a:ext>
            </a:extLst>
          </p:cNvPr>
          <p:cNvSpPr>
            <a:spLocks noGrp="1"/>
          </p:cNvSpPr>
          <p:nvPr>
            <p:ph type="title"/>
          </p:nvPr>
        </p:nvSpPr>
        <p:spPr>
          <a:xfrm>
            <a:off x="805154" y="-118872"/>
            <a:ext cx="10058400" cy="1609344"/>
          </a:xfrm>
        </p:spPr>
        <p:txBody>
          <a:bodyPr>
            <a:normAutofit/>
          </a:bodyPr>
          <a:lstStyle/>
          <a:p>
            <a:pPr algn="ctr"/>
            <a:r>
              <a:rPr lang="es-ES_tradnl" sz="4400" dirty="0"/>
              <a:t>Conclusión </a:t>
            </a:r>
          </a:p>
        </p:txBody>
      </p:sp>
      <p:sp>
        <p:nvSpPr>
          <p:cNvPr id="3" name="Marcador de contenido 2">
            <a:extLst>
              <a:ext uri="{FF2B5EF4-FFF2-40B4-BE49-F238E27FC236}">
                <a16:creationId xmlns:a16="http://schemas.microsoft.com/office/drawing/2014/main" id="{5BDE689E-DA21-4F42-AE9A-ADEBF7F8F286}"/>
              </a:ext>
            </a:extLst>
          </p:cNvPr>
          <p:cNvSpPr>
            <a:spLocks noGrp="1"/>
          </p:cNvSpPr>
          <p:nvPr>
            <p:ph idx="1"/>
          </p:nvPr>
        </p:nvSpPr>
        <p:spPr>
          <a:xfrm>
            <a:off x="913437" y="1271257"/>
            <a:ext cx="10058400" cy="4050792"/>
          </a:xfrm>
        </p:spPr>
        <p:txBody>
          <a:bodyPr>
            <a:normAutofit lnSpcReduction="10000"/>
          </a:bodyPr>
          <a:lstStyle/>
          <a:p>
            <a:r>
              <a:rPr lang="es-ES_tradnl" dirty="0"/>
              <a:t> Reducción de ingesta actual (9 a 12 g / día) a 5 a 6 g / día</a:t>
            </a:r>
          </a:p>
          <a:p>
            <a:r>
              <a:rPr lang="es-ES_tradnl" dirty="0"/>
              <a:t> Reducción moderada de  ingesta de sal en dieta es eficaz para:</a:t>
            </a:r>
          </a:p>
          <a:p>
            <a:pPr marL="0" indent="0">
              <a:buNone/>
            </a:pPr>
            <a:r>
              <a:rPr lang="es-ES_tradnl" dirty="0"/>
              <a:t>	 reducir la presión arterial. </a:t>
            </a:r>
          </a:p>
          <a:p>
            <a:pPr marL="0" indent="0">
              <a:buNone/>
            </a:pPr>
            <a:r>
              <a:rPr lang="es-ES_tradnl" dirty="0"/>
              <a:t>	tendrá efectos beneficiosos importantes en salud CV.  </a:t>
            </a:r>
          </a:p>
          <a:p>
            <a:r>
              <a:rPr lang="es-ES_tradnl" dirty="0"/>
              <a:t>Plan de Acción Mundial ENT (OMS): reducir  ingesta de sal en 10% para el 2025. </a:t>
            </a:r>
          </a:p>
          <a:p>
            <a:r>
              <a:rPr lang="es-ES_tradnl" dirty="0"/>
              <a:t>Sin bien , hay preocupación de algunos científicos alertan por posibilidad de mayor riesgo CV ,  que  exige continuar estudiando para alcanzar un consenso… </a:t>
            </a:r>
          </a:p>
          <a:p>
            <a:r>
              <a:rPr lang="es-ES_tradnl" dirty="0"/>
              <a:t> Y dado el hecho irrefutable que hay seres humanos (indígenas Yanomani) que viven con muy bajas ingestas de sal, tienen baja presión y no sufren ECV…</a:t>
            </a:r>
          </a:p>
          <a:p>
            <a:r>
              <a:rPr lang="es-ES_tradnl" dirty="0"/>
              <a:t>las estrategias de reducción de ingesta de sal en la dieta deben SER  PRIORIDAD en  agenda de salud pública.</a:t>
            </a:r>
          </a:p>
        </p:txBody>
      </p:sp>
    </p:spTree>
    <p:extLst>
      <p:ext uri="{BB962C8B-B14F-4D97-AF65-F5344CB8AC3E}">
        <p14:creationId xmlns:p14="http://schemas.microsoft.com/office/powerpoint/2010/main" val="37318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656BB85-390F-7B4D-8111-603F0E58AD9E}"/>
              </a:ext>
            </a:extLst>
          </p:cNvPr>
          <p:cNvSpPr>
            <a:spLocks noGrp="1" noChangeArrowheads="1"/>
          </p:cNvSpPr>
          <p:nvPr>
            <p:ph type="title"/>
          </p:nvPr>
        </p:nvSpPr>
        <p:spPr>
          <a:xfrm>
            <a:off x="1981200" y="274638"/>
            <a:ext cx="7138988" cy="1143000"/>
          </a:xfrm>
        </p:spPr>
        <p:txBody>
          <a:bodyPr/>
          <a:lstStyle/>
          <a:p>
            <a:pPr eaLnBrk="1" hangingPunct="1">
              <a:defRPr/>
            </a:pPr>
            <a:r>
              <a:rPr lang="en-GB" b="1" dirty="0" err="1">
                <a:effectLst>
                  <a:outerShdw blurRad="38100" dist="38100" dir="2700000" algn="tl">
                    <a:srgbClr val="C0C0C0"/>
                  </a:outerShdw>
                </a:effectLst>
              </a:rPr>
              <a:t>Definamos</a:t>
            </a:r>
            <a:r>
              <a:rPr lang="en-GB" b="1" dirty="0">
                <a:effectLst>
                  <a:outerShdw blurRad="38100" dist="38100" dir="2700000" algn="tl">
                    <a:srgbClr val="C0C0C0"/>
                  </a:outerShdw>
                </a:effectLst>
              </a:rPr>
              <a:t>…</a:t>
            </a:r>
          </a:p>
        </p:txBody>
      </p:sp>
      <p:sp>
        <p:nvSpPr>
          <p:cNvPr id="22531" name="Rectangle 3">
            <a:extLst>
              <a:ext uri="{FF2B5EF4-FFF2-40B4-BE49-F238E27FC236}">
                <a16:creationId xmlns:a16="http://schemas.microsoft.com/office/drawing/2014/main" id="{B9DFF14B-42FB-F945-B722-C0A6761D5942}"/>
              </a:ext>
            </a:extLst>
          </p:cNvPr>
          <p:cNvSpPr>
            <a:spLocks noGrp="1" noChangeArrowheads="1"/>
          </p:cNvSpPr>
          <p:nvPr>
            <p:ph type="body" idx="1"/>
          </p:nvPr>
        </p:nvSpPr>
        <p:spPr>
          <a:xfrm>
            <a:off x="2024064" y="1571625"/>
            <a:ext cx="8643937" cy="4186238"/>
          </a:xfrm>
        </p:spPr>
        <p:txBody>
          <a:bodyPr/>
          <a:lstStyle/>
          <a:p>
            <a:pPr lvl="1" indent="-220663">
              <a:buNone/>
            </a:pPr>
            <a:endParaRPr lang="en-GB" altLang="en-US" sz="2000" dirty="0">
              <a:solidFill>
                <a:schemeClr val="tx2"/>
              </a:solidFill>
            </a:endParaRPr>
          </a:p>
          <a:p>
            <a:pPr eaLnBrk="1" hangingPunct="1">
              <a:lnSpc>
                <a:spcPct val="90000"/>
              </a:lnSpc>
            </a:pPr>
            <a:endParaRPr lang="en-GB" altLang="en-US" sz="2400" dirty="0"/>
          </a:p>
        </p:txBody>
      </p:sp>
      <p:sp>
        <p:nvSpPr>
          <p:cNvPr id="7" name="Content Placeholder 10">
            <a:extLst>
              <a:ext uri="{FF2B5EF4-FFF2-40B4-BE49-F238E27FC236}">
                <a16:creationId xmlns:a16="http://schemas.microsoft.com/office/drawing/2014/main" id="{8CE9B927-B5BE-B04A-8B0E-B96F22E3B928}"/>
              </a:ext>
            </a:extLst>
          </p:cNvPr>
          <p:cNvSpPr txBox="1">
            <a:spLocks/>
          </p:cNvSpPr>
          <p:nvPr/>
        </p:nvSpPr>
        <p:spPr>
          <a:xfrm>
            <a:off x="2881313" y="3357564"/>
            <a:ext cx="3543300" cy="1500187"/>
          </a:xfrm>
          <a:prstGeom prst="rect">
            <a:avLst/>
          </a:prstGeom>
        </p:spPr>
        <p:txBody>
          <a:bodyPr/>
          <a:lstStyle/>
          <a:p>
            <a:pPr marL="342900" indent="-342900" algn="ctr">
              <a:spcBef>
                <a:spcPct val="20000"/>
              </a:spcBef>
              <a:defRPr/>
            </a:pPr>
            <a:r>
              <a:rPr lang="en-GB" sz="4400" kern="0" dirty="0"/>
              <a:t>Que </a:t>
            </a:r>
            <a:r>
              <a:rPr lang="en-GB" sz="4400" kern="0" dirty="0" err="1"/>
              <a:t>es</a:t>
            </a:r>
            <a:r>
              <a:rPr lang="en-GB" sz="4400" kern="0" dirty="0"/>
              <a:t> la </a:t>
            </a:r>
            <a:r>
              <a:rPr lang="en-GB" sz="4400" kern="0" dirty="0" err="1"/>
              <a:t>sal</a:t>
            </a:r>
            <a:r>
              <a:rPr lang="en-GB" sz="4400" kern="0" dirty="0"/>
              <a:t>?</a:t>
            </a:r>
          </a:p>
        </p:txBody>
      </p:sp>
      <p:pic>
        <p:nvPicPr>
          <p:cNvPr id="22534" name="Picture 15">
            <a:extLst>
              <a:ext uri="{FF2B5EF4-FFF2-40B4-BE49-F238E27FC236}">
                <a16:creationId xmlns:a16="http://schemas.microsoft.com/office/drawing/2014/main" id="{6818F0CC-FDC1-7644-BFC0-D1EA0D289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 y="1225133"/>
            <a:ext cx="2016694" cy="193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Cloud Callout 5">
            <a:extLst>
              <a:ext uri="{FF2B5EF4-FFF2-40B4-BE49-F238E27FC236}">
                <a16:creationId xmlns:a16="http://schemas.microsoft.com/office/drawing/2014/main" id="{D1E78839-D807-344F-A4D9-3C3676E2DB1D}"/>
              </a:ext>
            </a:extLst>
          </p:cNvPr>
          <p:cNvSpPr/>
          <p:nvPr/>
        </p:nvSpPr>
        <p:spPr>
          <a:xfrm>
            <a:off x="2351584" y="1785926"/>
            <a:ext cx="5387490" cy="4091346"/>
          </a:xfrm>
          <a:prstGeom prst="cloudCallout">
            <a:avLst>
              <a:gd name="adj1" fmla="val -46780"/>
              <a:gd name="adj2" fmla="val 93684"/>
            </a:avLst>
          </a:prstGeom>
          <a:noFill/>
          <a:ln w="60325">
            <a:solidFill>
              <a:schemeClr val="tx1"/>
            </a:solidFill>
            <a:prstDash val="sysDot"/>
          </a:ln>
          <a:scene3d>
            <a:camera prst="orthographicFront">
              <a:rot lat="0" lon="10799977" rev="21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eaLnBrk="1" hangingPunct="1">
              <a:defRPr/>
            </a:pPr>
            <a:endParaRPr lang="en-GB"/>
          </a:p>
        </p:txBody>
      </p:sp>
      <p:sp>
        <p:nvSpPr>
          <p:cNvPr id="2" name="CuadroTexto 1">
            <a:extLst>
              <a:ext uri="{FF2B5EF4-FFF2-40B4-BE49-F238E27FC236}">
                <a16:creationId xmlns:a16="http://schemas.microsoft.com/office/drawing/2014/main" id="{F23419A0-EBA8-5843-86EF-FF7DA2BF14C9}"/>
              </a:ext>
            </a:extLst>
          </p:cNvPr>
          <p:cNvSpPr txBox="1"/>
          <p:nvPr/>
        </p:nvSpPr>
        <p:spPr>
          <a:xfrm>
            <a:off x="7439983" y="1656651"/>
            <a:ext cx="4563066" cy="1200329"/>
          </a:xfrm>
          <a:prstGeom prst="rect">
            <a:avLst/>
          </a:prstGeom>
          <a:noFill/>
        </p:spPr>
        <p:txBody>
          <a:bodyPr wrap="square" rtlCol="0">
            <a:spAutoFit/>
          </a:bodyPr>
          <a:lstStyle/>
          <a:p>
            <a:r>
              <a:rPr lang="es-UY" dirty="0"/>
              <a:t>Una </a:t>
            </a:r>
            <a:r>
              <a:rPr lang="es-UY" b="1" dirty="0"/>
              <a:t>sal</a:t>
            </a:r>
            <a:r>
              <a:rPr lang="es-UY" dirty="0"/>
              <a:t> es un producto típico de una </a:t>
            </a:r>
            <a:r>
              <a:rPr lang="es-UY" i="1" dirty="0"/>
              <a:t>reacción química</a:t>
            </a:r>
            <a:r>
              <a:rPr lang="es-UY" dirty="0"/>
              <a:t>  entre una </a:t>
            </a:r>
            <a:r>
              <a:rPr lang="es-UY" b="1" i="1" dirty="0"/>
              <a:t>base</a:t>
            </a:r>
            <a:r>
              <a:rPr lang="es-UY" dirty="0"/>
              <a:t>  y un </a:t>
            </a:r>
            <a:r>
              <a:rPr lang="es-UY" b="1" i="1" dirty="0"/>
              <a:t>ácido</a:t>
            </a:r>
            <a:r>
              <a:rPr lang="es-UY" dirty="0"/>
              <a:t>  , donde la base proporciona el catión (</a:t>
            </a:r>
            <a:r>
              <a:rPr lang="es-UY" b="1" dirty="0"/>
              <a:t>Na+</a:t>
            </a:r>
            <a:r>
              <a:rPr lang="es-UY" dirty="0"/>
              <a:t>) , y el ácido el anión (</a:t>
            </a:r>
            <a:r>
              <a:rPr lang="es-UY" b="1" dirty="0"/>
              <a:t>Cl-</a:t>
            </a:r>
            <a:r>
              <a:rPr lang="es-UY" dirty="0"/>
              <a:t>) .</a:t>
            </a:r>
            <a:endParaRPr lang="es-ES_tradnl" dirty="0"/>
          </a:p>
        </p:txBody>
      </p:sp>
      <p:pic>
        <p:nvPicPr>
          <p:cNvPr id="9" name="Imagen 8">
            <a:extLst>
              <a:ext uri="{FF2B5EF4-FFF2-40B4-BE49-F238E27FC236}">
                <a16:creationId xmlns:a16="http://schemas.microsoft.com/office/drawing/2014/main" id="{43F4FFDA-1917-4E4F-838E-C9757319659D}"/>
              </a:ext>
            </a:extLst>
          </p:cNvPr>
          <p:cNvPicPr>
            <a:picLocks noChangeAspect="1"/>
          </p:cNvPicPr>
          <p:nvPr/>
        </p:nvPicPr>
        <p:blipFill>
          <a:blip r:embed="rId4"/>
          <a:stretch>
            <a:fillRect/>
          </a:stretch>
        </p:blipFill>
        <p:spPr>
          <a:xfrm>
            <a:off x="8984583" y="3571876"/>
            <a:ext cx="2914649" cy="2185987"/>
          </a:xfrm>
          <a:prstGeom prst="rect">
            <a:avLst/>
          </a:prstGeom>
        </p:spPr>
      </p:pic>
      <p:sp>
        <p:nvSpPr>
          <p:cNvPr id="3" name="CuadroTexto 2">
            <a:extLst>
              <a:ext uri="{FF2B5EF4-FFF2-40B4-BE49-F238E27FC236}">
                <a16:creationId xmlns:a16="http://schemas.microsoft.com/office/drawing/2014/main" id="{6C66A6FC-2720-E94B-B820-AA4F8C4972F5}"/>
              </a:ext>
            </a:extLst>
          </p:cNvPr>
          <p:cNvSpPr txBox="1"/>
          <p:nvPr/>
        </p:nvSpPr>
        <p:spPr>
          <a:xfrm>
            <a:off x="8867274" y="3429000"/>
            <a:ext cx="1708484" cy="646331"/>
          </a:xfrm>
          <a:prstGeom prst="rect">
            <a:avLst/>
          </a:prstGeom>
          <a:noFill/>
        </p:spPr>
        <p:txBody>
          <a:bodyPr wrap="square" rtlCol="0">
            <a:spAutoFit/>
          </a:bodyPr>
          <a:lstStyle/>
          <a:p>
            <a:r>
              <a:rPr lang="es-ES_tradnl" dirty="0"/>
              <a:t>Cloruro de sodio</a:t>
            </a:r>
          </a:p>
        </p:txBody>
      </p:sp>
    </p:spTree>
    <p:extLst>
      <p:ext uri="{BB962C8B-B14F-4D97-AF65-F5344CB8AC3E}">
        <p14:creationId xmlns:p14="http://schemas.microsoft.com/office/powerpoint/2010/main" val="1442773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7C0F2F2-AF8F-CA40-9CC1-D6E2DE3B85FB}"/>
              </a:ext>
            </a:extLst>
          </p:cNvPr>
          <p:cNvSpPr txBox="1"/>
          <p:nvPr/>
        </p:nvSpPr>
        <p:spPr>
          <a:xfrm>
            <a:off x="2947737" y="2514600"/>
            <a:ext cx="5751095" cy="1261884"/>
          </a:xfrm>
          <a:prstGeom prst="rect">
            <a:avLst/>
          </a:prstGeom>
          <a:noFill/>
        </p:spPr>
        <p:txBody>
          <a:bodyPr wrap="square" rtlCol="0">
            <a:spAutoFit/>
          </a:bodyPr>
          <a:lstStyle/>
          <a:p>
            <a:pPr algn="ctr"/>
            <a:r>
              <a:rPr lang="es-ES_tradnl" sz="4000" b="1" dirty="0"/>
              <a:t>Gracias</a:t>
            </a:r>
          </a:p>
          <a:p>
            <a:pPr algn="ctr"/>
            <a:endParaRPr lang="es-ES_tradnl" dirty="0"/>
          </a:p>
          <a:p>
            <a:pPr algn="ctr"/>
            <a:r>
              <a:rPr lang="es-ES_tradnl" dirty="0"/>
              <a:t>biancoeduardo1@gmail.com</a:t>
            </a:r>
          </a:p>
        </p:txBody>
      </p:sp>
    </p:spTree>
    <p:extLst>
      <p:ext uri="{BB962C8B-B14F-4D97-AF65-F5344CB8AC3E}">
        <p14:creationId xmlns:p14="http://schemas.microsoft.com/office/powerpoint/2010/main" val="282292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AD2F929-2A44-744E-8770-82102A12B296}"/>
              </a:ext>
            </a:extLst>
          </p:cNvPr>
          <p:cNvSpPr>
            <a:spLocks noGrp="1" noChangeArrowheads="1"/>
          </p:cNvSpPr>
          <p:nvPr>
            <p:ph type="title"/>
          </p:nvPr>
        </p:nvSpPr>
        <p:spPr>
          <a:xfrm>
            <a:off x="1981200" y="130315"/>
            <a:ext cx="7138988" cy="1143000"/>
          </a:xfrm>
        </p:spPr>
        <p:txBody>
          <a:bodyPr>
            <a:normAutofit/>
          </a:bodyPr>
          <a:lstStyle/>
          <a:p>
            <a:pPr eaLnBrk="1" hangingPunct="1">
              <a:defRPr/>
            </a:pPr>
            <a:r>
              <a:rPr lang="en-GB" sz="4400" dirty="0">
                <a:effectLst>
                  <a:outerShdw blurRad="38100" dist="38100" dir="2700000" algn="tl">
                    <a:srgbClr val="000000">
                      <a:alpha val="43137"/>
                    </a:srgbClr>
                  </a:outerShdw>
                </a:effectLst>
              </a:rPr>
              <a:t>Sal de </a:t>
            </a:r>
            <a:r>
              <a:rPr lang="en-GB" sz="4400" dirty="0" err="1">
                <a:effectLst>
                  <a:outerShdw blurRad="38100" dist="38100" dir="2700000" algn="tl">
                    <a:srgbClr val="000000">
                      <a:alpha val="43137"/>
                    </a:srgbClr>
                  </a:outerShdw>
                </a:effectLst>
              </a:rPr>
              <a:t>Sodio</a:t>
            </a:r>
            <a:endParaRPr lang="en-GB" sz="4400" dirty="0">
              <a:effectLst>
                <a:outerShdw blurRad="38100" dist="38100" dir="2700000" algn="tl">
                  <a:srgbClr val="C0C0C0"/>
                </a:outerShdw>
              </a:effectLst>
            </a:endParaRPr>
          </a:p>
        </p:txBody>
      </p:sp>
      <p:sp>
        <p:nvSpPr>
          <p:cNvPr id="24580" name="Content Placeholder 2">
            <a:extLst>
              <a:ext uri="{FF2B5EF4-FFF2-40B4-BE49-F238E27FC236}">
                <a16:creationId xmlns:a16="http://schemas.microsoft.com/office/drawing/2014/main" id="{CAF0B64B-DD7C-0940-84B3-1835C35B4174}"/>
              </a:ext>
            </a:extLst>
          </p:cNvPr>
          <p:cNvSpPr>
            <a:spLocks noGrp="1" noChangeArrowheads="1"/>
          </p:cNvSpPr>
          <p:nvPr>
            <p:ph idx="1"/>
          </p:nvPr>
        </p:nvSpPr>
        <p:spPr>
          <a:xfrm>
            <a:off x="452664" y="1273315"/>
            <a:ext cx="8366334" cy="4050792"/>
          </a:xfrm>
        </p:spPr>
        <p:txBody>
          <a:bodyPr>
            <a:normAutofit/>
          </a:bodyPr>
          <a:lstStyle/>
          <a:p>
            <a:pPr eaLnBrk="1" hangingPunct="1"/>
            <a:r>
              <a:rPr lang="en-GB" altLang="en-US" b="1" dirty="0"/>
              <a:t>Sal</a:t>
            </a:r>
            <a:r>
              <a:rPr lang="en-GB" altLang="en-US" dirty="0"/>
              <a:t> = </a:t>
            </a:r>
          </a:p>
          <a:p>
            <a:pPr marL="0" indent="0" eaLnBrk="1" hangingPunct="1">
              <a:buNone/>
            </a:pPr>
            <a:r>
              <a:rPr lang="en-GB" altLang="en-US" dirty="0"/>
              <a:t>               </a:t>
            </a:r>
            <a:r>
              <a:rPr lang="en-GB" altLang="en-US" dirty="0" err="1"/>
              <a:t>Cloruro</a:t>
            </a:r>
            <a:r>
              <a:rPr lang="en-GB" altLang="en-US" dirty="0"/>
              <a:t> de </a:t>
            </a:r>
            <a:r>
              <a:rPr lang="en-GB" altLang="en-US" dirty="0" err="1"/>
              <a:t>Sodio</a:t>
            </a:r>
            <a:r>
              <a:rPr lang="en-GB" altLang="en-US" dirty="0"/>
              <a:t> (</a:t>
            </a:r>
            <a:r>
              <a:rPr lang="en-GB" altLang="en-US" dirty="0" err="1"/>
              <a:t>NaCl</a:t>
            </a:r>
            <a:r>
              <a:rPr lang="en-GB" altLang="en-US" dirty="0"/>
              <a:t>) : </a:t>
            </a:r>
            <a:r>
              <a:rPr lang="es-ES_tradnl" dirty="0"/>
              <a:t>40% de sodio y 60% de cloruro. </a:t>
            </a:r>
          </a:p>
          <a:p>
            <a:pPr marL="0" indent="0">
              <a:buNone/>
            </a:pPr>
            <a:r>
              <a:rPr lang="es-ES_tradnl" dirty="0"/>
              <a:t> 	Principal forma de consumo de sodio en humanos.</a:t>
            </a:r>
          </a:p>
          <a:p>
            <a:pPr marL="0" indent="0">
              <a:buNone/>
            </a:pPr>
            <a:r>
              <a:rPr lang="es-ES_tradnl" dirty="0"/>
              <a:t>	Formas no clorhídricas: bicarbonato de sodio, glutamato 	</a:t>
            </a:r>
            <a:r>
              <a:rPr lang="es-ES_tradnl" dirty="0" err="1"/>
              <a:t>monosódico</a:t>
            </a:r>
            <a:r>
              <a:rPr lang="es-ES_tradnl" dirty="0"/>
              <a:t>. </a:t>
            </a:r>
          </a:p>
          <a:p>
            <a:pPr marL="0" indent="0">
              <a:buNone/>
            </a:pPr>
            <a:endParaRPr lang="es-ES_tradnl" dirty="0"/>
          </a:p>
          <a:p>
            <a:r>
              <a:rPr lang="es-ES_tradnl" b="1" dirty="0"/>
              <a:t>Uso</a:t>
            </a:r>
            <a:r>
              <a:rPr lang="es-ES_tradnl" dirty="0"/>
              <a:t>:  cocinar, condimentar y conservar alimentos.</a:t>
            </a:r>
          </a:p>
          <a:p>
            <a:endParaRPr lang="es-ES_tradnl" dirty="0"/>
          </a:p>
          <a:p>
            <a:r>
              <a:rPr lang="en-GB" altLang="en-US" b="1" dirty="0" err="1"/>
              <a:t>Equivalencia</a:t>
            </a:r>
            <a:r>
              <a:rPr lang="en-GB" altLang="en-US" dirty="0"/>
              <a:t>: 2.5g de </a:t>
            </a:r>
            <a:r>
              <a:rPr lang="en-GB" altLang="en-US" dirty="0" err="1"/>
              <a:t>sal</a:t>
            </a:r>
            <a:r>
              <a:rPr lang="en-GB" altLang="en-US" dirty="0"/>
              <a:t> = 1 g de </a:t>
            </a:r>
            <a:r>
              <a:rPr lang="en-GB" altLang="en-US" dirty="0" err="1"/>
              <a:t>sodio</a:t>
            </a:r>
            <a:r>
              <a:rPr lang="en-GB" altLang="en-US" dirty="0"/>
              <a:t> </a:t>
            </a:r>
          </a:p>
          <a:p>
            <a:endParaRPr lang="es-ES_tradnl" sz="2400" dirty="0"/>
          </a:p>
          <a:p>
            <a:endParaRPr lang="en-GB" altLang="en-US" sz="2400" dirty="0"/>
          </a:p>
          <a:p>
            <a:endParaRPr lang="es-ES_tradnl" dirty="0"/>
          </a:p>
          <a:p>
            <a:pPr eaLnBrk="1" hangingPunct="1"/>
            <a:endParaRPr lang="en-GB" altLang="en-US" dirty="0"/>
          </a:p>
        </p:txBody>
      </p:sp>
      <p:pic>
        <p:nvPicPr>
          <p:cNvPr id="4" name="Imagen 3">
            <a:extLst>
              <a:ext uri="{FF2B5EF4-FFF2-40B4-BE49-F238E27FC236}">
                <a16:creationId xmlns:a16="http://schemas.microsoft.com/office/drawing/2014/main" id="{550D5C2C-3AE5-1540-AA04-D6F1DE187710}"/>
              </a:ext>
            </a:extLst>
          </p:cNvPr>
          <p:cNvPicPr>
            <a:picLocks noChangeAspect="1"/>
          </p:cNvPicPr>
          <p:nvPr/>
        </p:nvPicPr>
        <p:blipFill>
          <a:blip r:embed="rId3"/>
          <a:stretch>
            <a:fillRect/>
          </a:stretch>
        </p:blipFill>
        <p:spPr>
          <a:xfrm>
            <a:off x="9412541" y="3234125"/>
            <a:ext cx="2256821" cy="2256821"/>
          </a:xfrm>
          <a:prstGeom prst="rect">
            <a:avLst/>
          </a:prstGeom>
        </p:spPr>
      </p:pic>
      <p:sp>
        <p:nvSpPr>
          <p:cNvPr id="2" name="CuadroTexto 1">
            <a:extLst>
              <a:ext uri="{FF2B5EF4-FFF2-40B4-BE49-F238E27FC236}">
                <a16:creationId xmlns:a16="http://schemas.microsoft.com/office/drawing/2014/main" id="{E7FAD04C-D0A0-1F47-AB35-245BEBFB0118}"/>
              </a:ext>
            </a:extLst>
          </p:cNvPr>
          <p:cNvSpPr txBox="1"/>
          <p:nvPr/>
        </p:nvSpPr>
        <p:spPr>
          <a:xfrm>
            <a:off x="9704896" y="5490946"/>
            <a:ext cx="2071687" cy="523220"/>
          </a:xfrm>
          <a:prstGeom prst="rect">
            <a:avLst/>
          </a:prstGeom>
          <a:noFill/>
        </p:spPr>
        <p:txBody>
          <a:bodyPr wrap="square" rtlCol="0">
            <a:spAutoFit/>
          </a:bodyPr>
          <a:lstStyle/>
          <a:p>
            <a:r>
              <a:rPr lang="es-ES_tradnl" sz="1400" dirty="0"/>
              <a:t>Estructura cristalina del Cloruro de Sodio</a:t>
            </a:r>
          </a:p>
        </p:txBody>
      </p:sp>
      <p:pic>
        <p:nvPicPr>
          <p:cNvPr id="7" name="Imagen 6">
            <a:extLst>
              <a:ext uri="{FF2B5EF4-FFF2-40B4-BE49-F238E27FC236}">
                <a16:creationId xmlns:a16="http://schemas.microsoft.com/office/drawing/2014/main" id="{2A3252D1-9B1C-AE49-8920-666767D32C2A}"/>
              </a:ext>
            </a:extLst>
          </p:cNvPr>
          <p:cNvPicPr>
            <a:picLocks noChangeAspect="1"/>
          </p:cNvPicPr>
          <p:nvPr/>
        </p:nvPicPr>
        <p:blipFill>
          <a:blip r:embed="rId4"/>
          <a:stretch>
            <a:fillRect/>
          </a:stretch>
        </p:blipFill>
        <p:spPr>
          <a:xfrm>
            <a:off x="8818998" y="0"/>
            <a:ext cx="3373002" cy="2528722"/>
          </a:xfrm>
          <a:prstGeom prst="rect">
            <a:avLst/>
          </a:prstGeom>
        </p:spPr>
      </p:pic>
      <p:sp>
        <p:nvSpPr>
          <p:cNvPr id="8" name="CuadroTexto 7">
            <a:extLst>
              <a:ext uri="{FF2B5EF4-FFF2-40B4-BE49-F238E27FC236}">
                <a16:creationId xmlns:a16="http://schemas.microsoft.com/office/drawing/2014/main" id="{809C68C3-A7BF-B447-9562-D6152F7F0662}"/>
              </a:ext>
            </a:extLst>
          </p:cNvPr>
          <p:cNvSpPr txBox="1"/>
          <p:nvPr/>
        </p:nvSpPr>
        <p:spPr>
          <a:xfrm>
            <a:off x="9120188" y="2671011"/>
            <a:ext cx="2454191" cy="461665"/>
          </a:xfrm>
          <a:prstGeom prst="rect">
            <a:avLst/>
          </a:prstGeom>
          <a:noFill/>
        </p:spPr>
        <p:txBody>
          <a:bodyPr wrap="square" rtlCol="0">
            <a:spAutoFit/>
          </a:bodyPr>
          <a:lstStyle/>
          <a:p>
            <a:r>
              <a:rPr lang="es-ES_tradnl" sz="1200" dirty="0"/>
              <a:t>Granos de sal en Microscopio electrónico </a:t>
            </a:r>
          </a:p>
        </p:txBody>
      </p:sp>
    </p:spTree>
    <p:extLst>
      <p:ext uri="{BB962C8B-B14F-4D97-AF65-F5344CB8AC3E}">
        <p14:creationId xmlns:p14="http://schemas.microsoft.com/office/powerpoint/2010/main" val="252577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8F181-F11A-FD4C-811A-D2D8099ED64A}"/>
              </a:ext>
            </a:extLst>
          </p:cNvPr>
          <p:cNvSpPr>
            <a:spLocks noGrp="1"/>
          </p:cNvSpPr>
          <p:nvPr>
            <p:ph type="title"/>
          </p:nvPr>
        </p:nvSpPr>
        <p:spPr>
          <a:xfrm>
            <a:off x="1069848" y="99622"/>
            <a:ext cx="10058400" cy="1609344"/>
          </a:xfrm>
        </p:spPr>
        <p:txBody>
          <a:bodyPr>
            <a:normAutofit/>
          </a:bodyPr>
          <a:lstStyle/>
          <a:p>
            <a:r>
              <a:rPr lang="es-ES_tradnl" sz="4400" dirty="0"/>
              <a:t>Que es el sodio?</a:t>
            </a:r>
          </a:p>
        </p:txBody>
      </p:sp>
      <p:sp>
        <p:nvSpPr>
          <p:cNvPr id="3" name="Marcador de contenido 2">
            <a:extLst>
              <a:ext uri="{FF2B5EF4-FFF2-40B4-BE49-F238E27FC236}">
                <a16:creationId xmlns:a16="http://schemas.microsoft.com/office/drawing/2014/main" id="{F60F058D-4A9F-EE43-B6BA-EB75079713C2}"/>
              </a:ext>
            </a:extLst>
          </p:cNvPr>
          <p:cNvSpPr>
            <a:spLocks noGrp="1"/>
          </p:cNvSpPr>
          <p:nvPr>
            <p:ph idx="1"/>
          </p:nvPr>
        </p:nvSpPr>
        <p:spPr>
          <a:xfrm>
            <a:off x="582358" y="1708966"/>
            <a:ext cx="10058400" cy="4050792"/>
          </a:xfrm>
        </p:spPr>
        <p:txBody>
          <a:bodyPr>
            <a:normAutofit/>
          </a:bodyPr>
          <a:lstStyle/>
          <a:p>
            <a:r>
              <a:rPr lang="es-ES_tradnl" dirty="0"/>
              <a:t> Descubierto por </a:t>
            </a:r>
            <a:r>
              <a:rPr lang="es-ES_tradnl" i="1" dirty="0" err="1"/>
              <a:t>Humphry</a:t>
            </a:r>
            <a:r>
              <a:rPr lang="es-ES_tradnl" i="1" dirty="0"/>
              <a:t> Davy </a:t>
            </a:r>
            <a:r>
              <a:rPr lang="es-ES_tradnl" dirty="0"/>
              <a:t>in 1807.</a:t>
            </a:r>
          </a:p>
          <a:p>
            <a:r>
              <a:rPr lang="es-ES_tradnl" dirty="0"/>
              <a:t>Principal catión del líquido extracelular (LEC)</a:t>
            </a:r>
          </a:p>
          <a:p>
            <a:pPr marL="0" indent="0">
              <a:buNone/>
            </a:pPr>
            <a:r>
              <a:rPr lang="es-ES_tradnl" dirty="0"/>
              <a:t> 	95 % del contenido total de sodio en LEC . </a:t>
            </a:r>
          </a:p>
          <a:p>
            <a:r>
              <a:rPr lang="es-ES_tradnl" dirty="0"/>
              <a:t>Uno de los 3 iones mas importantes junto a K y Cl</a:t>
            </a:r>
          </a:p>
          <a:p>
            <a:r>
              <a:rPr lang="es-ES_tradnl" dirty="0"/>
              <a:t>Determinante :</a:t>
            </a:r>
          </a:p>
          <a:p>
            <a:pPr lvl="2">
              <a:buFont typeface="Wingdings" pitchFamily="2" charset="2"/>
              <a:buChar char="Ø"/>
            </a:pPr>
            <a:r>
              <a:rPr lang="es-ES_tradnl" dirty="0"/>
              <a:t>	osmótico de volumen de LEC , volumen plasmático y  PA. </a:t>
            </a:r>
          </a:p>
          <a:p>
            <a:pPr lvl="2">
              <a:buFont typeface="Wingdings" pitchFamily="2" charset="2"/>
              <a:buChar char="Ø"/>
            </a:pPr>
            <a:r>
              <a:rPr lang="es-ES_tradnl" dirty="0"/>
              <a:t>	potencial de membrana celular y transporte activo de moléculas. </a:t>
            </a:r>
          </a:p>
          <a:p>
            <a:r>
              <a:rPr lang="es-ES_tradnl" dirty="0"/>
              <a:t>Concentración intracelular de sodio inferior al 10 % de LEC  (proceso activo  dependiente de energía,  gradiente).</a:t>
            </a:r>
          </a:p>
        </p:txBody>
      </p:sp>
      <p:pic>
        <p:nvPicPr>
          <p:cNvPr id="5" name="Imagen 4">
            <a:extLst>
              <a:ext uri="{FF2B5EF4-FFF2-40B4-BE49-F238E27FC236}">
                <a16:creationId xmlns:a16="http://schemas.microsoft.com/office/drawing/2014/main" id="{F0CBD213-3675-1B41-A3EF-9E8F6F6C777F}"/>
              </a:ext>
            </a:extLst>
          </p:cNvPr>
          <p:cNvPicPr>
            <a:picLocks noChangeAspect="1"/>
          </p:cNvPicPr>
          <p:nvPr/>
        </p:nvPicPr>
        <p:blipFill>
          <a:blip r:embed="rId3"/>
          <a:stretch>
            <a:fillRect/>
          </a:stretch>
        </p:blipFill>
        <p:spPr>
          <a:xfrm flipH="1">
            <a:off x="8441380" y="215817"/>
            <a:ext cx="1700158" cy="2328862"/>
          </a:xfrm>
          <a:prstGeom prst="rect">
            <a:avLst/>
          </a:prstGeom>
        </p:spPr>
      </p:pic>
      <p:sp>
        <p:nvSpPr>
          <p:cNvPr id="6" name="CuadroTexto 5">
            <a:extLst>
              <a:ext uri="{FF2B5EF4-FFF2-40B4-BE49-F238E27FC236}">
                <a16:creationId xmlns:a16="http://schemas.microsoft.com/office/drawing/2014/main" id="{BA4B3F4F-D817-B549-BF61-C2AB10CB647D}"/>
              </a:ext>
            </a:extLst>
          </p:cNvPr>
          <p:cNvSpPr txBox="1"/>
          <p:nvPr/>
        </p:nvSpPr>
        <p:spPr>
          <a:xfrm>
            <a:off x="9929813" y="336042"/>
            <a:ext cx="1685925" cy="461665"/>
          </a:xfrm>
          <a:prstGeom prst="rect">
            <a:avLst/>
          </a:prstGeom>
          <a:noFill/>
        </p:spPr>
        <p:txBody>
          <a:bodyPr wrap="square" rtlCol="0">
            <a:spAutoFit/>
          </a:bodyPr>
          <a:lstStyle/>
          <a:p>
            <a:pPr algn="ctr"/>
            <a:r>
              <a:rPr lang="es-ES_tradnl" sz="1200" dirty="0"/>
              <a:t>Humphrey Davy</a:t>
            </a:r>
          </a:p>
          <a:p>
            <a:pPr algn="ctr"/>
            <a:r>
              <a:rPr lang="es-UY" sz="1200" dirty="0"/>
              <a:t>1778 – 1829</a:t>
            </a:r>
            <a:endParaRPr lang="es-ES_tradnl" sz="1200" dirty="0"/>
          </a:p>
        </p:txBody>
      </p:sp>
    </p:spTree>
    <p:extLst>
      <p:ext uri="{BB962C8B-B14F-4D97-AF65-F5344CB8AC3E}">
        <p14:creationId xmlns:p14="http://schemas.microsoft.com/office/powerpoint/2010/main" val="2104317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23BFD-1ACD-3E44-A5A2-A10EC43A08B3}"/>
              </a:ext>
            </a:extLst>
          </p:cNvPr>
          <p:cNvSpPr>
            <a:spLocks noGrp="1"/>
          </p:cNvSpPr>
          <p:nvPr>
            <p:ph type="title"/>
          </p:nvPr>
        </p:nvSpPr>
        <p:spPr>
          <a:xfrm>
            <a:off x="865311" y="0"/>
            <a:ext cx="10058400" cy="1609344"/>
          </a:xfrm>
        </p:spPr>
        <p:txBody>
          <a:bodyPr>
            <a:normAutofit/>
          </a:bodyPr>
          <a:lstStyle/>
          <a:p>
            <a:pPr algn="ctr"/>
            <a:r>
              <a:rPr lang="es-ES_tradnl" sz="4400" dirty="0"/>
              <a:t>Metabolismo del sodio</a:t>
            </a:r>
          </a:p>
        </p:txBody>
      </p:sp>
      <p:sp>
        <p:nvSpPr>
          <p:cNvPr id="3" name="Marcador de contenido 2">
            <a:extLst>
              <a:ext uri="{FF2B5EF4-FFF2-40B4-BE49-F238E27FC236}">
                <a16:creationId xmlns:a16="http://schemas.microsoft.com/office/drawing/2014/main" id="{7BA7594F-1DFB-1C47-B1D1-331201341D2E}"/>
              </a:ext>
            </a:extLst>
          </p:cNvPr>
          <p:cNvSpPr>
            <a:spLocks noGrp="1"/>
          </p:cNvSpPr>
          <p:nvPr>
            <p:ph idx="1"/>
          </p:nvPr>
        </p:nvSpPr>
        <p:spPr>
          <a:xfrm>
            <a:off x="865311" y="1609344"/>
            <a:ext cx="10167647" cy="4050792"/>
          </a:xfrm>
        </p:spPr>
        <p:txBody>
          <a:bodyPr>
            <a:normAutofit fontScale="70000" lnSpcReduction="20000"/>
          </a:bodyPr>
          <a:lstStyle/>
          <a:p>
            <a:r>
              <a:rPr lang="es-ES_tradnl" sz="2600" b="1" i="1" dirty="0"/>
              <a:t>Fuente</a:t>
            </a:r>
            <a:r>
              <a:rPr lang="es-ES_tradnl" sz="2600" dirty="0"/>
              <a:t>: casi exclusivamente de los alimentos. </a:t>
            </a:r>
          </a:p>
          <a:p>
            <a:r>
              <a:rPr lang="es-ES_tradnl" sz="2600" b="1" i="1" dirty="0"/>
              <a:t>Absorción</a:t>
            </a:r>
            <a:r>
              <a:rPr lang="es-ES_tradnl" sz="2600" dirty="0"/>
              <a:t>: rápida,  intestino por trasporte activo.</a:t>
            </a:r>
          </a:p>
          <a:p>
            <a:r>
              <a:rPr lang="es-ES_tradnl" sz="2600" b="1" i="1" dirty="0"/>
              <a:t>Eliminación</a:t>
            </a:r>
            <a:r>
              <a:rPr lang="es-ES_tradnl" sz="2600" dirty="0"/>
              <a:t>:  renal,  excepto en situaciones de </a:t>
            </a:r>
            <a:r>
              <a:rPr lang="es-ES_tradnl" sz="2600" dirty="0" err="1"/>
              <a:t>hipersudoración</a:t>
            </a:r>
            <a:r>
              <a:rPr lang="es-ES_tradnl" sz="2600" dirty="0"/>
              <a:t> o diarrea</a:t>
            </a:r>
          </a:p>
          <a:p>
            <a:r>
              <a:rPr lang="es-ES_tradnl" sz="2600" b="1" i="1" dirty="0"/>
              <a:t>Riñón</a:t>
            </a:r>
            <a:r>
              <a:rPr lang="es-ES_tradnl" sz="2600" dirty="0"/>
              <a:t>: principal regulador de sodio plasmático. Control hormonal estrecho:  sistema renina-angiotensina-aldosterona. </a:t>
            </a:r>
          </a:p>
          <a:p>
            <a:endParaRPr lang="es-ES_tradnl" sz="2600" dirty="0"/>
          </a:p>
          <a:p>
            <a:r>
              <a:rPr lang="es-ES_tradnl" sz="2600" b="1" i="1" dirty="0"/>
              <a:t>capacidad de sobrevivir a consumos extremos </a:t>
            </a:r>
            <a:r>
              <a:rPr lang="es-ES_tradnl" sz="2600" dirty="0"/>
              <a:t>de sodio</a:t>
            </a:r>
            <a:r>
              <a:rPr lang="es-ES_tradnl" sz="2400" dirty="0"/>
              <a:t> </a:t>
            </a:r>
            <a:r>
              <a:rPr lang="es-ES_tradnl" sz="1400" dirty="0"/>
              <a:t>1</a:t>
            </a:r>
            <a:r>
              <a:rPr lang="es-ES_tradnl" dirty="0"/>
              <a:t> :</a:t>
            </a:r>
          </a:p>
          <a:p>
            <a:pPr marL="0" indent="0">
              <a:buNone/>
            </a:pPr>
            <a:r>
              <a:rPr lang="es-ES_tradnl" dirty="0"/>
              <a:t> 	</a:t>
            </a:r>
            <a:r>
              <a:rPr lang="es-ES_tradnl" sz="2400" dirty="0"/>
              <a:t>desde &lt;200 mg (10 </a:t>
            </a:r>
            <a:r>
              <a:rPr lang="es-ES_tradnl" sz="2400" dirty="0" err="1"/>
              <a:t>mmol</a:t>
            </a:r>
            <a:r>
              <a:rPr lang="es-ES_tradnl" sz="2400" dirty="0"/>
              <a:t>) / día ----  indios Yanomami (Brasil)</a:t>
            </a:r>
          </a:p>
          <a:p>
            <a:pPr marL="0" indent="0">
              <a:buNone/>
            </a:pPr>
            <a:r>
              <a:rPr lang="es-ES_tradnl" sz="2400" dirty="0"/>
              <a:t>	a  &gt; 10,300 mg (450 </a:t>
            </a:r>
            <a:r>
              <a:rPr lang="es-ES_tradnl" sz="2400" dirty="0" err="1"/>
              <a:t>mmol</a:t>
            </a:r>
            <a:r>
              <a:rPr lang="es-ES_tradnl" sz="2400" dirty="0"/>
              <a:t>) / día ---- norte de Japón. </a:t>
            </a:r>
            <a:endParaRPr lang="es-UY" sz="2400" i="1" dirty="0">
              <a:solidFill>
                <a:srgbClr val="FF0000"/>
              </a:solidFill>
            </a:endParaRPr>
          </a:p>
          <a:p>
            <a:pPr marL="0" indent="0">
              <a:buNone/>
            </a:pPr>
            <a:endParaRPr lang="es-ES_tradnl" dirty="0"/>
          </a:p>
          <a:p>
            <a:r>
              <a:rPr lang="es-ES_tradnl" sz="2600" b="1" dirty="0"/>
              <a:t>En máxima adaptación</a:t>
            </a:r>
            <a:r>
              <a:rPr lang="es-ES_tradnl" sz="2600" dirty="0"/>
              <a:t>: </a:t>
            </a:r>
          </a:p>
          <a:p>
            <a:pPr marL="0" indent="0">
              <a:buNone/>
            </a:pPr>
            <a:r>
              <a:rPr lang="es-ES_tradnl" sz="2600" dirty="0"/>
              <a:t>	cantidad mínima para cubrir pérdidas: 8 </a:t>
            </a:r>
            <a:r>
              <a:rPr lang="es-ES_tradnl" sz="2600" dirty="0" err="1"/>
              <a:t>mEq</a:t>
            </a:r>
            <a:r>
              <a:rPr lang="es-ES_tradnl" sz="2600" dirty="0"/>
              <a:t>/24 h (= 0,181 g de sodio/día) </a:t>
            </a:r>
            <a:r>
              <a:rPr lang="es-ES_tradnl" sz="1700" dirty="0"/>
              <a:t>2</a:t>
            </a:r>
          </a:p>
        </p:txBody>
      </p:sp>
      <p:sp>
        <p:nvSpPr>
          <p:cNvPr id="4" name="CuadroTexto 3">
            <a:extLst>
              <a:ext uri="{FF2B5EF4-FFF2-40B4-BE49-F238E27FC236}">
                <a16:creationId xmlns:a16="http://schemas.microsoft.com/office/drawing/2014/main" id="{EFB6B06A-D10E-DC44-AE95-F1272760D333}"/>
              </a:ext>
            </a:extLst>
          </p:cNvPr>
          <p:cNvSpPr txBox="1"/>
          <p:nvPr/>
        </p:nvSpPr>
        <p:spPr>
          <a:xfrm>
            <a:off x="4100053" y="5715885"/>
            <a:ext cx="9586450" cy="738664"/>
          </a:xfrm>
          <a:prstGeom prst="rect">
            <a:avLst/>
          </a:prstGeom>
          <a:noFill/>
        </p:spPr>
        <p:txBody>
          <a:bodyPr wrap="square" rtlCol="0">
            <a:spAutoFit/>
          </a:bodyPr>
          <a:lstStyle/>
          <a:p>
            <a:pPr marL="228600" indent="-228600">
              <a:buAutoNum type="arabicPeriod"/>
            </a:pPr>
            <a:r>
              <a:rPr lang="es-ES_tradnl" sz="1200" i="1" dirty="0"/>
              <a:t>I</a:t>
            </a:r>
            <a:r>
              <a:rPr lang="es-UY" sz="1200" i="1" dirty="0"/>
              <a:t>nstitute of Medicine (U.S.). National Academies Press, Washington, DC 2005. </a:t>
            </a:r>
          </a:p>
          <a:p>
            <a:pPr marL="228600" indent="-228600">
              <a:buAutoNum type="arabicPeriod"/>
            </a:pPr>
            <a:r>
              <a:rPr lang="es-UY" sz="1200" i="1" dirty="0"/>
              <a:t>Am J Clin Nutr. 1972;25(2):231. </a:t>
            </a:r>
            <a:endParaRPr lang="es-ES_tradnl" sz="1200" i="1" dirty="0"/>
          </a:p>
          <a:p>
            <a:endParaRPr lang="es-ES_tradnl" dirty="0"/>
          </a:p>
        </p:txBody>
      </p:sp>
    </p:spTree>
    <p:extLst>
      <p:ext uri="{BB962C8B-B14F-4D97-AF65-F5344CB8AC3E}">
        <p14:creationId xmlns:p14="http://schemas.microsoft.com/office/powerpoint/2010/main" val="151738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F18D0-16B4-7241-BA1F-93751E7DAE90}"/>
              </a:ext>
            </a:extLst>
          </p:cNvPr>
          <p:cNvSpPr>
            <a:spLocks noGrp="1"/>
          </p:cNvSpPr>
          <p:nvPr>
            <p:ph type="title"/>
          </p:nvPr>
        </p:nvSpPr>
        <p:spPr>
          <a:xfrm>
            <a:off x="541421" y="-402336"/>
            <a:ext cx="10058400" cy="1609344"/>
          </a:xfrm>
        </p:spPr>
        <p:txBody>
          <a:bodyPr>
            <a:normAutofit/>
          </a:bodyPr>
          <a:lstStyle/>
          <a:p>
            <a:pPr algn="ctr"/>
            <a:r>
              <a:rPr lang="es-ES_tradnl" sz="4000" dirty="0"/>
              <a:t>Breve historia de la sal</a:t>
            </a:r>
          </a:p>
        </p:txBody>
      </p:sp>
      <p:sp>
        <p:nvSpPr>
          <p:cNvPr id="3" name="Marcador de contenido 2">
            <a:extLst>
              <a:ext uri="{FF2B5EF4-FFF2-40B4-BE49-F238E27FC236}">
                <a16:creationId xmlns:a16="http://schemas.microsoft.com/office/drawing/2014/main" id="{878BCCD9-EA81-6D45-A423-F9CB101FDF9B}"/>
              </a:ext>
            </a:extLst>
          </p:cNvPr>
          <p:cNvSpPr>
            <a:spLocks noGrp="1"/>
          </p:cNvSpPr>
          <p:nvPr>
            <p:ph idx="1"/>
          </p:nvPr>
        </p:nvSpPr>
        <p:spPr>
          <a:xfrm>
            <a:off x="204538" y="621552"/>
            <a:ext cx="9360567" cy="4796750"/>
          </a:xfrm>
        </p:spPr>
        <p:txBody>
          <a:bodyPr>
            <a:noAutofit/>
          </a:bodyPr>
          <a:lstStyle/>
          <a:p>
            <a:r>
              <a:rPr lang="es-ES_tradnl" sz="1800" b="1" dirty="0"/>
              <a:t>Período de caza/recolección:</a:t>
            </a:r>
          </a:p>
          <a:p>
            <a:pPr marL="0" indent="0">
              <a:buNone/>
            </a:pPr>
            <a:r>
              <a:rPr lang="es-ES_tradnl" sz="1800" dirty="0"/>
              <a:t>        </a:t>
            </a:r>
            <a:r>
              <a:rPr lang="es-ES_tradnl" sz="1600" dirty="0"/>
              <a:t>dieta : 50% carne y 50% de hierbas.  Carne: alimento principal, mayor aporte de sal </a:t>
            </a:r>
          </a:p>
          <a:p>
            <a:pPr marL="0" indent="0">
              <a:buNone/>
            </a:pPr>
            <a:r>
              <a:rPr lang="es-ES_tradnl" sz="1600" dirty="0"/>
              <a:t>         Ingesta de sal en tiempos paleolíticos fue inferior a 1 g / día. </a:t>
            </a:r>
          </a:p>
          <a:p>
            <a:r>
              <a:rPr lang="es-ES_tradnl" sz="1800" b="1" dirty="0"/>
              <a:t>Período agrícola</a:t>
            </a:r>
            <a:r>
              <a:rPr lang="es-ES_tradnl" sz="1400" dirty="0"/>
              <a:t>: </a:t>
            </a:r>
          </a:p>
          <a:p>
            <a:pPr marL="0" indent="0">
              <a:buNone/>
            </a:pPr>
            <a:r>
              <a:rPr lang="es-ES_tradnl" sz="1400" dirty="0"/>
              <a:t>	</a:t>
            </a:r>
            <a:r>
              <a:rPr lang="es-ES_tradnl" sz="1600" dirty="0"/>
              <a:t>crecimiento de  población e introducción de agricultura, </a:t>
            </a:r>
          </a:p>
          <a:p>
            <a:pPr marL="0" indent="0">
              <a:buNone/>
            </a:pPr>
            <a:r>
              <a:rPr lang="es-ES_tradnl" sz="1600" dirty="0"/>
              <a:t>	ingesta de carne disminuyó y de verduras aumentó ( un 90%). </a:t>
            </a:r>
          </a:p>
          <a:p>
            <a:pPr marL="822960" lvl="3" indent="0">
              <a:buNone/>
            </a:pPr>
            <a:r>
              <a:rPr lang="es-ES_tradnl" dirty="0"/>
              <a:t> comienzan a complementar su dieta con sal. </a:t>
            </a:r>
          </a:p>
          <a:p>
            <a:r>
              <a:rPr lang="es-ES_tradnl" sz="1800" dirty="0"/>
              <a:t>Primeras evidencias de </a:t>
            </a:r>
            <a:r>
              <a:rPr lang="es-ES_tradnl" sz="1800" b="1" dirty="0"/>
              <a:t>procesamiento de la sal </a:t>
            </a:r>
            <a:r>
              <a:rPr lang="es-ES_tradnl" sz="1400" b="1" dirty="0"/>
              <a:t>: </a:t>
            </a:r>
            <a:r>
              <a:rPr lang="es-ES_tradnl" sz="1600" dirty="0"/>
              <a:t>hace unos 6.000 años</a:t>
            </a:r>
            <a:r>
              <a:rPr lang="es-ES_tradnl" sz="1400" dirty="0"/>
              <a:t>. </a:t>
            </a:r>
          </a:p>
          <a:p>
            <a:pPr marL="0" indent="0">
              <a:buNone/>
            </a:pPr>
            <a:r>
              <a:rPr lang="es-ES_tradnl" sz="1400" dirty="0"/>
              <a:t>	</a:t>
            </a:r>
            <a:r>
              <a:rPr lang="es-ES_tradnl" sz="1600" dirty="0"/>
              <a:t>Rumania:  hervían agua de manantial para extraerla  .</a:t>
            </a:r>
          </a:p>
          <a:p>
            <a:pPr marL="0" indent="0">
              <a:buNone/>
            </a:pPr>
            <a:r>
              <a:rPr lang="es-ES_tradnl" sz="1600" dirty="0"/>
              <a:t> 	Shanxi, China, extracción de sal de  superficie del Lago </a:t>
            </a:r>
            <a:r>
              <a:rPr lang="es-ES_tradnl" sz="1600" dirty="0" err="1"/>
              <a:t>Xiechi</a:t>
            </a:r>
            <a:r>
              <a:rPr lang="es-ES_tradnl" sz="1600" dirty="0"/>
              <a:t>, 6000 a. C.</a:t>
            </a:r>
          </a:p>
          <a:p>
            <a:r>
              <a:rPr lang="es-ES_tradnl" sz="1800" b="1" dirty="0"/>
              <a:t>Sal como conservante de alimentos</a:t>
            </a:r>
            <a:r>
              <a:rPr lang="es-ES_tradnl" sz="1400" b="1" dirty="0"/>
              <a:t>:</a:t>
            </a:r>
          </a:p>
          <a:p>
            <a:pPr marL="0" indent="0">
              <a:buNone/>
            </a:pPr>
            <a:r>
              <a:rPr lang="es-ES_tradnl" sz="1400" dirty="0"/>
              <a:t>                 	 </a:t>
            </a:r>
            <a:r>
              <a:rPr lang="es-ES_tradnl" sz="1600" dirty="0"/>
              <a:t>5.000 años:  chinos, conservan alimentos durante el invierno</a:t>
            </a:r>
          </a:p>
          <a:p>
            <a:pPr marL="0" indent="0">
              <a:buNone/>
            </a:pPr>
            <a:r>
              <a:rPr lang="es-ES_tradnl" sz="1600" dirty="0"/>
              <a:t>                 	</a:t>
            </a:r>
          </a:p>
          <a:p>
            <a:pPr marL="0" indent="0">
              <a:buNone/>
            </a:pPr>
            <a:endParaRPr lang="es-ES_tradnl" sz="1400" dirty="0"/>
          </a:p>
        </p:txBody>
      </p:sp>
      <p:sp>
        <p:nvSpPr>
          <p:cNvPr id="4" name="CuadroTexto 3">
            <a:extLst>
              <a:ext uri="{FF2B5EF4-FFF2-40B4-BE49-F238E27FC236}">
                <a16:creationId xmlns:a16="http://schemas.microsoft.com/office/drawing/2014/main" id="{C2394761-C5EF-4842-BA8A-FCD24183F250}"/>
              </a:ext>
            </a:extLst>
          </p:cNvPr>
          <p:cNvSpPr txBox="1"/>
          <p:nvPr/>
        </p:nvSpPr>
        <p:spPr>
          <a:xfrm>
            <a:off x="2424363" y="6061968"/>
            <a:ext cx="10214811" cy="830997"/>
          </a:xfrm>
          <a:prstGeom prst="rect">
            <a:avLst/>
          </a:prstGeom>
          <a:noFill/>
        </p:spPr>
        <p:txBody>
          <a:bodyPr wrap="square" rtlCol="0">
            <a:spAutoFit/>
          </a:bodyPr>
          <a:lstStyle/>
          <a:p>
            <a:pPr marL="228600" indent="-228600">
              <a:buAutoNum type="arabicPeriod"/>
            </a:pPr>
            <a:r>
              <a:rPr lang="es-ES_tradnl" sz="1200" i="1" dirty="0" err="1"/>
              <a:t>Electrolyte</a:t>
            </a:r>
            <a:r>
              <a:rPr lang="es-ES_tradnl" sz="1200" i="1" dirty="0"/>
              <a:t> </a:t>
            </a:r>
            <a:r>
              <a:rPr lang="es-ES_tradnl" sz="1200" i="1" dirty="0" err="1"/>
              <a:t>Blood</a:t>
            </a:r>
            <a:r>
              <a:rPr lang="es-ES_tradnl" sz="1200" i="1" dirty="0"/>
              <a:t> </a:t>
            </a:r>
            <a:r>
              <a:rPr lang="es-ES_tradnl" sz="1200" i="1" dirty="0" err="1"/>
              <a:t>Press</a:t>
            </a:r>
            <a:r>
              <a:rPr lang="es-ES_tradnl" sz="1200" i="1" dirty="0"/>
              <a:t> 12:7-18, 2014 </a:t>
            </a:r>
          </a:p>
          <a:p>
            <a:pPr marL="228600" indent="-228600">
              <a:buAutoNum type="arabicPeriod"/>
            </a:pPr>
            <a:r>
              <a:rPr lang="es-ES_tradnl" sz="1200" i="1" dirty="0"/>
              <a:t>Salt, </a:t>
            </a:r>
            <a:r>
              <a:rPr lang="es-ES_tradnl" sz="1200" i="1" dirty="0" err="1"/>
              <a:t>Diet</a:t>
            </a:r>
            <a:r>
              <a:rPr lang="es-ES_tradnl" sz="1200" i="1" dirty="0"/>
              <a:t> and </a:t>
            </a:r>
            <a:r>
              <a:rPr lang="es-ES_tradnl" sz="1200" i="1" dirty="0" err="1"/>
              <a:t>Health</a:t>
            </a:r>
            <a:r>
              <a:rPr lang="es-ES_tradnl" sz="1200" i="1" dirty="0"/>
              <a:t>: </a:t>
            </a:r>
            <a:r>
              <a:rPr lang="es-ES_tradnl" sz="1200" i="1" dirty="0" err="1"/>
              <a:t>Neptune’s</a:t>
            </a:r>
            <a:r>
              <a:rPr lang="es-ES_tradnl" sz="1200" i="1" dirty="0"/>
              <a:t> </a:t>
            </a:r>
            <a:r>
              <a:rPr lang="es-ES_tradnl" sz="1200" i="1" dirty="0" err="1"/>
              <a:t>Poisoned</a:t>
            </a:r>
            <a:r>
              <a:rPr lang="es-ES_tradnl" sz="1200" i="1" dirty="0"/>
              <a:t> </a:t>
            </a:r>
            <a:r>
              <a:rPr lang="es-ES_tradnl" sz="1200" i="1" dirty="0" err="1"/>
              <a:t>Chalice</a:t>
            </a:r>
            <a:r>
              <a:rPr lang="es-ES_tradnl" sz="1200" i="1" dirty="0"/>
              <a:t>; </a:t>
            </a:r>
            <a:r>
              <a:rPr lang="es-ES_tradnl" sz="1200" i="1" dirty="0" err="1"/>
              <a:t>The</a:t>
            </a:r>
            <a:r>
              <a:rPr lang="es-ES_tradnl" sz="1200" i="1" dirty="0"/>
              <a:t> </a:t>
            </a:r>
            <a:r>
              <a:rPr lang="es-ES_tradnl" sz="1200" i="1" dirty="0" err="1"/>
              <a:t>origin</a:t>
            </a:r>
            <a:r>
              <a:rPr lang="es-ES_tradnl" sz="1200" i="1" dirty="0"/>
              <a:t> of High </a:t>
            </a:r>
            <a:r>
              <a:rPr lang="es-ES_tradnl" sz="1200" i="1" dirty="0" err="1"/>
              <a:t>Blood</a:t>
            </a:r>
            <a:r>
              <a:rPr lang="es-ES_tradnl" sz="1200" i="1" dirty="0"/>
              <a:t> </a:t>
            </a:r>
            <a:r>
              <a:rPr lang="es-ES_tradnl" sz="1200" i="1" dirty="0" err="1"/>
              <a:t>Pressure</a:t>
            </a:r>
            <a:r>
              <a:rPr lang="es-ES_tradnl" sz="1200" i="1" dirty="0"/>
              <a:t>, Cambridge </a:t>
            </a:r>
            <a:r>
              <a:rPr lang="es-ES_tradnl" sz="1200" i="1" dirty="0" err="1"/>
              <a:t>University</a:t>
            </a:r>
            <a:r>
              <a:rPr lang="es-ES_tradnl" sz="1200" i="1" dirty="0"/>
              <a:t> </a:t>
            </a:r>
            <a:r>
              <a:rPr lang="es-ES_tradnl" sz="1200" i="1" dirty="0" err="1"/>
              <a:t>Press</a:t>
            </a:r>
            <a:r>
              <a:rPr lang="es-ES_tradnl" sz="1200" i="1" dirty="0"/>
              <a:t>, 1998, p233</a:t>
            </a:r>
          </a:p>
          <a:p>
            <a:r>
              <a:rPr lang="es-ES_tradnl" sz="1200" i="1" dirty="0"/>
              <a:t>3.    </a:t>
            </a:r>
            <a:r>
              <a:rPr lang="es-ES_tradnl" sz="1200" i="1" dirty="0" err="1"/>
              <a:t>Encyclopædia</a:t>
            </a:r>
            <a:r>
              <a:rPr lang="es-ES_tradnl" sz="1200" i="1" dirty="0"/>
              <a:t> </a:t>
            </a:r>
            <a:r>
              <a:rPr lang="es-ES_tradnl" sz="1200" i="1" dirty="0" err="1"/>
              <a:t>Britannica</a:t>
            </a:r>
            <a:r>
              <a:rPr lang="es-ES_tradnl" sz="1200" i="1" dirty="0"/>
              <a:t> Inc., 2012</a:t>
            </a:r>
          </a:p>
          <a:p>
            <a:endParaRPr lang="es-ES_tradnl" sz="1200" i="1" dirty="0"/>
          </a:p>
        </p:txBody>
      </p:sp>
      <p:pic>
        <p:nvPicPr>
          <p:cNvPr id="5" name="Imagen 4">
            <a:extLst>
              <a:ext uri="{FF2B5EF4-FFF2-40B4-BE49-F238E27FC236}">
                <a16:creationId xmlns:a16="http://schemas.microsoft.com/office/drawing/2014/main" id="{D61D42C5-D48E-C54E-972A-15F3EE44E0E3}"/>
              </a:ext>
            </a:extLst>
          </p:cNvPr>
          <p:cNvPicPr>
            <a:picLocks noChangeAspect="1"/>
          </p:cNvPicPr>
          <p:nvPr/>
        </p:nvPicPr>
        <p:blipFill>
          <a:blip r:embed="rId2"/>
          <a:stretch>
            <a:fillRect/>
          </a:stretch>
        </p:blipFill>
        <p:spPr>
          <a:xfrm>
            <a:off x="9256962" y="951626"/>
            <a:ext cx="2730500" cy="3302000"/>
          </a:xfrm>
          <a:prstGeom prst="rect">
            <a:avLst/>
          </a:prstGeom>
        </p:spPr>
      </p:pic>
    </p:spTree>
    <p:extLst>
      <p:ext uri="{BB962C8B-B14F-4D97-AF65-F5344CB8AC3E}">
        <p14:creationId xmlns:p14="http://schemas.microsoft.com/office/powerpoint/2010/main" val="8767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F18D0-16B4-7241-BA1F-93751E7DAE90}"/>
              </a:ext>
            </a:extLst>
          </p:cNvPr>
          <p:cNvSpPr>
            <a:spLocks noGrp="1"/>
          </p:cNvSpPr>
          <p:nvPr>
            <p:ph type="title"/>
          </p:nvPr>
        </p:nvSpPr>
        <p:spPr>
          <a:xfrm>
            <a:off x="624679" y="-118872"/>
            <a:ext cx="10058400" cy="1609344"/>
          </a:xfrm>
        </p:spPr>
        <p:txBody>
          <a:bodyPr>
            <a:normAutofit/>
          </a:bodyPr>
          <a:lstStyle/>
          <a:p>
            <a:pPr algn="ctr"/>
            <a:r>
              <a:rPr lang="es-ES_tradnl" sz="4000" dirty="0"/>
              <a:t>Breve historia de la sal</a:t>
            </a:r>
          </a:p>
        </p:txBody>
      </p:sp>
      <p:sp>
        <p:nvSpPr>
          <p:cNvPr id="3" name="Marcador de contenido 2">
            <a:extLst>
              <a:ext uri="{FF2B5EF4-FFF2-40B4-BE49-F238E27FC236}">
                <a16:creationId xmlns:a16="http://schemas.microsoft.com/office/drawing/2014/main" id="{878BCCD9-EA81-6D45-A423-F9CB101FDF9B}"/>
              </a:ext>
            </a:extLst>
          </p:cNvPr>
          <p:cNvSpPr>
            <a:spLocks noGrp="1"/>
          </p:cNvSpPr>
          <p:nvPr>
            <p:ph idx="1"/>
          </p:nvPr>
        </p:nvSpPr>
        <p:spPr>
          <a:xfrm>
            <a:off x="144379" y="1057333"/>
            <a:ext cx="8590547" cy="4441097"/>
          </a:xfrm>
        </p:spPr>
        <p:txBody>
          <a:bodyPr>
            <a:normAutofit fontScale="92500" lnSpcReduction="10000"/>
          </a:bodyPr>
          <a:lstStyle/>
          <a:p>
            <a:r>
              <a:rPr lang="es-ES_tradnl" b="1" dirty="0"/>
              <a:t>Mundo occidental: </a:t>
            </a:r>
          </a:p>
          <a:p>
            <a:pPr marL="0" indent="0">
              <a:buNone/>
            </a:pPr>
            <a:r>
              <a:rPr lang="es-ES_tradnl" dirty="0"/>
              <a:t>    1.000 años:  ingesta 5 g / día. </a:t>
            </a:r>
            <a:r>
              <a:rPr lang="es-ES_tradnl" sz="1300" dirty="0"/>
              <a:t>(1) </a:t>
            </a:r>
            <a:endParaRPr lang="es-ES_tradnl" dirty="0"/>
          </a:p>
          <a:p>
            <a:pPr marL="0" indent="0">
              <a:buNone/>
            </a:pPr>
            <a:r>
              <a:rPr lang="es-ES_tradnl" dirty="0"/>
              <a:t>      Imperio Romano: </a:t>
            </a:r>
          </a:p>
          <a:p>
            <a:pPr marL="0" indent="0">
              <a:buNone/>
            </a:pPr>
            <a:r>
              <a:rPr lang="es-ES_tradnl" dirty="0"/>
              <a:t>     	 Salario (</a:t>
            </a:r>
            <a:r>
              <a:rPr lang="es-ES_tradnl" i="1" dirty="0" err="1"/>
              <a:t>salarium</a:t>
            </a:r>
            <a:r>
              <a:rPr lang="es-ES_tradnl" dirty="0"/>
              <a:t>)</a:t>
            </a:r>
          </a:p>
          <a:p>
            <a:pPr marL="0" indent="0">
              <a:buNone/>
            </a:pPr>
            <a:r>
              <a:rPr lang="es-ES_tradnl" dirty="0"/>
              <a:t>      	 carreteras (</a:t>
            </a:r>
            <a:r>
              <a:rPr lang="es-ES_tradnl" i="1" dirty="0"/>
              <a:t>Vía Salaria </a:t>
            </a:r>
            <a:r>
              <a:rPr lang="es-ES_tradnl" dirty="0"/>
              <a:t>desde salinas de Ostia a Roma). </a:t>
            </a:r>
            <a:r>
              <a:rPr lang="es-ES_tradnl" sz="1300" dirty="0"/>
              <a:t>(2)</a:t>
            </a:r>
          </a:p>
          <a:p>
            <a:r>
              <a:rPr lang="es-ES_tradnl" dirty="0"/>
              <a:t> </a:t>
            </a:r>
            <a:r>
              <a:rPr lang="es-ES_tradnl" b="1" dirty="0"/>
              <a:t>Expansión de civilización</a:t>
            </a:r>
            <a:r>
              <a:rPr lang="es-ES_tradnl" dirty="0"/>
              <a:t>: </a:t>
            </a:r>
          </a:p>
          <a:p>
            <a:pPr marL="0" indent="0">
              <a:buNone/>
            </a:pPr>
            <a:r>
              <a:rPr lang="es-ES_tradnl" dirty="0"/>
              <a:t>      Sal : pico máximo de  ingesta en  siglo XIX, producto más gravado en el  mundo. </a:t>
            </a:r>
            <a:r>
              <a:rPr lang="es-ES_tradnl" sz="1200" dirty="0"/>
              <a:t>3</a:t>
            </a:r>
          </a:p>
          <a:p>
            <a:pPr marL="0" indent="0">
              <a:buNone/>
            </a:pPr>
            <a:r>
              <a:rPr lang="es-ES_tradnl" sz="2400" dirty="0"/>
              <a:t> </a:t>
            </a:r>
            <a:r>
              <a:rPr lang="es-ES_tradnl" dirty="0"/>
              <a:t>Invención de refrigerador: deja de ser  necesaria como conservante  , y consumo disminuye. </a:t>
            </a:r>
          </a:p>
          <a:p>
            <a:pPr marL="0" indent="0">
              <a:buNone/>
            </a:pPr>
            <a:r>
              <a:rPr lang="es-ES_tradnl" sz="2400" dirty="0"/>
              <a:t> </a:t>
            </a:r>
            <a:r>
              <a:rPr lang="es-ES_tradnl" dirty="0"/>
              <a:t>Reciente aumento de alimentos procesados (​​altamente salados): ingesta de sal aumentó a  niveles similares a siglo XIX (aprox. 9 a 12 g / día) en  mayoría de países. </a:t>
            </a:r>
            <a:r>
              <a:rPr lang="es-ES_tradnl" sz="1200" dirty="0"/>
              <a:t>4</a:t>
            </a:r>
          </a:p>
        </p:txBody>
      </p:sp>
      <p:sp>
        <p:nvSpPr>
          <p:cNvPr id="4" name="CuadroTexto 3">
            <a:extLst>
              <a:ext uri="{FF2B5EF4-FFF2-40B4-BE49-F238E27FC236}">
                <a16:creationId xmlns:a16="http://schemas.microsoft.com/office/drawing/2014/main" id="{C2394761-C5EF-4842-BA8A-FCD24183F250}"/>
              </a:ext>
            </a:extLst>
          </p:cNvPr>
          <p:cNvSpPr txBox="1"/>
          <p:nvPr/>
        </p:nvSpPr>
        <p:spPr>
          <a:xfrm>
            <a:off x="709863" y="5823284"/>
            <a:ext cx="9721516" cy="1384995"/>
          </a:xfrm>
          <a:prstGeom prst="rect">
            <a:avLst/>
          </a:prstGeom>
          <a:noFill/>
        </p:spPr>
        <p:txBody>
          <a:bodyPr wrap="square" rtlCol="0">
            <a:spAutoFit/>
          </a:bodyPr>
          <a:lstStyle/>
          <a:p>
            <a:r>
              <a:rPr lang="es-ES_tradnl" sz="1200" i="1" dirty="0"/>
              <a:t>1. Roberts WC: High </a:t>
            </a:r>
            <a:r>
              <a:rPr lang="es-ES_tradnl" sz="1200" i="1" dirty="0" err="1"/>
              <a:t>salt</a:t>
            </a:r>
            <a:r>
              <a:rPr lang="es-ES_tradnl" sz="1200" i="1" dirty="0"/>
              <a:t> </a:t>
            </a:r>
            <a:r>
              <a:rPr lang="es-ES_tradnl" sz="1200" i="1" dirty="0" err="1"/>
              <a:t>intake</a:t>
            </a:r>
            <a:r>
              <a:rPr lang="es-ES_tradnl" sz="1200" i="1" dirty="0"/>
              <a:t>, </a:t>
            </a:r>
            <a:r>
              <a:rPr lang="es-ES_tradnl" sz="1200" i="1" dirty="0" err="1"/>
              <a:t>its</a:t>
            </a:r>
            <a:r>
              <a:rPr lang="es-ES_tradnl" sz="1200" i="1" dirty="0"/>
              <a:t> </a:t>
            </a:r>
            <a:r>
              <a:rPr lang="es-ES_tradnl" sz="1200" i="1" dirty="0" err="1"/>
              <a:t>origins</a:t>
            </a:r>
            <a:r>
              <a:rPr lang="es-ES_tradnl" sz="1200" i="1" dirty="0"/>
              <a:t>, </a:t>
            </a:r>
            <a:r>
              <a:rPr lang="es-ES_tradnl" sz="1200" i="1" dirty="0" err="1"/>
              <a:t>its</a:t>
            </a:r>
            <a:r>
              <a:rPr lang="es-ES_tradnl" sz="1200" i="1" dirty="0"/>
              <a:t> </a:t>
            </a:r>
            <a:r>
              <a:rPr lang="es-ES_tradnl" sz="1200" i="1" dirty="0" err="1"/>
              <a:t>economic</a:t>
            </a:r>
            <a:r>
              <a:rPr lang="es-ES_tradnl" sz="1200" i="1" dirty="0"/>
              <a:t> </a:t>
            </a:r>
            <a:r>
              <a:rPr lang="es-ES_tradnl" sz="1200" i="1" dirty="0" err="1"/>
              <a:t>impact</a:t>
            </a:r>
            <a:r>
              <a:rPr lang="es-ES_tradnl" sz="1200" i="1" dirty="0"/>
              <a:t>, and </a:t>
            </a:r>
            <a:r>
              <a:rPr lang="es-ES_tradnl" sz="1200" i="1" dirty="0" err="1"/>
              <a:t>its</a:t>
            </a:r>
            <a:r>
              <a:rPr lang="es-ES_tradnl" sz="1200" i="1" dirty="0"/>
              <a:t> </a:t>
            </a:r>
            <a:r>
              <a:rPr lang="es-ES_tradnl" sz="1200" i="1" dirty="0" err="1"/>
              <a:t>effect</a:t>
            </a:r>
            <a:r>
              <a:rPr lang="es-ES_tradnl" sz="1200" i="1" dirty="0"/>
              <a:t> </a:t>
            </a:r>
            <a:r>
              <a:rPr lang="es-ES_tradnl" sz="1200" i="1" dirty="0" err="1"/>
              <a:t>on</a:t>
            </a:r>
            <a:r>
              <a:rPr lang="es-ES_tradnl" sz="1200" i="1" dirty="0"/>
              <a:t> </a:t>
            </a:r>
            <a:r>
              <a:rPr lang="es-ES_tradnl" sz="1200" i="1" dirty="0" err="1"/>
              <a:t>blood</a:t>
            </a:r>
            <a:r>
              <a:rPr lang="es-ES_tradnl" sz="1200" i="1" dirty="0"/>
              <a:t> </a:t>
            </a:r>
            <a:r>
              <a:rPr lang="es-ES_tradnl" sz="1200" i="1" dirty="0" err="1"/>
              <a:t>pressure</a:t>
            </a:r>
            <a:r>
              <a:rPr lang="es-ES_tradnl" sz="1200" i="1" dirty="0"/>
              <a:t>. Am J </a:t>
            </a:r>
            <a:r>
              <a:rPr lang="es-ES_tradnl" sz="1200" i="1" dirty="0" err="1"/>
              <a:t>Cardiol</a:t>
            </a:r>
            <a:r>
              <a:rPr lang="es-ES_tradnl" sz="1200" i="1" dirty="0"/>
              <a:t> 88:1338-1346, 2001</a:t>
            </a:r>
          </a:p>
          <a:p>
            <a:r>
              <a:rPr lang="es-ES_tradnl" sz="1200" i="1" dirty="0"/>
              <a:t>2. A </a:t>
            </a:r>
            <a:r>
              <a:rPr lang="es-ES_tradnl" sz="1200" i="1" dirty="0" err="1"/>
              <a:t>brief</a:t>
            </a:r>
            <a:r>
              <a:rPr lang="es-ES_tradnl" sz="1200" i="1" dirty="0"/>
              <a:t> </a:t>
            </a:r>
            <a:r>
              <a:rPr lang="es-ES_tradnl" sz="1200" i="1" dirty="0" err="1"/>
              <a:t>history</a:t>
            </a:r>
            <a:r>
              <a:rPr lang="es-ES_tradnl" sz="1200" i="1" dirty="0"/>
              <a:t> of </a:t>
            </a:r>
            <a:r>
              <a:rPr lang="es-ES_tradnl" sz="1200" i="1" dirty="0" err="1"/>
              <a:t>salt</a:t>
            </a:r>
            <a:r>
              <a:rPr lang="es-ES_tradnl" sz="1200" i="1" dirty="0"/>
              <a:t>. Time Magazine, 1982</a:t>
            </a:r>
          </a:p>
          <a:p>
            <a:r>
              <a:rPr lang="es-ES_tradnl" sz="1200" dirty="0"/>
              <a:t>3. </a:t>
            </a:r>
            <a:r>
              <a:rPr lang="es-ES_tradnl" sz="1200" dirty="0" err="1"/>
              <a:t>Prog</a:t>
            </a:r>
            <a:r>
              <a:rPr lang="es-ES_tradnl" sz="1200" dirty="0"/>
              <a:t> CV </a:t>
            </a:r>
            <a:r>
              <a:rPr lang="es-ES_tradnl" sz="1200" dirty="0" err="1"/>
              <a:t>dis</a:t>
            </a:r>
            <a:r>
              <a:rPr lang="es-ES_tradnl" sz="1200" dirty="0"/>
              <a:t> 52:363-382, 2010</a:t>
            </a:r>
          </a:p>
          <a:p>
            <a:r>
              <a:rPr lang="es-ES_tradnl" sz="1200" dirty="0"/>
              <a:t>4.  BMJ 297:319-328, 1988</a:t>
            </a:r>
          </a:p>
          <a:p>
            <a:endParaRPr lang="es-ES_tradnl" sz="1200" i="1" dirty="0"/>
          </a:p>
          <a:p>
            <a:endParaRPr lang="es-ES_tradnl" sz="1200" i="1" dirty="0"/>
          </a:p>
          <a:p>
            <a:endParaRPr lang="es-ES_tradnl" sz="1200" i="1" dirty="0"/>
          </a:p>
        </p:txBody>
      </p:sp>
      <p:pic>
        <p:nvPicPr>
          <p:cNvPr id="6" name="Imagen 5">
            <a:extLst>
              <a:ext uri="{FF2B5EF4-FFF2-40B4-BE49-F238E27FC236}">
                <a16:creationId xmlns:a16="http://schemas.microsoft.com/office/drawing/2014/main" id="{88FDC4DA-558E-E942-9629-4E161227B6A6}"/>
              </a:ext>
            </a:extLst>
          </p:cNvPr>
          <p:cNvPicPr>
            <a:picLocks noChangeAspect="1"/>
          </p:cNvPicPr>
          <p:nvPr/>
        </p:nvPicPr>
        <p:blipFill>
          <a:blip r:embed="rId2"/>
          <a:stretch>
            <a:fillRect/>
          </a:stretch>
        </p:blipFill>
        <p:spPr>
          <a:xfrm>
            <a:off x="8484434" y="519156"/>
            <a:ext cx="3707566" cy="3137722"/>
          </a:xfrm>
          <a:prstGeom prst="rect">
            <a:avLst/>
          </a:prstGeom>
        </p:spPr>
      </p:pic>
    </p:spTree>
    <p:extLst>
      <p:ext uri="{BB962C8B-B14F-4D97-AF65-F5344CB8AC3E}">
        <p14:creationId xmlns:p14="http://schemas.microsoft.com/office/powerpoint/2010/main" val="53290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0"/>
          <p:cNvPicPr>
            <a:picLocks noChangeAspect="1" noChangeArrowheads="1"/>
          </p:cNvPicPr>
          <p:nvPr/>
        </p:nvPicPr>
        <p:blipFill>
          <a:blip r:embed="rId3">
            <a:extLst>
              <a:ext uri="{28A0092B-C50C-407E-A947-70E740481C1C}">
                <a14:useLocalDpi xmlns:a14="http://schemas.microsoft.com/office/drawing/2010/main" val="0"/>
              </a:ext>
            </a:extLst>
          </a:blip>
          <a:srcRect l="2078" t="28812" r="7402" b="8752"/>
          <a:stretch>
            <a:fillRect/>
          </a:stretch>
        </p:blipFill>
        <p:spPr bwMode="auto">
          <a:xfrm>
            <a:off x="1584253" y="1628775"/>
            <a:ext cx="8845550" cy="403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59394" name="Rectangle 2"/>
          <p:cNvSpPr>
            <a:spLocks noGrp="1" noChangeArrowheads="1"/>
          </p:cNvSpPr>
          <p:nvPr>
            <p:ph type="title"/>
          </p:nvPr>
        </p:nvSpPr>
        <p:spPr>
          <a:xfrm>
            <a:off x="1631950" y="409575"/>
            <a:ext cx="8845550" cy="858838"/>
          </a:xfrm>
          <a:solidFill>
            <a:schemeClr val="bg1"/>
          </a:solidFill>
        </p:spPr>
        <p:txBody>
          <a:bodyPr>
            <a:normAutofit/>
          </a:bodyPr>
          <a:lstStyle/>
          <a:p>
            <a:pPr algn="ctr">
              <a:defRPr/>
            </a:pPr>
            <a:r>
              <a:rPr lang="es-ES_tradnl" sz="3600" dirty="0"/>
              <a:t>Consumo de sal a nivel mundial</a:t>
            </a:r>
            <a:endParaRPr lang="en-US" sz="3600" b="1" dirty="0">
              <a:solidFill>
                <a:schemeClr val="tx1"/>
              </a:solidFill>
              <a:latin typeface="Calibri" panose="020F0502020204030204" pitchFamily="34" charset="0"/>
              <a:cs typeface="ＭＳ Ｐゴシック" charset="0"/>
            </a:endParaRPr>
          </a:p>
        </p:txBody>
      </p:sp>
      <p:sp>
        <p:nvSpPr>
          <p:cNvPr id="23555" name="Line 46"/>
          <p:cNvSpPr>
            <a:spLocks noChangeShapeType="1"/>
          </p:cNvSpPr>
          <p:nvPr/>
        </p:nvSpPr>
        <p:spPr bwMode="auto">
          <a:xfrm>
            <a:off x="3503613" y="48942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56" name="Line 47"/>
          <p:cNvSpPr>
            <a:spLocks noChangeShapeType="1"/>
          </p:cNvSpPr>
          <p:nvPr/>
        </p:nvSpPr>
        <p:spPr bwMode="auto">
          <a:xfrm>
            <a:off x="3503613" y="48942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4342" name="Picture 50"/>
          <p:cNvPicPr>
            <a:picLocks noChangeAspect="1" noChangeArrowheads="1"/>
          </p:cNvPicPr>
          <p:nvPr/>
        </p:nvPicPr>
        <p:blipFill>
          <a:blip r:embed="rId3">
            <a:extLst>
              <a:ext uri="{28A0092B-C50C-407E-A947-70E740481C1C}">
                <a14:useLocalDpi xmlns:a14="http://schemas.microsoft.com/office/drawing/2010/main" val="0"/>
              </a:ext>
            </a:extLst>
          </a:blip>
          <a:srcRect l="2078" t="28812" r="7402" b="8752"/>
          <a:stretch>
            <a:fillRect/>
          </a:stretch>
        </p:blipFill>
        <p:spPr bwMode="auto">
          <a:xfrm>
            <a:off x="1631950" y="1628775"/>
            <a:ext cx="8845550" cy="403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23558" name="TextBox 1"/>
          <p:cNvSpPr txBox="1">
            <a:spLocks noChangeArrowheads="1"/>
          </p:cNvSpPr>
          <p:nvPr/>
        </p:nvSpPr>
        <p:spPr bwMode="auto">
          <a:xfrm>
            <a:off x="2063750" y="4797426"/>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1800" b="1" dirty="0"/>
              <a:t>Meta OMS</a:t>
            </a:r>
          </a:p>
          <a:p>
            <a:pPr eaLnBrk="1" hangingPunct="1"/>
            <a:r>
              <a:rPr lang="en-GB" altLang="en-US" sz="1800" b="1" dirty="0"/>
              <a:t>5 gr/</a:t>
            </a:r>
            <a:r>
              <a:rPr lang="en-GB" altLang="en-US" sz="1800" b="1" dirty="0" err="1"/>
              <a:t>dia</a:t>
            </a:r>
            <a:r>
              <a:rPr lang="en-GB" altLang="en-US" sz="1800" b="1" dirty="0"/>
              <a:t> max.</a:t>
            </a:r>
          </a:p>
        </p:txBody>
      </p:sp>
      <p:sp>
        <p:nvSpPr>
          <p:cNvPr id="23559" name="TextBox 2"/>
          <p:cNvSpPr txBox="1">
            <a:spLocks noChangeArrowheads="1"/>
          </p:cNvSpPr>
          <p:nvPr/>
        </p:nvSpPr>
        <p:spPr bwMode="auto">
          <a:xfrm>
            <a:off x="1779588" y="2659064"/>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1800" b="1" dirty="0"/>
              <a:t>10.0 gr/</a:t>
            </a:r>
            <a:r>
              <a:rPr lang="en-GB" altLang="en-US" sz="1800" b="1" dirty="0" err="1"/>
              <a:t>dia</a:t>
            </a:r>
            <a:endParaRPr lang="en-GB" altLang="en-US" sz="1800" b="1" dirty="0"/>
          </a:p>
        </p:txBody>
      </p:sp>
      <p:sp>
        <p:nvSpPr>
          <p:cNvPr id="23560" name="TextBox 52"/>
          <p:cNvSpPr txBox="1">
            <a:spLocks noChangeArrowheads="1"/>
          </p:cNvSpPr>
          <p:nvPr/>
        </p:nvSpPr>
        <p:spPr bwMode="auto">
          <a:xfrm>
            <a:off x="5232401" y="4037013"/>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1800" b="1" dirty="0"/>
              <a:t>7.5 gr/</a:t>
            </a:r>
            <a:r>
              <a:rPr lang="en-GB" altLang="en-US" sz="1800" b="1" dirty="0" err="1"/>
              <a:t>dia</a:t>
            </a:r>
            <a:endParaRPr lang="en-GB" altLang="en-US" sz="1800" b="1" dirty="0"/>
          </a:p>
        </p:txBody>
      </p:sp>
      <p:sp>
        <p:nvSpPr>
          <p:cNvPr id="23561" name="TextBox 53"/>
          <p:cNvSpPr txBox="1">
            <a:spLocks noChangeArrowheads="1"/>
          </p:cNvSpPr>
          <p:nvPr/>
        </p:nvSpPr>
        <p:spPr bwMode="auto">
          <a:xfrm>
            <a:off x="9120188" y="3275014"/>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1800" b="1" dirty="0"/>
              <a:t>12.5 gr/</a:t>
            </a:r>
            <a:r>
              <a:rPr lang="en-GB" altLang="en-US" sz="1800" b="1" dirty="0" err="1"/>
              <a:t>dia</a:t>
            </a:r>
            <a:endParaRPr lang="en-GB" altLang="en-US" sz="1800" b="1" dirty="0"/>
          </a:p>
        </p:txBody>
      </p:sp>
      <p:sp>
        <p:nvSpPr>
          <p:cNvPr id="23562" name="TextBox 54"/>
          <p:cNvSpPr txBox="1">
            <a:spLocks noChangeArrowheads="1"/>
          </p:cNvSpPr>
          <p:nvPr/>
        </p:nvSpPr>
        <p:spPr bwMode="auto">
          <a:xfrm>
            <a:off x="4656138" y="5073650"/>
            <a:ext cx="4824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1800" b="1" dirty="0"/>
              <a:t>Average Global Consumption  10.2 gr/</a:t>
            </a:r>
            <a:r>
              <a:rPr lang="en-GB" altLang="en-US" sz="1800" b="1" dirty="0" err="1"/>
              <a:t>dia</a:t>
            </a:r>
            <a:endParaRPr lang="en-GB" altLang="en-US" sz="1800" b="1" dirty="0"/>
          </a:p>
        </p:txBody>
      </p:sp>
      <p:sp>
        <p:nvSpPr>
          <p:cNvPr id="23563" name="TextBox 5"/>
          <p:cNvSpPr txBox="1">
            <a:spLocks noChangeArrowheads="1"/>
          </p:cNvSpPr>
          <p:nvPr/>
        </p:nvSpPr>
        <p:spPr bwMode="auto">
          <a:xfrm>
            <a:off x="1803400" y="6164408"/>
            <a:ext cx="2852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i="1">
                <a:latin typeface="Calibri" panose="020F0502020204030204" pitchFamily="34" charset="0"/>
              </a:rPr>
              <a:t>Powles</a:t>
            </a:r>
            <a:r>
              <a:rPr lang="en-US" altLang="en-US" sz="1200" i="1" dirty="0">
                <a:latin typeface="Calibri" panose="020F0502020204030204" pitchFamily="34" charset="0"/>
              </a:rPr>
              <a:t> J et al. BMJ Open 2013;3:e003733</a:t>
            </a:r>
          </a:p>
        </p:txBody>
      </p:sp>
    </p:spTree>
    <p:extLst>
      <p:ext uri="{BB962C8B-B14F-4D97-AF65-F5344CB8AC3E}">
        <p14:creationId xmlns:p14="http://schemas.microsoft.com/office/powerpoint/2010/main" val="2256367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Letras en madera</Template>
  <TotalTime>4653</TotalTime>
  <Words>3555</Words>
  <Application>Microsoft Macintosh PowerPoint</Application>
  <PresentationFormat>Panorámica</PresentationFormat>
  <Paragraphs>492</Paragraphs>
  <Slides>30</Slides>
  <Notes>15</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2</vt:i4>
      </vt:variant>
      <vt:variant>
        <vt:lpstr>Títulos de diapositiva</vt:lpstr>
      </vt:variant>
      <vt:variant>
        <vt:i4>30</vt:i4>
      </vt:variant>
    </vt:vector>
  </HeadingPairs>
  <TitlesOfParts>
    <vt:vector size="45" baseType="lpstr">
      <vt:lpstr>ＭＳ Ｐゴシック</vt:lpstr>
      <vt:lpstr>ＭＳ Ｐゴシック</vt:lpstr>
      <vt:lpstr>Arial</vt:lpstr>
      <vt:lpstr>Book Antiqua</vt:lpstr>
      <vt:lpstr>Calibri</vt:lpstr>
      <vt:lpstr>GillSans</vt:lpstr>
      <vt:lpstr>Rockwell</vt:lpstr>
      <vt:lpstr>Rockwell Condensed</vt:lpstr>
      <vt:lpstr>Rockwell Extra Bold</vt:lpstr>
      <vt:lpstr>Symbol</vt:lpstr>
      <vt:lpstr>Times New Roman</vt:lpstr>
      <vt:lpstr>Wingdings</vt:lpstr>
      <vt:lpstr>Letras en madera</vt:lpstr>
      <vt:lpstr>CorelDRAW</vt:lpstr>
      <vt:lpstr>Worksheet</vt:lpstr>
      <vt:lpstr>Efecto de la Reduccion de sal/sodio en la población </vt:lpstr>
      <vt:lpstr>Puntos a abordar</vt:lpstr>
      <vt:lpstr>Definamos…</vt:lpstr>
      <vt:lpstr>Sal de Sodio</vt:lpstr>
      <vt:lpstr>Que es el sodio?</vt:lpstr>
      <vt:lpstr>Metabolismo del sodio</vt:lpstr>
      <vt:lpstr>Breve historia de la sal</vt:lpstr>
      <vt:lpstr>Breve historia de la sal</vt:lpstr>
      <vt:lpstr>Consumo de sal a nivel mundial</vt:lpstr>
      <vt:lpstr>De donde obtenemos la sal/sodio?</vt:lpstr>
      <vt:lpstr>HIPERTENSION ARTERIAL</vt:lpstr>
      <vt:lpstr>HIPERTENSION ARTERIAL y daño cv</vt:lpstr>
      <vt:lpstr>RELACION sal Y presión arterial.</vt:lpstr>
      <vt:lpstr>evidencia que apoya que ingesta de Na + aumenta  riesgo de ecv</vt:lpstr>
      <vt:lpstr>Estudios en animales sugieren :</vt:lpstr>
      <vt:lpstr>La ingesta excesiva de sal aumenta la morbilidad y la mortalidad en los animales</vt:lpstr>
      <vt:lpstr>Estudios  epidemiologicos</vt:lpstr>
      <vt:lpstr>A menor consumo de sal menor PA </vt:lpstr>
      <vt:lpstr>ingesta de sodio vs presión arterial  en 24 poblaciones</vt:lpstr>
      <vt:lpstr>Cambios en PAD ,  ingesta de sal y  muertes por acv en Finlandia</vt:lpstr>
      <vt:lpstr>Presentación de PowerPoint</vt:lpstr>
      <vt:lpstr>Efecto del (consumo/reducción) sodio sobre hta</vt:lpstr>
      <vt:lpstr>Presentación de PowerPoint</vt:lpstr>
      <vt:lpstr>Otros efectos de exceso de sal </vt:lpstr>
      <vt:lpstr>Presentación de PowerPoint</vt:lpstr>
      <vt:lpstr>Relación lineaL de resultados en ECV segun sodio en dieta</vt:lpstr>
      <vt:lpstr> Asociaciones inversas o curva j </vt:lpstr>
      <vt:lpstr>Presentación de PowerPoint</vt:lpstr>
      <vt:lpstr>Conclusión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Efecto de la Reduccion de sal/sodio en la población </dc:title>
  <dc:creator>Microsoft Office User</dc:creator>
  <cp:lastModifiedBy>Microsoft Office User</cp:lastModifiedBy>
  <cp:revision>204</cp:revision>
  <dcterms:created xsi:type="dcterms:W3CDTF">2018-11-10T01:18:16Z</dcterms:created>
  <dcterms:modified xsi:type="dcterms:W3CDTF">2018-11-22T02:53:03Z</dcterms:modified>
</cp:coreProperties>
</file>