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charts/chart4.xml" ContentType="application/vnd.openxmlformats-officedocument.drawingml.chart+xml"/>
  <Override PartName="/ppt/drawings/drawing2.xml" ContentType="application/vnd.openxmlformats-officedocument.drawingml.chartshapes+xml"/>
  <Override PartName="/ppt/charts/chart5.xml" ContentType="application/vnd.openxmlformats-officedocument.drawingml.chart+xml"/>
  <Override PartName="/ppt/drawings/drawing3.xml" ContentType="application/vnd.openxmlformats-officedocument.drawingml.chartshapes+xml"/>
  <Override PartName="/ppt/notesSlides/notesSlide1.xml" ContentType="application/vnd.openxmlformats-officedocument.presentationml.notesSlide+xml"/>
  <Override PartName="/ppt/charts/chart6.xml" ContentType="application/vnd.openxmlformats-officedocument.drawingml.chart+xml"/>
  <Override PartName="/ppt/theme/themeOverride1.xml" ContentType="application/vnd.openxmlformats-officedocument.themeOverride+xml"/>
  <Override PartName="/ppt/charts/chart7.xml" ContentType="application/vnd.openxmlformats-officedocument.drawingml.char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rts/chart8.xml" ContentType="application/vnd.openxmlformats-officedocument.drawingml.chart+xml"/>
  <Override PartName="/ppt/charts/chart9.xml" ContentType="application/vnd.openxmlformats-officedocument.drawingml.chart+xml"/>
  <Override PartName="/ppt/charts/chart10.xml" ContentType="application/vnd.openxmlformats-officedocument.drawingml.chart+xml"/>
  <Override PartName="/ppt/charts/chart11.xml" ContentType="application/vnd.openxmlformats-officedocument.drawingml.chart+xml"/>
  <Override PartName="/ppt/notesSlides/notesSlide2.xml" ContentType="application/vnd.openxmlformats-officedocument.presentationml.notesSlide+xml"/>
  <Override PartName="/ppt/charts/chart12.xml" ContentType="application/vnd.openxmlformats-officedocument.drawingml.chart+xml"/>
  <Override PartName="/ppt/drawings/drawing4.xml" ContentType="application/vnd.openxmlformats-officedocument.drawingml.chartshapes+xml"/>
  <Override PartName="/ppt/charts/chart13.xml" ContentType="application/vnd.openxmlformats-officedocument.drawingml.chart+xml"/>
  <Override PartName="/ppt/drawings/drawing5.xml" ContentType="application/vnd.openxmlformats-officedocument.drawingml.chartshapes+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drawings/drawing6.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bookmarkIdSeed="2">
  <p:sldMasterIdLst>
    <p:sldMasterId id="2147483648" r:id="rId1"/>
    <p:sldMasterId id="2147483650" r:id="rId2"/>
  </p:sldMasterIdLst>
  <p:notesMasterIdLst>
    <p:notesMasterId r:id="rId51"/>
  </p:notesMasterIdLst>
  <p:handoutMasterIdLst>
    <p:handoutMasterId r:id="rId52"/>
  </p:handoutMasterIdLst>
  <p:sldIdLst>
    <p:sldId id="256" r:id="rId3"/>
    <p:sldId id="351" r:id="rId4"/>
    <p:sldId id="365" r:id="rId5"/>
    <p:sldId id="366" r:id="rId6"/>
    <p:sldId id="367" r:id="rId7"/>
    <p:sldId id="368" r:id="rId8"/>
    <p:sldId id="354" r:id="rId9"/>
    <p:sldId id="276" r:id="rId10"/>
    <p:sldId id="305" r:id="rId11"/>
    <p:sldId id="301" r:id="rId12"/>
    <p:sldId id="307" r:id="rId13"/>
    <p:sldId id="313" r:id="rId14"/>
    <p:sldId id="283" r:id="rId15"/>
    <p:sldId id="338" r:id="rId16"/>
    <p:sldId id="329" r:id="rId17"/>
    <p:sldId id="357" r:id="rId18"/>
    <p:sldId id="356" r:id="rId19"/>
    <p:sldId id="349" r:id="rId20"/>
    <p:sldId id="347" r:id="rId21"/>
    <p:sldId id="355" r:id="rId22"/>
    <p:sldId id="345" r:id="rId23"/>
    <p:sldId id="346" r:id="rId24"/>
    <p:sldId id="284" r:id="rId25"/>
    <p:sldId id="312" r:id="rId26"/>
    <p:sldId id="267" r:id="rId27"/>
    <p:sldId id="331" r:id="rId28"/>
    <p:sldId id="332" r:id="rId29"/>
    <p:sldId id="288" r:id="rId30"/>
    <p:sldId id="358" r:id="rId31"/>
    <p:sldId id="359" r:id="rId32"/>
    <p:sldId id="360" r:id="rId33"/>
    <p:sldId id="361" r:id="rId34"/>
    <p:sldId id="362" r:id="rId35"/>
    <p:sldId id="363" r:id="rId36"/>
    <p:sldId id="364" r:id="rId37"/>
    <p:sldId id="342" r:id="rId38"/>
    <p:sldId id="350" r:id="rId39"/>
    <p:sldId id="282" r:id="rId40"/>
    <p:sldId id="285" r:id="rId41"/>
    <p:sldId id="348" r:id="rId42"/>
    <p:sldId id="279" r:id="rId43"/>
    <p:sldId id="369" r:id="rId44"/>
    <p:sldId id="372" r:id="rId45"/>
    <p:sldId id="371" r:id="rId46"/>
    <p:sldId id="375" r:id="rId47"/>
    <p:sldId id="373" r:id="rId48"/>
    <p:sldId id="374" r:id="rId49"/>
    <p:sldId id="310" r:id="rId50"/>
  </p:sldIdLst>
  <p:sldSz cx="9144000" cy="6858000" type="letter"/>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D119482E-C5D9-4FED-A9E3-2B23227CF525}">
          <p14:sldIdLst>
            <p14:sldId id="256"/>
            <p14:sldId id="351"/>
            <p14:sldId id="365"/>
            <p14:sldId id="366"/>
            <p14:sldId id="367"/>
            <p14:sldId id="368"/>
            <p14:sldId id="354"/>
            <p14:sldId id="276"/>
            <p14:sldId id="305"/>
            <p14:sldId id="301"/>
            <p14:sldId id="307"/>
            <p14:sldId id="313"/>
            <p14:sldId id="283"/>
            <p14:sldId id="338"/>
            <p14:sldId id="329"/>
            <p14:sldId id="357"/>
            <p14:sldId id="356"/>
            <p14:sldId id="349"/>
            <p14:sldId id="347"/>
            <p14:sldId id="355"/>
            <p14:sldId id="345"/>
            <p14:sldId id="346"/>
            <p14:sldId id="284"/>
            <p14:sldId id="312"/>
            <p14:sldId id="267"/>
            <p14:sldId id="331"/>
            <p14:sldId id="332"/>
            <p14:sldId id="288"/>
            <p14:sldId id="358"/>
            <p14:sldId id="359"/>
            <p14:sldId id="360"/>
            <p14:sldId id="361"/>
            <p14:sldId id="362"/>
            <p14:sldId id="363"/>
            <p14:sldId id="364"/>
            <p14:sldId id="342"/>
            <p14:sldId id="350"/>
            <p14:sldId id="282"/>
            <p14:sldId id="285"/>
            <p14:sldId id="348"/>
            <p14:sldId id="279"/>
            <p14:sldId id="369"/>
            <p14:sldId id="372"/>
            <p14:sldId id="371"/>
            <p14:sldId id="375"/>
            <p14:sldId id="373"/>
            <p14:sldId id="374"/>
            <p14:sldId id="310"/>
          </p14:sldIdLst>
        </p14:section>
      </p14:sectionLst>
    </p:ext>
    <p:ext uri="{EFAFB233-063F-42B5-8137-9DF3F51BA10A}">
      <p15:sldGuideLst xmlns:p15="http://schemas.microsoft.com/office/powerpoint/2012/main">
        <p15:guide id="1" orient="horz" pos="2299">
          <p15:clr>
            <a:srgbClr val="A4A3A4"/>
          </p15:clr>
        </p15:guide>
        <p15:guide id="2" pos="288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A8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1" autoAdjust="0"/>
    <p:restoredTop sz="94660" autoAdjust="0"/>
  </p:normalViewPr>
  <p:slideViewPr>
    <p:cSldViewPr snapToGrid="0">
      <p:cViewPr varScale="1">
        <p:scale>
          <a:sx n="74" d="100"/>
          <a:sy n="74" d="100"/>
        </p:scale>
        <p:origin x="1290" y="72"/>
      </p:cViewPr>
      <p:guideLst>
        <p:guide orient="horz" pos="2299"/>
        <p:guide pos="2887"/>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Hoja_de_c_lculo_de_Microsoft_Excel1.xlsx"/></Relationships>
</file>

<file path=ppt/charts/_rels/chart2.xml.rels><?xml version="1.0" encoding="UTF-8" standalone="yes"?>
<Relationships xmlns="http://schemas.openxmlformats.org/package/2006/relationships"><Relationship Id="rId3" Type="http://schemas.openxmlformats.org/officeDocument/2006/relationships/package" Target="../embeddings/Hoja_de_c_lculo_de_Microsoft_Excel2.xlsx"/><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package" Target="../embeddings/Hoja_de_c_lculo_de_Microsoft_Excel3.xlsx"/><Relationship Id="rId2" Type="http://schemas.microsoft.com/office/2011/relationships/chartColorStyle" Target="colors2.xml"/><Relationship Id="rId1" Type="http://schemas.microsoft.com/office/2011/relationships/chartStyle" Target="style2.xml"/></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Users\DRA.%20REINA%20ROA\Documents\URGENTE%20FIN%20DE%20SEMANA\DATOS%20DE%20MORTALIDAD\MORTALIDAD%20POR%20TABACO%202000-2010.xlsx" TargetMode="External"/></Relationships>
</file>

<file path=ppt/charts/_rels/chart5.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Hoja_de_c_lculo_de_Microsoft_Excel4.xlsx"/></Relationships>
</file>

<file path=ppt/charts/_rels/chart6.xml.rels><?xml version="1.0" encoding="UTF-8" standalone="yes"?>
<Relationships xmlns="http://schemas.openxmlformats.org/package/2006/relationships"><Relationship Id="rId2" Type="http://schemas.openxmlformats.org/officeDocument/2006/relationships/oleObject" Target="file:///C:\Users\V&#237;ctor%20Hugo%20Herrera\Documents\Instituto%20GORGAS\Proyecto%20IDRC-Estudio%20de%20demanda%20de%20tabaco%20en%20Panam&#225;\Estad&#237;sticas\Contrabando%20de%20cigarrillos%20Aduanas-Panam&#225;%202013.xlsx" TargetMode="External"/><Relationship Id="rId1" Type="http://schemas.openxmlformats.org/officeDocument/2006/relationships/themeOverride" Target="../theme/themeOverride1.xml"/></Relationships>
</file>

<file path=ppt/charts/_rels/chart7.xml.rels><?xml version="1.0" encoding="UTF-8" standalone="yes"?>
<Relationships xmlns="http://schemas.openxmlformats.org/package/2006/relationships"><Relationship Id="rId1" Type="http://schemas.openxmlformats.org/officeDocument/2006/relationships/package" Target="../embeddings/Hoja_de_c_lculo_de_Microsoft_Excel5.xlsx"/></Relationships>
</file>

<file path=ppt/charts/_rels/chart8.xml.rels><?xml version="1.0" encoding="UTF-8" standalone="yes"?>
<Relationships xmlns="http://schemas.openxmlformats.org/package/2006/relationships"><Relationship Id="rId1" Type="http://schemas.openxmlformats.org/officeDocument/2006/relationships/package" Target="../embeddings/Hoja_de_c_lculo_de_Microsoft_Excel6.xlsx"/></Relationships>
</file>

<file path=ppt/charts/_rels/chart9.xml.rels><?xml version="1.0" encoding="UTF-8" standalone="yes"?>
<Relationships xmlns="http://schemas.openxmlformats.org/package/2006/relationships"><Relationship Id="rId1" Type="http://schemas.openxmlformats.org/officeDocument/2006/relationships/package" Target="../embeddings/Hoja_de_c_lculo_de_Microsoft_Excel7.xlsx"/></Relationships>
</file>

<file path=ppt/charts/_rels/chart10.xml.rels><?xml version="1.0" encoding="UTF-8" standalone="yes"?>
<Relationships xmlns="http://schemas.openxmlformats.org/package/2006/relationships"><Relationship Id="rId1" Type="http://schemas.openxmlformats.org/officeDocument/2006/relationships/package" Target="../embeddings/Hoja_de_c_lculo_de_Microsoft_Excel8.xlsx"/></Relationships>
</file>

<file path=ppt/charts/_rels/chart11.xml.rels><?xml version="1.0" encoding="UTF-8" standalone="yes"?>
<Relationships xmlns="http://schemas.openxmlformats.org/package/2006/relationships"><Relationship Id="rId1" Type="http://schemas.openxmlformats.org/officeDocument/2006/relationships/package" Target="../embeddings/Hoja_de_c_lculo_de_Microsoft_Excel9.xlsx"/></Relationships>
</file>

<file path=ppt/charts/_rels/chart12.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Libro1" TargetMode="External"/></Relationships>
</file>

<file path=ppt/charts/_rels/chart13.xml.rels><?xml version="1.0" encoding="UTF-8" standalone="yes"?>
<Relationships xmlns="http://schemas.openxmlformats.org/package/2006/relationships"><Relationship Id="rId2" Type="http://schemas.openxmlformats.org/officeDocument/2006/relationships/chartUserShapes" Target="../drawings/drawing5.xml"/><Relationship Id="rId1" Type="http://schemas.openxmlformats.org/officeDocument/2006/relationships/package" Target="../embeddings/Hoja_de_c_lculo_de_Microsoft_Excel10.xlsx"/></Relationships>
</file>

<file path=ppt/charts/_rels/chart14.xml.rels><?xml version="1.0" encoding="UTF-8" standalone="yes"?>
<Relationships xmlns="http://schemas.openxmlformats.org/package/2006/relationships"><Relationship Id="rId1" Type="http://schemas.openxmlformats.org/officeDocument/2006/relationships/package" Target="../embeddings/Hoja_de_c_lculo_de_Microsoft_Excel11.xlsx"/></Relationships>
</file>

<file path=ppt/charts/_rels/chart15.xml.rels><?xml version="1.0" encoding="UTF-8" standalone="yes"?>
<Relationships xmlns="http://schemas.openxmlformats.org/package/2006/relationships"><Relationship Id="rId1" Type="http://schemas.openxmlformats.org/officeDocument/2006/relationships/package" Target="../embeddings/Hoja_de_c_lculo_de_Microsoft_Excel12.xlsx"/></Relationships>
</file>

<file path=ppt/charts/_rels/chart16.xml.rels><?xml version="1.0" encoding="UTF-8" standalone="yes"?>
<Relationships xmlns="http://schemas.openxmlformats.org/package/2006/relationships"><Relationship Id="rId2" Type="http://schemas.openxmlformats.org/officeDocument/2006/relationships/chartUserShapes" Target="../drawings/drawing6.xml"/><Relationship Id="rId1" Type="http://schemas.openxmlformats.org/officeDocument/2006/relationships/package" Target="../embeddings/Hoja_de_c_lculo_de_Microsoft_Excel1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600">
                <a:solidFill>
                  <a:srgbClr val="002060"/>
                </a:solidFill>
              </a:defRPr>
            </a:pPr>
            <a:r>
              <a:rPr lang="es-PA" sz="1600" dirty="0">
                <a:solidFill>
                  <a:srgbClr val="002060"/>
                </a:solidFill>
              </a:rPr>
              <a:t>Años de vida perdidos por muerte prematura (</a:t>
            </a:r>
            <a:r>
              <a:rPr lang="es-PA" sz="1600" dirty="0" err="1">
                <a:solidFill>
                  <a:srgbClr val="002060"/>
                </a:solidFill>
              </a:rPr>
              <a:t>YLL's</a:t>
            </a:r>
            <a:r>
              <a:rPr lang="es-PA" sz="1600" dirty="0">
                <a:solidFill>
                  <a:srgbClr val="002060"/>
                </a:solidFill>
              </a:rPr>
              <a:t> por </a:t>
            </a:r>
            <a:r>
              <a:rPr lang="es-PA" sz="1600" dirty="0" err="1">
                <a:solidFill>
                  <a:srgbClr val="002060"/>
                </a:solidFill>
              </a:rPr>
              <a:t>NCD's</a:t>
            </a:r>
            <a:r>
              <a:rPr lang="es-PA" sz="1600" dirty="0">
                <a:solidFill>
                  <a:srgbClr val="002060"/>
                </a:solidFill>
              </a:rPr>
              <a:t>) valorizados por productividad según el ingreso por habitante de 2016.</a:t>
            </a:r>
          </a:p>
          <a:p>
            <a:pPr>
              <a:defRPr sz="1600">
                <a:solidFill>
                  <a:srgbClr val="002060"/>
                </a:solidFill>
              </a:defRPr>
            </a:pPr>
            <a:r>
              <a:rPr lang="es-PA" sz="1600" dirty="0">
                <a:solidFill>
                  <a:srgbClr val="002060"/>
                </a:solidFill>
              </a:rPr>
              <a:t>Causas de muerte por tumores (neoplasias), diabetes, cardiovasculares y </a:t>
            </a:r>
            <a:r>
              <a:rPr lang="es-PA" sz="1600" dirty="0" smtClean="0">
                <a:solidFill>
                  <a:srgbClr val="002060"/>
                </a:solidFill>
              </a:rPr>
              <a:t>vías </a:t>
            </a:r>
            <a:r>
              <a:rPr lang="es-PA" sz="1600" dirty="0">
                <a:solidFill>
                  <a:srgbClr val="002060"/>
                </a:solidFill>
              </a:rPr>
              <a:t>respiratorias.</a:t>
            </a:r>
          </a:p>
        </c:rich>
      </c:tx>
      <c:overlay val="0"/>
      <c:spPr>
        <a:solidFill>
          <a:schemeClr val="accent2">
            <a:alpha val="50000"/>
          </a:schemeClr>
        </a:solidFill>
        <a:scene3d>
          <a:camera prst="orthographicFront"/>
          <a:lightRig rig="threePt" dir="t"/>
        </a:scene3d>
        <a:sp3d>
          <a:bevelT/>
        </a:sp3d>
      </c:spPr>
    </c:title>
    <c:autoTitleDeleted val="0"/>
    <c:plotArea>
      <c:layout>
        <c:manualLayout>
          <c:layoutTarget val="inner"/>
          <c:xMode val="edge"/>
          <c:yMode val="edge"/>
          <c:x val="0.12844713325790288"/>
          <c:y val="0.21482817391025577"/>
          <c:w val="0.83650945574618429"/>
          <c:h val="0.62707750163516951"/>
        </c:manualLayout>
      </c:layout>
      <c:areaChart>
        <c:grouping val="standard"/>
        <c:varyColors val="0"/>
        <c:ser>
          <c:idx val="0"/>
          <c:order val="0"/>
          <c:tx>
            <c:v>Total</c:v>
          </c:tx>
          <c:spPr>
            <a:solidFill>
              <a:schemeClr val="accent4"/>
            </a:solidFill>
            <a:scene3d>
              <a:camera prst="orthographicFront"/>
              <a:lightRig rig="threePt" dir="t"/>
            </a:scene3d>
            <a:sp3d>
              <a:bevelT/>
            </a:sp3d>
          </c:spPr>
          <c:cat>
            <c:strRef>
              <c:f>'YLL´s 3% PIBPC muertes'!$D$4:$K$4</c:f>
              <c:strCache>
                <c:ptCount val="8"/>
                <c:pt idx="0">
                  <c:v>30 a 34</c:v>
                </c:pt>
                <c:pt idx="1">
                  <c:v>35 a 39</c:v>
                </c:pt>
                <c:pt idx="2">
                  <c:v>40 a 44</c:v>
                </c:pt>
                <c:pt idx="3">
                  <c:v>45 a 49</c:v>
                </c:pt>
                <c:pt idx="4">
                  <c:v>50 a 54</c:v>
                </c:pt>
                <c:pt idx="5">
                  <c:v>55 a 59</c:v>
                </c:pt>
                <c:pt idx="6">
                  <c:v>60 a 64</c:v>
                </c:pt>
                <c:pt idx="7">
                  <c:v>65 a 69</c:v>
                </c:pt>
              </c:strCache>
            </c:strRef>
          </c:cat>
          <c:val>
            <c:numRef>
              <c:f>'YLL´s 3% PIBPC muertes'!$D$5:$K$5</c:f>
              <c:numCache>
                <c:formatCode>_(* #,##0.00_);_(* \(#,##0.00\);_(* "-"??_);_(@_)</c:formatCode>
                <c:ptCount val="8"/>
                <c:pt idx="0">
                  <c:v>74809691.912137792</c:v>
                </c:pt>
                <c:pt idx="1">
                  <c:v>78615191.229653358</c:v>
                </c:pt>
                <c:pt idx="2">
                  <c:v>82642866.343578607</c:v>
                </c:pt>
                <c:pt idx="3">
                  <c:v>103572951.8143118</c:v>
                </c:pt>
                <c:pt idx="4">
                  <c:v>117982271.24684653</c:v>
                </c:pt>
                <c:pt idx="5">
                  <c:v>132167990.41819471</c:v>
                </c:pt>
                <c:pt idx="6">
                  <c:v>133684552.14294341</c:v>
                </c:pt>
                <c:pt idx="7">
                  <c:v>112193908.64123082</c:v>
                </c:pt>
              </c:numCache>
            </c:numRef>
          </c:val>
          <c:extLst xmlns:c16r2="http://schemas.microsoft.com/office/drawing/2015/06/chart">
            <c:ext xmlns:c16="http://schemas.microsoft.com/office/drawing/2014/chart" uri="{C3380CC4-5D6E-409C-BE32-E72D297353CC}">
              <c16:uniqueId val="{00000000-5BAC-49A9-876F-F7C3E9D6DBCE}"/>
            </c:ext>
          </c:extLst>
        </c:ser>
        <c:ser>
          <c:idx val="1"/>
          <c:order val="1"/>
          <c:tx>
            <c:v>Hombres</c:v>
          </c:tx>
          <c:spPr>
            <a:scene3d>
              <a:camera prst="orthographicFront"/>
              <a:lightRig rig="threePt" dir="t"/>
            </a:scene3d>
            <a:sp3d>
              <a:bevelT/>
            </a:sp3d>
          </c:spPr>
          <c:cat>
            <c:strRef>
              <c:f>'YLL´s 3% PIBPC muertes'!$D$4:$K$4</c:f>
              <c:strCache>
                <c:ptCount val="8"/>
                <c:pt idx="0">
                  <c:v>30 a 34</c:v>
                </c:pt>
                <c:pt idx="1">
                  <c:v>35 a 39</c:v>
                </c:pt>
                <c:pt idx="2">
                  <c:v>40 a 44</c:v>
                </c:pt>
                <c:pt idx="3">
                  <c:v>45 a 49</c:v>
                </c:pt>
                <c:pt idx="4">
                  <c:v>50 a 54</c:v>
                </c:pt>
                <c:pt idx="5">
                  <c:v>55 a 59</c:v>
                </c:pt>
                <c:pt idx="6">
                  <c:v>60 a 64</c:v>
                </c:pt>
                <c:pt idx="7">
                  <c:v>65 a 69</c:v>
                </c:pt>
              </c:strCache>
            </c:strRef>
          </c:cat>
          <c:val>
            <c:numRef>
              <c:f>'YLL´s 3% PIBPC muertes'!$D$6:$K$6</c:f>
              <c:numCache>
                <c:formatCode>_(* #,##0.00_);_(* \(#,##0.00\);_(* "-"??_);_(@_)</c:formatCode>
                <c:ptCount val="8"/>
                <c:pt idx="0">
                  <c:v>53836555.327498719</c:v>
                </c:pt>
                <c:pt idx="1">
                  <c:v>54777036.469693951</c:v>
                </c:pt>
                <c:pt idx="2">
                  <c:v>54585103.078783393</c:v>
                </c:pt>
                <c:pt idx="3">
                  <c:v>66821259.235039875</c:v>
                </c:pt>
                <c:pt idx="4">
                  <c:v>72091455.109109461</c:v>
                </c:pt>
                <c:pt idx="5">
                  <c:v>80593741.983268738</c:v>
                </c:pt>
                <c:pt idx="6">
                  <c:v>78152204.609974965</c:v>
                </c:pt>
                <c:pt idx="7">
                  <c:v>68717713.795306161</c:v>
                </c:pt>
              </c:numCache>
            </c:numRef>
          </c:val>
          <c:extLst xmlns:c16r2="http://schemas.microsoft.com/office/drawing/2015/06/chart">
            <c:ext xmlns:c16="http://schemas.microsoft.com/office/drawing/2014/chart" uri="{C3380CC4-5D6E-409C-BE32-E72D297353CC}">
              <c16:uniqueId val="{00000001-5BAC-49A9-876F-F7C3E9D6DBCE}"/>
            </c:ext>
          </c:extLst>
        </c:ser>
        <c:ser>
          <c:idx val="2"/>
          <c:order val="2"/>
          <c:tx>
            <c:v>Mujeres</c:v>
          </c:tx>
          <c:spPr>
            <a:scene3d>
              <a:camera prst="orthographicFront"/>
              <a:lightRig rig="threePt" dir="t"/>
            </a:scene3d>
            <a:sp3d>
              <a:bevelT/>
            </a:sp3d>
          </c:spPr>
          <c:cat>
            <c:strRef>
              <c:f>'YLL´s 3% PIBPC muertes'!$D$4:$K$4</c:f>
              <c:strCache>
                <c:ptCount val="8"/>
                <c:pt idx="0">
                  <c:v>30 a 34</c:v>
                </c:pt>
                <c:pt idx="1">
                  <c:v>35 a 39</c:v>
                </c:pt>
                <c:pt idx="2">
                  <c:v>40 a 44</c:v>
                </c:pt>
                <c:pt idx="3">
                  <c:v>45 a 49</c:v>
                </c:pt>
                <c:pt idx="4">
                  <c:v>50 a 54</c:v>
                </c:pt>
                <c:pt idx="5">
                  <c:v>55 a 59</c:v>
                </c:pt>
                <c:pt idx="6">
                  <c:v>60 a 64</c:v>
                </c:pt>
                <c:pt idx="7">
                  <c:v>65 a 69</c:v>
                </c:pt>
              </c:strCache>
            </c:strRef>
          </c:cat>
          <c:val>
            <c:numRef>
              <c:f>'YLL´s 3% PIBPC muertes'!$D$7:$K$7</c:f>
              <c:numCache>
                <c:formatCode>_(* #,##0.00_);_(* \(#,##0.00\);_(* "-"??_);_(@_)</c:formatCode>
                <c:ptCount val="8"/>
                <c:pt idx="0">
                  <c:v>20973136.584639072</c:v>
                </c:pt>
                <c:pt idx="1">
                  <c:v>23838154.759959403</c:v>
                </c:pt>
                <c:pt idx="2">
                  <c:v>28057763.264795203</c:v>
                </c:pt>
                <c:pt idx="3">
                  <c:v>36751692.579271935</c:v>
                </c:pt>
                <c:pt idx="4">
                  <c:v>45890816.13773708</c:v>
                </c:pt>
                <c:pt idx="5">
                  <c:v>51574248.434925981</c:v>
                </c:pt>
                <c:pt idx="6">
                  <c:v>55532347.532968432</c:v>
                </c:pt>
                <c:pt idx="7">
                  <c:v>43476194.845924661</c:v>
                </c:pt>
              </c:numCache>
            </c:numRef>
          </c:val>
          <c:extLst xmlns:c16r2="http://schemas.microsoft.com/office/drawing/2015/06/chart">
            <c:ext xmlns:c16="http://schemas.microsoft.com/office/drawing/2014/chart" uri="{C3380CC4-5D6E-409C-BE32-E72D297353CC}">
              <c16:uniqueId val="{00000002-5BAC-49A9-876F-F7C3E9D6DBCE}"/>
            </c:ext>
          </c:extLst>
        </c:ser>
        <c:dLbls>
          <c:showLegendKey val="0"/>
          <c:showVal val="0"/>
          <c:showCatName val="0"/>
          <c:showSerName val="0"/>
          <c:showPercent val="0"/>
          <c:showBubbleSize val="0"/>
        </c:dLbls>
        <c:axId val="378345808"/>
        <c:axId val="378345024"/>
      </c:areaChart>
      <c:catAx>
        <c:axId val="378345808"/>
        <c:scaling>
          <c:orientation val="minMax"/>
        </c:scaling>
        <c:delete val="0"/>
        <c:axPos val="b"/>
        <c:title>
          <c:tx>
            <c:rich>
              <a:bodyPr/>
              <a:lstStyle/>
              <a:p>
                <a:pPr>
                  <a:defRPr/>
                </a:pPr>
                <a:r>
                  <a:rPr lang="es-PA"/>
                  <a:t>Rangos de edades</a:t>
                </a:r>
              </a:p>
            </c:rich>
          </c:tx>
          <c:overlay val="0"/>
        </c:title>
        <c:numFmt formatCode="#,##0.00" sourceLinked="0"/>
        <c:majorTickMark val="none"/>
        <c:minorTickMark val="none"/>
        <c:tickLblPos val="nextTo"/>
        <c:crossAx val="378345024"/>
        <c:crosses val="autoZero"/>
        <c:auto val="1"/>
        <c:lblAlgn val="ctr"/>
        <c:lblOffset val="100"/>
        <c:noMultiLvlLbl val="0"/>
      </c:catAx>
      <c:valAx>
        <c:axId val="378345024"/>
        <c:scaling>
          <c:orientation val="minMax"/>
        </c:scaling>
        <c:delete val="0"/>
        <c:axPos val="l"/>
        <c:majorGridlines/>
        <c:title>
          <c:tx>
            <c:rich>
              <a:bodyPr/>
              <a:lstStyle/>
              <a:p>
                <a:pPr>
                  <a:defRPr/>
                </a:pPr>
                <a:r>
                  <a:rPr lang="es-PA"/>
                  <a:t>En B/.</a:t>
                </a:r>
              </a:p>
            </c:rich>
          </c:tx>
          <c:overlay val="0"/>
        </c:title>
        <c:numFmt formatCode="#,##0" sourceLinked="0"/>
        <c:majorTickMark val="none"/>
        <c:minorTickMark val="none"/>
        <c:tickLblPos val="nextTo"/>
        <c:crossAx val="378345808"/>
        <c:crosses val="autoZero"/>
        <c:crossBetween val="midCat"/>
      </c:valAx>
      <c:dTable>
        <c:showHorzBorder val="1"/>
        <c:showVertBorder val="1"/>
        <c:showOutline val="1"/>
        <c:showKeys val="1"/>
      </c:dTable>
      <c:spPr>
        <a:solidFill>
          <a:schemeClr val="accent1">
            <a:alpha val="20000"/>
          </a:schemeClr>
        </a:solidFill>
        <a:ln>
          <a:solidFill>
            <a:schemeClr val="tx1"/>
          </a:solidFill>
        </a:ln>
        <a:effectLst>
          <a:outerShdw blurRad="50800" dist="50800" dir="5400000" sx="1000" sy="1000" algn="ctr" rotWithShape="0">
            <a:srgbClr val="000000"/>
          </a:outerShdw>
        </a:effectLst>
      </c:spPr>
    </c:plotArea>
    <c:legend>
      <c:legendPos val="r"/>
      <c:layout>
        <c:manualLayout>
          <c:xMode val="edge"/>
          <c:yMode val="edge"/>
          <c:x val="0.50133346788477284"/>
          <c:y val="0.28609334039090045"/>
          <c:w val="7.9332325028286424E-2"/>
          <c:h val="0.1095934144595562"/>
        </c:manualLayout>
      </c:layout>
      <c:overlay val="0"/>
      <c:spPr>
        <a:solidFill>
          <a:schemeClr val="bg1"/>
        </a:solidFill>
        <a:ln>
          <a:solidFill>
            <a:schemeClr val="tx1"/>
          </a:solidFill>
        </a:ln>
        <a:effectLst>
          <a:outerShdw dist="50800" sx="1000" sy="1000" algn="ctr" rotWithShape="0">
            <a:srgbClr val="000000"/>
          </a:outerShdw>
        </a:effectLst>
      </c:spPr>
    </c:legend>
    <c:plotVisOnly val="1"/>
    <c:dispBlanksAs val="zero"/>
    <c:showDLblsOverMax val="0"/>
  </c:chart>
  <c:spPr>
    <a:ln>
      <a:solidFill>
        <a:schemeClr val="tx1"/>
      </a:solidFill>
    </a:ln>
  </c:spPr>
  <c:txPr>
    <a:bodyPr/>
    <a:lstStyle/>
    <a:p>
      <a:pPr>
        <a:defRPr>
          <a:latin typeface="Arial" panose="020B0604020202020204" pitchFamily="34" charset="0"/>
          <a:cs typeface="Arial" panose="020B0604020202020204" pitchFamily="34" charset="0"/>
        </a:defRPr>
      </a:pPr>
      <a:endParaRPr lang="es-E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rgbClr val="002060"/>
                </a:solidFill>
                <a:latin typeface="Arial" panose="020B0604020202020204" pitchFamily="34" charset="0"/>
                <a:ea typeface="+mn-ea"/>
                <a:cs typeface="Arial" panose="020B0604020202020204" pitchFamily="34" charset="0"/>
              </a:defRPr>
            </a:pPr>
            <a:r>
              <a:rPr lang="es-PA" b="1" dirty="0">
                <a:solidFill>
                  <a:srgbClr val="002060"/>
                </a:solidFill>
              </a:rPr>
              <a:t>Riesgo de muerte atribuible por exposición a material </a:t>
            </a:r>
            <a:r>
              <a:rPr lang="es-PA" b="1" dirty="0" err="1">
                <a:solidFill>
                  <a:srgbClr val="002060"/>
                </a:solidFill>
              </a:rPr>
              <a:t>particulado</a:t>
            </a:r>
            <a:r>
              <a:rPr lang="es-PA" b="1" dirty="0">
                <a:solidFill>
                  <a:srgbClr val="002060"/>
                </a:solidFill>
              </a:rPr>
              <a:t> contaminante en el aire y participación en el total de muertes en Panamá de algunas enfermedades no transmisibles </a:t>
            </a:r>
          </a:p>
        </c:rich>
      </c:tx>
      <c:overlay val="0"/>
      <c:spPr>
        <a:solidFill>
          <a:schemeClr val="accent2">
            <a:alpha val="50000"/>
          </a:schemeClr>
        </a:solidFill>
        <a:ln>
          <a:noFill/>
        </a:ln>
        <a:effectLst/>
        <a:scene3d>
          <a:camera prst="orthographicFront"/>
          <a:lightRig rig="threePt" dir="t"/>
        </a:scene3d>
        <a:sp3d>
          <a:bevelT/>
        </a:sp3d>
      </c:spPr>
      <c:txPr>
        <a:bodyPr rot="0" spcFirstLastPara="1" vertOverflow="ellipsis" vert="horz" wrap="square" anchor="ctr" anchorCtr="1"/>
        <a:lstStyle/>
        <a:p>
          <a:pPr>
            <a:defRPr sz="1400" b="1" i="0" u="none" strike="noStrike" kern="1200" spc="0" baseline="0">
              <a:solidFill>
                <a:srgbClr val="002060"/>
              </a:solidFill>
              <a:latin typeface="Arial" panose="020B0604020202020204" pitchFamily="34" charset="0"/>
              <a:ea typeface="+mn-ea"/>
              <a:cs typeface="Arial" panose="020B0604020202020204" pitchFamily="34" charset="0"/>
            </a:defRPr>
          </a:pPr>
          <a:endParaRPr lang="es-ES"/>
        </a:p>
      </c:txPr>
    </c:title>
    <c:autoTitleDeleted val="0"/>
    <c:plotArea>
      <c:layout/>
      <c:barChart>
        <c:barDir val="bar"/>
        <c:grouping val="clustered"/>
        <c:varyColors val="0"/>
        <c:ser>
          <c:idx val="0"/>
          <c:order val="0"/>
          <c:tx>
            <c:strRef>
              <c:f>'Fracción riesgo atribuible'!$B$1</c:f>
              <c:strCache>
                <c:ptCount val="1"/>
                <c:pt idx="0">
                  <c:v>Riesgo Atribuible</c:v>
                </c:pt>
              </c:strCache>
            </c:strRef>
          </c:tx>
          <c:spPr>
            <a:solidFill>
              <a:schemeClr val="accent4"/>
            </a:solidFill>
            <a:ln>
              <a:noFill/>
            </a:ln>
            <a:effectLst/>
          </c:spPr>
          <c:invertIfNegative val="0"/>
          <c:cat>
            <c:strRef>
              <c:f>'Fracción riesgo atribuible'!$A$2:$A$5</c:f>
              <c:strCache>
                <c:ptCount val="4"/>
                <c:pt idx="0">
                  <c:v>Cáncer de pulmón</c:v>
                </c:pt>
                <c:pt idx="1">
                  <c:v>EPOC</c:v>
                </c:pt>
                <c:pt idx="2">
                  <c:v>Enfermedad Isquémica</c:v>
                </c:pt>
                <c:pt idx="3">
                  <c:v>Infarto</c:v>
                </c:pt>
              </c:strCache>
            </c:strRef>
          </c:cat>
          <c:val>
            <c:numRef>
              <c:f>'Fracción riesgo atribuible'!$B$2:$B$5</c:f>
              <c:numCache>
                <c:formatCode>General</c:formatCode>
                <c:ptCount val="4"/>
                <c:pt idx="0" formatCode="0.00">
                  <c:v>8.33</c:v>
                </c:pt>
                <c:pt idx="1">
                  <c:v>14.07</c:v>
                </c:pt>
                <c:pt idx="2">
                  <c:v>11.34</c:v>
                </c:pt>
                <c:pt idx="3">
                  <c:v>8.67</c:v>
                </c:pt>
              </c:numCache>
            </c:numRef>
          </c:val>
          <c:extLst xmlns:c16r2="http://schemas.microsoft.com/office/drawing/2015/06/chart">
            <c:ext xmlns:c16="http://schemas.microsoft.com/office/drawing/2014/chart" uri="{C3380CC4-5D6E-409C-BE32-E72D297353CC}">
              <c16:uniqueId val="{00000000-804E-46A1-9FFC-53B6B97F74E4}"/>
            </c:ext>
          </c:extLst>
        </c:ser>
        <c:ser>
          <c:idx val="1"/>
          <c:order val="1"/>
          <c:tx>
            <c:strRef>
              <c:f>'Fracción riesgo atribuible'!$C$1</c:f>
              <c:strCache>
                <c:ptCount val="1"/>
                <c:pt idx="0">
                  <c:v>Participación Relativa en todas las muertes</c:v>
                </c:pt>
              </c:strCache>
            </c:strRef>
          </c:tx>
          <c:spPr>
            <a:solidFill>
              <a:schemeClr val="accent2"/>
            </a:solidFill>
            <a:ln>
              <a:noFill/>
            </a:ln>
            <a:effectLst/>
          </c:spPr>
          <c:invertIfNegative val="0"/>
          <c:cat>
            <c:strRef>
              <c:f>'Fracción riesgo atribuible'!$A$2:$A$5</c:f>
              <c:strCache>
                <c:ptCount val="4"/>
                <c:pt idx="0">
                  <c:v>Cáncer de pulmón</c:v>
                </c:pt>
                <c:pt idx="1">
                  <c:v>EPOC</c:v>
                </c:pt>
                <c:pt idx="2">
                  <c:v>Enfermedad Isquémica</c:v>
                </c:pt>
                <c:pt idx="3">
                  <c:v>Infarto</c:v>
                </c:pt>
              </c:strCache>
            </c:strRef>
          </c:cat>
          <c:val>
            <c:numRef>
              <c:f>'Fracción riesgo atribuible'!$C$2:$C$5</c:f>
              <c:numCache>
                <c:formatCode>General</c:formatCode>
                <c:ptCount val="4"/>
                <c:pt idx="0">
                  <c:v>1.89</c:v>
                </c:pt>
                <c:pt idx="1">
                  <c:v>3.32</c:v>
                </c:pt>
                <c:pt idx="2">
                  <c:v>14.71</c:v>
                </c:pt>
                <c:pt idx="3">
                  <c:v>7.82</c:v>
                </c:pt>
              </c:numCache>
            </c:numRef>
          </c:val>
          <c:extLst xmlns:c16r2="http://schemas.microsoft.com/office/drawing/2015/06/chart">
            <c:ext xmlns:c16="http://schemas.microsoft.com/office/drawing/2014/chart" uri="{C3380CC4-5D6E-409C-BE32-E72D297353CC}">
              <c16:uniqueId val="{00000001-804E-46A1-9FFC-53B6B97F74E4}"/>
            </c:ext>
          </c:extLst>
        </c:ser>
        <c:dLbls>
          <c:showLegendKey val="0"/>
          <c:showVal val="0"/>
          <c:showCatName val="0"/>
          <c:showSerName val="0"/>
          <c:showPercent val="0"/>
          <c:showBubbleSize val="0"/>
        </c:dLbls>
        <c:gapWidth val="182"/>
        <c:axId val="378346200"/>
        <c:axId val="378346592"/>
      </c:barChart>
      <c:catAx>
        <c:axId val="37834620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s-ES"/>
          </a:p>
        </c:txPr>
        <c:crossAx val="378346592"/>
        <c:crosses val="autoZero"/>
        <c:auto val="1"/>
        <c:lblAlgn val="ctr"/>
        <c:lblOffset val="100"/>
        <c:noMultiLvlLbl val="0"/>
      </c:catAx>
      <c:valAx>
        <c:axId val="378346592"/>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s-PA"/>
                  <a:t>Porcentajes</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s-ES"/>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s-ES"/>
          </a:p>
        </c:txPr>
        <c:crossAx val="378346200"/>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s-ES"/>
          </a:p>
        </c:txPr>
      </c:dTable>
      <c:spPr>
        <a:noFill/>
        <a:ln>
          <a:solidFill>
            <a:schemeClr val="tx1"/>
          </a:solid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s-ES"/>
        </a:p>
      </c:txPr>
    </c:legend>
    <c:plotVisOnly val="1"/>
    <c:dispBlanksAs val="gap"/>
    <c:showDLblsOverMax val="0"/>
  </c:chart>
  <c:spPr>
    <a:noFill/>
    <a:ln>
      <a:solidFill>
        <a:srgbClr val="000000"/>
      </a:solidFill>
    </a:ln>
    <a:effectLst/>
  </c:spPr>
  <c:txPr>
    <a:bodyPr/>
    <a:lstStyle/>
    <a:p>
      <a:pPr>
        <a:defRPr>
          <a:latin typeface="Arial" panose="020B0604020202020204" pitchFamily="34" charset="0"/>
          <a:cs typeface="Arial" panose="020B0604020202020204" pitchFamily="34" charset="0"/>
        </a:defRPr>
      </a:pPr>
      <a:endParaRPr lang="es-E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1" i="0" u="none" strike="noStrike" kern="1200" spc="0" baseline="0">
                <a:solidFill>
                  <a:srgbClr val="002060"/>
                </a:solidFill>
                <a:latin typeface="Arial" panose="020B0604020202020204" pitchFamily="34" charset="0"/>
                <a:ea typeface="+mn-ea"/>
                <a:cs typeface="Arial" panose="020B0604020202020204" pitchFamily="34" charset="0"/>
              </a:defRPr>
            </a:pPr>
            <a:r>
              <a:rPr lang="es-PA" b="1">
                <a:solidFill>
                  <a:srgbClr val="002060"/>
                </a:solidFill>
              </a:rPr>
              <a:t>Años de vida perdidos por muerte prematura por riesgo atribuible de la exposición a material particulado contaminante en el aire en Panamá respecto de algunas enfermedades no transmisibles en B/.  Año 2016.</a:t>
            </a:r>
          </a:p>
        </c:rich>
      </c:tx>
      <c:overlay val="0"/>
      <c:spPr>
        <a:solidFill>
          <a:schemeClr val="accent2">
            <a:alpha val="50000"/>
          </a:schemeClr>
        </a:solidFill>
        <a:ln>
          <a:noFill/>
        </a:ln>
        <a:effectLst/>
        <a:scene3d>
          <a:camera prst="orthographicFront"/>
          <a:lightRig rig="threePt" dir="t"/>
        </a:scene3d>
        <a:sp3d>
          <a:bevelT/>
        </a:sp3d>
      </c:spPr>
      <c:txPr>
        <a:bodyPr rot="0" spcFirstLastPara="1" vertOverflow="ellipsis" vert="horz" wrap="square" anchor="ctr" anchorCtr="1"/>
        <a:lstStyle/>
        <a:p>
          <a:pPr>
            <a:defRPr sz="1400" b="1" i="0" u="none" strike="noStrike" kern="1200" spc="0" baseline="0">
              <a:solidFill>
                <a:srgbClr val="002060"/>
              </a:solidFill>
              <a:latin typeface="Arial" panose="020B0604020202020204" pitchFamily="34" charset="0"/>
              <a:ea typeface="+mn-ea"/>
              <a:cs typeface="Arial" panose="020B0604020202020204" pitchFamily="34" charset="0"/>
            </a:defRPr>
          </a:pPr>
          <a:endParaRPr lang="es-ES"/>
        </a:p>
      </c:txPr>
    </c:title>
    <c:autoTitleDeleted val="0"/>
    <c:plotArea>
      <c:layout/>
      <c:barChart>
        <c:barDir val="bar"/>
        <c:grouping val="clustered"/>
        <c:varyColors val="0"/>
        <c:ser>
          <c:idx val="0"/>
          <c:order val="0"/>
          <c:tx>
            <c:strRef>
              <c:f>'Fracción riesgo atribuible'!$D$1</c:f>
              <c:strCache>
                <c:ptCount val="1"/>
                <c:pt idx="0">
                  <c:v>YLL en B/.</c:v>
                </c:pt>
              </c:strCache>
            </c:strRef>
          </c:tx>
          <c:spPr>
            <a:solidFill>
              <a:schemeClr val="accent1"/>
            </a:solidFill>
            <a:ln>
              <a:noFill/>
            </a:ln>
            <a:effectLst/>
          </c:spPr>
          <c:invertIfNegative val="0"/>
          <c:dPt>
            <c:idx val="0"/>
            <c:invertIfNegative val="0"/>
            <c:bubble3D val="0"/>
            <c:spPr>
              <a:solidFill>
                <a:srgbClr val="00B050"/>
              </a:solidFill>
              <a:ln>
                <a:noFill/>
              </a:ln>
              <a:effectLst/>
            </c:spPr>
            <c:extLst xmlns:c16r2="http://schemas.microsoft.com/office/drawing/2015/06/chart">
              <c:ext xmlns:c16="http://schemas.microsoft.com/office/drawing/2014/chart" uri="{C3380CC4-5D6E-409C-BE32-E72D297353CC}">
                <c16:uniqueId val="{00000001-DD58-439B-9417-15D1F7D2E897}"/>
              </c:ext>
            </c:extLst>
          </c:dPt>
          <c:dPt>
            <c:idx val="1"/>
            <c:invertIfNegative val="0"/>
            <c:bubble3D val="0"/>
            <c:spPr>
              <a:solidFill>
                <a:schemeClr val="tx1"/>
              </a:solidFill>
              <a:ln>
                <a:noFill/>
              </a:ln>
              <a:effectLst/>
            </c:spPr>
            <c:extLst xmlns:c16r2="http://schemas.microsoft.com/office/drawing/2015/06/chart">
              <c:ext xmlns:c16="http://schemas.microsoft.com/office/drawing/2014/chart" uri="{C3380CC4-5D6E-409C-BE32-E72D297353CC}">
                <c16:uniqueId val="{00000003-DD58-439B-9417-15D1F7D2E897}"/>
              </c:ext>
            </c:extLst>
          </c:dPt>
          <c:dPt>
            <c:idx val="2"/>
            <c:invertIfNegative val="0"/>
            <c:bubble3D val="0"/>
            <c:spPr>
              <a:solidFill>
                <a:schemeClr val="accent4"/>
              </a:solidFill>
              <a:ln>
                <a:noFill/>
              </a:ln>
              <a:effectLst/>
            </c:spPr>
            <c:extLst xmlns:c16r2="http://schemas.microsoft.com/office/drawing/2015/06/chart">
              <c:ext xmlns:c16="http://schemas.microsoft.com/office/drawing/2014/chart" uri="{C3380CC4-5D6E-409C-BE32-E72D297353CC}">
                <c16:uniqueId val="{00000000-2F31-431D-8BF0-D373CA25EC91}"/>
              </c:ext>
            </c:extLst>
          </c:dPt>
          <c:dPt>
            <c:idx val="3"/>
            <c:invertIfNegative val="0"/>
            <c:bubble3D val="0"/>
            <c:spPr>
              <a:solidFill>
                <a:schemeClr val="accent2"/>
              </a:solidFill>
              <a:ln>
                <a:noFill/>
              </a:ln>
              <a:effectLst/>
            </c:spPr>
            <c:extLst xmlns:c16r2="http://schemas.microsoft.com/office/drawing/2015/06/chart">
              <c:ext xmlns:c16="http://schemas.microsoft.com/office/drawing/2014/chart" uri="{C3380CC4-5D6E-409C-BE32-E72D297353CC}">
                <c16:uniqueId val="{00000005-DD58-439B-9417-15D1F7D2E897}"/>
              </c:ext>
            </c:extLst>
          </c:dPt>
          <c:cat>
            <c:strRef>
              <c:f>'Fracción riesgo atribuible'!$A$2:$A$5</c:f>
              <c:strCache>
                <c:ptCount val="4"/>
                <c:pt idx="0">
                  <c:v>Cáncer de pulmón</c:v>
                </c:pt>
                <c:pt idx="1">
                  <c:v>EPOC</c:v>
                </c:pt>
                <c:pt idx="2">
                  <c:v>Enfermedad Isquémica</c:v>
                </c:pt>
                <c:pt idx="3">
                  <c:v>Infarto</c:v>
                </c:pt>
              </c:strCache>
            </c:strRef>
          </c:cat>
          <c:val>
            <c:numRef>
              <c:f>'Fracción riesgo atribuible'!$D$2:$D$5</c:f>
              <c:numCache>
                <c:formatCode>#,##0.00</c:formatCode>
                <c:ptCount val="4"/>
                <c:pt idx="0">
                  <c:v>1852666.7</c:v>
                </c:pt>
                <c:pt idx="1">
                  <c:v>43251.72</c:v>
                </c:pt>
                <c:pt idx="2">
                  <c:v>2836898.11</c:v>
                </c:pt>
                <c:pt idx="3">
                  <c:v>1153038.6399999999</c:v>
                </c:pt>
              </c:numCache>
            </c:numRef>
          </c:val>
          <c:extLst xmlns:c16r2="http://schemas.microsoft.com/office/drawing/2015/06/chart">
            <c:ext xmlns:c16="http://schemas.microsoft.com/office/drawing/2014/chart" uri="{C3380CC4-5D6E-409C-BE32-E72D297353CC}">
              <c16:uniqueId val="{00000006-DD58-439B-9417-15D1F7D2E897}"/>
            </c:ext>
          </c:extLst>
        </c:ser>
        <c:dLbls>
          <c:showLegendKey val="0"/>
          <c:showVal val="0"/>
          <c:showCatName val="0"/>
          <c:showSerName val="0"/>
          <c:showPercent val="0"/>
          <c:showBubbleSize val="0"/>
        </c:dLbls>
        <c:gapWidth val="182"/>
        <c:axId val="378346984"/>
        <c:axId val="378347376"/>
      </c:barChart>
      <c:catAx>
        <c:axId val="37834698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s-ES"/>
          </a:p>
        </c:txPr>
        <c:crossAx val="378347376"/>
        <c:crosses val="autoZero"/>
        <c:auto val="1"/>
        <c:lblAlgn val="ctr"/>
        <c:lblOffset val="100"/>
        <c:noMultiLvlLbl val="0"/>
      </c:catAx>
      <c:valAx>
        <c:axId val="378347376"/>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r>
                  <a:rPr lang="es-PA"/>
                  <a:t>En Balboas</a:t>
                </a:r>
              </a:p>
            </c:rich>
          </c:tx>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s-ES"/>
            </a:p>
          </c:txPr>
        </c:title>
        <c:numFmt formatCode="#,##0.00"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s-ES"/>
          </a:p>
        </c:txPr>
        <c:crossAx val="378346984"/>
        <c:crosses val="autoZero"/>
        <c:crossBetween val="between"/>
      </c:valAx>
      <c:dTable>
        <c:showHorzBorder val="1"/>
        <c:showVertBorder val="1"/>
        <c:showOutline val="1"/>
        <c:showKeys val="1"/>
        <c:spPr>
          <a:noFill/>
          <a:ln w="9525" cap="flat" cmpd="sng" algn="ctr">
            <a:solidFill>
              <a:schemeClr val="tx1">
                <a:lumMod val="15000"/>
                <a:lumOff val="85000"/>
              </a:schemeClr>
            </a:solidFill>
            <a:round/>
          </a:ln>
          <a:effectLst/>
        </c:spPr>
        <c:txPr>
          <a:bodyPr rot="0" spcFirstLastPara="1" vertOverflow="ellipsis" vert="horz" wrap="square" anchor="ctr" anchorCtr="1"/>
          <a:lstStyle/>
          <a:p>
            <a:pPr rtl="0">
              <a:defRPr sz="9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s-ES"/>
          </a:p>
        </c:txPr>
      </c:dTable>
      <c:spPr>
        <a:noFill/>
        <a:ln>
          <a:solidFill>
            <a:schemeClr val="tx1">
              <a:alpha val="99000"/>
            </a:schemeClr>
          </a:solidFill>
        </a:ln>
        <a:effectLst/>
      </c:spPr>
    </c:plotArea>
    <c:plotVisOnly val="1"/>
    <c:dispBlanksAs val="gap"/>
    <c:showDLblsOverMax val="0"/>
  </c:chart>
  <c:spPr>
    <a:noFill/>
    <a:ln>
      <a:solidFill>
        <a:schemeClr val="tx1"/>
      </a:solidFill>
    </a:ln>
    <a:effectLst/>
  </c:spPr>
  <c:txPr>
    <a:bodyPr/>
    <a:lstStyle/>
    <a:p>
      <a:pPr>
        <a:defRPr>
          <a:latin typeface="Arial" panose="020B0604020202020204" pitchFamily="34" charset="0"/>
          <a:cs typeface="Arial" panose="020B0604020202020204" pitchFamily="34" charset="0"/>
        </a:defRPr>
      </a:pPr>
      <a:endParaRPr lang="es-E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12"/>
    </mc:Choice>
    <mc:Fallback>
      <c:style val="12"/>
    </mc:Fallback>
  </mc:AlternateContent>
  <c:chart>
    <c:title>
      <c:tx>
        <c:rich>
          <a:bodyPr/>
          <a:lstStyle/>
          <a:p>
            <a:pPr>
              <a:defRPr sz="1400"/>
            </a:pPr>
            <a:r>
              <a:rPr lang="es-PA" sz="1400" dirty="0"/>
              <a:t>Mortalidad </a:t>
            </a:r>
            <a:r>
              <a:rPr lang="es-PA" sz="1400" dirty="0" smtClean="0"/>
              <a:t>proporcional por enfermedades asociadas </a:t>
            </a:r>
            <a:r>
              <a:rPr lang="es-PA" sz="1400" dirty="0"/>
              <a:t>al </a:t>
            </a:r>
            <a:r>
              <a:rPr lang="es-PA" sz="1400" dirty="0" smtClean="0"/>
              <a:t>consumo </a:t>
            </a:r>
            <a:r>
              <a:rPr lang="es-PA" sz="1400" dirty="0"/>
              <a:t>de </a:t>
            </a:r>
            <a:r>
              <a:rPr lang="es-PA" sz="1400" dirty="0" smtClean="0"/>
              <a:t>tabaco</a:t>
            </a:r>
            <a:r>
              <a:rPr lang="es-PA" sz="1400" dirty="0"/>
              <a:t>. Republica de Panamá. Años: 2000-2010</a:t>
            </a:r>
          </a:p>
        </c:rich>
      </c:tx>
      <c:layout>
        <c:manualLayout>
          <c:xMode val="edge"/>
          <c:yMode val="edge"/>
          <c:x val="0.14906522732042118"/>
          <c:y val="2.4754998980411915E-2"/>
        </c:manualLayout>
      </c:layout>
      <c:overlay val="1"/>
      <c:spPr>
        <a:solidFill>
          <a:schemeClr val="accent2">
            <a:alpha val="50000"/>
          </a:schemeClr>
        </a:solidFill>
        <a:ln>
          <a:solidFill>
            <a:schemeClr val="tx1"/>
          </a:solidFill>
        </a:ln>
        <a:scene3d>
          <a:camera prst="orthographicFront"/>
          <a:lightRig rig="threePt" dir="t"/>
        </a:scene3d>
        <a:sp3d>
          <a:bevelT/>
        </a:sp3d>
      </c:spPr>
    </c:title>
    <c:autoTitleDeleted val="0"/>
    <c:plotArea>
      <c:layout>
        <c:manualLayout>
          <c:layoutTarget val="inner"/>
          <c:xMode val="edge"/>
          <c:yMode val="edge"/>
          <c:x val="0.10800119431174314"/>
          <c:y val="0.12042470515324272"/>
          <c:w val="0.84228037162537495"/>
          <c:h val="0.67167620599049926"/>
        </c:manualLayout>
      </c:layout>
      <c:barChart>
        <c:barDir val="col"/>
        <c:grouping val="clustered"/>
        <c:varyColors val="0"/>
        <c:ser>
          <c:idx val="0"/>
          <c:order val="0"/>
          <c:spPr>
            <a:solidFill>
              <a:srgbClr val="FF0000"/>
            </a:solidFill>
            <a:scene3d>
              <a:camera prst="orthographicFront"/>
              <a:lightRig rig="threePt" dir="t"/>
            </a:scene3d>
            <a:sp3d>
              <a:bevelT/>
            </a:sp3d>
          </c:spPr>
          <c:invertIfNegative val="0"/>
          <c:dPt>
            <c:idx val="6"/>
            <c:invertIfNegative val="0"/>
            <c:bubble3D val="0"/>
            <c:spPr>
              <a:solidFill>
                <a:schemeClr val="accent2"/>
              </a:solidFill>
              <a:scene3d>
                <a:camera prst="orthographicFront"/>
                <a:lightRig rig="threePt" dir="t"/>
              </a:scene3d>
              <a:sp3d>
                <a:bevelT/>
              </a:sp3d>
            </c:spPr>
            <c:extLst xmlns:c16r2="http://schemas.microsoft.com/office/drawing/2015/06/chart">
              <c:ext xmlns:c16="http://schemas.microsoft.com/office/drawing/2014/chart" uri="{C3380CC4-5D6E-409C-BE32-E72D297353CC}">
                <c16:uniqueId val="{00000001-705B-44EE-9CE1-4386FD35C94D}"/>
              </c:ext>
            </c:extLst>
          </c:dPt>
          <c:dPt>
            <c:idx val="7"/>
            <c:invertIfNegative val="0"/>
            <c:bubble3D val="0"/>
            <c:spPr>
              <a:solidFill>
                <a:schemeClr val="accent2"/>
              </a:solidFill>
              <a:scene3d>
                <a:camera prst="orthographicFront"/>
                <a:lightRig rig="threePt" dir="t"/>
              </a:scene3d>
              <a:sp3d>
                <a:bevelT/>
              </a:sp3d>
            </c:spPr>
            <c:extLst xmlns:c16r2="http://schemas.microsoft.com/office/drawing/2015/06/chart">
              <c:ext xmlns:c16="http://schemas.microsoft.com/office/drawing/2014/chart" uri="{C3380CC4-5D6E-409C-BE32-E72D297353CC}">
                <c16:uniqueId val="{00000003-705B-44EE-9CE1-4386FD35C94D}"/>
              </c:ext>
            </c:extLst>
          </c:dPt>
          <c:dPt>
            <c:idx val="8"/>
            <c:invertIfNegative val="0"/>
            <c:bubble3D val="0"/>
            <c:spPr>
              <a:solidFill>
                <a:schemeClr val="accent2"/>
              </a:solidFill>
              <a:scene3d>
                <a:camera prst="orthographicFront"/>
                <a:lightRig rig="threePt" dir="t"/>
              </a:scene3d>
              <a:sp3d>
                <a:bevelT/>
              </a:sp3d>
            </c:spPr>
            <c:extLst xmlns:c16r2="http://schemas.microsoft.com/office/drawing/2015/06/chart">
              <c:ext xmlns:c16="http://schemas.microsoft.com/office/drawing/2014/chart" uri="{C3380CC4-5D6E-409C-BE32-E72D297353CC}">
                <c16:uniqueId val="{00000005-705B-44EE-9CE1-4386FD35C94D}"/>
              </c:ext>
            </c:extLst>
          </c:dPt>
          <c:dPt>
            <c:idx val="9"/>
            <c:invertIfNegative val="0"/>
            <c:bubble3D val="0"/>
            <c:spPr>
              <a:solidFill>
                <a:schemeClr val="accent2"/>
              </a:solidFill>
              <a:scene3d>
                <a:camera prst="orthographicFront"/>
                <a:lightRig rig="threePt" dir="t"/>
              </a:scene3d>
              <a:sp3d>
                <a:bevelT/>
              </a:sp3d>
            </c:spPr>
            <c:extLst xmlns:c16r2="http://schemas.microsoft.com/office/drawing/2015/06/chart">
              <c:ext xmlns:c16="http://schemas.microsoft.com/office/drawing/2014/chart" uri="{C3380CC4-5D6E-409C-BE32-E72D297353CC}">
                <c16:uniqueId val="{00000007-705B-44EE-9CE1-4386FD35C94D}"/>
              </c:ext>
            </c:extLst>
          </c:dPt>
          <c:dPt>
            <c:idx val="10"/>
            <c:invertIfNegative val="0"/>
            <c:bubble3D val="0"/>
            <c:spPr>
              <a:solidFill>
                <a:schemeClr val="accent2"/>
              </a:solidFill>
              <a:scene3d>
                <a:camera prst="orthographicFront"/>
                <a:lightRig rig="threePt" dir="t"/>
              </a:scene3d>
              <a:sp3d>
                <a:bevelT/>
              </a:sp3d>
            </c:spPr>
            <c:extLst xmlns:c16r2="http://schemas.microsoft.com/office/drawing/2015/06/chart">
              <c:ext xmlns:c16="http://schemas.microsoft.com/office/drawing/2014/chart" uri="{C3380CC4-5D6E-409C-BE32-E72D297353CC}">
                <c16:uniqueId val="{00000009-705B-44EE-9CE1-4386FD35C94D}"/>
              </c:ext>
            </c:extLst>
          </c:dPt>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numRef>
              <c:f>Hoja1!$Q$2:$Q$12</c:f>
              <c:numCache>
                <c:formatCode>General</c:formatCode>
                <c:ptCount val="11"/>
                <c:pt idx="0">
                  <c:v>2000</c:v>
                </c:pt>
                <c:pt idx="1">
                  <c:v>2001</c:v>
                </c:pt>
                <c:pt idx="2">
                  <c:v>2002</c:v>
                </c:pt>
                <c:pt idx="3">
                  <c:v>2003</c:v>
                </c:pt>
                <c:pt idx="4">
                  <c:v>2004</c:v>
                </c:pt>
                <c:pt idx="5">
                  <c:v>2005</c:v>
                </c:pt>
                <c:pt idx="6">
                  <c:v>2006</c:v>
                </c:pt>
                <c:pt idx="7">
                  <c:v>2007</c:v>
                </c:pt>
                <c:pt idx="8">
                  <c:v>2008</c:v>
                </c:pt>
                <c:pt idx="9">
                  <c:v>2009</c:v>
                </c:pt>
                <c:pt idx="10">
                  <c:v>2010</c:v>
                </c:pt>
              </c:numCache>
            </c:numRef>
          </c:cat>
          <c:val>
            <c:numRef>
              <c:f>Hoja1!$S$2:$S$12</c:f>
              <c:numCache>
                <c:formatCode>0.0</c:formatCode>
                <c:ptCount val="11"/>
                <c:pt idx="0">
                  <c:v>13.856768853981931</c:v>
                </c:pt>
                <c:pt idx="1">
                  <c:v>14.789342549429358</c:v>
                </c:pt>
                <c:pt idx="2">
                  <c:v>16.599311968133254</c:v>
                </c:pt>
                <c:pt idx="3">
                  <c:v>15.316953502415458</c:v>
                </c:pt>
                <c:pt idx="4" formatCode="General">
                  <c:v>14.4</c:v>
                </c:pt>
                <c:pt idx="5">
                  <c:v>16.375176304654445</c:v>
                </c:pt>
                <c:pt idx="6">
                  <c:v>14.026048196127594</c:v>
                </c:pt>
                <c:pt idx="7">
                  <c:v>13.809001692047376</c:v>
                </c:pt>
                <c:pt idx="8">
                  <c:v>13.721468739662598</c:v>
                </c:pt>
                <c:pt idx="9">
                  <c:v>11.639566395663961</c:v>
                </c:pt>
                <c:pt idx="10">
                  <c:v>11.121292607348385</c:v>
                </c:pt>
              </c:numCache>
            </c:numRef>
          </c:val>
          <c:extLst xmlns:c16r2="http://schemas.microsoft.com/office/drawing/2015/06/chart">
            <c:ext xmlns:c16="http://schemas.microsoft.com/office/drawing/2014/chart" uri="{C3380CC4-5D6E-409C-BE32-E72D297353CC}">
              <c16:uniqueId val="{0000000A-705B-44EE-9CE1-4386FD35C94D}"/>
            </c:ext>
          </c:extLst>
        </c:ser>
        <c:dLbls>
          <c:showLegendKey val="0"/>
          <c:showVal val="1"/>
          <c:showCatName val="0"/>
          <c:showSerName val="0"/>
          <c:showPercent val="0"/>
          <c:showBubbleSize val="0"/>
        </c:dLbls>
        <c:gapWidth val="150"/>
        <c:axId val="324839416"/>
        <c:axId val="324840200"/>
      </c:barChart>
      <c:catAx>
        <c:axId val="324839416"/>
        <c:scaling>
          <c:orientation val="minMax"/>
        </c:scaling>
        <c:delete val="0"/>
        <c:axPos val="b"/>
        <c:title>
          <c:tx>
            <c:rich>
              <a:bodyPr/>
              <a:lstStyle/>
              <a:p>
                <a:pPr>
                  <a:defRPr/>
                </a:pPr>
                <a:r>
                  <a:rPr lang="en-US"/>
                  <a:t>AÑOS</a:t>
                </a:r>
              </a:p>
            </c:rich>
          </c:tx>
          <c:layout>
            <c:manualLayout>
              <c:xMode val="edge"/>
              <c:yMode val="edge"/>
              <c:x val="0.73862261656673434"/>
              <c:y val="0.85733848525195799"/>
            </c:manualLayout>
          </c:layout>
          <c:overlay val="0"/>
        </c:title>
        <c:numFmt formatCode="General" sourceLinked="1"/>
        <c:majorTickMark val="out"/>
        <c:minorTickMark val="none"/>
        <c:tickLblPos val="nextTo"/>
        <c:crossAx val="324840200"/>
        <c:crosses val="autoZero"/>
        <c:auto val="1"/>
        <c:lblAlgn val="ctr"/>
        <c:lblOffset val="100"/>
        <c:noMultiLvlLbl val="0"/>
      </c:catAx>
      <c:valAx>
        <c:axId val="324840200"/>
        <c:scaling>
          <c:orientation val="minMax"/>
        </c:scaling>
        <c:delete val="0"/>
        <c:axPos val="l"/>
        <c:majorGridlines/>
        <c:title>
          <c:tx>
            <c:rich>
              <a:bodyPr/>
              <a:lstStyle/>
              <a:p>
                <a:pPr>
                  <a:defRPr/>
                </a:pPr>
                <a:r>
                  <a:rPr lang="en-US"/>
                  <a:t>%</a:t>
                </a:r>
              </a:p>
            </c:rich>
          </c:tx>
          <c:layout>
            <c:manualLayout>
              <c:xMode val="edge"/>
              <c:yMode val="edge"/>
              <c:x val="6.0014936611981408E-2"/>
              <c:y val="0.79475389615343983"/>
            </c:manualLayout>
          </c:layout>
          <c:overlay val="0"/>
        </c:title>
        <c:numFmt formatCode="0.0" sourceLinked="1"/>
        <c:majorTickMark val="out"/>
        <c:minorTickMark val="none"/>
        <c:tickLblPos val="nextTo"/>
        <c:crossAx val="324839416"/>
        <c:crosses val="autoZero"/>
        <c:crossBetween val="between"/>
      </c:valAx>
      <c:spPr>
        <a:noFill/>
        <a:ln>
          <a:solidFill>
            <a:schemeClr val="tx1"/>
          </a:solidFill>
        </a:ln>
      </c:spPr>
    </c:plotArea>
    <c:plotVisOnly val="1"/>
    <c:dispBlanksAs val="gap"/>
    <c:showDLblsOverMax val="0"/>
  </c:chart>
  <c:txPr>
    <a:bodyPr/>
    <a:lstStyle/>
    <a:p>
      <a:pPr>
        <a:defRPr sz="1000" b="1">
          <a:solidFill>
            <a:srgbClr val="002060"/>
          </a:solidFill>
          <a:latin typeface="Arial" panose="020B0604020202020204" pitchFamily="34" charset="0"/>
          <a:cs typeface="Arial" panose="020B0604020202020204" pitchFamily="34" charset="0"/>
        </a:defRPr>
      </a:pPr>
      <a:endParaRPr lang="es-ES"/>
    </a:p>
  </c:txPr>
  <c:externalData r:id="rId1">
    <c:autoUpdate val="0"/>
  </c:externalData>
  <c:userShapes r:id="rId2"/>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ctr" rtl="0">
              <a:defRPr/>
            </a:pPr>
            <a:r>
              <a:rPr lang="en-US" dirty="0" err="1"/>
              <a:t>Curva</a:t>
            </a:r>
            <a:r>
              <a:rPr lang="en-US" dirty="0"/>
              <a:t> de Laffer para Panamá (ISC) </a:t>
            </a:r>
            <a:r>
              <a:rPr lang="en-US" dirty="0" err="1"/>
              <a:t>Modelo</a:t>
            </a:r>
            <a:r>
              <a:rPr lang="en-US" dirty="0"/>
              <a:t> de </a:t>
            </a:r>
            <a:r>
              <a:rPr lang="en-US" dirty="0" err="1"/>
              <a:t>Corrección</a:t>
            </a:r>
            <a:r>
              <a:rPr lang="en-US" dirty="0"/>
              <a:t> de Error (</a:t>
            </a:r>
            <a:r>
              <a:rPr lang="en-US" dirty="0" err="1"/>
              <a:t>Elasticidad</a:t>
            </a:r>
            <a:r>
              <a:rPr lang="en-US" dirty="0"/>
              <a:t> de largo </a:t>
            </a:r>
            <a:r>
              <a:rPr lang="en-US" dirty="0" err="1"/>
              <a:t>plazo</a:t>
            </a:r>
            <a:r>
              <a:rPr lang="en-US" dirty="0" smtClean="0"/>
              <a:t>) Período,1999-2009</a:t>
            </a:r>
            <a:endParaRPr lang="es-PA" dirty="0"/>
          </a:p>
        </c:rich>
      </c:tx>
      <c:overlay val="0"/>
      <c:spPr>
        <a:solidFill>
          <a:schemeClr val="accent2">
            <a:alpha val="50000"/>
          </a:schemeClr>
        </a:solidFill>
        <a:ln w="25400">
          <a:noFill/>
        </a:ln>
        <a:scene3d>
          <a:camera prst="orthographicFront"/>
          <a:lightRig rig="threePt" dir="t"/>
        </a:scene3d>
        <a:sp3d>
          <a:bevelT/>
        </a:sp3d>
      </c:spPr>
    </c:title>
    <c:autoTitleDeleted val="0"/>
    <c:plotArea>
      <c:layout>
        <c:manualLayout>
          <c:layoutTarget val="inner"/>
          <c:xMode val="edge"/>
          <c:yMode val="edge"/>
          <c:x val="0.1249763779527559"/>
          <c:y val="0.18292143934058877"/>
          <c:w val="0.85196169709555536"/>
          <c:h val="0.70862224088458614"/>
        </c:manualLayout>
      </c:layout>
      <c:lineChart>
        <c:grouping val="standard"/>
        <c:varyColors val="0"/>
        <c:ser>
          <c:idx val="1"/>
          <c:order val="0"/>
          <c:tx>
            <c:strRef>
              <c:f>'Simulation-Laffer'!$J$1:$J$2</c:f>
              <c:strCache>
                <c:ptCount val="1"/>
                <c:pt idx="0">
                  <c:v>∆R(New) -</c:v>
                </c:pt>
              </c:strCache>
            </c:strRef>
          </c:tx>
          <c:spPr>
            <a:ln>
              <a:solidFill>
                <a:schemeClr val="accent5"/>
              </a:solidFill>
            </a:ln>
          </c:spPr>
          <c:marker>
            <c:symbol val="none"/>
          </c:marker>
          <c:cat>
            <c:numRef>
              <c:f>'Simulation-Laffer'!$D$3:$D$199</c:f>
              <c:numCache>
                <c:formatCode>0%</c:formatCode>
                <c:ptCount val="197"/>
                <c:pt idx="0">
                  <c:v>0.01</c:v>
                </c:pt>
                <c:pt idx="1">
                  <c:v>0.02</c:v>
                </c:pt>
                <c:pt idx="2">
                  <c:v>0.03</c:v>
                </c:pt>
                <c:pt idx="3">
                  <c:v>0.04</c:v>
                </c:pt>
                <c:pt idx="4">
                  <c:v>0.05</c:v>
                </c:pt>
                <c:pt idx="5">
                  <c:v>0.06</c:v>
                </c:pt>
                <c:pt idx="6">
                  <c:v>7.0000000000000007E-2</c:v>
                </c:pt>
                <c:pt idx="7">
                  <c:v>0.08</c:v>
                </c:pt>
                <c:pt idx="8">
                  <c:v>0.09</c:v>
                </c:pt>
                <c:pt idx="9">
                  <c:v>0.1</c:v>
                </c:pt>
                <c:pt idx="10">
                  <c:v>0.11</c:v>
                </c:pt>
                <c:pt idx="11">
                  <c:v>0.12</c:v>
                </c:pt>
                <c:pt idx="12">
                  <c:v>0.13</c:v>
                </c:pt>
                <c:pt idx="13">
                  <c:v>0.14000000000000001</c:v>
                </c:pt>
                <c:pt idx="14">
                  <c:v>0.15</c:v>
                </c:pt>
                <c:pt idx="15">
                  <c:v>0.16</c:v>
                </c:pt>
                <c:pt idx="16">
                  <c:v>0.17</c:v>
                </c:pt>
                <c:pt idx="17">
                  <c:v>0.18</c:v>
                </c:pt>
                <c:pt idx="18">
                  <c:v>0.19</c:v>
                </c:pt>
                <c:pt idx="19">
                  <c:v>0.2</c:v>
                </c:pt>
                <c:pt idx="20">
                  <c:v>0.21</c:v>
                </c:pt>
                <c:pt idx="21">
                  <c:v>0.22</c:v>
                </c:pt>
                <c:pt idx="22">
                  <c:v>0.23</c:v>
                </c:pt>
                <c:pt idx="23">
                  <c:v>0.24</c:v>
                </c:pt>
                <c:pt idx="24">
                  <c:v>0.25</c:v>
                </c:pt>
                <c:pt idx="25">
                  <c:v>0.26</c:v>
                </c:pt>
                <c:pt idx="26">
                  <c:v>0.27</c:v>
                </c:pt>
                <c:pt idx="27">
                  <c:v>0.28000000000000003</c:v>
                </c:pt>
                <c:pt idx="28">
                  <c:v>0.28999999999999998</c:v>
                </c:pt>
                <c:pt idx="29">
                  <c:v>0.3</c:v>
                </c:pt>
                <c:pt idx="30">
                  <c:v>0.31</c:v>
                </c:pt>
                <c:pt idx="31">
                  <c:v>0.32</c:v>
                </c:pt>
                <c:pt idx="32">
                  <c:v>0.33</c:v>
                </c:pt>
                <c:pt idx="33">
                  <c:v>0.34</c:v>
                </c:pt>
                <c:pt idx="34">
                  <c:v>0.35</c:v>
                </c:pt>
                <c:pt idx="35">
                  <c:v>0.36</c:v>
                </c:pt>
                <c:pt idx="36">
                  <c:v>0.37</c:v>
                </c:pt>
                <c:pt idx="37">
                  <c:v>0.38</c:v>
                </c:pt>
                <c:pt idx="38">
                  <c:v>0.39</c:v>
                </c:pt>
                <c:pt idx="39">
                  <c:v>0.4</c:v>
                </c:pt>
                <c:pt idx="40">
                  <c:v>0.41</c:v>
                </c:pt>
                <c:pt idx="41">
                  <c:v>0.42</c:v>
                </c:pt>
                <c:pt idx="42">
                  <c:v>0.43</c:v>
                </c:pt>
                <c:pt idx="43">
                  <c:v>0.44</c:v>
                </c:pt>
                <c:pt idx="44">
                  <c:v>0.45</c:v>
                </c:pt>
                <c:pt idx="45">
                  <c:v>0.46</c:v>
                </c:pt>
                <c:pt idx="46">
                  <c:v>0.47</c:v>
                </c:pt>
                <c:pt idx="47">
                  <c:v>0.48</c:v>
                </c:pt>
                <c:pt idx="48">
                  <c:v>0.49</c:v>
                </c:pt>
                <c:pt idx="49">
                  <c:v>0.5</c:v>
                </c:pt>
                <c:pt idx="50">
                  <c:v>0.51</c:v>
                </c:pt>
                <c:pt idx="51">
                  <c:v>0.52</c:v>
                </c:pt>
                <c:pt idx="52">
                  <c:v>0.53</c:v>
                </c:pt>
                <c:pt idx="53">
                  <c:v>0.54</c:v>
                </c:pt>
                <c:pt idx="54">
                  <c:v>0.55000000000000004</c:v>
                </c:pt>
                <c:pt idx="55">
                  <c:v>0.56000000000000005</c:v>
                </c:pt>
                <c:pt idx="56">
                  <c:v>0.56999999999999995</c:v>
                </c:pt>
                <c:pt idx="57">
                  <c:v>0.57999999999999996</c:v>
                </c:pt>
                <c:pt idx="58">
                  <c:v>0.59</c:v>
                </c:pt>
                <c:pt idx="59">
                  <c:v>0.6</c:v>
                </c:pt>
                <c:pt idx="60">
                  <c:v>0.61</c:v>
                </c:pt>
                <c:pt idx="61">
                  <c:v>0.62</c:v>
                </c:pt>
                <c:pt idx="62">
                  <c:v>0.63</c:v>
                </c:pt>
                <c:pt idx="63">
                  <c:v>0.64</c:v>
                </c:pt>
                <c:pt idx="64">
                  <c:v>0.65</c:v>
                </c:pt>
                <c:pt idx="65">
                  <c:v>0.66</c:v>
                </c:pt>
                <c:pt idx="66">
                  <c:v>0.67</c:v>
                </c:pt>
                <c:pt idx="67">
                  <c:v>0.68</c:v>
                </c:pt>
                <c:pt idx="68">
                  <c:v>0.69</c:v>
                </c:pt>
                <c:pt idx="69">
                  <c:v>0.7</c:v>
                </c:pt>
                <c:pt idx="70">
                  <c:v>0.71</c:v>
                </c:pt>
                <c:pt idx="71">
                  <c:v>0.72</c:v>
                </c:pt>
                <c:pt idx="72">
                  <c:v>0.73</c:v>
                </c:pt>
                <c:pt idx="73">
                  <c:v>0.74</c:v>
                </c:pt>
                <c:pt idx="74">
                  <c:v>0.75</c:v>
                </c:pt>
                <c:pt idx="75">
                  <c:v>0.76</c:v>
                </c:pt>
                <c:pt idx="76">
                  <c:v>0.77</c:v>
                </c:pt>
                <c:pt idx="77">
                  <c:v>0.78</c:v>
                </c:pt>
                <c:pt idx="78">
                  <c:v>0.79</c:v>
                </c:pt>
                <c:pt idx="79">
                  <c:v>0.8</c:v>
                </c:pt>
                <c:pt idx="80">
                  <c:v>0.81</c:v>
                </c:pt>
                <c:pt idx="81">
                  <c:v>0.82</c:v>
                </c:pt>
                <c:pt idx="82">
                  <c:v>0.83</c:v>
                </c:pt>
                <c:pt idx="83">
                  <c:v>0.84</c:v>
                </c:pt>
                <c:pt idx="84">
                  <c:v>0.85</c:v>
                </c:pt>
                <c:pt idx="85">
                  <c:v>0.86</c:v>
                </c:pt>
                <c:pt idx="86">
                  <c:v>0.87</c:v>
                </c:pt>
                <c:pt idx="87">
                  <c:v>0.88</c:v>
                </c:pt>
                <c:pt idx="88">
                  <c:v>0.89</c:v>
                </c:pt>
                <c:pt idx="89">
                  <c:v>0.9</c:v>
                </c:pt>
                <c:pt idx="90">
                  <c:v>0.91</c:v>
                </c:pt>
                <c:pt idx="91">
                  <c:v>0.92</c:v>
                </c:pt>
                <c:pt idx="92">
                  <c:v>0.93</c:v>
                </c:pt>
                <c:pt idx="93">
                  <c:v>0.94</c:v>
                </c:pt>
                <c:pt idx="94">
                  <c:v>0.95</c:v>
                </c:pt>
                <c:pt idx="95">
                  <c:v>0.96</c:v>
                </c:pt>
                <c:pt idx="96">
                  <c:v>0.97</c:v>
                </c:pt>
                <c:pt idx="97">
                  <c:v>0.98</c:v>
                </c:pt>
                <c:pt idx="98">
                  <c:v>0.99</c:v>
                </c:pt>
                <c:pt idx="99">
                  <c:v>1</c:v>
                </c:pt>
                <c:pt idx="100">
                  <c:v>1.01</c:v>
                </c:pt>
                <c:pt idx="101">
                  <c:v>1.02</c:v>
                </c:pt>
                <c:pt idx="102">
                  <c:v>1.03</c:v>
                </c:pt>
                <c:pt idx="103">
                  <c:v>1.04</c:v>
                </c:pt>
                <c:pt idx="104">
                  <c:v>1.05</c:v>
                </c:pt>
                <c:pt idx="105">
                  <c:v>1.06</c:v>
                </c:pt>
                <c:pt idx="106">
                  <c:v>1.07</c:v>
                </c:pt>
                <c:pt idx="107">
                  <c:v>1.08</c:v>
                </c:pt>
                <c:pt idx="108">
                  <c:v>1.0900000000000001</c:v>
                </c:pt>
                <c:pt idx="109">
                  <c:v>1.1000000000000001</c:v>
                </c:pt>
                <c:pt idx="110">
                  <c:v>1.1100000000000001</c:v>
                </c:pt>
                <c:pt idx="111">
                  <c:v>1.1200000000000001</c:v>
                </c:pt>
                <c:pt idx="112">
                  <c:v>1.1299999999999999</c:v>
                </c:pt>
                <c:pt idx="113">
                  <c:v>1.1399999999999999</c:v>
                </c:pt>
                <c:pt idx="114">
                  <c:v>1.1499999999999999</c:v>
                </c:pt>
                <c:pt idx="115">
                  <c:v>1.1599999999999999</c:v>
                </c:pt>
                <c:pt idx="116">
                  <c:v>1.17</c:v>
                </c:pt>
                <c:pt idx="117">
                  <c:v>1.18</c:v>
                </c:pt>
                <c:pt idx="118">
                  <c:v>1.19</c:v>
                </c:pt>
                <c:pt idx="119">
                  <c:v>1.2</c:v>
                </c:pt>
                <c:pt idx="120">
                  <c:v>1.21</c:v>
                </c:pt>
                <c:pt idx="121">
                  <c:v>1.22</c:v>
                </c:pt>
                <c:pt idx="122">
                  <c:v>1.23</c:v>
                </c:pt>
                <c:pt idx="123">
                  <c:v>1.24</c:v>
                </c:pt>
                <c:pt idx="124">
                  <c:v>1.25</c:v>
                </c:pt>
                <c:pt idx="125">
                  <c:v>1.26</c:v>
                </c:pt>
                <c:pt idx="126">
                  <c:v>1.27</c:v>
                </c:pt>
                <c:pt idx="127">
                  <c:v>1.28</c:v>
                </c:pt>
                <c:pt idx="128">
                  <c:v>1.29</c:v>
                </c:pt>
                <c:pt idx="129">
                  <c:v>1.3</c:v>
                </c:pt>
                <c:pt idx="130">
                  <c:v>1.31</c:v>
                </c:pt>
                <c:pt idx="131">
                  <c:v>1.32</c:v>
                </c:pt>
                <c:pt idx="132">
                  <c:v>1.33</c:v>
                </c:pt>
                <c:pt idx="133">
                  <c:v>1.34</c:v>
                </c:pt>
                <c:pt idx="134">
                  <c:v>1.35</c:v>
                </c:pt>
                <c:pt idx="135">
                  <c:v>1.36</c:v>
                </c:pt>
                <c:pt idx="136">
                  <c:v>1.37</c:v>
                </c:pt>
                <c:pt idx="137">
                  <c:v>1.38</c:v>
                </c:pt>
                <c:pt idx="138">
                  <c:v>1.39</c:v>
                </c:pt>
                <c:pt idx="139">
                  <c:v>1.4</c:v>
                </c:pt>
                <c:pt idx="140">
                  <c:v>1.41</c:v>
                </c:pt>
                <c:pt idx="141">
                  <c:v>1.42</c:v>
                </c:pt>
                <c:pt idx="142">
                  <c:v>1.43</c:v>
                </c:pt>
                <c:pt idx="143">
                  <c:v>1.44</c:v>
                </c:pt>
                <c:pt idx="144">
                  <c:v>1.45</c:v>
                </c:pt>
                <c:pt idx="145">
                  <c:v>1.46</c:v>
                </c:pt>
                <c:pt idx="146">
                  <c:v>1.47</c:v>
                </c:pt>
                <c:pt idx="147">
                  <c:v>1.48</c:v>
                </c:pt>
                <c:pt idx="148">
                  <c:v>1.49</c:v>
                </c:pt>
                <c:pt idx="149">
                  <c:v>1.5</c:v>
                </c:pt>
                <c:pt idx="150">
                  <c:v>1.51</c:v>
                </c:pt>
                <c:pt idx="151">
                  <c:v>1.52</c:v>
                </c:pt>
                <c:pt idx="152">
                  <c:v>1.53</c:v>
                </c:pt>
                <c:pt idx="153">
                  <c:v>1.54</c:v>
                </c:pt>
                <c:pt idx="154">
                  <c:v>1.55</c:v>
                </c:pt>
                <c:pt idx="155">
                  <c:v>1.56</c:v>
                </c:pt>
                <c:pt idx="156">
                  <c:v>1.57</c:v>
                </c:pt>
                <c:pt idx="157">
                  <c:v>1.58</c:v>
                </c:pt>
                <c:pt idx="158">
                  <c:v>1.59</c:v>
                </c:pt>
                <c:pt idx="159">
                  <c:v>1.6</c:v>
                </c:pt>
                <c:pt idx="160">
                  <c:v>1.61</c:v>
                </c:pt>
                <c:pt idx="161">
                  <c:v>1.62</c:v>
                </c:pt>
                <c:pt idx="162">
                  <c:v>1.63</c:v>
                </c:pt>
                <c:pt idx="163">
                  <c:v>1.64</c:v>
                </c:pt>
                <c:pt idx="164">
                  <c:v>1.65</c:v>
                </c:pt>
                <c:pt idx="165">
                  <c:v>1.66</c:v>
                </c:pt>
                <c:pt idx="166">
                  <c:v>1.67</c:v>
                </c:pt>
                <c:pt idx="167">
                  <c:v>1.68</c:v>
                </c:pt>
                <c:pt idx="168">
                  <c:v>1.69</c:v>
                </c:pt>
                <c:pt idx="169">
                  <c:v>1.7</c:v>
                </c:pt>
                <c:pt idx="170">
                  <c:v>1.71</c:v>
                </c:pt>
                <c:pt idx="171">
                  <c:v>1.72</c:v>
                </c:pt>
                <c:pt idx="172">
                  <c:v>1.73</c:v>
                </c:pt>
                <c:pt idx="173">
                  <c:v>1.74</c:v>
                </c:pt>
                <c:pt idx="174">
                  <c:v>1.75</c:v>
                </c:pt>
                <c:pt idx="175">
                  <c:v>1.76</c:v>
                </c:pt>
                <c:pt idx="176">
                  <c:v>1.77</c:v>
                </c:pt>
                <c:pt idx="177">
                  <c:v>1.78</c:v>
                </c:pt>
                <c:pt idx="178">
                  <c:v>1.79</c:v>
                </c:pt>
                <c:pt idx="179">
                  <c:v>1.8</c:v>
                </c:pt>
                <c:pt idx="180">
                  <c:v>1.81</c:v>
                </c:pt>
                <c:pt idx="181">
                  <c:v>1.82</c:v>
                </c:pt>
                <c:pt idx="182">
                  <c:v>1.83</c:v>
                </c:pt>
                <c:pt idx="183">
                  <c:v>1.84</c:v>
                </c:pt>
                <c:pt idx="184">
                  <c:v>1.85</c:v>
                </c:pt>
                <c:pt idx="185">
                  <c:v>1.86</c:v>
                </c:pt>
                <c:pt idx="186">
                  <c:v>1.87</c:v>
                </c:pt>
                <c:pt idx="187">
                  <c:v>1.88</c:v>
                </c:pt>
                <c:pt idx="188">
                  <c:v>1.89</c:v>
                </c:pt>
                <c:pt idx="189">
                  <c:v>1.9</c:v>
                </c:pt>
                <c:pt idx="190">
                  <c:v>1.91</c:v>
                </c:pt>
                <c:pt idx="191">
                  <c:v>1.92</c:v>
                </c:pt>
                <c:pt idx="192">
                  <c:v>1.93</c:v>
                </c:pt>
                <c:pt idx="193">
                  <c:v>1.94</c:v>
                </c:pt>
                <c:pt idx="194">
                  <c:v>1.95</c:v>
                </c:pt>
                <c:pt idx="195">
                  <c:v>1.96</c:v>
                </c:pt>
                <c:pt idx="196">
                  <c:v>1.97</c:v>
                </c:pt>
              </c:numCache>
            </c:numRef>
          </c:cat>
          <c:val>
            <c:numRef>
              <c:f>'Simulation-Laffer'!$J$3:$J$199</c:f>
              <c:numCache>
                <c:formatCode>_(* #,##0.0_);_(* \(#,##0.0\);_(* "-"??_);_(@_)</c:formatCode>
                <c:ptCount val="197"/>
                <c:pt idx="0">
                  <c:v>770225.52045828837</c:v>
                </c:pt>
                <c:pt idx="1">
                  <c:v>781137.00972753263</c:v>
                </c:pt>
                <c:pt idx="2">
                  <c:v>791935.34330773295</c:v>
                </c:pt>
                <c:pt idx="3">
                  <c:v>802620.52119888982</c:v>
                </c:pt>
                <c:pt idx="4">
                  <c:v>813192.54340100277</c:v>
                </c:pt>
                <c:pt idx="5">
                  <c:v>823651.40991407179</c:v>
                </c:pt>
                <c:pt idx="6">
                  <c:v>833997.12073809735</c:v>
                </c:pt>
                <c:pt idx="7">
                  <c:v>844229.67587307876</c:v>
                </c:pt>
                <c:pt idx="8">
                  <c:v>854349.07531901624</c:v>
                </c:pt>
                <c:pt idx="9">
                  <c:v>864355.31907591026</c:v>
                </c:pt>
                <c:pt idx="10">
                  <c:v>874248.40714376036</c:v>
                </c:pt>
                <c:pt idx="11">
                  <c:v>884028.33952256653</c:v>
                </c:pt>
                <c:pt idx="12">
                  <c:v>893695.11621232901</c:v>
                </c:pt>
                <c:pt idx="13">
                  <c:v>903248.7372130478</c:v>
                </c:pt>
                <c:pt idx="14">
                  <c:v>912689.20252472267</c:v>
                </c:pt>
                <c:pt idx="15">
                  <c:v>922016.51214735338</c:v>
                </c:pt>
                <c:pt idx="16">
                  <c:v>931230.66608094063</c:v>
                </c:pt>
                <c:pt idx="17">
                  <c:v>940331.66432548442</c:v>
                </c:pt>
                <c:pt idx="18">
                  <c:v>949319.50688098429</c:v>
                </c:pt>
                <c:pt idx="19">
                  <c:v>958194.19374744</c:v>
                </c:pt>
                <c:pt idx="20">
                  <c:v>966955.72492485249</c:v>
                </c:pt>
                <c:pt idx="21">
                  <c:v>975604.10041322059</c:v>
                </c:pt>
                <c:pt idx="22">
                  <c:v>984139.32021254476</c:v>
                </c:pt>
                <c:pt idx="23">
                  <c:v>992561.3843228257</c:v>
                </c:pt>
                <c:pt idx="24">
                  <c:v>1000870.2927440625</c:v>
                </c:pt>
                <c:pt idx="25">
                  <c:v>1009066.0454762554</c:v>
                </c:pt>
                <c:pt idx="26">
                  <c:v>1017148.642519405</c:v>
                </c:pt>
                <c:pt idx="27">
                  <c:v>1025118.0838735107</c:v>
                </c:pt>
                <c:pt idx="28">
                  <c:v>1032974.3695385723</c:v>
                </c:pt>
                <c:pt idx="29">
                  <c:v>1040717.4995145904</c:v>
                </c:pt>
                <c:pt idx="30">
                  <c:v>1048347.4738015648</c:v>
                </c:pt>
                <c:pt idx="31">
                  <c:v>1055864.2923994949</c:v>
                </c:pt>
                <c:pt idx="32">
                  <c:v>1063267.9553083815</c:v>
                </c:pt>
                <c:pt idx="33">
                  <c:v>1070558.4625282241</c:v>
                </c:pt>
                <c:pt idx="34">
                  <c:v>1077735.8140590233</c:v>
                </c:pt>
                <c:pt idx="35">
                  <c:v>1084800.0099007776</c:v>
                </c:pt>
                <c:pt idx="36">
                  <c:v>1091751.0500534894</c:v>
                </c:pt>
                <c:pt idx="37">
                  <c:v>1098588.9345171563</c:v>
                </c:pt>
                <c:pt idx="38">
                  <c:v>1105313.6632917803</c:v>
                </c:pt>
                <c:pt idx="39">
                  <c:v>1111925.2363773603</c:v>
                </c:pt>
                <c:pt idx="40">
                  <c:v>1118423.6537738955</c:v>
                </c:pt>
                <c:pt idx="41">
                  <c:v>1124808.9154813886</c:v>
                </c:pt>
                <c:pt idx="42">
                  <c:v>1131081.0214998368</c:v>
                </c:pt>
                <c:pt idx="43">
                  <c:v>1137239.9718292425</c:v>
                </c:pt>
                <c:pt idx="44">
                  <c:v>1143285.7664696025</c:v>
                </c:pt>
                <c:pt idx="45">
                  <c:v>1149218.4054209189</c:v>
                </c:pt>
                <c:pt idx="46">
                  <c:v>1155037.888683192</c:v>
                </c:pt>
                <c:pt idx="47">
                  <c:v>1160744.216256422</c:v>
                </c:pt>
                <c:pt idx="48">
                  <c:v>1166337.3881406081</c:v>
                </c:pt>
                <c:pt idx="49">
                  <c:v>1171817.4043357498</c:v>
                </c:pt>
                <c:pt idx="50">
                  <c:v>1177184.2648418481</c:v>
                </c:pt>
                <c:pt idx="51">
                  <c:v>1182437.9696589024</c:v>
                </c:pt>
                <c:pt idx="52">
                  <c:v>1187578.5187869128</c:v>
                </c:pt>
                <c:pt idx="53">
                  <c:v>1192605.9122258793</c:v>
                </c:pt>
                <c:pt idx="54">
                  <c:v>1197520.1499758027</c:v>
                </c:pt>
                <c:pt idx="55">
                  <c:v>1202321.2320366814</c:v>
                </c:pt>
                <c:pt idx="56">
                  <c:v>1207009.1584085161</c:v>
                </c:pt>
                <c:pt idx="57">
                  <c:v>1211583.9290913083</c:v>
                </c:pt>
                <c:pt idx="58">
                  <c:v>1216045.5440850556</c:v>
                </c:pt>
                <c:pt idx="59">
                  <c:v>1220394.0033897595</c:v>
                </c:pt>
                <c:pt idx="60">
                  <c:v>1224629.3070054199</c:v>
                </c:pt>
                <c:pt idx="61">
                  <c:v>1228751.4549320368</c:v>
                </c:pt>
                <c:pt idx="62">
                  <c:v>1232760.4471696089</c:v>
                </c:pt>
                <c:pt idx="63">
                  <c:v>1236656.2837181375</c:v>
                </c:pt>
                <c:pt idx="64">
                  <c:v>1240438.9645776222</c:v>
                </c:pt>
                <c:pt idx="65">
                  <c:v>1244108.4897480635</c:v>
                </c:pt>
                <c:pt idx="66">
                  <c:v>1247664.8592294604</c:v>
                </c:pt>
                <c:pt idx="67">
                  <c:v>1251108.0730218147</c:v>
                </c:pt>
                <c:pt idx="68">
                  <c:v>1254438.1311251237</c:v>
                </c:pt>
                <c:pt idx="69">
                  <c:v>1257655.0335393897</c:v>
                </c:pt>
                <c:pt idx="70">
                  <c:v>1260758.7802646114</c:v>
                </c:pt>
                <c:pt idx="71">
                  <c:v>1263749.37130079</c:v>
                </c:pt>
                <c:pt idx="72">
                  <c:v>1266626.8066479252</c:v>
                </c:pt>
                <c:pt idx="73">
                  <c:v>1269391.0863060155</c:v>
                </c:pt>
                <c:pt idx="74">
                  <c:v>1272042.2102750628</c:v>
                </c:pt>
                <c:pt idx="75">
                  <c:v>1274580.1785550653</c:v>
                </c:pt>
                <c:pt idx="76">
                  <c:v>1277004.9911460243</c:v>
                </c:pt>
                <c:pt idx="77">
                  <c:v>1279316.6480479403</c:v>
                </c:pt>
                <c:pt idx="78">
                  <c:v>1281515.149260812</c:v>
                </c:pt>
                <c:pt idx="79">
                  <c:v>1283600.4947846401</c:v>
                </c:pt>
                <c:pt idx="80">
                  <c:v>1285572.6846194249</c:v>
                </c:pt>
                <c:pt idx="81">
                  <c:v>1287431.7187651643</c:v>
                </c:pt>
                <c:pt idx="82">
                  <c:v>1289177.5972218611</c:v>
                </c:pt>
                <c:pt idx="83">
                  <c:v>1290810.3199895136</c:v>
                </c:pt>
                <c:pt idx="84">
                  <c:v>1292329.8870681231</c:v>
                </c:pt>
                <c:pt idx="85">
                  <c:v>1293736.2984576868</c:v>
                </c:pt>
                <c:pt idx="86">
                  <c:v>1295029.5541582089</c:v>
                </c:pt>
                <c:pt idx="87">
                  <c:v>1296209.6541696861</c:v>
                </c:pt>
                <c:pt idx="88">
                  <c:v>1297276.5984921199</c:v>
                </c:pt>
                <c:pt idx="89">
                  <c:v>1298230.3871255103</c:v>
                </c:pt>
                <c:pt idx="90">
                  <c:v>1299071.0200698562</c:v>
                </c:pt>
                <c:pt idx="91">
                  <c:v>1299798.4973251587</c:v>
                </c:pt>
                <c:pt idx="92">
                  <c:v>1300412.8188914172</c:v>
                </c:pt>
                <c:pt idx="93">
                  <c:v>1300913.9847686319</c:v>
                </c:pt>
                <c:pt idx="94">
                  <c:v>1301301.9949568026</c:v>
                </c:pt>
                <c:pt idx="95">
                  <c:v>1301576.8494559303</c:v>
                </c:pt>
                <c:pt idx="96">
                  <c:v>1301738.5482660127</c:v>
                </c:pt>
                <c:pt idx="97">
                  <c:v>1301787.0913870526</c:v>
                </c:pt>
                <c:pt idx="98">
                  <c:v>1301722.4788190485</c:v>
                </c:pt>
                <c:pt idx="99">
                  <c:v>1301544.7105620001</c:v>
                </c:pt>
                <c:pt idx="100">
                  <c:v>1301253.7866159077</c:v>
                </c:pt>
                <c:pt idx="101">
                  <c:v>1300849.7069807728</c:v>
                </c:pt>
                <c:pt idx="102">
                  <c:v>1300332.4716565935</c:v>
                </c:pt>
                <c:pt idx="103">
                  <c:v>1299702.0806433703</c:v>
                </c:pt>
                <c:pt idx="104">
                  <c:v>1298958.5339411031</c:v>
                </c:pt>
                <c:pt idx="105">
                  <c:v>1298101.8315497907</c:v>
                </c:pt>
                <c:pt idx="106">
                  <c:v>1297131.9734694366</c:v>
                </c:pt>
                <c:pt idx="107">
                  <c:v>1296048.9597000373</c:v>
                </c:pt>
                <c:pt idx="108">
                  <c:v>1294852.7902415963</c:v>
                </c:pt>
                <c:pt idx="109">
                  <c:v>1293543.4650941095</c:v>
                </c:pt>
                <c:pt idx="110">
                  <c:v>1292120.9842575807</c:v>
                </c:pt>
                <c:pt idx="111">
                  <c:v>1290585.3477320061</c:v>
                </c:pt>
                <c:pt idx="112">
                  <c:v>1288936.5555173894</c:v>
                </c:pt>
                <c:pt idx="113">
                  <c:v>1287174.6076137275</c:v>
                </c:pt>
                <c:pt idx="114">
                  <c:v>1285299.5040210229</c:v>
                </c:pt>
                <c:pt idx="115">
                  <c:v>1283311.2447392745</c:v>
                </c:pt>
                <c:pt idx="116">
                  <c:v>1281209.8297684812</c:v>
                </c:pt>
                <c:pt idx="117">
                  <c:v>1278995.2591086435</c:v>
                </c:pt>
                <c:pt idx="118">
                  <c:v>1276667.5327597642</c:v>
                </c:pt>
                <c:pt idx="119">
                  <c:v>1274226.6507218396</c:v>
                </c:pt>
                <c:pt idx="120">
                  <c:v>1271672.6129948725</c:v>
                </c:pt>
                <c:pt idx="121">
                  <c:v>1269005.41957886</c:v>
                </c:pt>
                <c:pt idx="122">
                  <c:v>1266225.0704738055</c:v>
                </c:pt>
                <c:pt idx="123">
                  <c:v>1263331.5656797057</c:v>
                </c:pt>
                <c:pt idx="124">
                  <c:v>1260324.9051965633</c:v>
                </c:pt>
                <c:pt idx="125">
                  <c:v>1257205.0890243743</c:v>
                </c:pt>
                <c:pt idx="126">
                  <c:v>1253972.117163145</c:v>
                </c:pt>
                <c:pt idx="127">
                  <c:v>1250625.9896128699</c:v>
                </c:pt>
                <c:pt idx="128">
                  <c:v>1247166.7063735519</c:v>
                </c:pt>
                <c:pt idx="129">
                  <c:v>1243594.2674451894</c:v>
                </c:pt>
                <c:pt idx="130">
                  <c:v>1239908.6728277835</c:v>
                </c:pt>
                <c:pt idx="131">
                  <c:v>1236109.9225213346</c:v>
                </c:pt>
                <c:pt idx="132">
                  <c:v>1232198.0165258409</c:v>
                </c:pt>
                <c:pt idx="133">
                  <c:v>1228172.9548413032</c:v>
                </c:pt>
                <c:pt idx="134">
                  <c:v>1224034.7374677225</c:v>
                </c:pt>
                <c:pt idx="135">
                  <c:v>1219783.3644050979</c:v>
                </c:pt>
                <c:pt idx="136">
                  <c:v>1215418.835653428</c:v>
                </c:pt>
                <c:pt idx="137">
                  <c:v>1210941.1512127155</c:v>
                </c:pt>
                <c:pt idx="138">
                  <c:v>1206350.3110829601</c:v>
                </c:pt>
                <c:pt idx="139">
                  <c:v>1201646.3152641598</c:v>
                </c:pt>
                <c:pt idx="140">
                  <c:v>1196829.1637563161</c:v>
                </c:pt>
                <c:pt idx="141">
                  <c:v>1191898.8565594279</c:v>
                </c:pt>
                <c:pt idx="142">
                  <c:v>1186855.3936734968</c:v>
                </c:pt>
                <c:pt idx="143">
                  <c:v>1181698.7750985217</c:v>
                </c:pt>
                <c:pt idx="144">
                  <c:v>1176429.0008345032</c:v>
                </c:pt>
                <c:pt idx="145">
                  <c:v>1171046.0708814398</c:v>
                </c:pt>
                <c:pt idx="146">
                  <c:v>1165549.9852393325</c:v>
                </c:pt>
                <c:pt idx="147">
                  <c:v>1159940.7439081823</c:v>
                </c:pt>
                <c:pt idx="148">
                  <c:v>1154218.346887988</c:v>
                </c:pt>
                <c:pt idx="149">
                  <c:v>1148382.7941787494</c:v>
                </c:pt>
                <c:pt idx="150">
                  <c:v>1142434.0857804678</c:v>
                </c:pt>
                <c:pt idx="151">
                  <c:v>1136372.2216931423</c:v>
                </c:pt>
                <c:pt idx="152">
                  <c:v>1130197.2019167733</c:v>
                </c:pt>
                <c:pt idx="153">
                  <c:v>1123909.0264513595</c:v>
                </c:pt>
                <c:pt idx="154">
                  <c:v>1117507.6952969031</c:v>
                </c:pt>
                <c:pt idx="155">
                  <c:v>1110993.2084534024</c:v>
                </c:pt>
                <c:pt idx="156">
                  <c:v>1104365.5659208568</c:v>
                </c:pt>
                <c:pt idx="157">
                  <c:v>1097624.7676992682</c:v>
                </c:pt>
                <c:pt idx="158">
                  <c:v>1090770.8137886361</c:v>
                </c:pt>
                <c:pt idx="159">
                  <c:v>1083803.7041889597</c:v>
                </c:pt>
                <c:pt idx="160">
                  <c:v>1076723.4389002402</c:v>
                </c:pt>
                <c:pt idx="161">
                  <c:v>1069530.0179224769</c:v>
                </c:pt>
                <c:pt idx="162">
                  <c:v>1062223.4412556691</c:v>
                </c:pt>
                <c:pt idx="163">
                  <c:v>1054803.7088998179</c:v>
                </c:pt>
                <c:pt idx="164">
                  <c:v>1047270.8208549229</c:v>
                </c:pt>
                <c:pt idx="165">
                  <c:v>1039624.777120984</c:v>
                </c:pt>
                <c:pt idx="166">
                  <c:v>1031865.5776980006</c:v>
                </c:pt>
                <c:pt idx="167">
                  <c:v>1023993.2225859741</c:v>
                </c:pt>
                <c:pt idx="168">
                  <c:v>1016007.711784904</c:v>
                </c:pt>
                <c:pt idx="169">
                  <c:v>1007909.0452947902</c:v>
                </c:pt>
                <c:pt idx="170">
                  <c:v>999697.22311563243</c:v>
                </c:pt>
                <c:pt idx="171">
                  <c:v>991372.24524743028</c:v>
                </c:pt>
                <c:pt idx="172">
                  <c:v>982934.11169018561</c:v>
                </c:pt>
                <c:pt idx="173">
                  <c:v>974382.82244389632</c:v>
                </c:pt>
                <c:pt idx="174">
                  <c:v>965718.37750856311</c:v>
                </c:pt>
                <c:pt idx="175">
                  <c:v>956940.7768841862</c:v>
                </c:pt>
                <c:pt idx="176">
                  <c:v>948050.02057076583</c:v>
                </c:pt>
                <c:pt idx="177">
                  <c:v>939046.10856830038</c:v>
                </c:pt>
                <c:pt idx="178">
                  <c:v>929929.04087679123</c:v>
                </c:pt>
                <c:pt idx="179">
                  <c:v>920698.81749624049</c:v>
                </c:pt>
                <c:pt idx="180">
                  <c:v>911355.43842664303</c:v>
                </c:pt>
                <c:pt idx="181">
                  <c:v>901898.90366800514</c:v>
                </c:pt>
                <c:pt idx="182">
                  <c:v>892329.21322032076</c:v>
                </c:pt>
                <c:pt idx="183">
                  <c:v>882646.36708359409</c:v>
                </c:pt>
                <c:pt idx="184">
                  <c:v>872850.36525782233</c:v>
                </c:pt>
                <c:pt idx="185">
                  <c:v>862941.20774300874</c:v>
                </c:pt>
                <c:pt idx="186">
                  <c:v>852918.8945391475</c:v>
                </c:pt>
                <c:pt idx="187">
                  <c:v>842783.42564624629</c:v>
                </c:pt>
                <c:pt idx="188">
                  <c:v>832534.80106430023</c:v>
                </c:pt>
                <c:pt idx="189">
                  <c:v>822173.02079331002</c:v>
                </c:pt>
                <c:pt idx="190">
                  <c:v>811698.08483327564</c:v>
                </c:pt>
                <c:pt idx="191">
                  <c:v>801109.99318419897</c:v>
                </c:pt>
                <c:pt idx="192">
                  <c:v>790408.74584607629</c:v>
                </c:pt>
                <c:pt idx="193">
                  <c:v>779594.34281891224</c:v>
                </c:pt>
                <c:pt idx="194">
                  <c:v>768666.78410270263</c:v>
                </c:pt>
                <c:pt idx="195">
                  <c:v>757626.06969745026</c:v>
                </c:pt>
                <c:pt idx="196">
                  <c:v>746472.19960315188</c:v>
                </c:pt>
              </c:numCache>
            </c:numRef>
          </c:val>
          <c:smooth val="0"/>
          <c:extLst xmlns:c16r2="http://schemas.microsoft.com/office/drawing/2015/06/chart">
            <c:ext xmlns:c16="http://schemas.microsoft.com/office/drawing/2014/chart" uri="{C3380CC4-5D6E-409C-BE32-E72D297353CC}">
              <c16:uniqueId val="{00000000-C394-4084-9240-D487B6F14024}"/>
            </c:ext>
          </c:extLst>
        </c:ser>
        <c:dLbls>
          <c:showLegendKey val="0"/>
          <c:showVal val="0"/>
          <c:showCatName val="0"/>
          <c:showSerName val="0"/>
          <c:showPercent val="0"/>
          <c:showBubbleSize val="0"/>
        </c:dLbls>
        <c:hiLowLines/>
        <c:smooth val="0"/>
        <c:axId val="378340320"/>
        <c:axId val="378343456"/>
      </c:lineChart>
      <c:catAx>
        <c:axId val="378340320"/>
        <c:scaling>
          <c:orientation val="minMax"/>
        </c:scaling>
        <c:delete val="0"/>
        <c:axPos val="b"/>
        <c:majorGridlines/>
        <c:title>
          <c:tx>
            <c:rich>
              <a:bodyPr/>
              <a:lstStyle/>
              <a:p>
                <a:pPr>
                  <a:defRPr/>
                </a:pPr>
                <a:r>
                  <a:rPr lang="es-PA"/>
                  <a:t>Incremento progresivo del Impuesto Selectivo al Cigarrillo</a:t>
                </a:r>
              </a:p>
            </c:rich>
          </c:tx>
          <c:overlay val="0"/>
          <c:spPr>
            <a:noFill/>
            <a:ln w="25400">
              <a:noFill/>
            </a:ln>
          </c:spPr>
        </c:title>
        <c:numFmt formatCode="0%" sourceLinked="1"/>
        <c:majorTickMark val="none"/>
        <c:minorTickMark val="none"/>
        <c:tickLblPos val="nextTo"/>
        <c:spPr>
          <a:noFill/>
        </c:spPr>
        <c:crossAx val="378343456"/>
        <c:crossesAt val="650000"/>
        <c:auto val="1"/>
        <c:lblAlgn val="ctr"/>
        <c:lblOffset val="50"/>
        <c:tickLblSkip val="20"/>
        <c:tickMarkSkip val="5"/>
        <c:noMultiLvlLbl val="0"/>
      </c:catAx>
      <c:valAx>
        <c:axId val="378343456"/>
        <c:scaling>
          <c:orientation val="minMax"/>
          <c:min val="650000"/>
        </c:scaling>
        <c:delete val="0"/>
        <c:axPos val="l"/>
        <c:majorGridlines/>
        <c:title>
          <c:tx>
            <c:rich>
              <a:bodyPr/>
              <a:lstStyle/>
              <a:p>
                <a:pPr>
                  <a:defRPr/>
                </a:pPr>
                <a:r>
                  <a:rPr lang="es-PA"/>
                  <a:t>Cambio en el ingreso recaudado por el Gobierno en B/.</a:t>
                </a:r>
              </a:p>
            </c:rich>
          </c:tx>
          <c:overlay val="0"/>
          <c:spPr>
            <a:noFill/>
            <a:ln w="25400">
              <a:noFill/>
            </a:ln>
          </c:spPr>
        </c:title>
        <c:numFmt formatCode="#,##0.0" sourceLinked="0"/>
        <c:majorTickMark val="out"/>
        <c:minorTickMark val="none"/>
        <c:tickLblPos val="nextTo"/>
        <c:crossAx val="378340320"/>
        <c:crosses val="autoZero"/>
        <c:crossBetween val="between"/>
        <c:majorUnit val="150000"/>
      </c:valAx>
      <c:spPr>
        <a:ln>
          <a:solidFill>
            <a:srgbClr val="002060"/>
          </a:solidFill>
        </a:ln>
      </c:spPr>
    </c:plotArea>
    <c:plotVisOnly val="1"/>
    <c:dispBlanksAs val="gap"/>
    <c:showDLblsOverMax val="0"/>
  </c:chart>
  <c:spPr>
    <a:ln>
      <a:solidFill>
        <a:srgbClr val="002060"/>
      </a:solidFill>
    </a:ln>
  </c:spPr>
  <c:txPr>
    <a:bodyPr/>
    <a:lstStyle/>
    <a:p>
      <a:pPr>
        <a:defRPr>
          <a:solidFill>
            <a:srgbClr val="002060"/>
          </a:solidFill>
          <a:latin typeface="Arial" panose="020B0604020202020204" pitchFamily="34" charset="0"/>
          <a:cs typeface="Arial" panose="020B0604020202020204" pitchFamily="34" charset="0"/>
        </a:defRPr>
      </a:pPr>
      <a:endParaRPr lang="es-ES"/>
    </a:p>
  </c:txPr>
  <c:externalData r:id="rId1">
    <c:autoUpdate val="0"/>
  </c:externalData>
  <c:userShapes r:id="rId2"/>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sz="1600"/>
            </a:pPr>
            <a:r>
              <a:rPr lang="es-PA" sz="1600" dirty="0"/>
              <a:t>Comparación de la estructura del precio de los cigarrillos en Panamá en cajetillas de 20 según las seis principales marcas según las base </a:t>
            </a:r>
            <a:r>
              <a:rPr lang="es-PA" sz="1600" dirty="0" smtClean="0"/>
              <a:t>impositivas del </a:t>
            </a:r>
            <a:r>
              <a:rPr lang="es-PA" sz="1600" dirty="0"/>
              <a:t>ISC del  32.5% y del 100</a:t>
            </a:r>
            <a:r>
              <a:rPr lang="es-PA" sz="1600" dirty="0" smtClean="0"/>
              <a:t>%. 2009</a:t>
            </a:r>
            <a:endParaRPr lang="es-PA" sz="1600" dirty="0"/>
          </a:p>
        </c:rich>
      </c:tx>
      <c:overlay val="1"/>
      <c:spPr>
        <a:solidFill>
          <a:srgbClr val="54A021">
            <a:alpha val="50000"/>
          </a:srgbClr>
        </a:solidFill>
        <a:scene3d>
          <a:camera prst="orthographicFront"/>
          <a:lightRig rig="threePt" dir="t"/>
        </a:scene3d>
        <a:sp3d>
          <a:bevelT/>
        </a:sp3d>
      </c:spPr>
    </c:title>
    <c:autoTitleDeleted val="0"/>
    <c:plotArea>
      <c:layout/>
      <c:barChart>
        <c:barDir val="col"/>
        <c:grouping val="stacked"/>
        <c:varyColors val="0"/>
        <c:ser>
          <c:idx val="0"/>
          <c:order val="0"/>
          <c:tx>
            <c:strRef>
              <c:f>'Estructura del precio'!$C$12</c:f>
              <c:strCache>
                <c:ptCount val="1"/>
                <c:pt idx="0">
                  <c:v>Valor CIF</c:v>
                </c:pt>
              </c:strCache>
            </c:strRef>
          </c:tx>
          <c:spPr>
            <a:scene3d>
              <a:camera prst="orthographicFront"/>
              <a:lightRig rig="threePt" dir="t"/>
            </a:scene3d>
            <a:sp3d>
              <a:bevelT/>
            </a:sp3d>
          </c:spPr>
          <c:invertIfNegative val="0"/>
          <c:dLbls>
            <c:dLbl>
              <c:idx val="0"/>
              <c:layout>
                <c:manualLayout>
                  <c:x val="0"/>
                  <c:y val="4.035481877314642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ECC8-4996-9B40-6756AD5D5EE6}"/>
                </c:ext>
                <c:ext xmlns:c15="http://schemas.microsoft.com/office/drawing/2012/chart" uri="{CE6537A1-D6FC-4f65-9D91-7224C49458BB}"/>
              </c:extLst>
            </c:dLbl>
            <c:dLbl>
              <c:idx val="1"/>
              <c:layout>
                <c:manualLayout>
                  <c:x val="0"/>
                  <c:y val="3.36290156442886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1-ECC8-4996-9B40-6756AD5D5EE6}"/>
                </c:ext>
                <c:ext xmlns:c15="http://schemas.microsoft.com/office/drawing/2012/chart" uri="{CE6537A1-D6FC-4f65-9D91-7224C49458BB}"/>
              </c:extLst>
            </c:dLbl>
            <c:spPr>
              <a:noFill/>
              <a:ln>
                <a:noFill/>
              </a:ln>
              <a:effectLst/>
            </c:spPr>
            <c:txPr>
              <a:bodyPr/>
              <a:lstStyle/>
              <a:p>
                <a:pPr>
                  <a:defRPr b="1">
                    <a:solidFill>
                      <a:schemeClr val="bg1"/>
                    </a:solidFill>
                  </a:defRPr>
                </a:pPr>
                <a:endParaRPr lang="es-ES"/>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'Estructura del precio'!$B$13:$B$14</c:f>
              <c:strCache>
                <c:ptCount val="2"/>
                <c:pt idx="0">
                  <c:v>ISC-32.5%</c:v>
                </c:pt>
                <c:pt idx="1">
                  <c:v>ISC-100%</c:v>
                </c:pt>
              </c:strCache>
            </c:strRef>
          </c:cat>
          <c:val>
            <c:numRef>
              <c:f>'Estructura del precio'!$C$13:$C$14</c:f>
              <c:numCache>
                <c:formatCode>0.0</c:formatCode>
                <c:ptCount val="2"/>
                <c:pt idx="0">
                  <c:v>34.426229508196727</c:v>
                </c:pt>
                <c:pt idx="1">
                  <c:v>22.826086956521692</c:v>
                </c:pt>
              </c:numCache>
            </c:numRef>
          </c:val>
          <c:extLst xmlns:c16r2="http://schemas.microsoft.com/office/drawing/2015/06/chart">
            <c:ext xmlns:c16="http://schemas.microsoft.com/office/drawing/2014/chart" uri="{C3380CC4-5D6E-409C-BE32-E72D297353CC}">
              <c16:uniqueId val="{00000002-ECC8-4996-9B40-6756AD5D5EE6}"/>
            </c:ext>
          </c:extLst>
        </c:ser>
        <c:ser>
          <c:idx val="1"/>
          <c:order val="1"/>
          <c:tx>
            <c:strRef>
              <c:f>'Estructura del precio'!$D$12</c:f>
              <c:strCache>
                <c:ptCount val="1"/>
                <c:pt idx="0">
                  <c:v>IVA Importaciones+Arancel</c:v>
                </c:pt>
              </c:strCache>
            </c:strRef>
          </c:tx>
          <c:spPr>
            <a:scene3d>
              <a:camera prst="orthographicFront"/>
              <a:lightRig rig="threePt" dir="t"/>
            </a:scene3d>
            <a:sp3d>
              <a:bevelT/>
            </a:sp3d>
          </c:spPr>
          <c:invertIfNegative val="0"/>
          <c:dLbls>
            <c:spPr>
              <a:noFill/>
              <a:ln>
                <a:noFill/>
              </a:ln>
              <a:effectLst/>
            </c:spPr>
            <c:txPr>
              <a:bodyPr/>
              <a:lstStyle/>
              <a:p>
                <a:pPr>
                  <a:defRPr b="1">
                    <a:solidFill>
                      <a:schemeClr val="bg1"/>
                    </a:solidFill>
                  </a:defRPr>
                </a:pPr>
                <a:endParaRPr lang="es-ES"/>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'Estructura del precio'!$B$13:$B$14</c:f>
              <c:strCache>
                <c:ptCount val="2"/>
                <c:pt idx="0">
                  <c:v>ISC-32.5%</c:v>
                </c:pt>
                <c:pt idx="1">
                  <c:v>ISC-100%</c:v>
                </c:pt>
              </c:strCache>
            </c:strRef>
          </c:cat>
          <c:val>
            <c:numRef>
              <c:f>'Estructura del precio'!$D$13:$D$14</c:f>
              <c:numCache>
                <c:formatCode>0.0</c:formatCode>
                <c:ptCount val="2"/>
                <c:pt idx="0">
                  <c:v>10.382513661202186</c:v>
                </c:pt>
                <c:pt idx="1">
                  <c:v>6.7934782608695654</c:v>
                </c:pt>
              </c:numCache>
            </c:numRef>
          </c:val>
          <c:extLst xmlns:c16r2="http://schemas.microsoft.com/office/drawing/2015/06/chart">
            <c:ext xmlns:c16="http://schemas.microsoft.com/office/drawing/2014/chart" uri="{C3380CC4-5D6E-409C-BE32-E72D297353CC}">
              <c16:uniqueId val="{00000003-ECC8-4996-9B40-6756AD5D5EE6}"/>
            </c:ext>
          </c:extLst>
        </c:ser>
        <c:ser>
          <c:idx val="2"/>
          <c:order val="2"/>
          <c:tx>
            <c:strRef>
              <c:f>'Estructura del precio'!$E$12</c:f>
              <c:strCache>
                <c:ptCount val="1"/>
                <c:pt idx="0">
                  <c:v>Margen Mayorista</c:v>
                </c:pt>
              </c:strCache>
            </c:strRef>
          </c:tx>
          <c:spPr>
            <a:scene3d>
              <a:camera prst="orthographicFront"/>
              <a:lightRig rig="threePt" dir="t"/>
            </a:scene3d>
            <a:sp3d>
              <a:bevelT/>
            </a:sp3d>
          </c:spPr>
          <c:invertIfNegative val="0"/>
          <c:dLbls>
            <c:spPr>
              <a:noFill/>
              <a:ln>
                <a:noFill/>
              </a:ln>
              <a:effectLst/>
            </c:spPr>
            <c:txPr>
              <a:bodyPr/>
              <a:lstStyle/>
              <a:p>
                <a:pPr>
                  <a:defRPr b="1">
                    <a:solidFill>
                      <a:schemeClr val="bg1"/>
                    </a:solidFill>
                  </a:defRPr>
                </a:pPr>
                <a:endParaRPr lang="es-ES"/>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'Estructura del precio'!$B$13:$B$14</c:f>
              <c:strCache>
                <c:ptCount val="2"/>
                <c:pt idx="0">
                  <c:v>ISC-32.5%</c:v>
                </c:pt>
                <c:pt idx="1">
                  <c:v>ISC-100%</c:v>
                </c:pt>
              </c:strCache>
            </c:strRef>
          </c:cat>
          <c:val>
            <c:numRef>
              <c:f>'Estructura del precio'!$E$13:$E$14</c:f>
              <c:numCache>
                <c:formatCode>0.0</c:formatCode>
                <c:ptCount val="2"/>
                <c:pt idx="0">
                  <c:v>19.125683060109289</c:v>
                </c:pt>
                <c:pt idx="1">
                  <c:v>12.771739130434781</c:v>
                </c:pt>
              </c:numCache>
            </c:numRef>
          </c:val>
          <c:extLst xmlns:c16r2="http://schemas.microsoft.com/office/drawing/2015/06/chart">
            <c:ext xmlns:c16="http://schemas.microsoft.com/office/drawing/2014/chart" uri="{C3380CC4-5D6E-409C-BE32-E72D297353CC}">
              <c16:uniqueId val="{00000004-ECC8-4996-9B40-6756AD5D5EE6}"/>
            </c:ext>
          </c:extLst>
        </c:ser>
        <c:ser>
          <c:idx val="3"/>
          <c:order val="3"/>
          <c:tx>
            <c:strRef>
              <c:f>'Estructura del precio'!$F$12</c:f>
              <c:strCache>
                <c:ptCount val="1"/>
                <c:pt idx="0">
                  <c:v>Imp.Selectivo Consumo (ISC)</c:v>
                </c:pt>
              </c:strCache>
            </c:strRef>
          </c:tx>
          <c:spPr>
            <a:scene3d>
              <a:camera prst="orthographicFront"/>
              <a:lightRig rig="threePt" dir="t"/>
            </a:scene3d>
            <a:sp3d>
              <a:bevelT/>
            </a:sp3d>
          </c:spPr>
          <c:invertIfNegative val="0"/>
          <c:dLbls>
            <c:dLbl>
              <c:idx val="0"/>
              <c:layout>
                <c:manualLayout>
                  <c:x val="0"/>
                  <c:y val="1.3451606257715475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5-ECC8-4996-9B40-6756AD5D5EE6}"/>
                </c:ext>
                <c:ext xmlns:c15="http://schemas.microsoft.com/office/drawing/2012/chart" uri="{CE6537A1-D6FC-4f65-9D91-7224C49458BB}"/>
              </c:extLst>
            </c:dLbl>
            <c:dLbl>
              <c:idx val="1"/>
              <c:layout>
                <c:manualLayout>
                  <c:x val="-2.9295775687551095E-3"/>
                  <c:y val="3.362901564428869E-2"/>
                </c:manualLayout>
              </c:layout>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6-ECC8-4996-9B40-6756AD5D5EE6}"/>
                </c:ext>
                <c:ext xmlns:c15="http://schemas.microsoft.com/office/drawing/2012/chart" uri="{CE6537A1-D6FC-4f65-9D91-7224C49458BB}"/>
              </c:extLst>
            </c:dLbl>
            <c:spPr>
              <a:noFill/>
              <a:ln>
                <a:noFill/>
              </a:ln>
              <a:effectLst/>
            </c:spPr>
            <c:txPr>
              <a:bodyPr/>
              <a:lstStyle/>
              <a:p>
                <a:pPr>
                  <a:defRPr b="1">
                    <a:solidFill>
                      <a:schemeClr val="bg1"/>
                    </a:solidFill>
                  </a:defRPr>
                </a:pPr>
                <a:endParaRPr lang="es-ES"/>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'Estructura del precio'!$B$13:$B$14</c:f>
              <c:strCache>
                <c:ptCount val="2"/>
                <c:pt idx="0">
                  <c:v>ISC-32.5%</c:v>
                </c:pt>
                <c:pt idx="1">
                  <c:v>ISC-100%</c:v>
                </c:pt>
              </c:strCache>
            </c:strRef>
          </c:cat>
          <c:val>
            <c:numRef>
              <c:f>'Estructura del precio'!$F$13:$F$14</c:f>
              <c:numCache>
                <c:formatCode>0.0</c:formatCode>
                <c:ptCount val="2"/>
                <c:pt idx="0">
                  <c:v>20.765027322404372</c:v>
                </c:pt>
                <c:pt idx="1">
                  <c:v>42.391304347826086</c:v>
                </c:pt>
              </c:numCache>
            </c:numRef>
          </c:val>
          <c:extLst xmlns:c16r2="http://schemas.microsoft.com/office/drawing/2015/06/chart">
            <c:ext xmlns:c16="http://schemas.microsoft.com/office/drawing/2014/chart" uri="{C3380CC4-5D6E-409C-BE32-E72D297353CC}">
              <c16:uniqueId val="{00000007-ECC8-4996-9B40-6756AD5D5EE6}"/>
            </c:ext>
          </c:extLst>
        </c:ser>
        <c:ser>
          <c:idx val="4"/>
          <c:order val="4"/>
          <c:tx>
            <c:strRef>
              <c:f>'Estructura del precio'!$G$12</c:f>
              <c:strCache>
                <c:ptCount val="1"/>
                <c:pt idx="0">
                  <c:v>Margen Minorista</c:v>
                </c:pt>
              </c:strCache>
            </c:strRef>
          </c:tx>
          <c:spPr>
            <a:scene3d>
              <a:camera prst="orthographicFront"/>
              <a:lightRig rig="threePt" dir="t"/>
            </a:scene3d>
            <a:sp3d>
              <a:bevelT/>
            </a:sp3d>
          </c:spPr>
          <c:invertIfNegative val="0"/>
          <c:dLbls>
            <c:spPr>
              <a:noFill/>
              <a:ln>
                <a:noFill/>
              </a:ln>
              <a:effectLst/>
            </c:spPr>
            <c:txPr>
              <a:bodyPr/>
              <a:lstStyle/>
              <a:p>
                <a:pPr>
                  <a:defRPr b="1">
                    <a:solidFill>
                      <a:schemeClr val="bg1"/>
                    </a:solidFill>
                  </a:defRPr>
                </a:pPr>
                <a:endParaRPr lang="es-ES"/>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'Estructura del precio'!$B$13:$B$14</c:f>
              <c:strCache>
                <c:ptCount val="2"/>
                <c:pt idx="0">
                  <c:v>ISC-32.5%</c:v>
                </c:pt>
                <c:pt idx="1">
                  <c:v>ISC-100%</c:v>
                </c:pt>
              </c:strCache>
            </c:strRef>
          </c:cat>
          <c:val>
            <c:numRef>
              <c:f>'Estructura del precio'!$G$13:$G$14</c:f>
              <c:numCache>
                <c:formatCode>0.0</c:formatCode>
                <c:ptCount val="2"/>
                <c:pt idx="0">
                  <c:v>15.300546448087465</c:v>
                </c:pt>
                <c:pt idx="1">
                  <c:v>15.217391304347807</c:v>
                </c:pt>
              </c:numCache>
            </c:numRef>
          </c:val>
          <c:extLst xmlns:c16r2="http://schemas.microsoft.com/office/drawing/2015/06/chart">
            <c:ext xmlns:c16="http://schemas.microsoft.com/office/drawing/2014/chart" uri="{C3380CC4-5D6E-409C-BE32-E72D297353CC}">
              <c16:uniqueId val="{00000008-ECC8-4996-9B40-6756AD5D5EE6}"/>
            </c:ext>
          </c:extLst>
        </c:ser>
        <c:dLbls>
          <c:showLegendKey val="0"/>
          <c:showVal val="1"/>
          <c:showCatName val="0"/>
          <c:showSerName val="0"/>
          <c:showPercent val="0"/>
          <c:showBubbleSize val="0"/>
        </c:dLbls>
        <c:gapWidth val="75"/>
        <c:overlap val="100"/>
        <c:axId val="324842160"/>
        <c:axId val="324834712"/>
      </c:barChart>
      <c:catAx>
        <c:axId val="324842160"/>
        <c:scaling>
          <c:orientation val="minMax"/>
        </c:scaling>
        <c:delete val="0"/>
        <c:axPos val="b"/>
        <c:numFmt formatCode="General" sourceLinked="0"/>
        <c:majorTickMark val="none"/>
        <c:minorTickMark val="none"/>
        <c:tickLblPos val="nextTo"/>
        <c:crossAx val="324834712"/>
        <c:crosses val="autoZero"/>
        <c:auto val="1"/>
        <c:lblAlgn val="ctr"/>
        <c:lblOffset val="100"/>
        <c:noMultiLvlLbl val="0"/>
      </c:catAx>
      <c:valAx>
        <c:axId val="324834712"/>
        <c:scaling>
          <c:orientation val="minMax"/>
        </c:scaling>
        <c:delete val="0"/>
        <c:axPos val="l"/>
        <c:title>
          <c:tx>
            <c:rich>
              <a:bodyPr rot="-5400000" vert="horz"/>
              <a:lstStyle/>
              <a:p>
                <a:pPr>
                  <a:defRPr/>
                </a:pPr>
                <a:r>
                  <a:rPr lang="es-PA"/>
                  <a:t>En porcentaje del precio al por menor</a:t>
                </a:r>
              </a:p>
            </c:rich>
          </c:tx>
          <c:overlay val="0"/>
        </c:title>
        <c:numFmt formatCode="0.0" sourceLinked="1"/>
        <c:majorTickMark val="none"/>
        <c:minorTickMark val="none"/>
        <c:tickLblPos val="nextTo"/>
        <c:crossAx val="324842160"/>
        <c:crosses val="autoZero"/>
        <c:crossBetween val="between"/>
      </c:valAx>
      <c:spPr>
        <a:solidFill>
          <a:sysClr val="window" lastClr="FFFFFF">
            <a:alpha val="0"/>
          </a:sysClr>
        </a:solidFill>
      </c:spPr>
    </c:plotArea>
    <c:legend>
      <c:legendPos val="b"/>
      <c:overlay val="0"/>
    </c:legend>
    <c:plotVisOnly val="1"/>
    <c:dispBlanksAs val="gap"/>
    <c:showDLblsOverMax val="0"/>
  </c:chart>
  <c:spPr>
    <a:ln>
      <a:solidFill>
        <a:srgbClr val="002060"/>
      </a:solidFill>
    </a:ln>
  </c:spPr>
  <c:txPr>
    <a:bodyPr/>
    <a:lstStyle/>
    <a:p>
      <a:pPr>
        <a:defRPr>
          <a:solidFill>
            <a:srgbClr val="002060"/>
          </a:solidFill>
          <a:latin typeface="Arial" panose="020B0604020202020204" pitchFamily="34" charset="0"/>
          <a:cs typeface="Arial" panose="020B0604020202020204" pitchFamily="34" charset="0"/>
        </a:defRPr>
      </a:pPr>
      <a:endParaRPr lang="es-ES"/>
    </a:p>
  </c:txPr>
  <c:externalData r:id="rId2">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s-PA" dirty="0"/>
              <a:t>Evolución de la recaudación del ISC y del precio real de los cigarrillos (2002=100</a:t>
            </a:r>
            <a:r>
              <a:rPr lang="es-PA" dirty="0" smtClean="0"/>
              <a:t>). 2014</a:t>
            </a:r>
            <a:endParaRPr lang="es-PA" dirty="0"/>
          </a:p>
        </c:rich>
      </c:tx>
      <c:layout>
        <c:manualLayout>
          <c:xMode val="edge"/>
          <c:yMode val="edge"/>
          <c:x val="0.1170895638758634"/>
          <c:y val="1.1658000886008067E-2"/>
        </c:manualLayout>
      </c:layout>
      <c:overlay val="0"/>
      <c:spPr>
        <a:solidFill>
          <a:schemeClr val="accent2">
            <a:alpha val="50000"/>
          </a:schemeClr>
        </a:solidFill>
        <a:scene3d>
          <a:camera prst="orthographicFront"/>
          <a:lightRig rig="threePt" dir="t"/>
        </a:scene3d>
        <a:sp3d>
          <a:bevelT/>
        </a:sp3d>
      </c:spPr>
    </c:title>
    <c:autoTitleDeleted val="0"/>
    <c:plotArea>
      <c:layout>
        <c:manualLayout>
          <c:layoutTarget val="inner"/>
          <c:xMode val="edge"/>
          <c:yMode val="edge"/>
          <c:x val="0.1242071686532432"/>
          <c:y val="0.17110989492561185"/>
          <c:w val="0.72612671091943526"/>
          <c:h val="0.70105856483950613"/>
        </c:manualLayout>
      </c:layout>
      <c:lineChart>
        <c:grouping val="standard"/>
        <c:varyColors val="0"/>
        <c:ser>
          <c:idx val="1"/>
          <c:order val="1"/>
          <c:tx>
            <c:strRef>
              <c:f>'Anexo 1'!$G$3</c:f>
              <c:strCache>
                <c:ptCount val="1"/>
                <c:pt idx="0">
                  <c:v>Precio real</c:v>
                </c:pt>
              </c:strCache>
            </c:strRef>
          </c:tx>
          <c:spPr>
            <a:ln>
              <a:solidFill>
                <a:srgbClr val="002060"/>
              </a:solidFill>
            </a:ln>
          </c:spPr>
          <c:marker>
            <c:symbol val="none"/>
          </c:marker>
          <c:cat>
            <c:numRef>
              <c:f>'Anexo 1'!$A$8:$A$13</c:f>
              <c:numCache>
                <c:formatCode>General</c:formatCode>
                <c:ptCount val="6"/>
                <c:pt idx="0">
                  <c:v>2009</c:v>
                </c:pt>
                <c:pt idx="1">
                  <c:v>2010</c:v>
                </c:pt>
                <c:pt idx="2">
                  <c:v>2011</c:v>
                </c:pt>
                <c:pt idx="3">
                  <c:v>2012</c:v>
                </c:pt>
                <c:pt idx="4">
                  <c:v>2013</c:v>
                </c:pt>
                <c:pt idx="5">
                  <c:v>2014</c:v>
                </c:pt>
              </c:numCache>
            </c:numRef>
          </c:cat>
          <c:val>
            <c:numRef>
              <c:f>'Anexo 1'!$G$8:$G$13</c:f>
              <c:numCache>
                <c:formatCode>0.00</c:formatCode>
                <c:ptCount val="6"/>
                <c:pt idx="0">
                  <c:v>1.1069080062368652</c:v>
                </c:pt>
                <c:pt idx="1">
                  <c:v>1.9047556661862963</c:v>
                </c:pt>
                <c:pt idx="2">
                  <c:v>1.8702592340530846</c:v>
                </c:pt>
                <c:pt idx="3">
                  <c:v>1.8154413486302974</c:v>
                </c:pt>
                <c:pt idx="4">
                  <c:v>1.8194350663965788</c:v>
                </c:pt>
                <c:pt idx="5">
                  <c:v>1.8613613942781981</c:v>
                </c:pt>
              </c:numCache>
            </c:numRef>
          </c:val>
          <c:smooth val="0"/>
          <c:extLst xmlns:c16r2="http://schemas.microsoft.com/office/drawing/2015/06/chart">
            <c:ext xmlns:c16="http://schemas.microsoft.com/office/drawing/2014/chart" uri="{C3380CC4-5D6E-409C-BE32-E72D297353CC}">
              <c16:uniqueId val="{00000000-F380-4173-B7BE-12DAF2C80B14}"/>
            </c:ext>
          </c:extLst>
        </c:ser>
        <c:dLbls>
          <c:showLegendKey val="0"/>
          <c:showVal val="0"/>
          <c:showCatName val="0"/>
          <c:showSerName val="0"/>
          <c:showPercent val="0"/>
          <c:showBubbleSize val="0"/>
        </c:dLbls>
        <c:marker val="1"/>
        <c:smooth val="0"/>
        <c:axId val="327306744"/>
        <c:axId val="327308312"/>
      </c:lineChart>
      <c:lineChart>
        <c:grouping val="standard"/>
        <c:varyColors val="0"/>
        <c:ser>
          <c:idx val="0"/>
          <c:order val="0"/>
          <c:tx>
            <c:strRef>
              <c:f>'Anexo 1'!$B$3</c:f>
              <c:strCache>
                <c:ptCount val="1"/>
                <c:pt idx="0">
                  <c:v>ISC Recaudado</c:v>
                </c:pt>
              </c:strCache>
            </c:strRef>
          </c:tx>
          <c:spPr>
            <a:ln>
              <a:solidFill>
                <a:srgbClr val="FF0000"/>
              </a:solidFill>
            </a:ln>
          </c:spPr>
          <c:marker>
            <c:symbol val="none"/>
          </c:marker>
          <c:cat>
            <c:numRef>
              <c:f>'Anexo 1'!$A$8:$A$13</c:f>
              <c:numCache>
                <c:formatCode>General</c:formatCode>
                <c:ptCount val="6"/>
                <c:pt idx="0">
                  <c:v>2009</c:v>
                </c:pt>
                <c:pt idx="1">
                  <c:v>2010</c:v>
                </c:pt>
                <c:pt idx="2">
                  <c:v>2011</c:v>
                </c:pt>
                <c:pt idx="3">
                  <c:v>2012</c:v>
                </c:pt>
                <c:pt idx="4">
                  <c:v>2013</c:v>
                </c:pt>
                <c:pt idx="5">
                  <c:v>2014</c:v>
                </c:pt>
              </c:numCache>
            </c:numRef>
          </c:cat>
          <c:val>
            <c:numRef>
              <c:f>'Anexo 1'!$B$8:$B$13</c:f>
              <c:numCache>
                <c:formatCode>_(* #,##0.00_);_(* \(#,##0.00\);_(* "-"??_);_(@_)</c:formatCode>
                <c:ptCount val="6"/>
                <c:pt idx="0">
                  <c:v>12363495</c:v>
                </c:pt>
                <c:pt idx="1">
                  <c:v>22014248</c:v>
                </c:pt>
                <c:pt idx="2">
                  <c:v>21501053</c:v>
                </c:pt>
                <c:pt idx="3">
                  <c:v>23578103</c:v>
                </c:pt>
                <c:pt idx="4">
                  <c:v>23869003</c:v>
                </c:pt>
                <c:pt idx="5">
                  <c:v>27840779</c:v>
                </c:pt>
              </c:numCache>
            </c:numRef>
          </c:val>
          <c:smooth val="0"/>
          <c:extLst xmlns:c16r2="http://schemas.microsoft.com/office/drawing/2015/06/chart">
            <c:ext xmlns:c16="http://schemas.microsoft.com/office/drawing/2014/chart" uri="{C3380CC4-5D6E-409C-BE32-E72D297353CC}">
              <c16:uniqueId val="{00000001-F380-4173-B7BE-12DAF2C80B14}"/>
            </c:ext>
          </c:extLst>
        </c:ser>
        <c:dLbls>
          <c:showLegendKey val="0"/>
          <c:showVal val="0"/>
          <c:showCatName val="0"/>
          <c:showSerName val="0"/>
          <c:showPercent val="0"/>
          <c:showBubbleSize val="0"/>
        </c:dLbls>
        <c:marker val="1"/>
        <c:smooth val="0"/>
        <c:axId val="327307136"/>
        <c:axId val="327307920"/>
      </c:lineChart>
      <c:catAx>
        <c:axId val="327306744"/>
        <c:scaling>
          <c:orientation val="minMax"/>
        </c:scaling>
        <c:delete val="0"/>
        <c:axPos val="b"/>
        <c:numFmt formatCode="General" sourceLinked="1"/>
        <c:majorTickMark val="none"/>
        <c:minorTickMark val="none"/>
        <c:tickLblPos val="nextTo"/>
        <c:crossAx val="327308312"/>
        <c:crossesAt val="0.8"/>
        <c:auto val="1"/>
        <c:lblAlgn val="ctr"/>
        <c:lblOffset val="100"/>
        <c:noMultiLvlLbl val="0"/>
      </c:catAx>
      <c:valAx>
        <c:axId val="327308312"/>
        <c:scaling>
          <c:orientation val="minMax"/>
          <c:min val="0"/>
        </c:scaling>
        <c:delete val="0"/>
        <c:axPos val="l"/>
        <c:majorGridlines/>
        <c:title>
          <c:tx>
            <c:rich>
              <a:bodyPr/>
              <a:lstStyle/>
              <a:p>
                <a:pPr>
                  <a:defRPr/>
                </a:pPr>
                <a:r>
                  <a:rPr lang="es-PA"/>
                  <a:t>Precio real de los cigarrillos (relación IPC cigarrillos/IPC total)</a:t>
                </a:r>
              </a:p>
            </c:rich>
          </c:tx>
          <c:layout>
            <c:manualLayout>
              <c:xMode val="edge"/>
              <c:yMode val="edge"/>
              <c:x val="3.6619719609438869E-2"/>
              <c:y val="0.17443159902058106"/>
            </c:manualLayout>
          </c:layout>
          <c:overlay val="0"/>
        </c:title>
        <c:numFmt formatCode="0.00" sourceLinked="1"/>
        <c:majorTickMark val="none"/>
        <c:minorTickMark val="none"/>
        <c:tickLblPos val="nextTo"/>
        <c:crossAx val="327306744"/>
        <c:crosses val="autoZero"/>
        <c:crossBetween val="between"/>
      </c:valAx>
      <c:valAx>
        <c:axId val="327307920"/>
        <c:scaling>
          <c:orientation val="minMax"/>
        </c:scaling>
        <c:delete val="0"/>
        <c:axPos val="r"/>
        <c:title>
          <c:tx>
            <c:rich>
              <a:bodyPr rot="-5400000" vert="horz"/>
              <a:lstStyle/>
              <a:p>
                <a:pPr>
                  <a:defRPr/>
                </a:pPr>
                <a:r>
                  <a:rPr lang="es-PA"/>
                  <a:t>En USD</a:t>
                </a:r>
              </a:p>
            </c:rich>
          </c:tx>
          <c:overlay val="0"/>
        </c:title>
        <c:numFmt formatCode="_(* #,##0.00_);_(* \(#,##0.00\);_(* &quot;-&quot;??_);_(@_)" sourceLinked="1"/>
        <c:majorTickMark val="out"/>
        <c:minorTickMark val="none"/>
        <c:tickLblPos val="nextTo"/>
        <c:crossAx val="327307136"/>
        <c:crosses val="max"/>
        <c:crossBetween val="between"/>
      </c:valAx>
      <c:catAx>
        <c:axId val="327307136"/>
        <c:scaling>
          <c:orientation val="minMax"/>
        </c:scaling>
        <c:delete val="1"/>
        <c:axPos val="b"/>
        <c:numFmt formatCode="General" sourceLinked="1"/>
        <c:majorTickMark val="out"/>
        <c:minorTickMark val="none"/>
        <c:tickLblPos val="nextTo"/>
        <c:crossAx val="327307920"/>
        <c:crosses val="autoZero"/>
        <c:auto val="1"/>
        <c:lblAlgn val="ctr"/>
        <c:lblOffset val="100"/>
        <c:noMultiLvlLbl val="0"/>
      </c:catAx>
      <c:dTable>
        <c:showHorzBorder val="1"/>
        <c:showVertBorder val="1"/>
        <c:showOutline val="1"/>
        <c:showKeys val="0"/>
      </c:dTable>
      <c:spPr>
        <a:noFill/>
        <a:ln>
          <a:solidFill>
            <a:srgbClr val="002060"/>
          </a:solidFill>
        </a:ln>
        <a:scene3d>
          <a:camera prst="orthographicFront"/>
          <a:lightRig rig="threePt" dir="t"/>
        </a:scene3d>
        <a:sp3d>
          <a:bevelT/>
          <a:bevelB/>
        </a:sp3d>
      </c:spPr>
    </c:plotArea>
    <c:legend>
      <c:legendPos val="r"/>
      <c:layout>
        <c:manualLayout>
          <c:xMode val="edge"/>
          <c:yMode val="edge"/>
          <c:x val="0.63093147187513265"/>
          <c:y val="0.58447670540108099"/>
          <c:w val="0.15667415439012192"/>
          <c:h val="0.11288220404587329"/>
        </c:manualLayout>
      </c:layout>
      <c:overlay val="0"/>
      <c:spPr>
        <a:solidFill>
          <a:schemeClr val="accent1">
            <a:alpha val="50000"/>
          </a:schemeClr>
        </a:solidFill>
        <a:ln>
          <a:solidFill>
            <a:srgbClr val="002060"/>
          </a:solidFill>
        </a:ln>
        <a:effectLst>
          <a:innerShdw blurRad="63500" dist="50800" dir="13500000">
            <a:prstClr val="black">
              <a:alpha val="50000"/>
            </a:prstClr>
          </a:innerShdw>
        </a:effectLst>
      </c:spPr>
    </c:legend>
    <c:plotVisOnly val="1"/>
    <c:dispBlanksAs val="gap"/>
    <c:showDLblsOverMax val="0"/>
  </c:chart>
  <c:spPr>
    <a:noFill/>
    <a:ln>
      <a:solidFill>
        <a:srgbClr val="002060"/>
      </a:solidFill>
    </a:ln>
    <a:scene3d>
      <a:camera prst="orthographicFront"/>
      <a:lightRig rig="threePt" dir="t"/>
    </a:scene3d>
    <a:sp3d>
      <a:bevelT/>
      <a:bevelB/>
    </a:sp3d>
  </c:spPr>
  <c:txPr>
    <a:bodyPr/>
    <a:lstStyle/>
    <a:p>
      <a:pPr>
        <a:defRPr>
          <a:solidFill>
            <a:srgbClr val="002060"/>
          </a:solidFill>
          <a:latin typeface="Arial" panose="020B0604020202020204" pitchFamily="34" charset="0"/>
          <a:cs typeface="Arial" panose="020B0604020202020204" pitchFamily="34" charset="0"/>
        </a:defRPr>
      </a:pPr>
      <a:endParaRPr lang="es-E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s-PA" dirty="0"/>
              <a:t>Recaudación del Impuesto Selectivo al Consumo de Cigarrillos y otros </a:t>
            </a:r>
            <a:r>
              <a:rPr lang="es-PA" dirty="0" smtClean="0"/>
              <a:t>productos </a:t>
            </a:r>
            <a:r>
              <a:rPr lang="es-PA" dirty="0"/>
              <a:t>derivados del tabaco.  </a:t>
            </a:r>
            <a:endParaRPr lang="es-PA" dirty="0" smtClean="0"/>
          </a:p>
          <a:p>
            <a:pPr>
              <a:defRPr/>
            </a:pPr>
            <a:r>
              <a:rPr lang="es-PA" dirty="0" smtClean="0"/>
              <a:t>Panamá</a:t>
            </a:r>
            <a:r>
              <a:rPr lang="es-PA" dirty="0"/>
              <a:t>, 2007 al 2016.</a:t>
            </a:r>
          </a:p>
        </c:rich>
      </c:tx>
      <c:overlay val="0"/>
      <c:spPr>
        <a:solidFill>
          <a:schemeClr val="accent2">
            <a:alpha val="50000"/>
          </a:schemeClr>
        </a:solidFill>
        <a:scene3d>
          <a:camera prst="orthographicFront"/>
          <a:lightRig rig="threePt" dir="t"/>
        </a:scene3d>
        <a:sp3d>
          <a:bevelT/>
        </a:sp3d>
      </c:spPr>
    </c:title>
    <c:autoTitleDeleted val="0"/>
    <c:plotArea>
      <c:layout/>
      <c:barChart>
        <c:barDir val="col"/>
        <c:grouping val="clustered"/>
        <c:varyColors val="0"/>
        <c:ser>
          <c:idx val="1"/>
          <c:order val="0"/>
          <c:tx>
            <c:strRef>
              <c:f>'ISC al 2016'!$K$4</c:f>
              <c:strCache>
                <c:ptCount val="1"/>
                <c:pt idx="0">
                  <c:v>Total</c:v>
                </c:pt>
              </c:strCache>
            </c:strRef>
          </c:tx>
          <c:spPr>
            <a:scene3d>
              <a:camera prst="orthographicFront"/>
              <a:lightRig rig="threePt" dir="t"/>
            </a:scene3d>
            <a:sp3d>
              <a:bevelT/>
            </a:sp3d>
          </c:spPr>
          <c:invertIfNegative val="0"/>
          <c:dPt>
            <c:idx val="0"/>
            <c:invertIfNegative val="0"/>
            <c:bubble3D val="0"/>
            <c:spPr>
              <a:solidFill>
                <a:schemeClr val="accent5"/>
              </a:solidFill>
              <a:scene3d>
                <a:camera prst="orthographicFront"/>
                <a:lightRig rig="threePt" dir="t"/>
              </a:scene3d>
              <a:sp3d>
                <a:bevelT/>
              </a:sp3d>
            </c:spPr>
            <c:extLst xmlns:c16r2="http://schemas.microsoft.com/office/drawing/2015/06/chart">
              <c:ext xmlns:c16="http://schemas.microsoft.com/office/drawing/2014/chart" uri="{C3380CC4-5D6E-409C-BE32-E72D297353CC}">
                <c16:uniqueId val="{00000001-C80C-48DF-B6FF-E3B129CB741C}"/>
              </c:ext>
            </c:extLst>
          </c:dPt>
          <c:dPt>
            <c:idx val="1"/>
            <c:invertIfNegative val="0"/>
            <c:bubble3D val="0"/>
            <c:spPr>
              <a:solidFill>
                <a:schemeClr val="accent5"/>
              </a:solidFill>
              <a:scene3d>
                <a:camera prst="orthographicFront"/>
                <a:lightRig rig="threePt" dir="t"/>
              </a:scene3d>
              <a:sp3d>
                <a:bevelT/>
              </a:sp3d>
            </c:spPr>
            <c:extLst xmlns:c16r2="http://schemas.microsoft.com/office/drawing/2015/06/chart">
              <c:ext xmlns:c16="http://schemas.microsoft.com/office/drawing/2014/chart" uri="{C3380CC4-5D6E-409C-BE32-E72D297353CC}">
                <c16:uniqueId val="{00000003-C80C-48DF-B6FF-E3B129CB741C}"/>
              </c:ext>
            </c:extLst>
          </c:dPt>
          <c:dPt>
            <c:idx val="2"/>
            <c:invertIfNegative val="0"/>
            <c:bubble3D val="0"/>
            <c:spPr>
              <a:solidFill>
                <a:schemeClr val="accent5"/>
              </a:solidFill>
              <a:scene3d>
                <a:camera prst="orthographicFront"/>
                <a:lightRig rig="threePt" dir="t"/>
              </a:scene3d>
              <a:sp3d>
                <a:bevelT/>
              </a:sp3d>
            </c:spPr>
            <c:extLst xmlns:c16r2="http://schemas.microsoft.com/office/drawing/2015/06/chart">
              <c:ext xmlns:c16="http://schemas.microsoft.com/office/drawing/2014/chart" uri="{C3380CC4-5D6E-409C-BE32-E72D297353CC}">
                <c16:uniqueId val="{00000005-C80C-48DF-B6FF-E3B129CB741C}"/>
              </c:ext>
            </c:extLst>
          </c:dPt>
          <c:cat>
            <c:numRef>
              <c:f>'ISC al 2016'!$J$5:$J$14</c:f>
              <c:numCache>
                <c:formatCode>#,##0</c:formatCode>
                <c:ptCount val="10"/>
                <c:pt idx="0">
                  <c:v>2007</c:v>
                </c:pt>
                <c:pt idx="1">
                  <c:v>2008</c:v>
                </c:pt>
                <c:pt idx="2">
                  <c:v>2009</c:v>
                </c:pt>
                <c:pt idx="3" formatCode="General">
                  <c:v>2010</c:v>
                </c:pt>
                <c:pt idx="4" formatCode="General">
                  <c:v>2011</c:v>
                </c:pt>
                <c:pt idx="5" formatCode="General">
                  <c:v>2012</c:v>
                </c:pt>
                <c:pt idx="6" formatCode="General">
                  <c:v>2013</c:v>
                </c:pt>
                <c:pt idx="7" formatCode="General">
                  <c:v>2014</c:v>
                </c:pt>
                <c:pt idx="8" formatCode="General">
                  <c:v>2015</c:v>
                </c:pt>
                <c:pt idx="9" formatCode="General">
                  <c:v>2016</c:v>
                </c:pt>
              </c:numCache>
            </c:numRef>
          </c:cat>
          <c:val>
            <c:numRef>
              <c:f>'ISC al 2016'!$K$5:$K$14</c:f>
              <c:numCache>
                <c:formatCode>#,##0</c:formatCode>
                <c:ptCount val="10"/>
                <c:pt idx="0">
                  <c:v>8260763</c:v>
                </c:pt>
                <c:pt idx="1">
                  <c:v>9868185</c:v>
                </c:pt>
                <c:pt idx="2">
                  <c:v>12363495</c:v>
                </c:pt>
                <c:pt idx="3">
                  <c:v>22014000</c:v>
                </c:pt>
                <c:pt idx="4">
                  <c:v>21501000</c:v>
                </c:pt>
                <c:pt idx="5">
                  <c:v>25990510</c:v>
                </c:pt>
                <c:pt idx="6">
                  <c:v>23256987</c:v>
                </c:pt>
                <c:pt idx="7">
                  <c:v>27840780</c:v>
                </c:pt>
                <c:pt idx="8">
                  <c:v>29560439</c:v>
                </c:pt>
                <c:pt idx="9">
                  <c:v>27500000</c:v>
                </c:pt>
              </c:numCache>
            </c:numRef>
          </c:val>
          <c:extLst xmlns:c16r2="http://schemas.microsoft.com/office/drawing/2015/06/chart">
            <c:ext xmlns:c16="http://schemas.microsoft.com/office/drawing/2014/chart" uri="{C3380CC4-5D6E-409C-BE32-E72D297353CC}">
              <c16:uniqueId val="{00000006-C80C-48DF-B6FF-E3B129CB741C}"/>
            </c:ext>
          </c:extLst>
        </c:ser>
        <c:dLbls>
          <c:showLegendKey val="0"/>
          <c:showVal val="0"/>
          <c:showCatName val="0"/>
          <c:showSerName val="0"/>
          <c:showPercent val="0"/>
          <c:showBubbleSize val="0"/>
        </c:dLbls>
        <c:gapWidth val="150"/>
        <c:axId val="381949592"/>
        <c:axId val="381949984"/>
      </c:barChart>
      <c:catAx>
        <c:axId val="381949592"/>
        <c:scaling>
          <c:orientation val="minMax"/>
        </c:scaling>
        <c:delete val="0"/>
        <c:axPos val="b"/>
        <c:numFmt formatCode="#,##0" sourceLinked="1"/>
        <c:majorTickMark val="none"/>
        <c:minorTickMark val="none"/>
        <c:tickLblPos val="nextTo"/>
        <c:crossAx val="381949984"/>
        <c:crosses val="autoZero"/>
        <c:auto val="1"/>
        <c:lblAlgn val="ctr"/>
        <c:lblOffset val="100"/>
        <c:noMultiLvlLbl val="0"/>
      </c:catAx>
      <c:valAx>
        <c:axId val="381949984"/>
        <c:scaling>
          <c:orientation val="minMax"/>
        </c:scaling>
        <c:delete val="0"/>
        <c:axPos val="l"/>
        <c:majorGridlines/>
        <c:title>
          <c:tx>
            <c:rich>
              <a:bodyPr/>
              <a:lstStyle/>
              <a:p>
                <a:pPr>
                  <a:defRPr/>
                </a:pPr>
                <a:r>
                  <a:rPr lang="es-PA"/>
                  <a:t>En USD</a:t>
                </a:r>
              </a:p>
            </c:rich>
          </c:tx>
          <c:overlay val="0"/>
        </c:title>
        <c:numFmt formatCode="#,##0" sourceLinked="1"/>
        <c:majorTickMark val="none"/>
        <c:minorTickMark val="none"/>
        <c:tickLblPos val="nextTo"/>
        <c:spPr>
          <a:ln>
            <a:solidFill>
              <a:schemeClr val="tx1"/>
            </a:solidFill>
          </a:ln>
        </c:spPr>
        <c:crossAx val="381949592"/>
        <c:crosses val="autoZero"/>
        <c:crossBetween val="between"/>
      </c:valAx>
      <c:dTable>
        <c:showHorzBorder val="1"/>
        <c:showVertBorder val="1"/>
        <c:showOutline val="1"/>
        <c:showKeys val="1"/>
      </c:dTable>
      <c:spPr>
        <a:ln>
          <a:solidFill>
            <a:schemeClr val="tx1"/>
          </a:solidFill>
        </a:ln>
      </c:spPr>
    </c:plotArea>
    <c:plotVisOnly val="1"/>
    <c:dispBlanksAs val="gap"/>
    <c:showDLblsOverMax val="0"/>
  </c:chart>
  <c:spPr>
    <a:ln>
      <a:solidFill>
        <a:schemeClr val="tx1"/>
      </a:solidFill>
    </a:ln>
  </c:spPr>
  <c:txPr>
    <a:bodyPr/>
    <a:lstStyle/>
    <a:p>
      <a:pPr>
        <a:defRPr>
          <a:solidFill>
            <a:srgbClr val="002060"/>
          </a:solidFill>
          <a:latin typeface="Arial" panose="020B0604020202020204" pitchFamily="34" charset="0"/>
          <a:cs typeface="Arial" panose="020B0604020202020204" pitchFamily="34" charset="0"/>
        </a:defRPr>
      </a:pPr>
      <a:endParaRPr lang="es-E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s-PA" dirty="0"/>
              <a:t>Distribución de la recaudación del Impuesto Selectivo al Consumo de Cigarrillos y otros </a:t>
            </a:r>
            <a:r>
              <a:rPr lang="es-PA" dirty="0" err="1"/>
              <a:t>producrtos</a:t>
            </a:r>
            <a:r>
              <a:rPr lang="es-PA" dirty="0"/>
              <a:t> derivados del tabaco, por institución.  Panamá, 2010 al 2016.</a:t>
            </a:r>
          </a:p>
        </c:rich>
      </c:tx>
      <c:overlay val="0"/>
      <c:spPr>
        <a:solidFill>
          <a:schemeClr val="accent2">
            <a:lumMod val="75000"/>
            <a:alpha val="50000"/>
          </a:schemeClr>
        </a:solidFill>
        <a:scene3d>
          <a:camera prst="orthographicFront"/>
          <a:lightRig rig="threePt" dir="t"/>
        </a:scene3d>
        <a:sp3d>
          <a:bevelT/>
        </a:sp3d>
      </c:spPr>
    </c:title>
    <c:autoTitleDeleted val="0"/>
    <c:plotArea>
      <c:layout/>
      <c:barChart>
        <c:barDir val="col"/>
        <c:grouping val="clustered"/>
        <c:varyColors val="0"/>
        <c:ser>
          <c:idx val="2"/>
          <c:order val="0"/>
          <c:tx>
            <c:strRef>
              <c:f>'ISC al 2016'!$D$4</c:f>
              <c:strCache>
                <c:ptCount val="1"/>
                <c:pt idx="0">
                  <c:v>MINSA</c:v>
                </c:pt>
              </c:strCache>
            </c:strRef>
          </c:tx>
          <c:spPr>
            <a:solidFill>
              <a:schemeClr val="accent2"/>
            </a:solidFill>
            <a:scene3d>
              <a:camera prst="orthographicFront"/>
              <a:lightRig rig="threePt" dir="t"/>
            </a:scene3d>
            <a:sp3d>
              <a:bevelT/>
            </a:sp3d>
          </c:spPr>
          <c:invertIfNegative val="0"/>
          <c:cat>
            <c:numRef>
              <c:f>'ISC al 2016'!$B$5:$B$11</c:f>
              <c:numCache>
                <c:formatCode>General</c:formatCode>
                <c:ptCount val="7"/>
                <c:pt idx="0">
                  <c:v>2010</c:v>
                </c:pt>
                <c:pt idx="1">
                  <c:v>2011</c:v>
                </c:pt>
                <c:pt idx="2">
                  <c:v>2012</c:v>
                </c:pt>
                <c:pt idx="3">
                  <c:v>2013</c:v>
                </c:pt>
                <c:pt idx="4">
                  <c:v>2014</c:v>
                </c:pt>
                <c:pt idx="5">
                  <c:v>2015</c:v>
                </c:pt>
                <c:pt idx="6">
                  <c:v>2016</c:v>
                </c:pt>
              </c:numCache>
            </c:numRef>
          </c:cat>
          <c:val>
            <c:numRef>
              <c:f>'ISC al 2016'!$D$5:$D$11</c:f>
              <c:numCache>
                <c:formatCode>#,##0</c:formatCode>
                <c:ptCount val="7"/>
                <c:pt idx="0">
                  <c:v>4402800</c:v>
                </c:pt>
                <c:pt idx="1">
                  <c:v>4300200</c:v>
                </c:pt>
                <c:pt idx="2">
                  <c:v>5198102</c:v>
                </c:pt>
                <c:pt idx="3">
                  <c:v>4651397</c:v>
                </c:pt>
                <c:pt idx="4">
                  <c:v>5568156</c:v>
                </c:pt>
                <c:pt idx="5">
                  <c:v>5912088</c:v>
                </c:pt>
                <c:pt idx="6">
                  <c:v>5500000</c:v>
                </c:pt>
              </c:numCache>
            </c:numRef>
          </c:val>
          <c:extLst xmlns:c16r2="http://schemas.microsoft.com/office/drawing/2015/06/chart">
            <c:ext xmlns:c16="http://schemas.microsoft.com/office/drawing/2014/chart" uri="{C3380CC4-5D6E-409C-BE32-E72D297353CC}">
              <c16:uniqueId val="{00000000-8872-41CB-B882-89A4E4B6B332}"/>
            </c:ext>
          </c:extLst>
        </c:ser>
        <c:ser>
          <c:idx val="3"/>
          <c:order val="1"/>
          <c:tx>
            <c:strRef>
              <c:f>'ISC al 2016'!$E$4</c:f>
              <c:strCache>
                <c:ptCount val="1"/>
                <c:pt idx="0">
                  <c:v>ION </c:v>
                </c:pt>
              </c:strCache>
            </c:strRef>
          </c:tx>
          <c:spPr>
            <a:solidFill>
              <a:schemeClr val="accent5"/>
            </a:solidFill>
            <a:scene3d>
              <a:camera prst="orthographicFront"/>
              <a:lightRig rig="threePt" dir="t"/>
            </a:scene3d>
            <a:sp3d>
              <a:bevelT/>
            </a:sp3d>
          </c:spPr>
          <c:invertIfNegative val="0"/>
          <c:cat>
            <c:numRef>
              <c:f>'ISC al 2016'!$B$5:$B$11</c:f>
              <c:numCache>
                <c:formatCode>General</c:formatCode>
                <c:ptCount val="7"/>
                <c:pt idx="0">
                  <c:v>2010</c:v>
                </c:pt>
                <c:pt idx="1">
                  <c:v>2011</c:v>
                </c:pt>
                <c:pt idx="2">
                  <c:v>2012</c:v>
                </c:pt>
                <c:pt idx="3">
                  <c:v>2013</c:v>
                </c:pt>
                <c:pt idx="4">
                  <c:v>2014</c:v>
                </c:pt>
                <c:pt idx="5">
                  <c:v>2015</c:v>
                </c:pt>
                <c:pt idx="6">
                  <c:v>2016</c:v>
                </c:pt>
              </c:numCache>
            </c:numRef>
          </c:cat>
          <c:val>
            <c:numRef>
              <c:f>'ISC al 2016'!$E$5:$E$11</c:f>
              <c:numCache>
                <c:formatCode>#,##0</c:formatCode>
                <c:ptCount val="7"/>
                <c:pt idx="0">
                  <c:v>4402800</c:v>
                </c:pt>
                <c:pt idx="1">
                  <c:v>4300200</c:v>
                </c:pt>
                <c:pt idx="2">
                  <c:v>5198102</c:v>
                </c:pt>
                <c:pt idx="3">
                  <c:v>4651397</c:v>
                </c:pt>
                <c:pt idx="4">
                  <c:v>5568156</c:v>
                </c:pt>
                <c:pt idx="5">
                  <c:v>5912088</c:v>
                </c:pt>
                <c:pt idx="6">
                  <c:v>5500000</c:v>
                </c:pt>
              </c:numCache>
            </c:numRef>
          </c:val>
          <c:extLst xmlns:c16r2="http://schemas.microsoft.com/office/drawing/2015/06/chart">
            <c:ext xmlns:c16="http://schemas.microsoft.com/office/drawing/2014/chart" uri="{C3380CC4-5D6E-409C-BE32-E72D297353CC}">
              <c16:uniqueId val="{00000001-8872-41CB-B882-89A4E4B6B332}"/>
            </c:ext>
          </c:extLst>
        </c:ser>
        <c:ser>
          <c:idx val="4"/>
          <c:order val="2"/>
          <c:tx>
            <c:strRef>
              <c:f>'ISC al 2016'!$F$4</c:f>
              <c:strCache>
                <c:ptCount val="1"/>
                <c:pt idx="0">
                  <c:v>ADUANAS</c:v>
                </c:pt>
              </c:strCache>
            </c:strRef>
          </c:tx>
          <c:spPr>
            <a:solidFill>
              <a:srgbClr val="0070C0"/>
            </a:solidFill>
            <a:scene3d>
              <a:camera prst="orthographicFront"/>
              <a:lightRig rig="threePt" dir="t"/>
            </a:scene3d>
            <a:sp3d>
              <a:bevelT/>
            </a:sp3d>
          </c:spPr>
          <c:invertIfNegative val="0"/>
          <c:cat>
            <c:numRef>
              <c:f>'ISC al 2016'!$B$5:$B$11</c:f>
              <c:numCache>
                <c:formatCode>General</c:formatCode>
                <c:ptCount val="7"/>
                <c:pt idx="0">
                  <c:v>2010</c:v>
                </c:pt>
                <c:pt idx="1">
                  <c:v>2011</c:v>
                </c:pt>
                <c:pt idx="2">
                  <c:v>2012</c:v>
                </c:pt>
                <c:pt idx="3">
                  <c:v>2013</c:v>
                </c:pt>
                <c:pt idx="4">
                  <c:v>2014</c:v>
                </c:pt>
                <c:pt idx="5">
                  <c:v>2015</c:v>
                </c:pt>
                <c:pt idx="6">
                  <c:v>2016</c:v>
                </c:pt>
              </c:numCache>
            </c:numRef>
          </c:cat>
          <c:val>
            <c:numRef>
              <c:f>'ISC al 2016'!$F$5:$F$11</c:f>
              <c:numCache>
                <c:formatCode>#,##0</c:formatCode>
                <c:ptCount val="7"/>
                <c:pt idx="0">
                  <c:v>2201400</c:v>
                </c:pt>
                <c:pt idx="1">
                  <c:v>2150100</c:v>
                </c:pt>
                <c:pt idx="2">
                  <c:v>2599051</c:v>
                </c:pt>
                <c:pt idx="3">
                  <c:v>2325699</c:v>
                </c:pt>
                <c:pt idx="4">
                  <c:v>2784078</c:v>
                </c:pt>
                <c:pt idx="5">
                  <c:v>2956044</c:v>
                </c:pt>
                <c:pt idx="6">
                  <c:v>2750000</c:v>
                </c:pt>
              </c:numCache>
            </c:numRef>
          </c:val>
          <c:extLst xmlns:c16r2="http://schemas.microsoft.com/office/drawing/2015/06/chart">
            <c:ext xmlns:c16="http://schemas.microsoft.com/office/drawing/2014/chart" uri="{C3380CC4-5D6E-409C-BE32-E72D297353CC}">
              <c16:uniqueId val="{00000002-8872-41CB-B882-89A4E4B6B332}"/>
            </c:ext>
          </c:extLst>
        </c:ser>
        <c:dLbls>
          <c:showLegendKey val="0"/>
          <c:showVal val="0"/>
          <c:showCatName val="0"/>
          <c:showSerName val="0"/>
          <c:showPercent val="0"/>
          <c:showBubbleSize val="0"/>
        </c:dLbls>
        <c:gapWidth val="150"/>
        <c:axId val="381952728"/>
        <c:axId val="324837456"/>
      </c:barChart>
      <c:catAx>
        <c:axId val="381952728"/>
        <c:scaling>
          <c:orientation val="minMax"/>
        </c:scaling>
        <c:delete val="0"/>
        <c:axPos val="b"/>
        <c:numFmt formatCode="General" sourceLinked="1"/>
        <c:majorTickMark val="none"/>
        <c:minorTickMark val="none"/>
        <c:tickLblPos val="nextTo"/>
        <c:crossAx val="324837456"/>
        <c:crosses val="autoZero"/>
        <c:auto val="1"/>
        <c:lblAlgn val="ctr"/>
        <c:lblOffset val="100"/>
        <c:noMultiLvlLbl val="0"/>
      </c:catAx>
      <c:valAx>
        <c:axId val="324837456"/>
        <c:scaling>
          <c:orientation val="minMax"/>
        </c:scaling>
        <c:delete val="0"/>
        <c:axPos val="l"/>
        <c:majorGridlines/>
        <c:title>
          <c:tx>
            <c:rich>
              <a:bodyPr/>
              <a:lstStyle/>
              <a:p>
                <a:pPr>
                  <a:defRPr/>
                </a:pPr>
                <a:r>
                  <a:rPr lang="es-PA"/>
                  <a:t>En USD</a:t>
                </a:r>
              </a:p>
            </c:rich>
          </c:tx>
          <c:overlay val="0"/>
        </c:title>
        <c:numFmt formatCode="#,##0" sourceLinked="1"/>
        <c:majorTickMark val="none"/>
        <c:minorTickMark val="none"/>
        <c:tickLblPos val="nextTo"/>
        <c:crossAx val="381952728"/>
        <c:crosses val="autoZero"/>
        <c:crossBetween val="between"/>
      </c:valAx>
      <c:dTable>
        <c:showHorzBorder val="1"/>
        <c:showVertBorder val="1"/>
        <c:showOutline val="1"/>
        <c:showKeys val="1"/>
      </c:dTable>
    </c:plotArea>
    <c:plotVisOnly val="1"/>
    <c:dispBlanksAs val="gap"/>
    <c:showDLblsOverMax val="0"/>
  </c:chart>
  <c:spPr>
    <a:ln>
      <a:solidFill>
        <a:schemeClr val="tx1"/>
      </a:solidFill>
    </a:ln>
  </c:spPr>
  <c:txPr>
    <a:bodyPr/>
    <a:lstStyle/>
    <a:p>
      <a:pPr>
        <a:defRPr>
          <a:solidFill>
            <a:srgbClr val="002060"/>
          </a:solidFill>
          <a:latin typeface="Arial" panose="020B0604020202020204" pitchFamily="34" charset="0"/>
          <a:cs typeface="Arial" panose="020B0604020202020204" pitchFamily="34" charset="0"/>
        </a:defRPr>
      </a:pPr>
      <a:endParaRPr lang="es-E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s-PA"/>
              <a:t>Distribución porcentual del uso de los fondos derivados del ISC.  MINSA 2010 a 2016.  Panamá, 2016.</a:t>
            </a:r>
          </a:p>
        </c:rich>
      </c:tx>
      <c:overlay val="0"/>
      <c:spPr>
        <a:solidFill>
          <a:schemeClr val="accent2">
            <a:alpha val="50000"/>
          </a:schemeClr>
        </a:solidFill>
        <a:scene3d>
          <a:camera prst="orthographicFront"/>
          <a:lightRig rig="threePt" dir="t"/>
        </a:scene3d>
        <a:sp3d>
          <a:bevelT/>
        </a:sp3d>
      </c:spPr>
    </c:title>
    <c:autoTitleDeleted val="0"/>
    <c:plotArea>
      <c:layout/>
      <c:barChart>
        <c:barDir val="bar"/>
        <c:grouping val="clustered"/>
        <c:varyColors val="0"/>
        <c:ser>
          <c:idx val="0"/>
          <c:order val="0"/>
          <c:spPr>
            <a:solidFill>
              <a:schemeClr val="accent2">
                <a:lumMod val="75000"/>
                <a:alpha val="76000"/>
              </a:schemeClr>
            </a:solidFill>
            <a:scene3d>
              <a:camera prst="orthographicFront"/>
              <a:lightRig rig="threePt" dir="t"/>
            </a:scene3d>
            <a:sp3d>
              <a:bevelT/>
            </a:sp3d>
          </c:spPr>
          <c:invertIfNegative val="0"/>
          <c:dPt>
            <c:idx val="0"/>
            <c:invertIfNegative val="0"/>
            <c:bubble3D val="0"/>
            <c:spPr>
              <a:solidFill>
                <a:schemeClr val="accent5">
                  <a:alpha val="76000"/>
                </a:schemeClr>
              </a:solidFill>
              <a:scene3d>
                <a:camera prst="orthographicFront"/>
                <a:lightRig rig="threePt" dir="t"/>
              </a:scene3d>
              <a:sp3d>
                <a:bevelT/>
              </a:sp3d>
            </c:spPr>
            <c:extLst xmlns:c16r2="http://schemas.microsoft.com/office/drawing/2015/06/chart">
              <c:ext xmlns:c16="http://schemas.microsoft.com/office/drawing/2014/chart" uri="{C3380CC4-5D6E-409C-BE32-E72D297353CC}">
                <c16:uniqueId val="{00000001-CAB7-444C-A448-9A8E4F01766D}"/>
              </c:ext>
            </c:extLst>
          </c:dPt>
          <c:dPt>
            <c:idx val="1"/>
            <c:invertIfNegative val="0"/>
            <c:bubble3D val="0"/>
            <c:spPr>
              <a:solidFill>
                <a:schemeClr val="accent5">
                  <a:alpha val="76000"/>
                </a:schemeClr>
              </a:solidFill>
              <a:scene3d>
                <a:camera prst="orthographicFront"/>
                <a:lightRig rig="threePt" dir="t"/>
              </a:scene3d>
              <a:sp3d>
                <a:bevelT/>
              </a:sp3d>
            </c:spPr>
            <c:extLst xmlns:c16r2="http://schemas.microsoft.com/office/drawing/2015/06/chart">
              <c:ext xmlns:c16="http://schemas.microsoft.com/office/drawing/2014/chart" uri="{C3380CC4-5D6E-409C-BE32-E72D297353CC}">
                <c16:uniqueId val="{00000003-CAB7-444C-A448-9A8E4F01766D}"/>
              </c:ext>
            </c:extLst>
          </c:dPt>
          <c:dPt>
            <c:idx val="2"/>
            <c:invertIfNegative val="0"/>
            <c:bubble3D val="0"/>
            <c:spPr>
              <a:solidFill>
                <a:schemeClr val="accent5">
                  <a:alpha val="76000"/>
                </a:schemeClr>
              </a:solidFill>
              <a:scene3d>
                <a:camera prst="orthographicFront"/>
                <a:lightRig rig="threePt" dir="t"/>
              </a:scene3d>
              <a:sp3d>
                <a:bevelT/>
              </a:sp3d>
            </c:spPr>
            <c:extLst xmlns:c16r2="http://schemas.microsoft.com/office/drawing/2015/06/chart">
              <c:ext xmlns:c16="http://schemas.microsoft.com/office/drawing/2014/chart" uri="{C3380CC4-5D6E-409C-BE32-E72D297353CC}">
                <c16:uniqueId val="{00000005-CAB7-444C-A448-9A8E4F01766D}"/>
              </c:ext>
            </c:extLst>
          </c:dPt>
          <c:dPt>
            <c:idx val="3"/>
            <c:invertIfNegative val="0"/>
            <c:bubble3D val="0"/>
            <c:spPr>
              <a:solidFill>
                <a:schemeClr val="accent5">
                  <a:alpha val="76000"/>
                </a:schemeClr>
              </a:solidFill>
              <a:scene3d>
                <a:camera prst="orthographicFront"/>
                <a:lightRig rig="threePt" dir="t"/>
              </a:scene3d>
              <a:sp3d>
                <a:bevelT/>
              </a:sp3d>
            </c:spPr>
            <c:extLst xmlns:c16r2="http://schemas.microsoft.com/office/drawing/2015/06/chart">
              <c:ext xmlns:c16="http://schemas.microsoft.com/office/drawing/2014/chart" uri="{C3380CC4-5D6E-409C-BE32-E72D297353CC}">
                <c16:uniqueId val="{00000007-CAB7-444C-A448-9A8E4F01766D}"/>
              </c:ext>
            </c:extLst>
          </c:dPt>
          <c:dLbls>
            <c:spPr>
              <a:noFill/>
              <a:ln>
                <a:noFill/>
              </a:ln>
              <a:effectLst/>
            </c:sp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usoisc!$B$5:$B$12</c:f>
              <c:strCache>
                <c:ptCount val="8"/>
                <c:pt idx="0">
                  <c:v>Apoyo al Diagnóstico I Nivel: Equipos Biomédicos y de Oficina</c:v>
                </c:pt>
                <c:pt idx="1">
                  <c:v>Promoción de la Salud</c:v>
                </c:pt>
                <c:pt idx="2">
                  <c:v>Fortalecimiento de la vigilancia y control del CMCT y legislación nacional</c:v>
                </c:pt>
                <c:pt idx="3">
                  <c:v>Tratamiento: Cesación y Enfermedades Crónicas</c:v>
                </c:pt>
                <c:pt idx="4">
                  <c:v>Cooperación Internacional, Cumplimiento de Obligaciones con el CMCT e Investigación</c:v>
                </c:pt>
                <c:pt idx="5">
                  <c:v>Desarrollo de Capacidades para el Control de Tabaco </c:v>
                </c:pt>
                <c:pt idx="6">
                  <c:v>Contratación de Personal</c:v>
                </c:pt>
                <c:pt idx="7">
                  <c:v>Apoyo al Diagnóstico con Insumos de Laboratorio</c:v>
                </c:pt>
              </c:strCache>
            </c:strRef>
          </c:cat>
          <c:val>
            <c:numRef>
              <c:f>usoisc!$D$5:$D$12</c:f>
              <c:numCache>
                <c:formatCode>General</c:formatCode>
                <c:ptCount val="8"/>
                <c:pt idx="0">
                  <c:v>23.2</c:v>
                </c:pt>
                <c:pt idx="1">
                  <c:v>21.4</c:v>
                </c:pt>
                <c:pt idx="2">
                  <c:v>15.6</c:v>
                </c:pt>
                <c:pt idx="3">
                  <c:v>15.6</c:v>
                </c:pt>
                <c:pt idx="4">
                  <c:v>11.1</c:v>
                </c:pt>
                <c:pt idx="5">
                  <c:v>6.6</c:v>
                </c:pt>
                <c:pt idx="6">
                  <c:v>4.0999999999999996</c:v>
                </c:pt>
                <c:pt idx="7">
                  <c:v>2.5</c:v>
                </c:pt>
              </c:numCache>
            </c:numRef>
          </c:val>
          <c:extLst xmlns:c16r2="http://schemas.microsoft.com/office/drawing/2015/06/chart">
            <c:ext xmlns:c16="http://schemas.microsoft.com/office/drawing/2014/chart" uri="{C3380CC4-5D6E-409C-BE32-E72D297353CC}">
              <c16:uniqueId val="{00000008-CAB7-444C-A448-9A8E4F01766D}"/>
            </c:ext>
          </c:extLst>
        </c:ser>
        <c:dLbls>
          <c:showLegendKey val="0"/>
          <c:showVal val="0"/>
          <c:showCatName val="0"/>
          <c:showSerName val="0"/>
          <c:showPercent val="0"/>
          <c:showBubbleSize val="0"/>
        </c:dLbls>
        <c:gapWidth val="150"/>
        <c:axId val="423398512"/>
        <c:axId val="423392632"/>
      </c:barChart>
      <c:catAx>
        <c:axId val="423398512"/>
        <c:scaling>
          <c:orientation val="minMax"/>
        </c:scaling>
        <c:delete val="0"/>
        <c:axPos val="l"/>
        <c:numFmt formatCode="General" sourceLinked="0"/>
        <c:majorTickMark val="none"/>
        <c:minorTickMark val="none"/>
        <c:tickLblPos val="nextTo"/>
        <c:crossAx val="423392632"/>
        <c:crosses val="autoZero"/>
        <c:auto val="1"/>
        <c:lblAlgn val="ctr"/>
        <c:lblOffset val="100"/>
        <c:noMultiLvlLbl val="0"/>
      </c:catAx>
      <c:valAx>
        <c:axId val="423392632"/>
        <c:scaling>
          <c:orientation val="minMax"/>
        </c:scaling>
        <c:delete val="0"/>
        <c:axPos val="b"/>
        <c:title>
          <c:tx>
            <c:rich>
              <a:bodyPr/>
              <a:lstStyle/>
              <a:p>
                <a:pPr>
                  <a:defRPr/>
                </a:pPr>
                <a:r>
                  <a:rPr lang="es-PA"/>
                  <a:t>Porcentajes</a:t>
                </a:r>
              </a:p>
            </c:rich>
          </c:tx>
          <c:overlay val="0"/>
        </c:title>
        <c:numFmt formatCode="General" sourceLinked="1"/>
        <c:majorTickMark val="none"/>
        <c:minorTickMark val="none"/>
        <c:tickLblPos val="nextTo"/>
        <c:crossAx val="423398512"/>
        <c:crosses val="autoZero"/>
        <c:crossBetween val="between"/>
      </c:valAx>
    </c:plotArea>
    <c:plotVisOnly val="1"/>
    <c:dispBlanksAs val="gap"/>
    <c:showDLblsOverMax val="0"/>
  </c:chart>
  <c:spPr>
    <a:ln>
      <a:solidFill>
        <a:schemeClr val="tx1"/>
      </a:solidFill>
    </a:ln>
  </c:spPr>
  <c:txPr>
    <a:bodyPr/>
    <a:lstStyle/>
    <a:p>
      <a:pPr>
        <a:defRPr>
          <a:solidFill>
            <a:srgbClr val="002060"/>
          </a:solidFill>
          <a:latin typeface="Arial" panose="020B0604020202020204" pitchFamily="34" charset="0"/>
          <a:cs typeface="Arial" panose="020B0604020202020204" pitchFamily="34" charset="0"/>
        </a:defRPr>
      </a:pPr>
      <a:endParaRPr lang="es-E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28"/>
    </mc:Choice>
    <mc:Fallback>
      <c:style val="28"/>
    </mc:Fallback>
  </mc:AlternateContent>
  <c:chart>
    <c:title>
      <c:tx>
        <c:rich>
          <a:bodyPr/>
          <a:lstStyle/>
          <a:p>
            <a:pPr>
              <a:defRPr sz="1600"/>
            </a:pPr>
            <a:r>
              <a:rPr lang="es-PA" sz="1600" dirty="0"/>
              <a:t>Importaciones de cigarrillos y sucedáneos del tabaco en valor CIF</a:t>
            </a:r>
          </a:p>
        </c:rich>
      </c:tx>
      <c:layout>
        <c:manualLayout>
          <c:xMode val="edge"/>
          <c:yMode val="edge"/>
          <c:x val="0.14131717036946817"/>
          <c:y val="4.5436409300442848E-2"/>
        </c:manualLayout>
      </c:layout>
      <c:overlay val="0"/>
      <c:spPr>
        <a:solidFill>
          <a:schemeClr val="accent2">
            <a:lumMod val="40000"/>
            <a:lumOff val="60000"/>
          </a:schemeClr>
        </a:solidFill>
        <a:ln>
          <a:noFill/>
        </a:ln>
        <a:scene3d>
          <a:camera prst="orthographicFront"/>
          <a:lightRig rig="threePt" dir="t"/>
        </a:scene3d>
        <a:sp3d>
          <a:bevelT/>
          <a:bevelB/>
        </a:sp3d>
      </c:spPr>
    </c:title>
    <c:autoTitleDeleted val="0"/>
    <c:plotArea>
      <c:layout>
        <c:manualLayout>
          <c:layoutTarget val="inner"/>
          <c:xMode val="edge"/>
          <c:yMode val="edge"/>
          <c:x val="0.13562444753241912"/>
          <c:y val="0.13619101099412825"/>
          <c:w val="0.85265724219256045"/>
          <c:h val="0.77923135292828882"/>
        </c:manualLayout>
      </c:layout>
      <c:barChart>
        <c:barDir val="col"/>
        <c:grouping val="clustered"/>
        <c:varyColors val="0"/>
        <c:ser>
          <c:idx val="1"/>
          <c:order val="0"/>
          <c:tx>
            <c:strRef>
              <c:f>'Importaciones a 2015'!$B$1</c:f>
              <c:strCache>
                <c:ptCount val="1"/>
                <c:pt idx="0">
                  <c:v>Importaciones</c:v>
                </c:pt>
              </c:strCache>
            </c:strRef>
          </c:tx>
          <c:spPr>
            <a:gradFill>
              <a:gsLst>
                <a:gs pos="0">
                  <a:srgbClr val="DDEBCF"/>
                </a:gs>
                <a:gs pos="50000">
                  <a:srgbClr val="9CB86E"/>
                </a:gs>
                <a:gs pos="100000">
                  <a:srgbClr val="156B13"/>
                </a:gs>
              </a:gsLst>
              <a:lin ang="5400000" scaled="0"/>
            </a:gradFill>
            <a:scene3d>
              <a:camera prst="orthographicFront"/>
              <a:lightRig rig="threePt" dir="tl"/>
            </a:scene3d>
            <a:sp3d prstMaterial="plastic">
              <a:bevelT/>
            </a:sp3d>
          </c:spPr>
          <c:invertIfNegative val="0"/>
          <c:cat>
            <c:numRef>
              <c:f>'Importaciones a 2015'!$A$2:$A$11</c:f>
              <c:numCache>
                <c:formatCode>General</c:formatCode>
                <c:ptCount val="10"/>
                <c:pt idx="0">
                  <c:v>2006</c:v>
                </c:pt>
                <c:pt idx="1">
                  <c:v>2007</c:v>
                </c:pt>
                <c:pt idx="2">
                  <c:v>2008</c:v>
                </c:pt>
                <c:pt idx="3">
                  <c:v>2009</c:v>
                </c:pt>
                <c:pt idx="4">
                  <c:v>2010</c:v>
                </c:pt>
                <c:pt idx="5">
                  <c:v>2011</c:v>
                </c:pt>
                <c:pt idx="6">
                  <c:v>2012</c:v>
                </c:pt>
                <c:pt idx="7">
                  <c:v>2013</c:v>
                </c:pt>
                <c:pt idx="8">
                  <c:v>2014</c:v>
                </c:pt>
                <c:pt idx="9">
                  <c:v>2015</c:v>
                </c:pt>
              </c:numCache>
            </c:numRef>
          </c:cat>
          <c:val>
            <c:numRef>
              <c:f>'Importaciones a 2015'!$B$2:$B$11</c:f>
              <c:numCache>
                <c:formatCode>#,##0</c:formatCode>
                <c:ptCount val="10"/>
                <c:pt idx="0">
                  <c:v>4814720</c:v>
                </c:pt>
                <c:pt idx="1">
                  <c:v>7016643</c:v>
                </c:pt>
                <c:pt idx="2">
                  <c:v>7064748</c:v>
                </c:pt>
                <c:pt idx="3">
                  <c:v>7948898</c:v>
                </c:pt>
                <c:pt idx="4">
                  <c:v>3875631</c:v>
                </c:pt>
                <c:pt idx="5">
                  <c:v>4145067</c:v>
                </c:pt>
                <c:pt idx="6">
                  <c:v>4411380</c:v>
                </c:pt>
                <c:pt idx="7">
                  <c:v>4203565</c:v>
                </c:pt>
                <c:pt idx="8">
                  <c:v>5064511</c:v>
                </c:pt>
                <c:pt idx="9">
                  <c:v>4937987</c:v>
                </c:pt>
              </c:numCache>
            </c:numRef>
          </c:val>
          <c:extLst xmlns:c16r2="http://schemas.microsoft.com/office/drawing/2015/06/chart">
            <c:ext xmlns:c16="http://schemas.microsoft.com/office/drawing/2014/chart" uri="{C3380CC4-5D6E-409C-BE32-E72D297353CC}">
              <c16:uniqueId val="{00000000-D220-4C25-B55B-FA4DE2961BF6}"/>
            </c:ext>
          </c:extLst>
        </c:ser>
        <c:dLbls>
          <c:showLegendKey val="0"/>
          <c:showVal val="0"/>
          <c:showCatName val="0"/>
          <c:showSerName val="0"/>
          <c:showPercent val="0"/>
          <c:showBubbleSize val="0"/>
        </c:dLbls>
        <c:gapWidth val="150"/>
        <c:axId val="423398120"/>
        <c:axId val="423396944"/>
      </c:barChart>
      <c:catAx>
        <c:axId val="423398120"/>
        <c:scaling>
          <c:orientation val="minMax"/>
        </c:scaling>
        <c:delete val="0"/>
        <c:axPos val="b"/>
        <c:numFmt formatCode="General" sourceLinked="1"/>
        <c:majorTickMark val="none"/>
        <c:minorTickMark val="none"/>
        <c:tickLblPos val="nextTo"/>
        <c:crossAx val="423396944"/>
        <c:crosses val="autoZero"/>
        <c:auto val="1"/>
        <c:lblAlgn val="ctr"/>
        <c:lblOffset val="100"/>
        <c:noMultiLvlLbl val="0"/>
      </c:catAx>
      <c:valAx>
        <c:axId val="423396944"/>
        <c:scaling>
          <c:orientation val="minMax"/>
        </c:scaling>
        <c:delete val="0"/>
        <c:axPos val="l"/>
        <c:title>
          <c:tx>
            <c:rich>
              <a:bodyPr/>
              <a:lstStyle/>
              <a:p>
                <a:pPr>
                  <a:defRPr/>
                </a:pPr>
                <a:r>
                  <a:rPr lang="es-PA"/>
                  <a:t>En USD</a:t>
                </a:r>
              </a:p>
            </c:rich>
          </c:tx>
          <c:layout>
            <c:manualLayout>
              <c:xMode val="edge"/>
              <c:yMode val="edge"/>
              <c:x val="1.0991682767809523E-2"/>
              <c:y val="0.48438820982066705"/>
            </c:manualLayout>
          </c:layout>
          <c:overlay val="0"/>
        </c:title>
        <c:numFmt formatCode="#,##0" sourceLinked="1"/>
        <c:majorTickMark val="none"/>
        <c:minorTickMark val="none"/>
        <c:tickLblPos val="nextTo"/>
        <c:crossAx val="423398120"/>
        <c:crosses val="autoZero"/>
        <c:crossBetween val="between"/>
      </c:valAx>
      <c:dTable>
        <c:showHorzBorder val="1"/>
        <c:showVertBorder val="1"/>
        <c:showOutline val="1"/>
        <c:showKeys val="1"/>
      </c:dTable>
      <c:spPr>
        <a:noFill/>
        <a:ln>
          <a:solidFill>
            <a:srgbClr val="002060"/>
          </a:solidFill>
        </a:ln>
        <a:scene3d>
          <a:camera prst="orthographicFront"/>
          <a:lightRig rig="threePt" dir="t"/>
        </a:scene3d>
        <a:sp3d>
          <a:bevelT/>
          <a:bevelB/>
        </a:sp3d>
      </c:spPr>
    </c:plotArea>
    <c:plotVisOnly val="1"/>
    <c:dispBlanksAs val="gap"/>
    <c:showDLblsOverMax val="0"/>
  </c:chart>
  <c:spPr>
    <a:noFill/>
    <a:ln>
      <a:solidFill>
        <a:srgbClr val="002060"/>
      </a:solidFill>
    </a:ln>
    <a:scene3d>
      <a:camera prst="orthographicFront"/>
      <a:lightRig rig="threePt" dir="t"/>
    </a:scene3d>
    <a:sp3d>
      <a:bevelT/>
      <a:bevelB/>
    </a:sp3d>
  </c:spPr>
  <c:txPr>
    <a:bodyPr/>
    <a:lstStyle/>
    <a:p>
      <a:pPr>
        <a:defRPr>
          <a:solidFill>
            <a:srgbClr val="002060"/>
          </a:solidFill>
          <a:latin typeface="Arial" panose="020B0604020202020204" pitchFamily="34" charset="0"/>
          <a:cs typeface="Arial" panose="020B0604020202020204" pitchFamily="34" charset="0"/>
        </a:defRPr>
      </a:pPr>
      <a:endParaRPr lang="es-E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26"/>
    </mc:Choice>
    <mc:Fallback>
      <c:style val="26"/>
    </mc:Fallback>
  </mc:AlternateContent>
  <c:chart>
    <c:title>
      <c:tx>
        <c:rich>
          <a:bodyPr/>
          <a:lstStyle/>
          <a:p>
            <a:pPr>
              <a:defRPr/>
            </a:pPr>
            <a:r>
              <a:rPr lang="es-PA" dirty="0" smtClean="0"/>
              <a:t>Población adulta según prevalencia de consumo de productos de tabaco por área. Años: 2007 y 2013</a:t>
            </a:r>
            <a:endParaRPr lang="es-PA" dirty="0"/>
          </a:p>
        </c:rich>
      </c:tx>
      <c:layout>
        <c:manualLayout>
          <c:xMode val="edge"/>
          <c:yMode val="edge"/>
          <c:x val="0.1237852890339927"/>
          <c:y val="0"/>
        </c:manualLayout>
      </c:layout>
      <c:overlay val="0"/>
    </c:title>
    <c:autoTitleDeleted val="0"/>
    <c:plotArea>
      <c:layout>
        <c:manualLayout>
          <c:layoutTarget val="inner"/>
          <c:xMode val="edge"/>
          <c:yMode val="edge"/>
          <c:x val="3.05555555555556E-2"/>
          <c:y val="0.18911944105578399"/>
          <c:w val="0.93888888888888899"/>
          <c:h val="0.69490055820487295"/>
        </c:manualLayout>
      </c:layout>
      <c:barChart>
        <c:barDir val="col"/>
        <c:grouping val="stacked"/>
        <c:varyColors val="0"/>
        <c:ser>
          <c:idx val="0"/>
          <c:order val="0"/>
          <c:tx>
            <c:strRef>
              <c:f>Hoja1!$A$2</c:f>
              <c:strCache>
                <c:ptCount val="1"/>
                <c:pt idx="0">
                  <c:v>Urbano</c:v>
                </c:pt>
              </c:strCache>
            </c:strRef>
          </c:tx>
          <c:spPr>
            <a:solidFill>
              <a:srgbClr val="C00000"/>
            </a:solidFill>
            <a:scene3d>
              <a:camera prst="orthographicFront"/>
              <a:lightRig rig="threePt" dir="tl"/>
            </a:scene3d>
            <a:sp3d prstMaterial="plastic">
              <a:bevelT/>
            </a:sp3d>
          </c:spPr>
          <c:invertIfNegative val="0"/>
          <c:dLbls>
            <c:dLbl>
              <c:idx val="0"/>
              <c:tx>
                <c:rich>
                  <a:bodyPr/>
                  <a:lstStyle/>
                  <a:p>
                    <a:r>
                      <a:rPr lang="en-US" smtClean="0"/>
                      <a:t>9.0</a:t>
                    </a:r>
                    <a:endParaRPr lang="en-US"/>
                  </a:p>
                </c:rich>
              </c:tx>
              <c:showLegendKey val="0"/>
              <c:showVal val="1"/>
              <c:showCatName val="0"/>
              <c:showSerName val="0"/>
              <c:showPercent val="0"/>
              <c:showBubbleSize val="0"/>
              <c:extLst xmlns:c16r2="http://schemas.microsoft.com/office/drawing/2015/06/chart">
                <c:ext xmlns:c16="http://schemas.microsoft.com/office/drawing/2014/chart" uri="{C3380CC4-5D6E-409C-BE32-E72D297353CC}">
                  <c16:uniqueId val="{00000000-2230-4BE1-92C7-AA088F620D55}"/>
                </c:ext>
                <c:ext xmlns:c15="http://schemas.microsoft.com/office/drawing/2012/chart" uri="{CE6537A1-D6FC-4f65-9D91-7224C49458BB}"/>
              </c:extLst>
            </c:dLbl>
            <c:spPr>
              <a:noFill/>
              <a:ln>
                <a:noFill/>
              </a:ln>
              <a:effectLst/>
            </c:spPr>
            <c:txPr>
              <a:bodyPr/>
              <a:lstStyle/>
              <a:p>
                <a:pPr>
                  <a:defRPr>
                    <a:solidFill>
                      <a:schemeClr val="bg1"/>
                    </a:solidFill>
                  </a:defRPr>
                </a:pPr>
                <a:endParaRPr lang="es-ES"/>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Hoja1!$B$1:$D$1</c:f>
              <c:strCache>
                <c:ptCount val="3"/>
                <c:pt idx="0">
                  <c:v>ENSCAVI, 2007</c:v>
                </c:pt>
                <c:pt idx="1">
                  <c:v>GATS, 2013</c:v>
                </c:pt>
                <c:pt idx="2">
                  <c:v>Diferencias</c:v>
                </c:pt>
              </c:strCache>
            </c:strRef>
          </c:cat>
          <c:val>
            <c:numRef>
              <c:f>Hoja1!$B$2:$D$2</c:f>
              <c:numCache>
                <c:formatCode>0.0</c:formatCode>
                <c:ptCount val="3"/>
                <c:pt idx="0" formatCode="General">
                  <c:v>9</c:v>
                </c:pt>
                <c:pt idx="1">
                  <c:v>6.8</c:v>
                </c:pt>
                <c:pt idx="2">
                  <c:v>2.2000000000000002</c:v>
                </c:pt>
              </c:numCache>
            </c:numRef>
          </c:val>
          <c:extLst xmlns:c16r2="http://schemas.microsoft.com/office/drawing/2015/06/chart">
            <c:ext xmlns:c16="http://schemas.microsoft.com/office/drawing/2014/chart" uri="{C3380CC4-5D6E-409C-BE32-E72D297353CC}">
              <c16:uniqueId val="{00000001-2230-4BE1-92C7-AA088F620D55}"/>
            </c:ext>
          </c:extLst>
        </c:ser>
        <c:ser>
          <c:idx val="1"/>
          <c:order val="1"/>
          <c:tx>
            <c:strRef>
              <c:f>Hoja1!$A$3</c:f>
              <c:strCache>
                <c:ptCount val="1"/>
                <c:pt idx="0">
                  <c:v>Rural</c:v>
                </c:pt>
              </c:strCache>
            </c:strRef>
          </c:tx>
          <c:spPr>
            <a:solidFill>
              <a:schemeClr val="bg2">
                <a:lumMod val="75000"/>
              </a:schemeClr>
            </a:solidFill>
            <a:scene3d>
              <a:camera prst="orthographicFront"/>
              <a:lightRig rig="threePt" dir="tl"/>
            </a:scene3d>
            <a:sp3d prstMaterial="plastic">
              <a:bevelT/>
            </a:sp3d>
          </c:spPr>
          <c:invertIfNegative val="0"/>
          <c:dLbls>
            <c:spPr>
              <a:noFill/>
              <a:ln>
                <a:noFill/>
              </a:ln>
              <a:effectLst/>
            </c:spPr>
            <c:txPr>
              <a:bodyPr/>
              <a:lstStyle/>
              <a:p>
                <a:pPr>
                  <a:defRPr>
                    <a:solidFill>
                      <a:schemeClr val="bg1"/>
                    </a:solidFill>
                  </a:defRPr>
                </a:pPr>
                <a:endParaRPr lang="es-ES"/>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Hoja1!$B$1:$D$1</c:f>
              <c:strCache>
                <c:ptCount val="3"/>
                <c:pt idx="0">
                  <c:v>ENSCAVI, 2007</c:v>
                </c:pt>
                <c:pt idx="1">
                  <c:v>GATS, 2013</c:v>
                </c:pt>
                <c:pt idx="2">
                  <c:v>Diferencias</c:v>
                </c:pt>
              </c:strCache>
            </c:strRef>
          </c:cat>
          <c:val>
            <c:numRef>
              <c:f>Hoja1!$B$3:$D$3</c:f>
              <c:numCache>
                <c:formatCode>0.0</c:formatCode>
                <c:ptCount val="3"/>
                <c:pt idx="0" formatCode="General">
                  <c:v>8.6</c:v>
                </c:pt>
                <c:pt idx="1">
                  <c:v>3.9</c:v>
                </c:pt>
                <c:pt idx="2">
                  <c:v>4.6999999999999966</c:v>
                </c:pt>
              </c:numCache>
            </c:numRef>
          </c:val>
          <c:extLst xmlns:c16r2="http://schemas.microsoft.com/office/drawing/2015/06/chart">
            <c:ext xmlns:c16="http://schemas.microsoft.com/office/drawing/2014/chart" uri="{C3380CC4-5D6E-409C-BE32-E72D297353CC}">
              <c16:uniqueId val="{00000002-2230-4BE1-92C7-AA088F620D55}"/>
            </c:ext>
          </c:extLst>
        </c:ser>
        <c:ser>
          <c:idx val="2"/>
          <c:order val="2"/>
          <c:tx>
            <c:strRef>
              <c:f>Hoja1!$A$4</c:f>
              <c:strCache>
                <c:ptCount val="1"/>
                <c:pt idx="0">
                  <c:v>Indigena</c:v>
                </c:pt>
              </c:strCache>
            </c:strRef>
          </c:tx>
          <c:spPr>
            <a:solidFill>
              <a:srgbClr val="FFC000"/>
            </a:solidFill>
            <a:scene3d>
              <a:camera prst="orthographicFront"/>
              <a:lightRig rig="threePt" dir="tl"/>
            </a:scene3d>
            <a:sp3d prstMaterial="plastic">
              <a:bevelT/>
            </a:sp3d>
          </c:spPr>
          <c:invertIfNegative val="0"/>
          <c:dLbls>
            <c:spPr>
              <a:noFill/>
              <a:ln>
                <a:noFill/>
              </a:ln>
              <a:effectLst/>
            </c:spPr>
            <c:txPr>
              <a:bodyPr/>
              <a:lstStyle/>
              <a:p>
                <a:pPr>
                  <a:defRPr>
                    <a:solidFill>
                      <a:schemeClr val="bg1"/>
                    </a:solidFill>
                  </a:defRPr>
                </a:pPr>
                <a:endParaRPr lang="es-ES"/>
              </a:p>
            </c:txPr>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0"/>
              </c:ext>
            </c:extLst>
          </c:dLbls>
          <c:cat>
            <c:strRef>
              <c:f>Hoja1!$B$1:$D$1</c:f>
              <c:strCache>
                <c:ptCount val="3"/>
                <c:pt idx="0">
                  <c:v>ENSCAVI, 2007</c:v>
                </c:pt>
                <c:pt idx="1">
                  <c:v>GATS, 2013</c:v>
                </c:pt>
                <c:pt idx="2">
                  <c:v>Diferencias</c:v>
                </c:pt>
              </c:strCache>
            </c:strRef>
          </c:cat>
          <c:val>
            <c:numRef>
              <c:f>Hoja1!$B$4:$D$4</c:f>
              <c:numCache>
                <c:formatCode>0.0</c:formatCode>
                <c:ptCount val="3"/>
                <c:pt idx="0" formatCode="General">
                  <c:v>13.5</c:v>
                </c:pt>
                <c:pt idx="1">
                  <c:v>6.9</c:v>
                </c:pt>
                <c:pt idx="2">
                  <c:v>6.6</c:v>
                </c:pt>
              </c:numCache>
            </c:numRef>
          </c:val>
          <c:extLst xmlns:c16r2="http://schemas.microsoft.com/office/drawing/2015/06/chart">
            <c:ext xmlns:c16="http://schemas.microsoft.com/office/drawing/2014/chart" uri="{C3380CC4-5D6E-409C-BE32-E72D297353CC}">
              <c16:uniqueId val="{00000003-2230-4BE1-92C7-AA088F620D55}"/>
            </c:ext>
          </c:extLst>
        </c:ser>
        <c:dLbls>
          <c:showLegendKey val="0"/>
          <c:showVal val="1"/>
          <c:showCatName val="0"/>
          <c:showSerName val="0"/>
          <c:showPercent val="0"/>
          <c:showBubbleSize val="0"/>
        </c:dLbls>
        <c:gapWidth val="95"/>
        <c:overlap val="100"/>
        <c:axId val="324835104"/>
        <c:axId val="324835496"/>
      </c:barChart>
      <c:catAx>
        <c:axId val="324835104"/>
        <c:scaling>
          <c:orientation val="minMax"/>
        </c:scaling>
        <c:delete val="0"/>
        <c:axPos val="b"/>
        <c:numFmt formatCode="General" sourceLinked="0"/>
        <c:majorTickMark val="none"/>
        <c:minorTickMark val="none"/>
        <c:tickLblPos val="nextTo"/>
        <c:crossAx val="324835496"/>
        <c:crosses val="autoZero"/>
        <c:auto val="1"/>
        <c:lblAlgn val="ctr"/>
        <c:lblOffset val="100"/>
        <c:noMultiLvlLbl val="0"/>
      </c:catAx>
      <c:valAx>
        <c:axId val="324835496"/>
        <c:scaling>
          <c:orientation val="minMax"/>
        </c:scaling>
        <c:delete val="1"/>
        <c:axPos val="l"/>
        <c:numFmt formatCode="General" sourceLinked="1"/>
        <c:majorTickMark val="out"/>
        <c:minorTickMark val="none"/>
        <c:tickLblPos val="nextTo"/>
        <c:crossAx val="324835104"/>
        <c:crosses val="autoZero"/>
        <c:crossBetween val="between"/>
      </c:valAx>
      <c:spPr>
        <a:noFill/>
      </c:spPr>
    </c:plotArea>
    <c:legend>
      <c:legendPos val="t"/>
      <c:layout>
        <c:manualLayout>
          <c:xMode val="edge"/>
          <c:yMode val="edge"/>
          <c:x val="0.50802413803478264"/>
          <c:y val="0.21686169208326156"/>
          <c:w val="0.42948733909965314"/>
          <c:h val="0.171680154564013"/>
        </c:manualLayout>
      </c:layout>
      <c:overlay val="0"/>
    </c:legend>
    <c:plotVisOnly val="1"/>
    <c:dispBlanksAs val="gap"/>
    <c:showDLblsOverMax val="0"/>
  </c:chart>
  <c:spPr>
    <a:solidFill>
      <a:schemeClr val="bg1"/>
    </a:solidFill>
    <a:ln>
      <a:solidFill>
        <a:srgbClr val="002060"/>
      </a:solidFill>
    </a:ln>
  </c:spPr>
  <c:txPr>
    <a:bodyPr/>
    <a:lstStyle/>
    <a:p>
      <a:pPr>
        <a:defRPr sz="1800" b="1">
          <a:solidFill>
            <a:srgbClr val="002060"/>
          </a:solidFill>
          <a:latin typeface="Arial" panose="020B0604020202020204" pitchFamily="34" charset="0"/>
          <a:cs typeface="Arial" panose="020B0604020202020204" pitchFamily="34" charset="0"/>
        </a:defRPr>
      </a:pPr>
      <a:endParaRPr lang="es-ES"/>
    </a:p>
  </c:txPr>
  <c:externalData r:id="rId1">
    <c:autoUpdate val="0"/>
  </c:externalData>
  <c:userShapes r:id="rId2"/>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s-PA"/>
              <a:t>Distribución del ingreso total e ingresos de los que hacen compra de cigarrillos manufacturados ilegales.  </a:t>
            </a:r>
          </a:p>
          <a:p>
            <a:pPr>
              <a:defRPr/>
            </a:pPr>
            <a:r>
              <a:rPr lang="es-PA"/>
              <a:t>Panamá, EMTA  2013.</a:t>
            </a:r>
          </a:p>
        </c:rich>
      </c:tx>
      <c:layout>
        <c:manualLayout>
          <c:xMode val="edge"/>
          <c:yMode val="edge"/>
          <c:x val="0.14269776263316891"/>
          <c:y val="1.0082025039222502E-2"/>
        </c:manualLayout>
      </c:layout>
      <c:overlay val="0"/>
      <c:spPr>
        <a:solidFill>
          <a:schemeClr val="accent2">
            <a:alpha val="50000"/>
          </a:schemeClr>
        </a:solidFill>
        <a:scene3d>
          <a:camera prst="orthographicFront"/>
          <a:lightRig rig="threePt" dir="t"/>
        </a:scene3d>
        <a:sp3d>
          <a:bevelT/>
        </a:sp3d>
      </c:spPr>
    </c:title>
    <c:autoTitleDeleted val="0"/>
    <c:plotArea>
      <c:layout>
        <c:manualLayout>
          <c:layoutTarget val="inner"/>
          <c:xMode val="edge"/>
          <c:yMode val="edge"/>
          <c:x val="9.5000202994351218E-2"/>
          <c:y val="0.18589247603173953"/>
          <c:w val="0.87560506157187934"/>
          <c:h val="0.72069594535933068"/>
        </c:manualLayout>
      </c:layout>
      <c:scatterChart>
        <c:scatterStyle val="smoothMarker"/>
        <c:varyColors val="0"/>
        <c:ser>
          <c:idx val="0"/>
          <c:order val="0"/>
          <c:tx>
            <c:v>Línea de equidad</c:v>
          </c:tx>
          <c:spPr>
            <a:ln>
              <a:solidFill>
                <a:schemeClr val="accent2"/>
              </a:solidFill>
            </a:ln>
          </c:spPr>
          <c:marker>
            <c:symbol val="none"/>
          </c:marker>
          <c:xVal>
            <c:numRef>
              <c:f>'Gasto compra ilegal GINI'!$O$6:$O$15</c:f>
              <c:numCache>
                <c:formatCode>0</c:formatCode>
                <c:ptCount val="10"/>
                <c:pt idx="0" formatCode="General">
                  <c:v>0</c:v>
                </c:pt>
                <c:pt idx="1">
                  <c:v>10</c:v>
                </c:pt>
                <c:pt idx="2" formatCode="General">
                  <c:v>20</c:v>
                </c:pt>
                <c:pt idx="3" formatCode="General">
                  <c:v>30</c:v>
                </c:pt>
                <c:pt idx="4" formatCode="General">
                  <c:v>40</c:v>
                </c:pt>
                <c:pt idx="5" formatCode="General">
                  <c:v>50</c:v>
                </c:pt>
                <c:pt idx="6" formatCode="General">
                  <c:v>60</c:v>
                </c:pt>
                <c:pt idx="7" formatCode="General">
                  <c:v>80</c:v>
                </c:pt>
                <c:pt idx="8" formatCode="General">
                  <c:v>90</c:v>
                </c:pt>
                <c:pt idx="9" formatCode="General">
                  <c:v>100</c:v>
                </c:pt>
              </c:numCache>
            </c:numRef>
          </c:xVal>
          <c:yVal>
            <c:numRef>
              <c:f>'Gasto compra ilegal GINI'!$P$6:$P$15</c:f>
              <c:numCache>
                <c:formatCode>0</c:formatCode>
                <c:ptCount val="10"/>
                <c:pt idx="0" formatCode="0.00">
                  <c:v>0</c:v>
                </c:pt>
                <c:pt idx="1">
                  <c:v>10</c:v>
                </c:pt>
                <c:pt idx="2" formatCode="General">
                  <c:v>20</c:v>
                </c:pt>
                <c:pt idx="3" formatCode="General">
                  <c:v>30</c:v>
                </c:pt>
                <c:pt idx="4" formatCode="General">
                  <c:v>40</c:v>
                </c:pt>
                <c:pt idx="5" formatCode="General">
                  <c:v>50</c:v>
                </c:pt>
                <c:pt idx="6" formatCode="General">
                  <c:v>60</c:v>
                </c:pt>
                <c:pt idx="7" formatCode="General">
                  <c:v>80</c:v>
                </c:pt>
                <c:pt idx="8" formatCode="General">
                  <c:v>90</c:v>
                </c:pt>
                <c:pt idx="9" formatCode="General">
                  <c:v>100</c:v>
                </c:pt>
              </c:numCache>
            </c:numRef>
          </c:yVal>
          <c:smooth val="1"/>
          <c:extLst xmlns:c16r2="http://schemas.microsoft.com/office/drawing/2015/06/chart">
            <c:ext xmlns:c16="http://schemas.microsoft.com/office/drawing/2014/chart" uri="{C3380CC4-5D6E-409C-BE32-E72D297353CC}">
              <c16:uniqueId val="{00000000-5664-4BDA-8077-CE98B32A4562}"/>
            </c:ext>
          </c:extLst>
        </c:ser>
        <c:ser>
          <c:idx val="1"/>
          <c:order val="1"/>
          <c:tx>
            <c:v>Curva de Lorenz ingresos compra ilegal</c:v>
          </c:tx>
          <c:spPr>
            <a:ln>
              <a:solidFill>
                <a:srgbClr val="FF0000"/>
              </a:solidFill>
            </a:ln>
          </c:spPr>
          <c:marker>
            <c:symbol val="none"/>
          </c:marker>
          <c:xVal>
            <c:numRef>
              <c:f>'Gasto compra ilegal GINI'!$J$4:$J$22</c:f>
              <c:numCache>
                <c:formatCode>General</c:formatCode>
                <c:ptCount val="19"/>
                <c:pt idx="0">
                  <c:v>0</c:v>
                </c:pt>
                <c:pt idx="1">
                  <c:v>14.9</c:v>
                </c:pt>
                <c:pt idx="2" formatCode="0.0">
                  <c:v>23.111027664612841</c:v>
                </c:pt>
                <c:pt idx="3" formatCode="0.0">
                  <c:v>30.342901755673616</c:v>
                </c:pt>
                <c:pt idx="4" formatCode="0.0">
                  <c:v>36.626563242895458</c:v>
                </c:pt>
                <c:pt idx="5" formatCode="0.0">
                  <c:v>41.214753144470961</c:v>
                </c:pt>
                <c:pt idx="6" formatCode="0.0">
                  <c:v>51.670057860299259</c:v>
                </c:pt>
                <c:pt idx="7" formatCode="0.0">
                  <c:v>54.564384578812202</c:v>
                </c:pt>
                <c:pt idx="8" formatCode="0.0">
                  <c:v>59.254397698245931</c:v>
                </c:pt>
                <c:pt idx="9" formatCode="0.0">
                  <c:v>73.366814650285505</c:v>
                </c:pt>
                <c:pt idx="10" formatCode="0.0">
                  <c:v>80.324679840242396</c:v>
                </c:pt>
                <c:pt idx="11" formatCode="0.0">
                  <c:v>84.478259861850162</c:v>
                </c:pt>
                <c:pt idx="12" formatCode="0.0">
                  <c:v>93.216078718648831</c:v>
                </c:pt>
                <c:pt idx="13" formatCode="0.0">
                  <c:v>99.879001115357056</c:v>
                </c:pt>
                <c:pt idx="14" formatCode="0.0">
                  <c:v>99.992508666982175</c:v>
                </c:pt>
                <c:pt idx="15" formatCode="0.0">
                  <c:v>99.992508666982175</c:v>
                </c:pt>
                <c:pt idx="16" formatCode="0.0">
                  <c:v>100.04717394878719</c:v>
                </c:pt>
                <c:pt idx="17" formatCode="0.0">
                  <c:v>100.04717394878719</c:v>
                </c:pt>
                <c:pt idx="18" formatCode="0.0">
                  <c:v>100.04717394878719</c:v>
                </c:pt>
              </c:numCache>
            </c:numRef>
          </c:xVal>
          <c:yVal>
            <c:numRef>
              <c:f>'Gasto compra ilegal GINI'!$L$4:$L$22</c:f>
              <c:numCache>
                <c:formatCode>General</c:formatCode>
                <c:ptCount val="19"/>
                <c:pt idx="0">
                  <c:v>0</c:v>
                </c:pt>
                <c:pt idx="1">
                  <c:v>1.9</c:v>
                </c:pt>
                <c:pt idx="2" formatCode="0.0">
                  <c:v>4.3843973574275248</c:v>
                </c:pt>
                <c:pt idx="3" formatCode="0.0">
                  <c:v>7.2013086425116324</c:v>
                </c:pt>
                <c:pt idx="4" formatCode="0.0">
                  <c:v>10.195211043363921</c:v>
                </c:pt>
                <c:pt idx="5" formatCode="0.0">
                  <c:v>12.780211891391627</c:v>
                </c:pt>
                <c:pt idx="6" formatCode="0.0">
                  <c:v>19.579799783349351</c:v>
                </c:pt>
                <c:pt idx="7" formatCode="0.0">
                  <c:v>21.839590341485735</c:v>
                </c:pt>
                <c:pt idx="8" formatCode="0.0">
                  <c:v>26.316936753417075</c:v>
                </c:pt>
                <c:pt idx="9" formatCode="0.0">
                  <c:v>43.470441615530035</c:v>
                </c:pt>
                <c:pt idx="10" formatCode="0.0">
                  <c:v>54.347463358266793</c:v>
                </c:pt>
                <c:pt idx="11" formatCode="0.0">
                  <c:v>62.285161316031505</c:v>
                </c:pt>
                <c:pt idx="12" formatCode="0.0">
                  <c:v>82.022404094259656</c:v>
                </c:pt>
                <c:pt idx="13" formatCode="0.0">
                  <c:v>99.390039075303122</c:v>
                </c:pt>
                <c:pt idx="14" formatCode="0.0">
                  <c:v>99.725384534313733</c:v>
                </c:pt>
                <c:pt idx="15" formatCode="0.0">
                  <c:v>99.725384534313733</c:v>
                </c:pt>
                <c:pt idx="16" formatCode="0.0">
                  <c:v>99.962932952257205</c:v>
                </c:pt>
                <c:pt idx="17" formatCode="0.0">
                  <c:v>99.962932952257205</c:v>
                </c:pt>
                <c:pt idx="18" formatCode="0.0">
                  <c:v>99.962932952257205</c:v>
                </c:pt>
              </c:numCache>
            </c:numRef>
          </c:yVal>
          <c:smooth val="1"/>
          <c:extLst xmlns:c16r2="http://schemas.microsoft.com/office/drawing/2015/06/chart">
            <c:ext xmlns:c16="http://schemas.microsoft.com/office/drawing/2014/chart" uri="{C3380CC4-5D6E-409C-BE32-E72D297353CC}">
              <c16:uniqueId val="{00000001-5664-4BDA-8077-CE98B32A4562}"/>
            </c:ext>
          </c:extLst>
        </c:ser>
        <c:ser>
          <c:idx val="2"/>
          <c:order val="2"/>
          <c:tx>
            <c:v>Curva de Lorenz ingreso total</c:v>
          </c:tx>
          <c:spPr>
            <a:ln>
              <a:solidFill>
                <a:schemeClr val="tx1"/>
              </a:solidFill>
            </a:ln>
          </c:spPr>
          <c:marker>
            <c:symbol val="none"/>
          </c:marker>
          <c:xVal>
            <c:numRef>
              <c:f>'Lorenz ingresos'!$G$4:$G$22</c:f>
              <c:numCache>
                <c:formatCode>General</c:formatCode>
                <c:ptCount val="19"/>
                <c:pt idx="0">
                  <c:v>0</c:v>
                </c:pt>
                <c:pt idx="1">
                  <c:v>6.3</c:v>
                </c:pt>
                <c:pt idx="2" formatCode="0.0">
                  <c:v>10.278590445402834</c:v>
                </c:pt>
                <c:pt idx="3" formatCode="0.0">
                  <c:v>16.518188235168303</c:v>
                </c:pt>
                <c:pt idx="4" formatCode="0.0">
                  <c:v>19.076314319494657</c:v>
                </c:pt>
                <c:pt idx="5" formatCode="0.0">
                  <c:v>21.803920764432689</c:v>
                </c:pt>
                <c:pt idx="6" formatCode="0.0">
                  <c:v>25.763513336256715</c:v>
                </c:pt>
                <c:pt idx="7" formatCode="0.0">
                  <c:v>32.618467919329845</c:v>
                </c:pt>
                <c:pt idx="8" formatCode="0.0">
                  <c:v>37.566856412381362</c:v>
                </c:pt>
                <c:pt idx="9" formatCode="0.0">
                  <c:v>47.664312310955154</c:v>
                </c:pt>
                <c:pt idx="10" formatCode="0.0">
                  <c:v>60.274312294713759</c:v>
                </c:pt>
                <c:pt idx="11" formatCode="0.0">
                  <c:v>70.438051592670917</c:v>
                </c:pt>
                <c:pt idx="12" formatCode="0.0">
                  <c:v>75.761691032437355</c:v>
                </c:pt>
                <c:pt idx="13" formatCode="0.0">
                  <c:v>80.513848734338836</c:v>
                </c:pt>
                <c:pt idx="14" formatCode="0.0">
                  <c:v>84.924315056244481</c:v>
                </c:pt>
                <c:pt idx="15" formatCode="0.0">
                  <c:v>88.204176188070363</c:v>
                </c:pt>
                <c:pt idx="16" formatCode="0.0">
                  <c:v>93.914360769481092</c:v>
                </c:pt>
                <c:pt idx="17" formatCode="0.0">
                  <c:v>96.719714075983632</c:v>
                </c:pt>
                <c:pt idx="18" formatCode="0.0">
                  <c:v>100.00934022505049</c:v>
                </c:pt>
              </c:numCache>
            </c:numRef>
          </c:xVal>
          <c:yVal>
            <c:numRef>
              <c:f>'Lorenz ingresos'!$I$4:$I$22</c:f>
              <c:numCache>
                <c:formatCode>General</c:formatCode>
                <c:ptCount val="19"/>
                <c:pt idx="0">
                  <c:v>0</c:v>
                </c:pt>
                <c:pt idx="1">
                  <c:v>0.4</c:v>
                </c:pt>
                <c:pt idx="2" formatCode="0.0">
                  <c:v>0.99750918374926434</c:v>
                </c:pt>
                <c:pt idx="3" formatCode="0.0">
                  <c:v>2.2038519242743848</c:v>
                </c:pt>
                <c:pt idx="4" formatCode="0.0">
                  <c:v>2.8088285706005749</c:v>
                </c:pt>
                <c:pt idx="5" formatCode="0.0">
                  <c:v>3.5715971928822396</c:v>
                </c:pt>
                <c:pt idx="6" formatCode="0.0">
                  <c:v>4.8497659692824389</c:v>
                </c:pt>
                <c:pt idx="7" formatCode="0.0">
                  <c:v>7.506310033320049</c:v>
                </c:pt>
                <c:pt idx="8" formatCode="0.0">
                  <c:v>9.8510907506389866</c:v>
                </c:pt>
                <c:pt idx="9" formatCode="0.0">
                  <c:v>15.943025485868645</c:v>
                </c:pt>
                <c:pt idx="10" formatCode="0.0">
                  <c:v>25.727575982828199</c:v>
                </c:pt>
                <c:pt idx="11" formatCode="0.0">
                  <c:v>35.368470038082251</c:v>
                </c:pt>
                <c:pt idx="12" formatCode="0.0">
                  <c:v>41.337226870903294</c:v>
                </c:pt>
                <c:pt idx="13" formatCode="0.0">
                  <c:v>47.485576819028218</c:v>
                </c:pt>
                <c:pt idx="14" formatCode="0.0">
                  <c:v>53.953189296641881</c:v>
                </c:pt>
                <c:pt idx="15" formatCode="0.0">
                  <c:v>59.329031620311</c:v>
                </c:pt>
                <c:pt idx="16" formatCode="0.0">
                  <c:v>71.645395299566971</c:v>
                </c:pt>
                <c:pt idx="17" formatCode="0.0">
                  <c:v>80.117622773667335</c:v>
                </c:pt>
                <c:pt idx="18" formatCode="0.0">
                  <c:v>99.992785192377454</c:v>
                </c:pt>
              </c:numCache>
            </c:numRef>
          </c:yVal>
          <c:smooth val="1"/>
          <c:extLst xmlns:c16r2="http://schemas.microsoft.com/office/drawing/2015/06/chart">
            <c:ext xmlns:c16="http://schemas.microsoft.com/office/drawing/2014/chart" uri="{C3380CC4-5D6E-409C-BE32-E72D297353CC}">
              <c16:uniqueId val="{00000002-5664-4BDA-8077-CE98B32A4562}"/>
            </c:ext>
          </c:extLst>
        </c:ser>
        <c:dLbls>
          <c:showLegendKey val="0"/>
          <c:showVal val="0"/>
          <c:showCatName val="0"/>
          <c:showSerName val="0"/>
          <c:showPercent val="0"/>
          <c:showBubbleSize val="0"/>
        </c:dLbls>
        <c:axId val="423392240"/>
        <c:axId val="423397728"/>
      </c:scatterChart>
      <c:valAx>
        <c:axId val="423392240"/>
        <c:scaling>
          <c:orientation val="minMax"/>
          <c:max val="100"/>
          <c:min val="0"/>
        </c:scaling>
        <c:delete val="0"/>
        <c:axPos val="b"/>
        <c:majorGridlines/>
        <c:title>
          <c:tx>
            <c:rich>
              <a:bodyPr/>
              <a:lstStyle/>
              <a:p>
                <a:pPr>
                  <a:defRPr/>
                </a:pPr>
                <a:r>
                  <a:rPr lang="es-PA"/>
                  <a:t>Porcentaje de individuos</a:t>
                </a:r>
              </a:p>
            </c:rich>
          </c:tx>
          <c:overlay val="0"/>
        </c:title>
        <c:numFmt formatCode="General" sourceLinked="1"/>
        <c:majorTickMark val="out"/>
        <c:minorTickMark val="out"/>
        <c:tickLblPos val="nextTo"/>
        <c:spPr>
          <a:ln>
            <a:solidFill>
              <a:srgbClr val="002060"/>
            </a:solidFill>
          </a:ln>
        </c:spPr>
        <c:crossAx val="423397728"/>
        <c:crosses val="autoZero"/>
        <c:crossBetween val="midCat"/>
        <c:minorUnit val="2"/>
      </c:valAx>
      <c:valAx>
        <c:axId val="423397728"/>
        <c:scaling>
          <c:orientation val="minMax"/>
          <c:max val="100"/>
        </c:scaling>
        <c:delete val="0"/>
        <c:axPos val="l"/>
        <c:majorGridlines/>
        <c:title>
          <c:tx>
            <c:rich>
              <a:bodyPr/>
              <a:lstStyle/>
              <a:p>
                <a:pPr>
                  <a:defRPr/>
                </a:pPr>
                <a:r>
                  <a:rPr lang="es-PA"/>
                  <a:t>Porcentaje de ingresos</a:t>
                </a:r>
              </a:p>
            </c:rich>
          </c:tx>
          <c:overlay val="0"/>
        </c:title>
        <c:numFmt formatCode="0.00" sourceLinked="1"/>
        <c:majorTickMark val="out"/>
        <c:minorTickMark val="out"/>
        <c:tickLblPos val="nextTo"/>
        <c:crossAx val="423392240"/>
        <c:crosses val="autoZero"/>
        <c:crossBetween val="midCat"/>
      </c:valAx>
      <c:spPr>
        <a:ln>
          <a:solidFill>
            <a:srgbClr val="002060"/>
          </a:solidFill>
        </a:ln>
      </c:spPr>
    </c:plotArea>
    <c:legend>
      <c:legendPos val="r"/>
      <c:layout>
        <c:manualLayout>
          <c:xMode val="edge"/>
          <c:yMode val="edge"/>
          <c:x val="0.62872725309889332"/>
          <c:y val="0.75119948633649347"/>
          <c:w val="0.32699944822444532"/>
          <c:h val="0.14059423402933527"/>
        </c:manualLayout>
      </c:layout>
      <c:overlay val="0"/>
      <c:spPr>
        <a:solidFill>
          <a:schemeClr val="bg1"/>
        </a:solidFill>
        <a:ln>
          <a:solidFill>
            <a:srgbClr val="002060"/>
          </a:solidFill>
        </a:ln>
      </c:spPr>
    </c:legend>
    <c:plotVisOnly val="1"/>
    <c:dispBlanksAs val="gap"/>
    <c:showDLblsOverMax val="0"/>
  </c:chart>
  <c:spPr>
    <a:ln>
      <a:solidFill>
        <a:srgbClr val="002060"/>
      </a:solidFill>
    </a:ln>
  </c:spPr>
  <c:txPr>
    <a:bodyPr/>
    <a:lstStyle/>
    <a:p>
      <a:pPr>
        <a:defRPr>
          <a:solidFill>
            <a:srgbClr val="002060"/>
          </a:solidFill>
          <a:latin typeface="Arial" panose="020B0604020202020204" pitchFamily="34" charset="0"/>
          <a:cs typeface="Arial" panose="020B0604020202020204" pitchFamily="34" charset="0"/>
        </a:defRPr>
      </a:pPr>
      <a:endParaRPr lang="es-ES"/>
    </a:p>
  </c:txPr>
  <c:externalData r:id="rId1">
    <c:autoUpdate val="0"/>
  </c:externalData>
  <c:userShapes r:id="rId2"/>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pPr>
            <a:r>
              <a:rPr lang="es-PA" sz="1400"/>
              <a:t>Razones de momios (OR) de las variables sociodemográficas y socioeconómicas  con el intento por dejar de fumar en los últimos doce meses </a:t>
            </a:r>
          </a:p>
        </c:rich>
      </c:tx>
      <c:overlay val="0"/>
      <c:spPr>
        <a:solidFill>
          <a:schemeClr val="accent1">
            <a:alpha val="50000"/>
          </a:schemeClr>
        </a:solidFill>
        <a:scene3d>
          <a:camera prst="orthographicFront"/>
          <a:lightRig rig="threePt" dir="t"/>
        </a:scene3d>
        <a:sp3d>
          <a:bevelT/>
        </a:sp3d>
      </c:spPr>
    </c:title>
    <c:autoTitleDeleted val="0"/>
    <c:plotArea>
      <c:layout>
        <c:manualLayout>
          <c:layoutTarget val="inner"/>
          <c:xMode val="edge"/>
          <c:yMode val="edge"/>
          <c:x val="0.31161953346859966"/>
          <c:y val="0.11914135093349568"/>
          <c:w val="0.6635393946085103"/>
          <c:h val="0.79795086780353863"/>
        </c:manualLayout>
      </c:layout>
      <c:scatterChart>
        <c:scatterStyle val="lineMarker"/>
        <c:varyColors val="0"/>
        <c:ser>
          <c:idx val="0"/>
          <c:order val="0"/>
          <c:tx>
            <c:strRef>
              <c:f>'Datos OR-Cesación'!$A$2:$A$4</c:f>
              <c:strCache>
                <c:ptCount val="1"/>
                <c:pt idx="0">
                  <c:v>Hombre</c:v>
                </c:pt>
              </c:strCache>
            </c:strRef>
          </c:tx>
          <c:spPr>
            <a:ln>
              <a:solidFill>
                <a:schemeClr val="tx1"/>
              </a:solidFill>
            </a:ln>
          </c:spPr>
          <c:marker>
            <c:symbol val="circle"/>
            <c:size val="7"/>
            <c:spPr>
              <a:solidFill>
                <a:schemeClr val="accent2"/>
              </a:solidFill>
              <a:ln>
                <a:solidFill>
                  <a:schemeClr val="tx1"/>
                </a:solidFill>
              </a:ln>
            </c:spPr>
          </c:marker>
          <c:dLbls>
            <c:delete val="1"/>
          </c:dLbls>
          <c:xVal>
            <c:numRef>
              <c:f>'Datos OR-Cesación'!$C$2:$C$4</c:f>
              <c:numCache>
                <c:formatCode>####.000</c:formatCode>
                <c:ptCount val="3"/>
                <c:pt idx="0">
                  <c:v>0.59230610176915222</c:v>
                </c:pt>
                <c:pt idx="1">
                  <c:v>0.57241040245427977</c:v>
                </c:pt>
                <c:pt idx="2">
                  <c:v>0.61289333088420062</c:v>
                </c:pt>
              </c:numCache>
            </c:numRef>
          </c:xVal>
          <c:yVal>
            <c:numRef>
              <c:f>'Datos OR-Cesación'!$D$2:$D$4</c:f>
              <c:numCache>
                <c:formatCode>0</c:formatCode>
                <c:ptCount val="3"/>
                <c:pt idx="0">
                  <c:v>17</c:v>
                </c:pt>
                <c:pt idx="1">
                  <c:v>17</c:v>
                </c:pt>
                <c:pt idx="2">
                  <c:v>17</c:v>
                </c:pt>
              </c:numCache>
            </c:numRef>
          </c:yVal>
          <c:smooth val="0"/>
          <c:extLst xmlns:c16r2="http://schemas.microsoft.com/office/drawing/2015/06/chart">
            <c:ext xmlns:c16="http://schemas.microsoft.com/office/drawing/2014/chart" uri="{C3380CC4-5D6E-409C-BE32-E72D297353CC}">
              <c16:uniqueId val="{00000000-CECE-4514-BF95-AFDFECD10169}"/>
            </c:ext>
          </c:extLst>
        </c:ser>
        <c:ser>
          <c:idx val="1"/>
          <c:order val="1"/>
          <c:tx>
            <c:strRef>
              <c:f>'Datos OR-Cesación'!$A$11:$A$13</c:f>
              <c:strCache>
                <c:ptCount val="1"/>
                <c:pt idx="0">
                  <c:v>Educación primaria</c:v>
                </c:pt>
              </c:strCache>
            </c:strRef>
          </c:tx>
          <c:spPr>
            <a:ln>
              <a:solidFill>
                <a:schemeClr val="tx1"/>
              </a:solidFill>
            </a:ln>
          </c:spPr>
          <c:marker>
            <c:symbol val="circle"/>
            <c:size val="7"/>
            <c:spPr>
              <a:solidFill>
                <a:schemeClr val="accent3"/>
              </a:solidFill>
              <a:ln>
                <a:solidFill>
                  <a:schemeClr val="tx1"/>
                </a:solidFill>
              </a:ln>
            </c:spPr>
          </c:marker>
          <c:dLbls>
            <c:delete val="1"/>
          </c:dLbls>
          <c:xVal>
            <c:numRef>
              <c:f>'Datos OR-Cesación'!$C$11:$C$13</c:f>
              <c:numCache>
                <c:formatCode>####.000</c:formatCode>
                <c:ptCount val="3"/>
                <c:pt idx="0">
                  <c:v>1.208</c:v>
                </c:pt>
                <c:pt idx="1">
                  <c:v>1.1539999999999999</c:v>
                </c:pt>
                <c:pt idx="2">
                  <c:v>1.2649999999999999</c:v>
                </c:pt>
              </c:numCache>
            </c:numRef>
          </c:xVal>
          <c:yVal>
            <c:numRef>
              <c:f>'Datos OR-Cesación'!$D$11:$D$13</c:f>
              <c:numCache>
                <c:formatCode>0</c:formatCode>
                <c:ptCount val="3"/>
                <c:pt idx="0">
                  <c:v>14</c:v>
                </c:pt>
                <c:pt idx="1">
                  <c:v>14</c:v>
                </c:pt>
                <c:pt idx="2">
                  <c:v>14</c:v>
                </c:pt>
              </c:numCache>
            </c:numRef>
          </c:yVal>
          <c:smooth val="0"/>
          <c:extLst xmlns:c16r2="http://schemas.microsoft.com/office/drawing/2015/06/chart">
            <c:ext xmlns:c16="http://schemas.microsoft.com/office/drawing/2014/chart" uri="{C3380CC4-5D6E-409C-BE32-E72D297353CC}">
              <c16:uniqueId val="{00000001-CECE-4514-BF95-AFDFECD10169}"/>
            </c:ext>
          </c:extLst>
        </c:ser>
        <c:ser>
          <c:idx val="2"/>
          <c:order val="2"/>
          <c:tx>
            <c:strRef>
              <c:f>'Datos OR-Cesación'!$A$14:$A$16</c:f>
              <c:strCache>
                <c:ptCount val="1"/>
                <c:pt idx="0">
                  <c:v>Educación secundaria</c:v>
                </c:pt>
              </c:strCache>
            </c:strRef>
          </c:tx>
          <c:spPr>
            <a:ln>
              <a:solidFill>
                <a:schemeClr val="tx1"/>
              </a:solidFill>
            </a:ln>
          </c:spPr>
          <c:marker>
            <c:symbol val="circle"/>
            <c:size val="7"/>
            <c:spPr>
              <a:solidFill>
                <a:schemeClr val="tx1"/>
              </a:solidFill>
              <a:ln>
                <a:solidFill>
                  <a:schemeClr val="tx1"/>
                </a:solidFill>
              </a:ln>
            </c:spPr>
          </c:marker>
          <c:dLbls>
            <c:delete val="1"/>
          </c:dLbls>
          <c:xVal>
            <c:numRef>
              <c:f>'Datos OR-Cesación'!$C$14:$C$16</c:f>
              <c:numCache>
                <c:formatCode>####.000</c:formatCode>
                <c:ptCount val="3"/>
                <c:pt idx="0">
                  <c:v>1.9102330913805246</c:v>
                </c:pt>
                <c:pt idx="1">
                  <c:v>1.8124599197630806</c:v>
                </c:pt>
                <c:pt idx="2">
                  <c:v>2.0132806378869774</c:v>
                </c:pt>
              </c:numCache>
            </c:numRef>
          </c:xVal>
          <c:yVal>
            <c:numRef>
              <c:f>'Datos OR-Cesación'!$D$14:$D$16</c:f>
              <c:numCache>
                <c:formatCode>0</c:formatCode>
                <c:ptCount val="3"/>
                <c:pt idx="0">
                  <c:v>13</c:v>
                </c:pt>
                <c:pt idx="1">
                  <c:v>13</c:v>
                </c:pt>
                <c:pt idx="2">
                  <c:v>13</c:v>
                </c:pt>
              </c:numCache>
            </c:numRef>
          </c:yVal>
          <c:smooth val="0"/>
          <c:extLst xmlns:c16r2="http://schemas.microsoft.com/office/drawing/2015/06/chart">
            <c:ext xmlns:c16="http://schemas.microsoft.com/office/drawing/2014/chart" uri="{C3380CC4-5D6E-409C-BE32-E72D297353CC}">
              <c16:uniqueId val="{00000002-CECE-4514-BF95-AFDFECD10169}"/>
            </c:ext>
          </c:extLst>
        </c:ser>
        <c:ser>
          <c:idx val="3"/>
          <c:order val="3"/>
          <c:tx>
            <c:strRef>
              <c:f>'Datos OR-Cesación'!$A$17:$A$19</c:f>
              <c:strCache>
                <c:ptCount val="1"/>
                <c:pt idx="0">
                  <c:v>Educación Superior</c:v>
                </c:pt>
              </c:strCache>
            </c:strRef>
          </c:tx>
          <c:spPr>
            <a:ln>
              <a:solidFill>
                <a:schemeClr val="tx1"/>
              </a:solidFill>
            </a:ln>
          </c:spPr>
          <c:marker>
            <c:symbol val="circle"/>
            <c:size val="7"/>
            <c:spPr>
              <a:solidFill>
                <a:srgbClr val="FF0000"/>
              </a:solidFill>
              <a:ln>
                <a:solidFill>
                  <a:schemeClr val="tx1"/>
                </a:solidFill>
              </a:ln>
            </c:spPr>
          </c:marker>
          <c:dLbls>
            <c:delete val="1"/>
          </c:dLbls>
          <c:xVal>
            <c:numRef>
              <c:f>'Datos OR-Cesación'!$C$17:$C$19</c:f>
              <c:numCache>
                <c:formatCode>####.000</c:formatCode>
                <c:ptCount val="3"/>
                <c:pt idx="0">
                  <c:v>1.8199496612567576</c:v>
                </c:pt>
                <c:pt idx="1">
                  <c:v>1.7063220202574048</c:v>
                </c:pt>
                <c:pt idx="2">
                  <c:v>1.9411440104423709</c:v>
                </c:pt>
              </c:numCache>
            </c:numRef>
          </c:xVal>
          <c:yVal>
            <c:numRef>
              <c:f>'Datos OR-Cesación'!$D$17:$D$19</c:f>
              <c:numCache>
                <c:formatCode>0</c:formatCode>
                <c:ptCount val="3"/>
                <c:pt idx="0">
                  <c:v>12</c:v>
                </c:pt>
                <c:pt idx="1">
                  <c:v>12</c:v>
                </c:pt>
                <c:pt idx="2">
                  <c:v>12</c:v>
                </c:pt>
              </c:numCache>
            </c:numRef>
          </c:yVal>
          <c:smooth val="0"/>
          <c:extLst xmlns:c16r2="http://schemas.microsoft.com/office/drawing/2015/06/chart">
            <c:ext xmlns:c16="http://schemas.microsoft.com/office/drawing/2014/chart" uri="{C3380CC4-5D6E-409C-BE32-E72D297353CC}">
              <c16:uniqueId val="{00000003-CECE-4514-BF95-AFDFECD10169}"/>
            </c:ext>
          </c:extLst>
        </c:ser>
        <c:ser>
          <c:idx val="4"/>
          <c:order val="4"/>
          <c:tx>
            <c:strRef>
              <c:f>'Datos OR-Cesación'!$A$23:$A$25</c:f>
              <c:strCache>
                <c:ptCount val="1"/>
                <c:pt idx="0">
                  <c:v>Empleado no gubernamental</c:v>
                </c:pt>
              </c:strCache>
            </c:strRef>
          </c:tx>
          <c:spPr>
            <a:ln>
              <a:solidFill>
                <a:schemeClr val="tx1"/>
              </a:solidFill>
            </a:ln>
          </c:spPr>
          <c:marker>
            <c:symbol val="circle"/>
            <c:size val="7"/>
            <c:spPr>
              <a:solidFill>
                <a:schemeClr val="tx1">
                  <a:lumMod val="50000"/>
                  <a:lumOff val="50000"/>
                </a:schemeClr>
              </a:solidFill>
              <a:ln>
                <a:solidFill>
                  <a:schemeClr val="tx1"/>
                </a:solidFill>
              </a:ln>
            </c:spPr>
          </c:marker>
          <c:dLbls>
            <c:delete val="1"/>
          </c:dLbls>
          <c:xVal>
            <c:numRef>
              <c:f>'Datos OR-Cesación'!$C$23:$C$25</c:f>
              <c:numCache>
                <c:formatCode>####.000</c:formatCode>
                <c:ptCount val="3"/>
                <c:pt idx="0">
                  <c:v>1.3247093829845566</c:v>
                </c:pt>
                <c:pt idx="1">
                  <c:v>1.2525636643913196</c:v>
                </c:pt>
                <c:pt idx="2">
                  <c:v>1.4010105827395947</c:v>
                </c:pt>
              </c:numCache>
            </c:numRef>
          </c:xVal>
          <c:yVal>
            <c:numRef>
              <c:f>'Datos OR-Cesación'!$D$23:$D$25</c:f>
              <c:numCache>
                <c:formatCode>0</c:formatCode>
                <c:ptCount val="3"/>
                <c:pt idx="0">
                  <c:v>10</c:v>
                </c:pt>
                <c:pt idx="1">
                  <c:v>10</c:v>
                </c:pt>
                <c:pt idx="2">
                  <c:v>10</c:v>
                </c:pt>
              </c:numCache>
            </c:numRef>
          </c:yVal>
          <c:smooth val="0"/>
          <c:extLst xmlns:c16r2="http://schemas.microsoft.com/office/drawing/2015/06/chart">
            <c:ext xmlns:c16="http://schemas.microsoft.com/office/drawing/2014/chart" uri="{C3380CC4-5D6E-409C-BE32-E72D297353CC}">
              <c16:uniqueId val="{00000004-CECE-4514-BF95-AFDFECD10169}"/>
            </c:ext>
          </c:extLst>
        </c:ser>
        <c:ser>
          <c:idx val="5"/>
          <c:order val="5"/>
          <c:tx>
            <c:strRef>
              <c:f>'Datos OR-Cesación'!$A$35:$A$37</c:f>
              <c:strCache>
                <c:ptCount val="1"/>
                <c:pt idx="0">
                  <c:v>Area Rural</c:v>
                </c:pt>
              </c:strCache>
            </c:strRef>
          </c:tx>
          <c:spPr>
            <a:ln>
              <a:solidFill>
                <a:schemeClr val="tx1"/>
              </a:solidFill>
            </a:ln>
          </c:spPr>
          <c:marker>
            <c:symbol val="circle"/>
            <c:size val="7"/>
            <c:spPr>
              <a:solidFill>
                <a:schemeClr val="tx2">
                  <a:lumMod val="40000"/>
                  <a:lumOff val="60000"/>
                </a:schemeClr>
              </a:solidFill>
              <a:ln>
                <a:solidFill>
                  <a:schemeClr val="tx1"/>
                </a:solidFill>
              </a:ln>
            </c:spPr>
          </c:marker>
          <c:dLbls>
            <c:delete val="1"/>
          </c:dLbls>
          <c:xVal>
            <c:numRef>
              <c:f>'Datos OR-Cesación'!$C$35:$C$37</c:f>
              <c:numCache>
                <c:formatCode>####.000</c:formatCode>
                <c:ptCount val="3"/>
                <c:pt idx="0">
                  <c:v>2.2791767173855346</c:v>
                </c:pt>
                <c:pt idx="1">
                  <c:v>2.1090929452291318</c:v>
                </c:pt>
                <c:pt idx="2">
                  <c:v>2.4629765704839319</c:v>
                </c:pt>
              </c:numCache>
            </c:numRef>
          </c:xVal>
          <c:yVal>
            <c:numRef>
              <c:f>'Datos OR-Cesación'!$D$35:$D$37</c:f>
              <c:numCache>
                <c:formatCode>0</c:formatCode>
                <c:ptCount val="3"/>
                <c:pt idx="0">
                  <c:v>6</c:v>
                </c:pt>
                <c:pt idx="1">
                  <c:v>6</c:v>
                </c:pt>
                <c:pt idx="2">
                  <c:v>6</c:v>
                </c:pt>
              </c:numCache>
            </c:numRef>
          </c:yVal>
          <c:smooth val="0"/>
          <c:extLst xmlns:c16r2="http://schemas.microsoft.com/office/drawing/2015/06/chart">
            <c:ext xmlns:c16="http://schemas.microsoft.com/office/drawing/2014/chart" uri="{C3380CC4-5D6E-409C-BE32-E72D297353CC}">
              <c16:uniqueId val="{00000005-CECE-4514-BF95-AFDFECD10169}"/>
            </c:ext>
          </c:extLst>
        </c:ser>
        <c:ser>
          <c:idx val="6"/>
          <c:order val="6"/>
          <c:tx>
            <c:strRef>
              <c:f>'Datos OR-Cesación'!$A$38:$A$40</c:f>
              <c:strCache>
                <c:ptCount val="1"/>
                <c:pt idx="0">
                  <c:v>Fumador diario</c:v>
                </c:pt>
              </c:strCache>
            </c:strRef>
          </c:tx>
          <c:spPr>
            <a:ln>
              <a:solidFill>
                <a:schemeClr val="tx1"/>
              </a:solidFill>
            </a:ln>
          </c:spPr>
          <c:marker>
            <c:symbol val="circle"/>
            <c:size val="7"/>
            <c:spPr>
              <a:solidFill>
                <a:srgbClr val="FFFF00"/>
              </a:solidFill>
              <a:ln>
                <a:solidFill>
                  <a:schemeClr val="tx1"/>
                </a:solidFill>
              </a:ln>
            </c:spPr>
          </c:marker>
          <c:dLbls>
            <c:delete val="1"/>
          </c:dLbls>
          <c:xVal>
            <c:numRef>
              <c:f>'Datos OR-Cesación'!$C$38:$C$40</c:f>
              <c:numCache>
                <c:formatCode>####.000</c:formatCode>
                <c:ptCount val="3"/>
                <c:pt idx="0">
                  <c:v>0.21730923341143144</c:v>
                </c:pt>
                <c:pt idx="1">
                  <c:v>0.21110415638215885</c:v>
                </c:pt>
                <c:pt idx="2">
                  <c:v>0.2236966989905036</c:v>
                </c:pt>
              </c:numCache>
            </c:numRef>
          </c:xVal>
          <c:yVal>
            <c:numRef>
              <c:f>'Datos OR-Cesación'!$D$38:$D$40</c:f>
              <c:numCache>
                <c:formatCode>0</c:formatCode>
                <c:ptCount val="3"/>
                <c:pt idx="0">
                  <c:v>5</c:v>
                </c:pt>
                <c:pt idx="1">
                  <c:v>5</c:v>
                </c:pt>
                <c:pt idx="2">
                  <c:v>5</c:v>
                </c:pt>
              </c:numCache>
            </c:numRef>
          </c:yVal>
          <c:smooth val="0"/>
          <c:extLst xmlns:c16r2="http://schemas.microsoft.com/office/drawing/2015/06/chart">
            <c:ext xmlns:c16="http://schemas.microsoft.com/office/drawing/2014/chart" uri="{C3380CC4-5D6E-409C-BE32-E72D297353CC}">
              <c16:uniqueId val="{00000006-CECE-4514-BF95-AFDFECD10169}"/>
            </c:ext>
          </c:extLst>
        </c:ser>
        <c:ser>
          <c:idx val="7"/>
          <c:order val="7"/>
          <c:tx>
            <c:strRef>
              <c:f>'Datos OR-Cesación'!$A$44:$A$46</c:f>
              <c:strCache>
                <c:ptCount val="1"/>
                <c:pt idx="0">
                  <c:v>II Quintil</c:v>
                </c:pt>
              </c:strCache>
            </c:strRef>
          </c:tx>
          <c:spPr>
            <a:ln>
              <a:solidFill>
                <a:schemeClr val="tx1"/>
              </a:solidFill>
            </a:ln>
          </c:spPr>
          <c:marker>
            <c:symbol val="circle"/>
            <c:size val="7"/>
            <c:spPr>
              <a:solidFill>
                <a:schemeClr val="bg1">
                  <a:lumMod val="95000"/>
                </a:schemeClr>
              </a:solidFill>
              <a:ln>
                <a:solidFill>
                  <a:schemeClr val="tx1"/>
                </a:solidFill>
              </a:ln>
            </c:spPr>
          </c:marker>
          <c:dLbls>
            <c:delete val="1"/>
          </c:dLbls>
          <c:xVal>
            <c:numRef>
              <c:f>'Datos OR-Cesación'!$C$44:$C$46</c:f>
              <c:numCache>
                <c:formatCode>####.000</c:formatCode>
                <c:ptCount val="3"/>
                <c:pt idx="0">
                  <c:v>2.1628829832073158</c:v>
                </c:pt>
                <c:pt idx="1">
                  <c:v>2.0558351950787626</c:v>
                </c:pt>
                <c:pt idx="2">
                  <c:v>2.2755047730703692</c:v>
                </c:pt>
              </c:numCache>
            </c:numRef>
          </c:xVal>
          <c:yVal>
            <c:numRef>
              <c:f>'Datos OR-Cesación'!$D$44:$D$46</c:f>
              <c:numCache>
                <c:formatCode>0</c:formatCode>
                <c:ptCount val="3"/>
                <c:pt idx="0">
                  <c:v>3</c:v>
                </c:pt>
                <c:pt idx="1">
                  <c:v>3</c:v>
                </c:pt>
                <c:pt idx="2">
                  <c:v>3</c:v>
                </c:pt>
              </c:numCache>
            </c:numRef>
          </c:yVal>
          <c:smooth val="0"/>
          <c:extLst xmlns:c16r2="http://schemas.microsoft.com/office/drawing/2015/06/chart">
            <c:ext xmlns:c16="http://schemas.microsoft.com/office/drawing/2014/chart" uri="{C3380CC4-5D6E-409C-BE32-E72D297353CC}">
              <c16:uniqueId val="{00000007-CECE-4514-BF95-AFDFECD10169}"/>
            </c:ext>
          </c:extLst>
        </c:ser>
        <c:ser>
          <c:idx val="8"/>
          <c:order val="8"/>
          <c:tx>
            <c:strRef>
              <c:f>'Datos OR-Cesación'!$A$47:$A$49</c:f>
              <c:strCache>
                <c:ptCount val="1"/>
                <c:pt idx="0">
                  <c:v>III Quintil</c:v>
                </c:pt>
              </c:strCache>
            </c:strRef>
          </c:tx>
          <c:spPr>
            <a:ln>
              <a:solidFill>
                <a:schemeClr val="tx1"/>
              </a:solidFill>
            </a:ln>
          </c:spPr>
          <c:marker>
            <c:symbol val="circle"/>
            <c:size val="7"/>
            <c:spPr>
              <a:solidFill>
                <a:srgbClr val="00B050"/>
              </a:solidFill>
              <a:ln>
                <a:solidFill>
                  <a:schemeClr val="tx1"/>
                </a:solidFill>
              </a:ln>
            </c:spPr>
          </c:marker>
          <c:dLbls>
            <c:delete val="1"/>
          </c:dLbls>
          <c:xVal>
            <c:numRef>
              <c:f>'Datos OR-Cesación'!$C$47:$C$49</c:f>
              <c:numCache>
                <c:formatCode>####.000</c:formatCode>
                <c:ptCount val="3"/>
                <c:pt idx="0">
                  <c:v>1.9387460226477871</c:v>
                </c:pt>
                <c:pt idx="1">
                  <c:v>1.8489495836300516</c:v>
                </c:pt>
                <c:pt idx="2">
                  <c:v>2.0329035326929086</c:v>
                </c:pt>
              </c:numCache>
            </c:numRef>
          </c:xVal>
          <c:yVal>
            <c:numRef>
              <c:f>'Datos OR-Cesación'!$D$47:$D$49</c:f>
              <c:numCache>
                <c:formatCode>0</c:formatCode>
                <c:ptCount val="3"/>
                <c:pt idx="0">
                  <c:v>2</c:v>
                </c:pt>
                <c:pt idx="1">
                  <c:v>2</c:v>
                </c:pt>
                <c:pt idx="2">
                  <c:v>2</c:v>
                </c:pt>
              </c:numCache>
            </c:numRef>
          </c:yVal>
          <c:smooth val="0"/>
          <c:extLst xmlns:c16r2="http://schemas.microsoft.com/office/drawing/2015/06/chart">
            <c:ext xmlns:c16="http://schemas.microsoft.com/office/drawing/2014/chart" uri="{C3380CC4-5D6E-409C-BE32-E72D297353CC}">
              <c16:uniqueId val="{00000008-CECE-4514-BF95-AFDFECD10169}"/>
            </c:ext>
          </c:extLst>
        </c:ser>
        <c:ser>
          <c:idx val="10"/>
          <c:order val="9"/>
          <c:tx>
            <c:v>Inactivo</c:v>
          </c:tx>
          <c:spPr>
            <a:ln>
              <a:solidFill>
                <a:schemeClr val="tx1"/>
              </a:solidFill>
            </a:ln>
          </c:spPr>
          <c:marker>
            <c:symbol val="circle"/>
            <c:size val="7"/>
            <c:spPr>
              <a:ln>
                <a:solidFill>
                  <a:schemeClr val="tx1"/>
                </a:solidFill>
              </a:ln>
            </c:spPr>
          </c:marker>
          <c:dLbls>
            <c:delete val="1"/>
          </c:dLbls>
          <c:xVal>
            <c:numRef>
              <c:f>'Datos OR-Cesación'!$C$29:$C$31</c:f>
              <c:numCache>
                <c:formatCode>####.000</c:formatCode>
                <c:ptCount val="3"/>
                <c:pt idx="0">
                  <c:v>1.169</c:v>
                </c:pt>
                <c:pt idx="1">
                  <c:v>1.0980000000000001</c:v>
                </c:pt>
                <c:pt idx="2">
                  <c:v>1.244</c:v>
                </c:pt>
              </c:numCache>
            </c:numRef>
          </c:xVal>
          <c:yVal>
            <c:numRef>
              <c:f>'Datos OR-Cesación'!$D$29:$D$31</c:f>
              <c:numCache>
                <c:formatCode>0</c:formatCode>
                <c:ptCount val="3"/>
                <c:pt idx="0">
                  <c:v>8</c:v>
                </c:pt>
                <c:pt idx="1">
                  <c:v>8</c:v>
                </c:pt>
                <c:pt idx="2">
                  <c:v>8</c:v>
                </c:pt>
              </c:numCache>
            </c:numRef>
          </c:yVal>
          <c:smooth val="0"/>
          <c:extLst xmlns:c16r2="http://schemas.microsoft.com/office/drawing/2015/06/chart">
            <c:ext xmlns:c16="http://schemas.microsoft.com/office/drawing/2014/chart" uri="{C3380CC4-5D6E-409C-BE32-E72D297353CC}">
              <c16:uniqueId val="{00000009-CECE-4514-BF95-AFDFECD10169}"/>
            </c:ext>
          </c:extLst>
        </c:ser>
        <c:ser>
          <c:idx val="11"/>
          <c:order val="10"/>
          <c:tx>
            <c:strRef>
              <c:f>'Datos OR-Cesación'!$A$20:$A$22</c:f>
              <c:strCache>
                <c:ptCount val="1"/>
                <c:pt idx="0">
                  <c:v>Empleado de gobierno</c:v>
                </c:pt>
              </c:strCache>
            </c:strRef>
          </c:tx>
          <c:spPr>
            <a:ln>
              <a:solidFill>
                <a:schemeClr val="tx1"/>
              </a:solidFill>
            </a:ln>
          </c:spPr>
          <c:marker>
            <c:symbol val="circle"/>
            <c:size val="7"/>
            <c:spPr>
              <a:ln>
                <a:solidFill>
                  <a:schemeClr val="tx1"/>
                </a:solidFill>
              </a:ln>
            </c:spPr>
          </c:marker>
          <c:dLbls>
            <c:delete val="1"/>
          </c:dLbls>
          <c:xVal>
            <c:numRef>
              <c:f>'Datos OR-Cesación'!$C$20:$C$22</c:f>
              <c:numCache>
                <c:formatCode>####.000</c:formatCode>
                <c:ptCount val="3"/>
                <c:pt idx="0">
                  <c:v>0.85599999999999998</c:v>
                </c:pt>
                <c:pt idx="1">
                  <c:v>0.80400000000000005</c:v>
                </c:pt>
                <c:pt idx="2">
                  <c:v>0.91100000000000003</c:v>
                </c:pt>
              </c:numCache>
            </c:numRef>
          </c:xVal>
          <c:yVal>
            <c:numRef>
              <c:f>'Datos OR-Cesación'!$D$20:$D$22</c:f>
              <c:numCache>
                <c:formatCode>0</c:formatCode>
                <c:ptCount val="3"/>
                <c:pt idx="0">
                  <c:v>11</c:v>
                </c:pt>
                <c:pt idx="1">
                  <c:v>11</c:v>
                </c:pt>
                <c:pt idx="2">
                  <c:v>11</c:v>
                </c:pt>
              </c:numCache>
            </c:numRef>
          </c:yVal>
          <c:smooth val="0"/>
          <c:extLst xmlns:c16r2="http://schemas.microsoft.com/office/drawing/2015/06/chart">
            <c:ext xmlns:c16="http://schemas.microsoft.com/office/drawing/2014/chart" uri="{C3380CC4-5D6E-409C-BE32-E72D297353CC}">
              <c16:uniqueId val="{0000000A-CECE-4514-BF95-AFDFECD10169}"/>
            </c:ext>
          </c:extLst>
        </c:ser>
        <c:ser>
          <c:idx val="12"/>
          <c:order val="11"/>
          <c:tx>
            <c:strRef>
              <c:f>'Datos OR-Cesación'!$A$26:$A$28</c:f>
              <c:strCache>
                <c:ptCount val="1"/>
                <c:pt idx="0">
                  <c:v>Cuenta propia</c:v>
                </c:pt>
              </c:strCache>
            </c:strRef>
          </c:tx>
          <c:spPr>
            <a:ln>
              <a:solidFill>
                <a:schemeClr val="tx1"/>
              </a:solidFill>
            </a:ln>
          </c:spPr>
          <c:marker>
            <c:symbol val="circle"/>
            <c:size val="7"/>
            <c:spPr>
              <a:solidFill>
                <a:schemeClr val="accent1">
                  <a:lumMod val="75000"/>
                </a:schemeClr>
              </a:solidFill>
              <a:ln>
                <a:solidFill>
                  <a:schemeClr val="tx1"/>
                </a:solidFill>
              </a:ln>
            </c:spPr>
          </c:marker>
          <c:dLbls>
            <c:delete val="1"/>
          </c:dLbls>
          <c:xVal>
            <c:numRef>
              <c:f>'Datos OR-Cesación'!$C$26:$C$28</c:f>
              <c:numCache>
                <c:formatCode>####.000</c:formatCode>
                <c:ptCount val="3"/>
                <c:pt idx="0">
                  <c:v>0.83899999999999997</c:v>
                </c:pt>
                <c:pt idx="1">
                  <c:v>0.79400000000000004</c:v>
                </c:pt>
                <c:pt idx="2">
                  <c:v>0.88700000000000001</c:v>
                </c:pt>
              </c:numCache>
            </c:numRef>
          </c:xVal>
          <c:yVal>
            <c:numRef>
              <c:f>'Datos OR-Cesación'!$D$26:$D$28</c:f>
              <c:numCache>
                <c:formatCode>0</c:formatCode>
                <c:ptCount val="3"/>
                <c:pt idx="0">
                  <c:v>9</c:v>
                </c:pt>
                <c:pt idx="1">
                  <c:v>9</c:v>
                </c:pt>
                <c:pt idx="2">
                  <c:v>9</c:v>
                </c:pt>
              </c:numCache>
            </c:numRef>
          </c:yVal>
          <c:smooth val="0"/>
          <c:extLst xmlns:c16r2="http://schemas.microsoft.com/office/drawing/2015/06/chart">
            <c:ext xmlns:c16="http://schemas.microsoft.com/office/drawing/2014/chart" uri="{C3380CC4-5D6E-409C-BE32-E72D297353CC}">
              <c16:uniqueId val="{0000000B-CECE-4514-BF95-AFDFECD10169}"/>
            </c:ext>
          </c:extLst>
        </c:ser>
        <c:ser>
          <c:idx val="9"/>
          <c:order val="12"/>
          <c:tx>
            <c:strRef>
              <c:f>'Datos OR-Cesación'!$A$32:$A$34</c:f>
              <c:strCache>
                <c:ptCount val="1"/>
                <c:pt idx="0">
                  <c:v>Area Urbana</c:v>
                </c:pt>
              </c:strCache>
            </c:strRef>
          </c:tx>
          <c:spPr>
            <a:ln>
              <a:solidFill>
                <a:schemeClr val="tx1"/>
              </a:solidFill>
            </a:ln>
          </c:spPr>
          <c:marker>
            <c:symbol val="circle"/>
            <c:size val="7"/>
            <c:spPr>
              <a:ln>
                <a:solidFill>
                  <a:schemeClr val="tx1"/>
                </a:solidFill>
              </a:ln>
            </c:spPr>
          </c:marker>
          <c:dLbls>
            <c:delete val="1"/>
          </c:dLbls>
          <c:xVal>
            <c:numRef>
              <c:f>'Datos OR-Cesación'!$C$32:$C$34</c:f>
              <c:numCache>
                <c:formatCode>####.000</c:formatCode>
                <c:ptCount val="3"/>
                <c:pt idx="0">
                  <c:v>0.97099999999999997</c:v>
                </c:pt>
                <c:pt idx="1">
                  <c:v>0.89700000000000002</c:v>
                </c:pt>
                <c:pt idx="2">
                  <c:v>1.052</c:v>
                </c:pt>
              </c:numCache>
            </c:numRef>
          </c:xVal>
          <c:yVal>
            <c:numRef>
              <c:f>'Datos OR-Cesación'!$D$32:$D$34</c:f>
              <c:numCache>
                <c:formatCode>0</c:formatCode>
                <c:ptCount val="3"/>
                <c:pt idx="0">
                  <c:v>7</c:v>
                </c:pt>
                <c:pt idx="1">
                  <c:v>7</c:v>
                </c:pt>
                <c:pt idx="2">
                  <c:v>7</c:v>
                </c:pt>
              </c:numCache>
            </c:numRef>
          </c:yVal>
          <c:smooth val="0"/>
          <c:extLst xmlns:c16r2="http://schemas.microsoft.com/office/drawing/2015/06/chart">
            <c:ext xmlns:c16="http://schemas.microsoft.com/office/drawing/2014/chart" uri="{C3380CC4-5D6E-409C-BE32-E72D297353CC}">
              <c16:uniqueId val="{0000000C-CECE-4514-BF95-AFDFECD10169}"/>
            </c:ext>
          </c:extLst>
        </c:ser>
        <c:ser>
          <c:idx val="13"/>
          <c:order val="13"/>
          <c:tx>
            <c:strRef>
              <c:f>'Datos OR-Cesación'!$A$41:$A$43</c:f>
              <c:strCache>
                <c:ptCount val="1"/>
                <c:pt idx="0">
                  <c:v>I Quintil</c:v>
                </c:pt>
              </c:strCache>
            </c:strRef>
          </c:tx>
          <c:spPr>
            <a:ln>
              <a:solidFill>
                <a:schemeClr val="tx1"/>
              </a:solidFill>
            </a:ln>
          </c:spPr>
          <c:marker>
            <c:symbol val="circle"/>
            <c:size val="7"/>
            <c:spPr>
              <a:ln>
                <a:solidFill>
                  <a:schemeClr val="tx1"/>
                </a:solidFill>
              </a:ln>
            </c:spPr>
          </c:marker>
          <c:dLbls>
            <c:delete val="1"/>
          </c:dLbls>
          <c:xVal>
            <c:numRef>
              <c:f>'Datos OR-Cesación'!$C$41:$C$43</c:f>
              <c:numCache>
                <c:formatCode>####.000</c:formatCode>
                <c:ptCount val="3"/>
                <c:pt idx="0">
                  <c:v>1.381</c:v>
                </c:pt>
                <c:pt idx="1">
                  <c:v>1.2909999999999999</c:v>
                </c:pt>
                <c:pt idx="2">
                  <c:v>1.478</c:v>
                </c:pt>
              </c:numCache>
            </c:numRef>
          </c:xVal>
          <c:yVal>
            <c:numRef>
              <c:f>'Datos OR-Cesación'!$D$41:$D$43</c:f>
              <c:numCache>
                <c:formatCode>0</c:formatCode>
                <c:ptCount val="3"/>
                <c:pt idx="0">
                  <c:v>4</c:v>
                </c:pt>
                <c:pt idx="1">
                  <c:v>4</c:v>
                </c:pt>
                <c:pt idx="2">
                  <c:v>4</c:v>
                </c:pt>
              </c:numCache>
            </c:numRef>
          </c:yVal>
          <c:smooth val="0"/>
          <c:extLst xmlns:c16r2="http://schemas.microsoft.com/office/drawing/2015/06/chart">
            <c:ext xmlns:c16="http://schemas.microsoft.com/office/drawing/2014/chart" uri="{C3380CC4-5D6E-409C-BE32-E72D297353CC}">
              <c16:uniqueId val="{0000000D-CECE-4514-BF95-AFDFECD10169}"/>
            </c:ext>
          </c:extLst>
        </c:ser>
        <c:ser>
          <c:idx val="14"/>
          <c:order val="14"/>
          <c:tx>
            <c:strRef>
              <c:f>'Datos OR-Cesación'!$A$50:$A$52</c:f>
              <c:strCache>
                <c:ptCount val="1"/>
                <c:pt idx="0">
                  <c:v>IV Quintil</c:v>
                </c:pt>
              </c:strCache>
            </c:strRef>
          </c:tx>
          <c:spPr>
            <a:ln>
              <a:solidFill>
                <a:schemeClr val="tx1"/>
              </a:solidFill>
            </a:ln>
          </c:spPr>
          <c:marker>
            <c:spPr>
              <a:ln>
                <a:solidFill>
                  <a:schemeClr val="tx1"/>
                </a:solidFill>
              </a:ln>
            </c:spPr>
          </c:marker>
          <c:dLbls>
            <c:delete val="1"/>
          </c:dLbls>
          <c:xVal>
            <c:numRef>
              <c:f>'Datos OR-Cesación'!$C$50:$C$52</c:f>
              <c:numCache>
                <c:formatCode>General</c:formatCode>
                <c:ptCount val="3"/>
                <c:pt idx="0">
                  <c:v>0.45400000000000001</c:v>
                </c:pt>
                <c:pt idx="1">
                  <c:v>0.433</c:v>
                </c:pt>
                <c:pt idx="2">
                  <c:v>0.47599999999999998</c:v>
                </c:pt>
              </c:numCache>
            </c:numRef>
          </c:xVal>
          <c:yVal>
            <c:numRef>
              <c:f>'Datos OR-Cesación'!$D$50:$D$52</c:f>
              <c:numCache>
                <c:formatCode>General</c:formatCode>
                <c:ptCount val="3"/>
                <c:pt idx="0">
                  <c:v>1</c:v>
                </c:pt>
                <c:pt idx="1">
                  <c:v>1</c:v>
                </c:pt>
                <c:pt idx="2">
                  <c:v>1</c:v>
                </c:pt>
              </c:numCache>
            </c:numRef>
          </c:yVal>
          <c:smooth val="0"/>
          <c:extLst xmlns:c16r2="http://schemas.microsoft.com/office/drawing/2015/06/chart">
            <c:ext xmlns:c16="http://schemas.microsoft.com/office/drawing/2014/chart" uri="{C3380CC4-5D6E-409C-BE32-E72D297353CC}">
              <c16:uniqueId val="{0000000E-CECE-4514-BF95-AFDFECD10169}"/>
            </c:ext>
          </c:extLst>
        </c:ser>
        <c:ser>
          <c:idx val="15"/>
          <c:order val="15"/>
          <c:tx>
            <c:strRef>
              <c:f>'Datos OR-Cesación'!$A$5:$A$7</c:f>
              <c:strCache>
                <c:ptCount val="1"/>
                <c:pt idx="0">
                  <c:v>40 a 59 años</c:v>
                </c:pt>
              </c:strCache>
            </c:strRef>
          </c:tx>
          <c:spPr>
            <a:ln>
              <a:solidFill>
                <a:schemeClr val="tx1"/>
              </a:solidFill>
            </a:ln>
          </c:spPr>
          <c:marker>
            <c:symbol val="circle"/>
            <c:size val="7"/>
            <c:spPr>
              <a:solidFill>
                <a:schemeClr val="accent6">
                  <a:lumMod val="40000"/>
                  <a:lumOff val="60000"/>
                </a:schemeClr>
              </a:solidFill>
              <a:ln>
                <a:solidFill>
                  <a:schemeClr val="tx1"/>
                </a:solidFill>
              </a:ln>
            </c:spPr>
          </c:marker>
          <c:dLbls>
            <c:delete val="1"/>
          </c:dLbls>
          <c:xVal>
            <c:numRef>
              <c:f>'Datos OR-Cesación'!$C$5:$C$7</c:f>
              <c:numCache>
                <c:formatCode>####.000</c:formatCode>
                <c:ptCount val="3"/>
                <c:pt idx="0">
                  <c:v>1.0194495775089745</c:v>
                </c:pt>
                <c:pt idx="1">
                  <c:v>0.98684883174193927</c:v>
                </c:pt>
                <c:pt idx="2">
                  <c:v>1.0531272953414179</c:v>
                </c:pt>
              </c:numCache>
            </c:numRef>
          </c:xVal>
          <c:yVal>
            <c:numRef>
              <c:f>'Datos OR-Cesación'!$D$5:$D$7</c:f>
              <c:numCache>
                <c:formatCode>0</c:formatCode>
                <c:ptCount val="3"/>
                <c:pt idx="0">
                  <c:v>16</c:v>
                </c:pt>
                <c:pt idx="1">
                  <c:v>16</c:v>
                </c:pt>
                <c:pt idx="2">
                  <c:v>16</c:v>
                </c:pt>
              </c:numCache>
            </c:numRef>
          </c:yVal>
          <c:smooth val="0"/>
          <c:extLst xmlns:c16r2="http://schemas.microsoft.com/office/drawing/2015/06/chart">
            <c:ext xmlns:c16="http://schemas.microsoft.com/office/drawing/2014/chart" uri="{C3380CC4-5D6E-409C-BE32-E72D297353CC}">
              <c16:uniqueId val="{0000000F-CECE-4514-BF95-AFDFECD10169}"/>
            </c:ext>
          </c:extLst>
        </c:ser>
        <c:ser>
          <c:idx val="16"/>
          <c:order val="16"/>
          <c:tx>
            <c:strRef>
              <c:f>'Datos OR-Cesación'!$A$8:$A$10</c:f>
              <c:strCache>
                <c:ptCount val="1"/>
                <c:pt idx="0">
                  <c:v>Edad 60 y más</c:v>
                </c:pt>
              </c:strCache>
            </c:strRef>
          </c:tx>
          <c:spPr>
            <a:ln>
              <a:solidFill>
                <a:schemeClr val="tx1"/>
              </a:solidFill>
            </a:ln>
          </c:spPr>
          <c:marker>
            <c:symbol val="circle"/>
            <c:size val="7"/>
            <c:spPr>
              <a:solidFill>
                <a:schemeClr val="bg2">
                  <a:lumMod val="50000"/>
                </a:schemeClr>
              </a:solidFill>
              <a:ln>
                <a:solidFill>
                  <a:schemeClr val="tx1"/>
                </a:solidFill>
              </a:ln>
            </c:spPr>
          </c:marker>
          <c:dLbls>
            <c:delete val="1"/>
          </c:dLbls>
          <c:xVal>
            <c:numRef>
              <c:f>'Datos OR-Cesación'!$C$8:$C$10</c:f>
              <c:numCache>
                <c:formatCode>####.000</c:formatCode>
                <c:ptCount val="3"/>
                <c:pt idx="0">
                  <c:v>0.95519581695946421</c:v>
                </c:pt>
                <c:pt idx="1">
                  <c:v>0.91080866232446511</c:v>
                </c:pt>
                <c:pt idx="2">
                  <c:v>1.0017461256992597</c:v>
                </c:pt>
              </c:numCache>
            </c:numRef>
          </c:xVal>
          <c:yVal>
            <c:numRef>
              <c:f>'Datos OR-Cesación'!$D$8:$D$10</c:f>
              <c:numCache>
                <c:formatCode>0</c:formatCode>
                <c:ptCount val="3"/>
                <c:pt idx="0">
                  <c:v>15</c:v>
                </c:pt>
                <c:pt idx="1">
                  <c:v>15</c:v>
                </c:pt>
                <c:pt idx="2">
                  <c:v>15</c:v>
                </c:pt>
              </c:numCache>
            </c:numRef>
          </c:yVal>
          <c:smooth val="0"/>
          <c:extLst xmlns:c16r2="http://schemas.microsoft.com/office/drawing/2015/06/chart">
            <c:ext xmlns:c16="http://schemas.microsoft.com/office/drawing/2014/chart" uri="{C3380CC4-5D6E-409C-BE32-E72D297353CC}">
              <c16:uniqueId val="{00000010-CECE-4514-BF95-AFDFECD10169}"/>
            </c:ext>
          </c:extLst>
        </c:ser>
        <c:dLbls>
          <c:dLblPos val="r"/>
          <c:showLegendKey val="0"/>
          <c:showVal val="1"/>
          <c:showCatName val="1"/>
          <c:showSerName val="0"/>
          <c:showPercent val="0"/>
          <c:showBubbleSize val="0"/>
        </c:dLbls>
        <c:axId val="423396160"/>
        <c:axId val="423391064"/>
      </c:scatterChart>
      <c:valAx>
        <c:axId val="423396160"/>
        <c:scaling>
          <c:orientation val="minMax"/>
          <c:max val="3.5"/>
          <c:min val="0"/>
        </c:scaling>
        <c:delete val="0"/>
        <c:axPos val="b"/>
        <c:title>
          <c:tx>
            <c:rich>
              <a:bodyPr/>
              <a:lstStyle/>
              <a:p>
                <a:pPr algn="ctr" rtl="0">
                  <a:defRPr/>
                </a:pPr>
                <a:r>
                  <a:rPr lang="es-PA"/>
                  <a:t>OR (Exp(B))</a:t>
                </a:r>
              </a:p>
              <a:p>
                <a:pPr algn="ctr" rtl="0">
                  <a:defRPr/>
                </a:pPr>
                <a:endParaRPr lang="es-PA"/>
              </a:p>
            </c:rich>
          </c:tx>
          <c:layout>
            <c:manualLayout>
              <c:xMode val="edge"/>
              <c:yMode val="edge"/>
              <c:x val="0.5342444192778556"/>
              <c:y val="0.94783829755456706"/>
            </c:manualLayout>
          </c:layout>
          <c:overlay val="0"/>
        </c:title>
        <c:numFmt formatCode="#,##0.00" sourceLinked="0"/>
        <c:majorTickMark val="out"/>
        <c:minorTickMark val="none"/>
        <c:tickLblPos val="nextTo"/>
        <c:crossAx val="423391064"/>
        <c:crossesAt val="0"/>
        <c:crossBetween val="midCat"/>
        <c:majorUnit val="1"/>
        <c:minorUnit val="1"/>
      </c:valAx>
      <c:valAx>
        <c:axId val="423391064"/>
        <c:scaling>
          <c:orientation val="minMax"/>
        </c:scaling>
        <c:delete val="0"/>
        <c:axPos val="l"/>
        <c:majorGridlines>
          <c:spPr>
            <a:ln>
              <a:noFill/>
            </a:ln>
          </c:spPr>
        </c:majorGridlines>
        <c:numFmt formatCode="0" sourceLinked="1"/>
        <c:majorTickMark val="none"/>
        <c:minorTickMark val="none"/>
        <c:tickLblPos val="none"/>
        <c:crossAx val="423396160"/>
        <c:crossesAt val="1"/>
        <c:crossBetween val="midCat"/>
      </c:valAx>
      <c:spPr>
        <a:noFill/>
        <a:ln>
          <a:solidFill>
            <a:schemeClr val="tx1"/>
          </a:solidFill>
        </a:ln>
      </c:spPr>
    </c:plotArea>
    <c:legend>
      <c:legendPos val="r"/>
      <c:layout>
        <c:manualLayout>
          <c:xMode val="edge"/>
          <c:yMode val="edge"/>
          <c:x val="5.3254194507202273E-3"/>
          <c:y val="0.11781699034811718"/>
          <c:w val="0.29452644941382955"/>
          <c:h val="0.79926867364295495"/>
        </c:manualLayout>
      </c:layout>
      <c:overlay val="0"/>
      <c:spPr>
        <a:ln>
          <a:solidFill>
            <a:schemeClr val="tx1"/>
          </a:solidFill>
        </a:ln>
      </c:spPr>
    </c:legend>
    <c:plotVisOnly val="1"/>
    <c:dispBlanksAs val="gap"/>
    <c:showDLblsOverMax val="0"/>
  </c:chart>
  <c:spPr>
    <a:ln>
      <a:solidFill>
        <a:srgbClr val="002060"/>
      </a:solidFill>
    </a:ln>
  </c:spPr>
  <c:txPr>
    <a:bodyPr/>
    <a:lstStyle/>
    <a:p>
      <a:pPr>
        <a:defRPr>
          <a:solidFill>
            <a:srgbClr val="002060"/>
          </a:solidFill>
          <a:latin typeface="Arial" panose="020B0604020202020204" pitchFamily="34" charset="0"/>
          <a:cs typeface="Arial" panose="020B0604020202020204" pitchFamily="34" charset="0"/>
        </a:defRPr>
      </a:pPr>
      <a:endParaRPr lang="es-E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lgn="ctr">
              <a:defRPr sz="1400"/>
            </a:pPr>
            <a:r>
              <a:rPr lang="es-PA" sz="1400" dirty="0"/>
              <a:t>Razones de momios (OR) de las variables sociodemográficas y socioeconómicas  con la disposición al pago por terapia de cesación</a:t>
            </a:r>
          </a:p>
        </c:rich>
      </c:tx>
      <c:overlay val="0"/>
      <c:spPr>
        <a:solidFill>
          <a:schemeClr val="accent1">
            <a:alpha val="50000"/>
          </a:schemeClr>
        </a:solidFill>
        <a:scene3d>
          <a:camera prst="orthographicFront"/>
          <a:lightRig rig="threePt" dir="t"/>
        </a:scene3d>
        <a:sp3d>
          <a:bevelT/>
        </a:sp3d>
      </c:spPr>
    </c:title>
    <c:autoTitleDeleted val="0"/>
    <c:plotArea>
      <c:layout>
        <c:manualLayout>
          <c:layoutTarget val="inner"/>
          <c:xMode val="edge"/>
          <c:yMode val="edge"/>
          <c:x val="0.28961671318059024"/>
          <c:y val="0.10869643527130438"/>
          <c:w val="0.6811415964068297"/>
          <c:h val="0.79795086780353863"/>
        </c:manualLayout>
      </c:layout>
      <c:scatterChart>
        <c:scatterStyle val="lineMarker"/>
        <c:varyColors val="0"/>
        <c:ser>
          <c:idx val="0"/>
          <c:order val="0"/>
          <c:tx>
            <c:strRef>
              <c:f>'Datos OR-Disposición al pago'!$A$2:$A$4</c:f>
              <c:strCache>
                <c:ptCount val="1"/>
                <c:pt idx="0">
                  <c:v>Hombre</c:v>
                </c:pt>
              </c:strCache>
            </c:strRef>
          </c:tx>
          <c:spPr>
            <a:ln>
              <a:solidFill>
                <a:schemeClr val="tx1"/>
              </a:solidFill>
            </a:ln>
          </c:spPr>
          <c:marker>
            <c:symbol val="circle"/>
            <c:size val="7"/>
            <c:spPr>
              <a:solidFill>
                <a:schemeClr val="accent2"/>
              </a:solidFill>
              <a:ln>
                <a:solidFill>
                  <a:schemeClr val="tx1"/>
                </a:solidFill>
              </a:ln>
            </c:spPr>
          </c:marker>
          <c:dLbls>
            <c:delete val="1"/>
          </c:dLbls>
          <c:xVal>
            <c:numRef>
              <c:f>'Datos OR-Disposición al pago'!$C$2:$C$4</c:f>
              <c:numCache>
                <c:formatCode>####.000</c:formatCode>
                <c:ptCount val="3"/>
                <c:pt idx="0">
                  <c:v>0.19628654815643368</c:v>
                </c:pt>
                <c:pt idx="1">
                  <c:v>0.17620042407287492</c:v>
                </c:pt>
                <c:pt idx="2">
                  <c:v>0.21866240782276974</c:v>
                </c:pt>
              </c:numCache>
            </c:numRef>
          </c:xVal>
          <c:yVal>
            <c:numRef>
              <c:f>'Datos OR-Disposición al pago'!$D$2:$D$4</c:f>
              <c:numCache>
                <c:formatCode>0</c:formatCode>
                <c:ptCount val="3"/>
                <c:pt idx="0">
                  <c:v>17</c:v>
                </c:pt>
                <c:pt idx="1">
                  <c:v>17</c:v>
                </c:pt>
                <c:pt idx="2">
                  <c:v>17</c:v>
                </c:pt>
              </c:numCache>
            </c:numRef>
          </c:yVal>
          <c:smooth val="0"/>
          <c:extLst xmlns:c16r2="http://schemas.microsoft.com/office/drawing/2015/06/chart">
            <c:ext xmlns:c16="http://schemas.microsoft.com/office/drawing/2014/chart" uri="{C3380CC4-5D6E-409C-BE32-E72D297353CC}">
              <c16:uniqueId val="{00000000-DCE0-45B3-8941-F8020B42E677}"/>
            </c:ext>
          </c:extLst>
        </c:ser>
        <c:ser>
          <c:idx val="1"/>
          <c:order val="1"/>
          <c:tx>
            <c:strRef>
              <c:f>'Datos OR-Disposición al pago'!$A$8:$A$10</c:f>
              <c:strCache>
                <c:ptCount val="1"/>
                <c:pt idx="0">
                  <c:v>Edad 60 y más</c:v>
                </c:pt>
              </c:strCache>
            </c:strRef>
          </c:tx>
          <c:spPr>
            <a:ln>
              <a:solidFill>
                <a:schemeClr val="tx1"/>
              </a:solidFill>
            </a:ln>
          </c:spPr>
          <c:marker>
            <c:symbol val="circle"/>
            <c:size val="7"/>
            <c:spPr>
              <a:solidFill>
                <a:schemeClr val="accent3"/>
              </a:solidFill>
              <a:ln>
                <a:solidFill>
                  <a:schemeClr val="tx1"/>
                </a:solidFill>
              </a:ln>
            </c:spPr>
          </c:marker>
          <c:dLbls>
            <c:delete val="1"/>
          </c:dLbls>
          <c:xVal>
            <c:numRef>
              <c:f>'Datos OR-Disposición al pago'!$C$8:$C$10</c:f>
              <c:numCache>
                <c:formatCode>####.000</c:formatCode>
                <c:ptCount val="3"/>
                <c:pt idx="0">
                  <c:v>5.432518362656424</c:v>
                </c:pt>
                <c:pt idx="1">
                  <c:v>4.8925261592910854</c:v>
                </c:pt>
                <c:pt idx="2">
                  <c:v>6.0321099570524277</c:v>
                </c:pt>
              </c:numCache>
            </c:numRef>
          </c:xVal>
          <c:yVal>
            <c:numRef>
              <c:f>'Datos OR-Disposición al pago'!$D$8:$D$10</c:f>
              <c:numCache>
                <c:formatCode>0</c:formatCode>
                <c:ptCount val="3"/>
                <c:pt idx="0">
                  <c:v>15</c:v>
                </c:pt>
                <c:pt idx="1">
                  <c:v>15</c:v>
                </c:pt>
                <c:pt idx="2">
                  <c:v>15</c:v>
                </c:pt>
              </c:numCache>
            </c:numRef>
          </c:yVal>
          <c:smooth val="0"/>
          <c:extLst xmlns:c16r2="http://schemas.microsoft.com/office/drawing/2015/06/chart">
            <c:ext xmlns:c16="http://schemas.microsoft.com/office/drawing/2014/chart" uri="{C3380CC4-5D6E-409C-BE32-E72D297353CC}">
              <c16:uniqueId val="{00000001-DCE0-45B3-8941-F8020B42E677}"/>
            </c:ext>
          </c:extLst>
        </c:ser>
        <c:ser>
          <c:idx val="2"/>
          <c:order val="2"/>
          <c:tx>
            <c:strRef>
              <c:f>'Datos OR-Disposición al pago'!$A$11:$A$13</c:f>
              <c:strCache>
                <c:ptCount val="1"/>
                <c:pt idx="0">
                  <c:v>Educación primaria</c:v>
                </c:pt>
              </c:strCache>
            </c:strRef>
          </c:tx>
          <c:spPr>
            <a:ln>
              <a:solidFill>
                <a:schemeClr val="tx1"/>
              </a:solidFill>
            </a:ln>
          </c:spPr>
          <c:marker>
            <c:symbol val="circle"/>
            <c:size val="7"/>
            <c:spPr>
              <a:solidFill>
                <a:schemeClr val="tx1"/>
              </a:solidFill>
              <a:ln>
                <a:solidFill>
                  <a:schemeClr val="tx1"/>
                </a:solidFill>
              </a:ln>
            </c:spPr>
          </c:marker>
          <c:dLbls>
            <c:delete val="1"/>
          </c:dLbls>
          <c:xVal>
            <c:numRef>
              <c:f>'Datos OR-Disposición al pago'!$C$11:$C$13</c:f>
              <c:numCache>
                <c:formatCode>####.000</c:formatCode>
                <c:ptCount val="3"/>
                <c:pt idx="0">
                  <c:v>6.9013027573595798</c:v>
                </c:pt>
                <c:pt idx="1">
                  <c:v>6.1766131526294741</c:v>
                </c:pt>
                <c:pt idx="2">
                  <c:v>7.7110187366134495</c:v>
                </c:pt>
              </c:numCache>
            </c:numRef>
          </c:xVal>
          <c:yVal>
            <c:numRef>
              <c:f>'Datos OR-Disposición al pago'!$D$11:$D$13</c:f>
              <c:numCache>
                <c:formatCode>0</c:formatCode>
                <c:ptCount val="3"/>
                <c:pt idx="0">
                  <c:v>14</c:v>
                </c:pt>
                <c:pt idx="1">
                  <c:v>14</c:v>
                </c:pt>
                <c:pt idx="2">
                  <c:v>14</c:v>
                </c:pt>
              </c:numCache>
            </c:numRef>
          </c:yVal>
          <c:smooth val="0"/>
          <c:extLst xmlns:c16r2="http://schemas.microsoft.com/office/drawing/2015/06/chart">
            <c:ext xmlns:c16="http://schemas.microsoft.com/office/drawing/2014/chart" uri="{C3380CC4-5D6E-409C-BE32-E72D297353CC}">
              <c16:uniqueId val="{00000002-DCE0-45B3-8941-F8020B42E677}"/>
            </c:ext>
          </c:extLst>
        </c:ser>
        <c:ser>
          <c:idx val="3"/>
          <c:order val="3"/>
          <c:tx>
            <c:strRef>
              <c:f>'Datos OR-Disposición al pago'!$A$17:$A$19</c:f>
              <c:strCache>
                <c:ptCount val="1"/>
                <c:pt idx="0">
                  <c:v>Educación Superior</c:v>
                </c:pt>
              </c:strCache>
            </c:strRef>
          </c:tx>
          <c:spPr>
            <a:ln>
              <a:solidFill>
                <a:schemeClr val="tx1"/>
              </a:solidFill>
            </a:ln>
          </c:spPr>
          <c:marker>
            <c:symbol val="circle"/>
            <c:size val="7"/>
            <c:spPr>
              <a:solidFill>
                <a:srgbClr val="FF0000"/>
              </a:solidFill>
              <a:ln>
                <a:solidFill>
                  <a:schemeClr val="tx1"/>
                </a:solidFill>
              </a:ln>
            </c:spPr>
          </c:marker>
          <c:dLbls>
            <c:delete val="1"/>
          </c:dLbls>
          <c:xVal>
            <c:numRef>
              <c:f>'Datos OR-Disposición al pago'!$C$17:$C$19</c:f>
              <c:numCache>
                <c:formatCode>####.000</c:formatCode>
                <c:ptCount val="3"/>
                <c:pt idx="0">
                  <c:v>2.4382154237086908</c:v>
                </c:pt>
                <c:pt idx="1">
                  <c:v>2.1155194219141453</c:v>
                </c:pt>
                <c:pt idx="2">
                  <c:v>2.810134660466479</c:v>
                </c:pt>
              </c:numCache>
            </c:numRef>
          </c:xVal>
          <c:yVal>
            <c:numRef>
              <c:f>'Datos OR-Disposición al pago'!$D$17:$D$19</c:f>
              <c:numCache>
                <c:formatCode>0</c:formatCode>
                <c:ptCount val="3"/>
                <c:pt idx="0">
                  <c:v>12</c:v>
                </c:pt>
                <c:pt idx="1">
                  <c:v>12</c:v>
                </c:pt>
                <c:pt idx="2">
                  <c:v>12</c:v>
                </c:pt>
              </c:numCache>
            </c:numRef>
          </c:yVal>
          <c:smooth val="0"/>
          <c:extLst xmlns:c16r2="http://schemas.microsoft.com/office/drawing/2015/06/chart">
            <c:ext xmlns:c16="http://schemas.microsoft.com/office/drawing/2014/chart" uri="{C3380CC4-5D6E-409C-BE32-E72D297353CC}">
              <c16:uniqueId val="{00000003-DCE0-45B3-8941-F8020B42E677}"/>
            </c:ext>
          </c:extLst>
        </c:ser>
        <c:ser>
          <c:idx val="4"/>
          <c:order val="4"/>
          <c:tx>
            <c:strRef>
              <c:f>'Datos OR-Disposición al pago'!$A$23:$A$25</c:f>
              <c:strCache>
                <c:ptCount val="1"/>
                <c:pt idx="0">
                  <c:v>Empleado no gubernamental</c:v>
                </c:pt>
              </c:strCache>
            </c:strRef>
          </c:tx>
          <c:spPr>
            <a:ln>
              <a:solidFill>
                <a:schemeClr val="tx1"/>
              </a:solidFill>
            </a:ln>
          </c:spPr>
          <c:marker>
            <c:symbol val="circle"/>
            <c:size val="7"/>
            <c:spPr>
              <a:solidFill>
                <a:schemeClr val="tx1">
                  <a:lumMod val="50000"/>
                  <a:lumOff val="50000"/>
                </a:schemeClr>
              </a:solidFill>
              <a:ln>
                <a:solidFill>
                  <a:schemeClr val="tx1"/>
                </a:solidFill>
              </a:ln>
            </c:spPr>
          </c:marker>
          <c:dLbls>
            <c:delete val="1"/>
          </c:dLbls>
          <c:xVal>
            <c:numRef>
              <c:f>'Datos OR-Disposición al pago'!$C$23:$C$25</c:f>
              <c:numCache>
                <c:formatCode>####.000</c:formatCode>
                <c:ptCount val="3"/>
                <c:pt idx="0">
                  <c:v>2.4633963525202534</c:v>
                </c:pt>
                <c:pt idx="1">
                  <c:v>2.1285792540735846</c:v>
                </c:pt>
                <c:pt idx="2">
                  <c:v>2.8508788564000112</c:v>
                </c:pt>
              </c:numCache>
            </c:numRef>
          </c:xVal>
          <c:yVal>
            <c:numRef>
              <c:f>'Datos OR-Disposición al pago'!$D$23:$D$25</c:f>
              <c:numCache>
                <c:formatCode>0</c:formatCode>
                <c:ptCount val="3"/>
                <c:pt idx="0">
                  <c:v>10</c:v>
                </c:pt>
                <c:pt idx="1">
                  <c:v>10</c:v>
                </c:pt>
                <c:pt idx="2">
                  <c:v>10</c:v>
                </c:pt>
              </c:numCache>
            </c:numRef>
          </c:yVal>
          <c:smooth val="0"/>
          <c:extLst xmlns:c16r2="http://schemas.microsoft.com/office/drawing/2015/06/chart">
            <c:ext xmlns:c16="http://schemas.microsoft.com/office/drawing/2014/chart" uri="{C3380CC4-5D6E-409C-BE32-E72D297353CC}">
              <c16:uniqueId val="{00000004-DCE0-45B3-8941-F8020B42E677}"/>
            </c:ext>
          </c:extLst>
        </c:ser>
        <c:ser>
          <c:idx val="5"/>
          <c:order val="5"/>
          <c:tx>
            <c:strRef>
              <c:f>'Datos OR-Disposición al pago'!$A$26:$A$28</c:f>
              <c:strCache>
                <c:ptCount val="1"/>
                <c:pt idx="0">
                  <c:v>Cuenta propia</c:v>
                </c:pt>
              </c:strCache>
            </c:strRef>
          </c:tx>
          <c:spPr>
            <a:ln>
              <a:solidFill>
                <a:schemeClr val="tx1"/>
              </a:solidFill>
            </a:ln>
          </c:spPr>
          <c:marker>
            <c:symbol val="circle"/>
            <c:size val="7"/>
            <c:spPr>
              <a:solidFill>
                <a:schemeClr val="tx2">
                  <a:lumMod val="40000"/>
                  <a:lumOff val="60000"/>
                </a:schemeClr>
              </a:solidFill>
              <a:ln>
                <a:solidFill>
                  <a:schemeClr val="tx1"/>
                </a:solidFill>
              </a:ln>
            </c:spPr>
          </c:marker>
          <c:dLbls>
            <c:delete val="1"/>
          </c:dLbls>
          <c:xVal>
            <c:numRef>
              <c:f>'Datos OR-Disposición al pago'!$C$26:$C$28</c:f>
              <c:numCache>
                <c:formatCode>####.000</c:formatCode>
                <c:ptCount val="3"/>
                <c:pt idx="0">
                  <c:v>3.2318386270906805</c:v>
                </c:pt>
                <c:pt idx="1">
                  <c:v>2.7843327757624357</c:v>
                </c:pt>
                <c:pt idx="2">
                  <c:v>3.751268886563055</c:v>
                </c:pt>
              </c:numCache>
            </c:numRef>
          </c:xVal>
          <c:yVal>
            <c:numRef>
              <c:f>'Datos OR-Disposición al pago'!$D$26:$D$28</c:f>
              <c:numCache>
                <c:formatCode>0</c:formatCode>
                <c:ptCount val="3"/>
                <c:pt idx="0">
                  <c:v>9</c:v>
                </c:pt>
                <c:pt idx="1">
                  <c:v>9</c:v>
                </c:pt>
                <c:pt idx="2">
                  <c:v>9</c:v>
                </c:pt>
              </c:numCache>
            </c:numRef>
          </c:yVal>
          <c:smooth val="0"/>
          <c:extLst xmlns:c16r2="http://schemas.microsoft.com/office/drawing/2015/06/chart">
            <c:ext xmlns:c16="http://schemas.microsoft.com/office/drawing/2014/chart" uri="{C3380CC4-5D6E-409C-BE32-E72D297353CC}">
              <c16:uniqueId val="{00000005-DCE0-45B3-8941-F8020B42E677}"/>
            </c:ext>
          </c:extLst>
        </c:ser>
        <c:ser>
          <c:idx val="6"/>
          <c:order val="6"/>
          <c:tx>
            <c:strRef>
              <c:f>'Datos OR-Disposición al pago'!$A$32:$A$34</c:f>
              <c:strCache>
                <c:ptCount val="1"/>
                <c:pt idx="0">
                  <c:v>Area Urbana</c:v>
                </c:pt>
              </c:strCache>
            </c:strRef>
          </c:tx>
          <c:spPr>
            <a:ln>
              <a:solidFill>
                <a:schemeClr val="tx1"/>
              </a:solidFill>
            </a:ln>
          </c:spPr>
          <c:marker>
            <c:symbol val="circle"/>
            <c:size val="7"/>
            <c:spPr>
              <a:solidFill>
                <a:srgbClr val="FFFF00"/>
              </a:solidFill>
              <a:ln>
                <a:solidFill>
                  <a:schemeClr val="tx1"/>
                </a:solidFill>
              </a:ln>
            </c:spPr>
          </c:marker>
          <c:dLbls>
            <c:delete val="1"/>
          </c:dLbls>
          <c:xVal>
            <c:numRef>
              <c:f>'Datos OR-Disposición al pago'!$C$32:$C$34</c:f>
              <c:numCache>
                <c:formatCode>####.000</c:formatCode>
                <c:ptCount val="3"/>
                <c:pt idx="0">
                  <c:v>2.1241317377174282</c:v>
                </c:pt>
                <c:pt idx="1">
                  <c:v>1.6823330022612235</c:v>
                </c:pt>
                <c:pt idx="2">
                  <c:v>2.6819515714867204</c:v>
                </c:pt>
              </c:numCache>
            </c:numRef>
          </c:xVal>
          <c:yVal>
            <c:numRef>
              <c:f>'Datos OR-Disposición al pago'!$D$32:$D$34</c:f>
              <c:numCache>
                <c:formatCode>0</c:formatCode>
                <c:ptCount val="3"/>
                <c:pt idx="0">
                  <c:v>7</c:v>
                </c:pt>
                <c:pt idx="1">
                  <c:v>7</c:v>
                </c:pt>
                <c:pt idx="2">
                  <c:v>7</c:v>
                </c:pt>
              </c:numCache>
            </c:numRef>
          </c:yVal>
          <c:smooth val="0"/>
          <c:extLst xmlns:c16r2="http://schemas.microsoft.com/office/drawing/2015/06/chart">
            <c:ext xmlns:c16="http://schemas.microsoft.com/office/drawing/2014/chart" uri="{C3380CC4-5D6E-409C-BE32-E72D297353CC}">
              <c16:uniqueId val="{00000006-DCE0-45B3-8941-F8020B42E677}"/>
            </c:ext>
          </c:extLst>
        </c:ser>
        <c:ser>
          <c:idx val="7"/>
          <c:order val="7"/>
          <c:tx>
            <c:strRef>
              <c:f>'Datos OR-Disposición al pago'!$A$38:$A$40</c:f>
              <c:strCache>
                <c:ptCount val="1"/>
                <c:pt idx="0">
                  <c:v>Fumador diario</c:v>
                </c:pt>
              </c:strCache>
            </c:strRef>
          </c:tx>
          <c:spPr>
            <a:ln>
              <a:solidFill>
                <a:schemeClr val="tx1"/>
              </a:solidFill>
            </a:ln>
          </c:spPr>
          <c:marker>
            <c:symbol val="circle"/>
            <c:size val="7"/>
            <c:spPr>
              <a:solidFill>
                <a:schemeClr val="bg1">
                  <a:lumMod val="95000"/>
                </a:schemeClr>
              </a:solidFill>
              <a:ln>
                <a:solidFill>
                  <a:schemeClr val="tx1"/>
                </a:solidFill>
              </a:ln>
            </c:spPr>
          </c:marker>
          <c:dLbls>
            <c:delete val="1"/>
          </c:dLbls>
          <c:xVal>
            <c:numRef>
              <c:f>'Datos OR-Disposición al pago'!$C$38:$C$40</c:f>
              <c:numCache>
                <c:formatCode>####.000</c:formatCode>
                <c:ptCount val="3"/>
                <c:pt idx="0">
                  <c:v>0.25121175712254645</c:v>
                </c:pt>
                <c:pt idx="1">
                  <c:v>0.23112953249103876</c:v>
                </c:pt>
                <c:pt idx="2">
                  <c:v>0.27303887234334301</c:v>
                </c:pt>
              </c:numCache>
            </c:numRef>
          </c:xVal>
          <c:yVal>
            <c:numRef>
              <c:f>'Datos OR-Disposición al pago'!$D$38:$D$40</c:f>
              <c:numCache>
                <c:formatCode>0</c:formatCode>
                <c:ptCount val="3"/>
                <c:pt idx="0">
                  <c:v>5</c:v>
                </c:pt>
                <c:pt idx="1">
                  <c:v>5</c:v>
                </c:pt>
                <c:pt idx="2">
                  <c:v>5</c:v>
                </c:pt>
              </c:numCache>
            </c:numRef>
          </c:yVal>
          <c:smooth val="0"/>
          <c:extLst xmlns:c16r2="http://schemas.microsoft.com/office/drawing/2015/06/chart">
            <c:ext xmlns:c16="http://schemas.microsoft.com/office/drawing/2014/chart" uri="{C3380CC4-5D6E-409C-BE32-E72D297353CC}">
              <c16:uniqueId val="{00000007-DCE0-45B3-8941-F8020B42E677}"/>
            </c:ext>
          </c:extLst>
        </c:ser>
        <c:ser>
          <c:idx val="8"/>
          <c:order val="8"/>
          <c:tx>
            <c:strRef>
              <c:f>'Datos OR-Disposición al pago'!$A$44:$A$46</c:f>
              <c:strCache>
                <c:ptCount val="1"/>
                <c:pt idx="0">
                  <c:v>II Quintil</c:v>
                </c:pt>
              </c:strCache>
            </c:strRef>
          </c:tx>
          <c:spPr>
            <a:ln>
              <a:solidFill>
                <a:schemeClr val="tx1"/>
              </a:solidFill>
            </a:ln>
          </c:spPr>
          <c:marker>
            <c:symbol val="circle"/>
            <c:size val="7"/>
            <c:spPr>
              <a:solidFill>
                <a:srgbClr val="00B050"/>
              </a:solidFill>
              <a:ln>
                <a:solidFill>
                  <a:schemeClr val="tx1"/>
                </a:solidFill>
              </a:ln>
            </c:spPr>
          </c:marker>
          <c:dLbls>
            <c:delete val="1"/>
          </c:dLbls>
          <c:xVal>
            <c:numRef>
              <c:f>'Datos OR-Disposición al pago'!$C$44:$C$46</c:f>
              <c:numCache>
                <c:formatCode>####.000</c:formatCode>
                <c:ptCount val="3"/>
                <c:pt idx="0">
                  <c:v>4.1285900176149983</c:v>
                </c:pt>
                <c:pt idx="1">
                  <c:v>3.5937650738460643</c:v>
                </c:pt>
                <c:pt idx="2">
                  <c:v>4.7430077323636244</c:v>
                </c:pt>
              </c:numCache>
            </c:numRef>
          </c:xVal>
          <c:yVal>
            <c:numRef>
              <c:f>'Datos OR-Disposición al pago'!$D$44:$D$46</c:f>
              <c:numCache>
                <c:formatCode>0</c:formatCode>
                <c:ptCount val="3"/>
                <c:pt idx="0">
                  <c:v>3</c:v>
                </c:pt>
                <c:pt idx="1">
                  <c:v>3</c:v>
                </c:pt>
                <c:pt idx="2">
                  <c:v>3</c:v>
                </c:pt>
              </c:numCache>
            </c:numRef>
          </c:yVal>
          <c:smooth val="0"/>
          <c:extLst xmlns:c16r2="http://schemas.microsoft.com/office/drawing/2015/06/chart">
            <c:ext xmlns:c16="http://schemas.microsoft.com/office/drawing/2014/chart" uri="{C3380CC4-5D6E-409C-BE32-E72D297353CC}">
              <c16:uniqueId val="{00000008-DCE0-45B3-8941-F8020B42E677}"/>
            </c:ext>
          </c:extLst>
        </c:ser>
        <c:ser>
          <c:idx val="9"/>
          <c:order val="9"/>
          <c:tx>
            <c:strRef>
              <c:f>'Datos OR-Disposición al pago'!$A$5:$A$7</c:f>
              <c:strCache>
                <c:ptCount val="1"/>
                <c:pt idx="0">
                  <c:v>40 a 59 años</c:v>
                </c:pt>
              </c:strCache>
            </c:strRef>
          </c:tx>
          <c:spPr>
            <a:ln>
              <a:solidFill>
                <a:schemeClr val="tx1"/>
              </a:solidFill>
            </a:ln>
          </c:spPr>
          <c:marker>
            <c:symbol val="circle"/>
            <c:size val="7"/>
            <c:spPr>
              <a:ln>
                <a:solidFill>
                  <a:schemeClr val="tx1"/>
                </a:solidFill>
              </a:ln>
            </c:spPr>
          </c:marker>
          <c:dLbls>
            <c:delete val="1"/>
          </c:dLbls>
          <c:xVal>
            <c:numRef>
              <c:f>'Datos OR-Disposición al pago'!$C$5:$C$7</c:f>
              <c:numCache>
                <c:formatCode>####.000</c:formatCode>
                <c:ptCount val="3"/>
                <c:pt idx="0">
                  <c:v>1.4370000000000001</c:v>
                </c:pt>
                <c:pt idx="1">
                  <c:v>1.3149999999999999</c:v>
                </c:pt>
                <c:pt idx="2">
                  <c:v>1.569</c:v>
                </c:pt>
              </c:numCache>
            </c:numRef>
          </c:xVal>
          <c:yVal>
            <c:numLit>
              <c:formatCode>General</c:formatCode>
              <c:ptCount val="1"/>
              <c:pt idx="0">
                <c:v>1</c:v>
              </c:pt>
            </c:numLit>
          </c:yVal>
          <c:smooth val="0"/>
          <c:extLst xmlns:c16r2="http://schemas.microsoft.com/office/drawing/2015/06/chart">
            <c:ext xmlns:c16="http://schemas.microsoft.com/office/drawing/2014/chart" uri="{C3380CC4-5D6E-409C-BE32-E72D297353CC}">
              <c16:uniqueId val="{00000009-DCE0-45B3-8941-F8020B42E677}"/>
            </c:ext>
          </c:extLst>
        </c:ser>
        <c:ser>
          <c:idx val="10"/>
          <c:order val="10"/>
          <c:tx>
            <c:strRef>
              <c:f>'Datos OR-Disposición al pago'!$A$14:$A$16</c:f>
              <c:strCache>
                <c:ptCount val="1"/>
                <c:pt idx="0">
                  <c:v>Secundaria</c:v>
                </c:pt>
              </c:strCache>
            </c:strRef>
          </c:tx>
          <c:spPr>
            <a:ln>
              <a:solidFill>
                <a:schemeClr val="tx1"/>
              </a:solidFill>
            </a:ln>
          </c:spPr>
          <c:marker>
            <c:symbol val="circle"/>
            <c:size val="7"/>
            <c:spPr>
              <a:ln>
                <a:solidFill>
                  <a:schemeClr val="tx1"/>
                </a:solidFill>
              </a:ln>
            </c:spPr>
          </c:marker>
          <c:dLbls>
            <c:delete val="1"/>
          </c:dLbls>
          <c:xVal>
            <c:numRef>
              <c:f>'Datos OR-Disposición al pago'!$C$14:$C$16</c:f>
              <c:numCache>
                <c:formatCode>####.000</c:formatCode>
                <c:ptCount val="3"/>
                <c:pt idx="0">
                  <c:v>1.349</c:v>
                </c:pt>
                <c:pt idx="1">
                  <c:v>1.19</c:v>
                </c:pt>
                <c:pt idx="2">
                  <c:v>1.528</c:v>
                </c:pt>
              </c:numCache>
            </c:numRef>
          </c:xVal>
          <c:yVal>
            <c:numRef>
              <c:f>'Datos OR-Disposición al pago'!$D$14:$D$16</c:f>
              <c:numCache>
                <c:formatCode>0</c:formatCode>
                <c:ptCount val="3"/>
                <c:pt idx="0">
                  <c:v>13</c:v>
                </c:pt>
                <c:pt idx="1">
                  <c:v>13</c:v>
                </c:pt>
                <c:pt idx="2">
                  <c:v>13</c:v>
                </c:pt>
              </c:numCache>
            </c:numRef>
          </c:yVal>
          <c:smooth val="0"/>
          <c:extLst xmlns:c16r2="http://schemas.microsoft.com/office/drawing/2015/06/chart">
            <c:ext xmlns:c16="http://schemas.microsoft.com/office/drawing/2014/chart" uri="{C3380CC4-5D6E-409C-BE32-E72D297353CC}">
              <c16:uniqueId val="{0000000A-DCE0-45B3-8941-F8020B42E677}"/>
            </c:ext>
          </c:extLst>
        </c:ser>
        <c:ser>
          <c:idx val="11"/>
          <c:order val="11"/>
          <c:tx>
            <c:strRef>
              <c:f>'Datos OR-Disposición al pago'!$A$20:$A$22</c:f>
              <c:strCache>
                <c:ptCount val="1"/>
                <c:pt idx="0">
                  <c:v>Empleado de gobierno</c:v>
                </c:pt>
              </c:strCache>
            </c:strRef>
          </c:tx>
          <c:spPr>
            <a:ln>
              <a:solidFill>
                <a:schemeClr val="tx1"/>
              </a:solidFill>
            </a:ln>
          </c:spPr>
          <c:marker>
            <c:symbol val="circle"/>
            <c:size val="7"/>
            <c:spPr>
              <a:ln>
                <a:solidFill>
                  <a:schemeClr val="tx1"/>
                </a:solidFill>
              </a:ln>
            </c:spPr>
          </c:marker>
          <c:dLbls>
            <c:delete val="1"/>
          </c:dLbls>
          <c:xVal>
            <c:numRef>
              <c:f>'Datos OR-Disposición al pago'!$C$20:$C$22</c:f>
              <c:numCache>
                <c:formatCode>####.000</c:formatCode>
                <c:ptCount val="3"/>
                <c:pt idx="0">
                  <c:v>0.15</c:v>
                </c:pt>
                <c:pt idx="1">
                  <c:v>0.129</c:v>
                </c:pt>
                <c:pt idx="2">
                  <c:v>0.17599999999999999</c:v>
                </c:pt>
              </c:numCache>
            </c:numRef>
          </c:xVal>
          <c:yVal>
            <c:numRef>
              <c:f>'Datos OR-Disposición al pago'!$D$20:$D$22</c:f>
              <c:numCache>
                <c:formatCode>0</c:formatCode>
                <c:ptCount val="3"/>
                <c:pt idx="0">
                  <c:v>11</c:v>
                </c:pt>
                <c:pt idx="1">
                  <c:v>11</c:v>
                </c:pt>
                <c:pt idx="2">
                  <c:v>11</c:v>
                </c:pt>
              </c:numCache>
            </c:numRef>
          </c:yVal>
          <c:smooth val="0"/>
          <c:extLst xmlns:c16r2="http://schemas.microsoft.com/office/drawing/2015/06/chart">
            <c:ext xmlns:c16="http://schemas.microsoft.com/office/drawing/2014/chart" uri="{C3380CC4-5D6E-409C-BE32-E72D297353CC}">
              <c16:uniqueId val="{0000000B-DCE0-45B3-8941-F8020B42E677}"/>
            </c:ext>
          </c:extLst>
        </c:ser>
        <c:ser>
          <c:idx val="12"/>
          <c:order val="12"/>
          <c:tx>
            <c:strRef>
              <c:f>'Datos OR-Disposición al pago'!$A$29:$A$31</c:f>
              <c:strCache>
                <c:ptCount val="1"/>
                <c:pt idx="0">
                  <c:v>Inactivo</c:v>
                </c:pt>
              </c:strCache>
            </c:strRef>
          </c:tx>
          <c:spPr>
            <a:ln>
              <a:solidFill>
                <a:schemeClr val="tx1"/>
              </a:solidFill>
            </a:ln>
          </c:spPr>
          <c:marker>
            <c:symbol val="circle"/>
            <c:size val="7"/>
            <c:spPr>
              <a:ln>
                <a:solidFill>
                  <a:schemeClr val="tx1"/>
                </a:solidFill>
              </a:ln>
            </c:spPr>
          </c:marker>
          <c:dLbls>
            <c:delete val="1"/>
          </c:dLbls>
          <c:xVal>
            <c:numRef>
              <c:f>'Datos OR-Disposición al pago'!$C$29:$C$31</c:f>
              <c:numCache>
                <c:formatCode>####.000</c:formatCode>
                <c:ptCount val="3"/>
                <c:pt idx="0">
                  <c:v>5.7000000000000002E-2</c:v>
                </c:pt>
                <c:pt idx="1">
                  <c:v>0.05</c:v>
                </c:pt>
                <c:pt idx="2">
                  <c:v>6.7000000000000004E-2</c:v>
                </c:pt>
              </c:numCache>
            </c:numRef>
          </c:xVal>
          <c:yVal>
            <c:numRef>
              <c:f>'Datos OR-Disposición al pago'!$D$29:$D$31</c:f>
              <c:numCache>
                <c:formatCode>0</c:formatCode>
                <c:ptCount val="3"/>
                <c:pt idx="0">
                  <c:v>8</c:v>
                </c:pt>
                <c:pt idx="1">
                  <c:v>8</c:v>
                </c:pt>
                <c:pt idx="2">
                  <c:v>8</c:v>
                </c:pt>
              </c:numCache>
            </c:numRef>
          </c:yVal>
          <c:smooth val="0"/>
          <c:extLst xmlns:c16r2="http://schemas.microsoft.com/office/drawing/2015/06/chart">
            <c:ext xmlns:c16="http://schemas.microsoft.com/office/drawing/2014/chart" uri="{C3380CC4-5D6E-409C-BE32-E72D297353CC}">
              <c16:uniqueId val="{0000000C-DCE0-45B3-8941-F8020B42E677}"/>
            </c:ext>
          </c:extLst>
        </c:ser>
        <c:ser>
          <c:idx val="13"/>
          <c:order val="13"/>
          <c:tx>
            <c:strRef>
              <c:f>'Datos OR-Disposición al pago'!$A$35:$A$37</c:f>
              <c:strCache>
                <c:ptCount val="1"/>
                <c:pt idx="0">
                  <c:v>Area Rural</c:v>
                </c:pt>
              </c:strCache>
            </c:strRef>
          </c:tx>
          <c:spPr>
            <a:ln>
              <a:solidFill>
                <a:schemeClr val="tx1"/>
              </a:solidFill>
            </a:ln>
          </c:spPr>
          <c:marker>
            <c:symbol val="circle"/>
            <c:size val="7"/>
            <c:spPr>
              <a:ln>
                <a:solidFill>
                  <a:schemeClr val="tx1"/>
                </a:solidFill>
              </a:ln>
            </c:spPr>
          </c:marker>
          <c:dLbls>
            <c:delete val="1"/>
          </c:dLbls>
          <c:xVal>
            <c:numRef>
              <c:f>'Datos OR-Disposición al pago'!$C$35:$C$37</c:f>
              <c:numCache>
                <c:formatCode>####.000</c:formatCode>
                <c:ptCount val="3"/>
                <c:pt idx="0">
                  <c:v>0.54100000000000004</c:v>
                </c:pt>
                <c:pt idx="1">
                  <c:v>0.435</c:v>
                </c:pt>
                <c:pt idx="2">
                  <c:v>0.67300000000000004</c:v>
                </c:pt>
              </c:numCache>
            </c:numRef>
          </c:xVal>
          <c:yVal>
            <c:numRef>
              <c:f>'Datos OR-Disposición al pago'!$D$35:$D$37</c:f>
              <c:numCache>
                <c:formatCode>0</c:formatCode>
                <c:ptCount val="3"/>
                <c:pt idx="0">
                  <c:v>6</c:v>
                </c:pt>
                <c:pt idx="1">
                  <c:v>6</c:v>
                </c:pt>
                <c:pt idx="2">
                  <c:v>6</c:v>
                </c:pt>
              </c:numCache>
            </c:numRef>
          </c:yVal>
          <c:smooth val="0"/>
          <c:extLst xmlns:c16r2="http://schemas.microsoft.com/office/drawing/2015/06/chart">
            <c:ext xmlns:c16="http://schemas.microsoft.com/office/drawing/2014/chart" uri="{C3380CC4-5D6E-409C-BE32-E72D297353CC}">
              <c16:uniqueId val="{0000000D-DCE0-45B3-8941-F8020B42E677}"/>
            </c:ext>
          </c:extLst>
        </c:ser>
        <c:ser>
          <c:idx val="14"/>
          <c:order val="14"/>
          <c:tx>
            <c:strRef>
              <c:f>'Datos OR-Disposición al pago'!$A$41:$A$43</c:f>
              <c:strCache>
                <c:ptCount val="1"/>
                <c:pt idx="0">
                  <c:v>I Quintil</c:v>
                </c:pt>
              </c:strCache>
            </c:strRef>
          </c:tx>
          <c:spPr>
            <a:ln>
              <a:solidFill>
                <a:schemeClr val="tx1"/>
              </a:solidFill>
            </a:ln>
          </c:spPr>
          <c:marker>
            <c:symbol val="circle"/>
            <c:size val="7"/>
            <c:spPr>
              <a:ln>
                <a:solidFill>
                  <a:schemeClr val="tx1"/>
                </a:solidFill>
              </a:ln>
            </c:spPr>
          </c:marker>
          <c:dLbls>
            <c:delete val="1"/>
          </c:dLbls>
          <c:xVal>
            <c:numRef>
              <c:f>'Datos OR-Disposición al pago'!$C$41:$C$43</c:f>
              <c:numCache>
                <c:formatCode>####.000</c:formatCode>
                <c:ptCount val="3"/>
                <c:pt idx="0">
                  <c:v>0.71399999999999997</c:v>
                </c:pt>
                <c:pt idx="1">
                  <c:v>0.60299999999999998</c:v>
                </c:pt>
                <c:pt idx="2">
                  <c:v>0.84499999999999997</c:v>
                </c:pt>
              </c:numCache>
            </c:numRef>
          </c:xVal>
          <c:yVal>
            <c:numRef>
              <c:f>'Datos OR-Disposición al pago'!$D$41:$D$43</c:f>
              <c:numCache>
                <c:formatCode>0</c:formatCode>
                <c:ptCount val="3"/>
                <c:pt idx="0">
                  <c:v>4</c:v>
                </c:pt>
                <c:pt idx="1">
                  <c:v>4</c:v>
                </c:pt>
                <c:pt idx="2">
                  <c:v>4</c:v>
                </c:pt>
              </c:numCache>
            </c:numRef>
          </c:yVal>
          <c:smooth val="0"/>
          <c:extLst xmlns:c16r2="http://schemas.microsoft.com/office/drawing/2015/06/chart">
            <c:ext xmlns:c16="http://schemas.microsoft.com/office/drawing/2014/chart" uri="{C3380CC4-5D6E-409C-BE32-E72D297353CC}">
              <c16:uniqueId val="{0000000E-DCE0-45B3-8941-F8020B42E677}"/>
            </c:ext>
          </c:extLst>
        </c:ser>
        <c:ser>
          <c:idx val="15"/>
          <c:order val="15"/>
          <c:tx>
            <c:strRef>
              <c:f>'Datos OR-Disposición al pago'!$A$47:$A$49</c:f>
              <c:strCache>
                <c:ptCount val="1"/>
                <c:pt idx="0">
                  <c:v>III Quintil</c:v>
                </c:pt>
              </c:strCache>
            </c:strRef>
          </c:tx>
          <c:spPr>
            <a:ln>
              <a:solidFill>
                <a:schemeClr val="tx1"/>
              </a:solidFill>
            </a:ln>
          </c:spPr>
          <c:marker>
            <c:symbol val="circle"/>
            <c:size val="7"/>
            <c:spPr>
              <a:ln>
                <a:solidFill>
                  <a:schemeClr val="tx1"/>
                </a:solidFill>
              </a:ln>
            </c:spPr>
          </c:marker>
          <c:dLbls>
            <c:delete val="1"/>
          </c:dLbls>
          <c:xVal>
            <c:numRef>
              <c:f>'Datos OR-Disposición al pago'!$C$47:$C$49</c:f>
              <c:numCache>
                <c:formatCode>General</c:formatCode>
                <c:ptCount val="3"/>
                <c:pt idx="0">
                  <c:v>0.7</c:v>
                </c:pt>
                <c:pt idx="1">
                  <c:v>0.61899999999999999</c:v>
                </c:pt>
                <c:pt idx="2">
                  <c:v>0.79200000000000004</c:v>
                </c:pt>
              </c:numCache>
            </c:numRef>
          </c:xVal>
          <c:yVal>
            <c:numRef>
              <c:f>'Datos OR-Disposición al pago'!$D$47:$D$49</c:f>
              <c:numCache>
                <c:formatCode>General</c:formatCode>
                <c:ptCount val="3"/>
                <c:pt idx="0">
                  <c:v>2</c:v>
                </c:pt>
                <c:pt idx="1">
                  <c:v>2</c:v>
                </c:pt>
                <c:pt idx="2">
                  <c:v>2</c:v>
                </c:pt>
              </c:numCache>
            </c:numRef>
          </c:yVal>
          <c:smooth val="0"/>
          <c:extLst xmlns:c16r2="http://schemas.microsoft.com/office/drawing/2015/06/chart">
            <c:ext xmlns:c16="http://schemas.microsoft.com/office/drawing/2014/chart" uri="{C3380CC4-5D6E-409C-BE32-E72D297353CC}">
              <c16:uniqueId val="{0000000F-DCE0-45B3-8941-F8020B42E677}"/>
            </c:ext>
          </c:extLst>
        </c:ser>
        <c:ser>
          <c:idx val="16"/>
          <c:order val="16"/>
          <c:tx>
            <c:strRef>
              <c:f>'Datos OR-Disposición al pago'!$A$50:$A$52</c:f>
              <c:strCache>
                <c:ptCount val="1"/>
                <c:pt idx="0">
                  <c:v>IV Quintil</c:v>
                </c:pt>
              </c:strCache>
            </c:strRef>
          </c:tx>
          <c:spPr>
            <a:ln>
              <a:solidFill>
                <a:schemeClr val="tx1"/>
              </a:solidFill>
            </a:ln>
          </c:spPr>
          <c:marker>
            <c:symbol val="circle"/>
            <c:size val="7"/>
            <c:spPr>
              <a:ln>
                <a:solidFill>
                  <a:schemeClr val="tx1"/>
                </a:solidFill>
              </a:ln>
            </c:spPr>
          </c:marker>
          <c:dLbls>
            <c:delete val="1"/>
          </c:dLbls>
          <c:xVal>
            <c:numRef>
              <c:f>'Datos OR-Disposición al pago'!$C$50:$C$52</c:f>
              <c:numCache>
                <c:formatCode>General</c:formatCode>
                <c:ptCount val="3"/>
                <c:pt idx="0">
                  <c:v>0.51700000000000002</c:v>
                </c:pt>
                <c:pt idx="1">
                  <c:v>0.45900000000000002</c:v>
                </c:pt>
                <c:pt idx="2">
                  <c:v>0.58299999999999996</c:v>
                </c:pt>
              </c:numCache>
            </c:numRef>
          </c:xVal>
          <c:yVal>
            <c:numRef>
              <c:f>'Datos OR-Disposición al pago'!$D$50:$D$52</c:f>
              <c:numCache>
                <c:formatCode>General</c:formatCode>
                <c:ptCount val="3"/>
                <c:pt idx="0">
                  <c:v>1</c:v>
                </c:pt>
                <c:pt idx="1">
                  <c:v>1</c:v>
                </c:pt>
                <c:pt idx="2">
                  <c:v>1</c:v>
                </c:pt>
              </c:numCache>
            </c:numRef>
          </c:yVal>
          <c:smooth val="0"/>
          <c:extLst xmlns:c16r2="http://schemas.microsoft.com/office/drawing/2015/06/chart">
            <c:ext xmlns:c16="http://schemas.microsoft.com/office/drawing/2014/chart" uri="{C3380CC4-5D6E-409C-BE32-E72D297353CC}">
              <c16:uniqueId val="{00000010-DCE0-45B3-8941-F8020B42E677}"/>
            </c:ext>
          </c:extLst>
        </c:ser>
        <c:dLbls>
          <c:dLblPos val="r"/>
          <c:showLegendKey val="0"/>
          <c:showVal val="1"/>
          <c:showCatName val="1"/>
          <c:showSerName val="0"/>
          <c:showPercent val="0"/>
          <c:showBubbleSize val="0"/>
        </c:dLbls>
        <c:axId val="423397336"/>
        <c:axId val="423395768"/>
      </c:scatterChart>
      <c:valAx>
        <c:axId val="423397336"/>
        <c:scaling>
          <c:orientation val="minMax"/>
          <c:max val="8"/>
          <c:min val="0"/>
        </c:scaling>
        <c:delete val="0"/>
        <c:axPos val="b"/>
        <c:title>
          <c:tx>
            <c:rich>
              <a:bodyPr/>
              <a:lstStyle/>
              <a:p>
                <a:pPr algn="ctr" rtl="0">
                  <a:defRPr/>
                </a:pPr>
                <a:endParaRPr lang="es-PA"/>
              </a:p>
              <a:p>
                <a:pPr algn="ctr" rtl="0">
                  <a:defRPr/>
                </a:pPr>
                <a:endParaRPr lang="es-PA"/>
              </a:p>
              <a:p>
                <a:pPr algn="ctr" rtl="0">
                  <a:defRPr/>
                </a:pPr>
                <a:r>
                  <a:rPr lang="es-PA"/>
                  <a:t>OR (Exp(B))</a:t>
                </a:r>
              </a:p>
              <a:p>
                <a:pPr algn="ctr" rtl="0">
                  <a:defRPr/>
                </a:pPr>
                <a:endParaRPr lang="es-PA"/>
              </a:p>
            </c:rich>
          </c:tx>
          <c:layout>
            <c:manualLayout>
              <c:xMode val="edge"/>
              <c:yMode val="edge"/>
              <c:x val="0.54243658116357507"/>
              <c:y val="0.94783829755456706"/>
            </c:manualLayout>
          </c:layout>
          <c:overlay val="0"/>
        </c:title>
        <c:numFmt formatCode="#,##0.00" sourceLinked="0"/>
        <c:majorTickMark val="out"/>
        <c:minorTickMark val="none"/>
        <c:tickLblPos val="nextTo"/>
        <c:crossAx val="423395768"/>
        <c:crossesAt val="0"/>
        <c:crossBetween val="midCat"/>
        <c:majorUnit val="1"/>
        <c:minorUnit val="1"/>
      </c:valAx>
      <c:valAx>
        <c:axId val="423395768"/>
        <c:scaling>
          <c:orientation val="minMax"/>
        </c:scaling>
        <c:delete val="0"/>
        <c:axPos val="l"/>
        <c:majorGridlines>
          <c:spPr>
            <a:ln>
              <a:noFill/>
            </a:ln>
          </c:spPr>
        </c:majorGridlines>
        <c:numFmt formatCode="0" sourceLinked="1"/>
        <c:majorTickMark val="none"/>
        <c:minorTickMark val="none"/>
        <c:tickLblPos val="none"/>
        <c:crossAx val="423397336"/>
        <c:crossesAt val="1"/>
        <c:crossBetween val="midCat"/>
      </c:valAx>
      <c:spPr>
        <a:noFill/>
        <a:ln>
          <a:solidFill>
            <a:schemeClr val="tx1"/>
          </a:solidFill>
        </a:ln>
      </c:spPr>
    </c:plotArea>
    <c:legend>
      <c:legendPos val="r"/>
      <c:layout>
        <c:manualLayout>
          <c:xMode val="edge"/>
          <c:yMode val="edge"/>
          <c:x val="5.8409093324694851E-3"/>
          <c:y val="0.13292684530862414"/>
          <c:w val="0.27545263061580127"/>
          <c:h val="0.75686404145087571"/>
        </c:manualLayout>
      </c:layout>
      <c:overlay val="0"/>
      <c:spPr>
        <a:ln>
          <a:solidFill>
            <a:schemeClr val="tx1"/>
          </a:solidFill>
        </a:ln>
      </c:spPr>
      <c:txPr>
        <a:bodyPr/>
        <a:lstStyle/>
        <a:p>
          <a:pPr>
            <a:defRPr b="1">
              <a:solidFill>
                <a:srgbClr val="002060"/>
              </a:solidFill>
            </a:defRPr>
          </a:pPr>
          <a:endParaRPr lang="es-ES"/>
        </a:p>
      </c:txPr>
    </c:legend>
    <c:plotVisOnly val="1"/>
    <c:dispBlanksAs val="gap"/>
    <c:showDLblsOverMax val="0"/>
  </c:chart>
  <c:spPr>
    <a:ln>
      <a:solidFill>
        <a:srgbClr val="002060"/>
      </a:solidFill>
    </a:ln>
  </c:spPr>
  <c:txPr>
    <a:bodyPr/>
    <a:lstStyle/>
    <a:p>
      <a:pPr>
        <a:defRPr>
          <a:solidFill>
            <a:srgbClr val="002060"/>
          </a:solidFill>
          <a:latin typeface="Arial" panose="020B0604020202020204" pitchFamily="34" charset="0"/>
          <a:cs typeface="Arial" panose="020B0604020202020204" pitchFamily="34" charset="0"/>
        </a:defRPr>
      </a:pPr>
      <a:endParaRPr lang="es-E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s-E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solidFill>
                  <a:srgbClr val="002060"/>
                </a:solidFill>
              </a:defRPr>
            </a:pPr>
            <a:r>
              <a:rPr lang="es-PA" dirty="0">
                <a:solidFill>
                  <a:srgbClr val="002060"/>
                </a:solidFill>
              </a:rPr>
              <a:t>Riesgo relativo de infarto agudo de miocardio en función de las medidas contra el consumo de </a:t>
            </a:r>
            <a:r>
              <a:rPr lang="es-PA" dirty="0" smtClean="0">
                <a:solidFill>
                  <a:srgbClr val="002060"/>
                </a:solidFill>
              </a:rPr>
              <a:t>tabaco</a:t>
            </a:r>
          </a:p>
          <a:p>
            <a:pPr>
              <a:defRPr>
                <a:solidFill>
                  <a:srgbClr val="002060"/>
                </a:solidFill>
              </a:defRPr>
            </a:pPr>
            <a:r>
              <a:rPr lang="es-PA" dirty="0" smtClean="0">
                <a:solidFill>
                  <a:srgbClr val="002060"/>
                </a:solidFill>
              </a:rPr>
              <a:t>(</a:t>
            </a:r>
            <a:r>
              <a:rPr lang="es-PA" dirty="0">
                <a:solidFill>
                  <a:srgbClr val="002060"/>
                </a:solidFill>
              </a:rPr>
              <a:t>Modelo </a:t>
            </a:r>
            <a:r>
              <a:rPr lang="es-PA" dirty="0" smtClean="0">
                <a:solidFill>
                  <a:srgbClr val="002060"/>
                </a:solidFill>
              </a:rPr>
              <a:t>de regresión de </a:t>
            </a:r>
            <a:r>
              <a:rPr lang="es-PA" dirty="0" err="1">
                <a:solidFill>
                  <a:srgbClr val="002060"/>
                </a:solidFill>
              </a:rPr>
              <a:t>Poisson</a:t>
            </a:r>
            <a:r>
              <a:rPr lang="es-PA" dirty="0">
                <a:solidFill>
                  <a:srgbClr val="002060"/>
                </a:solidFill>
              </a:rPr>
              <a:t>)</a:t>
            </a:r>
          </a:p>
        </c:rich>
      </c:tx>
      <c:overlay val="0"/>
      <c:spPr>
        <a:solidFill>
          <a:schemeClr val="accent2">
            <a:alpha val="50000"/>
          </a:schemeClr>
        </a:solidFill>
        <a:ln>
          <a:noFill/>
        </a:ln>
        <a:scene3d>
          <a:camera prst="orthographicFront"/>
          <a:lightRig rig="threePt" dir="t"/>
        </a:scene3d>
        <a:sp3d>
          <a:bevelT/>
        </a:sp3d>
      </c:spPr>
    </c:title>
    <c:autoTitleDeleted val="0"/>
    <c:plotArea>
      <c:layout>
        <c:manualLayout>
          <c:layoutTarget val="inner"/>
          <c:xMode val="edge"/>
          <c:yMode val="edge"/>
          <c:x val="0.32251491524918724"/>
          <c:y val="0.18295456216995423"/>
          <c:w val="0.6313511429779407"/>
          <c:h val="0.72717407292999725"/>
        </c:manualLayout>
      </c:layout>
      <c:scatterChart>
        <c:scatterStyle val="lineMarker"/>
        <c:varyColors val="0"/>
        <c:ser>
          <c:idx val="0"/>
          <c:order val="0"/>
          <c:tx>
            <c:strRef>
              <c:f>'Datos OR'!$G$2:$G$4</c:f>
              <c:strCache>
                <c:ptCount val="1"/>
                <c:pt idx="0">
                  <c:v>Ley 13</c:v>
                </c:pt>
              </c:strCache>
            </c:strRef>
          </c:tx>
          <c:spPr>
            <a:ln w="28575">
              <a:solidFill>
                <a:schemeClr val="tx1"/>
              </a:solidFill>
            </a:ln>
          </c:spPr>
          <c:marker>
            <c:symbol val="circle"/>
            <c:size val="10"/>
            <c:spPr>
              <a:solidFill>
                <a:schemeClr val="tx1"/>
              </a:solidFill>
              <a:ln>
                <a:noFill/>
              </a:ln>
            </c:spPr>
          </c:marker>
          <c:dLbls>
            <c:delete val="1"/>
          </c:dLbls>
          <c:xVal>
            <c:numRef>
              <c:f>'Datos OR'!$I$2:$I$4</c:f>
              <c:numCache>
                <c:formatCode>####.000</c:formatCode>
                <c:ptCount val="3"/>
                <c:pt idx="0">
                  <c:v>1.1140000000000001</c:v>
                </c:pt>
                <c:pt idx="1">
                  <c:v>1.101</c:v>
                </c:pt>
                <c:pt idx="2">
                  <c:v>1.1279999999999999</c:v>
                </c:pt>
              </c:numCache>
            </c:numRef>
          </c:xVal>
          <c:yVal>
            <c:numRef>
              <c:f>'Datos OR'!$J$2:$J$4</c:f>
              <c:numCache>
                <c:formatCode>0</c:formatCode>
                <c:ptCount val="3"/>
                <c:pt idx="0">
                  <c:v>2</c:v>
                </c:pt>
                <c:pt idx="1">
                  <c:v>2</c:v>
                </c:pt>
                <c:pt idx="2">
                  <c:v>2</c:v>
                </c:pt>
              </c:numCache>
            </c:numRef>
          </c:yVal>
          <c:smooth val="0"/>
          <c:extLst xmlns:c16r2="http://schemas.microsoft.com/office/drawing/2015/06/chart">
            <c:ext xmlns:c16="http://schemas.microsoft.com/office/drawing/2014/chart" uri="{C3380CC4-5D6E-409C-BE32-E72D297353CC}">
              <c16:uniqueId val="{00000000-23A5-4151-BAC7-485B22E79A65}"/>
            </c:ext>
          </c:extLst>
        </c:ser>
        <c:ser>
          <c:idx val="1"/>
          <c:order val="1"/>
          <c:tx>
            <c:strRef>
              <c:f>'Datos OR'!$G$5:$G$7</c:f>
              <c:strCache>
                <c:ptCount val="1"/>
                <c:pt idx="0">
                  <c:v>Ley 69</c:v>
                </c:pt>
              </c:strCache>
            </c:strRef>
          </c:tx>
          <c:spPr>
            <a:ln w="28575">
              <a:solidFill>
                <a:schemeClr val="tx1"/>
              </a:solidFill>
            </a:ln>
          </c:spPr>
          <c:marker>
            <c:symbol val="circle"/>
            <c:size val="10"/>
            <c:spPr>
              <a:solidFill>
                <a:srgbClr val="FF0000"/>
              </a:solidFill>
              <a:ln>
                <a:noFill/>
              </a:ln>
            </c:spPr>
          </c:marker>
          <c:dLbls>
            <c:delete val="1"/>
          </c:dLbls>
          <c:xVal>
            <c:numRef>
              <c:f>'Datos OR'!$I$5:$I$7</c:f>
              <c:numCache>
                <c:formatCode>####.000</c:formatCode>
                <c:ptCount val="3"/>
                <c:pt idx="0">
                  <c:v>0.88200000000000001</c:v>
                </c:pt>
                <c:pt idx="1">
                  <c:v>0.86799999999999999</c:v>
                </c:pt>
                <c:pt idx="2">
                  <c:v>0.89600000000000002</c:v>
                </c:pt>
              </c:numCache>
            </c:numRef>
          </c:xVal>
          <c:yVal>
            <c:numRef>
              <c:f>'Datos OR'!$J$5:$J$7</c:f>
              <c:numCache>
                <c:formatCode>0</c:formatCode>
                <c:ptCount val="3"/>
                <c:pt idx="0">
                  <c:v>1</c:v>
                </c:pt>
                <c:pt idx="1">
                  <c:v>1</c:v>
                </c:pt>
                <c:pt idx="2">
                  <c:v>1</c:v>
                </c:pt>
              </c:numCache>
            </c:numRef>
          </c:yVal>
          <c:smooth val="0"/>
          <c:extLst xmlns:c16r2="http://schemas.microsoft.com/office/drawing/2015/06/chart">
            <c:ext xmlns:c16="http://schemas.microsoft.com/office/drawing/2014/chart" uri="{C3380CC4-5D6E-409C-BE32-E72D297353CC}">
              <c16:uniqueId val="{00000001-23A5-4151-BAC7-485B22E79A65}"/>
            </c:ext>
          </c:extLst>
        </c:ser>
        <c:dLbls>
          <c:dLblPos val="r"/>
          <c:showLegendKey val="0"/>
          <c:showVal val="1"/>
          <c:showCatName val="1"/>
          <c:showSerName val="0"/>
          <c:showPercent val="0"/>
          <c:showBubbleSize val="0"/>
        </c:dLbls>
        <c:axId val="424067736"/>
        <c:axId val="424063424"/>
      </c:scatterChart>
      <c:valAx>
        <c:axId val="424067736"/>
        <c:scaling>
          <c:orientation val="minMax"/>
          <c:max val="2"/>
          <c:min val="0"/>
        </c:scaling>
        <c:delete val="0"/>
        <c:axPos val="b"/>
        <c:title>
          <c:tx>
            <c:rich>
              <a:bodyPr/>
              <a:lstStyle/>
              <a:p>
                <a:pPr algn="ctr" rtl="0">
                  <a:defRPr>
                    <a:solidFill>
                      <a:srgbClr val="002060"/>
                    </a:solidFill>
                  </a:defRPr>
                </a:pPr>
                <a:r>
                  <a:rPr lang="es-PA">
                    <a:solidFill>
                      <a:srgbClr val="002060"/>
                    </a:solidFill>
                  </a:rPr>
                  <a:t>Riesgo relativo Exp(B)</a:t>
                </a:r>
              </a:p>
              <a:p>
                <a:pPr algn="ctr" rtl="0">
                  <a:defRPr>
                    <a:solidFill>
                      <a:srgbClr val="002060"/>
                    </a:solidFill>
                  </a:defRPr>
                </a:pPr>
                <a:endParaRPr lang="es-PA">
                  <a:solidFill>
                    <a:srgbClr val="002060"/>
                  </a:solidFill>
                </a:endParaRPr>
              </a:p>
            </c:rich>
          </c:tx>
          <c:layout>
            <c:manualLayout>
              <c:xMode val="edge"/>
              <c:yMode val="edge"/>
              <c:x val="0.43614106768763994"/>
              <c:y val="0.94145010371023896"/>
            </c:manualLayout>
          </c:layout>
          <c:overlay val="0"/>
        </c:title>
        <c:numFmt formatCode="####.000" sourceLinked="1"/>
        <c:majorTickMark val="out"/>
        <c:minorTickMark val="none"/>
        <c:tickLblPos val="nextTo"/>
        <c:crossAx val="424063424"/>
        <c:crossesAt val="0"/>
        <c:crossBetween val="midCat"/>
        <c:majorUnit val="1"/>
        <c:minorUnit val="0.5"/>
      </c:valAx>
      <c:valAx>
        <c:axId val="424063424"/>
        <c:scaling>
          <c:orientation val="minMax"/>
        </c:scaling>
        <c:delete val="0"/>
        <c:axPos val="l"/>
        <c:majorGridlines>
          <c:spPr>
            <a:ln>
              <a:noFill/>
            </a:ln>
          </c:spPr>
        </c:majorGridlines>
        <c:numFmt formatCode="0" sourceLinked="1"/>
        <c:majorTickMark val="none"/>
        <c:minorTickMark val="none"/>
        <c:tickLblPos val="none"/>
        <c:crossAx val="424067736"/>
        <c:crossesAt val="1"/>
        <c:crossBetween val="midCat"/>
      </c:valAx>
      <c:spPr>
        <a:noFill/>
        <a:ln>
          <a:noFill/>
        </a:ln>
        <a:scene3d>
          <a:camera prst="orthographicFront"/>
          <a:lightRig rig="threePt" dir="t"/>
        </a:scene3d>
        <a:sp3d>
          <a:bevelT/>
        </a:sp3d>
      </c:spPr>
    </c:plotArea>
    <c:legend>
      <c:legendPos val="r"/>
      <c:layout>
        <c:manualLayout>
          <c:xMode val="edge"/>
          <c:yMode val="edge"/>
          <c:x val="0.12758117451358347"/>
          <c:y val="0.14998529044025716"/>
          <c:w val="0.12317898033407895"/>
          <c:h val="0.59232657429063151"/>
        </c:manualLayout>
      </c:layout>
      <c:overlay val="0"/>
      <c:spPr>
        <a:ln>
          <a:noFill/>
        </a:ln>
      </c:spPr>
      <c:txPr>
        <a:bodyPr/>
        <a:lstStyle/>
        <a:p>
          <a:pPr>
            <a:defRPr>
              <a:solidFill>
                <a:srgbClr val="002060"/>
              </a:solidFill>
            </a:defRPr>
          </a:pPr>
          <a:endParaRPr lang="es-ES"/>
        </a:p>
      </c:txPr>
    </c:legend>
    <c:plotVisOnly val="1"/>
    <c:dispBlanksAs val="gap"/>
    <c:showDLblsOverMax val="0"/>
  </c:chart>
  <c:spPr>
    <a:noFill/>
    <a:ln>
      <a:solidFill>
        <a:srgbClr val="002060"/>
      </a:solidFill>
    </a:ln>
    <a:scene3d>
      <a:camera prst="orthographicFront"/>
      <a:lightRig rig="threePt" dir="t"/>
    </a:scene3d>
    <a:sp3d>
      <a:bevelT/>
    </a:sp3d>
  </c:spPr>
  <c:txPr>
    <a:bodyPr/>
    <a:lstStyle/>
    <a:p>
      <a:pPr>
        <a:defRPr>
          <a:latin typeface="Arial" panose="020B0604020202020204" pitchFamily="34" charset="0"/>
          <a:cs typeface="Arial" panose="020B0604020202020204" pitchFamily="34" charset="0"/>
        </a:defRPr>
      </a:pPr>
      <a:endParaRPr lang="es-ES"/>
    </a:p>
  </c:txPr>
  <c:externalData r:id="rId1">
    <c:autoUpdate val="0"/>
  </c:externalData>
  <c:userShapes r:id="rId2"/>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7FE5AC-926B-4E25-B381-F76CF0F95AD6}"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s-PA"/>
        </a:p>
      </dgm:t>
    </dgm:pt>
    <dgm:pt modelId="{C01BBCE1-09D8-4DD0-96A9-1E3B3E4D7A35}">
      <dgm:prSet phldrT="[Texto]"/>
      <dgm:spPr>
        <a:solidFill>
          <a:schemeClr val="accent6"/>
        </a:solidFill>
        <a:scene3d>
          <a:camera prst="orthographicFront"/>
          <a:lightRig rig="threePt" dir="t"/>
        </a:scene3d>
        <a:sp3d>
          <a:bevelT/>
        </a:sp3d>
      </dgm:spPr>
      <dgm:t>
        <a:bodyPr/>
        <a:lstStyle/>
        <a:p>
          <a:r>
            <a:rPr lang="es-PA" dirty="0" smtClean="0">
              <a:latin typeface="Arial" panose="020B0604020202020204" pitchFamily="34" charset="0"/>
              <a:cs typeface="Arial" panose="020B0604020202020204" pitchFamily="34" charset="0"/>
            </a:rPr>
            <a:t>Distribución del 50% del ISC </a:t>
          </a:r>
        </a:p>
        <a:p>
          <a:r>
            <a:rPr lang="es-PA" dirty="0" smtClean="0">
              <a:latin typeface="Arial" panose="020B0604020202020204" pitchFamily="34" charset="0"/>
              <a:cs typeface="Arial" panose="020B0604020202020204" pitchFamily="34" charset="0"/>
            </a:rPr>
            <a:t>(Ley 69 de 2009)</a:t>
          </a:r>
          <a:endParaRPr lang="es-PA" dirty="0">
            <a:latin typeface="Arial" panose="020B0604020202020204" pitchFamily="34" charset="0"/>
            <a:cs typeface="Arial" panose="020B0604020202020204" pitchFamily="34" charset="0"/>
          </a:endParaRPr>
        </a:p>
      </dgm:t>
    </dgm:pt>
    <dgm:pt modelId="{6E1BF00E-21A3-4907-B11E-C03F5F9A12B1}" type="parTrans" cxnId="{3BA13E66-DA14-4E07-8321-A75FA9994534}">
      <dgm:prSet/>
      <dgm:spPr/>
      <dgm:t>
        <a:bodyPr/>
        <a:lstStyle/>
        <a:p>
          <a:endParaRPr lang="es-PA">
            <a:latin typeface="Arial" panose="020B0604020202020204" pitchFamily="34" charset="0"/>
            <a:cs typeface="Arial" panose="020B0604020202020204" pitchFamily="34" charset="0"/>
          </a:endParaRPr>
        </a:p>
      </dgm:t>
    </dgm:pt>
    <dgm:pt modelId="{235ED332-D7D8-438B-8120-E7BC0BCC10EE}" type="sibTrans" cxnId="{3BA13E66-DA14-4E07-8321-A75FA9994534}">
      <dgm:prSet/>
      <dgm:spPr/>
      <dgm:t>
        <a:bodyPr/>
        <a:lstStyle/>
        <a:p>
          <a:endParaRPr lang="es-PA">
            <a:latin typeface="Arial" panose="020B0604020202020204" pitchFamily="34" charset="0"/>
            <a:cs typeface="Arial" panose="020B0604020202020204" pitchFamily="34" charset="0"/>
          </a:endParaRPr>
        </a:p>
      </dgm:t>
    </dgm:pt>
    <dgm:pt modelId="{5914CA21-5594-413D-BE14-A1A20CDE238B}">
      <dgm:prSet phldrT="[Texto]"/>
      <dgm:spPr>
        <a:solidFill>
          <a:schemeClr val="accent2">
            <a:lumMod val="75000"/>
          </a:schemeClr>
        </a:solidFill>
        <a:scene3d>
          <a:camera prst="orthographicFront"/>
          <a:lightRig rig="threePt" dir="t"/>
        </a:scene3d>
        <a:sp3d>
          <a:bevelT/>
        </a:sp3d>
      </dgm:spPr>
      <dgm:t>
        <a:bodyPr/>
        <a:lstStyle/>
        <a:p>
          <a:r>
            <a:rPr lang="es-PA" dirty="0" smtClean="0">
              <a:latin typeface="Arial" panose="020B0604020202020204" pitchFamily="34" charset="0"/>
              <a:cs typeface="Arial" panose="020B0604020202020204" pitchFamily="34" charset="0"/>
            </a:rPr>
            <a:t>MINSA (20%)</a:t>
          </a:r>
          <a:endParaRPr lang="es-PA" dirty="0">
            <a:latin typeface="Arial" panose="020B0604020202020204" pitchFamily="34" charset="0"/>
            <a:cs typeface="Arial" panose="020B0604020202020204" pitchFamily="34" charset="0"/>
          </a:endParaRPr>
        </a:p>
      </dgm:t>
    </dgm:pt>
    <dgm:pt modelId="{A96BE706-5A98-4897-A507-485BE5601A81}" type="parTrans" cxnId="{E2616102-CF01-465B-A565-CB635113E0BA}">
      <dgm:prSet/>
      <dgm:spPr/>
      <dgm:t>
        <a:bodyPr/>
        <a:lstStyle/>
        <a:p>
          <a:endParaRPr lang="es-PA">
            <a:latin typeface="Arial" panose="020B0604020202020204" pitchFamily="34" charset="0"/>
            <a:cs typeface="Arial" panose="020B0604020202020204" pitchFamily="34" charset="0"/>
          </a:endParaRPr>
        </a:p>
      </dgm:t>
    </dgm:pt>
    <dgm:pt modelId="{8141DD8F-5030-4940-A237-EE8169A5BE43}" type="sibTrans" cxnId="{E2616102-CF01-465B-A565-CB635113E0BA}">
      <dgm:prSet/>
      <dgm:spPr/>
      <dgm:t>
        <a:bodyPr/>
        <a:lstStyle/>
        <a:p>
          <a:endParaRPr lang="es-PA">
            <a:latin typeface="Arial" panose="020B0604020202020204" pitchFamily="34" charset="0"/>
            <a:cs typeface="Arial" panose="020B0604020202020204" pitchFamily="34" charset="0"/>
          </a:endParaRPr>
        </a:p>
      </dgm:t>
    </dgm:pt>
    <dgm:pt modelId="{5020F383-C033-499A-8C72-43E2ADE80687}">
      <dgm:prSet phldrT="[Texto]"/>
      <dgm:spPr>
        <a:solidFill>
          <a:schemeClr val="tx2">
            <a:lumMod val="60000"/>
            <a:lumOff val="40000"/>
          </a:schemeClr>
        </a:solidFill>
        <a:scene3d>
          <a:camera prst="orthographicFront"/>
          <a:lightRig rig="threePt" dir="t"/>
        </a:scene3d>
        <a:sp3d>
          <a:bevelT/>
        </a:sp3d>
      </dgm:spPr>
      <dgm:t>
        <a:bodyPr/>
        <a:lstStyle/>
        <a:p>
          <a:r>
            <a:rPr lang="es-PA" dirty="0" smtClean="0">
              <a:latin typeface="Arial" panose="020B0604020202020204" pitchFamily="34" charset="0"/>
              <a:cs typeface="Arial" panose="020B0604020202020204" pitchFamily="34" charset="0"/>
            </a:rPr>
            <a:t>ION (20%)</a:t>
          </a:r>
          <a:endParaRPr lang="es-PA" dirty="0">
            <a:latin typeface="Arial" panose="020B0604020202020204" pitchFamily="34" charset="0"/>
            <a:cs typeface="Arial" panose="020B0604020202020204" pitchFamily="34" charset="0"/>
          </a:endParaRPr>
        </a:p>
      </dgm:t>
    </dgm:pt>
    <dgm:pt modelId="{98E4FB0A-9923-4A2A-B870-F5FFA8FA6681}" type="parTrans" cxnId="{C990E1B8-D945-40D8-B0A6-860443C8091A}">
      <dgm:prSet/>
      <dgm:spPr/>
      <dgm:t>
        <a:bodyPr/>
        <a:lstStyle/>
        <a:p>
          <a:endParaRPr lang="es-PA">
            <a:latin typeface="Arial" panose="020B0604020202020204" pitchFamily="34" charset="0"/>
            <a:cs typeface="Arial" panose="020B0604020202020204" pitchFamily="34" charset="0"/>
          </a:endParaRPr>
        </a:p>
      </dgm:t>
    </dgm:pt>
    <dgm:pt modelId="{1C668BC3-3695-4725-8F84-92D40DB3FE3A}" type="sibTrans" cxnId="{C990E1B8-D945-40D8-B0A6-860443C8091A}">
      <dgm:prSet/>
      <dgm:spPr/>
      <dgm:t>
        <a:bodyPr/>
        <a:lstStyle/>
        <a:p>
          <a:endParaRPr lang="es-PA">
            <a:latin typeface="Arial" panose="020B0604020202020204" pitchFamily="34" charset="0"/>
            <a:cs typeface="Arial" panose="020B0604020202020204" pitchFamily="34" charset="0"/>
          </a:endParaRPr>
        </a:p>
      </dgm:t>
    </dgm:pt>
    <dgm:pt modelId="{B50DF163-0B15-42C2-B9DD-5ADA057CA685}">
      <dgm:prSet phldrT="[Texto]"/>
      <dgm:spPr>
        <a:solidFill>
          <a:schemeClr val="accent4"/>
        </a:solidFill>
        <a:scene3d>
          <a:camera prst="orthographicFront"/>
          <a:lightRig rig="threePt" dir="t"/>
        </a:scene3d>
        <a:sp3d>
          <a:bevelT/>
        </a:sp3d>
      </dgm:spPr>
      <dgm:t>
        <a:bodyPr/>
        <a:lstStyle/>
        <a:p>
          <a:r>
            <a:rPr lang="es-PA" dirty="0" smtClean="0">
              <a:latin typeface="Arial" panose="020B0604020202020204" pitchFamily="34" charset="0"/>
              <a:cs typeface="Arial" panose="020B0604020202020204" pitchFamily="34" charset="0"/>
            </a:rPr>
            <a:t>ANA (10%)</a:t>
          </a:r>
          <a:endParaRPr lang="es-PA" dirty="0">
            <a:latin typeface="Arial" panose="020B0604020202020204" pitchFamily="34" charset="0"/>
            <a:cs typeface="Arial" panose="020B0604020202020204" pitchFamily="34" charset="0"/>
          </a:endParaRPr>
        </a:p>
      </dgm:t>
    </dgm:pt>
    <dgm:pt modelId="{68B590DF-6254-4133-9715-516CC93EC7DE}" type="parTrans" cxnId="{2BB1A93F-D945-4A1B-A948-300DF62741AD}">
      <dgm:prSet/>
      <dgm:spPr/>
      <dgm:t>
        <a:bodyPr/>
        <a:lstStyle/>
        <a:p>
          <a:endParaRPr lang="es-PA">
            <a:latin typeface="Arial" panose="020B0604020202020204" pitchFamily="34" charset="0"/>
            <a:cs typeface="Arial" panose="020B0604020202020204" pitchFamily="34" charset="0"/>
          </a:endParaRPr>
        </a:p>
      </dgm:t>
    </dgm:pt>
    <dgm:pt modelId="{03A66B2E-FA22-4F7E-8C97-65109DD7FE05}" type="sibTrans" cxnId="{2BB1A93F-D945-4A1B-A948-300DF62741AD}">
      <dgm:prSet/>
      <dgm:spPr/>
      <dgm:t>
        <a:bodyPr/>
        <a:lstStyle/>
        <a:p>
          <a:endParaRPr lang="es-PA">
            <a:latin typeface="Arial" panose="020B0604020202020204" pitchFamily="34" charset="0"/>
            <a:cs typeface="Arial" panose="020B0604020202020204" pitchFamily="34" charset="0"/>
          </a:endParaRPr>
        </a:p>
      </dgm:t>
    </dgm:pt>
    <dgm:pt modelId="{D5E85D3E-83C2-4D55-978C-B605D19BEF0B}" type="pres">
      <dgm:prSet presAssocID="{B27FE5AC-926B-4E25-B381-F76CF0F95AD6}" presName="composite" presStyleCnt="0">
        <dgm:presLayoutVars>
          <dgm:chMax val="1"/>
          <dgm:dir/>
          <dgm:resizeHandles val="exact"/>
        </dgm:presLayoutVars>
      </dgm:prSet>
      <dgm:spPr/>
      <dgm:t>
        <a:bodyPr/>
        <a:lstStyle/>
        <a:p>
          <a:endParaRPr lang="es-PA"/>
        </a:p>
      </dgm:t>
    </dgm:pt>
    <dgm:pt modelId="{21F98AD3-9028-442E-B265-0AFFDDC27480}" type="pres">
      <dgm:prSet presAssocID="{C01BBCE1-09D8-4DD0-96A9-1E3B3E4D7A35}" presName="roof" presStyleLbl="dkBgShp" presStyleIdx="0" presStyleCnt="2"/>
      <dgm:spPr/>
      <dgm:t>
        <a:bodyPr/>
        <a:lstStyle/>
        <a:p>
          <a:endParaRPr lang="es-PA"/>
        </a:p>
      </dgm:t>
    </dgm:pt>
    <dgm:pt modelId="{5054673C-F967-42C6-925B-92E390FCBB1E}" type="pres">
      <dgm:prSet presAssocID="{C01BBCE1-09D8-4DD0-96A9-1E3B3E4D7A35}" presName="pillars" presStyleCnt="0"/>
      <dgm:spPr/>
    </dgm:pt>
    <dgm:pt modelId="{BBE4D84C-1B00-4BA8-BFD2-2DFD53B0DCF7}" type="pres">
      <dgm:prSet presAssocID="{C01BBCE1-09D8-4DD0-96A9-1E3B3E4D7A35}" presName="pillar1" presStyleLbl="node1" presStyleIdx="0" presStyleCnt="3">
        <dgm:presLayoutVars>
          <dgm:bulletEnabled val="1"/>
        </dgm:presLayoutVars>
      </dgm:prSet>
      <dgm:spPr/>
      <dgm:t>
        <a:bodyPr/>
        <a:lstStyle/>
        <a:p>
          <a:endParaRPr lang="es-PA"/>
        </a:p>
      </dgm:t>
    </dgm:pt>
    <dgm:pt modelId="{F1A5581E-EBA0-4CA3-8E7F-73801A775521}" type="pres">
      <dgm:prSet presAssocID="{5020F383-C033-499A-8C72-43E2ADE80687}" presName="pillarX" presStyleLbl="node1" presStyleIdx="1" presStyleCnt="3">
        <dgm:presLayoutVars>
          <dgm:bulletEnabled val="1"/>
        </dgm:presLayoutVars>
      </dgm:prSet>
      <dgm:spPr/>
      <dgm:t>
        <a:bodyPr/>
        <a:lstStyle/>
        <a:p>
          <a:endParaRPr lang="es-PA"/>
        </a:p>
      </dgm:t>
    </dgm:pt>
    <dgm:pt modelId="{77CC9B04-E2B7-420B-8A21-142468AB2A37}" type="pres">
      <dgm:prSet presAssocID="{B50DF163-0B15-42C2-B9DD-5ADA057CA685}" presName="pillarX" presStyleLbl="node1" presStyleIdx="2" presStyleCnt="3">
        <dgm:presLayoutVars>
          <dgm:bulletEnabled val="1"/>
        </dgm:presLayoutVars>
      </dgm:prSet>
      <dgm:spPr/>
      <dgm:t>
        <a:bodyPr/>
        <a:lstStyle/>
        <a:p>
          <a:endParaRPr lang="es-PA"/>
        </a:p>
      </dgm:t>
    </dgm:pt>
    <dgm:pt modelId="{1E39EA7C-B2DA-4A84-A2F8-0C13C990536A}" type="pres">
      <dgm:prSet presAssocID="{C01BBCE1-09D8-4DD0-96A9-1E3B3E4D7A35}" presName="base" presStyleLbl="dkBgShp" presStyleIdx="1" presStyleCnt="2"/>
      <dgm:spPr>
        <a:scene3d>
          <a:camera prst="orthographicFront"/>
          <a:lightRig rig="threePt" dir="t"/>
        </a:scene3d>
        <a:sp3d>
          <a:bevelT/>
        </a:sp3d>
      </dgm:spPr>
    </dgm:pt>
  </dgm:ptLst>
  <dgm:cxnLst>
    <dgm:cxn modelId="{2BB1A93F-D945-4A1B-A948-300DF62741AD}" srcId="{C01BBCE1-09D8-4DD0-96A9-1E3B3E4D7A35}" destId="{B50DF163-0B15-42C2-B9DD-5ADA057CA685}" srcOrd="2" destOrd="0" parTransId="{68B590DF-6254-4133-9715-516CC93EC7DE}" sibTransId="{03A66B2E-FA22-4F7E-8C97-65109DD7FE05}"/>
    <dgm:cxn modelId="{6E6A388F-A0E4-4BCD-B7C3-193EBC57F7BD}" type="presOf" srcId="{5020F383-C033-499A-8C72-43E2ADE80687}" destId="{F1A5581E-EBA0-4CA3-8E7F-73801A775521}" srcOrd="0" destOrd="0" presId="urn:microsoft.com/office/officeart/2005/8/layout/hList3"/>
    <dgm:cxn modelId="{5DF2EE81-03B9-467B-8DB7-1AF8F83E12B2}" type="presOf" srcId="{B50DF163-0B15-42C2-B9DD-5ADA057CA685}" destId="{77CC9B04-E2B7-420B-8A21-142468AB2A37}" srcOrd="0" destOrd="0" presId="urn:microsoft.com/office/officeart/2005/8/layout/hList3"/>
    <dgm:cxn modelId="{9DB014D4-C8FC-4B90-A047-B151EA934179}" type="presOf" srcId="{C01BBCE1-09D8-4DD0-96A9-1E3B3E4D7A35}" destId="{21F98AD3-9028-442E-B265-0AFFDDC27480}" srcOrd="0" destOrd="0" presId="urn:microsoft.com/office/officeart/2005/8/layout/hList3"/>
    <dgm:cxn modelId="{3BA13E66-DA14-4E07-8321-A75FA9994534}" srcId="{B27FE5AC-926B-4E25-B381-F76CF0F95AD6}" destId="{C01BBCE1-09D8-4DD0-96A9-1E3B3E4D7A35}" srcOrd="0" destOrd="0" parTransId="{6E1BF00E-21A3-4907-B11E-C03F5F9A12B1}" sibTransId="{235ED332-D7D8-438B-8120-E7BC0BCC10EE}"/>
    <dgm:cxn modelId="{E2616102-CF01-465B-A565-CB635113E0BA}" srcId="{C01BBCE1-09D8-4DD0-96A9-1E3B3E4D7A35}" destId="{5914CA21-5594-413D-BE14-A1A20CDE238B}" srcOrd="0" destOrd="0" parTransId="{A96BE706-5A98-4897-A507-485BE5601A81}" sibTransId="{8141DD8F-5030-4940-A237-EE8169A5BE43}"/>
    <dgm:cxn modelId="{3FB91F6B-9ACB-4994-90F7-E3E8EAAFE1B2}" type="presOf" srcId="{B27FE5AC-926B-4E25-B381-F76CF0F95AD6}" destId="{D5E85D3E-83C2-4D55-978C-B605D19BEF0B}" srcOrd="0" destOrd="0" presId="urn:microsoft.com/office/officeart/2005/8/layout/hList3"/>
    <dgm:cxn modelId="{05D5630C-4AA2-49DC-AFE5-A7E2259DF5AF}" type="presOf" srcId="{5914CA21-5594-413D-BE14-A1A20CDE238B}" destId="{BBE4D84C-1B00-4BA8-BFD2-2DFD53B0DCF7}" srcOrd="0" destOrd="0" presId="urn:microsoft.com/office/officeart/2005/8/layout/hList3"/>
    <dgm:cxn modelId="{C990E1B8-D945-40D8-B0A6-860443C8091A}" srcId="{C01BBCE1-09D8-4DD0-96A9-1E3B3E4D7A35}" destId="{5020F383-C033-499A-8C72-43E2ADE80687}" srcOrd="1" destOrd="0" parTransId="{98E4FB0A-9923-4A2A-B870-F5FFA8FA6681}" sibTransId="{1C668BC3-3695-4725-8F84-92D40DB3FE3A}"/>
    <dgm:cxn modelId="{2B857288-A483-4CFB-B88C-70A97452BEDC}" type="presParOf" srcId="{D5E85D3E-83C2-4D55-978C-B605D19BEF0B}" destId="{21F98AD3-9028-442E-B265-0AFFDDC27480}" srcOrd="0" destOrd="0" presId="urn:microsoft.com/office/officeart/2005/8/layout/hList3"/>
    <dgm:cxn modelId="{0001FD01-FB62-44A4-806D-40041A25809A}" type="presParOf" srcId="{D5E85D3E-83C2-4D55-978C-B605D19BEF0B}" destId="{5054673C-F967-42C6-925B-92E390FCBB1E}" srcOrd="1" destOrd="0" presId="urn:microsoft.com/office/officeart/2005/8/layout/hList3"/>
    <dgm:cxn modelId="{D7B09E69-B5AB-45B4-8EB2-685BAAF8D3C4}" type="presParOf" srcId="{5054673C-F967-42C6-925B-92E390FCBB1E}" destId="{BBE4D84C-1B00-4BA8-BFD2-2DFD53B0DCF7}" srcOrd="0" destOrd="0" presId="urn:microsoft.com/office/officeart/2005/8/layout/hList3"/>
    <dgm:cxn modelId="{DE1ABA71-EE26-4384-95C7-CB2D6EEEC06C}" type="presParOf" srcId="{5054673C-F967-42C6-925B-92E390FCBB1E}" destId="{F1A5581E-EBA0-4CA3-8E7F-73801A775521}" srcOrd="1" destOrd="0" presId="urn:microsoft.com/office/officeart/2005/8/layout/hList3"/>
    <dgm:cxn modelId="{6DF72874-3FC4-41D1-B1FB-C022EAC10A5A}" type="presParOf" srcId="{5054673C-F967-42C6-925B-92E390FCBB1E}" destId="{77CC9B04-E2B7-420B-8A21-142468AB2A37}" srcOrd="2" destOrd="0" presId="urn:microsoft.com/office/officeart/2005/8/layout/hList3"/>
    <dgm:cxn modelId="{59B91939-4E94-4C66-A48F-71832E2B92B7}" type="presParOf" srcId="{D5E85D3E-83C2-4D55-978C-B605D19BEF0B}" destId="{1E39EA7C-B2DA-4A84-A2F8-0C13C990536A}"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9A29996-EA72-4AD9-878D-FDEE3F2152E2}"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s-PA"/>
        </a:p>
      </dgm:t>
    </dgm:pt>
    <dgm:pt modelId="{C05F13BE-7AC3-4E0C-ACDC-9A506107342E}">
      <dgm:prSet phldrT="[Texto]"/>
      <dgm:spPr>
        <a:solidFill>
          <a:schemeClr val="accent6"/>
        </a:solidFill>
        <a:scene3d>
          <a:camera prst="orthographicFront"/>
          <a:lightRig rig="threePt" dir="t"/>
        </a:scene3d>
        <a:sp3d>
          <a:bevelT/>
        </a:sp3d>
      </dgm:spPr>
      <dgm:t>
        <a:bodyPr/>
        <a:lstStyle/>
        <a:p>
          <a:r>
            <a:rPr lang="es-PA" dirty="0" smtClean="0">
              <a:latin typeface="Arial" panose="020B0604020202020204" pitchFamily="34" charset="0"/>
              <a:cs typeface="Arial" panose="020B0604020202020204" pitchFamily="34" charset="0"/>
            </a:rPr>
            <a:t>Recursos del ISC</a:t>
          </a:r>
        </a:p>
      </dgm:t>
    </dgm:pt>
    <dgm:pt modelId="{3AFA1D53-A911-4E7F-921C-A79A65BE6DD0}" type="parTrans" cxnId="{06FF467B-704E-4262-A7BE-42CF97400AE6}">
      <dgm:prSet/>
      <dgm:spPr/>
      <dgm:t>
        <a:bodyPr/>
        <a:lstStyle/>
        <a:p>
          <a:endParaRPr lang="es-PA"/>
        </a:p>
      </dgm:t>
    </dgm:pt>
    <dgm:pt modelId="{5C8D51F9-CD82-4517-8D5F-1C614220308E}" type="sibTrans" cxnId="{06FF467B-704E-4262-A7BE-42CF97400AE6}">
      <dgm:prSet/>
      <dgm:spPr/>
      <dgm:t>
        <a:bodyPr/>
        <a:lstStyle/>
        <a:p>
          <a:endParaRPr lang="es-PA"/>
        </a:p>
      </dgm:t>
    </dgm:pt>
    <dgm:pt modelId="{C4A0DF05-4F48-42BD-A6B2-563E6EE99CDC}">
      <dgm:prSet phldrT="[Texto]"/>
      <dgm:spPr>
        <a:solidFill>
          <a:schemeClr val="accent2">
            <a:lumMod val="75000"/>
          </a:schemeClr>
        </a:solidFill>
        <a:scene3d>
          <a:camera prst="orthographicFront"/>
          <a:lightRig rig="threePt" dir="t"/>
        </a:scene3d>
        <a:sp3d>
          <a:bevelT/>
        </a:sp3d>
      </dgm:spPr>
      <dgm:t>
        <a:bodyPr/>
        <a:lstStyle/>
        <a:p>
          <a:r>
            <a:rPr lang="es-PA" dirty="0" smtClean="0"/>
            <a:t>Se reciben en una subcuenta bancaria de tabaco (Banco Nacional de Panamá</a:t>
          </a:r>
          <a:endParaRPr lang="es-PA" dirty="0"/>
        </a:p>
      </dgm:t>
    </dgm:pt>
    <dgm:pt modelId="{CB2DD727-4B22-4ABD-8310-16EB03D626D9}" type="parTrans" cxnId="{D720B401-2558-4106-95C8-33BC58B4AC9E}">
      <dgm:prSet/>
      <dgm:spPr/>
      <dgm:t>
        <a:bodyPr/>
        <a:lstStyle/>
        <a:p>
          <a:endParaRPr lang="es-PA"/>
        </a:p>
      </dgm:t>
    </dgm:pt>
    <dgm:pt modelId="{F73738B0-BF79-4054-A4EB-837679C3D8CB}" type="sibTrans" cxnId="{D720B401-2558-4106-95C8-33BC58B4AC9E}">
      <dgm:prSet/>
      <dgm:spPr/>
      <dgm:t>
        <a:bodyPr/>
        <a:lstStyle/>
        <a:p>
          <a:endParaRPr lang="es-PA"/>
        </a:p>
      </dgm:t>
    </dgm:pt>
    <dgm:pt modelId="{AEC17F0A-B8D4-4C66-BFAA-1D897472AD20}">
      <dgm:prSet phldrT="[Texto]"/>
      <dgm:spPr>
        <a:solidFill>
          <a:srgbClr val="004A84"/>
        </a:solidFill>
        <a:scene3d>
          <a:camera prst="orthographicFront"/>
          <a:lightRig rig="threePt" dir="t"/>
        </a:scene3d>
        <a:sp3d>
          <a:bevelT/>
        </a:sp3d>
      </dgm:spPr>
      <dgm:t>
        <a:bodyPr/>
        <a:lstStyle/>
        <a:p>
          <a:r>
            <a:rPr lang="es-PA" dirty="0" smtClean="0"/>
            <a:t>No forman del presupuesto público de ninguna entidad</a:t>
          </a:r>
          <a:endParaRPr lang="es-PA" dirty="0"/>
        </a:p>
      </dgm:t>
    </dgm:pt>
    <dgm:pt modelId="{E53E822F-279F-41A2-9501-B4A48403FE46}" type="parTrans" cxnId="{48B3973B-F0FE-418A-AE50-555F6E959E69}">
      <dgm:prSet/>
      <dgm:spPr/>
      <dgm:t>
        <a:bodyPr/>
        <a:lstStyle/>
        <a:p>
          <a:endParaRPr lang="es-PA"/>
        </a:p>
      </dgm:t>
    </dgm:pt>
    <dgm:pt modelId="{527C5BB5-F3BA-4862-ADF0-D34AAC48CE78}" type="sibTrans" cxnId="{48B3973B-F0FE-418A-AE50-555F6E959E69}">
      <dgm:prSet/>
      <dgm:spPr/>
      <dgm:t>
        <a:bodyPr/>
        <a:lstStyle/>
        <a:p>
          <a:endParaRPr lang="es-PA"/>
        </a:p>
      </dgm:t>
    </dgm:pt>
    <dgm:pt modelId="{AB74E774-FB6E-4ADF-BBB2-61DDE8FF07CE}">
      <dgm:prSet phldrT="[Texto]"/>
      <dgm:spPr>
        <a:solidFill>
          <a:schemeClr val="accent5"/>
        </a:solidFill>
        <a:scene3d>
          <a:camera prst="orthographicFront"/>
          <a:lightRig rig="threePt" dir="t"/>
        </a:scene3d>
        <a:sp3d>
          <a:bevelT/>
        </a:sp3d>
      </dgm:spPr>
      <dgm:t>
        <a:bodyPr/>
        <a:lstStyle/>
        <a:p>
          <a:r>
            <a:rPr lang="es-PA" dirty="0" smtClean="0"/>
            <a:t>Uso restringido para actividades del MPOWER</a:t>
          </a:r>
          <a:endParaRPr lang="es-PA" dirty="0"/>
        </a:p>
      </dgm:t>
    </dgm:pt>
    <dgm:pt modelId="{15C31607-38FC-4904-AF3E-570577EB9A10}" type="parTrans" cxnId="{70B55B78-E564-4C5A-A0E1-A7B3F6F4B667}">
      <dgm:prSet/>
      <dgm:spPr/>
      <dgm:t>
        <a:bodyPr/>
        <a:lstStyle/>
        <a:p>
          <a:endParaRPr lang="es-PA"/>
        </a:p>
      </dgm:t>
    </dgm:pt>
    <dgm:pt modelId="{00E87193-8B42-4500-9F80-C0D975B50BCE}" type="sibTrans" cxnId="{70B55B78-E564-4C5A-A0E1-A7B3F6F4B667}">
      <dgm:prSet/>
      <dgm:spPr/>
      <dgm:t>
        <a:bodyPr/>
        <a:lstStyle/>
        <a:p>
          <a:endParaRPr lang="es-PA"/>
        </a:p>
      </dgm:t>
    </dgm:pt>
    <dgm:pt modelId="{35369BDD-7F04-4277-9B78-C78E84067DA0}" type="pres">
      <dgm:prSet presAssocID="{39A29996-EA72-4AD9-878D-FDEE3F2152E2}" presName="composite" presStyleCnt="0">
        <dgm:presLayoutVars>
          <dgm:chMax val="1"/>
          <dgm:dir/>
          <dgm:resizeHandles val="exact"/>
        </dgm:presLayoutVars>
      </dgm:prSet>
      <dgm:spPr/>
      <dgm:t>
        <a:bodyPr/>
        <a:lstStyle/>
        <a:p>
          <a:endParaRPr lang="es-PA"/>
        </a:p>
      </dgm:t>
    </dgm:pt>
    <dgm:pt modelId="{195C6941-0CAB-4381-8DE8-D2BA3FBAC17B}" type="pres">
      <dgm:prSet presAssocID="{C05F13BE-7AC3-4E0C-ACDC-9A506107342E}" presName="roof" presStyleLbl="dkBgShp" presStyleIdx="0" presStyleCnt="2"/>
      <dgm:spPr/>
      <dgm:t>
        <a:bodyPr/>
        <a:lstStyle/>
        <a:p>
          <a:endParaRPr lang="es-PA"/>
        </a:p>
      </dgm:t>
    </dgm:pt>
    <dgm:pt modelId="{C93B6FB2-0648-469F-88F4-E68E96843BDE}" type="pres">
      <dgm:prSet presAssocID="{C05F13BE-7AC3-4E0C-ACDC-9A506107342E}" presName="pillars" presStyleCnt="0"/>
      <dgm:spPr>
        <a:scene3d>
          <a:camera prst="orthographicFront"/>
          <a:lightRig rig="threePt" dir="t"/>
        </a:scene3d>
        <a:sp3d>
          <a:bevelT/>
        </a:sp3d>
      </dgm:spPr>
    </dgm:pt>
    <dgm:pt modelId="{2CD00C24-E274-4C1A-9766-79E7D8037590}" type="pres">
      <dgm:prSet presAssocID="{C05F13BE-7AC3-4E0C-ACDC-9A506107342E}" presName="pillar1" presStyleLbl="node1" presStyleIdx="0" presStyleCnt="3">
        <dgm:presLayoutVars>
          <dgm:bulletEnabled val="1"/>
        </dgm:presLayoutVars>
      </dgm:prSet>
      <dgm:spPr/>
      <dgm:t>
        <a:bodyPr/>
        <a:lstStyle/>
        <a:p>
          <a:endParaRPr lang="es-PA"/>
        </a:p>
      </dgm:t>
    </dgm:pt>
    <dgm:pt modelId="{D020B4E6-D7B2-439D-B92E-1522015C55CC}" type="pres">
      <dgm:prSet presAssocID="{AEC17F0A-B8D4-4C66-BFAA-1D897472AD20}" presName="pillarX" presStyleLbl="node1" presStyleIdx="1" presStyleCnt="3">
        <dgm:presLayoutVars>
          <dgm:bulletEnabled val="1"/>
        </dgm:presLayoutVars>
      </dgm:prSet>
      <dgm:spPr/>
      <dgm:t>
        <a:bodyPr/>
        <a:lstStyle/>
        <a:p>
          <a:endParaRPr lang="es-PA"/>
        </a:p>
      </dgm:t>
    </dgm:pt>
    <dgm:pt modelId="{D3046328-48C3-4F77-808C-E9719D44959B}" type="pres">
      <dgm:prSet presAssocID="{AB74E774-FB6E-4ADF-BBB2-61DDE8FF07CE}" presName="pillarX" presStyleLbl="node1" presStyleIdx="2" presStyleCnt="3">
        <dgm:presLayoutVars>
          <dgm:bulletEnabled val="1"/>
        </dgm:presLayoutVars>
      </dgm:prSet>
      <dgm:spPr/>
      <dgm:t>
        <a:bodyPr/>
        <a:lstStyle/>
        <a:p>
          <a:endParaRPr lang="es-PA"/>
        </a:p>
      </dgm:t>
    </dgm:pt>
    <dgm:pt modelId="{03D66F84-C1B3-44E4-AEBB-82EDBC38B50C}" type="pres">
      <dgm:prSet presAssocID="{C05F13BE-7AC3-4E0C-ACDC-9A506107342E}" presName="base" presStyleLbl="dkBgShp" presStyleIdx="1" presStyleCnt="2"/>
      <dgm:spPr>
        <a:scene3d>
          <a:camera prst="orthographicFront"/>
          <a:lightRig rig="threePt" dir="t"/>
        </a:scene3d>
        <a:sp3d>
          <a:bevelT/>
        </a:sp3d>
      </dgm:spPr>
    </dgm:pt>
  </dgm:ptLst>
  <dgm:cxnLst>
    <dgm:cxn modelId="{AC627BCF-D834-40F7-80B8-2EB58F7F9547}" type="presOf" srcId="{C05F13BE-7AC3-4E0C-ACDC-9A506107342E}" destId="{195C6941-0CAB-4381-8DE8-D2BA3FBAC17B}" srcOrd="0" destOrd="0" presId="urn:microsoft.com/office/officeart/2005/8/layout/hList3"/>
    <dgm:cxn modelId="{06FF467B-704E-4262-A7BE-42CF97400AE6}" srcId="{39A29996-EA72-4AD9-878D-FDEE3F2152E2}" destId="{C05F13BE-7AC3-4E0C-ACDC-9A506107342E}" srcOrd="0" destOrd="0" parTransId="{3AFA1D53-A911-4E7F-921C-A79A65BE6DD0}" sibTransId="{5C8D51F9-CD82-4517-8D5F-1C614220308E}"/>
    <dgm:cxn modelId="{E7E5ACB7-21C7-4192-A3E4-424135C9D4B3}" type="presOf" srcId="{AB74E774-FB6E-4ADF-BBB2-61DDE8FF07CE}" destId="{D3046328-48C3-4F77-808C-E9719D44959B}" srcOrd="0" destOrd="0" presId="urn:microsoft.com/office/officeart/2005/8/layout/hList3"/>
    <dgm:cxn modelId="{32799D15-060D-41BE-A2FD-2758A040126D}" type="presOf" srcId="{AEC17F0A-B8D4-4C66-BFAA-1D897472AD20}" destId="{D020B4E6-D7B2-439D-B92E-1522015C55CC}" srcOrd="0" destOrd="0" presId="urn:microsoft.com/office/officeart/2005/8/layout/hList3"/>
    <dgm:cxn modelId="{F636DFA6-6211-4A29-B66B-8529692A2922}" type="presOf" srcId="{C4A0DF05-4F48-42BD-A6B2-563E6EE99CDC}" destId="{2CD00C24-E274-4C1A-9766-79E7D8037590}" srcOrd="0" destOrd="0" presId="urn:microsoft.com/office/officeart/2005/8/layout/hList3"/>
    <dgm:cxn modelId="{70B55B78-E564-4C5A-A0E1-A7B3F6F4B667}" srcId="{C05F13BE-7AC3-4E0C-ACDC-9A506107342E}" destId="{AB74E774-FB6E-4ADF-BBB2-61DDE8FF07CE}" srcOrd="2" destOrd="0" parTransId="{15C31607-38FC-4904-AF3E-570577EB9A10}" sibTransId="{00E87193-8B42-4500-9F80-C0D975B50BCE}"/>
    <dgm:cxn modelId="{FC456E83-6E81-4E9A-8F38-F453DBC3B678}" type="presOf" srcId="{39A29996-EA72-4AD9-878D-FDEE3F2152E2}" destId="{35369BDD-7F04-4277-9B78-C78E84067DA0}" srcOrd="0" destOrd="0" presId="urn:microsoft.com/office/officeart/2005/8/layout/hList3"/>
    <dgm:cxn modelId="{D720B401-2558-4106-95C8-33BC58B4AC9E}" srcId="{C05F13BE-7AC3-4E0C-ACDC-9A506107342E}" destId="{C4A0DF05-4F48-42BD-A6B2-563E6EE99CDC}" srcOrd="0" destOrd="0" parTransId="{CB2DD727-4B22-4ABD-8310-16EB03D626D9}" sibTransId="{F73738B0-BF79-4054-A4EB-837679C3D8CB}"/>
    <dgm:cxn modelId="{48B3973B-F0FE-418A-AE50-555F6E959E69}" srcId="{C05F13BE-7AC3-4E0C-ACDC-9A506107342E}" destId="{AEC17F0A-B8D4-4C66-BFAA-1D897472AD20}" srcOrd="1" destOrd="0" parTransId="{E53E822F-279F-41A2-9501-B4A48403FE46}" sibTransId="{527C5BB5-F3BA-4862-ADF0-D34AAC48CE78}"/>
    <dgm:cxn modelId="{74967A0E-C817-48E2-89D8-9D7C5851D055}" type="presParOf" srcId="{35369BDD-7F04-4277-9B78-C78E84067DA0}" destId="{195C6941-0CAB-4381-8DE8-D2BA3FBAC17B}" srcOrd="0" destOrd="0" presId="urn:microsoft.com/office/officeart/2005/8/layout/hList3"/>
    <dgm:cxn modelId="{226D8906-701B-4668-9BB5-55B72E696546}" type="presParOf" srcId="{35369BDD-7F04-4277-9B78-C78E84067DA0}" destId="{C93B6FB2-0648-469F-88F4-E68E96843BDE}" srcOrd="1" destOrd="0" presId="urn:microsoft.com/office/officeart/2005/8/layout/hList3"/>
    <dgm:cxn modelId="{BA87B9DB-DAFA-41F3-BAEB-3CCA92E2F22F}" type="presParOf" srcId="{C93B6FB2-0648-469F-88F4-E68E96843BDE}" destId="{2CD00C24-E274-4C1A-9766-79E7D8037590}" srcOrd="0" destOrd="0" presId="urn:microsoft.com/office/officeart/2005/8/layout/hList3"/>
    <dgm:cxn modelId="{6709D2D0-C29B-4BC7-930A-A8DFEE7860FE}" type="presParOf" srcId="{C93B6FB2-0648-469F-88F4-E68E96843BDE}" destId="{D020B4E6-D7B2-439D-B92E-1522015C55CC}" srcOrd="1" destOrd="0" presId="urn:microsoft.com/office/officeart/2005/8/layout/hList3"/>
    <dgm:cxn modelId="{ABF7BF35-7996-4981-B552-30333DF4BC75}" type="presParOf" srcId="{C93B6FB2-0648-469F-88F4-E68E96843BDE}" destId="{D3046328-48C3-4F77-808C-E9719D44959B}" srcOrd="2" destOrd="0" presId="urn:microsoft.com/office/officeart/2005/8/layout/hList3"/>
    <dgm:cxn modelId="{68206347-2A38-4DA9-963E-91385F3D9C5F}" type="presParOf" srcId="{35369BDD-7F04-4277-9B78-C78E84067DA0}" destId="{03D66F84-C1B3-44E4-AEBB-82EDBC38B50C}" srcOrd="2" destOrd="0" presId="urn:microsoft.com/office/officeart/2005/8/layout/hList3"/>
  </dgm:cxnLst>
  <dgm:bg>
    <a:solidFill>
      <a:schemeClr val="accent6">
        <a:alpha val="5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0.14807</cdr:x>
      <cdr:y>0.26468</cdr:y>
    </cdr:from>
    <cdr:to>
      <cdr:x>0.49411</cdr:x>
      <cdr:y>0.5</cdr:y>
    </cdr:to>
    <cdr:sp macro="" textlink="">
      <cdr:nvSpPr>
        <cdr:cNvPr id="2" name="1 CuadroTexto"/>
        <cdr:cNvSpPr txBox="1"/>
      </cdr:nvSpPr>
      <cdr:spPr>
        <a:xfrm xmlns:a="http://schemas.openxmlformats.org/drawingml/2006/main">
          <a:off x="1282438" y="1519122"/>
          <a:ext cx="2997009" cy="1350611"/>
        </a:xfrm>
        <a:prstGeom xmlns:a="http://schemas.openxmlformats.org/drawingml/2006/main" prst="rect">
          <a:avLst/>
        </a:prstGeom>
        <a:solidFill xmlns:a="http://schemas.openxmlformats.org/drawingml/2006/main">
          <a:schemeClr val="bg1"/>
        </a:solidFill>
        <a:ln xmlns:a="http://schemas.openxmlformats.org/drawingml/2006/main">
          <a:solidFill>
            <a:schemeClr val="tx1"/>
          </a:solidFill>
        </a:ln>
      </cdr:spPr>
      <cdr:txBody>
        <a:bodyPr xmlns:a="http://schemas.openxmlformats.org/drawingml/2006/main" vertOverflow="clip" wrap="square" rtlCol="0"/>
        <a:lstStyle xmlns:a="http://schemas.openxmlformats.org/drawingml/2006/main"/>
        <a:p xmlns:a="http://schemas.openxmlformats.org/drawingml/2006/main">
          <a:r>
            <a:rPr lang="es-PA" sz="1000" b="1" dirty="0"/>
            <a:t>1. </a:t>
          </a:r>
          <a:r>
            <a:rPr lang="es-PA" sz="1000" b="1" dirty="0">
              <a:latin typeface="Arial" panose="020B0604020202020204" pitchFamily="34" charset="0"/>
              <a:cs typeface="Arial" panose="020B0604020202020204" pitchFamily="34" charset="0"/>
            </a:rPr>
            <a:t>Muerte</a:t>
          </a:r>
          <a:r>
            <a:rPr lang="es-PA" sz="1000" b="1" dirty="0"/>
            <a:t> en edades laboralmente productivas (40 a 64 años.)</a:t>
          </a:r>
        </a:p>
        <a:p xmlns:a="http://schemas.openxmlformats.org/drawingml/2006/main">
          <a:r>
            <a:rPr lang="es-PA" sz="1000" b="1" dirty="0"/>
            <a:t>2. Alto costo de oportunidad</a:t>
          </a:r>
          <a:r>
            <a:rPr lang="es-PA" sz="1000" b="1" baseline="0" dirty="0"/>
            <a:t> en productividad potencial perdida para el país.</a:t>
          </a:r>
        </a:p>
        <a:p xmlns:a="http://schemas.openxmlformats.org/drawingml/2006/main">
          <a:r>
            <a:rPr lang="es-PA" sz="1000" b="1" dirty="0"/>
            <a:t>3. Alto</a:t>
          </a:r>
          <a:r>
            <a:rPr lang="es-PA" sz="1000" b="1" baseline="0" dirty="0"/>
            <a:t> costo de carga de </a:t>
          </a:r>
          <a:r>
            <a:rPr lang="es-PA" sz="1000" b="1" baseline="0" dirty="0" smtClean="0"/>
            <a:t>enfermedad </a:t>
          </a:r>
          <a:r>
            <a:rPr lang="es-PA" sz="1000" b="1" baseline="0" dirty="0"/>
            <a:t>para los presupuestos sanitarios públicos.</a:t>
          </a:r>
        </a:p>
        <a:p xmlns:a="http://schemas.openxmlformats.org/drawingml/2006/main">
          <a:r>
            <a:rPr lang="es-PA" sz="1000" b="1" baseline="0" dirty="0"/>
            <a:t>4. Necesidad de dotar de recursos al sector público sanitarios para el combate de las </a:t>
          </a:r>
          <a:r>
            <a:rPr lang="es-PA" sz="1000" b="1" baseline="0" dirty="0" err="1"/>
            <a:t>NCD's</a:t>
          </a:r>
          <a:r>
            <a:rPr lang="es-PA" sz="1000" b="1" baseline="0" dirty="0"/>
            <a:t>.</a:t>
          </a:r>
          <a:endParaRPr lang="es-PA" sz="1000" b="1" dirty="0"/>
        </a:p>
      </cdr:txBody>
    </cdr:sp>
  </cdr:relSizeAnchor>
</c:userShapes>
</file>

<file path=ppt/drawings/drawing2.xml><?xml version="1.0" encoding="utf-8"?>
<c:userShapes xmlns:c="http://schemas.openxmlformats.org/drawingml/2006/chart">
  <cdr:relSizeAnchor xmlns:cdr="http://schemas.openxmlformats.org/drawingml/2006/chartDrawing">
    <cdr:from>
      <cdr:x>0.0807</cdr:x>
      <cdr:y>0.83882</cdr:y>
    </cdr:from>
    <cdr:to>
      <cdr:x>0.74832</cdr:x>
      <cdr:y>0.89584</cdr:y>
    </cdr:to>
    <cdr:sp macro="" textlink="">
      <cdr:nvSpPr>
        <cdr:cNvPr id="2" name="1 CuadroTexto"/>
        <cdr:cNvSpPr txBox="1"/>
      </cdr:nvSpPr>
      <cdr:spPr>
        <a:xfrm xmlns:a="http://schemas.openxmlformats.org/drawingml/2006/main">
          <a:off x="575329" y="5594405"/>
          <a:ext cx="4759253" cy="38024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s-PA" sz="1000" baseline="0" dirty="0" smtClean="0">
              <a:solidFill>
                <a:srgbClr val="002060"/>
              </a:solidFill>
              <a:latin typeface="Arial" panose="020B0604020202020204" pitchFamily="34" charset="0"/>
              <a:cs typeface="Arial" panose="020B0604020202020204" pitchFamily="34" charset="0"/>
            </a:rPr>
            <a:t>Fuente</a:t>
          </a:r>
          <a:r>
            <a:rPr lang="es-PA" sz="1000" baseline="0" dirty="0">
              <a:solidFill>
                <a:srgbClr val="002060"/>
              </a:solidFill>
              <a:latin typeface="Arial" panose="020B0604020202020204" pitchFamily="34" charset="0"/>
              <a:cs typeface="Arial" panose="020B0604020202020204" pitchFamily="34" charset="0"/>
            </a:rPr>
            <a:t>:  Contraloría General de la </a:t>
          </a:r>
          <a:r>
            <a:rPr lang="es-PA" sz="1000" baseline="0" dirty="0" smtClean="0">
              <a:solidFill>
                <a:srgbClr val="002060"/>
              </a:solidFill>
              <a:latin typeface="Arial" panose="020B0604020202020204" pitchFamily="34" charset="0"/>
              <a:cs typeface="Arial" panose="020B0604020202020204" pitchFamily="34" charset="0"/>
            </a:rPr>
            <a:t>República. </a:t>
          </a:r>
          <a:r>
            <a:rPr lang="es-PA" sz="1000" baseline="0" dirty="0">
              <a:solidFill>
                <a:srgbClr val="002060"/>
              </a:solidFill>
              <a:latin typeface="Arial" panose="020B0604020202020204" pitchFamily="34" charset="0"/>
              <a:cs typeface="Arial" panose="020B0604020202020204" pitchFamily="34" charset="0"/>
            </a:rPr>
            <a:t>Panamá. Años: </a:t>
          </a:r>
          <a:r>
            <a:rPr lang="es-PA" sz="1000" baseline="0" dirty="0" smtClean="0">
              <a:solidFill>
                <a:srgbClr val="002060"/>
              </a:solidFill>
              <a:latin typeface="Arial" panose="020B0604020202020204" pitchFamily="34" charset="0"/>
              <a:cs typeface="Arial" panose="020B0604020202020204" pitchFamily="34" charset="0"/>
            </a:rPr>
            <a:t>2000-2010</a:t>
          </a:r>
          <a:endParaRPr lang="es-PA" sz="1000" baseline="0" dirty="0">
            <a:solidFill>
              <a:srgbClr val="002060"/>
            </a:solidFill>
            <a:latin typeface="Arial" panose="020B0604020202020204" pitchFamily="34" charset="0"/>
            <a:cs typeface="Arial" panose="020B0604020202020204" pitchFamily="34" charset="0"/>
          </a:endParaRPr>
        </a:p>
      </cdr:txBody>
    </cdr:sp>
  </cdr:relSizeAnchor>
  <cdr:relSizeAnchor xmlns:cdr="http://schemas.openxmlformats.org/drawingml/2006/chartDrawing">
    <cdr:from>
      <cdr:x>0.60032</cdr:x>
      <cdr:y>0.11988</cdr:y>
    </cdr:from>
    <cdr:to>
      <cdr:x>0.84546</cdr:x>
      <cdr:y>0.17065</cdr:y>
    </cdr:to>
    <cdr:sp macro="" textlink="">
      <cdr:nvSpPr>
        <cdr:cNvPr id="3" name="5 CuadroTexto"/>
        <cdr:cNvSpPr txBox="1"/>
      </cdr:nvSpPr>
      <cdr:spPr>
        <a:xfrm xmlns:a="http://schemas.openxmlformats.org/drawingml/2006/main">
          <a:off x="4279537" y="799551"/>
          <a:ext cx="1747594" cy="338554"/>
        </a:xfrm>
        <a:prstGeom xmlns:a="http://schemas.openxmlformats.org/drawingml/2006/main" prst="rect">
          <a:avLst/>
        </a:prstGeom>
        <a:noFill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tx1"/>
        </a:fontRef>
      </cdr:style>
      <cdr:txBody>
        <a:bodyPr xmlns:a="http://schemas.openxmlformats.org/drawingml/2006/main" wrap="none" rtlCol="0" anchor="t">
          <a:spAutoFit/>
        </a:bodyPr>
        <a:lstStyle xmlns:a="http://schemas.openxmlformats.org/drawingml/2006/main">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xmlns:a="http://schemas.openxmlformats.org/drawingml/2006/main">
          <a:r>
            <a:rPr lang="es-PA" sz="1600" b="1" dirty="0">
              <a:solidFill>
                <a:srgbClr val="002060"/>
              </a:solidFill>
              <a:latin typeface="Arial" panose="020B0604020202020204" pitchFamily="34" charset="0"/>
              <a:cs typeface="Arial" panose="020B0604020202020204" pitchFamily="34" charset="0"/>
            </a:rPr>
            <a:t>Promedio</a:t>
          </a:r>
          <a:r>
            <a:rPr lang="es-PA" sz="1400" b="1" dirty="0">
              <a:solidFill>
                <a:srgbClr val="002060"/>
              </a:solidFill>
              <a:latin typeface="Arial" panose="020B0604020202020204" pitchFamily="34" charset="0"/>
              <a:cs typeface="Arial" panose="020B0604020202020204" pitchFamily="34" charset="0"/>
            </a:rPr>
            <a:t>: 14.2%</a:t>
          </a:r>
        </a:p>
      </cdr:txBody>
    </cdr:sp>
  </cdr:relSizeAnchor>
</c:userShapes>
</file>

<file path=ppt/drawings/drawing3.xml><?xml version="1.0" encoding="utf-8"?>
<c:userShapes xmlns:c="http://schemas.openxmlformats.org/drawingml/2006/chart">
  <cdr:relSizeAnchor xmlns:cdr="http://schemas.openxmlformats.org/drawingml/2006/chartDrawing">
    <cdr:from>
      <cdr:x>0.74307</cdr:x>
      <cdr:y>0.82675</cdr:y>
    </cdr:from>
    <cdr:to>
      <cdr:x>0.93565</cdr:x>
      <cdr:y>0.87479</cdr:y>
    </cdr:to>
    <cdr:sp macro="" textlink="">
      <cdr:nvSpPr>
        <cdr:cNvPr id="3" name="2 CuadroTexto"/>
        <cdr:cNvSpPr txBox="1"/>
      </cdr:nvSpPr>
      <cdr:spPr>
        <a:xfrm xmlns:a="http://schemas.openxmlformats.org/drawingml/2006/main">
          <a:off x="6432874" y="4457606"/>
          <a:ext cx="1667174" cy="259039"/>
        </a:xfrm>
        <a:prstGeom xmlns:a="http://schemas.openxmlformats.org/drawingml/2006/main" prst="rect">
          <a:avLst/>
        </a:prstGeom>
        <a:solidFill xmlns:a="http://schemas.openxmlformats.org/drawingml/2006/main">
          <a:schemeClr val="bg1"/>
        </a:solidFill>
        <a:ln xmlns:a="http://schemas.openxmlformats.org/drawingml/2006/main">
          <a:solidFill>
            <a:srgbClr val="002060"/>
          </a:solidFill>
        </a:ln>
      </cdr:spPr>
      <cdr:txBody>
        <a:bodyPr xmlns:a="http://schemas.openxmlformats.org/drawingml/2006/main" vertOverflow="clip" wrap="square" rtlCol="0"/>
        <a:lstStyle xmlns:a="http://schemas.openxmlformats.org/drawingml/2006/main"/>
        <a:p xmlns:a="http://schemas.openxmlformats.org/drawingml/2006/main">
          <a:r>
            <a:rPr lang="el-GR" sz="1100" b="1" dirty="0">
              <a:solidFill>
                <a:srgbClr val="002060"/>
              </a:solidFill>
              <a:latin typeface="Calibri"/>
            </a:rPr>
            <a:t>ε</a:t>
          </a:r>
          <a:r>
            <a:rPr lang="es-PA" sz="1100" b="1" baseline="0" dirty="0">
              <a:solidFill>
                <a:srgbClr val="002060"/>
              </a:solidFill>
            </a:rPr>
            <a:t> = -</a:t>
          </a:r>
          <a:r>
            <a:rPr lang="es-PA" sz="1100" b="1" baseline="0" dirty="0" smtClean="0">
              <a:solidFill>
                <a:srgbClr val="002060"/>
              </a:solidFill>
            </a:rPr>
            <a:t>1.04 Largo plazo.</a:t>
          </a:r>
          <a:endParaRPr lang="es-PA" sz="1100" b="1" dirty="0">
            <a:solidFill>
              <a:srgbClr val="002060"/>
            </a:solidFill>
          </a:endParaRPr>
        </a:p>
      </cdr:txBody>
    </cdr:sp>
  </cdr:relSizeAnchor>
  <cdr:relSizeAnchor xmlns:cdr="http://schemas.openxmlformats.org/drawingml/2006/chartDrawing">
    <cdr:from>
      <cdr:x>0.51184</cdr:x>
      <cdr:y>0.82422</cdr:y>
    </cdr:from>
    <cdr:to>
      <cdr:x>0.71469</cdr:x>
      <cdr:y>0.87231</cdr:y>
    </cdr:to>
    <cdr:sp macro="" textlink="">
      <cdr:nvSpPr>
        <cdr:cNvPr id="4" name="1 CuadroTexto"/>
        <cdr:cNvSpPr txBox="1"/>
      </cdr:nvSpPr>
      <cdr:spPr>
        <a:xfrm xmlns:a="http://schemas.openxmlformats.org/drawingml/2006/main">
          <a:off x="4431067" y="4443958"/>
          <a:ext cx="1756148" cy="259307"/>
        </a:xfrm>
        <a:prstGeom xmlns:a="http://schemas.openxmlformats.org/drawingml/2006/main" prst="rect">
          <a:avLst/>
        </a:prstGeom>
        <a:solidFill xmlns:a="http://schemas.openxmlformats.org/drawingml/2006/main">
          <a:schemeClr val="bg1"/>
        </a:solidFill>
        <a:ln xmlns:a="http://schemas.openxmlformats.org/drawingml/2006/main">
          <a:solidFill>
            <a:srgbClr val="002060"/>
          </a:solidFill>
        </a:ln>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l-GR" sz="1100" b="1" dirty="0">
              <a:solidFill>
                <a:srgbClr val="002060"/>
              </a:solidFill>
              <a:latin typeface="Calibri"/>
            </a:rPr>
            <a:t>ε</a:t>
          </a:r>
          <a:r>
            <a:rPr lang="es-PA" sz="1100" b="1" baseline="0" dirty="0">
              <a:solidFill>
                <a:srgbClr val="002060"/>
              </a:solidFill>
            </a:rPr>
            <a:t> = </a:t>
          </a:r>
          <a:r>
            <a:rPr lang="es-PA" sz="1100" b="1" baseline="0" dirty="0" smtClean="0">
              <a:solidFill>
                <a:srgbClr val="002060"/>
              </a:solidFill>
            </a:rPr>
            <a:t>-0.70 Corto plazo.</a:t>
          </a:r>
          <a:endParaRPr lang="es-PA" sz="1100" b="1" dirty="0">
            <a:solidFill>
              <a:srgbClr val="002060"/>
            </a:solidFill>
          </a:endParaRPr>
        </a:p>
      </cdr:txBody>
    </cdr:sp>
  </cdr:relSizeAnchor>
</c:userShapes>
</file>

<file path=ppt/drawings/drawing4.xml><?xml version="1.0" encoding="utf-8"?>
<c:userShapes xmlns:c="http://schemas.openxmlformats.org/drawingml/2006/chart">
  <cdr:relSizeAnchor xmlns:cdr="http://schemas.openxmlformats.org/drawingml/2006/chartDrawing">
    <cdr:from>
      <cdr:x>0.55338</cdr:x>
      <cdr:y>0.36157</cdr:y>
    </cdr:from>
    <cdr:to>
      <cdr:x>0.92454</cdr:x>
      <cdr:y>0.47015</cdr:y>
    </cdr:to>
    <cdr:sp macro="" textlink="">
      <cdr:nvSpPr>
        <cdr:cNvPr id="2" name="5 CuadroTexto"/>
        <cdr:cNvSpPr txBox="1"/>
      </cdr:nvSpPr>
      <cdr:spPr>
        <a:xfrm xmlns:a="http://schemas.openxmlformats.org/drawingml/2006/main">
          <a:off x="4267140" y="1742439"/>
          <a:ext cx="2861953" cy="523220"/>
        </a:xfrm>
        <a:prstGeom xmlns:a="http://schemas.openxmlformats.org/drawingml/2006/main" prst="rect">
          <a:avLst/>
        </a:prstGeom>
        <a:noFill xmlns:a="http://schemas.openxmlformats.org/drawingml/2006/main"/>
      </cdr:spPr>
      <cdr:txBody>
        <a:bodyPr xmlns:a="http://schemas.openxmlformats.org/drawingml/2006/main" wrap="square" rtlCol="0">
          <a:spAutoFit/>
        </a:bodyPr>
        <a:lstStyle xmlns:a="http://schemas.openxmlformats.org/drawingml/2006/main">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xmlns:a="http://schemas.openxmlformats.org/drawingml/2006/main">
          <a:r>
            <a:rPr lang="es-PA" sz="1400" b="1" dirty="0" smtClean="0">
              <a:solidFill>
                <a:srgbClr val="002060"/>
              </a:solidFill>
              <a:latin typeface="Arial" panose="020B0604020202020204" pitchFamily="34" charset="0"/>
              <a:cs typeface="Arial" panose="020B0604020202020204" pitchFamily="34" charset="0"/>
            </a:rPr>
            <a:t>GATS: n=19,962.</a:t>
          </a:r>
        </a:p>
        <a:p xmlns:a="http://schemas.openxmlformats.org/drawingml/2006/main">
          <a:r>
            <a:rPr lang="es-PA" sz="1400" b="1" dirty="0" smtClean="0">
              <a:solidFill>
                <a:srgbClr val="002060"/>
              </a:solidFill>
              <a:latin typeface="Arial" panose="020B0604020202020204" pitchFamily="34" charset="0"/>
              <a:cs typeface="Arial" panose="020B0604020202020204" pitchFamily="34" charset="0"/>
            </a:rPr>
            <a:t>ENSCAVI: n=25,748</a:t>
          </a:r>
          <a:endParaRPr lang="es-PA" sz="1400" b="1" dirty="0">
            <a:solidFill>
              <a:srgbClr val="002060"/>
            </a:solidFill>
            <a:latin typeface="Arial" panose="020B0604020202020204" pitchFamily="34" charset="0"/>
            <a:cs typeface="Arial" panose="020B0604020202020204" pitchFamily="34" charset="0"/>
          </a:endParaRPr>
        </a:p>
      </cdr:txBody>
    </cdr:sp>
  </cdr:relSizeAnchor>
</c:userShapes>
</file>

<file path=ppt/drawings/drawing5.xml><?xml version="1.0" encoding="utf-8"?>
<c:userShapes xmlns:c="http://schemas.openxmlformats.org/drawingml/2006/chart">
  <cdr:relSizeAnchor xmlns:cdr="http://schemas.openxmlformats.org/drawingml/2006/chartDrawing">
    <cdr:from>
      <cdr:x>0.11024</cdr:x>
      <cdr:y>0.21809</cdr:y>
    </cdr:from>
    <cdr:to>
      <cdr:x>0.58218</cdr:x>
      <cdr:y>0.3327</cdr:y>
    </cdr:to>
    <cdr:sp macro="" textlink="">
      <cdr:nvSpPr>
        <cdr:cNvPr id="2" name="1 CuadroTexto"/>
        <cdr:cNvSpPr txBox="1"/>
      </cdr:nvSpPr>
      <cdr:spPr>
        <a:xfrm xmlns:a="http://schemas.openxmlformats.org/drawingml/2006/main">
          <a:off x="955829" y="1159870"/>
          <a:ext cx="4091785" cy="609554"/>
        </a:xfrm>
        <a:prstGeom xmlns:a="http://schemas.openxmlformats.org/drawingml/2006/main" prst="rect">
          <a:avLst/>
        </a:prstGeom>
        <a:solidFill xmlns:a="http://schemas.openxmlformats.org/drawingml/2006/main">
          <a:schemeClr val="bg1"/>
        </a:solidFill>
        <a:ln xmlns:a="http://schemas.openxmlformats.org/drawingml/2006/main">
          <a:solidFill>
            <a:srgbClr val="002060"/>
          </a:solidFill>
        </a:ln>
        <a:scene3d xmlns:a="http://schemas.openxmlformats.org/drawingml/2006/main">
          <a:camera prst="orthographicFront"/>
          <a:lightRig rig="threePt" dir="t"/>
        </a:scene3d>
        <a:sp3d xmlns:a="http://schemas.openxmlformats.org/drawingml/2006/main">
          <a:bevelT/>
        </a:sp3d>
      </cdr:spPr>
      <cdr:txBody>
        <a:bodyPr xmlns:a="http://schemas.openxmlformats.org/drawingml/2006/main" vertOverflow="clip" wrap="square" rtlCol="0"/>
        <a:lstStyle xmlns:a="http://schemas.openxmlformats.org/drawingml/2006/main"/>
        <a:p xmlns:a="http://schemas.openxmlformats.org/drawingml/2006/main">
          <a:pPr>
            <a:defRPr/>
          </a:pPr>
          <a:r>
            <a:rPr lang="es-PA" b="1" dirty="0">
              <a:solidFill>
                <a:srgbClr val="002060"/>
              </a:solidFill>
              <a:latin typeface="Arial" panose="020B0604020202020204" pitchFamily="34" charset="0"/>
              <a:cs typeface="Arial" panose="020B0604020202020204" pitchFamily="34" charset="0"/>
            </a:rPr>
            <a:t>Coeficiente de GINI: compra ilegal : 0.43 (EMTA)</a:t>
          </a:r>
        </a:p>
        <a:p xmlns:a="http://schemas.openxmlformats.org/drawingml/2006/main">
          <a:r>
            <a:rPr lang="es-PA" b="1" dirty="0">
              <a:solidFill>
                <a:srgbClr val="002060"/>
              </a:solidFill>
              <a:latin typeface="Arial" panose="020B0604020202020204" pitchFamily="34" charset="0"/>
              <a:cs typeface="Arial" panose="020B0604020202020204" pitchFamily="34" charset="0"/>
            </a:rPr>
            <a:t>Coeficiente de GINI: ingresos: 0.49 (EMTA)</a:t>
          </a:r>
          <a:endParaRPr lang="es-PA" b="1" dirty="0" smtClean="0">
            <a:solidFill>
              <a:srgbClr val="002060"/>
            </a:solidFill>
            <a:latin typeface="Arial" panose="020B0604020202020204" pitchFamily="34" charset="0"/>
            <a:cs typeface="Arial" panose="020B0604020202020204" pitchFamily="34" charset="0"/>
          </a:endParaRPr>
        </a:p>
        <a:p xmlns:a="http://schemas.openxmlformats.org/drawingml/2006/main">
          <a:r>
            <a:rPr lang="es-PA" b="1" dirty="0">
              <a:solidFill>
                <a:srgbClr val="002060"/>
              </a:solidFill>
              <a:latin typeface="Arial" panose="020B0604020202020204" pitchFamily="34" charset="0"/>
              <a:cs typeface="Arial" panose="020B0604020202020204" pitchFamily="34" charset="0"/>
            </a:rPr>
            <a:t>Banco Mundial: 0.52 (2009);  0.519 (2010 );  </a:t>
          </a:r>
          <a:r>
            <a:rPr lang="es-PA" b="1" dirty="0" smtClean="0">
              <a:solidFill>
                <a:srgbClr val="002060"/>
              </a:solidFill>
              <a:latin typeface="Arial" panose="020B0604020202020204" pitchFamily="34" charset="0"/>
              <a:cs typeface="Arial" panose="020B0604020202020204" pitchFamily="34" charset="0"/>
            </a:rPr>
            <a:t>0.51 </a:t>
          </a:r>
          <a:r>
            <a:rPr lang="es-PA" b="1" dirty="0">
              <a:solidFill>
                <a:srgbClr val="002060"/>
              </a:solidFill>
              <a:latin typeface="Arial" panose="020B0604020202020204" pitchFamily="34" charset="0"/>
              <a:cs typeface="Arial" panose="020B0604020202020204" pitchFamily="34" charset="0"/>
            </a:rPr>
            <a:t>(2013)</a:t>
          </a:r>
        </a:p>
        <a:p xmlns:a="http://schemas.openxmlformats.org/drawingml/2006/main">
          <a:endParaRPr lang="es-PA" sz="1100" dirty="0"/>
        </a:p>
      </cdr:txBody>
    </cdr:sp>
  </cdr:relSizeAnchor>
</c:userShapes>
</file>

<file path=ppt/drawings/drawing6.xml><?xml version="1.0" encoding="utf-8"?>
<c:userShapes xmlns:c="http://schemas.openxmlformats.org/drawingml/2006/chart">
  <cdr:relSizeAnchor xmlns:cdr="http://schemas.openxmlformats.org/drawingml/2006/chartDrawing">
    <cdr:from>
      <cdr:x>0.04976</cdr:x>
      <cdr:y>0.70645</cdr:y>
    </cdr:from>
    <cdr:to>
      <cdr:x>0.34922</cdr:x>
      <cdr:y>0.78675</cdr:y>
    </cdr:to>
    <cdr:sp macro="" textlink="">
      <cdr:nvSpPr>
        <cdr:cNvPr id="2" name="1 CuadroTexto"/>
        <cdr:cNvSpPr txBox="1"/>
      </cdr:nvSpPr>
      <cdr:spPr>
        <a:xfrm xmlns:a="http://schemas.openxmlformats.org/drawingml/2006/main">
          <a:off x="430867" y="3842148"/>
          <a:ext cx="2593075" cy="43672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s-PA" sz="1200" dirty="0" smtClean="0">
              <a:solidFill>
                <a:srgbClr val="002060"/>
              </a:solidFill>
              <a:latin typeface="Arial" panose="020B0604020202020204" pitchFamily="34" charset="0"/>
              <a:cs typeface="Arial" panose="020B0604020202020204" pitchFamily="34" charset="0"/>
            </a:rPr>
            <a:t>Prevalencia: 6.4% EMTA, 2013.</a:t>
          </a:r>
          <a:endParaRPr lang="es-PA" sz="1200" dirty="0">
            <a:solidFill>
              <a:srgbClr val="002060"/>
            </a:solidFill>
            <a:latin typeface="Arial" panose="020B0604020202020204" pitchFamily="34" charset="0"/>
            <a:cs typeface="Arial" panose="020B0604020202020204" pitchFamily="34" charset="0"/>
          </a:endParaRP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s-PA"/>
          </a:p>
        </p:txBody>
      </p:sp>
      <p:sp>
        <p:nvSpPr>
          <p:cNvPr id="3" name="2 Marcador de fecha"/>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0540EBC3-6572-4D12-A3E3-8D552A01CF2E}" type="datetimeFigureOut">
              <a:rPr lang="es-PA" smtClean="0"/>
              <a:t>11/22/2018</a:t>
            </a:fld>
            <a:endParaRPr lang="es-PA"/>
          </a:p>
        </p:txBody>
      </p:sp>
      <p:sp>
        <p:nvSpPr>
          <p:cNvPr id="4" name="3 Marcador de pie de página"/>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s-PA"/>
          </a:p>
        </p:txBody>
      </p:sp>
      <p:sp>
        <p:nvSpPr>
          <p:cNvPr id="5" name="4 Marcador de número de diapositiva"/>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9212C392-C168-48EF-87C6-2DBCEA89DDAE}" type="slidenum">
              <a:rPr lang="es-PA" smtClean="0"/>
              <a:t>‹Nº›</a:t>
            </a:fld>
            <a:endParaRPr lang="es-PA"/>
          </a:p>
        </p:txBody>
      </p:sp>
    </p:spTree>
    <p:extLst>
      <p:ext uri="{BB962C8B-B14F-4D97-AF65-F5344CB8AC3E}">
        <p14:creationId xmlns:p14="http://schemas.microsoft.com/office/powerpoint/2010/main" val="4742129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s-PA"/>
          </a:p>
        </p:txBody>
      </p:sp>
      <p:sp>
        <p:nvSpPr>
          <p:cNvPr id="3" name="2 Marcador de fecha"/>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6B031C73-5D1A-4D56-A77F-3F2EFFADC40E}" type="datetimeFigureOut">
              <a:rPr lang="es-PA" smtClean="0"/>
              <a:t>11/22/2018</a:t>
            </a:fld>
            <a:endParaRPr lang="es-PA"/>
          </a:p>
        </p:txBody>
      </p:sp>
      <p:sp>
        <p:nvSpPr>
          <p:cNvPr id="4" name="3 Marcador de imagen de diapositiva"/>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s-PA"/>
          </a:p>
        </p:txBody>
      </p:sp>
      <p:sp>
        <p:nvSpPr>
          <p:cNvPr id="5" name="4 Marcador de notas"/>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A"/>
          </a:p>
        </p:txBody>
      </p:sp>
      <p:sp>
        <p:nvSpPr>
          <p:cNvPr id="6" name="5 Marcador de pie de página"/>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s-PA"/>
          </a:p>
        </p:txBody>
      </p:sp>
      <p:sp>
        <p:nvSpPr>
          <p:cNvPr id="7" name="6 Marcador de número de diapositiva"/>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EE9946B5-C368-48AB-AB5A-0F1227C65D66}" type="slidenum">
              <a:rPr lang="es-PA" smtClean="0"/>
              <a:t>‹Nº›</a:t>
            </a:fld>
            <a:endParaRPr lang="es-PA"/>
          </a:p>
        </p:txBody>
      </p:sp>
    </p:spTree>
    <p:extLst>
      <p:ext uri="{BB962C8B-B14F-4D97-AF65-F5344CB8AC3E}">
        <p14:creationId xmlns:p14="http://schemas.microsoft.com/office/powerpoint/2010/main" val="41234750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r>
              <a:rPr lang="es-PA" dirty="0" smtClean="0"/>
              <a:t>Este incremento</a:t>
            </a:r>
            <a:r>
              <a:rPr lang="es-PA" baseline="0" dirty="0" smtClean="0"/>
              <a:t> genera un cambió en la estructura de precio de los paquetes de cigarrillo de 20 unidades de las 6 marcas más consumidos en el país, donde el impuesto selectivo al consumo pasar a ser 1.9 veces mayor en la actualidad que con respecto al 2009., con un descenso de 1.5 veces del valor </a:t>
            </a:r>
            <a:r>
              <a:rPr lang="es-PA" baseline="0" dirty="0" err="1" smtClean="0"/>
              <a:t>cif</a:t>
            </a:r>
            <a:r>
              <a:rPr lang="es-PA" baseline="0" dirty="0" smtClean="0"/>
              <a:t> y del </a:t>
            </a:r>
            <a:r>
              <a:rPr lang="es-PA" baseline="0" dirty="0" err="1" smtClean="0"/>
              <a:t>iva</a:t>
            </a:r>
            <a:r>
              <a:rPr lang="es-PA" baseline="0" dirty="0" smtClean="0"/>
              <a:t>. Se mantiene el margen minorista.</a:t>
            </a:r>
            <a:endParaRPr lang="es-PA" dirty="0"/>
          </a:p>
        </p:txBody>
      </p:sp>
      <p:sp>
        <p:nvSpPr>
          <p:cNvPr id="4" name="3 Marcador de número de diapositiva"/>
          <p:cNvSpPr>
            <a:spLocks noGrp="1"/>
          </p:cNvSpPr>
          <p:nvPr>
            <p:ph type="sldNum" sz="quarter" idx="10"/>
          </p:nvPr>
        </p:nvSpPr>
        <p:spPr/>
        <p:txBody>
          <a:bodyPr/>
          <a:lstStyle/>
          <a:p>
            <a:fld id="{E75A9D49-9650-49F9-A33C-4F054473E109}" type="slidenum">
              <a:rPr lang="es-PA" smtClean="0"/>
              <a:pPr/>
              <a:t>12</a:t>
            </a:fld>
            <a:endParaRPr lang="es-PA"/>
          </a:p>
        </p:txBody>
      </p:sp>
    </p:spTree>
    <p:extLst>
      <p:ext uri="{BB962C8B-B14F-4D97-AF65-F5344CB8AC3E}">
        <p14:creationId xmlns:p14="http://schemas.microsoft.com/office/powerpoint/2010/main" val="25342942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r>
              <a:rPr lang="es-PA" dirty="0" smtClean="0"/>
              <a:t>Subrayamos que el incremento de los impuesto a tenido su mayor impacto</a:t>
            </a:r>
            <a:r>
              <a:rPr lang="es-PA" baseline="0" dirty="0" smtClean="0"/>
              <a:t> en el descenso del consumo en la población indígena, lugares donde también la GATS da evidencia de que el problema denota las prevalencias más elevadas.</a:t>
            </a:r>
            <a:endParaRPr lang="es-PA" dirty="0"/>
          </a:p>
        </p:txBody>
      </p:sp>
      <p:sp>
        <p:nvSpPr>
          <p:cNvPr id="4" name="3 Marcador de número de diapositiva"/>
          <p:cNvSpPr>
            <a:spLocks noGrp="1"/>
          </p:cNvSpPr>
          <p:nvPr>
            <p:ph type="sldNum" sz="quarter" idx="10"/>
          </p:nvPr>
        </p:nvSpPr>
        <p:spPr/>
        <p:txBody>
          <a:bodyPr/>
          <a:lstStyle/>
          <a:p>
            <a:fld id="{3497EB6D-DE28-4516-8F13-AB153A55E0E0}" type="slidenum">
              <a:rPr lang="es-PA" smtClean="0"/>
              <a:t>24</a:t>
            </a:fld>
            <a:endParaRPr lang="es-PA" dirty="0"/>
          </a:p>
        </p:txBody>
      </p:sp>
    </p:spTree>
    <p:extLst>
      <p:ext uri="{BB962C8B-B14F-4D97-AF65-F5344CB8AC3E}">
        <p14:creationId xmlns:p14="http://schemas.microsoft.com/office/powerpoint/2010/main" val="18620850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Portada">
    <p:spTree>
      <p:nvGrpSpPr>
        <p:cNvPr id="1" name=""/>
        <p:cNvGrpSpPr/>
        <p:nvPr/>
      </p:nvGrpSpPr>
      <p:grpSpPr>
        <a:xfrm>
          <a:off x="0" y="0"/>
          <a:ext cx="0" cy="0"/>
          <a:chOff x="0" y="0"/>
          <a:chExt cx="0" cy="0"/>
        </a:xfrm>
      </p:grpSpPr>
      <p:pic>
        <p:nvPicPr>
          <p:cNvPr id="9" name="Imagen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 name="Title Placeholder 1"/>
          <p:cNvSpPr>
            <a:spLocks noGrp="1"/>
          </p:cNvSpPr>
          <p:nvPr>
            <p:ph type="title"/>
          </p:nvPr>
        </p:nvSpPr>
        <p:spPr>
          <a:xfrm>
            <a:off x="508001" y="609600"/>
            <a:ext cx="6447501" cy="1320800"/>
          </a:xfrm>
          <a:prstGeom prst="rect">
            <a:avLst/>
          </a:prstGeom>
        </p:spPr>
        <p:txBody>
          <a:bodyPr vert="horz" lIns="91440" tIns="45720" rIns="91440" bIns="45720" rtlCol="0" anchor="t">
            <a:normAutofit/>
          </a:bodyPr>
          <a:lstStyle/>
          <a:p>
            <a:r>
              <a:rPr lang="es-ES" dirty="0" smtClean="0"/>
              <a:t>Haga clic para modificar el estilo de título del patrón</a:t>
            </a:r>
            <a:endParaRPr lang="en-US" dirty="0"/>
          </a:p>
        </p:txBody>
      </p:sp>
      <p:sp>
        <p:nvSpPr>
          <p:cNvPr id="22" name="Text Placeholder 2"/>
          <p:cNvSpPr>
            <a:spLocks noGrp="1"/>
          </p:cNvSpPr>
          <p:nvPr>
            <p:ph idx="1"/>
          </p:nvPr>
        </p:nvSpPr>
        <p:spPr>
          <a:xfrm>
            <a:off x="508001" y="2160590"/>
            <a:ext cx="6447501" cy="3198811"/>
          </a:xfrm>
          <a:prstGeom prst="rect">
            <a:avLst/>
          </a:prstGeom>
        </p:spPr>
        <p:txBody>
          <a:bodyPr vert="horz" lIns="91440" tIns="45720" rIns="91440" bIns="45720" rtlCol="0">
            <a:normAutofit/>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ntenido">
    <p:spTree>
      <p:nvGrpSpPr>
        <p:cNvPr id="1" name=""/>
        <p:cNvGrpSpPr/>
        <p:nvPr/>
      </p:nvGrpSpPr>
      <p:grpSpPr>
        <a:xfrm>
          <a:off x="0" y="0"/>
          <a:ext cx="0" cy="0"/>
          <a:chOff x="0" y="0"/>
          <a:chExt cx="0" cy="0"/>
        </a:xfrm>
      </p:grpSpPr>
      <p:pic>
        <p:nvPicPr>
          <p:cNvPr id="9" name="Imagen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 name="Title Placeholder 1"/>
          <p:cNvSpPr>
            <a:spLocks noGrp="1"/>
          </p:cNvSpPr>
          <p:nvPr>
            <p:ph type="title"/>
          </p:nvPr>
        </p:nvSpPr>
        <p:spPr>
          <a:xfrm>
            <a:off x="508000" y="609600"/>
            <a:ext cx="8083550" cy="1320800"/>
          </a:xfrm>
          <a:prstGeom prst="rect">
            <a:avLst/>
          </a:prstGeom>
        </p:spPr>
        <p:txBody>
          <a:bodyPr vert="horz" lIns="91440" tIns="45720" rIns="91440" bIns="45720" rtlCol="0" anchor="t">
            <a:normAutofit/>
          </a:bodyPr>
          <a:lstStyle/>
          <a:p>
            <a:r>
              <a:rPr lang="es-ES" dirty="0" smtClean="0"/>
              <a:t>Haga clic para modificar el estilo de título del patrón</a:t>
            </a:r>
            <a:endParaRPr lang="en-US" dirty="0"/>
          </a:p>
        </p:txBody>
      </p:sp>
      <p:sp>
        <p:nvSpPr>
          <p:cNvPr id="22" name="Text Placeholder 2"/>
          <p:cNvSpPr>
            <a:spLocks noGrp="1"/>
          </p:cNvSpPr>
          <p:nvPr>
            <p:ph idx="1"/>
          </p:nvPr>
        </p:nvSpPr>
        <p:spPr>
          <a:xfrm>
            <a:off x="508000" y="2160590"/>
            <a:ext cx="8083550" cy="3198811"/>
          </a:xfrm>
          <a:prstGeom prst="rect">
            <a:avLst/>
          </a:prstGeom>
        </p:spPr>
        <p:txBody>
          <a:bodyPr vert="horz" lIns="91440" tIns="45720" rIns="91440" bIns="45720" rtlCol="0">
            <a:normAutofit/>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n-US" dirty="0"/>
          </a:p>
        </p:txBody>
      </p:sp>
    </p:spTree>
    <p:extLst>
      <p:ext uri="{BB962C8B-B14F-4D97-AF65-F5344CB8AC3E}">
        <p14:creationId xmlns:p14="http://schemas.microsoft.com/office/powerpoint/2010/main" val="41824628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a:xfrm>
            <a:off x="457200" y="6356352"/>
            <a:ext cx="2133600" cy="365125"/>
          </a:xfrm>
          <a:prstGeom prst="rect">
            <a:avLst/>
          </a:prstGeom>
        </p:spPr>
        <p:txBody>
          <a:bodyPr/>
          <a:lstStyle/>
          <a:p>
            <a:endParaRPr lang="es-PA"/>
          </a:p>
        </p:txBody>
      </p:sp>
      <p:sp>
        <p:nvSpPr>
          <p:cNvPr id="3" name="2 Marcador de pie de página"/>
          <p:cNvSpPr>
            <a:spLocks noGrp="1"/>
          </p:cNvSpPr>
          <p:nvPr>
            <p:ph type="ftr" sz="quarter" idx="11"/>
          </p:nvPr>
        </p:nvSpPr>
        <p:spPr>
          <a:xfrm>
            <a:off x="3124200" y="6356352"/>
            <a:ext cx="2895600" cy="365125"/>
          </a:xfrm>
          <a:prstGeom prst="rect">
            <a:avLst/>
          </a:prstGeom>
        </p:spPr>
        <p:txBody>
          <a:bodyPr/>
          <a:lstStyle/>
          <a:p>
            <a:endParaRPr lang="es-PA" dirty="0"/>
          </a:p>
        </p:txBody>
      </p:sp>
      <p:sp>
        <p:nvSpPr>
          <p:cNvPr id="4" name="3 Marcador de número de diapositiva"/>
          <p:cNvSpPr>
            <a:spLocks noGrp="1"/>
          </p:cNvSpPr>
          <p:nvPr>
            <p:ph type="sldNum" sz="quarter" idx="12"/>
          </p:nvPr>
        </p:nvSpPr>
        <p:spPr>
          <a:xfrm>
            <a:off x="6553200" y="6356352"/>
            <a:ext cx="2133600" cy="365125"/>
          </a:xfrm>
          <a:prstGeom prst="rect">
            <a:avLst/>
          </a:prstGeom>
        </p:spPr>
        <p:txBody>
          <a:bodyPr/>
          <a:lstStyle/>
          <a:p>
            <a:fld id="{21EBDC2E-B5E0-4ED2-9E40-9109A4CC8303}" type="slidenum">
              <a:rPr lang="es-PA" smtClean="0"/>
              <a:pPr/>
              <a:t>‹Nº›</a:t>
            </a:fld>
            <a:endParaRPr lang="es-PA"/>
          </a:p>
        </p:txBody>
      </p:sp>
    </p:spTree>
    <p:extLst>
      <p:ext uri="{BB962C8B-B14F-4D97-AF65-F5344CB8AC3E}">
        <p14:creationId xmlns:p14="http://schemas.microsoft.com/office/powerpoint/2010/main" val="1539839546"/>
      </p:ext>
    </p:extLst>
  </p:cSld>
  <p:clrMapOvr>
    <a:masterClrMapping/>
  </p:clrMapOvr>
  <p:transition spd="slow">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_tradnl" smtClean="0"/>
              <a:t>Clic para editar título</a:t>
            </a:r>
            <a:endParaRPr lang="es-PA"/>
          </a:p>
        </p:txBody>
      </p:sp>
      <p:sp>
        <p:nvSpPr>
          <p:cNvPr id="3" name="2 Marcador de fecha"/>
          <p:cNvSpPr>
            <a:spLocks noGrp="1"/>
          </p:cNvSpPr>
          <p:nvPr>
            <p:ph type="dt" sz="half" idx="10"/>
          </p:nvPr>
        </p:nvSpPr>
        <p:spPr>
          <a:xfrm>
            <a:off x="457200" y="6356352"/>
            <a:ext cx="2133600" cy="365125"/>
          </a:xfrm>
          <a:prstGeom prst="rect">
            <a:avLst/>
          </a:prstGeom>
        </p:spPr>
        <p:txBody>
          <a:bodyPr/>
          <a:lstStyle/>
          <a:p>
            <a:endParaRPr lang="es-PA"/>
          </a:p>
        </p:txBody>
      </p:sp>
      <p:sp>
        <p:nvSpPr>
          <p:cNvPr id="4" name="3 Marcador de pie de página"/>
          <p:cNvSpPr>
            <a:spLocks noGrp="1"/>
          </p:cNvSpPr>
          <p:nvPr>
            <p:ph type="ftr" sz="quarter" idx="11"/>
          </p:nvPr>
        </p:nvSpPr>
        <p:spPr>
          <a:xfrm>
            <a:off x="3124200" y="6356352"/>
            <a:ext cx="2895600" cy="365125"/>
          </a:xfrm>
          <a:prstGeom prst="rect">
            <a:avLst/>
          </a:prstGeom>
        </p:spPr>
        <p:txBody>
          <a:bodyPr/>
          <a:lstStyle/>
          <a:p>
            <a:endParaRPr lang="es-PA" dirty="0"/>
          </a:p>
        </p:txBody>
      </p:sp>
      <p:sp>
        <p:nvSpPr>
          <p:cNvPr id="5" name="4 Marcador de número de diapositiva"/>
          <p:cNvSpPr>
            <a:spLocks noGrp="1"/>
          </p:cNvSpPr>
          <p:nvPr>
            <p:ph type="sldNum" sz="quarter" idx="12"/>
          </p:nvPr>
        </p:nvSpPr>
        <p:spPr>
          <a:xfrm>
            <a:off x="6553200" y="6356352"/>
            <a:ext cx="2133600" cy="365125"/>
          </a:xfrm>
          <a:prstGeom prst="rect">
            <a:avLst/>
          </a:prstGeom>
        </p:spPr>
        <p:txBody>
          <a:bodyPr/>
          <a:lstStyle/>
          <a:p>
            <a:fld id="{21EBDC2E-B5E0-4ED2-9E40-9109A4CC8303}" type="slidenum">
              <a:rPr lang="es-PA" smtClean="0"/>
              <a:pPr/>
              <a:t>‹Nº›</a:t>
            </a:fld>
            <a:endParaRPr lang="es-PA"/>
          </a:p>
        </p:txBody>
      </p:sp>
    </p:spTree>
    <p:extLst>
      <p:ext uri="{BB962C8B-B14F-4D97-AF65-F5344CB8AC3E}">
        <p14:creationId xmlns:p14="http://schemas.microsoft.com/office/powerpoint/2010/main" val="3759762188"/>
      </p:ext>
    </p:extLst>
  </p:cSld>
  <p:clrMapOvr>
    <a:masterClrMapping/>
  </p:clrMapOvr>
  <p:transition spd="slow">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cSld name="Diapositiva de título">
    <p:bg>
      <p:bgRef idx="1001">
        <a:schemeClr val="bg2"/>
      </p:bgRef>
    </p:bg>
    <p:spTree>
      <p:nvGrpSpPr>
        <p:cNvPr id="1" name=""/>
        <p:cNvGrpSpPr/>
        <p:nvPr/>
      </p:nvGrpSpPr>
      <p:grpSpPr>
        <a:xfrm>
          <a:off x="0" y="0"/>
          <a:ext cx="0" cy="0"/>
          <a:chOff x="0" y="0"/>
          <a:chExt cx="0" cy="0"/>
        </a:xfrm>
      </p:grpSpPr>
      <p:sp>
        <p:nvSpPr>
          <p:cNvPr id="7" name="6 Rectángulo"/>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2362200" y="4038600"/>
            <a:ext cx="6477000" cy="1828800"/>
          </a:xfrm>
        </p:spPr>
        <p:txBody>
          <a:bodyPr anchor="b"/>
          <a:lstStyle>
            <a:lvl1pPr>
              <a:defRPr cap="all" baseline="0"/>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76200" y="6068699"/>
            <a:ext cx="2057400" cy="685800"/>
          </a:xfrm>
          <a:prstGeom prst="rect">
            <a:avLst/>
          </a:prstGeom>
        </p:spPr>
        <p:txBody>
          <a:bodyPr>
            <a:noAutofit/>
          </a:bodyPr>
          <a:lstStyle>
            <a:lvl1pPr algn="ctr">
              <a:defRPr sz="2000">
                <a:solidFill>
                  <a:srgbClr val="FFFFFF"/>
                </a:solidFill>
              </a:defRPr>
            </a:lvl1pPr>
          </a:lstStyle>
          <a:p>
            <a:fld id="{C8A4D09C-58C5-407F-9C05-53B28602F8A1}" type="datetimeFigureOut">
              <a:rPr lang="es-PA" smtClean="0"/>
              <a:t>11/22/2018</a:t>
            </a:fld>
            <a:endParaRPr lang="es-PA"/>
          </a:p>
        </p:txBody>
      </p:sp>
      <p:sp>
        <p:nvSpPr>
          <p:cNvPr id="17" name="16 Marcador de pie de página"/>
          <p:cNvSpPr>
            <a:spLocks noGrp="1"/>
          </p:cNvSpPr>
          <p:nvPr>
            <p:ph type="ftr" sz="quarter" idx="11"/>
          </p:nvPr>
        </p:nvSpPr>
        <p:spPr>
          <a:xfrm>
            <a:off x="2085393" y="236538"/>
            <a:ext cx="5867400" cy="365125"/>
          </a:xfrm>
          <a:prstGeom prst="rect">
            <a:avLst/>
          </a:prstGeom>
        </p:spPr>
        <p:txBody>
          <a:bodyPr/>
          <a:lstStyle>
            <a:lvl1pPr algn="r">
              <a:defRPr>
                <a:solidFill>
                  <a:schemeClr val="tx2"/>
                </a:solidFill>
              </a:defRPr>
            </a:lvl1pPr>
          </a:lstStyle>
          <a:p>
            <a:endParaRPr lang="es-PA"/>
          </a:p>
        </p:txBody>
      </p:sp>
      <p:sp>
        <p:nvSpPr>
          <p:cNvPr id="29" name="28 Marcador de número de diapositiva"/>
          <p:cNvSpPr>
            <a:spLocks noGrp="1"/>
          </p:cNvSpPr>
          <p:nvPr>
            <p:ph type="sldNum" sz="quarter" idx="12"/>
          </p:nvPr>
        </p:nvSpPr>
        <p:spPr>
          <a:xfrm>
            <a:off x="8001000" y="228600"/>
            <a:ext cx="838200" cy="381000"/>
          </a:xfrm>
          <a:prstGeom prst="rect">
            <a:avLst/>
          </a:prstGeom>
        </p:spPr>
        <p:txBody>
          <a:bodyPr/>
          <a:lstStyle>
            <a:lvl1pPr>
              <a:defRPr>
                <a:solidFill>
                  <a:schemeClr val="tx2"/>
                </a:solidFill>
              </a:defRPr>
            </a:lvl1pPr>
          </a:lstStyle>
          <a:p>
            <a:fld id="{3765185E-9AB7-4974-A2E3-C10C183725C1}" type="slidenum">
              <a:rPr lang="es-PA" smtClean="0"/>
              <a:t>‹Nº›</a:t>
            </a:fld>
            <a:endParaRPr lang="es-PA"/>
          </a:p>
        </p:txBody>
      </p:sp>
    </p:spTree>
    <p:extLst>
      <p:ext uri="{BB962C8B-B14F-4D97-AF65-F5344CB8AC3E}">
        <p14:creationId xmlns:p14="http://schemas.microsoft.com/office/powerpoint/2010/main" val="2267509447"/>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12648" y="228600"/>
            <a:ext cx="8153400" cy="990600"/>
          </a:xfrm>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a:xfrm>
            <a:off x="6096000" y="6248400"/>
            <a:ext cx="2667000" cy="365125"/>
          </a:xfrm>
          <a:prstGeom prst="rect">
            <a:avLst/>
          </a:prstGeom>
        </p:spPr>
        <p:txBody>
          <a:bodyPr/>
          <a:lstStyle/>
          <a:p>
            <a:fld id="{C8A4D09C-58C5-407F-9C05-53B28602F8A1}" type="datetimeFigureOut">
              <a:rPr lang="es-PA" smtClean="0"/>
              <a:t>11/22/2018</a:t>
            </a:fld>
            <a:endParaRPr lang="es-PA"/>
          </a:p>
        </p:txBody>
      </p:sp>
      <p:sp>
        <p:nvSpPr>
          <p:cNvPr id="5" name="4 Marcador de pie de página"/>
          <p:cNvSpPr>
            <a:spLocks noGrp="1"/>
          </p:cNvSpPr>
          <p:nvPr>
            <p:ph type="ftr" sz="quarter" idx="11"/>
          </p:nvPr>
        </p:nvSpPr>
        <p:spPr>
          <a:xfrm>
            <a:off x="609600" y="6248206"/>
            <a:ext cx="5421083" cy="365125"/>
          </a:xfrm>
          <a:prstGeom prst="rect">
            <a:avLst/>
          </a:prstGeom>
        </p:spPr>
        <p:txBody>
          <a:bodyPr/>
          <a:lstStyle/>
          <a:p>
            <a:endParaRPr lang="es-PA"/>
          </a:p>
        </p:txBody>
      </p:sp>
      <p:sp>
        <p:nvSpPr>
          <p:cNvPr id="6" name="5 Marcador de número de diapositiva"/>
          <p:cNvSpPr>
            <a:spLocks noGrp="1"/>
          </p:cNvSpPr>
          <p:nvPr>
            <p:ph type="sldNum" sz="quarter" idx="12"/>
          </p:nvPr>
        </p:nvSpPr>
        <p:spPr>
          <a:xfrm>
            <a:off x="0" y="1272222"/>
            <a:ext cx="533400" cy="244476"/>
          </a:xfrm>
          <a:prstGeom prst="rect">
            <a:avLst/>
          </a:prstGeom>
        </p:spPr>
        <p:txBody>
          <a:bodyPr/>
          <a:lstStyle>
            <a:lvl1pPr>
              <a:defRPr>
                <a:solidFill>
                  <a:srgbClr val="FFFFFF"/>
                </a:solidFill>
              </a:defRPr>
            </a:lvl1pPr>
          </a:lstStyle>
          <a:p>
            <a:fld id="{3765185E-9AB7-4974-A2E3-C10C183725C1}" type="slidenum">
              <a:rPr lang="es-PA" smtClean="0"/>
              <a:t>‹Nº›</a:t>
            </a:fld>
            <a:endParaRPr lang="es-PA"/>
          </a:p>
        </p:txBody>
      </p:sp>
      <p:sp>
        <p:nvSpPr>
          <p:cNvPr id="8" name="7 Marcador de contenido"/>
          <p:cNvSpPr>
            <a:spLocks noGrp="1"/>
          </p:cNvSpPr>
          <p:nvPr>
            <p:ph sz="quarter" idx="1"/>
          </p:nvPr>
        </p:nvSpPr>
        <p:spPr>
          <a:xfrm>
            <a:off x="612648" y="1600200"/>
            <a:ext cx="8153400" cy="4495800"/>
          </a:xfrm>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extLst>
      <p:ext uri="{BB962C8B-B14F-4D97-AF65-F5344CB8AC3E}">
        <p14:creationId xmlns:p14="http://schemas.microsoft.com/office/powerpoint/2010/main" val="3163013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secHead">
  <p:cSld name="Encabezado de sección">
    <p:bg>
      <p:bgRef idx="1003">
        <a:schemeClr val="bg1"/>
      </p:bgRef>
    </p:bg>
    <p:spTree>
      <p:nvGrpSpPr>
        <p:cNvPr id="1" name=""/>
        <p:cNvGrpSpPr/>
        <p:nvPr/>
      </p:nvGrpSpPr>
      <p:grpSpPr>
        <a:xfrm>
          <a:off x="0" y="0"/>
          <a:ext cx="0" cy="0"/>
          <a:chOff x="0" y="0"/>
          <a:chExt cx="0" cy="0"/>
        </a:xfrm>
      </p:grpSpPr>
      <p:sp>
        <p:nvSpPr>
          <p:cNvPr id="3" name="2 Marcador de texto"/>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7" name="6 Rectángulo"/>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s-ES" smtClean="0"/>
              <a:t>Haga clic para modificar el estilo de título del patrón</a:t>
            </a:r>
            <a:endParaRPr kumimoji="0" lang="en-US"/>
          </a:p>
        </p:txBody>
      </p:sp>
      <p:sp>
        <p:nvSpPr>
          <p:cNvPr id="12" name="11 Marcador de fecha"/>
          <p:cNvSpPr>
            <a:spLocks noGrp="1"/>
          </p:cNvSpPr>
          <p:nvPr>
            <p:ph type="dt" sz="half" idx="10"/>
          </p:nvPr>
        </p:nvSpPr>
        <p:spPr>
          <a:xfrm>
            <a:off x="6096000" y="6248400"/>
            <a:ext cx="2667000" cy="365125"/>
          </a:xfrm>
          <a:prstGeom prst="rect">
            <a:avLst/>
          </a:prstGeom>
        </p:spPr>
        <p:txBody>
          <a:bodyPr/>
          <a:lstStyle/>
          <a:p>
            <a:fld id="{C8A4D09C-58C5-407F-9C05-53B28602F8A1}" type="datetimeFigureOut">
              <a:rPr lang="es-PA" smtClean="0"/>
              <a:t>11/22/2018</a:t>
            </a:fld>
            <a:endParaRPr lang="es-PA"/>
          </a:p>
        </p:txBody>
      </p:sp>
      <p:sp>
        <p:nvSpPr>
          <p:cNvPr id="13" name="12 Marcador de número de diapositiva"/>
          <p:cNvSpPr>
            <a:spLocks noGrp="1"/>
          </p:cNvSpPr>
          <p:nvPr>
            <p:ph type="sldNum" sz="quarter" idx="11"/>
          </p:nvPr>
        </p:nvSpPr>
        <p:spPr>
          <a:xfrm>
            <a:off x="0" y="1752600"/>
            <a:ext cx="1295400" cy="701676"/>
          </a:xfrm>
          <a:prstGeom prst="rect">
            <a:avLst/>
          </a:prstGeom>
        </p:spPr>
        <p:txBody>
          <a:bodyPr>
            <a:noAutofit/>
          </a:bodyPr>
          <a:lstStyle>
            <a:lvl1pPr>
              <a:defRPr sz="2400">
                <a:solidFill>
                  <a:srgbClr val="FFFFFF"/>
                </a:solidFill>
              </a:defRPr>
            </a:lvl1pPr>
          </a:lstStyle>
          <a:p>
            <a:fld id="{3765185E-9AB7-4974-A2E3-C10C183725C1}" type="slidenum">
              <a:rPr lang="es-PA" smtClean="0"/>
              <a:t>‹Nº›</a:t>
            </a:fld>
            <a:endParaRPr lang="es-PA"/>
          </a:p>
        </p:txBody>
      </p:sp>
      <p:sp>
        <p:nvSpPr>
          <p:cNvPr id="14" name="13 Marcador de pie de página"/>
          <p:cNvSpPr>
            <a:spLocks noGrp="1"/>
          </p:cNvSpPr>
          <p:nvPr>
            <p:ph type="ftr" sz="quarter" idx="12"/>
          </p:nvPr>
        </p:nvSpPr>
        <p:spPr>
          <a:xfrm>
            <a:off x="609600" y="6248206"/>
            <a:ext cx="5421083" cy="365125"/>
          </a:xfrm>
          <a:prstGeom prst="rect">
            <a:avLst/>
          </a:prstGeom>
        </p:spPr>
        <p:txBody>
          <a:bodyPr/>
          <a:lstStyle/>
          <a:p>
            <a:endParaRPr lang="es-PA"/>
          </a:p>
        </p:txBody>
      </p:sp>
    </p:spTree>
    <p:extLst>
      <p:ext uri="{BB962C8B-B14F-4D97-AF65-F5344CB8AC3E}">
        <p14:creationId xmlns:p14="http://schemas.microsoft.com/office/powerpoint/2010/main" val="2077311477"/>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slideLayout" Target="../slideLayouts/slideLayout4.xml"/><Relationship Id="rId7"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4" name="Imagen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sp>
        <p:nvSpPr>
          <p:cNvPr id="2" name="Title Placeholder 1"/>
          <p:cNvSpPr>
            <a:spLocks noGrp="1"/>
          </p:cNvSpPr>
          <p:nvPr>
            <p:ph type="title"/>
          </p:nvPr>
        </p:nvSpPr>
        <p:spPr>
          <a:xfrm>
            <a:off x="508001" y="609600"/>
            <a:ext cx="6447501" cy="1320800"/>
          </a:xfrm>
          <a:prstGeom prst="rect">
            <a:avLst/>
          </a:prstGeom>
        </p:spPr>
        <p:txBody>
          <a:bodyPr vert="horz" lIns="91440" tIns="45720" rIns="91440" bIns="45720" rtlCol="0" anchor="t">
            <a:normAutofit/>
          </a:bodyPr>
          <a:lstStyle/>
          <a:p>
            <a:r>
              <a:rPr lang="es-ES" dirty="0" smtClean="0"/>
              <a:t>Haga clic para modificar el estilo de título del patrón</a:t>
            </a:r>
            <a:endParaRPr lang="en-US" dirty="0"/>
          </a:p>
        </p:txBody>
      </p:sp>
      <p:sp>
        <p:nvSpPr>
          <p:cNvPr id="3" name="Text Placeholder 2"/>
          <p:cNvSpPr>
            <a:spLocks noGrp="1"/>
          </p:cNvSpPr>
          <p:nvPr>
            <p:ph type="body" idx="1"/>
          </p:nvPr>
        </p:nvSpPr>
        <p:spPr>
          <a:xfrm>
            <a:off x="508001" y="2160590"/>
            <a:ext cx="6447501" cy="3198811"/>
          </a:xfrm>
          <a:prstGeom prst="rect">
            <a:avLst/>
          </a:prstGeom>
        </p:spPr>
        <p:txBody>
          <a:bodyPr vert="horz" lIns="91440" tIns="45720" rIns="91440" bIns="45720" rtlCol="0">
            <a:normAutofit/>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l" defTabSz="457200" rtl="0" eaLnBrk="1" latinLnBrk="0" hangingPunct="1">
        <a:spcBef>
          <a:spcPct val="0"/>
        </a:spcBef>
        <a:buNone/>
        <a:defRPr sz="3600" kern="1200">
          <a:solidFill>
            <a:srgbClr val="004A84"/>
          </a:solidFill>
          <a:latin typeface="Myriad Pro" panose="020B0503030403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rgbClr val="004A84"/>
        </a:buClr>
        <a:buSzPct val="97000"/>
        <a:buFont typeface="Trebuchet MS" panose="020B0603020202020204" pitchFamily="34" charset="0"/>
        <a:buChar char="●"/>
        <a:defRPr sz="24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742950" indent="-285750" algn="l" defTabSz="457200" rtl="0" eaLnBrk="1" latinLnBrk="0" hangingPunct="1">
        <a:spcBef>
          <a:spcPts val="1000"/>
        </a:spcBef>
        <a:spcAft>
          <a:spcPts val="0"/>
        </a:spcAft>
        <a:buClr>
          <a:srgbClr val="004A84"/>
        </a:buClr>
        <a:buSzPct val="97000"/>
        <a:buFont typeface="Trebuchet MS" panose="020B0603020202020204" pitchFamily="34" charset="0"/>
        <a:buChar char="●"/>
        <a:defRPr sz="2000" kern="1200">
          <a:solidFill>
            <a:schemeClr val="tx1">
              <a:lumMod val="75000"/>
              <a:lumOff val="25000"/>
            </a:schemeClr>
          </a:solidFill>
          <a:latin typeface="Arial" panose="020B0604020202020204" pitchFamily="34" charset="0"/>
          <a:ea typeface="+mn-ea"/>
          <a:cs typeface="Arial" panose="020B0604020202020204" pitchFamily="34" charset="0"/>
        </a:defRPr>
      </a:lvl2pPr>
      <a:lvl3pPr marL="1143000" indent="-228600" algn="l" defTabSz="457200" rtl="0" eaLnBrk="1" latinLnBrk="0" hangingPunct="1">
        <a:spcBef>
          <a:spcPts val="1000"/>
        </a:spcBef>
        <a:spcAft>
          <a:spcPts val="0"/>
        </a:spcAft>
        <a:buClr>
          <a:srgbClr val="004A84"/>
        </a:buClr>
        <a:buSzPct val="97000"/>
        <a:buFont typeface="Trebuchet MS" panose="020B0603020202020204" pitchFamily="34" charset="0"/>
        <a:buChar char="●"/>
        <a:defRPr sz="1800" kern="1200">
          <a:solidFill>
            <a:schemeClr val="tx1">
              <a:lumMod val="75000"/>
              <a:lumOff val="25000"/>
            </a:schemeClr>
          </a:solidFill>
          <a:latin typeface="Arial" panose="020B0604020202020204" pitchFamily="34" charset="0"/>
          <a:ea typeface="+mn-ea"/>
          <a:cs typeface="Arial" panose="020B0604020202020204" pitchFamily="34" charset="0"/>
        </a:defRPr>
      </a:lvl3pPr>
      <a:lvl4pPr marL="1600200" indent="-228600" algn="l" defTabSz="457200" rtl="0" eaLnBrk="1" latinLnBrk="0" hangingPunct="1">
        <a:spcBef>
          <a:spcPts val="1000"/>
        </a:spcBef>
        <a:spcAft>
          <a:spcPts val="0"/>
        </a:spcAft>
        <a:buClr>
          <a:srgbClr val="004A84"/>
        </a:buClr>
        <a:buSzPct val="97000"/>
        <a:buFont typeface="Trebuchet MS" panose="020B0603020202020204" pitchFamily="34" charset="0"/>
        <a:buChar char="●"/>
        <a:defRPr sz="1600" kern="1200">
          <a:solidFill>
            <a:schemeClr val="tx1">
              <a:lumMod val="75000"/>
              <a:lumOff val="25000"/>
            </a:schemeClr>
          </a:solidFill>
          <a:latin typeface="Arial" panose="020B0604020202020204" pitchFamily="34" charset="0"/>
          <a:ea typeface="+mn-ea"/>
          <a:cs typeface="Arial" panose="020B0604020202020204" pitchFamily="34" charset="0"/>
        </a:defRPr>
      </a:lvl4pPr>
      <a:lvl5pPr marL="2057400" indent="-228600" algn="l" defTabSz="457200" rtl="0" eaLnBrk="1" latinLnBrk="0" hangingPunct="1">
        <a:spcBef>
          <a:spcPts val="1000"/>
        </a:spcBef>
        <a:spcAft>
          <a:spcPts val="0"/>
        </a:spcAft>
        <a:buClr>
          <a:srgbClr val="004A84"/>
        </a:buClr>
        <a:buSzPct val="97000"/>
        <a:buFont typeface="Trebuchet MS" panose="020B0603020202020204" pitchFamily="34" charset="0"/>
        <a:buChar char="●"/>
        <a:defRPr sz="1600" kern="1200">
          <a:solidFill>
            <a:schemeClr val="tx1">
              <a:lumMod val="75000"/>
              <a:lumOff val="25000"/>
            </a:schemeClr>
          </a:solidFill>
          <a:latin typeface="Arial" panose="020B0604020202020204" pitchFamily="34" charset="0"/>
          <a:ea typeface="+mn-ea"/>
          <a:cs typeface="Arial" panose="020B0604020202020204" pitchFamily="34" charset="0"/>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Imagen 4"/>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508000" y="609600"/>
            <a:ext cx="8083550" cy="1320800"/>
          </a:xfrm>
          <a:prstGeom prst="rect">
            <a:avLst/>
          </a:prstGeom>
        </p:spPr>
        <p:txBody>
          <a:bodyPr vert="horz" lIns="91440" tIns="45720" rIns="91440" bIns="45720" rtlCol="0" anchor="t">
            <a:normAutofit/>
          </a:bodyPr>
          <a:lstStyle/>
          <a:p>
            <a:r>
              <a:rPr lang="es-ES" dirty="0" smtClean="0"/>
              <a:t>Haga clic para modificar el estilo de título del patrón</a:t>
            </a:r>
            <a:endParaRPr lang="en-US" dirty="0"/>
          </a:p>
        </p:txBody>
      </p:sp>
      <p:sp>
        <p:nvSpPr>
          <p:cNvPr id="3" name="Text Placeholder 2"/>
          <p:cNvSpPr>
            <a:spLocks noGrp="1"/>
          </p:cNvSpPr>
          <p:nvPr>
            <p:ph type="body" idx="1"/>
          </p:nvPr>
        </p:nvSpPr>
        <p:spPr>
          <a:xfrm>
            <a:off x="508000" y="2160590"/>
            <a:ext cx="8083550" cy="3198811"/>
          </a:xfrm>
          <a:prstGeom prst="rect">
            <a:avLst/>
          </a:prstGeom>
        </p:spPr>
        <p:txBody>
          <a:bodyPr vert="horz" lIns="91440" tIns="45720" rIns="91440" bIns="45720" rtlCol="0">
            <a:normAutofit/>
          </a:bodyPr>
          <a:lstStyle/>
          <a:p>
            <a:pPr lvl="0"/>
            <a:r>
              <a:rPr lang="es-ES" dirty="0" smtClean="0"/>
              <a:t>Haga clic para modificar el estilo de texto del patrón</a:t>
            </a:r>
          </a:p>
          <a:p>
            <a:pPr lvl="1"/>
            <a:r>
              <a:rPr lang="es-ES" dirty="0" smtClean="0"/>
              <a:t>Segundo nivel</a:t>
            </a:r>
          </a:p>
          <a:p>
            <a:pPr lvl="2"/>
            <a:r>
              <a:rPr lang="es-ES" dirty="0" smtClean="0"/>
              <a:t>Tercer nivel</a:t>
            </a:r>
          </a:p>
          <a:p>
            <a:pPr lvl="3"/>
            <a:r>
              <a:rPr lang="es-ES" dirty="0" smtClean="0"/>
              <a:t>Cuarto nivel</a:t>
            </a:r>
          </a:p>
          <a:p>
            <a:pPr lvl="4"/>
            <a:r>
              <a:rPr lang="es-ES" dirty="0" smtClean="0"/>
              <a:t>Quinto nivel</a:t>
            </a:r>
            <a:endParaRPr lang="en-US" dirty="0"/>
          </a:p>
        </p:txBody>
      </p:sp>
    </p:spTree>
    <p:extLst>
      <p:ext uri="{BB962C8B-B14F-4D97-AF65-F5344CB8AC3E}">
        <p14:creationId xmlns:p14="http://schemas.microsoft.com/office/powerpoint/2010/main" val="1896695409"/>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Lst>
  <p:hf sldNum="0" hdr="0" ftr="0" dt="0"/>
  <p:txStyles>
    <p:titleStyle>
      <a:lvl1pPr algn="l" defTabSz="457200" rtl="0" eaLnBrk="1" latinLnBrk="0" hangingPunct="1">
        <a:spcBef>
          <a:spcPct val="0"/>
        </a:spcBef>
        <a:buNone/>
        <a:defRPr sz="3600" kern="1200">
          <a:solidFill>
            <a:srgbClr val="004A84"/>
          </a:solidFill>
          <a:latin typeface="Myriad Pro" panose="020B0503030403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rgbClr val="004A84"/>
        </a:buClr>
        <a:buSzPct val="97000"/>
        <a:buFont typeface="Trebuchet MS" panose="020B0603020202020204" pitchFamily="34" charset="0"/>
        <a:buChar char="●"/>
        <a:defRPr sz="24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742950" indent="-285750" algn="l" defTabSz="457200" rtl="0" eaLnBrk="1" latinLnBrk="0" hangingPunct="1">
        <a:spcBef>
          <a:spcPts val="1000"/>
        </a:spcBef>
        <a:spcAft>
          <a:spcPts val="0"/>
        </a:spcAft>
        <a:buClr>
          <a:srgbClr val="004A84"/>
        </a:buClr>
        <a:buSzPct val="97000"/>
        <a:buFont typeface="Trebuchet MS" panose="020B0603020202020204" pitchFamily="34" charset="0"/>
        <a:buChar char="●"/>
        <a:defRPr sz="2000" kern="1200">
          <a:solidFill>
            <a:schemeClr val="tx1">
              <a:lumMod val="75000"/>
              <a:lumOff val="25000"/>
            </a:schemeClr>
          </a:solidFill>
          <a:latin typeface="Arial" panose="020B0604020202020204" pitchFamily="34" charset="0"/>
          <a:ea typeface="+mn-ea"/>
          <a:cs typeface="Arial" panose="020B0604020202020204" pitchFamily="34" charset="0"/>
        </a:defRPr>
      </a:lvl2pPr>
      <a:lvl3pPr marL="1143000" indent="-228600" algn="l" defTabSz="457200" rtl="0" eaLnBrk="1" latinLnBrk="0" hangingPunct="1">
        <a:spcBef>
          <a:spcPts val="1000"/>
        </a:spcBef>
        <a:spcAft>
          <a:spcPts val="0"/>
        </a:spcAft>
        <a:buClr>
          <a:srgbClr val="004A84"/>
        </a:buClr>
        <a:buSzPct val="97000"/>
        <a:buFont typeface="Trebuchet MS" panose="020B0603020202020204" pitchFamily="34" charset="0"/>
        <a:buChar char="●"/>
        <a:defRPr sz="1800" kern="1200">
          <a:solidFill>
            <a:schemeClr val="tx1">
              <a:lumMod val="75000"/>
              <a:lumOff val="25000"/>
            </a:schemeClr>
          </a:solidFill>
          <a:latin typeface="Arial" panose="020B0604020202020204" pitchFamily="34" charset="0"/>
          <a:ea typeface="+mn-ea"/>
          <a:cs typeface="Arial" panose="020B0604020202020204" pitchFamily="34" charset="0"/>
        </a:defRPr>
      </a:lvl3pPr>
      <a:lvl4pPr marL="1600200" indent="-228600" algn="l" defTabSz="457200" rtl="0" eaLnBrk="1" latinLnBrk="0" hangingPunct="1">
        <a:spcBef>
          <a:spcPts val="1000"/>
        </a:spcBef>
        <a:spcAft>
          <a:spcPts val="0"/>
        </a:spcAft>
        <a:buClr>
          <a:srgbClr val="004A84"/>
        </a:buClr>
        <a:buSzPct val="97000"/>
        <a:buFont typeface="Trebuchet MS" panose="020B0603020202020204" pitchFamily="34" charset="0"/>
        <a:buChar char="●"/>
        <a:defRPr sz="1600" kern="1200">
          <a:solidFill>
            <a:schemeClr val="tx1">
              <a:lumMod val="75000"/>
              <a:lumOff val="25000"/>
            </a:schemeClr>
          </a:solidFill>
          <a:latin typeface="Arial" panose="020B0604020202020204" pitchFamily="34" charset="0"/>
          <a:ea typeface="+mn-ea"/>
          <a:cs typeface="Arial" panose="020B0604020202020204" pitchFamily="34" charset="0"/>
        </a:defRPr>
      </a:lvl4pPr>
      <a:lvl5pPr marL="2057400" indent="-228600" algn="l" defTabSz="457200" rtl="0" eaLnBrk="1" latinLnBrk="0" hangingPunct="1">
        <a:spcBef>
          <a:spcPts val="1000"/>
        </a:spcBef>
        <a:spcAft>
          <a:spcPts val="0"/>
        </a:spcAft>
        <a:buClr>
          <a:srgbClr val="004A84"/>
        </a:buClr>
        <a:buSzPct val="97000"/>
        <a:buFont typeface="Trebuchet MS" panose="020B0603020202020204" pitchFamily="34" charset="0"/>
        <a:buChar char="●"/>
        <a:defRPr sz="1600" kern="1200">
          <a:solidFill>
            <a:schemeClr val="tx1">
              <a:lumMod val="75000"/>
              <a:lumOff val="25000"/>
            </a:schemeClr>
          </a:solidFill>
          <a:latin typeface="Arial" panose="020B0604020202020204" pitchFamily="34" charset="0"/>
          <a:ea typeface="+mn-ea"/>
          <a:cs typeface="Arial" panose="020B0604020202020204" pitchFamily="34" charset="0"/>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chart" Target="../charts/chart4.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0.png"/><Relationship Id="rId1" Type="http://schemas.openxmlformats.org/officeDocument/2006/relationships/slideLayout" Target="../slideLayouts/slideLayout4.xml"/><Relationship Id="rId4" Type="http://schemas.openxmlformats.org/officeDocument/2006/relationships/image" Target="../media/image50.png"/></Relationships>
</file>

<file path=ppt/slides/_rels/slide11.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chart" Target="../charts/chart11.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chart" Target="../charts/chart16.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hyperlink" Target="http://saludpublica.mx/index.php/spm/issue/view/494/showToc" TargetMode="External"/><Relationship Id="rId2" Type="http://schemas.openxmlformats.org/officeDocument/2006/relationships/hyperlink" Target="http://www.tobaccotactics.org/index.php/International_Tax_and_Investment_Center" TargetMode="External"/><Relationship Id="rId1" Type="http://schemas.openxmlformats.org/officeDocument/2006/relationships/slideLayout" Target="../slideLayouts/slideLayout4.xml"/><Relationship Id="rId4" Type="http://schemas.openxmlformats.org/officeDocument/2006/relationships/hyperlink" Target="http://dx.doi.org/10.1016/S0140-6736(13)61583-4"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hyperlink" Target="http://www.gorgas.gob.pa/SitioWebTabaco/Inicio.htm"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4294967295"/>
          </p:nvPr>
        </p:nvSpPr>
        <p:spPr>
          <a:xfrm>
            <a:off x="122830" y="2570137"/>
            <a:ext cx="7601803" cy="1492333"/>
          </a:xfrm>
        </p:spPr>
        <p:txBody>
          <a:bodyPr>
            <a:noAutofit/>
          </a:bodyPr>
          <a:lstStyle/>
          <a:p>
            <a:pPr marL="0" indent="0" algn="ctr">
              <a:buNone/>
            </a:pPr>
            <a:r>
              <a:rPr lang="es-PA" sz="2800" b="1" dirty="0" smtClean="0">
                <a:solidFill>
                  <a:srgbClr val="002060"/>
                </a:solidFill>
              </a:rPr>
              <a:t>Experiencia del incremento y etiquetado del impuesto al tabaco respecto </a:t>
            </a:r>
            <a:r>
              <a:rPr lang="es-PA" sz="2800" b="1" smtClean="0">
                <a:solidFill>
                  <a:srgbClr val="002060"/>
                </a:solidFill>
              </a:rPr>
              <a:t>de </a:t>
            </a:r>
            <a:r>
              <a:rPr lang="es-PA" sz="2800" b="1" smtClean="0">
                <a:solidFill>
                  <a:srgbClr val="002060"/>
                </a:solidFill>
              </a:rPr>
              <a:t>las </a:t>
            </a:r>
            <a:r>
              <a:rPr lang="es-PA" sz="2800" b="1" dirty="0" smtClean="0">
                <a:solidFill>
                  <a:srgbClr val="002060"/>
                </a:solidFill>
              </a:rPr>
              <a:t>ENT.</a:t>
            </a:r>
            <a:endParaRPr lang="es-PA" sz="2800" dirty="0" smtClean="0">
              <a:solidFill>
                <a:srgbClr val="002060"/>
              </a:solidFill>
            </a:endParaRPr>
          </a:p>
          <a:p>
            <a:pPr marL="0" indent="0" algn="ctr">
              <a:buNone/>
            </a:pPr>
            <a:r>
              <a:rPr lang="es-PA" sz="2800" b="1" dirty="0" err="1" smtClean="0">
                <a:solidFill>
                  <a:srgbClr val="002060"/>
                </a:solidFill>
              </a:rPr>
              <a:t>MSc</a:t>
            </a:r>
            <a:r>
              <a:rPr lang="es-PA" sz="2800" b="1" dirty="0" smtClean="0">
                <a:solidFill>
                  <a:srgbClr val="002060"/>
                </a:solidFill>
              </a:rPr>
              <a:t>. Víctor Hugo Herrera Ballesteros</a:t>
            </a:r>
          </a:p>
          <a:p>
            <a:pPr marL="0" indent="0" algn="ctr">
              <a:buNone/>
            </a:pPr>
            <a:r>
              <a:rPr lang="es-PA" sz="2800" b="1" dirty="0" smtClean="0">
                <a:solidFill>
                  <a:srgbClr val="002060"/>
                </a:solidFill>
              </a:rPr>
              <a:t>Noviembre de 2018</a:t>
            </a:r>
          </a:p>
          <a:p>
            <a:pPr marL="0" indent="0" algn="ctr">
              <a:buNone/>
            </a:pPr>
            <a:endParaRPr lang="es-PA" sz="2800" b="1" dirty="0">
              <a:solidFill>
                <a:srgbClr val="002060"/>
              </a:solidFill>
            </a:endParaRPr>
          </a:p>
        </p:txBody>
      </p:sp>
    </p:spTree>
    <p:extLst>
      <p:ext uri="{BB962C8B-B14F-4D97-AF65-F5344CB8AC3E}">
        <p14:creationId xmlns:p14="http://schemas.microsoft.com/office/powerpoint/2010/main" val="724274113"/>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1750" y="2794600"/>
            <a:ext cx="8083550" cy="625434"/>
          </a:xfrm>
          <a:scene3d>
            <a:camera prst="orthographicFront"/>
            <a:lightRig rig="threePt" dir="t"/>
          </a:scene3d>
          <a:sp3d>
            <a:bevelT/>
          </a:sp3d>
        </p:spPr>
        <p:txBody>
          <a:bodyPr>
            <a:normAutofit fontScale="90000"/>
          </a:bodyPr>
          <a:lstStyle/>
          <a:p>
            <a:pPr algn="ctr"/>
            <a:r>
              <a:rPr lang="es-PA" dirty="0" smtClean="0">
                <a:solidFill>
                  <a:srgbClr val="002060"/>
                </a:solidFill>
                <a:latin typeface="Arial" panose="020B0604020202020204" pitchFamily="34" charset="0"/>
                <a:cs typeface="Arial" panose="020B0604020202020204" pitchFamily="34" charset="0"/>
              </a:rPr>
              <a:t>El problema de las ENT en Panamá</a:t>
            </a:r>
            <a:endParaRPr lang="es-PA"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46092234"/>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BEBA8EAE-BF5A-486C-A8C5-ECC9F3942E4B}">
                <a14:imgProps xmlns:a14="http://schemas.microsoft.com/office/drawing/2010/main">
                  <a14:imgLayer r:embed="rId3">
                    <a14:imgEffect>
                      <a14:sharpenSoften amount="45000"/>
                    </a14:imgEffect>
                    <a14:imgEffect>
                      <a14:brightnessContrast contrast="-12000"/>
                    </a14:imgEffect>
                  </a14:imgLayer>
                </a14:imgProps>
              </a:ext>
            </a:extLst>
          </a:blip>
          <a:stretch>
            <a:fillRect/>
          </a:stretch>
        </p:blipFill>
        <p:spPr>
          <a:xfrm>
            <a:off x="971600" y="1532582"/>
            <a:ext cx="7210425" cy="2400474"/>
          </a:xfrm>
          <a:prstGeom prst="round2DiagRect">
            <a:avLst>
              <a:gd name="adj1" fmla="val 16667"/>
              <a:gd name="adj2" fmla="val 0"/>
            </a:avLst>
          </a:prstGeom>
          <a:ln w="88900" cap="sq">
            <a:solidFill>
              <a:srgbClr val="FFFFFF"/>
            </a:solidFill>
            <a:miter lim="800000"/>
          </a:ln>
          <a:effectLst>
            <a:outerShdw blurRad="50800" dist="38100" dir="2700000" algn="tl" rotWithShape="0">
              <a:prstClr val="black">
                <a:alpha val="40000"/>
              </a:prstClr>
            </a:outerShdw>
            <a:softEdge rad="317500"/>
          </a:effectLst>
        </p:spPr>
      </p:pic>
      <p:sp>
        <p:nvSpPr>
          <p:cNvPr id="6" name="Rectángulo 5"/>
          <p:cNvSpPr/>
          <p:nvPr/>
        </p:nvSpPr>
        <p:spPr>
          <a:xfrm>
            <a:off x="827584" y="3717612"/>
            <a:ext cx="7982272" cy="215444"/>
          </a:xfrm>
          <a:prstGeom prst="rect">
            <a:avLst/>
          </a:prstGeom>
        </p:spPr>
        <p:txBody>
          <a:bodyPr wrap="square">
            <a:spAutoFit/>
          </a:bodyPr>
          <a:lstStyle/>
          <a:p>
            <a:r>
              <a:rPr lang="es-PA" sz="800" dirty="0" smtClean="0"/>
              <a:t>       Fuente: https</a:t>
            </a:r>
            <a:r>
              <a:rPr lang="es-PA" sz="800" dirty="0"/>
              <a:t>://en.wikipedia.org/wiki/Disability-adjusted_life_year</a:t>
            </a:r>
          </a:p>
        </p:txBody>
      </p:sp>
      <mc:AlternateContent xmlns:mc="http://schemas.openxmlformats.org/markup-compatibility/2006" xmlns:a14="http://schemas.microsoft.com/office/drawing/2010/main">
        <mc:Choice Requires="a14">
          <p:sp>
            <p:nvSpPr>
              <p:cNvPr id="7" name="Rectángulo 6"/>
              <p:cNvSpPr/>
              <p:nvPr/>
            </p:nvSpPr>
            <p:spPr>
              <a:xfrm>
                <a:off x="1691680" y="4199960"/>
                <a:ext cx="5670376" cy="2109360"/>
              </a:xfrm>
              <a:prstGeom prst="rect">
                <a:avLst/>
              </a:prstGeom>
              <a:solidFill>
                <a:schemeClr val="bg1">
                  <a:lumMod val="85000"/>
                  <a:alpha val="30000"/>
                </a:schemeClr>
              </a:solidFill>
              <a:effectLst>
                <a:outerShdw blurRad="50800" dist="50800" dir="5400000" sx="1000" sy="1000" algn="ctr" rotWithShape="0">
                  <a:srgbClr val="000000">
                    <a:alpha val="50000"/>
                  </a:srgbClr>
                </a:outerShdw>
                <a:softEdge rad="635000"/>
              </a:effectLst>
            </p:spPr>
            <p:txBody>
              <a:bodyPr wrap="square">
                <a:spAutoFit/>
              </a:bodyPr>
              <a:lstStyle/>
              <a:p>
                <a:pPr>
                  <a:lnSpc>
                    <a:spcPct val="107000"/>
                  </a:lnSpc>
                  <a:spcAft>
                    <a:spcPts val="800"/>
                  </a:spcAft>
                </a:pPr>
                <a:r>
                  <a:rPr lang="en-US" sz="1400" b="1" dirty="0">
                    <a:latin typeface="Arial" panose="020B0604020202020204" pitchFamily="34" charset="0"/>
                    <a:ea typeface="Calibri" panose="020F0502020204030204" pitchFamily="34" charset="0"/>
                    <a:cs typeface="Arial" panose="020B0604020202020204" pitchFamily="34" charset="0"/>
                  </a:rPr>
                  <a:t>YLL = </a:t>
                </a:r>
                <a:r>
                  <a:rPr lang="en-US" sz="1400" b="1" dirty="0" smtClean="0">
                    <a:latin typeface="Arial" panose="020B0604020202020204" pitchFamily="34" charset="0"/>
                    <a:ea typeface="Calibri" panose="020F0502020204030204" pitchFamily="34" charset="0"/>
                    <a:cs typeface="Arial" panose="020B0604020202020204" pitchFamily="34" charset="0"/>
                  </a:rPr>
                  <a:t>AD-LE</a:t>
                </a:r>
                <a:endParaRPr lang="es-PA" sz="1400" b="1"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b="1" dirty="0" smtClean="0">
                    <a:latin typeface="Arial" panose="020B0604020202020204" pitchFamily="34" charset="0"/>
                    <a:ea typeface="Calibri" panose="020F0502020204030204" pitchFamily="34" charset="0"/>
                    <a:cs typeface="Arial" panose="020B0604020202020204" pitchFamily="34" charset="0"/>
                  </a:rPr>
                  <a:t>AD </a:t>
                </a:r>
                <a:r>
                  <a:rPr lang="en-US" sz="1400" b="1" dirty="0">
                    <a:latin typeface="Arial" panose="020B0604020202020204" pitchFamily="34" charset="0"/>
                    <a:ea typeface="Calibri" panose="020F0502020204030204" pitchFamily="34" charset="0"/>
                    <a:cs typeface="Arial" panose="020B0604020202020204" pitchFamily="34" charset="0"/>
                  </a:rPr>
                  <a:t>= </a:t>
                </a:r>
                <a:r>
                  <a:rPr lang="en-US" sz="1400" b="1" dirty="0" smtClean="0">
                    <a:latin typeface="Arial" panose="020B0604020202020204" pitchFamily="34" charset="0"/>
                    <a:ea typeface="Calibri" panose="020F0502020204030204" pitchFamily="34" charset="0"/>
                    <a:cs typeface="Arial" panose="020B0604020202020204" pitchFamily="34" charset="0"/>
                  </a:rPr>
                  <a:t>Age </a:t>
                </a:r>
                <a:r>
                  <a:rPr lang="en-US" sz="1400" b="1" dirty="0">
                    <a:latin typeface="Arial" panose="020B0604020202020204" pitchFamily="34" charset="0"/>
                    <a:ea typeface="Calibri" panose="020F0502020204030204" pitchFamily="34" charset="0"/>
                    <a:cs typeface="Arial" panose="020B0604020202020204" pitchFamily="34" charset="0"/>
                  </a:rPr>
                  <a:t>of death</a:t>
                </a:r>
                <a:endParaRPr lang="es-PA" sz="1400" b="1"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b="1" dirty="0">
                    <a:latin typeface="Arial" panose="020B0604020202020204" pitchFamily="34" charset="0"/>
                    <a:ea typeface="Calibri" panose="020F0502020204030204" pitchFamily="34" charset="0"/>
                    <a:cs typeface="Arial" panose="020B0604020202020204" pitchFamily="34" charset="0"/>
                  </a:rPr>
                  <a:t>LE = Expected life years </a:t>
                </a:r>
                <a:endParaRPr lang="es-PA" sz="1400" b="1"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b="1" dirty="0">
                    <a:latin typeface="Arial" panose="020B0604020202020204" pitchFamily="34" charset="0"/>
                    <a:ea typeface="Calibri" panose="020F0502020204030204" pitchFamily="34" charset="0"/>
                    <a:cs typeface="Arial" panose="020B0604020202020204" pitchFamily="34" charset="0"/>
                  </a:rPr>
                  <a:t>r = Discount social rate</a:t>
                </a:r>
                <a:endParaRPr lang="es-PA" sz="1400" b="1" dirty="0">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US" sz="1400" b="1" dirty="0">
                    <a:latin typeface="Arial" panose="020B0604020202020204" pitchFamily="34" charset="0"/>
                    <a:ea typeface="Calibri" panose="020F0502020204030204" pitchFamily="34" charset="0"/>
                    <a:cs typeface="Arial" panose="020B0604020202020204" pitchFamily="34" charset="0"/>
                  </a:rPr>
                  <a:t>NPVYLL = </a:t>
                </a:r>
                <a14:m>
                  <m:oMath xmlns:m="http://schemas.openxmlformats.org/officeDocument/2006/math">
                    <m:nary>
                      <m:naryPr>
                        <m:chr m:val="∑"/>
                        <m:limLoc m:val="undOvr"/>
                        <m:ctrlPr>
                          <a:rPr lang="es-PA" sz="1400" b="1" i="1">
                            <a:latin typeface="Cambria Math" panose="02040503050406030204" pitchFamily="18" charset="0"/>
                            <a:ea typeface="Calibri" panose="020F0502020204030204" pitchFamily="34" charset="0"/>
                            <a:cs typeface="Times New Roman" panose="02020603050405020304" pitchFamily="18" charset="0"/>
                          </a:rPr>
                        </m:ctrlPr>
                      </m:naryPr>
                      <m:sub>
                        <m:r>
                          <a:rPr lang="en-US" sz="1400" b="1" i="1">
                            <a:latin typeface="Cambria Math" panose="02040503050406030204" pitchFamily="18" charset="0"/>
                            <a:ea typeface="Calibri" panose="020F0502020204030204" pitchFamily="34" charset="0"/>
                            <a:cs typeface="Times New Roman" panose="02020603050405020304" pitchFamily="18" charset="0"/>
                          </a:rPr>
                          <m:t>𝒕</m:t>
                        </m:r>
                        <m:r>
                          <a:rPr lang="en-US" sz="1400" b="1" i="1">
                            <a:latin typeface="Cambria Math" panose="02040503050406030204" pitchFamily="18" charset="0"/>
                            <a:ea typeface="Calibri" panose="020F0502020204030204" pitchFamily="34" charset="0"/>
                            <a:cs typeface="Times New Roman" panose="02020603050405020304" pitchFamily="18" charset="0"/>
                          </a:rPr>
                          <m:t>=</m:t>
                        </m:r>
                        <m:r>
                          <a:rPr lang="en-US" sz="1400" b="1" i="1">
                            <a:latin typeface="Cambria Math" panose="02040503050406030204" pitchFamily="18" charset="0"/>
                            <a:ea typeface="Calibri" panose="020F0502020204030204" pitchFamily="34" charset="0"/>
                            <a:cs typeface="Times New Roman" panose="02020603050405020304" pitchFamily="18" charset="0"/>
                          </a:rPr>
                          <m:t>𝟏</m:t>
                        </m:r>
                      </m:sub>
                      <m:sup>
                        <m:r>
                          <a:rPr lang="en-US" sz="1400" b="1" i="1">
                            <a:latin typeface="Cambria Math" panose="02040503050406030204" pitchFamily="18" charset="0"/>
                            <a:ea typeface="Calibri" panose="020F0502020204030204" pitchFamily="34" charset="0"/>
                            <a:cs typeface="Times New Roman" panose="02020603050405020304" pitchFamily="18" charset="0"/>
                          </a:rPr>
                          <m:t>𝒏</m:t>
                        </m:r>
                      </m:sup>
                      <m:e>
                        <m:f>
                          <m:fPr>
                            <m:ctrlPr>
                              <a:rPr lang="es-PA" sz="1400" b="1" i="1">
                                <a:latin typeface="Cambria Math" panose="02040503050406030204" pitchFamily="18" charset="0"/>
                                <a:ea typeface="Calibri" panose="020F0502020204030204" pitchFamily="34" charset="0"/>
                                <a:cs typeface="Times New Roman" panose="02020603050405020304" pitchFamily="18" charset="0"/>
                              </a:rPr>
                            </m:ctrlPr>
                          </m:fPr>
                          <m:num>
                            <m:r>
                              <a:rPr lang="en-US" sz="1400" b="1" i="1">
                                <a:latin typeface="Cambria Math" panose="02040503050406030204" pitchFamily="18" charset="0"/>
                                <a:ea typeface="Calibri" panose="020F0502020204030204" pitchFamily="34" charset="0"/>
                                <a:cs typeface="Times New Roman" panose="02020603050405020304" pitchFamily="18" charset="0"/>
                              </a:rPr>
                              <m:t>𝒀𝑳𝑳</m:t>
                            </m:r>
                          </m:num>
                          <m:den>
                            <m:sSup>
                              <m:sSupPr>
                                <m:ctrlPr>
                                  <a:rPr lang="es-PA" sz="1400" b="1" i="1">
                                    <a:latin typeface="Cambria Math" panose="02040503050406030204" pitchFamily="18" charset="0"/>
                                    <a:ea typeface="Calibri" panose="020F0502020204030204" pitchFamily="34" charset="0"/>
                                    <a:cs typeface="Times New Roman" panose="02020603050405020304" pitchFamily="18" charset="0"/>
                                  </a:rPr>
                                </m:ctrlPr>
                              </m:sSupPr>
                              <m:e>
                                <m:r>
                                  <a:rPr lang="en-US" sz="1400" b="1" i="1">
                                    <a:latin typeface="Cambria Math" panose="02040503050406030204" pitchFamily="18" charset="0"/>
                                    <a:ea typeface="Calibri" panose="020F0502020204030204" pitchFamily="34" charset="0"/>
                                    <a:cs typeface="Times New Roman" panose="02020603050405020304" pitchFamily="18" charset="0"/>
                                  </a:rPr>
                                  <m:t>(</m:t>
                                </m:r>
                                <m:r>
                                  <a:rPr lang="en-US" sz="1400" b="1" i="1">
                                    <a:latin typeface="Cambria Math" panose="02040503050406030204" pitchFamily="18" charset="0"/>
                                    <a:ea typeface="Calibri" panose="020F0502020204030204" pitchFamily="34" charset="0"/>
                                    <a:cs typeface="Times New Roman" panose="02020603050405020304" pitchFamily="18" charset="0"/>
                                  </a:rPr>
                                  <m:t>𝟏</m:t>
                                </m:r>
                                <m:r>
                                  <a:rPr lang="en-US" sz="1400" b="1" i="1">
                                    <a:latin typeface="Cambria Math" panose="02040503050406030204" pitchFamily="18" charset="0"/>
                                    <a:ea typeface="Calibri" panose="020F0502020204030204" pitchFamily="34" charset="0"/>
                                    <a:cs typeface="Times New Roman" panose="02020603050405020304" pitchFamily="18" charset="0"/>
                                  </a:rPr>
                                  <m:t>+</m:t>
                                </m:r>
                                <m:r>
                                  <a:rPr lang="en-US" sz="1400" b="1" i="1">
                                    <a:latin typeface="Cambria Math" panose="02040503050406030204" pitchFamily="18" charset="0"/>
                                    <a:ea typeface="Calibri" panose="020F0502020204030204" pitchFamily="34" charset="0"/>
                                    <a:cs typeface="Times New Roman" panose="02020603050405020304" pitchFamily="18" charset="0"/>
                                  </a:rPr>
                                  <m:t>𝒓</m:t>
                                </m:r>
                                <m:r>
                                  <a:rPr lang="en-US" sz="1400" b="1" i="1">
                                    <a:latin typeface="Cambria Math" panose="02040503050406030204" pitchFamily="18" charset="0"/>
                                    <a:ea typeface="Calibri" panose="020F0502020204030204" pitchFamily="34" charset="0"/>
                                    <a:cs typeface="Times New Roman" panose="02020603050405020304" pitchFamily="18" charset="0"/>
                                  </a:rPr>
                                  <m:t>)</m:t>
                                </m:r>
                              </m:e>
                              <m:sup>
                                <m:r>
                                  <a:rPr lang="en-US" sz="1400" b="1" i="1">
                                    <a:latin typeface="Cambria Math" panose="02040503050406030204" pitchFamily="18" charset="0"/>
                                    <a:ea typeface="Calibri" panose="020F0502020204030204" pitchFamily="34" charset="0"/>
                                    <a:cs typeface="Times New Roman" panose="02020603050405020304" pitchFamily="18" charset="0"/>
                                  </a:rPr>
                                  <m:t>𝒏</m:t>
                                </m:r>
                              </m:sup>
                            </m:sSup>
                          </m:den>
                        </m:f>
                      </m:e>
                    </m:nary>
                  </m:oMath>
                </a14:m>
                <a:r>
                  <a:rPr lang="en-US" sz="1400" b="1" dirty="0">
                    <a:latin typeface="Arial" panose="020B0604020202020204" pitchFamily="34" charset="0"/>
                    <a:ea typeface="Times New Roman" panose="02020603050405020304" pitchFamily="18" charset="0"/>
                    <a:cs typeface="Arial" panose="020B0604020202020204" pitchFamily="34" charset="0"/>
                  </a:rPr>
                  <a:t>  Net present value of </a:t>
                </a:r>
                <a:r>
                  <a:rPr lang="en-US" sz="1400" b="1" dirty="0" smtClean="0">
                    <a:latin typeface="Arial" panose="020B0604020202020204" pitchFamily="34" charset="0"/>
                    <a:ea typeface="Times New Roman" panose="02020603050405020304" pitchFamily="18" charset="0"/>
                    <a:cs typeface="Arial" panose="020B0604020202020204" pitchFamily="34" charset="0"/>
                  </a:rPr>
                  <a:t>YLL</a:t>
                </a:r>
              </a:p>
              <a:p>
                <a:pPr>
                  <a:lnSpc>
                    <a:spcPct val="107000"/>
                  </a:lnSpc>
                  <a:spcAft>
                    <a:spcPts val="800"/>
                  </a:spcAft>
                </a:pPr>
                <a:r>
                  <a:rPr lang="en-US" sz="1400" b="1" dirty="0" smtClean="0">
                    <a:latin typeface="Arial" panose="020B0604020202020204" pitchFamily="34" charset="0"/>
                    <a:ea typeface="Calibri" panose="020F0502020204030204" pitchFamily="34" charset="0"/>
                    <a:cs typeface="Arial" panose="020B0604020202020204" pitchFamily="34" charset="0"/>
                  </a:rPr>
                  <a:t>YLL </a:t>
                </a:r>
                <a:r>
                  <a:rPr lang="en-US" sz="1400" b="1" dirty="0" err="1" smtClean="0">
                    <a:latin typeface="Arial" panose="020B0604020202020204" pitchFamily="34" charset="0"/>
                    <a:ea typeface="Calibri" panose="020F0502020204030204" pitchFamily="34" charset="0"/>
                    <a:cs typeface="Arial" panose="020B0604020202020204" pitchFamily="34" charset="0"/>
                  </a:rPr>
                  <a:t>en</a:t>
                </a:r>
                <a:r>
                  <a:rPr lang="en-US" sz="1400" b="1" dirty="0" smtClean="0">
                    <a:latin typeface="Arial" panose="020B0604020202020204" pitchFamily="34" charset="0"/>
                    <a:ea typeface="Calibri" panose="020F0502020204030204" pitchFamily="34" charset="0"/>
                    <a:cs typeface="Arial" panose="020B0604020202020204" pitchFamily="34" charset="0"/>
                  </a:rPr>
                  <a:t> B/. = NPVYLL (</a:t>
                </a:r>
                <a:r>
                  <a:rPr lang="en-US" sz="1400" b="1" dirty="0" err="1" smtClean="0">
                    <a:latin typeface="Arial" panose="020B0604020202020204" pitchFamily="34" charset="0"/>
                    <a:ea typeface="Calibri" panose="020F0502020204030204" pitchFamily="34" charset="0"/>
                    <a:cs typeface="Arial" panose="020B0604020202020204" pitchFamily="34" charset="0"/>
                  </a:rPr>
                  <a:t>Renta</a:t>
                </a:r>
                <a:r>
                  <a:rPr lang="en-US" sz="1400" b="1" dirty="0" smtClean="0">
                    <a:latin typeface="Arial" panose="020B0604020202020204" pitchFamily="34" charset="0"/>
                    <a:ea typeface="Calibri" panose="020F0502020204030204" pitchFamily="34" charset="0"/>
                    <a:cs typeface="Arial" panose="020B0604020202020204" pitchFamily="34" charset="0"/>
                  </a:rPr>
                  <a:t> </a:t>
                </a:r>
                <a:r>
                  <a:rPr lang="en-US" sz="1400" b="1" dirty="0" err="1" smtClean="0">
                    <a:latin typeface="Arial" panose="020B0604020202020204" pitchFamily="34" charset="0"/>
                    <a:ea typeface="Calibri" panose="020F0502020204030204" pitchFamily="34" charset="0"/>
                    <a:cs typeface="Arial" panose="020B0604020202020204" pitchFamily="34" charset="0"/>
                  </a:rPr>
                  <a:t>por</a:t>
                </a:r>
                <a:r>
                  <a:rPr lang="en-US" sz="1400" b="1" dirty="0" smtClean="0">
                    <a:latin typeface="Arial" panose="020B0604020202020204" pitchFamily="34" charset="0"/>
                    <a:ea typeface="Calibri" panose="020F0502020204030204" pitchFamily="34" charset="0"/>
                    <a:cs typeface="Arial" panose="020B0604020202020204" pitchFamily="34" charset="0"/>
                  </a:rPr>
                  <a:t> </a:t>
                </a:r>
                <a:r>
                  <a:rPr lang="en-US" sz="1400" b="1" dirty="0" err="1" smtClean="0">
                    <a:latin typeface="Arial" panose="020B0604020202020204" pitchFamily="34" charset="0"/>
                    <a:ea typeface="Calibri" panose="020F0502020204030204" pitchFamily="34" charset="0"/>
                    <a:cs typeface="Arial" panose="020B0604020202020204" pitchFamily="34" charset="0"/>
                  </a:rPr>
                  <a:t>habitante</a:t>
                </a:r>
                <a:r>
                  <a:rPr lang="en-US" sz="1400" b="1" dirty="0" smtClean="0">
                    <a:latin typeface="Arial" panose="020B0604020202020204" pitchFamily="34" charset="0"/>
                    <a:ea typeface="Calibri" panose="020F0502020204030204" pitchFamily="34" charset="0"/>
                    <a:cs typeface="Arial" panose="020B0604020202020204" pitchFamily="34" charset="0"/>
                  </a:rPr>
                  <a:t>  de 2016)</a:t>
                </a:r>
                <a:endParaRPr lang="es-PA" sz="1400" b="1" dirty="0">
                  <a:latin typeface="Arial" panose="020B0604020202020204" pitchFamily="34" charset="0"/>
                  <a:ea typeface="Calibri" panose="020F0502020204030204" pitchFamily="34" charset="0"/>
                  <a:cs typeface="Arial" panose="020B0604020202020204" pitchFamily="34" charset="0"/>
                </a:endParaRPr>
              </a:p>
            </p:txBody>
          </p:sp>
        </mc:Choice>
        <mc:Fallback xmlns="">
          <p:sp>
            <p:nvSpPr>
              <p:cNvPr id="7" name="Rectángulo 6"/>
              <p:cNvSpPr>
                <a:spLocks noRot="1" noChangeAspect="1" noMove="1" noResize="1" noEditPoints="1" noAdjustHandles="1" noChangeArrowheads="1" noChangeShapeType="1" noTextEdit="1"/>
              </p:cNvSpPr>
              <p:nvPr/>
            </p:nvSpPr>
            <p:spPr>
              <a:xfrm>
                <a:off x="1691680" y="4199960"/>
                <a:ext cx="5670376" cy="2109360"/>
              </a:xfrm>
              <a:prstGeom prst="rect">
                <a:avLst/>
              </a:prstGeom>
              <a:blipFill>
                <a:blip r:embed="rId4"/>
                <a:stretch>
                  <a:fillRect l="-323" t="-578" b="-4046"/>
                </a:stretch>
              </a:blipFill>
              <a:effectLst>
                <a:outerShdw blurRad="50800" dist="50800" dir="5400000" sx="1000" sy="1000" algn="ctr" rotWithShape="0">
                  <a:srgbClr val="000000">
                    <a:alpha val="50000"/>
                  </a:srgbClr>
                </a:outerShdw>
                <a:softEdge rad="635000"/>
              </a:effectLst>
            </p:spPr>
            <p:txBody>
              <a:bodyPr/>
              <a:lstStyle/>
              <a:p>
                <a:r>
                  <a:rPr lang="es-PA">
                    <a:noFill/>
                  </a:rPr>
                  <a:t> </a:t>
                </a:r>
              </a:p>
            </p:txBody>
          </p:sp>
        </mc:Fallback>
      </mc:AlternateContent>
      <p:sp>
        <p:nvSpPr>
          <p:cNvPr id="8" name="CuadroTexto 7"/>
          <p:cNvSpPr txBox="1"/>
          <p:nvPr/>
        </p:nvSpPr>
        <p:spPr>
          <a:xfrm>
            <a:off x="1547664" y="332656"/>
            <a:ext cx="6336704" cy="954107"/>
          </a:xfrm>
          <a:prstGeom prst="rect">
            <a:avLst/>
          </a:prstGeom>
          <a:solidFill>
            <a:schemeClr val="accent2">
              <a:alpha val="50000"/>
            </a:schemeClr>
          </a:solidFill>
          <a:scene3d>
            <a:camera prst="orthographicFront"/>
            <a:lightRig rig="threePt" dir="t"/>
          </a:scene3d>
          <a:sp3d>
            <a:bevelT/>
          </a:sp3d>
        </p:spPr>
        <p:txBody>
          <a:bodyPr wrap="square" rtlCol="0">
            <a:spAutoFit/>
          </a:bodyPr>
          <a:lstStyle/>
          <a:p>
            <a:pPr algn="ctr"/>
            <a:r>
              <a:rPr lang="es-PA" sz="2800" b="1" dirty="0" smtClean="0">
                <a:solidFill>
                  <a:srgbClr val="002060"/>
                </a:solidFill>
                <a:latin typeface="Arial" panose="020B0604020202020204" pitchFamily="34" charset="0"/>
                <a:cs typeface="Arial" panose="020B0604020202020204" pitchFamily="34" charset="0"/>
              </a:rPr>
              <a:t>Conceptualización de los años de vida perdidos por muerte prematura</a:t>
            </a:r>
            <a:endParaRPr lang="es-PA" sz="28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94642468"/>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1 Gráfico"/>
          <p:cNvGraphicFramePr>
            <a:graphicFrameLocks noGrp="1"/>
          </p:cNvGraphicFramePr>
          <p:nvPr>
            <p:extLst>
              <p:ext uri="{D42A27DB-BD31-4B8C-83A1-F6EECF244321}">
                <p14:modId xmlns:p14="http://schemas.microsoft.com/office/powerpoint/2010/main" val="3633953181"/>
              </p:ext>
            </p:extLst>
          </p:nvPr>
        </p:nvGraphicFramePr>
        <p:xfrm>
          <a:off x="241562" y="281823"/>
          <a:ext cx="8660876" cy="5739466"/>
        </p:xfrm>
        <a:graphic>
          <a:graphicData uri="http://schemas.openxmlformats.org/drawingml/2006/chart">
            <c:chart xmlns:c="http://schemas.openxmlformats.org/drawingml/2006/chart" xmlns:r="http://schemas.openxmlformats.org/officeDocument/2006/relationships" r:id="rId2"/>
          </a:graphicData>
        </a:graphic>
      </p:graphicFrame>
      <p:sp>
        <p:nvSpPr>
          <p:cNvPr id="6" name="CuadroTexto 5"/>
          <p:cNvSpPr txBox="1"/>
          <p:nvPr/>
        </p:nvSpPr>
        <p:spPr>
          <a:xfrm>
            <a:off x="169554" y="6021288"/>
            <a:ext cx="3826382" cy="246221"/>
          </a:xfrm>
          <a:prstGeom prst="rect">
            <a:avLst/>
          </a:prstGeom>
          <a:noFill/>
        </p:spPr>
        <p:txBody>
          <a:bodyPr wrap="square" rtlCol="0">
            <a:spAutoFit/>
          </a:bodyPr>
          <a:lstStyle/>
          <a:p>
            <a:r>
              <a:rPr lang="es-PA" sz="1000" dirty="0" smtClean="0"/>
              <a:t>Fuente: Elaboración propia con datos del MINSA-INEC. Panamá.</a:t>
            </a:r>
            <a:endParaRPr lang="es-PA" sz="1000" dirty="0"/>
          </a:p>
        </p:txBody>
      </p:sp>
    </p:spTree>
    <p:extLst>
      <p:ext uri="{BB962C8B-B14F-4D97-AF65-F5344CB8AC3E}">
        <p14:creationId xmlns:p14="http://schemas.microsoft.com/office/powerpoint/2010/main" val="2712337683"/>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Gráfico 4"/>
          <p:cNvGraphicFramePr>
            <a:graphicFrameLocks/>
          </p:cNvGraphicFramePr>
          <p:nvPr>
            <p:extLst/>
          </p:nvPr>
        </p:nvGraphicFramePr>
        <p:xfrm>
          <a:off x="539552" y="548680"/>
          <a:ext cx="7992888" cy="5328592"/>
        </p:xfrm>
        <a:graphic>
          <a:graphicData uri="http://schemas.openxmlformats.org/drawingml/2006/chart">
            <c:chart xmlns:c="http://schemas.openxmlformats.org/drawingml/2006/chart" xmlns:r="http://schemas.openxmlformats.org/officeDocument/2006/relationships" r:id="rId2"/>
          </a:graphicData>
        </a:graphic>
      </p:graphicFrame>
      <p:sp>
        <p:nvSpPr>
          <p:cNvPr id="6" name="CuadroTexto 5"/>
          <p:cNvSpPr txBox="1"/>
          <p:nvPr/>
        </p:nvSpPr>
        <p:spPr>
          <a:xfrm>
            <a:off x="457586" y="5877272"/>
            <a:ext cx="3826382" cy="246221"/>
          </a:xfrm>
          <a:prstGeom prst="rect">
            <a:avLst/>
          </a:prstGeom>
          <a:noFill/>
        </p:spPr>
        <p:txBody>
          <a:bodyPr wrap="square" rtlCol="0">
            <a:spAutoFit/>
          </a:bodyPr>
          <a:lstStyle/>
          <a:p>
            <a:r>
              <a:rPr lang="es-PA" sz="1000" dirty="0" smtClean="0"/>
              <a:t>Fuente: Elaboración propia con datos del MINSA-INEC. Panamá.</a:t>
            </a:r>
            <a:endParaRPr lang="es-PA" sz="1000" dirty="0"/>
          </a:p>
        </p:txBody>
      </p:sp>
    </p:spTree>
    <p:extLst>
      <p:ext uri="{BB962C8B-B14F-4D97-AF65-F5344CB8AC3E}">
        <p14:creationId xmlns:p14="http://schemas.microsoft.com/office/powerpoint/2010/main" val="720617869"/>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Gráfico 4"/>
          <p:cNvGraphicFramePr>
            <a:graphicFrameLocks noGrp="1"/>
          </p:cNvGraphicFramePr>
          <p:nvPr>
            <p:extLst/>
          </p:nvPr>
        </p:nvGraphicFramePr>
        <p:xfrm>
          <a:off x="239448" y="287073"/>
          <a:ext cx="8665104" cy="5734215"/>
        </p:xfrm>
        <a:graphic>
          <a:graphicData uri="http://schemas.openxmlformats.org/drawingml/2006/chart">
            <c:chart xmlns:c="http://schemas.openxmlformats.org/drawingml/2006/chart" xmlns:r="http://schemas.openxmlformats.org/officeDocument/2006/relationships" r:id="rId2"/>
          </a:graphicData>
        </a:graphic>
      </p:graphicFrame>
      <p:sp>
        <p:nvSpPr>
          <p:cNvPr id="6" name="CuadroTexto 5"/>
          <p:cNvSpPr txBox="1"/>
          <p:nvPr/>
        </p:nvSpPr>
        <p:spPr>
          <a:xfrm>
            <a:off x="169554" y="6021288"/>
            <a:ext cx="3826382" cy="246221"/>
          </a:xfrm>
          <a:prstGeom prst="rect">
            <a:avLst/>
          </a:prstGeom>
          <a:noFill/>
        </p:spPr>
        <p:txBody>
          <a:bodyPr wrap="square" rtlCol="0">
            <a:spAutoFit/>
          </a:bodyPr>
          <a:lstStyle/>
          <a:p>
            <a:r>
              <a:rPr lang="es-PA" sz="1000" dirty="0" smtClean="0"/>
              <a:t>Fuente: Elaboración propia con datos del MINSA-INEC. Panamá.</a:t>
            </a:r>
            <a:endParaRPr lang="es-PA" sz="1000" dirty="0"/>
          </a:p>
        </p:txBody>
      </p:sp>
    </p:spTree>
    <p:extLst>
      <p:ext uri="{BB962C8B-B14F-4D97-AF65-F5344CB8AC3E}">
        <p14:creationId xmlns:p14="http://schemas.microsoft.com/office/powerpoint/2010/main" val="1123237392"/>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Gráfico"/>
          <p:cNvGraphicFramePr>
            <a:graphicFrameLocks/>
          </p:cNvGraphicFramePr>
          <p:nvPr>
            <p:extLst>
              <p:ext uri="{D42A27DB-BD31-4B8C-83A1-F6EECF244321}">
                <p14:modId xmlns:p14="http://schemas.microsoft.com/office/powerpoint/2010/main" val="230780344"/>
              </p:ext>
            </p:extLst>
          </p:nvPr>
        </p:nvGraphicFramePr>
        <p:xfrm>
          <a:off x="-180528" y="188640"/>
          <a:ext cx="7128792" cy="6669360"/>
        </p:xfrm>
        <a:graphic>
          <a:graphicData uri="http://schemas.openxmlformats.org/drawingml/2006/chart">
            <c:chart xmlns:c="http://schemas.openxmlformats.org/drawingml/2006/chart" xmlns:r="http://schemas.openxmlformats.org/officeDocument/2006/relationships" r:id="rId2"/>
          </a:graphicData>
        </a:graphic>
      </p:graphicFrame>
      <p:grpSp>
        <p:nvGrpSpPr>
          <p:cNvPr id="11" name="10 Grupo"/>
          <p:cNvGrpSpPr/>
          <p:nvPr/>
        </p:nvGrpSpPr>
        <p:grpSpPr>
          <a:xfrm>
            <a:off x="6650182" y="1126485"/>
            <a:ext cx="2421884" cy="4174723"/>
            <a:chOff x="6480175" y="2132856"/>
            <a:chExt cx="2699866" cy="4174723"/>
          </a:xfrm>
        </p:grpSpPr>
        <p:grpSp>
          <p:nvGrpSpPr>
            <p:cNvPr id="4" name="7 Grupo"/>
            <p:cNvGrpSpPr>
              <a:grpSpLocks/>
            </p:cNvGrpSpPr>
            <p:nvPr/>
          </p:nvGrpSpPr>
          <p:grpSpPr bwMode="auto">
            <a:xfrm>
              <a:off x="6516216" y="3284984"/>
              <a:ext cx="2663825" cy="1944216"/>
              <a:chOff x="1403648" y="2180303"/>
              <a:chExt cx="2664296" cy="1944783"/>
            </a:xfrm>
          </p:grpSpPr>
          <p:pic>
            <p:nvPicPr>
              <p:cNvPr id="5" name="Picture 2" descr="30 adiccion"/>
              <p:cNvPicPr>
                <a:picLocks noChangeAspect="1" noChangeArrowheads="1"/>
              </p:cNvPicPr>
              <p:nvPr/>
            </p:nvPicPr>
            <p:blipFill>
              <a:blip r:embed="rId3" cstate="print"/>
              <a:srcRect t="42119" r="5113" b="1123"/>
              <a:stretch>
                <a:fillRect/>
              </a:stretch>
            </p:blipFill>
            <p:spPr bwMode="auto">
              <a:xfrm>
                <a:off x="1403648" y="2180303"/>
                <a:ext cx="2664296" cy="1032176"/>
              </a:xfrm>
              <a:prstGeom prst="rect">
                <a:avLst/>
              </a:prstGeom>
              <a:ln>
                <a:solidFill>
                  <a:srgbClr val="FF0000"/>
                </a:solidFill>
                <a:headEnd/>
                <a:tailEnd/>
              </a:ln>
            </p:spPr>
            <p:style>
              <a:lnRef idx="2">
                <a:schemeClr val="dk1">
                  <a:shade val="50000"/>
                </a:schemeClr>
              </a:lnRef>
              <a:fillRef idx="1">
                <a:schemeClr val="dk1"/>
              </a:fillRef>
              <a:effectRef idx="0">
                <a:schemeClr val="dk1"/>
              </a:effectRef>
              <a:fontRef idx="minor">
                <a:schemeClr val="lt1"/>
              </a:fontRef>
            </p:style>
          </p:pic>
          <p:sp>
            <p:nvSpPr>
              <p:cNvPr id="6" name="5 Rectángulo"/>
              <p:cNvSpPr/>
              <p:nvPr/>
            </p:nvSpPr>
            <p:spPr>
              <a:xfrm>
                <a:off x="1403648" y="3188659"/>
                <a:ext cx="2664296" cy="936427"/>
              </a:xfrm>
              <a:prstGeom prst="rect">
                <a:avLst/>
              </a:prstGeom>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r>
                  <a:rPr lang="es-PA" sz="1400" b="1" dirty="0">
                    <a:solidFill>
                      <a:schemeClr val="bg1"/>
                    </a:solidFill>
                    <a:latin typeface="Arial" panose="020B0604020202020204" pitchFamily="34" charset="0"/>
                    <a:cs typeface="Arial" panose="020B0604020202020204" pitchFamily="34" charset="0"/>
                  </a:rPr>
                  <a:t>PROMEDIO DE MUERTES POR AÑO</a:t>
                </a:r>
              </a:p>
              <a:p>
                <a:pPr algn="ctr" fontAlgn="auto">
                  <a:spcBef>
                    <a:spcPts val="0"/>
                  </a:spcBef>
                  <a:spcAft>
                    <a:spcPts val="0"/>
                  </a:spcAft>
                  <a:defRPr/>
                </a:pPr>
                <a:r>
                  <a:rPr lang="es-PA" sz="1400" b="1" dirty="0" smtClean="0">
                    <a:solidFill>
                      <a:schemeClr val="bg1"/>
                    </a:solidFill>
                    <a:latin typeface="Arial" panose="020B0604020202020204" pitchFamily="34" charset="0"/>
                    <a:cs typeface="Arial" panose="020B0604020202020204" pitchFamily="34" charset="0"/>
                  </a:rPr>
                  <a:t>1093</a:t>
                </a:r>
                <a:endParaRPr lang="es-PA" sz="1400" b="1" dirty="0">
                  <a:solidFill>
                    <a:schemeClr val="bg1"/>
                  </a:solidFill>
                  <a:latin typeface="Arial" panose="020B0604020202020204" pitchFamily="34" charset="0"/>
                  <a:cs typeface="Arial" panose="020B0604020202020204" pitchFamily="34" charset="0"/>
                </a:endParaRPr>
              </a:p>
            </p:txBody>
          </p:sp>
        </p:grpSp>
        <p:sp>
          <p:nvSpPr>
            <p:cNvPr id="8" name="7 Rectángulo"/>
            <p:cNvSpPr/>
            <p:nvPr/>
          </p:nvSpPr>
          <p:spPr bwMode="auto">
            <a:xfrm>
              <a:off x="6480175" y="2132856"/>
              <a:ext cx="2663825" cy="479052"/>
            </a:xfrm>
            <a:prstGeom prst="rect">
              <a:avLst/>
            </a:prstGeom>
            <a:solidFill>
              <a:schemeClr val="bg1">
                <a:lumMod val="50000"/>
              </a:schemeClr>
            </a:solidFill>
            <a:ln>
              <a:solidFill>
                <a:srgbClr val="FF0000"/>
              </a:solidFill>
            </a:ln>
          </p:spPr>
          <p:style>
            <a:lnRef idx="2">
              <a:schemeClr val="dk1">
                <a:shade val="50000"/>
              </a:schemeClr>
            </a:lnRef>
            <a:fillRef idx="1">
              <a:schemeClr val="dk1"/>
            </a:fillRef>
            <a:effectRef idx="0">
              <a:schemeClr val="dk1"/>
            </a:effectRef>
            <a:fontRef idx="minor">
              <a:schemeClr val="lt1"/>
            </a:fontRef>
          </p:style>
          <p:txBody>
            <a:bodyPr anchor="ctr"/>
            <a:lstStyle/>
            <a:p>
              <a:pPr algn="ctr" fontAlgn="auto">
                <a:spcBef>
                  <a:spcPts val="0"/>
                </a:spcBef>
                <a:spcAft>
                  <a:spcPts val="0"/>
                </a:spcAft>
                <a:defRPr/>
              </a:pPr>
              <a:r>
                <a:rPr lang="es-PA" sz="1000" b="1" dirty="0">
                  <a:solidFill>
                    <a:schemeClr val="bg1"/>
                  </a:solidFill>
                  <a:latin typeface="Arial" panose="020B0604020202020204" pitchFamily="34" charset="0"/>
                  <a:cs typeface="Arial" panose="020B0604020202020204" pitchFamily="34" charset="0"/>
                </a:rPr>
                <a:t>PROMEDIO DE MUERTES POR AÑO</a:t>
              </a:r>
            </a:p>
            <a:p>
              <a:pPr algn="ctr" fontAlgn="auto">
                <a:spcBef>
                  <a:spcPts val="0"/>
                </a:spcBef>
                <a:spcAft>
                  <a:spcPts val="0"/>
                </a:spcAft>
                <a:defRPr/>
              </a:pPr>
              <a:r>
                <a:rPr lang="es-PA" sz="1200" b="1" dirty="0" smtClean="0">
                  <a:solidFill>
                    <a:schemeClr val="bg1"/>
                  </a:solidFill>
                  <a:latin typeface="Arial" panose="020B0604020202020204" pitchFamily="34" charset="0"/>
                  <a:cs typeface="Arial" panose="020B0604020202020204" pitchFamily="34" charset="0"/>
                </a:rPr>
                <a:t>2000-2008: </a:t>
              </a:r>
              <a:r>
                <a:rPr lang="es-PA" sz="2000" b="1" dirty="0" smtClean="0">
                  <a:solidFill>
                    <a:schemeClr val="bg1"/>
                  </a:solidFill>
                  <a:latin typeface="Arial" panose="020B0604020202020204" pitchFamily="34" charset="0"/>
                  <a:cs typeface="Arial" panose="020B0604020202020204" pitchFamily="34" charset="0"/>
                </a:rPr>
                <a:t>2349</a:t>
              </a:r>
              <a:endParaRPr lang="es-PA" sz="2000" b="1" dirty="0">
                <a:solidFill>
                  <a:schemeClr val="bg1"/>
                </a:solidFill>
                <a:latin typeface="Arial" panose="020B0604020202020204" pitchFamily="34" charset="0"/>
                <a:cs typeface="Arial" panose="020B0604020202020204" pitchFamily="34" charset="0"/>
              </a:endParaRPr>
            </a:p>
          </p:txBody>
        </p:sp>
        <p:sp>
          <p:nvSpPr>
            <p:cNvPr id="9" name="5 CuadroTexto"/>
            <p:cNvSpPr txBox="1"/>
            <p:nvPr/>
          </p:nvSpPr>
          <p:spPr>
            <a:xfrm>
              <a:off x="7060832" y="5661248"/>
              <a:ext cx="1721233" cy="646331"/>
            </a:xfrm>
            <a:prstGeom prst="rect">
              <a:avLst/>
            </a:prstGeom>
            <a:noFill/>
          </p:spPr>
          <p:style>
            <a:lnRef idx="0">
              <a:scrgbClr r="0" g="0" b="0"/>
            </a:lnRef>
            <a:fillRef idx="0">
              <a:scrgbClr r="0" g="0" b="0"/>
            </a:fillRef>
            <a:effectRef idx="0">
              <a:scrgbClr r="0" g="0" b="0"/>
            </a:effectRef>
            <a:fontRef idx="minor">
              <a:schemeClr val="tx1"/>
            </a:fontRef>
          </p:style>
          <p:txBody>
            <a:bodyPr wrap="none" rtlCol="0" anchor="t">
              <a:spAutoFit/>
            </a:bodyPr>
            <a:lstStyle>
              <a:lvl1pPr marL="0" indent="0">
                <a:defRPr sz="1100">
                  <a:solidFill>
                    <a:schemeClr val="tx1"/>
                  </a:solidFill>
                  <a:latin typeface="+mn-lt"/>
                  <a:ea typeface="+mn-ea"/>
                  <a:cs typeface="+mn-cs"/>
                </a:defRPr>
              </a:lvl1pPr>
              <a:lvl2pPr marL="457200" indent="0">
                <a:defRPr sz="1100">
                  <a:solidFill>
                    <a:schemeClr val="tx1"/>
                  </a:solidFill>
                  <a:latin typeface="+mn-lt"/>
                  <a:ea typeface="+mn-ea"/>
                  <a:cs typeface="+mn-cs"/>
                </a:defRPr>
              </a:lvl2pPr>
              <a:lvl3pPr marL="914400" indent="0">
                <a:defRPr sz="1100">
                  <a:solidFill>
                    <a:schemeClr val="tx1"/>
                  </a:solidFill>
                  <a:latin typeface="+mn-lt"/>
                  <a:ea typeface="+mn-ea"/>
                  <a:cs typeface="+mn-cs"/>
                </a:defRPr>
              </a:lvl3pPr>
              <a:lvl4pPr marL="1371600" indent="0">
                <a:defRPr sz="1100">
                  <a:solidFill>
                    <a:schemeClr val="tx1"/>
                  </a:solidFill>
                  <a:latin typeface="+mn-lt"/>
                  <a:ea typeface="+mn-ea"/>
                  <a:cs typeface="+mn-cs"/>
                </a:defRPr>
              </a:lvl4pPr>
              <a:lvl5pPr marL="1828800" indent="0">
                <a:defRPr sz="1100">
                  <a:solidFill>
                    <a:schemeClr val="tx1"/>
                  </a:solidFill>
                  <a:latin typeface="+mn-lt"/>
                  <a:ea typeface="+mn-ea"/>
                  <a:cs typeface="+mn-cs"/>
                </a:defRPr>
              </a:lvl5pPr>
              <a:lvl6pPr marL="2286000" indent="0">
                <a:defRPr sz="1100">
                  <a:solidFill>
                    <a:schemeClr val="tx1"/>
                  </a:solidFill>
                  <a:latin typeface="+mn-lt"/>
                  <a:ea typeface="+mn-ea"/>
                  <a:cs typeface="+mn-cs"/>
                </a:defRPr>
              </a:lvl6pPr>
              <a:lvl7pPr marL="2743200" indent="0">
                <a:defRPr sz="1100">
                  <a:solidFill>
                    <a:schemeClr val="tx1"/>
                  </a:solidFill>
                  <a:latin typeface="+mn-lt"/>
                  <a:ea typeface="+mn-ea"/>
                  <a:cs typeface="+mn-cs"/>
                </a:defRPr>
              </a:lvl7pPr>
              <a:lvl8pPr marL="3200400" indent="0">
                <a:defRPr sz="1100">
                  <a:solidFill>
                    <a:schemeClr val="tx1"/>
                  </a:solidFill>
                  <a:latin typeface="+mn-lt"/>
                  <a:ea typeface="+mn-ea"/>
                  <a:cs typeface="+mn-cs"/>
                </a:defRPr>
              </a:lvl8pPr>
              <a:lvl9pPr marL="3657600" indent="0">
                <a:defRPr sz="1100">
                  <a:solidFill>
                    <a:schemeClr val="tx1"/>
                  </a:solidFill>
                  <a:latin typeface="+mn-lt"/>
                  <a:ea typeface="+mn-ea"/>
                  <a:cs typeface="+mn-cs"/>
                </a:defRPr>
              </a:lvl9pPr>
            </a:lstStyle>
            <a:p>
              <a:pPr algn="ctr"/>
              <a:r>
                <a:rPr lang="es-PA" sz="1800" b="1" dirty="0">
                  <a:solidFill>
                    <a:srgbClr val="002060"/>
                  </a:solidFill>
                  <a:latin typeface="Arial" panose="020B0604020202020204" pitchFamily="34" charset="0"/>
                  <a:cs typeface="Arial" panose="020B0604020202020204" pitchFamily="34" charset="0"/>
                </a:rPr>
                <a:t>Descenso </a:t>
              </a:r>
              <a:r>
                <a:rPr lang="es-PA" sz="1800" b="1" dirty="0" smtClean="0">
                  <a:solidFill>
                    <a:srgbClr val="002060"/>
                  </a:solidFill>
                  <a:latin typeface="Arial" panose="020B0604020202020204" pitchFamily="34" charset="0"/>
                  <a:cs typeface="Arial" panose="020B0604020202020204" pitchFamily="34" charset="0"/>
                </a:rPr>
                <a:t>%</a:t>
              </a:r>
            </a:p>
            <a:p>
              <a:pPr algn="ctr"/>
              <a:r>
                <a:rPr lang="es-PA" sz="1800" b="1" dirty="0" smtClean="0">
                  <a:solidFill>
                    <a:srgbClr val="002060"/>
                  </a:solidFill>
                  <a:latin typeface="Arial" panose="020B0604020202020204" pitchFamily="34" charset="0"/>
                  <a:cs typeface="Arial" panose="020B0604020202020204" pitchFamily="34" charset="0"/>
                </a:rPr>
                <a:t>22.5</a:t>
              </a:r>
              <a:r>
                <a:rPr lang="es-PA" sz="1800" b="1" dirty="0">
                  <a:solidFill>
                    <a:srgbClr val="002060"/>
                  </a:solidFill>
                  <a:latin typeface="Arial" panose="020B0604020202020204" pitchFamily="34" charset="0"/>
                  <a:cs typeface="Arial" panose="020B0604020202020204" pitchFamily="34" charset="0"/>
                </a:rPr>
                <a:t>%</a:t>
              </a:r>
            </a:p>
          </p:txBody>
        </p:sp>
        <p:sp>
          <p:nvSpPr>
            <p:cNvPr id="3" name="2 Flecha abajo"/>
            <p:cNvSpPr/>
            <p:nvPr/>
          </p:nvSpPr>
          <p:spPr>
            <a:xfrm>
              <a:off x="7596336" y="2708920"/>
              <a:ext cx="288032" cy="432048"/>
            </a:xfrm>
            <a:prstGeom prst="downArrow">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A">
                <a:latin typeface="Arial" panose="020B0604020202020204" pitchFamily="34" charset="0"/>
                <a:cs typeface="Arial" panose="020B0604020202020204" pitchFamily="34" charset="0"/>
              </a:endParaRPr>
            </a:p>
          </p:txBody>
        </p:sp>
        <p:sp>
          <p:nvSpPr>
            <p:cNvPr id="10" name="9 Flecha abajo"/>
            <p:cNvSpPr/>
            <p:nvPr/>
          </p:nvSpPr>
          <p:spPr>
            <a:xfrm>
              <a:off x="7704112" y="5297934"/>
              <a:ext cx="288032" cy="432048"/>
            </a:xfrm>
            <a:prstGeom prst="downArrow">
              <a:avLst/>
            </a:prstGeom>
            <a:solidFill>
              <a:srgbClr val="FF0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A">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062952281"/>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96562" y="2426267"/>
            <a:ext cx="8600303" cy="1540432"/>
          </a:xfrm>
        </p:spPr>
        <p:txBody>
          <a:bodyPr>
            <a:normAutofit fontScale="90000"/>
          </a:bodyPr>
          <a:lstStyle/>
          <a:p>
            <a:pPr algn="ctr"/>
            <a:r>
              <a:rPr lang="es-PA" dirty="0" smtClean="0">
                <a:solidFill>
                  <a:srgbClr val="002060"/>
                </a:solidFill>
                <a:latin typeface="Arial" panose="020B0604020202020204" pitchFamily="34" charset="0"/>
                <a:cs typeface="Arial" panose="020B0604020202020204" pitchFamily="34" charset="0"/>
              </a:rPr>
              <a:t>Política Fiscal</a:t>
            </a:r>
            <a:br>
              <a:rPr lang="es-PA" dirty="0" smtClean="0">
                <a:solidFill>
                  <a:srgbClr val="002060"/>
                </a:solidFill>
                <a:latin typeface="Arial" panose="020B0604020202020204" pitchFamily="34" charset="0"/>
                <a:cs typeface="Arial" panose="020B0604020202020204" pitchFamily="34" charset="0"/>
              </a:rPr>
            </a:br>
            <a:r>
              <a:rPr lang="es-PA" dirty="0" smtClean="0">
                <a:solidFill>
                  <a:srgbClr val="002060"/>
                </a:solidFill>
                <a:latin typeface="Arial" panose="020B0604020202020204" pitchFamily="34" charset="0"/>
                <a:cs typeface="Arial" panose="020B0604020202020204" pitchFamily="34" charset="0"/>
              </a:rPr>
              <a:t>Incremento del ISC y comportamiento de la recaudación</a:t>
            </a:r>
            <a:endParaRPr lang="es-PA"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64765206"/>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41338" y="568657"/>
            <a:ext cx="8083550" cy="1320800"/>
          </a:xfrm>
          <a:solidFill>
            <a:schemeClr val="accent2">
              <a:alpha val="50000"/>
            </a:schemeClr>
          </a:solidFill>
          <a:scene3d>
            <a:camera prst="orthographicFront"/>
            <a:lightRig rig="threePt" dir="t"/>
          </a:scene3d>
          <a:sp3d>
            <a:bevelT/>
          </a:sp3d>
        </p:spPr>
        <p:txBody>
          <a:bodyPr/>
          <a:lstStyle/>
          <a:p>
            <a:pPr algn="ctr"/>
            <a:r>
              <a:rPr lang="es-PA" dirty="0" smtClean="0">
                <a:solidFill>
                  <a:srgbClr val="002060"/>
                </a:solidFill>
                <a:latin typeface="Arial" panose="020B0604020202020204" pitchFamily="34" charset="0"/>
                <a:cs typeface="Arial" panose="020B0604020202020204" pitchFamily="34" charset="0"/>
              </a:rPr>
              <a:t>Panorama fiscal de productos de tabaco en Panamá</a:t>
            </a:r>
            <a:endParaRPr lang="es-PA" dirty="0">
              <a:solidFill>
                <a:srgbClr val="002060"/>
              </a:solidFill>
              <a:latin typeface="Arial" panose="020B0604020202020204" pitchFamily="34" charset="0"/>
              <a:cs typeface="Arial" panose="020B0604020202020204" pitchFamily="34" charset="0"/>
            </a:endParaRPr>
          </a:p>
        </p:txBody>
      </p:sp>
      <p:graphicFrame>
        <p:nvGraphicFramePr>
          <p:cNvPr id="3" name="2 Tabla"/>
          <p:cNvGraphicFramePr>
            <a:graphicFrameLocks noGrp="1"/>
          </p:cNvGraphicFramePr>
          <p:nvPr>
            <p:extLst>
              <p:ext uri="{D42A27DB-BD31-4B8C-83A1-F6EECF244321}">
                <p14:modId xmlns:p14="http://schemas.microsoft.com/office/powerpoint/2010/main" val="733514911"/>
              </p:ext>
            </p:extLst>
          </p:nvPr>
        </p:nvGraphicFramePr>
        <p:xfrm>
          <a:off x="388960" y="2307935"/>
          <a:ext cx="8418068" cy="2953909"/>
        </p:xfrm>
        <a:graphic>
          <a:graphicData uri="http://schemas.openxmlformats.org/drawingml/2006/table">
            <a:tbl>
              <a:tblPr firstRow="1">
                <a:effectLst>
                  <a:outerShdw blurRad="50800" dist="50800" dir="5400000" algn="ctr" rotWithShape="0">
                    <a:schemeClr val="bg1"/>
                  </a:outerShdw>
                </a:effectLst>
                <a:tableStyleId>{5C22544A-7EE6-4342-B048-85BDC9FD1C3A}</a:tableStyleId>
              </a:tblPr>
              <a:tblGrid>
                <a:gridCol w="1999298">
                  <a:extLst>
                    <a:ext uri="{9D8B030D-6E8A-4147-A177-3AD203B41FA5}">
                      <a16:colId xmlns:a16="http://schemas.microsoft.com/office/drawing/2014/main" xmlns="" val="20000"/>
                    </a:ext>
                  </a:extLst>
                </a:gridCol>
                <a:gridCol w="1481010">
                  <a:extLst>
                    <a:ext uri="{9D8B030D-6E8A-4147-A177-3AD203B41FA5}">
                      <a16:colId xmlns:a16="http://schemas.microsoft.com/office/drawing/2014/main" xmlns="" val="20001"/>
                    </a:ext>
                  </a:extLst>
                </a:gridCol>
                <a:gridCol w="1645920">
                  <a:extLst>
                    <a:ext uri="{9D8B030D-6E8A-4147-A177-3AD203B41FA5}">
                      <a16:colId xmlns:a16="http://schemas.microsoft.com/office/drawing/2014/main" xmlns="" val="20002"/>
                    </a:ext>
                  </a:extLst>
                </a:gridCol>
                <a:gridCol w="1645920">
                  <a:extLst>
                    <a:ext uri="{9D8B030D-6E8A-4147-A177-3AD203B41FA5}">
                      <a16:colId xmlns:a16="http://schemas.microsoft.com/office/drawing/2014/main" xmlns="" val="20003"/>
                    </a:ext>
                  </a:extLst>
                </a:gridCol>
                <a:gridCol w="1645920">
                  <a:extLst>
                    <a:ext uri="{9D8B030D-6E8A-4147-A177-3AD203B41FA5}">
                      <a16:colId xmlns:a16="http://schemas.microsoft.com/office/drawing/2014/main" xmlns="" val="20004"/>
                    </a:ext>
                  </a:extLst>
                </a:gridCol>
              </a:tblGrid>
              <a:tr h="504057">
                <a:tc>
                  <a:txBody>
                    <a:bodyPr/>
                    <a:lstStyle/>
                    <a:p>
                      <a:pPr algn="ctr">
                        <a:lnSpc>
                          <a:spcPct val="115000"/>
                        </a:lnSpc>
                        <a:spcAft>
                          <a:spcPts val="1000"/>
                        </a:spcAft>
                      </a:pPr>
                      <a:r>
                        <a:rPr lang="es-MX" sz="1400" dirty="0" smtClean="0">
                          <a:solidFill>
                            <a:srgbClr val="002060"/>
                          </a:solidFill>
                          <a:effectLst/>
                          <a:latin typeface="Arial" panose="020B0604020202020204" pitchFamily="34" charset="0"/>
                          <a:cs typeface="Arial" panose="020B0604020202020204" pitchFamily="34" charset="0"/>
                        </a:rPr>
                        <a:t>Impuesto</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solidFill>
                      <a:schemeClr val="accent2">
                        <a:alpha val="50000"/>
                      </a:schemeClr>
                    </a:solidFill>
                  </a:tcPr>
                </a:tc>
                <a:tc>
                  <a:txBody>
                    <a:bodyPr/>
                    <a:lstStyle/>
                    <a:p>
                      <a:pPr algn="ctr">
                        <a:lnSpc>
                          <a:spcPct val="115000"/>
                        </a:lnSpc>
                        <a:spcAft>
                          <a:spcPts val="1000"/>
                        </a:spcAft>
                      </a:pPr>
                      <a:r>
                        <a:rPr lang="es-MX" sz="1400" dirty="0" smtClean="0">
                          <a:solidFill>
                            <a:srgbClr val="002060"/>
                          </a:solidFill>
                          <a:effectLst/>
                          <a:latin typeface="Arial" panose="020B0604020202020204" pitchFamily="34" charset="0"/>
                          <a:cs typeface="Arial" panose="020B0604020202020204" pitchFamily="34" charset="0"/>
                        </a:rPr>
                        <a:t>Tasa vigente</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solidFill>
                      <a:schemeClr val="accent2">
                        <a:alpha val="50000"/>
                      </a:schemeClr>
                    </a:solidFill>
                  </a:tcPr>
                </a:tc>
                <a:tc>
                  <a:txBody>
                    <a:bodyPr/>
                    <a:lstStyle/>
                    <a:p>
                      <a:pPr algn="ctr">
                        <a:lnSpc>
                          <a:spcPct val="115000"/>
                        </a:lnSpc>
                        <a:spcAft>
                          <a:spcPts val="1000"/>
                        </a:spcAft>
                      </a:pPr>
                      <a:r>
                        <a:rPr lang="es-MX" sz="1400" dirty="0" smtClean="0">
                          <a:solidFill>
                            <a:srgbClr val="002060"/>
                          </a:solidFill>
                          <a:effectLst/>
                          <a:latin typeface="Arial" panose="020B0604020202020204" pitchFamily="34" charset="0"/>
                          <a:cs typeface="Arial" panose="020B0604020202020204" pitchFamily="34" charset="0"/>
                        </a:rPr>
                        <a:t>Base de imposición</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solidFill>
                      <a:schemeClr val="accent2">
                        <a:alpha val="50000"/>
                      </a:schemeClr>
                    </a:solidFill>
                  </a:tcPr>
                </a:tc>
                <a:tc>
                  <a:txBody>
                    <a:bodyPr/>
                    <a:lstStyle/>
                    <a:p>
                      <a:pPr algn="ctr">
                        <a:lnSpc>
                          <a:spcPct val="115000"/>
                        </a:lnSpc>
                        <a:spcAft>
                          <a:spcPts val="1000"/>
                        </a:spcAft>
                      </a:pPr>
                      <a:r>
                        <a:rPr lang="es-MX" sz="1400" dirty="0" smtClean="0">
                          <a:solidFill>
                            <a:srgbClr val="002060"/>
                          </a:solidFill>
                          <a:effectLst/>
                          <a:latin typeface="Arial" panose="020B0604020202020204" pitchFamily="34" charset="0"/>
                          <a:cs typeface="Arial" panose="020B0604020202020204" pitchFamily="34" charset="0"/>
                        </a:rPr>
                        <a:t>En vigencia por primera vez</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solidFill>
                      <a:schemeClr val="accent2">
                        <a:alpha val="50000"/>
                      </a:schemeClr>
                    </a:solidFill>
                  </a:tcPr>
                </a:tc>
                <a:tc>
                  <a:txBody>
                    <a:bodyPr/>
                    <a:lstStyle/>
                    <a:p>
                      <a:pPr algn="ctr">
                        <a:lnSpc>
                          <a:spcPct val="115000"/>
                        </a:lnSpc>
                        <a:spcAft>
                          <a:spcPts val="1000"/>
                        </a:spcAft>
                      </a:pPr>
                      <a:r>
                        <a:rPr lang="es-MX" sz="1400" dirty="0" smtClean="0">
                          <a:solidFill>
                            <a:srgbClr val="002060"/>
                          </a:solidFill>
                          <a:effectLst/>
                          <a:latin typeface="Arial" panose="020B0604020202020204" pitchFamily="34" charset="0"/>
                          <a:cs typeface="Arial" panose="020B0604020202020204" pitchFamily="34" charset="0"/>
                        </a:rPr>
                        <a:t>Última modificación</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solidFill>
                      <a:schemeClr val="accent2">
                        <a:alpha val="50000"/>
                      </a:schemeClr>
                    </a:solidFill>
                  </a:tcPr>
                </a:tc>
                <a:extLst>
                  <a:ext uri="{0D108BD9-81ED-4DB2-BD59-A6C34878D82A}">
                    <a16:rowId xmlns:a16="http://schemas.microsoft.com/office/drawing/2014/main" xmlns="" val="10000"/>
                  </a:ext>
                </a:extLst>
              </a:tr>
              <a:tr h="1172848">
                <a:tc>
                  <a:txBody>
                    <a:bodyPr/>
                    <a:lstStyle/>
                    <a:p>
                      <a:pPr algn="l">
                        <a:lnSpc>
                          <a:spcPct val="115000"/>
                        </a:lnSpc>
                        <a:spcAft>
                          <a:spcPts val="1000"/>
                        </a:spcAft>
                      </a:pPr>
                      <a:r>
                        <a:rPr lang="es-MX" sz="1400" dirty="0" smtClean="0">
                          <a:solidFill>
                            <a:srgbClr val="002060"/>
                          </a:solidFill>
                          <a:effectLst/>
                          <a:latin typeface="Arial" panose="020B0604020202020204" pitchFamily="34" charset="0"/>
                          <a:cs typeface="Arial" panose="020B0604020202020204" pitchFamily="34" charset="0"/>
                        </a:rPr>
                        <a:t>ISC (Impuesto</a:t>
                      </a:r>
                      <a:r>
                        <a:rPr lang="es-MX" sz="1400" baseline="0" dirty="0" smtClean="0">
                          <a:solidFill>
                            <a:srgbClr val="002060"/>
                          </a:solidFill>
                          <a:effectLst/>
                          <a:latin typeface="Arial" panose="020B0604020202020204" pitchFamily="34" charset="0"/>
                          <a:cs typeface="Arial" panose="020B0604020202020204" pitchFamily="34" charset="0"/>
                        </a:rPr>
                        <a:t> selectivo al consumo de cigarrillos y otros productos de tabaco)</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solidFill>
                      <a:schemeClr val="tx2">
                        <a:lumMod val="40000"/>
                        <a:lumOff val="60000"/>
                      </a:schemeClr>
                    </a:solidFill>
                  </a:tcPr>
                </a:tc>
                <a:tc>
                  <a:txBody>
                    <a:bodyPr/>
                    <a:lstStyle/>
                    <a:p>
                      <a:pPr algn="l">
                        <a:lnSpc>
                          <a:spcPct val="115000"/>
                        </a:lnSpc>
                        <a:spcAft>
                          <a:spcPts val="1000"/>
                        </a:spcAft>
                      </a:pPr>
                      <a:r>
                        <a:rPr lang="es-MX" sz="1400" dirty="0">
                          <a:solidFill>
                            <a:srgbClr val="002060"/>
                          </a:solidFill>
                          <a:effectLst/>
                          <a:latin typeface="Arial" panose="020B0604020202020204" pitchFamily="34" charset="0"/>
                          <a:cs typeface="Arial" panose="020B0604020202020204" pitchFamily="34" charset="0"/>
                        </a:rPr>
                        <a:t>100 %</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solidFill>
                      <a:schemeClr val="tx2">
                        <a:lumMod val="40000"/>
                        <a:lumOff val="60000"/>
                      </a:schemeClr>
                    </a:solidFill>
                  </a:tcPr>
                </a:tc>
                <a:tc>
                  <a:txBody>
                    <a:bodyPr/>
                    <a:lstStyle/>
                    <a:p>
                      <a:pPr algn="l">
                        <a:lnSpc>
                          <a:spcPct val="115000"/>
                        </a:lnSpc>
                        <a:spcAft>
                          <a:spcPts val="1000"/>
                        </a:spcAft>
                      </a:pPr>
                      <a:r>
                        <a:rPr lang="es-MX" sz="1400" dirty="0">
                          <a:solidFill>
                            <a:srgbClr val="002060"/>
                          </a:solidFill>
                          <a:effectLst/>
                          <a:latin typeface="Arial" panose="020B0604020202020204" pitchFamily="34" charset="0"/>
                          <a:cs typeface="Arial" panose="020B0604020202020204" pitchFamily="34" charset="0"/>
                        </a:rPr>
                        <a:t>Precio de venta al consumidor declarado por el importador o productor</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solidFill>
                      <a:schemeClr val="tx2">
                        <a:lumMod val="40000"/>
                        <a:lumOff val="60000"/>
                      </a:schemeClr>
                    </a:solidFill>
                  </a:tcPr>
                </a:tc>
                <a:tc>
                  <a:txBody>
                    <a:bodyPr/>
                    <a:lstStyle/>
                    <a:p>
                      <a:pPr algn="l">
                        <a:lnSpc>
                          <a:spcPct val="115000"/>
                        </a:lnSpc>
                        <a:spcAft>
                          <a:spcPts val="1000"/>
                        </a:spcAft>
                      </a:pPr>
                      <a:r>
                        <a:rPr lang="es-MX" sz="1400" dirty="0">
                          <a:solidFill>
                            <a:srgbClr val="002060"/>
                          </a:solidFill>
                          <a:effectLst/>
                          <a:latin typeface="Arial" panose="020B0604020202020204" pitchFamily="34" charset="0"/>
                          <a:cs typeface="Arial" panose="020B0604020202020204" pitchFamily="34" charset="0"/>
                        </a:rPr>
                        <a:t>Noviembre 1995</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solidFill>
                      <a:schemeClr val="tx2">
                        <a:lumMod val="40000"/>
                        <a:lumOff val="60000"/>
                      </a:schemeClr>
                    </a:solidFill>
                  </a:tcPr>
                </a:tc>
                <a:tc>
                  <a:txBody>
                    <a:bodyPr/>
                    <a:lstStyle/>
                    <a:p>
                      <a:pPr algn="l">
                        <a:lnSpc>
                          <a:spcPct val="115000"/>
                        </a:lnSpc>
                        <a:spcAft>
                          <a:spcPts val="1000"/>
                        </a:spcAft>
                      </a:pPr>
                      <a:r>
                        <a:rPr lang="es-MX" sz="1400" dirty="0">
                          <a:solidFill>
                            <a:srgbClr val="002060"/>
                          </a:solidFill>
                          <a:effectLst/>
                          <a:latin typeface="Arial" panose="020B0604020202020204" pitchFamily="34" charset="0"/>
                          <a:cs typeface="Arial" panose="020B0604020202020204" pitchFamily="34" charset="0"/>
                        </a:rPr>
                        <a:t>Noviembre 2009</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solidFill>
                      <a:schemeClr val="tx2">
                        <a:lumMod val="40000"/>
                        <a:lumOff val="60000"/>
                      </a:schemeClr>
                    </a:solidFill>
                  </a:tcPr>
                </a:tc>
                <a:extLst>
                  <a:ext uri="{0D108BD9-81ED-4DB2-BD59-A6C34878D82A}">
                    <a16:rowId xmlns:a16="http://schemas.microsoft.com/office/drawing/2014/main" xmlns="" val="10001"/>
                  </a:ext>
                </a:extLst>
              </a:tr>
              <a:tr h="375324">
                <a:tc>
                  <a:txBody>
                    <a:bodyPr/>
                    <a:lstStyle/>
                    <a:p>
                      <a:pPr algn="l">
                        <a:lnSpc>
                          <a:spcPct val="115000"/>
                        </a:lnSpc>
                        <a:spcAft>
                          <a:spcPts val="1000"/>
                        </a:spcAft>
                      </a:pPr>
                      <a:r>
                        <a:rPr lang="es-MX" sz="1400">
                          <a:solidFill>
                            <a:srgbClr val="002060"/>
                          </a:solidFill>
                          <a:effectLst/>
                          <a:latin typeface="Arial" panose="020B0604020202020204" pitchFamily="34" charset="0"/>
                          <a:cs typeface="Arial" panose="020B0604020202020204" pitchFamily="34" charset="0"/>
                        </a:rPr>
                        <a:t>Arancel de importación</a:t>
                      </a:r>
                      <a:endParaRPr lang="es-PA" sz="140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l">
                        <a:lnSpc>
                          <a:spcPct val="115000"/>
                        </a:lnSpc>
                        <a:spcAft>
                          <a:spcPts val="1000"/>
                        </a:spcAft>
                      </a:pPr>
                      <a:r>
                        <a:rPr lang="es-MX" sz="1400">
                          <a:solidFill>
                            <a:srgbClr val="002060"/>
                          </a:solidFill>
                          <a:effectLst/>
                          <a:latin typeface="Arial" panose="020B0604020202020204" pitchFamily="34" charset="0"/>
                          <a:cs typeface="Arial" panose="020B0604020202020204" pitchFamily="34" charset="0"/>
                        </a:rPr>
                        <a:t>15 %</a:t>
                      </a:r>
                      <a:endParaRPr lang="es-PA" sz="140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l">
                        <a:lnSpc>
                          <a:spcPct val="115000"/>
                        </a:lnSpc>
                        <a:spcAft>
                          <a:spcPts val="1000"/>
                        </a:spcAft>
                      </a:pPr>
                      <a:r>
                        <a:rPr lang="es-MX" sz="1400" dirty="0">
                          <a:solidFill>
                            <a:srgbClr val="002060"/>
                          </a:solidFill>
                          <a:effectLst/>
                          <a:latin typeface="Arial" panose="020B0604020202020204" pitchFamily="34" charset="0"/>
                          <a:cs typeface="Arial" panose="020B0604020202020204" pitchFamily="34" charset="0"/>
                        </a:rPr>
                        <a:t>Valor CIF de importación</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l">
                        <a:lnSpc>
                          <a:spcPct val="115000"/>
                        </a:lnSpc>
                        <a:spcAft>
                          <a:spcPts val="1000"/>
                        </a:spcAft>
                      </a:pPr>
                      <a:r>
                        <a:rPr lang="es-MX" sz="1400" dirty="0" err="1">
                          <a:solidFill>
                            <a:srgbClr val="002060"/>
                          </a:solidFill>
                          <a:effectLst/>
                          <a:latin typeface="Arial" panose="020B0604020202020204" pitchFamily="34" charset="0"/>
                          <a:cs typeface="Arial" panose="020B0604020202020204" pitchFamily="34" charset="0"/>
                        </a:rPr>
                        <a:t>n.d</a:t>
                      </a:r>
                      <a:r>
                        <a:rPr lang="es-MX" sz="1400" dirty="0">
                          <a:solidFill>
                            <a:srgbClr val="002060"/>
                          </a:solidFill>
                          <a:effectLst/>
                          <a:latin typeface="Arial" panose="020B0604020202020204" pitchFamily="34" charset="0"/>
                          <a:cs typeface="Arial" panose="020B0604020202020204" pitchFamily="34" charset="0"/>
                        </a:rPr>
                        <a:t>.</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l">
                        <a:lnSpc>
                          <a:spcPct val="115000"/>
                        </a:lnSpc>
                        <a:spcAft>
                          <a:spcPts val="1000"/>
                        </a:spcAft>
                      </a:pPr>
                      <a:r>
                        <a:rPr lang="es-MX" sz="1400" dirty="0">
                          <a:solidFill>
                            <a:srgbClr val="002060"/>
                          </a:solidFill>
                          <a:effectLst/>
                          <a:latin typeface="Arial" panose="020B0604020202020204" pitchFamily="34" charset="0"/>
                          <a:cs typeface="Arial" panose="020B0604020202020204" pitchFamily="34" charset="0"/>
                        </a:rPr>
                        <a:t>Enero 1998</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xmlns="" val="10002"/>
                  </a:ext>
                </a:extLst>
              </a:tr>
              <a:tr h="774086">
                <a:tc>
                  <a:txBody>
                    <a:bodyPr/>
                    <a:lstStyle/>
                    <a:p>
                      <a:pPr algn="l">
                        <a:lnSpc>
                          <a:spcPct val="115000"/>
                        </a:lnSpc>
                        <a:spcAft>
                          <a:spcPts val="1000"/>
                        </a:spcAft>
                      </a:pPr>
                      <a:r>
                        <a:rPr lang="es-MX" sz="1400">
                          <a:solidFill>
                            <a:srgbClr val="002060"/>
                          </a:solidFill>
                          <a:effectLst/>
                          <a:latin typeface="Arial" panose="020B0604020202020204" pitchFamily="34" charset="0"/>
                          <a:cs typeface="Arial" panose="020B0604020202020204" pitchFamily="34" charset="0"/>
                        </a:rPr>
                        <a:t>ITBMS</a:t>
                      </a:r>
                      <a:endParaRPr lang="es-PA" sz="140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l">
                        <a:lnSpc>
                          <a:spcPct val="115000"/>
                        </a:lnSpc>
                        <a:spcAft>
                          <a:spcPts val="1000"/>
                        </a:spcAft>
                      </a:pPr>
                      <a:r>
                        <a:rPr lang="es-MX" sz="1400">
                          <a:solidFill>
                            <a:srgbClr val="002060"/>
                          </a:solidFill>
                          <a:effectLst/>
                          <a:latin typeface="Arial" panose="020B0604020202020204" pitchFamily="34" charset="0"/>
                          <a:cs typeface="Arial" panose="020B0604020202020204" pitchFamily="34" charset="0"/>
                        </a:rPr>
                        <a:t>15 %</a:t>
                      </a:r>
                      <a:endParaRPr lang="es-PA" sz="140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l">
                        <a:lnSpc>
                          <a:spcPct val="115000"/>
                        </a:lnSpc>
                        <a:spcAft>
                          <a:spcPts val="1000"/>
                        </a:spcAft>
                      </a:pPr>
                      <a:r>
                        <a:rPr lang="es-MX" sz="1400" dirty="0">
                          <a:solidFill>
                            <a:srgbClr val="002060"/>
                          </a:solidFill>
                          <a:effectLst/>
                          <a:latin typeface="Arial" panose="020B0604020202020204" pitchFamily="34" charset="0"/>
                          <a:cs typeface="Arial" panose="020B0604020202020204" pitchFamily="34" charset="0"/>
                        </a:rPr>
                        <a:t>Valor CIF más el arancel de importación</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l">
                        <a:lnSpc>
                          <a:spcPct val="115000"/>
                        </a:lnSpc>
                        <a:spcAft>
                          <a:spcPts val="1000"/>
                        </a:spcAft>
                      </a:pPr>
                      <a:r>
                        <a:rPr lang="es-MX" sz="1400">
                          <a:solidFill>
                            <a:srgbClr val="002060"/>
                          </a:solidFill>
                          <a:effectLst/>
                          <a:latin typeface="Arial" panose="020B0604020202020204" pitchFamily="34" charset="0"/>
                          <a:cs typeface="Arial" panose="020B0604020202020204" pitchFamily="34" charset="0"/>
                        </a:rPr>
                        <a:t>Diciembre 1976</a:t>
                      </a:r>
                      <a:endParaRPr lang="es-PA" sz="140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tc>
                <a:tc>
                  <a:txBody>
                    <a:bodyPr/>
                    <a:lstStyle/>
                    <a:p>
                      <a:pPr algn="l">
                        <a:lnSpc>
                          <a:spcPct val="115000"/>
                        </a:lnSpc>
                        <a:spcAft>
                          <a:spcPts val="1000"/>
                        </a:spcAft>
                      </a:pPr>
                      <a:r>
                        <a:rPr lang="es-MX" sz="1400" dirty="0">
                          <a:solidFill>
                            <a:srgbClr val="002060"/>
                          </a:solidFill>
                          <a:effectLst/>
                          <a:latin typeface="Arial" panose="020B0604020202020204" pitchFamily="34" charset="0"/>
                          <a:cs typeface="Arial" panose="020B0604020202020204" pitchFamily="34" charset="0"/>
                        </a:rPr>
                        <a:t>Agosto 2005</a:t>
                      </a:r>
                      <a:endParaRPr lang="es-PA" sz="1400" dirty="0">
                        <a:solidFill>
                          <a:srgbClr val="002060"/>
                        </a:solidFill>
                        <a:effectLst/>
                        <a:latin typeface="Arial" panose="020B0604020202020204" pitchFamily="34" charset="0"/>
                        <a:ea typeface="Calibri"/>
                        <a:cs typeface="Arial" panose="020B0604020202020204" pitchFamily="34" charset="0"/>
                      </a:endParaRPr>
                    </a:p>
                  </a:txBody>
                  <a:tcPr marL="68580" marR="68580" marT="0" marB="0" anchor="ctr"/>
                </a:tc>
                <a:extLst>
                  <a:ext uri="{0D108BD9-81ED-4DB2-BD59-A6C34878D82A}">
                    <a16:rowId xmlns:a16="http://schemas.microsoft.com/office/drawing/2014/main" xmlns="" val="10003"/>
                  </a:ext>
                </a:extLst>
              </a:tr>
            </a:tbl>
          </a:graphicData>
        </a:graphic>
      </p:graphicFrame>
    </p:spTree>
    <p:extLst>
      <p:ext uri="{BB962C8B-B14F-4D97-AF65-F5344CB8AC3E}">
        <p14:creationId xmlns:p14="http://schemas.microsoft.com/office/powerpoint/2010/main" val="3075664897"/>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8000" y="595952"/>
            <a:ext cx="8083550" cy="768824"/>
          </a:xfrm>
          <a:solidFill>
            <a:schemeClr val="accent2">
              <a:alpha val="50000"/>
            </a:schemeClr>
          </a:solidFill>
          <a:scene3d>
            <a:camera prst="orthographicFront"/>
            <a:lightRig rig="threePt" dir="t"/>
          </a:scene3d>
          <a:sp3d>
            <a:bevelT/>
          </a:sp3d>
        </p:spPr>
        <p:txBody>
          <a:bodyPr/>
          <a:lstStyle/>
          <a:p>
            <a:pPr algn="ctr"/>
            <a:r>
              <a:rPr lang="es-PA" dirty="0" smtClean="0">
                <a:solidFill>
                  <a:srgbClr val="002060"/>
                </a:solidFill>
                <a:latin typeface="Arial" panose="020B0604020202020204" pitchFamily="34" charset="0"/>
                <a:cs typeface="Arial" panose="020B0604020202020204" pitchFamily="34" charset="0"/>
              </a:rPr>
              <a:t>Modelo de corrección de errores 2009</a:t>
            </a:r>
            <a:endParaRPr lang="es-PA" dirty="0">
              <a:solidFill>
                <a:srgbClr val="002060"/>
              </a:solidFill>
              <a:latin typeface="Arial" panose="020B0604020202020204" pitchFamily="34" charset="0"/>
              <a:cs typeface="Arial" panose="020B0604020202020204" pitchFamily="34" charset="0"/>
            </a:endParaRPr>
          </a:p>
        </p:txBody>
      </p:sp>
      <p:sp>
        <p:nvSpPr>
          <p:cNvPr id="7180" name="7179 Rectángulo"/>
          <p:cNvSpPr/>
          <p:nvPr/>
        </p:nvSpPr>
        <p:spPr>
          <a:xfrm>
            <a:off x="429904" y="3122401"/>
            <a:ext cx="5698912" cy="276999"/>
          </a:xfrm>
          <a:prstGeom prst="rect">
            <a:avLst/>
          </a:prstGeom>
        </p:spPr>
        <p:txBody>
          <a:bodyPr wrap="square">
            <a:spAutoFit/>
          </a:bodyPr>
          <a:lstStyle/>
          <a:p>
            <a:r>
              <a:rPr lang="es-PA" sz="1200" dirty="0">
                <a:latin typeface="Arial" panose="020B0604020202020204" pitchFamily="34" charset="0"/>
                <a:cs typeface="Arial" panose="020B0604020202020204" pitchFamily="34" charset="0"/>
              </a:rPr>
              <a:t>Donde el término de error rezagado es igual a:</a:t>
            </a:r>
          </a:p>
        </p:txBody>
      </p:sp>
      <p:sp>
        <p:nvSpPr>
          <p:cNvPr id="7181" name="7180 Rectángulo"/>
          <p:cNvSpPr/>
          <p:nvPr/>
        </p:nvSpPr>
        <p:spPr>
          <a:xfrm>
            <a:off x="443552" y="1720840"/>
            <a:ext cx="8345606" cy="646331"/>
          </a:xfrm>
          <a:prstGeom prst="rect">
            <a:avLst/>
          </a:prstGeom>
        </p:spPr>
        <p:txBody>
          <a:bodyPr wrap="square">
            <a:spAutoFit/>
          </a:bodyPr>
          <a:lstStyle/>
          <a:p>
            <a:pPr algn="just"/>
            <a:r>
              <a:rPr lang="es-PA" sz="1200" b="1" dirty="0">
                <a:latin typeface="Arial" panose="020B0604020202020204" pitchFamily="34" charset="0"/>
                <a:cs typeface="Arial" panose="020B0604020202020204" pitchFamily="34" charset="0"/>
              </a:rPr>
              <a:t>Modelo de corrección de error</a:t>
            </a:r>
            <a:r>
              <a:rPr lang="es-PA" sz="1200" dirty="0">
                <a:latin typeface="Arial" panose="020B0604020202020204" pitchFamily="34" charset="0"/>
                <a:cs typeface="Arial" panose="020B0604020202020204" pitchFamily="34" charset="0"/>
              </a:rPr>
              <a:t>: Es un modelo dinámico utilizado para estimar las elasticidades de largo plazo, ante la existencia de </a:t>
            </a:r>
            <a:r>
              <a:rPr lang="es-PA" sz="1200" dirty="0" err="1" smtClean="0">
                <a:latin typeface="Arial" panose="020B0604020202020204" pitchFamily="34" charset="0"/>
                <a:cs typeface="Arial" panose="020B0604020202020204" pitchFamily="34" charset="0"/>
              </a:rPr>
              <a:t>cointegración</a:t>
            </a:r>
            <a:r>
              <a:rPr lang="es-PA" sz="1200" dirty="0" smtClean="0">
                <a:latin typeface="Arial" panose="020B0604020202020204" pitchFamily="34" charset="0"/>
                <a:cs typeface="Arial" panose="020B0604020202020204" pitchFamily="34" charset="0"/>
              </a:rPr>
              <a:t> </a:t>
            </a:r>
            <a:r>
              <a:rPr lang="es-PA" sz="1200" dirty="0">
                <a:latin typeface="Arial" panose="020B0604020202020204" pitchFamily="34" charset="0"/>
                <a:cs typeface="Arial" panose="020B0604020202020204" pitchFamily="34" charset="0"/>
              </a:rPr>
              <a:t>entre variables no estacionarias.  Proporciona estimadores </a:t>
            </a:r>
            <a:r>
              <a:rPr lang="es-PA" sz="1200" dirty="0" smtClean="0">
                <a:latin typeface="Arial" panose="020B0604020202020204" pitchFamily="34" charset="0"/>
                <a:cs typeface="Arial" panose="020B0604020202020204" pitchFamily="34" charset="0"/>
              </a:rPr>
              <a:t>robustos*. Su </a:t>
            </a:r>
            <a:r>
              <a:rPr lang="es-PA" sz="1200" dirty="0">
                <a:latin typeface="Arial" panose="020B0604020202020204" pitchFamily="34" charset="0"/>
                <a:cs typeface="Arial" panose="020B0604020202020204" pitchFamily="34" charset="0"/>
              </a:rPr>
              <a:t>forma funcional es la siguiente</a:t>
            </a:r>
            <a:r>
              <a:rPr lang="es-PA" sz="1200" dirty="0" smtClean="0">
                <a:latin typeface="Arial" panose="020B0604020202020204" pitchFamily="34" charset="0"/>
                <a:cs typeface="Arial" panose="020B0604020202020204" pitchFamily="34" charset="0"/>
              </a:rPr>
              <a:t>:</a:t>
            </a:r>
            <a:endParaRPr lang="es-PA" sz="1200" dirty="0">
              <a:latin typeface="Arial" panose="020B0604020202020204" pitchFamily="34" charset="0"/>
              <a:cs typeface="Arial" panose="020B0604020202020204" pitchFamily="34" charset="0"/>
            </a:endParaRPr>
          </a:p>
        </p:txBody>
      </p:sp>
      <p:sp>
        <p:nvSpPr>
          <p:cNvPr id="7182" name="7181 Rectángulo"/>
          <p:cNvSpPr/>
          <p:nvPr/>
        </p:nvSpPr>
        <p:spPr>
          <a:xfrm>
            <a:off x="434166" y="5856637"/>
            <a:ext cx="8245807" cy="338554"/>
          </a:xfrm>
          <a:prstGeom prst="rect">
            <a:avLst/>
          </a:prstGeom>
        </p:spPr>
        <p:txBody>
          <a:bodyPr wrap="square">
            <a:spAutoFit/>
          </a:bodyPr>
          <a:lstStyle/>
          <a:p>
            <a:r>
              <a:rPr lang="es-PA" sz="800" baseline="30000" dirty="0" smtClean="0">
                <a:latin typeface="Arial" panose="020B0604020202020204" pitchFamily="34" charset="0"/>
                <a:cs typeface="Arial" panose="020B0604020202020204" pitchFamily="34" charset="0"/>
              </a:rPr>
              <a:t>*</a:t>
            </a:r>
            <a:r>
              <a:rPr lang="es-PA" sz="800" dirty="0" smtClean="0">
                <a:latin typeface="Arial" panose="020B0604020202020204" pitchFamily="34" charset="0"/>
                <a:cs typeface="Arial" panose="020B0604020202020204" pitchFamily="34" charset="0"/>
              </a:rPr>
              <a:t> </a:t>
            </a:r>
            <a:r>
              <a:rPr lang="x-none" sz="800" smtClean="0">
                <a:latin typeface="Arial" panose="020B0604020202020204" pitchFamily="34" charset="0"/>
                <a:cs typeface="Arial" panose="020B0604020202020204" pitchFamily="34" charset="0"/>
              </a:rPr>
              <a:t>Para </a:t>
            </a:r>
            <a:r>
              <a:rPr lang="x-none" sz="800">
                <a:latin typeface="Arial" panose="020B0604020202020204" pitchFamily="34" charset="0"/>
                <a:cs typeface="Arial" panose="020B0604020202020204" pitchFamily="34" charset="0"/>
              </a:rPr>
              <a:t>ello es necesario correr primero la prueba de cointegración con los residuos del modelo convencional y luego la hipótesis nula de existencia de raíz unitaria de la prueba de Engle-Granger.</a:t>
            </a:r>
            <a:endParaRPr lang="es-PA" sz="800" dirty="0">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7183" name="7182 Rectángulo"/>
              <p:cNvSpPr/>
              <p:nvPr/>
            </p:nvSpPr>
            <p:spPr>
              <a:xfrm>
                <a:off x="508316" y="2372776"/>
                <a:ext cx="7994239" cy="825739"/>
              </a:xfrm>
              <a:prstGeom prst="rect">
                <a:avLst/>
              </a:prstGeom>
            </p:spPr>
            <p:txBody>
              <a:bodyPr wrap="square">
                <a:spAutoFit/>
              </a:bodyPr>
              <a:lstStyle/>
              <a:p>
                <a:pPr/>
                <a14:m>
                  <m:oMathPara xmlns:m="http://schemas.openxmlformats.org/officeDocument/2006/math">
                    <m:oMathParaPr>
                      <m:jc m:val="centerGroup"/>
                    </m:oMathParaPr>
                    <m:oMath xmlns:m="http://schemas.openxmlformats.org/officeDocument/2006/math">
                      <m:r>
                        <a:rPr lang="es-PA" sz="1600" i="1">
                          <a:latin typeface="Cambria Math"/>
                        </a:rPr>
                        <m:t>∆</m:t>
                      </m:r>
                      <m:r>
                        <a:rPr lang="es-PA" sz="1600" i="1">
                          <a:latin typeface="Cambria Math"/>
                        </a:rPr>
                        <m:t>𝑙𝑛</m:t>
                      </m:r>
                      <m:sSub>
                        <m:sSubPr>
                          <m:ctrlPr>
                            <a:rPr lang="es-PA" sz="1600" i="1">
                              <a:latin typeface="Cambria Math" panose="02040503050406030204" pitchFamily="18" charset="0"/>
                            </a:rPr>
                          </m:ctrlPr>
                        </m:sSubPr>
                        <m:e>
                          <m:r>
                            <a:rPr lang="es-PA" sz="1600" i="1">
                              <a:latin typeface="Cambria Math"/>
                            </a:rPr>
                            <m:t>𝑄</m:t>
                          </m:r>
                        </m:e>
                        <m:sub>
                          <m:r>
                            <a:rPr lang="es-PA" sz="1600" i="1">
                              <a:latin typeface="Cambria Math"/>
                            </a:rPr>
                            <m:t>𝑡</m:t>
                          </m:r>
                        </m:sub>
                      </m:sSub>
                      <m:r>
                        <a:rPr lang="es-PA" sz="1600" i="1">
                          <a:latin typeface="Cambria Math"/>
                        </a:rPr>
                        <m:t>=</m:t>
                      </m:r>
                      <m:sSub>
                        <m:sSubPr>
                          <m:ctrlPr>
                            <a:rPr lang="es-PA" sz="1600" i="1">
                              <a:latin typeface="Cambria Math" panose="02040503050406030204" pitchFamily="18" charset="0"/>
                            </a:rPr>
                          </m:ctrlPr>
                        </m:sSubPr>
                        <m:e>
                          <m:r>
                            <a:rPr lang="es-PA" sz="1600" i="1">
                              <a:latin typeface="Cambria Math"/>
                            </a:rPr>
                            <m:t>𝜌</m:t>
                          </m:r>
                        </m:e>
                        <m:sub>
                          <m:r>
                            <a:rPr lang="es-PA" sz="1600" i="1">
                              <a:latin typeface="Cambria Math"/>
                            </a:rPr>
                            <m:t>0</m:t>
                          </m:r>
                        </m:sub>
                      </m:sSub>
                      <m:r>
                        <a:rPr lang="es-PA" sz="1600" i="1">
                          <a:latin typeface="Cambria Math"/>
                        </a:rPr>
                        <m:t>+</m:t>
                      </m:r>
                      <m:r>
                        <a:rPr lang="es-PA" sz="1600" i="1">
                          <a:latin typeface="Cambria Math"/>
                        </a:rPr>
                        <m:t>𝛾</m:t>
                      </m:r>
                      <m:sSub>
                        <m:sSubPr>
                          <m:ctrlPr>
                            <a:rPr lang="es-PA" sz="1600" i="1">
                              <a:latin typeface="Cambria Math" panose="02040503050406030204" pitchFamily="18" charset="0"/>
                            </a:rPr>
                          </m:ctrlPr>
                        </m:sSubPr>
                        <m:e>
                          <m:r>
                            <a:rPr lang="es-PA" sz="1600" i="1">
                              <a:latin typeface="Cambria Math"/>
                            </a:rPr>
                            <m:t>𝑍</m:t>
                          </m:r>
                        </m:e>
                        <m:sub>
                          <m:r>
                            <a:rPr lang="es-PA" sz="1600" i="1">
                              <a:latin typeface="Cambria Math"/>
                            </a:rPr>
                            <m:t>𝑡</m:t>
                          </m:r>
                          <m:r>
                            <a:rPr lang="es-PA" sz="1600" i="1">
                              <a:latin typeface="Cambria Math"/>
                            </a:rPr>
                            <m:t>−1</m:t>
                          </m:r>
                        </m:sub>
                      </m:sSub>
                      <m:r>
                        <a:rPr lang="es-PA" sz="1600" i="1">
                          <a:latin typeface="Cambria Math"/>
                        </a:rPr>
                        <m:t>+</m:t>
                      </m:r>
                      <m:nary>
                        <m:naryPr>
                          <m:chr m:val="∑"/>
                          <m:limLoc m:val="undOvr"/>
                          <m:ctrlPr>
                            <a:rPr lang="es-PA" sz="1600" i="1">
                              <a:latin typeface="Cambria Math" panose="02040503050406030204" pitchFamily="18" charset="0"/>
                            </a:rPr>
                          </m:ctrlPr>
                        </m:naryPr>
                        <m:sub>
                          <m:r>
                            <a:rPr lang="es-PA" sz="1600" i="1">
                              <a:latin typeface="Cambria Math"/>
                            </a:rPr>
                            <m:t>𝑗</m:t>
                          </m:r>
                          <m:r>
                            <a:rPr lang="es-PA" sz="1600" i="1">
                              <a:latin typeface="Cambria Math"/>
                            </a:rPr>
                            <m:t>=0</m:t>
                          </m:r>
                        </m:sub>
                        <m:sup>
                          <m:r>
                            <a:rPr lang="es-PA" sz="1600" i="1">
                              <a:latin typeface="Cambria Math"/>
                            </a:rPr>
                            <m:t>𝑘</m:t>
                          </m:r>
                        </m:sup>
                        <m:e>
                          <m:sSub>
                            <m:sSubPr>
                              <m:ctrlPr>
                                <a:rPr lang="es-PA" sz="1600" i="1">
                                  <a:latin typeface="Cambria Math" panose="02040503050406030204" pitchFamily="18" charset="0"/>
                                </a:rPr>
                              </m:ctrlPr>
                            </m:sSubPr>
                            <m:e>
                              <m:r>
                                <a:rPr lang="es-PA" sz="1600" i="1">
                                  <a:latin typeface="Cambria Math"/>
                                </a:rPr>
                                <m:t>𝛼</m:t>
                              </m:r>
                            </m:e>
                            <m:sub>
                              <m:r>
                                <a:rPr lang="es-PA" sz="1600" i="1">
                                  <a:latin typeface="Cambria Math"/>
                                </a:rPr>
                                <m:t>𝑗</m:t>
                              </m:r>
                            </m:sub>
                          </m:sSub>
                          <m:r>
                            <a:rPr lang="es-PA" sz="1600" i="1">
                              <a:latin typeface="Cambria Math"/>
                            </a:rPr>
                            <m:t>∆</m:t>
                          </m:r>
                        </m:e>
                      </m:nary>
                      <m:r>
                        <a:rPr lang="es-PA" sz="1600" i="1">
                          <a:latin typeface="Cambria Math"/>
                        </a:rPr>
                        <m:t>𝑙𝑛</m:t>
                      </m:r>
                      <m:sSub>
                        <m:sSubPr>
                          <m:ctrlPr>
                            <a:rPr lang="es-PA" sz="1600" i="1">
                              <a:latin typeface="Cambria Math" panose="02040503050406030204" pitchFamily="18" charset="0"/>
                            </a:rPr>
                          </m:ctrlPr>
                        </m:sSubPr>
                        <m:e>
                          <m:r>
                            <a:rPr lang="es-PA" sz="1600" i="1">
                              <a:latin typeface="Cambria Math"/>
                            </a:rPr>
                            <m:t>𝑃</m:t>
                          </m:r>
                        </m:e>
                        <m:sub>
                          <m:r>
                            <a:rPr lang="es-PA" sz="1600" i="1">
                              <a:latin typeface="Cambria Math"/>
                            </a:rPr>
                            <m:t>𝑡</m:t>
                          </m:r>
                          <m:r>
                            <a:rPr lang="es-PA" sz="1600" i="1">
                              <a:latin typeface="Cambria Math"/>
                            </a:rPr>
                            <m:t>−</m:t>
                          </m:r>
                          <m:r>
                            <a:rPr lang="es-PA" sz="1600" i="1">
                              <a:latin typeface="Cambria Math"/>
                            </a:rPr>
                            <m:t>𝑗</m:t>
                          </m:r>
                        </m:sub>
                      </m:sSub>
                      <m:r>
                        <a:rPr lang="es-PA" sz="1600" i="1">
                          <a:latin typeface="Cambria Math"/>
                        </a:rPr>
                        <m:t>+</m:t>
                      </m:r>
                      <m:nary>
                        <m:naryPr>
                          <m:chr m:val="∑"/>
                          <m:limLoc m:val="undOvr"/>
                          <m:ctrlPr>
                            <a:rPr lang="es-PA" sz="1600" i="1">
                              <a:latin typeface="Cambria Math" panose="02040503050406030204" pitchFamily="18" charset="0"/>
                            </a:rPr>
                          </m:ctrlPr>
                        </m:naryPr>
                        <m:sub>
                          <m:r>
                            <a:rPr lang="es-PA" sz="1600" i="1">
                              <a:latin typeface="Cambria Math"/>
                            </a:rPr>
                            <m:t>𝑗</m:t>
                          </m:r>
                          <m:r>
                            <a:rPr lang="es-PA" sz="1600" i="1">
                              <a:latin typeface="Cambria Math"/>
                            </a:rPr>
                            <m:t>=0</m:t>
                          </m:r>
                        </m:sub>
                        <m:sup>
                          <m:r>
                            <a:rPr lang="es-PA" sz="1600" i="1">
                              <a:latin typeface="Cambria Math"/>
                            </a:rPr>
                            <m:t>𝑘</m:t>
                          </m:r>
                        </m:sup>
                        <m:e>
                          <m:sSub>
                            <m:sSubPr>
                              <m:ctrlPr>
                                <a:rPr lang="es-PA" sz="1600" i="1">
                                  <a:latin typeface="Cambria Math" panose="02040503050406030204" pitchFamily="18" charset="0"/>
                                </a:rPr>
                              </m:ctrlPr>
                            </m:sSubPr>
                            <m:e>
                              <m:r>
                                <a:rPr lang="es-PA" sz="1600" i="1">
                                  <a:latin typeface="Cambria Math"/>
                                </a:rPr>
                                <m:t>𝛿</m:t>
                              </m:r>
                            </m:e>
                            <m:sub>
                              <m:r>
                                <a:rPr lang="es-PA" sz="1600" i="1">
                                  <a:latin typeface="Cambria Math"/>
                                </a:rPr>
                                <m:t>𝑗</m:t>
                              </m:r>
                            </m:sub>
                          </m:sSub>
                          <m:r>
                            <a:rPr lang="es-PA" sz="1600" i="1">
                              <a:latin typeface="Cambria Math"/>
                            </a:rPr>
                            <m:t>∆</m:t>
                          </m:r>
                        </m:e>
                      </m:nary>
                      <m:r>
                        <a:rPr lang="es-PA" sz="1600" i="1">
                          <a:latin typeface="Cambria Math"/>
                        </a:rPr>
                        <m:t>𝑙𝑛</m:t>
                      </m:r>
                      <m:sSub>
                        <m:sSubPr>
                          <m:ctrlPr>
                            <a:rPr lang="es-PA" sz="1600" i="1">
                              <a:latin typeface="Cambria Math" panose="02040503050406030204" pitchFamily="18" charset="0"/>
                            </a:rPr>
                          </m:ctrlPr>
                        </m:sSubPr>
                        <m:e>
                          <m:r>
                            <a:rPr lang="es-PA" sz="1600" i="1">
                              <a:latin typeface="Cambria Math"/>
                            </a:rPr>
                            <m:t>𝑌</m:t>
                          </m:r>
                        </m:e>
                        <m:sub>
                          <m:r>
                            <a:rPr lang="es-PA" sz="1600" i="1">
                              <a:latin typeface="Cambria Math"/>
                            </a:rPr>
                            <m:t>𝑡</m:t>
                          </m:r>
                          <m:r>
                            <a:rPr lang="es-PA" sz="1600" i="1">
                              <a:latin typeface="Cambria Math"/>
                            </a:rPr>
                            <m:t>−</m:t>
                          </m:r>
                          <m:r>
                            <a:rPr lang="es-PA" sz="1600" i="1">
                              <a:latin typeface="Cambria Math"/>
                            </a:rPr>
                            <m:t>𝑗</m:t>
                          </m:r>
                        </m:sub>
                      </m:sSub>
                      <m:r>
                        <a:rPr lang="es-PA" sz="1600" i="1">
                          <a:latin typeface="Cambria Math"/>
                        </a:rPr>
                        <m:t>+</m:t>
                      </m:r>
                      <m:sSub>
                        <m:sSubPr>
                          <m:ctrlPr>
                            <a:rPr lang="es-PA" sz="1600" i="1">
                              <a:latin typeface="Cambria Math" panose="02040503050406030204" pitchFamily="18" charset="0"/>
                            </a:rPr>
                          </m:ctrlPr>
                        </m:sSubPr>
                        <m:e>
                          <m:r>
                            <a:rPr lang="es-PA" sz="1600" i="1">
                              <a:latin typeface="Cambria Math"/>
                            </a:rPr>
                            <m:t>𝜀</m:t>
                          </m:r>
                        </m:e>
                        <m:sub>
                          <m:r>
                            <a:rPr lang="es-PA" sz="1600" i="1">
                              <a:latin typeface="Cambria Math"/>
                            </a:rPr>
                            <m:t>𝑡</m:t>
                          </m:r>
                        </m:sub>
                      </m:sSub>
                    </m:oMath>
                  </m:oMathPara>
                </a14:m>
                <a:endParaRPr lang="es-PA" sz="1600" dirty="0">
                  <a:latin typeface="Arial" panose="020B0604020202020204" pitchFamily="34" charset="0"/>
                  <a:cs typeface="Arial" panose="020B0604020202020204" pitchFamily="34" charset="0"/>
                </a:endParaRPr>
              </a:p>
            </p:txBody>
          </p:sp>
        </mc:Choice>
        <mc:Fallback xmlns="">
          <p:sp>
            <p:nvSpPr>
              <p:cNvPr id="7183" name="7182 Rectángulo"/>
              <p:cNvSpPr>
                <a:spLocks noRot="1" noChangeAspect="1" noMove="1" noResize="1" noEditPoints="1" noAdjustHandles="1" noChangeArrowheads="1" noChangeShapeType="1" noTextEdit="1"/>
              </p:cNvSpPr>
              <p:nvPr/>
            </p:nvSpPr>
            <p:spPr>
              <a:xfrm>
                <a:off x="508316" y="2372776"/>
                <a:ext cx="7994239" cy="825739"/>
              </a:xfrm>
              <a:prstGeom prst="rect">
                <a:avLst/>
              </a:prstGeom>
              <a:blipFill rotWithShape="1">
                <a:blip r:embed="rId2"/>
                <a:stretch>
                  <a:fillRect/>
                </a:stretch>
              </a:blipFill>
            </p:spPr>
            <p:txBody>
              <a:bodyPr/>
              <a:lstStyle/>
              <a:p>
                <a:r>
                  <a:rPr lang="es-PA">
                    <a:noFill/>
                  </a:rPr>
                  <a:t> </a:t>
                </a:r>
              </a:p>
            </p:txBody>
          </p:sp>
        </mc:Fallback>
      </mc:AlternateContent>
      <mc:AlternateContent xmlns:mc="http://schemas.openxmlformats.org/markup-compatibility/2006" xmlns:a14="http://schemas.microsoft.com/office/drawing/2010/main">
        <mc:Choice Requires="a14">
          <p:sp>
            <p:nvSpPr>
              <p:cNvPr id="7184" name="7183 Rectángulo"/>
              <p:cNvSpPr/>
              <p:nvPr/>
            </p:nvSpPr>
            <p:spPr>
              <a:xfrm>
                <a:off x="443552" y="3852317"/>
                <a:ext cx="4395369" cy="397609"/>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s-PA" i="1">
                          <a:latin typeface="Cambria Math"/>
                        </a:rPr>
                        <m:t>𝛾</m:t>
                      </m:r>
                      <m:sSub>
                        <m:sSubPr>
                          <m:ctrlPr>
                            <a:rPr lang="es-PA" i="1">
                              <a:latin typeface="Cambria Math" panose="02040503050406030204" pitchFamily="18" charset="0"/>
                            </a:rPr>
                          </m:ctrlPr>
                        </m:sSubPr>
                        <m:e>
                          <m:r>
                            <a:rPr lang="es-PA" i="1">
                              <a:latin typeface="Cambria Math"/>
                            </a:rPr>
                            <m:t>𝑍</m:t>
                          </m:r>
                        </m:e>
                        <m:sub>
                          <m:r>
                            <a:rPr lang="es-PA" i="1">
                              <a:latin typeface="Cambria Math"/>
                            </a:rPr>
                            <m:t>𝑡</m:t>
                          </m:r>
                          <m:r>
                            <a:rPr lang="es-PA" i="1">
                              <a:latin typeface="Cambria Math"/>
                            </a:rPr>
                            <m:t>−1</m:t>
                          </m:r>
                        </m:sub>
                      </m:sSub>
                      <m:r>
                        <a:rPr lang="es-PA" i="1">
                          <a:latin typeface="Cambria Math"/>
                        </a:rPr>
                        <m:t>=</m:t>
                      </m:r>
                      <m:r>
                        <a:rPr lang="es-PA" i="1">
                          <a:latin typeface="Cambria Math"/>
                        </a:rPr>
                        <m:t>𝑙𝑛𝑄𝑡</m:t>
                      </m:r>
                      <m:r>
                        <a:rPr lang="es-PA" i="1">
                          <a:latin typeface="Cambria Math"/>
                        </a:rPr>
                        <m:t>−</m:t>
                      </m:r>
                      <m:sSub>
                        <m:sSubPr>
                          <m:ctrlPr>
                            <a:rPr lang="es-PA" i="1">
                              <a:latin typeface="Cambria Math" panose="02040503050406030204" pitchFamily="18" charset="0"/>
                            </a:rPr>
                          </m:ctrlPr>
                        </m:sSubPr>
                        <m:e>
                          <m:r>
                            <a:rPr lang="es-PA" i="1">
                              <a:latin typeface="Cambria Math"/>
                            </a:rPr>
                            <m:t>𝛽</m:t>
                          </m:r>
                        </m:e>
                        <m:sub>
                          <m:r>
                            <a:rPr lang="es-PA" i="1">
                              <a:latin typeface="Cambria Math"/>
                            </a:rPr>
                            <m:t>0</m:t>
                          </m:r>
                        </m:sub>
                      </m:sSub>
                      <m:r>
                        <a:rPr lang="es-PA" i="1">
                          <a:latin typeface="Cambria Math"/>
                        </a:rPr>
                        <m:t>−</m:t>
                      </m:r>
                      <m:sSub>
                        <m:sSubPr>
                          <m:ctrlPr>
                            <a:rPr lang="es-PA" i="1">
                              <a:latin typeface="Cambria Math" panose="02040503050406030204" pitchFamily="18" charset="0"/>
                            </a:rPr>
                          </m:ctrlPr>
                        </m:sSubPr>
                        <m:e>
                          <m:r>
                            <a:rPr lang="es-PA" i="1">
                              <a:latin typeface="Cambria Math"/>
                            </a:rPr>
                            <m:t>𝛽</m:t>
                          </m:r>
                        </m:e>
                        <m:sub>
                          <m:r>
                            <a:rPr lang="es-PA" i="1">
                              <a:latin typeface="Cambria Math"/>
                            </a:rPr>
                            <m:t>1</m:t>
                          </m:r>
                        </m:sub>
                      </m:sSub>
                      <m:r>
                        <a:rPr lang="es-PA" i="1">
                          <a:latin typeface="Cambria Math"/>
                        </a:rPr>
                        <m:t>𝑙𝑛</m:t>
                      </m:r>
                      <m:sSub>
                        <m:sSubPr>
                          <m:ctrlPr>
                            <a:rPr lang="es-PA" i="1">
                              <a:latin typeface="Cambria Math" panose="02040503050406030204" pitchFamily="18" charset="0"/>
                            </a:rPr>
                          </m:ctrlPr>
                        </m:sSubPr>
                        <m:e>
                          <m:r>
                            <a:rPr lang="es-PA" i="1">
                              <a:latin typeface="Cambria Math"/>
                            </a:rPr>
                            <m:t>𝑃</m:t>
                          </m:r>
                        </m:e>
                        <m:sub>
                          <m:r>
                            <a:rPr lang="es-PA" i="1">
                              <a:latin typeface="Cambria Math"/>
                            </a:rPr>
                            <m:t>𝑡</m:t>
                          </m:r>
                          <m:r>
                            <a:rPr lang="es-PA" i="1">
                              <a:latin typeface="Cambria Math"/>
                            </a:rPr>
                            <m:t>−1</m:t>
                          </m:r>
                        </m:sub>
                      </m:sSub>
                      <m:r>
                        <a:rPr lang="es-PA" i="1">
                          <a:latin typeface="Cambria Math"/>
                        </a:rPr>
                        <m:t>−</m:t>
                      </m:r>
                      <m:sSub>
                        <m:sSubPr>
                          <m:ctrlPr>
                            <a:rPr lang="es-PA" i="1">
                              <a:latin typeface="Cambria Math" panose="02040503050406030204" pitchFamily="18" charset="0"/>
                            </a:rPr>
                          </m:ctrlPr>
                        </m:sSubPr>
                        <m:e>
                          <m:r>
                            <a:rPr lang="es-PA" i="1">
                              <a:latin typeface="Cambria Math"/>
                            </a:rPr>
                            <m:t>𝛽</m:t>
                          </m:r>
                        </m:e>
                        <m:sub>
                          <m:r>
                            <a:rPr lang="es-PA" i="1">
                              <a:latin typeface="Cambria Math"/>
                            </a:rPr>
                            <m:t>2</m:t>
                          </m:r>
                        </m:sub>
                      </m:sSub>
                      <m:r>
                        <a:rPr lang="es-PA" i="1">
                          <a:latin typeface="Cambria Math"/>
                        </a:rPr>
                        <m:t>𝑙𝑛</m:t>
                      </m:r>
                      <m:sSub>
                        <m:sSubPr>
                          <m:ctrlPr>
                            <a:rPr lang="es-PA" i="1">
                              <a:latin typeface="Cambria Math" panose="02040503050406030204" pitchFamily="18" charset="0"/>
                            </a:rPr>
                          </m:ctrlPr>
                        </m:sSubPr>
                        <m:e>
                          <m:r>
                            <a:rPr lang="es-PA" i="1">
                              <a:latin typeface="Cambria Math"/>
                            </a:rPr>
                            <m:t>𝑌</m:t>
                          </m:r>
                        </m:e>
                        <m:sub>
                          <m:r>
                            <a:rPr lang="es-PA" i="1">
                              <a:latin typeface="Cambria Math"/>
                            </a:rPr>
                            <m:t>𝑡</m:t>
                          </m:r>
                          <m:r>
                            <a:rPr lang="es-PA" i="1">
                              <a:latin typeface="Cambria Math"/>
                            </a:rPr>
                            <m:t>−1</m:t>
                          </m:r>
                        </m:sub>
                      </m:sSub>
                    </m:oMath>
                  </m:oMathPara>
                </a14:m>
                <a:endParaRPr lang="es-PA" dirty="0">
                  <a:latin typeface="Arial" panose="020B0604020202020204" pitchFamily="34" charset="0"/>
                  <a:cs typeface="Arial" panose="020B0604020202020204" pitchFamily="34" charset="0"/>
                </a:endParaRPr>
              </a:p>
            </p:txBody>
          </p:sp>
        </mc:Choice>
        <mc:Fallback xmlns="">
          <p:sp>
            <p:nvSpPr>
              <p:cNvPr id="7184" name="7183 Rectángulo"/>
              <p:cNvSpPr>
                <a:spLocks noRot="1" noChangeAspect="1" noMove="1" noResize="1" noEditPoints="1" noAdjustHandles="1" noChangeArrowheads="1" noChangeShapeType="1" noTextEdit="1"/>
              </p:cNvSpPr>
              <p:nvPr/>
            </p:nvSpPr>
            <p:spPr>
              <a:xfrm>
                <a:off x="443552" y="3852317"/>
                <a:ext cx="4395369" cy="397609"/>
              </a:xfrm>
              <a:prstGeom prst="rect">
                <a:avLst/>
              </a:prstGeom>
              <a:blipFill rotWithShape="1">
                <a:blip r:embed="rId3"/>
                <a:stretch>
                  <a:fillRect b="-6154"/>
                </a:stretch>
              </a:blipFill>
            </p:spPr>
            <p:txBody>
              <a:bodyPr/>
              <a:lstStyle/>
              <a:p>
                <a:r>
                  <a:rPr lang="es-PA">
                    <a:noFill/>
                  </a:rPr>
                  <a:t> </a:t>
                </a:r>
              </a:p>
            </p:txBody>
          </p:sp>
        </mc:Fallback>
      </mc:AlternateContent>
      <mc:AlternateContent xmlns:mc="http://schemas.openxmlformats.org/markup-compatibility/2006" xmlns:a14="http://schemas.microsoft.com/office/drawing/2010/main">
        <mc:Choice Requires="a14">
          <p:sp>
            <p:nvSpPr>
              <p:cNvPr id="7185" name="7184 Rectángulo"/>
              <p:cNvSpPr/>
              <p:nvPr/>
            </p:nvSpPr>
            <p:spPr>
              <a:xfrm>
                <a:off x="508316" y="4447709"/>
                <a:ext cx="4572000" cy="1261499"/>
              </a:xfrm>
              <a:prstGeom prst="rect">
                <a:avLst/>
              </a:prstGeom>
            </p:spPr>
            <p:txBody>
              <a:bodyPr>
                <a:spAutoFit/>
              </a:bodyPr>
              <a:lstStyle/>
              <a:p>
                <a:r>
                  <a:rPr lang="es-PA" sz="1200" dirty="0">
                    <a:latin typeface="Arial" panose="020B0604020202020204" pitchFamily="34" charset="0"/>
                    <a:cs typeface="Arial" panose="020B0604020202020204" pitchFamily="34" charset="0"/>
                  </a:rPr>
                  <a:t>Se espera además que el signo de </a:t>
                </a:r>
                <a14:m>
                  <m:oMath xmlns:m="http://schemas.openxmlformats.org/officeDocument/2006/math">
                    <m:r>
                      <a:rPr lang="es-PA" sz="1200" i="1">
                        <a:latin typeface="Cambria Math"/>
                      </a:rPr>
                      <m:t>𝛾</m:t>
                    </m:r>
                  </m:oMath>
                </a14:m>
                <a:r>
                  <a:rPr lang="es-PA" sz="1200" dirty="0">
                    <a:latin typeface="Arial" panose="020B0604020202020204" pitchFamily="34" charset="0"/>
                    <a:cs typeface="Arial" panose="020B0604020202020204" pitchFamily="34" charset="0"/>
                  </a:rPr>
                  <a:t> sea negativo, y que:</a:t>
                </a:r>
              </a:p>
              <a:p>
                <a14:m>
                  <m:oMath xmlns:m="http://schemas.openxmlformats.org/officeDocument/2006/math">
                    <m:sSub>
                      <m:sSubPr>
                        <m:ctrlPr>
                          <a:rPr lang="es-PA" sz="1200" i="1">
                            <a:latin typeface="Cambria Math" panose="02040503050406030204" pitchFamily="18" charset="0"/>
                          </a:rPr>
                        </m:ctrlPr>
                      </m:sSubPr>
                      <m:e>
                        <m:r>
                          <a:rPr lang="es-PA" sz="1200" i="1">
                            <a:latin typeface="Cambria Math"/>
                          </a:rPr>
                          <m:t>𝛼</m:t>
                        </m:r>
                      </m:e>
                      <m:sub>
                        <m:r>
                          <a:rPr lang="es-PA" sz="1200" i="1">
                            <a:latin typeface="Cambria Math"/>
                          </a:rPr>
                          <m:t>𝑗</m:t>
                        </m:r>
                      </m:sub>
                    </m:sSub>
                  </m:oMath>
                </a14:m>
                <a:r>
                  <a:rPr lang="es-PA" sz="1200" dirty="0">
                    <a:latin typeface="Arial" panose="020B0604020202020204" pitchFamily="34" charset="0"/>
                    <a:cs typeface="Arial" panose="020B0604020202020204" pitchFamily="34" charset="0"/>
                  </a:rPr>
                  <a:t> : Es la elasticidad precio de la demanda de corto plazo.</a:t>
                </a:r>
              </a:p>
              <a:p>
                <a14:m>
                  <m:oMath xmlns:m="http://schemas.openxmlformats.org/officeDocument/2006/math">
                    <m:sSub>
                      <m:sSubPr>
                        <m:ctrlPr>
                          <a:rPr lang="es-PA" sz="1200" i="1">
                            <a:latin typeface="Cambria Math" panose="02040503050406030204" pitchFamily="18" charset="0"/>
                          </a:rPr>
                        </m:ctrlPr>
                      </m:sSubPr>
                      <m:e>
                        <m:r>
                          <a:rPr lang="es-PA" sz="1200" i="1">
                            <a:latin typeface="Cambria Math"/>
                          </a:rPr>
                          <m:t>𝛿</m:t>
                        </m:r>
                      </m:e>
                      <m:sub>
                        <m:r>
                          <a:rPr lang="es-PA" sz="1200" i="1">
                            <a:latin typeface="Cambria Math"/>
                          </a:rPr>
                          <m:t>𝑗</m:t>
                        </m:r>
                      </m:sub>
                    </m:sSub>
                  </m:oMath>
                </a14:m>
                <a:r>
                  <a:rPr lang="es-PA" sz="1200" dirty="0">
                    <a:latin typeface="Arial" panose="020B0604020202020204" pitchFamily="34" charset="0"/>
                    <a:cs typeface="Arial" panose="020B0604020202020204" pitchFamily="34" charset="0"/>
                  </a:rPr>
                  <a:t> : Es la elasticidad ingreso de la demanda de corto plazo.</a:t>
                </a:r>
              </a:p>
              <a:p>
                <a:r>
                  <a:rPr lang="es-PA" sz="1200" dirty="0">
                    <a:latin typeface="Arial" panose="020B0604020202020204" pitchFamily="34" charset="0"/>
                    <a:cs typeface="Arial" panose="020B0604020202020204" pitchFamily="34" charset="0"/>
                  </a:rPr>
                  <a:t> </a:t>
                </a:r>
                <a14:m>
                  <m:oMath xmlns:m="http://schemas.openxmlformats.org/officeDocument/2006/math">
                    <m:f>
                      <m:fPr>
                        <m:ctrlPr>
                          <a:rPr lang="es-PA" sz="1200" i="1">
                            <a:latin typeface="Cambria Math" panose="02040503050406030204" pitchFamily="18" charset="0"/>
                          </a:rPr>
                        </m:ctrlPr>
                      </m:fPr>
                      <m:num>
                        <m:sSub>
                          <m:sSubPr>
                            <m:ctrlPr>
                              <a:rPr lang="es-PA" sz="1200" i="1">
                                <a:latin typeface="Cambria Math" panose="02040503050406030204" pitchFamily="18" charset="0"/>
                              </a:rPr>
                            </m:ctrlPr>
                          </m:sSubPr>
                          <m:e>
                            <m:r>
                              <a:rPr lang="es-PA" sz="1200" i="1">
                                <a:latin typeface="Cambria Math"/>
                              </a:rPr>
                              <m:t>𝛼</m:t>
                            </m:r>
                          </m:e>
                          <m:sub>
                            <m:r>
                              <a:rPr lang="es-PA" sz="1200" i="1">
                                <a:latin typeface="Cambria Math"/>
                              </a:rPr>
                              <m:t>𝑗</m:t>
                            </m:r>
                          </m:sub>
                        </m:sSub>
                      </m:num>
                      <m:den>
                        <m:r>
                          <a:rPr lang="es-PA" sz="1200" i="1">
                            <a:latin typeface="Cambria Math"/>
                          </a:rPr>
                          <m:t>𝛾</m:t>
                        </m:r>
                      </m:den>
                    </m:f>
                  </m:oMath>
                </a14:m>
                <a:r>
                  <a:rPr lang="es-PA" sz="1200" dirty="0">
                    <a:latin typeface="Arial" panose="020B0604020202020204" pitchFamily="34" charset="0"/>
                    <a:cs typeface="Arial" panose="020B0604020202020204" pitchFamily="34" charset="0"/>
                  </a:rPr>
                  <a:t> : Es la elasticidad precio de la demanda de largo plazo.</a:t>
                </a:r>
              </a:p>
              <a:p>
                <a14:m>
                  <m:oMath xmlns:m="http://schemas.openxmlformats.org/officeDocument/2006/math">
                    <m:f>
                      <m:fPr>
                        <m:ctrlPr>
                          <a:rPr lang="es-PA" sz="1200" i="1">
                            <a:latin typeface="Cambria Math" panose="02040503050406030204" pitchFamily="18" charset="0"/>
                          </a:rPr>
                        </m:ctrlPr>
                      </m:fPr>
                      <m:num>
                        <m:sSub>
                          <m:sSubPr>
                            <m:ctrlPr>
                              <a:rPr lang="es-PA" sz="1200" i="1">
                                <a:latin typeface="Cambria Math" panose="02040503050406030204" pitchFamily="18" charset="0"/>
                              </a:rPr>
                            </m:ctrlPr>
                          </m:sSubPr>
                          <m:e>
                            <m:r>
                              <a:rPr lang="es-PA" sz="1200" i="1">
                                <a:latin typeface="Cambria Math"/>
                              </a:rPr>
                              <m:t>𝛿</m:t>
                            </m:r>
                          </m:e>
                          <m:sub>
                            <m:r>
                              <a:rPr lang="es-PA" sz="1200" i="1">
                                <a:latin typeface="Cambria Math"/>
                              </a:rPr>
                              <m:t>𝑗</m:t>
                            </m:r>
                          </m:sub>
                        </m:sSub>
                      </m:num>
                      <m:den>
                        <m:r>
                          <a:rPr lang="es-PA" sz="1200" i="1">
                            <a:latin typeface="Cambria Math"/>
                          </a:rPr>
                          <m:t>𝛾</m:t>
                        </m:r>
                      </m:den>
                    </m:f>
                  </m:oMath>
                </a14:m>
                <a:r>
                  <a:rPr lang="es-PA" sz="1200" dirty="0">
                    <a:latin typeface="Arial" panose="020B0604020202020204" pitchFamily="34" charset="0"/>
                    <a:cs typeface="Arial" panose="020B0604020202020204" pitchFamily="34" charset="0"/>
                  </a:rPr>
                  <a:t> : Es la elasticidad ingreso de la demanda de largo plazo.</a:t>
                </a:r>
              </a:p>
            </p:txBody>
          </p:sp>
        </mc:Choice>
        <mc:Fallback xmlns="">
          <p:sp>
            <p:nvSpPr>
              <p:cNvPr id="7185" name="7184 Rectángulo"/>
              <p:cNvSpPr>
                <a:spLocks noRot="1" noChangeAspect="1" noMove="1" noResize="1" noEditPoints="1" noAdjustHandles="1" noChangeArrowheads="1" noChangeShapeType="1" noTextEdit="1"/>
              </p:cNvSpPr>
              <p:nvPr/>
            </p:nvSpPr>
            <p:spPr>
              <a:xfrm>
                <a:off x="508316" y="4447709"/>
                <a:ext cx="4572000" cy="1261499"/>
              </a:xfrm>
              <a:prstGeom prst="rect">
                <a:avLst/>
              </a:prstGeom>
              <a:blipFill rotWithShape="1">
                <a:blip r:embed="rId4"/>
                <a:stretch>
                  <a:fillRect t="-483"/>
                </a:stretch>
              </a:blipFill>
            </p:spPr>
            <p:txBody>
              <a:bodyPr/>
              <a:lstStyle/>
              <a:p>
                <a:r>
                  <a:rPr lang="es-PA">
                    <a:noFill/>
                  </a:rPr>
                  <a:t> </a:t>
                </a:r>
              </a:p>
            </p:txBody>
          </p:sp>
        </mc:Fallback>
      </mc:AlternateContent>
    </p:spTree>
    <p:extLst>
      <p:ext uri="{BB962C8B-B14F-4D97-AF65-F5344CB8AC3E}">
        <p14:creationId xmlns:p14="http://schemas.microsoft.com/office/powerpoint/2010/main" val="465402112"/>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1 Gráfico"/>
          <p:cNvGraphicFramePr>
            <a:graphicFrameLocks noGrp="1"/>
          </p:cNvGraphicFramePr>
          <p:nvPr>
            <p:extLst>
              <p:ext uri="{D42A27DB-BD31-4B8C-83A1-F6EECF244321}">
                <p14:modId xmlns:p14="http://schemas.microsoft.com/office/powerpoint/2010/main" val="3089544591"/>
              </p:ext>
            </p:extLst>
          </p:nvPr>
        </p:nvGraphicFramePr>
        <p:xfrm>
          <a:off x="254529" y="482884"/>
          <a:ext cx="8657167" cy="5391719"/>
        </p:xfrm>
        <a:graphic>
          <a:graphicData uri="http://schemas.openxmlformats.org/drawingml/2006/chart">
            <c:chart xmlns:c="http://schemas.openxmlformats.org/drawingml/2006/chart" xmlns:r="http://schemas.openxmlformats.org/officeDocument/2006/relationships" r:id="rId2"/>
          </a:graphicData>
        </a:graphic>
      </p:graphicFrame>
      <p:sp>
        <p:nvSpPr>
          <p:cNvPr id="5" name="4 CuadroTexto"/>
          <p:cNvSpPr txBox="1"/>
          <p:nvPr/>
        </p:nvSpPr>
        <p:spPr>
          <a:xfrm>
            <a:off x="150139" y="5874603"/>
            <a:ext cx="5786650" cy="276999"/>
          </a:xfrm>
          <a:prstGeom prst="rect">
            <a:avLst/>
          </a:prstGeom>
          <a:noFill/>
        </p:spPr>
        <p:txBody>
          <a:bodyPr wrap="square" rtlCol="0">
            <a:spAutoFit/>
          </a:bodyPr>
          <a:lstStyle/>
          <a:p>
            <a:r>
              <a:rPr lang="es-PA" sz="1200" b="1" dirty="0" smtClean="0">
                <a:solidFill>
                  <a:srgbClr val="002060"/>
                </a:solidFill>
                <a:latin typeface="Arial" panose="020B0604020202020204" pitchFamily="34" charset="0"/>
                <a:cs typeface="Arial" panose="020B0604020202020204" pitchFamily="34" charset="0"/>
              </a:rPr>
              <a:t>Fuente: Referencia [11].</a:t>
            </a:r>
            <a:endParaRPr lang="es-PA" sz="1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79709484"/>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Título"/>
          <p:cNvSpPr>
            <a:spLocks noGrp="1"/>
          </p:cNvSpPr>
          <p:nvPr>
            <p:ph type="title"/>
          </p:nvPr>
        </p:nvSpPr>
        <p:spPr>
          <a:xfrm>
            <a:off x="468313" y="549275"/>
            <a:ext cx="8229600" cy="633413"/>
          </a:xfrm>
        </p:spPr>
        <p:txBody>
          <a:bodyPr>
            <a:normAutofit fontScale="90000"/>
          </a:bodyPr>
          <a:lstStyle/>
          <a:p>
            <a:pPr algn="just" eaLnBrk="1" fontAlgn="auto" hangingPunct="1">
              <a:spcAft>
                <a:spcPts val="0"/>
              </a:spcAft>
              <a:defRPr/>
            </a:pPr>
            <a:r>
              <a:rPr lang="es-PA" sz="1800" smtClean="0"/>
              <a:t/>
            </a:r>
            <a:br>
              <a:rPr lang="es-PA" sz="1800" smtClean="0"/>
            </a:br>
            <a:endParaRPr lang="es-PA" sz="1800" smtClean="0"/>
          </a:p>
        </p:txBody>
      </p:sp>
      <p:graphicFrame>
        <p:nvGraphicFramePr>
          <p:cNvPr id="8" name="1 Gráfico"/>
          <p:cNvGraphicFramePr>
            <a:graphicFrameLocks noGrp="1"/>
          </p:cNvGraphicFramePr>
          <p:nvPr>
            <p:extLst>
              <p:ext uri="{D42A27DB-BD31-4B8C-83A1-F6EECF244321}">
                <p14:modId xmlns:p14="http://schemas.microsoft.com/office/powerpoint/2010/main" val="2956853869"/>
              </p:ext>
            </p:extLst>
          </p:nvPr>
        </p:nvGraphicFramePr>
        <p:xfrm>
          <a:off x="236904" y="284529"/>
          <a:ext cx="8670192" cy="5664751"/>
        </p:xfrm>
        <a:graphic>
          <a:graphicData uri="http://schemas.openxmlformats.org/drawingml/2006/chart">
            <c:chart xmlns:c="http://schemas.openxmlformats.org/drawingml/2006/chart" xmlns:r="http://schemas.openxmlformats.org/officeDocument/2006/relationships" r:id="rId3"/>
          </a:graphicData>
        </a:graphic>
      </p:graphicFrame>
      <p:grpSp>
        <p:nvGrpSpPr>
          <p:cNvPr id="2" name="15 Grupo"/>
          <p:cNvGrpSpPr/>
          <p:nvPr/>
        </p:nvGrpSpPr>
        <p:grpSpPr>
          <a:xfrm>
            <a:off x="7956376" y="2594119"/>
            <a:ext cx="968535" cy="1728192"/>
            <a:chOff x="7956376" y="2924944"/>
            <a:chExt cx="968535" cy="1728192"/>
          </a:xfrm>
        </p:grpSpPr>
        <p:grpSp>
          <p:nvGrpSpPr>
            <p:cNvPr id="7" name="13 Grupo"/>
            <p:cNvGrpSpPr/>
            <p:nvPr/>
          </p:nvGrpSpPr>
          <p:grpSpPr>
            <a:xfrm>
              <a:off x="7956376" y="2924944"/>
              <a:ext cx="720080" cy="1728192"/>
              <a:chOff x="7956376" y="2924944"/>
              <a:chExt cx="720080" cy="1728192"/>
            </a:xfrm>
          </p:grpSpPr>
          <p:cxnSp>
            <p:nvCxnSpPr>
              <p:cNvPr id="6" name="5 Conector recto"/>
              <p:cNvCxnSpPr/>
              <p:nvPr/>
            </p:nvCxnSpPr>
            <p:spPr>
              <a:xfrm>
                <a:off x="7956376" y="2924944"/>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8 Conector angular"/>
              <p:cNvCxnSpPr/>
              <p:nvPr/>
            </p:nvCxnSpPr>
            <p:spPr>
              <a:xfrm rot="5400000" flipH="1" flipV="1">
                <a:off x="7524328" y="3501008"/>
                <a:ext cx="1728192" cy="57606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13" name="12 Conector recto"/>
              <p:cNvCxnSpPr/>
              <p:nvPr/>
            </p:nvCxnSpPr>
            <p:spPr>
              <a:xfrm flipH="1">
                <a:off x="7956376" y="4653136"/>
                <a:ext cx="14401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15" name="14 CuadroTexto"/>
            <p:cNvSpPr txBox="1"/>
            <p:nvPr/>
          </p:nvSpPr>
          <p:spPr>
            <a:xfrm>
              <a:off x="7956376" y="3212976"/>
              <a:ext cx="968535" cy="461665"/>
            </a:xfrm>
            <a:prstGeom prst="rect">
              <a:avLst/>
            </a:prstGeom>
            <a:solidFill>
              <a:srgbClr val="FF0000"/>
            </a:solidFill>
            <a:scene3d>
              <a:camera prst="orthographicFront"/>
              <a:lightRig rig="threePt" dir="t"/>
            </a:scene3d>
            <a:sp3d>
              <a:bevelT/>
            </a:sp3d>
          </p:spPr>
          <p:txBody>
            <a:bodyPr wrap="none" rtlCol="0">
              <a:spAutoFit/>
            </a:bodyPr>
            <a:lstStyle/>
            <a:p>
              <a:r>
                <a:rPr lang="es-PA"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49.2%</a:t>
              </a:r>
              <a:endParaRPr lang="es-PA"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grpSp>
        <p:nvGrpSpPr>
          <p:cNvPr id="10" name="17 Grupo"/>
          <p:cNvGrpSpPr/>
          <p:nvPr/>
        </p:nvGrpSpPr>
        <p:grpSpPr>
          <a:xfrm>
            <a:off x="4067944" y="2120097"/>
            <a:ext cx="1163719" cy="1728192"/>
            <a:chOff x="7956376" y="2924944"/>
            <a:chExt cx="1163719" cy="1728192"/>
          </a:xfrm>
        </p:grpSpPr>
        <p:grpSp>
          <p:nvGrpSpPr>
            <p:cNvPr id="11" name="18 Grupo"/>
            <p:cNvGrpSpPr/>
            <p:nvPr/>
          </p:nvGrpSpPr>
          <p:grpSpPr>
            <a:xfrm>
              <a:off x="7956376" y="2924944"/>
              <a:ext cx="720080" cy="1728192"/>
              <a:chOff x="7956376" y="2924944"/>
              <a:chExt cx="720080" cy="1728192"/>
            </a:xfrm>
          </p:grpSpPr>
          <p:cxnSp>
            <p:nvCxnSpPr>
              <p:cNvPr id="21" name="20 Conector recto"/>
              <p:cNvCxnSpPr/>
              <p:nvPr/>
            </p:nvCxnSpPr>
            <p:spPr>
              <a:xfrm>
                <a:off x="7956376" y="2924944"/>
                <a:ext cx="72008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21 Conector angular"/>
              <p:cNvCxnSpPr/>
              <p:nvPr/>
            </p:nvCxnSpPr>
            <p:spPr>
              <a:xfrm rot="5400000" flipH="1" flipV="1">
                <a:off x="7524328" y="3501008"/>
                <a:ext cx="1728192" cy="576064"/>
              </a:xfrm>
              <a:prstGeom prst="bentConnector3">
                <a:avLst/>
              </a:prstGeom>
            </p:spPr>
            <p:style>
              <a:lnRef idx="1">
                <a:schemeClr val="accent1"/>
              </a:lnRef>
              <a:fillRef idx="0">
                <a:schemeClr val="accent1"/>
              </a:fillRef>
              <a:effectRef idx="0">
                <a:schemeClr val="accent1"/>
              </a:effectRef>
              <a:fontRef idx="minor">
                <a:schemeClr val="tx1"/>
              </a:fontRef>
            </p:style>
          </p:cxnSp>
          <p:cxnSp>
            <p:nvCxnSpPr>
              <p:cNvPr id="23" name="22 Conector recto"/>
              <p:cNvCxnSpPr/>
              <p:nvPr/>
            </p:nvCxnSpPr>
            <p:spPr>
              <a:xfrm flipH="1">
                <a:off x="7956376" y="4653136"/>
                <a:ext cx="144016"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0" name="19 CuadroTexto"/>
            <p:cNvSpPr txBox="1"/>
            <p:nvPr/>
          </p:nvSpPr>
          <p:spPr>
            <a:xfrm>
              <a:off x="8172400" y="3212976"/>
              <a:ext cx="947695" cy="461665"/>
            </a:xfrm>
            <a:prstGeom prst="rect">
              <a:avLst/>
            </a:prstGeom>
            <a:solidFill>
              <a:srgbClr val="FF0000"/>
            </a:solidFill>
            <a:scene3d>
              <a:camera prst="orthographicFront"/>
              <a:lightRig rig="threePt" dir="t"/>
            </a:scene3d>
            <a:sp3d>
              <a:bevelT/>
            </a:sp3d>
          </p:spPr>
          <p:txBody>
            <a:bodyPr wrap="none" rtlCol="0">
              <a:spAutoFit/>
            </a:bodyPr>
            <a:lstStyle/>
            <a:p>
              <a:r>
                <a:rPr lang="es-PA"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31.2%</a:t>
              </a:r>
              <a:endParaRPr lang="es-PA"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pSp>
      <p:sp>
        <p:nvSpPr>
          <p:cNvPr id="17" name="16 CuadroTexto"/>
          <p:cNvSpPr txBox="1"/>
          <p:nvPr/>
        </p:nvSpPr>
        <p:spPr>
          <a:xfrm>
            <a:off x="6339507" y="2377862"/>
            <a:ext cx="906595" cy="369332"/>
          </a:xfrm>
          <a:prstGeom prst="rect">
            <a:avLst/>
          </a:prstGeom>
          <a:noFill/>
        </p:spPr>
        <p:txBody>
          <a:bodyPr wrap="none" rtlCol="0">
            <a:spAutoFit/>
          </a:bodyPr>
          <a:lstStyle/>
          <a:p>
            <a:r>
              <a:rPr lang="es-PA" b="1" dirty="0" smtClean="0">
                <a:solidFill>
                  <a:schemeClr val="bg1"/>
                </a:solidFill>
              </a:rPr>
              <a:t>ISC TAX</a:t>
            </a:r>
            <a:endParaRPr lang="es-PA" b="1" dirty="0">
              <a:solidFill>
                <a:schemeClr val="bg1"/>
              </a:solidFill>
            </a:endParaRPr>
          </a:p>
        </p:txBody>
      </p:sp>
      <p:sp>
        <p:nvSpPr>
          <p:cNvPr id="25" name="24 CuadroTexto"/>
          <p:cNvSpPr txBox="1"/>
          <p:nvPr/>
        </p:nvSpPr>
        <p:spPr>
          <a:xfrm>
            <a:off x="2477923" y="1956037"/>
            <a:ext cx="906595" cy="369332"/>
          </a:xfrm>
          <a:prstGeom prst="rect">
            <a:avLst/>
          </a:prstGeom>
          <a:noFill/>
        </p:spPr>
        <p:txBody>
          <a:bodyPr wrap="none" rtlCol="0">
            <a:spAutoFit/>
          </a:bodyPr>
          <a:lstStyle/>
          <a:p>
            <a:r>
              <a:rPr lang="es-PA" b="1" dirty="0" smtClean="0">
                <a:solidFill>
                  <a:schemeClr val="bg1"/>
                </a:solidFill>
              </a:rPr>
              <a:t>ISC TAX</a:t>
            </a:r>
            <a:endParaRPr lang="es-PA" b="1" dirty="0">
              <a:solidFill>
                <a:schemeClr val="bg1"/>
              </a:solidFill>
            </a:endParaRPr>
          </a:p>
        </p:txBody>
      </p:sp>
      <p:sp>
        <p:nvSpPr>
          <p:cNvPr id="26" name="25 CuadroTexto"/>
          <p:cNvSpPr txBox="1"/>
          <p:nvPr/>
        </p:nvSpPr>
        <p:spPr>
          <a:xfrm>
            <a:off x="6530552" y="4534695"/>
            <a:ext cx="524503" cy="369332"/>
          </a:xfrm>
          <a:prstGeom prst="rect">
            <a:avLst/>
          </a:prstGeom>
          <a:noFill/>
        </p:spPr>
        <p:txBody>
          <a:bodyPr wrap="none" rtlCol="0">
            <a:spAutoFit/>
          </a:bodyPr>
          <a:lstStyle/>
          <a:p>
            <a:r>
              <a:rPr lang="es-PA" b="1" dirty="0" smtClean="0">
                <a:solidFill>
                  <a:schemeClr val="bg1"/>
                </a:solidFill>
              </a:rPr>
              <a:t>CIF</a:t>
            </a:r>
            <a:endParaRPr lang="es-PA" b="1" dirty="0">
              <a:solidFill>
                <a:schemeClr val="bg1"/>
              </a:solidFill>
            </a:endParaRPr>
          </a:p>
        </p:txBody>
      </p:sp>
      <p:sp>
        <p:nvSpPr>
          <p:cNvPr id="27" name="26 CuadroTexto"/>
          <p:cNvSpPr txBox="1"/>
          <p:nvPr/>
        </p:nvSpPr>
        <p:spPr>
          <a:xfrm>
            <a:off x="2668968" y="4350029"/>
            <a:ext cx="524503" cy="369332"/>
          </a:xfrm>
          <a:prstGeom prst="rect">
            <a:avLst/>
          </a:prstGeom>
          <a:noFill/>
        </p:spPr>
        <p:txBody>
          <a:bodyPr wrap="none" rtlCol="0">
            <a:spAutoFit/>
          </a:bodyPr>
          <a:lstStyle/>
          <a:p>
            <a:r>
              <a:rPr lang="es-PA" b="1" dirty="0" smtClean="0">
                <a:solidFill>
                  <a:schemeClr val="bg1"/>
                </a:solidFill>
              </a:rPr>
              <a:t>CIF</a:t>
            </a:r>
            <a:endParaRPr lang="es-PA" b="1" dirty="0">
              <a:solidFill>
                <a:schemeClr val="bg1"/>
              </a:solidFill>
            </a:endParaRPr>
          </a:p>
        </p:txBody>
      </p:sp>
      <p:sp>
        <p:nvSpPr>
          <p:cNvPr id="12" name="11 CuadroTexto"/>
          <p:cNvSpPr txBox="1"/>
          <p:nvPr/>
        </p:nvSpPr>
        <p:spPr>
          <a:xfrm>
            <a:off x="119861" y="5959503"/>
            <a:ext cx="6466290" cy="276999"/>
          </a:xfrm>
          <a:prstGeom prst="rect">
            <a:avLst/>
          </a:prstGeom>
          <a:noFill/>
        </p:spPr>
        <p:txBody>
          <a:bodyPr wrap="square" rtlCol="0">
            <a:spAutoFit/>
          </a:bodyPr>
          <a:lstStyle/>
          <a:p>
            <a:r>
              <a:rPr lang="es-PA" sz="1200" b="1" dirty="0" smtClean="0">
                <a:solidFill>
                  <a:srgbClr val="002060"/>
                </a:solidFill>
                <a:latin typeface="Arial" panose="020B0604020202020204" pitchFamily="34" charset="0"/>
                <a:cs typeface="Arial" panose="020B0604020202020204" pitchFamily="34" charset="0"/>
              </a:rPr>
              <a:t>Fuente: ICGES.  Encuesta de marcas 2012 y Dirección General de Ingresos.</a:t>
            </a:r>
            <a:endParaRPr lang="es-PA" sz="1200" b="1" dirty="0">
              <a:solidFill>
                <a:srgbClr val="002060"/>
              </a:solidFill>
              <a:latin typeface="Arial" panose="020B0604020202020204" pitchFamily="34" charset="0"/>
              <a:cs typeface="Arial" panose="020B0604020202020204" pitchFamily="34" charset="0"/>
            </a:endParaRPr>
          </a:p>
        </p:txBody>
      </p:sp>
      <p:sp>
        <p:nvSpPr>
          <p:cNvPr id="3" name="2 CuadroTexto"/>
          <p:cNvSpPr txBox="1"/>
          <p:nvPr/>
        </p:nvSpPr>
        <p:spPr>
          <a:xfrm>
            <a:off x="4215728" y="4250176"/>
            <a:ext cx="1337482" cy="954107"/>
          </a:xfrm>
          <a:prstGeom prst="rect">
            <a:avLst/>
          </a:prstGeom>
          <a:solidFill>
            <a:srgbClr val="FF0000"/>
          </a:solidFill>
          <a:scene3d>
            <a:camera prst="orthographicFront"/>
            <a:lightRig rig="threePt" dir="t"/>
          </a:scene3d>
          <a:sp3d>
            <a:bevelT/>
          </a:sp3d>
        </p:spPr>
        <p:txBody>
          <a:bodyPr wrap="square" rtlCol="0">
            <a:spAutoFit/>
          </a:bodyPr>
          <a:lstStyle/>
          <a:p>
            <a:pPr algn="ctr"/>
            <a:r>
              <a:rPr lang="es-PA" sz="1400" b="1" dirty="0" smtClean="0">
                <a:solidFill>
                  <a:schemeClr val="bg1"/>
                </a:solidFill>
                <a:latin typeface="Arial" panose="020B0604020202020204" pitchFamily="34" charset="0"/>
                <a:cs typeface="Arial" panose="020B0604020202020204" pitchFamily="34" charset="0"/>
              </a:rPr>
              <a:t>Con la marca más vendida es el 56.2% OMS.</a:t>
            </a:r>
            <a:endParaRPr lang="es-PA" sz="1400" b="1"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7430519"/>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Gráfico"/>
          <p:cNvGraphicFramePr>
            <a:graphicFrameLocks noGrp="1"/>
          </p:cNvGraphicFramePr>
          <p:nvPr>
            <p:extLst>
              <p:ext uri="{D42A27DB-BD31-4B8C-83A1-F6EECF244321}">
                <p14:modId xmlns:p14="http://schemas.microsoft.com/office/powerpoint/2010/main" val="1700967407"/>
              </p:ext>
            </p:extLst>
          </p:nvPr>
        </p:nvGraphicFramePr>
        <p:xfrm>
          <a:off x="236904" y="471983"/>
          <a:ext cx="8670192" cy="5446903"/>
        </p:xfrm>
        <a:graphic>
          <a:graphicData uri="http://schemas.openxmlformats.org/drawingml/2006/chart">
            <c:chart xmlns:c="http://schemas.openxmlformats.org/drawingml/2006/chart" xmlns:r="http://schemas.openxmlformats.org/officeDocument/2006/relationships" r:id="rId2"/>
          </a:graphicData>
        </a:graphic>
      </p:graphicFrame>
      <p:sp>
        <p:nvSpPr>
          <p:cNvPr id="3" name="2 CuadroTexto"/>
          <p:cNvSpPr txBox="1"/>
          <p:nvPr/>
        </p:nvSpPr>
        <p:spPr>
          <a:xfrm>
            <a:off x="142441" y="5946724"/>
            <a:ext cx="7128792" cy="276999"/>
          </a:xfrm>
          <a:prstGeom prst="rect">
            <a:avLst/>
          </a:prstGeom>
          <a:noFill/>
        </p:spPr>
        <p:txBody>
          <a:bodyPr wrap="square" rtlCol="0">
            <a:spAutoFit/>
          </a:bodyPr>
          <a:lstStyle/>
          <a:p>
            <a:r>
              <a:rPr lang="es-PA" sz="1200" b="1" dirty="0">
                <a:solidFill>
                  <a:srgbClr val="002060"/>
                </a:solidFill>
                <a:latin typeface="Arial" panose="020B0604020202020204" pitchFamily="34" charset="0"/>
                <a:cs typeface="Arial" panose="020B0604020202020204" pitchFamily="34" charset="0"/>
              </a:rPr>
              <a:t>Fuente: </a:t>
            </a:r>
            <a:r>
              <a:rPr lang="es-PA" sz="1200" b="1" dirty="0" smtClean="0">
                <a:solidFill>
                  <a:srgbClr val="002060"/>
                </a:solidFill>
                <a:latin typeface="Arial" panose="020B0604020202020204" pitchFamily="34" charset="0"/>
                <a:cs typeface="Arial" panose="020B0604020202020204" pitchFamily="34" charset="0"/>
              </a:rPr>
              <a:t>INEC y Dirección </a:t>
            </a:r>
            <a:r>
              <a:rPr lang="es-PA" sz="1200" b="1" dirty="0">
                <a:solidFill>
                  <a:srgbClr val="002060"/>
                </a:solidFill>
                <a:latin typeface="Arial" panose="020B0604020202020204" pitchFamily="34" charset="0"/>
                <a:cs typeface="Arial" panose="020B0604020202020204" pitchFamily="34" charset="0"/>
              </a:rPr>
              <a:t>General de </a:t>
            </a:r>
            <a:r>
              <a:rPr lang="es-PA" sz="1200" b="1" dirty="0" smtClean="0">
                <a:solidFill>
                  <a:srgbClr val="002060"/>
                </a:solidFill>
                <a:latin typeface="Arial" panose="020B0604020202020204" pitchFamily="34" charset="0"/>
                <a:cs typeface="Arial" panose="020B0604020202020204" pitchFamily="34" charset="0"/>
              </a:rPr>
              <a:t>Ingresos-Ministerio de Economía y Finanzas.</a:t>
            </a:r>
            <a:endParaRPr lang="es-PA" sz="1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8096357"/>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Tabla"/>
          <p:cNvGraphicFramePr>
            <a:graphicFrameLocks noGrp="1"/>
          </p:cNvGraphicFramePr>
          <p:nvPr>
            <p:extLst>
              <p:ext uri="{D42A27DB-BD31-4B8C-83A1-F6EECF244321}">
                <p14:modId xmlns:p14="http://schemas.microsoft.com/office/powerpoint/2010/main" val="1259982685"/>
              </p:ext>
            </p:extLst>
          </p:nvPr>
        </p:nvGraphicFramePr>
        <p:xfrm>
          <a:off x="1609543" y="2160589"/>
          <a:ext cx="5880464" cy="3338003"/>
        </p:xfrm>
        <a:graphic>
          <a:graphicData uri="http://schemas.openxmlformats.org/drawingml/2006/table">
            <a:tbl>
              <a:tblPr>
                <a:tableStyleId>{5C22544A-7EE6-4342-B048-85BDC9FD1C3A}</a:tableStyleId>
              </a:tblPr>
              <a:tblGrid>
                <a:gridCol w="950602">
                  <a:extLst>
                    <a:ext uri="{9D8B030D-6E8A-4147-A177-3AD203B41FA5}">
                      <a16:colId xmlns:a16="http://schemas.microsoft.com/office/drawing/2014/main" xmlns="" val="20000"/>
                    </a:ext>
                  </a:extLst>
                </a:gridCol>
                <a:gridCol w="950602">
                  <a:extLst>
                    <a:ext uri="{9D8B030D-6E8A-4147-A177-3AD203B41FA5}">
                      <a16:colId xmlns:a16="http://schemas.microsoft.com/office/drawing/2014/main" xmlns="" val="20001"/>
                    </a:ext>
                  </a:extLst>
                </a:gridCol>
                <a:gridCol w="663210">
                  <a:extLst>
                    <a:ext uri="{9D8B030D-6E8A-4147-A177-3AD203B41FA5}">
                      <a16:colId xmlns:a16="http://schemas.microsoft.com/office/drawing/2014/main" xmlns="" val="20002"/>
                    </a:ext>
                  </a:extLst>
                </a:gridCol>
                <a:gridCol w="663210">
                  <a:extLst>
                    <a:ext uri="{9D8B030D-6E8A-4147-A177-3AD203B41FA5}">
                      <a16:colId xmlns:a16="http://schemas.microsoft.com/office/drawing/2014/main" xmlns="" val="20003"/>
                    </a:ext>
                  </a:extLst>
                </a:gridCol>
                <a:gridCol w="663210">
                  <a:extLst>
                    <a:ext uri="{9D8B030D-6E8A-4147-A177-3AD203B41FA5}">
                      <a16:colId xmlns:a16="http://schemas.microsoft.com/office/drawing/2014/main" xmlns="" val="20004"/>
                    </a:ext>
                  </a:extLst>
                </a:gridCol>
                <a:gridCol w="663210">
                  <a:extLst>
                    <a:ext uri="{9D8B030D-6E8A-4147-A177-3AD203B41FA5}">
                      <a16:colId xmlns:a16="http://schemas.microsoft.com/office/drawing/2014/main" xmlns="" val="20005"/>
                    </a:ext>
                  </a:extLst>
                </a:gridCol>
                <a:gridCol w="663210">
                  <a:extLst>
                    <a:ext uri="{9D8B030D-6E8A-4147-A177-3AD203B41FA5}">
                      <a16:colId xmlns:a16="http://schemas.microsoft.com/office/drawing/2014/main" xmlns="" val="20006"/>
                    </a:ext>
                  </a:extLst>
                </a:gridCol>
                <a:gridCol w="663210">
                  <a:extLst>
                    <a:ext uri="{9D8B030D-6E8A-4147-A177-3AD203B41FA5}">
                      <a16:colId xmlns:a16="http://schemas.microsoft.com/office/drawing/2014/main" xmlns="" val="20007"/>
                    </a:ext>
                  </a:extLst>
                </a:gridCol>
              </a:tblGrid>
              <a:tr h="174322">
                <a:tc gridSpan="8">
                  <a:txBody>
                    <a:bodyPr/>
                    <a:lstStyle/>
                    <a:p>
                      <a:pPr algn="ctr" fontAlgn="b"/>
                      <a:r>
                        <a:rPr lang="es-PA" sz="1000" b="1" u="none" strike="noStrike" dirty="0">
                          <a:solidFill>
                            <a:schemeClr val="bg1"/>
                          </a:solidFill>
                          <a:effectLst/>
                          <a:latin typeface="Arial" panose="020B0604020202020204" pitchFamily="34" charset="0"/>
                          <a:cs typeface="Arial" panose="020B0604020202020204" pitchFamily="34" charset="0"/>
                        </a:rPr>
                        <a:t>Salidas de regresión lineal, tasa de crecimiento anual del ISC y elasticidades precio e ingreso</a:t>
                      </a:r>
                      <a:endParaRPr lang="es-PA" sz="10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solidFill>
                      <a:schemeClr val="tx2">
                        <a:lumMod val="40000"/>
                        <a:lumOff val="60000"/>
                      </a:schemeClr>
                    </a:solidFill>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extLst>
                  <a:ext uri="{0D108BD9-81ED-4DB2-BD59-A6C34878D82A}">
                    <a16:rowId xmlns:a16="http://schemas.microsoft.com/office/drawing/2014/main" xmlns="" val="10000"/>
                  </a:ext>
                </a:extLst>
              </a:tr>
              <a:tr h="174322">
                <a:tc gridSpan="8">
                  <a:txBody>
                    <a:bodyPr/>
                    <a:lstStyle/>
                    <a:p>
                      <a:pPr algn="ctr" fontAlgn="ctr"/>
                      <a:r>
                        <a:rPr lang="es-PA" sz="800" u="none" strike="noStrike" dirty="0">
                          <a:solidFill>
                            <a:schemeClr val="bg1"/>
                          </a:solidFill>
                          <a:effectLst/>
                          <a:latin typeface="Arial" panose="020B0604020202020204" pitchFamily="34" charset="0"/>
                          <a:cs typeface="Arial" panose="020B0604020202020204" pitchFamily="34" charset="0"/>
                        </a:rPr>
                        <a:t> </a:t>
                      </a:r>
                      <a:endParaRPr lang="es-PA" sz="8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2">
                        <a:lumMod val="40000"/>
                        <a:lumOff val="60000"/>
                      </a:schemeClr>
                    </a:solidFill>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extLst>
                  <a:ext uri="{0D108BD9-81ED-4DB2-BD59-A6C34878D82A}">
                    <a16:rowId xmlns:a16="http://schemas.microsoft.com/office/drawing/2014/main" xmlns="" val="10001"/>
                  </a:ext>
                </a:extLst>
              </a:tr>
              <a:tr h="278915">
                <a:tc rowSpan="2" gridSpan="2">
                  <a:txBody>
                    <a:bodyPr/>
                    <a:lstStyle/>
                    <a:p>
                      <a:pPr algn="ctr" fontAlgn="ctr"/>
                      <a:r>
                        <a:rPr lang="es-PA" sz="800" b="1" u="none" strike="noStrike" dirty="0">
                          <a:solidFill>
                            <a:schemeClr val="bg1"/>
                          </a:solidFill>
                          <a:effectLst/>
                          <a:latin typeface="Arial" panose="020B0604020202020204" pitchFamily="34" charset="0"/>
                          <a:cs typeface="Arial" panose="020B0604020202020204" pitchFamily="34" charset="0"/>
                        </a:rPr>
                        <a:t>Regresión 1</a:t>
                      </a:r>
                      <a:endParaRPr lang="es-PA" sz="8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lnL w="12700" cap="flat" cmpd="sng" algn="ctr">
                      <a:solidFill>
                        <a:schemeClr val="tx1"/>
                      </a:solidFill>
                      <a:prstDash val="solid"/>
                      <a:round/>
                      <a:headEnd type="none" w="med" len="med"/>
                      <a:tailEnd type="none" w="med" len="med"/>
                    </a:lnL>
                    <a:solidFill>
                      <a:schemeClr val="tx2">
                        <a:lumMod val="40000"/>
                        <a:lumOff val="60000"/>
                      </a:schemeClr>
                    </a:solidFill>
                  </a:tcPr>
                </a:tc>
                <a:tc rowSpan="2" hMerge="1">
                  <a:txBody>
                    <a:bodyPr/>
                    <a:lstStyle/>
                    <a:p>
                      <a:endParaRPr lang="es-PA"/>
                    </a:p>
                  </a:txBody>
                  <a:tcPr/>
                </a:tc>
                <a:tc gridSpan="2">
                  <a:txBody>
                    <a:bodyPr/>
                    <a:lstStyle/>
                    <a:p>
                      <a:pPr algn="ctr" fontAlgn="ctr"/>
                      <a:r>
                        <a:rPr lang="es-PA" sz="800" b="1" u="none" strike="noStrike" dirty="0">
                          <a:solidFill>
                            <a:schemeClr val="bg1"/>
                          </a:solidFill>
                          <a:effectLst/>
                          <a:latin typeface="Arial" panose="020B0604020202020204" pitchFamily="34" charset="0"/>
                          <a:cs typeface="Arial" panose="020B0604020202020204" pitchFamily="34" charset="0"/>
                        </a:rPr>
                        <a:t>Coeficientes no estandarizados</a:t>
                      </a:r>
                      <a:endParaRPr lang="es-PA" sz="8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hMerge="1">
                  <a:txBody>
                    <a:bodyPr/>
                    <a:lstStyle/>
                    <a:p>
                      <a:endParaRPr lang="es-PA"/>
                    </a:p>
                  </a:txBody>
                  <a:tcPr/>
                </a:tc>
                <a:tc>
                  <a:txBody>
                    <a:bodyPr/>
                    <a:lstStyle/>
                    <a:p>
                      <a:pPr algn="ctr" fontAlgn="ctr"/>
                      <a:r>
                        <a:rPr lang="es-PA" sz="800" b="1" u="none" strike="noStrike" dirty="0">
                          <a:solidFill>
                            <a:schemeClr val="bg1"/>
                          </a:solidFill>
                          <a:effectLst/>
                          <a:latin typeface="Arial" panose="020B0604020202020204" pitchFamily="34" charset="0"/>
                          <a:cs typeface="Arial" panose="020B0604020202020204" pitchFamily="34" charset="0"/>
                        </a:rPr>
                        <a:t>Coeficientes tipificados</a:t>
                      </a:r>
                      <a:endParaRPr lang="es-PA" sz="8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rowSpan="2">
                  <a:txBody>
                    <a:bodyPr/>
                    <a:lstStyle/>
                    <a:p>
                      <a:pPr algn="ctr" fontAlgn="ctr"/>
                      <a:r>
                        <a:rPr lang="es-PA" sz="800" b="1" u="none" strike="noStrike" dirty="0">
                          <a:solidFill>
                            <a:schemeClr val="bg1"/>
                          </a:solidFill>
                          <a:effectLst/>
                          <a:latin typeface="Arial" panose="020B0604020202020204" pitchFamily="34" charset="0"/>
                          <a:cs typeface="Arial" panose="020B0604020202020204" pitchFamily="34" charset="0"/>
                        </a:rPr>
                        <a:t>t</a:t>
                      </a:r>
                      <a:endParaRPr lang="es-PA" sz="8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rowSpan="2">
                  <a:txBody>
                    <a:bodyPr/>
                    <a:lstStyle/>
                    <a:p>
                      <a:pPr algn="ctr" fontAlgn="ctr"/>
                      <a:r>
                        <a:rPr lang="es-PA" sz="800" b="1" u="none" strike="noStrike">
                          <a:solidFill>
                            <a:schemeClr val="bg1"/>
                          </a:solidFill>
                          <a:effectLst/>
                          <a:latin typeface="Arial" panose="020B0604020202020204" pitchFamily="34" charset="0"/>
                          <a:cs typeface="Arial" panose="020B0604020202020204" pitchFamily="34" charset="0"/>
                        </a:rPr>
                        <a:t>Sig.</a:t>
                      </a:r>
                      <a:endParaRPr lang="es-PA" sz="800" b="1"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rowSpan="2">
                  <a:txBody>
                    <a:bodyPr/>
                    <a:lstStyle/>
                    <a:p>
                      <a:pPr algn="ctr" fontAlgn="ctr"/>
                      <a:r>
                        <a:rPr lang="es-PA" sz="900" b="1" u="none" strike="noStrike">
                          <a:solidFill>
                            <a:schemeClr val="bg1"/>
                          </a:solidFill>
                          <a:effectLst/>
                          <a:latin typeface="Arial" panose="020B0604020202020204" pitchFamily="34" charset="0"/>
                          <a:cs typeface="Arial" panose="020B0604020202020204" pitchFamily="34" charset="0"/>
                        </a:rPr>
                        <a:t>r</a:t>
                      </a:r>
                      <a:r>
                        <a:rPr lang="es-PA" sz="900" b="1" u="none" strike="noStrike" baseline="30000">
                          <a:solidFill>
                            <a:schemeClr val="bg1"/>
                          </a:solidFill>
                          <a:effectLst/>
                          <a:latin typeface="Arial" panose="020B0604020202020204" pitchFamily="34" charset="0"/>
                          <a:cs typeface="Arial" panose="020B0604020202020204" pitchFamily="34" charset="0"/>
                        </a:rPr>
                        <a:t>2</a:t>
                      </a:r>
                      <a:endParaRPr lang="es-PA" sz="900" b="1"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lnR w="12700" cap="flat" cmpd="sng" algn="ctr">
                      <a:solidFill>
                        <a:schemeClr val="tx1"/>
                      </a:solidFill>
                      <a:prstDash val="solid"/>
                      <a:round/>
                      <a:headEnd type="none" w="med" len="med"/>
                      <a:tailEnd type="none" w="med" len="med"/>
                    </a:lnR>
                    <a:solidFill>
                      <a:schemeClr val="tx2">
                        <a:lumMod val="40000"/>
                        <a:lumOff val="60000"/>
                      </a:schemeClr>
                    </a:solidFill>
                  </a:tcPr>
                </a:tc>
                <a:extLst>
                  <a:ext uri="{0D108BD9-81ED-4DB2-BD59-A6C34878D82A}">
                    <a16:rowId xmlns:a16="http://schemas.microsoft.com/office/drawing/2014/main" xmlns="" val="10002"/>
                  </a:ext>
                </a:extLst>
              </a:tr>
              <a:tr h="174322">
                <a:tc gridSpan="2" vMerge="1">
                  <a:txBody>
                    <a:bodyPr/>
                    <a:lstStyle/>
                    <a:p>
                      <a:endParaRPr lang="es-PA"/>
                    </a:p>
                  </a:txBody>
                  <a:tcPr/>
                </a:tc>
                <a:tc hMerge="1" vMerge="1">
                  <a:txBody>
                    <a:bodyPr/>
                    <a:lstStyle/>
                    <a:p>
                      <a:endParaRPr lang="es-PA"/>
                    </a:p>
                  </a:txBody>
                  <a:tcPr/>
                </a:tc>
                <a:tc>
                  <a:txBody>
                    <a:bodyPr/>
                    <a:lstStyle/>
                    <a:p>
                      <a:pPr algn="ctr" fontAlgn="ctr"/>
                      <a:r>
                        <a:rPr lang="es-PA" sz="800" b="1" u="none" strike="noStrike" dirty="0">
                          <a:solidFill>
                            <a:schemeClr val="bg1"/>
                          </a:solidFill>
                          <a:effectLst/>
                          <a:latin typeface="Arial" panose="020B0604020202020204" pitchFamily="34" charset="0"/>
                          <a:cs typeface="Arial" panose="020B0604020202020204" pitchFamily="34" charset="0"/>
                        </a:rPr>
                        <a:t>B</a:t>
                      </a:r>
                      <a:endParaRPr lang="es-PA" sz="8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b="1" u="none" strike="noStrike" dirty="0">
                          <a:solidFill>
                            <a:schemeClr val="bg1"/>
                          </a:solidFill>
                          <a:effectLst/>
                          <a:latin typeface="Arial" panose="020B0604020202020204" pitchFamily="34" charset="0"/>
                          <a:cs typeface="Arial" panose="020B0604020202020204" pitchFamily="34" charset="0"/>
                        </a:rPr>
                        <a:t>Error </a:t>
                      </a:r>
                      <a:r>
                        <a:rPr lang="es-PA" sz="800" b="1" u="none" strike="noStrike" dirty="0" err="1">
                          <a:solidFill>
                            <a:schemeClr val="bg1"/>
                          </a:solidFill>
                          <a:effectLst/>
                          <a:latin typeface="Arial" panose="020B0604020202020204" pitchFamily="34" charset="0"/>
                          <a:cs typeface="Arial" panose="020B0604020202020204" pitchFamily="34" charset="0"/>
                        </a:rPr>
                        <a:t>típ</a:t>
                      </a:r>
                      <a:r>
                        <a:rPr lang="es-PA" sz="800" b="1" u="none" strike="noStrike" dirty="0">
                          <a:solidFill>
                            <a:schemeClr val="bg1"/>
                          </a:solidFill>
                          <a:effectLst/>
                          <a:latin typeface="Arial" panose="020B0604020202020204" pitchFamily="34" charset="0"/>
                          <a:cs typeface="Arial" panose="020B0604020202020204" pitchFamily="34" charset="0"/>
                        </a:rPr>
                        <a:t>.</a:t>
                      </a:r>
                      <a:endParaRPr lang="es-PA" sz="8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b="1" u="none" strike="noStrike" dirty="0">
                          <a:solidFill>
                            <a:schemeClr val="bg1"/>
                          </a:solidFill>
                          <a:effectLst/>
                          <a:latin typeface="Arial" panose="020B0604020202020204" pitchFamily="34" charset="0"/>
                          <a:cs typeface="Arial" panose="020B0604020202020204" pitchFamily="34" charset="0"/>
                        </a:rPr>
                        <a:t>Beta</a:t>
                      </a:r>
                      <a:endParaRPr lang="es-PA" sz="8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vMerge="1">
                  <a:txBody>
                    <a:bodyPr/>
                    <a:lstStyle/>
                    <a:p>
                      <a:endParaRPr lang="es-PA"/>
                    </a:p>
                  </a:txBody>
                  <a:tcPr/>
                </a:tc>
                <a:tc vMerge="1">
                  <a:txBody>
                    <a:bodyPr/>
                    <a:lstStyle/>
                    <a:p>
                      <a:endParaRPr lang="es-PA"/>
                    </a:p>
                  </a:txBody>
                  <a:tcPr/>
                </a:tc>
                <a:tc vMerge="1">
                  <a:txBody>
                    <a:bodyPr/>
                    <a:lstStyle/>
                    <a:p>
                      <a:endParaRPr lang="es-PA"/>
                    </a:p>
                  </a:txBody>
                  <a:tcPr/>
                </a:tc>
                <a:extLst>
                  <a:ext uri="{0D108BD9-81ED-4DB2-BD59-A6C34878D82A}">
                    <a16:rowId xmlns:a16="http://schemas.microsoft.com/office/drawing/2014/main" xmlns="" val="10003"/>
                  </a:ext>
                </a:extLst>
              </a:tr>
              <a:tr h="174322">
                <a:tc rowSpan="2">
                  <a:txBody>
                    <a:bodyPr/>
                    <a:lstStyle/>
                    <a:p>
                      <a:pPr algn="l" fontAlgn="ctr"/>
                      <a:r>
                        <a:rPr lang="es-PA" sz="800" u="none" strike="noStrike">
                          <a:solidFill>
                            <a:schemeClr val="bg1"/>
                          </a:solidFill>
                          <a:effectLst/>
                          <a:latin typeface="Arial" panose="020B0604020202020204" pitchFamily="34" charset="0"/>
                          <a:cs typeface="Arial" panose="020B0604020202020204" pitchFamily="34" charset="0"/>
                        </a:rPr>
                        <a:t>Variable explicativa</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lnL w="12700" cap="flat" cmpd="sng" algn="ctr">
                      <a:solidFill>
                        <a:schemeClr val="tx1"/>
                      </a:solidFill>
                      <a:prstDash val="solid"/>
                      <a:round/>
                      <a:headEnd type="none" w="med" len="med"/>
                      <a:tailEnd type="none" w="med" len="med"/>
                    </a:lnL>
                    <a:solidFill>
                      <a:schemeClr val="tx2">
                        <a:lumMod val="40000"/>
                        <a:lumOff val="60000"/>
                      </a:schemeClr>
                    </a:solidFill>
                  </a:tcPr>
                </a:tc>
                <a:tc>
                  <a:txBody>
                    <a:bodyPr/>
                    <a:lstStyle/>
                    <a:p>
                      <a:pPr algn="l" fontAlgn="ctr"/>
                      <a:r>
                        <a:rPr lang="es-PA" sz="800" u="none" strike="noStrike">
                          <a:solidFill>
                            <a:schemeClr val="bg1"/>
                          </a:solidFill>
                          <a:effectLst/>
                          <a:latin typeface="Arial" panose="020B0604020202020204" pitchFamily="34" charset="0"/>
                          <a:cs typeface="Arial" panose="020B0604020202020204" pitchFamily="34" charset="0"/>
                        </a:rPr>
                        <a:t>(Constante)</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r" fontAlgn="ctr"/>
                      <a:r>
                        <a:rPr lang="es-PA" sz="800" u="none" strike="noStrike">
                          <a:solidFill>
                            <a:schemeClr val="bg1"/>
                          </a:solidFill>
                          <a:effectLst/>
                          <a:latin typeface="Arial" panose="020B0604020202020204" pitchFamily="34" charset="0"/>
                          <a:cs typeface="Arial" panose="020B0604020202020204" pitchFamily="34" charset="0"/>
                        </a:rPr>
                        <a:t>15.557</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r" fontAlgn="ctr"/>
                      <a:r>
                        <a:rPr lang="es-PA" sz="800" u="none" strike="noStrike" dirty="0">
                          <a:solidFill>
                            <a:schemeClr val="bg1"/>
                          </a:solidFill>
                          <a:effectLst/>
                          <a:latin typeface="Arial" panose="020B0604020202020204" pitchFamily="34" charset="0"/>
                          <a:cs typeface="Arial" panose="020B0604020202020204" pitchFamily="34" charset="0"/>
                        </a:rPr>
                        <a:t>.110</a:t>
                      </a:r>
                      <a:endParaRPr lang="es-PA" sz="8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900" u="none" strike="noStrike" dirty="0">
                          <a:solidFill>
                            <a:schemeClr val="bg1"/>
                          </a:solidFill>
                          <a:effectLst/>
                          <a:latin typeface="Arial" panose="020B0604020202020204" pitchFamily="34" charset="0"/>
                          <a:cs typeface="Arial" panose="020B0604020202020204" pitchFamily="34" charset="0"/>
                        </a:rPr>
                        <a:t> </a:t>
                      </a:r>
                      <a:endParaRPr lang="es-PA" sz="9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r" fontAlgn="ctr"/>
                      <a:r>
                        <a:rPr lang="es-PA" sz="800" u="none" strike="noStrike">
                          <a:solidFill>
                            <a:schemeClr val="bg1"/>
                          </a:solidFill>
                          <a:effectLst/>
                          <a:latin typeface="Arial" panose="020B0604020202020204" pitchFamily="34" charset="0"/>
                          <a:cs typeface="Arial" panose="020B0604020202020204" pitchFamily="34" charset="0"/>
                        </a:rPr>
                        <a:t>141.488</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r" fontAlgn="ctr"/>
                      <a:r>
                        <a:rPr lang="es-PA" sz="800" u="none" strike="noStrike">
                          <a:solidFill>
                            <a:schemeClr val="bg1"/>
                          </a:solidFill>
                          <a:effectLst/>
                          <a:latin typeface="Arial" panose="020B0604020202020204" pitchFamily="34" charset="0"/>
                          <a:cs typeface="Arial" panose="020B0604020202020204" pitchFamily="34" charset="0"/>
                        </a:rPr>
                        <a:t>.000</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rowSpan="2">
                  <a:txBody>
                    <a:bodyPr/>
                    <a:lstStyle/>
                    <a:p>
                      <a:pPr algn="ctr" fontAlgn="ctr"/>
                      <a:r>
                        <a:rPr lang="es-PA" sz="1000" u="none" strike="noStrike">
                          <a:solidFill>
                            <a:schemeClr val="bg1"/>
                          </a:solidFill>
                          <a:effectLst/>
                          <a:latin typeface="Arial" panose="020B0604020202020204" pitchFamily="34" charset="0"/>
                          <a:cs typeface="Arial" panose="020B0604020202020204" pitchFamily="34" charset="0"/>
                        </a:rPr>
                        <a:t>0.92</a:t>
                      </a:r>
                      <a:endParaRPr lang="es-PA" sz="10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lnR w="12700" cap="flat" cmpd="sng" algn="ctr">
                      <a:solidFill>
                        <a:schemeClr val="tx1"/>
                      </a:solidFill>
                      <a:prstDash val="solid"/>
                      <a:round/>
                      <a:headEnd type="none" w="med" len="med"/>
                      <a:tailEnd type="none" w="med" len="med"/>
                    </a:lnR>
                    <a:solidFill>
                      <a:schemeClr val="tx2">
                        <a:lumMod val="40000"/>
                        <a:lumOff val="60000"/>
                      </a:schemeClr>
                    </a:solidFill>
                  </a:tcPr>
                </a:tc>
                <a:extLst>
                  <a:ext uri="{0D108BD9-81ED-4DB2-BD59-A6C34878D82A}">
                    <a16:rowId xmlns:a16="http://schemas.microsoft.com/office/drawing/2014/main" xmlns="" val="10004"/>
                  </a:ext>
                </a:extLst>
              </a:tr>
              <a:tr h="174322">
                <a:tc vMerge="1">
                  <a:txBody>
                    <a:bodyPr/>
                    <a:lstStyle/>
                    <a:p>
                      <a:endParaRPr lang="es-PA"/>
                    </a:p>
                  </a:txBody>
                  <a:tcPr/>
                </a:tc>
                <a:tc>
                  <a:txBody>
                    <a:bodyPr/>
                    <a:lstStyle/>
                    <a:p>
                      <a:pPr algn="l" fontAlgn="ctr"/>
                      <a:r>
                        <a:rPr lang="es-PA" sz="800" b="1" u="none" strike="noStrike" dirty="0">
                          <a:solidFill>
                            <a:srgbClr val="FF0000"/>
                          </a:solidFill>
                          <a:effectLst/>
                          <a:latin typeface="Arial" panose="020B0604020202020204" pitchFamily="34" charset="0"/>
                          <a:cs typeface="Arial" panose="020B0604020202020204" pitchFamily="34" charset="0"/>
                        </a:rPr>
                        <a:t>Tendencia</a:t>
                      </a:r>
                      <a:endParaRPr lang="es-PA" sz="800" b="1" i="0" u="none" strike="noStrike" dirty="0">
                        <a:solidFill>
                          <a:srgbClr val="FF0000"/>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r" fontAlgn="ctr"/>
                      <a:r>
                        <a:rPr lang="es-PA" sz="800" b="1" u="none" strike="noStrike" dirty="0">
                          <a:solidFill>
                            <a:srgbClr val="FF0000"/>
                          </a:solidFill>
                          <a:effectLst/>
                          <a:latin typeface="Arial" panose="020B0604020202020204" pitchFamily="34" charset="0"/>
                          <a:cs typeface="Arial" panose="020B0604020202020204" pitchFamily="34" charset="0"/>
                        </a:rPr>
                        <a:t>.170</a:t>
                      </a:r>
                      <a:endParaRPr lang="es-PA" sz="800" b="1" i="0" u="none" strike="noStrike" dirty="0">
                        <a:solidFill>
                          <a:srgbClr val="FF0000"/>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r" fontAlgn="ctr"/>
                      <a:r>
                        <a:rPr lang="es-PA" sz="800" u="none" strike="noStrike" dirty="0">
                          <a:solidFill>
                            <a:schemeClr val="bg1"/>
                          </a:solidFill>
                          <a:effectLst/>
                          <a:latin typeface="Arial" panose="020B0604020202020204" pitchFamily="34" charset="0"/>
                          <a:cs typeface="Arial" panose="020B0604020202020204" pitchFamily="34" charset="0"/>
                        </a:rPr>
                        <a:t>.018</a:t>
                      </a:r>
                      <a:endParaRPr lang="es-PA" sz="8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r" fontAlgn="ctr"/>
                      <a:r>
                        <a:rPr lang="es-PA" sz="800" u="none" strike="noStrike" dirty="0">
                          <a:solidFill>
                            <a:schemeClr val="bg1"/>
                          </a:solidFill>
                          <a:effectLst/>
                          <a:latin typeface="Arial" panose="020B0604020202020204" pitchFamily="34" charset="0"/>
                          <a:cs typeface="Arial" panose="020B0604020202020204" pitchFamily="34" charset="0"/>
                        </a:rPr>
                        <a:t>.959</a:t>
                      </a:r>
                      <a:endParaRPr lang="es-PA" sz="8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r" fontAlgn="ctr"/>
                      <a:r>
                        <a:rPr lang="es-PA" sz="800" u="none" strike="noStrike">
                          <a:solidFill>
                            <a:schemeClr val="bg1"/>
                          </a:solidFill>
                          <a:effectLst/>
                          <a:latin typeface="Arial" panose="020B0604020202020204" pitchFamily="34" charset="0"/>
                          <a:cs typeface="Arial" panose="020B0604020202020204" pitchFamily="34" charset="0"/>
                        </a:rPr>
                        <a:t>9.594</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r" fontAlgn="ctr"/>
                      <a:r>
                        <a:rPr lang="es-PA" sz="800" u="none" strike="noStrike">
                          <a:solidFill>
                            <a:schemeClr val="bg1"/>
                          </a:solidFill>
                          <a:effectLst/>
                          <a:latin typeface="Arial" panose="020B0604020202020204" pitchFamily="34" charset="0"/>
                          <a:cs typeface="Arial" panose="020B0604020202020204" pitchFamily="34" charset="0"/>
                        </a:rPr>
                        <a:t>.000</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vMerge="1">
                  <a:txBody>
                    <a:bodyPr/>
                    <a:lstStyle/>
                    <a:p>
                      <a:endParaRPr lang="es-PA"/>
                    </a:p>
                  </a:txBody>
                  <a:tcPr/>
                </a:tc>
                <a:extLst>
                  <a:ext uri="{0D108BD9-81ED-4DB2-BD59-A6C34878D82A}">
                    <a16:rowId xmlns:a16="http://schemas.microsoft.com/office/drawing/2014/main" xmlns="" val="10005"/>
                  </a:ext>
                </a:extLst>
              </a:tr>
              <a:tr h="183038">
                <a:tc gridSpan="8">
                  <a:txBody>
                    <a:bodyPr/>
                    <a:lstStyle/>
                    <a:p>
                      <a:pPr algn="l" fontAlgn="ctr"/>
                      <a:r>
                        <a:rPr lang="es-PA" sz="800" u="none" strike="noStrike" dirty="0">
                          <a:solidFill>
                            <a:schemeClr val="bg1"/>
                          </a:solidFill>
                          <a:effectLst/>
                          <a:latin typeface="Arial" panose="020B0604020202020204" pitchFamily="34" charset="0"/>
                          <a:cs typeface="Arial" panose="020B0604020202020204" pitchFamily="34" charset="0"/>
                        </a:rPr>
                        <a:t>n=10</a:t>
                      </a:r>
                      <a:endParaRPr lang="es-PA" sz="8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2">
                        <a:lumMod val="40000"/>
                        <a:lumOff val="60000"/>
                      </a:schemeClr>
                    </a:solidFill>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extLst>
                  <a:ext uri="{0D108BD9-81ED-4DB2-BD59-A6C34878D82A}">
                    <a16:rowId xmlns:a16="http://schemas.microsoft.com/office/drawing/2014/main" xmlns="" val="10006"/>
                  </a:ext>
                </a:extLst>
              </a:tr>
              <a:tr h="296348">
                <a:tc rowSpan="2" gridSpan="2">
                  <a:txBody>
                    <a:bodyPr/>
                    <a:lstStyle/>
                    <a:p>
                      <a:pPr algn="ctr" fontAlgn="ctr"/>
                      <a:r>
                        <a:rPr lang="es-PA" sz="800" b="1" u="none" strike="noStrike" dirty="0">
                          <a:solidFill>
                            <a:schemeClr val="bg1"/>
                          </a:solidFill>
                          <a:effectLst/>
                          <a:latin typeface="Arial" panose="020B0604020202020204" pitchFamily="34" charset="0"/>
                          <a:cs typeface="Arial" panose="020B0604020202020204" pitchFamily="34" charset="0"/>
                        </a:rPr>
                        <a:t>Regresión 2</a:t>
                      </a:r>
                      <a:endParaRPr lang="es-PA" sz="8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lnL w="12700" cap="flat" cmpd="sng" algn="ctr">
                      <a:solidFill>
                        <a:schemeClr val="tx1"/>
                      </a:solidFill>
                      <a:prstDash val="solid"/>
                      <a:round/>
                      <a:headEnd type="none" w="med" len="med"/>
                      <a:tailEnd type="none" w="med" len="med"/>
                    </a:lnL>
                    <a:solidFill>
                      <a:schemeClr val="tx2">
                        <a:lumMod val="40000"/>
                        <a:lumOff val="60000"/>
                      </a:schemeClr>
                    </a:solidFill>
                  </a:tcPr>
                </a:tc>
                <a:tc rowSpan="2" hMerge="1">
                  <a:txBody>
                    <a:bodyPr/>
                    <a:lstStyle/>
                    <a:p>
                      <a:endParaRPr lang="es-PA"/>
                    </a:p>
                  </a:txBody>
                  <a:tcPr/>
                </a:tc>
                <a:tc gridSpan="2">
                  <a:txBody>
                    <a:bodyPr/>
                    <a:lstStyle/>
                    <a:p>
                      <a:pPr algn="ctr" fontAlgn="ctr"/>
                      <a:r>
                        <a:rPr lang="es-PA" sz="800" b="1" u="none" strike="noStrike" dirty="0">
                          <a:solidFill>
                            <a:schemeClr val="bg1"/>
                          </a:solidFill>
                          <a:effectLst/>
                          <a:latin typeface="Arial" panose="020B0604020202020204" pitchFamily="34" charset="0"/>
                          <a:cs typeface="Arial" panose="020B0604020202020204" pitchFamily="34" charset="0"/>
                        </a:rPr>
                        <a:t>Coeficientes no estandarizados</a:t>
                      </a:r>
                      <a:endParaRPr lang="es-PA" sz="8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hMerge="1">
                  <a:txBody>
                    <a:bodyPr/>
                    <a:lstStyle/>
                    <a:p>
                      <a:endParaRPr lang="es-PA"/>
                    </a:p>
                  </a:txBody>
                  <a:tcPr/>
                </a:tc>
                <a:tc>
                  <a:txBody>
                    <a:bodyPr/>
                    <a:lstStyle/>
                    <a:p>
                      <a:pPr algn="ctr" fontAlgn="ctr"/>
                      <a:r>
                        <a:rPr lang="es-PA" sz="800" b="1" u="none" strike="noStrike" dirty="0">
                          <a:solidFill>
                            <a:schemeClr val="bg1"/>
                          </a:solidFill>
                          <a:effectLst/>
                          <a:latin typeface="Arial" panose="020B0604020202020204" pitchFamily="34" charset="0"/>
                          <a:cs typeface="Arial" panose="020B0604020202020204" pitchFamily="34" charset="0"/>
                        </a:rPr>
                        <a:t>Coeficientes tipificados</a:t>
                      </a:r>
                      <a:endParaRPr lang="es-PA" sz="8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rowSpan="2">
                  <a:txBody>
                    <a:bodyPr/>
                    <a:lstStyle/>
                    <a:p>
                      <a:pPr algn="ctr" fontAlgn="ctr"/>
                      <a:r>
                        <a:rPr lang="es-PA" sz="800" b="1" u="none" strike="noStrike" dirty="0">
                          <a:solidFill>
                            <a:schemeClr val="bg1"/>
                          </a:solidFill>
                          <a:effectLst/>
                          <a:latin typeface="Arial" panose="020B0604020202020204" pitchFamily="34" charset="0"/>
                          <a:cs typeface="Arial" panose="020B0604020202020204" pitchFamily="34" charset="0"/>
                        </a:rPr>
                        <a:t>t</a:t>
                      </a:r>
                      <a:endParaRPr lang="es-PA" sz="8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rowSpan="2">
                  <a:txBody>
                    <a:bodyPr/>
                    <a:lstStyle/>
                    <a:p>
                      <a:pPr algn="ctr" fontAlgn="ctr"/>
                      <a:r>
                        <a:rPr lang="es-PA" sz="800" b="1" u="none" strike="noStrike">
                          <a:solidFill>
                            <a:schemeClr val="bg1"/>
                          </a:solidFill>
                          <a:effectLst/>
                          <a:latin typeface="Arial" panose="020B0604020202020204" pitchFamily="34" charset="0"/>
                          <a:cs typeface="Arial" panose="020B0604020202020204" pitchFamily="34" charset="0"/>
                        </a:rPr>
                        <a:t>Sig.</a:t>
                      </a:r>
                      <a:endParaRPr lang="es-PA" sz="800" b="1"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rowSpan="2">
                  <a:txBody>
                    <a:bodyPr/>
                    <a:lstStyle/>
                    <a:p>
                      <a:pPr algn="ctr" fontAlgn="ctr"/>
                      <a:r>
                        <a:rPr lang="es-PA" sz="900" b="1" u="none" strike="noStrike" dirty="0">
                          <a:solidFill>
                            <a:schemeClr val="bg1"/>
                          </a:solidFill>
                          <a:effectLst/>
                          <a:latin typeface="Arial" panose="020B0604020202020204" pitchFamily="34" charset="0"/>
                          <a:cs typeface="Arial" panose="020B0604020202020204" pitchFamily="34" charset="0"/>
                        </a:rPr>
                        <a:t>r</a:t>
                      </a:r>
                      <a:r>
                        <a:rPr lang="es-PA" sz="900" b="1" u="none" strike="noStrike" baseline="30000" dirty="0">
                          <a:solidFill>
                            <a:schemeClr val="bg1"/>
                          </a:solidFill>
                          <a:effectLst/>
                          <a:latin typeface="Arial" panose="020B0604020202020204" pitchFamily="34" charset="0"/>
                          <a:cs typeface="Arial" panose="020B0604020202020204" pitchFamily="34" charset="0"/>
                        </a:rPr>
                        <a:t>2</a:t>
                      </a:r>
                      <a:endParaRPr lang="es-PA" sz="9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lnR w="12700" cap="flat" cmpd="sng" algn="ctr">
                      <a:solidFill>
                        <a:schemeClr val="tx1"/>
                      </a:solidFill>
                      <a:prstDash val="solid"/>
                      <a:round/>
                      <a:headEnd type="none" w="med" len="med"/>
                      <a:tailEnd type="none" w="med" len="med"/>
                    </a:lnR>
                    <a:solidFill>
                      <a:schemeClr val="tx2">
                        <a:lumMod val="40000"/>
                        <a:lumOff val="60000"/>
                      </a:schemeClr>
                    </a:solidFill>
                  </a:tcPr>
                </a:tc>
                <a:extLst>
                  <a:ext uri="{0D108BD9-81ED-4DB2-BD59-A6C34878D82A}">
                    <a16:rowId xmlns:a16="http://schemas.microsoft.com/office/drawing/2014/main" xmlns="" val="10007"/>
                  </a:ext>
                </a:extLst>
              </a:tr>
              <a:tr h="174322">
                <a:tc gridSpan="2" vMerge="1">
                  <a:txBody>
                    <a:bodyPr/>
                    <a:lstStyle/>
                    <a:p>
                      <a:endParaRPr lang="es-PA"/>
                    </a:p>
                  </a:txBody>
                  <a:tcPr/>
                </a:tc>
                <a:tc hMerge="1" vMerge="1">
                  <a:txBody>
                    <a:bodyPr/>
                    <a:lstStyle/>
                    <a:p>
                      <a:endParaRPr lang="es-PA"/>
                    </a:p>
                  </a:txBody>
                  <a:tcPr/>
                </a:tc>
                <a:tc>
                  <a:txBody>
                    <a:bodyPr/>
                    <a:lstStyle/>
                    <a:p>
                      <a:pPr algn="ctr" fontAlgn="ctr"/>
                      <a:r>
                        <a:rPr lang="es-PA" sz="800" u="none" strike="noStrike" dirty="0">
                          <a:solidFill>
                            <a:schemeClr val="bg1"/>
                          </a:solidFill>
                          <a:effectLst/>
                          <a:latin typeface="Arial" panose="020B0604020202020204" pitchFamily="34" charset="0"/>
                          <a:cs typeface="Arial" panose="020B0604020202020204" pitchFamily="34" charset="0"/>
                        </a:rPr>
                        <a:t>B</a:t>
                      </a:r>
                      <a:endParaRPr lang="es-PA" sz="8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dirty="0">
                          <a:solidFill>
                            <a:schemeClr val="bg1"/>
                          </a:solidFill>
                          <a:effectLst/>
                          <a:latin typeface="Arial" panose="020B0604020202020204" pitchFamily="34" charset="0"/>
                          <a:cs typeface="Arial" panose="020B0604020202020204" pitchFamily="34" charset="0"/>
                        </a:rPr>
                        <a:t>Error </a:t>
                      </a:r>
                      <a:r>
                        <a:rPr lang="es-PA" sz="800" u="none" strike="noStrike" dirty="0" err="1">
                          <a:solidFill>
                            <a:schemeClr val="bg1"/>
                          </a:solidFill>
                          <a:effectLst/>
                          <a:latin typeface="Arial" panose="020B0604020202020204" pitchFamily="34" charset="0"/>
                          <a:cs typeface="Arial" panose="020B0604020202020204" pitchFamily="34" charset="0"/>
                        </a:rPr>
                        <a:t>típ</a:t>
                      </a:r>
                      <a:r>
                        <a:rPr lang="es-PA" sz="800" u="none" strike="noStrike" dirty="0">
                          <a:solidFill>
                            <a:schemeClr val="bg1"/>
                          </a:solidFill>
                          <a:effectLst/>
                          <a:latin typeface="Arial" panose="020B0604020202020204" pitchFamily="34" charset="0"/>
                          <a:cs typeface="Arial" panose="020B0604020202020204" pitchFamily="34" charset="0"/>
                        </a:rPr>
                        <a:t>.</a:t>
                      </a:r>
                      <a:endParaRPr lang="es-PA" sz="8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dirty="0">
                          <a:solidFill>
                            <a:schemeClr val="bg1"/>
                          </a:solidFill>
                          <a:effectLst/>
                          <a:latin typeface="Arial" panose="020B0604020202020204" pitchFamily="34" charset="0"/>
                          <a:cs typeface="Arial" panose="020B0604020202020204" pitchFamily="34" charset="0"/>
                        </a:rPr>
                        <a:t>Beta</a:t>
                      </a:r>
                      <a:endParaRPr lang="es-PA" sz="8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vMerge="1">
                  <a:txBody>
                    <a:bodyPr/>
                    <a:lstStyle/>
                    <a:p>
                      <a:endParaRPr lang="es-PA"/>
                    </a:p>
                  </a:txBody>
                  <a:tcPr/>
                </a:tc>
                <a:tc vMerge="1">
                  <a:txBody>
                    <a:bodyPr/>
                    <a:lstStyle/>
                    <a:p>
                      <a:endParaRPr lang="es-PA"/>
                    </a:p>
                  </a:txBody>
                  <a:tcPr/>
                </a:tc>
                <a:tc vMerge="1">
                  <a:txBody>
                    <a:bodyPr/>
                    <a:lstStyle/>
                    <a:p>
                      <a:endParaRPr lang="es-PA"/>
                    </a:p>
                  </a:txBody>
                  <a:tcPr/>
                </a:tc>
                <a:extLst>
                  <a:ext uri="{0D108BD9-81ED-4DB2-BD59-A6C34878D82A}">
                    <a16:rowId xmlns:a16="http://schemas.microsoft.com/office/drawing/2014/main" xmlns="" val="10008"/>
                  </a:ext>
                </a:extLst>
              </a:tr>
              <a:tr h="174322">
                <a:tc rowSpan="4">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Variables explicativas</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lnL w="12700" cap="flat" cmpd="sng" algn="ctr">
                      <a:solidFill>
                        <a:schemeClr val="tx1"/>
                      </a:solidFill>
                      <a:prstDash val="solid"/>
                      <a:round/>
                      <a:headEnd type="none" w="med" len="med"/>
                      <a:tailEnd type="none" w="med" len="med"/>
                    </a:lnL>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(Constante)*</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.902</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.501</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900" u="none" strike="noStrike">
                          <a:solidFill>
                            <a:schemeClr val="bg1"/>
                          </a:solidFill>
                          <a:effectLst/>
                          <a:latin typeface="Arial" panose="020B0604020202020204" pitchFamily="34" charset="0"/>
                          <a:cs typeface="Arial" panose="020B0604020202020204" pitchFamily="34" charset="0"/>
                        </a:rPr>
                        <a:t> </a:t>
                      </a:r>
                      <a:endParaRPr lang="es-PA" sz="9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dirty="0">
                          <a:solidFill>
                            <a:schemeClr val="bg1"/>
                          </a:solidFill>
                          <a:effectLst/>
                          <a:latin typeface="Arial" panose="020B0604020202020204" pitchFamily="34" charset="0"/>
                          <a:cs typeface="Arial" panose="020B0604020202020204" pitchFamily="34" charset="0"/>
                        </a:rPr>
                        <a:t>1.801</a:t>
                      </a:r>
                      <a:endParaRPr lang="es-PA" sz="8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.075</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rowSpan="4">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.470</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lnR w="12700" cap="flat" cmpd="sng" algn="ctr">
                      <a:solidFill>
                        <a:schemeClr val="tx1"/>
                      </a:solidFill>
                      <a:prstDash val="solid"/>
                      <a:round/>
                      <a:headEnd type="none" w="med" len="med"/>
                      <a:tailEnd type="none" w="med" len="med"/>
                    </a:lnR>
                    <a:solidFill>
                      <a:schemeClr val="tx2">
                        <a:lumMod val="40000"/>
                        <a:lumOff val="60000"/>
                      </a:schemeClr>
                    </a:solidFill>
                  </a:tcPr>
                </a:tc>
                <a:extLst>
                  <a:ext uri="{0D108BD9-81ED-4DB2-BD59-A6C34878D82A}">
                    <a16:rowId xmlns:a16="http://schemas.microsoft.com/office/drawing/2014/main" xmlns="" val="10009"/>
                  </a:ext>
                </a:extLst>
              </a:tr>
              <a:tr h="174322">
                <a:tc vMerge="1">
                  <a:txBody>
                    <a:bodyPr/>
                    <a:lstStyle/>
                    <a:p>
                      <a:endParaRPr lang="es-PA"/>
                    </a:p>
                  </a:txBody>
                  <a:tcPr/>
                </a:tc>
                <a:tc>
                  <a:txBody>
                    <a:bodyPr/>
                    <a:lstStyle/>
                    <a:p>
                      <a:pPr algn="ctr" fontAlgn="ctr"/>
                      <a:r>
                        <a:rPr lang="es-PA" sz="800" b="1" u="none" strike="noStrike" dirty="0" err="1">
                          <a:solidFill>
                            <a:srgbClr val="FF0000"/>
                          </a:solidFill>
                          <a:effectLst/>
                          <a:latin typeface="Arial" panose="020B0604020202020204" pitchFamily="34" charset="0"/>
                          <a:cs typeface="Arial" panose="020B0604020202020204" pitchFamily="34" charset="0"/>
                        </a:rPr>
                        <a:t>lningreso</a:t>
                      </a:r>
                      <a:endParaRPr lang="es-PA" sz="800" b="1" i="0" u="none" strike="noStrike" dirty="0">
                        <a:solidFill>
                          <a:srgbClr val="FF0000"/>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b="1" u="none" strike="noStrike" dirty="0">
                          <a:solidFill>
                            <a:srgbClr val="FF0000"/>
                          </a:solidFill>
                          <a:effectLst/>
                          <a:latin typeface="Arial" panose="020B0604020202020204" pitchFamily="34" charset="0"/>
                          <a:cs typeface="Arial" panose="020B0604020202020204" pitchFamily="34" charset="0"/>
                        </a:rPr>
                        <a:t>.233</a:t>
                      </a:r>
                      <a:endParaRPr lang="es-PA" sz="800" b="1" i="0" u="none" strike="noStrike" dirty="0">
                        <a:solidFill>
                          <a:srgbClr val="FF0000"/>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.075</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.265</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dirty="0">
                          <a:solidFill>
                            <a:schemeClr val="bg1"/>
                          </a:solidFill>
                          <a:effectLst/>
                          <a:latin typeface="Arial" panose="020B0604020202020204" pitchFamily="34" charset="0"/>
                          <a:cs typeface="Arial" panose="020B0604020202020204" pitchFamily="34" charset="0"/>
                        </a:rPr>
                        <a:t>3.100</a:t>
                      </a:r>
                      <a:endParaRPr lang="es-PA" sz="8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.002</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vMerge="1">
                  <a:txBody>
                    <a:bodyPr/>
                    <a:lstStyle/>
                    <a:p>
                      <a:endParaRPr lang="es-PA"/>
                    </a:p>
                  </a:txBody>
                  <a:tcPr/>
                </a:tc>
                <a:extLst>
                  <a:ext uri="{0D108BD9-81ED-4DB2-BD59-A6C34878D82A}">
                    <a16:rowId xmlns:a16="http://schemas.microsoft.com/office/drawing/2014/main" xmlns="" val="10010"/>
                  </a:ext>
                </a:extLst>
              </a:tr>
              <a:tr h="174322">
                <a:tc vMerge="1">
                  <a:txBody>
                    <a:bodyPr/>
                    <a:lstStyle/>
                    <a:p>
                      <a:endParaRPr lang="es-PA"/>
                    </a:p>
                  </a:txBody>
                  <a:tcPr/>
                </a:tc>
                <a:tc>
                  <a:txBody>
                    <a:bodyPr/>
                    <a:lstStyle/>
                    <a:p>
                      <a:pPr algn="ctr" fontAlgn="ctr"/>
                      <a:r>
                        <a:rPr lang="es-PA" sz="800" b="1" u="none" strike="noStrike" dirty="0" err="1">
                          <a:solidFill>
                            <a:srgbClr val="FF0000"/>
                          </a:solidFill>
                          <a:effectLst/>
                          <a:latin typeface="Arial" panose="020B0604020202020204" pitchFamily="34" charset="0"/>
                          <a:cs typeface="Arial" panose="020B0604020202020204" pitchFamily="34" charset="0"/>
                        </a:rPr>
                        <a:t>lnpc</a:t>
                      </a:r>
                      <a:endParaRPr lang="es-PA" sz="800" b="1" i="0" u="none" strike="noStrike" dirty="0">
                        <a:solidFill>
                          <a:srgbClr val="FF0000"/>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b="1" u="none" strike="noStrike" dirty="0">
                          <a:solidFill>
                            <a:srgbClr val="FF0000"/>
                          </a:solidFill>
                          <a:effectLst/>
                          <a:latin typeface="Arial" panose="020B0604020202020204" pitchFamily="34" charset="0"/>
                          <a:cs typeface="Arial" panose="020B0604020202020204" pitchFamily="34" charset="0"/>
                        </a:rPr>
                        <a:t>-.396</a:t>
                      </a:r>
                      <a:endParaRPr lang="es-PA" sz="800" b="1" i="0" u="none" strike="noStrike" dirty="0">
                        <a:solidFill>
                          <a:srgbClr val="FF0000"/>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.154</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-.222</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dirty="0">
                          <a:solidFill>
                            <a:schemeClr val="bg1"/>
                          </a:solidFill>
                          <a:effectLst/>
                          <a:latin typeface="Arial" panose="020B0604020202020204" pitchFamily="34" charset="0"/>
                          <a:cs typeface="Arial" panose="020B0604020202020204" pitchFamily="34" charset="0"/>
                        </a:rPr>
                        <a:t>-2.573</a:t>
                      </a:r>
                      <a:endParaRPr lang="es-PA" sz="8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.011</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vMerge="1">
                  <a:txBody>
                    <a:bodyPr/>
                    <a:lstStyle/>
                    <a:p>
                      <a:endParaRPr lang="es-PA"/>
                    </a:p>
                  </a:txBody>
                  <a:tcPr/>
                </a:tc>
                <a:extLst>
                  <a:ext uri="{0D108BD9-81ED-4DB2-BD59-A6C34878D82A}">
                    <a16:rowId xmlns:a16="http://schemas.microsoft.com/office/drawing/2014/main" xmlns="" val="10011"/>
                  </a:ext>
                </a:extLst>
              </a:tr>
              <a:tr h="174322">
                <a:tc vMerge="1">
                  <a:txBody>
                    <a:bodyPr/>
                    <a:lstStyle/>
                    <a:p>
                      <a:endParaRPr lang="es-PA"/>
                    </a:p>
                  </a:txBody>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dummyϮ</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2.331</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.599</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.335</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dirty="0">
                          <a:solidFill>
                            <a:schemeClr val="bg1"/>
                          </a:solidFill>
                          <a:effectLst/>
                          <a:latin typeface="Arial" panose="020B0604020202020204" pitchFamily="34" charset="0"/>
                          <a:cs typeface="Arial" panose="020B0604020202020204" pitchFamily="34" charset="0"/>
                        </a:rPr>
                        <a:t>3.892</a:t>
                      </a:r>
                      <a:endParaRPr lang="es-PA" sz="8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a:txBody>
                    <a:bodyPr/>
                    <a:lstStyle/>
                    <a:p>
                      <a:pPr algn="ctr" fontAlgn="ctr"/>
                      <a:r>
                        <a:rPr lang="es-PA" sz="800" u="none" strike="noStrike">
                          <a:solidFill>
                            <a:schemeClr val="bg1"/>
                          </a:solidFill>
                          <a:effectLst/>
                          <a:latin typeface="Arial" panose="020B0604020202020204" pitchFamily="34" charset="0"/>
                          <a:cs typeface="Arial" panose="020B0604020202020204" pitchFamily="34" charset="0"/>
                        </a:rPr>
                        <a:t>.000</a:t>
                      </a:r>
                      <a:endParaRPr lang="es-PA" sz="8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ctr">
                    <a:solidFill>
                      <a:schemeClr val="tx2">
                        <a:lumMod val="40000"/>
                        <a:lumOff val="60000"/>
                      </a:schemeClr>
                    </a:solidFill>
                  </a:tcPr>
                </a:tc>
                <a:tc vMerge="1">
                  <a:txBody>
                    <a:bodyPr/>
                    <a:lstStyle/>
                    <a:p>
                      <a:endParaRPr lang="es-PA"/>
                    </a:p>
                  </a:txBody>
                  <a:tcPr/>
                </a:tc>
                <a:extLst>
                  <a:ext uri="{0D108BD9-81ED-4DB2-BD59-A6C34878D82A}">
                    <a16:rowId xmlns:a16="http://schemas.microsoft.com/office/drawing/2014/main" xmlns="" val="10012"/>
                  </a:ext>
                </a:extLst>
              </a:tr>
              <a:tr h="174322">
                <a:tc gridSpan="8">
                  <a:txBody>
                    <a:bodyPr/>
                    <a:lstStyle/>
                    <a:p>
                      <a:pPr algn="l" fontAlgn="b"/>
                      <a:r>
                        <a:rPr lang="es-PA" sz="1000" u="none" strike="noStrike" dirty="0" err="1">
                          <a:solidFill>
                            <a:schemeClr val="bg1"/>
                          </a:solidFill>
                          <a:effectLst/>
                          <a:latin typeface="Arial" panose="020B0604020202020204" pitchFamily="34" charset="0"/>
                          <a:cs typeface="Arial" panose="020B0604020202020204" pitchFamily="34" charset="0"/>
                        </a:rPr>
                        <a:t>ϮVariable</a:t>
                      </a:r>
                      <a:r>
                        <a:rPr lang="es-PA" sz="1000" u="none" strike="noStrike" dirty="0">
                          <a:solidFill>
                            <a:schemeClr val="bg1"/>
                          </a:solidFill>
                          <a:effectLst/>
                          <a:latin typeface="Arial" panose="020B0604020202020204" pitchFamily="34" charset="0"/>
                          <a:cs typeface="Arial" panose="020B0604020202020204" pitchFamily="34" charset="0"/>
                        </a:rPr>
                        <a:t> de intervención dicotómica para capturar el efecto de dos datos atípicos observados en los residuos.</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2">
                        <a:lumMod val="40000"/>
                        <a:lumOff val="60000"/>
                      </a:schemeClr>
                    </a:solidFill>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tc hMerge="1">
                  <a:txBody>
                    <a:bodyPr/>
                    <a:lstStyle/>
                    <a:p>
                      <a:endParaRPr lang="es-PA"/>
                    </a:p>
                  </a:txBody>
                  <a:tcPr/>
                </a:tc>
                <a:extLst>
                  <a:ext uri="{0D108BD9-81ED-4DB2-BD59-A6C34878D82A}">
                    <a16:rowId xmlns:a16="http://schemas.microsoft.com/office/drawing/2014/main" xmlns="" val="10013"/>
                  </a:ext>
                </a:extLst>
              </a:tr>
              <a:tr h="174322">
                <a:tc gridSpan="3">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Variable dependiente: </a:t>
                      </a:r>
                      <a:r>
                        <a:rPr lang="es-PA" sz="1000" u="none" strike="noStrike" dirty="0" err="1">
                          <a:solidFill>
                            <a:schemeClr val="bg1"/>
                          </a:solidFill>
                          <a:effectLst/>
                          <a:latin typeface="Arial" panose="020B0604020202020204" pitchFamily="34" charset="0"/>
                          <a:cs typeface="Arial" panose="020B0604020202020204" pitchFamily="34" charset="0"/>
                        </a:rPr>
                        <a:t>ln</a:t>
                      </a:r>
                      <a:r>
                        <a:rPr lang="es-PA" sz="1000" u="none" strike="noStrike" dirty="0">
                          <a:solidFill>
                            <a:schemeClr val="bg1"/>
                          </a:solidFill>
                          <a:effectLst/>
                          <a:latin typeface="Arial" panose="020B0604020202020204" pitchFamily="34" charset="0"/>
                          <a:cs typeface="Arial" panose="020B0604020202020204" pitchFamily="34" charset="0"/>
                        </a:rPr>
                        <a:t>(</a:t>
                      </a:r>
                      <a:r>
                        <a:rPr lang="es-PA" sz="1000" u="none" strike="noStrike" dirty="0" err="1">
                          <a:solidFill>
                            <a:schemeClr val="bg1"/>
                          </a:solidFill>
                          <a:effectLst/>
                          <a:latin typeface="Arial" panose="020B0604020202020204" pitchFamily="34" charset="0"/>
                          <a:cs typeface="Arial" panose="020B0604020202020204" pitchFamily="34" charset="0"/>
                        </a:rPr>
                        <a:t>consumodiario</a:t>
                      </a:r>
                      <a:r>
                        <a:rPr lang="es-PA" sz="1000" u="none" strike="noStrike" dirty="0">
                          <a:solidFill>
                            <a:schemeClr val="bg1"/>
                          </a:solidFill>
                          <a:effectLst/>
                          <a:latin typeface="Arial" panose="020B0604020202020204" pitchFamily="34" charset="0"/>
                          <a:cs typeface="Arial" panose="020B0604020202020204" pitchFamily="34" charset="0"/>
                        </a:rPr>
                        <a:t>)</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lnL w="12700" cap="flat" cmpd="sng" algn="ctr">
                      <a:solidFill>
                        <a:schemeClr val="tx1"/>
                      </a:solidFill>
                      <a:prstDash val="solid"/>
                      <a:round/>
                      <a:headEnd type="none" w="med" len="med"/>
                      <a:tailEnd type="none" w="med" len="med"/>
                    </a:lnL>
                    <a:solidFill>
                      <a:schemeClr val="tx2">
                        <a:lumMod val="40000"/>
                        <a:lumOff val="60000"/>
                      </a:schemeClr>
                    </a:solidFill>
                  </a:tcPr>
                </a:tc>
                <a:tc hMerge="1">
                  <a:txBody>
                    <a:bodyPr/>
                    <a:lstStyle/>
                    <a:p>
                      <a:endParaRPr lang="es-PA"/>
                    </a:p>
                  </a:txBody>
                  <a:tcPr/>
                </a:tc>
                <a:tc hMerge="1">
                  <a:txBody>
                    <a:bodyPr/>
                    <a:lstStyle/>
                    <a:p>
                      <a:endParaRPr lang="es-PA"/>
                    </a:p>
                  </a:txBody>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lnR w="12700" cap="flat" cmpd="sng" algn="ctr">
                      <a:solidFill>
                        <a:schemeClr val="tx1"/>
                      </a:solidFill>
                      <a:prstDash val="solid"/>
                      <a:round/>
                      <a:headEnd type="none" w="med" len="med"/>
                      <a:tailEnd type="none" w="med" len="med"/>
                    </a:lnR>
                    <a:solidFill>
                      <a:schemeClr val="tx2">
                        <a:lumMod val="40000"/>
                        <a:lumOff val="60000"/>
                      </a:schemeClr>
                    </a:solidFill>
                  </a:tcPr>
                </a:tc>
                <a:extLst>
                  <a:ext uri="{0D108BD9-81ED-4DB2-BD59-A6C34878D82A}">
                    <a16:rowId xmlns:a16="http://schemas.microsoft.com/office/drawing/2014/main" xmlns="" val="10014"/>
                  </a:ext>
                </a:extLst>
              </a:tr>
              <a:tr h="174322">
                <a:tc>
                  <a:txBody>
                    <a:bodyPr/>
                    <a:lstStyle/>
                    <a:p>
                      <a:pPr algn="l" fontAlgn="b"/>
                      <a:r>
                        <a:rPr lang="es-PA" sz="1000" u="none" strike="noStrike">
                          <a:solidFill>
                            <a:schemeClr val="bg1"/>
                          </a:solidFill>
                          <a:effectLst/>
                          <a:latin typeface="Arial" panose="020B0604020202020204" pitchFamily="34" charset="0"/>
                          <a:cs typeface="Arial" panose="020B0604020202020204" pitchFamily="34" charset="0"/>
                        </a:rPr>
                        <a:t>*p&lt;0.10</a:t>
                      </a:r>
                      <a:endParaRPr lang="es-PA" sz="10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b">
                    <a:lnL w="12700" cap="flat" cmpd="sng" algn="ctr">
                      <a:solidFill>
                        <a:schemeClr val="tx1"/>
                      </a:solidFill>
                      <a:prstDash val="solid"/>
                      <a:round/>
                      <a:headEnd type="none" w="med" len="med"/>
                      <a:tailEnd type="none" w="med" len="med"/>
                    </a:lnL>
                    <a:solidFill>
                      <a:schemeClr val="tx2">
                        <a:lumMod val="40000"/>
                        <a:lumOff val="60000"/>
                      </a:schemeClr>
                    </a:solidFill>
                  </a:tcPr>
                </a:tc>
                <a:tc>
                  <a:txBody>
                    <a:bodyPr/>
                    <a:lstStyle/>
                    <a:p>
                      <a:pPr algn="l" fontAlgn="b"/>
                      <a:r>
                        <a:rPr lang="es-PA" sz="1000" u="none" strike="noStrike">
                          <a:solidFill>
                            <a:schemeClr val="bg1"/>
                          </a:solidFill>
                          <a:effectLst/>
                          <a:latin typeface="Arial" panose="020B0604020202020204" pitchFamily="34" charset="0"/>
                          <a:cs typeface="Arial" panose="020B0604020202020204" pitchFamily="34" charset="0"/>
                        </a:rPr>
                        <a:t> </a:t>
                      </a:r>
                      <a:endParaRPr lang="es-PA" sz="10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b">
                    <a:solidFill>
                      <a:schemeClr val="tx2">
                        <a:lumMod val="40000"/>
                        <a:lumOff val="60000"/>
                      </a:schemeClr>
                    </a:solidFill>
                  </a:tcPr>
                </a:tc>
                <a:tc>
                  <a:txBody>
                    <a:bodyPr/>
                    <a:lstStyle/>
                    <a:p>
                      <a:pPr algn="l" fontAlgn="b"/>
                      <a:r>
                        <a:rPr lang="es-PA" sz="1000" u="none" strike="noStrike">
                          <a:solidFill>
                            <a:schemeClr val="bg1"/>
                          </a:solidFill>
                          <a:effectLst/>
                          <a:latin typeface="Arial" panose="020B0604020202020204" pitchFamily="34" charset="0"/>
                          <a:cs typeface="Arial" panose="020B0604020202020204" pitchFamily="34" charset="0"/>
                        </a:rPr>
                        <a:t> </a:t>
                      </a:r>
                      <a:endParaRPr lang="es-PA" sz="10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lnR w="12700" cap="flat" cmpd="sng" algn="ctr">
                      <a:solidFill>
                        <a:schemeClr val="tx1"/>
                      </a:solidFill>
                      <a:prstDash val="solid"/>
                      <a:round/>
                      <a:headEnd type="none" w="med" len="med"/>
                      <a:tailEnd type="none" w="med" len="med"/>
                    </a:lnR>
                    <a:solidFill>
                      <a:schemeClr val="tx2">
                        <a:lumMod val="40000"/>
                        <a:lumOff val="60000"/>
                      </a:schemeClr>
                    </a:solidFill>
                  </a:tcPr>
                </a:tc>
                <a:extLst>
                  <a:ext uri="{0D108BD9-81ED-4DB2-BD59-A6C34878D82A}">
                    <a16:rowId xmlns:a16="http://schemas.microsoft.com/office/drawing/2014/main" xmlns="" val="10015"/>
                  </a:ext>
                </a:extLst>
              </a:tr>
              <a:tr h="174322">
                <a:tc>
                  <a:txBody>
                    <a:bodyPr/>
                    <a:lstStyle/>
                    <a:p>
                      <a:pPr algn="l" fontAlgn="b"/>
                      <a:r>
                        <a:rPr lang="es-PA" sz="1000" b="1" u="none" strike="noStrike" dirty="0">
                          <a:solidFill>
                            <a:schemeClr val="bg1"/>
                          </a:solidFill>
                          <a:effectLst/>
                          <a:latin typeface="Arial" panose="020B0604020202020204" pitchFamily="34" charset="0"/>
                          <a:cs typeface="Arial" panose="020B0604020202020204" pitchFamily="34" charset="0"/>
                        </a:rPr>
                        <a:t>n=110</a:t>
                      </a:r>
                      <a:endParaRPr lang="es-PA" sz="1000" b="1"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l" fontAlgn="b"/>
                      <a:r>
                        <a:rPr lang="es-PA" sz="1000" u="none" strike="noStrike">
                          <a:solidFill>
                            <a:schemeClr val="bg1"/>
                          </a:solidFill>
                          <a:effectLst/>
                          <a:latin typeface="Arial" panose="020B0604020202020204" pitchFamily="34" charset="0"/>
                          <a:cs typeface="Arial" panose="020B0604020202020204" pitchFamily="34" charset="0"/>
                        </a:rPr>
                        <a:t> </a:t>
                      </a:r>
                      <a:endParaRPr lang="es-PA" sz="10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b">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l" fontAlgn="b"/>
                      <a:r>
                        <a:rPr lang="es-PA" sz="1000" u="none" strike="noStrike">
                          <a:solidFill>
                            <a:schemeClr val="bg1"/>
                          </a:solidFill>
                          <a:effectLst/>
                          <a:latin typeface="Arial" panose="020B0604020202020204" pitchFamily="34" charset="0"/>
                          <a:cs typeface="Arial" panose="020B0604020202020204" pitchFamily="34" charset="0"/>
                        </a:rPr>
                        <a:t> </a:t>
                      </a:r>
                      <a:endParaRPr lang="es-PA" sz="1000" b="0" i="0" u="none" strike="noStrike">
                        <a:solidFill>
                          <a:schemeClr val="bg1"/>
                        </a:solidFill>
                        <a:effectLst/>
                        <a:latin typeface="Arial" panose="020B0604020202020204" pitchFamily="34" charset="0"/>
                        <a:cs typeface="Arial" panose="020B0604020202020204" pitchFamily="34" charset="0"/>
                      </a:endParaRPr>
                    </a:p>
                  </a:txBody>
                  <a:tcPr marL="8716" marR="8716" marT="8716" marB="0" anchor="b">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lnB w="12700" cap="flat" cmpd="sng" algn="ctr">
                      <a:solidFill>
                        <a:schemeClr val="tx1"/>
                      </a:solidFill>
                      <a:prstDash val="solid"/>
                      <a:round/>
                      <a:headEnd type="none" w="med" len="med"/>
                      <a:tailEnd type="none" w="med" len="med"/>
                    </a:lnB>
                    <a:solidFill>
                      <a:schemeClr val="tx2">
                        <a:lumMod val="40000"/>
                        <a:lumOff val="60000"/>
                      </a:schemeClr>
                    </a:solidFill>
                  </a:tcPr>
                </a:tc>
                <a:tc>
                  <a:txBody>
                    <a:bodyPr/>
                    <a:lstStyle/>
                    <a:p>
                      <a:pPr algn="l" fontAlgn="b"/>
                      <a:r>
                        <a:rPr lang="es-PA" sz="1000" u="none" strike="noStrike" dirty="0">
                          <a:solidFill>
                            <a:schemeClr val="bg1"/>
                          </a:solidFill>
                          <a:effectLst/>
                          <a:latin typeface="Arial" panose="020B0604020202020204" pitchFamily="34" charset="0"/>
                          <a:cs typeface="Arial" panose="020B0604020202020204" pitchFamily="34" charset="0"/>
                        </a:rPr>
                        <a:t> </a:t>
                      </a:r>
                      <a:endParaRPr lang="es-PA" sz="1000" b="0" i="0" u="none" strike="noStrike" dirty="0">
                        <a:solidFill>
                          <a:schemeClr val="bg1"/>
                        </a:solidFill>
                        <a:effectLst/>
                        <a:latin typeface="Arial" panose="020B0604020202020204" pitchFamily="34" charset="0"/>
                        <a:cs typeface="Arial" panose="020B0604020202020204" pitchFamily="34" charset="0"/>
                      </a:endParaRPr>
                    </a:p>
                  </a:txBody>
                  <a:tcPr marL="8716" marR="8716" marT="8716"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xmlns="" val="10016"/>
                  </a:ext>
                </a:extLst>
              </a:tr>
            </a:tbl>
          </a:graphicData>
        </a:graphic>
      </p:graphicFrame>
      <p:sp>
        <p:nvSpPr>
          <p:cNvPr id="5" name="4 CuadroTexto"/>
          <p:cNvSpPr txBox="1"/>
          <p:nvPr/>
        </p:nvSpPr>
        <p:spPr>
          <a:xfrm>
            <a:off x="1704975" y="828675"/>
            <a:ext cx="5724525" cy="923330"/>
          </a:xfrm>
          <a:prstGeom prst="rect">
            <a:avLst/>
          </a:prstGeom>
          <a:solidFill>
            <a:schemeClr val="accent2">
              <a:alpha val="50000"/>
            </a:schemeClr>
          </a:solidFill>
          <a:scene3d>
            <a:camera prst="orthographicFront"/>
            <a:lightRig rig="threePt" dir="t"/>
          </a:scene3d>
          <a:sp3d>
            <a:bevelT/>
          </a:sp3d>
        </p:spPr>
        <p:txBody>
          <a:bodyPr wrap="square" rtlCol="0">
            <a:spAutoFit/>
          </a:bodyPr>
          <a:lstStyle/>
          <a:p>
            <a:pPr algn="ctr"/>
            <a:r>
              <a:rPr lang="es-PA" dirty="0" smtClean="0">
                <a:solidFill>
                  <a:srgbClr val="002060"/>
                </a:solidFill>
                <a:latin typeface="Arial" panose="020B0604020202020204" pitchFamily="34" charset="0"/>
                <a:cs typeface="Arial" panose="020B0604020202020204" pitchFamily="34" charset="0"/>
              </a:rPr>
              <a:t>Tendencia de la recaudación del ISC y Elasticidades precio e ingreso de la demanda.  Encuesta de mercado de cigarrillos de 2015.</a:t>
            </a:r>
            <a:endParaRPr lang="es-PA" dirty="0">
              <a:solidFill>
                <a:srgbClr val="002060"/>
              </a:solidFill>
              <a:latin typeface="Arial" panose="020B0604020202020204" pitchFamily="34" charset="0"/>
              <a:cs typeface="Arial" panose="020B0604020202020204" pitchFamily="34" charset="0"/>
            </a:endParaRPr>
          </a:p>
        </p:txBody>
      </p:sp>
      <p:sp>
        <p:nvSpPr>
          <p:cNvPr id="3" name="2 CuadroTexto"/>
          <p:cNvSpPr txBox="1"/>
          <p:nvPr/>
        </p:nvSpPr>
        <p:spPr>
          <a:xfrm>
            <a:off x="1508204" y="5498283"/>
            <a:ext cx="6115754" cy="200055"/>
          </a:xfrm>
          <a:prstGeom prst="rect">
            <a:avLst/>
          </a:prstGeom>
          <a:noFill/>
        </p:spPr>
        <p:txBody>
          <a:bodyPr wrap="square" rtlCol="0">
            <a:spAutoFit/>
          </a:bodyPr>
          <a:lstStyle/>
          <a:p>
            <a:r>
              <a:rPr lang="es-PA" sz="700" b="1" dirty="0" smtClean="0">
                <a:solidFill>
                  <a:srgbClr val="002060"/>
                </a:solidFill>
                <a:latin typeface="Arial" panose="020B0604020202020204" pitchFamily="34" charset="0"/>
                <a:cs typeface="Arial" panose="020B0604020202020204" pitchFamily="34" charset="0"/>
              </a:rPr>
              <a:t>Fuente: Elaboración propia con datos de la encuesta de cigarrillos de 2015.  Próximo a publicarse en </a:t>
            </a:r>
            <a:r>
              <a:rPr lang="es-PA" sz="700" b="1" dirty="0" err="1" smtClean="0">
                <a:solidFill>
                  <a:srgbClr val="002060"/>
                </a:solidFill>
                <a:latin typeface="Arial" panose="020B0604020202020204" pitchFamily="34" charset="0"/>
                <a:cs typeface="Arial" panose="020B0604020202020204" pitchFamily="34" charset="0"/>
              </a:rPr>
              <a:t>Value</a:t>
            </a:r>
            <a:r>
              <a:rPr lang="es-PA" sz="700" b="1" dirty="0" smtClean="0">
                <a:solidFill>
                  <a:srgbClr val="002060"/>
                </a:solidFill>
                <a:latin typeface="Arial" panose="020B0604020202020204" pitchFamily="34" charset="0"/>
                <a:cs typeface="Arial" panose="020B0604020202020204" pitchFamily="34" charset="0"/>
              </a:rPr>
              <a:t> in </a:t>
            </a:r>
            <a:r>
              <a:rPr lang="es-PA" sz="700" b="1" dirty="0" err="1" smtClean="0">
                <a:solidFill>
                  <a:srgbClr val="002060"/>
                </a:solidFill>
                <a:latin typeface="Arial" panose="020B0604020202020204" pitchFamily="34" charset="0"/>
                <a:cs typeface="Arial" panose="020B0604020202020204" pitchFamily="34" charset="0"/>
              </a:rPr>
              <a:t>Health</a:t>
            </a:r>
            <a:r>
              <a:rPr lang="es-PA" sz="700" b="1" dirty="0" smtClean="0">
                <a:solidFill>
                  <a:srgbClr val="002060"/>
                </a:solidFill>
                <a:latin typeface="Arial" panose="020B0604020202020204" pitchFamily="34" charset="0"/>
                <a:cs typeface="Arial" panose="020B0604020202020204" pitchFamily="34" charset="0"/>
              </a:rPr>
              <a:t> Regional </a:t>
            </a:r>
            <a:r>
              <a:rPr lang="es-PA" sz="700" b="1" dirty="0" err="1" smtClean="0">
                <a:solidFill>
                  <a:srgbClr val="002060"/>
                </a:solidFill>
                <a:latin typeface="Arial" panose="020B0604020202020204" pitchFamily="34" charset="0"/>
                <a:cs typeface="Arial" panose="020B0604020202020204" pitchFamily="34" charset="0"/>
              </a:rPr>
              <a:t>Issues</a:t>
            </a:r>
            <a:r>
              <a:rPr lang="es-PA" sz="700" b="1" dirty="0" smtClean="0">
                <a:solidFill>
                  <a:srgbClr val="002060"/>
                </a:solidFill>
                <a:latin typeface="Arial" panose="020B0604020202020204" pitchFamily="34" charset="0"/>
                <a:cs typeface="Arial" panose="020B0604020202020204" pitchFamily="34" charset="0"/>
              </a:rPr>
              <a:t>.</a:t>
            </a:r>
            <a:endParaRPr lang="es-PA" sz="7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39301060"/>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Título"/>
          <p:cNvSpPr txBox="1">
            <a:spLocks/>
          </p:cNvSpPr>
          <p:nvPr/>
        </p:nvSpPr>
        <p:spPr>
          <a:xfrm>
            <a:off x="296562" y="2488253"/>
            <a:ext cx="8600303" cy="1540432"/>
          </a:xfrm>
          <a:prstGeom prst="rect">
            <a:avLst/>
          </a:prstGeom>
        </p:spPr>
        <p:txBody>
          <a:bodyPr>
            <a:normAutofit fontScale="97500" lnSpcReduction="10000"/>
          </a:bodyPr>
          <a:lstStyle>
            <a:lvl1pPr algn="l" defTabSz="457200" rtl="0" eaLnBrk="1" latinLnBrk="0" hangingPunct="1">
              <a:spcBef>
                <a:spcPct val="0"/>
              </a:spcBef>
              <a:buNone/>
              <a:defRPr sz="3600" kern="1200">
                <a:solidFill>
                  <a:srgbClr val="004A84"/>
                </a:solidFill>
                <a:latin typeface="Myriad Pro" panose="020B050303040302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s-PA" dirty="0" smtClean="0">
                <a:solidFill>
                  <a:srgbClr val="002060"/>
                </a:solidFill>
                <a:latin typeface="Arial" panose="020B0604020202020204" pitchFamily="34" charset="0"/>
                <a:cs typeface="Arial" panose="020B0604020202020204" pitchFamily="34" charset="0"/>
              </a:rPr>
              <a:t>Impacto de la política fiscal, etiquetado del impuesto y soporte financiero al combate de las ENT</a:t>
            </a:r>
            <a:endParaRPr lang="es-PA"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74439917"/>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4 Diagrama"/>
          <p:cNvGraphicFramePr/>
          <p:nvPr>
            <p:extLst>
              <p:ext uri="{D42A27DB-BD31-4B8C-83A1-F6EECF244321}">
                <p14:modId xmlns:p14="http://schemas.microsoft.com/office/powerpoint/2010/main" val="665942505"/>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83207922"/>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5 Diagrama"/>
          <p:cNvGraphicFramePr/>
          <p:nvPr>
            <p:extLst>
              <p:ext uri="{D42A27DB-BD31-4B8C-83A1-F6EECF244321}">
                <p14:modId xmlns:p14="http://schemas.microsoft.com/office/powerpoint/2010/main" val="3137342993"/>
              </p:ext>
            </p:extLst>
          </p:nvPr>
        </p:nvGraphicFramePr>
        <p:xfrm>
          <a:off x="1524000" y="139700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5591374"/>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Gráfico"/>
          <p:cNvGraphicFramePr>
            <a:graphicFrameLocks noGrp="1"/>
          </p:cNvGraphicFramePr>
          <p:nvPr>
            <p:extLst>
              <p:ext uri="{D42A27DB-BD31-4B8C-83A1-F6EECF244321}">
                <p14:modId xmlns:p14="http://schemas.microsoft.com/office/powerpoint/2010/main" val="3905476968"/>
              </p:ext>
            </p:extLst>
          </p:nvPr>
        </p:nvGraphicFramePr>
        <p:xfrm>
          <a:off x="252413" y="581891"/>
          <a:ext cx="8661400" cy="5438899"/>
        </p:xfrm>
        <a:graphic>
          <a:graphicData uri="http://schemas.openxmlformats.org/drawingml/2006/chart">
            <c:chart xmlns:c="http://schemas.openxmlformats.org/drawingml/2006/chart" xmlns:r="http://schemas.openxmlformats.org/officeDocument/2006/relationships" r:id="rId2"/>
          </a:graphicData>
        </a:graphic>
      </p:graphicFrame>
      <p:sp>
        <p:nvSpPr>
          <p:cNvPr id="3" name="2 CuadroTexto"/>
          <p:cNvSpPr txBox="1"/>
          <p:nvPr/>
        </p:nvSpPr>
        <p:spPr>
          <a:xfrm>
            <a:off x="143887" y="6009586"/>
            <a:ext cx="7128792" cy="276999"/>
          </a:xfrm>
          <a:prstGeom prst="rect">
            <a:avLst/>
          </a:prstGeom>
          <a:noFill/>
        </p:spPr>
        <p:txBody>
          <a:bodyPr wrap="square" rtlCol="0">
            <a:spAutoFit/>
          </a:bodyPr>
          <a:lstStyle/>
          <a:p>
            <a:r>
              <a:rPr lang="es-PA" sz="1200" b="1" dirty="0" smtClean="0">
                <a:solidFill>
                  <a:srgbClr val="002060"/>
                </a:solidFill>
                <a:latin typeface="Arial" panose="020B0604020202020204" pitchFamily="34" charset="0"/>
                <a:cs typeface="Arial" panose="020B0604020202020204" pitchFamily="34" charset="0"/>
              </a:rPr>
              <a:t>Fuente: Dirección General de Ingresos, Panamá.</a:t>
            </a:r>
            <a:endParaRPr lang="es-PA" sz="1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7531964"/>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Gráfico"/>
          <p:cNvGraphicFramePr>
            <a:graphicFrameLocks noGrp="1"/>
          </p:cNvGraphicFramePr>
          <p:nvPr>
            <p:extLst>
              <p:ext uri="{D42A27DB-BD31-4B8C-83A1-F6EECF244321}">
                <p14:modId xmlns:p14="http://schemas.microsoft.com/office/powerpoint/2010/main" val="2475271873"/>
              </p:ext>
            </p:extLst>
          </p:nvPr>
        </p:nvGraphicFramePr>
        <p:xfrm>
          <a:off x="241300" y="285750"/>
          <a:ext cx="8661400" cy="5758790"/>
        </p:xfrm>
        <a:graphic>
          <a:graphicData uri="http://schemas.openxmlformats.org/drawingml/2006/chart">
            <c:chart xmlns:c="http://schemas.openxmlformats.org/drawingml/2006/chart" xmlns:r="http://schemas.openxmlformats.org/officeDocument/2006/relationships" r:id="rId2"/>
          </a:graphicData>
        </a:graphic>
      </p:graphicFrame>
      <p:sp>
        <p:nvSpPr>
          <p:cNvPr id="3" name="2 CuadroTexto"/>
          <p:cNvSpPr txBox="1"/>
          <p:nvPr/>
        </p:nvSpPr>
        <p:spPr>
          <a:xfrm>
            <a:off x="143887" y="6009586"/>
            <a:ext cx="7128792" cy="276999"/>
          </a:xfrm>
          <a:prstGeom prst="rect">
            <a:avLst/>
          </a:prstGeom>
          <a:noFill/>
        </p:spPr>
        <p:txBody>
          <a:bodyPr wrap="square" rtlCol="0">
            <a:spAutoFit/>
          </a:bodyPr>
          <a:lstStyle/>
          <a:p>
            <a:r>
              <a:rPr lang="es-PA" sz="1200" b="1" dirty="0" smtClean="0">
                <a:solidFill>
                  <a:srgbClr val="002060"/>
                </a:solidFill>
                <a:latin typeface="Arial" panose="020B0604020202020204" pitchFamily="34" charset="0"/>
                <a:cs typeface="Arial" panose="020B0604020202020204" pitchFamily="34" charset="0"/>
              </a:rPr>
              <a:t>Fuente: Dirección General de Ingresos, Panamá.</a:t>
            </a:r>
            <a:endParaRPr lang="es-PA" sz="1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976246"/>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08000" y="740225"/>
            <a:ext cx="8083550" cy="1409209"/>
          </a:xfrm>
          <a:solidFill>
            <a:schemeClr val="accent2">
              <a:alpha val="50000"/>
            </a:schemeClr>
          </a:solidFill>
          <a:scene3d>
            <a:camera prst="orthographicFront"/>
            <a:lightRig rig="threePt" dir="t"/>
          </a:scene3d>
          <a:sp3d>
            <a:bevelT/>
          </a:sp3d>
        </p:spPr>
        <p:txBody>
          <a:bodyPr>
            <a:normAutofit fontScale="90000"/>
          </a:bodyPr>
          <a:lstStyle/>
          <a:p>
            <a:pPr algn="ctr"/>
            <a:r>
              <a:rPr lang="es-PA" sz="2800" b="1" dirty="0" smtClean="0">
                <a:solidFill>
                  <a:srgbClr val="002060"/>
                </a:solidFill>
                <a:latin typeface="Arial" panose="020B0604020202020204" pitchFamily="34" charset="0"/>
                <a:cs typeface="Arial" panose="020B0604020202020204" pitchFamily="34" charset="0"/>
              </a:rPr>
              <a:t>Algunas relaciones financieras básicas respecto del incremento del ISC en el contexto el control del consumo de tabaco en Panamá.</a:t>
            </a:r>
            <a:endParaRPr lang="es-PA" sz="2800" b="1" dirty="0">
              <a:solidFill>
                <a:srgbClr val="002060"/>
              </a:solidFill>
              <a:latin typeface="Arial" panose="020B0604020202020204" pitchFamily="34" charset="0"/>
              <a:cs typeface="Arial" panose="020B0604020202020204" pitchFamily="34" charset="0"/>
            </a:endParaRPr>
          </a:p>
        </p:txBody>
      </p:sp>
      <p:graphicFrame>
        <p:nvGraphicFramePr>
          <p:cNvPr id="3" name="2 Tabla"/>
          <p:cNvGraphicFramePr>
            <a:graphicFrameLocks noGrp="1"/>
          </p:cNvGraphicFramePr>
          <p:nvPr>
            <p:extLst>
              <p:ext uri="{D42A27DB-BD31-4B8C-83A1-F6EECF244321}">
                <p14:modId xmlns:p14="http://schemas.microsoft.com/office/powerpoint/2010/main" val="227925754"/>
              </p:ext>
            </p:extLst>
          </p:nvPr>
        </p:nvGraphicFramePr>
        <p:xfrm>
          <a:off x="344383" y="2915359"/>
          <a:ext cx="8443356" cy="1419225"/>
        </p:xfrm>
        <a:graphic>
          <a:graphicData uri="http://schemas.openxmlformats.org/drawingml/2006/table">
            <a:tbl>
              <a:tblPr>
                <a:tableStyleId>{5C22544A-7EE6-4342-B048-85BDC9FD1C3A}</a:tableStyleId>
              </a:tblPr>
              <a:tblGrid>
                <a:gridCol w="7070453">
                  <a:extLst>
                    <a:ext uri="{9D8B030D-6E8A-4147-A177-3AD203B41FA5}">
                      <a16:colId xmlns:a16="http://schemas.microsoft.com/office/drawing/2014/main" xmlns="" val="20000"/>
                    </a:ext>
                  </a:extLst>
                </a:gridCol>
                <a:gridCol w="1372903">
                  <a:extLst>
                    <a:ext uri="{9D8B030D-6E8A-4147-A177-3AD203B41FA5}">
                      <a16:colId xmlns:a16="http://schemas.microsoft.com/office/drawing/2014/main" xmlns="" val="20001"/>
                    </a:ext>
                  </a:extLst>
                </a:gridCol>
              </a:tblGrid>
              <a:tr h="190500">
                <a:tc>
                  <a:txBody>
                    <a:bodyPr/>
                    <a:lstStyle/>
                    <a:p>
                      <a:pPr algn="l" fontAlgn="b"/>
                      <a:r>
                        <a:rPr lang="es-PA" sz="1800" u="none" strike="noStrike" dirty="0">
                          <a:solidFill>
                            <a:srgbClr val="002060"/>
                          </a:solidFill>
                          <a:effectLst/>
                          <a:latin typeface="Arial" panose="020B0604020202020204" pitchFamily="34" charset="0"/>
                          <a:cs typeface="Arial" panose="020B0604020202020204" pitchFamily="34" charset="0"/>
                        </a:rPr>
                        <a:t>Fondos del impuesto etiquetado/Gasto gubernamental en salud</a:t>
                      </a:r>
                      <a:endParaRPr lang="es-PA" sz="18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s-PA" sz="1800" u="none" strike="noStrike">
                          <a:solidFill>
                            <a:srgbClr val="002060"/>
                          </a:solidFill>
                          <a:effectLst/>
                          <a:latin typeface="Arial" panose="020B0604020202020204" pitchFamily="34" charset="0"/>
                          <a:cs typeface="Arial" panose="020B0604020202020204" pitchFamily="34" charset="0"/>
                        </a:rPr>
                        <a:t>1.32%</a:t>
                      </a:r>
                      <a:endParaRPr lang="es-PA" sz="18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a16="http://schemas.microsoft.com/office/drawing/2014/main" xmlns="" val="10000"/>
                  </a:ext>
                </a:extLst>
              </a:tr>
              <a:tr h="190500">
                <a:tc>
                  <a:txBody>
                    <a:bodyPr/>
                    <a:lstStyle/>
                    <a:p>
                      <a:pPr algn="l" fontAlgn="b"/>
                      <a:r>
                        <a:rPr lang="es-PA" sz="1800" u="none" strike="noStrike" dirty="0">
                          <a:solidFill>
                            <a:srgbClr val="002060"/>
                          </a:solidFill>
                          <a:effectLst/>
                          <a:latin typeface="Arial" panose="020B0604020202020204" pitchFamily="34" charset="0"/>
                          <a:cs typeface="Arial" panose="020B0604020202020204" pitchFamily="34" charset="0"/>
                        </a:rPr>
                        <a:t>Gasto gubernamental en salud/GDP</a:t>
                      </a:r>
                      <a:endParaRPr lang="es-PA" sz="18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s-PA" sz="1800" u="none" strike="noStrike">
                          <a:solidFill>
                            <a:srgbClr val="002060"/>
                          </a:solidFill>
                          <a:effectLst/>
                          <a:latin typeface="Arial" panose="020B0604020202020204" pitchFamily="34" charset="0"/>
                          <a:cs typeface="Arial" panose="020B0604020202020204" pitchFamily="34" charset="0"/>
                        </a:rPr>
                        <a:t>5.20%</a:t>
                      </a:r>
                      <a:endParaRPr lang="es-PA" sz="18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a16="http://schemas.microsoft.com/office/drawing/2014/main" xmlns="" val="10001"/>
                  </a:ext>
                </a:extLst>
              </a:tr>
              <a:tr h="190500">
                <a:tc>
                  <a:txBody>
                    <a:bodyPr/>
                    <a:lstStyle/>
                    <a:p>
                      <a:pPr algn="l" fontAlgn="b"/>
                      <a:r>
                        <a:rPr lang="es-PA" sz="1800" u="none" strike="noStrike" dirty="0" err="1">
                          <a:solidFill>
                            <a:srgbClr val="002060"/>
                          </a:solidFill>
                          <a:effectLst/>
                          <a:latin typeface="Arial" panose="020B0604020202020204" pitchFamily="34" charset="0"/>
                          <a:cs typeface="Arial" panose="020B0604020202020204" pitchFamily="34" charset="0"/>
                        </a:rPr>
                        <a:t>Affordability</a:t>
                      </a:r>
                      <a:r>
                        <a:rPr lang="es-PA" sz="1800" u="none" strike="noStrike" dirty="0">
                          <a:solidFill>
                            <a:srgbClr val="002060"/>
                          </a:solidFill>
                          <a:effectLst/>
                          <a:latin typeface="Arial" panose="020B0604020202020204" pitchFamily="34" charset="0"/>
                          <a:cs typeface="Arial" panose="020B0604020202020204" pitchFamily="34" charset="0"/>
                        </a:rPr>
                        <a:t> (100 packs/GDP-PC)</a:t>
                      </a:r>
                      <a:endParaRPr lang="es-PA" sz="18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s-PA" sz="1800" u="none" strike="noStrike">
                          <a:solidFill>
                            <a:srgbClr val="002060"/>
                          </a:solidFill>
                          <a:effectLst/>
                          <a:latin typeface="Arial" panose="020B0604020202020204" pitchFamily="34" charset="0"/>
                          <a:cs typeface="Arial" panose="020B0604020202020204" pitchFamily="34" charset="0"/>
                        </a:rPr>
                        <a:t>3.60%</a:t>
                      </a:r>
                      <a:endParaRPr lang="es-PA" sz="18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a16="http://schemas.microsoft.com/office/drawing/2014/main" xmlns="" val="10002"/>
                  </a:ext>
                </a:extLst>
              </a:tr>
              <a:tr h="190500">
                <a:tc>
                  <a:txBody>
                    <a:bodyPr/>
                    <a:lstStyle/>
                    <a:p>
                      <a:pPr algn="l" fontAlgn="b"/>
                      <a:r>
                        <a:rPr lang="es-PA" sz="1800" u="none" strike="noStrike" dirty="0">
                          <a:solidFill>
                            <a:srgbClr val="002060"/>
                          </a:solidFill>
                          <a:effectLst/>
                          <a:latin typeface="Arial" panose="020B0604020202020204" pitchFamily="34" charset="0"/>
                          <a:cs typeface="Arial" panose="020B0604020202020204" pitchFamily="34" charset="0"/>
                        </a:rPr>
                        <a:t>Presión fiscal respecto al precio de la marca más </a:t>
                      </a:r>
                      <a:r>
                        <a:rPr lang="es-PA" sz="1800" u="none" strike="noStrike" dirty="0" smtClean="0">
                          <a:solidFill>
                            <a:srgbClr val="002060"/>
                          </a:solidFill>
                          <a:effectLst/>
                          <a:latin typeface="Arial" panose="020B0604020202020204" pitchFamily="34" charset="0"/>
                          <a:cs typeface="Arial" panose="020B0604020202020204" pitchFamily="34" charset="0"/>
                        </a:rPr>
                        <a:t>vendida</a:t>
                      </a:r>
                      <a:endParaRPr lang="es-PA" sz="18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s-PA" sz="1800" u="none" strike="noStrike" dirty="0">
                          <a:solidFill>
                            <a:srgbClr val="002060"/>
                          </a:solidFill>
                          <a:effectLst/>
                          <a:latin typeface="Arial" panose="020B0604020202020204" pitchFamily="34" charset="0"/>
                          <a:cs typeface="Arial" panose="020B0604020202020204" pitchFamily="34" charset="0"/>
                        </a:rPr>
                        <a:t>56.2%</a:t>
                      </a:r>
                      <a:endParaRPr lang="es-PA" sz="18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a16="http://schemas.microsoft.com/office/drawing/2014/main" xmlns="" val="10003"/>
                  </a:ext>
                </a:extLst>
              </a:tr>
              <a:tr h="190500">
                <a:tc>
                  <a:txBody>
                    <a:bodyPr/>
                    <a:lstStyle/>
                    <a:p>
                      <a:pPr algn="l" fontAlgn="b"/>
                      <a:r>
                        <a:rPr lang="es-PA" sz="1800" u="none" strike="noStrike" dirty="0">
                          <a:solidFill>
                            <a:srgbClr val="002060"/>
                          </a:solidFill>
                          <a:effectLst/>
                          <a:latin typeface="Arial" panose="020B0604020202020204" pitchFamily="34" charset="0"/>
                          <a:cs typeface="Arial" panose="020B0604020202020204" pitchFamily="34" charset="0"/>
                        </a:rPr>
                        <a:t>Precio promedio de la marca más vendida </a:t>
                      </a:r>
                      <a:r>
                        <a:rPr lang="es-PA" sz="1800" u="none" strike="noStrike" dirty="0" smtClean="0">
                          <a:solidFill>
                            <a:srgbClr val="002060"/>
                          </a:solidFill>
                          <a:effectLst/>
                          <a:latin typeface="Arial" panose="020B0604020202020204" pitchFamily="34" charset="0"/>
                          <a:cs typeface="Arial" panose="020B0604020202020204" pitchFamily="34" charset="0"/>
                        </a:rPr>
                        <a:t> en USD</a:t>
                      </a:r>
                      <a:endParaRPr lang="es-PA" sz="18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b"/>
                </a:tc>
                <a:tc>
                  <a:txBody>
                    <a:bodyPr/>
                    <a:lstStyle/>
                    <a:p>
                      <a:pPr algn="r" fontAlgn="b"/>
                      <a:r>
                        <a:rPr lang="es-PA" sz="1800" u="none" strike="noStrike" dirty="0">
                          <a:solidFill>
                            <a:srgbClr val="002060"/>
                          </a:solidFill>
                          <a:effectLst/>
                          <a:latin typeface="Arial" panose="020B0604020202020204" pitchFamily="34" charset="0"/>
                          <a:cs typeface="Arial" panose="020B0604020202020204" pitchFamily="34" charset="0"/>
                        </a:rPr>
                        <a:t>4.50</a:t>
                      </a:r>
                      <a:endParaRPr lang="es-PA" sz="18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b"/>
                </a:tc>
                <a:extLst>
                  <a:ext uri="{0D108BD9-81ED-4DB2-BD59-A6C34878D82A}">
                    <a16:rowId xmlns:a16="http://schemas.microsoft.com/office/drawing/2014/main" xmlns="" val="10004"/>
                  </a:ext>
                </a:extLst>
              </a:tr>
            </a:tbl>
          </a:graphicData>
        </a:graphic>
      </p:graphicFrame>
      <p:sp>
        <p:nvSpPr>
          <p:cNvPr id="4" name="3 CuadroTexto"/>
          <p:cNvSpPr txBox="1"/>
          <p:nvPr/>
        </p:nvSpPr>
        <p:spPr>
          <a:xfrm>
            <a:off x="190020" y="4860887"/>
            <a:ext cx="3550722" cy="276999"/>
          </a:xfrm>
          <a:prstGeom prst="rect">
            <a:avLst/>
          </a:prstGeom>
          <a:noFill/>
        </p:spPr>
        <p:txBody>
          <a:bodyPr wrap="square" rtlCol="0">
            <a:spAutoFit/>
          </a:bodyPr>
          <a:lstStyle/>
          <a:p>
            <a:r>
              <a:rPr lang="es-PA" sz="1200" b="1" dirty="0" smtClean="0">
                <a:solidFill>
                  <a:srgbClr val="002060"/>
                </a:solidFill>
                <a:latin typeface="Arial" panose="020B0604020202020204" pitchFamily="34" charset="0"/>
                <a:cs typeface="Arial" panose="020B0604020202020204" pitchFamily="34" charset="0"/>
              </a:rPr>
              <a:t>Fuente: Referencia [1,7].</a:t>
            </a:r>
            <a:endParaRPr lang="es-PA" sz="1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9437228"/>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Tabla"/>
          <p:cNvGraphicFramePr>
            <a:graphicFrameLocks noGrp="1"/>
          </p:cNvGraphicFramePr>
          <p:nvPr>
            <p:extLst>
              <p:ext uri="{D42A27DB-BD31-4B8C-83A1-F6EECF244321}">
                <p14:modId xmlns:p14="http://schemas.microsoft.com/office/powerpoint/2010/main" val="3878394935"/>
              </p:ext>
            </p:extLst>
          </p:nvPr>
        </p:nvGraphicFramePr>
        <p:xfrm>
          <a:off x="807519" y="760031"/>
          <a:ext cx="7481454" cy="4857919"/>
        </p:xfrm>
        <a:graphic>
          <a:graphicData uri="http://schemas.openxmlformats.org/drawingml/2006/table">
            <a:tbl>
              <a:tblPr/>
              <a:tblGrid>
                <a:gridCol w="4499870">
                  <a:extLst>
                    <a:ext uri="{9D8B030D-6E8A-4147-A177-3AD203B41FA5}">
                      <a16:colId xmlns:a16="http://schemas.microsoft.com/office/drawing/2014/main" xmlns="" val="20000"/>
                    </a:ext>
                  </a:extLst>
                </a:gridCol>
                <a:gridCol w="2346166">
                  <a:extLst>
                    <a:ext uri="{9D8B030D-6E8A-4147-A177-3AD203B41FA5}">
                      <a16:colId xmlns:a16="http://schemas.microsoft.com/office/drawing/2014/main" xmlns="" val="20001"/>
                    </a:ext>
                  </a:extLst>
                </a:gridCol>
                <a:gridCol w="635418">
                  <a:extLst>
                    <a:ext uri="{9D8B030D-6E8A-4147-A177-3AD203B41FA5}">
                      <a16:colId xmlns:a16="http://schemas.microsoft.com/office/drawing/2014/main" xmlns="" val="20002"/>
                    </a:ext>
                  </a:extLst>
                </a:gridCol>
              </a:tblGrid>
              <a:tr h="414196">
                <a:tc gridSpan="3">
                  <a:txBody>
                    <a:bodyPr/>
                    <a:lstStyle/>
                    <a:p>
                      <a:pPr algn="ctr" rtl="0" fontAlgn="t"/>
                      <a:r>
                        <a:rPr lang="es-PA" sz="1400" b="1" i="0" u="none" strike="noStrike" dirty="0">
                          <a:solidFill>
                            <a:srgbClr val="002060"/>
                          </a:solidFill>
                          <a:effectLst/>
                          <a:latin typeface="Arial" panose="020B0604020202020204" pitchFamily="34" charset="0"/>
                          <a:cs typeface="Arial" panose="020B0604020202020204" pitchFamily="34" charset="0"/>
                        </a:rPr>
                        <a:t>Proyección Autorizada para el Uso de los Fondos Recibidos por el MINSA como producto de la asignación derivada de la recaudación del ISC de Productos de Tabaco. MINSA. Panamá. Años: 2010- Diciembre de </a:t>
                      </a:r>
                      <a:r>
                        <a:rPr lang="es-PA" sz="1400" b="1" i="0" u="none" strike="noStrike" dirty="0" smtClean="0">
                          <a:solidFill>
                            <a:srgbClr val="002060"/>
                          </a:solidFill>
                          <a:effectLst/>
                          <a:latin typeface="Arial" panose="020B0604020202020204" pitchFamily="34" charset="0"/>
                          <a:cs typeface="Arial" panose="020B0604020202020204" pitchFamily="34" charset="0"/>
                        </a:rPr>
                        <a:t>2016</a:t>
                      </a:r>
                      <a:endParaRPr lang="es-PA" sz="1400" b="1" i="0" u="none" strike="noStrike" dirty="0">
                        <a:solidFill>
                          <a:srgbClr val="002060"/>
                        </a:solidFill>
                        <a:effectLst/>
                        <a:latin typeface="Arial" panose="020B0604020202020204" pitchFamily="34" charset="0"/>
                        <a:cs typeface="Arial" panose="020B0604020202020204" pitchFamily="34" charset="0"/>
                      </a:endParaRPr>
                    </a:p>
                  </a:txBody>
                  <a:tcPr marL="3403" marR="3403" marT="3403"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a:noFill/>
                    </a:lnB>
                    <a:solidFill>
                      <a:schemeClr val="accent2">
                        <a:alpha val="50000"/>
                      </a:schemeClr>
                    </a:solidFill>
                  </a:tcPr>
                </a:tc>
                <a:tc hMerge="1">
                  <a:txBody>
                    <a:bodyPr/>
                    <a:lstStyle/>
                    <a:p>
                      <a:endParaRPr lang="es-PA"/>
                    </a:p>
                  </a:txBody>
                  <a:tcPr/>
                </a:tc>
                <a:tc hMerge="1">
                  <a:txBody>
                    <a:bodyPr/>
                    <a:lstStyle/>
                    <a:p>
                      <a:endParaRPr lang="es-PA"/>
                    </a:p>
                  </a:txBody>
                  <a:tcPr/>
                </a:tc>
                <a:extLst>
                  <a:ext uri="{0D108BD9-81ED-4DB2-BD59-A6C34878D82A}">
                    <a16:rowId xmlns:a16="http://schemas.microsoft.com/office/drawing/2014/main" xmlns="" val="10000"/>
                  </a:ext>
                </a:extLst>
              </a:tr>
              <a:tr h="264744">
                <a:tc gridSpan="3">
                  <a:txBody>
                    <a:bodyPr/>
                    <a:lstStyle/>
                    <a:p>
                      <a:pPr algn="ctr" rtl="0" fontAlgn="t"/>
                      <a:r>
                        <a:rPr lang="es-PA" sz="1400" b="1" i="0" u="none" strike="noStrike" dirty="0">
                          <a:solidFill>
                            <a:srgbClr val="002060"/>
                          </a:solidFill>
                          <a:effectLst/>
                          <a:latin typeface="Arial" panose="020B0604020202020204" pitchFamily="34" charset="0"/>
                          <a:cs typeface="Arial" panose="020B0604020202020204" pitchFamily="34" charset="0"/>
                        </a:rPr>
                        <a:t>(en millones de dólares)</a:t>
                      </a:r>
                    </a:p>
                  </a:txBody>
                  <a:tcPr marL="3403" marR="3403" marT="3403"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a:noFill/>
                    </a:lnT>
                    <a:lnB w="12700" cap="flat" cmpd="sng" algn="ctr">
                      <a:solidFill>
                        <a:srgbClr val="FFFFFF"/>
                      </a:solidFill>
                      <a:prstDash val="solid"/>
                      <a:round/>
                      <a:headEnd type="none" w="med" len="med"/>
                      <a:tailEnd type="none" w="med" len="med"/>
                    </a:lnB>
                    <a:solidFill>
                      <a:schemeClr val="accent2">
                        <a:alpha val="50000"/>
                      </a:schemeClr>
                    </a:solidFill>
                  </a:tcPr>
                </a:tc>
                <a:tc hMerge="1">
                  <a:txBody>
                    <a:bodyPr/>
                    <a:lstStyle/>
                    <a:p>
                      <a:endParaRPr lang="es-PA"/>
                    </a:p>
                  </a:txBody>
                  <a:tcPr/>
                </a:tc>
                <a:tc hMerge="1">
                  <a:txBody>
                    <a:bodyPr/>
                    <a:lstStyle/>
                    <a:p>
                      <a:endParaRPr lang="es-PA"/>
                    </a:p>
                  </a:txBody>
                  <a:tcPr/>
                </a:tc>
                <a:extLst>
                  <a:ext uri="{0D108BD9-81ED-4DB2-BD59-A6C34878D82A}">
                    <a16:rowId xmlns:a16="http://schemas.microsoft.com/office/drawing/2014/main" xmlns="" val="10001"/>
                  </a:ext>
                </a:extLst>
              </a:tr>
              <a:tr h="153722">
                <a:tc>
                  <a:txBody>
                    <a:bodyPr/>
                    <a:lstStyle/>
                    <a:p>
                      <a:pPr algn="l" rtl="0" fontAlgn="b"/>
                      <a:r>
                        <a:rPr lang="es-PA" sz="1400" b="1" i="0" u="none" strike="noStrike">
                          <a:solidFill>
                            <a:srgbClr val="002060"/>
                          </a:solidFill>
                          <a:effectLst/>
                          <a:latin typeface="Arial" panose="020B0604020202020204" pitchFamily="34" charset="0"/>
                          <a:cs typeface="Arial" panose="020B0604020202020204" pitchFamily="34" charset="0"/>
                        </a:rPr>
                        <a:t>Detalle del Gasto</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ctr" rtl="0" fontAlgn="b"/>
                      <a:r>
                        <a:rPr lang="es-PA" sz="1400" b="1" i="0" u="none" strike="noStrike">
                          <a:solidFill>
                            <a:srgbClr val="002060"/>
                          </a:solidFill>
                          <a:effectLst/>
                          <a:latin typeface="Arial" panose="020B0604020202020204" pitchFamily="34" charset="0"/>
                          <a:cs typeface="Arial" panose="020B0604020202020204" pitchFamily="34" charset="0"/>
                        </a:rPr>
                        <a:t>Monto</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ctr" rtl="0" fontAlgn="b"/>
                      <a:r>
                        <a:rPr lang="es-PA" sz="1400" b="1" i="0" u="none" strike="noStrike">
                          <a:solidFill>
                            <a:srgbClr val="002060"/>
                          </a:solidFill>
                          <a:effectLst/>
                          <a:latin typeface="Arial" panose="020B0604020202020204" pitchFamily="34" charset="0"/>
                          <a:cs typeface="Arial" panose="020B0604020202020204" pitchFamily="34" charset="0"/>
                        </a:rPr>
                        <a:t>%</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extLst>
                  <a:ext uri="{0D108BD9-81ED-4DB2-BD59-A6C34878D82A}">
                    <a16:rowId xmlns:a16="http://schemas.microsoft.com/office/drawing/2014/main" xmlns="" val="10002"/>
                  </a:ext>
                </a:extLst>
              </a:tr>
              <a:tr h="153722">
                <a:tc>
                  <a:txBody>
                    <a:bodyPr/>
                    <a:lstStyle/>
                    <a:p>
                      <a:pPr algn="l" rtl="0" fontAlgn="b"/>
                      <a:r>
                        <a:rPr lang="es-PA" sz="1400" b="1" i="0" u="none" strike="noStrike">
                          <a:solidFill>
                            <a:srgbClr val="002060"/>
                          </a:solidFill>
                          <a:effectLst/>
                          <a:latin typeface="Arial" panose="020B0604020202020204" pitchFamily="34" charset="0"/>
                          <a:cs typeface="Arial" panose="020B0604020202020204" pitchFamily="34" charset="0"/>
                        </a:rPr>
                        <a:t>Promoción de la Salud</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USD 7,371,766.48 </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dirty="0">
                          <a:solidFill>
                            <a:srgbClr val="002060"/>
                          </a:solidFill>
                          <a:effectLst/>
                          <a:latin typeface="Arial" panose="020B0604020202020204" pitchFamily="34" charset="0"/>
                          <a:cs typeface="Arial" panose="020B0604020202020204" pitchFamily="34" charset="0"/>
                        </a:rPr>
                        <a:t>21.4</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extLst>
                  <a:ext uri="{0D108BD9-81ED-4DB2-BD59-A6C34878D82A}">
                    <a16:rowId xmlns:a16="http://schemas.microsoft.com/office/drawing/2014/main" xmlns="" val="10003"/>
                  </a:ext>
                </a:extLst>
              </a:tr>
              <a:tr h="303174">
                <a:tc>
                  <a:txBody>
                    <a:bodyPr/>
                    <a:lstStyle/>
                    <a:p>
                      <a:pPr algn="l" rtl="0" fontAlgn="b"/>
                      <a:r>
                        <a:rPr lang="es-PA" sz="1400" b="1" i="0" u="none" strike="noStrike">
                          <a:solidFill>
                            <a:srgbClr val="002060"/>
                          </a:solidFill>
                          <a:effectLst/>
                          <a:latin typeface="Arial" panose="020B0604020202020204" pitchFamily="34" charset="0"/>
                          <a:cs typeface="Arial" panose="020B0604020202020204" pitchFamily="34" charset="0"/>
                        </a:rPr>
                        <a:t>Desarrollo de Capacidades para el Control de Tabaco </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USD 2,263,119.84 </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6.6</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extLst>
                  <a:ext uri="{0D108BD9-81ED-4DB2-BD59-A6C34878D82A}">
                    <a16:rowId xmlns:a16="http://schemas.microsoft.com/office/drawing/2014/main" xmlns="" val="10004"/>
                  </a:ext>
                </a:extLst>
              </a:tr>
              <a:tr h="303174">
                <a:tc>
                  <a:txBody>
                    <a:bodyPr/>
                    <a:lstStyle/>
                    <a:p>
                      <a:pPr algn="l" rtl="0" fontAlgn="b"/>
                      <a:r>
                        <a:rPr lang="es-PA" sz="1400" b="1" i="0" u="none" strike="noStrike">
                          <a:solidFill>
                            <a:srgbClr val="002060"/>
                          </a:solidFill>
                          <a:effectLst/>
                          <a:latin typeface="Arial" panose="020B0604020202020204" pitchFamily="34" charset="0"/>
                          <a:cs typeface="Arial" panose="020B0604020202020204" pitchFamily="34" charset="0"/>
                        </a:rPr>
                        <a:t>Fortalecimiento de la vigilancia y control del CMCT y legislación nacional</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USD 5,351,651.11 </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15.6</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extLst>
                  <a:ext uri="{0D108BD9-81ED-4DB2-BD59-A6C34878D82A}">
                    <a16:rowId xmlns:a16="http://schemas.microsoft.com/office/drawing/2014/main" xmlns="" val="10005"/>
                  </a:ext>
                </a:extLst>
              </a:tr>
              <a:tr h="303174">
                <a:tc>
                  <a:txBody>
                    <a:bodyPr/>
                    <a:lstStyle/>
                    <a:p>
                      <a:pPr algn="l" rtl="0" fontAlgn="b"/>
                      <a:r>
                        <a:rPr lang="es-PA" sz="1400" b="1" i="0" u="none" strike="noStrike">
                          <a:solidFill>
                            <a:srgbClr val="002060"/>
                          </a:solidFill>
                          <a:effectLst/>
                          <a:latin typeface="Arial" panose="020B0604020202020204" pitchFamily="34" charset="0"/>
                          <a:cs typeface="Arial" panose="020B0604020202020204" pitchFamily="34" charset="0"/>
                        </a:rPr>
                        <a:t>Apoyo al Diagnóstico con Insumos de Laboratorio</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USD 842,650.67 </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2.5</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extLst>
                  <a:ext uri="{0D108BD9-81ED-4DB2-BD59-A6C34878D82A}">
                    <a16:rowId xmlns:a16="http://schemas.microsoft.com/office/drawing/2014/main" xmlns="" val="10006"/>
                  </a:ext>
                </a:extLst>
              </a:tr>
              <a:tr h="303174">
                <a:tc>
                  <a:txBody>
                    <a:bodyPr/>
                    <a:lstStyle/>
                    <a:p>
                      <a:pPr algn="l" rtl="0" fontAlgn="b"/>
                      <a:r>
                        <a:rPr lang="es-PA" sz="1400" b="1" i="0" u="none" strike="noStrike">
                          <a:solidFill>
                            <a:srgbClr val="002060"/>
                          </a:solidFill>
                          <a:effectLst/>
                          <a:latin typeface="Arial" panose="020B0604020202020204" pitchFamily="34" charset="0"/>
                          <a:cs typeface="Arial" panose="020B0604020202020204" pitchFamily="34" charset="0"/>
                        </a:rPr>
                        <a:t>Apoyo al Diagnóstico I Nivel: Equipos Biomédicos y de Oficina</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USD 7,962,499.50 </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23.2</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extLst>
                  <a:ext uri="{0D108BD9-81ED-4DB2-BD59-A6C34878D82A}">
                    <a16:rowId xmlns:a16="http://schemas.microsoft.com/office/drawing/2014/main" xmlns="" val="10007"/>
                  </a:ext>
                </a:extLst>
              </a:tr>
              <a:tr h="303174">
                <a:tc>
                  <a:txBody>
                    <a:bodyPr/>
                    <a:lstStyle/>
                    <a:p>
                      <a:pPr algn="l" rtl="0" fontAlgn="b"/>
                      <a:r>
                        <a:rPr lang="es-PA" sz="1400" b="1" i="0" u="none" strike="noStrike">
                          <a:solidFill>
                            <a:srgbClr val="002060"/>
                          </a:solidFill>
                          <a:effectLst/>
                          <a:latin typeface="Arial" panose="020B0604020202020204" pitchFamily="34" charset="0"/>
                          <a:cs typeface="Arial" panose="020B0604020202020204" pitchFamily="34" charset="0"/>
                        </a:rPr>
                        <a:t>Tratamiento: Cesación y Enfermedades Crónicas</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USD 5,359,843.49 </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15.6</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extLst>
                  <a:ext uri="{0D108BD9-81ED-4DB2-BD59-A6C34878D82A}">
                    <a16:rowId xmlns:a16="http://schemas.microsoft.com/office/drawing/2014/main" xmlns="" val="10008"/>
                  </a:ext>
                </a:extLst>
              </a:tr>
              <a:tr h="153722">
                <a:tc>
                  <a:txBody>
                    <a:bodyPr/>
                    <a:lstStyle/>
                    <a:p>
                      <a:pPr algn="l" rtl="0" fontAlgn="b"/>
                      <a:r>
                        <a:rPr lang="es-PA" sz="1400" b="1" i="0" u="none" strike="noStrike">
                          <a:solidFill>
                            <a:srgbClr val="002060"/>
                          </a:solidFill>
                          <a:effectLst/>
                          <a:latin typeface="Arial" panose="020B0604020202020204" pitchFamily="34" charset="0"/>
                          <a:cs typeface="Arial" panose="020B0604020202020204" pitchFamily="34" charset="0"/>
                        </a:rPr>
                        <a:t>Contratación de Personal</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USD 1,419,118.70 </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4.1</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extLst>
                  <a:ext uri="{0D108BD9-81ED-4DB2-BD59-A6C34878D82A}">
                    <a16:rowId xmlns:a16="http://schemas.microsoft.com/office/drawing/2014/main" xmlns="" val="10009"/>
                  </a:ext>
                </a:extLst>
              </a:tr>
              <a:tr h="452626">
                <a:tc>
                  <a:txBody>
                    <a:bodyPr/>
                    <a:lstStyle/>
                    <a:p>
                      <a:pPr algn="l" rtl="0" fontAlgn="b"/>
                      <a:r>
                        <a:rPr lang="es-PA" sz="1400" b="1" i="0" u="none" strike="noStrike">
                          <a:solidFill>
                            <a:srgbClr val="002060"/>
                          </a:solidFill>
                          <a:effectLst/>
                          <a:latin typeface="Arial" panose="020B0604020202020204" pitchFamily="34" charset="0"/>
                          <a:cs typeface="Arial" panose="020B0604020202020204" pitchFamily="34" charset="0"/>
                        </a:rPr>
                        <a:t>Cooperación Internacional, Cumplimiento de Obligaciones con el CMCT e Investigación</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USD 3,812,556.00 </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11.1</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DD9C3"/>
                    </a:solidFill>
                  </a:tcPr>
                </a:tc>
                <a:extLst>
                  <a:ext uri="{0D108BD9-81ED-4DB2-BD59-A6C34878D82A}">
                    <a16:rowId xmlns:a16="http://schemas.microsoft.com/office/drawing/2014/main" xmlns="" val="10010"/>
                  </a:ext>
                </a:extLst>
              </a:tr>
              <a:tr h="153722">
                <a:tc>
                  <a:txBody>
                    <a:bodyPr/>
                    <a:lstStyle/>
                    <a:p>
                      <a:pPr algn="l" rtl="0" fontAlgn="b"/>
                      <a:r>
                        <a:rPr lang="es-PA" sz="1400" b="1" i="0" u="none" strike="noStrike">
                          <a:solidFill>
                            <a:srgbClr val="002060"/>
                          </a:solidFill>
                          <a:effectLst/>
                          <a:latin typeface="Arial" panose="020B0604020202020204" pitchFamily="34" charset="0"/>
                          <a:cs typeface="Arial" panose="020B0604020202020204" pitchFamily="34" charset="0"/>
                        </a:rPr>
                        <a:t>Proyección Total</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CD5B5"/>
                    </a:solidFill>
                  </a:tcPr>
                </a:tc>
                <a:tc>
                  <a:txBody>
                    <a:bodyPr/>
                    <a:lstStyle/>
                    <a:p>
                      <a:pPr algn="r" rtl="0" fontAlgn="b"/>
                      <a:r>
                        <a:rPr lang="es-PA" sz="1400" b="1" i="0" u="none" strike="noStrike">
                          <a:solidFill>
                            <a:srgbClr val="002060"/>
                          </a:solidFill>
                          <a:effectLst/>
                          <a:latin typeface="Arial" panose="020B0604020202020204" pitchFamily="34" charset="0"/>
                          <a:cs typeface="Arial" panose="020B0604020202020204" pitchFamily="34" charset="0"/>
                        </a:rPr>
                        <a:t>USD 34,383,205.79 </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CD5B5"/>
                    </a:solidFill>
                  </a:tcPr>
                </a:tc>
                <a:tc>
                  <a:txBody>
                    <a:bodyPr/>
                    <a:lstStyle/>
                    <a:p>
                      <a:pPr algn="r" rtl="0" fontAlgn="b"/>
                      <a:r>
                        <a:rPr lang="es-PA" sz="1400" b="1" i="0" u="none" strike="noStrike" dirty="0" smtClean="0">
                          <a:solidFill>
                            <a:srgbClr val="002060"/>
                          </a:solidFill>
                          <a:effectLst/>
                          <a:latin typeface="Arial" panose="020B0604020202020204" pitchFamily="34" charset="0"/>
                          <a:cs typeface="Arial" panose="020B0604020202020204" pitchFamily="34" charset="0"/>
                        </a:rPr>
                        <a:t>100.0</a:t>
                      </a:r>
                      <a:endParaRPr lang="es-PA" sz="1400" b="1" i="0" u="none" strike="noStrike" dirty="0">
                        <a:solidFill>
                          <a:srgbClr val="002060"/>
                        </a:solidFill>
                        <a:effectLst/>
                        <a:latin typeface="Arial" panose="020B0604020202020204" pitchFamily="34" charset="0"/>
                        <a:cs typeface="Arial" panose="020B0604020202020204" pitchFamily="34" charset="0"/>
                      </a:endParaRP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FCD5B5"/>
                    </a:solidFill>
                  </a:tcPr>
                </a:tc>
                <a:extLst>
                  <a:ext uri="{0D108BD9-81ED-4DB2-BD59-A6C34878D82A}">
                    <a16:rowId xmlns:a16="http://schemas.microsoft.com/office/drawing/2014/main" xmlns="" val="10011"/>
                  </a:ext>
                </a:extLst>
              </a:tr>
              <a:tr h="136642">
                <a:tc>
                  <a:txBody>
                    <a:bodyPr/>
                    <a:lstStyle/>
                    <a:p>
                      <a:pPr algn="l" fontAlgn="b"/>
                      <a:r>
                        <a:rPr lang="es-PA" sz="1400" b="0" i="0" u="none" strike="noStrike">
                          <a:solidFill>
                            <a:srgbClr val="002060"/>
                          </a:solidFill>
                          <a:effectLst/>
                          <a:latin typeface="Arial" panose="020B0604020202020204" pitchFamily="34" charset="0"/>
                          <a:cs typeface="Arial" panose="020B0604020202020204" pitchFamily="34" charset="0"/>
                        </a:rPr>
                        <a:t> </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l" fontAlgn="b"/>
                      <a:r>
                        <a:rPr lang="es-PA" sz="1400" b="0" i="0" u="none" strike="noStrike">
                          <a:solidFill>
                            <a:srgbClr val="002060"/>
                          </a:solidFill>
                          <a:effectLst/>
                          <a:latin typeface="Arial" panose="020B0604020202020204" pitchFamily="34" charset="0"/>
                          <a:cs typeface="Arial" panose="020B0604020202020204" pitchFamily="34" charset="0"/>
                        </a:rPr>
                        <a:t> </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a:txBody>
                    <a:bodyPr/>
                    <a:lstStyle/>
                    <a:p>
                      <a:pPr algn="l" fontAlgn="b"/>
                      <a:r>
                        <a:rPr lang="es-PA" sz="1400" b="0" i="0" u="none" strike="noStrike">
                          <a:solidFill>
                            <a:srgbClr val="002060"/>
                          </a:solidFill>
                          <a:effectLst/>
                          <a:latin typeface="Arial" panose="020B0604020202020204" pitchFamily="34" charset="0"/>
                          <a:cs typeface="Arial" panose="020B0604020202020204" pitchFamily="34" charset="0"/>
                        </a:rPr>
                        <a:t> </a:t>
                      </a:r>
                    </a:p>
                  </a:txBody>
                  <a:tcPr marL="3403" marR="3403" marT="3403" marB="0" anchor="b">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extLst>
                  <a:ext uri="{0D108BD9-81ED-4DB2-BD59-A6C34878D82A}">
                    <a16:rowId xmlns:a16="http://schemas.microsoft.com/office/drawing/2014/main" xmlns="" val="10012"/>
                  </a:ext>
                </a:extLst>
              </a:tr>
              <a:tr h="614890">
                <a:tc gridSpan="3">
                  <a:txBody>
                    <a:bodyPr/>
                    <a:lstStyle/>
                    <a:p>
                      <a:pPr algn="just" rtl="0" fontAlgn="t"/>
                      <a:r>
                        <a:rPr lang="es-PA" sz="1400" b="1" i="0" u="none" strike="noStrike" dirty="0">
                          <a:solidFill>
                            <a:srgbClr val="002060"/>
                          </a:solidFill>
                          <a:effectLst/>
                          <a:latin typeface="Arial" panose="020B0604020202020204" pitchFamily="34" charset="0"/>
                          <a:cs typeface="Arial" panose="020B0604020202020204" pitchFamily="34" charset="0"/>
                        </a:rPr>
                        <a:t>Debido a que las adquisiciones han tenido un costo menor que el proyectado se da una diferencia de 623,002.60 en el periodo 2010-2016 que el monto </a:t>
                      </a:r>
                      <a:r>
                        <a:rPr lang="es-PA" sz="1400" b="1" i="0" u="none" strike="noStrike" dirty="0" smtClean="0">
                          <a:solidFill>
                            <a:srgbClr val="002060"/>
                          </a:solidFill>
                          <a:effectLst/>
                          <a:latin typeface="Arial" panose="020B0604020202020204" pitchFamily="34" charset="0"/>
                          <a:cs typeface="Arial" panose="020B0604020202020204" pitchFamily="34" charset="0"/>
                        </a:rPr>
                        <a:t>asignado </a:t>
                      </a:r>
                      <a:r>
                        <a:rPr lang="es-PA" sz="1400" b="1" i="0" u="none" strike="noStrike" dirty="0">
                          <a:solidFill>
                            <a:srgbClr val="002060"/>
                          </a:solidFill>
                          <a:effectLst/>
                          <a:latin typeface="Arial" panose="020B0604020202020204" pitchFamily="34" charset="0"/>
                          <a:cs typeface="Arial" panose="020B0604020202020204" pitchFamily="34" charset="0"/>
                        </a:rPr>
                        <a:t>al MINSA fue de 33,760,203.19 millones de dólares.</a:t>
                      </a:r>
                    </a:p>
                  </a:txBody>
                  <a:tcPr marL="3403" marR="3403" marT="3403"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tcPr>
                </a:tc>
                <a:tc hMerge="1">
                  <a:txBody>
                    <a:bodyPr/>
                    <a:lstStyle/>
                    <a:p>
                      <a:endParaRPr lang="es-PA"/>
                    </a:p>
                  </a:txBody>
                  <a:tcPr/>
                </a:tc>
                <a:tc hMerge="1">
                  <a:txBody>
                    <a:bodyPr/>
                    <a:lstStyle/>
                    <a:p>
                      <a:endParaRPr lang="es-PA"/>
                    </a:p>
                  </a:txBody>
                  <a:tcPr/>
                </a:tc>
                <a:extLst>
                  <a:ext uri="{0D108BD9-81ED-4DB2-BD59-A6C34878D82A}">
                    <a16:rowId xmlns:a16="http://schemas.microsoft.com/office/drawing/2014/main" xmlns="" val="10013"/>
                  </a:ext>
                </a:extLst>
              </a:tr>
            </a:tbl>
          </a:graphicData>
        </a:graphic>
      </p:graphicFrame>
      <p:sp>
        <p:nvSpPr>
          <p:cNvPr id="4" name="3 CuadroTexto"/>
          <p:cNvSpPr txBox="1"/>
          <p:nvPr/>
        </p:nvSpPr>
        <p:spPr>
          <a:xfrm>
            <a:off x="737637" y="5973961"/>
            <a:ext cx="7128792" cy="276999"/>
          </a:xfrm>
          <a:prstGeom prst="rect">
            <a:avLst/>
          </a:prstGeom>
          <a:noFill/>
        </p:spPr>
        <p:txBody>
          <a:bodyPr wrap="square" rtlCol="0">
            <a:spAutoFit/>
          </a:bodyPr>
          <a:lstStyle/>
          <a:p>
            <a:r>
              <a:rPr lang="es-PA" sz="1200" b="1" dirty="0" smtClean="0">
                <a:solidFill>
                  <a:srgbClr val="002060"/>
                </a:solidFill>
                <a:latin typeface="Arial" panose="020B0604020202020204" pitchFamily="34" charset="0"/>
                <a:cs typeface="Arial" panose="020B0604020202020204" pitchFamily="34" charset="0"/>
              </a:rPr>
              <a:t>Fuente: MINSA-Dirección General de Ingresos, Panamá.</a:t>
            </a:r>
            <a:endParaRPr lang="es-PA" sz="1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71736204"/>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Gráfico"/>
          <p:cNvGraphicFramePr>
            <a:graphicFrameLocks noGrp="1"/>
          </p:cNvGraphicFramePr>
          <p:nvPr>
            <p:extLst>
              <p:ext uri="{D42A27DB-BD31-4B8C-83A1-F6EECF244321}">
                <p14:modId xmlns:p14="http://schemas.microsoft.com/office/powerpoint/2010/main" val="1462822670"/>
              </p:ext>
            </p:extLst>
          </p:nvPr>
        </p:nvGraphicFramePr>
        <p:xfrm>
          <a:off x="241300" y="285750"/>
          <a:ext cx="8661400" cy="5521284"/>
        </p:xfrm>
        <a:graphic>
          <a:graphicData uri="http://schemas.openxmlformats.org/drawingml/2006/chart">
            <c:chart xmlns:c="http://schemas.openxmlformats.org/drawingml/2006/chart" xmlns:r="http://schemas.openxmlformats.org/officeDocument/2006/relationships" r:id="rId2"/>
          </a:graphicData>
        </a:graphic>
      </p:graphicFrame>
      <p:sp>
        <p:nvSpPr>
          <p:cNvPr id="3" name="2 CuadroTexto"/>
          <p:cNvSpPr txBox="1"/>
          <p:nvPr/>
        </p:nvSpPr>
        <p:spPr>
          <a:xfrm>
            <a:off x="143887" y="5831461"/>
            <a:ext cx="7128792" cy="276999"/>
          </a:xfrm>
          <a:prstGeom prst="rect">
            <a:avLst/>
          </a:prstGeom>
          <a:noFill/>
        </p:spPr>
        <p:txBody>
          <a:bodyPr wrap="square" rtlCol="0">
            <a:spAutoFit/>
          </a:bodyPr>
          <a:lstStyle/>
          <a:p>
            <a:r>
              <a:rPr lang="es-PA" sz="1200" b="1" dirty="0" smtClean="0">
                <a:solidFill>
                  <a:srgbClr val="002060"/>
                </a:solidFill>
                <a:latin typeface="Arial" panose="020B0604020202020204" pitchFamily="34" charset="0"/>
                <a:cs typeface="Arial" panose="020B0604020202020204" pitchFamily="34" charset="0"/>
              </a:rPr>
              <a:t>Fuente: MINSA-Dirección General de Ingresos, Panamá.</a:t>
            </a:r>
            <a:endParaRPr lang="es-PA" sz="1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46087932"/>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Gráfico"/>
          <p:cNvGraphicFramePr>
            <a:graphicFrameLocks noGrp="1"/>
          </p:cNvGraphicFramePr>
          <p:nvPr>
            <p:extLst>
              <p:ext uri="{D42A27DB-BD31-4B8C-83A1-F6EECF244321}">
                <p14:modId xmlns:p14="http://schemas.microsoft.com/office/powerpoint/2010/main" val="1622405863"/>
              </p:ext>
            </p:extLst>
          </p:nvPr>
        </p:nvGraphicFramePr>
        <p:xfrm>
          <a:off x="236904" y="316246"/>
          <a:ext cx="8670192" cy="5622001"/>
        </p:xfrm>
        <a:graphic>
          <a:graphicData uri="http://schemas.openxmlformats.org/drawingml/2006/chart">
            <c:chart xmlns:c="http://schemas.openxmlformats.org/drawingml/2006/chart" xmlns:r="http://schemas.openxmlformats.org/officeDocument/2006/relationships" r:id="rId2"/>
          </a:graphicData>
        </a:graphic>
      </p:graphicFrame>
      <p:sp>
        <p:nvSpPr>
          <p:cNvPr id="3" name="2 CuadroTexto"/>
          <p:cNvSpPr txBox="1"/>
          <p:nvPr/>
        </p:nvSpPr>
        <p:spPr>
          <a:xfrm>
            <a:off x="142441" y="5938247"/>
            <a:ext cx="8280920" cy="276999"/>
          </a:xfrm>
          <a:prstGeom prst="rect">
            <a:avLst/>
          </a:prstGeom>
          <a:noFill/>
        </p:spPr>
        <p:txBody>
          <a:bodyPr wrap="square" rtlCol="0">
            <a:spAutoFit/>
          </a:bodyPr>
          <a:lstStyle/>
          <a:p>
            <a:r>
              <a:rPr lang="es-PA" sz="1200" b="1" dirty="0" smtClean="0">
                <a:solidFill>
                  <a:srgbClr val="002060"/>
                </a:solidFill>
                <a:latin typeface="Arial" panose="020B0604020202020204" pitchFamily="34" charset="0"/>
                <a:cs typeface="Arial" panose="020B0604020202020204" pitchFamily="34" charset="0"/>
              </a:rPr>
              <a:t>Fuente: Elaboración propia con datos de la Dirección General de Ingresos y el INEC.</a:t>
            </a:r>
            <a:endParaRPr lang="es-PA" sz="1200" b="1" dirty="0">
              <a:solidFill>
                <a:srgbClr val="002060"/>
              </a:solidFill>
              <a:latin typeface="Arial" panose="020B0604020202020204" pitchFamily="34" charset="0"/>
              <a:cs typeface="Arial" panose="020B0604020202020204" pitchFamily="34" charset="0"/>
            </a:endParaRPr>
          </a:p>
        </p:txBody>
      </p:sp>
      <p:grpSp>
        <p:nvGrpSpPr>
          <p:cNvPr id="6" name="5 Grupo"/>
          <p:cNvGrpSpPr/>
          <p:nvPr/>
        </p:nvGrpSpPr>
        <p:grpSpPr>
          <a:xfrm>
            <a:off x="1815152" y="1275646"/>
            <a:ext cx="1673022" cy="730573"/>
            <a:chOff x="1815152" y="1384830"/>
            <a:chExt cx="1673022" cy="730573"/>
          </a:xfrm>
        </p:grpSpPr>
        <p:sp>
          <p:nvSpPr>
            <p:cNvPr id="4" name="3 CuadroTexto"/>
            <p:cNvSpPr txBox="1"/>
            <p:nvPr/>
          </p:nvSpPr>
          <p:spPr>
            <a:xfrm>
              <a:off x="1815152" y="1384830"/>
              <a:ext cx="1673022" cy="338554"/>
            </a:xfrm>
            <a:prstGeom prst="rect">
              <a:avLst/>
            </a:prstGeom>
            <a:solidFill>
              <a:srgbClr val="FF0000"/>
            </a:solidFill>
            <a:scene3d>
              <a:camera prst="orthographicFront"/>
              <a:lightRig rig="threePt" dir="t"/>
            </a:scene3d>
            <a:sp3d>
              <a:bevelT/>
            </a:sp3d>
          </p:spPr>
          <p:txBody>
            <a:bodyPr wrap="none" rtlCol="0">
              <a:spAutoFit/>
            </a:bodyPr>
            <a:lstStyle/>
            <a:p>
              <a:r>
                <a:rPr lang="es-PA" sz="1600" b="1" dirty="0" smtClean="0">
                  <a:solidFill>
                    <a:schemeClr val="bg1"/>
                  </a:solidFill>
                  <a:latin typeface="Arial" panose="020B0604020202020204" pitchFamily="34" charset="0"/>
                  <a:cs typeface="Arial" panose="020B0604020202020204" pitchFamily="34" charset="0"/>
                </a:rPr>
                <a:t>ENSCAVI</a:t>
              </a:r>
              <a:r>
                <a:rPr lang="es-PA" sz="1600" b="1" dirty="0" smtClean="0">
                  <a:solidFill>
                    <a:schemeClr val="bg1"/>
                  </a:solidFill>
                </a:rPr>
                <a:t>: 9.4%</a:t>
              </a:r>
              <a:endParaRPr lang="es-PA" sz="1600" b="1" dirty="0">
                <a:solidFill>
                  <a:schemeClr val="bg1"/>
                </a:solidFill>
              </a:endParaRPr>
            </a:p>
          </p:txBody>
        </p:sp>
        <p:sp>
          <p:nvSpPr>
            <p:cNvPr id="5" name="4 Flecha abajo"/>
            <p:cNvSpPr/>
            <p:nvPr/>
          </p:nvSpPr>
          <p:spPr>
            <a:xfrm>
              <a:off x="2388358" y="1723384"/>
              <a:ext cx="208001" cy="392019"/>
            </a:xfrm>
            <a:prstGeom prst="downArrow">
              <a:avLst/>
            </a:prstGeom>
            <a:solidFill>
              <a:srgbClr val="FF0000"/>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A"/>
            </a:p>
          </p:txBody>
        </p:sp>
      </p:grpSp>
      <p:cxnSp>
        <p:nvCxnSpPr>
          <p:cNvPr id="11" name="10 Conector recto"/>
          <p:cNvCxnSpPr/>
          <p:nvPr/>
        </p:nvCxnSpPr>
        <p:spPr>
          <a:xfrm>
            <a:off x="3234519" y="2573560"/>
            <a:ext cx="5295332"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3" name="12 CuadroTexto"/>
          <p:cNvSpPr txBox="1"/>
          <p:nvPr/>
        </p:nvSpPr>
        <p:spPr>
          <a:xfrm>
            <a:off x="3881873" y="1992244"/>
            <a:ext cx="1526315" cy="523220"/>
          </a:xfrm>
          <a:prstGeom prst="rect">
            <a:avLst/>
          </a:prstGeom>
          <a:solidFill>
            <a:srgbClr val="FFFF00"/>
          </a:solidFill>
          <a:scene3d>
            <a:camera prst="orthographicFront"/>
            <a:lightRig rig="threePt" dir="t"/>
          </a:scene3d>
          <a:sp3d>
            <a:bevelT/>
          </a:sp3d>
        </p:spPr>
        <p:txBody>
          <a:bodyPr wrap="none" rtlCol="0">
            <a:spAutoFit/>
          </a:bodyPr>
          <a:lstStyle/>
          <a:p>
            <a:r>
              <a:rPr lang="es-PA" sz="1400" b="1" dirty="0" smtClean="0">
                <a:latin typeface="Arial" panose="020B0604020202020204" pitchFamily="34" charset="0"/>
                <a:cs typeface="Arial" panose="020B0604020202020204" pitchFamily="34" charset="0"/>
              </a:rPr>
              <a:t>LEY 13 DE 2008</a:t>
            </a:r>
          </a:p>
          <a:p>
            <a:r>
              <a:rPr lang="es-PA" sz="1400" b="1" dirty="0" smtClean="0">
                <a:latin typeface="Arial" panose="020B0604020202020204" pitchFamily="34" charset="0"/>
                <a:cs typeface="Arial" panose="020B0604020202020204" pitchFamily="34" charset="0"/>
              </a:rPr>
              <a:t>LEY 69 DE 2009</a:t>
            </a:r>
            <a:endParaRPr lang="es-PA" sz="1400" b="1" dirty="0">
              <a:latin typeface="Arial" panose="020B0604020202020204" pitchFamily="34" charset="0"/>
              <a:cs typeface="Arial" panose="020B0604020202020204" pitchFamily="34" charset="0"/>
            </a:endParaRPr>
          </a:p>
        </p:txBody>
      </p:sp>
      <p:grpSp>
        <p:nvGrpSpPr>
          <p:cNvPr id="7" name="6 Grupo"/>
          <p:cNvGrpSpPr/>
          <p:nvPr/>
        </p:nvGrpSpPr>
        <p:grpSpPr>
          <a:xfrm>
            <a:off x="6252949" y="2404283"/>
            <a:ext cx="1344407" cy="730573"/>
            <a:chOff x="1815152" y="1384830"/>
            <a:chExt cx="1344407" cy="730573"/>
          </a:xfrm>
        </p:grpSpPr>
        <p:sp>
          <p:nvSpPr>
            <p:cNvPr id="8" name="7 CuadroTexto"/>
            <p:cNvSpPr txBox="1"/>
            <p:nvPr/>
          </p:nvSpPr>
          <p:spPr>
            <a:xfrm>
              <a:off x="1815152" y="1384830"/>
              <a:ext cx="1344407" cy="338554"/>
            </a:xfrm>
            <a:prstGeom prst="rect">
              <a:avLst/>
            </a:prstGeom>
            <a:solidFill>
              <a:srgbClr val="FF0000"/>
            </a:solidFill>
            <a:scene3d>
              <a:camera prst="orthographicFront"/>
              <a:lightRig rig="threePt" dir="t"/>
            </a:scene3d>
            <a:sp3d>
              <a:bevelT/>
            </a:sp3d>
          </p:spPr>
          <p:txBody>
            <a:bodyPr wrap="none" rtlCol="0">
              <a:spAutoFit/>
            </a:bodyPr>
            <a:lstStyle/>
            <a:p>
              <a:r>
                <a:rPr lang="es-PA" sz="1600" b="1" dirty="0" smtClean="0">
                  <a:solidFill>
                    <a:schemeClr val="bg1"/>
                  </a:solidFill>
                  <a:latin typeface="Arial" panose="020B0604020202020204" pitchFamily="34" charset="0"/>
                  <a:cs typeface="Arial" panose="020B0604020202020204" pitchFamily="34" charset="0"/>
                </a:rPr>
                <a:t>EMTA: </a:t>
              </a:r>
              <a:r>
                <a:rPr lang="es-PA" sz="1600" b="1" dirty="0">
                  <a:solidFill>
                    <a:schemeClr val="bg1"/>
                  </a:solidFill>
                  <a:latin typeface="Arial" panose="020B0604020202020204" pitchFamily="34" charset="0"/>
                  <a:cs typeface="Arial" panose="020B0604020202020204" pitchFamily="34" charset="0"/>
                </a:rPr>
                <a:t>6</a:t>
              </a:r>
              <a:r>
                <a:rPr lang="es-PA" sz="1600" b="1" dirty="0" smtClean="0">
                  <a:solidFill>
                    <a:schemeClr val="bg1"/>
                  </a:solidFill>
                  <a:latin typeface="Arial" panose="020B0604020202020204" pitchFamily="34" charset="0"/>
                  <a:cs typeface="Arial" panose="020B0604020202020204" pitchFamily="34" charset="0"/>
                </a:rPr>
                <a:t>.4%</a:t>
              </a:r>
              <a:endParaRPr lang="es-PA" sz="1600" b="1" dirty="0">
                <a:solidFill>
                  <a:schemeClr val="bg1"/>
                </a:solidFill>
                <a:latin typeface="Arial" panose="020B0604020202020204" pitchFamily="34" charset="0"/>
                <a:cs typeface="Arial" panose="020B0604020202020204" pitchFamily="34" charset="0"/>
              </a:endParaRPr>
            </a:p>
          </p:txBody>
        </p:sp>
        <p:sp>
          <p:nvSpPr>
            <p:cNvPr id="9" name="8 Flecha abajo"/>
            <p:cNvSpPr/>
            <p:nvPr/>
          </p:nvSpPr>
          <p:spPr>
            <a:xfrm>
              <a:off x="2388358" y="1723384"/>
              <a:ext cx="208001" cy="392019"/>
            </a:xfrm>
            <a:prstGeom prst="downArrow">
              <a:avLst/>
            </a:prstGeom>
            <a:solidFill>
              <a:srgbClr val="FF0000"/>
            </a:solidFill>
            <a:ln>
              <a:solidFill>
                <a:srgbClr val="FF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A"/>
            </a:p>
          </p:txBody>
        </p:sp>
      </p:grpSp>
    </p:spTree>
    <p:extLst>
      <p:ext uri="{BB962C8B-B14F-4D97-AF65-F5344CB8AC3E}">
        <p14:creationId xmlns:p14="http://schemas.microsoft.com/office/powerpoint/2010/main" val="3387755585"/>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2 Gráfico"/>
          <p:cNvGraphicFramePr>
            <a:graphicFrameLocks/>
          </p:cNvGraphicFramePr>
          <p:nvPr>
            <p:extLst>
              <p:ext uri="{D42A27DB-BD31-4B8C-83A1-F6EECF244321}">
                <p14:modId xmlns:p14="http://schemas.microsoft.com/office/powerpoint/2010/main" val="2716689804"/>
              </p:ext>
            </p:extLst>
          </p:nvPr>
        </p:nvGraphicFramePr>
        <p:xfrm>
          <a:off x="668741" y="1082040"/>
          <a:ext cx="7710984" cy="4819030"/>
        </p:xfrm>
        <a:graphic>
          <a:graphicData uri="http://schemas.openxmlformats.org/drawingml/2006/chart">
            <c:chart xmlns:c="http://schemas.openxmlformats.org/drawingml/2006/chart" xmlns:r="http://schemas.openxmlformats.org/officeDocument/2006/relationships" r:id="rId3"/>
          </a:graphicData>
        </a:graphic>
      </p:graphicFrame>
      <p:sp>
        <p:nvSpPr>
          <p:cNvPr id="2" name="1 Rectángulo"/>
          <p:cNvSpPr/>
          <p:nvPr/>
        </p:nvSpPr>
        <p:spPr>
          <a:xfrm>
            <a:off x="6237027" y="3944202"/>
            <a:ext cx="1392072" cy="1815153"/>
          </a:xfrm>
          <a:prstGeom prst="rect">
            <a:avLst/>
          </a:prstGeom>
          <a:solidFill>
            <a:schemeClr val="accent5">
              <a:lumMod val="20000"/>
              <a:lumOff val="80000"/>
              <a:alpha val="16863"/>
            </a:schemeClr>
          </a:solidFill>
          <a:ln>
            <a:prstDash val="sysDash"/>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s-PA"/>
          </a:p>
        </p:txBody>
      </p:sp>
      <p:sp>
        <p:nvSpPr>
          <p:cNvPr id="4" name="3 Rectángulo"/>
          <p:cNvSpPr/>
          <p:nvPr/>
        </p:nvSpPr>
        <p:spPr>
          <a:xfrm>
            <a:off x="1430547" y="249536"/>
            <a:ext cx="6160661" cy="646331"/>
          </a:xfrm>
          <a:prstGeom prst="rect">
            <a:avLst/>
          </a:prstGeom>
          <a:solidFill>
            <a:schemeClr val="accent2">
              <a:alpha val="50000"/>
            </a:schemeClr>
          </a:solidFill>
          <a:scene3d>
            <a:camera prst="orthographicFront"/>
            <a:lightRig rig="threePt" dir="t"/>
          </a:scene3d>
          <a:sp3d>
            <a:bevelT/>
          </a:sp3d>
        </p:spPr>
        <p:txBody>
          <a:bodyPr wrap="none" lIns="91440" tIns="45720" rIns="91440" bIns="45720">
            <a:spAutoFit/>
          </a:bodyPr>
          <a:lstStyle/>
          <a:p>
            <a:pPr algn="ctr"/>
            <a:r>
              <a:rPr lang="es-ES" sz="3600" b="1" dirty="0" smtClean="0">
                <a:ln w="18415" cmpd="sng">
                  <a:noFill/>
                  <a:prstDash val="solid"/>
                </a:ln>
                <a:solidFill>
                  <a:srgbClr val="002060"/>
                </a:solidFill>
                <a:latin typeface="Arial" panose="020B0604020202020204" pitchFamily="34" charset="0"/>
                <a:cs typeface="Arial" panose="020B0604020202020204" pitchFamily="34" charset="0"/>
              </a:rPr>
              <a:t>Reduciendo desigualdades</a:t>
            </a:r>
            <a:endParaRPr lang="es-ES" sz="3600" b="1" dirty="0">
              <a:ln w="18415" cmpd="sng">
                <a:noFill/>
                <a:prstDash val="solid"/>
              </a:ln>
              <a:solidFill>
                <a:srgbClr val="002060"/>
              </a:solidFill>
              <a:latin typeface="Arial" panose="020B0604020202020204" pitchFamily="34" charset="0"/>
              <a:cs typeface="Arial" panose="020B0604020202020204" pitchFamily="34" charset="0"/>
            </a:endParaRPr>
          </a:p>
        </p:txBody>
      </p:sp>
      <p:sp>
        <p:nvSpPr>
          <p:cNvPr id="5" name="4 CuadroTexto"/>
          <p:cNvSpPr txBox="1"/>
          <p:nvPr/>
        </p:nvSpPr>
        <p:spPr>
          <a:xfrm>
            <a:off x="576789" y="5939125"/>
            <a:ext cx="7848872" cy="261610"/>
          </a:xfrm>
          <a:prstGeom prst="rect">
            <a:avLst/>
          </a:prstGeom>
          <a:noFill/>
        </p:spPr>
        <p:txBody>
          <a:bodyPr wrap="square" rtlCol="0">
            <a:spAutoFit/>
          </a:bodyPr>
          <a:lstStyle/>
          <a:p>
            <a:r>
              <a:rPr lang="es-PA" sz="1100" b="1" dirty="0">
                <a:solidFill>
                  <a:srgbClr val="002060"/>
                </a:solidFill>
                <a:latin typeface="Arial" panose="020B0604020202020204" pitchFamily="34" charset="0"/>
                <a:cs typeface="Arial" panose="020B0604020202020204" pitchFamily="34" charset="0"/>
              </a:rPr>
              <a:t>Fuente: ENSCAVI-2017 y GATS-2013. MINSA-ICGES. </a:t>
            </a:r>
          </a:p>
        </p:txBody>
      </p:sp>
    </p:spTree>
    <p:extLst>
      <p:ext uri="{BB962C8B-B14F-4D97-AF65-F5344CB8AC3E}">
        <p14:creationId xmlns:p14="http://schemas.microsoft.com/office/powerpoint/2010/main" val="3614513332"/>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CuadroTexto"/>
          <p:cNvSpPr txBox="1"/>
          <p:nvPr/>
        </p:nvSpPr>
        <p:spPr>
          <a:xfrm>
            <a:off x="148707" y="5805264"/>
            <a:ext cx="7848872" cy="276999"/>
          </a:xfrm>
          <a:prstGeom prst="rect">
            <a:avLst/>
          </a:prstGeom>
          <a:noFill/>
        </p:spPr>
        <p:txBody>
          <a:bodyPr wrap="square" rtlCol="0">
            <a:spAutoFit/>
          </a:bodyPr>
          <a:lstStyle/>
          <a:p>
            <a:r>
              <a:rPr lang="es-PA" sz="1200" b="1" dirty="0" smtClean="0">
                <a:solidFill>
                  <a:srgbClr val="002060"/>
                </a:solidFill>
                <a:latin typeface="Arial" panose="020B0604020202020204" pitchFamily="34" charset="0"/>
                <a:cs typeface="Arial" panose="020B0604020202020204" pitchFamily="34" charset="0"/>
              </a:rPr>
              <a:t>Fuente: MINSA-ICGES. Encuesta Mundial de Tabaco en Adultos, 2013. </a:t>
            </a:r>
            <a:endParaRPr lang="es-PA" sz="1200" b="1" dirty="0">
              <a:solidFill>
                <a:srgbClr val="002060"/>
              </a:solidFill>
              <a:latin typeface="Arial" panose="020B0604020202020204" pitchFamily="34" charset="0"/>
              <a:cs typeface="Arial" panose="020B0604020202020204" pitchFamily="34" charset="0"/>
            </a:endParaRPr>
          </a:p>
        </p:txBody>
      </p:sp>
      <p:graphicFrame>
        <p:nvGraphicFramePr>
          <p:cNvPr id="4" name="1 Gráfico"/>
          <p:cNvGraphicFramePr>
            <a:graphicFrameLocks noGrp="1"/>
          </p:cNvGraphicFramePr>
          <p:nvPr>
            <p:extLst>
              <p:ext uri="{D42A27DB-BD31-4B8C-83A1-F6EECF244321}">
                <p14:modId xmlns:p14="http://schemas.microsoft.com/office/powerpoint/2010/main" val="1364121444"/>
              </p:ext>
            </p:extLst>
          </p:nvPr>
        </p:nvGraphicFramePr>
        <p:xfrm>
          <a:off x="236904" y="486889"/>
          <a:ext cx="8670192" cy="5318376"/>
        </p:xfrm>
        <a:graphic>
          <a:graphicData uri="http://schemas.openxmlformats.org/drawingml/2006/chart">
            <c:chart xmlns:c="http://schemas.openxmlformats.org/drawingml/2006/chart" xmlns:r="http://schemas.openxmlformats.org/officeDocument/2006/relationships" r:id="rId2"/>
          </a:graphicData>
        </a:graphic>
      </p:graphicFrame>
      <p:sp>
        <p:nvSpPr>
          <p:cNvPr id="2" name="1 CuadroTexto"/>
          <p:cNvSpPr txBox="1"/>
          <p:nvPr/>
        </p:nvSpPr>
        <p:spPr>
          <a:xfrm>
            <a:off x="1793173" y="2728655"/>
            <a:ext cx="1508165" cy="276999"/>
          </a:xfrm>
          <a:prstGeom prst="rect">
            <a:avLst/>
          </a:prstGeom>
          <a:noFill/>
        </p:spPr>
        <p:txBody>
          <a:bodyPr wrap="square" rtlCol="0">
            <a:spAutoFit/>
          </a:bodyPr>
          <a:lstStyle/>
          <a:p>
            <a:r>
              <a:rPr lang="es-PA" sz="1200" b="1" dirty="0" smtClean="0">
                <a:solidFill>
                  <a:srgbClr val="002060"/>
                </a:solidFill>
                <a:latin typeface="Arial" panose="020B0604020202020204" pitchFamily="34" charset="0"/>
                <a:cs typeface="Arial" panose="020B0604020202020204" pitchFamily="34" charset="0"/>
              </a:rPr>
              <a:t>n=19,962</a:t>
            </a:r>
            <a:endParaRPr lang="es-PA" sz="1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5877471"/>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Gráfico"/>
          <p:cNvGraphicFramePr>
            <a:graphicFrameLocks noGrp="1"/>
          </p:cNvGraphicFramePr>
          <p:nvPr>
            <p:extLst>
              <p:ext uri="{D42A27DB-BD31-4B8C-83A1-F6EECF244321}">
                <p14:modId xmlns:p14="http://schemas.microsoft.com/office/powerpoint/2010/main" val="2524590316"/>
              </p:ext>
            </p:extLst>
          </p:nvPr>
        </p:nvGraphicFramePr>
        <p:xfrm>
          <a:off x="244078" y="273844"/>
          <a:ext cx="8655844" cy="5604442"/>
        </p:xfrm>
        <a:graphic>
          <a:graphicData uri="http://schemas.openxmlformats.org/drawingml/2006/chart">
            <c:chart xmlns:c="http://schemas.openxmlformats.org/drawingml/2006/chart" xmlns:r="http://schemas.openxmlformats.org/officeDocument/2006/relationships" r:id="rId2"/>
          </a:graphicData>
        </a:graphic>
      </p:graphicFrame>
      <p:sp>
        <p:nvSpPr>
          <p:cNvPr id="3" name="2 CuadroTexto"/>
          <p:cNvSpPr txBox="1"/>
          <p:nvPr/>
        </p:nvSpPr>
        <p:spPr>
          <a:xfrm>
            <a:off x="154798" y="5912802"/>
            <a:ext cx="8743542" cy="230832"/>
          </a:xfrm>
          <a:prstGeom prst="rect">
            <a:avLst/>
          </a:prstGeom>
          <a:noFill/>
        </p:spPr>
        <p:txBody>
          <a:bodyPr wrap="square" rtlCol="0">
            <a:spAutoFit/>
          </a:bodyPr>
          <a:lstStyle/>
          <a:p>
            <a:r>
              <a:rPr lang="es-PA" sz="900" b="1" dirty="0">
                <a:solidFill>
                  <a:srgbClr val="002060"/>
                </a:solidFill>
                <a:latin typeface="Arial" panose="020B0604020202020204" pitchFamily="34" charset="0"/>
                <a:cs typeface="Arial" panose="020B0604020202020204" pitchFamily="34" charset="0"/>
              </a:rPr>
              <a:t>Fuente: Publicado en Salud Pública de México, Volumen  N° 59 de 2017. Referencia </a:t>
            </a:r>
            <a:r>
              <a:rPr lang="es-PA" sz="900" b="1" dirty="0" smtClean="0">
                <a:solidFill>
                  <a:srgbClr val="002060"/>
                </a:solidFill>
                <a:latin typeface="Arial" panose="020B0604020202020204" pitchFamily="34" charset="0"/>
                <a:cs typeface="Arial" panose="020B0604020202020204" pitchFamily="34" charset="0"/>
              </a:rPr>
              <a:t>[12]</a:t>
            </a:r>
            <a:endParaRPr lang="es-PA" sz="9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14305429"/>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1 Gráfico"/>
          <p:cNvGraphicFramePr>
            <a:graphicFrameLocks noGrp="1"/>
          </p:cNvGraphicFramePr>
          <p:nvPr>
            <p:extLst>
              <p:ext uri="{D42A27DB-BD31-4B8C-83A1-F6EECF244321}">
                <p14:modId xmlns:p14="http://schemas.microsoft.com/office/powerpoint/2010/main" val="3589492144"/>
              </p:ext>
            </p:extLst>
          </p:nvPr>
        </p:nvGraphicFramePr>
        <p:xfrm>
          <a:off x="244078" y="273844"/>
          <a:ext cx="8655844" cy="5604442"/>
        </p:xfrm>
        <a:graphic>
          <a:graphicData uri="http://schemas.openxmlformats.org/drawingml/2006/chart">
            <c:chart xmlns:c="http://schemas.openxmlformats.org/drawingml/2006/chart" xmlns:r="http://schemas.openxmlformats.org/officeDocument/2006/relationships" r:id="rId2"/>
          </a:graphicData>
        </a:graphic>
      </p:graphicFrame>
      <p:sp>
        <p:nvSpPr>
          <p:cNvPr id="3" name="2 CuadroTexto"/>
          <p:cNvSpPr txBox="1"/>
          <p:nvPr/>
        </p:nvSpPr>
        <p:spPr>
          <a:xfrm>
            <a:off x="154798" y="5853048"/>
            <a:ext cx="8743542" cy="230832"/>
          </a:xfrm>
          <a:prstGeom prst="rect">
            <a:avLst/>
          </a:prstGeom>
          <a:noFill/>
        </p:spPr>
        <p:txBody>
          <a:bodyPr wrap="square" rtlCol="0">
            <a:spAutoFit/>
          </a:bodyPr>
          <a:lstStyle/>
          <a:p>
            <a:r>
              <a:rPr lang="es-PA" sz="900" b="1" dirty="0">
                <a:solidFill>
                  <a:srgbClr val="002060"/>
                </a:solidFill>
                <a:latin typeface="Arial" panose="020B0604020202020204" pitchFamily="34" charset="0"/>
                <a:cs typeface="Arial" panose="020B0604020202020204" pitchFamily="34" charset="0"/>
              </a:rPr>
              <a:t>Fuente: Publicado en Salud Pública de México, Volumen  N° 59 de 2017. Referencia </a:t>
            </a:r>
            <a:r>
              <a:rPr lang="es-PA" sz="900" b="1" dirty="0" smtClean="0">
                <a:solidFill>
                  <a:srgbClr val="002060"/>
                </a:solidFill>
                <a:latin typeface="Arial" panose="020B0604020202020204" pitchFamily="34" charset="0"/>
                <a:cs typeface="Arial" panose="020B0604020202020204" pitchFamily="34" charset="0"/>
              </a:rPr>
              <a:t>[12]</a:t>
            </a:r>
            <a:endParaRPr lang="es-PA" sz="9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8476258"/>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1 Gráfico"/>
          <p:cNvGraphicFramePr>
            <a:graphicFrameLocks noGrp="1"/>
          </p:cNvGraphicFramePr>
          <p:nvPr>
            <p:extLst>
              <p:ext uri="{D42A27DB-BD31-4B8C-83A1-F6EECF244321}">
                <p14:modId xmlns:p14="http://schemas.microsoft.com/office/powerpoint/2010/main" val="3153078072"/>
              </p:ext>
            </p:extLst>
          </p:nvPr>
        </p:nvGraphicFramePr>
        <p:xfrm>
          <a:off x="251520" y="510640"/>
          <a:ext cx="8659091" cy="5438640"/>
        </p:xfrm>
        <a:graphic>
          <a:graphicData uri="http://schemas.openxmlformats.org/drawingml/2006/chart">
            <c:chart xmlns:c="http://schemas.openxmlformats.org/drawingml/2006/chart" xmlns:r="http://schemas.openxmlformats.org/officeDocument/2006/relationships" r:id="rId2"/>
          </a:graphicData>
        </a:graphic>
      </p:graphicFrame>
      <p:sp>
        <p:nvSpPr>
          <p:cNvPr id="4" name="3 CuadroTexto"/>
          <p:cNvSpPr txBox="1"/>
          <p:nvPr/>
        </p:nvSpPr>
        <p:spPr>
          <a:xfrm>
            <a:off x="154798" y="5965905"/>
            <a:ext cx="7848872" cy="276999"/>
          </a:xfrm>
          <a:prstGeom prst="rect">
            <a:avLst/>
          </a:prstGeom>
          <a:noFill/>
        </p:spPr>
        <p:txBody>
          <a:bodyPr wrap="square" rtlCol="0">
            <a:spAutoFit/>
          </a:bodyPr>
          <a:lstStyle/>
          <a:p>
            <a:r>
              <a:rPr lang="es-PA" sz="1200" b="1" dirty="0" smtClean="0">
                <a:solidFill>
                  <a:srgbClr val="002060"/>
                </a:solidFill>
                <a:latin typeface="Arial" panose="020B0604020202020204" pitchFamily="34" charset="0"/>
                <a:cs typeface="Arial" panose="020B0604020202020204" pitchFamily="34" charset="0"/>
              </a:rPr>
              <a:t>Fuente: MINSA-ICGES. Base de datos de  IAM de 16 hospitales nacionales (2014).</a:t>
            </a:r>
            <a:endParaRPr lang="es-PA" sz="1200" b="1" dirty="0">
              <a:solidFill>
                <a:srgbClr val="002060"/>
              </a:solidFill>
              <a:latin typeface="Arial" panose="020B0604020202020204" pitchFamily="34" charset="0"/>
              <a:cs typeface="Arial" panose="020B0604020202020204" pitchFamily="34" charset="0"/>
            </a:endParaRPr>
          </a:p>
        </p:txBody>
      </p:sp>
      <p:sp>
        <p:nvSpPr>
          <p:cNvPr id="2" name="1 CuadroTexto"/>
          <p:cNvSpPr txBox="1"/>
          <p:nvPr/>
        </p:nvSpPr>
        <p:spPr>
          <a:xfrm>
            <a:off x="682388" y="4075789"/>
            <a:ext cx="2866030" cy="276999"/>
          </a:xfrm>
          <a:prstGeom prst="rect">
            <a:avLst/>
          </a:prstGeom>
          <a:noFill/>
        </p:spPr>
        <p:txBody>
          <a:bodyPr wrap="square" rtlCol="0">
            <a:spAutoFit/>
          </a:bodyPr>
          <a:lstStyle/>
          <a:p>
            <a:r>
              <a:rPr lang="es-PA" sz="1200" dirty="0" smtClean="0">
                <a:solidFill>
                  <a:srgbClr val="002060"/>
                </a:solidFill>
                <a:latin typeface="Arial" panose="020B0604020202020204" pitchFamily="34" charset="0"/>
                <a:cs typeface="Arial" panose="020B0604020202020204" pitchFamily="34" charset="0"/>
              </a:rPr>
              <a:t>Prevalencia: 9.4% ENSCAVI, 2007</a:t>
            </a:r>
            <a:endParaRPr lang="es-PA" sz="12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68270810"/>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Título"/>
          <p:cNvSpPr>
            <a:spLocks noGrp="1"/>
          </p:cNvSpPr>
          <p:nvPr>
            <p:ph type="ctrTitle" idx="4294967295"/>
          </p:nvPr>
        </p:nvSpPr>
        <p:spPr>
          <a:xfrm>
            <a:off x="705013" y="1632050"/>
            <a:ext cx="7773987" cy="1716792"/>
          </a:xfrm>
        </p:spPr>
        <p:txBody>
          <a:bodyPr>
            <a:noAutofit/>
          </a:bodyPr>
          <a:lstStyle/>
          <a:p>
            <a:pPr algn="ctr"/>
            <a:r>
              <a:rPr lang="es-PA" sz="2800" b="1" cap="none" dirty="0" smtClean="0">
                <a:latin typeface="Arial" panose="020B0604020202020204" pitchFamily="34" charset="0"/>
                <a:cs typeface="Arial" panose="020B0604020202020204" pitchFamily="34" charset="0"/>
              </a:rPr>
              <a:t>Carga de la enfermedad atribuible al tabaquismo</a:t>
            </a:r>
            <a:br>
              <a:rPr lang="es-PA" sz="2800" b="1" cap="none" dirty="0" smtClean="0">
                <a:latin typeface="Arial" panose="020B0604020202020204" pitchFamily="34" charset="0"/>
                <a:cs typeface="Arial" panose="020B0604020202020204" pitchFamily="34" charset="0"/>
              </a:rPr>
            </a:br>
            <a:r>
              <a:rPr lang="es-PA" sz="2800" b="1" cap="none" dirty="0" smtClean="0">
                <a:latin typeface="Arial" panose="020B0604020202020204" pitchFamily="34" charset="0"/>
                <a:cs typeface="Arial" panose="020B0604020202020204" pitchFamily="34" charset="0"/>
              </a:rPr>
              <a:t/>
            </a:r>
            <a:br>
              <a:rPr lang="es-PA" sz="2800" b="1" cap="none" dirty="0" smtClean="0">
                <a:latin typeface="Arial" panose="020B0604020202020204" pitchFamily="34" charset="0"/>
                <a:cs typeface="Arial" panose="020B0604020202020204" pitchFamily="34" charset="0"/>
              </a:rPr>
            </a:br>
            <a:r>
              <a:rPr lang="es-PA" sz="2000" b="1" cap="none" dirty="0" smtClean="0">
                <a:latin typeface="Arial" panose="020B0604020202020204" pitchFamily="34" charset="0"/>
                <a:cs typeface="Arial" panose="020B0604020202020204" pitchFamily="34" charset="0"/>
              </a:rPr>
              <a:t>Comparación con otros países AMRO</a:t>
            </a:r>
            <a:r>
              <a:rPr lang="es-PA" sz="2800" cap="none" dirty="0" smtClean="0">
                <a:latin typeface="Arial" panose="020B0604020202020204" pitchFamily="34" charset="0"/>
                <a:cs typeface="Arial" panose="020B0604020202020204" pitchFamily="34" charset="0"/>
              </a:rPr>
              <a:t/>
            </a:r>
            <a:br>
              <a:rPr lang="es-PA" sz="2800" cap="none" dirty="0" smtClean="0">
                <a:latin typeface="Arial" panose="020B0604020202020204" pitchFamily="34" charset="0"/>
                <a:cs typeface="Arial" panose="020B0604020202020204" pitchFamily="34" charset="0"/>
              </a:rPr>
            </a:br>
            <a:r>
              <a:rPr lang="es-PA" sz="2800" cap="none" dirty="0" smtClean="0">
                <a:latin typeface="Arial" panose="020B0604020202020204" pitchFamily="34" charset="0"/>
                <a:cs typeface="Arial" panose="020B0604020202020204" pitchFamily="34" charset="0"/>
              </a:rPr>
              <a:t> </a:t>
            </a:r>
            <a:br>
              <a:rPr lang="es-PA" sz="2800" cap="none" dirty="0" smtClean="0">
                <a:latin typeface="Arial" panose="020B0604020202020204" pitchFamily="34" charset="0"/>
                <a:cs typeface="Arial" panose="020B0604020202020204" pitchFamily="34" charset="0"/>
              </a:rPr>
            </a:br>
            <a:r>
              <a:rPr lang="es-PA" sz="2800" cap="none" dirty="0">
                <a:latin typeface="Arial" panose="020B0604020202020204" pitchFamily="34" charset="0"/>
                <a:cs typeface="Arial" panose="020B0604020202020204" pitchFamily="34" charset="0"/>
              </a:rPr>
              <a:t>P</a:t>
            </a:r>
            <a:r>
              <a:rPr lang="es-PA" sz="2800" cap="none" dirty="0" smtClean="0">
                <a:latin typeface="Arial" panose="020B0604020202020204" pitchFamily="34" charset="0"/>
                <a:cs typeface="Arial" panose="020B0604020202020204" pitchFamily="34" charset="0"/>
              </a:rPr>
              <a:t>anamá, Uruguay, Costa Rica, México y Brasil</a:t>
            </a:r>
            <a:endParaRPr lang="es-PA" sz="2800" cap="none"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373558"/>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PA" dirty="0" err="1" smtClean="0">
                <a:latin typeface="Arial" panose="020B0604020202020204" pitchFamily="34" charset="0"/>
                <a:cs typeface="Arial" panose="020B0604020202020204" pitchFamily="34" charset="0"/>
              </a:rPr>
              <a:t>Demographic</a:t>
            </a:r>
            <a:r>
              <a:rPr lang="es-PA" dirty="0" smtClean="0">
                <a:latin typeface="Arial" panose="020B0604020202020204" pitchFamily="34" charset="0"/>
                <a:cs typeface="Arial" panose="020B0604020202020204" pitchFamily="34" charset="0"/>
              </a:rPr>
              <a:t> </a:t>
            </a:r>
            <a:r>
              <a:rPr lang="es-PA" dirty="0" err="1" smtClean="0">
                <a:latin typeface="Arial" panose="020B0604020202020204" pitchFamily="34" charset="0"/>
                <a:cs typeface="Arial" panose="020B0604020202020204" pitchFamily="34" charset="0"/>
              </a:rPr>
              <a:t>indicators</a:t>
            </a:r>
            <a:endParaRPr lang="es-PA" dirty="0">
              <a:latin typeface="Arial" panose="020B0604020202020204" pitchFamily="34" charset="0"/>
              <a:cs typeface="Arial" panose="020B0604020202020204" pitchFamily="34" charset="0"/>
            </a:endParaRPr>
          </a:p>
        </p:txBody>
      </p:sp>
      <p:graphicFrame>
        <p:nvGraphicFramePr>
          <p:cNvPr id="3" name="2 Tabla"/>
          <p:cNvGraphicFramePr>
            <a:graphicFrameLocks noGrp="1"/>
          </p:cNvGraphicFramePr>
          <p:nvPr>
            <p:extLst>
              <p:ext uri="{D42A27DB-BD31-4B8C-83A1-F6EECF244321}">
                <p14:modId xmlns:p14="http://schemas.microsoft.com/office/powerpoint/2010/main" val="680230797"/>
              </p:ext>
            </p:extLst>
          </p:nvPr>
        </p:nvGraphicFramePr>
        <p:xfrm>
          <a:off x="827584" y="2420888"/>
          <a:ext cx="7632848" cy="2769043"/>
        </p:xfrm>
        <a:graphic>
          <a:graphicData uri="http://schemas.openxmlformats.org/drawingml/2006/table">
            <a:tbl>
              <a:tblPr>
                <a:tableStyleId>{6E25E649-3F16-4E02-A733-19D2CDBF48F0}</a:tableStyleId>
              </a:tblPr>
              <a:tblGrid>
                <a:gridCol w="1656184">
                  <a:extLst>
                    <a:ext uri="{9D8B030D-6E8A-4147-A177-3AD203B41FA5}">
                      <a16:colId xmlns:a16="http://schemas.microsoft.com/office/drawing/2014/main" xmlns="" val="20000"/>
                    </a:ext>
                  </a:extLst>
                </a:gridCol>
                <a:gridCol w="1890845">
                  <a:extLst>
                    <a:ext uri="{9D8B030D-6E8A-4147-A177-3AD203B41FA5}">
                      <a16:colId xmlns:a16="http://schemas.microsoft.com/office/drawing/2014/main" xmlns="" val="20001"/>
                    </a:ext>
                  </a:extLst>
                </a:gridCol>
                <a:gridCol w="1751066">
                  <a:extLst>
                    <a:ext uri="{9D8B030D-6E8A-4147-A177-3AD203B41FA5}">
                      <a16:colId xmlns:a16="http://schemas.microsoft.com/office/drawing/2014/main" xmlns="" val="20002"/>
                    </a:ext>
                  </a:extLst>
                </a:gridCol>
                <a:gridCol w="1077578">
                  <a:extLst>
                    <a:ext uri="{9D8B030D-6E8A-4147-A177-3AD203B41FA5}">
                      <a16:colId xmlns:a16="http://schemas.microsoft.com/office/drawing/2014/main" xmlns="" val="20003"/>
                    </a:ext>
                  </a:extLst>
                </a:gridCol>
                <a:gridCol w="1257175">
                  <a:extLst>
                    <a:ext uri="{9D8B030D-6E8A-4147-A177-3AD203B41FA5}">
                      <a16:colId xmlns:a16="http://schemas.microsoft.com/office/drawing/2014/main" xmlns="" val="20004"/>
                    </a:ext>
                  </a:extLst>
                </a:gridCol>
              </a:tblGrid>
              <a:tr h="285819">
                <a:tc rowSpan="2">
                  <a:txBody>
                    <a:bodyPr/>
                    <a:lstStyle/>
                    <a:p>
                      <a:pPr algn="ctr" fontAlgn="ctr"/>
                      <a:r>
                        <a:rPr lang="es-PA" sz="2400" b="1" u="none" strike="noStrike" dirty="0" smtClean="0">
                          <a:solidFill>
                            <a:srgbClr val="002060"/>
                          </a:solidFill>
                          <a:effectLst/>
                          <a:latin typeface="Arial" panose="020B0604020202020204" pitchFamily="34" charset="0"/>
                          <a:cs typeface="Arial" panose="020B0604020202020204" pitchFamily="34" charset="0"/>
                        </a:rPr>
                        <a:t>Country</a:t>
                      </a:r>
                      <a:endParaRPr lang="es-PA" sz="2400" b="1"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2">
                        <a:alpha val="50000"/>
                      </a:schemeClr>
                    </a:solidFill>
                  </a:tcPr>
                </a:tc>
                <a:tc gridSpan="2">
                  <a:txBody>
                    <a:bodyPr/>
                    <a:lstStyle/>
                    <a:p>
                      <a:pPr algn="ctr" fontAlgn="b"/>
                      <a:r>
                        <a:rPr lang="es-PA" sz="2400" b="1" u="none" strike="noStrike" dirty="0" err="1" smtClean="0">
                          <a:solidFill>
                            <a:srgbClr val="002060"/>
                          </a:solidFill>
                          <a:effectLst/>
                          <a:latin typeface="Arial" panose="020B0604020202020204" pitchFamily="34" charset="0"/>
                          <a:cs typeface="Arial" panose="020B0604020202020204" pitchFamily="34" charset="0"/>
                        </a:rPr>
                        <a:t>Population</a:t>
                      </a:r>
                      <a:endParaRPr lang="es-PA" sz="2400" b="1"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2">
                        <a:alpha val="50000"/>
                      </a:schemeClr>
                    </a:solidFill>
                  </a:tcPr>
                </a:tc>
                <a:tc hMerge="1">
                  <a:txBody>
                    <a:bodyPr/>
                    <a:lstStyle/>
                    <a:p>
                      <a:endParaRPr lang="es-PA"/>
                    </a:p>
                  </a:txBody>
                  <a:tcPr/>
                </a:tc>
                <a:tc gridSpan="2">
                  <a:txBody>
                    <a:bodyPr/>
                    <a:lstStyle/>
                    <a:p>
                      <a:pPr algn="ctr" fontAlgn="b"/>
                      <a:r>
                        <a:rPr lang="es-PA" sz="2400" b="1" u="none" strike="noStrike" dirty="0" err="1" smtClean="0">
                          <a:solidFill>
                            <a:srgbClr val="002060"/>
                          </a:solidFill>
                          <a:effectLst/>
                          <a:latin typeface="Arial" panose="020B0604020202020204" pitchFamily="34" charset="0"/>
                          <a:cs typeface="Arial" panose="020B0604020202020204" pitchFamily="34" charset="0"/>
                        </a:rPr>
                        <a:t>Life</a:t>
                      </a:r>
                      <a:r>
                        <a:rPr lang="es-PA" sz="2400" b="1" u="none" strike="noStrike" dirty="0" smtClean="0">
                          <a:solidFill>
                            <a:srgbClr val="002060"/>
                          </a:solidFill>
                          <a:effectLst/>
                          <a:latin typeface="Arial" panose="020B0604020202020204" pitchFamily="34" charset="0"/>
                          <a:cs typeface="Arial" panose="020B0604020202020204" pitchFamily="34" charset="0"/>
                        </a:rPr>
                        <a:t> </a:t>
                      </a:r>
                      <a:r>
                        <a:rPr lang="es-PA" sz="2400" b="1" u="none" strike="noStrike" dirty="0" err="1">
                          <a:solidFill>
                            <a:srgbClr val="002060"/>
                          </a:solidFill>
                          <a:effectLst/>
                          <a:latin typeface="Arial" panose="020B0604020202020204" pitchFamily="34" charset="0"/>
                          <a:cs typeface="Arial" panose="020B0604020202020204" pitchFamily="34" charset="0"/>
                        </a:rPr>
                        <a:t>expectancy</a:t>
                      </a:r>
                      <a:endParaRPr lang="es-PA" sz="2400" b="1"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2">
                        <a:alpha val="50000"/>
                      </a:schemeClr>
                    </a:solidFill>
                  </a:tcPr>
                </a:tc>
                <a:tc hMerge="1">
                  <a:txBody>
                    <a:bodyPr/>
                    <a:lstStyle/>
                    <a:p>
                      <a:endParaRPr lang="es-PA"/>
                    </a:p>
                  </a:txBody>
                  <a:tcPr/>
                </a:tc>
                <a:extLst>
                  <a:ext uri="{0D108BD9-81ED-4DB2-BD59-A6C34878D82A}">
                    <a16:rowId xmlns:a16="http://schemas.microsoft.com/office/drawing/2014/main" xmlns="" val="10000"/>
                  </a:ext>
                </a:extLst>
              </a:tr>
              <a:tr h="285819">
                <a:tc vMerge="1">
                  <a:txBody>
                    <a:bodyPr/>
                    <a:lstStyle/>
                    <a:p>
                      <a:endParaRPr lang="es-PA"/>
                    </a:p>
                  </a:txBody>
                  <a:tcPr/>
                </a:tc>
                <a:tc>
                  <a:txBody>
                    <a:bodyPr/>
                    <a:lstStyle/>
                    <a:p>
                      <a:pPr algn="ctr" fontAlgn="b"/>
                      <a:r>
                        <a:rPr lang="es-PA" sz="2400" b="1" u="none" strike="noStrike" dirty="0" err="1" smtClean="0">
                          <a:solidFill>
                            <a:srgbClr val="002060"/>
                          </a:solidFill>
                          <a:effectLst/>
                          <a:latin typeface="Arial" panose="020B0604020202020204" pitchFamily="34" charset="0"/>
                          <a:cs typeface="Arial" panose="020B0604020202020204" pitchFamily="34" charset="0"/>
                        </a:rPr>
                        <a:t>Male</a:t>
                      </a:r>
                      <a:endParaRPr lang="es-PA" sz="2400" b="1"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2">
                        <a:alpha val="50000"/>
                      </a:schemeClr>
                    </a:solidFill>
                  </a:tcPr>
                </a:tc>
                <a:tc>
                  <a:txBody>
                    <a:bodyPr/>
                    <a:lstStyle/>
                    <a:p>
                      <a:pPr algn="ctr" fontAlgn="b"/>
                      <a:r>
                        <a:rPr lang="es-PA" sz="2400" b="1" u="none" strike="noStrike" dirty="0" err="1" smtClean="0">
                          <a:solidFill>
                            <a:srgbClr val="002060"/>
                          </a:solidFill>
                          <a:effectLst/>
                          <a:latin typeface="Arial" panose="020B0604020202020204" pitchFamily="34" charset="0"/>
                          <a:cs typeface="Arial" panose="020B0604020202020204" pitchFamily="34" charset="0"/>
                        </a:rPr>
                        <a:t>Female</a:t>
                      </a:r>
                      <a:endParaRPr lang="es-PA" sz="2400" b="1"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2">
                        <a:alpha val="50000"/>
                      </a:schemeClr>
                    </a:solidFill>
                  </a:tcPr>
                </a:tc>
                <a:tc>
                  <a:txBody>
                    <a:bodyPr/>
                    <a:lstStyle/>
                    <a:p>
                      <a:pPr algn="ctr" fontAlgn="b"/>
                      <a:r>
                        <a:rPr lang="es-PA" sz="2400" b="1" u="none" strike="noStrike" dirty="0" err="1" smtClean="0">
                          <a:solidFill>
                            <a:srgbClr val="002060"/>
                          </a:solidFill>
                          <a:effectLst/>
                          <a:latin typeface="Arial" panose="020B0604020202020204" pitchFamily="34" charset="0"/>
                          <a:cs typeface="Arial" panose="020B0604020202020204" pitchFamily="34" charset="0"/>
                        </a:rPr>
                        <a:t>Male</a:t>
                      </a:r>
                      <a:endParaRPr lang="es-PA" sz="2400" b="1"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2">
                        <a:alpha val="50000"/>
                      </a:schemeClr>
                    </a:solidFill>
                  </a:tcPr>
                </a:tc>
                <a:tc>
                  <a:txBody>
                    <a:bodyPr/>
                    <a:lstStyle/>
                    <a:p>
                      <a:pPr algn="ctr" fontAlgn="b"/>
                      <a:r>
                        <a:rPr lang="es-PA" sz="2400" b="1" u="none" strike="noStrike" dirty="0" err="1" smtClean="0">
                          <a:solidFill>
                            <a:srgbClr val="002060"/>
                          </a:solidFill>
                          <a:effectLst/>
                          <a:latin typeface="Arial" panose="020B0604020202020204" pitchFamily="34" charset="0"/>
                          <a:cs typeface="Arial" panose="020B0604020202020204" pitchFamily="34" charset="0"/>
                        </a:rPr>
                        <a:t>Female</a:t>
                      </a:r>
                      <a:endParaRPr lang="es-PA" sz="2400" b="1"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2">
                        <a:alpha val="50000"/>
                      </a:schemeClr>
                    </a:solidFill>
                  </a:tcPr>
                </a:tc>
                <a:extLst>
                  <a:ext uri="{0D108BD9-81ED-4DB2-BD59-A6C34878D82A}">
                    <a16:rowId xmlns:a16="http://schemas.microsoft.com/office/drawing/2014/main" xmlns="" val="10001"/>
                  </a:ext>
                </a:extLst>
              </a:tr>
              <a:tr h="285819">
                <a:tc>
                  <a:txBody>
                    <a:bodyPr/>
                    <a:lstStyle/>
                    <a:p>
                      <a:pPr algn="l" fontAlgn="b"/>
                      <a:r>
                        <a:rPr lang="es-PA" sz="2400" u="none" strike="noStrike">
                          <a:solidFill>
                            <a:srgbClr val="002060"/>
                          </a:solidFill>
                          <a:effectLst/>
                          <a:latin typeface="Arial" panose="020B0604020202020204" pitchFamily="34" charset="0"/>
                          <a:cs typeface="Arial" panose="020B0604020202020204" pitchFamily="34" charset="0"/>
                        </a:rPr>
                        <a:t>Panama</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s-PA" sz="2400" u="none" strike="noStrike" dirty="0">
                          <a:solidFill>
                            <a:srgbClr val="002060"/>
                          </a:solidFill>
                          <a:effectLst/>
                          <a:latin typeface="Arial" panose="020B0604020202020204" pitchFamily="34" charset="0"/>
                          <a:cs typeface="Arial" panose="020B0604020202020204" pitchFamily="34" charset="0"/>
                        </a:rPr>
                        <a:t>1,969,766</a:t>
                      </a:r>
                      <a:endParaRPr lang="es-PA" sz="24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s-PA" sz="2400" u="none" strike="noStrike" dirty="0">
                          <a:solidFill>
                            <a:srgbClr val="002060"/>
                          </a:solidFill>
                          <a:effectLst/>
                          <a:latin typeface="Arial" panose="020B0604020202020204" pitchFamily="34" charset="0"/>
                          <a:cs typeface="Arial" panose="020B0604020202020204" pitchFamily="34" charset="0"/>
                        </a:rPr>
                        <a:t>1,958,785</a:t>
                      </a:r>
                      <a:endParaRPr lang="es-PA" sz="24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s-PA" sz="2400" u="none" strike="noStrike">
                          <a:solidFill>
                            <a:srgbClr val="002060"/>
                          </a:solidFill>
                          <a:effectLst/>
                          <a:latin typeface="Arial" panose="020B0604020202020204" pitchFamily="34" charset="0"/>
                          <a:cs typeface="Arial" panose="020B0604020202020204" pitchFamily="34" charset="0"/>
                        </a:rPr>
                        <a:t>75.5</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s-PA" sz="2400" u="none" strike="noStrike">
                          <a:solidFill>
                            <a:srgbClr val="002060"/>
                          </a:solidFill>
                          <a:effectLst/>
                          <a:latin typeface="Arial" panose="020B0604020202020204" pitchFamily="34" charset="0"/>
                          <a:cs typeface="Arial" panose="020B0604020202020204" pitchFamily="34" charset="0"/>
                        </a:rPr>
                        <a:t>81.0</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xmlns="" val="10002"/>
                  </a:ext>
                </a:extLst>
              </a:tr>
              <a:tr h="285819">
                <a:tc>
                  <a:txBody>
                    <a:bodyPr/>
                    <a:lstStyle/>
                    <a:p>
                      <a:pPr algn="l" fontAlgn="b"/>
                      <a:r>
                        <a:rPr lang="es-PA" sz="2400" u="none" strike="noStrike">
                          <a:solidFill>
                            <a:srgbClr val="002060"/>
                          </a:solidFill>
                          <a:effectLst/>
                          <a:latin typeface="Arial" panose="020B0604020202020204" pitchFamily="34" charset="0"/>
                          <a:cs typeface="Arial" panose="020B0604020202020204" pitchFamily="34" charset="0"/>
                        </a:rPr>
                        <a:t>Costa Rica</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1">
                        <a:lumMod val="20000"/>
                        <a:lumOff val="80000"/>
                      </a:schemeClr>
                    </a:solidFill>
                  </a:tcPr>
                </a:tc>
                <a:tc>
                  <a:txBody>
                    <a:bodyPr/>
                    <a:lstStyle/>
                    <a:p>
                      <a:pPr algn="r" fontAlgn="b"/>
                      <a:r>
                        <a:rPr lang="es-PA" sz="2400" u="none" strike="noStrike">
                          <a:solidFill>
                            <a:srgbClr val="002060"/>
                          </a:solidFill>
                          <a:effectLst/>
                          <a:latin typeface="Arial" panose="020B0604020202020204" pitchFamily="34" charset="0"/>
                          <a:cs typeface="Arial" panose="020B0604020202020204" pitchFamily="34" charset="0"/>
                        </a:rPr>
                        <a:t>2,406,036</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1">
                        <a:lumMod val="20000"/>
                        <a:lumOff val="80000"/>
                      </a:schemeClr>
                    </a:solidFill>
                  </a:tcPr>
                </a:tc>
                <a:tc>
                  <a:txBody>
                    <a:bodyPr/>
                    <a:lstStyle/>
                    <a:p>
                      <a:pPr algn="r" fontAlgn="b"/>
                      <a:r>
                        <a:rPr lang="es-PA" sz="2400" u="none" strike="noStrike" dirty="0">
                          <a:solidFill>
                            <a:srgbClr val="002060"/>
                          </a:solidFill>
                          <a:effectLst/>
                          <a:latin typeface="Arial" panose="020B0604020202020204" pitchFamily="34" charset="0"/>
                          <a:cs typeface="Arial" panose="020B0604020202020204" pitchFamily="34" charset="0"/>
                        </a:rPr>
                        <a:t>2,402,778</a:t>
                      </a:r>
                      <a:endParaRPr lang="es-PA" sz="24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1">
                        <a:lumMod val="20000"/>
                        <a:lumOff val="80000"/>
                      </a:schemeClr>
                    </a:solidFill>
                  </a:tcPr>
                </a:tc>
                <a:tc>
                  <a:txBody>
                    <a:bodyPr/>
                    <a:lstStyle/>
                    <a:p>
                      <a:pPr algn="r" fontAlgn="b"/>
                      <a:r>
                        <a:rPr lang="es-PA" sz="2400" u="none" strike="noStrike" dirty="0">
                          <a:solidFill>
                            <a:srgbClr val="002060"/>
                          </a:solidFill>
                          <a:effectLst/>
                          <a:latin typeface="Arial" panose="020B0604020202020204" pitchFamily="34" charset="0"/>
                          <a:cs typeface="Arial" panose="020B0604020202020204" pitchFamily="34" charset="0"/>
                        </a:rPr>
                        <a:t>78.1</a:t>
                      </a:r>
                      <a:endParaRPr lang="es-PA" sz="24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1">
                        <a:lumMod val="20000"/>
                        <a:lumOff val="80000"/>
                      </a:schemeClr>
                    </a:solidFill>
                  </a:tcPr>
                </a:tc>
                <a:tc>
                  <a:txBody>
                    <a:bodyPr/>
                    <a:lstStyle/>
                    <a:p>
                      <a:pPr algn="r" fontAlgn="b"/>
                      <a:r>
                        <a:rPr lang="es-PA" sz="2400" u="none" strike="noStrike" dirty="0">
                          <a:solidFill>
                            <a:srgbClr val="002060"/>
                          </a:solidFill>
                          <a:effectLst/>
                          <a:latin typeface="Arial" panose="020B0604020202020204" pitchFamily="34" charset="0"/>
                          <a:cs typeface="Arial" panose="020B0604020202020204" pitchFamily="34" charset="0"/>
                        </a:rPr>
                        <a:t>82.6</a:t>
                      </a:r>
                      <a:endParaRPr lang="es-PA" sz="24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1">
                        <a:lumMod val="20000"/>
                        <a:lumOff val="80000"/>
                      </a:schemeClr>
                    </a:solidFill>
                  </a:tcPr>
                </a:tc>
                <a:extLst>
                  <a:ext uri="{0D108BD9-81ED-4DB2-BD59-A6C34878D82A}">
                    <a16:rowId xmlns:a16="http://schemas.microsoft.com/office/drawing/2014/main" xmlns="" val="10003"/>
                  </a:ext>
                </a:extLst>
              </a:tr>
              <a:tr h="285819">
                <a:tc>
                  <a:txBody>
                    <a:bodyPr/>
                    <a:lstStyle/>
                    <a:p>
                      <a:pPr algn="l" fontAlgn="b"/>
                      <a:r>
                        <a:rPr lang="es-PA" sz="2400" u="none" strike="noStrike">
                          <a:solidFill>
                            <a:srgbClr val="002060"/>
                          </a:solidFill>
                          <a:effectLst/>
                          <a:latin typeface="Arial" panose="020B0604020202020204" pitchFamily="34" charset="0"/>
                          <a:cs typeface="Arial" panose="020B0604020202020204" pitchFamily="34" charset="0"/>
                        </a:rPr>
                        <a:t>Mexico</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s-PA" sz="2400" u="none" strike="noStrike">
                          <a:solidFill>
                            <a:srgbClr val="002060"/>
                          </a:solidFill>
                          <a:effectLst/>
                          <a:latin typeface="Arial" panose="020B0604020202020204" pitchFamily="34" charset="0"/>
                          <a:cs typeface="Arial" panose="020B0604020202020204" pitchFamily="34" charset="0"/>
                        </a:rPr>
                        <a:t>63,200,265</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s-PA" sz="2400" u="none" strike="noStrike">
                          <a:solidFill>
                            <a:srgbClr val="002060"/>
                          </a:solidFill>
                          <a:effectLst/>
                          <a:latin typeface="Arial" panose="020B0604020202020204" pitchFamily="34" charset="0"/>
                          <a:cs typeface="Arial" panose="020B0604020202020204" pitchFamily="34" charset="0"/>
                        </a:rPr>
                        <a:t>63,842,436</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s-PA" sz="2400" u="none" strike="noStrike" dirty="0">
                          <a:solidFill>
                            <a:srgbClr val="002060"/>
                          </a:solidFill>
                          <a:effectLst/>
                          <a:latin typeface="Arial" panose="020B0604020202020204" pitchFamily="34" charset="0"/>
                          <a:cs typeface="Arial" panose="020B0604020202020204" pitchFamily="34" charset="0"/>
                        </a:rPr>
                        <a:t>73.4</a:t>
                      </a:r>
                      <a:endParaRPr lang="es-PA" sz="24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s-PA" sz="2400" u="none" strike="noStrike">
                          <a:solidFill>
                            <a:srgbClr val="002060"/>
                          </a:solidFill>
                          <a:effectLst/>
                          <a:latin typeface="Arial" panose="020B0604020202020204" pitchFamily="34" charset="0"/>
                          <a:cs typeface="Arial" panose="020B0604020202020204" pitchFamily="34" charset="0"/>
                        </a:rPr>
                        <a:t>78.3</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xmlns="" val="10004"/>
                  </a:ext>
                </a:extLst>
              </a:tr>
              <a:tr h="67791">
                <a:tc>
                  <a:txBody>
                    <a:bodyPr/>
                    <a:lstStyle/>
                    <a:p>
                      <a:pPr algn="l" fontAlgn="b"/>
                      <a:r>
                        <a:rPr lang="es-PA" sz="2400" u="none" strike="noStrike">
                          <a:solidFill>
                            <a:srgbClr val="002060"/>
                          </a:solidFill>
                          <a:effectLst/>
                          <a:latin typeface="Arial" panose="020B0604020202020204" pitchFamily="34" charset="0"/>
                          <a:cs typeface="Arial" panose="020B0604020202020204" pitchFamily="34" charset="0"/>
                        </a:rPr>
                        <a:t>Uruguay</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1">
                        <a:lumMod val="20000"/>
                        <a:lumOff val="80000"/>
                      </a:schemeClr>
                    </a:solidFill>
                  </a:tcPr>
                </a:tc>
                <a:tc>
                  <a:txBody>
                    <a:bodyPr/>
                    <a:lstStyle/>
                    <a:p>
                      <a:pPr algn="r" fontAlgn="b"/>
                      <a:r>
                        <a:rPr lang="es-PA" sz="2400" u="none" strike="noStrike">
                          <a:solidFill>
                            <a:srgbClr val="002060"/>
                          </a:solidFill>
                          <a:effectLst/>
                          <a:latin typeface="Arial" panose="020B0604020202020204" pitchFamily="34" charset="0"/>
                          <a:cs typeface="Arial" panose="020B0604020202020204" pitchFamily="34" charset="0"/>
                        </a:rPr>
                        <a:t>1,658,058</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1">
                        <a:lumMod val="20000"/>
                        <a:lumOff val="80000"/>
                      </a:schemeClr>
                    </a:solidFill>
                  </a:tcPr>
                </a:tc>
                <a:tc>
                  <a:txBody>
                    <a:bodyPr/>
                    <a:lstStyle/>
                    <a:p>
                      <a:pPr algn="r" fontAlgn="b"/>
                      <a:r>
                        <a:rPr lang="es-PA" sz="2400" u="none" strike="noStrike">
                          <a:solidFill>
                            <a:srgbClr val="002060"/>
                          </a:solidFill>
                          <a:effectLst/>
                          <a:latin typeface="Arial" panose="020B0604020202020204" pitchFamily="34" charset="0"/>
                          <a:cs typeface="Arial" panose="020B0604020202020204" pitchFamily="34" charset="0"/>
                        </a:rPr>
                        <a:t>1,776,178</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1">
                        <a:lumMod val="20000"/>
                        <a:lumOff val="80000"/>
                      </a:schemeClr>
                    </a:solidFill>
                  </a:tcPr>
                </a:tc>
                <a:tc>
                  <a:txBody>
                    <a:bodyPr/>
                    <a:lstStyle/>
                    <a:p>
                      <a:pPr algn="r" fontAlgn="b"/>
                      <a:r>
                        <a:rPr lang="es-PA" sz="2400" u="none" strike="noStrike" dirty="0">
                          <a:solidFill>
                            <a:srgbClr val="002060"/>
                          </a:solidFill>
                          <a:effectLst/>
                          <a:latin typeface="Arial" panose="020B0604020202020204" pitchFamily="34" charset="0"/>
                          <a:cs typeface="Arial" panose="020B0604020202020204" pitchFamily="34" charset="0"/>
                        </a:rPr>
                        <a:t>72.9</a:t>
                      </a:r>
                      <a:endParaRPr lang="es-PA" sz="24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1">
                        <a:lumMod val="20000"/>
                        <a:lumOff val="80000"/>
                      </a:schemeClr>
                    </a:solidFill>
                  </a:tcPr>
                </a:tc>
                <a:tc>
                  <a:txBody>
                    <a:bodyPr/>
                    <a:lstStyle/>
                    <a:p>
                      <a:pPr algn="r" fontAlgn="b"/>
                      <a:r>
                        <a:rPr lang="es-PA" sz="2400" u="none" strike="noStrike" dirty="0">
                          <a:solidFill>
                            <a:srgbClr val="002060"/>
                          </a:solidFill>
                          <a:effectLst/>
                          <a:latin typeface="Arial" panose="020B0604020202020204" pitchFamily="34" charset="0"/>
                          <a:cs typeface="Arial" panose="020B0604020202020204" pitchFamily="34" charset="0"/>
                        </a:rPr>
                        <a:t>80.5</a:t>
                      </a:r>
                      <a:endParaRPr lang="es-PA" sz="24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solidFill>
                      <a:schemeClr val="accent1">
                        <a:lumMod val="20000"/>
                        <a:lumOff val="80000"/>
                      </a:schemeClr>
                    </a:solidFill>
                  </a:tcPr>
                </a:tc>
                <a:extLst>
                  <a:ext uri="{0D108BD9-81ED-4DB2-BD59-A6C34878D82A}">
                    <a16:rowId xmlns:a16="http://schemas.microsoft.com/office/drawing/2014/main" xmlns="" val="10005"/>
                  </a:ext>
                </a:extLst>
              </a:tr>
              <a:tr h="517333">
                <a:tc>
                  <a:txBody>
                    <a:bodyPr/>
                    <a:lstStyle/>
                    <a:p>
                      <a:pPr algn="l" fontAlgn="b"/>
                      <a:r>
                        <a:rPr lang="es-PA" sz="2400" u="none" strike="noStrike" dirty="0" err="1">
                          <a:solidFill>
                            <a:srgbClr val="002060"/>
                          </a:solidFill>
                          <a:effectLst/>
                          <a:latin typeface="Arial" panose="020B0604020202020204" pitchFamily="34" charset="0"/>
                          <a:cs typeface="Arial" panose="020B0604020202020204" pitchFamily="34" charset="0"/>
                        </a:rPr>
                        <a:t>Brazil</a:t>
                      </a:r>
                      <a:endParaRPr lang="es-PA" sz="24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s-PA" sz="2400" u="none" strike="noStrike" dirty="0">
                          <a:solidFill>
                            <a:srgbClr val="002060"/>
                          </a:solidFill>
                          <a:effectLst/>
                          <a:latin typeface="Arial" panose="020B0604020202020204" pitchFamily="34" charset="0"/>
                          <a:cs typeface="Arial" panose="020B0604020202020204" pitchFamily="34" charset="0"/>
                        </a:rPr>
                        <a:t>102,215,760</a:t>
                      </a:r>
                      <a:endParaRPr lang="es-PA" sz="24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s-PA" sz="2400" u="none" strike="noStrike">
                          <a:solidFill>
                            <a:srgbClr val="002060"/>
                          </a:solidFill>
                          <a:effectLst/>
                          <a:latin typeface="Arial" panose="020B0604020202020204" pitchFamily="34" charset="0"/>
                          <a:cs typeface="Arial" panose="020B0604020202020204" pitchFamily="34" charset="0"/>
                        </a:rPr>
                        <a:t>105,631,194</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s-PA" sz="2400" u="none" strike="noStrike">
                          <a:solidFill>
                            <a:srgbClr val="002060"/>
                          </a:solidFill>
                          <a:effectLst/>
                          <a:latin typeface="Arial" panose="020B0604020202020204" pitchFamily="34" charset="0"/>
                          <a:cs typeface="Arial" panose="020B0604020202020204" pitchFamily="34" charset="0"/>
                        </a:rPr>
                        <a:t>70.7</a:t>
                      </a:r>
                      <a:endParaRPr lang="es-PA" sz="2400" b="0" i="0" u="none" strike="noStrike">
                        <a:solidFill>
                          <a:srgbClr val="002060"/>
                        </a:solidFill>
                        <a:effectLst/>
                        <a:latin typeface="Arial" panose="020B0604020202020204" pitchFamily="34" charset="0"/>
                        <a:cs typeface="Arial" panose="020B0604020202020204" pitchFamily="34" charset="0"/>
                      </a:endParaRPr>
                    </a:p>
                  </a:txBody>
                  <a:tcPr marL="9525" marR="9525" marT="9525" marB="0" anchor="ctr"/>
                </a:tc>
                <a:tc>
                  <a:txBody>
                    <a:bodyPr/>
                    <a:lstStyle/>
                    <a:p>
                      <a:pPr algn="r" fontAlgn="b"/>
                      <a:r>
                        <a:rPr lang="es-PA" sz="2400" u="none" strike="noStrike" dirty="0">
                          <a:solidFill>
                            <a:srgbClr val="002060"/>
                          </a:solidFill>
                          <a:effectLst/>
                          <a:latin typeface="Arial" panose="020B0604020202020204" pitchFamily="34" charset="0"/>
                          <a:cs typeface="Arial" panose="020B0604020202020204" pitchFamily="34" charset="0"/>
                        </a:rPr>
                        <a:t>78.2</a:t>
                      </a:r>
                      <a:endParaRPr lang="es-PA" sz="2400" b="0" i="0" u="none" strike="noStrike" dirty="0">
                        <a:solidFill>
                          <a:srgbClr val="002060"/>
                        </a:solidFill>
                        <a:effectLst/>
                        <a:latin typeface="Arial" panose="020B0604020202020204" pitchFamily="34" charset="0"/>
                        <a:cs typeface="Arial" panose="020B0604020202020204" pitchFamily="34" charset="0"/>
                      </a:endParaRPr>
                    </a:p>
                  </a:txBody>
                  <a:tcPr marL="9525" marR="9525" marT="9525" marB="0" anchor="ctr"/>
                </a:tc>
                <a:extLst>
                  <a:ext uri="{0D108BD9-81ED-4DB2-BD59-A6C34878D82A}">
                    <a16:rowId xmlns:a16="http://schemas.microsoft.com/office/drawing/2014/main" xmlns="" val="10006"/>
                  </a:ext>
                </a:extLst>
              </a:tr>
            </a:tbl>
          </a:graphicData>
        </a:graphic>
      </p:graphicFrame>
      <p:sp>
        <p:nvSpPr>
          <p:cNvPr id="4" name="3 CuadroTexto"/>
          <p:cNvSpPr txBox="1"/>
          <p:nvPr/>
        </p:nvSpPr>
        <p:spPr>
          <a:xfrm>
            <a:off x="724398" y="5201399"/>
            <a:ext cx="1793174" cy="369332"/>
          </a:xfrm>
          <a:prstGeom prst="rect">
            <a:avLst/>
          </a:prstGeom>
          <a:noFill/>
        </p:spPr>
        <p:txBody>
          <a:bodyPr wrap="square" rtlCol="0">
            <a:spAutoFit/>
          </a:bodyPr>
          <a:lstStyle/>
          <a:p>
            <a:r>
              <a:rPr lang="es-PA" dirty="0" err="1" smtClean="0">
                <a:solidFill>
                  <a:srgbClr val="002060"/>
                </a:solidFill>
                <a:latin typeface="Arial" panose="020B0604020202020204" pitchFamily="34" charset="0"/>
                <a:cs typeface="Arial" panose="020B0604020202020204" pitchFamily="34" charset="0"/>
              </a:rPr>
              <a:t>Source</a:t>
            </a:r>
            <a:r>
              <a:rPr lang="es-PA" dirty="0" smtClean="0">
                <a:solidFill>
                  <a:srgbClr val="002060"/>
                </a:solidFill>
                <a:latin typeface="Arial" panose="020B0604020202020204" pitchFamily="34" charset="0"/>
                <a:cs typeface="Arial" panose="020B0604020202020204" pitchFamily="34" charset="0"/>
              </a:rPr>
              <a:t>: IHME</a:t>
            </a:r>
            <a:endParaRPr lang="es-PA"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083291"/>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vherrera67\Downloads\screenshot(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95002"/>
            <a:ext cx="9144000" cy="644830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995936" y="1535316"/>
            <a:ext cx="2880320" cy="21602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3 Rectángulo"/>
          <p:cNvSpPr/>
          <p:nvPr/>
        </p:nvSpPr>
        <p:spPr>
          <a:xfrm>
            <a:off x="107504" y="1103268"/>
            <a:ext cx="2880320" cy="21602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3" name="2 CuadroTexto"/>
          <p:cNvSpPr txBox="1"/>
          <p:nvPr/>
        </p:nvSpPr>
        <p:spPr>
          <a:xfrm>
            <a:off x="7033663" y="2192989"/>
            <a:ext cx="1835696" cy="646331"/>
          </a:xfrm>
          <a:prstGeom prst="rect">
            <a:avLst/>
          </a:prstGeom>
          <a:noFill/>
          <a:ln w="38100">
            <a:solidFill>
              <a:srgbClr val="FF0000"/>
            </a:solidFill>
          </a:ln>
        </p:spPr>
        <p:style>
          <a:lnRef idx="2">
            <a:schemeClr val="accent5"/>
          </a:lnRef>
          <a:fillRef idx="1">
            <a:schemeClr val="lt1"/>
          </a:fillRef>
          <a:effectRef idx="0">
            <a:schemeClr val="accent5"/>
          </a:effectRef>
          <a:fontRef idx="minor">
            <a:schemeClr val="dk1"/>
          </a:fontRef>
        </p:style>
        <p:txBody>
          <a:bodyPr wrap="square" rtlCol="0">
            <a:spAutoFit/>
          </a:bodyPr>
          <a:lstStyle/>
          <a:p>
            <a:pPr algn="ctr"/>
            <a:r>
              <a:rPr lang="es-MX" b="1" dirty="0" smtClean="0">
                <a:solidFill>
                  <a:srgbClr val="002060"/>
                </a:solidFill>
                <a:latin typeface="Arial" panose="020B0604020202020204" pitchFamily="34" charset="0"/>
                <a:cs typeface="Arial" panose="020B0604020202020204" pitchFamily="34" charset="0"/>
              </a:rPr>
              <a:t>Disminución del 17.5%</a:t>
            </a:r>
            <a:endParaRPr lang="es-MX" b="1" dirty="0">
              <a:solidFill>
                <a:srgbClr val="002060"/>
              </a:solidFill>
              <a:latin typeface="Arial" panose="020B0604020202020204" pitchFamily="34" charset="0"/>
              <a:cs typeface="Arial" panose="020B0604020202020204" pitchFamily="34" charset="0"/>
            </a:endParaRPr>
          </a:p>
        </p:txBody>
      </p:sp>
      <p:cxnSp>
        <p:nvCxnSpPr>
          <p:cNvPr id="6" name="5 Conector recto de flecha"/>
          <p:cNvCxnSpPr>
            <a:endCxn id="2" idx="1"/>
          </p:cNvCxnSpPr>
          <p:nvPr/>
        </p:nvCxnSpPr>
        <p:spPr>
          <a:xfrm>
            <a:off x="2987824" y="1211280"/>
            <a:ext cx="1008112" cy="432048"/>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0530442"/>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691516"/>
            <a:ext cx="9144000" cy="33123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3 CuadroTexto"/>
          <p:cNvSpPr txBox="1"/>
          <p:nvPr/>
        </p:nvSpPr>
        <p:spPr>
          <a:xfrm>
            <a:off x="251520" y="44624"/>
            <a:ext cx="8640960" cy="1200329"/>
          </a:xfrm>
          <a:prstGeom prst="rect">
            <a:avLst/>
          </a:prstGeom>
          <a:solidFill>
            <a:schemeClr val="accent2">
              <a:alpha val="50000"/>
            </a:schemeClr>
          </a:solidFill>
          <a:scene3d>
            <a:camera prst="orthographicFront"/>
            <a:lightRig rig="threePt" dir="t"/>
          </a:scene3d>
          <a:sp3d>
            <a:bevelT/>
          </a:sp3d>
        </p:spPr>
        <p:txBody>
          <a:bodyPr wrap="square" rtlCol="0">
            <a:spAutoFit/>
          </a:bodyPr>
          <a:lstStyle/>
          <a:p>
            <a:pPr algn="ctr"/>
            <a:r>
              <a:rPr lang="es-MX" sz="3600" b="1" dirty="0" smtClean="0">
                <a:solidFill>
                  <a:srgbClr val="002060"/>
                </a:solidFill>
                <a:latin typeface="Arial" panose="020B0604020202020204" pitchFamily="34" charset="0"/>
                <a:cs typeface="Arial" panose="020B0604020202020204" pitchFamily="34" charset="0"/>
              </a:rPr>
              <a:t>Principales factores de riesgo para los DALY’S perdidos, ambos sexos 2015</a:t>
            </a:r>
            <a:endParaRPr lang="es-MX" sz="3600" b="1" dirty="0">
              <a:solidFill>
                <a:srgbClr val="002060"/>
              </a:solidFill>
              <a:latin typeface="Arial" panose="020B0604020202020204" pitchFamily="34" charset="0"/>
              <a:cs typeface="Arial" panose="020B0604020202020204" pitchFamily="34" charset="0"/>
            </a:endParaRPr>
          </a:p>
        </p:txBody>
      </p:sp>
      <p:sp>
        <p:nvSpPr>
          <p:cNvPr id="7" name="6 Rectángulo"/>
          <p:cNvSpPr/>
          <p:nvPr/>
        </p:nvSpPr>
        <p:spPr>
          <a:xfrm>
            <a:off x="0" y="4355812"/>
            <a:ext cx="9144000" cy="21602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2" name="11 Elipse"/>
          <p:cNvSpPr/>
          <p:nvPr/>
        </p:nvSpPr>
        <p:spPr>
          <a:xfrm>
            <a:off x="4769768" y="5291916"/>
            <a:ext cx="1008112" cy="5232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1" name="10 Elipse"/>
          <p:cNvSpPr/>
          <p:nvPr/>
        </p:nvSpPr>
        <p:spPr>
          <a:xfrm>
            <a:off x="3275856" y="5291916"/>
            <a:ext cx="1008112" cy="5232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3" name="12 Elipse"/>
          <p:cNvSpPr/>
          <p:nvPr/>
        </p:nvSpPr>
        <p:spPr>
          <a:xfrm>
            <a:off x="6156176" y="5291916"/>
            <a:ext cx="1224136" cy="5232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14" name="13 Elipse"/>
          <p:cNvSpPr/>
          <p:nvPr/>
        </p:nvSpPr>
        <p:spPr>
          <a:xfrm>
            <a:off x="7694594" y="5157192"/>
            <a:ext cx="1197886" cy="720080"/>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8" name="7 Elipse"/>
          <p:cNvSpPr/>
          <p:nvPr/>
        </p:nvSpPr>
        <p:spPr>
          <a:xfrm>
            <a:off x="1763688" y="5291916"/>
            <a:ext cx="1008112" cy="52322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5" name="4 CuadroTexto"/>
          <p:cNvSpPr txBox="1"/>
          <p:nvPr/>
        </p:nvSpPr>
        <p:spPr>
          <a:xfrm>
            <a:off x="1403648" y="5291916"/>
            <a:ext cx="7740352" cy="523220"/>
          </a:xfrm>
          <a:prstGeom prst="rect">
            <a:avLst/>
          </a:prstGeom>
          <a:noFill/>
        </p:spPr>
        <p:txBody>
          <a:bodyPr wrap="square" rtlCol="0">
            <a:spAutoFit/>
          </a:bodyPr>
          <a:lstStyle/>
          <a:p>
            <a:r>
              <a:rPr lang="es-MX" sz="2800" b="1" dirty="0" smtClean="0">
                <a:solidFill>
                  <a:schemeClr val="bg1"/>
                </a:solidFill>
              </a:rPr>
              <a:t>    553	      524	       836	      1,779      2,481</a:t>
            </a:r>
            <a:endParaRPr lang="es-MX" sz="2800" b="1" dirty="0">
              <a:solidFill>
                <a:schemeClr val="bg1"/>
              </a:solidFill>
            </a:endParaRPr>
          </a:p>
        </p:txBody>
      </p:sp>
      <p:sp>
        <p:nvSpPr>
          <p:cNvPr id="6" name="5 CuadroTexto"/>
          <p:cNvSpPr txBox="1"/>
          <p:nvPr/>
        </p:nvSpPr>
        <p:spPr>
          <a:xfrm>
            <a:off x="1403648" y="5894497"/>
            <a:ext cx="3960440" cy="369332"/>
          </a:xfrm>
          <a:prstGeom prst="rect">
            <a:avLst/>
          </a:prstGeom>
          <a:noFill/>
        </p:spPr>
        <p:txBody>
          <a:bodyPr wrap="square" rtlCol="0">
            <a:spAutoFit/>
          </a:bodyPr>
          <a:lstStyle/>
          <a:p>
            <a:r>
              <a:rPr lang="es-MX" i="1" dirty="0" smtClean="0">
                <a:solidFill>
                  <a:srgbClr val="002060"/>
                </a:solidFill>
              </a:rPr>
              <a:t>* Tasa por 100 mil ajustada por edad</a:t>
            </a:r>
            <a:endParaRPr lang="es-MX" i="1" dirty="0">
              <a:solidFill>
                <a:srgbClr val="002060"/>
              </a:solidFill>
            </a:endParaRPr>
          </a:p>
        </p:txBody>
      </p:sp>
    </p:spTree>
    <p:extLst>
      <p:ext uri="{BB962C8B-B14F-4D97-AF65-F5344CB8AC3E}">
        <p14:creationId xmlns:p14="http://schemas.microsoft.com/office/powerpoint/2010/main" val="2187211313"/>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vherrera67\Downloads\screenshot(2).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907704" y="404664"/>
            <a:ext cx="1224136" cy="27223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3 Rectángulo"/>
          <p:cNvSpPr/>
          <p:nvPr/>
        </p:nvSpPr>
        <p:spPr>
          <a:xfrm>
            <a:off x="2060104" y="3789040"/>
            <a:ext cx="1971722" cy="360040"/>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5" name="4 Rectángulo"/>
          <p:cNvSpPr/>
          <p:nvPr/>
        </p:nvSpPr>
        <p:spPr>
          <a:xfrm>
            <a:off x="2411760" y="2924944"/>
            <a:ext cx="832284" cy="252028"/>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6" name="5 Rectángulo"/>
          <p:cNvSpPr/>
          <p:nvPr/>
        </p:nvSpPr>
        <p:spPr>
          <a:xfrm>
            <a:off x="2978452" y="6093296"/>
            <a:ext cx="1017483" cy="461883"/>
          </a:xfrm>
          <a:prstGeom prst="rect">
            <a:avLst/>
          </a:prstGeom>
          <a:noFill/>
          <a:ln w="5715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2" name="1 Rectángulo"/>
          <p:cNvSpPr/>
          <p:nvPr/>
        </p:nvSpPr>
        <p:spPr>
          <a:xfrm>
            <a:off x="3220518" y="584684"/>
            <a:ext cx="1622616" cy="504056"/>
          </a:xfrm>
          <a:prstGeom prst="rect">
            <a:avLst/>
          </a:prstGeom>
          <a:ln w="57150">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s-MX" b="1" dirty="0" smtClean="0"/>
              <a:t>PAF: 52.8%</a:t>
            </a:r>
            <a:endParaRPr lang="es-MX" b="1" dirty="0"/>
          </a:p>
        </p:txBody>
      </p:sp>
      <p:sp>
        <p:nvSpPr>
          <p:cNvPr id="8" name="7 Rectángulo"/>
          <p:cNvSpPr/>
          <p:nvPr/>
        </p:nvSpPr>
        <p:spPr>
          <a:xfrm>
            <a:off x="3362522" y="2924138"/>
            <a:ext cx="1622616" cy="504056"/>
          </a:xfrm>
          <a:prstGeom prst="rect">
            <a:avLst/>
          </a:prstGeom>
          <a:ln w="57150">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s-MX" b="1" dirty="0" smtClean="0"/>
              <a:t>PAF: 37.4%</a:t>
            </a:r>
            <a:endParaRPr lang="es-MX" b="1" dirty="0"/>
          </a:p>
        </p:txBody>
      </p:sp>
      <p:sp>
        <p:nvSpPr>
          <p:cNvPr id="9" name="8 Rectángulo"/>
          <p:cNvSpPr/>
          <p:nvPr/>
        </p:nvSpPr>
        <p:spPr>
          <a:xfrm>
            <a:off x="4168437" y="3811673"/>
            <a:ext cx="1622616" cy="504056"/>
          </a:xfrm>
          <a:prstGeom prst="rect">
            <a:avLst/>
          </a:prstGeom>
          <a:ln w="57150">
            <a:solidFill>
              <a:srgbClr val="FFFF0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s-MX" b="1" dirty="0" smtClean="0"/>
              <a:t>PAF: 85.4%</a:t>
            </a:r>
            <a:endParaRPr lang="es-MX" b="1" dirty="0"/>
          </a:p>
        </p:txBody>
      </p:sp>
      <p:sp>
        <p:nvSpPr>
          <p:cNvPr id="10" name="9 Rectángulo"/>
          <p:cNvSpPr/>
          <p:nvPr/>
        </p:nvSpPr>
        <p:spPr>
          <a:xfrm>
            <a:off x="4168437" y="5883475"/>
            <a:ext cx="1622616" cy="504056"/>
          </a:xfrm>
          <a:prstGeom prst="rect">
            <a:avLst/>
          </a:prstGeom>
          <a:ln w="57150">
            <a:solidFill>
              <a:srgbClr val="FFFF0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s-MX" b="1" dirty="0" smtClean="0"/>
              <a:t>PAF: 72.6%</a:t>
            </a:r>
            <a:endParaRPr lang="es-MX" b="1" dirty="0"/>
          </a:p>
        </p:txBody>
      </p:sp>
    </p:spTree>
    <p:extLst>
      <p:ext uri="{BB962C8B-B14F-4D97-AF65-F5344CB8AC3E}">
        <p14:creationId xmlns:p14="http://schemas.microsoft.com/office/powerpoint/2010/main" val="3063653271"/>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vherrera67\Downloads\screenshot(3).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24429"/>
          <a:stretch/>
        </p:blipFill>
        <p:spPr bwMode="auto">
          <a:xfrm>
            <a:off x="146491" y="1"/>
            <a:ext cx="6801773" cy="6151417"/>
          </a:xfrm>
          <a:prstGeom prst="rect">
            <a:avLst/>
          </a:prstGeom>
          <a:noFill/>
          <a:extLst>
            <a:ext uri="{909E8E84-426E-40DD-AFC4-6F175D3DCCD1}">
              <a14:hiddenFill xmlns:a14="http://schemas.microsoft.com/office/drawing/2010/main">
                <a:solidFill>
                  <a:srgbClr val="FFFFFF"/>
                </a:solidFill>
              </a14:hiddenFill>
            </a:ext>
          </a:extLst>
        </p:spPr>
      </p:pic>
      <p:sp>
        <p:nvSpPr>
          <p:cNvPr id="2" name="1 Flecha abajo"/>
          <p:cNvSpPr/>
          <p:nvPr/>
        </p:nvSpPr>
        <p:spPr>
          <a:xfrm>
            <a:off x="5029314" y="4959865"/>
            <a:ext cx="504056" cy="792088"/>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4" name="3 Rectángulo"/>
          <p:cNvSpPr/>
          <p:nvPr/>
        </p:nvSpPr>
        <p:spPr>
          <a:xfrm>
            <a:off x="3361255" y="4396434"/>
            <a:ext cx="2016478" cy="504056"/>
          </a:xfrm>
          <a:prstGeom prst="rect">
            <a:avLst/>
          </a:prstGeom>
          <a:ln w="57150">
            <a:solidFill>
              <a:srgbClr val="FF000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s-MX" b="1" dirty="0" smtClean="0"/>
              <a:t>Panamá: Ley 13</a:t>
            </a:r>
            <a:endParaRPr lang="es-MX" b="1" dirty="0"/>
          </a:p>
        </p:txBody>
      </p:sp>
      <p:sp>
        <p:nvSpPr>
          <p:cNvPr id="5" name="4 Flecha abajo"/>
          <p:cNvSpPr/>
          <p:nvPr/>
        </p:nvSpPr>
        <p:spPr>
          <a:xfrm>
            <a:off x="5365323" y="5383352"/>
            <a:ext cx="504056" cy="396044"/>
          </a:xfrm>
          <a:prstGeom prst="downArrow">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MX"/>
          </a:p>
        </p:txBody>
      </p:sp>
      <p:sp>
        <p:nvSpPr>
          <p:cNvPr id="6" name="5 Rectángulo"/>
          <p:cNvSpPr/>
          <p:nvPr/>
        </p:nvSpPr>
        <p:spPr>
          <a:xfrm>
            <a:off x="5520358" y="4900490"/>
            <a:ext cx="2016478" cy="427656"/>
          </a:xfrm>
          <a:prstGeom prst="rect">
            <a:avLst/>
          </a:prstGeom>
          <a:ln w="57150">
            <a:solidFill>
              <a:srgbClr val="FFFF00"/>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s-MX" b="1" dirty="0" smtClean="0"/>
              <a:t>Panamá: Ley 69</a:t>
            </a:r>
            <a:endParaRPr lang="es-MX" b="1" dirty="0"/>
          </a:p>
        </p:txBody>
      </p:sp>
      <p:sp>
        <p:nvSpPr>
          <p:cNvPr id="3" name="2 Cerrar llave"/>
          <p:cNvSpPr/>
          <p:nvPr/>
        </p:nvSpPr>
        <p:spPr>
          <a:xfrm>
            <a:off x="6876256" y="4022245"/>
            <a:ext cx="144016" cy="828092"/>
          </a:xfrm>
          <a:prstGeom prst="rightBrace">
            <a:avLst/>
          </a:prstGeom>
          <a:ln w="38100"/>
        </p:spPr>
        <p:style>
          <a:lnRef idx="1">
            <a:schemeClr val="accent1"/>
          </a:lnRef>
          <a:fillRef idx="0">
            <a:schemeClr val="accent1"/>
          </a:fillRef>
          <a:effectRef idx="0">
            <a:schemeClr val="accent1"/>
          </a:effectRef>
          <a:fontRef idx="minor">
            <a:schemeClr val="tx1"/>
          </a:fontRef>
        </p:style>
        <p:txBody>
          <a:bodyPr rtlCol="0" anchor="ctr"/>
          <a:lstStyle/>
          <a:p>
            <a:pPr algn="ctr"/>
            <a:endParaRPr lang="es-MX"/>
          </a:p>
        </p:txBody>
      </p:sp>
      <p:sp>
        <p:nvSpPr>
          <p:cNvPr id="8" name="7 Rectángulo"/>
          <p:cNvSpPr/>
          <p:nvPr/>
        </p:nvSpPr>
        <p:spPr>
          <a:xfrm>
            <a:off x="7236296" y="4014911"/>
            <a:ext cx="1656184" cy="811675"/>
          </a:xfrm>
          <a:prstGeom prst="rect">
            <a:avLst/>
          </a:prstGeom>
          <a:ln w="57150">
            <a:solidFill>
              <a:schemeClr val="accent1"/>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s-MX" b="1" dirty="0" smtClean="0"/>
              <a:t>Disminución similar</a:t>
            </a:r>
            <a:endParaRPr lang="es-MX" b="1" dirty="0"/>
          </a:p>
        </p:txBody>
      </p:sp>
      <p:sp>
        <p:nvSpPr>
          <p:cNvPr id="9" name="8 Cerrar llave"/>
          <p:cNvSpPr/>
          <p:nvPr/>
        </p:nvSpPr>
        <p:spPr>
          <a:xfrm>
            <a:off x="6812632" y="2562637"/>
            <a:ext cx="144016" cy="828092"/>
          </a:xfrm>
          <a:prstGeom prst="rightBrace">
            <a:avLst/>
          </a:prstGeom>
          <a:ln w="38100">
            <a:solidFill>
              <a:schemeClr val="accent4">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MX"/>
          </a:p>
        </p:txBody>
      </p:sp>
      <p:sp>
        <p:nvSpPr>
          <p:cNvPr id="10" name="9 Rectángulo"/>
          <p:cNvSpPr/>
          <p:nvPr/>
        </p:nvSpPr>
        <p:spPr>
          <a:xfrm>
            <a:off x="7172672" y="2519678"/>
            <a:ext cx="1656184" cy="936104"/>
          </a:xfrm>
          <a:prstGeom prst="rect">
            <a:avLst/>
          </a:prstGeom>
          <a:ln w="57150">
            <a:solidFill>
              <a:schemeClr val="accent4">
                <a:lumMod val="75000"/>
              </a:schemeClr>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s-MX" b="1" dirty="0" smtClean="0"/>
              <a:t>Brasil</a:t>
            </a:r>
          </a:p>
          <a:p>
            <a:r>
              <a:rPr lang="es-MX" b="1" dirty="0" smtClean="0"/>
              <a:t>1990: 9.8%</a:t>
            </a:r>
          </a:p>
          <a:p>
            <a:r>
              <a:rPr lang="es-MX" b="1" dirty="0" smtClean="0"/>
              <a:t>2015: 6.6%</a:t>
            </a:r>
            <a:endParaRPr lang="es-MX" b="1" dirty="0"/>
          </a:p>
        </p:txBody>
      </p:sp>
      <p:sp>
        <p:nvSpPr>
          <p:cNvPr id="11" name="10 Cerrar llave"/>
          <p:cNvSpPr/>
          <p:nvPr/>
        </p:nvSpPr>
        <p:spPr>
          <a:xfrm>
            <a:off x="6821016" y="548680"/>
            <a:ext cx="144016" cy="828092"/>
          </a:xfrm>
          <a:prstGeom prst="rightBrace">
            <a:avLst/>
          </a:prstGeom>
          <a:ln w="3810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MX"/>
          </a:p>
        </p:txBody>
      </p:sp>
      <p:sp>
        <p:nvSpPr>
          <p:cNvPr id="12" name="11 Rectángulo"/>
          <p:cNvSpPr/>
          <p:nvPr/>
        </p:nvSpPr>
        <p:spPr>
          <a:xfrm>
            <a:off x="7164288" y="501180"/>
            <a:ext cx="1808584" cy="936104"/>
          </a:xfrm>
          <a:prstGeom prst="rect">
            <a:avLst/>
          </a:prstGeom>
          <a:solidFill>
            <a:schemeClr val="bg1"/>
          </a:solidFill>
          <a:ln w="57150">
            <a:solidFill>
              <a:schemeClr val="accent4">
                <a:lumMod val="60000"/>
                <a:lumOff val="40000"/>
              </a:schemeClr>
            </a:solidFill>
          </a:ln>
        </p:spPr>
        <p:style>
          <a:lnRef idx="2">
            <a:schemeClr val="accent5"/>
          </a:lnRef>
          <a:fillRef idx="1">
            <a:schemeClr val="lt1"/>
          </a:fillRef>
          <a:effectRef idx="0">
            <a:schemeClr val="accent5"/>
          </a:effectRef>
          <a:fontRef idx="minor">
            <a:schemeClr val="dk1"/>
          </a:fontRef>
        </p:style>
        <p:txBody>
          <a:bodyPr rtlCol="0" anchor="ctr"/>
          <a:lstStyle/>
          <a:p>
            <a:pPr algn="ctr"/>
            <a:r>
              <a:rPr lang="es-MX" b="1" dirty="0" smtClean="0"/>
              <a:t>Uruguay</a:t>
            </a:r>
          </a:p>
          <a:p>
            <a:r>
              <a:rPr lang="es-MX" b="1" dirty="0" smtClean="0"/>
              <a:t>1990: 12.8%</a:t>
            </a:r>
          </a:p>
          <a:p>
            <a:r>
              <a:rPr lang="es-MX" b="1" dirty="0" smtClean="0"/>
              <a:t>2015: 10.7%</a:t>
            </a:r>
            <a:endParaRPr lang="es-MX" b="1" dirty="0"/>
          </a:p>
        </p:txBody>
      </p:sp>
      <p:pic>
        <p:nvPicPr>
          <p:cNvPr id="13" name="Picture 2" descr="C:\Users\vherrera67\Downloads\screenshot(3).pn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74864" t="6471" r="15217" b="79167"/>
          <a:stretch/>
        </p:blipFill>
        <p:spPr bwMode="auto">
          <a:xfrm>
            <a:off x="1384920" y="4086193"/>
            <a:ext cx="1458888" cy="1617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7314016"/>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texto"/>
          <p:cNvSpPr>
            <a:spLocks noGrp="1"/>
          </p:cNvSpPr>
          <p:nvPr>
            <p:ph type="body" idx="4294967295"/>
          </p:nvPr>
        </p:nvSpPr>
        <p:spPr>
          <a:xfrm>
            <a:off x="1035263" y="2288555"/>
            <a:ext cx="7123112" cy="2801876"/>
          </a:xfrm>
        </p:spPr>
        <p:txBody>
          <a:bodyPr>
            <a:noAutofit/>
          </a:bodyPr>
          <a:lstStyle/>
          <a:p>
            <a:pPr marL="514350" indent="-514350" algn="just">
              <a:buAutoNum type="arabicPeriod"/>
            </a:pPr>
            <a:r>
              <a:rPr lang="es-PA" b="1" dirty="0" smtClean="0">
                <a:solidFill>
                  <a:srgbClr val="002060"/>
                </a:solidFill>
              </a:rPr>
              <a:t>Aprender de las experiencias en materia de políticas públicas antitabaco de otros países para mejorar la regulación del comercio del tabaco en la región.</a:t>
            </a:r>
          </a:p>
          <a:p>
            <a:pPr marL="514350" indent="-514350" algn="just">
              <a:buAutoNum type="arabicPeriod"/>
            </a:pPr>
            <a:r>
              <a:rPr lang="es-PA" b="1" dirty="0" smtClean="0">
                <a:solidFill>
                  <a:srgbClr val="002060"/>
                </a:solidFill>
              </a:rPr>
              <a:t>Identificar áreas de oportunidad para mejorar las estimaciones del  GBD atribuible al tabaquismo.</a:t>
            </a:r>
          </a:p>
          <a:p>
            <a:pPr marL="514350" indent="-514350" algn="just">
              <a:buAutoNum type="arabicPeriod"/>
            </a:pPr>
            <a:endParaRPr lang="es-PA" dirty="0">
              <a:solidFill>
                <a:srgbClr val="002060"/>
              </a:solidFill>
            </a:endParaRPr>
          </a:p>
        </p:txBody>
      </p:sp>
      <p:sp>
        <p:nvSpPr>
          <p:cNvPr id="3" name="2 Título"/>
          <p:cNvSpPr>
            <a:spLocks noGrp="1"/>
          </p:cNvSpPr>
          <p:nvPr>
            <p:ph type="title" idx="4294967295"/>
          </p:nvPr>
        </p:nvSpPr>
        <p:spPr>
          <a:xfrm>
            <a:off x="1035263" y="640829"/>
            <a:ext cx="7620000" cy="798227"/>
          </a:xfrm>
          <a:solidFill>
            <a:schemeClr val="accent2">
              <a:alpha val="50000"/>
            </a:schemeClr>
          </a:solidFill>
          <a:scene3d>
            <a:camera prst="orthographicFront"/>
            <a:lightRig rig="threePt" dir="t"/>
          </a:scene3d>
          <a:sp3d>
            <a:bevelT/>
          </a:sp3d>
        </p:spPr>
        <p:txBody>
          <a:bodyPr/>
          <a:lstStyle/>
          <a:p>
            <a:pPr algn="ctr"/>
            <a:r>
              <a:rPr lang="es-PA" b="1" dirty="0" smtClean="0">
                <a:solidFill>
                  <a:srgbClr val="002060"/>
                </a:solidFill>
                <a:latin typeface="Arial" panose="020B0604020202020204" pitchFamily="34" charset="0"/>
                <a:cs typeface="Arial" panose="020B0604020202020204" pitchFamily="34" charset="0"/>
              </a:rPr>
              <a:t>Pasos a seguir</a:t>
            </a:r>
            <a:endParaRPr lang="es-PA"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99883138"/>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992187"/>
          </a:xfrm>
          <a:solidFill>
            <a:schemeClr val="accent2">
              <a:alpha val="50000"/>
            </a:schemeClr>
          </a:solidFill>
          <a:scene3d>
            <a:camera prst="orthographicFront"/>
            <a:lightRig rig="threePt" dir="t"/>
          </a:scene3d>
          <a:sp3d>
            <a:bevelT/>
          </a:sp3d>
        </p:spPr>
        <p:txBody>
          <a:bodyPr>
            <a:noAutofit/>
          </a:bodyPr>
          <a:lstStyle/>
          <a:p>
            <a:pPr algn="ctr"/>
            <a:r>
              <a:rPr lang="es-PA" sz="2800" b="1" dirty="0" smtClean="0">
                <a:solidFill>
                  <a:srgbClr val="002060"/>
                </a:solidFill>
                <a:latin typeface="Arial" panose="020B0604020202020204" pitchFamily="34" charset="0"/>
                <a:cs typeface="Arial" panose="020B0604020202020204" pitchFamily="34" charset="0"/>
              </a:rPr>
              <a:t>Resultados destacados del control del consumo de productos de tabaco en Panamá</a:t>
            </a:r>
            <a:endParaRPr lang="es-PA" sz="2800" b="1" dirty="0">
              <a:solidFill>
                <a:srgbClr val="002060"/>
              </a:solidFill>
              <a:latin typeface="Arial" panose="020B0604020202020204" pitchFamily="34" charset="0"/>
              <a:cs typeface="Arial" panose="020B0604020202020204" pitchFamily="34" charset="0"/>
            </a:endParaRPr>
          </a:p>
        </p:txBody>
      </p:sp>
      <p:sp>
        <p:nvSpPr>
          <p:cNvPr id="6" name="5 Rectángulo"/>
          <p:cNvSpPr/>
          <p:nvPr/>
        </p:nvSpPr>
        <p:spPr>
          <a:xfrm>
            <a:off x="971600" y="1727590"/>
            <a:ext cx="7200800" cy="3970318"/>
          </a:xfrm>
          <a:prstGeom prst="rect">
            <a:avLst/>
          </a:prstGeom>
        </p:spPr>
        <p:txBody>
          <a:bodyPr wrap="square">
            <a:spAutoFit/>
          </a:bodyPr>
          <a:lstStyle/>
          <a:p>
            <a:pPr algn="just"/>
            <a:r>
              <a:rPr lang="es-PA" dirty="0" smtClean="0">
                <a:solidFill>
                  <a:srgbClr val="002060"/>
                </a:solidFill>
                <a:latin typeface="Arial" panose="020B0604020202020204" pitchFamily="34" charset="0"/>
                <a:cs typeface="Arial" panose="020B0604020202020204" pitchFamily="34" charset="0"/>
              </a:rPr>
              <a:t>En un artículo reciente, publicado </a:t>
            </a:r>
            <a:r>
              <a:rPr lang="es-PA" dirty="0">
                <a:solidFill>
                  <a:srgbClr val="002060"/>
                </a:solidFill>
                <a:latin typeface="Arial" panose="020B0604020202020204" pitchFamily="34" charset="0"/>
                <a:cs typeface="Arial" panose="020B0604020202020204" pitchFamily="34" charset="0"/>
              </a:rPr>
              <a:t>con datos del </a:t>
            </a:r>
            <a:r>
              <a:rPr lang="es-PA" b="1" dirty="0">
                <a:solidFill>
                  <a:srgbClr val="002060"/>
                </a:solidFill>
                <a:latin typeface="Arial" panose="020B0604020202020204" pitchFamily="34" charset="0"/>
                <a:cs typeface="Arial" panose="020B0604020202020204" pitchFamily="34" charset="0"/>
              </a:rPr>
              <a:t>GLOBAL BURDEN OF DISEASE</a:t>
            </a:r>
            <a:r>
              <a:rPr lang="es-PA" dirty="0">
                <a:solidFill>
                  <a:srgbClr val="002060"/>
                </a:solidFill>
                <a:latin typeface="Arial" panose="020B0604020202020204" pitchFamily="34" charset="0"/>
                <a:cs typeface="Arial" panose="020B0604020202020204" pitchFamily="34" charset="0"/>
              </a:rPr>
              <a:t> del 7 de abril de 2017 en la revista </a:t>
            </a:r>
            <a:r>
              <a:rPr lang="es-PA" b="1" dirty="0" err="1">
                <a:solidFill>
                  <a:srgbClr val="002060"/>
                </a:solidFill>
                <a:latin typeface="Arial" panose="020B0604020202020204" pitchFamily="34" charset="0"/>
                <a:cs typeface="Arial" panose="020B0604020202020204" pitchFamily="34" charset="0"/>
              </a:rPr>
              <a:t>The</a:t>
            </a:r>
            <a:r>
              <a:rPr lang="es-PA" b="1" dirty="0">
                <a:solidFill>
                  <a:srgbClr val="002060"/>
                </a:solidFill>
                <a:latin typeface="Arial" panose="020B0604020202020204" pitchFamily="34" charset="0"/>
                <a:cs typeface="Arial" panose="020B0604020202020204" pitchFamily="34" charset="0"/>
              </a:rPr>
              <a:t> </a:t>
            </a:r>
            <a:r>
              <a:rPr lang="es-PA" b="1" dirty="0" err="1">
                <a:solidFill>
                  <a:srgbClr val="002060"/>
                </a:solidFill>
                <a:latin typeface="Arial" panose="020B0604020202020204" pitchFamily="34" charset="0"/>
                <a:cs typeface="Arial" panose="020B0604020202020204" pitchFamily="34" charset="0"/>
              </a:rPr>
              <a:t>Lancet</a:t>
            </a:r>
            <a:r>
              <a:rPr lang="es-PA" dirty="0" smtClean="0">
                <a:solidFill>
                  <a:srgbClr val="002060"/>
                </a:solidFill>
                <a:latin typeface="Arial" panose="020B0604020202020204" pitchFamily="34" charset="0"/>
                <a:cs typeface="Arial" panose="020B0604020202020204" pitchFamily="34" charset="0"/>
              </a:rPr>
              <a:t>, se menciona que </a:t>
            </a:r>
            <a:r>
              <a:rPr lang="es-PA" i="1" dirty="0" smtClean="0">
                <a:solidFill>
                  <a:srgbClr val="002060"/>
                </a:solidFill>
                <a:latin typeface="Arial" panose="020B0604020202020204" pitchFamily="34" charset="0"/>
                <a:cs typeface="Arial" panose="020B0604020202020204" pitchFamily="34" charset="0"/>
              </a:rPr>
              <a:t>“…siendo </a:t>
            </a:r>
            <a:r>
              <a:rPr lang="es-PA" i="1" dirty="0">
                <a:solidFill>
                  <a:srgbClr val="002060"/>
                </a:solidFill>
                <a:latin typeface="Arial" panose="020B0604020202020204" pitchFamily="34" charset="0"/>
                <a:cs typeface="Arial" panose="020B0604020202020204" pitchFamily="34" charset="0"/>
              </a:rPr>
              <a:t>Panamá un país con un índice sociodemográfico alto-medio (SDI) y con una economía en franco crecimiento, tiene prevalencias de tabaquismo estandarizadas por edad de 2.4 para las mujeres y de 4.6 para los hombres en el año 2015 (entre 1990 y 2015 las mismas cayeron en -2.1 y -4.1), además de tener uno de los valores más bajos en el ranking de carga de enfermedad por tabaquismo en el intervalo de </a:t>
            </a:r>
            <a:r>
              <a:rPr lang="es-PA" i="1" dirty="0" smtClean="0">
                <a:solidFill>
                  <a:srgbClr val="002060"/>
                </a:solidFill>
                <a:latin typeface="Arial" panose="020B0604020202020204" pitchFamily="34" charset="0"/>
                <a:cs typeface="Arial" panose="020B0604020202020204" pitchFamily="34" charset="0"/>
              </a:rPr>
              <a:t>10-19”</a:t>
            </a:r>
            <a:r>
              <a:rPr lang="es-PA" dirty="0" smtClean="0">
                <a:solidFill>
                  <a:srgbClr val="002060"/>
                </a:solidFill>
                <a:latin typeface="Arial" panose="020B0604020202020204" pitchFamily="34" charset="0"/>
                <a:cs typeface="Arial" panose="020B0604020202020204" pitchFamily="34" charset="0"/>
              </a:rPr>
              <a:t>[14]. </a:t>
            </a:r>
          </a:p>
          <a:p>
            <a:pPr algn="just"/>
            <a:endParaRPr lang="es-PA" dirty="0">
              <a:solidFill>
                <a:srgbClr val="002060"/>
              </a:solidFill>
              <a:latin typeface="Arial" panose="020B0604020202020204" pitchFamily="34" charset="0"/>
              <a:cs typeface="Arial" panose="020B0604020202020204" pitchFamily="34" charset="0"/>
            </a:endParaRPr>
          </a:p>
          <a:p>
            <a:pPr algn="just"/>
            <a:r>
              <a:rPr lang="es-PA" i="1" dirty="0" smtClean="0">
                <a:solidFill>
                  <a:srgbClr val="002060"/>
                </a:solidFill>
                <a:latin typeface="Arial" panose="020B0604020202020204" pitchFamily="34" charset="0"/>
                <a:cs typeface="Arial" panose="020B0604020202020204" pitchFamily="34" charset="0"/>
              </a:rPr>
              <a:t>“…Panamá </a:t>
            </a:r>
            <a:r>
              <a:rPr lang="es-PA" i="1" dirty="0">
                <a:solidFill>
                  <a:srgbClr val="002060"/>
                </a:solidFill>
                <a:latin typeface="Arial" panose="020B0604020202020204" pitchFamily="34" charset="0"/>
                <a:cs typeface="Arial" panose="020B0604020202020204" pitchFamily="34" charset="0"/>
              </a:rPr>
              <a:t>es un país caracterizado por tener fuertes controles contra el consumo de tabaco (ver página 15 de la discusión del artículo de </a:t>
            </a:r>
            <a:r>
              <a:rPr lang="es-PA" i="1" dirty="0" err="1">
                <a:solidFill>
                  <a:srgbClr val="002060"/>
                </a:solidFill>
                <a:latin typeface="Arial" panose="020B0604020202020204" pitchFamily="34" charset="0"/>
                <a:cs typeface="Arial" panose="020B0604020202020204" pitchFamily="34" charset="0"/>
              </a:rPr>
              <a:t>The</a:t>
            </a:r>
            <a:r>
              <a:rPr lang="es-PA" i="1" dirty="0">
                <a:solidFill>
                  <a:srgbClr val="002060"/>
                </a:solidFill>
                <a:latin typeface="Arial" panose="020B0604020202020204" pitchFamily="34" charset="0"/>
                <a:cs typeface="Arial" panose="020B0604020202020204" pitchFamily="34" charset="0"/>
              </a:rPr>
              <a:t> </a:t>
            </a:r>
            <a:r>
              <a:rPr lang="es-PA" i="1" dirty="0" err="1">
                <a:solidFill>
                  <a:srgbClr val="002060"/>
                </a:solidFill>
                <a:latin typeface="Arial" panose="020B0604020202020204" pitchFamily="34" charset="0"/>
                <a:cs typeface="Arial" panose="020B0604020202020204" pitchFamily="34" charset="0"/>
              </a:rPr>
              <a:t>Lancet</a:t>
            </a:r>
            <a:r>
              <a:rPr lang="es-PA" i="1" dirty="0">
                <a:solidFill>
                  <a:srgbClr val="002060"/>
                </a:solidFill>
                <a:latin typeface="Arial" panose="020B0604020202020204" pitchFamily="34" charset="0"/>
                <a:cs typeface="Arial" panose="020B0604020202020204" pitchFamily="34" charset="0"/>
              </a:rPr>
              <a:t>), </a:t>
            </a:r>
            <a:r>
              <a:rPr lang="es-PA" i="1" dirty="0" smtClean="0">
                <a:solidFill>
                  <a:srgbClr val="002060"/>
                </a:solidFill>
                <a:latin typeface="Arial" panose="020B0604020202020204" pitchFamily="34" charset="0"/>
                <a:cs typeface="Arial" panose="020B0604020202020204" pitchFamily="34" charset="0"/>
              </a:rPr>
              <a:t>con lo </a:t>
            </a:r>
            <a:r>
              <a:rPr lang="es-PA" i="1" dirty="0">
                <a:solidFill>
                  <a:srgbClr val="002060"/>
                </a:solidFill>
                <a:latin typeface="Arial" panose="020B0604020202020204" pitchFamily="34" charset="0"/>
                <a:cs typeface="Arial" panose="020B0604020202020204" pitchFamily="34" charset="0"/>
              </a:rPr>
              <a:t>cual la política fiscal </a:t>
            </a:r>
            <a:r>
              <a:rPr lang="es-PA" i="1" dirty="0" err="1">
                <a:solidFill>
                  <a:srgbClr val="002060"/>
                </a:solidFill>
                <a:latin typeface="Arial" panose="020B0604020202020204" pitchFamily="34" charset="0"/>
                <a:cs typeface="Arial" panose="020B0604020202020204" pitchFamily="34" charset="0"/>
              </a:rPr>
              <a:t>antitabáquica</a:t>
            </a:r>
            <a:r>
              <a:rPr lang="es-PA" i="1" dirty="0">
                <a:solidFill>
                  <a:srgbClr val="002060"/>
                </a:solidFill>
                <a:latin typeface="Arial" panose="020B0604020202020204" pitchFamily="34" charset="0"/>
                <a:cs typeface="Arial" panose="020B0604020202020204" pitchFamily="34" charset="0"/>
              </a:rPr>
              <a:t> ha tenido importantes resultados en la </a:t>
            </a:r>
            <a:r>
              <a:rPr lang="es-PA" i="1" dirty="0" smtClean="0">
                <a:solidFill>
                  <a:srgbClr val="002060"/>
                </a:solidFill>
                <a:latin typeface="Arial" panose="020B0604020202020204" pitchFamily="34" charset="0"/>
                <a:cs typeface="Arial" panose="020B0604020202020204" pitchFamily="34" charset="0"/>
              </a:rPr>
              <a:t>salud.”</a:t>
            </a:r>
            <a:r>
              <a:rPr lang="es-PA" dirty="0" smtClean="0">
                <a:solidFill>
                  <a:srgbClr val="002060"/>
                </a:solidFill>
                <a:latin typeface="Arial" panose="020B0604020202020204" pitchFamily="34" charset="0"/>
                <a:cs typeface="Arial" panose="020B0604020202020204" pitchFamily="34" charset="0"/>
              </a:rPr>
              <a:t>[14].</a:t>
            </a:r>
            <a:endParaRPr lang="es-PA"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4929733"/>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068784" y="1211283"/>
            <a:ext cx="7018317" cy="5262979"/>
          </a:xfrm>
          <a:prstGeom prst="rect">
            <a:avLst/>
          </a:prstGeom>
          <a:noFill/>
        </p:spPr>
        <p:txBody>
          <a:bodyPr wrap="square" rtlCol="0">
            <a:spAutoFit/>
          </a:bodyPr>
          <a:lstStyle/>
          <a:p>
            <a:pPr algn="just"/>
            <a:endParaRPr lang="es-PA" sz="2800" dirty="0">
              <a:solidFill>
                <a:srgbClr val="002060"/>
              </a:solidFill>
              <a:latin typeface="Arial" panose="020B0604020202020204" pitchFamily="34" charset="0"/>
              <a:cs typeface="Arial" panose="020B0604020202020204" pitchFamily="34" charset="0"/>
            </a:endParaRPr>
          </a:p>
          <a:p>
            <a:pPr algn="just"/>
            <a:r>
              <a:rPr lang="es-PA" sz="2800" dirty="0" smtClean="0">
                <a:solidFill>
                  <a:srgbClr val="002060"/>
                </a:solidFill>
                <a:latin typeface="Arial" panose="020B0604020202020204" pitchFamily="34" charset="0"/>
                <a:cs typeface="Arial" panose="020B0604020202020204" pitchFamily="34" charset="0"/>
              </a:rPr>
              <a:t>1. Indexación del ISC</a:t>
            </a:r>
          </a:p>
          <a:p>
            <a:pPr algn="just"/>
            <a:r>
              <a:rPr lang="es-PA" sz="2800" dirty="0" smtClean="0">
                <a:solidFill>
                  <a:srgbClr val="002060"/>
                </a:solidFill>
                <a:latin typeface="Arial" panose="020B0604020202020204" pitchFamily="34" charset="0"/>
                <a:cs typeface="Arial" panose="020B0604020202020204" pitchFamily="34" charset="0"/>
              </a:rPr>
              <a:t>2. Licencias especiales para la venta de productos de tabaco y su etiquetado a otras entidades sanitarias y sociedad civil.</a:t>
            </a:r>
          </a:p>
          <a:p>
            <a:pPr algn="just"/>
            <a:r>
              <a:rPr lang="es-PA" sz="2800" dirty="0" smtClean="0">
                <a:solidFill>
                  <a:srgbClr val="002060"/>
                </a:solidFill>
                <a:latin typeface="Arial" panose="020B0604020202020204" pitchFamily="34" charset="0"/>
                <a:cs typeface="Arial" panose="020B0604020202020204" pitchFamily="34" charset="0"/>
              </a:rPr>
              <a:t>3. En materia de investigación, realizar estudios de costo-efectividad y análisis de </a:t>
            </a:r>
            <a:r>
              <a:rPr lang="es-PA" sz="2800" dirty="0" err="1" smtClean="0">
                <a:solidFill>
                  <a:srgbClr val="002060"/>
                </a:solidFill>
                <a:latin typeface="Arial" panose="020B0604020202020204" pitchFamily="34" charset="0"/>
                <a:cs typeface="Arial" panose="020B0604020202020204" pitchFamily="34" charset="0"/>
              </a:rPr>
              <a:t>de</a:t>
            </a:r>
            <a:r>
              <a:rPr lang="es-PA" sz="2800" dirty="0" smtClean="0">
                <a:solidFill>
                  <a:srgbClr val="002060"/>
                </a:solidFill>
                <a:latin typeface="Arial" panose="020B0604020202020204" pitchFamily="34" charset="0"/>
                <a:cs typeface="Arial" panose="020B0604020202020204" pitchFamily="34" charset="0"/>
              </a:rPr>
              <a:t> carga de enfermedad.</a:t>
            </a:r>
          </a:p>
          <a:p>
            <a:pPr algn="just"/>
            <a:r>
              <a:rPr lang="es-PA" sz="2800" dirty="0" smtClean="0">
                <a:solidFill>
                  <a:srgbClr val="002060"/>
                </a:solidFill>
                <a:latin typeface="Arial" panose="020B0604020202020204" pitchFamily="34" charset="0"/>
                <a:cs typeface="Arial" panose="020B0604020202020204" pitchFamily="34" charset="0"/>
              </a:rPr>
              <a:t>4. Avanzar en la trazabilidad de los productos de tabaco.</a:t>
            </a:r>
          </a:p>
          <a:p>
            <a:pPr algn="just"/>
            <a:endParaRPr lang="es-PA" sz="2800" dirty="0">
              <a:solidFill>
                <a:srgbClr val="002060"/>
              </a:solidFill>
              <a:latin typeface="Arial" panose="020B0604020202020204" pitchFamily="34" charset="0"/>
              <a:cs typeface="Arial" panose="020B0604020202020204" pitchFamily="34" charset="0"/>
            </a:endParaRPr>
          </a:p>
          <a:p>
            <a:pPr algn="just"/>
            <a:endParaRPr lang="es-PA" sz="2800" dirty="0">
              <a:solidFill>
                <a:srgbClr val="002060"/>
              </a:solidFill>
              <a:latin typeface="Arial" panose="020B0604020202020204" pitchFamily="34" charset="0"/>
              <a:cs typeface="Arial" panose="020B0604020202020204" pitchFamily="34" charset="0"/>
            </a:endParaRPr>
          </a:p>
        </p:txBody>
      </p:sp>
      <p:sp>
        <p:nvSpPr>
          <p:cNvPr id="3" name="2 CuadroTexto"/>
          <p:cNvSpPr txBox="1"/>
          <p:nvPr/>
        </p:nvSpPr>
        <p:spPr>
          <a:xfrm>
            <a:off x="1175665" y="439387"/>
            <a:ext cx="6816437" cy="584775"/>
          </a:xfrm>
          <a:prstGeom prst="rect">
            <a:avLst/>
          </a:prstGeom>
          <a:solidFill>
            <a:schemeClr val="accent2">
              <a:lumMod val="75000"/>
              <a:alpha val="50000"/>
            </a:schemeClr>
          </a:solidFill>
          <a:scene3d>
            <a:camera prst="orthographicFront"/>
            <a:lightRig rig="threePt" dir="t"/>
          </a:scene3d>
          <a:sp3d>
            <a:bevelT/>
          </a:sp3d>
        </p:spPr>
        <p:txBody>
          <a:bodyPr wrap="square" rtlCol="0">
            <a:spAutoFit/>
          </a:bodyPr>
          <a:lstStyle/>
          <a:p>
            <a:pPr algn="ctr"/>
            <a:r>
              <a:rPr lang="es-PA" sz="3200" b="1" dirty="0" smtClean="0">
                <a:solidFill>
                  <a:srgbClr val="002060"/>
                </a:solidFill>
                <a:latin typeface="Arial" panose="020B0604020202020204" pitchFamily="34" charset="0"/>
                <a:cs typeface="Arial" panose="020B0604020202020204" pitchFamily="34" charset="0"/>
              </a:rPr>
              <a:t>Perspectivas futuras</a:t>
            </a:r>
            <a:endParaRPr lang="es-PA" sz="32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5909569"/>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0225" y="2821503"/>
            <a:ext cx="8083550" cy="589006"/>
          </a:xfrm>
        </p:spPr>
        <p:txBody>
          <a:bodyPr>
            <a:normAutofit fontScale="90000"/>
          </a:bodyPr>
          <a:lstStyle/>
          <a:p>
            <a:pPr algn="ctr"/>
            <a:r>
              <a:rPr lang="es-PA" dirty="0" smtClean="0">
                <a:latin typeface="Arial" panose="020B0604020202020204" pitchFamily="34" charset="0"/>
                <a:cs typeface="Arial" panose="020B0604020202020204" pitchFamily="34" charset="0"/>
              </a:rPr>
              <a:t>Conclusiones</a:t>
            </a:r>
            <a:endParaRPr lang="es-PA"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995439"/>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259308" y="412805"/>
            <a:ext cx="8598089" cy="5632311"/>
          </a:xfrm>
          <a:prstGeom prst="rect">
            <a:avLst/>
          </a:prstGeom>
          <a:noFill/>
          <a:ln>
            <a:noFill/>
          </a:ln>
          <a:scene3d>
            <a:camera prst="orthographicFront"/>
            <a:lightRig rig="threePt" dir="t"/>
          </a:scene3d>
          <a:sp3d>
            <a:bevelT/>
          </a:sp3d>
        </p:spPr>
        <p:txBody>
          <a:bodyPr wrap="square" rtlCol="0">
            <a:spAutoFit/>
          </a:bodyPr>
          <a:lstStyle/>
          <a:p>
            <a:pPr marL="342900" indent="-342900" algn="just">
              <a:buFontTx/>
              <a:buAutoNum type="arabicPeriod"/>
            </a:pPr>
            <a:r>
              <a:rPr lang="es-PA" sz="1500" b="1" dirty="0" smtClean="0">
                <a:solidFill>
                  <a:srgbClr val="002060"/>
                </a:solidFill>
                <a:latin typeface="Arial" panose="020B0604020202020204" pitchFamily="34" charset="0"/>
                <a:cs typeface="Arial" panose="020B0604020202020204" pitchFamily="34" charset="0"/>
              </a:rPr>
              <a:t>La política fiscal mediante el incremento de los impuestos al tabaco es una de las más efectivas y de impacto en el campo económico y de la salud.  Aún con el incremento de los precios mas allá del incremento del ISC, la recaudación fiscal sigue aumentando y las importaciones legales han repuntado.  De igual manera las marcas legales como ilegales han reflejado aumentos en sus precios en respuesta a los aumentos de las marcas legales.</a:t>
            </a:r>
          </a:p>
          <a:p>
            <a:pPr marL="342900" indent="-342900" algn="just">
              <a:buFontTx/>
              <a:buAutoNum type="arabicPeriod"/>
            </a:pPr>
            <a:endParaRPr lang="es-PA" sz="1500" b="1" dirty="0" smtClean="0">
              <a:solidFill>
                <a:srgbClr val="002060"/>
              </a:solidFill>
              <a:latin typeface="Arial" panose="020B0604020202020204" pitchFamily="34" charset="0"/>
              <a:cs typeface="Arial" panose="020B0604020202020204" pitchFamily="34" charset="0"/>
            </a:endParaRPr>
          </a:p>
          <a:p>
            <a:pPr marL="342900" indent="-342900" algn="just">
              <a:buFontTx/>
              <a:buAutoNum type="arabicPeriod"/>
            </a:pPr>
            <a:r>
              <a:rPr lang="es-PA" sz="1500" b="1" dirty="0" smtClean="0">
                <a:solidFill>
                  <a:srgbClr val="002060"/>
                </a:solidFill>
                <a:latin typeface="Arial" panose="020B0604020202020204" pitchFamily="34" charset="0"/>
                <a:cs typeface="Arial" panose="020B0604020202020204" pitchFamily="34" charset="0"/>
              </a:rPr>
              <a:t>En Panamá se ha demostrado que el incremento del ISC no solo ha permitido obtener mayor recaudación, sino también reducir las externalidades negativas del consumo de productos de tabaco en complemento con el resto de las medidas de control.  Ubicando a Panamá con un liderazgo sólido en las américas, gracias al etiquetado del impuesto y al resto de las medidas de control del consumo de productos de tabaco [1].</a:t>
            </a:r>
          </a:p>
          <a:p>
            <a:pPr marL="342900" indent="-342900" algn="just">
              <a:buFontTx/>
              <a:buAutoNum type="arabicPeriod"/>
            </a:pPr>
            <a:endParaRPr lang="es-PA" sz="1500" b="1" dirty="0" smtClean="0">
              <a:solidFill>
                <a:srgbClr val="002060"/>
              </a:solidFill>
              <a:latin typeface="Arial" panose="020B0604020202020204" pitchFamily="34" charset="0"/>
              <a:cs typeface="Arial" panose="020B0604020202020204" pitchFamily="34" charset="0"/>
            </a:endParaRPr>
          </a:p>
          <a:p>
            <a:pPr marL="342900" indent="-342900" algn="just">
              <a:buFontTx/>
              <a:buAutoNum type="arabicPeriod"/>
            </a:pPr>
            <a:r>
              <a:rPr lang="es-PA" sz="1500" b="1" dirty="0" smtClean="0">
                <a:solidFill>
                  <a:srgbClr val="002060"/>
                </a:solidFill>
                <a:latin typeface="Arial" panose="020B0604020202020204" pitchFamily="34" charset="0"/>
                <a:cs typeface="Arial" panose="020B0604020202020204" pitchFamily="34" charset="0"/>
              </a:rPr>
              <a:t>Pese a la existencia del comercio ilícito, la caída en la prevalencia de 9.4% a 6.4% entre 2009 y 2013, implica que el mercado global no se expandió y ha ubicado a Panamá cerca del “</a:t>
            </a:r>
            <a:r>
              <a:rPr lang="es-PA" sz="1500" b="1" dirty="0" err="1" smtClean="0">
                <a:solidFill>
                  <a:srgbClr val="002060"/>
                </a:solidFill>
                <a:latin typeface="Arial" panose="020B0604020202020204" pitchFamily="34" charset="0"/>
                <a:cs typeface="Arial" panose="020B0604020202020204" pitchFamily="34" charset="0"/>
              </a:rPr>
              <a:t>End</a:t>
            </a:r>
            <a:r>
              <a:rPr lang="es-PA" sz="1500" b="1" dirty="0" smtClean="0">
                <a:solidFill>
                  <a:srgbClr val="002060"/>
                </a:solidFill>
                <a:latin typeface="Arial" panose="020B0604020202020204" pitchFamily="34" charset="0"/>
                <a:cs typeface="Arial" panose="020B0604020202020204" pitchFamily="34" charset="0"/>
              </a:rPr>
              <a:t> </a:t>
            </a:r>
            <a:r>
              <a:rPr lang="es-PA" sz="1500" b="1" dirty="0" err="1" smtClean="0">
                <a:solidFill>
                  <a:srgbClr val="002060"/>
                </a:solidFill>
                <a:latin typeface="Arial" panose="020B0604020202020204" pitchFamily="34" charset="0"/>
                <a:cs typeface="Arial" panose="020B0604020202020204" pitchFamily="34" charset="0"/>
              </a:rPr>
              <a:t>Game</a:t>
            </a:r>
            <a:r>
              <a:rPr lang="es-PA" sz="1500" b="1" dirty="0" smtClean="0">
                <a:solidFill>
                  <a:srgbClr val="002060"/>
                </a:solidFill>
                <a:latin typeface="Arial" panose="020B0604020202020204" pitchFamily="34" charset="0"/>
                <a:cs typeface="Arial" panose="020B0604020202020204" pitchFamily="34" charset="0"/>
              </a:rPr>
              <a:t>” en bajar la prevalencia en torno al 5%.  Sin embargo, el combate al comercio ilícito sigue siendo uno de los principales problemas a seguir tratando con los mecanismo existentes y con un mayor empoderamiento de la autoridad aduanera [7].</a:t>
            </a:r>
          </a:p>
          <a:p>
            <a:pPr marL="342900" indent="-342900" algn="just">
              <a:buFontTx/>
              <a:buAutoNum type="arabicPeriod"/>
            </a:pPr>
            <a:endParaRPr lang="es-PA" sz="1500" b="1" dirty="0">
              <a:solidFill>
                <a:srgbClr val="002060"/>
              </a:solidFill>
              <a:latin typeface="Arial" panose="020B0604020202020204" pitchFamily="34" charset="0"/>
              <a:cs typeface="Arial" panose="020B0604020202020204" pitchFamily="34" charset="0"/>
            </a:endParaRPr>
          </a:p>
          <a:p>
            <a:pPr marL="342900" indent="-342900" algn="just">
              <a:buFontTx/>
              <a:buAutoNum type="arabicPeriod"/>
            </a:pPr>
            <a:r>
              <a:rPr lang="es-PA" sz="1500" b="1" dirty="0">
                <a:solidFill>
                  <a:srgbClr val="002060"/>
                </a:solidFill>
                <a:latin typeface="Arial" panose="020B0604020202020204" pitchFamily="34" charset="0"/>
                <a:cs typeface="Arial" panose="020B0604020202020204" pitchFamily="34" charset="0"/>
              </a:rPr>
              <a:t>Las debilidades institucionales permiten que la industria aproveche estratégicamente esta ventana para la introducción de productos ilegales y de esta manera ser parte de sus estrategias de precios con productos con sus marcas legales e ilegales de manera </a:t>
            </a:r>
            <a:r>
              <a:rPr lang="es-PA" sz="1500" b="1" dirty="0" smtClean="0">
                <a:solidFill>
                  <a:srgbClr val="002060"/>
                </a:solidFill>
                <a:latin typeface="Arial" panose="020B0604020202020204" pitchFamily="34" charset="0"/>
                <a:cs typeface="Arial" panose="020B0604020202020204" pitchFamily="34" charset="0"/>
              </a:rPr>
              <a:t>complementaria, dado que el comercio ilícito es funcional a sus operaciones.</a:t>
            </a:r>
            <a:endParaRPr lang="es-PA" sz="1500" b="1" dirty="0">
              <a:solidFill>
                <a:srgbClr val="002060"/>
              </a:solidFill>
              <a:latin typeface="Arial" panose="020B0604020202020204" pitchFamily="34" charset="0"/>
              <a:cs typeface="Arial" panose="020B0604020202020204" pitchFamily="34" charset="0"/>
            </a:endParaRPr>
          </a:p>
          <a:p>
            <a:pPr marL="342900" indent="-342900" algn="just">
              <a:buFontTx/>
              <a:buAutoNum type="arabicPeriod"/>
            </a:pPr>
            <a:endParaRPr lang="es-PA" sz="15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19463105"/>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CuadroTexto"/>
          <p:cNvSpPr txBox="1"/>
          <p:nvPr/>
        </p:nvSpPr>
        <p:spPr>
          <a:xfrm>
            <a:off x="259308" y="484055"/>
            <a:ext cx="8598089" cy="3293209"/>
          </a:xfrm>
          <a:prstGeom prst="rect">
            <a:avLst/>
          </a:prstGeom>
          <a:noFill/>
          <a:ln>
            <a:noFill/>
          </a:ln>
          <a:scene3d>
            <a:camera prst="orthographicFront"/>
            <a:lightRig rig="threePt" dir="t"/>
          </a:scene3d>
          <a:sp3d>
            <a:bevelT/>
          </a:sp3d>
        </p:spPr>
        <p:txBody>
          <a:bodyPr wrap="square" rtlCol="0">
            <a:spAutoFit/>
          </a:bodyPr>
          <a:lstStyle/>
          <a:p>
            <a:pPr marL="342900" indent="-342900" algn="just">
              <a:buFontTx/>
              <a:buAutoNum type="arabicPeriod"/>
            </a:pPr>
            <a:endParaRPr lang="es-PA" sz="1600" b="1" dirty="0">
              <a:solidFill>
                <a:srgbClr val="002060"/>
              </a:solidFill>
              <a:latin typeface="Arial" panose="020B0604020202020204" pitchFamily="34" charset="0"/>
              <a:cs typeface="Arial" panose="020B0604020202020204" pitchFamily="34" charset="0"/>
            </a:endParaRPr>
          </a:p>
          <a:p>
            <a:pPr marL="342900" indent="-342900" algn="just">
              <a:buFont typeface="+mj-lt"/>
              <a:buAutoNum type="arabicPeriod" startAt="5"/>
            </a:pPr>
            <a:r>
              <a:rPr lang="es-PA" sz="1600" b="1" dirty="0" smtClean="0">
                <a:solidFill>
                  <a:srgbClr val="002060"/>
                </a:solidFill>
                <a:latin typeface="Arial" panose="020B0604020202020204" pitchFamily="34" charset="0"/>
                <a:cs typeface="Arial" panose="020B0604020202020204" pitchFamily="34" charset="0"/>
              </a:rPr>
              <a:t>La evasión fiscal por sub declaración de ventas, es otra de las prácticas conocidas en el campo internacional entre otras prácticas.</a:t>
            </a:r>
            <a:endParaRPr lang="es-PA" sz="1600" b="1" dirty="0">
              <a:solidFill>
                <a:srgbClr val="002060"/>
              </a:solidFill>
              <a:latin typeface="Arial" panose="020B0604020202020204" pitchFamily="34" charset="0"/>
              <a:cs typeface="Arial" panose="020B0604020202020204" pitchFamily="34" charset="0"/>
            </a:endParaRPr>
          </a:p>
          <a:p>
            <a:pPr marL="342900" indent="-342900" algn="just">
              <a:buFontTx/>
              <a:buAutoNum type="arabicPeriod" startAt="5"/>
            </a:pPr>
            <a:endParaRPr lang="es-PA" sz="1600" b="1" dirty="0">
              <a:solidFill>
                <a:srgbClr val="002060"/>
              </a:solidFill>
              <a:latin typeface="Arial" panose="020B0604020202020204" pitchFamily="34" charset="0"/>
              <a:cs typeface="Arial" panose="020B0604020202020204" pitchFamily="34" charset="0"/>
            </a:endParaRPr>
          </a:p>
          <a:p>
            <a:pPr marL="342900" indent="-342900" algn="just">
              <a:buFontTx/>
              <a:buAutoNum type="arabicPeriod" startAt="5"/>
            </a:pPr>
            <a:r>
              <a:rPr lang="es-PA" sz="1600" b="1" dirty="0">
                <a:solidFill>
                  <a:srgbClr val="002060"/>
                </a:solidFill>
                <a:latin typeface="Arial" panose="020B0604020202020204" pitchFamily="34" charset="0"/>
                <a:cs typeface="Arial" panose="020B0604020202020204" pitchFamily="34" charset="0"/>
              </a:rPr>
              <a:t>La modernización y coordinación de los sistemas aduaneros, respecto al intercambio de información y generación de estadísticas oficiales fiables que permitan medir de manera eficiente el comercio ilícito dentro y fuera de cada país y no ser objeto de captura institucional por parte de la industria y del crimen organizado.</a:t>
            </a:r>
          </a:p>
          <a:p>
            <a:pPr marL="342900" indent="-342900" algn="just">
              <a:buFontTx/>
              <a:buAutoNum type="arabicPeriod" startAt="5"/>
            </a:pPr>
            <a:endParaRPr lang="es-PA" sz="1600" b="1" dirty="0">
              <a:solidFill>
                <a:srgbClr val="002060"/>
              </a:solidFill>
              <a:latin typeface="Arial" panose="020B0604020202020204" pitchFamily="34" charset="0"/>
              <a:cs typeface="Arial" panose="020B0604020202020204" pitchFamily="34" charset="0"/>
            </a:endParaRPr>
          </a:p>
          <a:p>
            <a:pPr marL="342900" indent="-342900" algn="just">
              <a:buFontTx/>
              <a:buAutoNum type="arabicPeriod" startAt="5"/>
            </a:pPr>
            <a:r>
              <a:rPr lang="es-PA" sz="1600" b="1" dirty="0" smtClean="0">
                <a:solidFill>
                  <a:srgbClr val="002060"/>
                </a:solidFill>
                <a:latin typeface="Arial" panose="020B0604020202020204" pitchFamily="34" charset="0"/>
                <a:cs typeface="Arial" panose="020B0604020202020204" pitchFamily="34" charset="0"/>
              </a:rPr>
              <a:t>Sin embargo, la aprobación del protocolo para la eliminación del comercio ilícito y las medidas subyacentes serán una herramienta importante para el combate al comercio ilícito y la evasión fiscal.</a:t>
            </a:r>
            <a:endParaRPr lang="es-PA" sz="1600" b="1"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78726702"/>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531750" y="265225"/>
            <a:ext cx="8083550" cy="632902"/>
          </a:xfrm>
        </p:spPr>
        <p:txBody>
          <a:bodyPr>
            <a:normAutofit fontScale="90000"/>
          </a:bodyPr>
          <a:lstStyle/>
          <a:p>
            <a:pPr algn="ctr"/>
            <a:r>
              <a:rPr lang="es-PA" dirty="0" smtClean="0">
                <a:latin typeface="Arial" panose="020B0604020202020204" pitchFamily="34" charset="0"/>
                <a:cs typeface="Arial" panose="020B0604020202020204" pitchFamily="34" charset="0"/>
              </a:rPr>
              <a:t>Referencias</a:t>
            </a:r>
            <a:endParaRPr lang="es-PA" dirty="0">
              <a:latin typeface="Arial" panose="020B0604020202020204" pitchFamily="34" charset="0"/>
              <a:cs typeface="Arial" panose="020B0604020202020204" pitchFamily="34" charset="0"/>
            </a:endParaRPr>
          </a:p>
        </p:txBody>
      </p:sp>
      <p:sp>
        <p:nvSpPr>
          <p:cNvPr id="3" name="2 Rectángulo"/>
          <p:cNvSpPr/>
          <p:nvPr/>
        </p:nvSpPr>
        <p:spPr>
          <a:xfrm>
            <a:off x="213756" y="1036981"/>
            <a:ext cx="8704613" cy="5509200"/>
          </a:xfrm>
          <a:prstGeom prst="rect">
            <a:avLst/>
          </a:prstGeom>
        </p:spPr>
        <p:txBody>
          <a:bodyPr wrap="square">
            <a:spAutoFit/>
          </a:bodyPr>
          <a:lstStyle/>
          <a:p>
            <a:pPr algn="just"/>
            <a:r>
              <a:rPr lang="es-PA" sz="1100" b="1" u="sng" dirty="0" smtClean="0">
                <a:solidFill>
                  <a:srgbClr val="002060"/>
                </a:solidFill>
                <a:latin typeface="Arial" panose="020B0604020202020204" pitchFamily="34" charset="0"/>
                <a:cs typeface="Arial" panose="020B0604020202020204" pitchFamily="34" charset="0"/>
              </a:rPr>
              <a:t>1</a:t>
            </a:r>
            <a:r>
              <a:rPr lang="es-PA" sz="1100" u="sng" dirty="0" smtClean="0">
                <a:solidFill>
                  <a:srgbClr val="002060"/>
                </a:solidFill>
                <a:latin typeface="Arial" panose="020B0604020202020204" pitchFamily="34" charset="0"/>
                <a:cs typeface="Arial" panose="020B0604020202020204" pitchFamily="34" charset="0"/>
              </a:rPr>
              <a:t>. Salud</a:t>
            </a:r>
            <a:r>
              <a:rPr lang="es-PA" sz="1100" u="sng" dirty="0">
                <a:solidFill>
                  <a:srgbClr val="002060"/>
                </a:solidFill>
                <a:latin typeface="Arial" panose="020B0604020202020204" pitchFamily="34" charset="0"/>
                <a:cs typeface="Arial" panose="020B0604020202020204" pitchFamily="34" charset="0"/>
              </a:rPr>
              <a:t>, </a:t>
            </a:r>
            <a:r>
              <a:rPr lang="es-PA" sz="1100" u="sng" dirty="0" err="1">
                <a:solidFill>
                  <a:srgbClr val="002060"/>
                </a:solidFill>
                <a:latin typeface="Arial" panose="020B0604020202020204" pitchFamily="34" charset="0"/>
                <a:cs typeface="Arial" panose="020B0604020202020204" pitchFamily="34" charset="0"/>
              </a:rPr>
              <a:t>O.P.d.l</a:t>
            </a:r>
            <a:r>
              <a:rPr lang="es-PA" sz="1100" u="sng" dirty="0">
                <a:solidFill>
                  <a:srgbClr val="002060"/>
                </a:solidFill>
                <a:latin typeface="Arial" panose="020B0604020202020204" pitchFamily="34" charset="0"/>
                <a:cs typeface="Arial" panose="020B0604020202020204" pitchFamily="34" charset="0"/>
              </a:rPr>
              <a:t>., </a:t>
            </a:r>
            <a:r>
              <a:rPr lang="es-PA" sz="1100" i="1" u="sng" dirty="0">
                <a:solidFill>
                  <a:srgbClr val="002060"/>
                </a:solidFill>
                <a:latin typeface="Arial" panose="020B0604020202020204" pitchFamily="34" charset="0"/>
                <a:cs typeface="Arial" panose="020B0604020202020204" pitchFamily="34" charset="0"/>
              </a:rPr>
              <a:t>Informe sobre el control del tabaco en la región de las américas</a:t>
            </a:r>
            <a:r>
              <a:rPr lang="es-PA" sz="1100" u="sng" dirty="0">
                <a:solidFill>
                  <a:srgbClr val="002060"/>
                </a:solidFill>
                <a:latin typeface="Arial" panose="020B0604020202020204" pitchFamily="34" charset="0"/>
                <a:cs typeface="Arial" panose="020B0604020202020204" pitchFamily="34" charset="0"/>
              </a:rPr>
              <a:t>, 2016, Organización Panamericana de la Salud: Washington DC. p. 148.</a:t>
            </a:r>
            <a:endParaRPr lang="es-PA" sz="1100" dirty="0">
              <a:solidFill>
                <a:srgbClr val="002060"/>
              </a:solidFill>
              <a:latin typeface="Arial" panose="020B0604020202020204" pitchFamily="34" charset="0"/>
              <a:cs typeface="Arial" panose="020B0604020202020204" pitchFamily="34" charset="0"/>
            </a:endParaRPr>
          </a:p>
          <a:p>
            <a:pPr algn="just"/>
            <a:r>
              <a:rPr lang="es-PA" sz="1100" b="1" u="sng" dirty="0" smtClean="0">
                <a:solidFill>
                  <a:srgbClr val="002060"/>
                </a:solidFill>
                <a:latin typeface="Arial" panose="020B0604020202020204" pitchFamily="34" charset="0"/>
                <a:cs typeface="Arial" panose="020B0604020202020204" pitchFamily="34" charset="0"/>
              </a:rPr>
              <a:t>2</a:t>
            </a:r>
            <a:r>
              <a:rPr lang="es-PA" sz="1100" u="sng" dirty="0" smtClean="0">
                <a:solidFill>
                  <a:srgbClr val="002060"/>
                </a:solidFill>
                <a:latin typeface="Arial" panose="020B0604020202020204" pitchFamily="34" charset="0"/>
                <a:cs typeface="Arial" panose="020B0604020202020204" pitchFamily="34" charset="0"/>
              </a:rPr>
              <a:t>. Paraje </a:t>
            </a:r>
            <a:r>
              <a:rPr lang="es-PA" sz="1100" u="sng" dirty="0">
                <a:solidFill>
                  <a:srgbClr val="002060"/>
                </a:solidFill>
                <a:latin typeface="Arial" panose="020B0604020202020204" pitchFamily="34" charset="0"/>
                <a:cs typeface="Arial" panose="020B0604020202020204" pitchFamily="34" charset="0"/>
              </a:rPr>
              <a:t>Guillermo, S.R., </a:t>
            </a:r>
            <a:r>
              <a:rPr lang="es-PA" sz="1100" i="1" u="sng" dirty="0">
                <a:solidFill>
                  <a:srgbClr val="002060"/>
                </a:solidFill>
                <a:latin typeface="Arial" panose="020B0604020202020204" pitchFamily="34" charset="0"/>
                <a:cs typeface="Arial" panose="020B0604020202020204" pitchFamily="34" charset="0"/>
              </a:rPr>
              <a:t>Comercio Ilícito</a:t>
            </a:r>
            <a:r>
              <a:rPr lang="es-PA" sz="1100" u="sng" dirty="0">
                <a:solidFill>
                  <a:srgbClr val="002060"/>
                </a:solidFill>
                <a:latin typeface="Arial" panose="020B0604020202020204" pitchFamily="34" charset="0"/>
                <a:cs typeface="Arial" panose="020B0604020202020204" pitchFamily="34" charset="0"/>
              </a:rPr>
              <a:t>, 2015, </a:t>
            </a:r>
            <a:r>
              <a:rPr lang="es-PA" sz="1100" u="sng" dirty="0" err="1">
                <a:solidFill>
                  <a:srgbClr val="002060"/>
                </a:solidFill>
                <a:latin typeface="Arial" panose="020B0604020202020204" pitchFamily="34" charset="0"/>
                <a:cs typeface="Arial" panose="020B0604020202020204" pitchFamily="34" charset="0"/>
              </a:rPr>
              <a:t>World</a:t>
            </a:r>
            <a:r>
              <a:rPr lang="es-PA" sz="1100" u="sng" dirty="0">
                <a:solidFill>
                  <a:srgbClr val="002060"/>
                </a:solidFill>
                <a:latin typeface="Arial" panose="020B0604020202020204" pitchFamily="34" charset="0"/>
                <a:cs typeface="Arial" panose="020B0604020202020204" pitchFamily="34" charset="0"/>
              </a:rPr>
              <a:t> </a:t>
            </a:r>
            <a:r>
              <a:rPr lang="es-PA" sz="1100" u="sng" dirty="0" err="1">
                <a:solidFill>
                  <a:srgbClr val="002060"/>
                </a:solidFill>
                <a:latin typeface="Arial" panose="020B0604020202020204" pitchFamily="34" charset="0"/>
                <a:cs typeface="Arial" panose="020B0604020202020204" pitchFamily="34" charset="0"/>
              </a:rPr>
              <a:t>Health</a:t>
            </a:r>
            <a:r>
              <a:rPr lang="es-PA" sz="1100" u="sng" dirty="0">
                <a:solidFill>
                  <a:srgbClr val="002060"/>
                </a:solidFill>
                <a:latin typeface="Arial" panose="020B0604020202020204" pitchFamily="34" charset="0"/>
                <a:cs typeface="Arial" panose="020B0604020202020204" pitchFamily="34" charset="0"/>
              </a:rPr>
              <a:t> </a:t>
            </a:r>
            <a:r>
              <a:rPr lang="es-PA" sz="1100" u="sng" dirty="0" err="1">
                <a:solidFill>
                  <a:srgbClr val="002060"/>
                </a:solidFill>
                <a:latin typeface="Arial" panose="020B0604020202020204" pitchFamily="34" charset="0"/>
                <a:cs typeface="Arial" panose="020B0604020202020204" pitchFamily="34" charset="0"/>
              </a:rPr>
              <a:t>Organization</a:t>
            </a:r>
            <a:r>
              <a:rPr lang="es-PA" sz="1100" u="sng" dirty="0">
                <a:solidFill>
                  <a:srgbClr val="002060"/>
                </a:solidFill>
                <a:latin typeface="Arial" panose="020B0604020202020204" pitchFamily="34" charset="0"/>
                <a:cs typeface="Arial" panose="020B0604020202020204" pitchFamily="34" charset="0"/>
              </a:rPr>
              <a:t> and </a:t>
            </a:r>
            <a:r>
              <a:rPr lang="es-PA" sz="1100" u="sng" dirty="0" err="1">
                <a:solidFill>
                  <a:srgbClr val="002060"/>
                </a:solidFill>
                <a:latin typeface="Arial" panose="020B0604020202020204" pitchFamily="34" charset="0"/>
                <a:cs typeface="Arial" panose="020B0604020202020204" pitchFamily="34" charset="0"/>
              </a:rPr>
              <a:t>Panamerican</a:t>
            </a:r>
            <a:r>
              <a:rPr lang="es-PA" sz="1100" u="sng" dirty="0">
                <a:solidFill>
                  <a:srgbClr val="002060"/>
                </a:solidFill>
                <a:latin typeface="Arial" panose="020B0604020202020204" pitchFamily="34" charset="0"/>
                <a:cs typeface="Arial" panose="020B0604020202020204" pitchFamily="34" charset="0"/>
              </a:rPr>
              <a:t> </a:t>
            </a:r>
            <a:r>
              <a:rPr lang="es-PA" sz="1100" u="sng" dirty="0" err="1">
                <a:solidFill>
                  <a:srgbClr val="002060"/>
                </a:solidFill>
                <a:latin typeface="Arial" panose="020B0604020202020204" pitchFamily="34" charset="0"/>
                <a:cs typeface="Arial" panose="020B0604020202020204" pitchFamily="34" charset="0"/>
              </a:rPr>
              <a:t>Health</a:t>
            </a:r>
            <a:r>
              <a:rPr lang="es-PA" sz="1100" u="sng" dirty="0">
                <a:solidFill>
                  <a:srgbClr val="002060"/>
                </a:solidFill>
                <a:latin typeface="Arial" panose="020B0604020202020204" pitchFamily="34" charset="0"/>
                <a:cs typeface="Arial" panose="020B0604020202020204" pitchFamily="34" charset="0"/>
              </a:rPr>
              <a:t> </a:t>
            </a:r>
            <a:r>
              <a:rPr lang="es-PA" sz="1100" u="sng" dirty="0" err="1">
                <a:solidFill>
                  <a:srgbClr val="002060"/>
                </a:solidFill>
                <a:latin typeface="Arial" panose="020B0604020202020204" pitchFamily="34" charset="0"/>
                <a:cs typeface="Arial" panose="020B0604020202020204" pitchFamily="34" charset="0"/>
              </a:rPr>
              <a:t>Organization</a:t>
            </a:r>
            <a:r>
              <a:rPr lang="es-PA" sz="1100" u="sng" dirty="0">
                <a:solidFill>
                  <a:srgbClr val="002060"/>
                </a:solidFill>
                <a:latin typeface="Arial" panose="020B0604020202020204" pitchFamily="34" charset="0"/>
                <a:cs typeface="Arial" panose="020B0604020202020204" pitchFamily="34" charset="0"/>
              </a:rPr>
              <a:t>: Washington DC. p. 2.</a:t>
            </a:r>
            <a:endParaRPr lang="es-PA" sz="1100" dirty="0">
              <a:solidFill>
                <a:srgbClr val="002060"/>
              </a:solidFill>
              <a:latin typeface="Arial" panose="020B0604020202020204" pitchFamily="34" charset="0"/>
              <a:cs typeface="Arial" panose="020B0604020202020204" pitchFamily="34" charset="0"/>
            </a:endParaRPr>
          </a:p>
          <a:p>
            <a:pPr algn="just"/>
            <a:r>
              <a:rPr lang="es-PA" sz="1100" b="1" u="sng" dirty="0">
                <a:solidFill>
                  <a:srgbClr val="002060"/>
                </a:solidFill>
                <a:latin typeface="Arial" panose="020B0604020202020204" pitchFamily="34" charset="0"/>
                <a:cs typeface="Arial" panose="020B0604020202020204" pitchFamily="34" charset="0"/>
              </a:rPr>
              <a:t>3</a:t>
            </a:r>
            <a:r>
              <a:rPr lang="es-PA" sz="1100" u="sng" dirty="0" smtClean="0">
                <a:solidFill>
                  <a:srgbClr val="002060"/>
                </a:solidFill>
                <a:latin typeface="Arial" panose="020B0604020202020204" pitchFamily="34" charset="0"/>
                <a:cs typeface="Arial" panose="020B0604020202020204" pitchFamily="34" charset="0"/>
              </a:rPr>
              <a:t>. </a:t>
            </a:r>
            <a:r>
              <a:rPr lang="es-PA" sz="1100" u="sng" dirty="0" err="1" smtClean="0">
                <a:solidFill>
                  <a:srgbClr val="002060"/>
                </a:solidFill>
                <a:latin typeface="Arial" panose="020B0604020202020204" pitchFamily="34" charset="0"/>
                <a:cs typeface="Arial" panose="020B0604020202020204" pitchFamily="34" charset="0"/>
              </a:rPr>
              <a:t>Tactics</a:t>
            </a:r>
            <a:r>
              <a:rPr lang="es-PA" sz="1100" u="sng" dirty="0">
                <a:solidFill>
                  <a:srgbClr val="002060"/>
                </a:solidFill>
                <a:latin typeface="Arial" panose="020B0604020202020204" pitchFamily="34" charset="0"/>
                <a:cs typeface="Arial" panose="020B0604020202020204" pitchFamily="34" charset="0"/>
              </a:rPr>
              <a:t>, T. </a:t>
            </a:r>
            <a:r>
              <a:rPr lang="es-PA" sz="1100" i="1" u="sng" dirty="0">
                <a:solidFill>
                  <a:srgbClr val="002060"/>
                </a:solidFill>
                <a:latin typeface="Arial" panose="020B0604020202020204" pitchFamily="34" charset="0"/>
                <a:cs typeface="Arial" panose="020B0604020202020204" pitchFamily="34" charset="0"/>
              </a:rPr>
              <a:t>International </a:t>
            </a:r>
            <a:r>
              <a:rPr lang="es-PA" sz="1100" i="1" u="sng" dirty="0" err="1">
                <a:solidFill>
                  <a:srgbClr val="002060"/>
                </a:solidFill>
                <a:latin typeface="Arial" panose="020B0604020202020204" pitchFamily="34" charset="0"/>
                <a:cs typeface="Arial" panose="020B0604020202020204" pitchFamily="34" charset="0"/>
              </a:rPr>
              <a:t>Tax</a:t>
            </a:r>
            <a:r>
              <a:rPr lang="es-PA" sz="1100" i="1" u="sng" dirty="0">
                <a:solidFill>
                  <a:srgbClr val="002060"/>
                </a:solidFill>
                <a:latin typeface="Arial" panose="020B0604020202020204" pitchFamily="34" charset="0"/>
                <a:cs typeface="Arial" panose="020B0604020202020204" pitchFamily="34" charset="0"/>
              </a:rPr>
              <a:t> and </a:t>
            </a:r>
            <a:r>
              <a:rPr lang="es-PA" sz="1100" i="1" u="sng" dirty="0" err="1">
                <a:solidFill>
                  <a:srgbClr val="002060"/>
                </a:solidFill>
                <a:latin typeface="Arial" panose="020B0604020202020204" pitchFamily="34" charset="0"/>
                <a:cs typeface="Arial" panose="020B0604020202020204" pitchFamily="34" charset="0"/>
              </a:rPr>
              <a:t>Investment</a:t>
            </a:r>
            <a:r>
              <a:rPr lang="es-PA" sz="1100" i="1" u="sng" dirty="0">
                <a:solidFill>
                  <a:srgbClr val="002060"/>
                </a:solidFill>
                <a:latin typeface="Arial" panose="020B0604020202020204" pitchFamily="34" charset="0"/>
                <a:cs typeface="Arial" panose="020B0604020202020204" pitchFamily="34" charset="0"/>
              </a:rPr>
              <a:t> Center</a:t>
            </a:r>
            <a:r>
              <a:rPr lang="es-PA" sz="1100" u="sng" dirty="0">
                <a:solidFill>
                  <a:srgbClr val="002060"/>
                </a:solidFill>
                <a:latin typeface="Arial" panose="020B0604020202020204" pitchFamily="34" charset="0"/>
                <a:cs typeface="Arial" panose="020B0604020202020204" pitchFamily="34" charset="0"/>
              </a:rPr>
              <a:t>.  [</a:t>
            </a:r>
            <a:r>
              <a:rPr lang="es-PA" sz="1100" u="sng" dirty="0" err="1">
                <a:solidFill>
                  <a:srgbClr val="002060"/>
                </a:solidFill>
                <a:latin typeface="Arial" panose="020B0604020202020204" pitchFamily="34" charset="0"/>
                <a:cs typeface="Arial" panose="020B0604020202020204" pitchFamily="34" charset="0"/>
              </a:rPr>
              <a:t>cited</a:t>
            </a:r>
            <a:r>
              <a:rPr lang="es-PA" sz="1100" u="sng" dirty="0">
                <a:solidFill>
                  <a:srgbClr val="002060"/>
                </a:solidFill>
                <a:latin typeface="Arial" panose="020B0604020202020204" pitchFamily="34" charset="0"/>
                <a:cs typeface="Arial" panose="020B0604020202020204" pitchFamily="34" charset="0"/>
              </a:rPr>
              <a:t> 2016 7-4-16]; </a:t>
            </a:r>
            <a:r>
              <a:rPr lang="es-PA" sz="1100" u="sng" dirty="0" err="1">
                <a:solidFill>
                  <a:srgbClr val="002060"/>
                </a:solidFill>
                <a:latin typeface="Arial" panose="020B0604020202020204" pitchFamily="34" charset="0"/>
                <a:cs typeface="Arial" panose="020B0604020202020204" pitchFamily="34" charset="0"/>
              </a:rPr>
              <a:t>Available</a:t>
            </a:r>
            <a:r>
              <a:rPr lang="es-PA" sz="1100" u="sng" dirty="0">
                <a:solidFill>
                  <a:srgbClr val="002060"/>
                </a:solidFill>
                <a:latin typeface="Arial" panose="020B0604020202020204" pitchFamily="34" charset="0"/>
                <a:cs typeface="Arial" panose="020B0604020202020204" pitchFamily="34" charset="0"/>
              </a:rPr>
              <a:t> </a:t>
            </a:r>
            <a:r>
              <a:rPr lang="es-PA" sz="1100" u="sng" dirty="0" err="1">
                <a:solidFill>
                  <a:srgbClr val="002060"/>
                </a:solidFill>
                <a:latin typeface="Arial" panose="020B0604020202020204" pitchFamily="34" charset="0"/>
                <a:cs typeface="Arial" panose="020B0604020202020204" pitchFamily="34" charset="0"/>
              </a:rPr>
              <a:t>from</a:t>
            </a:r>
            <a:r>
              <a:rPr lang="es-PA" sz="1100" u="sng" dirty="0">
                <a:solidFill>
                  <a:srgbClr val="002060"/>
                </a:solidFill>
                <a:latin typeface="Arial" panose="020B0604020202020204" pitchFamily="34" charset="0"/>
                <a:cs typeface="Arial" panose="020B0604020202020204" pitchFamily="34" charset="0"/>
              </a:rPr>
              <a:t>: </a:t>
            </a:r>
            <a:r>
              <a:rPr lang="es-PA" sz="1100" u="sng" dirty="0">
                <a:solidFill>
                  <a:srgbClr val="002060"/>
                </a:solidFill>
                <a:latin typeface="Arial" panose="020B0604020202020204" pitchFamily="34" charset="0"/>
                <a:cs typeface="Arial" panose="020B0604020202020204" pitchFamily="34" charset="0"/>
                <a:hlinkClick r:id="rId2"/>
              </a:rPr>
              <a:t>http://www.tobaccotactics.org/index.php/International_Tax_and_Investment_Center</a:t>
            </a:r>
            <a:r>
              <a:rPr lang="es-PA" sz="1100" dirty="0">
                <a:solidFill>
                  <a:srgbClr val="002060"/>
                </a:solidFill>
                <a:latin typeface="Arial" panose="020B0604020202020204" pitchFamily="34" charset="0"/>
                <a:cs typeface="Arial" panose="020B0604020202020204" pitchFamily="34" charset="0"/>
              </a:rPr>
              <a:t>.</a:t>
            </a:r>
          </a:p>
          <a:p>
            <a:pPr algn="just"/>
            <a:r>
              <a:rPr lang="es-PA" sz="1100" b="1" dirty="0" smtClean="0">
                <a:solidFill>
                  <a:srgbClr val="002060"/>
                </a:solidFill>
                <a:latin typeface="Arial" panose="020B0604020202020204" pitchFamily="34" charset="0"/>
                <a:cs typeface="Arial" panose="020B0604020202020204" pitchFamily="34" charset="0"/>
              </a:rPr>
              <a:t>4</a:t>
            </a:r>
            <a:r>
              <a:rPr lang="es-PA" sz="1100" dirty="0" smtClean="0">
                <a:solidFill>
                  <a:srgbClr val="002060"/>
                </a:solidFill>
                <a:latin typeface="Arial" panose="020B0604020202020204" pitchFamily="34" charset="0"/>
                <a:cs typeface="Arial" panose="020B0604020202020204" pitchFamily="34" charset="0"/>
              </a:rPr>
              <a:t>. </a:t>
            </a:r>
            <a:r>
              <a:rPr lang="es-PA" sz="1100" dirty="0" err="1" smtClean="0">
                <a:solidFill>
                  <a:srgbClr val="002060"/>
                </a:solidFill>
                <a:latin typeface="Arial" panose="020B0604020202020204" pitchFamily="34" charset="0"/>
                <a:cs typeface="Arial" panose="020B0604020202020204" pitchFamily="34" charset="0"/>
              </a:rPr>
              <a:t>Organization</a:t>
            </a:r>
            <a:r>
              <a:rPr lang="es-PA" sz="1100" dirty="0">
                <a:solidFill>
                  <a:srgbClr val="002060"/>
                </a:solidFill>
                <a:latin typeface="Arial" panose="020B0604020202020204" pitchFamily="34" charset="0"/>
                <a:cs typeface="Arial" panose="020B0604020202020204" pitchFamily="34" charset="0"/>
              </a:rPr>
              <a:t>, W.H., </a:t>
            </a:r>
            <a:r>
              <a:rPr lang="es-PA" sz="1100" i="1" dirty="0">
                <a:solidFill>
                  <a:srgbClr val="002060"/>
                </a:solidFill>
                <a:latin typeface="Arial" panose="020B0604020202020204" pitchFamily="34" charset="0"/>
                <a:cs typeface="Arial" panose="020B0604020202020204" pitchFamily="34" charset="0"/>
              </a:rPr>
              <a:t>Status of </a:t>
            </a:r>
            <a:r>
              <a:rPr lang="es-PA" sz="1100" i="1" dirty="0" err="1">
                <a:solidFill>
                  <a:srgbClr val="002060"/>
                </a:solidFill>
                <a:latin typeface="Arial" panose="020B0604020202020204" pitchFamily="34" charset="0"/>
                <a:cs typeface="Arial" panose="020B0604020202020204" pitchFamily="34" charset="0"/>
              </a:rPr>
              <a:t>illicit</a:t>
            </a:r>
            <a:r>
              <a:rPr lang="es-PA" sz="1100" i="1" dirty="0">
                <a:solidFill>
                  <a:srgbClr val="002060"/>
                </a:solidFill>
                <a:latin typeface="Arial" panose="020B0604020202020204" pitchFamily="34" charset="0"/>
                <a:cs typeface="Arial" panose="020B0604020202020204" pitchFamily="34" charset="0"/>
              </a:rPr>
              <a:t> </a:t>
            </a:r>
            <a:r>
              <a:rPr lang="es-PA" sz="1100" i="1" dirty="0" err="1">
                <a:solidFill>
                  <a:srgbClr val="002060"/>
                </a:solidFill>
                <a:latin typeface="Arial" panose="020B0604020202020204" pitchFamily="34" charset="0"/>
                <a:cs typeface="Arial" panose="020B0604020202020204" pitchFamily="34" charset="0"/>
              </a:rPr>
              <a:t>trade</a:t>
            </a:r>
            <a:r>
              <a:rPr lang="es-PA" sz="1100" i="1" dirty="0">
                <a:solidFill>
                  <a:srgbClr val="002060"/>
                </a:solidFill>
                <a:latin typeface="Arial" panose="020B0604020202020204" pitchFamily="34" charset="0"/>
                <a:cs typeface="Arial" panose="020B0604020202020204" pitchFamily="34" charset="0"/>
              </a:rPr>
              <a:t> in Central </a:t>
            </a:r>
            <a:r>
              <a:rPr lang="es-PA" sz="1100" i="1" dirty="0" err="1">
                <a:solidFill>
                  <a:srgbClr val="002060"/>
                </a:solidFill>
                <a:latin typeface="Arial" panose="020B0604020202020204" pitchFamily="34" charset="0"/>
                <a:cs typeface="Arial" panose="020B0604020202020204" pitchFamily="34" charset="0"/>
              </a:rPr>
              <a:t>America</a:t>
            </a:r>
            <a:r>
              <a:rPr lang="es-PA" sz="1100" dirty="0">
                <a:solidFill>
                  <a:srgbClr val="002060"/>
                </a:solidFill>
                <a:latin typeface="Arial" panose="020B0604020202020204" pitchFamily="34" charset="0"/>
                <a:cs typeface="Arial" panose="020B0604020202020204" pitchFamily="34" charset="0"/>
              </a:rPr>
              <a:t>, 2015, </a:t>
            </a:r>
            <a:r>
              <a:rPr lang="es-PA" sz="1100" dirty="0" err="1">
                <a:solidFill>
                  <a:srgbClr val="002060"/>
                </a:solidFill>
                <a:latin typeface="Arial" panose="020B0604020202020204" pitchFamily="34" charset="0"/>
                <a:cs typeface="Arial" panose="020B0604020202020204" pitchFamily="34" charset="0"/>
              </a:rPr>
              <a:t>World</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Health</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Organization</a:t>
            </a:r>
            <a:r>
              <a:rPr lang="es-PA" sz="1100" dirty="0">
                <a:solidFill>
                  <a:srgbClr val="002060"/>
                </a:solidFill>
                <a:latin typeface="Arial" panose="020B0604020202020204" pitchFamily="34" charset="0"/>
                <a:cs typeface="Arial" panose="020B0604020202020204" pitchFamily="34" charset="0"/>
              </a:rPr>
              <a:t>: Washington D.C. p. 12.</a:t>
            </a:r>
          </a:p>
          <a:p>
            <a:pPr algn="just"/>
            <a:r>
              <a:rPr lang="es-PA" sz="1100" b="1" dirty="0" smtClean="0">
                <a:solidFill>
                  <a:srgbClr val="002060"/>
                </a:solidFill>
                <a:latin typeface="Arial" panose="020B0604020202020204" pitchFamily="34" charset="0"/>
                <a:cs typeface="Arial" panose="020B0604020202020204" pitchFamily="34" charset="0"/>
              </a:rPr>
              <a:t>5</a:t>
            </a:r>
            <a:r>
              <a:rPr lang="es-PA" sz="1100" dirty="0" smtClean="0">
                <a:solidFill>
                  <a:srgbClr val="002060"/>
                </a:solidFill>
                <a:latin typeface="Arial" panose="020B0604020202020204" pitchFamily="34" charset="0"/>
                <a:cs typeface="Arial" panose="020B0604020202020204" pitchFamily="34" charset="0"/>
              </a:rPr>
              <a:t>. Ministerio </a:t>
            </a:r>
            <a:r>
              <a:rPr lang="es-PA" sz="1100" dirty="0">
                <a:solidFill>
                  <a:srgbClr val="002060"/>
                </a:solidFill>
                <a:latin typeface="Arial" panose="020B0604020202020204" pitchFamily="34" charset="0"/>
                <a:cs typeface="Arial" panose="020B0604020202020204" pitchFamily="34" charset="0"/>
              </a:rPr>
              <a:t>de Salud, </a:t>
            </a:r>
            <a:r>
              <a:rPr lang="es-PA" sz="1100" dirty="0" err="1">
                <a:solidFill>
                  <a:srgbClr val="002060"/>
                </a:solidFill>
                <a:latin typeface="Arial" panose="020B0604020202020204" pitchFamily="34" charset="0"/>
                <a:cs typeface="Arial" panose="020B0604020202020204" pitchFamily="34" charset="0"/>
              </a:rPr>
              <a:t>I.C.G.d.E.d.l.S</a:t>
            </a:r>
            <a:r>
              <a:rPr lang="es-PA" sz="1100" dirty="0">
                <a:solidFill>
                  <a:srgbClr val="002060"/>
                </a:solidFill>
                <a:latin typeface="Arial" panose="020B0604020202020204" pitchFamily="34" charset="0"/>
                <a:cs typeface="Arial" panose="020B0604020202020204" pitchFamily="34" charset="0"/>
              </a:rPr>
              <a:t>., Centro para el Control y Prevención de Enfermedades, Organización Panamericana de la Salud, Organización Mundial de la Salud, Ministerio de Economía y Finanzas y Instituto Nacional de Estadística y Censo., Global </a:t>
            </a:r>
            <a:r>
              <a:rPr lang="es-PA" sz="1100" dirty="0" err="1">
                <a:solidFill>
                  <a:srgbClr val="002060"/>
                </a:solidFill>
                <a:latin typeface="Arial" panose="020B0604020202020204" pitchFamily="34" charset="0"/>
                <a:cs typeface="Arial" panose="020B0604020202020204" pitchFamily="34" charset="0"/>
              </a:rPr>
              <a:t>Adult</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Tobacco</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Survey</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Panama</a:t>
            </a:r>
            <a:r>
              <a:rPr lang="es-PA" sz="1100" dirty="0">
                <a:solidFill>
                  <a:srgbClr val="002060"/>
                </a:solidFill>
                <a:latin typeface="Arial" panose="020B0604020202020204" pitchFamily="34" charset="0"/>
                <a:cs typeface="Arial" panose="020B0604020202020204" pitchFamily="34" charset="0"/>
              </a:rPr>
              <a:t>., 2013.</a:t>
            </a:r>
          </a:p>
          <a:p>
            <a:pPr algn="just"/>
            <a:r>
              <a:rPr lang="es-PA" sz="1100" b="1" dirty="0" smtClean="0">
                <a:solidFill>
                  <a:srgbClr val="002060"/>
                </a:solidFill>
                <a:latin typeface="Arial" panose="020B0604020202020204" pitchFamily="34" charset="0"/>
                <a:cs typeface="Arial" panose="020B0604020202020204" pitchFamily="34" charset="0"/>
              </a:rPr>
              <a:t>6</a:t>
            </a:r>
            <a:r>
              <a:rPr lang="es-PA" sz="1100" dirty="0" smtClean="0">
                <a:solidFill>
                  <a:srgbClr val="002060"/>
                </a:solidFill>
                <a:latin typeface="Arial" panose="020B0604020202020204" pitchFamily="34" charset="0"/>
                <a:cs typeface="Arial" panose="020B0604020202020204" pitchFamily="34" charset="0"/>
              </a:rPr>
              <a:t>. </a:t>
            </a:r>
            <a:r>
              <a:rPr lang="es-PA" sz="1100" dirty="0" err="1" smtClean="0">
                <a:solidFill>
                  <a:srgbClr val="002060"/>
                </a:solidFill>
                <a:latin typeface="Arial" panose="020B0604020202020204" pitchFamily="34" charset="0"/>
                <a:cs typeface="Arial" panose="020B0604020202020204" pitchFamily="34" charset="0"/>
              </a:rPr>
              <a:t>Stein</a:t>
            </a:r>
            <a:r>
              <a:rPr lang="es-PA" sz="1100" dirty="0" smtClean="0">
                <a:solidFill>
                  <a:srgbClr val="002060"/>
                </a:solidFill>
                <a:latin typeface="Arial" panose="020B0604020202020204" pitchFamily="34" charset="0"/>
                <a:cs typeface="Arial" panose="020B0604020202020204" pitchFamily="34" charset="0"/>
              </a:rPr>
              <a:t> </a:t>
            </a:r>
            <a:r>
              <a:rPr lang="es-PA" sz="1100" dirty="0">
                <a:solidFill>
                  <a:srgbClr val="002060"/>
                </a:solidFill>
                <a:latin typeface="Arial" panose="020B0604020202020204" pitchFamily="34" charset="0"/>
                <a:cs typeface="Arial" panose="020B0604020202020204" pitchFamily="34" charset="0"/>
              </a:rPr>
              <a:t>Eduardo, </a:t>
            </a:r>
            <a:r>
              <a:rPr lang="es-PA" sz="1100" dirty="0" err="1">
                <a:solidFill>
                  <a:srgbClr val="002060"/>
                </a:solidFill>
                <a:latin typeface="Arial" panose="020B0604020202020204" pitchFamily="34" charset="0"/>
                <a:cs typeface="Arial" panose="020B0604020202020204" pitchFamily="34" charset="0"/>
              </a:rPr>
              <a:t>e.a</a:t>
            </a:r>
            <a:r>
              <a:rPr lang="es-PA" sz="1100" dirty="0">
                <a:solidFill>
                  <a:srgbClr val="002060"/>
                </a:solidFill>
                <a:latin typeface="Arial" panose="020B0604020202020204" pitchFamily="34" charset="0"/>
                <a:cs typeface="Arial" panose="020B0604020202020204" pitchFamily="34" charset="0"/>
              </a:rPr>
              <a:t>., ed. Contrabando y defraudación aduanera en Centroamérica. 2015, Fundación Konrad Adenauer: Guatemala. 127.</a:t>
            </a:r>
          </a:p>
          <a:p>
            <a:pPr algn="just"/>
            <a:r>
              <a:rPr lang="es-PA" sz="1100" b="1" u="sng" dirty="0" smtClean="0">
                <a:solidFill>
                  <a:srgbClr val="002060"/>
                </a:solidFill>
                <a:latin typeface="Arial" panose="020B0604020202020204" pitchFamily="34" charset="0"/>
                <a:cs typeface="Arial" panose="020B0604020202020204" pitchFamily="34" charset="0"/>
              </a:rPr>
              <a:t>7</a:t>
            </a:r>
            <a:r>
              <a:rPr lang="es-PA" sz="1100" u="sng" dirty="0" smtClean="0">
                <a:solidFill>
                  <a:srgbClr val="002060"/>
                </a:solidFill>
                <a:latin typeface="Arial" panose="020B0604020202020204" pitchFamily="34" charset="0"/>
                <a:cs typeface="Arial" panose="020B0604020202020204" pitchFamily="34" charset="0"/>
              </a:rPr>
              <a:t>. </a:t>
            </a:r>
            <a:r>
              <a:rPr lang="es-PA" sz="1100" u="sng" dirty="0" err="1" smtClean="0">
                <a:solidFill>
                  <a:srgbClr val="002060"/>
                </a:solidFill>
                <a:latin typeface="Arial" panose="020B0604020202020204" pitchFamily="34" charset="0"/>
                <a:cs typeface="Arial" panose="020B0604020202020204" pitchFamily="34" charset="0"/>
              </a:rPr>
              <a:t>Organization</a:t>
            </a:r>
            <a:r>
              <a:rPr lang="es-PA" sz="1100" u="sng" dirty="0">
                <a:solidFill>
                  <a:srgbClr val="002060"/>
                </a:solidFill>
                <a:latin typeface="Arial" panose="020B0604020202020204" pitchFamily="34" charset="0"/>
                <a:cs typeface="Arial" panose="020B0604020202020204" pitchFamily="34" charset="0"/>
              </a:rPr>
              <a:t>, W.H., </a:t>
            </a:r>
            <a:r>
              <a:rPr lang="es-PA" sz="1100" i="1" u="sng" dirty="0" err="1">
                <a:solidFill>
                  <a:srgbClr val="002060"/>
                </a:solidFill>
                <a:latin typeface="Arial" panose="020B0604020202020204" pitchFamily="34" charset="0"/>
                <a:cs typeface="Arial" panose="020B0604020202020204" pitchFamily="34" charset="0"/>
              </a:rPr>
              <a:t>Earmarked</a:t>
            </a:r>
            <a:r>
              <a:rPr lang="es-PA" sz="1100" i="1" u="sng" dirty="0">
                <a:solidFill>
                  <a:srgbClr val="002060"/>
                </a:solidFill>
                <a:latin typeface="Arial" panose="020B0604020202020204" pitchFamily="34" charset="0"/>
                <a:cs typeface="Arial" panose="020B0604020202020204" pitchFamily="34" charset="0"/>
              </a:rPr>
              <a:t> </a:t>
            </a:r>
            <a:r>
              <a:rPr lang="es-PA" sz="1100" i="1" u="sng" dirty="0" err="1">
                <a:solidFill>
                  <a:srgbClr val="002060"/>
                </a:solidFill>
                <a:latin typeface="Arial" panose="020B0604020202020204" pitchFamily="34" charset="0"/>
                <a:cs typeface="Arial" panose="020B0604020202020204" pitchFamily="34" charset="0"/>
              </a:rPr>
              <a:t>tobacco</a:t>
            </a:r>
            <a:r>
              <a:rPr lang="es-PA" sz="1100" i="1" u="sng" dirty="0">
                <a:solidFill>
                  <a:srgbClr val="002060"/>
                </a:solidFill>
                <a:latin typeface="Arial" panose="020B0604020202020204" pitchFamily="34" charset="0"/>
                <a:cs typeface="Arial" panose="020B0604020202020204" pitchFamily="34" charset="0"/>
              </a:rPr>
              <a:t> </a:t>
            </a:r>
            <a:r>
              <a:rPr lang="es-PA" sz="1100" i="1" u="sng" dirty="0" err="1">
                <a:solidFill>
                  <a:srgbClr val="002060"/>
                </a:solidFill>
                <a:latin typeface="Arial" panose="020B0604020202020204" pitchFamily="34" charset="0"/>
                <a:cs typeface="Arial" panose="020B0604020202020204" pitchFamily="34" charset="0"/>
              </a:rPr>
              <a:t>taxes</a:t>
            </a:r>
            <a:r>
              <a:rPr lang="es-PA" sz="1100" i="1" u="sng" dirty="0">
                <a:solidFill>
                  <a:srgbClr val="002060"/>
                </a:solidFill>
                <a:latin typeface="Arial" panose="020B0604020202020204" pitchFamily="34" charset="0"/>
                <a:cs typeface="Arial" panose="020B0604020202020204" pitchFamily="34" charset="0"/>
              </a:rPr>
              <a:t>: </a:t>
            </a:r>
            <a:r>
              <a:rPr lang="es-PA" sz="1100" i="1" u="sng" dirty="0" err="1">
                <a:solidFill>
                  <a:srgbClr val="002060"/>
                </a:solidFill>
                <a:latin typeface="Arial" panose="020B0604020202020204" pitchFamily="34" charset="0"/>
                <a:cs typeface="Arial" panose="020B0604020202020204" pitchFamily="34" charset="0"/>
              </a:rPr>
              <a:t>lessons</a:t>
            </a:r>
            <a:r>
              <a:rPr lang="es-PA" sz="1100" i="1" u="sng" dirty="0">
                <a:solidFill>
                  <a:srgbClr val="002060"/>
                </a:solidFill>
                <a:latin typeface="Arial" panose="020B0604020202020204" pitchFamily="34" charset="0"/>
                <a:cs typeface="Arial" panose="020B0604020202020204" pitchFamily="34" charset="0"/>
              </a:rPr>
              <a:t> </a:t>
            </a:r>
            <a:r>
              <a:rPr lang="es-PA" sz="1100" i="1" u="sng" dirty="0" err="1">
                <a:solidFill>
                  <a:srgbClr val="002060"/>
                </a:solidFill>
                <a:latin typeface="Arial" panose="020B0604020202020204" pitchFamily="34" charset="0"/>
                <a:cs typeface="Arial" panose="020B0604020202020204" pitchFamily="34" charset="0"/>
              </a:rPr>
              <a:t>learnt</a:t>
            </a:r>
            <a:r>
              <a:rPr lang="es-PA" sz="1100" i="1" u="sng" dirty="0">
                <a:solidFill>
                  <a:srgbClr val="002060"/>
                </a:solidFill>
                <a:latin typeface="Arial" panose="020B0604020202020204" pitchFamily="34" charset="0"/>
                <a:cs typeface="Arial" panose="020B0604020202020204" pitchFamily="34" charset="0"/>
              </a:rPr>
              <a:t> </a:t>
            </a:r>
            <a:r>
              <a:rPr lang="es-PA" sz="1100" i="1" u="sng" dirty="0" err="1">
                <a:solidFill>
                  <a:srgbClr val="002060"/>
                </a:solidFill>
                <a:latin typeface="Arial" panose="020B0604020202020204" pitchFamily="34" charset="0"/>
                <a:cs typeface="Arial" panose="020B0604020202020204" pitchFamily="34" charset="0"/>
              </a:rPr>
              <a:t>from</a:t>
            </a:r>
            <a:r>
              <a:rPr lang="es-PA" sz="1100" i="1" u="sng" dirty="0">
                <a:solidFill>
                  <a:srgbClr val="002060"/>
                </a:solidFill>
                <a:latin typeface="Arial" panose="020B0604020202020204" pitchFamily="34" charset="0"/>
                <a:cs typeface="Arial" panose="020B0604020202020204" pitchFamily="34" charset="0"/>
              </a:rPr>
              <a:t> </a:t>
            </a:r>
            <a:r>
              <a:rPr lang="es-PA" sz="1100" i="1" u="sng" dirty="0" err="1">
                <a:solidFill>
                  <a:srgbClr val="002060"/>
                </a:solidFill>
                <a:latin typeface="Arial" panose="020B0604020202020204" pitchFamily="34" charset="0"/>
                <a:cs typeface="Arial" panose="020B0604020202020204" pitchFamily="34" charset="0"/>
              </a:rPr>
              <a:t>nine</a:t>
            </a:r>
            <a:r>
              <a:rPr lang="es-PA" sz="1100" i="1" u="sng" dirty="0">
                <a:solidFill>
                  <a:srgbClr val="002060"/>
                </a:solidFill>
                <a:latin typeface="Arial" panose="020B0604020202020204" pitchFamily="34" charset="0"/>
                <a:cs typeface="Arial" panose="020B0604020202020204" pitchFamily="34" charset="0"/>
              </a:rPr>
              <a:t> </a:t>
            </a:r>
            <a:r>
              <a:rPr lang="es-PA" sz="1100" i="1" u="sng" dirty="0" err="1">
                <a:solidFill>
                  <a:srgbClr val="002060"/>
                </a:solidFill>
                <a:latin typeface="Arial" panose="020B0604020202020204" pitchFamily="34" charset="0"/>
                <a:cs typeface="Arial" panose="020B0604020202020204" pitchFamily="34" charset="0"/>
              </a:rPr>
              <a:t>countries</a:t>
            </a:r>
            <a:r>
              <a:rPr lang="es-PA" sz="1100" u="sng" dirty="0">
                <a:solidFill>
                  <a:srgbClr val="002060"/>
                </a:solidFill>
                <a:latin typeface="Arial" panose="020B0604020202020204" pitchFamily="34" charset="0"/>
                <a:cs typeface="Arial" panose="020B0604020202020204" pitchFamily="34" charset="0"/>
              </a:rPr>
              <a:t>, 2016, </a:t>
            </a:r>
            <a:r>
              <a:rPr lang="es-PA" sz="1100" u="sng" dirty="0" err="1">
                <a:solidFill>
                  <a:srgbClr val="002060"/>
                </a:solidFill>
                <a:latin typeface="Arial" panose="020B0604020202020204" pitchFamily="34" charset="0"/>
                <a:cs typeface="Arial" panose="020B0604020202020204" pitchFamily="34" charset="0"/>
              </a:rPr>
              <a:t>World</a:t>
            </a:r>
            <a:r>
              <a:rPr lang="es-PA" sz="1100" u="sng" dirty="0">
                <a:solidFill>
                  <a:srgbClr val="002060"/>
                </a:solidFill>
                <a:latin typeface="Arial" panose="020B0604020202020204" pitchFamily="34" charset="0"/>
                <a:cs typeface="Arial" panose="020B0604020202020204" pitchFamily="34" charset="0"/>
              </a:rPr>
              <a:t> </a:t>
            </a:r>
            <a:r>
              <a:rPr lang="es-PA" sz="1100" u="sng" dirty="0" err="1">
                <a:solidFill>
                  <a:srgbClr val="002060"/>
                </a:solidFill>
                <a:latin typeface="Arial" panose="020B0604020202020204" pitchFamily="34" charset="0"/>
                <a:cs typeface="Arial" panose="020B0604020202020204" pitchFamily="34" charset="0"/>
              </a:rPr>
              <a:t>Health</a:t>
            </a:r>
            <a:r>
              <a:rPr lang="es-PA" sz="1100" u="sng" dirty="0">
                <a:solidFill>
                  <a:srgbClr val="002060"/>
                </a:solidFill>
                <a:latin typeface="Arial" panose="020B0604020202020204" pitchFamily="34" charset="0"/>
                <a:cs typeface="Arial" panose="020B0604020202020204" pitchFamily="34" charset="0"/>
              </a:rPr>
              <a:t> </a:t>
            </a:r>
            <a:r>
              <a:rPr lang="es-PA" sz="1100" u="sng" dirty="0" err="1">
                <a:solidFill>
                  <a:srgbClr val="002060"/>
                </a:solidFill>
                <a:latin typeface="Arial" panose="020B0604020202020204" pitchFamily="34" charset="0"/>
                <a:cs typeface="Arial" panose="020B0604020202020204" pitchFamily="34" charset="0"/>
              </a:rPr>
              <a:t>Organization</a:t>
            </a:r>
            <a:r>
              <a:rPr lang="es-PA" sz="1100" u="sng" dirty="0">
                <a:solidFill>
                  <a:srgbClr val="002060"/>
                </a:solidFill>
                <a:latin typeface="Arial" panose="020B0604020202020204" pitchFamily="34" charset="0"/>
                <a:cs typeface="Arial" panose="020B0604020202020204" pitchFamily="34" charset="0"/>
              </a:rPr>
              <a:t>: Washington DC. p. 93.</a:t>
            </a:r>
            <a:endParaRPr lang="es-PA" sz="1100" dirty="0">
              <a:solidFill>
                <a:srgbClr val="002060"/>
              </a:solidFill>
              <a:latin typeface="Arial" panose="020B0604020202020204" pitchFamily="34" charset="0"/>
              <a:cs typeface="Arial" panose="020B0604020202020204" pitchFamily="34" charset="0"/>
            </a:endParaRPr>
          </a:p>
          <a:p>
            <a:pPr algn="just"/>
            <a:r>
              <a:rPr lang="es-PA" sz="1100" b="1" u="sng" dirty="0" smtClean="0">
                <a:solidFill>
                  <a:srgbClr val="002060"/>
                </a:solidFill>
                <a:latin typeface="Arial" panose="020B0604020202020204" pitchFamily="34" charset="0"/>
                <a:cs typeface="Arial" panose="020B0604020202020204" pitchFamily="34" charset="0"/>
              </a:rPr>
              <a:t>8</a:t>
            </a:r>
            <a:r>
              <a:rPr lang="es-PA" sz="1100" u="sng" dirty="0" smtClean="0">
                <a:solidFill>
                  <a:srgbClr val="002060"/>
                </a:solidFill>
                <a:latin typeface="Arial" panose="020B0604020202020204" pitchFamily="34" charset="0"/>
                <a:cs typeface="Arial" panose="020B0604020202020204" pitchFamily="34" charset="0"/>
              </a:rPr>
              <a:t>. Panamá</a:t>
            </a:r>
            <a:r>
              <a:rPr lang="es-PA" sz="1100" u="sng" dirty="0">
                <a:solidFill>
                  <a:srgbClr val="002060"/>
                </a:solidFill>
                <a:latin typeface="Arial" panose="020B0604020202020204" pitchFamily="34" charset="0"/>
                <a:cs typeface="Arial" panose="020B0604020202020204" pitchFamily="34" charset="0"/>
              </a:rPr>
              <a:t>, </a:t>
            </a:r>
            <a:r>
              <a:rPr lang="es-PA" sz="1100" u="sng" dirty="0" err="1">
                <a:solidFill>
                  <a:srgbClr val="002060"/>
                </a:solidFill>
                <a:latin typeface="Arial" panose="020B0604020202020204" pitchFamily="34" charset="0"/>
                <a:cs typeface="Arial" panose="020B0604020202020204" pitchFamily="34" charset="0"/>
              </a:rPr>
              <a:t>A.N.d.l.R.d</a:t>
            </a:r>
            <a:r>
              <a:rPr lang="es-PA" sz="1100" u="sng" dirty="0">
                <a:solidFill>
                  <a:srgbClr val="002060"/>
                </a:solidFill>
                <a:latin typeface="Arial" panose="020B0604020202020204" pitchFamily="34" charset="0"/>
                <a:cs typeface="Arial" panose="020B0604020202020204" pitchFamily="34" charset="0"/>
              </a:rPr>
              <a:t>., </a:t>
            </a:r>
            <a:r>
              <a:rPr lang="es-PA" sz="1100" i="1" u="sng" dirty="0">
                <a:solidFill>
                  <a:srgbClr val="002060"/>
                </a:solidFill>
                <a:latin typeface="Arial" panose="020B0604020202020204" pitchFamily="34" charset="0"/>
                <a:cs typeface="Arial" panose="020B0604020202020204" pitchFamily="34" charset="0"/>
              </a:rPr>
              <a:t>Ley N° 27, por la cual se aprueba el protocolo para la eliminación del comercio ilícito de productos de tabaco, adoptado en </a:t>
            </a:r>
            <a:r>
              <a:rPr lang="es-PA" sz="1100" i="1" u="sng" dirty="0" err="1">
                <a:solidFill>
                  <a:srgbClr val="002060"/>
                </a:solidFill>
                <a:latin typeface="Arial" panose="020B0604020202020204" pitchFamily="34" charset="0"/>
                <a:cs typeface="Arial" panose="020B0604020202020204" pitchFamily="34" charset="0"/>
              </a:rPr>
              <a:t>seúl</a:t>
            </a:r>
            <a:r>
              <a:rPr lang="es-PA" sz="1100" i="1" u="sng" dirty="0">
                <a:solidFill>
                  <a:srgbClr val="002060"/>
                </a:solidFill>
                <a:latin typeface="Arial" panose="020B0604020202020204" pitchFamily="34" charset="0"/>
                <a:cs typeface="Arial" panose="020B0604020202020204" pitchFamily="34" charset="0"/>
              </a:rPr>
              <a:t>, el 12 de noviembre de 2012.</a:t>
            </a:r>
            <a:r>
              <a:rPr lang="es-PA" sz="1100" u="sng" dirty="0">
                <a:solidFill>
                  <a:srgbClr val="002060"/>
                </a:solidFill>
                <a:latin typeface="Arial" panose="020B0604020202020204" pitchFamily="34" charset="0"/>
                <a:cs typeface="Arial" panose="020B0604020202020204" pitchFamily="34" charset="0"/>
              </a:rPr>
              <a:t>, in </a:t>
            </a:r>
            <a:r>
              <a:rPr lang="es-PA" sz="1100" i="1" u="sng" dirty="0">
                <a:solidFill>
                  <a:srgbClr val="002060"/>
                </a:solidFill>
                <a:latin typeface="Arial" panose="020B0604020202020204" pitchFamily="34" charset="0"/>
                <a:cs typeface="Arial" panose="020B0604020202020204" pitchFamily="34" charset="0"/>
              </a:rPr>
              <a:t>Gaceta Oficial N° 28071-B</a:t>
            </a:r>
            <a:r>
              <a:rPr lang="es-PA" sz="1100" u="sng" dirty="0">
                <a:solidFill>
                  <a:srgbClr val="002060"/>
                </a:solidFill>
                <a:latin typeface="Arial" panose="020B0604020202020204" pitchFamily="34" charset="0"/>
                <a:cs typeface="Arial" panose="020B0604020202020204" pitchFamily="34" charset="0"/>
              </a:rPr>
              <a:t> 2016: Panamá. p. 42.</a:t>
            </a:r>
            <a:endParaRPr lang="es-PA" sz="1100" dirty="0">
              <a:solidFill>
                <a:srgbClr val="002060"/>
              </a:solidFill>
              <a:latin typeface="Arial" panose="020B0604020202020204" pitchFamily="34" charset="0"/>
              <a:cs typeface="Arial" panose="020B0604020202020204" pitchFamily="34" charset="0"/>
            </a:endParaRPr>
          </a:p>
          <a:p>
            <a:pPr algn="just"/>
            <a:r>
              <a:rPr lang="es-PA" sz="1100" b="1" u="sng" dirty="0" smtClean="0">
                <a:solidFill>
                  <a:srgbClr val="002060"/>
                </a:solidFill>
                <a:latin typeface="Arial" panose="020B0604020202020204" pitchFamily="34" charset="0"/>
                <a:cs typeface="Arial" panose="020B0604020202020204" pitchFamily="34" charset="0"/>
              </a:rPr>
              <a:t>9</a:t>
            </a:r>
            <a:r>
              <a:rPr lang="es-PA" sz="1100" u="sng" dirty="0" smtClean="0">
                <a:solidFill>
                  <a:srgbClr val="002060"/>
                </a:solidFill>
                <a:latin typeface="Arial" panose="020B0604020202020204" pitchFamily="34" charset="0"/>
                <a:cs typeface="Arial" panose="020B0604020202020204" pitchFamily="34" charset="0"/>
              </a:rPr>
              <a:t>. Panamá</a:t>
            </a:r>
            <a:r>
              <a:rPr lang="es-PA" sz="1100" u="sng" dirty="0">
                <a:solidFill>
                  <a:srgbClr val="002060"/>
                </a:solidFill>
                <a:latin typeface="Arial" panose="020B0604020202020204" pitchFamily="34" charset="0"/>
                <a:cs typeface="Arial" panose="020B0604020202020204" pitchFamily="34" charset="0"/>
              </a:rPr>
              <a:t>, </a:t>
            </a:r>
            <a:r>
              <a:rPr lang="es-PA" sz="1100" u="sng" dirty="0" err="1">
                <a:solidFill>
                  <a:srgbClr val="002060"/>
                </a:solidFill>
                <a:latin typeface="Arial" panose="020B0604020202020204" pitchFamily="34" charset="0"/>
                <a:cs typeface="Arial" panose="020B0604020202020204" pitchFamily="34" charset="0"/>
              </a:rPr>
              <a:t>A.N.d</a:t>
            </a:r>
            <a:r>
              <a:rPr lang="es-PA" sz="1100" u="sng" dirty="0">
                <a:solidFill>
                  <a:srgbClr val="002060"/>
                </a:solidFill>
                <a:latin typeface="Arial" panose="020B0604020202020204" pitchFamily="34" charset="0"/>
                <a:cs typeface="Arial" panose="020B0604020202020204" pitchFamily="34" charset="0"/>
              </a:rPr>
              <a:t>., </a:t>
            </a:r>
            <a:r>
              <a:rPr lang="es-PA" sz="1100" i="1" u="sng" dirty="0">
                <a:solidFill>
                  <a:srgbClr val="002060"/>
                </a:solidFill>
                <a:latin typeface="Arial" panose="020B0604020202020204" pitchFamily="34" charset="0"/>
                <a:cs typeface="Arial" panose="020B0604020202020204" pitchFamily="34" charset="0"/>
              </a:rPr>
              <a:t>Ley N° 34  que modifica y adiciona </a:t>
            </a:r>
            <a:r>
              <a:rPr lang="es-PA" sz="1100" i="1" u="sng" dirty="0" err="1">
                <a:solidFill>
                  <a:srgbClr val="002060"/>
                </a:solidFill>
                <a:latin typeface="Arial" panose="020B0604020202020204" pitchFamily="34" charset="0"/>
                <a:cs typeface="Arial" panose="020B0604020202020204" pitchFamily="34" charset="0"/>
              </a:rPr>
              <a:t>articulos</a:t>
            </a:r>
            <a:r>
              <a:rPr lang="es-PA" sz="1100" i="1" u="sng" dirty="0">
                <a:solidFill>
                  <a:srgbClr val="002060"/>
                </a:solidFill>
                <a:latin typeface="Arial" panose="020B0604020202020204" pitchFamily="34" charset="0"/>
                <a:cs typeface="Arial" panose="020B0604020202020204" pitchFamily="34" charset="0"/>
              </a:rPr>
              <a:t> al </a:t>
            </a:r>
            <a:r>
              <a:rPr lang="es-PA" sz="1100" i="1" u="sng" dirty="0" err="1">
                <a:solidFill>
                  <a:srgbClr val="002060"/>
                </a:solidFill>
                <a:latin typeface="Arial" panose="020B0604020202020204" pitchFamily="34" charset="0"/>
                <a:cs typeface="Arial" panose="020B0604020202020204" pitchFamily="34" charset="0"/>
              </a:rPr>
              <a:t>codigo</a:t>
            </a:r>
            <a:r>
              <a:rPr lang="es-PA" sz="1100" i="1" u="sng" dirty="0">
                <a:solidFill>
                  <a:srgbClr val="002060"/>
                </a:solidFill>
                <a:latin typeface="Arial" panose="020B0604020202020204" pitchFamily="34" charset="0"/>
                <a:cs typeface="Arial" panose="020B0604020202020204" pitchFamily="34" charset="0"/>
              </a:rPr>
              <a:t> penal, y dicta otras disposiciones</a:t>
            </a:r>
            <a:r>
              <a:rPr lang="es-PA" sz="1100" u="sng" dirty="0">
                <a:solidFill>
                  <a:srgbClr val="002060"/>
                </a:solidFill>
                <a:latin typeface="Arial" panose="020B0604020202020204" pitchFamily="34" charset="0"/>
                <a:cs typeface="Arial" panose="020B0604020202020204" pitchFamily="34" charset="0"/>
              </a:rPr>
              <a:t>, in </a:t>
            </a:r>
            <a:r>
              <a:rPr lang="es-PA" sz="1100" i="1" u="sng" dirty="0">
                <a:solidFill>
                  <a:srgbClr val="002060"/>
                </a:solidFill>
                <a:latin typeface="Arial" panose="020B0604020202020204" pitchFamily="34" charset="0"/>
                <a:cs typeface="Arial" panose="020B0604020202020204" pitchFamily="34" charset="0"/>
              </a:rPr>
              <a:t>Gaceta Oficial N°  27776-A</a:t>
            </a:r>
            <a:r>
              <a:rPr lang="es-PA" sz="1100" u="sng" dirty="0">
                <a:solidFill>
                  <a:srgbClr val="002060"/>
                </a:solidFill>
                <a:latin typeface="Arial" panose="020B0604020202020204" pitchFamily="34" charset="0"/>
                <a:cs typeface="Arial" panose="020B0604020202020204" pitchFamily="34" charset="0"/>
              </a:rPr>
              <a:t>, </a:t>
            </a:r>
            <a:r>
              <a:rPr lang="es-PA" sz="1100" u="sng" dirty="0" err="1">
                <a:solidFill>
                  <a:srgbClr val="002060"/>
                </a:solidFill>
                <a:latin typeface="Arial" panose="020B0604020202020204" pitchFamily="34" charset="0"/>
                <a:cs typeface="Arial" panose="020B0604020202020204" pitchFamily="34" charset="0"/>
              </a:rPr>
              <a:t>A.N.d</a:t>
            </a:r>
            <a:r>
              <a:rPr lang="es-PA" sz="1100" u="sng" dirty="0">
                <a:solidFill>
                  <a:srgbClr val="002060"/>
                </a:solidFill>
                <a:latin typeface="Arial" panose="020B0604020202020204" pitchFamily="34" charset="0"/>
                <a:cs typeface="Arial" panose="020B0604020202020204" pitchFamily="34" charset="0"/>
              </a:rPr>
              <a:t>. Panamá, Editor 2015: Panamá. p. 6</a:t>
            </a:r>
            <a:r>
              <a:rPr lang="es-PA" sz="1100" u="sng" dirty="0" smtClean="0">
                <a:solidFill>
                  <a:srgbClr val="002060"/>
                </a:solidFill>
                <a:latin typeface="Arial" panose="020B0604020202020204" pitchFamily="34" charset="0"/>
                <a:cs typeface="Arial" panose="020B0604020202020204" pitchFamily="34" charset="0"/>
              </a:rPr>
              <a:t>.</a:t>
            </a:r>
          </a:p>
          <a:p>
            <a:pPr algn="just"/>
            <a:r>
              <a:rPr lang="es-PA" sz="1100" b="1" dirty="0" smtClean="0">
                <a:solidFill>
                  <a:srgbClr val="002060"/>
                </a:solidFill>
                <a:latin typeface="Arial" panose="020B0604020202020204" pitchFamily="34" charset="0"/>
                <a:cs typeface="Arial" panose="020B0604020202020204" pitchFamily="34" charset="0"/>
              </a:rPr>
              <a:t>10</a:t>
            </a:r>
            <a:r>
              <a:rPr lang="es-PA" sz="1100" dirty="0" smtClean="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Jan</a:t>
            </a:r>
            <a:r>
              <a:rPr lang="es-PA" sz="1100" dirty="0">
                <a:solidFill>
                  <a:srgbClr val="002060"/>
                </a:solidFill>
                <a:latin typeface="Arial" panose="020B0604020202020204" pitchFamily="34" charset="0"/>
                <a:cs typeface="Arial" panose="020B0604020202020204" pitchFamily="34" charset="0"/>
              </a:rPr>
              <a:t>, C., et al., </a:t>
            </a:r>
            <a:r>
              <a:rPr lang="es-PA" sz="1100" i="1" dirty="0" err="1">
                <a:solidFill>
                  <a:srgbClr val="002060"/>
                </a:solidFill>
                <a:latin typeface="Arial" panose="020B0604020202020204" pitchFamily="34" charset="0"/>
                <a:cs typeface="Arial" panose="020B0604020202020204" pitchFamily="34" charset="0"/>
              </a:rPr>
              <a:t>The</a:t>
            </a:r>
            <a:r>
              <a:rPr lang="es-PA" sz="1100" i="1" dirty="0">
                <a:solidFill>
                  <a:srgbClr val="002060"/>
                </a:solidFill>
                <a:latin typeface="Arial" panose="020B0604020202020204" pitchFamily="34" charset="0"/>
                <a:cs typeface="Arial" panose="020B0604020202020204" pitchFamily="34" charset="0"/>
              </a:rPr>
              <a:t> </a:t>
            </a:r>
            <a:r>
              <a:rPr lang="es-PA" sz="1100" i="1" dirty="0" err="1">
                <a:solidFill>
                  <a:srgbClr val="002060"/>
                </a:solidFill>
                <a:latin typeface="Arial" panose="020B0604020202020204" pitchFamily="34" charset="0"/>
                <a:cs typeface="Arial" panose="020B0604020202020204" pitchFamily="34" charset="0"/>
              </a:rPr>
              <a:t>Association</a:t>
            </a:r>
            <a:r>
              <a:rPr lang="es-PA" sz="1100" i="1" dirty="0">
                <a:solidFill>
                  <a:srgbClr val="002060"/>
                </a:solidFill>
                <a:latin typeface="Arial" panose="020B0604020202020204" pitchFamily="34" charset="0"/>
                <a:cs typeface="Arial" panose="020B0604020202020204" pitchFamily="34" charset="0"/>
              </a:rPr>
              <a:t> of </a:t>
            </a:r>
            <a:r>
              <a:rPr lang="es-PA" sz="1100" i="1" dirty="0" err="1">
                <a:solidFill>
                  <a:srgbClr val="002060"/>
                </a:solidFill>
                <a:latin typeface="Arial" panose="020B0604020202020204" pitchFamily="34" charset="0"/>
                <a:cs typeface="Arial" panose="020B0604020202020204" pitchFamily="34" charset="0"/>
              </a:rPr>
              <a:t>Tobacco</a:t>
            </a:r>
            <a:r>
              <a:rPr lang="es-PA" sz="1100" i="1" dirty="0">
                <a:solidFill>
                  <a:srgbClr val="002060"/>
                </a:solidFill>
                <a:latin typeface="Arial" panose="020B0604020202020204" pitchFamily="34" charset="0"/>
                <a:cs typeface="Arial" panose="020B0604020202020204" pitchFamily="34" charset="0"/>
              </a:rPr>
              <a:t> Control </a:t>
            </a:r>
            <a:r>
              <a:rPr lang="es-PA" sz="1100" i="1" dirty="0" err="1">
                <a:solidFill>
                  <a:srgbClr val="002060"/>
                </a:solidFill>
                <a:latin typeface="Arial" panose="020B0604020202020204" pitchFamily="34" charset="0"/>
                <a:cs typeface="Arial" panose="020B0604020202020204" pitchFamily="34" charset="0"/>
              </a:rPr>
              <a:t>Policies</a:t>
            </a:r>
            <a:r>
              <a:rPr lang="es-PA" sz="1100" i="1" dirty="0">
                <a:solidFill>
                  <a:srgbClr val="002060"/>
                </a:solidFill>
                <a:latin typeface="Arial" panose="020B0604020202020204" pitchFamily="34" charset="0"/>
                <a:cs typeface="Arial" panose="020B0604020202020204" pitchFamily="34" charset="0"/>
              </a:rPr>
              <a:t> and </a:t>
            </a:r>
            <a:r>
              <a:rPr lang="es-PA" sz="1100" i="1" dirty="0" err="1">
                <a:solidFill>
                  <a:srgbClr val="002060"/>
                </a:solidFill>
                <a:latin typeface="Arial" panose="020B0604020202020204" pitchFamily="34" charset="0"/>
                <a:cs typeface="Arial" panose="020B0604020202020204" pitchFamily="34" charset="0"/>
              </a:rPr>
              <a:t>the</a:t>
            </a:r>
            <a:r>
              <a:rPr lang="es-PA" sz="1100" i="1" dirty="0">
                <a:solidFill>
                  <a:srgbClr val="002060"/>
                </a:solidFill>
                <a:latin typeface="Arial" panose="020B0604020202020204" pitchFamily="34" charset="0"/>
                <a:cs typeface="Arial" panose="020B0604020202020204" pitchFamily="34" charset="0"/>
              </a:rPr>
              <a:t> </a:t>
            </a:r>
            <a:r>
              <a:rPr lang="es-PA" sz="1100" i="1" dirty="0" err="1">
                <a:solidFill>
                  <a:srgbClr val="002060"/>
                </a:solidFill>
                <a:latin typeface="Arial" panose="020B0604020202020204" pitchFamily="34" charset="0"/>
                <a:cs typeface="Arial" panose="020B0604020202020204" pitchFamily="34" charset="0"/>
              </a:rPr>
              <a:t>Risk</a:t>
            </a:r>
            <a:r>
              <a:rPr lang="es-PA" sz="1100" i="1" dirty="0">
                <a:solidFill>
                  <a:srgbClr val="002060"/>
                </a:solidFill>
                <a:latin typeface="Arial" panose="020B0604020202020204" pitchFamily="34" charset="0"/>
                <a:cs typeface="Arial" panose="020B0604020202020204" pitchFamily="34" charset="0"/>
              </a:rPr>
              <a:t> of </a:t>
            </a:r>
            <a:r>
              <a:rPr lang="es-PA" sz="1100" i="1" dirty="0" err="1">
                <a:solidFill>
                  <a:srgbClr val="002060"/>
                </a:solidFill>
                <a:latin typeface="Arial" panose="020B0604020202020204" pitchFamily="34" charset="0"/>
                <a:cs typeface="Arial" panose="020B0604020202020204" pitchFamily="34" charset="0"/>
              </a:rPr>
              <a:t>Acute</a:t>
            </a:r>
            <a:r>
              <a:rPr lang="es-PA" sz="1100" i="1" dirty="0">
                <a:solidFill>
                  <a:srgbClr val="002060"/>
                </a:solidFill>
                <a:latin typeface="Arial" panose="020B0604020202020204" pitchFamily="34" charset="0"/>
                <a:cs typeface="Arial" panose="020B0604020202020204" pitchFamily="34" charset="0"/>
              </a:rPr>
              <a:t> </a:t>
            </a:r>
            <a:r>
              <a:rPr lang="es-PA" sz="1100" i="1" dirty="0" err="1">
                <a:solidFill>
                  <a:srgbClr val="002060"/>
                </a:solidFill>
                <a:latin typeface="Arial" panose="020B0604020202020204" pitchFamily="34" charset="0"/>
                <a:cs typeface="Arial" panose="020B0604020202020204" pitchFamily="34" charset="0"/>
              </a:rPr>
              <a:t>Myocardial</a:t>
            </a:r>
            <a:r>
              <a:rPr lang="es-PA" sz="1100" i="1" dirty="0">
                <a:solidFill>
                  <a:srgbClr val="002060"/>
                </a:solidFill>
                <a:latin typeface="Arial" panose="020B0604020202020204" pitchFamily="34" charset="0"/>
                <a:cs typeface="Arial" panose="020B0604020202020204" pitchFamily="34" charset="0"/>
              </a:rPr>
              <a:t> </a:t>
            </a:r>
            <a:r>
              <a:rPr lang="es-PA" sz="1100" i="1" dirty="0" err="1">
                <a:solidFill>
                  <a:srgbClr val="002060"/>
                </a:solidFill>
                <a:latin typeface="Arial" panose="020B0604020202020204" pitchFamily="34" charset="0"/>
                <a:cs typeface="Arial" panose="020B0604020202020204" pitchFamily="34" charset="0"/>
              </a:rPr>
              <a:t>Infarction</a:t>
            </a:r>
            <a:r>
              <a:rPr lang="es-PA" sz="1100" i="1" dirty="0">
                <a:solidFill>
                  <a:srgbClr val="002060"/>
                </a:solidFill>
                <a:latin typeface="Arial" panose="020B0604020202020204" pitchFamily="34" charset="0"/>
                <a:cs typeface="Arial" panose="020B0604020202020204" pitchFamily="34" charset="0"/>
              </a:rPr>
              <a:t> </a:t>
            </a:r>
            <a:r>
              <a:rPr lang="es-PA" sz="1100" i="1" dirty="0" err="1">
                <a:solidFill>
                  <a:srgbClr val="002060"/>
                </a:solidFill>
                <a:latin typeface="Arial" panose="020B0604020202020204" pitchFamily="34" charset="0"/>
                <a:cs typeface="Arial" panose="020B0604020202020204" pitchFamily="34" charset="0"/>
              </a:rPr>
              <a:t>Using</a:t>
            </a:r>
            <a:r>
              <a:rPr lang="es-PA" sz="1100" i="1" dirty="0">
                <a:solidFill>
                  <a:srgbClr val="002060"/>
                </a:solidFill>
                <a:latin typeface="Arial" panose="020B0604020202020204" pitchFamily="34" charset="0"/>
                <a:cs typeface="Arial" panose="020B0604020202020204" pitchFamily="34" charset="0"/>
              </a:rPr>
              <a:t> Hospital </a:t>
            </a:r>
            <a:r>
              <a:rPr lang="es-PA" sz="1100" i="1" dirty="0" err="1">
                <a:solidFill>
                  <a:srgbClr val="002060"/>
                </a:solidFill>
                <a:latin typeface="Arial" panose="020B0604020202020204" pitchFamily="34" charset="0"/>
                <a:cs typeface="Arial" panose="020B0604020202020204" pitchFamily="34" charset="0"/>
              </a:rPr>
              <a:t>Admissions</a:t>
            </a:r>
            <a:r>
              <a:rPr lang="es-PA" sz="1100" i="1" dirty="0">
                <a:solidFill>
                  <a:srgbClr val="002060"/>
                </a:solidFill>
                <a:latin typeface="Arial" panose="020B0604020202020204" pitchFamily="34" charset="0"/>
                <a:cs typeface="Arial" panose="020B0604020202020204" pitchFamily="34" charset="0"/>
              </a:rPr>
              <a:t> Data.</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PLoS</a:t>
            </a:r>
            <a:r>
              <a:rPr lang="es-PA" sz="1100" dirty="0">
                <a:solidFill>
                  <a:srgbClr val="002060"/>
                </a:solidFill>
                <a:latin typeface="Arial" panose="020B0604020202020204" pitchFamily="34" charset="0"/>
                <a:cs typeface="Arial" panose="020B0604020202020204" pitchFamily="34" charset="0"/>
              </a:rPr>
              <a:t> ONE, 2014. </a:t>
            </a:r>
            <a:r>
              <a:rPr lang="es-PA" sz="1100" b="1" dirty="0">
                <a:solidFill>
                  <a:srgbClr val="002060"/>
                </a:solidFill>
                <a:latin typeface="Arial" panose="020B0604020202020204" pitchFamily="34" charset="0"/>
                <a:cs typeface="Arial" panose="020B0604020202020204" pitchFamily="34" charset="0"/>
              </a:rPr>
              <a:t>9</a:t>
            </a:r>
            <a:r>
              <a:rPr lang="es-PA" sz="1100" dirty="0">
                <a:solidFill>
                  <a:srgbClr val="002060"/>
                </a:solidFill>
                <a:latin typeface="Arial" panose="020B0604020202020204" pitchFamily="34" charset="0"/>
                <a:cs typeface="Arial" panose="020B0604020202020204" pitchFamily="34" charset="0"/>
              </a:rPr>
              <a:t>(2): p. e88784.</a:t>
            </a:r>
          </a:p>
          <a:p>
            <a:pPr algn="just"/>
            <a:r>
              <a:rPr lang="es-PA" sz="1100" b="1" dirty="0" smtClean="0">
                <a:solidFill>
                  <a:srgbClr val="002060"/>
                </a:solidFill>
                <a:latin typeface="Arial" panose="020B0604020202020204" pitchFamily="34" charset="0"/>
                <a:cs typeface="Arial" panose="020B0604020202020204" pitchFamily="34" charset="0"/>
              </a:rPr>
              <a:t>11</a:t>
            </a:r>
            <a:r>
              <a:rPr lang="es-PA" sz="1100" dirty="0" smtClean="0">
                <a:solidFill>
                  <a:srgbClr val="002060"/>
                </a:solidFill>
                <a:latin typeface="Arial" panose="020B0604020202020204" pitchFamily="34" charset="0"/>
                <a:cs typeface="Arial" panose="020B0604020202020204" pitchFamily="34" charset="0"/>
              </a:rPr>
              <a:t>. </a:t>
            </a:r>
            <a:r>
              <a:rPr lang="es-PA" sz="1100" dirty="0">
                <a:solidFill>
                  <a:srgbClr val="002060"/>
                </a:solidFill>
                <a:latin typeface="Arial" panose="020B0604020202020204" pitchFamily="34" charset="0"/>
                <a:cs typeface="Arial" panose="020B0604020202020204" pitchFamily="34" charset="0"/>
              </a:rPr>
              <a:t>Herrera Ballesteros Víctor Hugo CI, Gómez Beatriz, </a:t>
            </a:r>
            <a:r>
              <a:rPr lang="es-PA" sz="1100" dirty="0" err="1">
                <a:solidFill>
                  <a:srgbClr val="002060"/>
                </a:solidFill>
                <a:latin typeface="Arial" panose="020B0604020202020204" pitchFamily="34" charset="0"/>
                <a:cs typeface="Arial" panose="020B0604020202020204" pitchFamily="34" charset="0"/>
              </a:rPr>
              <a:t>Gordón</a:t>
            </a:r>
            <a:r>
              <a:rPr lang="es-PA" sz="1100" dirty="0">
                <a:solidFill>
                  <a:srgbClr val="002060"/>
                </a:solidFill>
                <a:latin typeface="Arial" panose="020B0604020202020204" pitchFamily="34" charset="0"/>
                <a:cs typeface="Arial" panose="020B0604020202020204" pitchFamily="34" charset="0"/>
              </a:rPr>
              <a:t> Carlos, Rodríguez Reina Roa. </a:t>
            </a:r>
            <a:r>
              <a:rPr lang="es-PA" sz="1100" i="1" dirty="0">
                <a:solidFill>
                  <a:srgbClr val="002060"/>
                </a:solidFill>
                <a:latin typeface="Arial" panose="020B0604020202020204" pitchFamily="34" charset="0"/>
                <a:cs typeface="Arial" panose="020B0604020202020204" pitchFamily="34" charset="0"/>
              </a:rPr>
              <a:t>Análisis de la demanda de tabaco en Panamá y el control del efecto asequibilidad con medidas fiscales y control del contrabando : implicaciones para Política Fiscal, 2000-2011. </a:t>
            </a:r>
            <a:r>
              <a:rPr lang="es-PA" sz="1100" dirty="0">
                <a:solidFill>
                  <a:srgbClr val="002060"/>
                </a:solidFill>
                <a:latin typeface="Arial" panose="020B0604020202020204" pitchFamily="34" charset="0"/>
                <a:cs typeface="Arial" panose="020B0604020202020204" pitchFamily="34" charset="0"/>
              </a:rPr>
              <a:t>Ciudad de Panamá: Instituto Conmemorativo Gorgas de Estudios de la Salud;2013. 978-9962-699-03-3</a:t>
            </a:r>
            <a:r>
              <a:rPr lang="es-PA" sz="1100" dirty="0" smtClean="0">
                <a:solidFill>
                  <a:srgbClr val="002060"/>
                </a:solidFill>
                <a:latin typeface="Arial" panose="020B0604020202020204" pitchFamily="34" charset="0"/>
                <a:cs typeface="Arial" panose="020B0604020202020204" pitchFamily="34" charset="0"/>
              </a:rPr>
              <a:t>.</a:t>
            </a:r>
          </a:p>
          <a:p>
            <a:pPr algn="just"/>
            <a:r>
              <a:rPr lang="es-PA" sz="1100" b="1" dirty="0" smtClean="0">
                <a:solidFill>
                  <a:srgbClr val="002060"/>
                </a:solidFill>
                <a:latin typeface="Arial" panose="020B0604020202020204" pitchFamily="34" charset="0"/>
                <a:cs typeface="Arial" panose="020B0604020202020204" pitchFamily="34" charset="0"/>
              </a:rPr>
              <a:t>12</a:t>
            </a:r>
            <a:r>
              <a:rPr lang="es-PA" sz="1100" dirty="0" smtClean="0">
                <a:solidFill>
                  <a:srgbClr val="002060"/>
                </a:solidFill>
                <a:latin typeface="Arial" panose="020B0604020202020204" pitchFamily="34" charset="0"/>
                <a:cs typeface="Arial" panose="020B0604020202020204" pitchFamily="34" charset="0"/>
              </a:rPr>
              <a:t>. Herrera </a:t>
            </a:r>
            <a:r>
              <a:rPr lang="es-PA" sz="1100" dirty="0">
                <a:solidFill>
                  <a:srgbClr val="002060"/>
                </a:solidFill>
                <a:latin typeface="Arial" panose="020B0604020202020204" pitchFamily="34" charset="0"/>
                <a:cs typeface="Arial" panose="020B0604020202020204" pitchFamily="34" charset="0"/>
              </a:rPr>
              <a:t>Ballesteros Víctor Hugo , Zúñiga Julio , Gómez Beatriz , Roa Rodríguez Reina , &amp; </a:t>
            </a:r>
            <a:r>
              <a:rPr lang="es-PA" sz="1100" dirty="0" err="1">
                <a:solidFill>
                  <a:srgbClr val="002060"/>
                </a:solidFill>
                <a:latin typeface="Arial" panose="020B0604020202020204" pitchFamily="34" charset="0"/>
                <a:cs typeface="Arial" panose="020B0604020202020204" pitchFamily="34" charset="0"/>
              </a:rPr>
              <a:t>Ilais</a:t>
            </a:r>
            <a:r>
              <a:rPr lang="es-PA" sz="1100" dirty="0">
                <a:solidFill>
                  <a:srgbClr val="002060"/>
                </a:solidFill>
                <a:latin typeface="Arial" panose="020B0604020202020204" pitchFamily="34" charset="0"/>
                <a:cs typeface="Arial" panose="020B0604020202020204" pitchFamily="34" charset="0"/>
              </a:rPr>
              <a:t>, M. (2017). Quiénes quieren dejar fumar y su disposición a pagar por cesación en Panamá. Revista de Salud Pública de México. </a:t>
            </a:r>
            <a:r>
              <a:rPr lang="es-PA" sz="1100" dirty="0" err="1">
                <a:solidFill>
                  <a:srgbClr val="002060"/>
                </a:solidFill>
                <a:latin typeface="Arial" panose="020B0604020202020204" pitchFamily="34" charset="0"/>
                <a:cs typeface="Arial" panose="020B0604020202020204" pitchFamily="34" charset="0"/>
              </a:rPr>
              <a:t>Retrieved</a:t>
            </a:r>
            <a:r>
              <a:rPr lang="es-PA" sz="1100" dirty="0">
                <a:solidFill>
                  <a:srgbClr val="002060"/>
                </a:solidFill>
                <a:latin typeface="Arial" panose="020B0604020202020204" pitchFamily="34" charset="0"/>
                <a:cs typeface="Arial" panose="020B0604020202020204" pitchFamily="34" charset="0"/>
              </a:rPr>
              <a:t> 1, 59, </a:t>
            </a:r>
            <a:r>
              <a:rPr lang="es-PA" sz="1100" dirty="0" err="1">
                <a:solidFill>
                  <a:srgbClr val="002060"/>
                </a:solidFill>
                <a:latin typeface="Arial" panose="020B0604020202020204" pitchFamily="34" charset="0"/>
                <a:cs typeface="Arial" panose="020B0604020202020204" pitchFamily="34" charset="0"/>
              </a:rPr>
              <a:t>from</a:t>
            </a:r>
            <a:r>
              <a:rPr lang="es-PA" sz="1100" dirty="0">
                <a:solidFill>
                  <a:srgbClr val="002060"/>
                </a:solidFill>
                <a:latin typeface="Arial" panose="020B0604020202020204" pitchFamily="34" charset="0"/>
                <a:cs typeface="Arial" panose="020B0604020202020204" pitchFamily="34" charset="0"/>
              </a:rPr>
              <a:t> </a:t>
            </a:r>
            <a:r>
              <a:rPr lang="es-PA" sz="1100" dirty="0">
                <a:solidFill>
                  <a:srgbClr val="002060"/>
                </a:solidFill>
                <a:latin typeface="Arial" panose="020B0604020202020204" pitchFamily="34" charset="0"/>
                <a:cs typeface="Arial" panose="020B0604020202020204" pitchFamily="34" charset="0"/>
                <a:hlinkClick r:id="rId3"/>
              </a:rPr>
              <a:t>http://</a:t>
            </a:r>
            <a:r>
              <a:rPr lang="es-PA" sz="1100" dirty="0" smtClean="0">
                <a:solidFill>
                  <a:srgbClr val="002060"/>
                </a:solidFill>
                <a:latin typeface="Arial" panose="020B0604020202020204" pitchFamily="34" charset="0"/>
                <a:cs typeface="Arial" panose="020B0604020202020204" pitchFamily="34" charset="0"/>
                <a:hlinkClick r:id="rId3"/>
              </a:rPr>
              <a:t>saludpublica.mx/index.php/spm/issue/view/494/showToc</a:t>
            </a:r>
            <a:r>
              <a:rPr lang="es-PA" sz="1100" dirty="0" smtClean="0">
                <a:solidFill>
                  <a:srgbClr val="002060"/>
                </a:solidFill>
                <a:latin typeface="Arial" panose="020B0604020202020204" pitchFamily="34" charset="0"/>
                <a:cs typeface="Arial" panose="020B0604020202020204" pitchFamily="34" charset="0"/>
              </a:rPr>
              <a:t> </a:t>
            </a:r>
            <a:endParaRPr lang="es-PA" sz="1100" dirty="0">
              <a:solidFill>
                <a:srgbClr val="002060"/>
              </a:solidFill>
              <a:latin typeface="Arial" panose="020B0604020202020204" pitchFamily="34" charset="0"/>
              <a:cs typeface="Arial" panose="020B0604020202020204" pitchFamily="34" charset="0"/>
            </a:endParaRPr>
          </a:p>
          <a:p>
            <a:pPr algn="just"/>
            <a:r>
              <a:rPr lang="es-PA" sz="1100" b="1" dirty="0" smtClean="0">
                <a:solidFill>
                  <a:srgbClr val="002060"/>
                </a:solidFill>
                <a:latin typeface="Arial" panose="020B0604020202020204" pitchFamily="34" charset="0"/>
                <a:cs typeface="Arial" panose="020B0604020202020204" pitchFamily="34" charset="0"/>
              </a:rPr>
              <a:t>13.</a:t>
            </a:r>
            <a:r>
              <a:rPr lang="es-PA" sz="1100" dirty="0" smtClean="0">
                <a:solidFill>
                  <a:srgbClr val="002060"/>
                </a:solidFill>
                <a:latin typeface="Arial" panose="020B0604020202020204" pitchFamily="34" charset="0"/>
                <a:cs typeface="Arial" panose="020B0604020202020204" pitchFamily="34" charset="0"/>
              </a:rPr>
              <a:t>. </a:t>
            </a:r>
            <a:r>
              <a:rPr lang="es-PA" sz="1100" dirty="0" err="1" smtClean="0">
                <a:solidFill>
                  <a:srgbClr val="002060"/>
                </a:solidFill>
                <a:latin typeface="Arial" panose="020B0604020202020204" pitchFamily="34" charset="0"/>
                <a:cs typeface="Arial" panose="020B0604020202020204" pitchFamily="34" charset="0"/>
              </a:rPr>
              <a:t>Blecher</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Evan</a:t>
            </a:r>
            <a:r>
              <a:rPr lang="es-PA" sz="1100" dirty="0">
                <a:solidFill>
                  <a:srgbClr val="002060"/>
                </a:solidFill>
                <a:latin typeface="Arial" panose="020B0604020202020204" pitchFamily="34" charset="0"/>
                <a:cs typeface="Arial" panose="020B0604020202020204" pitchFamily="34" charset="0"/>
              </a:rPr>
              <a:t> y Van </a:t>
            </a:r>
            <a:r>
              <a:rPr lang="es-PA" sz="1100" dirty="0" err="1">
                <a:solidFill>
                  <a:srgbClr val="002060"/>
                </a:solidFill>
                <a:latin typeface="Arial" panose="020B0604020202020204" pitchFamily="34" charset="0"/>
                <a:cs typeface="Arial" panose="020B0604020202020204" pitchFamily="34" charset="0"/>
              </a:rPr>
              <a:t>Walbeek</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Corné</a:t>
            </a:r>
            <a:r>
              <a:rPr lang="es-PA" sz="1100" dirty="0">
                <a:solidFill>
                  <a:srgbClr val="002060"/>
                </a:solidFill>
                <a:latin typeface="Arial" panose="020B0604020202020204" pitchFamily="34" charset="0"/>
                <a:cs typeface="Arial" panose="020B0604020202020204" pitchFamily="34" charset="0"/>
              </a:rPr>
              <a:t> (2008), “</a:t>
            </a:r>
            <a:r>
              <a:rPr lang="es-PA" sz="1100" dirty="0" err="1">
                <a:solidFill>
                  <a:srgbClr val="002060"/>
                </a:solidFill>
                <a:latin typeface="Arial" panose="020B0604020202020204" pitchFamily="34" charset="0"/>
                <a:cs typeface="Arial" panose="020B0604020202020204" pitchFamily="34" charset="0"/>
              </a:rPr>
              <a:t>An</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analysis</a:t>
            </a:r>
            <a:r>
              <a:rPr lang="es-PA" sz="1100" dirty="0">
                <a:solidFill>
                  <a:srgbClr val="002060"/>
                </a:solidFill>
                <a:latin typeface="Arial" panose="020B0604020202020204" pitchFamily="34" charset="0"/>
                <a:cs typeface="Arial" panose="020B0604020202020204" pitchFamily="34" charset="0"/>
              </a:rPr>
              <a:t> of </a:t>
            </a:r>
            <a:r>
              <a:rPr lang="es-PA" sz="1100" dirty="0" err="1">
                <a:solidFill>
                  <a:srgbClr val="002060"/>
                </a:solidFill>
                <a:latin typeface="Arial" panose="020B0604020202020204" pitchFamily="34" charset="0"/>
                <a:cs typeface="Arial" panose="020B0604020202020204" pitchFamily="34" charset="0"/>
              </a:rPr>
              <a:t>cigarrette</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affordability</a:t>
            </a:r>
            <a:r>
              <a:rPr lang="es-PA" sz="1100" dirty="0">
                <a:solidFill>
                  <a:srgbClr val="002060"/>
                </a:solidFill>
                <a:latin typeface="Arial" panose="020B0604020202020204" pitchFamily="34" charset="0"/>
                <a:cs typeface="Arial" panose="020B0604020202020204" pitchFamily="34" charset="0"/>
              </a:rPr>
              <a:t>”, International </a:t>
            </a:r>
            <a:r>
              <a:rPr lang="es-PA" sz="1100" dirty="0" err="1">
                <a:solidFill>
                  <a:srgbClr val="002060"/>
                </a:solidFill>
                <a:latin typeface="Arial" panose="020B0604020202020204" pitchFamily="34" charset="0"/>
                <a:cs typeface="Arial" panose="020B0604020202020204" pitchFamily="34" charset="0"/>
              </a:rPr>
              <a:t>Union</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Against</a:t>
            </a:r>
            <a:r>
              <a:rPr lang="es-PA" sz="1100" dirty="0">
                <a:solidFill>
                  <a:srgbClr val="002060"/>
                </a:solidFill>
                <a:latin typeface="Arial" panose="020B0604020202020204" pitchFamily="34" charset="0"/>
                <a:cs typeface="Arial" panose="020B0604020202020204" pitchFamily="34" charset="0"/>
              </a:rPr>
              <a:t> Tuberculosis and </a:t>
            </a:r>
            <a:r>
              <a:rPr lang="es-PA" sz="1100" dirty="0" err="1">
                <a:solidFill>
                  <a:srgbClr val="002060"/>
                </a:solidFill>
                <a:latin typeface="Arial" panose="020B0604020202020204" pitchFamily="34" charset="0"/>
                <a:cs typeface="Arial" panose="020B0604020202020204" pitchFamily="34" charset="0"/>
              </a:rPr>
              <a:t>Lung</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Disease</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Available</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from</a:t>
            </a:r>
            <a:r>
              <a:rPr lang="es-PA" sz="1100" dirty="0">
                <a:solidFill>
                  <a:srgbClr val="002060"/>
                </a:solidFill>
                <a:latin typeface="Arial" panose="020B0604020202020204" pitchFamily="34" charset="0"/>
                <a:cs typeface="Arial" panose="020B0604020202020204" pitchFamily="34" charset="0"/>
              </a:rPr>
              <a:t>: http://www.ingentaconnect.com/content/iuatld/ </a:t>
            </a:r>
            <a:r>
              <a:rPr lang="es-PA" sz="1100" dirty="0" err="1">
                <a:solidFill>
                  <a:srgbClr val="002060"/>
                </a:solidFill>
                <a:latin typeface="Arial" panose="020B0604020202020204" pitchFamily="34" charset="0"/>
                <a:cs typeface="Arial" panose="020B0604020202020204" pitchFamily="34" charset="0"/>
              </a:rPr>
              <a:t>Accessed</a:t>
            </a:r>
            <a:r>
              <a:rPr lang="es-PA" sz="1100" dirty="0">
                <a:solidFill>
                  <a:srgbClr val="002060"/>
                </a:solidFill>
                <a:latin typeface="Arial" panose="020B0604020202020204" pitchFamily="34" charset="0"/>
                <a:cs typeface="Arial" panose="020B0604020202020204" pitchFamily="34" charset="0"/>
              </a:rPr>
              <a:t>: </a:t>
            </a:r>
            <a:r>
              <a:rPr lang="es-PA" sz="1100" dirty="0" err="1">
                <a:solidFill>
                  <a:srgbClr val="002060"/>
                </a:solidFill>
                <a:latin typeface="Arial" panose="020B0604020202020204" pitchFamily="34" charset="0"/>
                <a:cs typeface="Arial" panose="020B0604020202020204" pitchFamily="34" charset="0"/>
              </a:rPr>
              <a:t>July</a:t>
            </a:r>
            <a:r>
              <a:rPr lang="es-PA" sz="1100" dirty="0">
                <a:solidFill>
                  <a:srgbClr val="002060"/>
                </a:solidFill>
                <a:latin typeface="Arial" panose="020B0604020202020204" pitchFamily="34" charset="0"/>
                <a:cs typeface="Arial" panose="020B0604020202020204" pitchFamily="34" charset="0"/>
              </a:rPr>
              <a:t> 14th 2012</a:t>
            </a:r>
            <a:r>
              <a:rPr lang="es-PA" sz="1100" dirty="0" smtClean="0">
                <a:solidFill>
                  <a:srgbClr val="002060"/>
                </a:solidFill>
                <a:latin typeface="Arial" panose="020B0604020202020204" pitchFamily="34" charset="0"/>
                <a:cs typeface="Arial" panose="020B0604020202020204" pitchFamily="34" charset="0"/>
              </a:rPr>
              <a:t>.</a:t>
            </a:r>
          </a:p>
          <a:p>
            <a:pPr algn="just"/>
            <a:r>
              <a:rPr lang="es-PA" sz="1100" b="1" dirty="0" smtClean="0">
                <a:solidFill>
                  <a:srgbClr val="002060"/>
                </a:solidFill>
                <a:latin typeface="Arial" panose="020B0604020202020204" pitchFamily="34" charset="0"/>
                <a:cs typeface="Arial" panose="020B0604020202020204" pitchFamily="34" charset="0"/>
              </a:rPr>
              <a:t>14</a:t>
            </a:r>
            <a:r>
              <a:rPr lang="es-PA" sz="1100" dirty="0" smtClean="0">
                <a:solidFill>
                  <a:srgbClr val="002060"/>
                </a:solidFill>
                <a:latin typeface="Arial" panose="020B0604020202020204" pitchFamily="34" charset="0"/>
                <a:cs typeface="Arial" panose="020B0604020202020204" pitchFamily="34" charset="0"/>
              </a:rPr>
              <a:t>. </a:t>
            </a:r>
            <a:r>
              <a:rPr lang="en-US" sz="1100" dirty="0">
                <a:solidFill>
                  <a:srgbClr val="002060"/>
                </a:solidFill>
                <a:latin typeface="Arial" panose="020B0604020202020204" pitchFamily="34" charset="0"/>
                <a:cs typeface="Arial" panose="020B0604020202020204" pitchFamily="34" charset="0"/>
              </a:rPr>
              <a:t>The, L. Tobacco control: when economics trumps health. The Lancet, 382(9888), 182. </a:t>
            </a:r>
            <a:r>
              <a:rPr lang="en-US" sz="1100" dirty="0" err="1">
                <a:solidFill>
                  <a:srgbClr val="002060"/>
                </a:solidFill>
                <a:latin typeface="Arial" panose="020B0604020202020204" pitchFamily="34" charset="0"/>
                <a:cs typeface="Arial" panose="020B0604020202020204" pitchFamily="34" charset="0"/>
              </a:rPr>
              <a:t>doi</a:t>
            </a:r>
            <a:r>
              <a:rPr lang="en-US" sz="1100" dirty="0">
                <a:solidFill>
                  <a:srgbClr val="002060"/>
                </a:solidFill>
                <a:latin typeface="Arial" panose="020B0604020202020204" pitchFamily="34" charset="0"/>
                <a:cs typeface="Arial" panose="020B0604020202020204" pitchFamily="34" charset="0"/>
              </a:rPr>
              <a:t>: </a:t>
            </a:r>
            <a:r>
              <a:rPr lang="en-US" sz="1100" dirty="0">
                <a:solidFill>
                  <a:srgbClr val="002060"/>
                </a:solidFill>
                <a:latin typeface="Arial" panose="020B0604020202020204" pitchFamily="34" charset="0"/>
                <a:cs typeface="Arial" panose="020B0604020202020204" pitchFamily="34" charset="0"/>
                <a:hlinkClick r:id="rId4"/>
              </a:rPr>
              <a:t>http://</a:t>
            </a:r>
            <a:r>
              <a:rPr lang="en-US" sz="1100" dirty="0" smtClean="0">
                <a:solidFill>
                  <a:srgbClr val="002060"/>
                </a:solidFill>
                <a:latin typeface="Arial" panose="020B0604020202020204" pitchFamily="34" charset="0"/>
                <a:cs typeface="Arial" panose="020B0604020202020204" pitchFamily="34" charset="0"/>
                <a:hlinkClick r:id="rId4"/>
              </a:rPr>
              <a:t>dx.doi.org/10.1016/S0140-6736(13)61583-4</a:t>
            </a:r>
            <a:r>
              <a:rPr lang="en-US" sz="1100" dirty="0" smtClean="0">
                <a:solidFill>
                  <a:srgbClr val="002060"/>
                </a:solidFill>
                <a:latin typeface="Arial" panose="020B0604020202020204" pitchFamily="34" charset="0"/>
                <a:cs typeface="Arial" panose="020B0604020202020204" pitchFamily="34" charset="0"/>
              </a:rPr>
              <a:t> </a:t>
            </a:r>
            <a:endParaRPr lang="en-US" sz="1100" dirty="0">
              <a:solidFill>
                <a:srgbClr val="002060"/>
              </a:solidFill>
              <a:latin typeface="Arial" panose="020B0604020202020204" pitchFamily="34" charset="0"/>
              <a:cs typeface="Arial" panose="020B0604020202020204" pitchFamily="34" charset="0"/>
            </a:endParaRPr>
          </a:p>
          <a:p>
            <a:pPr algn="just"/>
            <a:endParaRPr lang="es-PA" sz="1100" dirty="0">
              <a:solidFill>
                <a:srgbClr val="002060"/>
              </a:solidFill>
              <a:latin typeface="Arial" panose="020B0604020202020204" pitchFamily="34" charset="0"/>
              <a:cs typeface="Arial" panose="020B0604020202020204" pitchFamily="34" charset="0"/>
            </a:endParaRPr>
          </a:p>
          <a:p>
            <a:pPr algn="just"/>
            <a:endParaRPr lang="es-PA" sz="1100" dirty="0">
              <a:solidFill>
                <a:srgbClr val="002060"/>
              </a:solidFill>
              <a:latin typeface="Arial" panose="020B0604020202020204" pitchFamily="34" charset="0"/>
              <a:cs typeface="Arial" panose="020B0604020202020204" pitchFamily="34" charset="0"/>
            </a:endParaRPr>
          </a:p>
          <a:p>
            <a:pPr algn="just"/>
            <a:r>
              <a:rPr lang="es-PA" sz="1100" dirty="0">
                <a:solidFill>
                  <a:srgbClr val="00206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364299904"/>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738136" y="209866"/>
            <a:ext cx="7689954" cy="5956870"/>
          </a:xfrm>
          <a:prstGeom prst="rect">
            <a:avLst/>
          </a:prstGeom>
        </p:spPr>
      </p:pic>
    </p:spTree>
    <p:extLst>
      <p:ext uri="{BB962C8B-B14F-4D97-AF65-F5344CB8AC3E}">
        <p14:creationId xmlns:p14="http://schemas.microsoft.com/office/powerpoint/2010/main" val="46551659"/>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157860" y="554637"/>
            <a:ext cx="6850505" cy="5411450"/>
          </a:xfrm>
          <a:prstGeom prst="rect">
            <a:avLst/>
          </a:prstGeom>
        </p:spPr>
      </p:pic>
    </p:spTree>
    <p:extLst>
      <p:ext uri="{BB962C8B-B14F-4D97-AF65-F5344CB8AC3E}">
        <p14:creationId xmlns:p14="http://schemas.microsoft.com/office/powerpoint/2010/main" val="3136111083"/>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stretch>
            <a:fillRect/>
          </a:stretch>
        </p:blipFill>
        <p:spPr>
          <a:xfrm>
            <a:off x="1450169" y="254833"/>
            <a:ext cx="6265888" cy="5906124"/>
          </a:xfrm>
          <a:prstGeom prst="rect">
            <a:avLst/>
          </a:prstGeom>
        </p:spPr>
      </p:pic>
    </p:spTree>
    <p:extLst>
      <p:ext uri="{BB962C8B-B14F-4D97-AF65-F5344CB8AC3E}">
        <p14:creationId xmlns:p14="http://schemas.microsoft.com/office/powerpoint/2010/main" val="1376689312"/>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2119573" y="362559"/>
            <a:ext cx="4927079" cy="2657636"/>
          </a:xfrm>
          <a:prstGeom prst="rect">
            <a:avLst/>
          </a:prstGeom>
        </p:spPr>
      </p:pic>
      <p:pic>
        <p:nvPicPr>
          <p:cNvPr id="4" name="Imagen 3"/>
          <p:cNvPicPr>
            <a:picLocks noChangeAspect="1"/>
          </p:cNvPicPr>
          <p:nvPr/>
        </p:nvPicPr>
        <p:blipFill>
          <a:blip r:embed="rId3"/>
          <a:stretch>
            <a:fillRect/>
          </a:stretch>
        </p:blipFill>
        <p:spPr>
          <a:xfrm>
            <a:off x="2806777" y="3153619"/>
            <a:ext cx="3552670" cy="2749929"/>
          </a:xfrm>
          <a:prstGeom prst="rect">
            <a:avLst/>
          </a:prstGeom>
        </p:spPr>
      </p:pic>
    </p:spTree>
    <p:extLst>
      <p:ext uri="{BB962C8B-B14F-4D97-AF65-F5344CB8AC3E}">
        <p14:creationId xmlns:p14="http://schemas.microsoft.com/office/powerpoint/2010/main" val="1086145514"/>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176212" y="254833"/>
            <a:ext cx="8791575" cy="5955467"/>
          </a:xfrm>
          <a:prstGeom prst="rect">
            <a:avLst/>
          </a:prstGeom>
        </p:spPr>
      </p:pic>
    </p:spTree>
    <p:extLst>
      <p:ext uri="{BB962C8B-B14F-4D97-AF65-F5344CB8AC3E}">
        <p14:creationId xmlns:p14="http://schemas.microsoft.com/office/powerpoint/2010/main" val="885263251"/>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stretch>
            <a:fillRect/>
          </a:stretch>
        </p:blipFill>
        <p:spPr>
          <a:xfrm>
            <a:off x="4853" y="251846"/>
            <a:ext cx="9139147" cy="2536323"/>
          </a:xfrm>
          <a:prstGeom prst="rect">
            <a:avLst/>
          </a:prstGeom>
        </p:spPr>
      </p:pic>
      <p:pic>
        <p:nvPicPr>
          <p:cNvPr id="3" name="Imagen 2"/>
          <p:cNvPicPr>
            <a:picLocks noChangeAspect="1"/>
          </p:cNvPicPr>
          <p:nvPr/>
        </p:nvPicPr>
        <p:blipFill>
          <a:blip r:embed="rId3"/>
          <a:stretch>
            <a:fillRect/>
          </a:stretch>
        </p:blipFill>
        <p:spPr>
          <a:xfrm>
            <a:off x="1" y="2917287"/>
            <a:ext cx="9144000" cy="2928880"/>
          </a:xfrm>
          <a:prstGeom prst="rect">
            <a:avLst/>
          </a:prstGeom>
        </p:spPr>
      </p:pic>
    </p:spTree>
    <p:extLst>
      <p:ext uri="{BB962C8B-B14F-4D97-AF65-F5344CB8AC3E}">
        <p14:creationId xmlns:p14="http://schemas.microsoft.com/office/powerpoint/2010/main" val="3985499315"/>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1425912" y="2724238"/>
            <a:ext cx="6291618" cy="646331"/>
          </a:xfrm>
          <a:prstGeom prst="rect">
            <a:avLst/>
          </a:prstGeom>
          <a:noFill/>
        </p:spPr>
        <p:txBody>
          <a:bodyPr wrap="square" rtlCol="0">
            <a:spAutoFit/>
          </a:bodyPr>
          <a:lstStyle/>
          <a:p>
            <a:pPr algn="ctr"/>
            <a:r>
              <a:rPr lang="es-PA" sz="3600" b="1" dirty="0" smtClean="0">
                <a:solidFill>
                  <a:srgbClr val="002060"/>
                </a:solidFill>
                <a:latin typeface="Arial" panose="020B0604020202020204" pitchFamily="34" charset="0"/>
                <a:cs typeface="Arial" panose="020B0604020202020204" pitchFamily="34" charset="0"/>
              </a:rPr>
              <a:t>Muchas gracias</a:t>
            </a:r>
            <a:endParaRPr lang="es-PA" sz="3600" b="1" dirty="0">
              <a:solidFill>
                <a:srgbClr val="002060"/>
              </a:solidFill>
              <a:latin typeface="Arial" panose="020B0604020202020204" pitchFamily="34" charset="0"/>
              <a:cs typeface="Arial" panose="020B0604020202020204" pitchFamily="34" charset="0"/>
            </a:endParaRPr>
          </a:p>
        </p:txBody>
      </p:sp>
      <p:sp>
        <p:nvSpPr>
          <p:cNvPr id="3" name="2 Rectángulo"/>
          <p:cNvSpPr/>
          <p:nvPr/>
        </p:nvSpPr>
        <p:spPr>
          <a:xfrm>
            <a:off x="1598281" y="3446499"/>
            <a:ext cx="5943600" cy="369332"/>
          </a:xfrm>
          <a:prstGeom prst="rect">
            <a:avLst/>
          </a:prstGeom>
        </p:spPr>
        <p:txBody>
          <a:bodyPr wrap="square">
            <a:spAutoFit/>
          </a:bodyPr>
          <a:lstStyle/>
          <a:p>
            <a:r>
              <a:rPr lang="es-PA" dirty="0">
                <a:hlinkClick r:id="rId2"/>
              </a:rPr>
              <a:t>http://</a:t>
            </a:r>
            <a:r>
              <a:rPr lang="es-PA" dirty="0" smtClean="0">
                <a:hlinkClick r:id="rId2"/>
              </a:rPr>
              <a:t>www.gorgas.gob.pa/SitioWebTabaco/Inicio.htm</a:t>
            </a:r>
            <a:r>
              <a:rPr lang="es-PA" dirty="0" smtClean="0"/>
              <a:t> </a:t>
            </a:r>
            <a:endParaRPr lang="es-PA" dirty="0"/>
          </a:p>
        </p:txBody>
      </p:sp>
    </p:spTree>
    <p:extLst>
      <p:ext uri="{BB962C8B-B14F-4D97-AF65-F5344CB8AC3E}">
        <p14:creationId xmlns:p14="http://schemas.microsoft.com/office/powerpoint/2010/main" val="4122930530"/>
      </p:ext>
    </p:extLst>
  </p:cSld>
  <p:clrMapOvr>
    <a:masterClrMapping/>
  </p:clrMapOvr>
  <mc:AlternateContent xmlns:mc="http://schemas.openxmlformats.org/markup-compatibility/2006" xmlns:p14="http://schemas.microsoft.com/office/powerpoint/2010/main">
    <mc:Choice Requires="p14">
      <p:transition spd="slow" p14:dur="2000">
        <p14:prism dir="d"/>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Portada">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Contenido">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Facet</Template>
  <TotalTime>7397</TotalTime>
  <Words>3043</Words>
  <Application>Microsoft Office PowerPoint</Application>
  <PresentationFormat>Carta (216 x 279 mm)</PresentationFormat>
  <Paragraphs>386</Paragraphs>
  <Slides>48</Slides>
  <Notes>2</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48</vt:i4>
      </vt:variant>
    </vt:vector>
  </HeadingPairs>
  <TitlesOfParts>
    <vt:vector size="57" baseType="lpstr">
      <vt:lpstr>Arial</vt:lpstr>
      <vt:lpstr>Calibri</vt:lpstr>
      <vt:lpstr>Cambria Math</vt:lpstr>
      <vt:lpstr>Myriad Pro</vt:lpstr>
      <vt:lpstr>Times New Roman</vt:lpstr>
      <vt:lpstr>Trebuchet MS</vt:lpstr>
      <vt:lpstr>Wingdings 3</vt:lpstr>
      <vt:lpstr>Portada</vt:lpstr>
      <vt:lpstr>Contenido</vt:lpstr>
      <vt:lpstr>Presentación de PowerPoint</vt:lpstr>
      <vt:lpstr>El problema de las ENT en Panamá</vt:lpstr>
      <vt:lpstr>Presentación de PowerPoint</vt:lpstr>
      <vt:lpstr>Presentación de PowerPoint</vt:lpstr>
      <vt:lpstr>Presentación de PowerPoint</vt:lpstr>
      <vt:lpstr>Presentación de PowerPoint</vt:lpstr>
      <vt:lpstr>Presentación de PowerPoint</vt:lpstr>
      <vt:lpstr>Política Fiscal Incremento del ISC y comportamiento de la recaudación</vt:lpstr>
      <vt:lpstr>Panorama fiscal de productos de tabaco en Panamá</vt:lpstr>
      <vt:lpstr>Modelo de corrección de errores 2009</vt:lpstr>
      <vt:lpstr>Presentación de PowerPoint</vt:lpstr>
      <vt:lpstr>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Algunas relaciones financieras básicas respecto del incremento del ISC en el contexto el control del consumo de tabaco en Panamá.</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Carga de la enfermedad atribuible al tabaquismo  Comparación con otros países AMRO   Panamá, Uruguay, Costa Rica, México y Brasil</vt:lpstr>
      <vt:lpstr>Demographic indicators</vt:lpstr>
      <vt:lpstr>Presentación de PowerPoint</vt:lpstr>
      <vt:lpstr>Presentación de PowerPoint</vt:lpstr>
      <vt:lpstr>Presentación de PowerPoint</vt:lpstr>
      <vt:lpstr>Presentación de PowerPoint</vt:lpstr>
      <vt:lpstr>Pasos a seguir</vt:lpstr>
      <vt:lpstr>Resultados destacados del control del consumo de productos de tabaco en Panamá</vt:lpstr>
      <vt:lpstr>Presentación de PowerPoint</vt:lpstr>
      <vt:lpstr>Conclusiones</vt:lpstr>
      <vt:lpstr>Presentación de PowerPoint</vt:lpstr>
      <vt:lpstr>Presentación de PowerPoint</vt:lpstr>
      <vt:lpstr>Referencias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ADM</dc:creator>
  <cp:lastModifiedBy>jaime</cp:lastModifiedBy>
  <cp:revision>560</cp:revision>
  <cp:lastPrinted>2017-09-26T12:49:13Z</cp:lastPrinted>
  <dcterms:created xsi:type="dcterms:W3CDTF">2015-06-15T15:36:30Z</dcterms:created>
  <dcterms:modified xsi:type="dcterms:W3CDTF">2018-11-23T00:33:43Z</dcterms:modified>
</cp:coreProperties>
</file>