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notesMasterIdLst>
    <p:notesMasterId r:id="rId52"/>
  </p:notesMasterIdLst>
  <p:sldIdLst>
    <p:sldId id="256" r:id="rId3"/>
    <p:sldId id="272" r:id="rId4"/>
    <p:sldId id="257" r:id="rId5"/>
    <p:sldId id="275" r:id="rId6"/>
    <p:sldId id="273" r:id="rId7"/>
    <p:sldId id="312" r:id="rId8"/>
    <p:sldId id="274" r:id="rId9"/>
    <p:sldId id="276" r:id="rId10"/>
    <p:sldId id="313" r:id="rId11"/>
    <p:sldId id="304" r:id="rId12"/>
    <p:sldId id="283" r:id="rId13"/>
    <p:sldId id="308" r:id="rId14"/>
    <p:sldId id="309" r:id="rId15"/>
    <p:sldId id="310" r:id="rId16"/>
    <p:sldId id="311" r:id="rId17"/>
    <p:sldId id="259" r:id="rId18"/>
    <p:sldId id="260" r:id="rId19"/>
    <p:sldId id="261" r:id="rId20"/>
    <p:sldId id="280" r:id="rId21"/>
    <p:sldId id="314" r:id="rId22"/>
    <p:sldId id="317" r:id="rId23"/>
    <p:sldId id="315" r:id="rId24"/>
    <p:sldId id="258" r:id="rId25"/>
    <p:sldId id="318" r:id="rId26"/>
    <p:sldId id="319" r:id="rId27"/>
    <p:sldId id="320" r:id="rId28"/>
    <p:sldId id="321" r:id="rId29"/>
    <p:sldId id="322" r:id="rId30"/>
    <p:sldId id="262" r:id="rId31"/>
    <p:sldId id="263" r:id="rId32"/>
    <p:sldId id="264" r:id="rId33"/>
    <p:sldId id="265" r:id="rId34"/>
    <p:sldId id="266" r:id="rId35"/>
    <p:sldId id="267" r:id="rId36"/>
    <p:sldId id="268" r:id="rId37"/>
    <p:sldId id="269" r:id="rId38"/>
    <p:sldId id="270" r:id="rId39"/>
    <p:sldId id="271" r:id="rId40"/>
    <p:sldId id="323" r:id="rId41"/>
    <p:sldId id="324" r:id="rId42"/>
    <p:sldId id="325" r:id="rId43"/>
    <p:sldId id="326" r:id="rId44"/>
    <p:sldId id="336" r:id="rId45"/>
    <p:sldId id="335" r:id="rId46"/>
    <p:sldId id="328" r:id="rId47"/>
    <p:sldId id="331" r:id="rId48"/>
    <p:sldId id="332" r:id="rId49"/>
    <p:sldId id="333" r:id="rId50"/>
    <p:sldId id="334"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F32F3A34-079C-40EC-BF1F-577A0674414C}">
          <p14:sldIdLst>
            <p14:sldId id="256"/>
            <p14:sldId id="272"/>
            <p14:sldId id="257"/>
            <p14:sldId id="275"/>
            <p14:sldId id="273"/>
            <p14:sldId id="312"/>
            <p14:sldId id="274"/>
            <p14:sldId id="276"/>
            <p14:sldId id="313"/>
            <p14:sldId id="304"/>
            <p14:sldId id="283"/>
            <p14:sldId id="308"/>
            <p14:sldId id="309"/>
            <p14:sldId id="310"/>
            <p14:sldId id="311"/>
            <p14:sldId id="259"/>
            <p14:sldId id="260"/>
            <p14:sldId id="261"/>
            <p14:sldId id="280"/>
            <p14:sldId id="314"/>
            <p14:sldId id="317"/>
            <p14:sldId id="315"/>
            <p14:sldId id="258"/>
            <p14:sldId id="318"/>
            <p14:sldId id="319"/>
            <p14:sldId id="320"/>
            <p14:sldId id="321"/>
            <p14:sldId id="322"/>
            <p14:sldId id="262"/>
            <p14:sldId id="263"/>
            <p14:sldId id="264"/>
            <p14:sldId id="265"/>
            <p14:sldId id="266"/>
            <p14:sldId id="267"/>
            <p14:sldId id="268"/>
            <p14:sldId id="269"/>
            <p14:sldId id="270"/>
            <p14:sldId id="271"/>
            <p14:sldId id="323"/>
            <p14:sldId id="324"/>
            <p14:sldId id="325"/>
            <p14:sldId id="326"/>
            <p14:sldId id="336"/>
            <p14:sldId id="335"/>
            <p14:sldId id="328"/>
            <p14:sldId id="331"/>
            <p14:sldId id="332"/>
            <p14:sldId id="333"/>
            <p14:sldId id="334"/>
          </p14:sldIdLst>
        </p14:section>
        <p14:section name="Sección sin título" id="{E5B23CC3-DEDD-4520-8A8C-68C0A99695CB}">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47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3842" autoAdjust="0"/>
  </p:normalViewPr>
  <p:slideViewPr>
    <p:cSldViewPr snapToGrid="0">
      <p:cViewPr varScale="1">
        <p:scale>
          <a:sx n="67" d="100"/>
          <a:sy n="67" d="100"/>
        </p:scale>
        <p:origin x="5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_rels/data12.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image" Target="../media/image36.tif"/></Relationships>
</file>

<file path=ppt/diagrams/_rels/drawing12.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image" Target="../media/image36.tif"/></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D58159-9253-4C46-820B-AC82718A6B7C}" type="doc">
      <dgm:prSet loTypeId="urn:microsoft.com/office/officeart/2005/8/layout/vList5" loCatId="list" qsTypeId="urn:microsoft.com/office/officeart/2005/8/quickstyle/3d1" qsCatId="3D" csTypeId="urn:microsoft.com/office/officeart/2005/8/colors/accent0_3" csCatId="mainScheme" phldr="1"/>
      <dgm:spPr/>
      <dgm:t>
        <a:bodyPr/>
        <a:lstStyle/>
        <a:p>
          <a:endParaRPr lang="es-PA"/>
        </a:p>
      </dgm:t>
    </dgm:pt>
    <dgm:pt modelId="{5FAC36F2-707B-48A2-86BD-210FA7C5B054}">
      <dgm:prSet phldrT="[Text]" custT="1"/>
      <dgm:spPr/>
      <dgm:t>
        <a:bodyPr/>
        <a:lstStyle/>
        <a:p>
          <a:r>
            <a:rPr lang="es-ES" sz="1600">
              <a:effectLst/>
              <a:latin typeface="+mn-lt"/>
              <a:ea typeface="+mn-ea"/>
              <a:cs typeface="+mn-cs"/>
            </a:rPr>
            <a:t>NHANES Estados Unidos (National Health and Nutrition Examination Survey) </a:t>
          </a:r>
          <a:endParaRPr lang="es-PA" sz="1600" dirty="0"/>
        </a:p>
      </dgm:t>
    </dgm:pt>
    <dgm:pt modelId="{C9E4C009-5F82-40EA-93F7-577788989A00}" type="parTrans" cxnId="{7FBE6ECF-ABF7-45B1-B2D1-0AC4518F1453}">
      <dgm:prSet/>
      <dgm:spPr/>
      <dgm:t>
        <a:bodyPr/>
        <a:lstStyle/>
        <a:p>
          <a:endParaRPr lang="es-PA" sz="1600"/>
        </a:p>
      </dgm:t>
    </dgm:pt>
    <dgm:pt modelId="{7D8FE465-FF61-43C4-9EEB-9CDB9380E02B}" type="sibTrans" cxnId="{7FBE6ECF-ABF7-45B1-B2D1-0AC4518F1453}">
      <dgm:prSet/>
      <dgm:spPr/>
      <dgm:t>
        <a:bodyPr/>
        <a:lstStyle/>
        <a:p>
          <a:endParaRPr lang="es-PA" sz="1600"/>
        </a:p>
      </dgm:t>
    </dgm:pt>
    <dgm:pt modelId="{C08A45B3-067A-4949-A4B8-82076ACE1608}">
      <dgm:prSet phldrT="[Text]" custT="1"/>
      <dgm:spPr/>
      <dgm:t>
        <a:bodyPr/>
        <a:lstStyle/>
        <a:p>
          <a:r>
            <a:rPr lang="es-ES" sz="1600">
              <a:effectLst/>
              <a:latin typeface="+mn-lt"/>
              <a:ea typeface="+mn-ea"/>
              <a:cs typeface="+mn-cs"/>
            </a:rPr>
            <a:t>KEEP México (The National Kidney Foundation Kidney Early Evaluation Mexico)</a:t>
          </a:r>
          <a:endParaRPr lang="es-PA" sz="1600" dirty="0"/>
        </a:p>
      </dgm:t>
    </dgm:pt>
    <dgm:pt modelId="{5BA87132-AB77-4752-A29D-E95DBD36D406}" type="parTrans" cxnId="{FE91C882-B96A-41CE-8BD5-DEA56D698E1E}">
      <dgm:prSet/>
      <dgm:spPr/>
      <dgm:t>
        <a:bodyPr/>
        <a:lstStyle/>
        <a:p>
          <a:endParaRPr lang="es-PA" sz="1600"/>
        </a:p>
      </dgm:t>
    </dgm:pt>
    <dgm:pt modelId="{750F99AF-6BBB-4AA1-AC2C-26C53F584C86}" type="sibTrans" cxnId="{FE91C882-B96A-41CE-8BD5-DEA56D698E1E}">
      <dgm:prSet/>
      <dgm:spPr/>
      <dgm:t>
        <a:bodyPr/>
        <a:lstStyle/>
        <a:p>
          <a:endParaRPr lang="es-PA" sz="1600"/>
        </a:p>
      </dgm:t>
    </dgm:pt>
    <dgm:pt modelId="{FD7958CA-BB97-4139-AD80-5B3980230720}">
      <dgm:prSet phldrT="[Text]" custT="1"/>
      <dgm:spPr/>
      <dgm:t>
        <a:bodyPr/>
        <a:lstStyle/>
        <a:p>
          <a:r>
            <a:rPr lang="es-ES" sz="1600">
              <a:effectLst/>
              <a:latin typeface="+mn-lt"/>
              <a:ea typeface="+mn-ea"/>
              <a:cs typeface="+mn-cs"/>
            </a:rPr>
            <a:t>KEEP USA (The National Kidney Foundation Kidney Early Evaluation USA)</a:t>
          </a:r>
          <a:endParaRPr lang="es-PA" sz="1600" dirty="0"/>
        </a:p>
      </dgm:t>
    </dgm:pt>
    <dgm:pt modelId="{856C6E4A-E591-4E31-A33F-2FEC6ECA6AC4}" type="parTrans" cxnId="{4E838C1B-2B63-45FA-A793-E2130CF798B5}">
      <dgm:prSet/>
      <dgm:spPr/>
      <dgm:t>
        <a:bodyPr/>
        <a:lstStyle/>
        <a:p>
          <a:endParaRPr lang="es-PA" sz="1600"/>
        </a:p>
      </dgm:t>
    </dgm:pt>
    <dgm:pt modelId="{C4D27046-06E2-4F15-B46F-28D66AB72DEB}" type="sibTrans" cxnId="{4E838C1B-2B63-45FA-A793-E2130CF798B5}">
      <dgm:prSet/>
      <dgm:spPr/>
      <dgm:t>
        <a:bodyPr/>
        <a:lstStyle/>
        <a:p>
          <a:endParaRPr lang="es-PA" sz="1600"/>
        </a:p>
      </dgm:t>
    </dgm:pt>
    <dgm:pt modelId="{53D3255C-638B-44D9-9540-5DC0FA58AE34}">
      <dgm:prSet phldrT="[Text]" custT="1"/>
      <dgm:spPr/>
      <dgm:t>
        <a:bodyPr/>
        <a:lstStyle/>
        <a:p>
          <a:r>
            <a:rPr lang="es-ES" sz="1600" dirty="0"/>
            <a:t>Prevalencia de ERC en &gt;20 años,  </a:t>
          </a:r>
          <a:r>
            <a:rPr lang="es-ES" sz="1600" b="0" dirty="0"/>
            <a:t>13.6%</a:t>
          </a:r>
          <a:endParaRPr lang="es-PA" sz="1600" b="0" dirty="0"/>
        </a:p>
      </dgm:t>
    </dgm:pt>
    <dgm:pt modelId="{43474054-3ED5-4A68-8146-FA6ACBDC07F3}" type="parTrans" cxnId="{0F984866-8A72-4094-9633-2FD2BC22B25D}">
      <dgm:prSet/>
      <dgm:spPr/>
      <dgm:t>
        <a:bodyPr/>
        <a:lstStyle/>
        <a:p>
          <a:endParaRPr lang="es-PA" sz="1600"/>
        </a:p>
      </dgm:t>
    </dgm:pt>
    <dgm:pt modelId="{7D000EA8-52B2-49FC-BB54-4147B60A9BFB}" type="sibTrans" cxnId="{0F984866-8A72-4094-9633-2FD2BC22B25D}">
      <dgm:prSet/>
      <dgm:spPr/>
      <dgm:t>
        <a:bodyPr/>
        <a:lstStyle/>
        <a:p>
          <a:endParaRPr lang="es-PA" sz="1600"/>
        </a:p>
      </dgm:t>
    </dgm:pt>
    <dgm:pt modelId="{801F4BCD-4032-4E10-96A1-E5C6EB20AA33}">
      <dgm:prSet phldrT="[Text]" custT="1"/>
      <dgm:spPr/>
      <dgm:t>
        <a:bodyPr/>
        <a:lstStyle/>
        <a:p>
          <a:r>
            <a:rPr lang="es-ES" sz="1600" dirty="0"/>
            <a:t>Críticas por sobrestimación de ERC basado en proteinuria</a:t>
          </a:r>
          <a:endParaRPr lang="es-PA" sz="1600" dirty="0"/>
        </a:p>
      </dgm:t>
    </dgm:pt>
    <dgm:pt modelId="{E02A8654-4061-4B00-BE3B-1AD116061B71}" type="parTrans" cxnId="{5DF963C4-1280-43DE-A74D-8754DFDD4337}">
      <dgm:prSet/>
      <dgm:spPr/>
      <dgm:t>
        <a:bodyPr/>
        <a:lstStyle/>
        <a:p>
          <a:endParaRPr lang="es-PA" sz="1600"/>
        </a:p>
      </dgm:t>
    </dgm:pt>
    <dgm:pt modelId="{5B65946A-FD04-4B73-90C9-142EB5156517}" type="sibTrans" cxnId="{5DF963C4-1280-43DE-A74D-8754DFDD4337}">
      <dgm:prSet/>
      <dgm:spPr/>
      <dgm:t>
        <a:bodyPr/>
        <a:lstStyle/>
        <a:p>
          <a:endParaRPr lang="es-PA" sz="1600"/>
        </a:p>
      </dgm:t>
    </dgm:pt>
    <dgm:pt modelId="{14CD744D-07D7-49E9-9D08-91CCD931C498}">
      <dgm:prSet phldrT="[Text]" custT="1"/>
      <dgm:spPr/>
      <dgm:t>
        <a:bodyPr/>
        <a:lstStyle/>
        <a:p>
          <a:r>
            <a:rPr lang="es-ES" sz="1600" dirty="0"/>
            <a:t>Proyección de ERC en pacientes de alto riesgo</a:t>
          </a:r>
          <a:endParaRPr lang="es-PA" sz="1600" dirty="0"/>
        </a:p>
      </dgm:t>
    </dgm:pt>
    <dgm:pt modelId="{B25A7E72-192C-4B8F-89D1-DD837882733B}" type="parTrans" cxnId="{5CFDADA6-7D3D-4DE6-B6D9-B7E81D4CCFB3}">
      <dgm:prSet/>
      <dgm:spPr/>
      <dgm:t>
        <a:bodyPr/>
        <a:lstStyle/>
        <a:p>
          <a:endParaRPr lang="es-PA" sz="1600"/>
        </a:p>
      </dgm:t>
    </dgm:pt>
    <dgm:pt modelId="{20568284-FE7E-49DB-8CD9-ED873891298A}" type="sibTrans" cxnId="{5CFDADA6-7D3D-4DE6-B6D9-B7E81D4CCFB3}">
      <dgm:prSet/>
      <dgm:spPr/>
      <dgm:t>
        <a:bodyPr/>
        <a:lstStyle/>
        <a:p>
          <a:endParaRPr lang="es-PA" sz="1600"/>
        </a:p>
      </dgm:t>
    </dgm:pt>
    <dgm:pt modelId="{E3370210-DBDD-41D1-8E6E-E6ED936425C4}">
      <dgm:prSet phldrT="[Text]" custT="1"/>
      <dgm:spPr/>
      <dgm:t>
        <a:bodyPr/>
        <a:lstStyle/>
        <a:p>
          <a:endParaRPr lang="es-PA" sz="1600" dirty="0"/>
        </a:p>
      </dgm:t>
    </dgm:pt>
    <dgm:pt modelId="{E64921B4-075A-4801-8020-4B73A086E070}" type="parTrans" cxnId="{DE2F810D-9A2E-4919-8C7D-93696F4CF463}">
      <dgm:prSet/>
      <dgm:spPr/>
      <dgm:t>
        <a:bodyPr/>
        <a:lstStyle/>
        <a:p>
          <a:endParaRPr lang="es-PA" sz="1600"/>
        </a:p>
      </dgm:t>
    </dgm:pt>
    <dgm:pt modelId="{BD1CA104-0AF9-4A01-A9A2-6CFCCCDA4DE6}" type="sibTrans" cxnId="{DE2F810D-9A2E-4919-8C7D-93696F4CF463}">
      <dgm:prSet/>
      <dgm:spPr/>
      <dgm:t>
        <a:bodyPr/>
        <a:lstStyle/>
        <a:p>
          <a:endParaRPr lang="es-PA" sz="1600"/>
        </a:p>
      </dgm:t>
    </dgm:pt>
    <dgm:pt modelId="{DC59DC8A-3905-4AC6-8754-25C0E437C926}">
      <dgm:prSet phldrT="[Text]" custT="1"/>
      <dgm:spPr/>
      <dgm:t>
        <a:bodyPr/>
        <a:lstStyle/>
        <a:p>
          <a:r>
            <a:rPr lang="es-ES" sz="1600" dirty="0"/>
            <a:t>Ciudad de México 22%, Jalisco 33%</a:t>
          </a:r>
          <a:endParaRPr lang="es-PA" sz="1600" dirty="0"/>
        </a:p>
      </dgm:t>
    </dgm:pt>
    <dgm:pt modelId="{729AB780-875A-41F4-9AA8-75B442B45AA7}" type="parTrans" cxnId="{468367E4-AC85-422D-9942-2E202DCEF5F9}">
      <dgm:prSet/>
      <dgm:spPr/>
      <dgm:t>
        <a:bodyPr/>
        <a:lstStyle/>
        <a:p>
          <a:endParaRPr lang="es-PA" sz="1600"/>
        </a:p>
      </dgm:t>
    </dgm:pt>
    <dgm:pt modelId="{6771F3D0-88C8-4569-9D36-852B217DDA90}" type="sibTrans" cxnId="{468367E4-AC85-422D-9942-2E202DCEF5F9}">
      <dgm:prSet/>
      <dgm:spPr/>
      <dgm:t>
        <a:bodyPr/>
        <a:lstStyle/>
        <a:p>
          <a:endParaRPr lang="es-PA" sz="1600"/>
        </a:p>
      </dgm:t>
    </dgm:pt>
    <dgm:pt modelId="{32631389-38F1-46A1-AA67-1FBF5287CE8C}">
      <dgm:prSet phldrT="[Text]" custT="1"/>
      <dgm:spPr/>
      <dgm:t>
        <a:bodyPr/>
        <a:lstStyle/>
        <a:p>
          <a:r>
            <a:rPr lang="es-ES" sz="1600" dirty="0"/>
            <a:t>Prevalencia 26%</a:t>
          </a:r>
          <a:endParaRPr lang="es-PA" sz="1600" dirty="0"/>
        </a:p>
      </dgm:t>
    </dgm:pt>
    <dgm:pt modelId="{5A8A3E68-04E1-4FE8-805B-566F25EE54C5}" type="parTrans" cxnId="{DF9BD028-FB03-4258-8E04-32BFE7F35F50}">
      <dgm:prSet/>
      <dgm:spPr/>
      <dgm:t>
        <a:bodyPr/>
        <a:lstStyle/>
        <a:p>
          <a:endParaRPr lang="es-PA" sz="1600"/>
        </a:p>
      </dgm:t>
    </dgm:pt>
    <dgm:pt modelId="{25020C1B-A3A9-4EB5-8A9D-CC39CC67C8CF}" type="sibTrans" cxnId="{DF9BD028-FB03-4258-8E04-32BFE7F35F50}">
      <dgm:prSet/>
      <dgm:spPr/>
      <dgm:t>
        <a:bodyPr/>
        <a:lstStyle/>
        <a:p>
          <a:endParaRPr lang="es-PA" sz="1600"/>
        </a:p>
      </dgm:t>
    </dgm:pt>
    <dgm:pt modelId="{575405B7-1EBA-4104-9C5F-B465811DC9B7}">
      <dgm:prSet phldrT="[Text]" custT="1"/>
      <dgm:spPr/>
      <dgm:t>
        <a:bodyPr/>
        <a:lstStyle/>
        <a:p>
          <a:r>
            <a:rPr lang="es-ES" sz="1600" dirty="0"/>
            <a:t>Mayor en pacientes con DM y con HTA y DM</a:t>
          </a:r>
          <a:endParaRPr lang="es-PA" sz="1600" dirty="0"/>
        </a:p>
      </dgm:t>
    </dgm:pt>
    <dgm:pt modelId="{E7EFD406-C70B-439D-AC0A-A48170058DE3}" type="parTrans" cxnId="{ADE9D1B7-35AD-4C10-8A62-4596F5A4992C}">
      <dgm:prSet/>
      <dgm:spPr/>
      <dgm:t>
        <a:bodyPr/>
        <a:lstStyle/>
        <a:p>
          <a:endParaRPr lang="es-PA" sz="1600"/>
        </a:p>
      </dgm:t>
    </dgm:pt>
    <dgm:pt modelId="{E9035E19-40C0-4CE1-A359-F3F82569FE34}" type="sibTrans" cxnId="{ADE9D1B7-35AD-4C10-8A62-4596F5A4992C}">
      <dgm:prSet/>
      <dgm:spPr/>
      <dgm:t>
        <a:bodyPr/>
        <a:lstStyle/>
        <a:p>
          <a:endParaRPr lang="es-PA" sz="1600"/>
        </a:p>
      </dgm:t>
    </dgm:pt>
    <dgm:pt modelId="{C16CD895-5F00-4596-A158-BFAD33E4D976}" type="pres">
      <dgm:prSet presAssocID="{17D58159-9253-4C46-820B-AC82718A6B7C}" presName="Name0" presStyleCnt="0">
        <dgm:presLayoutVars>
          <dgm:dir/>
          <dgm:animLvl val="lvl"/>
          <dgm:resizeHandles val="exact"/>
        </dgm:presLayoutVars>
      </dgm:prSet>
      <dgm:spPr/>
    </dgm:pt>
    <dgm:pt modelId="{2AA62066-7F46-4F3F-94B0-E26156B4C956}" type="pres">
      <dgm:prSet presAssocID="{5FAC36F2-707B-48A2-86BD-210FA7C5B054}" presName="linNode" presStyleCnt="0"/>
      <dgm:spPr/>
    </dgm:pt>
    <dgm:pt modelId="{C5C96CFB-33BB-433E-83FD-FFF058365D4C}" type="pres">
      <dgm:prSet presAssocID="{5FAC36F2-707B-48A2-86BD-210FA7C5B054}" presName="parentText" presStyleLbl="node1" presStyleIdx="0" presStyleCnt="3">
        <dgm:presLayoutVars>
          <dgm:chMax val="1"/>
          <dgm:bulletEnabled val="1"/>
        </dgm:presLayoutVars>
      </dgm:prSet>
      <dgm:spPr/>
    </dgm:pt>
    <dgm:pt modelId="{FB42971F-F9F9-4DEC-B392-0F5ACCF3954E}" type="pres">
      <dgm:prSet presAssocID="{5FAC36F2-707B-48A2-86BD-210FA7C5B054}" presName="descendantText" presStyleLbl="alignAccFollowNode1" presStyleIdx="0" presStyleCnt="3">
        <dgm:presLayoutVars>
          <dgm:bulletEnabled val="1"/>
        </dgm:presLayoutVars>
      </dgm:prSet>
      <dgm:spPr/>
    </dgm:pt>
    <dgm:pt modelId="{9603CEB6-02FE-44AA-9178-4F7054620873}" type="pres">
      <dgm:prSet presAssocID="{7D8FE465-FF61-43C4-9EEB-9CDB9380E02B}" presName="sp" presStyleCnt="0"/>
      <dgm:spPr/>
    </dgm:pt>
    <dgm:pt modelId="{48FDEDD0-7FBA-499E-BE18-908323BBAC87}" type="pres">
      <dgm:prSet presAssocID="{C08A45B3-067A-4949-A4B8-82076ACE1608}" presName="linNode" presStyleCnt="0"/>
      <dgm:spPr/>
    </dgm:pt>
    <dgm:pt modelId="{DFBE7430-C628-425B-8422-095B2217FC26}" type="pres">
      <dgm:prSet presAssocID="{C08A45B3-067A-4949-A4B8-82076ACE1608}" presName="parentText" presStyleLbl="node1" presStyleIdx="1" presStyleCnt="3">
        <dgm:presLayoutVars>
          <dgm:chMax val="1"/>
          <dgm:bulletEnabled val="1"/>
        </dgm:presLayoutVars>
      </dgm:prSet>
      <dgm:spPr/>
    </dgm:pt>
    <dgm:pt modelId="{A25FA4EE-EF64-4234-B26B-445414A73E84}" type="pres">
      <dgm:prSet presAssocID="{C08A45B3-067A-4949-A4B8-82076ACE1608}" presName="descendantText" presStyleLbl="alignAccFollowNode1" presStyleIdx="1" presStyleCnt="3">
        <dgm:presLayoutVars>
          <dgm:bulletEnabled val="1"/>
        </dgm:presLayoutVars>
      </dgm:prSet>
      <dgm:spPr/>
    </dgm:pt>
    <dgm:pt modelId="{1F5B8377-F366-4C9A-8A3A-5EC823561B0D}" type="pres">
      <dgm:prSet presAssocID="{750F99AF-6BBB-4AA1-AC2C-26C53F584C86}" presName="sp" presStyleCnt="0"/>
      <dgm:spPr/>
    </dgm:pt>
    <dgm:pt modelId="{5053F90E-1C6A-488B-B121-B35A2CFDE573}" type="pres">
      <dgm:prSet presAssocID="{FD7958CA-BB97-4139-AD80-5B3980230720}" presName="linNode" presStyleCnt="0"/>
      <dgm:spPr/>
    </dgm:pt>
    <dgm:pt modelId="{A386E20F-E88D-45FA-98F7-6066A2B12DAE}" type="pres">
      <dgm:prSet presAssocID="{FD7958CA-BB97-4139-AD80-5B3980230720}" presName="parentText" presStyleLbl="node1" presStyleIdx="2" presStyleCnt="3">
        <dgm:presLayoutVars>
          <dgm:chMax val="1"/>
          <dgm:bulletEnabled val="1"/>
        </dgm:presLayoutVars>
      </dgm:prSet>
      <dgm:spPr/>
    </dgm:pt>
    <dgm:pt modelId="{11A89116-A3F8-42BF-A3FB-8BC05817B42C}" type="pres">
      <dgm:prSet presAssocID="{FD7958CA-BB97-4139-AD80-5B3980230720}" presName="descendantText" presStyleLbl="alignAccFollowNode1" presStyleIdx="2" presStyleCnt="3">
        <dgm:presLayoutVars>
          <dgm:bulletEnabled val="1"/>
        </dgm:presLayoutVars>
      </dgm:prSet>
      <dgm:spPr/>
    </dgm:pt>
  </dgm:ptLst>
  <dgm:cxnLst>
    <dgm:cxn modelId="{DE2F810D-9A2E-4919-8C7D-93696F4CF463}" srcId="{C08A45B3-067A-4949-A4B8-82076ACE1608}" destId="{E3370210-DBDD-41D1-8E6E-E6ED936425C4}" srcOrd="2" destOrd="0" parTransId="{E64921B4-075A-4801-8020-4B73A086E070}" sibTransId="{BD1CA104-0AF9-4A01-A9A2-6CFCCCDA4DE6}"/>
    <dgm:cxn modelId="{54FC6A1B-E47C-4598-877A-46AF86F38579}" type="presOf" srcId="{801F4BCD-4032-4E10-96A1-E5C6EB20AA33}" destId="{FB42971F-F9F9-4DEC-B392-0F5ACCF3954E}" srcOrd="0" destOrd="1" presId="urn:microsoft.com/office/officeart/2005/8/layout/vList5"/>
    <dgm:cxn modelId="{4E838C1B-2B63-45FA-A793-E2130CF798B5}" srcId="{17D58159-9253-4C46-820B-AC82718A6B7C}" destId="{FD7958CA-BB97-4139-AD80-5B3980230720}" srcOrd="2" destOrd="0" parTransId="{856C6E4A-E591-4E31-A33F-2FEC6ECA6AC4}" sibTransId="{C4D27046-06E2-4F15-B46F-28D66AB72DEB}"/>
    <dgm:cxn modelId="{DF9BD028-FB03-4258-8E04-32BFE7F35F50}" srcId="{FD7958CA-BB97-4139-AD80-5B3980230720}" destId="{32631389-38F1-46A1-AA67-1FBF5287CE8C}" srcOrd="0" destOrd="0" parTransId="{5A8A3E68-04E1-4FE8-805B-566F25EE54C5}" sibTransId="{25020C1B-A3A9-4EB5-8A9D-CC39CC67C8CF}"/>
    <dgm:cxn modelId="{DD407A2F-69E4-4E37-B861-BD526135F9BA}" type="presOf" srcId="{5FAC36F2-707B-48A2-86BD-210FA7C5B054}" destId="{C5C96CFB-33BB-433E-83FD-FFF058365D4C}" srcOrd="0" destOrd="0" presId="urn:microsoft.com/office/officeart/2005/8/layout/vList5"/>
    <dgm:cxn modelId="{A1F3E13B-7C04-4EC2-A498-62C070758BEA}" type="presOf" srcId="{53D3255C-638B-44D9-9540-5DC0FA58AE34}" destId="{FB42971F-F9F9-4DEC-B392-0F5ACCF3954E}" srcOrd="0" destOrd="0" presId="urn:microsoft.com/office/officeart/2005/8/layout/vList5"/>
    <dgm:cxn modelId="{0F984866-8A72-4094-9633-2FD2BC22B25D}" srcId="{5FAC36F2-707B-48A2-86BD-210FA7C5B054}" destId="{53D3255C-638B-44D9-9540-5DC0FA58AE34}" srcOrd="0" destOrd="0" parTransId="{43474054-3ED5-4A68-8146-FA6ACBDC07F3}" sibTransId="{7D000EA8-52B2-49FC-BB54-4147B60A9BFB}"/>
    <dgm:cxn modelId="{F4859C6D-5009-4223-B202-7A782644415B}" type="presOf" srcId="{575405B7-1EBA-4104-9C5F-B465811DC9B7}" destId="{11A89116-A3F8-42BF-A3FB-8BC05817B42C}" srcOrd="0" destOrd="1" presId="urn:microsoft.com/office/officeart/2005/8/layout/vList5"/>
    <dgm:cxn modelId="{81553259-6AD8-48F7-92AB-36633BF0A8C5}" type="presOf" srcId="{17D58159-9253-4C46-820B-AC82718A6B7C}" destId="{C16CD895-5F00-4596-A158-BFAD33E4D976}" srcOrd="0" destOrd="0" presId="urn:microsoft.com/office/officeart/2005/8/layout/vList5"/>
    <dgm:cxn modelId="{FE91C882-B96A-41CE-8BD5-DEA56D698E1E}" srcId="{17D58159-9253-4C46-820B-AC82718A6B7C}" destId="{C08A45B3-067A-4949-A4B8-82076ACE1608}" srcOrd="1" destOrd="0" parTransId="{5BA87132-AB77-4752-A29D-E95DBD36D406}" sibTransId="{750F99AF-6BBB-4AA1-AC2C-26C53F584C86}"/>
    <dgm:cxn modelId="{84D44A8E-7820-41C7-B59B-DA7302668110}" type="presOf" srcId="{C08A45B3-067A-4949-A4B8-82076ACE1608}" destId="{DFBE7430-C628-425B-8422-095B2217FC26}" srcOrd="0" destOrd="0" presId="urn:microsoft.com/office/officeart/2005/8/layout/vList5"/>
    <dgm:cxn modelId="{9EF7B690-3EF0-4C4C-9D26-1F2EDBF7E4BF}" type="presOf" srcId="{14CD744D-07D7-49E9-9D08-91CCD931C498}" destId="{A25FA4EE-EF64-4234-B26B-445414A73E84}" srcOrd="0" destOrd="0" presId="urn:microsoft.com/office/officeart/2005/8/layout/vList5"/>
    <dgm:cxn modelId="{5CFDADA6-7D3D-4DE6-B6D9-B7E81D4CCFB3}" srcId="{C08A45B3-067A-4949-A4B8-82076ACE1608}" destId="{14CD744D-07D7-49E9-9D08-91CCD931C498}" srcOrd="0" destOrd="0" parTransId="{B25A7E72-192C-4B8F-89D1-DD837882733B}" sibTransId="{20568284-FE7E-49DB-8CD9-ED873891298A}"/>
    <dgm:cxn modelId="{ADE9D1B7-35AD-4C10-8A62-4596F5A4992C}" srcId="{FD7958CA-BB97-4139-AD80-5B3980230720}" destId="{575405B7-1EBA-4104-9C5F-B465811DC9B7}" srcOrd="1" destOrd="0" parTransId="{E7EFD406-C70B-439D-AC0A-A48170058DE3}" sibTransId="{E9035E19-40C0-4CE1-A359-F3F82569FE34}"/>
    <dgm:cxn modelId="{5DF963C4-1280-43DE-A74D-8754DFDD4337}" srcId="{5FAC36F2-707B-48A2-86BD-210FA7C5B054}" destId="{801F4BCD-4032-4E10-96A1-E5C6EB20AA33}" srcOrd="1" destOrd="0" parTransId="{E02A8654-4061-4B00-BE3B-1AD116061B71}" sibTransId="{5B65946A-FD04-4B73-90C9-142EB5156517}"/>
    <dgm:cxn modelId="{9B3B37C5-8E8B-49CE-AEFB-7C4DC07D083A}" type="presOf" srcId="{32631389-38F1-46A1-AA67-1FBF5287CE8C}" destId="{11A89116-A3F8-42BF-A3FB-8BC05817B42C}" srcOrd="0" destOrd="0" presId="urn:microsoft.com/office/officeart/2005/8/layout/vList5"/>
    <dgm:cxn modelId="{934540C5-D01C-4AA9-BC8A-B3B6B1CF2058}" type="presOf" srcId="{DC59DC8A-3905-4AC6-8754-25C0E437C926}" destId="{A25FA4EE-EF64-4234-B26B-445414A73E84}" srcOrd="0" destOrd="1" presId="urn:microsoft.com/office/officeart/2005/8/layout/vList5"/>
    <dgm:cxn modelId="{3132EDC5-2FA7-4DCF-BAE1-B963DC67B037}" type="presOf" srcId="{E3370210-DBDD-41D1-8E6E-E6ED936425C4}" destId="{A25FA4EE-EF64-4234-B26B-445414A73E84}" srcOrd="0" destOrd="2" presId="urn:microsoft.com/office/officeart/2005/8/layout/vList5"/>
    <dgm:cxn modelId="{39B654C6-0960-46EB-B897-2FE3B859C152}" type="presOf" srcId="{FD7958CA-BB97-4139-AD80-5B3980230720}" destId="{A386E20F-E88D-45FA-98F7-6066A2B12DAE}" srcOrd="0" destOrd="0" presId="urn:microsoft.com/office/officeart/2005/8/layout/vList5"/>
    <dgm:cxn modelId="{7FBE6ECF-ABF7-45B1-B2D1-0AC4518F1453}" srcId="{17D58159-9253-4C46-820B-AC82718A6B7C}" destId="{5FAC36F2-707B-48A2-86BD-210FA7C5B054}" srcOrd="0" destOrd="0" parTransId="{C9E4C009-5F82-40EA-93F7-577788989A00}" sibTransId="{7D8FE465-FF61-43C4-9EEB-9CDB9380E02B}"/>
    <dgm:cxn modelId="{468367E4-AC85-422D-9942-2E202DCEF5F9}" srcId="{C08A45B3-067A-4949-A4B8-82076ACE1608}" destId="{DC59DC8A-3905-4AC6-8754-25C0E437C926}" srcOrd="1" destOrd="0" parTransId="{729AB780-875A-41F4-9AA8-75B442B45AA7}" sibTransId="{6771F3D0-88C8-4569-9D36-852B217DDA90}"/>
    <dgm:cxn modelId="{4DC9E20C-C978-4B4C-A9A7-FEBD5DC217E3}" type="presParOf" srcId="{C16CD895-5F00-4596-A158-BFAD33E4D976}" destId="{2AA62066-7F46-4F3F-94B0-E26156B4C956}" srcOrd="0" destOrd="0" presId="urn:microsoft.com/office/officeart/2005/8/layout/vList5"/>
    <dgm:cxn modelId="{9F32127A-F122-4900-82E5-DAA1A4C2AB9E}" type="presParOf" srcId="{2AA62066-7F46-4F3F-94B0-E26156B4C956}" destId="{C5C96CFB-33BB-433E-83FD-FFF058365D4C}" srcOrd="0" destOrd="0" presId="urn:microsoft.com/office/officeart/2005/8/layout/vList5"/>
    <dgm:cxn modelId="{4CE3C6FD-05F3-421B-A84B-64E140405AF3}" type="presParOf" srcId="{2AA62066-7F46-4F3F-94B0-E26156B4C956}" destId="{FB42971F-F9F9-4DEC-B392-0F5ACCF3954E}" srcOrd="1" destOrd="0" presId="urn:microsoft.com/office/officeart/2005/8/layout/vList5"/>
    <dgm:cxn modelId="{DD707921-FAEF-4119-87CF-E71207972CBC}" type="presParOf" srcId="{C16CD895-5F00-4596-A158-BFAD33E4D976}" destId="{9603CEB6-02FE-44AA-9178-4F7054620873}" srcOrd="1" destOrd="0" presId="urn:microsoft.com/office/officeart/2005/8/layout/vList5"/>
    <dgm:cxn modelId="{BC715245-1689-4E93-83B0-9475946F9C26}" type="presParOf" srcId="{C16CD895-5F00-4596-A158-BFAD33E4D976}" destId="{48FDEDD0-7FBA-499E-BE18-908323BBAC87}" srcOrd="2" destOrd="0" presId="urn:microsoft.com/office/officeart/2005/8/layout/vList5"/>
    <dgm:cxn modelId="{9B6B818C-5678-443C-86CF-F07F2C6838DA}" type="presParOf" srcId="{48FDEDD0-7FBA-499E-BE18-908323BBAC87}" destId="{DFBE7430-C628-425B-8422-095B2217FC26}" srcOrd="0" destOrd="0" presId="urn:microsoft.com/office/officeart/2005/8/layout/vList5"/>
    <dgm:cxn modelId="{6AE91C9F-8597-4783-9673-7E73943D8893}" type="presParOf" srcId="{48FDEDD0-7FBA-499E-BE18-908323BBAC87}" destId="{A25FA4EE-EF64-4234-B26B-445414A73E84}" srcOrd="1" destOrd="0" presId="urn:microsoft.com/office/officeart/2005/8/layout/vList5"/>
    <dgm:cxn modelId="{8E5EE4F7-7E56-453D-9572-56BACE501511}" type="presParOf" srcId="{C16CD895-5F00-4596-A158-BFAD33E4D976}" destId="{1F5B8377-F366-4C9A-8A3A-5EC823561B0D}" srcOrd="3" destOrd="0" presId="urn:microsoft.com/office/officeart/2005/8/layout/vList5"/>
    <dgm:cxn modelId="{4B3BBBA0-D752-4F90-B215-007F10A09E44}" type="presParOf" srcId="{C16CD895-5F00-4596-A158-BFAD33E4D976}" destId="{5053F90E-1C6A-488B-B121-B35A2CFDE573}" srcOrd="4" destOrd="0" presId="urn:microsoft.com/office/officeart/2005/8/layout/vList5"/>
    <dgm:cxn modelId="{01396BBA-1DF6-454A-9197-175677EF8E10}" type="presParOf" srcId="{5053F90E-1C6A-488B-B121-B35A2CFDE573}" destId="{A386E20F-E88D-45FA-98F7-6066A2B12DAE}" srcOrd="0" destOrd="0" presId="urn:microsoft.com/office/officeart/2005/8/layout/vList5"/>
    <dgm:cxn modelId="{4DF34B4E-E80B-4320-B3FE-994B167AD9AD}" type="presParOf" srcId="{5053F90E-1C6A-488B-B121-B35A2CFDE573}" destId="{11A89116-A3F8-42BF-A3FB-8BC05817B42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6532AAD-39A3-42BD-BF05-7E6077492164}"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s-PA"/>
        </a:p>
      </dgm:t>
    </dgm:pt>
    <dgm:pt modelId="{59E43F74-AAF4-4C9F-8274-CE2450180A42}">
      <dgm:prSet phldrT="[Texto]"/>
      <dgm:spPr/>
      <dgm:t>
        <a:bodyPr/>
        <a:lstStyle/>
        <a:p>
          <a:r>
            <a:rPr lang="es-PA" dirty="0"/>
            <a:t>EXCRETORA</a:t>
          </a:r>
        </a:p>
      </dgm:t>
    </dgm:pt>
    <dgm:pt modelId="{8AF7AC66-F234-4CBF-8C6E-A058CFBB44C2}" type="parTrans" cxnId="{C57038D3-859A-4774-8859-441677D3EDD5}">
      <dgm:prSet/>
      <dgm:spPr/>
      <dgm:t>
        <a:bodyPr/>
        <a:lstStyle/>
        <a:p>
          <a:endParaRPr lang="es-PA"/>
        </a:p>
      </dgm:t>
    </dgm:pt>
    <dgm:pt modelId="{BE33E510-4DD5-4A3A-B20B-CFF4677DDA0E}" type="sibTrans" cxnId="{C57038D3-859A-4774-8859-441677D3EDD5}">
      <dgm:prSet/>
      <dgm:spPr/>
      <dgm:t>
        <a:bodyPr/>
        <a:lstStyle/>
        <a:p>
          <a:endParaRPr lang="es-PA"/>
        </a:p>
      </dgm:t>
    </dgm:pt>
    <dgm:pt modelId="{57BBDC26-E96D-45CB-8070-755CB8DD4855}">
      <dgm:prSet phldrT="[Texto]"/>
      <dgm:spPr/>
      <dgm:t>
        <a:bodyPr/>
        <a:lstStyle/>
        <a:p>
          <a:r>
            <a:rPr lang="es-PA" dirty="0"/>
            <a:t>ENDOCRINA</a:t>
          </a:r>
        </a:p>
      </dgm:t>
    </dgm:pt>
    <dgm:pt modelId="{BB36998E-317E-4E69-A169-3AD2898BBA9D}" type="parTrans" cxnId="{A31CC3E2-5F1B-48AA-B44E-0BDB4D7976A6}">
      <dgm:prSet/>
      <dgm:spPr/>
      <dgm:t>
        <a:bodyPr/>
        <a:lstStyle/>
        <a:p>
          <a:endParaRPr lang="es-PA"/>
        </a:p>
      </dgm:t>
    </dgm:pt>
    <dgm:pt modelId="{B5AFDCA7-EF9B-4B63-8DE8-1E7C6DC595BD}" type="sibTrans" cxnId="{A31CC3E2-5F1B-48AA-B44E-0BDB4D7976A6}">
      <dgm:prSet/>
      <dgm:spPr/>
      <dgm:t>
        <a:bodyPr/>
        <a:lstStyle/>
        <a:p>
          <a:endParaRPr lang="es-PA"/>
        </a:p>
      </dgm:t>
    </dgm:pt>
    <dgm:pt modelId="{7ADBDB7F-D856-4776-A96D-D12BDF6BD06A}">
      <dgm:prSet phldrT="[Texto]"/>
      <dgm:spPr/>
      <dgm:t>
        <a:bodyPr/>
        <a:lstStyle/>
        <a:p>
          <a:r>
            <a:rPr lang="es-PA" dirty="0"/>
            <a:t>METABÓLICA</a:t>
          </a:r>
        </a:p>
      </dgm:t>
    </dgm:pt>
    <dgm:pt modelId="{A712F019-98BB-4CE9-B6EA-17578BDD41E7}" type="parTrans" cxnId="{3CC077C6-8CE5-4141-B87A-C13DF6181111}">
      <dgm:prSet/>
      <dgm:spPr/>
      <dgm:t>
        <a:bodyPr/>
        <a:lstStyle/>
        <a:p>
          <a:endParaRPr lang="es-PA"/>
        </a:p>
      </dgm:t>
    </dgm:pt>
    <dgm:pt modelId="{29DD3440-3B9E-4254-A19B-01ABFEF5C715}" type="sibTrans" cxnId="{3CC077C6-8CE5-4141-B87A-C13DF6181111}">
      <dgm:prSet/>
      <dgm:spPr/>
      <dgm:t>
        <a:bodyPr/>
        <a:lstStyle/>
        <a:p>
          <a:endParaRPr lang="es-PA"/>
        </a:p>
      </dgm:t>
    </dgm:pt>
    <dgm:pt modelId="{F334B13C-CF32-4E48-A873-4BC457057C65}" type="pres">
      <dgm:prSet presAssocID="{06532AAD-39A3-42BD-BF05-7E6077492164}" presName="diagram" presStyleCnt="0">
        <dgm:presLayoutVars>
          <dgm:dir/>
          <dgm:resizeHandles val="exact"/>
        </dgm:presLayoutVars>
      </dgm:prSet>
      <dgm:spPr/>
    </dgm:pt>
    <dgm:pt modelId="{46D76B09-FD59-4A76-A9F2-6682470CA33A}" type="pres">
      <dgm:prSet presAssocID="{59E43F74-AAF4-4C9F-8274-CE2450180A42}" presName="node" presStyleLbl="node1" presStyleIdx="0" presStyleCnt="3">
        <dgm:presLayoutVars>
          <dgm:bulletEnabled val="1"/>
        </dgm:presLayoutVars>
      </dgm:prSet>
      <dgm:spPr/>
    </dgm:pt>
    <dgm:pt modelId="{C92B3DEF-2F86-4093-85B6-039B0885BF82}" type="pres">
      <dgm:prSet presAssocID="{BE33E510-4DD5-4A3A-B20B-CFF4677DDA0E}" presName="sibTrans" presStyleCnt="0"/>
      <dgm:spPr/>
    </dgm:pt>
    <dgm:pt modelId="{14403307-DFB1-4947-BC17-975B62C0203F}" type="pres">
      <dgm:prSet presAssocID="{57BBDC26-E96D-45CB-8070-755CB8DD4855}" presName="node" presStyleLbl="node1" presStyleIdx="1" presStyleCnt="3">
        <dgm:presLayoutVars>
          <dgm:bulletEnabled val="1"/>
        </dgm:presLayoutVars>
      </dgm:prSet>
      <dgm:spPr/>
    </dgm:pt>
    <dgm:pt modelId="{4DC192C9-1CE9-4583-B07F-7AE732FA827D}" type="pres">
      <dgm:prSet presAssocID="{B5AFDCA7-EF9B-4B63-8DE8-1E7C6DC595BD}" presName="sibTrans" presStyleCnt="0"/>
      <dgm:spPr/>
    </dgm:pt>
    <dgm:pt modelId="{AAFB5D63-7CCC-4EFE-86C3-7E60A084A4B3}" type="pres">
      <dgm:prSet presAssocID="{7ADBDB7F-D856-4776-A96D-D12BDF6BD06A}" presName="node" presStyleLbl="node1" presStyleIdx="2" presStyleCnt="3">
        <dgm:presLayoutVars>
          <dgm:bulletEnabled val="1"/>
        </dgm:presLayoutVars>
      </dgm:prSet>
      <dgm:spPr/>
    </dgm:pt>
  </dgm:ptLst>
  <dgm:cxnLst>
    <dgm:cxn modelId="{520F325E-3F89-4CF8-9B88-D4A8090ED6E1}" type="presOf" srcId="{59E43F74-AAF4-4C9F-8274-CE2450180A42}" destId="{46D76B09-FD59-4A76-A9F2-6682470CA33A}" srcOrd="0" destOrd="0" presId="urn:microsoft.com/office/officeart/2005/8/layout/default"/>
    <dgm:cxn modelId="{B11D9D8F-F102-4323-B3DB-88E9C9526B9E}" type="presOf" srcId="{06532AAD-39A3-42BD-BF05-7E6077492164}" destId="{F334B13C-CF32-4E48-A873-4BC457057C65}" srcOrd="0" destOrd="0" presId="urn:microsoft.com/office/officeart/2005/8/layout/default"/>
    <dgm:cxn modelId="{B2CF4B92-704F-47FB-9406-A81E316C15FA}" type="presOf" srcId="{7ADBDB7F-D856-4776-A96D-D12BDF6BD06A}" destId="{AAFB5D63-7CCC-4EFE-86C3-7E60A084A4B3}" srcOrd="0" destOrd="0" presId="urn:microsoft.com/office/officeart/2005/8/layout/default"/>
    <dgm:cxn modelId="{535CEA93-C989-4F12-A39E-48D96D6CC872}" type="presOf" srcId="{57BBDC26-E96D-45CB-8070-755CB8DD4855}" destId="{14403307-DFB1-4947-BC17-975B62C0203F}" srcOrd="0" destOrd="0" presId="urn:microsoft.com/office/officeart/2005/8/layout/default"/>
    <dgm:cxn modelId="{3CC077C6-8CE5-4141-B87A-C13DF6181111}" srcId="{06532AAD-39A3-42BD-BF05-7E6077492164}" destId="{7ADBDB7F-D856-4776-A96D-D12BDF6BD06A}" srcOrd="2" destOrd="0" parTransId="{A712F019-98BB-4CE9-B6EA-17578BDD41E7}" sibTransId="{29DD3440-3B9E-4254-A19B-01ABFEF5C715}"/>
    <dgm:cxn modelId="{C57038D3-859A-4774-8859-441677D3EDD5}" srcId="{06532AAD-39A3-42BD-BF05-7E6077492164}" destId="{59E43F74-AAF4-4C9F-8274-CE2450180A42}" srcOrd="0" destOrd="0" parTransId="{8AF7AC66-F234-4CBF-8C6E-A058CFBB44C2}" sibTransId="{BE33E510-4DD5-4A3A-B20B-CFF4677DDA0E}"/>
    <dgm:cxn modelId="{A31CC3E2-5F1B-48AA-B44E-0BDB4D7976A6}" srcId="{06532AAD-39A3-42BD-BF05-7E6077492164}" destId="{57BBDC26-E96D-45CB-8070-755CB8DD4855}" srcOrd="1" destOrd="0" parTransId="{BB36998E-317E-4E69-A169-3AD2898BBA9D}" sibTransId="{B5AFDCA7-EF9B-4B63-8DE8-1E7C6DC595BD}"/>
    <dgm:cxn modelId="{56207B78-8FA1-4735-BDC1-C77CACA8E9EB}" type="presParOf" srcId="{F334B13C-CF32-4E48-A873-4BC457057C65}" destId="{46D76B09-FD59-4A76-A9F2-6682470CA33A}" srcOrd="0" destOrd="0" presId="urn:microsoft.com/office/officeart/2005/8/layout/default"/>
    <dgm:cxn modelId="{3B9FBA69-A80E-4BEB-910E-BFEBC58E2B0B}" type="presParOf" srcId="{F334B13C-CF32-4E48-A873-4BC457057C65}" destId="{C92B3DEF-2F86-4093-85B6-039B0885BF82}" srcOrd="1" destOrd="0" presId="urn:microsoft.com/office/officeart/2005/8/layout/default"/>
    <dgm:cxn modelId="{90C994D3-2606-4C71-A882-F411CA79C9A8}" type="presParOf" srcId="{F334B13C-CF32-4E48-A873-4BC457057C65}" destId="{14403307-DFB1-4947-BC17-975B62C0203F}" srcOrd="2" destOrd="0" presId="urn:microsoft.com/office/officeart/2005/8/layout/default"/>
    <dgm:cxn modelId="{2DB4DFF0-9938-4CB8-AE6D-2EFEA6592169}" type="presParOf" srcId="{F334B13C-CF32-4E48-A873-4BC457057C65}" destId="{4DC192C9-1CE9-4583-B07F-7AE732FA827D}" srcOrd="3" destOrd="0" presId="urn:microsoft.com/office/officeart/2005/8/layout/default"/>
    <dgm:cxn modelId="{03B8126A-7B67-4EA1-BA1C-8A3F37D95E66}" type="presParOf" srcId="{F334B13C-CF32-4E48-A873-4BC457057C65}" destId="{AAFB5D63-7CCC-4EFE-86C3-7E60A084A4B3}" srcOrd="4" destOrd="0" presId="urn:microsoft.com/office/officeart/2005/8/layout/defaul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6532AAD-39A3-42BD-BF05-7E6077492164}" type="doc">
      <dgm:prSet loTypeId="urn:microsoft.com/office/officeart/2005/8/layout/default" loCatId="list" qsTypeId="urn:microsoft.com/office/officeart/2005/8/quickstyle/simple3" qsCatId="simple" csTypeId="urn:microsoft.com/office/officeart/2005/8/colors/accent0_2" csCatId="mainScheme" phldr="1"/>
      <dgm:spPr/>
      <dgm:t>
        <a:bodyPr/>
        <a:lstStyle/>
        <a:p>
          <a:endParaRPr lang="es-PA"/>
        </a:p>
      </dgm:t>
    </dgm:pt>
    <dgm:pt modelId="{59E43F74-AAF4-4C9F-8274-CE2450180A42}">
      <dgm:prSet phldrT="[Texto]" custT="1"/>
      <dgm:spPr/>
      <dgm:t>
        <a:bodyPr/>
        <a:lstStyle/>
        <a:p>
          <a:r>
            <a:rPr lang="es-PA" sz="2000" dirty="0"/>
            <a:t>Filtración</a:t>
          </a:r>
        </a:p>
        <a:p>
          <a:r>
            <a:rPr lang="es-PA" sz="2000" dirty="0"/>
            <a:t>Reabsorción</a:t>
          </a:r>
        </a:p>
        <a:p>
          <a:r>
            <a:rPr lang="es-PA" sz="2000" dirty="0"/>
            <a:t>Secreción </a:t>
          </a:r>
        </a:p>
      </dgm:t>
    </dgm:pt>
    <dgm:pt modelId="{8AF7AC66-F234-4CBF-8C6E-A058CFBB44C2}" type="parTrans" cxnId="{C57038D3-859A-4774-8859-441677D3EDD5}">
      <dgm:prSet/>
      <dgm:spPr/>
      <dgm:t>
        <a:bodyPr/>
        <a:lstStyle/>
        <a:p>
          <a:endParaRPr lang="es-PA"/>
        </a:p>
      </dgm:t>
    </dgm:pt>
    <dgm:pt modelId="{BE33E510-4DD5-4A3A-B20B-CFF4677DDA0E}" type="sibTrans" cxnId="{C57038D3-859A-4774-8859-441677D3EDD5}">
      <dgm:prSet/>
      <dgm:spPr/>
      <dgm:t>
        <a:bodyPr/>
        <a:lstStyle/>
        <a:p>
          <a:endParaRPr lang="es-PA"/>
        </a:p>
      </dgm:t>
    </dgm:pt>
    <dgm:pt modelId="{57BBDC26-E96D-45CB-8070-755CB8DD4855}">
      <dgm:prSet phldrT="[Texto]" custT="1"/>
      <dgm:spPr/>
      <dgm:t>
        <a:bodyPr/>
        <a:lstStyle/>
        <a:p>
          <a:r>
            <a:rPr lang="es-PA" sz="2000" dirty="0"/>
            <a:t>Renina </a:t>
          </a:r>
        </a:p>
        <a:p>
          <a:r>
            <a:rPr lang="es-PA" sz="2000" dirty="0"/>
            <a:t>Eritropoyetina</a:t>
          </a:r>
        </a:p>
        <a:p>
          <a:r>
            <a:rPr lang="es-PA" sz="2000" dirty="0"/>
            <a:t>Vitamina D</a:t>
          </a:r>
        </a:p>
      </dgm:t>
    </dgm:pt>
    <dgm:pt modelId="{BB36998E-317E-4E69-A169-3AD2898BBA9D}" type="parTrans" cxnId="{A31CC3E2-5F1B-48AA-B44E-0BDB4D7976A6}">
      <dgm:prSet/>
      <dgm:spPr/>
      <dgm:t>
        <a:bodyPr/>
        <a:lstStyle/>
        <a:p>
          <a:endParaRPr lang="es-PA"/>
        </a:p>
      </dgm:t>
    </dgm:pt>
    <dgm:pt modelId="{B5AFDCA7-EF9B-4B63-8DE8-1E7C6DC595BD}" type="sibTrans" cxnId="{A31CC3E2-5F1B-48AA-B44E-0BDB4D7976A6}">
      <dgm:prSet/>
      <dgm:spPr/>
      <dgm:t>
        <a:bodyPr/>
        <a:lstStyle/>
        <a:p>
          <a:endParaRPr lang="es-PA"/>
        </a:p>
      </dgm:t>
    </dgm:pt>
    <dgm:pt modelId="{7ADBDB7F-D856-4776-A96D-D12BDF6BD06A}">
      <dgm:prSet phldrT="[Texto]" custT="1"/>
      <dgm:spPr/>
      <dgm:t>
        <a:bodyPr/>
        <a:lstStyle/>
        <a:p>
          <a:r>
            <a:rPr lang="es-PA" sz="2000" dirty="0"/>
            <a:t>Degradación de molécula y fármacos</a:t>
          </a:r>
        </a:p>
      </dgm:t>
    </dgm:pt>
    <dgm:pt modelId="{A712F019-98BB-4CE9-B6EA-17578BDD41E7}" type="parTrans" cxnId="{3CC077C6-8CE5-4141-B87A-C13DF6181111}">
      <dgm:prSet/>
      <dgm:spPr/>
      <dgm:t>
        <a:bodyPr/>
        <a:lstStyle/>
        <a:p>
          <a:endParaRPr lang="es-PA"/>
        </a:p>
      </dgm:t>
    </dgm:pt>
    <dgm:pt modelId="{29DD3440-3B9E-4254-A19B-01ABFEF5C715}" type="sibTrans" cxnId="{3CC077C6-8CE5-4141-B87A-C13DF6181111}">
      <dgm:prSet/>
      <dgm:spPr/>
      <dgm:t>
        <a:bodyPr/>
        <a:lstStyle/>
        <a:p>
          <a:endParaRPr lang="es-PA"/>
        </a:p>
      </dgm:t>
    </dgm:pt>
    <dgm:pt modelId="{F334B13C-CF32-4E48-A873-4BC457057C65}" type="pres">
      <dgm:prSet presAssocID="{06532AAD-39A3-42BD-BF05-7E6077492164}" presName="diagram" presStyleCnt="0">
        <dgm:presLayoutVars>
          <dgm:dir/>
          <dgm:resizeHandles val="exact"/>
        </dgm:presLayoutVars>
      </dgm:prSet>
      <dgm:spPr/>
    </dgm:pt>
    <dgm:pt modelId="{46D76B09-FD59-4A76-A9F2-6682470CA33A}" type="pres">
      <dgm:prSet presAssocID="{59E43F74-AAF4-4C9F-8274-CE2450180A42}" presName="node" presStyleLbl="node1" presStyleIdx="0" presStyleCnt="3">
        <dgm:presLayoutVars>
          <dgm:bulletEnabled val="1"/>
        </dgm:presLayoutVars>
      </dgm:prSet>
      <dgm:spPr/>
    </dgm:pt>
    <dgm:pt modelId="{C92B3DEF-2F86-4093-85B6-039B0885BF82}" type="pres">
      <dgm:prSet presAssocID="{BE33E510-4DD5-4A3A-B20B-CFF4677DDA0E}" presName="sibTrans" presStyleCnt="0"/>
      <dgm:spPr/>
    </dgm:pt>
    <dgm:pt modelId="{14403307-DFB1-4947-BC17-975B62C0203F}" type="pres">
      <dgm:prSet presAssocID="{57BBDC26-E96D-45CB-8070-755CB8DD4855}" presName="node" presStyleLbl="node1" presStyleIdx="1" presStyleCnt="3">
        <dgm:presLayoutVars>
          <dgm:bulletEnabled val="1"/>
        </dgm:presLayoutVars>
      </dgm:prSet>
      <dgm:spPr/>
    </dgm:pt>
    <dgm:pt modelId="{4DC192C9-1CE9-4583-B07F-7AE732FA827D}" type="pres">
      <dgm:prSet presAssocID="{B5AFDCA7-EF9B-4B63-8DE8-1E7C6DC595BD}" presName="sibTrans" presStyleCnt="0"/>
      <dgm:spPr/>
    </dgm:pt>
    <dgm:pt modelId="{AAFB5D63-7CCC-4EFE-86C3-7E60A084A4B3}" type="pres">
      <dgm:prSet presAssocID="{7ADBDB7F-D856-4776-A96D-D12BDF6BD06A}" presName="node" presStyleLbl="node1" presStyleIdx="2" presStyleCnt="3">
        <dgm:presLayoutVars>
          <dgm:bulletEnabled val="1"/>
        </dgm:presLayoutVars>
      </dgm:prSet>
      <dgm:spPr/>
    </dgm:pt>
  </dgm:ptLst>
  <dgm:cxnLst>
    <dgm:cxn modelId="{520F325E-3F89-4CF8-9B88-D4A8090ED6E1}" type="presOf" srcId="{59E43F74-AAF4-4C9F-8274-CE2450180A42}" destId="{46D76B09-FD59-4A76-A9F2-6682470CA33A}" srcOrd="0" destOrd="0" presId="urn:microsoft.com/office/officeart/2005/8/layout/default"/>
    <dgm:cxn modelId="{B11D9D8F-F102-4323-B3DB-88E9C9526B9E}" type="presOf" srcId="{06532AAD-39A3-42BD-BF05-7E6077492164}" destId="{F334B13C-CF32-4E48-A873-4BC457057C65}" srcOrd="0" destOrd="0" presId="urn:microsoft.com/office/officeart/2005/8/layout/default"/>
    <dgm:cxn modelId="{B2CF4B92-704F-47FB-9406-A81E316C15FA}" type="presOf" srcId="{7ADBDB7F-D856-4776-A96D-D12BDF6BD06A}" destId="{AAFB5D63-7CCC-4EFE-86C3-7E60A084A4B3}" srcOrd="0" destOrd="0" presId="urn:microsoft.com/office/officeart/2005/8/layout/default"/>
    <dgm:cxn modelId="{535CEA93-C989-4F12-A39E-48D96D6CC872}" type="presOf" srcId="{57BBDC26-E96D-45CB-8070-755CB8DD4855}" destId="{14403307-DFB1-4947-BC17-975B62C0203F}" srcOrd="0" destOrd="0" presId="urn:microsoft.com/office/officeart/2005/8/layout/default"/>
    <dgm:cxn modelId="{3CC077C6-8CE5-4141-B87A-C13DF6181111}" srcId="{06532AAD-39A3-42BD-BF05-7E6077492164}" destId="{7ADBDB7F-D856-4776-A96D-D12BDF6BD06A}" srcOrd="2" destOrd="0" parTransId="{A712F019-98BB-4CE9-B6EA-17578BDD41E7}" sibTransId="{29DD3440-3B9E-4254-A19B-01ABFEF5C715}"/>
    <dgm:cxn modelId="{C57038D3-859A-4774-8859-441677D3EDD5}" srcId="{06532AAD-39A3-42BD-BF05-7E6077492164}" destId="{59E43F74-AAF4-4C9F-8274-CE2450180A42}" srcOrd="0" destOrd="0" parTransId="{8AF7AC66-F234-4CBF-8C6E-A058CFBB44C2}" sibTransId="{BE33E510-4DD5-4A3A-B20B-CFF4677DDA0E}"/>
    <dgm:cxn modelId="{A31CC3E2-5F1B-48AA-B44E-0BDB4D7976A6}" srcId="{06532AAD-39A3-42BD-BF05-7E6077492164}" destId="{57BBDC26-E96D-45CB-8070-755CB8DD4855}" srcOrd="1" destOrd="0" parTransId="{BB36998E-317E-4E69-A169-3AD2898BBA9D}" sibTransId="{B5AFDCA7-EF9B-4B63-8DE8-1E7C6DC595BD}"/>
    <dgm:cxn modelId="{56207B78-8FA1-4735-BDC1-C77CACA8E9EB}" type="presParOf" srcId="{F334B13C-CF32-4E48-A873-4BC457057C65}" destId="{46D76B09-FD59-4A76-A9F2-6682470CA33A}" srcOrd="0" destOrd="0" presId="urn:microsoft.com/office/officeart/2005/8/layout/default"/>
    <dgm:cxn modelId="{3B9FBA69-A80E-4BEB-910E-BFEBC58E2B0B}" type="presParOf" srcId="{F334B13C-CF32-4E48-A873-4BC457057C65}" destId="{C92B3DEF-2F86-4093-85B6-039B0885BF82}" srcOrd="1" destOrd="0" presId="urn:microsoft.com/office/officeart/2005/8/layout/default"/>
    <dgm:cxn modelId="{90C994D3-2606-4C71-A882-F411CA79C9A8}" type="presParOf" srcId="{F334B13C-CF32-4E48-A873-4BC457057C65}" destId="{14403307-DFB1-4947-BC17-975B62C0203F}" srcOrd="2" destOrd="0" presId="urn:microsoft.com/office/officeart/2005/8/layout/default"/>
    <dgm:cxn modelId="{2DB4DFF0-9938-4CB8-AE6D-2EFEA6592169}" type="presParOf" srcId="{F334B13C-CF32-4E48-A873-4BC457057C65}" destId="{4DC192C9-1CE9-4583-B07F-7AE732FA827D}" srcOrd="3" destOrd="0" presId="urn:microsoft.com/office/officeart/2005/8/layout/default"/>
    <dgm:cxn modelId="{03B8126A-7B67-4EA1-BA1C-8A3F37D95E66}" type="presParOf" srcId="{F334B13C-CF32-4E48-A873-4BC457057C65}" destId="{AAFB5D63-7CCC-4EFE-86C3-7E60A084A4B3}"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2B1333D-5D31-464F-9922-E709741EA59C}" type="doc">
      <dgm:prSet loTypeId="urn:microsoft.com/office/officeart/2005/8/layout/vList4" loCatId="list" qsTypeId="urn:microsoft.com/office/officeart/2005/8/quickstyle/simple1" qsCatId="simple" csTypeId="urn:microsoft.com/office/officeart/2005/8/colors/accent0_2" csCatId="mainScheme" phldr="1"/>
      <dgm:spPr/>
      <dgm:t>
        <a:bodyPr/>
        <a:lstStyle/>
        <a:p>
          <a:endParaRPr lang="es-PA"/>
        </a:p>
      </dgm:t>
    </dgm:pt>
    <dgm:pt modelId="{1438B4C3-065B-43C6-BABA-1EA787BF8DA0}">
      <dgm:prSet phldrT="[Texto]"/>
      <dgm:spPr/>
      <dgm:t>
        <a:bodyPr/>
        <a:lstStyle/>
        <a:p>
          <a:pPr>
            <a:buClrTx/>
            <a:buSzTx/>
            <a:buFontTx/>
            <a:buNone/>
          </a:pPr>
          <a:r>
            <a:rPr lang="es-PA">
              <a:effectLst/>
              <a:latin typeface="+mn-lt"/>
              <a:ea typeface="+mn-ea"/>
              <a:cs typeface="+mn-cs"/>
            </a:rPr>
            <a:t>National Kidney Foundation's Kidney Disease Outcomes Quality Initiative ‘2002</a:t>
          </a:r>
          <a:endParaRPr lang="es-PA" dirty="0"/>
        </a:p>
      </dgm:t>
    </dgm:pt>
    <dgm:pt modelId="{094E53E2-902A-45FA-ABF0-94CD4EB5E74F}" type="parTrans" cxnId="{C714EB0A-30B1-425A-BAF5-9E151C9AE584}">
      <dgm:prSet/>
      <dgm:spPr/>
      <dgm:t>
        <a:bodyPr/>
        <a:lstStyle/>
        <a:p>
          <a:endParaRPr lang="es-PA"/>
        </a:p>
      </dgm:t>
    </dgm:pt>
    <dgm:pt modelId="{A06C97CB-BFF9-4270-B831-4A8E855553B5}" type="sibTrans" cxnId="{C714EB0A-30B1-425A-BAF5-9E151C9AE584}">
      <dgm:prSet/>
      <dgm:spPr/>
      <dgm:t>
        <a:bodyPr/>
        <a:lstStyle/>
        <a:p>
          <a:endParaRPr lang="es-PA"/>
        </a:p>
      </dgm:t>
    </dgm:pt>
    <dgm:pt modelId="{6C992379-E9CB-4AF2-81A5-9FC587032968}">
      <dgm:prSet phldrT="[Texto]"/>
      <dgm:spPr/>
      <dgm:t>
        <a:bodyPr/>
        <a:lstStyle/>
        <a:p>
          <a:r>
            <a:rPr lang="es-PA" dirty="0" err="1">
              <a:effectLst/>
              <a:latin typeface="+mn-lt"/>
              <a:ea typeface="+mn-ea"/>
              <a:cs typeface="+mn-cs"/>
            </a:rPr>
            <a:t>Kidney</a:t>
          </a:r>
          <a:r>
            <a:rPr lang="es-PA" dirty="0">
              <a:effectLst/>
              <a:latin typeface="+mn-lt"/>
              <a:ea typeface="+mn-ea"/>
              <a:cs typeface="+mn-cs"/>
            </a:rPr>
            <a:t> </a:t>
          </a:r>
          <a:r>
            <a:rPr lang="es-PA" dirty="0" err="1">
              <a:effectLst/>
              <a:latin typeface="+mn-lt"/>
              <a:ea typeface="+mn-ea"/>
              <a:cs typeface="+mn-cs"/>
            </a:rPr>
            <a:t>Disease</a:t>
          </a:r>
          <a:r>
            <a:rPr lang="es-PA" dirty="0">
              <a:effectLst/>
              <a:latin typeface="+mn-lt"/>
              <a:ea typeface="+mn-ea"/>
              <a:cs typeface="+mn-cs"/>
            </a:rPr>
            <a:t>: </a:t>
          </a:r>
          <a:r>
            <a:rPr lang="es-PA" dirty="0" err="1">
              <a:effectLst/>
              <a:latin typeface="+mn-lt"/>
              <a:ea typeface="+mn-ea"/>
              <a:cs typeface="+mn-cs"/>
            </a:rPr>
            <a:t>Improving</a:t>
          </a:r>
          <a:r>
            <a:rPr lang="es-PA" dirty="0">
              <a:effectLst/>
              <a:latin typeface="+mn-lt"/>
              <a:ea typeface="+mn-ea"/>
              <a:cs typeface="+mn-cs"/>
            </a:rPr>
            <a:t> Global </a:t>
          </a:r>
          <a:r>
            <a:rPr lang="es-PA" dirty="0" err="1">
              <a:effectLst/>
              <a:latin typeface="+mn-lt"/>
              <a:ea typeface="+mn-ea"/>
              <a:cs typeface="+mn-cs"/>
            </a:rPr>
            <a:t>Outcomes</a:t>
          </a:r>
          <a:endParaRPr lang="es-PA" dirty="0"/>
        </a:p>
      </dgm:t>
    </dgm:pt>
    <dgm:pt modelId="{4F9124E9-BC1B-4E1B-8442-2A02EDA646C4}" type="parTrans" cxnId="{6650991D-2C3A-41C8-A085-B58F64E08827}">
      <dgm:prSet/>
      <dgm:spPr/>
      <dgm:t>
        <a:bodyPr/>
        <a:lstStyle/>
        <a:p>
          <a:endParaRPr lang="es-PA"/>
        </a:p>
      </dgm:t>
    </dgm:pt>
    <dgm:pt modelId="{DD4F47E0-279C-444B-B55B-E74D99BC3522}" type="sibTrans" cxnId="{6650991D-2C3A-41C8-A085-B58F64E08827}">
      <dgm:prSet/>
      <dgm:spPr/>
      <dgm:t>
        <a:bodyPr/>
        <a:lstStyle/>
        <a:p>
          <a:endParaRPr lang="es-PA"/>
        </a:p>
      </dgm:t>
    </dgm:pt>
    <dgm:pt modelId="{DAEA02B8-2579-4F4A-8DC1-20F1B67C9BF2}">
      <dgm:prSet phldrT="[Texto]"/>
      <dgm:spPr/>
      <dgm:t>
        <a:bodyPr/>
        <a:lstStyle/>
        <a:p>
          <a:pPr>
            <a:buClrTx/>
            <a:buSzTx/>
            <a:buFont typeface="Arial" panose="020B0604020202020204" pitchFamily="34" charset="0"/>
            <a:buChar char="•"/>
          </a:pPr>
          <a:r>
            <a:rPr lang="es-PA">
              <a:effectLst/>
              <a:latin typeface="+mn-lt"/>
              <a:ea typeface="+mn-ea"/>
              <a:cs typeface="+mn-cs"/>
            </a:rPr>
            <a:t>Estadiajes iban del 1 al 5 según TFG y los signos de daño renal.</a:t>
          </a:r>
          <a:endParaRPr lang="es-PA" dirty="0"/>
        </a:p>
      </dgm:t>
    </dgm:pt>
    <dgm:pt modelId="{83CC5628-6718-4881-8479-1B6EE0F814A8}" type="parTrans" cxnId="{E3EB341C-EFE7-4570-8BED-407CAFFBB542}">
      <dgm:prSet/>
      <dgm:spPr/>
      <dgm:t>
        <a:bodyPr/>
        <a:lstStyle/>
        <a:p>
          <a:endParaRPr lang="es-PA"/>
        </a:p>
      </dgm:t>
    </dgm:pt>
    <dgm:pt modelId="{3589A162-9159-4D46-A1CB-47A528B20E86}" type="sibTrans" cxnId="{E3EB341C-EFE7-4570-8BED-407CAFFBB542}">
      <dgm:prSet/>
      <dgm:spPr/>
      <dgm:t>
        <a:bodyPr/>
        <a:lstStyle/>
        <a:p>
          <a:endParaRPr lang="es-PA"/>
        </a:p>
      </dgm:t>
    </dgm:pt>
    <dgm:pt modelId="{5AB8D888-406C-4E67-89BB-F72DFEC812AE}">
      <dgm:prSet phldrT="[Texto]"/>
      <dgm:spPr/>
      <dgm:t>
        <a:bodyPr/>
        <a:lstStyle/>
        <a:p>
          <a:r>
            <a:rPr lang="es-PA">
              <a:effectLst/>
              <a:latin typeface="+mn-lt"/>
              <a:ea typeface="+mn-ea"/>
              <a:cs typeface="+mn-cs"/>
            </a:rPr>
            <a:t>Modificaron esta clasificación</a:t>
          </a:r>
          <a:endParaRPr lang="es-PA" dirty="0"/>
        </a:p>
      </dgm:t>
    </dgm:pt>
    <dgm:pt modelId="{4A0D5AED-9BF4-4FBC-8E0F-4CF732AE8C00}" type="parTrans" cxnId="{C4246C45-4FFC-4DA8-A6A0-3B611B4A7199}">
      <dgm:prSet/>
      <dgm:spPr/>
      <dgm:t>
        <a:bodyPr/>
        <a:lstStyle/>
        <a:p>
          <a:endParaRPr lang="es-PA"/>
        </a:p>
      </dgm:t>
    </dgm:pt>
    <dgm:pt modelId="{7975A2EA-4A14-4649-ADBC-743C02C1356F}" type="sibTrans" cxnId="{C4246C45-4FFC-4DA8-A6A0-3B611B4A7199}">
      <dgm:prSet/>
      <dgm:spPr/>
      <dgm:t>
        <a:bodyPr/>
        <a:lstStyle/>
        <a:p>
          <a:endParaRPr lang="es-PA"/>
        </a:p>
      </dgm:t>
    </dgm:pt>
    <dgm:pt modelId="{42B051AF-E376-4A72-86D8-06F77937E946}">
      <dgm:prSet phldrT="[Texto]"/>
      <dgm:spPr/>
      <dgm:t>
        <a:bodyPr/>
        <a:lstStyle/>
        <a:p>
          <a:r>
            <a:rPr lang="es-PA" dirty="0">
              <a:effectLst/>
              <a:latin typeface="+mn-lt"/>
              <a:ea typeface="+mn-ea"/>
              <a:cs typeface="+mn-cs"/>
            </a:rPr>
            <a:t>resaltar la importancia del impacto independiente de la TFG, albuminuria y causa de ERC</a:t>
          </a:r>
          <a:endParaRPr lang="es-PA" dirty="0"/>
        </a:p>
      </dgm:t>
    </dgm:pt>
    <dgm:pt modelId="{D7FD75F6-1B5F-41B7-9E9D-ACE05D414CE7}" type="parTrans" cxnId="{D3C9304F-F3F2-4FCB-9B36-A56A193D3A8C}">
      <dgm:prSet/>
      <dgm:spPr/>
      <dgm:t>
        <a:bodyPr/>
        <a:lstStyle/>
        <a:p>
          <a:endParaRPr lang="es-PA"/>
        </a:p>
      </dgm:t>
    </dgm:pt>
    <dgm:pt modelId="{01DA0621-B4A5-4A60-A5A1-5057CE9036FC}" type="sibTrans" cxnId="{D3C9304F-F3F2-4FCB-9B36-A56A193D3A8C}">
      <dgm:prSet/>
      <dgm:spPr/>
      <dgm:t>
        <a:bodyPr/>
        <a:lstStyle/>
        <a:p>
          <a:endParaRPr lang="es-PA"/>
        </a:p>
      </dgm:t>
    </dgm:pt>
    <dgm:pt modelId="{3AF8FD73-C721-458E-88BE-5B683CCEAE18}" type="pres">
      <dgm:prSet presAssocID="{62B1333D-5D31-464F-9922-E709741EA59C}" presName="linear" presStyleCnt="0">
        <dgm:presLayoutVars>
          <dgm:dir/>
          <dgm:resizeHandles val="exact"/>
        </dgm:presLayoutVars>
      </dgm:prSet>
      <dgm:spPr/>
    </dgm:pt>
    <dgm:pt modelId="{FE200D80-9D0D-445C-945F-5B0A63563023}" type="pres">
      <dgm:prSet presAssocID="{1438B4C3-065B-43C6-BABA-1EA787BF8DA0}" presName="comp" presStyleCnt="0"/>
      <dgm:spPr/>
    </dgm:pt>
    <dgm:pt modelId="{16CC7935-F880-47BD-8B7C-D04F6BCD664F}" type="pres">
      <dgm:prSet presAssocID="{1438B4C3-065B-43C6-BABA-1EA787BF8DA0}" presName="box" presStyleLbl="node1" presStyleIdx="0" presStyleCnt="2"/>
      <dgm:spPr/>
    </dgm:pt>
    <dgm:pt modelId="{6968B5B5-A130-4E32-BD9C-CCD6B9A9B3AC}" type="pres">
      <dgm:prSet presAssocID="{1438B4C3-065B-43C6-BABA-1EA787BF8DA0}"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9B835B3A-CDB3-44B7-8279-CA3BC6D8EE41}" type="pres">
      <dgm:prSet presAssocID="{1438B4C3-065B-43C6-BABA-1EA787BF8DA0}" presName="text" presStyleLbl="node1" presStyleIdx="0" presStyleCnt="2">
        <dgm:presLayoutVars>
          <dgm:bulletEnabled val="1"/>
        </dgm:presLayoutVars>
      </dgm:prSet>
      <dgm:spPr/>
    </dgm:pt>
    <dgm:pt modelId="{C7B0056E-09A5-4583-B2D9-812BB666468C}" type="pres">
      <dgm:prSet presAssocID="{A06C97CB-BFF9-4270-B831-4A8E855553B5}" presName="spacer" presStyleCnt="0"/>
      <dgm:spPr/>
    </dgm:pt>
    <dgm:pt modelId="{EAAD437B-77AF-416D-926F-55F4E1F1AAF3}" type="pres">
      <dgm:prSet presAssocID="{6C992379-E9CB-4AF2-81A5-9FC587032968}" presName="comp" presStyleCnt="0"/>
      <dgm:spPr/>
    </dgm:pt>
    <dgm:pt modelId="{90C3419B-3428-4D67-BA6D-43AC5BBA563F}" type="pres">
      <dgm:prSet presAssocID="{6C992379-E9CB-4AF2-81A5-9FC587032968}" presName="box" presStyleLbl="node1" presStyleIdx="1" presStyleCnt="2"/>
      <dgm:spPr/>
    </dgm:pt>
    <dgm:pt modelId="{06F41498-3F92-4225-96A8-CF9E39F8F14F}" type="pres">
      <dgm:prSet presAssocID="{6C992379-E9CB-4AF2-81A5-9FC587032968}"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dgm:spPr>
    </dgm:pt>
    <dgm:pt modelId="{B5FC6E90-F163-4D77-9B51-97CFC1FE061F}" type="pres">
      <dgm:prSet presAssocID="{6C992379-E9CB-4AF2-81A5-9FC587032968}" presName="text" presStyleLbl="node1" presStyleIdx="1" presStyleCnt="2">
        <dgm:presLayoutVars>
          <dgm:bulletEnabled val="1"/>
        </dgm:presLayoutVars>
      </dgm:prSet>
      <dgm:spPr/>
    </dgm:pt>
  </dgm:ptLst>
  <dgm:cxnLst>
    <dgm:cxn modelId="{C714EB0A-30B1-425A-BAF5-9E151C9AE584}" srcId="{62B1333D-5D31-464F-9922-E709741EA59C}" destId="{1438B4C3-065B-43C6-BABA-1EA787BF8DA0}" srcOrd="0" destOrd="0" parTransId="{094E53E2-902A-45FA-ABF0-94CD4EB5E74F}" sibTransId="{A06C97CB-BFF9-4270-B831-4A8E855553B5}"/>
    <dgm:cxn modelId="{E3EB341C-EFE7-4570-8BED-407CAFFBB542}" srcId="{1438B4C3-065B-43C6-BABA-1EA787BF8DA0}" destId="{DAEA02B8-2579-4F4A-8DC1-20F1B67C9BF2}" srcOrd="0" destOrd="0" parTransId="{83CC5628-6718-4881-8479-1B6EE0F814A8}" sibTransId="{3589A162-9159-4D46-A1CB-47A528B20E86}"/>
    <dgm:cxn modelId="{6650991D-2C3A-41C8-A085-B58F64E08827}" srcId="{62B1333D-5D31-464F-9922-E709741EA59C}" destId="{6C992379-E9CB-4AF2-81A5-9FC587032968}" srcOrd="1" destOrd="0" parTransId="{4F9124E9-BC1B-4E1B-8442-2A02EDA646C4}" sibTransId="{DD4F47E0-279C-444B-B55B-E74D99BC3522}"/>
    <dgm:cxn modelId="{3E79C61E-AEB6-4CAD-A785-534500EBCE18}" type="presOf" srcId="{5AB8D888-406C-4E67-89BB-F72DFEC812AE}" destId="{90C3419B-3428-4D67-BA6D-43AC5BBA563F}" srcOrd="0" destOrd="1" presId="urn:microsoft.com/office/officeart/2005/8/layout/vList4"/>
    <dgm:cxn modelId="{938C6933-3FC9-4D99-955B-AAAE251F556D}" type="presOf" srcId="{DAEA02B8-2579-4F4A-8DC1-20F1B67C9BF2}" destId="{16CC7935-F880-47BD-8B7C-D04F6BCD664F}" srcOrd="0" destOrd="1" presId="urn:microsoft.com/office/officeart/2005/8/layout/vList4"/>
    <dgm:cxn modelId="{C4246C45-4FFC-4DA8-A6A0-3B611B4A7199}" srcId="{6C992379-E9CB-4AF2-81A5-9FC587032968}" destId="{5AB8D888-406C-4E67-89BB-F72DFEC812AE}" srcOrd="0" destOrd="0" parTransId="{4A0D5AED-9BF4-4FBC-8E0F-4CF732AE8C00}" sibTransId="{7975A2EA-4A14-4649-ADBC-743C02C1356F}"/>
    <dgm:cxn modelId="{2AE64046-31B3-41A6-9703-367533E881FC}" type="presOf" srcId="{62B1333D-5D31-464F-9922-E709741EA59C}" destId="{3AF8FD73-C721-458E-88BE-5B683CCEAE18}" srcOrd="0" destOrd="0" presId="urn:microsoft.com/office/officeart/2005/8/layout/vList4"/>
    <dgm:cxn modelId="{D3C9304F-F3F2-4FCB-9B36-A56A193D3A8C}" srcId="{6C992379-E9CB-4AF2-81A5-9FC587032968}" destId="{42B051AF-E376-4A72-86D8-06F77937E946}" srcOrd="1" destOrd="0" parTransId="{D7FD75F6-1B5F-41B7-9E9D-ACE05D414CE7}" sibTransId="{01DA0621-B4A5-4A60-A5A1-5057CE9036FC}"/>
    <dgm:cxn modelId="{7C5C787C-969A-4045-A5EE-FE20956B6CF3}" type="presOf" srcId="{42B051AF-E376-4A72-86D8-06F77937E946}" destId="{B5FC6E90-F163-4D77-9B51-97CFC1FE061F}" srcOrd="1" destOrd="2" presId="urn:microsoft.com/office/officeart/2005/8/layout/vList4"/>
    <dgm:cxn modelId="{0D1EEF7D-FDE7-4A44-96A1-57C1013EDD24}" type="presOf" srcId="{42B051AF-E376-4A72-86D8-06F77937E946}" destId="{90C3419B-3428-4D67-BA6D-43AC5BBA563F}" srcOrd="0" destOrd="2" presId="urn:microsoft.com/office/officeart/2005/8/layout/vList4"/>
    <dgm:cxn modelId="{0D7A91BD-6533-44CC-8B9B-79318EFC7FC2}" type="presOf" srcId="{6C992379-E9CB-4AF2-81A5-9FC587032968}" destId="{90C3419B-3428-4D67-BA6D-43AC5BBA563F}" srcOrd="0" destOrd="0" presId="urn:microsoft.com/office/officeart/2005/8/layout/vList4"/>
    <dgm:cxn modelId="{4A9810BF-0152-49AE-AF35-DDE6D52AA5B2}" type="presOf" srcId="{DAEA02B8-2579-4F4A-8DC1-20F1B67C9BF2}" destId="{9B835B3A-CDB3-44B7-8279-CA3BC6D8EE41}" srcOrd="1" destOrd="1" presId="urn:microsoft.com/office/officeart/2005/8/layout/vList4"/>
    <dgm:cxn modelId="{614908C3-D2EB-43EA-9288-4CB0A0126552}" type="presOf" srcId="{5AB8D888-406C-4E67-89BB-F72DFEC812AE}" destId="{B5FC6E90-F163-4D77-9B51-97CFC1FE061F}" srcOrd="1" destOrd="1" presId="urn:microsoft.com/office/officeart/2005/8/layout/vList4"/>
    <dgm:cxn modelId="{04942BD6-AC7F-4749-B5CF-62AB09F609CA}" type="presOf" srcId="{6C992379-E9CB-4AF2-81A5-9FC587032968}" destId="{B5FC6E90-F163-4D77-9B51-97CFC1FE061F}" srcOrd="1" destOrd="0" presId="urn:microsoft.com/office/officeart/2005/8/layout/vList4"/>
    <dgm:cxn modelId="{5E1B4BE7-CD2F-4E89-9219-CE8662E87F02}" type="presOf" srcId="{1438B4C3-065B-43C6-BABA-1EA787BF8DA0}" destId="{9B835B3A-CDB3-44B7-8279-CA3BC6D8EE41}" srcOrd="1" destOrd="0" presId="urn:microsoft.com/office/officeart/2005/8/layout/vList4"/>
    <dgm:cxn modelId="{8756DBF6-28E4-45E8-86ED-12FE3B82B81C}" type="presOf" srcId="{1438B4C3-065B-43C6-BABA-1EA787BF8DA0}" destId="{16CC7935-F880-47BD-8B7C-D04F6BCD664F}" srcOrd="0" destOrd="0" presId="urn:microsoft.com/office/officeart/2005/8/layout/vList4"/>
    <dgm:cxn modelId="{5548053A-73B5-43A3-B406-7FF653325466}" type="presParOf" srcId="{3AF8FD73-C721-458E-88BE-5B683CCEAE18}" destId="{FE200D80-9D0D-445C-945F-5B0A63563023}" srcOrd="0" destOrd="0" presId="urn:microsoft.com/office/officeart/2005/8/layout/vList4"/>
    <dgm:cxn modelId="{17CF4AE6-9B8E-4D1A-88A1-1608A925B8A7}" type="presParOf" srcId="{FE200D80-9D0D-445C-945F-5B0A63563023}" destId="{16CC7935-F880-47BD-8B7C-D04F6BCD664F}" srcOrd="0" destOrd="0" presId="urn:microsoft.com/office/officeart/2005/8/layout/vList4"/>
    <dgm:cxn modelId="{A142B200-2213-4AFF-91D6-BC8D9B4FE8C5}" type="presParOf" srcId="{FE200D80-9D0D-445C-945F-5B0A63563023}" destId="{6968B5B5-A130-4E32-BD9C-CCD6B9A9B3AC}" srcOrd="1" destOrd="0" presId="urn:microsoft.com/office/officeart/2005/8/layout/vList4"/>
    <dgm:cxn modelId="{3151161C-8E10-4174-9133-0CDCF44FEE5C}" type="presParOf" srcId="{FE200D80-9D0D-445C-945F-5B0A63563023}" destId="{9B835B3A-CDB3-44B7-8279-CA3BC6D8EE41}" srcOrd="2" destOrd="0" presId="urn:microsoft.com/office/officeart/2005/8/layout/vList4"/>
    <dgm:cxn modelId="{026A3864-107B-4290-B96A-C73B493832DE}" type="presParOf" srcId="{3AF8FD73-C721-458E-88BE-5B683CCEAE18}" destId="{C7B0056E-09A5-4583-B2D9-812BB666468C}" srcOrd="1" destOrd="0" presId="urn:microsoft.com/office/officeart/2005/8/layout/vList4"/>
    <dgm:cxn modelId="{8198AD0E-537C-4137-9923-5C963D9526DD}" type="presParOf" srcId="{3AF8FD73-C721-458E-88BE-5B683CCEAE18}" destId="{EAAD437B-77AF-416D-926F-55F4E1F1AAF3}" srcOrd="2" destOrd="0" presId="urn:microsoft.com/office/officeart/2005/8/layout/vList4"/>
    <dgm:cxn modelId="{D69A909F-D528-4910-BBAA-17B013AAB237}" type="presParOf" srcId="{EAAD437B-77AF-416D-926F-55F4E1F1AAF3}" destId="{90C3419B-3428-4D67-BA6D-43AC5BBA563F}" srcOrd="0" destOrd="0" presId="urn:microsoft.com/office/officeart/2005/8/layout/vList4"/>
    <dgm:cxn modelId="{A28EB72B-A2BF-4278-ACEE-4AA6E3113AC1}" type="presParOf" srcId="{EAAD437B-77AF-416D-926F-55F4E1F1AAF3}" destId="{06F41498-3F92-4225-96A8-CF9E39F8F14F}" srcOrd="1" destOrd="0" presId="urn:microsoft.com/office/officeart/2005/8/layout/vList4"/>
    <dgm:cxn modelId="{3D977EB7-797E-425D-8F12-716F94B2AF0F}" type="presParOf" srcId="{EAAD437B-77AF-416D-926F-55F4E1F1AAF3}" destId="{B5FC6E90-F163-4D77-9B51-97CFC1FE06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D58159-9253-4C46-820B-AC82718A6B7C}" type="doc">
      <dgm:prSet loTypeId="urn:microsoft.com/office/officeart/2005/8/layout/vList5" loCatId="list" qsTypeId="urn:microsoft.com/office/officeart/2005/8/quickstyle/3d1" qsCatId="3D" csTypeId="urn:microsoft.com/office/officeart/2005/8/colors/accent0_3" csCatId="mainScheme" phldr="1"/>
      <dgm:spPr/>
      <dgm:t>
        <a:bodyPr/>
        <a:lstStyle/>
        <a:p>
          <a:endParaRPr lang="es-PA"/>
        </a:p>
      </dgm:t>
    </dgm:pt>
    <dgm:pt modelId="{5FAC36F2-707B-48A2-86BD-210FA7C5B054}">
      <dgm:prSet phldrT="[Text]" custT="1"/>
      <dgm:spPr/>
      <dgm:t>
        <a:bodyPr/>
        <a:lstStyle/>
        <a:p>
          <a:r>
            <a:rPr lang="es-ES" sz="1600" dirty="0">
              <a:effectLst/>
              <a:latin typeface="+mn-lt"/>
              <a:ea typeface="+mn-ea"/>
              <a:cs typeface="+mn-cs"/>
            </a:rPr>
            <a:t>Incidencia de ERT</a:t>
          </a:r>
          <a:endParaRPr lang="es-PA" sz="1600" dirty="0"/>
        </a:p>
      </dgm:t>
    </dgm:pt>
    <dgm:pt modelId="{C9E4C009-5F82-40EA-93F7-577788989A00}" type="parTrans" cxnId="{7FBE6ECF-ABF7-45B1-B2D1-0AC4518F1453}">
      <dgm:prSet/>
      <dgm:spPr/>
      <dgm:t>
        <a:bodyPr/>
        <a:lstStyle/>
        <a:p>
          <a:endParaRPr lang="es-PA" sz="1600"/>
        </a:p>
      </dgm:t>
    </dgm:pt>
    <dgm:pt modelId="{7D8FE465-FF61-43C4-9EEB-9CDB9380E02B}" type="sibTrans" cxnId="{7FBE6ECF-ABF7-45B1-B2D1-0AC4518F1453}">
      <dgm:prSet/>
      <dgm:spPr/>
      <dgm:t>
        <a:bodyPr/>
        <a:lstStyle/>
        <a:p>
          <a:endParaRPr lang="es-PA" sz="1600"/>
        </a:p>
      </dgm:t>
    </dgm:pt>
    <dgm:pt modelId="{C08A45B3-067A-4949-A4B8-82076ACE1608}">
      <dgm:prSet phldrT="[Text]" custT="1"/>
      <dgm:spPr/>
      <dgm:t>
        <a:bodyPr/>
        <a:lstStyle/>
        <a:p>
          <a:r>
            <a:rPr lang="es-ES" sz="1600" dirty="0">
              <a:effectLst/>
              <a:latin typeface="+mn-lt"/>
              <a:ea typeface="+mn-ea"/>
              <a:cs typeface="+mn-cs"/>
            </a:rPr>
            <a:t>Epidemiología muy heterogénea a nivel mundial</a:t>
          </a:r>
          <a:endParaRPr lang="es-PA" sz="1600" dirty="0"/>
        </a:p>
      </dgm:t>
    </dgm:pt>
    <dgm:pt modelId="{5BA87132-AB77-4752-A29D-E95DBD36D406}" type="parTrans" cxnId="{FE91C882-B96A-41CE-8BD5-DEA56D698E1E}">
      <dgm:prSet/>
      <dgm:spPr/>
      <dgm:t>
        <a:bodyPr/>
        <a:lstStyle/>
        <a:p>
          <a:endParaRPr lang="es-PA" sz="1600"/>
        </a:p>
      </dgm:t>
    </dgm:pt>
    <dgm:pt modelId="{750F99AF-6BBB-4AA1-AC2C-26C53F584C86}" type="sibTrans" cxnId="{FE91C882-B96A-41CE-8BD5-DEA56D698E1E}">
      <dgm:prSet/>
      <dgm:spPr/>
      <dgm:t>
        <a:bodyPr/>
        <a:lstStyle/>
        <a:p>
          <a:endParaRPr lang="es-PA" sz="1600"/>
        </a:p>
      </dgm:t>
    </dgm:pt>
    <dgm:pt modelId="{FD7958CA-BB97-4139-AD80-5B3980230720}">
      <dgm:prSet phldrT="[Text]" custT="1"/>
      <dgm:spPr/>
      <dgm:t>
        <a:bodyPr/>
        <a:lstStyle/>
        <a:p>
          <a:r>
            <a:rPr lang="es-ES" sz="1600" dirty="0">
              <a:effectLst/>
              <a:latin typeface="+mn-lt"/>
              <a:ea typeface="+mn-ea"/>
              <a:cs typeface="+mn-cs"/>
            </a:rPr>
            <a:t>USRDS</a:t>
          </a:r>
          <a:endParaRPr lang="es-PA" sz="1600" dirty="0"/>
        </a:p>
      </dgm:t>
    </dgm:pt>
    <dgm:pt modelId="{856C6E4A-E591-4E31-A33F-2FEC6ECA6AC4}" type="parTrans" cxnId="{4E838C1B-2B63-45FA-A793-E2130CF798B5}">
      <dgm:prSet/>
      <dgm:spPr/>
      <dgm:t>
        <a:bodyPr/>
        <a:lstStyle/>
        <a:p>
          <a:endParaRPr lang="es-PA" sz="1600"/>
        </a:p>
      </dgm:t>
    </dgm:pt>
    <dgm:pt modelId="{C4D27046-06E2-4F15-B46F-28D66AB72DEB}" type="sibTrans" cxnId="{4E838C1B-2B63-45FA-A793-E2130CF798B5}">
      <dgm:prSet/>
      <dgm:spPr/>
      <dgm:t>
        <a:bodyPr/>
        <a:lstStyle/>
        <a:p>
          <a:endParaRPr lang="es-PA" sz="1600"/>
        </a:p>
      </dgm:t>
    </dgm:pt>
    <dgm:pt modelId="{53D3255C-638B-44D9-9540-5DC0FA58AE34}">
      <dgm:prSet phldrT="[Text]" custT="1"/>
      <dgm:spPr/>
      <dgm:t>
        <a:bodyPr/>
        <a:lstStyle/>
        <a:p>
          <a:r>
            <a:rPr lang="es-ES" sz="1600" b="0" dirty="0"/>
            <a:t># pacientes que han iniciado terapia de reemplazo renal por año</a:t>
          </a:r>
          <a:endParaRPr lang="es-PA" sz="1600" b="0" dirty="0"/>
        </a:p>
      </dgm:t>
    </dgm:pt>
    <dgm:pt modelId="{43474054-3ED5-4A68-8146-FA6ACBDC07F3}" type="parTrans" cxnId="{0F984866-8A72-4094-9633-2FD2BC22B25D}">
      <dgm:prSet/>
      <dgm:spPr/>
      <dgm:t>
        <a:bodyPr/>
        <a:lstStyle/>
        <a:p>
          <a:endParaRPr lang="es-PA" sz="1600"/>
        </a:p>
      </dgm:t>
    </dgm:pt>
    <dgm:pt modelId="{7D000EA8-52B2-49FC-BB54-4147B60A9BFB}" type="sibTrans" cxnId="{0F984866-8A72-4094-9633-2FD2BC22B25D}">
      <dgm:prSet/>
      <dgm:spPr/>
      <dgm:t>
        <a:bodyPr/>
        <a:lstStyle/>
        <a:p>
          <a:endParaRPr lang="es-PA" sz="1600"/>
        </a:p>
      </dgm:t>
    </dgm:pt>
    <dgm:pt modelId="{E3370210-DBDD-41D1-8E6E-E6ED936425C4}">
      <dgm:prSet phldrT="[Text]" custT="1"/>
      <dgm:spPr/>
      <dgm:t>
        <a:bodyPr/>
        <a:lstStyle/>
        <a:p>
          <a:endParaRPr lang="es-PA" sz="1600" dirty="0"/>
        </a:p>
      </dgm:t>
    </dgm:pt>
    <dgm:pt modelId="{E64921B4-075A-4801-8020-4B73A086E070}" type="parTrans" cxnId="{DE2F810D-9A2E-4919-8C7D-93696F4CF463}">
      <dgm:prSet/>
      <dgm:spPr/>
      <dgm:t>
        <a:bodyPr/>
        <a:lstStyle/>
        <a:p>
          <a:endParaRPr lang="es-PA" sz="1600"/>
        </a:p>
      </dgm:t>
    </dgm:pt>
    <dgm:pt modelId="{BD1CA104-0AF9-4A01-A9A2-6CFCCCDA4DE6}" type="sibTrans" cxnId="{DE2F810D-9A2E-4919-8C7D-93696F4CF463}">
      <dgm:prSet/>
      <dgm:spPr/>
      <dgm:t>
        <a:bodyPr/>
        <a:lstStyle/>
        <a:p>
          <a:endParaRPr lang="es-PA" sz="1600"/>
        </a:p>
      </dgm:t>
    </dgm:pt>
    <dgm:pt modelId="{DC59DC8A-3905-4AC6-8754-25C0E437C926}">
      <dgm:prSet phldrT="[Text]" custT="1"/>
      <dgm:spPr/>
      <dgm:t>
        <a:bodyPr/>
        <a:lstStyle/>
        <a:p>
          <a:r>
            <a:rPr lang="es-ES" sz="1600" dirty="0"/>
            <a:t>Disparidad racial, étnica.</a:t>
          </a:r>
          <a:endParaRPr lang="es-PA" sz="1600" dirty="0"/>
        </a:p>
      </dgm:t>
    </dgm:pt>
    <dgm:pt modelId="{729AB780-875A-41F4-9AA8-75B442B45AA7}" type="parTrans" cxnId="{468367E4-AC85-422D-9942-2E202DCEF5F9}">
      <dgm:prSet/>
      <dgm:spPr/>
      <dgm:t>
        <a:bodyPr/>
        <a:lstStyle/>
        <a:p>
          <a:endParaRPr lang="es-PA" sz="1600"/>
        </a:p>
      </dgm:t>
    </dgm:pt>
    <dgm:pt modelId="{6771F3D0-88C8-4569-9D36-852B217DDA90}" type="sibTrans" cxnId="{468367E4-AC85-422D-9942-2E202DCEF5F9}">
      <dgm:prSet/>
      <dgm:spPr/>
      <dgm:t>
        <a:bodyPr/>
        <a:lstStyle/>
        <a:p>
          <a:endParaRPr lang="es-PA" sz="1600"/>
        </a:p>
      </dgm:t>
    </dgm:pt>
    <dgm:pt modelId="{32631389-38F1-46A1-AA67-1FBF5287CE8C}">
      <dgm:prSet phldrT="[Text]" custT="1"/>
      <dgm:spPr/>
      <dgm:t>
        <a:bodyPr/>
        <a:lstStyle/>
        <a:p>
          <a:r>
            <a:rPr lang="es-ES" sz="1600" dirty="0"/>
            <a:t>2013 – Incidencia: 117,1662 pacientes</a:t>
          </a:r>
          <a:endParaRPr lang="es-PA" sz="1600" dirty="0"/>
        </a:p>
      </dgm:t>
    </dgm:pt>
    <dgm:pt modelId="{5A8A3E68-04E1-4FE8-805B-566F25EE54C5}" type="parTrans" cxnId="{DF9BD028-FB03-4258-8E04-32BFE7F35F50}">
      <dgm:prSet/>
      <dgm:spPr/>
      <dgm:t>
        <a:bodyPr/>
        <a:lstStyle/>
        <a:p>
          <a:endParaRPr lang="es-PA" sz="1600"/>
        </a:p>
      </dgm:t>
    </dgm:pt>
    <dgm:pt modelId="{25020C1B-A3A9-4EB5-8A9D-CC39CC67C8CF}" type="sibTrans" cxnId="{DF9BD028-FB03-4258-8E04-32BFE7F35F50}">
      <dgm:prSet/>
      <dgm:spPr/>
      <dgm:t>
        <a:bodyPr/>
        <a:lstStyle/>
        <a:p>
          <a:endParaRPr lang="es-PA" sz="1600"/>
        </a:p>
      </dgm:t>
    </dgm:pt>
    <dgm:pt modelId="{95D1397E-60B0-4809-AC9E-4A491364B43A}">
      <dgm:prSet phldrT="[Text]" custT="1"/>
      <dgm:spPr/>
      <dgm:t>
        <a:bodyPr/>
        <a:lstStyle/>
        <a:p>
          <a:r>
            <a:rPr lang="es-ES" sz="1600" b="0" dirty="0"/>
            <a:t>Pacientes por millón de habitantes/año</a:t>
          </a:r>
          <a:endParaRPr lang="es-PA" sz="1600" b="0" dirty="0"/>
        </a:p>
      </dgm:t>
    </dgm:pt>
    <dgm:pt modelId="{5636BD4B-2ADB-48EB-BB8F-9D6BFCBB5FD2}" type="parTrans" cxnId="{B8D63B2A-0166-4933-943B-30670F20E3AE}">
      <dgm:prSet/>
      <dgm:spPr/>
      <dgm:t>
        <a:bodyPr/>
        <a:lstStyle/>
        <a:p>
          <a:endParaRPr lang="es-PA"/>
        </a:p>
      </dgm:t>
    </dgm:pt>
    <dgm:pt modelId="{981FD6C5-A08D-458C-93EE-2A5FCF5A718F}" type="sibTrans" cxnId="{B8D63B2A-0166-4933-943B-30670F20E3AE}">
      <dgm:prSet/>
      <dgm:spPr/>
      <dgm:t>
        <a:bodyPr/>
        <a:lstStyle/>
        <a:p>
          <a:endParaRPr lang="es-PA"/>
        </a:p>
      </dgm:t>
    </dgm:pt>
    <dgm:pt modelId="{B4D62E44-A5BD-444F-AD6E-5819BE9509D4}">
      <dgm:prSet phldrT="[Text]" custT="1"/>
      <dgm:spPr/>
      <dgm:t>
        <a:bodyPr/>
        <a:lstStyle/>
        <a:p>
          <a:r>
            <a:rPr lang="es-ES" sz="1600" b="0" dirty="0"/>
            <a:t>Subestimación </a:t>
          </a:r>
          <a:endParaRPr lang="es-PA" sz="1600" b="0" dirty="0"/>
        </a:p>
      </dgm:t>
    </dgm:pt>
    <dgm:pt modelId="{C9E7B72E-8E5D-4073-9247-9A0831782A7B}" type="parTrans" cxnId="{EB52567B-205F-4F62-B988-8E16A98A8681}">
      <dgm:prSet/>
      <dgm:spPr/>
      <dgm:t>
        <a:bodyPr/>
        <a:lstStyle/>
        <a:p>
          <a:endParaRPr lang="es-PA"/>
        </a:p>
      </dgm:t>
    </dgm:pt>
    <dgm:pt modelId="{28D137E2-36CE-4147-94B7-5048FE30279B}" type="sibTrans" cxnId="{EB52567B-205F-4F62-B988-8E16A98A8681}">
      <dgm:prSet/>
      <dgm:spPr/>
      <dgm:t>
        <a:bodyPr/>
        <a:lstStyle/>
        <a:p>
          <a:endParaRPr lang="es-PA"/>
        </a:p>
      </dgm:t>
    </dgm:pt>
    <dgm:pt modelId="{1B89D737-DED2-4594-B75D-B24BCA40A873}">
      <dgm:prSet phldrT="[Text]" custT="1"/>
      <dgm:spPr/>
      <dgm:t>
        <a:bodyPr/>
        <a:lstStyle/>
        <a:p>
          <a:r>
            <a:rPr lang="es-ES" sz="1600" dirty="0"/>
            <a:t>Prevalencias de enfermedades crónicas</a:t>
          </a:r>
          <a:endParaRPr lang="es-PA" sz="1600" dirty="0"/>
        </a:p>
      </dgm:t>
    </dgm:pt>
    <dgm:pt modelId="{B0DBFD86-6A5F-4E00-8067-5772129DDDE1}" type="parTrans" cxnId="{9AFB0B23-A0E0-43D9-B1CA-EF83D2756E28}">
      <dgm:prSet/>
      <dgm:spPr/>
      <dgm:t>
        <a:bodyPr/>
        <a:lstStyle/>
        <a:p>
          <a:endParaRPr lang="es-PA"/>
        </a:p>
      </dgm:t>
    </dgm:pt>
    <dgm:pt modelId="{914F28BB-D94D-4E1E-A0E7-2D7F0FF49B13}" type="sibTrans" cxnId="{9AFB0B23-A0E0-43D9-B1CA-EF83D2756E28}">
      <dgm:prSet/>
      <dgm:spPr/>
      <dgm:t>
        <a:bodyPr/>
        <a:lstStyle/>
        <a:p>
          <a:endParaRPr lang="es-PA"/>
        </a:p>
      </dgm:t>
    </dgm:pt>
    <dgm:pt modelId="{9D9C4284-4EF2-45FD-B5E9-2E9D8C4B56E2}">
      <dgm:prSet phldrT="[Text]" custT="1"/>
      <dgm:spPr/>
      <dgm:t>
        <a:bodyPr/>
        <a:lstStyle/>
        <a:p>
          <a:r>
            <a:rPr lang="es-ES" sz="1600" dirty="0"/>
            <a:t>Tasa ajustada de 363 </a:t>
          </a:r>
          <a:r>
            <a:rPr lang="es-ES" sz="1600" dirty="0" err="1"/>
            <a:t>pmp</a:t>
          </a:r>
          <a:r>
            <a:rPr lang="es-ES" sz="1600" dirty="0"/>
            <a:t>/año</a:t>
          </a:r>
          <a:endParaRPr lang="es-PA" sz="1600" dirty="0"/>
        </a:p>
      </dgm:t>
    </dgm:pt>
    <dgm:pt modelId="{8D1652B1-8630-4CC1-B702-A80FB539A42F}" type="parTrans" cxnId="{51CDD498-F9FE-46F6-B86E-E3ED7E9D1C86}">
      <dgm:prSet/>
      <dgm:spPr/>
      <dgm:t>
        <a:bodyPr/>
        <a:lstStyle/>
        <a:p>
          <a:endParaRPr lang="es-PA"/>
        </a:p>
      </dgm:t>
    </dgm:pt>
    <dgm:pt modelId="{1B0C9CBA-2485-4F2E-8F16-7AC9E87CCCE0}" type="sibTrans" cxnId="{51CDD498-F9FE-46F6-B86E-E3ED7E9D1C86}">
      <dgm:prSet/>
      <dgm:spPr/>
      <dgm:t>
        <a:bodyPr/>
        <a:lstStyle/>
        <a:p>
          <a:endParaRPr lang="es-PA"/>
        </a:p>
      </dgm:t>
    </dgm:pt>
    <dgm:pt modelId="{7F569D04-C476-4FE6-AA32-2127B9512076}">
      <dgm:prSet phldrT="[Text]" custT="1"/>
      <dgm:spPr/>
      <dgm:t>
        <a:bodyPr/>
        <a:lstStyle/>
        <a:p>
          <a:r>
            <a:rPr lang="es-ES" sz="1600" dirty="0"/>
            <a:t>Tasa de incidencia: negros 3.0, caucásicos 1.1, hispanos 1.4</a:t>
          </a:r>
          <a:endParaRPr lang="es-PA" sz="1600" dirty="0"/>
        </a:p>
      </dgm:t>
    </dgm:pt>
    <dgm:pt modelId="{9AAF68AC-0FA3-4E3C-AA90-2C8576459583}" type="parTrans" cxnId="{F6B62473-CC0C-4B4A-81E2-36935F78383D}">
      <dgm:prSet/>
      <dgm:spPr/>
      <dgm:t>
        <a:bodyPr/>
        <a:lstStyle/>
        <a:p>
          <a:endParaRPr lang="es-PA"/>
        </a:p>
      </dgm:t>
    </dgm:pt>
    <dgm:pt modelId="{617B58A6-7473-463D-89FC-DF2082E4CAD4}" type="sibTrans" cxnId="{F6B62473-CC0C-4B4A-81E2-36935F78383D}">
      <dgm:prSet/>
      <dgm:spPr/>
      <dgm:t>
        <a:bodyPr/>
        <a:lstStyle/>
        <a:p>
          <a:endParaRPr lang="es-PA"/>
        </a:p>
      </dgm:t>
    </dgm:pt>
    <dgm:pt modelId="{C16CD895-5F00-4596-A158-BFAD33E4D976}" type="pres">
      <dgm:prSet presAssocID="{17D58159-9253-4C46-820B-AC82718A6B7C}" presName="Name0" presStyleCnt="0">
        <dgm:presLayoutVars>
          <dgm:dir/>
          <dgm:animLvl val="lvl"/>
          <dgm:resizeHandles val="exact"/>
        </dgm:presLayoutVars>
      </dgm:prSet>
      <dgm:spPr/>
    </dgm:pt>
    <dgm:pt modelId="{2AA62066-7F46-4F3F-94B0-E26156B4C956}" type="pres">
      <dgm:prSet presAssocID="{5FAC36F2-707B-48A2-86BD-210FA7C5B054}" presName="linNode" presStyleCnt="0"/>
      <dgm:spPr/>
    </dgm:pt>
    <dgm:pt modelId="{C5C96CFB-33BB-433E-83FD-FFF058365D4C}" type="pres">
      <dgm:prSet presAssocID="{5FAC36F2-707B-48A2-86BD-210FA7C5B054}" presName="parentText" presStyleLbl="node1" presStyleIdx="0" presStyleCnt="3">
        <dgm:presLayoutVars>
          <dgm:chMax val="1"/>
          <dgm:bulletEnabled val="1"/>
        </dgm:presLayoutVars>
      </dgm:prSet>
      <dgm:spPr/>
    </dgm:pt>
    <dgm:pt modelId="{FB42971F-F9F9-4DEC-B392-0F5ACCF3954E}" type="pres">
      <dgm:prSet presAssocID="{5FAC36F2-707B-48A2-86BD-210FA7C5B054}" presName="descendantText" presStyleLbl="alignAccFollowNode1" presStyleIdx="0" presStyleCnt="3">
        <dgm:presLayoutVars>
          <dgm:bulletEnabled val="1"/>
        </dgm:presLayoutVars>
      </dgm:prSet>
      <dgm:spPr/>
    </dgm:pt>
    <dgm:pt modelId="{9603CEB6-02FE-44AA-9178-4F7054620873}" type="pres">
      <dgm:prSet presAssocID="{7D8FE465-FF61-43C4-9EEB-9CDB9380E02B}" presName="sp" presStyleCnt="0"/>
      <dgm:spPr/>
    </dgm:pt>
    <dgm:pt modelId="{48FDEDD0-7FBA-499E-BE18-908323BBAC87}" type="pres">
      <dgm:prSet presAssocID="{C08A45B3-067A-4949-A4B8-82076ACE1608}" presName="linNode" presStyleCnt="0"/>
      <dgm:spPr/>
    </dgm:pt>
    <dgm:pt modelId="{DFBE7430-C628-425B-8422-095B2217FC26}" type="pres">
      <dgm:prSet presAssocID="{C08A45B3-067A-4949-A4B8-82076ACE1608}" presName="parentText" presStyleLbl="node1" presStyleIdx="1" presStyleCnt="3">
        <dgm:presLayoutVars>
          <dgm:chMax val="1"/>
          <dgm:bulletEnabled val="1"/>
        </dgm:presLayoutVars>
      </dgm:prSet>
      <dgm:spPr/>
    </dgm:pt>
    <dgm:pt modelId="{A25FA4EE-EF64-4234-B26B-445414A73E84}" type="pres">
      <dgm:prSet presAssocID="{C08A45B3-067A-4949-A4B8-82076ACE1608}" presName="descendantText" presStyleLbl="alignAccFollowNode1" presStyleIdx="1" presStyleCnt="3">
        <dgm:presLayoutVars>
          <dgm:bulletEnabled val="1"/>
        </dgm:presLayoutVars>
      </dgm:prSet>
      <dgm:spPr/>
    </dgm:pt>
    <dgm:pt modelId="{1F5B8377-F366-4C9A-8A3A-5EC823561B0D}" type="pres">
      <dgm:prSet presAssocID="{750F99AF-6BBB-4AA1-AC2C-26C53F584C86}" presName="sp" presStyleCnt="0"/>
      <dgm:spPr/>
    </dgm:pt>
    <dgm:pt modelId="{5053F90E-1C6A-488B-B121-B35A2CFDE573}" type="pres">
      <dgm:prSet presAssocID="{FD7958CA-BB97-4139-AD80-5B3980230720}" presName="linNode" presStyleCnt="0"/>
      <dgm:spPr/>
    </dgm:pt>
    <dgm:pt modelId="{A386E20F-E88D-45FA-98F7-6066A2B12DAE}" type="pres">
      <dgm:prSet presAssocID="{FD7958CA-BB97-4139-AD80-5B3980230720}" presName="parentText" presStyleLbl="node1" presStyleIdx="2" presStyleCnt="3">
        <dgm:presLayoutVars>
          <dgm:chMax val="1"/>
          <dgm:bulletEnabled val="1"/>
        </dgm:presLayoutVars>
      </dgm:prSet>
      <dgm:spPr/>
    </dgm:pt>
    <dgm:pt modelId="{11A89116-A3F8-42BF-A3FB-8BC05817B42C}" type="pres">
      <dgm:prSet presAssocID="{FD7958CA-BB97-4139-AD80-5B3980230720}" presName="descendantText" presStyleLbl="alignAccFollowNode1" presStyleIdx="2" presStyleCnt="3">
        <dgm:presLayoutVars>
          <dgm:bulletEnabled val="1"/>
        </dgm:presLayoutVars>
      </dgm:prSet>
      <dgm:spPr/>
    </dgm:pt>
  </dgm:ptLst>
  <dgm:cxnLst>
    <dgm:cxn modelId="{DE2F810D-9A2E-4919-8C7D-93696F4CF463}" srcId="{C08A45B3-067A-4949-A4B8-82076ACE1608}" destId="{E3370210-DBDD-41D1-8E6E-E6ED936425C4}" srcOrd="2" destOrd="0" parTransId="{E64921B4-075A-4801-8020-4B73A086E070}" sibTransId="{BD1CA104-0AF9-4A01-A9A2-6CFCCCDA4DE6}"/>
    <dgm:cxn modelId="{4E838C1B-2B63-45FA-A793-E2130CF798B5}" srcId="{17D58159-9253-4C46-820B-AC82718A6B7C}" destId="{FD7958CA-BB97-4139-AD80-5B3980230720}" srcOrd="2" destOrd="0" parTransId="{856C6E4A-E591-4E31-A33F-2FEC6ECA6AC4}" sibTransId="{C4D27046-06E2-4F15-B46F-28D66AB72DEB}"/>
    <dgm:cxn modelId="{9AFB0B23-A0E0-43D9-B1CA-EF83D2756E28}" srcId="{C08A45B3-067A-4949-A4B8-82076ACE1608}" destId="{1B89D737-DED2-4594-B75D-B24BCA40A873}" srcOrd="1" destOrd="0" parTransId="{B0DBFD86-6A5F-4E00-8067-5772129DDDE1}" sibTransId="{914F28BB-D94D-4E1E-A0E7-2D7F0FF49B13}"/>
    <dgm:cxn modelId="{DF9BD028-FB03-4258-8E04-32BFE7F35F50}" srcId="{FD7958CA-BB97-4139-AD80-5B3980230720}" destId="{32631389-38F1-46A1-AA67-1FBF5287CE8C}" srcOrd="0" destOrd="0" parTransId="{5A8A3E68-04E1-4FE8-805B-566F25EE54C5}" sibTransId="{25020C1B-A3A9-4EB5-8A9D-CC39CC67C8CF}"/>
    <dgm:cxn modelId="{B8D63B2A-0166-4933-943B-30670F20E3AE}" srcId="{5FAC36F2-707B-48A2-86BD-210FA7C5B054}" destId="{95D1397E-60B0-4809-AC9E-4A491364B43A}" srcOrd="1" destOrd="0" parTransId="{5636BD4B-2ADB-48EB-BB8F-9D6BFCBB5FD2}" sibTransId="{981FD6C5-A08D-458C-93EE-2A5FCF5A718F}"/>
    <dgm:cxn modelId="{958C5D33-0280-4130-81D8-7DEB708D852D}" type="presOf" srcId="{95D1397E-60B0-4809-AC9E-4A491364B43A}" destId="{FB42971F-F9F9-4DEC-B392-0F5ACCF3954E}" srcOrd="0" destOrd="1" presId="urn:microsoft.com/office/officeart/2005/8/layout/vList5"/>
    <dgm:cxn modelId="{57E23563-B21A-4E1F-9165-E924430FD205}" type="presOf" srcId="{7F569D04-C476-4FE6-AA32-2127B9512076}" destId="{11A89116-A3F8-42BF-A3FB-8BC05817B42C}" srcOrd="0" destOrd="2" presId="urn:microsoft.com/office/officeart/2005/8/layout/vList5"/>
    <dgm:cxn modelId="{0F984866-8A72-4094-9633-2FD2BC22B25D}" srcId="{5FAC36F2-707B-48A2-86BD-210FA7C5B054}" destId="{53D3255C-638B-44D9-9540-5DC0FA58AE34}" srcOrd="0" destOrd="0" parTransId="{43474054-3ED5-4A68-8146-FA6ACBDC07F3}" sibTransId="{7D000EA8-52B2-49FC-BB54-4147B60A9BFB}"/>
    <dgm:cxn modelId="{20CE5E6D-BCBA-41EA-995B-8A26C499C2AA}" type="presOf" srcId="{1B89D737-DED2-4594-B75D-B24BCA40A873}" destId="{A25FA4EE-EF64-4234-B26B-445414A73E84}" srcOrd="0" destOrd="1" presId="urn:microsoft.com/office/officeart/2005/8/layout/vList5"/>
    <dgm:cxn modelId="{8D06C04D-0F4D-4D4A-9684-D5A9CA02FBA0}" type="presOf" srcId="{53D3255C-638B-44D9-9540-5DC0FA58AE34}" destId="{FB42971F-F9F9-4DEC-B392-0F5ACCF3954E}" srcOrd="0" destOrd="0" presId="urn:microsoft.com/office/officeart/2005/8/layout/vList5"/>
    <dgm:cxn modelId="{F6B62473-CC0C-4B4A-81E2-36935F78383D}" srcId="{FD7958CA-BB97-4139-AD80-5B3980230720}" destId="{7F569D04-C476-4FE6-AA32-2127B9512076}" srcOrd="2" destOrd="0" parTransId="{9AAF68AC-0FA3-4E3C-AA90-2C8576459583}" sibTransId="{617B58A6-7473-463D-89FC-DF2082E4CAD4}"/>
    <dgm:cxn modelId="{2B57A573-FBD7-4147-8F04-BA187E8BD35F}" type="presOf" srcId="{FD7958CA-BB97-4139-AD80-5B3980230720}" destId="{A386E20F-E88D-45FA-98F7-6066A2B12DAE}" srcOrd="0" destOrd="0" presId="urn:microsoft.com/office/officeart/2005/8/layout/vList5"/>
    <dgm:cxn modelId="{EB52567B-205F-4F62-B988-8E16A98A8681}" srcId="{5FAC36F2-707B-48A2-86BD-210FA7C5B054}" destId="{B4D62E44-A5BD-444F-AD6E-5819BE9509D4}" srcOrd="2" destOrd="0" parTransId="{C9E7B72E-8E5D-4073-9247-9A0831782A7B}" sibTransId="{28D137E2-36CE-4147-94B7-5048FE30279B}"/>
    <dgm:cxn modelId="{8F05A47E-F6EF-413E-903D-B6347647D1A1}" type="presOf" srcId="{17D58159-9253-4C46-820B-AC82718A6B7C}" destId="{C16CD895-5F00-4596-A158-BFAD33E4D976}" srcOrd="0" destOrd="0" presId="urn:microsoft.com/office/officeart/2005/8/layout/vList5"/>
    <dgm:cxn modelId="{FE91C882-B96A-41CE-8BD5-DEA56D698E1E}" srcId="{17D58159-9253-4C46-820B-AC82718A6B7C}" destId="{C08A45B3-067A-4949-A4B8-82076ACE1608}" srcOrd="1" destOrd="0" parTransId="{5BA87132-AB77-4752-A29D-E95DBD36D406}" sibTransId="{750F99AF-6BBB-4AA1-AC2C-26C53F584C86}"/>
    <dgm:cxn modelId="{52CC2D86-6E79-418C-823B-8AD4C106CA20}" type="presOf" srcId="{E3370210-DBDD-41D1-8E6E-E6ED936425C4}" destId="{A25FA4EE-EF64-4234-B26B-445414A73E84}" srcOrd="0" destOrd="2" presId="urn:microsoft.com/office/officeart/2005/8/layout/vList5"/>
    <dgm:cxn modelId="{8703D28C-F9ED-4BDB-83A1-FF3D9D893E45}" type="presOf" srcId="{9D9C4284-4EF2-45FD-B5E9-2E9D8C4B56E2}" destId="{11A89116-A3F8-42BF-A3FB-8BC05817B42C}" srcOrd="0" destOrd="1" presId="urn:microsoft.com/office/officeart/2005/8/layout/vList5"/>
    <dgm:cxn modelId="{51CDD498-F9FE-46F6-B86E-E3ED7E9D1C86}" srcId="{FD7958CA-BB97-4139-AD80-5B3980230720}" destId="{9D9C4284-4EF2-45FD-B5E9-2E9D8C4B56E2}" srcOrd="1" destOrd="0" parTransId="{8D1652B1-8630-4CC1-B702-A80FB539A42F}" sibTransId="{1B0C9CBA-2485-4F2E-8F16-7AC9E87CCCE0}"/>
    <dgm:cxn modelId="{B21142B5-5BD4-4BE2-8F3B-5DA3BDD48CCE}" type="presOf" srcId="{5FAC36F2-707B-48A2-86BD-210FA7C5B054}" destId="{C5C96CFB-33BB-433E-83FD-FFF058365D4C}" srcOrd="0" destOrd="0" presId="urn:microsoft.com/office/officeart/2005/8/layout/vList5"/>
    <dgm:cxn modelId="{787270BF-6F99-46C7-85EE-F25119DD40A2}" type="presOf" srcId="{DC59DC8A-3905-4AC6-8754-25C0E437C926}" destId="{A25FA4EE-EF64-4234-B26B-445414A73E84}" srcOrd="0" destOrd="0" presId="urn:microsoft.com/office/officeart/2005/8/layout/vList5"/>
    <dgm:cxn modelId="{7FBE6ECF-ABF7-45B1-B2D1-0AC4518F1453}" srcId="{17D58159-9253-4C46-820B-AC82718A6B7C}" destId="{5FAC36F2-707B-48A2-86BD-210FA7C5B054}" srcOrd="0" destOrd="0" parTransId="{C9E4C009-5F82-40EA-93F7-577788989A00}" sibTransId="{7D8FE465-FF61-43C4-9EEB-9CDB9380E02B}"/>
    <dgm:cxn modelId="{22207ED2-580D-4DB9-B483-D2096A8A6DEA}" type="presOf" srcId="{32631389-38F1-46A1-AA67-1FBF5287CE8C}" destId="{11A89116-A3F8-42BF-A3FB-8BC05817B42C}" srcOrd="0" destOrd="0" presId="urn:microsoft.com/office/officeart/2005/8/layout/vList5"/>
    <dgm:cxn modelId="{F5959BDE-79FA-4D07-9E21-BAC0B2A420C1}" type="presOf" srcId="{C08A45B3-067A-4949-A4B8-82076ACE1608}" destId="{DFBE7430-C628-425B-8422-095B2217FC26}" srcOrd="0" destOrd="0" presId="urn:microsoft.com/office/officeart/2005/8/layout/vList5"/>
    <dgm:cxn modelId="{468367E4-AC85-422D-9942-2E202DCEF5F9}" srcId="{C08A45B3-067A-4949-A4B8-82076ACE1608}" destId="{DC59DC8A-3905-4AC6-8754-25C0E437C926}" srcOrd="0" destOrd="0" parTransId="{729AB780-875A-41F4-9AA8-75B442B45AA7}" sibTransId="{6771F3D0-88C8-4569-9D36-852B217DDA90}"/>
    <dgm:cxn modelId="{C41686FE-16B7-4E33-89B8-E9BE49A130FB}" type="presOf" srcId="{B4D62E44-A5BD-444F-AD6E-5819BE9509D4}" destId="{FB42971F-F9F9-4DEC-B392-0F5ACCF3954E}" srcOrd="0" destOrd="2" presId="urn:microsoft.com/office/officeart/2005/8/layout/vList5"/>
    <dgm:cxn modelId="{20DDE095-9955-4EFE-A79D-50AC504BB479}" type="presParOf" srcId="{C16CD895-5F00-4596-A158-BFAD33E4D976}" destId="{2AA62066-7F46-4F3F-94B0-E26156B4C956}" srcOrd="0" destOrd="0" presId="urn:microsoft.com/office/officeart/2005/8/layout/vList5"/>
    <dgm:cxn modelId="{F8FA5316-0C58-4638-A86B-4F9A89254391}" type="presParOf" srcId="{2AA62066-7F46-4F3F-94B0-E26156B4C956}" destId="{C5C96CFB-33BB-433E-83FD-FFF058365D4C}" srcOrd="0" destOrd="0" presId="urn:microsoft.com/office/officeart/2005/8/layout/vList5"/>
    <dgm:cxn modelId="{2278E9FB-940D-4606-A217-A88581ECFD78}" type="presParOf" srcId="{2AA62066-7F46-4F3F-94B0-E26156B4C956}" destId="{FB42971F-F9F9-4DEC-B392-0F5ACCF3954E}" srcOrd="1" destOrd="0" presId="urn:microsoft.com/office/officeart/2005/8/layout/vList5"/>
    <dgm:cxn modelId="{2ABD0288-FD71-4C93-8E69-AFA6807CB011}" type="presParOf" srcId="{C16CD895-5F00-4596-A158-BFAD33E4D976}" destId="{9603CEB6-02FE-44AA-9178-4F7054620873}" srcOrd="1" destOrd="0" presId="urn:microsoft.com/office/officeart/2005/8/layout/vList5"/>
    <dgm:cxn modelId="{59A07D75-0226-433D-9032-0C68DA03F042}" type="presParOf" srcId="{C16CD895-5F00-4596-A158-BFAD33E4D976}" destId="{48FDEDD0-7FBA-499E-BE18-908323BBAC87}" srcOrd="2" destOrd="0" presId="urn:microsoft.com/office/officeart/2005/8/layout/vList5"/>
    <dgm:cxn modelId="{CD815278-6DE4-4F4A-B2A6-6301FBAB0C58}" type="presParOf" srcId="{48FDEDD0-7FBA-499E-BE18-908323BBAC87}" destId="{DFBE7430-C628-425B-8422-095B2217FC26}" srcOrd="0" destOrd="0" presId="urn:microsoft.com/office/officeart/2005/8/layout/vList5"/>
    <dgm:cxn modelId="{79132F20-BCAD-45FA-A848-B8F9482CE787}" type="presParOf" srcId="{48FDEDD0-7FBA-499E-BE18-908323BBAC87}" destId="{A25FA4EE-EF64-4234-B26B-445414A73E84}" srcOrd="1" destOrd="0" presId="urn:microsoft.com/office/officeart/2005/8/layout/vList5"/>
    <dgm:cxn modelId="{8E6FDE8E-0A24-4161-8DA8-10C05866DAE7}" type="presParOf" srcId="{C16CD895-5F00-4596-A158-BFAD33E4D976}" destId="{1F5B8377-F366-4C9A-8A3A-5EC823561B0D}" srcOrd="3" destOrd="0" presId="urn:microsoft.com/office/officeart/2005/8/layout/vList5"/>
    <dgm:cxn modelId="{919B2097-216E-4EAD-B967-379733721D26}" type="presParOf" srcId="{C16CD895-5F00-4596-A158-BFAD33E4D976}" destId="{5053F90E-1C6A-488B-B121-B35A2CFDE573}" srcOrd="4" destOrd="0" presId="urn:microsoft.com/office/officeart/2005/8/layout/vList5"/>
    <dgm:cxn modelId="{BBA4B740-0D8D-495A-80B8-1748CE509A8F}" type="presParOf" srcId="{5053F90E-1C6A-488B-B121-B35A2CFDE573}" destId="{A386E20F-E88D-45FA-98F7-6066A2B12DAE}" srcOrd="0" destOrd="0" presId="urn:microsoft.com/office/officeart/2005/8/layout/vList5"/>
    <dgm:cxn modelId="{A381E4CF-A221-47D7-802A-C56C508392CC}" type="presParOf" srcId="{5053F90E-1C6A-488B-B121-B35A2CFDE573}" destId="{11A89116-A3F8-42BF-A3FB-8BC05817B42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AED150-1C1F-4016-9CCB-F83E23CF44E2}" type="doc">
      <dgm:prSet loTypeId="urn:microsoft.com/office/officeart/2005/8/layout/hList1" loCatId="list" qsTypeId="urn:microsoft.com/office/officeart/2005/8/quickstyle/3d1" qsCatId="3D" csTypeId="urn:microsoft.com/office/officeart/2005/8/colors/accent0_3" csCatId="mainScheme" phldr="1"/>
      <dgm:spPr/>
      <dgm:t>
        <a:bodyPr/>
        <a:lstStyle/>
        <a:p>
          <a:endParaRPr lang="es-PA"/>
        </a:p>
      </dgm:t>
    </dgm:pt>
    <dgm:pt modelId="{2CEBF2CE-E330-498B-B0D3-8A5A4C0D2589}">
      <dgm:prSet phldrT="[Text]"/>
      <dgm:spPr/>
      <dgm:t>
        <a:bodyPr/>
        <a:lstStyle/>
        <a:p>
          <a:r>
            <a:rPr lang="es-ES" dirty="0"/>
            <a:t>Sexo </a:t>
          </a:r>
          <a:endParaRPr lang="es-PA" dirty="0"/>
        </a:p>
      </dgm:t>
    </dgm:pt>
    <dgm:pt modelId="{C5C2D7D1-E6CC-449D-ACFE-2D1E9FF77CCA}" type="parTrans" cxnId="{9924E264-628A-461F-BF30-5E154ADA47A2}">
      <dgm:prSet/>
      <dgm:spPr/>
      <dgm:t>
        <a:bodyPr/>
        <a:lstStyle/>
        <a:p>
          <a:endParaRPr lang="es-PA"/>
        </a:p>
      </dgm:t>
    </dgm:pt>
    <dgm:pt modelId="{C64A0DB3-B389-433D-BE12-B5F7E8277AFF}" type="sibTrans" cxnId="{9924E264-628A-461F-BF30-5E154ADA47A2}">
      <dgm:prSet/>
      <dgm:spPr/>
      <dgm:t>
        <a:bodyPr/>
        <a:lstStyle/>
        <a:p>
          <a:endParaRPr lang="es-PA"/>
        </a:p>
      </dgm:t>
    </dgm:pt>
    <dgm:pt modelId="{CAB81C35-0875-4C9E-9826-BE46F2E498C3}">
      <dgm:prSet phldrT="[Text]"/>
      <dgm:spPr/>
      <dgm:t>
        <a:bodyPr/>
        <a:lstStyle/>
        <a:p>
          <a:r>
            <a:rPr lang="es-ES" dirty="0"/>
            <a:t>Europa</a:t>
          </a:r>
          <a:endParaRPr lang="es-PA" dirty="0"/>
        </a:p>
      </dgm:t>
    </dgm:pt>
    <dgm:pt modelId="{76B7E556-1BC3-4C79-A789-C8C0CFAEB51B}" type="parTrans" cxnId="{92DA4978-AD63-4E80-A33F-389E4435427D}">
      <dgm:prSet/>
      <dgm:spPr/>
      <dgm:t>
        <a:bodyPr/>
        <a:lstStyle/>
        <a:p>
          <a:endParaRPr lang="es-PA"/>
        </a:p>
      </dgm:t>
    </dgm:pt>
    <dgm:pt modelId="{5671B135-F488-437B-ACB1-B5853544325F}" type="sibTrans" cxnId="{92DA4978-AD63-4E80-A33F-389E4435427D}">
      <dgm:prSet/>
      <dgm:spPr/>
      <dgm:t>
        <a:bodyPr/>
        <a:lstStyle/>
        <a:p>
          <a:endParaRPr lang="es-PA"/>
        </a:p>
      </dgm:t>
    </dgm:pt>
    <dgm:pt modelId="{85BE583C-ACE0-4306-9975-09B934B11C18}">
      <dgm:prSet phldrT="[Text]"/>
      <dgm:spPr/>
      <dgm:t>
        <a:bodyPr/>
        <a:lstStyle/>
        <a:p>
          <a:r>
            <a:rPr lang="es-ES" dirty="0"/>
            <a:t>Estados Unidos (USRDS)</a:t>
          </a:r>
          <a:endParaRPr lang="es-PA" dirty="0"/>
        </a:p>
      </dgm:t>
    </dgm:pt>
    <dgm:pt modelId="{2511B43F-BBF6-43FB-898F-05E71B767232}" type="parTrans" cxnId="{1714894B-D74D-4E0C-BE55-97DFB59A3D0D}">
      <dgm:prSet/>
      <dgm:spPr/>
      <dgm:t>
        <a:bodyPr/>
        <a:lstStyle/>
        <a:p>
          <a:endParaRPr lang="es-PA"/>
        </a:p>
      </dgm:t>
    </dgm:pt>
    <dgm:pt modelId="{B39E7C67-AF5D-4FCA-BE16-CD1112B2F2DC}" type="sibTrans" cxnId="{1714894B-D74D-4E0C-BE55-97DFB59A3D0D}">
      <dgm:prSet/>
      <dgm:spPr/>
      <dgm:t>
        <a:bodyPr/>
        <a:lstStyle/>
        <a:p>
          <a:endParaRPr lang="es-PA"/>
        </a:p>
      </dgm:t>
    </dgm:pt>
    <dgm:pt modelId="{CE86468B-47DC-4583-98F8-B580DE8617A7}">
      <dgm:prSet phldrT="[Text]"/>
      <dgm:spPr/>
      <dgm:t>
        <a:bodyPr/>
        <a:lstStyle/>
        <a:p>
          <a:r>
            <a:rPr lang="es-ES" dirty="0"/>
            <a:t>Edad </a:t>
          </a:r>
          <a:endParaRPr lang="es-PA" dirty="0"/>
        </a:p>
      </dgm:t>
    </dgm:pt>
    <dgm:pt modelId="{B9ABD009-B138-4C01-9BDD-99529E5BEFEE}" type="parTrans" cxnId="{07FF11C7-D867-4749-A4CE-A5D1DC8AEA96}">
      <dgm:prSet/>
      <dgm:spPr/>
      <dgm:t>
        <a:bodyPr/>
        <a:lstStyle/>
        <a:p>
          <a:endParaRPr lang="es-PA"/>
        </a:p>
      </dgm:t>
    </dgm:pt>
    <dgm:pt modelId="{98C44356-5ED2-45C2-8835-AC74004310E4}" type="sibTrans" cxnId="{07FF11C7-D867-4749-A4CE-A5D1DC8AEA96}">
      <dgm:prSet/>
      <dgm:spPr/>
      <dgm:t>
        <a:bodyPr/>
        <a:lstStyle/>
        <a:p>
          <a:endParaRPr lang="es-PA"/>
        </a:p>
      </dgm:t>
    </dgm:pt>
    <dgm:pt modelId="{B82BB87D-9F52-4265-996B-44A864B3FAE6}">
      <dgm:prSet phldrT="[Text]"/>
      <dgm:spPr/>
      <dgm:t>
        <a:bodyPr/>
        <a:lstStyle/>
        <a:p>
          <a:r>
            <a:rPr lang="es-ES" b="1" dirty="0"/>
            <a:t>Estados Unidos (USRDS)</a:t>
          </a:r>
          <a:endParaRPr lang="es-PA" b="1" dirty="0"/>
        </a:p>
      </dgm:t>
    </dgm:pt>
    <dgm:pt modelId="{88FE9E5C-E3F9-4AA5-B040-DEFCE6FAE9D0}" type="parTrans" cxnId="{39CBC06D-79D2-4F47-BC24-B591626E2A77}">
      <dgm:prSet/>
      <dgm:spPr/>
      <dgm:t>
        <a:bodyPr/>
        <a:lstStyle/>
        <a:p>
          <a:endParaRPr lang="es-PA"/>
        </a:p>
      </dgm:t>
    </dgm:pt>
    <dgm:pt modelId="{2BDD9913-AB9E-4F20-8E43-7B10FC03C57A}" type="sibTrans" cxnId="{39CBC06D-79D2-4F47-BC24-B591626E2A77}">
      <dgm:prSet/>
      <dgm:spPr/>
      <dgm:t>
        <a:bodyPr/>
        <a:lstStyle/>
        <a:p>
          <a:endParaRPr lang="es-PA"/>
        </a:p>
      </dgm:t>
    </dgm:pt>
    <dgm:pt modelId="{A45FFD7C-B4EB-473B-BE52-5D6B2522EDED}">
      <dgm:prSet phldrT="[Text]"/>
      <dgm:spPr/>
      <dgm:t>
        <a:bodyPr/>
        <a:lstStyle/>
        <a:p>
          <a:r>
            <a:rPr lang="es-ES" dirty="0">
              <a:latin typeface="Yu Gothic UI" panose="020B0500000000000000" pitchFamily="34" charset="-128"/>
              <a:ea typeface="Yu Gothic UI" panose="020B0500000000000000" pitchFamily="34" charset="-128"/>
            </a:rPr>
            <a:t>↑</a:t>
          </a:r>
          <a:r>
            <a:rPr lang="es-ES" dirty="0"/>
            <a:t> de 45-74 años y  &gt;75 años</a:t>
          </a:r>
          <a:endParaRPr lang="es-PA" dirty="0"/>
        </a:p>
      </dgm:t>
    </dgm:pt>
    <dgm:pt modelId="{53533062-ECC8-4ADD-92C0-69D6FA2F22BB}" type="parTrans" cxnId="{CC7D51FA-D150-468A-9E5D-981407B6B6FC}">
      <dgm:prSet/>
      <dgm:spPr/>
      <dgm:t>
        <a:bodyPr/>
        <a:lstStyle/>
        <a:p>
          <a:endParaRPr lang="es-PA"/>
        </a:p>
      </dgm:t>
    </dgm:pt>
    <dgm:pt modelId="{4E5996BD-A756-4765-A1DF-7C9E4BD8BE6A}" type="sibTrans" cxnId="{CC7D51FA-D150-468A-9E5D-981407B6B6FC}">
      <dgm:prSet/>
      <dgm:spPr/>
      <dgm:t>
        <a:bodyPr/>
        <a:lstStyle/>
        <a:p>
          <a:endParaRPr lang="es-PA"/>
        </a:p>
      </dgm:t>
    </dgm:pt>
    <dgm:pt modelId="{6EAE6154-334B-4EE0-B17B-FD31AD0E675B}">
      <dgm:prSet phldrT="[Text]"/>
      <dgm:spPr/>
      <dgm:t>
        <a:bodyPr/>
        <a:lstStyle/>
        <a:p>
          <a:r>
            <a:rPr lang="es-ES" dirty="0"/>
            <a:t>Raza </a:t>
          </a:r>
          <a:endParaRPr lang="es-PA" dirty="0"/>
        </a:p>
      </dgm:t>
    </dgm:pt>
    <dgm:pt modelId="{350A8D7A-AA34-4D79-9D8C-D82FA549CD05}" type="parTrans" cxnId="{4139BFC6-394F-4802-9CDA-81DF73A1D645}">
      <dgm:prSet/>
      <dgm:spPr/>
      <dgm:t>
        <a:bodyPr/>
        <a:lstStyle/>
        <a:p>
          <a:endParaRPr lang="es-PA"/>
        </a:p>
      </dgm:t>
    </dgm:pt>
    <dgm:pt modelId="{D4629FF2-D395-4522-9976-794F67397183}" type="sibTrans" cxnId="{4139BFC6-394F-4802-9CDA-81DF73A1D645}">
      <dgm:prSet/>
      <dgm:spPr/>
      <dgm:t>
        <a:bodyPr/>
        <a:lstStyle/>
        <a:p>
          <a:endParaRPr lang="es-PA"/>
        </a:p>
      </dgm:t>
    </dgm:pt>
    <dgm:pt modelId="{B30FB476-0131-4820-8D24-5C0C29BB4B45}">
      <dgm:prSet phldrT="[Text]"/>
      <dgm:spPr/>
      <dgm:t>
        <a:bodyPr/>
        <a:lstStyle/>
        <a:p>
          <a:r>
            <a:rPr lang="es-ES" dirty="0" err="1"/>
            <a:t>Afroamaericanos</a:t>
          </a:r>
          <a:endParaRPr lang="es-PA" dirty="0"/>
        </a:p>
      </dgm:t>
    </dgm:pt>
    <dgm:pt modelId="{E04B1D9C-A781-4497-B239-B4F5A73043FD}" type="parTrans" cxnId="{D26083F9-6FF8-4CBC-A7CE-60C7A66F96B8}">
      <dgm:prSet/>
      <dgm:spPr/>
      <dgm:t>
        <a:bodyPr/>
        <a:lstStyle/>
        <a:p>
          <a:endParaRPr lang="es-PA"/>
        </a:p>
      </dgm:t>
    </dgm:pt>
    <dgm:pt modelId="{6B2D50D4-DEB0-4166-A573-DC0CDC818CEE}" type="sibTrans" cxnId="{D26083F9-6FF8-4CBC-A7CE-60C7A66F96B8}">
      <dgm:prSet/>
      <dgm:spPr/>
      <dgm:t>
        <a:bodyPr/>
        <a:lstStyle/>
        <a:p>
          <a:endParaRPr lang="es-PA"/>
        </a:p>
      </dgm:t>
    </dgm:pt>
    <dgm:pt modelId="{ABB18F5F-3D62-4F39-A820-7655C8F1620B}">
      <dgm:prSet phldrT="[Text]"/>
      <dgm:spPr/>
      <dgm:t>
        <a:bodyPr/>
        <a:lstStyle/>
        <a:p>
          <a:endParaRPr lang="es-PA" dirty="0"/>
        </a:p>
      </dgm:t>
    </dgm:pt>
    <dgm:pt modelId="{1E93A646-8E46-45EF-8AEC-24A4777662A6}" type="parTrans" cxnId="{5C106EC4-5B3F-49CD-80F0-76A684458A63}">
      <dgm:prSet/>
      <dgm:spPr/>
      <dgm:t>
        <a:bodyPr/>
        <a:lstStyle/>
        <a:p>
          <a:endParaRPr lang="es-PA"/>
        </a:p>
      </dgm:t>
    </dgm:pt>
    <dgm:pt modelId="{352F8DFD-08E0-4884-B4D4-507516D17543}" type="sibTrans" cxnId="{5C106EC4-5B3F-49CD-80F0-76A684458A63}">
      <dgm:prSet/>
      <dgm:spPr/>
      <dgm:t>
        <a:bodyPr/>
        <a:lstStyle/>
        <a:p>
          <a:endParaRPr lang="es-PA"/>
        </a:p>
      </dgm:t>
    </dgm:pt>
    <dgm:pt modelId="{49E8BBE3-315D-4EAA-87C6-EAA6DBAA5358}">
      <dgm:prSet phldrT="[Text]"/>
      <dgm:spPr/>
      <dgm:t>
        <a:bodyPr/>
        <a:lstStyle/>
        <a:p>
          <a:r>
            <a:rPr lang="es-ES" b="1" dirty="0"/>
            <a:t>Mayor frecuencia en hombres </a:t>
          </a:r>
          <a:endParaRPr lang="es-PA" b="1" dirty="0"/>
        </a:p>
      </dgm:t>
    </dgm:pt>
    <dgm:pt modelId="{8D20A7D6-2DF4-474D-A340-2DB3C8B446F2}" type="parTrans" cxnId="{505100EC-82DD-4B90-8A6E-6A004DDBF9B2}">
      <dgm:prSet/>
      <dgm:spPr/>
      <dgm:t>
        <a:bodyPr/>
        <a:lstStyle/>
        <a:p>
          <a:endParaRPr lang="es-PA"/>
        </a:p>
      </dgm:t>
    </dgm:pt>
    <dgm:pt modelId="{EC140B02-9A62-499F-AC7D-268CA9803B0C}" type="sibTrans" cxnId="{505100EC-82DD-4B90-8A6E-6A004DDBF9B2}">
      <dgm:prSet/>
      <dgm:spPr/>
      <dgm:t>
        <a:bodyPr/>
        <a:lstStyle/>
        <a:p>
          <a:endParaRPr lang="es-PA"/>
        </a:p>
      </dgm:t>
    </dgm:pt>
    <dgm:pt modelId="{81F0B14B-1F3F-4F93-A94D-187C6E8C279D}">
      <dgm:prSet phldrT="[Text]"/>
      <dgm:spPr/>
      <dgm:t>
        <a:bodyPr/>
        <a:lstStyle/>
        <a:p>
          <a:r>
            <a:rPr lang="es-ES" b="1" dirty="0"/>
            <a:t>KEEP México, KEEP US</a:t>
          </a:r>
          <a:endParaRPr lang="es-PA" b="1" dirty="0"/>
        </a:p>
      </dgm:t>
    </dgm:pt>
    <dgm:pt modelId="{185F3DBE-CFF1-4B4D-B2ED-205F2C880897}" type="parTrans" cxnId="{A30B2D9D-B2DB-420C-8D3D-8D242F352477}">
      <dgm:prSet/>
      <dgm:spPr/>
      <dgm:t>
        <a:bodyPr/>
        <a:lstStyle/>
        <a:p>
          <a:endParaRPr lang="es-PA"/>
        </a:p>
      </dgm:t>
    </dgm:pt>
    <dgm:pt modelId="{215724A0-F2CD-460B-84D9-9997DFFE296F}" type="sibTrans" cxnId="{A30B2D9D-B2DB-420C-8D3D-8D242F352477}">
      <dgm:prSet/>
      <dgm:spPr/>
      <dgm:t>
        <a:bodyPr/>
        <a:lstStyle/>
        <a:p>
          <a:endParaRPr lang="es-PA"/>
        </a:p>
      </dgm:t>
    </dgm:pt>
    <dgm:pt modelId="{3CC65EDD-1C16-4452-BAE6-7B242ECCF5CA}">
      <dgm:prSet phldrT="[Text]"/>
      <dgm:spPr/>
      <dgm:t>
        <a:bodyPr/>
        <a:lstStyle/>
        <a:p>
          <a:r>
            <a:rPr lang="es-ES" dirty="0"/>
            <a:t>Mayor frecuencia en mujeres*</a:t>
          </a:r>
          <a:endParaRPr lang="es-PA" dirty="0"/>
        </a:p>
      </dgm:t>
    </dgm:pt>
    <dgm:pt modelId="{9C62ED94-BCBD-40F0-BCFB-FB96E106F68C}" type="parTrans" cxnId="{111D3DBA-856B-4485-A340-BA0CE459746E}">
      <dgm:prSet/>
      <dgm:spPr/>
      <dgm:t>
        <a:bodyPr/>
        <a:lstStyle/>
        <a:p>
          <a:endParaRPr lang="es-PA"/>
        </a:p>
      </dgm:t>
    </dgm:pt>
    <dgm:pt modelId="{4BD0DE45-FD9C-486E-9938-A3C1AB6CE267}" type="sibTrans" cxnId="{111D3DBA-856B-4485-A340-BA0CE459746E}">
      <dgm:prSet/>
      <dgm:spPr/>
      <dgm:t>
        <a:bodyPr/>
        <a:lstStyle/>
        <a:p>
          <a:endParaRPr lang="es-PA"/>
        </a:p>
      </dgm:t>
    </dgm:pt>
    <dgm:pt modelId="{E8227742-C860-4F86-B987-13B13A0352FA}">
      <dgm:prSet phldrT="[Text]"/>
      <dgm:spPr/>
      <dgm:t>
        <a:bodyPr/>
        <a:lstStyle/>
        <a:p>
          <a:r>
            <a:rPr lang="es-ES" dirty="0"/>
            <a:t>Mayor velocidad de progresión (USRDS)</a:t>
          </a:r>
          <a:endParaRPr lang="es-PA" dirty="0"/>
        </a:p>
      </dgm:t>
    </dgm:pt>
    <dgm:pt modelId="{B7575B26-3E3A-49A4-9ACB-E835C5D28ADA}" type="parTrans" cxnId="{B31FE462-2E03-49B2-A8CB-3E0BB70FC620}">
      <dgm:prSet/>
      <dgm:spPr/>
      <dgm:t>
        <a:bodyPr/>
        <a:lstStyle/>
        <a:p>
          <a:endParaRPr lang="es-PA"/>
        </a:p>
      </dgm:t>
    </dgm:pt>
    <dgm:pt modelId="{56D216B8-164A-4C5A-BB0B-8FF61DA40496}" type="sibTrans" cxnId="{B31FE462-2E03-49B2-A8CB-3E0BB70FC620}">
      <dgm:prSet/>
      <dgm:spPr/>
      <dgm:t>
        <a:bodyPr/>
        <a:lstStyle/>
        <a:p>
          <a:endParaRPr lang="es-PA"/>
        </a:p>
      </dgm:t>
    </dgm:pt>
    <dgm:pt modelId="{8704231B-ADBA-4944-A70C-3C4D4F0C72F8}">
      <dgm:prSet phldrT="[Text]"/>
      <dgm:spPr/>
      <dgm:t>
        <a:bodyPr/>
        <a:lstStyle/>
        <a:p>
          <a:r>
            <a:rPr lang="es-ES" dirty="0"/>
            <a:t>Mayor incidencia y prevalencia en afroamericanos e hispanos (USRDS)</a:t>
          </a:r>
          <a:endParaRPr lang="es-PA" dirty="0"/>
        </a:p>
      </dgm:t>
    </dgm:pt>
    <dgm:pt modelId="{D25F840B-9A43-4E15-9D3D-4FACF4D2D903}" type="parTrans" cxnId="{FA5D2AC4-7D60-4BD7-85DC-39C56C212E10}">
      <dgm:prSet/>
      <dgm:spPr/>
      <dgm:t>
        <a:bodyPr/>
        <a:lstStyle/>
        <a:p>
          <a:endParaRPr lang="es-PA"/>
        </a:p>
      </dgm:t>
    </dgm:pt>
    <dgm:pt modelId="{ABEA0F02-1418-4605-98E8-600F1BDCBA4E}" type="sibTrans" cxnId="{FA5D2AC4-7D60-4BD7-85DC-39C56C212E10}">
      <dgm:prSet/>
      <dgm:spPr/>
      <dgm:t>
        <a:bodyPr/>
        <a:lstStyle/>
        <a:p>
          <a:endParaRPr lang="es-PA"/>
        </a:p>
      </dgm:t>
    </dgm:pt>
    <dgm:pt modelId="{C4BDCD24-AC1F-4478-A54D-D4B141205447}">
      <dgm:prSet phldrT="[Text]"/>
      <dgm:spPr/>
      <dgm:t>
        <a:bodyPr/>
        <a:lstStyle/>
        <a:p>
          <a:r>
            <a:rPr lang="es-ES" dirty="0"/>
            <a:t>Diagnóstico/Causa de ERC</a:t>
          </a:r>
          <a:endParaRPr lang="es-PA" dirty="0"/>
        </a:p>
      </dgm:t>
    </dgm:pt>
    <dgm:pt modelId="{71135228-D193-46FB-BD2C-98C1495AB9DE}" type="parTrans" cxnId="{A1A668D2-457A-4097-BE52-4F0C262AB5B9}">
      <dgm:prSet/>
      <dgm:spPr/>
      <dgm:t>
        <a:bodyPr/>
        <a:lstStyle/>
        <a:p>
          <a:endParaRPr lang="es-PA"/>
        </a:p>
      </dgm:t>
    </dgm:pt>
    <dgm:pt modelId="{49111691-B85C-408A-8892-F65791639B6A}" type="sibTrans" cxnId="{A1A668D2-457A-4097-BE52-4F0C262AB5B9}">
      <dgm:prSet/>
      <dgm:spPr/>
      <dgm:t>
        <a:bodyPr/>
        <a:lstStyle/>
        <a:p>
          <a:endParaRPr lang="es-PA"/>
        </a:p>
      </dgm:t>
    </dgm:pt>
    <dgm:pt modelId="{380FA014-08FD-4852-A831-983A32280C1E}">
      <dgm:prSet/>
      <dgm:spPr/>
      <dgm:t>
        <a:bodyPr/>
        <a:lstStyle/>
        <a:p>
          <a:r>
            <a:rPr lang="es-ES" b="1" dirty="0"/>
            <a:t>USRDS</a:t>
          </a:r>
          <a:endParaRPr lang="es-PA" b="1" dirty="0"/>
        </a:p>
      </dgm:t>
    </dgm:pt>
    <dgm:pt modelId="{272029CF-202B-441C-B678-3C0DEE5FAE39}" type="parTrans" cxnId="{FA787C05-782C-4D64-BCE9-BC247DA426E5}">
      <dgm:prSet/>
      <dgm:spPr/>
      <dgm:t>
        <a:bodyPr/>
        <a:lstStyle/>
        <a:p>
          <a:endParaRPr lang="es-PA"/>
        </a:p>
      </dgm:t>
    </dgm:pt>
    <dgm:pt modelId="{B3CCC7A3-11C4-4FE9-9C1F-E6A0656630F9}" type="sibTrans" cxnId="{FA787C05-782C-4D64-BCE9-BC247DA426E5}">
      <dgm:prSet/>
      <dgm:spPr/>
      <dgm:t>
        <a:bodyPr/>
        <a:lstStyle/>
        <a:p>
          <a:endParaRPr lang="es-PA"/>
        </a:p>
      </dgm:t>
    </dgm:pt>
    <dgm:pt modelId="{7A8F53F4-81D8-49B4-B2C8-7AD2B7A08300}">
      <dgm:prSet/>
      <dgm:spPr/>
      <dgm:t>
        <a:bodyPr/>
        <a:lstStyle/>
        <a:p>
          <a:r>
            <a:rPr lang="es-ES" dirty="0"/>
            <a:t>Diabetes Mellitus</a:t>
          </a:r>
          <a:endParaRPr lang="es-PA" dirty="0"/>
        </a:p>
      </dgm:t>
    </dgm:pt>
    <dgm:pt modelId="{A8830080-C299-4DAD-A84C-210FAAEEE591}" type="parTrans" cxnId="{B05CD76A-6710-4824-853E-D381B5057E7A}">
      <dgm:prSet/>
      <dgm:spPr/>
      <dgm:t>
        <a:bodyPr/>
        <a:lstStyle/>
        <a:p>
          <a:endParaRPr lang="es-PA"/>
        </a:p>
      </dgm:t>
    </dgm:pt>
    <dgm:pt modelId="{47698C9C-BF52-44B8-9B3C-1204F0418A40}" type="sibTrans" cxnId="{B05CD76A-6710-4824-853E-D381B5057E7A}">
      <dgm:prSet/>
      <dgm:spPr/>
      <dgm:t>
        <a:bodyPr/>
        <a:lstStyle/>
        <a:p>
          <a:endParaRPr lang="es-PA"/>
        </a:p>
      </dgm:t>
    </dgm:pt>
    <dgm:pt modelId="{39F208C3-4D7A-4EB8-AD25-F27D6B4EEFA2}">
      <dgm:prSet/>
      <dgm:spPr/>
      <dgm:t>
        <a:bodyPr/>
        <a:lstStyle/>
        <a:p>
          <a:r>
            <a:rPr lang="es-ES" dirty="0"/>
            <a:t>Mayor entre afroamericanos</a:t>
          </a:r>
          <a:endParaRPr lang="es-PA" dirty="0"/>
        </a:p>
      </dgm:t>
    </dgm:pt>
    <dgm:pt modelId="{204E2610-D527-4F6D-B4C6-FE5C4CB3880D}" type="parTrans" cxnId="{8B5FF3BB-6030-4734-9349-775889DF168A}">
      <dgm:prSet/>
      <dgm:spPr/>
      <dgm:t>
        <a:bodyPr/>
        <a:lstStyle/>
        <a:p>
          <a:endParaRPr lang="es-PA"/>
        </a:p>
      </dgm:t>
    </dgm:pt>
    <dgm:pt modelId="{2018AB00-82CC-4BA6-9E50-F7034155AB59}" type="sibTrans" cxnId="{8B5FF3BB-6030-4734-9349-775889DF168A}">
      <dgm:prSet/>
      <dgm:spPr/>
      <dgm:t>
        <a:bodyPr/>
        <a:lstStyle/>
        <a:p>
          <a:endParaRPr lang="es-PA"/>
        </a:p>
      </dgm:t>
    </dgm:pt>
    <dgm:pt modelId="{CD5E256A-6A41-4E6F-BB32-D7A4F4D97624}">
      <dgm:prSet/>
      <dgm:spPr/>
      <dgm:t>
        <a:bodyPr/>
        <a:lstStyle/>
        <a:p>
          <a:r>
            <a:rPr lang="es-ES" dirty="0"/>
            <a:t>Hipertensión</a:t>
          </a:r>
          <a:endParaRPr lang="es-PA" dirty="0"/>
        </a:p>
      </dgm:t>
    </dgm:pt>
    <dgm:pt modelId="{608307B3-4E0A-4914-834F-812E0958173F}" type="parTrans" cxnId="{5A76002B-1C1A-4344-8332-202BFB9F8E48}">
      <dgm:prSet/>
      <dgm:spPr/>
      <dgm:t>
        <a:bodyPr/>
        <a:lstStyle/>
        <a:p>
          <a:endParaRPr lang="es-PA"/>
        </a:p>
      </dgm:t>
    </dgm:pt>
    <dgm:pt modelId="{1B6EBAE9-EC96-4EA1-AFE1-911E8CF6D445}" type="sibTrans" cxnId="{5A76002B-1C1A-4344-8332-202BFB9F8E48}">
      <dgm:prSet/>
      <dgm:spPr/>
      <dgm:t>
        <a:bodyPr/>
        <a:lstStyle/>
        <a:p>
          <a:endParaRPr lang="es-PA"/>
        </a:p>
      </dgm:t>
    </dgm:pt>
    <dgm:pt modelId="{A090B9B2-B15C-4D83-ADAB-B55162A70021}">
      <dgm:prSet/>
      <dgm:spPr/>
      <dgm:t>
        <a:bodyPr/>
        <a:lstStyle/>
        <a:p>
          <a:r>
            <a:rPr lang="es-ES" dirty="0"/>
            <a:t>2d causa</a:t>
          </a:r>
          <a:endParaRPr lang="es-PA" dirty="0"/>
        </a:p>
      </dgm:t>
    </dgm:pt>
    <dgm:pt modelId="{3280300F-EF0A-498C-9FC8-FADB75A1F64F}" type="parTrans" cxnId="{5C83847F-05A7-4FDE-8A8B-1121FF515085}">
      <dgm:prSet/>
      <dgm:spPr/>
      <dgm:t>
        <a:bodyPr/>
        <a:lstStyle/>
        <a:p>
          <a:endParaRPr lang="es-PA"/>
        </a:p>
      </dgm:t>
    </dgm:pt>
    <dgm:pt modelId="{E1132B69-DB91-42CB-9064-80ADED6821BA}" type="sibTrans" cxnId="{5C83847F-05A7-4FDE-8A8B-1121FF515085}">
      <dgm:prSet/>
      <dgm:spPr/>
      <dgm:t>
        <a:bodyPr/>
        <a:lstStyle/>
        <a:p>
          <a:endParaRPr lang="es-PA"/>
        </a:p>
      </dgm:t>
    </dgm:pt>
    <dgm:pt modelId="{BC21CE2D-7083-4724-8C91-018C0799CBB9}">
      <dgm:prSet/>
      <dgm:spPr/>
      <dgm:t>
        <a:bodyPr/>
        <a:lstStyle/>
        <a:p>
          <a:r>
            <a:rPr lang="es-ES" dirty="0"/>
            <a:t>1era causa</a:t>
          </a:r>
          <a:endParaRPr lang="es-PA" dirty="0"/>
        </a:p>
      </dgm:t>
    </dgm:pt>
    <dgm:pt modelId="{7EC3021B-60B7-4275-ACF7-81F693CDCB01}" type="parTrans" cxnId="{6DCCC97B-C080-419B-8F8A-C34EEB42E6B2}">
      <dgm:prSet/>
      <dgm:spPr/>
      <dgm:t>
        <a:bodyPr/>
        <a:lstStyle/>
        <a:p>
          <a:endParaRPr lang="es-PA"/>
        </a:p>
      </dgm:t>
    </dgm:pt>
    <dgm:pt modelId="{C4A48C75-B8D3-4DAC-9EE4-EFDCCB383E63}" type="sibTrans" cxnId="{6DCCC97B-C080-419B-8F8A-C34EEB42E6B2}">
      <dgm:prSet/>
      <dgm:spPr/>
      <dgm:t>
        <a:bodyPr/>
        <a:lstStyle/>
        <a:p>
          <a:endParaRPr lang="es-PA"/>
        </a:p>
      </dgm:t>
    </dgm:pt>
    <dgm:pt modelId="{7E90A2AB-9108-4461-BC72-789F76EF4A41}" type="pres">
      <dgm:prSet presAssocID="{BDAED150-1C1F-4016-9CCB-F83E23CF44E2}" presName="Name0" presStyleCnt="0">
        <dgm:presLayoutVars>
          <dgm:dir/>
          <dgm:animLvl val="lvl"/>
          <dgm:resizeHandles val="exact"/>
        </dgm:presLayoutVars>
      </dgm:prSet>
      <dgm:spPr/>
    </dgm:pt>
    <dgm:pt modelId="{61C895D1-836E-4DB2-994F-A7305E831BD3}" type="pres">
      <dgm:prSet presAssocID="{2CEBF2CE-E330-498B-B0D3-8A5A4C0D2589}" presName="composite" presStyleCnt="0"/>
      <dgm:spPr/>
    </dgm:pt>
    <dgm:pt modelId="{F9BD3992-CDE3-4745-9B12-C4BA5C308F2F}" type="pres">
      <dgm:prSet presAssocID="{2CEBF2CE-E330-498B-B0D3-8A5A4C0D2589}" presName="parTx" presStyleLbl="alignNode1" presStyleIdx="0" presStyleCnt="4">
        <dgm:presLayoutVars>
          <dgm:chMax val="0"/>
          <dgm:chPref val="0"/>
          <dgm:bulletEnabled val="1"/>
        </dgm:presLayoutVars>
      </dgm:prSet>
      <dgm:spPr/>
    </dgm:pt>
    <dgm:pt modelId="{4A414D06-ED02-4427-86F0-DE6849B6137C}" type="pres">
      <dgm:prSet presAssocID="{2CEBF2CE-E330-498B-B0D3-8A5A4C0D2589}" presName="desTx" presStyleLbl="alignAccFollowNode1" presStyleIdx="0" presStyleCnt="4">
        <dgm:presLayoutVars>
          <dgm:bulletEnabled val="1"/>
        </dgm:presLayoutVars>
      </dgm:prSet>
      <dgm:spPr/>
    </dgm:pt>
    <dgm:pt modelId="{AD9BAB02-686A-4194-A7D1-CC5979822BE7}" type="pres">
      <dgm:prSet presAssocID="{C64A0DB3-B389-433D-BE12-B5F7E8277AFF}" presName="space" presStyleCnt="0"/>
      <dgm:spPr/>
    </dgm:pt>
    <dgm:pt modelId="{410CF9BD-5885-448B-949E-0E88FF5B8990}" type="pres">
      <dgm:prSet presAssocID="{CE86468B-47DC-4583-98F8-B580DE8617A7}" presName="composite" presStyleCnt="0"/>
      <dgm:spPr/>
    </dgm:pt>
    <dgm:pt modelId="{1D05D77A-6A63-41DD-B416-D4B5A06DD727}" type="pres">
      <dgm:prSet presAssocID="{CE86468B-47DC-4583-98F8-B580DE8617A7}" presName="parTx" presStyleLbl="alignNode1" presStyleIdx="1" presStyleCnt="4">
        <dgm:presLayoutVars>
          <dgm:chMax val="0"/>
          <dgm:chPref val="0"/>
          <dgm:bulletEnabled val="1"/>
        </dgm:presLayoutVars>
      </dgm:prSet>
      <dgm:spPr/>
    </dgm:pt>
    <dgm:pt modelId="{DFF360D7-080A-4B2F-B514-79068026952E}" type="pres">
      <dgm:prSet presAssocID="{CE86468B-47DC-4583-98F8-B580DE8617A7}" presName="desTx" presStyleLbl="alignAccFollowNode1" presStyleIdx="1" presStyleCnt="4">
        <dgm:presLayoutVars>
          <dgm:bulletEnabled val="1"/>
        </dgm:presLayoutVars>
      </dgm:prSet>
      <dgm:spPr/>
    </dgm:pt>
    <dgm:pt modelId="{49DAF90E-F336-4884-AC6C-AA2763828F79}" type="pres">
      <dgm:prSet presAssocID="{98C44356-5ED2-45C2-8835-AC74004310E4}" presName="space" presStyleCnt="0"/>
      <dgm:spPr/>
    </dgm:pt>
    <dgm:pt modelId="{58ABA5F6-A0D7-4680-BF36-0ACD040BFEEF}" type="pres">
      <dgm:prSet presAssocID="{6EAE6154-334B-4EE0-B17B-FD31AD0E675B}" presName="composite" presStyleCnt="0"/>
      <dgm:spPr/>
    </dgm:pt>
    <dgm:pt modelId="{C232C6FC-4757-408B-941B-7011DB6FBE9B}" type="pres">
      <dgm:prSet presAssocID="{6EAE6154-334B-4EE0-B17B-FD31AD0E675B}" presName="parTx" presStyleLbl="alignNode1" presStyleIdx="2" presStyleCnt="4">
        <dgm:presLayoutVars>
          <dgm:chMax val="0"/>
          <dgm:chPref val="0"/>
          <dgm:bulletEnabled val="1"/>
        </dgm:presLayoutVars>
      </dgm:prSet>
      <dgm:spPr/>
    </dgm:pt>
    <dgm:pt modelId="{2B300C43-40F0-44A7-9179-0DC73571BCB7}" type="pres">
      <dgm:prSet presAssocID="{6EAE6154-334B-4EE0-B17B-FD31AD0E675B}" presName="desTx" presStyleLbl="alignAccFollowNode1" presStyleIdx="2" presStyleCnt="4">
        <dgm:presLayoutVars>
          <dgm:bulletEnabled val="1"/>
        </dgm:presLayoutVars>
      </dgm:prSet>
      <dgm:spPr/>
    </dgm:pt>
    <dgm:pt modelId="{FC0E116A-0CC7-47A1-922A-1457A06388F2}" type="pres">
      <dgm:prSet presAssocID="{D4629FF2-D395-4522-9976-794F67397183}" presName="space" presStyleCnt="0"/>
      <dgm:spPr/>
    </dgm:pt>
    <dgm:pt modelId="{5A41EB08-C2CB-4644-802E-AA185454F9B6}" type="pres">
      <dgm:prSet presAssocID="{C4BDCD24-AC1F-4478-A54D-D4B141205447}" presName="composite" presStyleCnt="0"/>
      <dgm:spPr/>
    </dgm:pt>
    <dgm:pt modelId="{3D5BA290-AB56-4864-93BA-501D78F59DB2}" type="pres">
      <dgm:prSet presAssocID="{C4BDCD24-AC1F-4478-A54D-D4B141205447}" presName="parTx" presStyleLbl="alignNode1" presStyleIdx="3" presStyleCnt="4">
        <dgm:presLayoutVars>
          <dgm:chMax val="0"/>
          <dgm:chPref val="0"/>
          <dgm:bulletEnabled val="1"/>
        </dgm:presLayoutVars>
      </dgm:prSet>
      <dgm:spPr/>
    </dgm:pt>
    <dgm:pt modelId="{9C06BEDB-12CF-405C-954F-C44FB02213F5}" type="pres">
      <dgm:prSet presAssocID="{C4BDCD24-AC1F-4478-A54D-D4B141205447}" presName="desTx" presStyleLbl="alignAccFollowNode1" presStyleIdx="3" presStyleCnt="4">
        <dgm:presLayoutVars>
          <dgm:bulletEnabled val="1"/>
        </dgm:presLayoutVars>
      </dgm:prSet>
      <dgm:spPr/>
    </dgm:pt>
  </dgm:ptLst>
  <dgm:cxnLst>
    <dgm:cxn modelId="{EC21B503-8FE4-4BED-9788-185EBA91185B}" type="presOf" srcId="{2CEBF2CE-E330-498B-B0D3-8A5A4C0D2589}" destId="{F9BD3992-CDE3-4745-9B12-C4BA5C308F2F}" srcOrd="0" destOrd="0" presId="urn:microsoft.com/office/officeart/2005/8/layout/hList1"/>
    <dgm:cxn modelId="{FA787C05-782C-4D64-BCE9-BC247DA426E5}" srcId="{C4BDCD24-AC1F-4478-A54D-D4B141205447}" destId="{380FA014-08FD-4852-A831-983A32280C1E}" srcOrd="0" destOrd="0" parTransId="{272029CF-202B-441C-B678-3C0DEE5FAE39}" sibTransId="{B3CCC7A3-11C4-4FE9-9C1F-E6A0656630F9}"/>
    <dgm:cxn modelId="{44CD0606-DF08-44AF-AF0B-5FD5745734D3}" type="presOf" srcId="{BC21CE2D-7083-4724-8C91-018C0799CBB9}" destId="{9C06BEDB-12CF-405C-954F-C44FB02213F5}" srcOrd="0" destOrd="2" presId="urn:microsoft.com/office/officeart/2005/8/layout/hList1"/>
    <dgm:cxn modelId="{CFC4D511-F592-450B-94F7-2D803846E160}" type="presOf" srcId="{81F0B14B-1F3F-4F93-A94D-187C6E8C279D}" destId="{4A414D06-ED02-4427-86F0-DE6849B6137C}" srcOrd="0" destOrd="3" presId="urn:microsoft.com/office/officeart/2005/8/layout/hList1"/>
    <dgm:cxn modelId="{45B5B41D-0639-4D45-BB56-77DC278A5C31}" type="presOf" srcId="{A45FFD7C-B4EB-473B-BE52-5D6B2522EDED}" destId="{DFF360D7-080A-4B2F-B514-79068026952E}" srcOrd="0" destOrd="1" presId="urn:microsoft.com/office/officeart/2005/8/layout/hList1"/>
    <dgm:cxn modelId="{EE4E0A26-CFAA-4EAE-83E4-39285386F400}" type="presOf" srcId="{BDAED150-1C1F-4016-9CCB-F83E23CF44E2}" destId="{7E90A2AB-9108-4461-BC72-789F76EF4A41}" srcOrd="0" destOrd="0" presId="urn:microsoft.com/office/officeart/2005/8/layout/hList1"/>
    <dgm:cxn modelId="{5A76002B-1C1A-4344-8332-202BFB9F8E48}" srcId="{380FA014-08FD-4852-A831-983A32280C1E}" destId="{CD5E256A-6A41-4E6F-BB32-D7A4F4D97624}" srcOrd="2" destOrd="0" parTransId="{608307B3-4E0A-4914-834F-812E0958173F}" sibTransId="{1B6EBAE9-EC96-4EA1-AFE1-911E8CF6D445}"/>
    <dgm:cxn modelId="{9DCA842F-B817-43F1-B3EC-0BA48479D2DF}" type="presOf" srcId="{C4BDCD24-AC1F-4478-A54D-D4B141205447}" destId="{3D5BA290-AB56-4864-93BA-501D78F59DB2}" srcOrd="0" destOrd="0" presId="urn:microsoft.com/office/officeart/2005/8/layout/hList1"/>
    <dgm:cxn modelId="{F070FA35-8162-4AE6-93B1-8019BE9789A7}" type="presOf" srcId="{49E8BBE3-315D-4EAA-87C6-EAA6DBAA5358}" destId="{4A414D06-ED02-4427-86F0-DE6849B6137C}" srcOrd="0" destOrd="0" presId="urn:microsoft.com/office/officeart/2005/8/layout/hList1"/>
    <dgm:cxn modelId="{0562675F-7020-45E6-B834-7892B98BD36F}" type="presOf" srcId="{85BE583C-ACE0-4306-9975-09B934B11C18}" destId="{4A414D06-ED02-4427-86F0-DE6849B6137C}" srcOrd="0" destOrd="2" presId="urn:microsoft.com/office/officeart/2005/8/layout/hList1"/>
    <dgm:cxn modelId="{B31FE462-2E03-49B2-A8CB-3E0BB70FC620}" srcId="{6EAE6154-334B-4EE0-B17B-FD31AD0E675B}" destId="{E8227742-C860-4F86-B987-13B13A0352FA}" srcOrd="1" destOrd="0" parTransId="{B7575B26-3E3A-49A4-9ACB-E835C5D28ADA}" sibTransId="{56D216B8-164A-4C5A-BB0B-8FF61DA40496}"/>
    <dgm:cxn modelId="{22751144-11A0-4708-BA31-2D69B451D777}" type="presOf" srcId="{ABB18F5F-3D62-4F39-A820-7655C8F1620B}" destId="{4A414D06-ED02-4427-86F0-DE6849B6137C}" srcOrd="0" destOrd="5" presId="urn:microsoft.com/office/officeart/2005/8/layout/hList1"/>
    <dgm:cxn modelId="{9924E264-628A-461F-BF30-5E154ADA47A2}" srcId="{BDAED150-1C1F-4016-9CCB-F83E23CF44E2}" destId="{2CEBF2CE-E330-498B-B0D3-8A5A4C0D2589}" srcOrd="0" destOrd="0" parTransId="{C5C2D7D1-E6CC-449D-ACFE-2D1E9FF77CCA}" sibTransId="{C64A0DB3-B389-433D-BE12-B5F7E8277AFF}"/>
    <dgm:cxn modelId="{61A6CD48-92ED-4237-A532-A3B964FAD55B}" type="presOf" srcId="{7A8F53F4-81D8-49B4-B2C8-7AD2B7A08300}" destId="{9C06BEDB-12CF-405C-954F-C44FB02213F5}" srcOrd="0" destOrd="1" presId="urn:microsoft.com/office/officeart/2005/8/layout/hList1"/>
    <dgm:cxn modelId="{B05CD76A-6710-4824-853E-D381B5057E7A}" srcId="{380FA014-08FD-4852-A831-983A32280C1E}" destId="{7A8F53F4-81D8-49B4-B2C8-7AD2B7A08300}" srcOrd="0" destOrd="0" parTransId="{A8830080-C299-4DAD-A84C-210FAAEEE591}" sibTransId="{47698C9C-BF52-44B8-9B3C-1204F0418A40}"/>
    <dgm:cxn modelId="{1714894B-D74D-4E0C-BE55-97DFB59A3D0D}" srcId="{49E8BBE3-315D-4EAA-87C6-EAA6DBAA5358}" destId="{85BE583C-ACE0-4306-9975-09B934B11C18}" srcOrd="1" destOrd="0" parTransId="{2511B43F-BBF6-43FB-898F-05E71B767232}" sibTransId="{B39E7C67-AF5D-4FCA-BE16-CD1112B2F2DC}"/>
    <dgm:cxn modelId="{39CBC06D-79D2-4F47-BC24-B591626E2A77}" srcId="{CE86468B-47DC-4583-98F8-B580DE8617A7}" destId="{B82BB87D-9F52-4265-996B-44A864B3FAE6}" srcOrd="0" destOrd="0" parTransId="{88FE9E5C-E3F9-4AA5-B040-DEFCE6FAE9D0}" sibTransId="{2BDD9913-AB9E-4F20-8E43-7B10FC03C57A}"/>
    <dgm:cxn modelId="{9A8A3775-894A-44E6-A03D-F5A7E04355C5}" type="presOf" srcId="{E8227742-C860-4F86-B987-13B13A0352FA}" destId="{2B300C43-40F0-44A7-9179-0DC73571BCB7}" srcOrd="0" destOrd="1" presId="urn:microsoft.com/office/officeart/2005/8/layout/hList1"/>
    <dgm:cxn modelId="{92DA4978-AD63-4E80-A33F-389E4435427D}" srcId="{49E8BBE3-315D-4EAA-87C6-EAA6DBAA5358}" destId="{CAB81C35-0875-4C9E-9826-BE46F2E498C3}" srcOrd="0" destOrd="0" parTransId="{76B7E556-1BC3-4C79-A789-C8C0CFAEB51B}" sibTransId="{5671B135-F488-437B-ACB1-B5853544325F}"/>
    <dgm:cxn modelId="{6DCCC97B-C080-419B-8F8A-C34EEB42E6B2}" srcId="{7A8F53F4-81D8-49B4-B2C8-7AD2B7A08300}" destId="{BC21CE2D-7083-4724-8C91-018C0799CBB9}" srcOrd="0" destOrd="0" parTransId="{7EC3021B-60B7-4275-ACF7-81F693CDCB01}" sibTransId="{C4A48C75-B8D3-4DAC-9EE4-EFDCCB383E63}"/>
    <dgm:cxn modelId="{5C83847F-05A7-4FDE-8A8B-1121FF515085}" srcId="{CD5E256A-6A41-4E6F-BB32-D7A4F4D97624}" destId="{A090B9B2-B15C-4D83-ADAB-B55162A70021}" srcOrd="0" destOrd="0" parTransId="{3280300F-EF0A-498C-9FC8-FADB75A1F64F}" sibTransId="{E1132B69-DB91-42CB-9064-80ADED6821BA}"/>
    <dgm:cxn modelId="{41D9298C-F549-4D59-A11D-E7A52B3AD8F8}" type="presOf" srcId="{3CC65EDD-1C16-4452-BAE6-7B242ECCF5CA}" destId="{4A414D06-ED02-4427-86F0-DE6849B6137C}" srcOrd="0" destOrd="4" presId="urn:microsoft.com/office/officeart/2005/8/layout/hList1"/>
    <dgm:cxn modelId="{8A4C1B8F-FE5A-49F8-B780-D459BB0F2D56}" type="presOf" srcId="{B82BB87D-9F52-4265-996B-44A864B3FAE6}" destId="{DFF360D7-080A-4B2F-B514-79068026952E}" srcOrd="0" destOrd="0" presId="urn:microsoft.com/office/officeart/2005/8/layout/hList1"/>
    <dgm:cxn modelId="{1EED4091-976D-4928-B6A3-D4F6D09F7806}" type="presOf" srcId="{CAB81C35-0875-4C9E-9826-BE46F2E498C3}" destId="{4A414D06-ED02-4427-86F0-DE6849B6137C}" srcOrd="0" destOrd="1" presId="urn:microsoft.com/office/officeart/2005/8/layout/hList1"/>
    <dgm:cxn modelId="{A30B2D9D-B2DB-420C-8D3D-8D242F352477}" srcId="{2CEBF2CE-E330-498B-B0D3-8A5A4C0D2589}" destId="{81F0B14B-1F3F-4F93-A94D-187C6E8C279D}" srcOrd="1" destOrd="0" parTransId="{185F3DBE-CFF1-4B4D-B2ED-205F2C880897}" sibTransId="{215724A0-F2CD-460B-84D9-9997DFFE296F}"/>
    <dgm:cxn modelId="{4B0AD8AA-2659-47DB-B06D-E86D8F4FF761}" type="presOf" srcId="{39F208C3-4D7A-4EB8-AD25-F27D6B4EEFA2}" destId="{9C06BEDB-12CF-405C-954F-C44FB02213F5}" srcOrd="0" destOrd="3" presId="urn:microsoft.com/office/officeart/2005/8/layout/hList1"/>
    <dgm:cxn modelId="{96EB70B9-FC79-428E-8D4E-2CCD29240995}" type="presOf" srcId="{B30FB476-0131-4820-8D24-5C0C29BB4B45}" destId="{2B300C43-40F0-44A7-9179-0DC73571BCB7}" srcOrd="0" destOrd="0" presId="urn:microsoft.com/office/officeart/2005/8/layout/hList1"/>
    <dgm:cxn modelId="{111D3DBA-856B-4485-A340-BA0CE459746E}" srcId="{81F0B14B-1F3F-4F93-A94D-187C6E8C279D}" destId="{3CC65EDD-1C16-4452-BAE6-7B242ECCF5CA}" srcOrd="0" destOrd="0" parTransId="{9C62ED94-BCBD-40F0-BCFB-FB96E106F68C}" sibTransId="{4BD0DE45-FD9C-486E-9938-A3C1AB6CE267}"/>
    <dgm:cxn modelId="{8B5FF3BB-6030-4734-9349-775889DF168A}" srcId="{380FA014-08FD-4852-A831-983A32280C1E}" destId="{39F208C3-4D7A-4EB8-AD25-F27D6B4EEFA2}" srcOrd="1" destOrd="0" parTransId="{204E2610-D527-4F6D-B4C6-FE5C4CB3880D}" sibTransId="{2018AB00-82CC-4BA6-9E50-F7034155AB59}"/>
    <dgm:cxn modelId="{619328C4-3517-44FD-984E-6FC05CEC77FF}" type="presOf" srcId="{8704231B-ADBA-4944-A70C-3C4D4F0C72F8}" destId="{2B300C43-40F0-44A7-9179-0DC73571BCB7}" srcOrd="0" destOrd="2" presId="urn:microsoft.com/office/officeart/2005/8/layout/hList1"/>
    <dgm:cxn modelId="{FA5D2AC4-7D60-4BD7-85DC-39C56C212E10}" srcId="{6EAE6154-334B-4EE0-B17B-FD31AD0E675B}" destId="{8704231B-ADBA-4944-A70C-3C4D4F0C72F8}" srcOrd="2" destOrd="0" parTransId="{D25F840B-9A43-4E15-9D3D-4FACF4D2D903}" sibTransId="{ABEA0F02-1418-4605-98E8-600F1BDCBA4E}"/>
    <dgm:cxn modelId="{5C106EC4-5B3F-49CD-80F0-76A684458A63}" srcId="{2CEBF2CE-E330-498B-B0D3-8A5A4C0D2589}" destId="{ABB18F5F-3D62-4F39-A820-7655C8F1620B}" srcOrd="2" destOrd="0" parTransId="{1E93A646-8E46-45EF-8AEC-24A4777662A6}" sibTransId="{352F8DFD-08E0-4884-B4D4-507516D17543}"/>
    <dgm:cxn modelId="{4139BFC6-394F-4802-9CDA-81DF73A1D645}" srcId="{BDAED150-1C1F-4016-9CCB-F83E23CF44E2}" destId="{6EAE6154-334B-4EE0-B17B-FD31AD0E675B}" srcOrd="2" destOrd="0" parTransId="{350A8D7A-AA34-4D79-9D8C-D82FA549CD05}" sibTransId="{D4629FF2-D395-4522-9976-794F67397183}"/>
    <dgm:cxn modelId="{07FF11C7-D867-4749-A4CE-A5D1DC8AEA96}" srcId="{BDAED150-1C1F-4016-9CCB-F83E23CF44E2}" destId="{CE86468B-47DC-4583-98F8-B580DE8617A7}" srcOrd="1" destOrd="0" parTransId="{B9ABD009-B138-4C01-9BDD-99529E5BEFEE}" sibTransId="{98C44356-5ED2-45C2-8835-AC74004310E4}"/>
    <dgm:cxn modelId="{A1A668D2-457A-4097-BE52-4F0C262AB5B9}" srcId="{BDAED150-1C1F-4016-9CCB-F83E23CF44E2}" destId="{C4BDCD24-AC1F-4478-A54D-D4B141205447}" srcOrd="3" destOrd="0" parTransId="{71135228-D193-46FB-BD2C-98C1495AB9DE}" sibTransId="{49111691-B85C-408A-8892-F65791639B6A}"/>
    <dgm:cxn modelId="{A8C0E5E5-C276-4733-B668-31305AEE9E8A}" type="presOf" srcId="{CE86468B-47DC-4583-98F8-B580DE8617A7}" destId="{1D05D77A-6A63-41DD-B416-D4B5A06DD727}" srcOrd="0" destOrd="0" presId="urn:microsoft.com/office/officeart/2005/8/layout/hList1"/>
    <dgm:cxn modelId="{72EE2AE7-1E8C-493A-BD27-598D0584CA84}" type="presOf" srcId="{A090B9B2-B15C-4D83-ADAB-B55162A70021}" destId="{9C06BEDB-12CF-405C-954F-C44FB02213F5}" srcOrd="0" destOrd="5" presId="urn:microsoft.com/office/officeart/2005/8/layout/hList1"/>
    <dgm:cxn modelId="{FA8FF1E9-67E1-4798-ADC3-D47695940345}" type="presOf" srcId="{6EAE6154-334B-4EE0-B17B-FD31AD0E675B}" destId="{C232C6FC-4757-408B-941B-7011DB6FBE9B}" srcOrd="0" destOrd="0" presId="urn:microsoft.com/office/officeart/2005/8/layout/hList1"/>
    <dgm:cxn modelId="{505100EC-82DD-4B90-8A6E-6A004DDBF9B2}" srcId="{2CEBF2CE-E330-498B-B0D3-8A5A4C0D2589}" destId="{49E8BBE3-315D-4EAA-87C6-EAA6DBAA5358}" srcOrd="0" destOrd="0" parTransId="{8D20A7D6-2DF4-474D-A340-2DB3C8B446F2}" sibTransId="{EC140B02-9A62-499F-AC7D-268CA9803B0C}"/>
    <dgm:cxn modelId="{68AD79F1-0674-49DE-A427-4F859AF53C95}" type="presOf" srcId="{CD5E256A-6A41-4E6F-BB32-D7A4F4D97624}" destId="{9C06BEDB-12CF-405C-954F-C44FB02213F5}" srcOrd="0" destOrd="4" presId="urn:microsoft.com/office/officeart/2005/8/layout/hList1"/>
    <dgm:cxn modelId="{D26083F9-6FF8-4CBC-A7CE-60C7A66F96B8}" srcId="{6EAE6154-334B-4EE0-B17B-FD31AD0E675B}" destId="{B30FB476-0131-4820-8D24-5C0C29BB4B45}" srcOrd="0" destOrd="0" parTransId="{E04B1D9C-A781-4497-B239-B4F5A73043FD}" sibTransId="{6B2D50D4-DEB0-4166-A573-DC0CDC818CEE}"/>
    <dgm:cxn modelId="{CC7D51FA-D150-468A-9E5D-981407B6B6FC}" srcId="{B82BB87D-9F52-4265-996B-44A864B3FAE6}" destId="{A45FFD7C-B4EB-473B-BE52-5D6B2522EDED}" srcOrd="0" destOrd="0" parTransId="{53533062-ECC8-4ADD-92C0-69D6FA2F22BB}" sibTransId="{4E5996BD-A756-4765-A1DF-7C9E4BD8BE6A}"/>
    <dgm:cxn modelId="{176C32FC-47C2-4DA7-9662-6EBB7D407CE4}" type="presOf" srcId="{380FA014-08FD-4852-A831-983A32280C1E}" destId="{9C06BEDB-12CF-405C-954F-C44FB02213F5}" srcOrd="0" destOrd="0" presId="urn:microsoft.com/office/officeart/2005/8/layout/hList1"/>
    <dgm:cxn modelId="{66934F52-A089-48D3-9227-D8CDE0B4B641}" type="presParOf" srcId="{7E90A2AB-9108-4461-BC72-789F76EF4A41}" destId="{61C895D1-836E-4DB2-994F-A7305E831BD3}" srcOrd="0" destOrd="0" presId="urn:microsoft.com/office/officeart/2005/8/layout/hList1"/>
    <dgm:cxn modelId="{E5979CAF-DA72-459E-8740-484759062FEE}" type="presParOf" srcId="{61C895D1-836E-4DB2-994F-A7305E831BD3}" destId="{F9BD3992-CDE3-4745-9B12-C4BA5C308F2F}" srcOrd="0" destOrd="0" presId="urn:microsoft.com/office/officeart/2005/8/layout/hList1"/>
    <dgm:cxn modelId="{D8B1DDFA-87CA-4E6D-ADD8-A07885DE461A}" type="presParOf" srcId="{61C895D1-836E-4DB2-994F-A7305E831BD3}" destId="{4A414D06-ED02-4427-86F0-DE6849B6137C}" srcOrd="1" destOrd="0" presId="urn:microsoft.com/office/officeart/2005/8/layout/hList1"/>
    <dgm:cxn modelId="{7E0F80CD-2CEF-4675-9A6E-05E38E0764D5}" type="presParOf" srcId="{7E90A2AB-9108-4461-BC72-789F76EF4A41}" destId="{AD9BAB02-686A-4194-A7D1-CC5979822BE7}" srcOrd="1" destOrd="0" presId="urn:microsoft.com/office/officeart/2005/8/layout/hList1"/>
    <dgm:cxn modelId="{BE55C969-D3C6-43A5-809B-277CC2DE5EEE}" type="presParOf" srcId="{7E90A2AB-9108-4461-BC72-789F76EF4A41}" destId="{410CF9BD-5885-448B-949E-0E88FF5B8990}" srcOrd="2" destOrd="0" presId="urn:microsoft.com/office/officeart/2005/8/layout/hList1"/>
    <dgm:cxn modelId="{2B86247F-8108-4592-B40A-4917178FDC9B}" type="presParOf" srcId="{410CF9BD-5885-448B-949E-0E88FF5B8990}" destId="{1D05D77A-6A63-41DD-B416-D4B5A06DD727}" srcOrd="0" destOrd="0" presId="urn:microsoft.com/office/officeart/2005/8/layout/hList1"/>
    <dgm:cxn modelId="{8DC388D5-0AE4-4CC5-9BD2-9F6525589F59}" type="presParOf" srcId="{410CF9BD-5885-448B-949E-0E88FF5B8990}" destId="{DFF360D7-080A-4B2F-B514-79068026952E}" srcOrd="1" destOrd="0" presId="urn:microsoft.com/office/officeart/2005/8/layout/hList1"/>
    <dgm:cxn modelId="{19E91739-62A1-44F6-9270-370815816079}" type="presParOf" srcId="{7E90A2AB-9108-4461-BC72-789F76EF4A41}" destId="{49DAF90E-F336-4884-AC6C-AA2763828F79}" srcOrd="3" destOrd="0" presId="urn:microsoft.com/office/officeart/2005/8/layout/hList1"/>
    <dgm:cxn modelId="{9F7CEBAD-1A49-4835-9C00-8F05ABCECF4B}" type="presParOf" srcId="{7E90A2AB-9108-4461-BC72-789F76EF4A41}" destId="{58ABA5F6-A0D7-4680-BF36-0ACD040BFEEF}" srcOrd="4" destOrd="0" presId="urn:microsoft.com/office/officeart/2005/8/layout/hList1"/>
    <dgm:cxn modelId="{6D615E34-CB42-4FBD-959E-21CCF7956AC6}" type="presParOf" srcId="{58ABA5F6-A0D7-4680-BF36-0ACD040BFEEF}" destId="{C232C6FC-4757-408B-941B-7011DB6FBE9B}" srcOrd="0" destOrd="0" presId="urn:microsoft.com/office/officeart/2005/8/layout/hList1"/>
    <dgm:cxn modelId="{EB7E5C9A-0749-4D1F-8E6E-32F951DFA4DB}" type="presParOf" srcId="{58ABA5F6-A0D7-4680-BF36-0ACD040BFEEF}" destId="{2B300C43-40F0-44A7-9179-0DC73571BCB7}" srcOrd="1" destOrd="0" presId="urn:microsoft.com/office/officeart/2005/8/layout/hList1"/>
    <dgm:cxn modelId="{B146C421-683B-4C00-8784-F6909243C7BA}" type="presParOf" srcId="{7E90A2AB-9108-4461-BC72-789F76EF4A41}" destId="{FC0E116A-0CC7-47A1-922A-1457A06388F2}" srcOrd="5" destOrd="0" presId="urn:microsoft.com/office/officeart/2005/8/layout/hList1"/>
    <dgm:cxn modelId="{9720710B-3471-4861-B44D-E302A24B1A89}" type="presParOf" srcId="{7E90A2AB-9108-4461-BC72-789F76EF4A41}" destId="{5A41EB08-C2CB-4644-802E-AA185454F9B6}" srcOrd="6" destOrd="0" presId="urn:microsoft.com/office/officeart/2005/8/layout/hList1"/>
    <dgm:cxn modelId="{38FDECEC-88F6-49F2-91DC-009E09A88506}" type="presParOf" srcId="{5A41EB08-C2CB-4644-802E-AA185454F9B6}" destId="{3D5BA290-AB56-4864-93BA-501D78F59DB2}" srcOrd="0" destOrd="0" presId="urn:microsoft.com/office/officeart/2005/8/layout/hList1"/>
    <dgm:cxn modelId="{A509B019-9B8D-4246-925E-3F9C38E5AC5C}" type="presParOf" srcId="{5A41EB08-C2CB-4644-802E-AA185454F9B6}" destId="{9C06BEDB-12CF-405C-954F-C44FB02213F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31DE39-0F9D-4178-B34B-C06630D8D77C}"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PA"/>
        </a:p>
      </dgm:t>
    </dgm:pt>
    <dgm:pt modelId="{975E9E4F-703C-4612-B560-99AC51C36C9A}">
      <dgm:prSet phldrT="[Texto]"/>
      <dgm:spPr/>
      <dgm:t>
        <a:bodyPr/>
        <a:lstStyle/>
        <a:p>
          <a:r>
            <a:rPr lang="es-ES" dirty="0"/>
            <a:t>TFG </a:t>
          </a:r>
          <a:r>
            <a:rPr lang="es-PA" dirty="0"/>
            <a:t>&lt;60 ml/ min/1.73 m2 por más de 3 meses</a:t>
          </a:r>
        </a:p>
      </dgm:t>
    </dgm:pt>
    <dgm:pt modelId="{A400A828-DC43-4BB0-89F0-970748737354}" type="parTrans" cxnId="{422E92E9-A1A1-4468-8F60-47528CEE3B00}">
      <dgm:prSet/>
      <dgm:spPr/>
      <dgm:t>
        <a:bodyPr/>
        <a:lstStyle/>
        <a:p>
          <a:endParaRPr lang="es-PA"/>
        </a:p>
      </dgm:t>
    </dgm:pt>
    <dgm:pt modelId="{248D69BE-6FCC-43E7-8CBC-DD79713FC938}" type="sibTrans" cxnId="{422E92E9-A1A1-4468-8F60-47528CEE3B00}">
      <dgm:prSet/>
      <dgm:spPr/>
      <dgm:t>
        <a:bodyPr/>
        <a:lstStyle/>
        <a:p>
          <a:endParaRPr lang="es-PA"/>
        </a:p>
      </dgm:t>
    </dgm:pt>
    <dgm:pt modelId="{FA199AE2-0961-42F1-9329-BA126670A532}">
      <dgm:prSet phldrT="[Texto]"/>
      <dgm:spPr/>
      <dgm:t>
        <a:bodyPr/>
        <a:lstStyle/>
        <a:p>
          <a:r>
            <a:rPr lang="es-PA" dirty="0" err="1"/>
            <a:t>Chronic</a:t>
          </a:r>
          <a:r>
            <a:rPr lang="es-PA" dirty="0"/>
            <a:t> </a:t>
          </a:r>
          <a:r>
            <a:rPr lang="es-PA" dirty="0" err="1"/>
            <a:t>Kidney</a:t>
          </a:r>
          <a:r>
            <a:rPr lang="es-PA" dirty="0"/>
            <a:t> </a:t>
          </a:r>
          <a:r>
            <a:rPr lang="es-PA" dirty="0" err="1"/>
            <a:t>Disease</a:t>
          </a:r>
          <a:r>
            <a:rPr lang="es-PA" dirty="0"/>
            <a:t>–</a:t>
          </a:r>
          <a:r>
            <a:rPr lang="es-PA" dirty="0" err="1"/>
            <a:t>Epidemiology</a:t>
          </a:r>
          <a:r>
            <a:rPr lang="es-PA" dirty="0"/>
            <a:t> </a:t>
          </a:r>
          <a:r>
            <a:rPr lang="es-PA" dirty="0" err="1"/>
            <a:t>Collaboration</a:t>
          </a:r>
          <a:r>
            <a:rPr lang="es-PA" dirty="0"/>
            <a:t> (CKD-EPI)</a:t>
          </a:r>
          <a:r>
            <a:rPr lang="es-PA" dirty="0">
              <a:latin typeface="Century Gothic" panose="020B0502020202020204" pitchFamily="34" charset="0"/>
            </a:rPr>
            <a:t>*</a:t>
          </a:r>
          <a:endParaRPr lang="es-PA" dirty="0"/>
        </a:p>
      </dgm:t>
    </dgm:pt>
    <dgm:pt modelId="{835FFF20-9550-4CD6-B95B-4547A126C961}" type="parTrans" cxnId="{6E976E6D-9B14-4863-B8B2-2968F2BCD4FD}">
      <dgm:prSet/>
      <dgm:spPr/>
      <dgm:t>
        <a:bodyPr/>
        <a:lstStyle/>
        <a:p>
          <a:endParaRPr lang="es-PA"/>
        </a:p>
      </dgm:t>
    </dgm:pt>
    <dgm:pt modelId="{45056C74-7F24-4B93-809B-01F8276CB34D}" type="sibTrans" cxnId="{6E976E6D-9B14-4863-B8B2-2968F2BCD4FD}">
      <dgm:prSet/>
      <dgm:spPr/>
      <dgm:t>
        <a:bodyPr/>
        <a:lstStyle/>
        <a:p>
          <a:endParaRPr lang="es-PA"/>
        </a:p>
      </dgm:t>
    </dgm:pt>
    <dgm:pt modelId="{6F288651-02E9-492B-8999-9E7ECB4CFF22}">
      <dgm:prSet phldrT="[Texto]"/>
      <dgm:spPr/>
      <dgm:t>
        <a:bodyPr/>
        <a:lstStyle/>
        <a:p>
          <a:r>
            <a:rPr lang="es-PA" dirty="0"/>
            <a:t>Albuminuria ≥30 mg/g – en 2-3 muestras de orina</a:t>
          </a:r>
        </a:p>
      </dgm:t>
    </dgm:pt>
    <dgm:pt modelId="{B3133E15-4BC6-47BA-B328-055FB14B9862}" type="parTrans" cxnId="{81F145F5-7A60-4FF2-A6CF-4B6A4375F470}">
      <dgm:prSet/>
      <dgm:spPr/>
      <dgm:t>
        <a:bodyPr/>
        <a:lstStyle/>
        <a:p>
          <a:endParaRPr lang="es-PA"/>
        </a:p>
      </dgm:t>
    </dgm:pt>
    <dgm:pt modelId="{CBBC2593-ADDA-4047-8499-856CFBA0EBC3}" type="sibTrans" cxnId="{81F145F5-7A60-4FF2-A6CF-4B6A4375F470}">
      <dgm:prSet/>
      <dgm:spPr/>
      <dgm:t>
        <a:bodyPr/>
        <a:lstStyle/>
        <a:p>
          <a:endParaRPr lang="es-PA"/>
        </a:p>
      </dgm:t>
    </dgm:pt>
    <dgm:pt modelId="{65B8E2CA-34AA-4068-85EF-42B0F7D13550}" type="pres">
      <dgm:prSet presAssocID="{8431DE39-0F9D-4178-B34B-C06630D8D77C}" presName="linear" presStyleCnt="0">
        <dgm:presLayoutVars>
          <dgm:animLvl val="lvl"/>
          <dgm:resizeHandles val="exact"/>
        </dgm:presLayoutVars>
      </dgm:prSet>
      <dgm:spPr/>
    </dgm:pt>
    <dgm:pt modelId="{3ED981B4-CA52-49B7-8166-42BF470B1729}" type="pres">
      <dgm:prSet presAssocID="{975E9E4F-703C-4612-B560-99AC51C36C9A}" presName="parentText" presStyleLbl="node1" presStyleIdx="0" presStyleCnt="2">
        <dgm:presLayoutVars>
          <dgm:chMax val="0"/>
          <dgm:bulletEnabled val="1"/>
        </dgm:presLayoutVars>
      </dgm:prSet>
      <dgm:spPr/>
    </dgm:pt>
    <dgm:pt modelId="{0E2213CF-4FC4-448B-8968-C7C1464FA2D3}" type="pres">
      <dgm:prSet presAssocID="{975E9E4F-703C-4612-B560-99AC51C36C9A}" presName="childText" presStyleLbl="revTx" presStyleIdx="0" presStyleCnt="1">
        <dgm:presLayoutVars>
          <dgm:bulletEnabled val="1"/>
        </dgm:presLayoutVars>
      </dgm:prSet>
      <dgm:spPr/>
    </dgm:pt>
    <dgm:pt modelId="{0B3C3FB8-AEEA-48F2-AB5F-AAC62B677BEB}" type="pres">
      <dgm:prSet presAssocID="{6F288651-02E9-492B-8999-9E7ECB4CFF22}" presName="parentText" presStyleLbl="node1" presStyleIdx="1" presStyleCnt="2">
        <dgm:presLayoutVars>
          <dgm:chMax val="0"/>
          <dgm:bulletEnabled val="1"/>
        </dgm:presLayoutVars>
      </dgm:prSet>
      <dgm:spPr/>
    </dgm:pt>
  </dgm:ptLst>
  <dgm:cxnLst>
    <dgm:cxn modelId="{E0299920-9F23-4429-BBB5-78BC065058E0}" type="presOf" srcId="{975E9E4F-703C-4612-B560-99AC51C36C9A}" destId="{3ED981B4-CA52-49B7-8166-42BF470B1729}" srcOrd="0" destOrd="0" presId="urn:microsoft.com/office/officeart/2005/8/layout/vList2"/>
    <dgm:cxn modelId="{6E976E6D-9B14-4863-B8B2-2968F2BCD4FD}" srcId="{975E9E4F-703C-4612-B560-99AC51C36C9A}" destId="{FA199AE2-0961-42F1-9329-BA126670A532}" srcOrd="0" destOrd="0" parTransId="{835FFF20-9550-4CD6-B95B-4547A126C961}" sibTransId="{45056C74-7F24-4B93-809B-01F8276CB34D}"/>
    <dgm:cxn modelId="{1627D97C-FCF8-42A0-A027-2F13E8A9C3C3}" type="presOf" srcId="{6F288651-02E9-492B-8999-9E7ECB4CFF22}" destId="{0B3C3FB8-AEEA-48F2-AB5F-AAC62B677BEB}" srcOrd="0" destOrd="0" presId="urn:microsoft.com/office/officeart/2005/8/layout/vList2"/>
    <dgm:cxn modelId="{21827E8E-8224-43BC-B5C9-D0D8A544E7F8}" type="presOf" srcId="{FA199AE2-0961-42F1-9329-BA126670A532}" destId="{0E2213CF-4FC4-448B-8968-C7C1464FA2D3}" srcOrd="0" destOrd="0" presId="urn:microsoft.com/office/officeart/2005/8/layout/vList2"/>
    <dgm:cxn modelId="{92889A91-0087-4635-B336-4C152F853DF4}" type="presOf" srcId="{8431DE39-0F9D-4178-B34B-C06630D8D77C}" destId="{65B8E2CA-34AA-4068-85EF-42B0F7D13550}" srcOrd="0" destOrd="0" presId="urn:microsoft.com/office/officeart/2005/8/layout/vList2"/>
    <dgm:cxn modelId="{422E92E9-A1A1-4468-8F60-47528CEE3B00}" srcId="{8431DE39-0F9D-4178-B34B-C06630D8D77C}" destId="{975E9E4F-703C-4612-B560-99AC51C36C9A}" srcOrd="0" destOrd="0" parTransId="{A400A828-DC43-4BB0-89F0-970748737354}" sibTransId="{248D69BE-6FCC-43E7-8CBC-DD79713FC938}"/>
    <dgm:cxn modelId="{81F145F5-7A60-4FF2-A6CF-4B6A4375F470}" srcId="{8431DE39-0F9D-4178-B34B-C06630D8D77C}" destId="{6F288651-02E9-492B-8999-9E7ECB4CFF22}" srcOrd="1" destOrd="0" parTransId="{B3133E15-4BC6-47BA-B328-055FB14B9862}" sibTransId="{CBBC2593-ADDA-4047-8499-856CFBA0EBC3}"/>
    <dgm:cxn modelId="{54CAD9E0-BD5C-4278-82AF-EEE65E83CDC0}" type="presParOf" srcId="{65B8E2CA-34AA-4068-85EF-42B0F7D13550}" destId="{3ED981B4-CA52-49B7-8166-42BF470B1729}" srcOrd="0" destOrd="0" presId="urn:microsoft.com/office/officeart/2005/8/layout/vList2"/>
    <dgm:cxn modelId="{77F201C9-0644-4BF2-8DFE-4BF95DFFD000}" type="presParOf" srcId="{65B8E2CA-34AA-4068-85EF-42B0F7D13550}" destId="{0E2213CF-4FC4-448B-8968-C7C1464FA2D3}" srcOrd="1" destOrd="0" presId="urn:microsoft.com/office/officeart/2005/8/layout/vList2"/>
    <dgm:cxn modelId="{19F10B49-23B2-4E98-B4D0-D040725C7CCB}" type="presParOf" srcId="{65B8E2CA-34AA-4068-85EF-42B0F7D13550}" destId="{0B3C3FB8-AEEA-48F2-AB5F-AAC62B677BE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61A4D2-8EC6-4000-9360-EE6279C30AAA}"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PA"/>
        </a:p>
      </dgm:t>
    </dgm:pt>
    <dgm:pt modelId="{3548F9BF-71A4-4A06-BAA2-08F1927BACC1}">
      <dgm:prSet phldrT="[Texto]"/>
      <dgm:spPr/>
      <dgm:t>
        <a:bodyPr/>
        <a:lstStyle/>
        <a:p>
          <a:pPr>
            <a:buFont typeface="Arial" charset="0"/>
            <a:buChar char="•"/>
          </a:pPr>
          <a:r>
            <a:rPr lang="es-PA" dirty="0"/>
            <a:t>Utilizada millones de veces por año en Estados Unidos</a:t>
          </a:r>
        </a:p>
      </dgm:t>
    </dgm:pt>
    <dgm:pt modelId="{CAFA432B-1538-4DB2-A2F8-CE47C6B9514F}" type="parTrans" cxnId="{D12877D8-5290-4F0E-8974-7D35E026E0F3}">
      <dgm:prSet/>
      <dgm:spPr/>
      <dgm:t>
        <a:bodyPr/>
        <a:lstStyle/>
        <a:p>
          <a:endParaRPr lang="es-PA"/>
        </a:p>
      </dgm:t>
    </dgm:pt>
    <dgm:pt modelId="{2574AD24-8AE7-45F5-8316-44E70DFFECE4}" type="sibTrans" cxnId="{D12877D8-5290-4F0E-8974-7D35E026E0F3}">
      <dgm:prSet/>
      <dgm:spPr/>
      <dgm:t>
        <a:bodyPr/>
        <a:lstStyle/>
        <a:p>
          <a:endParaRPr lang="es-PA"/>
        </a:p>
      </dgm:t>
    </dgm:pt>
    <dgm:pt modelId="{DF6E8E6D-9963-45E7-A23E-8FD7E75567F4}">
      <dgm:prSet/>
      <dgm:spPr/>
      <dgm:t>
        <a:bodyPr/>
        <a:lstStyle/>
        <a:p>
          <a:r>
            <a:rPr lang="es-PA"/>
            <a:t>TFG estimada se reporta en </a:t>
          </a:r>
          <a:r>
            <a:rPr lang="en-US"/>
            <a:t>&gt; 90% de los laboratorios de Estados Unidos</a:t>
          </a:r>
          <a:endParaRPr lang="en-US" dirty="0"/>
        </a:p>
      </dgm:t>
    </dgm:pt>
    <dgm:pt modelId="{8F1FE0E8-91EE-4253-8AEF-0FFB49F1D857}" type="parTrans" cxnId="{B0BFE6AB-23DB-4C45-964B-26EB3E062965}">
      <dgm:prSet/>
      <dgm:spPr/>
      <dgm:t>
        <a:bodyPr/>
        <a:lstStyle/>
        <a:p>
          <a:endParaRPr lang="es-PA"/>
        </a:p>
      </dgm:t>
    </dgm:pt>
    <dgm:pt modelId="{E5A851D5-912B-4DC7-A6F3-FD86393F9B03}" type="sibTrans" cxnId="{B0BFE6AB-23DB-4C45-964B-26EB3E062965}">
      <dgm:prSet/>
      <dgm:spPr/>
      <dgm:t>
        <a:bodyPr/>
        <a:lstStyle/>
        <a:p>
          <a:endParaRPr lang="es-PA"/>
        </a:p>
      </dgm:t>
    </dgm:pt>
    <dgm:pt modelId="{D8D15819-CECA-4B58-B2C7-748831788F99}">
      <dgm:prSet/>
      <dgm:spPr/>
      <dgm:t>
        <a:bodyPr/>
        <a:lstStyle/>
        <a:p>
          <a:r>
            <a:rPr lang="en-US" dirty="0" err="1"/>
            <a:t>En</a:t>
          </a:r>
          <a:r>
            <a:rPr lang="en-US" dirty="0"/>
            <a:t> Panamá – </a:t>
          </a:r>
          <a:r>
            <a:rPr lang="en-US" dirty="0" err="1"/>
            <a:t>mejores</a:t>
          </a:r>
          <a:r>
            <a:rPr lang="en-US" dirty="0"/>
            <a:t> </a:t>
          </a:r>
          <a:r>
            <a:rPr lang="en-US" dirty="0" err="1"/>
            <a:t>reportes</a:t>
          </a:r>
          <a:r>
            <a:rPr lang="en-US" dirty="0"/>
            <a:t> </a:t>
          </a:r>
          <a:r>
            <a:rPr lang="en-US" dirty="0" err="1"/>
            <a:t>cada</a:t>
          </a:r>
          <a:r>
            <a:rPr lang="en-US" dirty="0"/>
            <a:t> </a:t>
          </a:r>
          <a:r>
            <a:rPr lang="en-US" dirty="0" err="1"/>
            <a:t>año</a:t>
          </a:r>
          <a:endParaRPr lang="en-US" dirty="0"/>
        </a:p>
      </dgm:t>
    </dgm:pt>
    <dgm:pt modelId="{15FA5980-E4FE-47E8-9AEB-BF3C267A271E}" type="parTrans" cxnId="{1850E42D-0FC3-42EB-BA8A-AD5361DE0922}">
      <dgm:prSet/>
      <dgm:spPr/>
      <dgm:t>
        <a:bodyPr/>
        <a:lstStyle/>
        <a:p>
          <a:endParaRPr lang="es-PA"/>
        </a:p>
      </dgm:t>
    </dgm:pt>
    <dgm:pt modelId="{D26DBD54-4D22-455C-B7E4-8DE497DE73E3}" type="sibTrans" cxnId="{1850E42D-0FC3-42EB-BA8A-AD5361DE0922}">
      <dgm:prSet/>
      <dgm:spPr/>
      <dgm:t>
        <a:bodyPr/>
        <a:lstStyle/>
        <a:p>
          <a:endParaRPr lang="es-PA"/>
        </a:p>
      </dgm:t>
    </dgm:pt>
    <dgm:pt modelId="{103AE2B2-F2F6-4258-9205-0EA5B649185E}">
      <dgm:prSet/>
      <dgm:spPr/>
      <dgm:t>
        <a:bodyPr/>
        <a:lstStyle/>
        <a:p>
          <a:endParaRPr lang="en-US" dirty="0"/>
        </a:p>
      </dgm:t>
    </dgm:pt>
    <dgm:pt modelId="{C504F23F-1986-4A95-829D-EBD4E1787B0B}" type="parTrans" cxnId="{4B6E0851-69E3-4905-AB62-83063DC4B562}">
      <dgm:prSet/>
      <dgm:spPr/>
      <dgm:t>
        <a:bodyPr/>
        <a:lstStyle/>
        <a:p>
          <a:endParaRPr lang="es-PA"/>
        </a:p>
      </dgm:t>
    </dgm:pt>
    <dgm:pt modelId="{BF33D4EF-E37D-4A90-A5FF-2BE5FAA61426}" type="sibTrans" cxnId="{4B6E0851-69E3-4905-AB62-83063DC4B562}">
      <dgm:prSet/>
      <dgm:spPr/>
      <dgm:t>
        <a:bodyPr/>
        <a:lstStyle/>
        <a:p>
          <a:endParaRPr lang="es-PA"/>
        </a:p>
      </dgm:t>
    </dgm:pt>
    <dgm:pt modelId="{73611FC4-8793-4043-AAEE-2DF054D85AFA}">
      <dgm:prSet/>
      <dgm:spPr/>
      <dgm:t>
        <a:bodyPr/>
        <a:lstStyle/>
        <a:p>
          <a:r>
            <a:rPr lang="en-US"/>
            <a:t>Impacto sustancial</a:t>
          </a:r>
          <a:endParaRPr lang="en-US" dirty="0"/>
        </a:p>
      </dgm:t>
    </dgm:pt>
    <dgm:pt modelId="{A010B52E-26ED-452A-A9BE-47EBF56F703E}" type="parTrans" cxnId="{F6521F17-5C20-47A1-B1C6-2AD5A4346C08}">
      <dgm:prSet/>
      <dgm:spPr/>
      <dgm:t>
        <a:bodyPr/>
        <a:lstStyle/>
        <a:p>
          <a:endParaRPr lang="es-PA"/>
        </a:p>
      </dgm:t>
    </dgm:pt>
    <dgm:pt modelId="{F7857B17-2F8B-4E22-B367-F102A4140CF1}" type="sibTrans" cxnId="{F6521F17-5C20-47A1-B1C6-2AD5A4346C08}">
      <dgm:prSet/>
      <dgm:spPr/>
      <dgm:t>
        <a:bodyPr/>
        <a:lstStyle/>
        <a:p>
          <a:endParaRPr lang="es-PA"/>
        </a:p>
      </dgm:t>
    </dgm:pt>
    <dgm:pt modelId="{D2F2D8A8-B6A6-468F-8D61-4CDE13FAC910}">
      <dgm:prSet/>
      <dgm:spPr/>
      <dgm:t>
        <a:bodyPr/>
        <a:lstStyle/>
        <a:p>
          <a:r>
            <a:rPr lang="en-US"/>
            <a:t>Clínico</a:t>
          </a:r>
          <a:endParaRPr lang="en-US" dirty="0"/>
        </a:p>
      </dgm:t>
    </dgm:pt>
    <dgm:pt modelId="{AA8E861F-4486-46FC-A816-69F81B6A248A}" type="parTrans" cxnId="{8B2C988B-6977-43DA-BF29-D74A522C38BF}">
      <dgm:prSet/>
      <dgm:spPr/>
      <dgm:t>
        <a:bodyPr/>
        <a:lstStyle/>
        <a:p>
          <a:endParaRPr lang="es-PA"/>
        </a:p>
      </dgm:t>
    </dgm:pt>
    <dgm:pt modelId="{BB9EDFB2-A4B6-4AA6-9E2B-8A8E764757CC}" type="sibTrans" cxnId="{8B2C988B-6977-43DA-BF29-D74A522C38BF}">
      <dgm:prSet/>
      <dgm:spPr/>
      <dgm:t>
        <a:bodyPr/>
        <a:lstStyle/>
        <a:p>
          <a:endParaRPr lang="es-PA"/>
        </a:p>
      </dgm:t>
    </dgm:pt>
    <dgm:pt modelId="{1815C1C8-54DB-462F-B4AF-8AE257BA49CA}">
      <dgm:prSet/>
      <dgm:spPr/>
      <dgm:t>
        <a:bodyPr/>
        <a:lstStyle/>
        <a:p>
          <a:r>
            <a:rPr lang="en-US"/>
            <a:t>Investigación</a:t>
          </a:r>
          <a:endParaRPr lang="en-US" dirty="0"/>
        </a:p>
      </dgm:t>
    </dgm:pt>
    <dgm:pt modelId="{A6E80622-92BD-48ED-900A-25C2B39C10DE}" type="parTrans" cxnId="{EED7B3DE-A245-49E9-B88D-44F555001C54}">
      <dgm:prSet/>
      <dgm:spPr/>
      <dgm:t>
        <a:bodyPr/>
        <a:lstStyle/>
        <a:p>
          <a:endParaRPr lang="es-PA"/>
        </a:p>
      </dgm:t>
    </dgm:pt>
    <dgm:pt modelId="{E7B586E2-20AA-4F4F-857C-2D1A01D035A5}" type="sibTrans" cxnId="{EED7B3DE-A245-49E9-B88D-44F555001C54}">
      <dgm:prSet/>
      <dgm:spPr/>
      <dgm:t>
        <a:bodyPr/>
        <a:lstStyle/>
        <a:p>
          <a:endParaRPr lang="es-PA"/>
        </a:p>
      </dgm:t>
    </dgm:pt>
    <dgm:pt modelId="{184376E5-6B6B-48FA-A63D-1E9370E30599}">
      <dgm:prSet/>
      <dgm:spPr/>
      <dgm:t>
        <a:bodyPr/>
        <a:lstStyle/>
        <a:p>
          <a:r>
            <a:rPr lang="en-US" dirty="0" err="1"/>
            <a:t>Salud</a:t>
          </a:r>
          <a:r>
            <a:rPr lang="en-US" dirty="0"/>
            <a:t> </a:t>
          </a:r>
          <a:r>
            <a:rPr lang="en-US" dirty="0" err="1"/>
            <a:t>pública</a:t>
          </a:r>
          <a:endParaRPr lang="es-PA" dirty="0"/>
        </a:p>
      </dgm:t>
    </dgm:pt>
    <dgm:pt modelId="{0CBAC0F3-DD32-4478-931D-7529BB5B4284}" type="parTrans" cxnId="{A560A6A0-CD3F-4FD6-86BA-04DE5A6DAD48}">
      <dgm:prSet/>
      <dgm:spPr/>
      <dgm:t>
        <a:bodyPr/>
        <a:lstStyle/>
        <a:p>
          <a:endParaRPr lang="es-PA"/>
        </a:p>
      </dgm:t>
    </dgm:pt>
    <dgm:pt modelId="{EDBBFCF5-30CC-4A9A-B53E-9CF786B300C7}" type="sibTrans" cxnId="{A560A6A0-CD3F-4FD6-86BA-04DE5A6DAD48}">
      <dgm:prSet/>
      <dgm:spPr/>
      <dgm:t>
        <a:bodyPr/>
        <a:lstStyle/>
        <a:p>
          <a:endParaRPr lang="es-PA"/>
        </a:p>
      </dgm:t>
    </dgm:pt>
    <dgm:pt modelId="{BAFE8676-7A4A-47FF-86BB-BDDEEE95F47C}" type="pres">
      <dgm:prSet presAssocID="{3861A4D2-8EC6-4000-9360-EE6279C30AAA}" presName="linear" presStyleCnt="0">
        <dgm:presLayoutVars>
          <dgm:animLvl val="lvl"/>
          <dgm:resizeHandles val="exact"/>
        </dgm:presLayoutVars>
      </dgm:prSet>
      <dgm:spPr/>
    </dgm:pt>
    <dgm:pt modelId="{9016E468-8388-4D1B-A6F0-B11856800260}" type="pres">
      <dgm:prSet presAssocID="{3548F9BF-71A4-4A06-BAA2-08F1927BACC1}" presName="parentText" presStyleLbl="node1" presStyleIdx="0" presStyleCnt="3">
        <dgm:presLayoutVars>
          <dgm:chMax val="0"/>
          <dgm:bulletEnabled val="1"/>
        </dgm:presLayoutVars>
      </dgm:prSet>
      <dgm:spPr/>
    </dgm:pt>
    <dgm:pt modelId="{71C59D51-4439-41EE-B5AA-992FF686D10B}" type="pres">
      <dgm:prSet presAssocID="{2574AD24-8AE7-45F5-8316-44E70DFFECE4}" presName="spacer" presStyleCnt="0"/>
      <dgm:spPr/>
    </dgm:pt>
    <dgm:pt modelId="{7C7B2801-6DD5-41BB-8E5C-93721A545296}" type="pres">
      <dgm:prSet presAssocID="{DF6E8E6D-9963-45E7-A23E-8FD7E75567F4}" presName="parentText" presStyleLbl="node1" presStyleIdx="1" presStyleCnt="3">
        <dgm:presLayoutVars>
          <dgm:chMax val="0"/>
          <dgm:bulletEnabled val="1"/>
        </dgm:presLayoutVars>
      </dgm:prSet>
      <dgm:spPr/>
    </dgm:pt>
    <dgm:pt modelId="{9CB531BF-9F3E-4EA8-A282-38F05B8E87A7}" type="pres">
      <dgm:prSet presAssocID="{DF6E8E6D-9963-45E7-A23E-8FD7E75567F4}" presName="childText" presStyleLbl="revTx" presStyleIdx="0" presStyleCnt="2">
        <dgm:presLayoutVars>
          <dgm:bulletEnabled val="1"/>
        </dgm:presLayoutVars>
      </dgm:prSet>
      <dgm:spPr/>
    </dgm:pt>
    <dgm:pt modelId="{EF9087DB-1865-4A87-AD6D-AB9538650F02}" type="pres">
      <dgm:prSet presAssocID="{73611FC4-8793-4043-AAEE-2DF054D85AFA}" presName="parentText" presStyleLbl="node1" presStyleIdx="2" presStyleCnt="3">
        <dgm:presLayoutVars>
          <dgm:chMax val="0"/>
          <dgm:bulletEnabled val="1"/>
        </dgm:presLayoutVars>
      </dgm:prSet>
      <dgm:spPr/>
    </dgm:pt>
    <dgm:pt modelId="{8D66B1D8-5BEB-468E-9813-88703595598E}" type="pres">
      <dgm:prSet presAssocID="{73611FC4-8793-4043-AAEE-2DF054D85AFA}" presName="childText" presStyleLbl="revTx" presStyleIdx="1" presStyleCnt="2">
        <dgm:presLayoutVars>
          <dgm:bulletEnabled val="1"/>
        </dgm:presLayoutVars>
      </dgm:prSet>
      <dgm:spPr/>
    </dgm:pt>
  </dgm:ptLst>
  <dgm:cxnLst>
    <dgm:cxn modelId="{F6521F17-5C20-47A1-B1C6-2AD5A4346C08}" srcId="{3861A4D2-8EC6-4000-9360-EE6279C30AAA}" destId="{73611FC4-8793-4043-AAEE-2DF054D85AFA}" srcOrd="2" destOrd="0" parTransId="{A010B52E-26ED-452A-A9BE-47EBF56F703E}" sibTransId="{F7857B17-2F8B-4E22-B367-F102A4140CF1}"/>
    <dgm:cxn modelId="{978D7E28-E1E7-4EC0-97AB-5AAC54293C4F}" type="presOf" srcId="{DF6E8E6D-9963-45E7-A23E-8FD7E75567F4}" destId="{7C7B2801-6DD5-41BB-8E5C-93721A545296}" srcOrd="0" destOrd="0" presId="urn:microsoft.com/office/officeart/2005/8/layout/vList2"/>
    <dgm:cxn modelId="{1850E42D-0FC3-42EB-BA8A-AD5361DE0922}" srcId="{DF6E8E6D-9963-45E7-A23E-8FD7E75567F4}" destId="{D8D15819-CECA-4B58-B2C7-748831788F99}" srcOrd="0" destOrd="0" parTransId="{15FA5980-E4FE-47E8-9AEB-BF3C267A271E}" sibTransId="{D26DBD54-4D22-455C-B7E4-8DE497DE73E3}"/>
    <dgm:cxn modelId="{56C4A23C-DAA5-4ACC-90E0-0732A2B296D7}" type="presOf" srcId="{103AE2B2-F2F6-4258-9205-0EA5B649185E}" destId="{9CB531BF-9F3E-4EA8-A282-38F05B8E87A7}" srcOrd="0" destOrd="1" presId="urn:microsoft.com/office/officeart/2005/8/layout/vList2"/>
    <dgm:cxn modelId="{F595F761-5ED5-4D6A-9662-AB6BCA4196CD}" type="presOf" srcId="{D8D15819-CECA-4B58-B2C7-748831788F99}" destId="{9CB531BF-9F3E-4EA8-A282-38F05B8E87A7}" srcOrd="0" destOrd="0" presId="urn:microsoft.com/office/officeart/2005/8/layout/vList2"/>
    <dgm:cxn modelId="{9C6C406C-D922-4D26-81DA-A81CA22B3495}" type="presOf" srcId="{3548F9BF-71A4-4A06-BAA2-08F1927BACC1}" destId="{9016E468-8388-4D1B-A6F0-B11856800260}" srcOrd="0" destOrd="0" presId="urn:microsoft.com/office/officeart/2005/8/layout/vList2"/>
    <dgm:cxn modelId="{4B6E0851-69E3-4905-AB62-83063DC4B562}" srcId="{DF6E8E6D-9963-45E7-A23E-8FD7E75567F4}" destId="{103AE2B2-F2F6-4258-9205-0EA5B649185E}" srcOrd="1" destOrd="0" parTransId="{C504F23F-1986-4A95-829D-EBD4E1787B0B}" sibTransId="{BF33D4EF-E37D-4A90-A5FF-2BE5FAA61426}"/>
    <dgm:cxn modelId="{078F5659-E061-4386-B3C7-2B99ED9CD1C4}" type="presOf" srcId="{D2F2D8A8-B6A6-468F-8D61-4CDE13FAC910}" destId="{8D66B1D8-5BEB-468E-9813-88703595598E}" srcOrd="0" destOrd="0" presId="urn:microsoft.com/office/officeart/2005/8/layout/vList2"/>
    <dgm:cxn modelId="{1A712C7E-C5FC-4519-B46A-12B79A91FA63}" type="presOf" srcId="{184376E5-6B6B-48FA-A63D-1E9370E30599}" destId="{8D66B1D8-5BEB-468E-9813-88703595598E}" srcOrd="0" destOrd="2" presId="urn:microsoft.com/office/officeart/2005/8/layout/vList2"/>
    <dgm:cxn modelId="{8B2C988B-6977-43DA-BF29-D74A522C38BF}" srcId="{73611FC4-8793-4043-AAEE-2DF054D85AFA}" destId="{D2F2D8A8-B6A6-468F-8D61-4CDE13FAC910}" srcOrd="0" destOrd="0" parTransId="{AA8E861F-4486-46FC-A816-69F81B6A248A}" sibTransId="{BB9EDFB2-A4B6-4AA6-9E2B-8A8E764757CC}"/>
    <dgm:cxn modelId="{A560A6A0-CD3F-4FD6-86BA-04DE5A6DAD48}" srcId="{73611FC4-8793-4043-AAEE-2DF054D85AFA}" destId="{184376E5-6B6B-48FA-A63D-1E9370E30599}" srcOrd="2" destOrd="0" parTransId="{0CBAC0F3-DD32-4478-931D-7529BB5B4284}" sibTransId="{EDBBFCF5-30CC-4A9A-B53E-9CF786B300C7}"/>
    <dgm:cxn modelId="{B0BFE6AB-23DB-4C45-964B-26EB3E062965}" srcId="{3861A4D2-8EC6-4000-9360-EE6279C30AAA}" destId="{DF6E8E6D-9963-45E7-A23E-8FD7E75567F4}" srcOrd="1" destOrd="0" parTransId="{8F1FE0E8-91EE-4253-8AEF-0FFB49F1D857}" sibTransId="{E5A851D5-912B-4DC7-A6F3-FD86393F9B03}"/>
    <dgm:cxn modelId="{CE85D6AC-B136-4FCE-9B02-1F3A1383E1A6}" type="presOf" srcId="{73611FC4-8793-4043-AAEE-2DF054D85AFA}" destId="{EF9087DB-1865-4A87-AD6D-AB9538650F02}" srcOrd="0" destOrd="0" presId="urn:microsoft.com/office/officeart/2005/8/layout/vList2"/>
    <dgm:cxn modelId="{3EAABDB0-F391-405A-88F8-5C29C37E12B3}" type="presOf" srcId="{3861A4D2-8EC6-4000-9360-EE6279C30AAA}" destId="{BAFE8676-7A4A-47FF-86BB-BDDEEE95F47C}" srcOrd="0" destOrd="0" presId="urn:microsoft.com/office/officeart/2005/8/layout/vList2"/>
    <dgm:cxn modelId="{C3A03CD0-8742-458F-BCDC-614BB9E0EABB}" type="presOf" srcId="{1815C1C8-54DB-462F-B4AF-8AE257BA49CA}" destId="{8D66B1D8-5BEB-468E-9813-88703595598E}" srcOrd="0" destOrd="1" presId="urn:microsoft.com/office/officeart/2005/8/layout/vList2"/>
    <dgm:cxn modelId="{D12877D8-5290-4F0E-8974-7D35E026E0F3}" srcId="{3861A4D2-8EC6-4000-9360-EE6279C30AAA}" destId="{3548F9BF-71A4-4A06-BAA2-08F1927BACC1}" srcOrd="0" destOrd="0" parTransId="{CAFA432B-1538-4DB2-A2F8-CE47C6B9514F}" sibTransId="{2574AD24-8AE7-45F5-8316-44E70DFFECE4}"/>
    <dgm:cxn modelId="{EED7B3DE-A245-49E9-B88D-44F555001C54}" srcId="{73611FC4-8793-4043-AAEE-2DF054D85AFA}" destId="{1815C1C8-54DB-462F-B4AF-8AE257BA49CA}" srcOrd="1" destOrd="0" parTransId="{A6E80622-92BD-48ED-900A-25C2B39C10DE}" sibTransId="{E7B586E2-20AA-4F4F-857C-2D1A01D035A5}"/>
    <dgm:cxn modelId="{E95F80F7-72FC-439B-8CEB-FA9D700F65CF}" type="presParOf" srcId="{BAFE8676-7A4A-47FF-86BB-BDDEEE95F47C}" destId="{9016E468-8388-4D1B-A6F0-B11856800260}" srcOrd="0" destOrd="0" presId="urn:microsoft.com/office/officeart/2005/8/layout/vList2"/>
    <dgm:cxn modelId="{CB469ACB-0AF9-4C29-82BE-C99F661304D2}" type="presParOf" srcId="{BAFE8676-7A4A-47FF-86BB-BDDEEE95F47C}" destId="{71C59D51-4439-41EE-B5AA-992FF686D10B}" srcOrd="1" destOrd="0" presId="urn:microsoft.com/office/officeart/2005/8/layout/vList2"/>
    <dgm:cxn modelId="{131CA726-AFCA-4377-8B02-269B6582017B}" type="presParOf" srcId="{BAFE8676-7A4A-47FF-86BB-BDDEEE95F47C}" destId="{7C7B2801-6DD5-41BB-8E5C-93721A545296}" srcOrd="2" destOrd="0" presId="urn:microsoft.com/office/officeart/2005/8/layout/vList2"/>
    <dgm:cxn modelId="{4B94271C-008D-477D-AD4D-D9AA5A26C83B}" type="presParOf" srcId="{BAFE8676-7A4A-47FF-86BB-BDDEEE95F47C}" destId="{9CB531BF-9F3E-4EA8-A282-38F05B8E87A7}" srcOrd="3" destOrd="0" presId="urn:microsoft.com/office/officeart/2005/8/layout/vList2"/>
    <dgm:cxn modelId="{23C18E31-31EB-4D2B-AB64-0A56559F8F58}" type="presParOf" srcId="{BAFE8676-7A4A-47FF-86BB-BDDEEE95F47C}" destId="{EF9087DB-1865-4A87-AD6D-AB9538650F02}" srcOrd="4" destOrd="0" presId="urn:microsoft.com/office/officeart/2005/8/layout/vList2"/>
    <dgm:cxn modelId="{24ABB2D0-3EA4-4D6D-8CF7-DB25A271FC3D}" type="presParOf" srcId="{BAFE8676-7A4A-47FF-86BB-BDDEEE95F47C}" destId="{8D66B1D8-5BEB-468E-9813-88703595598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9F2D8F-442C-4ADF-B1BE-817774EB1825}" type="doc">
      <dgm:prSet loTypeId="urn:microsoft.com/office/officeart/2005/8/layout/chart3" loCatId="cycle" qsTypeId="urn:microsoft.com/office/officeart/2005/8/quickstyle/3d5" qsCatId="3D" csTypeId="urn:microsoft.com/office/officeart/2005/8/colors/colorful5" csCatId="colorful" phldr="1"/>
      <dgm:spPr/>
    </dgm:pt>
    <dgm:pt modelId="{C29E2048-DA63-421E-8311-25CBD1EB5B33}">
      <dgm:prSet phldrT="[Texto]"/>
      <dgm:spPr/>
      <dgm:t>
        <a:bodyPr/>
        <a:lstStyle/>
        <a:p>
          <a:r>
            <a:rPr lang="en-US" dirty="0" err="1"/>
            <a:t>Atenci</a:t>
          </a:r>
          <a:r>
            <a:rPr lang="es-PA" dirty="0" err="1"/>
            <a:t>ón</a:t>
          </a:r>
          <a:r>
            <a:rPr lang="es-PA" dirty="0"/>
            <a:t> clínica</a:t>
          </a:r>
        </a:p>
      </dgm:t>
    </dgm:pt>
    <dgm:pt modelId="{372C20D6-25C0-43B6-8BCE-4CBBFE44B79B}" type="parTrans" cxnId="{E9F5C83D-8634-4070-863A-5CB67AB5DA32}">
      <dgm:prSet/>
      <dgm:spPr/>
      <dgm:t>
        <a:bodyPr/>
        <a:lstStyle/>
        <a:p>
          <a:endParaRPr lang="es-PA"/>
        </a:p>
      </dgm:t>
    </dgm:pt>
    <dgm:pt modelId="{CF0A5002-ABC2-48E6-A932-398E5C0FB68D}" type="sibTrans" cxnId="{E9F5C83D-8634-4070-863A-5CB67AB5DA32}">
      <dgm:prSet/>
      <dgm:spPr/>
      <dgm:t>
        <a:bodyPr/>
        <a:lstStyle/>
        <a:p>
          <a:endParaRPr lang="es-PA"/>
        </a:p>
      </dgm:t>
    </dgm:pt>
    <dgm:pt modelId="{888B8E1E-64B0-4D3A-80B7-0B5A8F0D4D40}">
      <dgm:prSet phldrT="[Texto]"/>
      <dgm:spPr/>
      <dgm:t>
        <a:bodyPr/>
        <a:lstStyle/>
        <a:p>
          <a:r>
            <a:rPr lang="es-PA" dirty="0"/>
            <a:t>Progresión de </a:t>
          </a:r>
          <a:r>
            <a:rPr lang="es-PA" dirty="0" err="1"/>
            <a:t>ERc</a:t>
          </a:r>
          <a:endParaRPr lang="es-PA" dirty="0"/>
        </a:p>
      </dgm:t>
    </dgm:pt>
    <dgm:pt modelId="{87E925BD-81F3-4558-9E4A-CA6DC5177E52}" type="parTrans" cxnId="{5E141C27-4ACD-4CD5-B97B-79D6027448AB}">
      <dgm:prSet/>
      <dgm:spPr/>
      <dgm:t>
        <a:bodyPr/>
        <a:lstStyle/>
        <a:p>
          <a:endParaRPr lang="es-PA"/>
        </a:p>
      </dgm:t>
    </dgm:pt>
    <dgm:pt modelId="{FD39234A-A9D6-41B6-BC74-4DC777944E17}" type="sibTrans" cxnId="{5E141C27-4ACD-4CD5-B97B-79D6027448AB}">
      <dgm:prSet/>
      <dgm:spPr/>
      <dgm:t>
        <a:bodyPr/>
        <a:lstStyle/>
        <a:p>
          <a:endParaRPr lang="es-PA"/>
        </a:p>
      </dgm:t>
    </dgm:pt>
    <dgm:pt modelId="{4374E941-6FD9-41C9-9599-A8D4042A0B57}">
      <dgm:prSet phldrT="[Texto]"/>
      <dgm:spPr/>
      <dgm:t>
        <a:bodyPr/>
        <a:lstStyle/>
        <a:p>
          <a:r>
            <a:rPr lang="es-PA" dirty="0"/>
            <a:t>DX ERC</a:t>
          </a:r>
        </a:p>
      </dgm:t>
    </dgm:pt>
    <dgm:pt modelId="{1B3E2845-B9CB-422A-BD39-14A3DB6DE73E}" type="parTrans" cxnId="{5F0C5C55-AE5C-4568-BADF-D1A2E3B9843D}">
      <dgm:prSet/>
      <dgm:spPr/>
      <dgm:t>
        <a:bodyPr/>
        <a:lstStyle/>
        <a:p>
          <a:endParaRPr lang="es-PA"/>
        </a:p>
      </dgm:t>
    </dgm:pt>
    <dgm:pt modelId="{C0CD14EE-C786-4BC2-9950-12CEEA594A1F}" type="sibTrans" cxnId="{5F0C5C55-AE5C-4568-BADF-D1A2E3B9843D}">
      <dgm:prSet/>
      <dgm:spPr/>
      <dgm:t>
        <a:bodyPr/>
        <a:lstStyle/>
        <a:p>
          <a:endParaRPr lang="es-PA"/>
        </a:p>
      </dgm:t>
    </dgm:pt>
    <dgm:pt modelId="{464E5645-FBA1-40A4-83D6-A0DD54E2782B}" type="pres">
      <dgm:prSet presAssocID="{B49F2D8F-442C-4ADF-B1BE-817774EB1825}" presName="compositeShape" presStyleCnt="0">
        <dgm:presLayoutVars>
          <dgm:chMax val="7"/>
          <dgm:dir/>
          <dgm:resizeHandles val="exact"/>
        </dgm:presLayoutVars>
      </dgm:prSet>
      <dgm:spPr/>
    </dgm:pt>
    <dgm:pt modelId="{13CCABB7-3B30-432E-B4EA-E2F00673599E}" type="pres">
      <dgm:prSet presAssocID="{B49F2D8F-442C-4ADF-B1BE-817774EB1825}" presName="wedge1" presStyleLbl="node1" presStyleIdx="0" presStyleCnt="3"/>
      <dgm:spPr/>
    </dgm:pt>
    <dgm:pt modelId="{B3C8268D-ADC1-45FB-904A-CD26E7B820B5}" type="pres">
      <dgm:prSet presAssocID="{B49F2D8F-442C-4ADF-B1BE-817774EB1825}" presName="wedge1Tx" presStyleLbl="node1" presStyleIdx="0" presStyleCnt="3">
        <dgm:presLayoutVars>
          <dgm:chMax val="0"/>
          <dgm:chPref val="0"/>
          <dgm:bulletEnabled val="1"/>
        </dgm:presLayoutVars>
      </dgm:prSet>
      <dgm:spPr/>
    </dgm:pt>
    <dgm:pt modelId="{4C0680AC-7A51-4B0F-BAE7-743F220FC29E}" type="pres">
      <dgm:prSet presAssocID="{B49F2D8F-442C-4ADF-B1BE-817774EB1825}" presName="wedge2" presStyleLbl="node1" presStyleIdx="1" presStyleCnt="3"/>
      <dgm:spPr/>
    </dgm:pt>
    <dgm:pt modelId="{5EC1C533-D1E2-4CE6-9CDE-FC81F0ACF3FC}" type="pres">
      <dgm:prSet presAssocID="{B49F2D8F-442C-4ADF-B1BE-817774EB1825}" presName="wedge2Tx" presStyleLbl="node1" presStyleIdx="1" presStyleCnt="3">
        <dgm:presLayoutVars>
          <dgm:chMax val="0"/>
          <dgm:chPref val="0"/>
          <dgm:bulletEnabled val="1"/>
        </dgm:presLayoutVars>
      </dgm:prSet>
      <dgm:spPr/>
    </dgm:pt>
    <dgm:pt modelId="{8ABB1872-36A2-4BBC-88B4-DA5B2B41333E}" type="pres">
      <dgm:prSet presAssocID="{B49F2D8F-442C-4ADF-B1BE-817774EB1825}" presName="wedge3" presStyleLbl="node1" presStyleIdx="2" presStyleCnt="3"/>
      <dgm:spPr/>
    </dgm:pt>
    <dgm:pt modelId="{3862D474-8EA7-4235-948E-B3CED11E1ECA}" type="pres">
      <dgm:prSet presAssocID="{B49F2D8F-442C-4ADF-B1BE-817774EB1825}" presName="wedge3Tx" presStyleLbl="node1" presStyleIdx="2" presStyleCnt="3">
        <dgm:presLayoutVars>
          <dgm:chMax val="0"/>
          <dgm:chPref val="0"/>
          <dgm:bulletEnabled val="1"/>
        </dgm:presLayoutVars>
      </dgm:prSet>
      <dgm:spPr/>
    </dgm:pt>
  </dgm:ptLst>
  <dgm:cxnLst>
    <dgm:cxn modelId="{5E141C27-4ACD-4CD5-B97B-79D6027448AB}" srcId="{B49F2D8F-442C-4ADF-B1BE-817774EB1825}" destId="{888B8E1E-64B0-4D3A-80B7-0B5A8F0D4D40}" srcOrd="2" destOrd="0" parTransId="{87E925BD-81F3-4558-9E4A-CA6DC5177E52}" sibTransId="{FD39234A-A9D6-41B6-BC74-4DC777944E17}"/>
    <dgm:cxn modelId="{E9F5C83D-8634-4070-863A-5CB67AB5DA32}" srcId="{B49F2D8F-442C-4ADF-B1BE-817774EB1825}" destId="{C29E2048-DA63-421E-8311-25CBD1EB5B33}" srcOrd="0" destOrd="0" parTransId="{372C20D6-25C0-43B6-8BCE-4CBBFE44B79B}" sibTransId="{CF0A5002-ABC2-48E6-A932-398E5C0FB68D}"/>
    <dgm:cxn modelId="{3CD0435F-7EC7-4C60-BC6B-F18BF9BCC831}" type="presOf" srcId="{4374E941-6FD9-41C9-9599-A8D4042A0B57}" destId="{4C0680AC-7A51-4B0F-BAE7-743F220FC29E}" srcOrd="0" destOrd="0" presId="urn:microsoft.com/office/officeart/2005/8/layout/chart3"/>
    <dgm:cxn modelId="{5F0C5C55-AE5C-4568-BADF-D1A2E3B9843D}" srcId="{B49F2D8F-442C-4ADF-B1BE-817774EB1825}" destId="{4374E941-6FD9-41C9-9599-A8D4042A0B57}" srcOrd="1" destOrd="0" parTransId="{1B3E2845-B9CB-422A-BD39-14A3DB6DE73E}" sibTransId="{C0CD14EE-C786-4BC2-9950-12CEEA594A1F}"/>
    <dgm:cxn modelId="{9A29DE88-25D5-49FD-A0F1-84B94018E88C}" type="presOf" srcId="{888B8E1E-64B0-4D3A-80B7-0B5A8F0D4D40}" destId="{3862D474-8EA7-4235-948E-B3CED11E1ECA}" srcOrd="1" destOrd="0" presId="urn:microsoft.com/office/officeart/2005/8/layout/chart3"/>
    <dgm:cxn modelId="{A300209B-9384-4D3A-8F60-A0EFAB5EBF23}" type="presOf" srcId="{C29E2048-DA63-421E-8311-25CBD1EB5B33}" destId="{13CCABB7-3B30-432E-B4EA-E2F00673599E}" srcOrd="0" destOrd="0" presId="urn:microsoft.com/office/officeart/2005/8/layout/chart3"/>
    <dgm:cxn modelId="{995C1DC1-CF31-45A5-A5A4-F0D3E5FE1742}" type="presOf" srcId="{4374E941-6FD9-41C9-9599-A8D4042A0B57}" destId="{5EC1C533-D1E2-4CE6-9CDE-FC81F0ACF3FC}" srcOrd="1" destOrd="0" presId="urn:microsoft.com/office/officeart/2005/8/layout/chart3"/>
    <dgm:cxn modelId="{4CEDEAC3-5BD3-45A7-9A97-793361D77B4F}" type="presOf" srcId="{B49F2D8F-442C-4ADF-B1BE-817774EB1825}" destId="{464E5645-FBA1-40A4-83D6-A0DD54E2782B}" srcOrd="0" destOrd="0" presId="urn:microsoft.com/office/officeart/2005/8/layout/chart3"/>
    <dgm:cxn modelId="{9F7868DF-A4BE-4EC9-B9D4-98CF9B8B3B87}" type="presOf" srcId="{C29E2048-DA63-421E-8311-25CBD1EB5B33}" destId="{B3C8268D-ADC1-45FB-904A-CD26E7B820B5}" srcOrd="1" destOrd="0" presId="urn:microsoft.com/office/officeart/2005/8/layout/chart3"/>
    <dgm:cxn modelId="{CE9923F8-1439-4409-97E6-154D3E57B2A6}" type="presOf" srcId="{888B8E1E-64B0-4D3A-80B7-0B5A8F0D4D40}" destId="{8ABB1872-36A2-4BBC-88B4-DA5B2B41333E}" srcOrd="0" destOrd="0" presId="urn:microsoft.com/office/officeart/2005/8/layout/chart3"/>
    <dgm:cxn modelId="{EB288302-C8DE-49EC-AB9A-AEA14318E1EB}" type="presParOf" srcId="{464E5645-FBA1-40A4-83D6-A0DD54E2782B}" destId="{13CCABB7-3B30-432E-B4EA-E2F00673599E}" srcOrd="0" destOrd="0" presId="urn:microsoft.com/office/officeart/2005/8/layout/chart3"/>
    <dgm:cxn modelId="{2E7239AE-3934-4305-B5BC-A7D57F6C1842}" type="presParOf" srcId="{464E5645-FBA1-40A4-83D6-A0DD54E2782B}" destId="{B3C8268D-ADC1-45FB-904A-CD26E7B820B5}" srcOrd="1" destOrd="0" presId="urn:microsoft.com/office/officeart/2005/8/layout/chart3"/>
    <dgm:cxn modelId="{0F3E487C-6385-4D89-B583-29DAE67680B0}" type="presParOf" srcId="{464E5645-FBA1-40A4-83D6-A0DD54E2782B}" destId="{4C0680AC-7A51-4B0F-BAE7-743F220FC29E}" srcOrd="2" destOrd="0" presId="urn:microsoft.com/office/officeart/2005/8/layout/chart3"/>
    <dgm:cxn modelId="{D24A7305-DE6D-44C7-85A3-F9DD41064210}" type="presParOf" srcId="{464E5645-FBA1-40A4-83D6-A0DD54E2782B}" destId="{5EC1C533-D1E2-4CE6-9CDE-FC81F0ACF3FC}" srcOrd="3" destOrd="0" presId="urn:microsoft.com/office/officeart/2005/8/layout/chart3"/>
    <dgm:cxn modelId="{047DB768-B084-4574-A33D-127B7F2B22FA}" type="presParOf" srcId="{464E5645-FBA1-40A4-83D6-A0DD54E2782B}" destId="{8ABB1872-36A2-4BBC-88B4-DA5B2B41333E}" srcOrd="4" destOrd="0" presId="urn:microsoft.com/office/officeart/2005/8/layout/chart3"/>
    <dgm:cxn modelId="{1FEF3A59-D582-41B3-9DAC-5377E8B7F052}" type="presParOf" srcId="{464E5645-FBA1-40A4-83D6-A0DD54E2782B}" destId="{3862D474-8EA7-4235-948E-B3CED11E1ECA}"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2B7E34-2816-46DE-9EF1-16DB1E44774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PA"/>
        </a:p>
      </dgm:t>
    </dgm:pt>
    <dgm:pt modelId="{002581CD-7133-41C2-8CDF-5C4AF3CCEAB0}">
      <dgm:prSet phldrT="[Texto]"/>
      <dgm:spPr/>
      <dgm:t>
        <a:bodyPr/>
        <a:lstStyle/>
        <a:p>
          <a:r>
            <a:rPr lang="es-PA" noProof="0" dirty="0"/>
            <a:t>Marcadores de daño renal</a:t>
          </a:r>
        </a:p>
      </dgm:t>
    </dgm:pt>
    <dgm:pt modelId="{381F40CD-D9B8-4605-ABE0-32C16726BE27}" type="parTrans" cxnId="{023B706A-42B0-46B3-AA43-DDD5675CB0CB}">
      <dgm:prSet/>
      <dgm:spPr/>
      <dgm:t>
        <a:bodyPr/>
        <a:lstStyle/>
        <a:p>
          <a:endParaRPr lang="es-PA"/>
        </a:p>
      </dgm:t>
    </dgm:pt>
    <dgm:pt modelId="{42778723-549F-44D8-9AA5-41A0DF9B3F3A}" type="sibTrans" cxnId="{023B706A-42B0-46B3-AA43-DDD5675CB0CB}">
      <dgm:prSet/>
      <dgm:spPr/>
      <dgm:t>
        <a:bodyPr/>
        <a:lstStyle/>
        <a:p>
          <a:endParaRPr lang="es-PA"/>
        </a:p>
      </dgm:t>
    </dgm:pt>
    <dgm:pt modelId="{7DA89886-6D12-4F0A-B208-51B5E593175A}">
      <dgm:prSet phldrT="[Texto]" custT="1"/>
      <dgm:spPr/>
      <dgm:t>
        <a:bodyPr/>
        <a:lstStyle/>
        <a:p>
          <a:r>
            <a:rPr lang="es-PA" sz="2400" noProof="0" dirty="0"/>
            <a:t>Albuminuria mayor a 30mg/día</a:t>
          </a:r>
        </a:p>
      </dgm:t>
    </dgm:pt>
    <dgm:pt modelId="{755C5008-DB02-4A90-A00E-716B5D65DF21}" type="parTrans" cxnId="{5CD8570B-7588-4371-BB23-69F8558CDE89}">
      <dgm:prSet/>
      <dgm:spPr/>
      <dgm:t>
        <a:bodyPr/>
        <a:lstStyle/>
        <a:p>
          <a:endParaRPr lang="es-PA"/>
        </a:p>
      </dgm:t>
    </dgm:pt>
    <dgm:pt modelId="{BB8971A1-1875-4923-8C87-5390BC414B8F}" type="sibTrans" cxnId="{5CD8570B-7588-4371-BB23-69F8558CDE89}">
      <dgm:prSet/>
      <dgm:spPr/>
      <dgm:t>
        <a:bodyPr/>
        <a:lstStyle/>
        <a:p>
          <a:endParaRPr lang="es-PA"/>
        </a:p>
      </dgm:t>
    </dgm:pt>
    <dgm:pt modelId="{81DD2523-8A5D-429F-89BF-0D0340D7BA8D}">
      <dgm:prSet phldrT="[Texto]"/>
      <dgm:spPr/>
      <dgm:t>
        <a:bodyPr/>
        <a:lstStyle/>
        <a:p>
          <a:r>
            <a:rPr lang="es-PA" noProof="0" dirty="0"/>
            <a:t>Descenso de la TFG</a:t>
          </a:r>
        </a:p>
      </dgm:t>
    </dgm:pt>
    <dgm:pt modelId="{EB18932F-9CE4-4128-8D7F-D1D6B71D158F}" type="parTrans" cxnId="{8B5469E1-FC3F-4752-A38E-39C6B885129B}">
      <dgm:prSet/>
      <dgm:spPr/>
      <dgm:t>
        <a:bodyPr/>
        <a:lstStyle/>
        <a:p>
          <a:endParaRPr lang="es-PA"/>
        </a:p>
      </dgm:t>
    </dgm:pt>
    <dgm:pt modelId="{3C392AA5-6893-4693-A740-A3E79FC8CE8B}" type="sibTrans" cxnId="{8B5469E1-FC3F-4752-A38E-39C6B885129B}">
      <dgm:prSet/>
      <dgm:spPr/>
      <dgm:t>
        <a:bodyPr/>
        <a:lstStyle/>
        <a:p>
          <a:endParaRPr lang="es-PA"/>
        </a:p>
      </dgm:t>
    </dgm:pt>
    <dgm:pt modelId="{A9354637-EC4E-4FD1-9C08-33757561D399}">
      <dgm:prSet phldrT="[Texto]" custT="1"/>
      <dgm:spPr/>
      <dgm:t>
        <a:bodyPr/>
        <a:lstStyle/>
        <a:p>
          <a:r>
            <a:rPr lang="es-PA" sz="2400" noProof="0" dirty="0"/>
            <a:t>Menor de 60 ml/min/1.73m2</a:t>
          </a:r>
        </a:p>
      </dgm:t>
    </dgm:pt>
    <dgm:pt modelId="{5FE83571-8146-4D9C-8BCD-9FD824A1A3B2}" type="parTrans" cxnId="{45E9606B-8D49-48E5-BA33-F5983679B632}">
      <dgm:prSet/>
      <dgm:spPr/>
      <dgm:t>
        <a:bodyPr/>
        <a:lstStyle/>
        <a:p>
          <a:endParaRPr lang="es-PA"/>
        </a:p>
      </dgm:t>
    </dgm:pt>
    <dgm:pt modelId="{C1540615-449C-4214-A70D-50F082FD1C34}" type="sibTrans" cxnId="{45E9606B-8D49-48E5-BA33-F5983679B632}">
      <dgm:prSet/>
      <dgm:spPr/>
      <dgm:t>
        <a:bodyPr/>
        <a:lstStyle/>
        <a:p>
          <a:endParaRPr lang="es-PA"/>
        </a:p>
      </dgm:t>
    </dgm:pt>
    <dgm:pt modelId="{1EAAFD8F-F78E-4D83-864D-11CDC8B917AF}">
      <dgm:prSet phldrT="[Texto]" custT="1"/>
      <dgm:spPr/>
      <dgm:t>
        <a:bodyPr/>
        <a:lstStyle/>
        <a:p>
          <a:r>
            <a:rPr lang="es-PA" sz="2400" noProof="0" dirty="0"/>
            <a:t>Alteraciones del sedimento urinario</a:t>
          </a:r>
        </a:p>
      </dgm:t>
    </dgm:pt>
    <dgm:pt modelId="{6A407FE0-F205-4EF1-9171-655136923C95}" type="parTrans" cxnId="{C653BF3D-E365-4CC1-AA2C-F071DD32138E}">
      <dgm:prSet/>
      <dgm:spPr/>
      <dgm:t>
        <a:bodyPr/>
        <a:lstStyle/>
        <a:p>
          <a:endParaRPr lang="es-PA"/>
        </a:p>
      </dgm:t>
    </dgm:pt>
    <dgm:pt modelId="{7D8BC0AF-11BA-4815-8A35-CE5573F80755}" type="sibTrans" cxnId="{C653BF3D-E365-4CC1-AA2C-F071DD32138E}">
      <dgm:prSet/>
      <dgm:spPr/>
      <dgm:t>
        <a:bodyPr/>
        <a:lstStyle/>
        <a:p>
          <a:endParaRPr lang="es-PA"/>
        </a:p>
      </dgm:t>
    </dgm:pt>
    <dgm:pt modelId="{7D332330-9F15-4BC7-8115-BB13F4F01B8F}">
      <dgm:prSet phldrT="[Texto]" custT="1"/>
      <dgm:spPr/>
      <dgm:t>
        <a:bodyPr/>
        <a:lstStyle/>
        <a:p>
          <a:r>
            <a:rPr lang="es-PA" sz="2400" noProof="0" dirty="0"/>
            <a:t>DHE, desordenes tubulares</a:t>
          </a:r>
        </a:p>
      </dgm:t>
    </dgm:pt>
    <dgm:pt modelId="{4B1F11BF-5068-4A7A-860F-1FAF60083989}" type="parTrans" cxnId="{65E9B79D-E4ED-4DE3-BD64-33B8A3DFC2A2}">
      <dgm:prSet/>
      <dgm:spPr/>
      <dgm:t>
        <a:bodyPr/>
        <a:lstStyle/>
        <a:p>
          <a:endParaRPr lang="es-PA"/>
        </a:p>
      </dgm:t>
    </dgm:pt>
    <dgm:pt modelId="{24D186BD-3F50-4493-BD31-3BE116764BBD}" type="sibTrans" cxnId="{65E9B79D-E4ED-4DE3-BD64-33B8A3DFC2A2}">
      <dgm:prSet/>
      <dgm:spPr/>
      <dgm:t>
        <a:bodyPr/>
        <a:lstStyle/>
        <a:p>
          <a:endParaRPr lang="es-PA"/>
        </a:p>
      </dgm:t>
    </dgm:pt>
    <dgm:pt modelId="{F2F6E4C3-4403-48D4-A332-CFCCF50AC9D3}">
      <dgm:prSet phldrT="[Texto]" custT="1"/>
      <dgm:spPr/>
      <dgm:t>
        <a:bodyPr/>
        <a:lstStyle/>
        <a:p>
          <a:r>
            <a:rPr lang="es-PA" sz="2400" noProof="0" dirty="0"/>
            <a:t>Alteraciones en estudios de imagen</a:t>
          </a:r>
        </a:p>
      </dgm:t>
    </dgm:pt>
    <dgm:pt modelId="{43345086-B2DC-4BD8-BB28-5F4CB928E298}" type="parTrans" cxnId="{281B4BC9-AFB1-4BBC-8EDE-55F2A49B25D3}">
      <dgm:prSet/>
      <dgm:spPr/>
      <dgm:t>
        <a:bodyPr/>
        <a:lstStyle/>
        <a:p>
          <a:endParaRPr lang="es-PA"/>
        </a:p>
      </dgm:t>
    </dgm:pt>
    <dgm:pt modelId="{619645E2-A590-460D-B9E6-145F0869D35C}" type="sibTrans" cxnId="{281B4BC9-AFB1-4BBC-8EDE-55F2A49B25D3}">
      <dgm:prSet/>
      <dgm:spPr/>
      <dgm:t>
        <a:bodyPr/>
        <a:lstStyle/>
        <a:p>
          <a:endParaRPr lang="es-PA"/>
        </a:p>
      </dgm:t>
    </dgm:pt>
    <dgm:pt modelId="{4B2A8849-D5F7-4408-8FC2-BB510A18F1C2}">
      <dgm:prSet phldrT="[Texto]" custT="1"/>
      <dgm:spPr/>
      <dgm:t>
        <a:bodyPr/>
        <a:lstStyle/>
        <a:p>
          <a:r>
            <a:rPr lang="es-PA" sz="2400" noProof="0" dirty="0"/>
            <a:t>Trasplante renal</a:t>
          </a:r>
        </a:p>
      </dgm:t>
    </dgm:pt>
    <dgm:pt modelId="{DBE1E48C-0735-4FEE-A168-3EEEADB1C3C2}" type="parTrans" cxnId="{C22F01CB-E2CB-4FA1-8BAE-47D76B654864}">
      <dgm:prSet/>
      <dgm:spPr/>
      <dgm:t>
        <a:bodyPr/>
        <a:lstStyle/>
        <a:p>
          <a:endParaRPr lang="es-PA"/>
        </a:p>
      </dgm:t>
    </dgm:pt>
    <dgm:pt modelId="{F726C16E-78E3-409C-BDD8-7F0F718F7523}" type="sibTrans" cxnId="{C22F01CB-E2CB-4FA1-8BAE-47D76B654864}">
      <dgm:prSet/>
      <dgm:spPr/>
      <dgm:t>
        <a:bodyPr/>
        <a:lstStyle/>
        <a:p>
          <a:endParaRPr lang="es-PA"/>
        </a:p>
      </dgm:t>
    </dgm:pt>
    <dgm:pt modelId="{C403DFB5-B36E-411B-AF94-70A6F3EE1430}" type="pres">
      <dgm:prSet presAssocID="{702B7E34-2816-46DE-9EF1-16DB1E44774D}" presName="linear" presStyleCnt="0">
        <dgm:presLayoutVars>
          <dgm:animLvl val="lvl"/>
          <dgm:resizeHandles val="exact"/>
        </dgm:presLayoutVars>
      </dgm:prSet>
      <dgm:spPr/>
    </dgm:pt>
    <dgm:pt modelId="{7B3AC0BF-AECF-498B-952C-3D46E34DF46B}" type="pres">
      <dgm:prSet presAssocID="{002581CD-7133-41C2-8CDF-5C4AF3CCEAB0}" presName="parentText" presStyleLbl="node1" presStyleIdx="0" presStyleCnt="2">
        <dgm:presLayoutVars>
          <dgm:chMax val="0"/>
          <dgm:bulletEnabled val="1"/>
        </dgm:presLayoutVars>
      </dgm:prSet>
      <dgm:spPr/>
    </dgm:pt>
    <dgm:pt modelId="{5065415A-21C4-4360-9F85-70D45F95F4E0}" type="pres">
      <dgm:prSet presAssocID="{002581CD-7133-41C2-8CDF-5C4AF3CCEAB0}" presName="childText" presStyleLbl="revTx" presStyleIdx="0" presStyleCnt="2">
        <dgm:presLayoutVars>
          <dgm:bulletEnabled val="1"/>
        </dgm:presLayoutVars>
      </dgm:prSet>
      <dgm:spPr/>
    </dgm:pt>
    <dgm:pt modelId="{A6B1C88D-501C-49BE-BAFD-233C1831FE07}" type="pres">
      <dgm:prSet presAssocID="{81DD2523-8A5D-429F-89BF-0D0340D7BA8D}" presName="parentText" presStyleLbl="node1" presStyleIdx="1" presStyleCnt="2">
        <dgm:presLayoutVars>
          <dgm:chMax val="0"/>
          <dgm:bulletEnabled val="1"/>
        </dgm:presLayoutVars>
      </dgm:prSet>
      <dgm:spPr/>
    </dgm:pt>
    <dgm:pt modelId="{837DA913-F976-408D-86AE-0EC57385D91B}" type="pres">
      <dgm:prSet presAssocID="{81DD2523-8A5D-429F-89BF-0D0340D7BA8D}" presName="childText" presStyleLbl="revTx" presStyleIdx="1" presStyleCnt="2">
        <dgm:presLayoutVars>
          <dgm:bulletEnabled val="1"/>
        </dgm:presLayoutVars>
      </dgm:prSet>
      <dgm:spPr/>
    </dgm:pt>
  </dgm:ptLst>
  <dgm:cxnLst>
    <dgm:cxn modelId="{5CD8570B-7588-4371-BB23-69F8558CDE89}" srcId="{002581CD-7133-41C2-8CDF-5C4AF3CCEAB0}" destId="{7DA89886-6D12-4F0A-B208-51B5E593175A}" srcOrd="0" destOrd="0" parTransId="{755C5008-DB02-4A90-A00E-716B5D65DF21}" sibTransId="{BB8971A1-1875-4923-8C87-5390BC414B8F}"/>
    <dgm:cxn modelId="{7BC89C3A-C4E8-4E50-9BD2-2F30E6DA5529}" type="presOf" srcId="{7D332330-9F15-4BC7-8115-BB13F4F01B8F}" destId="{5065415A-21C4-4360-9F85-70D45F95F4E0}" srcOrd="0" destOrd="2" presId="urn:microsoft.com/office/officeart/2005/8/layout/vList2"/>
    <dgm:cxn modelId="{C653BF3D-E365-4CC1-AA2C-F071DD32138E}" srcId="{002581CD-7133-41C2-8CDF-5C4AF3CCEAB0}" destId="{1EAAFD8F-F78E-4D83-864D-11CDC8B917AF}" srcOrd="1" destOrd="0" parTransId="{6A407FE0-F205-4EF1-9171-655136923C95}" sibTransId="{7D8BC0AF-11BA-4815-8A35-CE5573F80755}"/>
    <dgm:cxn modelId="{023B706A-42B0-46B3-AA43-DDD5675CB0CB}" srcId="{702B7E34-2816-46DE-9EF1-16DB1E44774D}" destId="{002581CD-7133-41C2-8CDF-5C4AF3CCEAB0}" srcOrd="0" destOrd="0" parTransId="{381F40CD-D9B8-4605-ABE0-32C16726BE27}" sibTransId="{42778723-549F-44D8-9AA5-41A0DF9B3F3A}"/>
    <dgm:cxn modelId="{F9E3026B-D853-47A9-908B-A1BD776B30AA}" type="presOf" srcId="{A9354637-EC4E-4FD1-9C08-33757561D399}" destId="{837DA913-F976-408D-86AE-0EC57385D91B}" srcOrd="0" destOrd="0" presId="urn:microsoft.com/office/officeart/2005/8/layout/vList2"/>
    <dgm:cxn modelId="{45E9606B-8D49-48E5-BA33-F5983679B632}" srcId="{81DD2523-8A5D-429F-89BF-0D0340D7BA8D}" destId="{A9354637-EC4E-4FD1-9C08-33757561D399}" srcOrd="0" destOrd="0" parTransId="{5FE83571-8146-4D9C-8BCD-9FD824A1A3B2}" sibTransId="{C1540615-449C-4214-A70D-50F082FD1C34}"/>
    <dgm:cxn modelId="{03D3CF94-E8EB-44D6-B676-EE1CD745A713}" type="presOf" srcId="{81DD2523-8A5D-429F-89BF-0D0340D7BA8D}" destId="{A6B1C88D-501C-49BE-BAFD-233C1831FE07}" srcOrd="0" destOrd="0" presId="urn:microsoft.com/office/officeart/2005/8/layout/vList2"/>
    <dgm:cxn modelId="{09363395-A565-4CA7-AF65-AAE397E69016}" type="presOf" srcId="{7DA89886-6D12-4F0A-B208-51B5E593175A}" destId="{5065415A-21C4-4360-9F85-70D45F95F4E0}" srcOrd="0" destOrd="0" presId="urn:microsoft.com/office/officeart/2005/8/layout/vList2"/>
    <dgm:cxn modelId="{E204979C-942E-418E-AF4F-1DFA20A5AF11}" type="presOf" srcId="{702B7E34-2816-46DE-9EF1-16DB1E44774D}" destId="{C403DFB5-B36E-411B-AF94-70A6F3EE1430}" srcOrd="0" destOrd="0" presId="urn:microsoft.com/office/officeart/2005/8/layout/vList2"/>
    <dgm:cxn modelId="{65E9B79D-E4ED-4DE3-BD64-33B8A3DFC2A2}" srcId="{002581CD-7133-41C2-8CDF-5C4AF3CCEAB0}" destId="{7D332330-9F15-4BC7-8115-BB13F4F01B8F}" srcOrd="2" destOrd="0" parTransId="{4B1F11BF-5068-4A7A-860F-1FAF60083989}" sibTransId="{24D186BD-3F50-4493-BD31-3BE116764BBD}"/>
    <dgm:cxn modelId="{F3A0DDAC-B159-4D85-8625-DCC665308E26}" type="presOf" srcId="{F2F6E4C3-4403-48D4-A332-CFCCF50AC9D3}" destId="{5065415A-21C4-4360-9F85-70D45F95F4E0}" srcOrd="0" destOrd="3" presId="urn:microsoft.com/office/officeart/2005/8/layout/vList2"/>
    <dgm:cxn modelId="{281B4BC9-AFB1-4BBC-8EDE-55F2A49B25D3}" srcId="{002581CD-7133-41C2-8CDF-5C4AF3CCEAB0}" destId="{F2F6E4C3-4403-48D4-A332-CFCCF50AC9D3}" srcOrd="3" destOrd="0" parTransId="{43345086-B2DC-4BD8-BB28-5F4CB928E298}" sibTransId="{619645E2-A590-460D-B9E6-145F0869D35C}"/>
    <dgm:cxn modelId="{C22F01CB-E2CB-4FA1-8BAE-47D76B654864}" srcId="{002581CD-7133-41C2-8CDF-5C4AF3CCEAB0}" destId="{4B2A8849-D5F7-4408-8FC2-BB510A18F1C2}" srcOrd="4" destOrd="0" parTransId="{DBE1E48C-0735-4FEE-A168-3EEEADB1C3C2}" sibTransId="{F726C16E-78E3-409C-BDD8-7F0F718F7523}"/>
    <dgm:cxn modelId="{E0F039D8-4039-4D7F-BE68-C139BE0A0F4E}" type="presOf" srcId="{1EAAFD8F-F78E-4D83-864D-11CDC8B917AF}" destId="{5065415A-21C4-4360-9F85-70D45F95F4E0}" srcOrd="0" destOrd="1" presId="urn:microsoft.com/office/officeart/2005/8/layout/vList2"/>
    <dgm:cxn modelId="{813C75DA-FEE7-473D-9211-62C1ED2A09EC}" type="presOf" srcId="{4B2A8849-D5F7-4408-8FC2-BB510A18F1C2}" destId="{5065415A-21C4-4360-9F85-70D45F95F4E0}" srcOrd="0" destOrd="4" presId="urn:microsoft.com/office/officeart/2005/8/layout/vList2"/>
    <dgm:cxn modelId="{8B5469E1-FC3F-4752-A38E-39C6B885129B}" srcId="{702B7E34-2816-46DE-9EF1-16DB1E44774D}" destId="{81DD2523-8A5D-429F-89BF-0D0340D7BA8D}" srcOrd="1" destOrd="0" parTransId="{EB18932F-9CE4-4128-8D7F-D1D6B71D158F}" sibTransId="{3C392AA5-6893-4693-A740-A3E79FC8CE8B}"/>
    <dgm:cxn modelId="{87849EFF-C2A8-4D26-A558-19AA181BE3AC}" type="presOf" srcId="{002581CD-7133-41C2-8CDF-5C4AF3CCEAB0}" destId="{7B3AC0BF-AECF-498B-952C-3D46E34DF46B}" srcOrd="0" destOrd="0" presId="urn:microsoft.com/office/officeart/2005/8/layout/vList2"/>
    <dgm:cxn modelId="{C88C710A-BC98-4021-948C-617CBCC2A3C7}" type="presParOf" srcId="{C403DFB5-B36E-411B-AF94-70A6F3EE1430}" destId="{7B3AC0BF-AECF-498B-952C-3D46E34DF46B}" srcOrd="0" destOrd="0" presId="urn:microsoft.com/office/officeart/2005/8/layout/vList2"/>
    <dgm:cxn modelId="{1ADC5D88-466E-4279-B8DA-957E20C47FD9}" type="presParOf" srcId="{C403DFB5-B36E-411B-AF94-70A6F3EE1430}" destId="{5065415A-21C4-4360-9F85-70D45F95F4E0}" srcOrd="1" destOrd="0" presId="urn:microsoft.com/office/officeart/2005/8/layout/vList2"/>
    <dgm:cxn modelId="{D4C78A51-60EC-467D-9616-50BA7F22E931}" type="presParOf" srcId="{C403DFB5-B36E-411B-AF94-70A6F3EE1430}" destId="{A6B1C88D-501C-49BE-BAFD-233C1831FE07}" srcOrd="2" destOrd="0" presId="urn:microsoft.com/office/officeart/2005/8/layout/vList2"/>
    <dgm:cxn modelId="{1958B06C-03C5-4D5B-9A06-9D6D58A645AE}" type="presParOf" srcId="{C403DFB5-B36E-411B-AF94-70A6F3EE1430}" destId="{837DA913-F976-408D-86AE-0EC57385D91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EAEE23-87A9-5C47-ACAB-989E30F344B9}" type="doc">
      <dgm:prSet loTypeId="urn:microsoft.com/office/officeart/2005/8/layout/default" loCatId="" qsTypeId="urn:microsoft.com/office/officeart/2005/8/quickstyle/3d2" qsCatId="3D" csTypeId="urn:microsoft.com/office/officeart/2005/8/colors/accent0_2" csCatId="mainScheme" phldr="1"/>
      <dgm:spPr/>
      <dgm:t>
        <a:bodyPr/>
        <a:lstStyle/>
        <a:p>
          <a:endParaRPr lang="es-ES_tradnl"/>
        </a:p>
      </dgm:t>
    </dgm:pt>
    <dgm:pt modelId="{16767155-074A-4F46-948B-59BDF6D27802}">
      <dgm:prSet phldrT="[Texto]"/>
      <dgm:spPr/>
      <dgm:t>
        <a:bodyPr/>
        <a:lstStyle/>
        <a:p>
          <a:r>
            <a:rPr lang="es-ES_tradnl"/>
            <a:t>Biopsia</a:t>
          </a:r>
          <a:r>
            <a:rPr lang="es-ES_tradnl" baseline="0"/>
            <a:t> renal anormal</a:t>
          </a:r>
          <a:endParaRPr lang="es-ES_tradnl" dirty="0"/>
        </a:p>
      </dgm:t>
    </dgm:pt>
    <dgm:pt modelId="{CD4044DB-5799-5340-986C-8448F1ECBC3A}" type="parTrans" cxnId="{1FDA9167-3E94-B44F-B1E5-F143B4F778D2}">
      <dgm:prSet/>
      <dgm:spPr/>
      <dgm:t>
        <a:bodyPr/>
        <a:lstStyle/>
        <a:p>
          <a:endParaRPr lang="es-ES_tradnl"/>
        </a:p>
      </dgm:t>
    </dgm:pt>
    <dgm:pt modelId="{169086AA-35A2-1648-93C6-F5FF21E153D0}" type="sibTrans" cxnId="{1FDA9167-3E94-B44F-B1E5-F143B4F778D2}">
      <dgm:prSet/>
      <dgm:spPr/>
      <dgm:t>
        <a:bodyPr/>
        <a:lstStyle/>
        <a:p>
          <a:endParaRPr lang="es-ES_tradnl"/>
        </a:p>
      </dgm:t>
    </dgm:pt>
    <dgm:pt modelId="{37647D7F-D657-3542-A781-A1DC8863627F}">
      <dgm:prSet phldrT="[Texto]"/>
      <dgm:spPr/>
      <dgm:t>
        <a:bodyPr/>
        <a:lstStyle/>
        <a:p>
          <a:r>
            <a:rPr lang="es-ES_tradnl"/>
            <a:t>Estudio de im</a:t>
          </a:r>
          <a:r>
            <a:rPr lang="es-ES"/>
            <a:t>ágenes anormales</a:t>
          </a:r>
          <a:endParaRPr lang="es-ES_tradnl" dirty="0"/>
        </a:p>
      </dgm:t>
    </dgm:pt>
    <dgm:pt modelId="{88D2F832-D4C2-B049-9E11-F772465CFDA0}" type="parTrans" cxnId="{EDC544A6-FD86-4748-87C1-3396769C2804}">
      <dgm:prSet/>
      <dgm:spPr/>
      <dgm:t>
        <a:bodyPr/>
        <a:lstStyle/>
        <a:p>
          <a:endParaRPr lang="es-ES_tradnl"/>
        </a:p>
      </dgm:t>
    </dgm:pt>
    <dgm:pt modelId="{749136D6-0646-084D-8107-616FA8A945E3}" type="sibTrans" cxnId="{EDC544A6-FD86-4748-87C1-3396769C2804}">
      <dgm:prSet/>
      <dgm:spPr/>
      <dgm:t>
        <a:bodyPr/>
        <a:lstStyle/>
        <a:p>
          <a:endParaRPr lang="es-ES_tradnl"/>
        </a:p>
      </dgm:t>
    </dgm:pt>
    <dgm:pt modelId="{F581C6F4-A061-9743-A6F5-D426C414DD01}">
      <dgm:prSet phldrT="[Texto]"/>
      <dgm:spPr/>
      <dgm:t>
        <a:bodyPr/>
        <a:lstStyle/>
        <a:p>
          <a:r>
            <a:rPr lang="es-ES_tradnl"/>
            <a:t>Sedimento urinario anormal</a:t>
          </a:r>
          <a:endParaRPr lang="es-ES_tradnl" dirty="0"/>
        </a:p>
      </dgm:t>
    </dgm:pt>
    <dgm:pt modelId="{EAA9AC5D-9E71-B243-BB6A-0E537568FE80}" type="parTrans" cxnId="{1331C63D-CD1F-AF43-BD1E-0895D7443713}">
      <dgm:prSet/>
      <dgm:spPr/>
      <dgm:t>
        <a:bodyPr/>
        <a:lstStyle/>
        <a:p>
          <a:endParaRPr lang="es-ES_tradnl"/>
        </a:p>
      </dgm:t>
    </dgm:pt>
    <dgm:pt modelId="{AFC588BC-F2E8-B244-9843-5A63621DC062}" type="sibTrans" cxnId="{1331C63D-CD1F-AF43-BD1E-0895D7443713}">
      <dgm:prSet/>
      <dgm:spPr/>
      <dgm:t>
        <a:bodyPr/>
        <a:lstStyle/>
        <a:p>
          <a:endParaRPr lang="es-ES_tradnl"/>
        </a:p>
      </dgm:t>
    </dgm:pt>
    <dgm:pt modelId="{882C3F1A-A918-0F43-BAEA-B0311AC5E32E}">
      <dgm:prSet phldrT="[Texto]"/>
      <dgm:spPr/>
      <dgm:t>
        <a:bodyPr/>
        <a:lstStyle/>
        <a:p>
          <a:r>
            <a:rPr lang="es-ES_tradnl" dirty="0"/>
            <a:t>⇡ de </a:t>
          </a:r>
          <a:r>
            <a:rPr lang="es-ES_tradnl" dirty="0" err="1"/>
            <a:t>Excreci</a:t>
          </a:r>
          <a:r>
            <a:rPr lang="es-ES" dirty="0" err="1"/>
            <a:t>ón</a:t>
          </a:r>
          <a:r>
            <a:rPr lang="es-ES" dirty="0"/>
            <a:t> urinaria de albúmina</a:t>
          </a:r>
          <a:endParaRPr lang="es-ES_tradnl" dirty="0"/>
        </a:p>
      </dgm:t>
    </dgm:pt>
    <dgm:pt modelId="{29AD2DC2-FABC-4746-AA42-CAA910820E06}" type="parTrans" cxnId="{E0070A77-58E6-1642-8A05-B49C773AB0C2}">
      <dgm:prSet/>
      <dgm:spPr/>
      <dgm:t>
        <a:bodyPr/>
        <a:lstStyle/>
        <a:p>
          <a:endParaRPr lang="es-ES_tradnl"/>
        </a:p>
      </dgm:t>
    </dgm:pt>
    <dgm:pt modelId="{EE90635A-8A4C-6846-917C-3B98F6C06460}" type="sibTrans" cxnId="{E0070A77-58E6-1642-8A05-B49C773AB0C2}">
      <dgm:prSet/>
      <dgm:spPr/>
      <dgm:t>
        <a:bodyPr/>
        <a:lstStyle/>
        <a:p>
          <a:endParaRPr lang="es-ES_tradnl"/>
        </a:p>
      </dgm:t>
    </dgm:pt>
    <dgm:pt modelId="{2412B9E6-F9D1-B943-B28F-320ECF0F165F}" type="pres">
      <dgm:prSet presAssocID="{30EAEE23-87A9-5C47-ACAB-989E30F344B9}" presName="diagram" presStyleCnt="0">
        <dgm:presLayoutVars>
          <dgm:dir/>
          <dgm:resizeHandles val="exact"/>
        </dgm:presLayoutVars>
      </dgm:prSet>
      <dgm:spPr/>
    </dgm:pt>
    <dgm:pt modelId="{1B2BE0F2-0149-0E4E-84B0-ECB2C53DC5D3}" type="pres">
      <dgm:prSet presAssocID="{16767155-074A-4F46-948B-59BDF6D27802}" presName="node" presStyleLbl="node1" presStyleIdx="0" presStyleCnt="4">
        <dgm:presLayoutVars>
          <dgm:bulletEnabled val="1"/>
        </dgm:presLayoutVars>
      </dgm:prSet>
      <dgm:spPr/>
    </dgm:pt>
    <dgm:pt modelId="{7BBCC312-C815-9341-A64C-75FC2C61F455}" type="pres">
      <dgm:prSet presAssocID="{169086AA-35A2-1648-93C6-F5FF21E153D0}" presName="sibTrans" presStyleCnt="0"/>
      <dgm:spPr/>
    </dgm:pt>
    <dgm:pt modelId="{63DC0AA7-67E4-0E46-85CE-830A9DA58B8F}" type="pres">
      <dgm:prSet presAssocID="{37647D7F-D657-3542-A781-A1DC8863627F}" presName="node" presStyleLbl="node1" presStyleIdx="1" presStyleCnt="4">
        <dgm:presLayoutVars>
          <dgm:bulletEnabled val="1"/>
        </dgm:presLayoutVars>
      </dgm:prSet>
      <dgm:spPr/>
    </dgm:pt>
    <dgm:pt modelId="{853770E0-183F-364A-AD9B-65C74BE09EBE}" type="pres">
      <dgm:prSet presAssocID="{749136D6-0646-084D-8107-616FA8A945E3}" presName="sibTrans" presStyleCnt="0"/>
      <dgm:spPr/>
    </dgm:pt>
    <dgm:pt modelId="{B9A0E46A-8AEA-D04C-B970-B6F4AA5DF8F1}" type="pres">
      <dgm:prSet presAssocID="{F581C6F4-A061-9743-A6F5-D426C414DD01}" presName="node" presStyleLbl="node1" presStyleIdx="2" presStyleCnt="4">
        <dgm:presLayoutVars>
          <dgm:bulletEnabled val="1"/>
        </dgm:presLayoutVars>
      </dgm:prSet>
      <dgm:spPr/>
    </dgm:pt>
    <dgm:pt modelId="{5A858045-82ED-A041-8A9E-60488B389CD0}" type="pres">
      <dgm:prSet presAssocID="{AFC588BC-F2E8-B244-9843-5A63621DC062}" presName="sibTrans" presStyleCnt="0"/>
      <dgm:spPr/>
    </dgm:pt>
    <dgm:pt modelId="{13F4EFBA-19F8-8C46-AF4C-6916C91DA338}" type="pres">
      <dgm:prSet presAssocID="{882C3F1A-A918-0F43-BAEA-B0311AC5E32E}" presName="node" presStyleLbl="node1" presStyleIdx="3" presStyleCnt="4">
        <dgm:presLayoutVars>
          <dgm:bulletEnabled val="1"/>
        </dgm:presLayoutVars>
      </dgm:prSet>
      <dgm:spPr/>
    </dgm:pt>
  </dgm:ptLst>
  <dgm:cxnLst>
    <dgm:cxn modelId="{1331C63D-CD1F-AF43-BD1E-0895D7443713}" srcId="{30EAEE23-87A9-5C47-ACAB-989E30F344B9}" destId="{F581C6F4-A061-9743-A6F5-D426C414DD01}" srcOrd="2" destOrd="0" parTransId="{EAA9AC5D-9E71-B243-BB6A-0E537568FE80}" sibTransId="{AFC588BC-F2E8-B244-9843-5A63621DC062}"/>
    <dgm:cxn modelId="{9DEDA93E-B9F2-CC4A-A528-65DEAFD833CA}" type="presOf" srcId="{F581C6F4-A061-9743-A6F5-D426C414DD01}" destId="{B9A0E46A-8AEA-D04C-B970-B6F4AA5DF8F1}" srcOrd="0" destOrd="0" presId="urn:microsoft.com/office/officeart/2005/8/layout/default"/>
    <dgm:cxn modelId="{01247A62-AD78-9B40-9A59-888F9998DC27}" type="presOf" srcId="{30EAEE23-87A9-5C47-ACAB-989E30F344B9}" destId="{2412B9E6-F9D1-B943-B28F-320ECF0F165F}" srcOrd="0" destOrd="0" presId="urn:microsoft.com/office/officeart/2005/8/layout/default"/>
    <dgm:cxn modelId="{1FDA9167-3E94-B44F-B1E5-F143B4F778D2}" srcId="{30EAEE23-87A9-5C47-ACAB-989E30F344B9}" destId="{16767155-074A-4F46-948B-59BDF6D27802}" srcOrd="0" destOrd="0" parTransId="{CD4044DB-5799-5340-986C-8448F1ECBC3A}" sibTransId="{169086AA-35A2-1648-93C6-F5FF21E153D0}"/>
    <dgm:cxn modelId="{E0070A77-58E6-1642-8A05-B49C773AB0C2}" srcId="{30EAEE23-87A9-5C47-ACAB-989E30F344B9}" destId="{882C3F1A-A918-0F43-BAEA-B0311AC5E32E}" srcOrd="3" destOrd="0" parTransId="{29AD2DC2-FABC-4746-AA42-CAA910820E06}" sibTransId="{EE90635A-8A4C-6846-917C-3B98F6C06460}"/>
    <dgm:cxn modelId="{398C87A1-DE25-B140-9F2A-83E9D28C268B}" type="presOf" srcId="{37647D7F-D657-3542-A781-A1DC8863627F}" destId="{63DC0AA7-67E4-0E46-85CE-830A9DA58B8F}" srcOrd="0" destOrd="0" presId="urn:microsoft.com/office/officeart/2005/8/layout/default"/>
    <dgm:cxn modelId="{EDC544A6-FD86-4748-87C1-3396769C2804}" srcId="{30EAEE23-87A9-5C47-ACAB-989E30F344B9}" destId="{37647D7F-D657-3542-A781-A1DC8863627F}" srcOrd="1" destOrd="0" parTransId="{88D2F832-D4C2-B049-9E11-F772465CFDA0}" sibTransId="{749136D6-0646-084D-8107-616FA8A945E3}"/>
    <dgm:cxn modelId="{AC18AFA6-0DF6-8547-97AF-8837EA05506D}" type="presOf" srcId="{16767155-074A-4F46-948B-59BDF6D27802}" destId="{1B2BE0F2-0149-0E4E-84B0-ECB2C53DC5D3}" srcOrd="0" destOrd="0" presId="urn:microsoft.com/office/officeart/2005/8/layout/default"/>
    <dgm:cxn modelId="{DE94ABB1-09B1-E64C-A902-6BABB0A3D219}" type="presOf" srcId="{882C3F1A-A918-0F43-BAEA-B0311AC5E32E}" destId="{13F4EFBA-19F8-8C46-AF4C-6916C91DA338}" srcOrd="0" destOrd="0" presId="urn:microsoft.com/office/officeart/2005/8/layout/default"/>
    <dgm:cxn modelId="{7AD4EC4B-EEF8-D04E-86B2-39BFD273E145}" type="presParOf" srcId="{2412B9E6-F9D1-B943-B28F-320ECF0F165F}" destId="{1B2BE0F2-0149-0E4E-84B0-ECB2C53DC5D3}" srcOrd="0" destOrd="0" presId="urn:microsoft.com/office/officeart/2005/8/layout/default"/>
    <dgm:cxn modelId="{0E41E5D5-8D7B-9644-8C1E-3852A732E146}" type="presParOf" srcId="{2412B9E6-F9D1-B943-B28F-320ECF0F165F}" destId="{7BBCC312-C815-9341-A64C-75FC2C61F455}" srcOrd="1" destOrd="0" presId="urn:microsoft.com/office/officeart/2005/8/layout/default"/>
    <dgm:cxn modelId="{1095A898-D04D-984D-95E4-DD6C6EF7D359}" type="presParOf" srcId="{2412B9E6-F9D1-B943-B28F-320ECF0F165F}" destId="{63DC0AA7-67E4-0E46-85CE-830A9DA58B8F}" srcOrd="2" destOrd="0" presId="urn:microsoft.com/office/officeart/2005/8/layout/default"/>
    <dgm:cxn modelId="{1528BB89-FFAA-2848-8E54-5916295DC12B}" type="presParOf" srcId="{2412B9E6-F9D1-B943-B28F-320ECF0F165F}" destId="{853770E0-183F-364A-AD9B-65C74BE09EBE}" srcOrd="3" destOrd="0" presId="urn:microsoft.com/office/officeart/2005/8/layout/default"/>
    <dgm:cxn modelId="{2CF488C4-3311-8743-92AA-1A7CBDEAEECF}" type="presParOf" srcId="{2412B9E6-F9D1-B943-B28F-320ECF0F165F}" destId="{B9A0E46A-8AEA-D04C-B970-B6F4AA5DF8F1}" srcOrd="4" destOrd="0" presId="urn:microsoft.com/office/officeart/2005/8/layout/default"/>
    <dgm:cxn modelId="{C982CBEB-41DD-C94D-9BF7-261F0B789C85}" type="presParOf" srcId="{2412B9E6-F9D1-B943-B28F-320ECF0F165F}" destId="{5A858045-82ED-A041-8A9E-60488B389CD0}" srcOrd="5" destOrd="0" presId="urn:microsoft.com/office/officeart/2005/8/layout/default"/>
    <dgm:cxn modelId="{547466E9-C605-404F-A365-8E3EB10C01DA}" type="presParOf" srcId="{2412B9E6-F9D1-B943-B28F-320ECF0F165F}" destId="{13F4EFBA-19F8-8C46-AF4C-6916C91DA33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D4BC88-8998-4544-AEDA-A575405D14F6}" type="doc">
      <dgm:prSet loTypeId="urn:microsoft.com/office/officeart/2005/8/layout/default" loCatId="" qsTypeId="urn:microsoft.com/office/officeart/2005/8/quickstyle/simple4" qsCatId="simple" csTypeId="urn:microsoft.com/office/officeart/2005/8/colors/accent0_3" csCatId="mainScheme" phldr="1"/>
      <dgm:spPr/>
      <dgm:t>
        <a:bodyPr/>
        <a:lstStyle/>
        <a:p>
          <a:endParaRPr lang="es-ES_tradnl"/>
        </a:p>
      </dgm:t>
    </dgm:pt>
    <dgm:pt modelId="{F9951E23-28C0-3E41-A571-82C97982FF73}">
      <dgm:prSet phldrT="[Texto]" custT="1"/>
      <dgm:spPr/>
      <dgm:t>
        <a:bodyPr/>
        <a:lstStyle/>
        <a:p>
          <a:pPr algn="ctr"/>
          <a:r>
            <a:rPr lang="es-ES_tradnl" sz="3200" dirty="0"/>
            <a:t>⇣ TGF</a:t>
          </a:r>
        </a:p>
      </dgm:t>
    </dgm:pt>
    <dgm:pt modelId="{7546C8B3-2B8F-AF4A-BC40-CFA18F696D14}" type="parTrans" cxnId="{20D91DBF-86C6-B840-86C2-FB5904CB898D}">
      <dgm:prSet/>
      <dgm:spPr/>
      <dgm:t>
        <a:bodyPr/>
        <a:lstStyle/>
        <a:p>
          <a:endParaRPr lang="es-ES_tradnl"/>
        </a:p>
      </dgm:t>
    </dgm:pt>
    <dgm:pt modelId="{2C6772B6-7F5D-034B-A323-3E2FA44674FA}" type="sibTrans" cxnId="{20D91DBF-86C6-B840-86C2-FB5904CB898D}">
      <dgm:prSet/>
      <dgm:spPr/>
      <dgm:t>
        <a:bodyPr/>
        <a:lstStyle/>
        <a:p>
          <a:endParaRPr lang="es-ES_tradnl"/>
        </a:p>
      </dgm:t>
    </dgm:pt>
    <dgm:pt modelId="{A54E9FBF-5ABA-0C45-ADFA-872369F31D65}" type="pres">
      <dgm:prSet presAssocID="{71D4BC88-8998-4544-AEDA-A575405D14F6}" presName="diagram" presStyleCnt="0">
        <dgm:presLayoutVars>
          <dgm:dir/>
          <dgm:resizeHandles val="exact"/>
        </dgm:presLayoutVars>
      </dgm:prSet>
      <dgm:spPr/>
    </dgm:pt>
    <dgm:pt modelId="{E7219812-9148-C340-A41F-D129DC5CB64A}" type="pres">
      <dgm:prSet presAssocID="{F9951E23-28C0-3E41-A571-82C97982FF73}" presName="node" presStyleLbl="node1" presStyleIdx="0" presStyleCnt="1" custLinFactNeighborX="-16787" custLinFactNeighborY="-6621">
        <dgm:presLayoutVars>
          <dgm:bulletEnabled val="1"/>
        </dgm:presLayoutVars>
      </dgm:prSet>
      <dgm:spPr/>
    </dgm:pt>
  </dgm:ptLst>
  <dgm:cxnLst>
    <dgm:cxn modelId="{25217C15-EA62-904E-B807-1B77861520A2}" type="presOf" srcId="{F9951E23-28C0-3E41-A571-82C97982FF73}" destId="{E7219812-9148-C340-A41F-D129DC5CB64A}" srcOrd="0" destOrd="0" presId="urn:microsoft.com/office/officeart/2005/8/layout/default"/>
    <dgm:cxn modelId="{167C749C-66B0-B042-8E71-46BE74D767A6}" type="presOf" srcId="{71D4BC88-8998-4544-AEDA-A575405D14F6}" destId="{A54E9FBF-5ABA-0C45-ADFA-872369F31D65}" srcOrd="0" destOrd="0" presId="urn:microsoft.com/office/officeart/2005/8/layout/default"/>
    <dgm:cxn modelId="{20D91DBF-86C6-B840-86C2-FB5904CB898D}" srcId="{71D4BC88-8998-4544-AEDA-A575405D14F6}" destId="{F9951E23-28C0-3E41-A571-82C97982FF73}" srcOrd="0" destOrd="0" parTransId="{7546C8B3-2B8F-AF4A-BC40-CFA18F696D14}" sibTransId="{2C6772B6-7F5D-034B-A323-3E2FA44674FA}"/>
    <dgm:cxn modelId="{83E64B44-924F-C84A-A913-22A34047E4F3}" type="presParOf" srcId="{A54E9FBF-5ABA-0C45-ADFA-872369F31D65}" destId="{E7219812-9148-C340-A41F-D129DC5CB64A}" srcOrd="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2971F-F9F9-4DEC-B392-0F5ACCF3954E}">
      <dsp:nvSpPr>
        <dsp:cNvPr id="0" name=""/>
        <dsp:cNvSpPr/>
      </dsp:nvSpPr>
      <dsp:spPr>
        <a:xfrm rot="5400000">
          <a:off x="6497304" y="-2594320"/>
          <a:ext cx="1182928" cy="6671782"/>
        </a:xfrm>
        <a:prstGeom prst="round2Same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t>Prevalencia de ERC en &gt;20 años,  </a:t>
          </a:r>
          <a:r>
            <a:rPr lang="es-ES" sz="1600" b="0" kern="1200" dirty="0"/>
            <a:t>13.6%</a:t>
          </a:r>
          <a:endParaRPr lang="es-PA" sz="1600" b="0" kern="1200" dirty="0"/>
        </a:p>
        <a:p>
          <a:pPr marL="171450" lvl="1" indent="-171450" algn="l" defTabSz="711200">
            <a:lnSpc>
              <a:spcPct val="90000"/>
            </a:lnSpc>
            <a:spcBef>
              <a:spcPct val="0"/>
            </a:spcBef>
            <a:spcAft>
              <a:spcPct val="15000"/>
            </a:spcAft>
            <a:buChar char="•"/>
          </a:pPr>
          <a:r>
            <a:rPr lang="es-ES" sz="1600" kern="1200" dirty="0"/>
            <a:t>Críticas por sobrestimación de ERC basado en proteinuria</a:t>
          </a:r>
          <a:endParaRPr lang="es-PA" sz="1600" kern="1200" dirty="0"/>
        </a:p>
      </dsp:txBody>
      <dsp:txXfrm rot="-5400000">
        <a:off x="3752877" y="207853"/>
        <a:ext cx="6614036" cy="1067436"/>
      </dsp:txXfrm>
    </dsp:sp>
    <dsp:sp modelId="{C5C96CFB-33BB-433E-83FD-FFF058365D4C}">
      <dsp:nvSpPr>
        <dsp:cNvPr id="0" name=""/>
        <dsp:cNvSpPr/>
      </dsp:nvSpPr>
      <dsp:spPr>
        <a:xfrm>
          <a:off x="0" y="2240"/>
          <a:ext cx="3752877" cy="1478660"/>
        </a:xfrm>
        <a:prstGeom prst="roundRect">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a:effectLst/>
              <a:latin typeface="+mn-lt"/>
              <a:ea typeface="+mn-ea"/>
              <a:cs typeface="+mn-cs"/>
            </a:rPr>
            <a:t>NHANES Estados Unidos (National Health and Nutrition Examination Survey) </a:t>
          </a:r>
          <a:endParaRPr lang="es-PA" sz="1600" kern="1200" dirty="0"/>
        </a:p>
      </dsp:txBody>
      <dsp:txXfrm>
        <a:off x="72182" y="74422"/>
        <a:ext cx="3608513" cy="1334296"/>
      </dsp:txXfrm>
    </dsp:sp>
    <dsp:sp modelId="{A25FA4EE-EF64-4234-B26B-445414A73E84}">
      <dsp:nvSpPr>
        <dsp:cNvPr id="0" name=""/>
        <dsp:cNvSpPr/>
      </dsp:nvSpPr>
      <dsp:spPr>
        <a:xfrm rot="5400000">
          <a:off x="6497304" y="-1041727"/>
          <a:ext cx="1182928" cy="6671782"/>
        </a:xfrm>
        <a:prstGeom prst="round2Same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t>Proyección de ERC en pacientes de alto riesgo</a:t>
          </a:r>
          <a:endParaRPr lang="es-PA" sz="1600" kern="1200" dirty="0"/>
        </a:p>
        <a:p>
          <a:pPr marL="171450" lvl="1" indent="-171450" algn="l" defTabSz="711200">
            <a:lnSpc>
              <a:spcPct val="90000"/>
            </a:lnSpc>
            <a:spcBef>
              <a:spcPct val="0"/>
            </a:spcBef>
            <a:spcAft>
              <a:spcPct val="15000"/>
            </a:spcAft>
            <a:buChar char="•"/>
          </a:pPr>
          <a:r>
            <a:rPr lang="es-ES" sz="1600" kern="1200" dirty="0"/>
            <a:t>Ciudad de México 22%, Jalisco 33%</a:t>
          </a:r>
          <a:endParaRPr lang="es-PA" sz="1600" kern="1200" dirty="0"/>
        </a:p>
        <a:p>
          <a:pPr marL="171450" lvl="1" indent="-171450" algn="l" defTabSz="711200">
            <a:lnSpc>
              <a:spcPct val="90000"/>
            </a:lnSpc>
            <a:spcBef>
              <a:spcPct val="0"/>
            </a:spcBef>
            <a:spcAft>
              <a:spcPct val="15000"/>
            </a:spcAft>
            <a:buChar char="•"/>
          </a:pPr>
          <a:endParaRPr lang="es-PA" sz="1600" kern="1200" dirty="0"/>
        </a:p>
      </dsp:txBody>
      <dsp:txXfrm rot="-5400000">
        <a:off x="3752877" y="1760446"/>
        <a:ext cx="6614036" cy="1067436"/>
      </dsp:txXfrm>
    </dsp:sp>
    <dsp:sp modelId="{DFBE7430-C628-425B-8422-095B2217FC26}">
      <dsp:nvSpPr>
        <dsp:cNvPr id="0" name=""/>
        <dsp:cNvSpPr/>
      </dsp:nvSpPr>
      <dsp:spPr>
        <a:xfrm>
          <a:off x="0" y="1554833"/>
          <a:ext cx="3752877" cy="1478660"/>
        </a:xfrm>
        <a:prstGeom prst="roundRect">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a:effectLst/>
              <a:latin typeface="+mn-lt"/>
              <a:ea typeface="+mn-ea"/>
              <a:cs typeface="+mn-cs"/>
            </a:rPr>
            <a:t>KEEP México (The National Kidney Foundation Kidney Early Evaluation Mexico)</a:t>
          </a:r>
          <a:endParaRPr lang="es-PA" sz="1600" kern="1200" dirty="0"/>
        </a:p>
      </dsp:txBody>
      <dsp:txXfrm>
        <a:off x="72182" y="1627015"/>
        <a:ext cx="3608513" cy="1334296"/>
      </dsp:txXfrm>
    </dsp:sp>
    <dsp:sp modelId="{11A89116-A3F8-42BF-A3FB-8BC05817B42C}">
      <dsp:nvSpPr>
        <dsp:cNvPr id="0" name=""/>
        <dsp:cNvSpPr/>
      </dsp:nvSpPr>
      <dsp:spPr>
        <a:xfrm rot="5400000">
          <a:off x="6497304" y="510866"/>
          <a:ext cx="1182928" cy="6671782"/>
        </a:xfrm>
        <a:prstGeom prst="round2Same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t>Prevalencia 26%</a:t>
          </a:r>
          <a:endParaRPr lang="es-PA" sz="1600" kern="1200" dirty="0"/>
        </a:p>
        <a:p>
          <a:pPr marL="171450" lvl="1" indent="-171450" algn="l" defTabSz="711200">
            <a:lnSpc>
              <a:spcPct val="90000"/>
            </a:lnSpc>
            <a:spcBef>
              <a:spcPct val="0"/>
            </a:spcBef>
            <a:spcAft>
              <a:spcPct val="15000"/>
            </a:spcAft>
            <a:buChar char="•"/>
          </a:pPr>
          <a:r>
            <a:rPr lang="es-ES" sz="1600" kern="1200" dirty="0"/>
            <a:t>Mayor en pacientes con DM y con HTA y DM</a:t>
          </a:r>
          <a:endParaRPr lang="es-PA" sz="1600" kern="1200" dirty="0"/>
        </a:p>
      </dsp:txBody>
      <dsp:txXfrm rot="-5400000">
        <a:off x="3752877" y="3313039"/>
        <a:ext cx="6614036" cy="1067436"/>
      </dsp:txXfrm>
    </dsp:sp>
    <dsp:sp modelId="{A386E20F-E88D-45FA-98F7-6066A2B12DAE}">
      <dsp:nvSpPr>
        <dsp:cNvPr id="0" name=""/>
        <dsp:cNvSpPr/>
      </dsp:nvSpPr>
      <dsp:spPr>
        <a:xfrm>
          <a:off x="0" y="3107427"/>
          <a:ext cx="3752877" cy="1478660"/>
        </a:xfrm>
        <a:prstGeom prst="roundRect">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a:effectLst/>
              <a:latin typeface="+mn-lt"/>
              <a:ea typeface="+mn-ea"/>
              <a:cs typeface="+mn-cs"/>
            </a:rPr>
            <a:t>KEEP USA (The National Kidney Foundation Kidney Early Evaluation USA)</a:t>
          </a:r>
          <a:endParaRPr lang="es-PA" sz="1600" kern="1200" dirty="0"/>
        </a:p>
      </dsp:txBody>
      <dsp:txXfrm>
        <a:off x="72182" y="3179609"/>
        <a:ext cx="3608513" cy="13342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76B09-FD59-4A76-A9F2-6682470CA33A}">
      <dsp:nvSpPr>
        <dsp:cNvPr id="0" name=""/>
        <dsp:cNvSpPr/>
      </dsp:nvSpPr>
      <dsp:spPr>
        <a:xfrm>
          <a:off x="0" y="607971"/>
          <a:ext cx="2817315" cy="1690389"/>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s-PA" sz="3700" kern="1200" dirty="0"/>
            <a:t>EXCRETORA</a:t>
          </a:r>
        </a:p>
      </dsp:txBody>
      <dsp:txXfrm>
        <a:off x="0" y="607971"/>
        <a:ext cx="2817315" cy="1690389"/>
      </dsp:txXfrm>
    </dsp:sp>
    <dsp:sp modelId="{14403307-DFB1-4947-BC17-975B62C0203F}">
      <dsp:nvSpPr>
        <dsp:cNvPr id="0" name=""/>
        <dsp:cNvSpPr/>
      </dsp:nvSpPr>
      <dsp:spPr>
        <a:xfrm>
          <a:off x="3099047" y="607971"/>
          <a:ext cx="2817315" cy="1690389"/>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s-PA" sz="3700" kern="1200" dirty="0"/>
            <a:t>ENDOCRINA</a:t>
          </a:r>
        </a:p>
      </dsp:txBody>
      <dsp:txXfrm>
        <a:off x="3099047" y="607971"/>
        <a:ext cx="2817315" cy="1690389"/>
      </dsp:txXfrm>
    </dsp:sp>
    <dsp:sp modelId="{AAFB5D63-7CCC-4EFE-86C3-7E60A084A4B3}">
      <dsp:nvSpPr>
        <dsp:cNvPr id="0" name=""/>
        <dsp:cNvSpPr/>
      </dsp:nvSpPr>
      <dsp:spPr>
        <a:xfrm>
          <a:off x="6198095" y="607971"/>
          <a:ext cx="2817315" cy="1690389"/>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s-PA" sz="3700" kern="1200" dirty="0"/>
            <a:t>METABÓLICA</a:t>
          </a:r>
        </a:p>
      </dsp:txBody>
      <dsp:txXfrm>
        <a:off x="6198095" y="607971"/>
        <a:ext cx="2817315" cy="16903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76B09-FD59-4A76-A9F2-6682470CA33A}">
      <dsp:nvSpPr>
        <dsp:cNvPr id="0" name=""/>
        <dsp:cNvSpPr/>
      </dsp:nvSpPr>
      <dsp:spPr>
        <a:xfrm>
          <a:off x="0" y="126355"/>
          <a:ext cx="2817315" cy="1690389"/>
        </a:xfrm>
        <a:prstGeom prst="rect">
          <a:avLst/>
        </a:prstGeom>
        <a:gradFill rotWithShape="0">
          <a:gsLst>
            <a:gs pos="0">
              <a:schemeClr val="lt1">
                <a:hueOff val="0"/>
                <a:satOff val="0"/>
                <a:lumOff val="0"/>
                <a:alphaOff val="0"/>
                <a:tint val="58000"/>
                <a:satMod val="108000"/>
                <a:lumMod val="110000"/>
              </a:schemeClr>
            </a:gs>
            <a:gs pos="100000">
              <a:schemeClr val="lt1">
                <a:hueOff val="0"/>
                <a:satOff val="0"/>
                <a:lumOff val="0"/>
                <a:alphaOff val="0"/>
                <a:tint val="81000"/>
                <a:satMod val="109000"/>
                <a:lumMod val="105000"/>
              </a:schemeClr>
            </a:gs>
          </a:gsLst>
          <a:lin ang="504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PA" sz="2000" kern="1200" dirty="0"/>
            <a:t>Filtración</a:t>
          </a:r>
        </a:p>
        <a:p>
          <a:pPr marL="0" lvl="0" indent="0" algn="ctr" defTabSz="889000">
            <a:lnSpc>
              <a:spcPct val="90000"/>
            </a:lnSpc>
            <a:spcBef>
              <a:spcPct val="0"/>
            </a:spcBef>
            <a:spcAft>
              <a:spcPct val="35000"/>
            </a:spcAft>
            <a:buNone/>
          </a:pPr>
          <a:r>
            <a:rPr lang="es-PA" sz="2000" kern="1200" dirty="0"/>
            <a:t>Reabsorción</a:t>
          </a:r>
        </a:p>
        <a:p>
          <a:pPr marL="0" lvl="0" indent="0" algn="ctr" defTabSz="889000">
            <a:lnSpc>
              <a:spcPct val="90000"/>
            </a:lnSpc>
            <a:spcBef>
              <a:spcPct val="0"/>
            </a:spcBef>
            <a:spcAft>
              <a:spcPct val="35000"/>
            </a:spcAft>
            <a:buNone/>
          </a:pPr>
          <a:r>
            <a:rPr lang="es-PA" sz="2000" kern="1200" dirty="0"/>
            <a:t>Secreción </a:t>
          </a:r>
        </a:p>
      </dsp:txBody>
      <dsp:txXfrm>
        <a:off x="0" y="126355"/>
        <a:ext cx="2817315" cy="1690389"/>
      </dsp:txXfrm>
    </dsp:sp>
    <dsp:sp modelId="{14403307-DFB1-4947-BC17-975B62C0203F}">
      <dsp:nvSpPr>
        <dsp:cNvPr id="0" name=""/>
        <dsp:cNvSpPr/>
      </dsp:nvSpPr>
      <dsp:spPr>
        <a:xfrm>
          <a:off x="3099047" y="126355"/>
          <a:ext cx="2817315" cy="1690389"/>
        </a:xfrm>
        <a:prstGeom prst="rect">
          <a:avLst/>
        </a:prstGeom>
        <a:gradFill rotWithShape="0">
          <a:gsLst>
            <a:gs pos="0">
              <a:schemeClr val="lt1">
                <a:hueOff val="0"/>
                <a:satOff val="0"/>
                <a:lumOff val="0"/>
                <a:alphaOff val="0"/>
                <a:tint val="58000"/>
                <a:satMod val="108000"/>
                <a:lumMod val="110000"/>
              </a:schemeClr>
            </a:gs>
            <a:gs pos="100000">
              <a:schemeClr val="lt1">
                <a:hueOff val="0"/>
                <a:satOff val="0"/>
                <a:lumOff val="0"/>
                <a:alphaOff val="0"/>
                <a:tint val="81000"/>
                <a:satMod val="109000"/>
                <a:lumMod val="105000"/>
              </a:schemeClr>
            </a:gs>
          </a:gsLst>
          <a:lin ang="504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PA" sz="2000" kern="1200" dirty="0"/>
            <a:t>Renina </a:t>
          </a:r>
        </a:p>
        <a:p>
          <a:pPr marL="0" lvl="0" indent="0" algn="ctr" defTabSz="889000">
            <a:lnSpc>
              <a:spcPct val="90000"/>
            </a:lnSpc>
            <a:spcBef>
              <a:spcPct val="0"/>
            </a:spcBef>
            <a:spcAft>
              <a:spcPct val="35000"/>
            </a:spcAft>
            <a:buNone/>
          </a:pPr>
          <a:r>
            <a:rPr lang="es-PA" sz="2000" kern="1200" dirty="0"/>
            <a:t>Eritropoyetina</a:t>
          </a:r>
        </a:p>
        <a:p>
          <a:pPr marL="0" lvl="0" indent="0" algn="ctr" defTabSz="889000">
            <a:lnSpc>
              <a:spcPct val="90000"/>
            </a:lnSpc>
            <a:spcBef>
              <a:spcPct val="0"/>
            </a:spcBef>
            <a:spcAft>
              <a:spcPct val="35000"/>
            </a:spcAft>
            <a:buNone/>
          </a:pPr>
          <a:r>
            <a:rPr lang="es-PA" sz="2000" kern="1200" dirty="0"/>
            <a:t>Vitamina D</a:t>
          </a:r>
        </a:p>
      </dsp:txBody>
      <dsp:txXfrm>
        <a:off x="3099047" y="126355"/>
        <a:ext cx="2817315" cy="1690389"/>
      </dsp:txXfrm>
    </dsp:sp>
    <dsp:sp modelId="{AAFB5D63-7CCC-4EFE-86C3-7E60A084A4B3}">
      <dsp:nvSpPr>
        <dsp:cNvPr id="0" name=""/>
        <dsp:cNvSpPr/>
      </dsp:nvSpPr>
      <dsp:spPr>
        <a:xfrm>
          <a:off x="6198095" y="126355"/>
          <a:ext cx="2817315" cy="1690389"/>
        </a:xfrm>
        <a:prstGeom prst="rect">
          <a:avLst/>
        </a:prstGeom>
        <a:gradFill rotWithShape="0">
          <a:gsLst>
            <a:gs pos="0">
              <a:schemeClr val="lt1">
                <a:hueOff val="0"/>
                <a:satOff val="0"/>
                <a:lumOff val="0"/>
                <a:alphaOff val="0"/>
                <a:tint val="58000"/>
                <a:satMod val="108000"/>
                <a:lumMod val="110000"/>
              </a:schemeClr>
            </a:gs>
            <a:gs pos="100000">
              <a:schemeClr val="lt1">
                <a:hueOff val="0"/>
                <a:satOff val="0"/>
                <a:lumOff val="0"/>
                <a:alphaOff val="0"/>
                <a:tint val="81000"/>
                <a:satMod val="109000"/>
                <a:lumMod val="105000"/>
              </a:schemeClr>
            </a:gs>
          </a:gsLst>
          <a:lin ang="504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PA" sz="2000" kern="1200" dirty="0"/>
            <a:t>Degradación de molécula y fármacos</a:t>
          </a:r>
        </a:p>
      </dsp:txBody>
      <dsp:txXfrm>
        <a:off x="6198095" y="126355"/>
        <a:ext cx="2817315" cy="16903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C7935-F880-47BD-8B7C-D04F6BCD664F}">
      <dsp:nvSpPr>
        <dsp:cNvPr id="0" name=""/>
        <dsp:cNvSpPr/>
      </dsp:nvSpPr>
      <dsp:spPr>
        <a:xfrm>
          <a:off x="0" y="0"/>
          <a:ext cx="10533754" cy="1918460"/>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ClrTx/>
            <a:buSzTx/>
            <a:buFontTx/>
            <a:buNone/>
          </a:pPr>
          <a:r>
            <a:rPr lang="es-PA" sz="3300" kern="1200">
              <a:effectLst/>
              <a:latin typeface="+mn-lt"/>
              <a:ea typeface="+mn-ea"/>
              <a:cs typeface="+mn-cs"/>
            </a:rPr>
            <a:t>National Kidney Foundation's Kidney Disease Outcomes Quality Initiative ‘2002</a:t>
          </a:r>
          <a:endParaRPr lang="es-PA" sz="3300" kern="1200" dirty="0"/>
        </a:p>
        <a:p>
          <a:pPr marL="228600" lvl="1" indent="-228600" algn="l" defTabSz="1155700">
            <a:lnSpc>
              <a:spcPct val="90000"/>
            </a:lnSpc>
            <a:spcBef>
              <a:spcPct val="0"/>
            </a:spcBef>
            <a:spcAft>
              <a:spcPct val="15000"/>
            </a:spcAft>
            <a:buClrTx/>
            <a:buSzTx/>
            <a:buFont typeface="Arial" panose="020B0604020202020204" pitchFamily="34" charset="0"/>
            <a:buChar char="•"/>
          </a:pPr>
          <a:r>
            <a:rPr lang="es-PA" sz="2600" kern="1200">
              <a:effectLst/>
              <a:latin typeface="+mn-lt"/>
              <a:ea typeface="+mn-ea"/>
              <a:cs typeface="+mn-cs"/>
            </a:rPr>
            <a:t>Estadiajes iban del 1 al 5 según TFG y los signos de daño renal.</a:t>
          </a:r>
          <a:endParaRPr lang="es-PA" sz="2600" kern="1200" dirty="0"/>
        </a:p>
      </dsp:txBody>
      <dsp:txXfrm>
        <a:off x="2298596" y="0"/>
        <a:ext cx="8235157" cy="1918460"/>
      </dsp:txXfrm>
    </dsp:sp>
    <dsp:sp modelId="{6968B5B5-A130-4E32-BD9C-CCD6B9A9B3AC}">
      <dsp:nvSpPr>
        <dsp:cNvPr id="0" name=""/>
        <dsp:cNvSpPr/>
      </dsp:nvSpPr>
      <dsp:spPr>
        <a:xfrm>
          <a:off x="191846" y="191846"/>
          <a:ext cx="2106750" cy="153476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C3419B-3428-4D67-BA6D-43AC5BBA563F}">
      <dsp:nvSpPr>
        <dsp:cNvPr id="0" name=""/>
        <dsp:cNvSpPr/>
      </dsp:nvSpPr>
      <dsp:spPr>
        <a:xfrm>
          <a:off x="0" y="2110306"/>
          <a:ext cx="10533754" cy="1918460"/>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s-PA" sz="3300" kern="1200" dirty="0" err="1">
              <a:effectLst/>
              <a:latin typeface="+mn-lt"/>
              <a:ea typeface="+mn-ea"/>
              <a:cs typeface="+mn-cs"/>
            </a:rPr>
            <a:t>Kidney</a:t>
          </a:r>
          <a:r>
            <a:rPr lang="es-PA" sz="3300" kern="1200" dirty="0">
              <a:effectLst/>
              <a:latin typeface="+mn-lt"/>
              <a:ea typeface="+mn-ea"/>
              <a:cs typeface="+mn-cs"/>
            </a:rPr>
            <a:t> </a:t>
          </a:r>
          <a:r>
            <a:rPr lang="es-PA" sz="3300" kern="1200" dirty="0" err="1">
              <a:effectLst/>
              <a:latin typeface="+mn-lt"/>
              <a:ea typeface="+mn-ea"/>
              <a:cs typeface="+mn-cs"/>
            </a:rPr>
            <a:t>Disease</a:t>
          </a:r>
          <a:r>
            <a:rPr lang="es-PA" sz="3300" kern="1200" dirty="0">
              <a:effectLst/>
              <a:latin typeface="+mn-lt"/>
              <a:ea typeface="+mn-ea"/>
              <a:cs typeface="+mn-cs"/>
            </a:rPr>
            <a:t>: </a:t>
          </a:r>
          <a:r>
            <a:rPr lang="es-PA" sz="3300" kern="1200" dirty="0" err="1">
              <a:effectLst/>
              <a:latin typeface="+mn-lt"/>
              <a:ea typeface="+mn-ea"/>
              <a:cs typeface="+mn-cs"/>
            </a:rPr>
            <a:t>Improving</a:t>
          </a:r>
          <a:r>
            <a:rPr lang="es-PA" sz="3300" kern="1200" dirty="0">
              <a:effectLst/>
              <a:latin typeface="+mn-lt"/>
              <a:ea typeface="+mn-ea"/>
              <a:cs typeface="+mn-cs"/>
            </a:rPr>
            <a:t> Global </a:t>
          </a:r>
          <a:r>
            <a:rPr lang="es-PA" sz="3300" kern="1200" dirty="0" err="1">
              <a:effectLst/>
              <a:latin typeface="+mn-lt"/>
              <a:ea typeface="+mn-ea"/>
              <a:cs typeface="+mn-cs"/>
            </a:rPr>
            <a:t>Outcomes</a:t>
          </a:r>
          <a:endParaRPr lang="es-PA" sz="3300" kern="1200" dirty="0"/>
        </a:p>
        <a:p>
          <a:pPr marL="228600" lvl="1" indent="-228600" algn="l" defTabSz="1155700">
            <a:lnSpc>
              <a:spcPct val="90000"/>
            </a:lnSpc>
            <a:spcBef>
              <a:spcPct val="0"/>
            </a:spcBef>
            <a:spcAft>
              <a:spcPct val="15000"/>
            </a:spcAft>
            <a:buChar char="•"/>
          </a:pPr>
          <a:r>
            <a:rPr lang="es-PA" sz="2600" kern="1200">
              <a:effectLst/>
              <a:latin typeface="+mn-lt"/>
              <a:ea typeface="+mn-ea"/>
              <a:cs typeface="+mn-cs"/>
            </a:rPr>
            <a:t>Modificaron esta clasificación</a:t>
          </a:r>
          <a:endParaRPr lang="es-PA" sz="2600" kern="1200" dirty="0"/>
        </a:p>
        <a:p>
          <a:pPr marL="228600" lvl="1" indent="-228600" algn="l" defTabSz="1155700">
            <a:lnSpc>
              <a:spcPct val="90000"/>
            </a:lnSpc>
            <a:spcBef>
              <a:spcPct val="0"/>
            </a:spcBef>
            <a:spcAft>
              <a:spcPct val="15000"/>
            </a:spcAft>
            <a:buChar char="•"/>
          </a:pPr>
          <a:r>
            <a:rPr lang="es-PA" sz="2600" kern="1200" dirty="0">
              <a:effectLst/>
              <a:latin typeface="+mn-lt"/>
              <a:ea typeface="+mn-ea"/>
              <a:cs typeface="+mn-cs"/>
            </a:rPr>
            <a:t>resaltar la importancia del impacto independiente de la TFG, albuminuria y causa de ERC</a:t>
          </a:r>
          <a:endParaRPr lang="es-PA" sz="2600" kern="1200" dirty="0"/>
        </a:p>
      </dsp:txBody>
      <dsp:txXfrm>
        <a:off x="2298596" y="2110306"/>
        <a:ext cx="8235157" cy="1918460"/>
      </dsp:txXfrm>
    </dsp:sp>
    <dsp:sp modelId="{06F41498-3F92-4225-96A8-CF9E39F8F14F}">
      <dsp:nvSpPr>
        <dsp:cNvPr id="0" name=""/>
        <dsp:cNvSpPr/>
      </dsp:nvSpPr>
      <dsp:spPr>
        <a:xfrm>
          <a:off x="191846" y="2302152"/>
          <a:ext cx="2106750" cy="153476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2971F-F9F9-4DEC-B392-0F5ACCF3954E}">
      <dsp:nvSpPr>
        <dsp:cNvPr id="0" name=""/>
        <dsp:cNvSpPr/>
      </dsp:nvSpPr>
      <dsp:spPr>
        <a:xfrm rot="5400000">
          <a:off x="6497304" y="-2594320"/>
          <a:ext cx="1182928" cy="6671782"/>
        </a:xfrm>
        <a:prstGeom prst="round2Same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b="0" kern="1200" dirty="0"/>
            <a:t># pacientes que han iniciado terapia de reemplazo renal por año</a:t>
          </a:r>
          <a:endParaRPr lang="es-PA" sz="1600" b="0" kern="1200" dirty="0"/>
        </a:p>
        <a:p>
          <a:pPr marL="171450" lvl="1" indent="-171450" algn="l" defTabSz="711200">
            <a:lnSpc>
              <a:spcPct val="90000"/>
            </a:lnSpc>
            <a:spcBef>
              <a:spcPct val="0"/>
            </a:spcBef>
            <a:spcAft>
              <a:spcPct val="15000"/>
            </a:spcAft>
            <a:buChar char="•"/>
          </a:pPr>
          <a:r>
            <a:rPr lang="es-ES" sz="1600" b="0" kern="1200" dirty="0"/>
            <a:t>Pacientes por millón de habitantes/año</a:t>
          </a:r>
          <a:endParaRPr lang="es-PA" sz="1600" b="0" kern="1200" dirty="0"/>
        </a:p>
        <a:p>
          <a:pPr marL="171450" lvl="1" indent="-171450" algn="l" defTabSz="711200">
            <a:lnSpc>
              <a:spcPct val="90000"/>
            </a:lnSpc>
            <a:spcBef>
              <a:spcPct val="0"/>
            </a:spcBef>
            <a:spcAft>
              <a:spcPct val="15000"/>
            </a:spcAft>
            <a:buChar char="•"/>
          </a:pPr>
          <a:r>
            <a:rPr lang="es-ES" sz="1600" b="0" kern="1200" dirty="0"/>
            <a:t>Subestimación </a:t>
          </a:r>
          <a:endParaRPr lang="es-PA" sz="1600" b="0" kern="1200" dirty="0"/>
        </a:p>
      </dsp:txBody>
      <dsp:txXfrm rot="-5400000">
        <a:off x="3752877" y="207853"/>
        <a:ext cx="6614036" cy="1067436"/>
      </dsp:txXfrm>
    </dsp:sp>
    <dsp:sp modelId="{C5C96CFB-33BB-433E-83FD-FFF058365D4C}">
      <dsp:nvSpPr>
        <dsp:cNvPr id="0" name=""/>
        <dsp:cNvSpPr/>
      </dsp:nvSpPr>
      <dsp:spPr>
        <a:xfrm>
          <a:off x="0" y="2240"/>
          <a:ext cx="3752877" cy="1478660"/>
        </a:xfrm>
        <a:prstGeom prst="roundRect">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effectLst/>
              <a:latin typeface="+mn-lt"/>
              <a:ea typeface="+mn-ea"/>
              <a:cs typeface="+mn-cs"/>
            </a:rPr>
            <a:t>Incidencia de ERT</a:t>
          </a:r>
          <a:endParaRPr lang="es-PA" sz="1600" kern="1200" dirty="0"/>
        </a:p>
      </dsp:txBody>
      <dsp:txXfrm>
        <a:off x="72182" y="74422"/>
        <a:ext cx="3608513" cy="1334296"/>
      </dsp:txXfrm>
    </dsp:sp>
    <dsp:sp modelId="{A25FA4EE-EF64-4234-B26B-445414A73E84}">
      <dsp:nvSpPr>
        <dsp:cNvPr id="0" name=""/>
        <dsp:cNvSpPr/>
      </dsp:nvSpPr>
      <dsp:spPr>
        <a:xfrm rot="5400000">
          <a:off x="6497304" y="-1041727"/>
          <a:ext cx="1182928" cy="6671782"/>
        </a:xfrm>
        <a:prstGeom prst="round2Same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t>Disparidad racial, étnica.</a:t>
          </a:r>
          <a:endParaRPr lang="es-PA" sz="1600" kern="1200" dirty="0"/>
        </a:p>
        <a:p>
          <a:pPr marL="171450" lvl="1" indent="-171450" algn="l" defTabSz="711200">
            <a:lnSpc>
              <a:spcPct val="90000"/>
            </a:lnSpc>
            <a:spcBef>
              <a:spcPct val="0"/>
            </a:spcBef>
            <a:spcAft>
              <a:spcPct val="15000"/>
            </a:spcAft>
            <a:buChar char="•"/>
          </a:pPr>
          <a:r>
            <a:rPr lang="es-ES" sz="1600" kern="1200" dirty="0"/>
            <a:t>Prevalencias de enfermedades crónicas</a:t>
          </a:r>
          <a:endParaRPr lang="es-PA" sz="1600" kern="1200" dirty="0"/>
        </a:p>
        <a:p>
          <a:pPr marL="171450" lvl="1" indent="-171450" algn="l" defTabSz="711200">
            <a:lnSpc>
              <a:spcPct val="90000"/>
            </a:lnSpc>
            <a:spcBef>
              <a:spcPct val="0"/>
            </a:spcBef>
            <a:spcAft>
              <a:spcPct val="15000"/>
            </a:spcAft>
            <a:buChar char="•"/>
          </a:pPr>
          <a:endParaRPr lang="es-PA" sz="1600" kern="1200" dirty="0"/>
        </a:p>
      </dsp:txBody>
      <dsp:txXfrm rot="-5400000">
        <a:off x="3752877" y="1760446"/>
        <a:ext cx="6614036" cy="1067436"/>
      </dsp:txXfrm>
    </dsp:sp>
    <dsp:sp modelId="{DFBE7430-C628-425B-8422-095B2217FC26}">
      <dsp:nvSpPr>
        <dsp:cNvPr id="0" name=""/>
        <dsp:cNvSpPr/>
      </dsp:nvSpPr>
      <dsp:spPr>
        <a:xfrm>
          <a:off x="0" y="1554833"/>
          <a:ext cx="3752877" cy="1478660"/>
        </a:xfrm>
        <a:prstGeom prst="roundRect">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effectLst/>
              <a:latin typeface="+mn-lt"/>
              <a:ea typeface="+mn-ea"/>
              <a:cs typeface="+mn-cs"/>
            </a:rPr>
            <a:t>Epidemiología muy heterogénea a nivel mundial</a:t>
          </a:r>
          <a:endParaRPr lang="es-PA" sz="1600" kern="1200" dirty="0"/>
        </a:p>
      </dsp:txBody>
      <dsp:txXfrm>
        <a:off x="72182" y="1627015"/>
        <a:ext cx="3608513" cy="1334296"/>
      </dsp:txXfrm>
    </dsp:sp>
    <dsp:sp modelId="{11A89116-A3F8-42BF-A3FB-8BC05817B42C}">
      <dsp:nvSpPr>
        <dsp:cNvPr id="0" name=""/>
        <dsp:cNvSpPr/>
      </dsp:nvSpPr>
      <dsp:spPr>
        <a:xfrm rot="5400000">
          <a:off x="6497304" y="510866"/>
          <a:ext cx="1182928" cy="6671782"/>
        </a:xfrm>
        <a:prstGeom prst="round2Same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t>2013 – Incidencia: 117,1662 pacientes</a:t>
          </a:r>
          <a:endParaRPr lang="es-PA" sz="1600" kern="1200" dirty="0"/>
        </a:p>
        <a:p>
          <a:pPr marL="171450" lvl="1" indent="-171450" algn="l" defTabSz="711200">
            <a:lnSpc>
              <a:spcPct val="90000"/>
            </a:lnSpc>
            <a:spcBef>
              <a:spcPct val="0"/>
            </a:spcBef>
            <a:spcAft>
              <a:spcPct val="15000"/>
            </a:spcAft>
            <a:buChar char="•"/>
          </a:pPr>
          <a:r>
            <a:rPr lang="es-ES" sz="1600" kern="1200" dirty="0"/>
            <a:t>Tasa ajustada de 363 </a:t>
          </a:r>
          <a:r>
            <a:rPr lang="es-ES" sz="1600" kern="1200" dirty="0" err="1"/>
            <a:t>pmp</a:t>
          </a:r>
          <a:r>
            <a:rPr lang="es-ES" sz="1600" kern="1200" dirty="0"/>
            <a:t>/año</a:t>
          </a:r>
          <a:endParaRPr lang="es-PA" sz="1600" kern="1200" dirty="0"/>
        </a:p>
        <a:p>
          <a:pPr marL="171450" lvl="1" indent="-171450" algn="l" defTabSz="711200">
            <a:lnSpc>
              <a:spcPct val="90000"/>
            </a:lnSpc>
            <a:spcBef>
              <a:spcPct val="0"/>
            </a:spcBef>
            <a:spcAft>
              <a:spcPct val="15000"/>
            </a:spcAft>
            <a:buChar char="•"/>
          </a:pPr>
          <a:r>
            <a:rPr lang="es-ES" sz="1600" kern="1200" dirty="0"/>
            <a:t>Tasa de incidencia: negros 3.0, caucásicos 1.1, hispanos 1.4</a:t>
          </a:r>
          <a:endParaRPr lang="es-PA" sz="1600" kern="1200" dirty="0"/>
        </a:p>
      </dsp:txBody>
      <dsp:txXfrm rot="-5400000">
        <a:off x="3752877" y="3313039"/>
        <a:ext cx="6614036" cy="1067436"/>
      </dsp:txXfrm>
    </dsp:sp>
    <dsp:sp modelId="{A386E20F-E88D-45FA-98F7-6066A2B12DAE}">
      <dsp:nvSpPr>
        <dsp:cNvPr id="0" name=""/>
        <dsp:cNvSpPr/>
      </dsp:nvSpPr>
      <dsp:spPr>
        <a:xfrm>
          <a:off x="0" y="3107427"/>
          <a:ext cx="3752877" cy="1478660"/>
        </a:xfrm>
        <a:prstGeom prst="roundRect">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effectLst/>
              <a:latin typeface="+mn-lt"/>
              <a:ea typeface="+mn-ea"/>
              <a:cs typeface="+mn-cs"/>
            </a:rPr>
            <a:t>USRDS</a:t>
          </a:r>
          <a:endParaRPr lang="es-PA" sz="1600" kern="1200" dirty="0"/>
        </a:p>
      </dsp:txBody>
      <dsp:txXfrm>
        <a:off x="72182" y="3179609"/>
        <a:ext cx="3608513" cy="13342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D3992-CDE3-4745-9B12-C4BA5C308F2F}">
      <dsp:nvSpPr>
        <dsp:cNvPr id="0" name=""/>
        <dsp:cNvSpPr/>
      </dsp:nvSpPr>
      <dsp:spPr>
        <a:xfrm>
          <a:off x="4019" y="47338"/>
          <a:ext cx="2416678" cy="695267"/>
        </a:xfrm>
        <a:prstGeom prst="rect">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w="9525" cap="flat" cmpd="sng" algn="ctr">
          <a:solidFill>
            <a:schemeClr val="dk2">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s-ES" sz="2100" kern="1200" dirty="0"/>
            <a:t>Sexo </a:t>
          </a:r>
          <a:endParaRPr lang="es-PA" sz="2100" kern="1200" dirty="0"/>
        </a:p>
      </dsp:txBody>
      <dsp:txXfrm>
        <a:off x="4019" y="47338"/>
        <a:ext cx="2416678" cy="695267"/>
      </dsp:txXfrm>
    </dsp:sp>
    <dsp:sp modelId="{4A414D06-ED02-4427-86F0-DE6849B6137C}">
      <dsp:nvSpPr>
        <dsp:cNvPr id="0" name=""/>
        <dsp:cNvSpPr/>
      </dsp:nvSpPr>
      <dsp:spPr>
        <a:xfrm>
          <a:off x="4019" y="742606"/>
          <a:ext cx="2416678" cy="3401055"/>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s-ES" sz="2100" b="1" kern="1200" dirty="0"/>
            <a:t>Mayor frecuencia en hombres </a:t>
          </a:r>
          <a:endParaRPr lang="es-PA" sz="2100" b="1" kern="1200" dirty="0"/>
        </a:p>
        <a:p>
          <a:pPr marL="457200" lvl="2" indent="-228600" algn="l" defTabSz="933450">
            <a:lnSpc>
              <a:spcPct val="90000"/>
            </a:lnSpc>
            <a:spcBef>
              <a:spcPct val="0"/>
            </a:spcBef>
            <a:spcAft>
              <a:spcPct val="15000"/>
            </a:spcAft>
            <a:buChar char="•"/>
          </a:pPr>
          <a:r>
            <a:rPr lang="es-ES" sz="2100" kern="1200" dirty="0"/>
            <a:t>Europa</a:t>
          </a:r>
          <a:endParaRPr lang="es-PA" sz="2100" kern="1200" dirty="0"/>
        </a:p>
        <a:p>
          <a:pPr marL="457200" lvl="2" indent="-228600" algn="l" defTabSz="933450">
            <a:lnSpc>
              <a:spcPct val="90000"/>
            </a:lnSpc>
            <a:spcBef>
              <a:spcPct val="0"/>
            </a:spcBef>
            <a:spcAft>
              <a:spcPct val="15000"/>
            </a:spcAft>
            <a:buChar char="•"/>
          </a:pPr>
          <a:r>
            <a:rPr lang="es-ES" sz="2100" kern="1200" dirty="0"/>
            <a:t>Estados Unidos (USRDS)</a:t>
          </a:r>
          <a:endParaRPr lang="es-PA" sz="2100" kern="1200" dirty="0"/>
        </a:p>
        <a:p>
          <a:pPr marL="228600" lvl="1" indent="-228600" algn="l" defTabSz="933450">
            <a:lnSpc>
              <a:spcPct val="90000"/>
            </a:lnSpc>
            <a:spcBef>
              <a:spcPct val="0"/>
            </a:spcBef>
            <a:spcAft>
              <a:spcPct val="15000"/>
            </a:spcAft>
            <a:buChar char="•"/>
          </a:pPr>
          <a:r>
            <a:rPr lang="es-ES" sz="2100" b="1" kern="1200" dirty="0"/>
            <a:t>KEEP México, KEEP US</a:t>
          </a:r>
          <a:endParaRPr lang="es-PA" sz="2100" b="1" kern="1200" dirty="0"/>
        </a:p>
        <a:p>
          <a:pPr marL="457200" lvl="2" indent="-228600" algn="l" defTabSz="933450">
            <a:lnSpc>
              <a:spcPct val="90000"/>
            </a:lnSpc>
            <a:spcBef>
              <a:spcPct val="0"/>
            </a:spcBef>
            <a:spcAft>
              <a:spcPct val="15000"/>
            </a:spcAft>
            <a:buChar char="•"/>
          </a:pPr>
          <a:r>
            <a:rPr lang="es-ES" sz="2100" kern="1200" dirty="0"/>
            <a:t>Mayor frecuencia en mujeres*</a:t>
          </a:r>
          <a:endParaRPr lang="es-PA" sz="2100" kern="1200" dirty="0"/>
        </a:p>
        <a:p>
          <a:pPr marL="228600" lvl="1" indent="-228600" algn="l" defTabSz="933450">
            <a:lnSpc>
              <a:spcPct val="90000"/>
            </a:lnSpc>
            <a:spcBef>
              <a:spcPct val="0"/>
            </a:spcBef>
            <a:spcAft>
              <a:spcPct val="15000"/>
            </a:spcAft>
            <a:buChar char="•"/>
          </a:pPr>
          <a:endParaRPr lang="es-PA" sz="2100" kern="1200" dirty="0"/>
        </a:p>
      </dsp:txBody>
      <dsp:txXfrm>
        <a:off x="4019" y="742606"/>
        <a:ext cx="2416678" cy="3401055"/>
      </dsp:txXfrm>
    </dsp:sp>
    <dsp:sp modelId="{1D05D77A-6A63-41DD-B416-D4B5A06DD727}">
      <dsp:nvSpPr>
        <dsp:cNvPr id="0" name=""/>
        <dsp:cNvSpPr/>
      </dsp:nvSpPr>
      <dsp:spPr>
        <a:xfrm>
          <a:off x="2759032" y="47338"/>
          <a:ext cx="2416678" cy="695267"/>
        </a:xfrm>
        <a:prstGeom prst="rect">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w="9525" cap="flat" cmpd="sng" algn="ctr">
          <a:solidFill>
            <a:schemeClr val="dk2">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s-ES" sz="2100" kern="1200" dirty="0"/>
            <a:t>Edad </a:t>
          </a:r>
          <a:endParaRPr lang="es-PA" sz="2100" kern="1200" dirty="0"/>
        </a:p>
      </dsp:txBody>
      <dsp:txXfrm>
        <a:off x="2759032" y="47338"/>
        <a:ext cx="2416678" cy="695267"/>
      </dsp:txXfrm>
    </dsp:sp>
    <dsp:sp modelId="{DFF360D7-080A-4B2F-B514-79068026952E}">
      <dsp:nvSpPr>
        <dsp:cNvPr id="0" name=""/>
        <dsp:cNvSpPr/>
      </dsp:nvSpPr>
      <dsp:spPr>
        <a:xfrm>
          <a:off x="2759032" y="742606"/>
          <a:ext cx="2416678" cy="3401055"/>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s-ES" sz="2100" b="1" kern="1200" dirty="0"/>
            <a:t>Estados Unidos (USRDS)</a:t>
          </a:r>
          <a:endParaRPr lang="es-PA" sz="2100" b="1" kern="1200" dirty="0"/>
        </a:p>
        <a:p>
          <a:pPr marL="457200" lvl="2" indent="-228600" algn="l" defTabSz="933450">
            <a:lnSpc>
              <a:spcPct val="90000"/>
            </a:lnSpc>
            <a:spcBef>
              <a:spcPct val="0"/>
            </a:spcBef>
            <a:spcAft>
              <a:spcPct val="15000"/>
            </a:spcAft>
            <a:buChar char="•"/>
          </a:pPr>
          <a:r>
            <a:rPr lang="es-ES" sz="2100" kern="1200" dirty="0">
              <a:latin typeface="Yu Gothic UI" panose="020B0500000000000000" pitchFamily="34" charset="-128"/>
              <a:ea typeface="Yu Gothic UI" panose="020B0500000000000000" pitchFamily="34" charset="-128"/>
            </a:rPr>
            <a:t>↑</a:t>
          </a:r>
          <a:r>
            <a:rPr lang="es-ES" sz="2100" kern="1200" dirty="0"/>
            <a:t> de 45-74 años y  &gt;75 años</a:t>
          </a:r>
          <a:endParaRPr lang="es-PA" sz="2100" kern="1200" dirty="0"/>
        </a:p>
      </dsp:txBody>
      <dsp:txXfrm>
        <a:off x="2759032" y="742606"/>
        <a:ext cx="2416678" cy="3401055"/>
      </dsp:txXfrm>
    </dsp:sp>
    <dsp:sp modelId="{C232C6FC-4757-408B-941B-7011DB6FBE9B}">
      <dsp:nvSpPr>
        <dsp:cNvPr id="0" name=""/>
        <dsp:cNvSpPr/>
      </dsp:nvSpPr>
      <dsp:spPr>
        <a:xfrm>
          <a:off x="5514046" y="47338"/>
          <a:ext cx="2416678" cy="695267"/>
        </a:xfrm>
        <a:prstGeom prst="rect">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w="9525" cap="flat" cmpd="sng" algn="ctr">
          <a:solidFill>
            <a:schemeClr val="dk2">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s-ES" sz="2100" kern="1200" dirty="0"/>
            <a:t>Raza </a:t>
          </a:r>
          <a:endParaRPr lang="es-PA" sz="2100" kern="1200" dirty="0"/>
        </a:p>
      </dsp:txBody>
      <dsp:txXfrm>
        <a:off x="5514046" y="47338"/>
        <a:ext cx="2416678" cy="695267"/>
      </dsp:txXfrm>
    </dsp:sp>
    <dsp:sp modelId="{2B300C43-40F0-44A7-9179-0DC73571BCB7}">
      <dsp:nvSpPr>
        <dsp:cNvPr id="0" name=""/>
        <dsp:cNvSpPr/>
      </dsp:nvSpPr>
      <dsp:spPr>
        <a:xfrm>
          <a:off x="5514046" y="742606"/>
          <a:ext cx="2416678" cy="3401055"/>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s-ES" sz="2100" kern="1200" dirty="0" err="1"/>
            <a:t>Afroamaericanos</a:t>
          </a:r>
          <a:endParaRPr lang="es-PA" sz="2100" kern="1200" dirty="0"/>
        </a:p>
        <a:p>
          <a:pPr marL="228600" lvl="1" indent="-228600" algn="l" defTabSz="933450">
            <a:lnSpc>
              <a:spcPct val="90000"/>
            </a:lnSpc>
            <a:spcBef>
              <a:spcPct val="0"/>
            </a:spcBef>
            <a:spcAft>
              <a:spcPct val="15000"/>
            </a:spcAft>
            <a:buChar char="•"/>
          </a:pPr>
          <a:r>
            <a:rPr lang="es-ES" sz="2100" kern="1200" dirty="0"/>
            <a:t>Mayor velocidad de progresión (USRDS)</a:t>
          </a:r>
          <a:endParaRPr lang="es-PA" sz="2100" kern="1200" dirty="0"/>
        </a:p>
        <a:p>
          <a:pPr marL="228600" lvl="1" indent="-228600" algn="l" defTabSz="933450">
            <a:lnSpc>
              <a:spcPct val="90000"/>
            </a:lnSpc>
            <a:spcBef>
              <a:spcPct val="0"/>
            </a:spcBef>
            <a:spcAft>
              <a:spcPct val="15000"/>
            </a:spcAft>
            <a:buChar char="•"/>
          </a:pPr>
          <a:r>
            <a:rPr lang="es-ES" sz="2100" kern="1200" dirty="0"/>
            <a:t>Mayor incidencia y prevalencia en afroamericanos e hispanos (USRDS)</a:t>
          </a:r>
          <a:endParaRPr lang="es-PA" sz="2100" kern="1200" dirty="0"/>
        </a:p>
      </dsp:txBody>
      <dsp:txXfrm>
        <a:off x="5514046" y="742606"/>
        <a:ext cx="2416678" cy="3401055"/>
      </dsp:txXfrm>
    </dsp:sp>
    <dsp:sp modelId="{3D5BA290-AB56-4864-93BA-501D78F59DB2}">
      <dsp:nvSpPr>
        <dsp:cNvPr id="0" name=""/>
        <dsp:cNvSpPr/>
      </dsp:nvSpPr>
      <dsp:spPr>
        <a:xfrm>
          <a:off x="8269060" y="47338"/>
          <a:ext cx="2416678" cy="695267"/>
        </a:xfrm>
        <a:prstGeom prst="rect">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w="9525" cap="flat" cmpd="sng" algn="ctr">
          <a:solidFill>
            <a:schemeClr val="dk2">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s-ES" sz="2100" kern="1200" dirty="0"/>
            <a:t>Diagnóstico/Causa de ERC</a:t>
          </a:r>
          <a:endParaRPr lang="es-PA" sz="2100" kern="1200" dirty="0"/>
        </a:p>
      </dsp:txBody>
      <dsp:txXfrm>
        <a:off x="8269060" y="47338"/>
        <a:ext cx="2416678" cy="695267"/>
      </dsp:txXfrm>
    </dsp:sp>
    <dsp:sp modelId="{9C06BEDB-12CF-405C-954F-C44FB02213F5}">
      <dsp:nvSpPr>
        <dsp:cNvPr id="0" name=""/>
        <dsp:cNvSpPr/>
      </dsp:nvSpPr>
      <dsp:spPr>
        <a:xfrm>
          <a:off x="8269060" y="742606"/>
          <a:ext cx="2416678" cy="3401055"/>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s-ES" sz="2100" b="1" kern="1200" dirty="0"/>
            <a:t>USRDS</a:t>
          </a:r>
          <a:endParaRPr lang="es-PA" sz="2100" b="1" kern="1200" dirty="0"/>
        </a:p>
        <a:p>
          <a:pPr marL="457200" lvl="2" indent="-228600" algn="l" defTabSz="933450">
            <a:lnSpc>
              <a:spcPct val="90000"/>
            </a:lnSpc>
            <a:spcBef>
              <a:spcPct val="0"/>
            </a:spcBef>
            <a:spcAft>
              <a:spcPct val="15000"/>
            </a:spcAft>
            <a:buChar char="•"/>
          </a:pPr>
          <a:r>
            <a:rPr lang="es-ES" sz="2100" kern="1200" dirty="0"/>
            <a:t>Diabetes Mellitus</a:t>
          </a:r>
          <a:endParaRPr lang="es-PA" sz="2100" kern="1200" dirty="0"/>
        </a:p>
        <a:p>
          <a:pPr marL="685800" lvl="3" indent="-228600" algn="l" defTabSz="933450">
            <a:lnSpc>
              <a:spcPct val="90000"/>
            </a:lnSpc>
            <a:spcBef>
              <a:spcPct val="0"/>
            </a:spcBef>
            <a:spcAft>
              <a:spcPct val="15000"/>
            </a:spcAft>
            <a:buChar char="•"/>
          </a:pPr>
          <a:r>
            <a:rPr lang="es-ES" sz="2100" kern="1200" dirty="0"/>
            <a:t>1era causa</a:t>
          </a:r>
          <a:endParaRPr lang="es-PA" sz="2100" kern="1200" dirty="0"/>
        </a:p>
        <a:p>
          <a:pPr marL="457200" lvl="2" indent="-228600" algn="l" defTabSz="933450">
            <a:lnSpc>
              <a:spcPct val="90000"/>
            </a:lnSpc>
            <a:spcBef>
              <a:spcPct val="0"/>
            </a:spcBef>
            <a:spcAft>
              <a:spcPct val="15000"/>
            </a:spcAft>
            <a:buChar char="•"/>
          </a:pPr>
          <a:r>
            <a:rPr lang="es-ES" sz="2100" kern="1200" dirty="0"/>
            <a:t>Mayor entre afroamericanos</a:t>
          </a:r>
          <a:endParaRPr lang="es-PA" sz="2100" kern="1200" dirty="0"/>
        </a:p>
        <a:p>
          <a:pPr marL="457200" lvl="2" indent="-228600" algn="l" defTabSz="933450">
            <a:lnSpc>
              <a:spcPct val="90000"/>
            </a:lnSpc>
            <a:spcBef>
              <a:spcPct val="0"/>
            </a:spcBef>
            <a:spcAft>
              <a:spcPct val="15000"/>
            </a:spcAft>
            <a:buChar char="•"/>
          </a:pPr>
          <a:r>
            <a:rPr lang="es-ES" sz="2100" kern="1200" dirty="0"/>
            <a:t>Hipertensión</a:t>
          </a:r>
          <a:endParaRPr lang="es-PA" sz="2100" kern="1200" dirty="0"/>
        </a:p>
        <a:p>
          <a:pPr marL="685800" lvl="3" indent="-228600" algn="l" defTabSz="933450">
            <a:lnSpc>
              <a:spcPct val="90000"/>
            </a:lnSpc>
            <a:spcBef>
              <a:spcPct val="0"/>
            </a:spcBef>
            <a:spcAft>
              <a:spcPct val="15000"/>
            </a:spcAft>
            <a:buChar char="•"/>
          </a:pPr>
          <a:r>
            <a:rPr lang="es-ES" sz="2100" kern="1200" dirty="0"/>
            <a:t>2d causa</a:t>
          </a:r>
          <a:endParaRPr lang="es-PA" sz="2100" kern="1200" dirty="0"/>
        </a:p>
      </dsp:txBody>
      <dsp:txXfrm>
        <a:off x="8269060" y="742606"/>
        <a:ext cx="2416678" cy="34010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981B4-CA52-49B7-8166-42BF470B1729}">
      <dsp:nvSpPr>
        <dsp:cNvPr id="0" name=""/>
        <dsp:cNvSpPr/>
      </dsp:nvSpPr>
      <dsp:spPr>
        <a:xfrm>
          <a:off x="0" y="651436"/>
          <a:ext cx="9906000" cy="82133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ES" sz="3600" kern="1200" dirty="0"/>
            <a:t>TFG </a:t>
          </a:r>
          <a:r>
            <a:rPr lang="es-PA" sz="3600" kern="1200" dirty="0"/>
            <a:t>&lt;60 ml/ min/1.73 m2 por más de 3 meses</a:t>
          </a:r>
        </a:p>
      </dsp:txBody>
      <dsp:txXfrm>
        <a:off x="40094" y="691530"/>
        <a:ext cx="9825812" cy="741151"/>
      </dsp:txXfrm>
    </dsp:sp>
    <dsp:sp modelId="{0E2213CF-4FC4-448B-8968-C7C1464FA2D3}">
      <dsp:nvSpPr>
        <dsp:cNvPr id="0" name=""/>
        <dsp:cNvSpPr/>
      </dsp:nvSpPr>
      <dsp:spPr>
        <a:xfrm>
          <a:off x="0" y="1472776"/>
          <a:ext cx="9906000"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4516"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s-PA" sz="2800" kern="1200" dirty="0" err="1"/>
            <a:t>Chronic</a:t>
          </a:r>
          <a:r>
            <a:rPr lang="es-PA" sz="2800" kern="1200" dirty="0"/>
            <a:t> </a:t>
          </a:r>
          <a:r>
            <a:rPr lang="es-PA" sz="2800" kern="1200" dirty="0" err="1"/>
            <a:t>Kidney</a:t>
          </a:r>
          <a:r>
            <a:rPr lang="es-PA" sz="2800" kern="1200" dirty="0"/>
            <a:t> </a:t>
          </a:r>
          <a:r>
            <a:rPr lang="es-PA" sz="2800" kern="1200" dirty="0" err="1"/>
            <a:t>Disease</a:t>
          </a:r>
          <a:r>
            <a:rPr lang="es-PA" sz="2800" kern="1200" dirty="0"/>
            <a:t>–</a:t>
          </a:r>
          <a:r>
            <a:rPr lang="es-PA" sz="2800" kern="1200" dirty="0" err="1"/>
            <a:t>Epidemiology</a:t>
          </a:r>
          <a:r>
            <a:rPr lang="es-PA" sz="2800" kern="1200" dirty="0"/>
            <a:t> </a:t>
          </a:r>
          <a:r>
            <a:rPr lang="es-PA" sz="2800" kern="1200" dirty="0" err="1"/>
            <a:t>Collaboration</a:t>
          </a:r>
          <a:r>
            <a:rPr lang="es-PA" sz="2800" kern="1200" dirty="0"/>
            <a:t> (CKD-EPI)</a:t>
          </a:r>
          <a:r>
            <a:rPr lang="es-PA" sz="2800" kern="1200" dirty="0">
              <a:latin typeface="Century Gothic" panose="020B0502020202020204" pitchFamily="34" charset="0"/>
            </a:rPr>
            <a:t>*</a:t>
          </a:r>
          <a:endParaRPr lang="es-PA" sz="2800" kern="1200" dirty="0"/>
        </a:p>
      </dsp:txBody>
      <dsp:txXfrm>
        <a:off x="0" y="1472776"/>
        <a:ext cx="9906000" cy="596160"/>
      </dsp:txXfrm>
    </dsp:sp>
    <dsp:sp modelId="{0B3C3FB8-AEEA-48F2-AB5F-AAC62B677BEB}">
      <dsp:nvSpPr>
        <dsp:cNvPr id="0" name=""/>
        <dsp:cNvSpPr/>
      </dsp:nvSpPr>
      <dsp:spPr>
        <a:xfrm>
          <a:off x="0" y="2068936"/>
          <a:ext cx="9906000" cy="82133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PA" sz="3600" kern="1200" dirty="0"/>
            <a:t>Albuminuria ≥30 mg/g – en 2-3 muestras de orina</a:t>
          </a:r>
        </a:p>
      </dsp:txBody>
      <dsp:txXfrm>
        <a:off x="40094" y="2109030"/>
        <a:ext cx="9825812" cy="7411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6E468-8388-4D1B-A6F0-B11856800260}">
      <dsp:nvSpPr>
        <dsp:cNvPr id="0" name=""/>
        <dsp:cNvSpPr/>
      </dsp:nvSpPr>
      <dsp:spPr>
        <a:xfrm>
          <a:off x="0" y="537905"/>
          <a:ext cx="9790905" cy="570375"/>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Font typeface="Arial" charset="0"/>
            <a:buNone/>
          </a:pPr>
          <a:r>
            <a:rPr lang="es-PA" sz="2500" kern="1200" dirty="0"/>
            <a:t>Utilizada millones de veces por año en Estados Unidos</a:t>
          </a:r>
        </a:p>
      </dsp:txBody>
      <dsp:txXfrm>
        <a:off x="27843" y="565748"/>
        <a:ext cx="9735219" cy="514689"/>
      </dsp:txXfrm>
    </dsp:sp>
    <dsp:sp modelId="{7C7B2801-6DD5-41BB-8E5C-93721A545296}">
      <dsp:nvSpPr>
        <dsp:cNvPr id="0" name=""/>
        <dsp:cNvSpPr/>
      </dsp:nvSpPr>
      <dsp:spPr>
        <a:xfrm>
          <a:off x="0" y="1180280"/>
          <a:ext cx="9790905" cy="570375"/>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PA" sz="2500" kern="1200"/>
            <a:t>TFG estimada se reporta en </a:t>
          </a:r>
          <a:r>
            <a:rPr lang="en-US" sz="2500" kern="1200"/>
            <a:t>&gt; 90% de los laboratorios de Estados Unidos</a:t>
          </a:r>
          <a:endParaRPr lang="en-US" sz="2500" kern="1200" dirty="0"/>
        </a:p>
      </dsp:txBody>
      <dsp:txXfrm>
        <a:off x="27843" y="1208123"/>
        <a:ext cx="9735219" cy="514689"/>
      </dsp:txXfrm>
    </dsp:sp>
    <dsp:sp modelId="{9CB531BF-9F3E-4EA8-A282-38F05B8E87A7}">
      <dsp:nvSpPr>
        <dsp:cNvPr id="0" name=""/>
        <dsp:cNvSpPr/>
      </dsp:nvSpPr>
      <dsp:spPr>
        <a:xfrm>
          <a:off x="0" y="1750655"/>
          <a:ext cx="9790905" cy="62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861"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err="1"/>
            <a:t>En</a:t>
          </a:r>
          <a:r>
            <a:rPr lang="en-US" sz="2000" kern="1200" dirty="0"/>
            <a:t> Panamá – </a:t>
          </a:r>
          <a:r>
            <a:rPr lang="en-US" sz="2000" kern="1200" dirty="0" err="1"/>
            <a:t>mejores</a:t>
          </a:r>
          <a:r>
            <a:rPr lang="en-US" sz="2000" kern="1200" dirty="0"/>
            <a:t> </a:t>
          </a:r>
          <a:r>
            <a:rPr lang="en-US" sz="2000" kern="1200" dirty="0" err="1"/>
            <a:t>reportes</a:t>
          </a:r>
          <a:r>
            <a:rPr lang="en-US" sz="2000" kern="1200" dirty="0"/>
            <a:t> </a:t>
          </a:r>
          <a:r>
            <a:rPr lang="en-US" sz="2000" kern="1200" dirty="0" err="1"/>
            <a:t>cada</a:t>
          </a:r>
          <a:r>
            <a:rPr lang="en-US" sz="2000" kern="1200" dirty="0"/>
            <a:t> </a:t>
          </a:r>
          <a:r>
            <a:rPr lang="en-US" sz="2000" kern="1200" dirty="0" err="1"/>
            <a:t>año</a:t>
          </a:r>
          <a:endParaRPr lang="en-US" sz="2000" kern="1200" dirty="0"/>
        </a:p>
        <a:p>
          <a:pPr marL="228600" lvl="1" indent="-228600" algn="l" defTabSz="889000">
            <a:lnSpc>
              <a:spcPct val="90000"/>
            </a:lnSpc>
            <a:spcBef>
              <a:spcPct val="0"/>
            </a:spcBef>
            <a:spcAft>
              <a:spcPct val="20000"/>
            </a:spcAft>
            <a:buChar char="•"/>
          </a:pPr>
          <a:endParaRPr lang="en-US" sz="2000" kern="1200" dirty="0"/>
        </a:p>
      </dsp:txBody>
      <dsp:txXfrm>
        <a:off x="0" y="1750655"/>
        <a:ext cx="9790905" cy="621000"/>
      </dsp:txXfrm>
    </dsp:sp>
    <dsp:sp modelId="{EF9087DB-1865-4A87-AD6D-AB9538650F02}">
      <dsp:nvSpPr>
        <dsp:cNvPr id="0" name=""/>
        <dsp:cNvSpPr/>
      </dsp:nvSpPr>
      <dsp:spPr>
        <a:xfrm>
          <a:off x="0" y="2371655"/>
          <a:ext cx="9790905" cy="570375"/>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Impacto sustancial</a:t>
          </a:r>
          <a:endParaRPr lang="en-US" sz="2500" kern="1200" dirty="0"/>
        </a:p>
      </dsp:txBody>
      <dsp:txXfrm>
        <a:off x="27843" y="2399498"/>
        <a:ext cx="9735219" cy="514689"/>
      </dsp:txXfrm>
    </dsp:sp>
    <dsp:sp modelId="{8D66B1D8-5BEB-468E-9813-88703595598E}">
      <dsp:nvSpPr>
        <dsp:cNvPr id="0" name=""/>
        <dsp:cNvSpPr/>
      </dsp:nvSpPr>
      <dsp:spPr>
        <a:xfrm>
          <a:off x="0" y="2942030"/>
          <a:ext cx="9790905" cy="93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861"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Clínico</a:t>
          </a:r>
          <a:endParaRPr lang="en-US" sz="2000" kern="1200" dirty="0"/>
        </a:p>
        <a:p>
          <a:pPr marL="228600" lvl="1" indent="-228600" algn="l" defTabSz="889000">
            <a:lnSpc>
              <a:spcPct val="90000"/>
            </a:lnSpc>
            <a:spcBef>
              <a:spcPct val="0"/>
            </a:spcBef>
            <a:spcAft>
              <a:spcPct val="20000"/>
            </a:spcAft>
            <a:buChar char="•"/>
          </a:pPr>
          <a:r>
            <a:rPr lang="en-US" sz="2000" kern="1200"/>
            <a:t>Investigación</a:t>
          </a:r>
          <a:endParaRPr lang="en-US" sz="2000" kern="1200" dirty="0"/>
        </a:p>
        <a:p>
          <a:pPr marL="228600" lvl="1" indent="-228600" algn="l" defTabSz="889000">
            <a:lnSpc>
              <a:spcPct val="90000"/>
            </a:lnSpc>
            <a:spcBef>
              <a:spcPct val="0"/>
            </a:spcBef>
            <a:spcAft>
              <a:spcPct val="20000"/>
            </a:spcAft>
            <a:buChar char="•"/>
          </a:pPr>
          <a:r>
            <a:rPr lang="en-US" sz="2000" kern="1200" dirty="0" err="1"/>
            <a:t>Salud</a:t>
          </a:r>
          <a:r>
            <a:rPr lang="en-US" sz="2000" kern="1200" dirty="0"/>
            <a:t> </a:t>
          </a:r>
          <a:r>
            <a:rPr lang="en-US" sz="2000" kern="1200" dirty="0" err="1"/>
            <a:t>pública</a:t>
          </a:r>
          <a:endParaRPr lang="es-PA" sz="2000" kern="1200" dirty="0"/>
        </a:p>
      </dsp:txBody>
      <dsp:txXfrm>
        <a:off x="0" y="2942030"/>
        <a:ext cx="9790905" cy="931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CABB7-3B30-432E-B4EA-E2F00673599E}">
      <dsp:nvSpPr>
        <dsp:cNvPr id="0" name=""/>
        <dsp:cNvSpPr/>
      </dsp:nvSpPr>
      <dsp:spPr>
        <a:xfrm>
          <a:off x="2898034" y="365831"/>
          <a:ext cx="4552569" cy="4552569"/>
        </a:xfrm>
        <a:prstGeom prst="pie">
          <a:avLst>
            <a:gd name="adj1" fmla="val 16200000"/>
            <a:gd name="adj2" fmla="val 1800000"/>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err="1"/>
            <a:t>Atenci</a:t>
          </a:r>
          <a:r>
            <a:rPr lang="es-PA" sz="2700" kern="1200" dirty="0" err="1"/>
            <a:t>ón</a:t>
          </a:r>
          <a:r>
            <a:rPr lang="es-PA" sz="2700" kern="1200" dirty="0"/>
            <a:t> clínica</a:t>
          </a:r>
        </a:p>
      </dsp:txBody>
      <dsp:txXfrm>
        <a:off x="5373222" y="1205888"/>
        <a:ext cx="1544621" cy="1517523"/>
      </dsp:txXfrm>
    </dsp:sp>
    <dsp:sp modelId="{4C0680AC-7A51-4B0F-BAE7-743F220FC29E}">
      <dsp:nvSpPr>
        <dsp:cNvPr id="0" name=""/>
        <dsp:cNvSpPr/>
      </dsp:nvSpPr>
      <dsp:spPr>
        <a:xfrm>
          <a:off x="2663359" y="501324"/>
          <a:ext cx="4552569" cy="4552569"/>
        </a:xfrm>
        <a:prstGeom prst="pie">
          <a:avLst>
            <a:gd name="adj1" fmla="val 1800000"/>
            <a:gd name="adj2" fmla="val 9000000"/>
          </a:avLst>
        </a:prstGeom>
        <a:solidFill>
          <a:schemeClr val="accent5">
            <a:hueOff val="-1654278"/>
            <a:satOff val="-8885"/>
            <a:lumOff val="303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s-PA" sz="2700" kern="1200" dirty="0"/>
            <a:t>DX ERC</a:t>
          </a:r>
        </a:p>
      </dsp:txBody>
      <dsp:txXfrm>
        <a:off x="3909896" y="3373778"/>
        <a:ext cx="2059495" cy="1409128"/>
      </dsp:txXfrm>
    </dsp:sp>
    <dsp:sp modelId="{8ABB1872-36A2-4BBC-88B4-DA5B2B41333E}">
      <dsp:nvSpPr>
        <dsp:cNvPr id="0" name=""/>
        <dsp:cNvSpPr/>
      </dsp:nvSpPr>
      <dsp:spPr>
        <a:xfrm>
          <a:off x="2663359" y="501324"/>
          <a:ext cx="4552569" cy="4552569"/>
        </a:xfrm>
        <a:prstGeom prst="pie">
          <a:avLst>
            <a:gd name="adj1" fmla="val 9000000"/>
            <a:gd name="adj2" fmla="val 16200000"/>
          </a:avLst>
        </a:prstGeom>
        <a:solidFill>
          <a:schemeClr val="accent5">
            <a:hueOff val="-3308557"/>
            <a:satOff val="-17770"/>
            <a:lumOff val="607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s-PA" sz="2700" kern="1200" dirty="0"/>
            <a:t>Progresión de </a:t>
          </a:r>
          <a:r>
            <a:rPr lang="es-PA" sz="2700" kern="1200" dirty="0" err="1"/>
            <a:t>ERc</a:t>
          </a:r>
          <a:endParaRPr lang="es-PA" sz="2700" kern="1200" dirty="0"/>
        </a:p>
      </dsp:txBody>
      <dsp:txXfrm>
        <a:off x="3151135" y="1395579"/>
        <a:ext cx="1544621" cy="15175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AC0BF-AECF-498B-952C-3D46E34DF46B}">
      <dsp:nvSpPr>
        <dsp:cNvPr id="0" name=""/>
        <dsp:cNvSpPr/>
      </dsp:nvSpPr>
      <dsp:spPr>
        <a:xfrm>
          <a:off x="0" y="3413"/>
          <a:ext cx="7143751" cy="821339"/>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PA" sz="3600" kern="1200" noProof="0" dirty="0"/>
            <a:t>Marcadores de daño renal</a:t>
          </a:r>
        </a:p>
      </dsp:txBody>
      <dsp:txXfrm>
        <a:off x="40094" y="43507"/>
        <a:ext cx="7063563" cy="741151"/>
      </dsp:txXfrm>
    </dsp:sp>
    <dsp:sp modelId="{5065415A-21C4-4360-9F85-70D45F95F4E0}">
      <dsp:nvSpPr>
        <dsp:cNvPr id="0" name=""/>
        <dsp:cNvSpPr/>
      </dsp:nvSpPr>
      <dsp:spPr>
        <a:xfrm>
          <a:off x="0" y="824753"/>
          <a:ext cx="7143751" cy="182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81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s-PA" sz="2400" kern="1200" noProof="0" dirty="0"/>
            <a:t>Albuminuria mayor a 30mg/día</a:t>
          </a:r>
        </a:p>
        <a:p>
          <a:pPr marL="228600" lvl="1" indent="-228600" algn="l" defTabSz="1066800">
            <a:lnSpc>
              <a:spcPct val="90000"/>
            </a:lnSpc>
            <a:spcBef>
              <a:spcPct val="0"/>
            </a:spcBef>
            <a:spcAft>
              <a:spcPct val="20000"/>
            </a:spcAft>
            <a:buChar char="•"/>
          </a:pPr>
          <a:r>
            <a:rPr lang="es-PA" sz="2400" kern="1200" noProof="0" dirty="0"/>
            <a:t>Alteraciones del sedimento urinario</a:t>
          </a:r>
        </a:p>
        <a:p>
          <a:pPr marL="228600" lvl="1" indent="-228600" algn="l" defTabSz="1066800">
            <a:lnSpc>
              <a:spcPct val="90000"/>
            </a:lnSpc>
            <a:spcBef>
              <a:spcPct val="0"/>
            </a:spcBef>
            <a:spcAft>
              <a:spcPct val="20000"/>
            </a:spcAft>
            <a:buChar char="•"/>
          </a:pPr>
          <a:r>
            <a:rPr lang="es-PA" sz="2400" kern="1200" noProof="0" dirty="0"/>
            <a:t>DHE, desordenes tubulares</a:t>
          </a:r>
        </a:p>
        <a:p>
          <a:pPr marL="228600" lvl="1" indent="-228600" algn="l" defTabSz="1066800">
            <a:lnSpc>
              <a:spcPct val="90000"/>
            </a:lnSpc>
            <a:spcBef>
              <a:spcPct val="0"/>
            </a:spcBef>
            <a:spcAft>
              <a:spcPct val="20000"/>
            </a:spcAft>
            <a:buChar char="•"/>
          </a:pPr>
          <a:r>
            <a:rPr lang="es-PA" sz="2400" kern="1200" noProof="0" dirty="0"/>
            <a:t>Alteraciones en estudios de imagen</a:t>
          </a:r>
        </a:p>
        <a:p>
          <a:pPr marL="228600" lvl="1" indent="-228600" algn="l" defTabSz="1066800">
            <a:lnSpc>
              <a:spcPct val="90000"/>
            </a:lnSpc>
            <a:spcBef>
              <a:spcPct val="0"/>
            </a:spcBef>
            <a:spcAft>
              <a:spcPct val="20000"/>
            </a:spcAft>
            <a:buChar char="•"/>
          </a:pPr>
          <a:r>
            <a:rPr lang="es-PA" sz="2400" kern="1200" noProof="0" dirty="0"/>
            <a:t>Trasplante renal</a:t>
          </a:r>
        </a:p>
      </dsp:txBody>
      <dsp:txXfrm>
        <a:off x="0" y="824753"/>
        <a:ext cx="7143751" cy="1825740"/>
      </dsp:txXfrm>
    </dsp:sp>
    <dsp:sp modelId="{A6B1C88D-501C-49BE-BAFD-233C1831FE07}">
      <dsp:nvSpPr>
        <dsp:cNvPr id="0" name=""/>
        <dsp:cNvSpPr/>
      </dsp:nvSpPr>
      <dsp:spPr>
        <a:xfrm>
          <a:off x="0" y="2650493"/>
          <a:ext cx="7143751" cy="821339"/>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PA" sz="3600" kern="1200" noProof="0" dirty="0"/>
            <a:t>Descenso de la TFG</a:t>
          </a:r>
        </a:p>
      </dsp:txBody>
      <dsp:txXfrm>
        <a:off x="40094" y="2690587"/>
        <a:ext cx="7063563" cy="741151"/>
      </dsp:txXfrm>
    </dsp:sp>
    <dsp:sp modelId="{837DA913-F976-408D-86AE-0EC57385D91B}">
      <dsp:nvSpPr>
        <dsp:cNvPr id="0" name=""/>
        <dsp:cNvSpPr/>
      </dsp:nvSpPr>
      <dsp:spPr>
        <a:xfrm>
          <a:off x="0" y="3471833"/>
          <a:ext cx="7143751"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81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s-PA" sz="2400" kern="1200" noProof="0" dirty="0"/>
            <a:t>Menor de 60 ml/min/1.73m2</a:t>
          </a:r>
        </a:p>
      </dsp:txBody>
      <dsp:txXfrm>
        <a:off x="0" y="3471833"/>
        <a:ext cx="7143751" cy="5961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BE0F2-0149-0E4E-84B0-ECB2C53DC5D3}">
      <dsp:nvSpPr>
        <dsp:cNvPr id="0" name=""/>
        <dsp:cNvSpPr/>
      </dsp:nvSpPr>
      <dsp:spPr>
        <a:xfrm>
          <a:off x="2218" y="484512"/>
          <a:ext cx="1759985" cy="1055991"/>
        </a:xfrm>
        <a:prstGeom prst="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_tradnl" sz="2100" kern="1200"/>
            <a:t>Biopsia</a:t>
          </a:r>
          <a:r>
            <a:rPr lang="es-ES_tradnl" sz="2100" kern="1200" baseline="0"/>
            <a:t> renal anormal</a:t>
          </a:r>
          <a:endParaRPr lang="es-ES_tradnl" sz="2100" kern="1200" dirty="0"/>
        </a:p>
      </dsp:txBody>
      <dsp:txXfrm>
        <a:off x="2218" y="484512"/>
        <a:ext cx="1759985" cy="1055991"/>
      </dsp:txXfrm>
    </dsp:sp>
    <dsp:sp modelId="{63DC0AA7-67E4-0E46-85CE-830A9DA58B8F}">
      <dsp:nvSpPr>
        <dsp:cNvPr id="0" name=""/>
        <dsp:cNvSpPr/>
      </dsp:nvSpPr>
      <dsp:spPr>
        <a:xfrm>
          <a:off x="1938202" y="484512"/>
          <a:ext cx="1759985" cy="1055991"/>
        </a:xfrm>
        <a:prstGeom prst="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_tradnl" sz="2100" kern="1200"/>
            <a:t>Estudio de im</a:t>
          </a:r>
          <a:r>
            <a:rPr lang="es-ES" sz="2100" kern="1200"/>
            <a:t>ágenes anormales</a:t>
          </a:r>
          <a:endParaRPr lang="es-ES_tradnl" sz="2100" kern="1200" dirty="0"/>
        </a:p>
      </dsp:txBody>
      <dsp:txXfrm>
        <a:off x="1938202" y="484512"/>
        <a:ext cx="1759985" cy="1055991"/>
      </dsp:txXfrm>
    </dsp:sp>
    <dsp:sp modelId="{B9A0E46A-8AEA-D04C-B970-B6F4AA5DF8F1}">
      <dsp:nvSpPr>
        <dsp:cNvPr id="0" name=""/>
        <dsp:cNvSpPr/>
      </dsp:nvSpPr>
      <dsp:spPr>
        <a:xfrm>
          <a:off x="3874186" y="484512"/>
          <a:ext cx="1759985" cy="1055991"/>
        </a:xfrm>
        <a:prstGeom prst="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_tradnl" sz="2100" kern="1200"/>
            <a:t>Sedimento urinario anormal</a:t>
          </a:r>
          <a:endParaRPr lang="es-ES_tradnl" sz="2100" kern="1200" dirty="0"/>
        </a:p>
      </dsp:txBody>
      <dsp:txXfrm>
        <a:off x="3874186" y="484512"/>
        <a:ext cx="1759985" cy="1055991"/>
      </dsp:txXfrm>
    </dsp:sp>
    <dsp:sp modelId="{13F4EFBA-19F8-8C46-AF4C-6916C91DA338}">
      <dsp:nvSpPr>
        <dsp:cNvPr id="0" name=""/>
        <dsp:cNvSpPr/>
      </dsp:nvSpPr>
      <dsp:spPr>
        <a:xfrm>
          <a:off x="5810170" y="484512"/>
          <a:ext cx="1759985" cy="1055991"/>
        </a:xfrm>
        <a:prstGeom prst="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_tradnl" sz="2100" kern="1200" dirty="0"/>
            <a:t>⇡ de </a:t>
          </a:r>
          <a:r>
            <a:rPr lang="es-ES_tradnl" sz="2100" kern="1200" dirty="0" err="1"/>
            <a:t>Excreci</a:t>
          </a:r>
          <a:r>
            <a:rPr lang="es-ES" sz="2100" kern="1200" dirty="0" err="1"/>
            <a:t>ón</a:t>
          </a:r>
          <a:r>
            <a:rPr lang="es-ES" sz="2100" kern="1200" dirty="0"/>
            <a:t> urinaria de albúmina</a:t>
          </a:r>
          <a:endParaRPr lang="es-ES_tradnl" sz="2100" kern="1200" dirty="0"/>
        </a:p>
      </dsp:txBody>
      <dsp:txXfrm>
        <a:off x="5810170" y="484512"/>
        <a:ext cx="1759985" cy="10559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19812-9148-C340-A41F-D129DC5CB64A}">
      <dsp:nvSpPr>
        <dsp:cNvPr id="0" name=""/>
        <dsp:cNvSpPr/>
      </dsp:nvSpPr>
      <dsp:spPr>
        <a:xfrm>
          <a:off x="0" y="0"/>
          <a:ext cx="1843929" cy="1106357"/>
        </a:xfrm>
        <a:prstGeom prst="rect">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_tradnl" sz="3200" kern="1200" dirty="0"/>
            <a:t>⇣ TGF</a:t>
          </a:r>
        </a:p>
      </dsp:txBody>
      <dsp:txXfrm>
        <a:off x="0" y="0"/>
        <a:ext cx="1843929" cy="110635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A"/>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05E18-99A6-4CAD-9D54-DAB0B435D11E}" type="datetimeFigureOut">
              <a:rPr lang="es-PA" smtClean="0"/>
              <a:t>11/22/2018</a:t>
            </a:fld>
            <a:endParaRPr lang="es-PA"/>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A"/>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A"/>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EE6E1-8A1A-47F9-8EA7-AA55211BB94E}" type="slidenum">
              <a:rPr lang="es-PA" smtClean="0"/>
              <a:t>‹Nº›</a:t>
            </a:fld>
            <a:endParaRPr lang="es-PA"/>
          </a:p>
        </p:txBody>
      </p:sp>
    </p:spTree>
    <p:extLst>
      <p:ext uri="{BB962C8B-B14F-4D97-AF65-F5344CB8AC3E}">
        <p14:creationId xmlns:p14="http://schemas.microsoft.com/office/powerpoint/2010/main" val="238987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_ENREF_12"/><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_ENREF_11"/><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_ENREF_2"/></Relationships>
</file>

<file path=ppt/notesSlides/_rels/notesSlide7.xml.rels><?xml version="1.0" encoding="UTF-8" standalone="yes"?>
<Relationships xmlns="http://schemas.openxmlformats.org/package/2006/relationships"><Relationship Id="rId3" Type="http://schemas.openxmlformats.org/officeDocument/2006/relationships/hyperlink" Target="#_ENREF_11"/><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_ENREF_2"/></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br>
              <a:rPr lang="es-PA" dirty="0"/>
            </a:br>
            <a:r>
              <a:rPr lang="es-PA" sz="1200" b="0" i="0" kern="1200" dirty="0">
                <a:solidFill>
                  <a:schemeClr val="tx1"/>
                </a:solidFill>
                <a:effectLst/>
                <a:latin typeface="+mn-lt"/>
                <a:ea typeface="+mn-ea"/>
                <a:cs typeface="+mn-cs"/>
              </a:rPr>
              <a:t>Prevalencia de pacientes que reciben terapia de reemplazo renal (TRR) al 31 de diciembre de 2002 y producto interno bruto (PIB) per cápita. PMP, por millón de habitantes</a:t>
            </a:r>
            <a:endParaRPr lang="es-PA" dirty="0"/>
          </a:p>
        </p:txBody>
      </p:sp>
      <p:sp>
        <p:nvSpPr>
          <p:cNvPr id="4" name="Marcador de número de diapositiva 3"/>
          <p:cNvSpPr>
            <a:spLocks noGrp="1"/>
          </p:cNvSpPr>
          <p:nvPr>
            <p:ph type="sldNum" sz="quarter" idx="5"/>
          </p:nvPr>
        </p:nvSpPr>
        <p:spPr/>
        <p:txBody>
          <a:bodyPr/>
          <a:lstStyle/>
          <a:p>
            <a:fld id="{C1BEE6E1-8A1A-47F9-8EA7-AA55211BB94E}" type="slidenum">
              <a:rPr lang="es-PA" smtClean="0"/>
              <a:t>6</a:t>
            </a:fld>
            <a:endParaRPr lang="es-PA"/>
          </a:p>
        </p:txBody>
      </p:sp>
    </p:spTree>
    <p:extLst>
      <p:ext uri="{BB962C8B-B14F-4D97-AF65-F5344CB8AC3E}">
        <p14:creationId xmlns:p14="http://schemas.microsoft.com/office/powerpoint/2010/main" val="3008848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err="1">
                <a:solidFill>
                  <a:schemeClr val="tx1"/>
                </a:solidFill>
                <a:effectLst/>
                <a:latin typeface="+mn-lt"/>
                <a:ea typeface="+mn-ea"/>
                <a:cs typeface="+mn-cs"/>
              </a:rPr>
              <a:t>Chronic</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kidney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disease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is</a:t>
            </a:r>
            <a:r>
              <a:rPr lang="es-ES_tradnl" sz="1200" kern="1200" dirty="0">
                <a:solidFill>
                  <a:schemeClr val="tx1"/>
                </a:solidFill>
                <a:effectLst/>
                <a:latin typeface="+mn-lt"/>
                <a:ea typeface="+mn-ea"/>
                <a:cs typeface="+mn-cs"/>
              </a:rPr>
              <a:t> de </a:t>
            </a:r>
            <a:r>
              <a:rPr lang="es-ES_tradnl" sz="1200" kern="1200" dirty="0" err="1">
                <a:solidFill>
                  <a:schemeClr val="tx1"/>
                </a:solidFill>
                <a:effectLst/>
                <a:latin typeface="+mn-lt"/>
                <a:ea typeface="+mn-ea"/>
                <a:cs typeface="+mn-cs"/>
              </a:rPr>
              <a:t>ned</a:t>
            </a:r>
            <a:r>
              <a:rPr lang="es-ES_tradnl" sz="1200" kern="1200" dirty="0">
                <a:solidFill>
                  <a:schemeClr val="tx1"/>
                </a:solidFill>
                <a:effectLst/>
                <a:latin typeface="+mn-lt"/>
                <a:ea typeface="+mn-ea"/>
                <a:cs typeface="+mn-cs"/>
              </a:rPr>
              <a:t> as </a:t>
            </a:r>
            <a:r>
              <a:rPr lang="es-ES_tradnl" sz="1200" kern="1200" dirty="0" err="1">
                <a:solidFill>
                  <a:schemeClr val="tx1"/>
                </a:solidFill>
                <a:effectLst/>
                <a:latin typeface="+mn-lt"/>
                <a:ea typeface="+mn-ea"/>
                <a:cs typeface="+mn-cs"/>
              </a:rPr>
              <a:t>either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kidney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damage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or</a:t>
            </a:r>
            <a:r>
              <a:rPr lang="es-ES_tradnl" sz="1200" kern="1200" dirty="0">
                <a:solidFill>
                  <a:schemeClr val="tx1"/>
                </a:solidFill>
                <a:effectLst/>
                <a:latin typeface="+mn-lt"/>
                <a:ea typeface="+mn-ea"/>
                <a:cs typeface="+mn-cs"/>
              </a:rPr>
              <a:t> GFR of </a:t>
            </a:r>
            <a:r>
              <a:rPr lang="es-ES_tradnl" sz="1200" kern="1200" dirty="0" err="1">
                <a:solidFill>
                  <a:schemeClr val="tx1"/>
                </a:solidFill>
                <a:effectLst/>
                <a:latin typeface="+mn-lt"/>
                <a:ea typeface="+mn-ea"/>
                <a:cs typeface="+mn-cs"/>
              </a:rPr>
              <a:t>less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than</a:t>
            </a:r>
            <a:r>
              <a:rPr lang="es-ES_tradnl" sz="1200" kern="1200" dirty="0">
                <a:solidFill>
                  <a:schemeClr val="tx1"/>
                </a:solidFill>
                <a:effectLst/>
                <a:latin typeface="+mn-lt"/>
                <a:ea typeface="+mn-ea"/>
                <a:cs typeface="+mn-cs"/>
              </a:rPr>
              <a:t> 60 </a:t>
            </a:r>
            <a:r>
              <a:rPr lang="es-ES_tradnl" sz="1200" kern="1200" dirty="0" err="1">
                <a:solidFill>
                  <a:schemeClr val="tx1"/>
                </a:solidFill>
                <a:effectLst/>
                <a:latin typeface="+mn-lt"/>
                <a:ea typeface="+mn-ea"/>
                <a:cs typeface="+mn-cs"/>
              </a:rPr>
              <a:t>mL</a:t>
            </a:r>
            <a:r>
              <a:rPr lang="es-ES_tradnl" sz="1200" kern="1200" dirty="0">
                <a:solidFill>
                  <a:schemeClr val="tx1"/>
                </a:solidFill>
                <a:effectLst/>
                <a:latin typeface="+mn-lt"/>
                <a:ea typeface="+mn-ea"/>
                <a:cs typeface="+mn-cs"/>
              </a:rPr>
              <a:t>/min/1.73 m2 of </a:t>
            </a:r>
            <a:r>
              <a:rPr lang="es-ES_tradnl" sz="1200" kern="1200" dirty="0" err="1">
                <a:solidFill>
                  <a:schemeClr val="tx1"/>
                </a:solidFill>
                <a:effectLst/>
                <a:latin typeface="+mn-lt"/>
                <a:ea typeface="+mn-ea"/>
                <a:cs typeface="+mn-cs"/>
              </a:rPr>
              <a:t>body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surface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area</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lasting</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for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longer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than</a:t>
            </a:r>
            <a:r>
              <a:rPr lang="es-ES_tradnl" sz="1200" kern="1200" dirty="0">
                <a:solidFill>
                  <a:schemeClr val="tx1"/>
                </a:solidFill>
                <a:effectLst/>
                <a:latin typeface="+mn-lt"/>
                <a:ea typeface="+mn-ea"/>
                <a:cs typeface="+mn-cs"/>
              </a:rPr>
              <a:t> 3 </a:t>
            </a:r>
            <a:r>
              <a:rPr lang="es-ES_tradnl" sz="1200" kern="1200" dirty="0" err="1">
                <a:solidFill>
                  <a:schemeClr val="tx1"/>
                </a:solidFill>
                <a:effectLst/>
                <a:latin typeface="+mn-lt"/>
                <a:ea typeface="+mn-ea"/>
                <a:cs typeface="+mn-cs"/>
              </a:rPr>
              <a:t>months</a:t>
            </a:r>
            <a:r>
              <a:rPr lang="es-ES_tradnl" sz="1200" kern="1200" dirty="0">
                <a:solidFill>
                  <a:schemeClr val="tx1"/>
                </a:solidFill>
                <a:effectLst/>
                <a:latin typeface="+mn-lt"/>
                <a:ea typeface="+mn-ea"/>
                <a:cs typeface="+mn-cs"/>
              </a:rPr>
              <a:t> (90 </a:t>
            </a:r>
            <a:r>
              <a:rPr lang="es-ES_tradnl" sz="1200" kern="1200" dirty="0" err="1">
                <a:solidFill>
                  <a:schemeClr val="tx1"/>
                </a:solidFill>
                <a:effectLst/>
                <a:latin typeface="+mn-lt"/>
                <a:ea typeface="+mn-ea"/>
                <a:cs typeface="+mn-cs"/>
              </a:rPr>
              <a:t>days</a:t>
            </a:r>
            <a:r>
              <a:rPr lang="es-ES_tradnl" sz="1200" kern="1200" dirty="0">
                <a:solidFill>
                  <a:schemeClr val="tx1"/>
                </a:solidFill>
                <a:effectLst/>
                <a:latin typeface="+mn-lt"/>
                <a:ea typeface="+mn-ea"/>
                <a:cs typeface="+mn-cs"/>
              </a:rPr>
              <a:t>). CKD can be </a:t>
            </a:r>
            <a:r>
              <a:rPr lang="es-ES_tradnl" sz="1200" kern="1200" dirty="0" err="1">
                <a:solidFill>
                  <a:schemeClr val="tx1"/>
                </a:solidFill>
                <a:effectLst/>
                <a:latin typeface="+mn-lt"/>
                <a:ea typeface="+mn-ea"/>
                <a:cs typeface="+mn-cs"/>
              </a:rPr>
              <a:t>diagnosed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without</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knowledge</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its</a:t>
            </a:r>
            <a:r>
              <a:rPr lang="es-ES_tradnl" sz="1200" kern="1200" dirty="0">
                <a:solidFill>
                  <a:schemeClr val="tx1"/>
                </a:solidFill>
                <a:effectLst/>
                <a:latin typeface="+mn-lt"/>
                <a:ea typeface="+mn-ea"/>
                <a:cs typeface="+mn-cs"/>
              </a:rPr>
              <a:t> cause (</a:t>
            </a:r>
            <a:r>
              <a:rPr lang="es-ES_tradnl" sz="1200" kern="1200" dirty="0" err="1">
                <a:solidFill>
                  <a:schemeClr val="tx1"/>
                </a:solidFill>
                <a:effectLst/>
                <a:latin typeface="+mn-lt"/>
                <a:ea typeface="+mn-ea"/>
                <a:cs typeface="+mn-cs"/>
              </a:rPr>
              <a:t>Table</a:t>
            </a:r>
            <a:r>
              <a:rPr lang="es-ES_tradnl" sz="1200" kern="1200" dirty="0">
                <a:solidFill>
                  <a:schemeClr val="tx1"/>
                </a:solidFill>
                <a:effectLst/>
                <a:latin typeface="+mn-lt"/>
                <a:ea typeface="+mn-ea"/>
                <a:cs typeface="+mn-cs"/>
              </a:rPr>
              <a:t> 53.2). </a:t>
            </a:r>
            <a:endParaRPr lang="es-ES_tradnl" dirty="0"/>
          </a:p>
          <a:p>
            <a:r>
              <a:rPr lang="es-ES_tradnl" sz="1200" kern="1200" dirty="0" err="1">
                <a:solidFill>
                  <a:schemeClr val="tx1"/>
                </a:solidFill>
                <a:effectLst/>
                <a:latin typeface="+mn-lt"/>
                <a:ea typeface="+mn-ea"/>
                <a:cs typeface="+mn-cs"/>
              </a:rPr>
              <a:t>Kidney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damage</a:t>
            </a:r>
            <a:r>
              <a:rPr lang="es-ES_tradnl" sz="1200" kern="1200" dirty="0">
                <a:solidFill>
                  <a:schemeClr val="tx1"/>
                </a:solidFill>
                <a:effectLst/>
                <a:latin typeface="+mn-lt"/>
                <a:ea typeface="+mn-ea"/>
                <a:cs typeface="+mn-cs"/>
              </a:rPr>
              <a:t> can be </a:t>
            </a:r>
            <a:r>
              <a:rPr lang="es-ES_tradnl" sz="1200" kern="1200" dirty="0" err="1">
                <a:solidFill>
                  <a:schemeClr val="tx1"/>
                </a:solidFill>
                <a:effectLst/>
                <a:latin typeface="+mn-lt"/>
                <a:ea typeface="+mn-ea"/>
                <a:cs typeface="+mn-cs"/>
              </a:rPr>
              <a:t>within</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parenchyma</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large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blood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vessels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or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collecting</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systems</a:t>
            </a:r>
            <a:r>
              <a:rPr lang="es-ES_tradnl" sz="1200" kern="1200" dirty="0">
                <a:solidFill>
                  <a:schemeClr val="tx1"/>
                </a:solidFill>
                <a:effectLst/>
                <a:latin typeface="+mn-lt"/>
                <a:ea typeface="+mn-ea"/>
                <a:cs typeface="+mn-cs"/>
              </a:rPr>
              <a:t>, and </a:t>
            </a:r>
            <a:r>
              <a:rPr lang="es-ES_tradnl" sz="1200" kern="1200" dirty="0" err="1">
                <a:solidFill>
                  <a:schemeClr val="tx1"/>
                </a:solidFill>
                <a:effectLst/>
                <a:latin typeface="+mn-lt"/>
                <a:ea typeface="+mn-ea"/>
                <a:cs typeface="+mn-cs"/>
              </a:rPr>
              <a:t>it</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usually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inferred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from</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markers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rather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than</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direct</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examination</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kidney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tissue</a:t>
            </a:r>
            <a:r>
              <a:rPr lang="es-ES_tradnl" sz="1200" kern="1200" dirty="0">
                <a:solidFill>
                  <a:schemeClr val="tx1"/>
                </a:solidFill>
                <a:effectLst/>
                <a:latin typeface="+mn-lt"/>
                <a:ea typeface="+mn-ea"/>
                <a:cs typeface="+mn-cs"/>
              </a:rPr>
              <a:t>. As </a:t>
            </a:r>
            <a:r>
              <a:rPr lang="es-ES_tradnl" sz="1200" kern="1200" dirty="0" err="1">
                <a:solidFill>
                  <a:schemeClr val="tx1"/>
                </a:solidFill>
                <a:effectLst/>
                <a:latin typeface="+mn-lt"/>
                <a:ea typeface="+mn-ea"/>
                <a:cs typeface="+mn-cs"/>
              </a:rPr>
              <a:t>discussed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later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markers</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kidney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damage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often</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provide</a:t>
            </a:r>
            <a:r>
              <a:rPr lang="es-ES_tradnl" sz="1200" kern="1200" dirty="0">
                <a:solidFill>
                  <a:schemeClr val="tx1"/>
                </a:solidFill>
                <a:effectLst/>
                <a:latin typeface="+mn-lt"/>
                <a:ea typeface="+mn-ea"/>
                <a:cs typeface="+mn-cs"/>
              </a:rPr>
              <a:t> </a:t>
            </a:r>
            <a:endParaRPr lang="es-ES_tradnl" dirty="0"/>
          </a:p>
          <a:p>
            <a:r>
              <a:rPr lang="es-ES_tradnl" sz="1200" kern="1200" dirty="0">
                <a:solidFill>
                  <a:schemeClr val="tx1"/>
                </a:solidFill>
                <a:effectLst/>
                <a:latin typeface="+mn-lt"/>
                <a:ea typeface="+mn-ea"/>
                <a:cs typeface="+mn-cs"/>
              </a:rPr>
              <a:t>a </a:t>
            </a:r>
            <a:r>
              <a:rPr lang="es-ES_tradnl" sz="1200" kern="1200" dirty="0" err="1">
                <a:solidFill>
                  <a:schemeClr val="tx1"/>
                </a:solidFill>
                <a:effectLst/>
                <a:latin typeface="+mn-lt"/>
                <a:ea typeface="+mn-ea"/>
                <a:cs typeface="+mn-cs"/>
              </a:rPr>
              <a:t>clue</a:t>
            </a:r>
            <a:r>
              <a:rPr lang="es-ES_tradnl" sz="1200" kern="1200" dirty="0">
                <a:solidFill>
                  <a:schemeClr val="tx1"/>
                </a:solidFill>
                <a:effectLst/>
                <a:latin typeface="+mn-lt"/>
                <a:ea typeface="+mn-ea"/>
                <a:cs typeface="+mn-cs"/>
              </a:rPr>
              <a:t> to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likely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site</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damage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within</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kidney</a:t>
            </a:r>
            <a:r>
              <a:rPr lang="es-ES_tradnl" sz="1200" kern="1200" dirty="0">
                <a:solidFill>
                  <a:schemeClr val="tx1"/>
                </a:solidFill>
                <a:effectLst/>
                <a:latin typeface="+mn-lt"/>
                <a:ea typeface="+mn-ea"/>
                <a:cs typeface="+mn-cs"/>
              </a:rPr>
              <a:t> and, in </a:t>
            </a:r>
            <a:r>
              <a:rPr lang="es-ES_tradnl" sz="1200" kern="1200" dirty="0" err="1">
                <a:solidFill>
                  <a:schemeClr val="tx1"/>
                </a:solidFill>
                <a:effectLst/>
                <a:latin typeface="+mn-lt"/>
                <a:ea typeface="+mn-ea"/>
                <a:cs typeface="+mn-cs"/>
              </a:rPr>
              <a:t>association</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with</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other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clinical</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ndings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cause of </a:t>
            </a:r>
            <a:r>
              <a:rPr lang="es-ES_tradnl" sz="1200" kern="1200" dirty="0" err="1">
                <a:solidFill>
                  <a:schemeClr val="tx1"/>
                </a:solidFill>
                <a:effectLst/>
                <a:latin typeface="+mn-lt"/>
                <a:ea typeface="+mn-ea"/>
                <a:cs typeface="+mn-cs"/>
              </a:rPr>
              <a:t>kidney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disease</a:t>
            </a:r>
            <a:r>
              <a:rPr lang="es-ES_tradnl" sz="1200" kern="1200" dirty="0">
                <a:solidFill>
                  <a:schemeClr val="tx1"/>
                </a:solidFill>
                <a:effectLst/>
                <a:latin typeface="+mn-lt"/>
                <a:ea typeface="+mn-ea"/>
                <a:cs typeface="+mn-cs"/>
              </a:rPr>
              <a:t>. </a:t>
            </a:r>
            <a:endParaRPr lang="es-ES_tradnl" dirty="0"/>
          </a:p>
        </p:txBody>
      </p:sp>
      <p:sp>
        <p:nvSpPr>
          <p:cNvPr id="4" name="Marcador de número de diapositiva 3"/>
          <p:cNvSpPr>
            <a:spLocks noGrp="1"/>
          </p:cNvSpPr>
          <p:nvPr>
            <p:ph type="sldNum" sz="quarter" idx="10"/>
          </p:nvPr>
        </p:nvSpPr>
        <p:spPr/>
        <p:txBody>
          <a:bodyPr/>
          <a:lstStyle/>
          <a:p>
            <a:fld id="{E565ABA1-0F2A-E043-86E3-ACEDC35E9F81}" type="slidenum">
              <a:rPr lang="es-ES_tradnl" smtClean="0"/>
              <a:t>20</a:t>
            </a:fld>
            <a:endParaRPr lang="es-ES_tradnl"/>
          </a:p>
        </p:txBody>
      </p:sp>
    </p:spTree>
    <p:extLst>
      <p:ext uri="{BB962C8B-B14F-4D97-AF65-F5344CB8AC3E}">
        <p14:creationId xmlns:p14="http://schemas.microsoft.com/office/powerpoint/2010/main" val="764818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A" sz="1200" kern="1200" dirty="0">
                <a:solidFill>
                  <a:schemeClr val="tx1"/>
                </a:solidFill>
                <a:effectLst/>
                <a:latin typeface="+mn-lt"/>
                <a:ea typeface="+mn-ea"/>
                <a:cs typeface="+mn-cs"/>
              </a:rPr>
              <a:t>La definición de ERC evolucionado a través del tiempo en base a los avances en el conocimiento científico y el pronóstico de los pacientes. Su clasificación también ha cambiado en el tiempo desde las guías de </a:t>
            </a:r>
            <a:r>
              <a:rPr lang="es-PA" sz="1200" kern="1200" dirty="0" err="1">
                <a:solidFill>
                  <a:schemeClr val="tx1"/>
                </a:solidFill>
                <a:effectLst/>
                <a:latin typeface="+mn-lt"/>
                <a:ea typeface="+mn-ea"/>
                <a:cs typeface="+mn-cs"/>
              </a:rPr>
              <a:t>National</a:t>
            </a:r>
            <a:r>
              <a:rPr lang="es-PA" sz="1200" kern="1200" dirty="0">
                <a:solidFill>
                  <a:schemeClr val="tx1"/>
                </a:solidFill>
                <a:effectLst/>
                <a:latin typeface="+mn-lt"/>
                <a:ea typeface="+mn-ea"/>
                <a:cs typeface="+mn-cs"/>
              </a:rPr>
              <a:t> </a:t>
            </a:r>
            <a:r>
              <a:rPr lang="es-PA" sz="1200" kern="1200" dirty="0" err="1">
                <a:solidFill>
                  <a:schemeClr val="tx1"/>
                </a:solidFill>
                <a:effectLst/>
                <a:latin typeface="+mn-lt"/>
                <a:ea typeface="+mn-ea"/>
                <a:cs typeface="+mn-cs"/>
              </a:rPr>
              <a:t>Kidney</a:t>
            </a:r>
            <a:r>
              <a:rPr lang="es-PA" sz="1200" kern="1200" dirty="0">
                <a:solidFill>
                  <a:schemeClr val="tx1"/>
                </a:solidFill>
                <a:effectLst/>
                <a:latin typeface="+mn-lt"/>
                <a:ea typeface="+mn-ea"/>
                <a:cs typeface="+mn-cs"/>
              </a:rPr>
              <a:t> </a:t>
            </a:r>
            <a:r>
              <a:rPr lang="es-PA" sz="1200" kern="1200" dirty="0" err="1">
                <a:solidFill>
                  <a:schemeClr val="tx1"/>
                </a:solidFill>
                <a:effectLst/>
                <a:latin typeface="+mn-lt"/>
                <a:ea typeface="+mn-ea"/>
                <a:cs typeface="+mn-cs"/>
              </a:rPr>
              <a:t>Foundation's</a:t>
            </a:r>
            <a:r>
              <a:rPr lang="es-PA" sz="1200" kern="1200" dirty="0">
                <a:solidFill>
                  <a:schemeClr val="tx1"/>
                </a:solidFill>
                <a:effectLst/>
                <a:latin typeface="+mn-lt"/>
                <a:ea typeface="+mn-ea"/>
                <a:cs typeface="+mn-cs"/>
              </a:rPr>
              <a:t> </a:t>
            </a:r>
            <a:r>
              <a:rPr lang="es-PA" sz="1200" kern="1200" dirty="0" err="1">
                <a:solidFill>
                  <a:schemeClr val="tx1"/>
                </a:solidFill>
                <a:effectLst/>
                <a:latin typeface="+mn-lt"/>
                <a:ea typeface="+mn-ea"/>
                <a:cs typeface="+mn-cs"/>
              </a:rPr>
              <a:t>Kidney</a:t>
            </a:r>
            <a:r>
              <a:rPr lang="es-PA" sz="1200" kern="1200" dirty="0">
                <a:solidFill>
                  <a:schemeClr val="tx1"/>
                </a:solidFill>
                <a:effectLst/>
                <a:latin typeface="+mn-lt"/>
                <a:ea typeface="+mn-ea"/>
                <a:cs typeface="+mn-cs"/>
              </a:rPr>
              <a:t> </a:t>
            </a:r>
            <a:r>
              <a:rPr lang="es-PA" sz="1200" kern="1200" dirty="0" err="1">
                <a:solidFill>
                  <a:schemeClr val="tx1"/>
                </a:solidFill>
                <a:effectLst/>
                <a:latin typeface="+mn-lt"/>
                <a:ea typeface="+mn-ea"/>
                <a:cs typeface="+mn-cs"/>
              </a:rPr>
              <a:t>Disease</a:t>
            </a:r>
            <a:r>
              <a:rPr lang="es-PA" sz="1200" kern="1200" dirty="0">
                <a:solidFill>
                  <a:schemeClr val="tx1"/>
                </a:solidFill>
                <a:effectLst/>
                <a:latin typeface="+mn-lt"/>
                <a:ea typeface="+mn-ea"/>
                <a:cs typeface="+mn-cs"/>
              </a:rPr>
              <a:t> </a:t>
            </a:r>
            <a:r>
              <a:rPr lang="es-PA" sz="1200" kern="1200" dirty="0" err="1">
                <a:solidFill>
                  <a:schemeClr val="tx1"/>
                </a:solidFill>
                <a:effectLst/>
                <a:latin typeface="+mn-lt"/>
                <a:ea typeface="+mn-ea"/>
                <a:cs typeface="+mn-cs"/>
              </a:rPr>
              <a:t>Outcomes</a:t>
            </a:r>
            <a:r>
              <a:rPr lang="es-PA" sz="1200" kern="1200" dirty="0">
                <a:solidFill>
                  <a:schemeClr val="tx1"/>
                </a:solidFill>
                <a:effectLst/>
                <a:latin typeface="+mn-lt"/>
                <a:ea typeface="+mn-ea"/>
                <a:cs typeface="+mn-cs"/>
              </a:rPr>
              <a:t> </a:t>
            </a:r>
            <a:r>
              <a:rPr lang="es-PA" sz="1200" kern="1200" dirty="0" err="1">
                <a:solidFill>
                  <a:schemeClr val="tx1"/>
                </a:solidFill>
                <a:effectLst/>
                <a:latin typeface="+mn-lt"/>
                <a:ea typeface="+mn-ea"/>
                <a:cs typeface="+mn-cs"/>
              </a:rPr>
              <a:t>Quality</a:t>
            </a:r>
            <a:r>
              <a:rPr lang="es-PA" sz="1200" kern="1200" dirty="0">
                <a:solidFill>
                  <a:schemeClr val="tx1"/>
                </a:solidFill>
                <a:effectLst/>
                <a:latin typeface="+mn-lt"/>
                <a:ea typeface="+mn-ea"/>
                <a:cs typeface="+mn-cs"/>
              </a:rPr>
              <a:t> </a:t>
            </a:r>
            <a:r>
              <a:rPr lang="es-PA" sz="1200" kern="1200" dirty="0" err="1">
                <a:solidFill>
                  <a:schemeClr val="tx1"/>
                </a:solidFill>
                <a:effectLst/>
                <a:latin typeface="+mn-lt"/>
                <a:ea typeface="+mn-ea"/>
                <a:cs typeface="+mn-cs"/>
              </a:rPr>
              <a:t>Initiative</a:t>
            </a:r>
            <a:r>
              <a:rPr lang="es-PA" sz="1200" kern="1200" dirty="0">
                <a:solidFill>
                  <a:schemeClr val="tx1"/>
                </a:solidFill>
                <a:effectLst/>
                <a:latin typeface="+mn-lt"/>
                <a:ea typeface="+mn-ea"/>
                <a:cs typeface="+mn-cs"/>
              </a:rPr>
              <a:t> (KDOQI) en el 2002, en las cuales los estadiajes iban del 1 al 5 en base a la tasa de filtración glomerular (TFG) y los signos de daño renal.(1)Diez años más tarde, las guías del KDIGO (</a:t>
            </a:r>
            <a:r>
              <a:rPr lang="es-PA" sz="1200" kern="1200" dirty="0" err="1">
                <a:solidFill>
                  <a:schemeClr val="tx1"/>
                </a:solidFill>
                <a:effectLst/>
                <a:latin typeface="+mn-lt"/>
                <a:ea typeface="+mn-ea"/>
                <a:cs typeface="+mn-cs"/>
              </a:rPr>
              <a:t>Kidney</a:t>
            </a:r>
            <a:r>
              <a:rPr lang="es-PA" sz="1200" kern="1200" dirty="0">
                <a:solidFill>
                  <a:schemeClr val="tx1"/>
                </a:solidFill>
                <a:effectLst/>
                <a:latin typeface="+mn-lt"/>
                <a:ea typeface="+mn-ea"/>
                <a:cs typeface="+mn-cs"/>
              </a:rPr>
              <a:t> </a:t>
            </a:r>
            <a:r>
              <a:rPr lang="es-PA" sz="1200" kern="1200" dirty="0" err="1">
                <a:solidFill>
                  <a:schemeClr val="tx1"/>
                </a:solidFill>
                <a:effectLst/>
                <a:latin typeface="+mn-lt"/>
                <a:ea typeface="+mn-ea"/>
                <a:cs typeface="+mn-cs"/>
              </a:rPr>
              <a:t>Disease</a:t>
            </a:r>
            <a:r>
              <a:rPr lang="es-PA" sz="1200" kern="1200" dirty="0">
                <a:solidFill>
                  <a:schemeClr val="tx1"/>
                </a:solidFill>
                <a:effectLst/>
                <a:latin typeface="+mn-lt"/>
                <a:ea typeface="+mn-ea"/>
                <a:cs typeface="+mn-cs"/>
              </a:rPr>
              <a:t>: </a:t>
            </a:r>
            <a:r>
              <a:rPr lang="es-PA" sz="1200" kern="1200" dirty="0" err="1">
                <a:solidFill>
                  <a:schemeClr val="tx1"/>
                </a:solidFill>
                <a:effectLst/>
                <a:latin typeface="+mn-lt"/>
                <a:ea typeface="+mn-ea"/>
                <a:cs typeface="+mn-cs"/>
              </a:rPr>
              <a:t>Improving</a:t>
            </a:r>
            <a:r>
              <a:rPr lang="es-PA" sz="1200" kern="1200" dirty="0">
                <a:solidFill>
                  <a:schemeClr val="tx1"/>
                </a:solidFill>
                <a:effectLst/>
                <a:latin typeface="+mn-lt"/>
                <a:ea typeface="+mn-ea"/>
                <a:cs typeface="+mn-cs"/>
              </a:rPr>
              <a:t> Global </a:t>
            </a:r>
            <a:r>
              <a:rPr lang="es-PA" sz="1200" kern="1200" dirty="0" err="1">
                <a:solidFill>
                  <a:schemeClr val="tx1"/>
                </a:solidFill>
                <a:effectLst/>
                <a:latin typeface="+mn-lt"/>
                <a:ea typeface="+mn-ea"/>
                <a:cs typeface="+mn-cs"/>
              </a:rPr>
              <a:t>Outcomes</a:t>
            </a:r>
            <a:r>
              <a:rPr lang="es-PA" sz="1200" kern="1200" dirty="0">
                <a:solidFill>
                  <a:schemeClr val="tx1"/>
                </a:solidFill>
                <a:effectLst/>
                <a:latin typeface="+mn-lt"/>
                <a:ea typeface="+mn-ea"/>
                <a:cs typeface="+mn-cs"/>
              </a:rPr>
              <a:t>) modificaron esta clasificación con el objetivo de resaltar la importancia del impacto independiente de la TFG, albuminuria y causa de ERC.(2) </a:t>
            </a:r>
          </a:p>
          <a:p>
            <a:endParaRPr lang="es-PA" dirty="0"/>
          </a:p>
        </p:txBody>
      </p:sp>
      <p:sp>
        <p:nvSpPr>
          <p:cNvPr id="4" name="Marcador de número de diapositiva 3"/>
          <p:cNvSpPr>
            <a:spLocks noGrp="1"/>
          </p:cNvSpPr>
          <p:nvPr>
            <p:ph type="sldNum" sz="quarter" idx="5"/>
          </p:nvPr>
        </p:nvSpPr>
        <p:spPr/>
        <p:txBody>
          <a:bodyPr/>
          <a:lstStyle/>
          <a:p>
            <a:fld id="{C1BEE6E1-8A1A-47F9-8EA7-AA55211BB94E}" type="slidenum">
              <a:rPr lang="es-PA" smtClean="0"/>
              <a:t>34</a:t>
            </a:fld>
            <a:endParaRPr lang="es-PA"/>
          </a:p>
        </p:txBody>
      </p:sp>
    </p:spTree>
    <p:extLst>
      <p:ext uri="{BB962C8B-B14F-4D97-AF65-F5344CB8AC3E}">
        <p14:creationId xmlns:p14="http://schemas.microsoft.com/office/powerpoint/2010/main" val="4120055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5"/>
          </p:nvPr>
        </p:nvSpPr>
        <p:spPr/>
        <p:txBody>
          <a:bodyPr/>
          <a:lstStyle/>
          <a:p>
            <a:fld id="{C1BEE6E1-8A1A-47F9-8EA7-AA55211BB94E}" type="slidenum">
              <a:rPr lang="es-PA" smtClean="0"/>
              <a:t>36</a:t>
            </a:fld>
            <a:endParaRPr lang="es-PA"/>
          </a:p>
        </p:txBody>
      </p:sp>
    </p:spTree>
    <p:extLst>
      <p:ext uri="{BB962C8B-B14F-4D97-AF65-F5344CB8AC3E}">
        <p14:creationId xmlns:p14="http://schemas.microsoft.com/office/powerpoint/2010/main" val="2308960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5"/>
          </p:nvPr>
        </p:nvSpPr>
        <p:spPr/>
        <p:txBody>
          <a:bodyPr/>
          <a:lstStyle/>
          <a:p>
            <a:fld id="{C1BEE6E1-8A1A-47F9-8EA7-AA55211BB94E}" type="slidenum">
              <a:rPr lang="es-PA" smtClean="0"/>
              <a:t>37</a:t>
            </a:fld>
            <a:endParaRPr lang="es-PA"/>
          </a:p>
        </p:txBody>
      </p:sp>
    </p:spTree>
    <p:extLst>
      <p:ext uri="{BB962C8B-B14F-4D97-AF65-F5344CB8AC3E}">
        <p14:creationId xmlns:p14="http://schemas.microsoft.com/office/powerpoint/2010/main" val="1248987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5"/>
          </p:nvPr>
        </p:nvSpPr>
        <p:spPr/>
        <p:txBody>
          <a:bodyPr/>
          <a:lstStyle/>
          <a:p>
            <a:fld id="{C1BEE6E1-8A1A-47F9-8EA7-AA55211BB94E}" type="slidenum">
              <a:rPr lang="es-PA" smtClean="0"/>
              <a:t>38</a:t>
            </a:fld>
            <a:endParaRPr lang="es-PA"/>
          </a:p>
        </p:txBody>
      </p:sp>
    </p:spTree>
    <p:extLst>
      <p:ext uri="{BB962C8B-B14F-4D97-AF65-F5344CB8AC3E}">
        <p14:creationId xmlns:p14="http://schemas.microsoft.com/office/powerpoint/2010/main" val="2172129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Age-specific renal replacement therapy incidence rates in Australia. (Data from reference </a:t>
            </a:r>
            <a:endParaRPr lang="es-PA" dirty="0"/>
          </a:p>
        </p:txBody>
      </p:sp>
      <p:sp>
        <p:nvSpPr>
          <p:cNvPr id="4" name="Marcador de número de diapositiva 3"/>
          <p:cNvSpPr>
            <a:spLocks noGrp="1"/>
          </p:cNvSpPr>
          <p:nvPr>
            <p:ph type="sldNum" sz="quarter" idx="5"/>
          </p:nvPr>
        </p:nvSpPr>
        <p:spPr/>
        <p:txBody>
          <a:bodyPr/>
          <a:lstStyle/>
          <a:p>
            <a:fld id="{C1BEE6E1-8A1A-47F9-8EA7-AA55211BB94E}" type="slidenum">
              <a:rPr lang="es-PA" smtClean="0"/>
              <a:t>45</a:t>
            </a:fld>
            <a:endParaRPr lang="es-PA"/>
          </a:p>
        </p:txBody>
      </p:sp>
    </p:spTree>
    <p:extLst>
      <p:ext uri="{BB962C8B-B14F-4D97-AF65-F5344CB8AC3E}">
        <p14:creationId xmlns:p14="http://schemas.microsoft.com/office/powerpoint/2010/main" val="3579340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A cerca de las modalidades de tratamiento, en el estudio las frecuencias encontradas fueron: 38 (21,20%) pacientes en Seguimiento Médico, 91 (50,8%) pacientes en Hemodiálisis, 35 (19,6%) en Diálisis Peritoneal y 15 (8,40%) en Trasplante Renal.</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Hasta diciembre 2013, los datos del USRDS sobre la población de Estados Unidos reportaban que 63,7% de toda la prevalencia de ERT estaban recibiendo Hemodiálisis como modalidad de tratamiento, 6,8% Diálisis Peritoneal y 29,2% Trasplante Renal. También se reportó que hasta el 38% de los pacientes con ERT recibió poca o ninguna atención de Nefrología previo a su progresión a ERT</a:t>
            </a:r>
            <a:endParaRPr lang="es-PA" dirty="0"/>
          </a:p>
        </p:txBody>
      </p:sp>
      <p:sp>
        <p:nvSpPr>
          <p:cNvPr id="4" name="Slide Number Placeholder 3"/>
          <p:cNvSpPr>
            <a:spLocks noGrp="1"/>
          </p:cNvSpPr>
          <p:nvPr>
            <p:ph type="sldNum" sz="quarter" idx="10"/>
          </p:nvPr>
        </p:nvSpPr>
        <p:spPr/>
        <p:txBody>
          <a:bodyPr/>
          <a:lstStyle/>
          <a:p>
            <a:fld id="{B3FF2F5D-1AD8-4183-AFC2-24AF2263C709}" type="slidenum">
              <a:rPr lang="es-PA" smtClean="0"/>
              <a:t>47</a:t>
            </a:fld>
            <a:endParaRPr lang="es-PA"/>
          </a:p>
        </p:txBody>
      </p:sp>
    </p:spTree>
    <p:extLst>
      <p:ext uri="{BB962C8B-B14F-4D97-AF65-F5344CB8AC3E}">
        <p14:creationId xmlns:p14="http://schemas.microsoft.com/office/powerpoint/2010/main" val="3512691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Data source: National Health and Nutrition Examination Survey (NHANES), 2001-2004, 2005-2008, 2009-2012 &amp; 2013-2016 participants age 20 &amp; older. Single-sample estimates of eGFR &amp; ACR; eGFR calculated using the CKD-EPI equation. Diabetes defined as HbA1c &gt;7%, self-reported (SR), or currently taking glucose-lowering medications. Hypertension defined as BP ≥130/≥80 for those with diabetes or CKD, otherwise BP ≥140/≥90, or taking medication for hypertension. Values in Figure 1.12 cannot be directly compared to those in Table 1.3 due to different survey cohorts. The table represents NHANES participants who are classified as hypertensive (measured/treated) but some of those are at target blood pressure. Abbreviations: ACR, urine albumin/creatinine ratio; BMI, body mass index; BP, blood pressure, CKD, chronic kidney disease; eGFR, estimated glomerular filtration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endParaRPr lang="es-PA" sz="1200" b="0" i="0" u="none" strike="noStrike" kern="1200" baseline="0" dirty="0">
              <a:solidFill>
                <a:schemeClr val="tx1"/>
              </a:solidFill>
              <a:latin typeface="+mn-lt"/>
              <a:ea typeface="+mn-ea"/>
              <a:cs typeface="+mn-cs"/>
            </a:endParaRPr>
          </a:p>
          <a:p>
            <a:r>
              <a:rPr lang="es-PA"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Roughly, 40% of individuals with CKD also had diabetes (DM), 32% had hypertension (HTN), and 40% had self-reported cardiovascular disease (SR CVD; Table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endParaRPr lang="es-PA" dirty="0"/>
          </a:p>
        </p:txBody>
      </p:sp>
      <p:sp>
        <p:nvSpPr>
          <p:cNvPr id="4" name="Marcador de número de diapositiva 3"/>
          <p:cNvSpPr>
            <a:spLocks noGrp="1"/>
          </p:cNvSpPr>
          <p:nvPr>
            <p:ph type="sldNum" sz="quarter" idx="5"/>
          </p:nvPr>
        </p:nvSpPr>
        <p:spPr/>
        <p:txBody>
          <a:bodyPr/>
          <a:lstStyle/>
          <a:p>
            <a:fld id="{C1BEE6E1-8A1A-47F9-8EA7-AA55211BB94E}" type="slidenum">
              <a:rPr lang="es-PA" smtClean="0"/>
              <a:t>9</a:t>
            </a:fld>
            <a:endParaRPr lang="es-PA"/>
          </a:p>
        </p:txBody>
      </p:sp>
    </p:spTree>
    <p:extLst>
      <p:ext uri="{BB962C8B-B14F-4D97-AF65-F5344CB8AC3E}">
        <p14:creationId xmlns:p14="http://schemas.microsoft.com/office/powerpoint/2010/main" val="2116015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382588" y="685800"/>
            <a:ext cx="6092825" cy="3427413"/>
          </a:xfrm>
          <a:noFill/>
          <a:ln>
            <a:noFill/>
          </a:ln>
          <a:extLst>
            <a:ext uri="{91240B29-F687-4F45-9708-019B960494DF}">
              <a14:hiddenLine xmlns:a14="http://schemas.microsoft.com/office/drawing/2010/main" w="9525">
                <a:solidFill>
                  <a:srgbClr val="000000"/>
                </a:solidFill>
                <a:miter lim="800000"/>
                <a:headEnd/>
                <a:tailEnd/>
              </a14:hiddenLine>
            </a:ext>
          </a:extLst>
        </p:spPr>
      </p:sp>
      <p:sp>
        <p:nvSpPr>
          <p:cNvPr id="239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795" tIns="43397" rIns="86795" bIns="43397"/>
          <a:lstStyle/>
          <a:p>
            <a:pPr eaLnBrk="1" hangingPunct="1"/>
            <a:endParaRPr lang="es-PA" altLang="es-PA" dirty="0">
              <a:latin typeface="Times New Roman" panose="02020603050405020304" pitchFamily="18" charset="0"/>
            </a:endParaRPr>
          </a:p>
        </p:txBody>
      </p:sp>
      <p:sp>
        <p:nvSpPr>
          <p:cNvPr id="239620" name="Slide Number Placeholder 3"/>
          <p:cNvSpPr>
            <a:spLocks noGrp="1"/>
          </p:cNvSpPr>
          <p:nvPr>
            <p:ph type="sldNum" sz="quarter" idx="5"/>
          </p:nvPr>
        </p:nvSpPr>
        <p:spPr>
          <a:xfrm>
            <a:off x="3884613" y="8686800"/>
            <a:ext cx="2971800" cy="455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463" tIns="29731" rIns="59463" bIns="29731"/>
          <a:lstStyle>
            <a:lvl1pPr defTabSz="915988" eaLnBrk="0" hangingPunct="0">
              <a:defRPr>
                <a:solidFill>
                  <a:schemeClr val="tx1"/>
                </a:solidFill>
                <a:latin typeface="Arial" panose="020B0604020202020204" pitchFamily="34" charset="0"/>
                <a:cs typeface="Arial" panose="020B0604020202020204" pitchFamily="34" charset="0"/>
              </a:defRPr>
            </a:lvl1pPr>
            <a:lvl2pPr marL="742950" indent="-285750" defTabSz="915988" eaLnBrk="0" hangingPunct="0">
              <a:defRPr>
                <a:solidFill>
                  <a:schemeClr val="tx1"/>
                </a:solidFill>
                <a:latin typeface="Arial" panose="020B0604020202020204" pitchFamily="34" charset="0"/>
                <a:cs typeface="Arial" panose="020B0604020202020204" pitchFamily="34" charset="0"/>
              </a:defRPr>
            </a:lvl2pPr>
            <a:lvl3pPr marL="1143000" indent="-228600" defTabSz="915988" eaLnBrk="0" hangingPunct="0">
              <a:defRPr>
                <a:solidFill>
                  <a:schemeClr val="tx1"/>
                </a:solidFill>
                <a:latin typeface="Arial" panose="020B0604020202020204" pitchFamily="34" charset="0"/>
                <a:cs typeface="Arial" panose="020B0604020202020204" pitchFamily="34" charset="0"/>
              </a:defRPr>
            </a:lvl3pPr>
            <a:lvl4pPr marL="1600200" indent="-228600" defTabSz="915988" eaLnBrk="0" hangingPunct="0">
              <a:defRPr>
                <a:solidFill>
                  <a:schemeClr val="tx1"/>
                </a:solidFill>
                <a:latin typeface="Arial" panose="020B0604020202020204" pitchFamily="34" charset="0"/>
                <a:cs typeface="Arial" panose="020B0604020202020204" pitchFamily="34" charset="0"/>
              </a:defRPr>
            </a:lvl4pPr>
            <a:lvl5pPr marL="2057400" indent="-228600" defTabSz="915988" eaLnBrk="0" hangingPunct="0">
              <a:defRPr>
                <a:solidFill>
                  <a:schemeClr val="tx1"/>
                </a:solidFill>
                <a:latin typeface="Arial" panose="020B0604020202020204" pitchFamily="34" charset="0"/>
                <a:cs typeface="Arial" panose="020B0604020202020204" pitchFamily="34" charset="0"/>
              </a:defRPr>
            </a:lvl5pPr>
            <a:lvl6pPr marL="2514600" indent="-228600" defTabSz="9159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59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59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59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967B1C1-D5A1-4A2B-9F44-B98A61187DC4}" type="slidenum">
              <a:rPr lang="en-US" altLang="es-PA" sz="1300">
                <a:solidFill>
                  <a:srgbClr val="000000"/>
                </a:solidFill>
              </a:rPr>
              <a:pPr eaLnBrk="1" hangingPunct="1"/>
              <a:t>10</a:t>
            </a:fld>
            <a:endParaRPr lang="en-US" altLang="es-PA" sz="1300">
              <a:solidFill>
                <a:srgbClr val="000000"/>
              </a:solidFill>
            </a:endParaRPr>
          </a:p>
        </p:txBody>
      </p:sp>
    </p:spTree>
    <p:extLst>
      <p:ext uri="{BB962C8B-B14F-4D97-AF65-F5344CB8AC3E}">
        <p14:creationId xmlns:p14="http://schemas.microsoft.com/office/powerpoint/2010/main" val="1812596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a:solidFill>
                  <a:schemeClr val="tx1"/>
                </a:solidFill>
                <a:effectLst/>
                <a:latin typeface="+mn-lt"/>
                <a:ea typeface="+mn-ea"/>
                <a:cs typeface="+mn-cs"/>
              </a:rPr>
              <a:t>De 179 pacientes el total del Universo, podemos describir que</a:t>
            </a:r>
            <a:r>
              <a:rPr lang="es-ES" sz="1200" kern="1200">
                <a:solidFill>
                  <a:schemeClr val="tx1"/>
                </a:solidFill>
                <a:effectLst/>
                <a:latin typeface="+mn-lt"/>
                <a:ea typeface="+mn-ea"/>
                <a:cs typeface="+mn-cs"/>
              </a:rPr>
              <a:t>: tenían como diagnóstico primario/causal de enfermedad renal crónica 24,6 % (44), Diabetes, 56,4% (101), Hipertensión arterial 3,9 % (7), Glomerulonefritis 1,7 % (3), Enfermedad Quística Renal 5% (9)  y otras causas 8,4% (15) Desconocida (Tabla  6 y Gráfica 4).</a:t>
            </a:r>
          </a:p>
          <a:p>
            <a:endParaRPr lang="es-PA"/>
          </a:p>
        </p:txBody>
      </p:sp>
      <p:sp>
        <p:nvSpPr>
          <p:cNvPr id="4" name="Slide Number Placeholder 3"/>
          <p:cNvSpPr>
            <a:spLocks noGrp="1"/>
          </p:cNvSpPr>
          <p:nvPr>
            <p:ph type="sldNum" sz="quarter" idx="10"/>
          </p:nvPr>
        </p:nvSpPr>
        <p:spPr/>
        <p:txBody>
          <a:bodyPr/>
          <a:lstStyle/>
          <a:p>
            <a:fld id="{B3FF2F5D-1AD8-4183-AFC2-24AF2263C709}" type="slidenum">
              <a:rPr lang="es-PA" smtClean="0"/>
              <a:t>11</a:t>
            </a:fld>
            <a:endParaRPr lang="es-PA"/>
          </a:p>
        </p:txBody>
      </p:sp>
    </p:spTree>
    <p:extLst>
      <p:ext uri="{BB962C8B-B14F-4D97-AF65-F5344CB8AC3E}">
        <p14:creationId xmlns:p14="http://schemas.microsoft.com/office/powerpoint/2010/main" val="2409059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En Estados Unidos de Norteamérica la encuesta NHANES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Health</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Nutrition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Examination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Survey</a:t>
            </a:r>
            <a:r>
              <a:rPr lang="es-ES" sz="1200" kern="1200" dirty="0">
                <a:solidFill>
                  <a:schemeClr val="tx1"/>
                </a:solidFill>
                <a:effectLst/>
                <a:latin typeface="+mn-lt"/>
                <a:ea typeface="+mn-ea"/>
                <a:cs typeface="+mn-cs"/>
              </a:rPr>
              <a:t>) ha sido de gran utilidad para estimar la prevalencia de la ERC en la población mayor de 20 años. Se encontró una prevalencia de 13.6%,  este valor puede representar una sobreestimación ya que esta encuesta fue basada en valores de creatinina y albuminuria en un momento  específico, mas no en un seguimiento de dichos pacientes.  No obstante se ha estimado que para la vigilancia de la ERC, la utilización de pacientes estables con una sola medida de laboratorios parece ser suficiente</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Datos obtenidos de KEEP México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Kidney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Foundation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Kidney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Early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Evaluation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Mexico</a:t>
            </a:r>
            <a:r>
              <a:rPr lang="es-ES" sz="1200" kern="1200" dirty="0">
                <a:solidFill>
                  <a:schemeClr val="tx1"/>
                </a:solidFill>
                <a:effectLst/>
                <a:latin typeface="+mn-lt"/>
                <a:ea typeface="+mn-ea"/>
                <a:cs typeface="+mn-cs"/>
              </a:rPr>
              <a:t>), indican una proyección de ERC efectiva en pacientes con alto riesgo, diabéticos, hipertensos, antecedente familiares relevantes (diabetes, hipertensión, ERC).  Estimándose prevalencia de hasta un 22% en ciudad de México y 33% en Jalisco.  Hallazgos similares fueron encontrados en KEEP US, con prevalencia de 26%. De forma significativa se encontró mayor prevalencia de ERC en pacientes con diabetes y diabetes e hipertensión, comparado con la población general, sin embargo no se evidenció diferencia significativa con pacientes que solo eran hipertensos.[</a:t>
            </a:r>
            <a:r>
              <a:rPr lang="es-ES" sz="1200" u="none" strike="noStrike" kern="1200" dirty="0">
                <a:solidFill>
                  <a:schemeClr val="tx1"/>
                </a:solidFill>
                <a:effectLst/>
                <a:latin typeface="+mn-lt"/>
                <a:ea typeface="+mn-ea"/>
                <a:cs typeface="+mn-cs"/>
                <a:hlinkClick r:id="rId3" action="ppaction://hlinkfile" tooltip="Obrador, 2010 #41"/>
              </a:rPr>
              <a:t>12</a:t>
            </a:r>
            <a:r>
              <a:rPr lang="es-ES" sz="1200" kern="1200" dirty="0">
                <a:solidFill>
                  <a:schemeClr val="tx1"/>
                </a:solidFill>
                <a:effectLst/>
                <a:latin typeface="+mn-lt"/>
                <a:ea typeface="+mn-ea"/>
                <a:cs typeface="+mn-cs"/>
              </a:rPr>
              <a:t>]</a:t>
            </a:r>
          </a:p>
          <a:p>
            <a:endParaRPr lang="es-PA" dirty="0"/>
          </a:p>
        </p:txBody>
      </p:sp>
      <p:sp>
        <p:nvSpPr>
          <p:cNvPr id="4" name="Slide Number Placeholder 3"/>
          <p:cNvSpPr>
            <a:spLocks noGrp="1"/>
          </p:cNvSpPr>
          <p:nvPr>
            <p:ph type="sldNum" sz="quarter" idx="10"/>
          </p:nvPr>
        </p:nvSpPr>
        <p:spPr/>
        <p:txBody>
          <a:bodyPr/>
          <a:lstStyle/>
          <a:p>
            <a:fld id="{B3FF2F5D-1AD8-4183-AFC2-24AF2263C709}" type="slidenum">
              <a:rPr lang="es-PA" smtClean="0"/>
              <a:t>12</a:t>
            </a:fld>
            <a:endParaRPr lang="es-PA"/>
          </a:p>
        </p:txBody>
      </p:sp>
    </p:spTree>
    <p:extLst>
      <p:ext uri="{BB962C8B-B14F-4D97-AF65-F5344CB8AC3E}">
        <p14:creationId xmlns:p14="http://schemas.microsoft.com/office/powerpoint/2010/main" val="4211877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incidencia de ERT se refiere a número de pacientes con ERC que han iniciado terapia de reemplazo renal (TRR), por año en relación a la población general y usualmente se expresa en pacientes por millón de habitantes/año.  Cabe resaltar que dicha incidencia posee un sesgo importante, ya que no toma en cuenta a los pacientes con ERT que no han iniciado TRR, por lo cual se subestima el verdadero valor de la incidencia de ERC.  Para la prevalencia de ERT se consideran tantos los casos conocidos como los nuevos de pacientes con ERC que estén en TRR, expresándose entonces en pacientes por millón de habitantes.[</a:t>
            </a:r>
            <a:r>
              <a:rPr lang="es-ES" sz="1200" u="none" strike="noStrike" kern="1200" dirty="0">
                <a:solidFill>
                  <a:schemeClr val="tx1"/>
                </a:solidFill>
                <a:effectLst/>
                <a:latin typeface="+mn-lt"/>
                <a:ea typeface="+mn-ea"/>
                <a:cs typeface="+mn-cs"/>
                <a:hlinkClick r:id="rId3" action="ppaction://hlinkfile" tooltip="Aminu Bello; Bisher Kawar; Mohsen El Kossi, 2010 #61"/>
              </a:rPr>
              <a:t>11</a:t>
            </a:r>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La epidemiología de la ERC es muy heterogénea a nivel mundial, se ha supuesto como causas probables a esta disparidad racial y étnica, la prevalencia de diabetes e hipertensión y el impacto de estas en la salud pública.</a:t>
            </a:r>
          </a:p>
          <a:p>
            <a:r>
              <a:rPr lang="es-ES" sz="1200" kern="1200" dirty="0">
                <a:solidFill>
                  <a:schemeClr val="tx1"/>
                </a:solidFill>
                <a:effectLst/>
                <a:latin typeface="+mn-lt"/>
                <a:ea typeface="+mn-ea"/>
                <a:cs typeface="+mn-cs"/>
              </a:rPr>
              <a:t>Según datos del USRDS el número de nuevos pacientes con  ERT para el 2013 fue de 117,1662 con una tasa ajustada de 363 pacientes por millón de pacientes/año.  Las tasas de incidencia para negros afroamericanos y nativos americanos fueron de 3.0 y 1.1 comparados con los caucásicos.  Además  la tasa de incidencia para los hispanos fue de 1.4 comparada con los no hispanos.</a:t>
            </a:r>
          </a:p>
          <a:p>
            <a:r>
              <a:rPr lang="es-ES" sz="1200" kern="1200" dirty="0">
                <a:solidFill>
                  <a:schemeClr val="tx1"/>
                </a:solidFill>
                <a:effectLst/>
                <a:latin typeface="+mn-lt"/>
                <a:ea typeface="+mn-ea"/>
                <a:cs typeface="+mn-cs"/>
              </a:rPr>
              <a:t>Para el 2013 la mortalidad ajustada en pacientes con ERC fue de 117.9/1000, mayor a la de los pacientes sin ERC 47.5/1000, dichas tasas guardan una relación directa (incrementan) con la severidad de la ERC. En hombres con ERC se han evidenciado tasas de mortalidad ajustadas mayores que en las mujeres, 52,6/1000 vs 43.4/1000 respectivamente.[</a:t>
            </a:r>
            <a:r>
              <a:rPr lang="es-ES" sz="1200" u="none" strike="noStrike" kern="1200" dirty="0">
                <a:solidFill>
                  <a:schemeClr val="tx1"/>
                </a:solidFill>
                <a:effectLst/>
                <a:latin typeface="+mn-lt"/>
                <a:ea typeface="+mn-ea"/>
                <a:cs typeface="+mn-cs"/>
                <a:hlinkClick r:id="rId4" action="ppaction://hlinkfile" tooltip="Saran, 2016 #45"/>
              </a:rPr>
              <a:t>2</a:t>
            </a:r>
            <a:r>
              <a:rPr lang="es-ES" sz="1200" kern="1200" dirty="0">
                <a:solidFill>
                  <a:schemeClr val="tx1"/>
                </a:solidFill>
                <a:effectLst/>
                <a:latin typeface="+mn-lt"/>
                <a:ea typeface="+mn-ea"/>
                <a:cs typeface="+mn-cs"/>
              </a:rPr>
              <a:t>]</a:t>
            </a:r>
          </a:p>
          <a:p>
            <a:endParaRPr lang="es-PA" dirty="0"/>
          </a:p>
        </p:txBody>
      </p:sp>
      <p:sp>
        <p:nvSpPr>
          <p:cNvPr id="4" name="Slide Number Placeholder 3"/>
          <p:cNvSpPr>
            <a:spLocks noGrp="1"/>
          </p:cNvSpPr>
          <p:nvPr>
            <p:ph type="sldNum" sz="quarter" idx="10"/>
          </p:nvPr>
        </p:nvSpPr>
        <p:spPr/>
        <p:txBody>
          <a:bodyPr/>
          <a:lstStyle/>
          <a:p>
            <a:fld id="{B3FF2F5D-1AD8-4183-AFC2-24AF2263C709}" type="slidenum">
              <a:rPr lang="es-PA" smtClean="0"/>
              <a:t>13</a:t>
            </a:fld>
            <a:endParaRPr lang="es-PA"/>
          </a:p>
        </p:txBody>
      </p:sp>
    </p:spTree>
    <p:extLst>
      <p:ext uri="{BB962C8B-B14F-4D97-AF65-F5344CB8AC3E}">
        <p14:creationId xmlns:p14="http://schemas.microsoft.com/office/powerpoint/2010/main" val="2665017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incidencia de ERT se refiere a número de pacientes con ERC que han iniciado terapia de reemplazo renal (TRR), por año en relación a la población general y usualmente se expresa en pacientes por millón de habitantes/año.  Cabe resaltar que dicha incidencia posee un sesgo importante, ya que no toma en cuenta a los pacientes con ERT que no han iniciado TRR, por lo cual se subestima el verdadero valor de la incidencia de ERC.  Para la prevalencia de ERT se consideran tantos los casos conocidos como los nuevos de pacientes con ERC que estén en TRR, expresándose entonces en pacientes por millón de habitantes.[</a:t>
            </a:r>
            <a:r>
              <a:rPr lang="es-ES" sz="1200" u="none" strike="noStrike" kern="1200" dirty="0">
                <a:solidFill>
                  <a:schemeClr val="tx1"/>
                </a:solidFill>
                <a:effectLst/>
                <a:latin typeface="+mn-lt"/>
                <a:ea typeface="+mn-ea"/>
                <a:cs typeface="+mn-cs"/>
                <a:hlinkClick r:id="rId3" action="ppaction://hlinkfile" tooltip="Aminu Bello; Bisher Kawar; Mohsen El Kossi, 2010 #61"/>
              </a:rPr>
              <a:t>11</a:t>
            </a:r>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La epidemiología de la ERC es muy heterogénea a nivel mundial, se ha supuesto como causas probables a esta disparidad racial y étnica, la prevalencia de diabetes e hipertensión y el impacto de estas en la salud pública.</a:t>
            </a:r>
          </a:p>
          <a:p>
            <a:r>
              <a:rPr lang="es-ES" sz="1200" kern="1200" dirty="0">
                <a:solidFill>
                  <a:schemeClr val="tx1"/>
                </a:solidFill>
                <a:effectLst/>
                <a:latin typeface="+mn-lt"/>
                <a:ea typeface="+mn-ea"/>
                <a:cs typeface="+mn-cs"/>
              </a:rPr>
              <a:t>Según datos del USRDS el número de nuevos pacientes con  ERT para el 2013 fue de 117,1662 con una tasa ajustada de 363 pacientes por millón de pacientes/año.  Las tasas de incidencia para negros afroamericanos y nativos americanos fueron de 3.0 y 1.1 comparados con los caucásicos.  Además  la tasa de incidencia para los hispanos fue de 1.4 comparada con los no hispanos.</a:t>
            </a:r>
          </a:p>
          <a:p>
            <a:r>
              <a:rPr lang="es-ES" sz="1200" kern="1200" dirty="0">
                <a:solidFill>
                  <a:schemeClr val="tx1"/>
                </a:solidFill>
                <a:effectLst/>
                <a:latin typeface="+mn-lt"/>
                <a:ea typeface="+mn-ea"/>
                <a:cs typeface="+mn-cs"/>
              </a:rPr>
              <a:t>Para el 2013 la mortalidad ajustada en pacientes con ERC fue de 117.9/1000, mayor a la de los pacientes sin ERC 47.5/1000, dichas tasas guardan una relación directa (incrementan) con la severidad de la ERC. En hombres con ERC se han evidenciado tasas de mortalidad ajustadas mayores que en las mujeres, 52,6/1000 vs 43.4/1000 respectivamente.[</a:t>
            </a:r>
            <a:r>
              <a:rPr lang="es-ES" sz="1200" u="none" strike="noStrike" kern="1200" dirty="0">
                <a:solidFill>
                  <a:schemeClr val="tx1"/>
                </a:solidFill>
                <a:effectLst/>
                <a:latin typeface="+mn-lt"/>
                <a:ea typeface="+mn-ea"/>
                <a:cs typeface="+mn-cs"/>
                <a:hlinkClick r:id="rId4" action="ppaction://hlinkfile" tooltip="Saran, 2016 #45"/>
              </a:rPr>
              <a:t>2</a:t>
            </a:r>
            <a:r>
              <a:rPr lang="es-ES" sz="1200" kern="1200" dirty="0">
                <a:solidFill>
                  <a:schemeClr val="tx1"/>
                </a:solidFill>
                <a:effectLst/>
                <a:latin typeface="+mn-lt"/>
                <a:ea typeface="+mn-ea"/>
                <a:cs typeface="+mn-cs"/>
              </a:rPr>
              <a:t>]</a:t>
            </a:r>
          </a:p>
          <a:p>
            <a:endParaRPr lang="es-PA" dirty="0"/>
          </a:p>
        </p:txBody>
      </p:sp>
      <p:sp>
        <p:nvSpPr>
          <p:cNvPr id="4" name="Slide Number Placeholder 3"/>
          <p:cNvSpPr>
            <a:spLocks noGrp="1"/>
          </p:cNvSpPr>
          <p:nvPr>
            <p:ph type="sldNum" sz="quarter" idx="10"/>
          </p:nvPr>
        </p:nvSpPr>
        <p:spPr/>
        <p:txBody>
          <a:bodyPr/>
          <a:lstStyle/>
          <a:p>
            <a:fld id="{B3FF2F5D-1AD8-4183-AFC2-24AF2263C709}" type="slidenum">
              <a:rPr lang="es-PA" smtClean="0"/>
              <a:t>14</a:t>
            </a:fld>
            <a:endParaRPr lang="es-PA"/>
          </a:p>
        </p:txBody>
      </p:sp>
    </p:spTree>
    <p:extLst>
      <p:ext uri="{BB962C8B-B14F-4D97-AF65-F5344CB8AC3E}">
        <p14:creationId xmlns:p14="http://schemas.microsoft.com/office/powerpoint/2010/main" val="2427827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The K/DOQI definition and classification were accepted, with clarifications. CKD is defined as kidney damage or glomerular filtration rate (GFR) &lt;60 mL/min/1.73 m(2) for 3 months or more, irrespective of cause. Kidney damage in many kidney diseases can be ascertained by the presence of albuminuria, defined as albumin-to-creatinine ratio &gt;30 mg/g in two of three spot urine specimens.</a:t>
            </a:r>
            <a:endParaRPr lang="es-PA" dirty="0"/>
          </a:p>
        </p:txBody>
      </p:sp>
      <p:sp>
        <p:nvSpPr>
          <p:cNvPr id="4" name="Marcador de número de diapositiva 3"/>
          <p:cNvSpPr>
            <a:spLocks noGrp="1"/>
          </p:cNvSpPr>
          <p:nvPr>
            <p:ph type="sldNum" sz="quarter" idx="5"/>
          </p:nvPr>
        </p:nvSpPr>
        <p:spPr/>
        <p:txBody>
          <a:bodyPr/>
          <a:lstStyle/>
          <a:p>
            <a:fld id="{C1BEE6E1-8A1A-47F9-8EA7-AA55211BB94E}" type="slidenum">
              <a:rPr lang="es-PA" smtClean="0"/>
              <a:t>16</a:t>
            </a:fld>
            <a:endParaRPr lang="es-PA"/>
          </a:p>
        </p:txBody>
      </p:sp>
    </p:spTree>
    <p:extLst>
      <p:ext uri="{BB962C8B-B14F-4D97-AF65-F5344CB8AC3E}">
        <p14:creationId xmlns:p14="http://schemas.microsoft.com/office/powerpoint/2010/main" val="2781960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err="1">
                <a:solidFill>
                  <a:schemeClr val="tx1"/>
                </a:solidFill>
                <a:effectLst/>
                <a:latin typeface="+mn-lt"/>
                <a:ea typeface="+mn-ea"/>
                <a:cs typeface="+mn-cs"/>
              </a:rPr>
              <a:t>Because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most</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kidney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diseases</a:t>
            </a:r>
            <a:r>
              <a:rPr lang="es-ES_tradnl" sz="1200" kern="1200" dirty="0">
                <a:solidFill>
                  <a:schemeClr val="tx1"/>
                </a:solidFill>
                <a:effectLst/>
                <a:latin typeface="+mn-lt"/>
                <a:ea typeface="+mn-ea"/>
                <a:cs typeface="+mn-cs"/>
              </a:rPr>
              <a:t> in North </a:t>
            </a:r>
            <a:r>
              <a:rPr lang="es-ES_tradnl" sz="1200" kern="1200" dirty="0" err="1">
                <a:solidFill>
                  <a:schemeClr val="tx1"/>
                </a:solidFill>
                <a:effectLst/>
                <a:latin typeface="+mn-lt"/>
                <a:ea typeface="+mn-ea"/>
                <a:cs typeface="+mn-cs"/>
              </a:rPr>
              <a:t>America</a:t>
            </a:r>
            <a:r>
              <a:rPr lang="es-ES_tradnl" sz="1200" kern="1200" dirty="0">
                <a:solidFill>
                  <a:schemeClr val="tx1"/>
                </a:solidFill>
                <a:effectLst/>
                <a:latin typeface="+mn-lt"/>
                <a:ea typeface="+mn-ea"/>
                <a:cs typeface="+mn-cs"/>
              </a:rPr>
              <a:t> are </a:t>
            </a:r>
            <a:r>
              <a:rPr lang="es-ES_tradnl" sz="1200" kern="1200" dirty="0" err="1">
                <a:solidFill>
                  <a:schemeClr val="tx1"/>
                </a:solidFill>
                <a:effectLst/>
                <a:latin typeface="+mn-lt"/>
                <a:ea typeface="+mn-ea"/>
                <a:cs typeface="+mn-cs"/>
              </a:rPr>
              <a:t>caused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by</a:t>
            </a:r>
            <a:r>
              <a:rPr lang="es-ES_tradnl" sz="1200" kern="1200" dirty="0">
                <a:solidFill>
                  <a:schemeClr val="tx1"/>
                </a:solidFill>
                <a:effectLst/>
                <a:latin typeface="+mn-lt"/>
                <a:ea typeface="+mn-ea"/>
                <a:cs typeface="+mn-cs"/>
              </a:rPr>
              <a:t> diabetes </a:t>
            </a:r>
            <a:r>
              <a:rPr lang="es-ES_tradnl" sz="1200" kern="1200" dirty="0" err="1">
                <a:solidFill>
                  <a:schemeClr val="tx1"/>
                </a:solidFill>
                <a:effectLst/>
                <a:latin typeface="+mn-lt"/>
                <a:ea typeface="+mn-ea"/>
                <a:cs typeface="+mn-cs"/>
              </a:rPr>
              <a:t>or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hypertension</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persistent</a:t>
            </a:r>
            <a:r>
              <a:rPr lang="es-ES_tradnl" sz="1200" kern="1200" dirty="0">
                <a:solidFill>
                  <a:schemeClr val="tx1"/>
                </a:solidFill>
                <a:effectLst/>
                <a:latin typeface="+mn-lt"/>
                <a:ea typeface="+mn-ea"/>
                <a:cs typeface="+mn-cs"/>
              </a:rPr>
              <a:t> albuminuria </a:t>
            </a:r>
            <a:r>
              <a:rPr lang="es-ES_tradnl" sz="1200" kern="1200" dirty="0" err="1">
                <a:solidFill>
                  <a:schemeClr val="tx1"/>
                </a:solidFill>
                <a:effectLst/>
                <a:latin typeface="+mn-lt"/>
                <a:ea typeface="+mn-ea"/>
                <a:cs typeface="+mn-cs"/>
              </a:rPr>
              <a:t>is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principal </a:t>
            </a:r>
            <a:r>
              <a:rPr lang="es-ES_tradnl" sz="1200" kern="1200" dirty="0" err="1">
                <a:solidFill>
                  <a:schemeClr val="tx1"/>
                </a:solidFill>
                <a:effectLst/>
                <a:latin typeface="+mn-lt"/>
                <a:ea typeface="+mn-ea"/>
                <a:cs typeface="+mn-cs"/>
              </a:rPr>
              <a:t>marker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Other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markers</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damage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include</a:t>
            </a:r>
            <a:r>
              <a:rPr lang="es-ES_tradnl" sz="1200" kern="1200" dirty="0">
                <a:solidFill>
                  <a:schemeClr val="tx1"/>
                </a:solidFill>
                <a:effectLst/>
                <a:latin typeface="+mn-lt"/>
                <a:ea typeface="+mn-ea"/>
                <a:cs typeface="+mn-cs"/>
              </a:rPr>
              <a:t> </a:t>
            </a:r>
            <a:endParaRPr lang="es-ES_tradnl" dirty="0"/>
          </a:p>
          <a:p>
            <a:r>
              <a:rPr lang="es-ES_tradnl" sz="1200" b="0" i="1" kern="1200" dirty="0">
                <a:solidFill>
                  <a:schemeClr val="tx1"/>
                </a:solidFill>
                <a:effectLst/>
                <a:latin typeface="+mn-lt"/>
                <a:ea typeface="+mn-ea"/>
                <a:cs typeface="+mn-cs"/>
              </a:rPr>
              <a:t>CKD, </a:t>
            </a:r>
            <a:r>
              <a:rPr lang="es-ES_tradnl" sz="1200" b="0" kern="1200" dirty="0" err="1">
                <a:solidFill>
                  <a:schemeClr val="tx1"/>
                </a:solidFill>
                <a:effectLst/>
                <a:latin typeface="+mn-lt"/>
                <a:ea typeface="+mn-ea"/>
                <a:cs typeface="+mn-cs"/>
              </a:rPr>
              <a:t>Chronic</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kidney</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disease</a:t>
            </a:r>
            <a:r>
              <a:rPr lang="es-ES_tradnl" sz="1200" b="0" kern="1200" dirty="0">
                <a:solidFill>
                  <a:schemeClr val="tx1"/>
                </a:solidFill>
                <a:effectLst/>
                <a:latin typeface="+mn-lt"/>
                <a:ea typeface="+mn-ea"/>
                <a:cs typeface="+mn-cs"/>
              </a:rPr>
              <a:t>; </a:t>
            </a:r>
            <a:r>
              <a:rPr lang="es-ES_tradnl" sz="1200" b="0" i="1" kern="1200" dirty="0">
                <a:solidFill>
                  <a:schemeClr val="tx1"/>
                </a:solidFill>
                <a:effectLst/>
                <a:latin typeface="+mn-lt"/>
                <a:ea typeface="+mn-ea"/>
                <a:cs typeface="+mn-cs"/>
              </a:rPr>
              <a:t>GFR, </a:t>
            </a:r>
            <a:r>
              <a:rPr lang="es-ES_tradnl" sz="1200" b="0" kern="1200" dirty="0">
                <a:solidFill>
                  <a:schemeClr val="tx1"/>
                </a:solidFill>
                <a:effectLst/>
                <a:latin typeface="+mn-lt"/>
                <a:ea typeface="+mn-ea"/>
                <a:cs typeface="+mn-cs"/>
              </a:rPr>
              <a:t>glomerular </a:t>
            </a:r>
            <a:r>
              <a:rPr lang="es-ES_tradnl" sz="1200" b="0" kern="1200" dirty="0" err="1">
                <a:solidFill>
                  <a:schemeClr val="tx1"/>
                </a:solidFill>
                <a:effectLst/>
                <a:latin typeface="+mn-lt"/>
                <a:ea typeface="+mn-ea"/>
                <a:cs typeface="+mn-cs"/>
              </a:rPr>
              <a:t>ltration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rate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Either</a:t>
            </a:r>
            <a:r>
              <a:rPr lang="es-ES_tradnl" sz="1200" b="0" kern="1200" dirty="0">
                <a:solidFill>
                  <a:schemeClr val="tx1"/>
                </a:solidFill>
                <a:effectLst/>
                <a:latin typeface="+mn-lt"/>
                <a:ea typeface="+mn-ea"/>
                <a:cs typeface="+mn-cs"/>
              </a:rPr>
              <a:t> of </a:t>
            </a:r>
            <a:r>
              <a:rPr lang="es-ES_tradnl" sz="1200" b="0" kern="1200" dirty="0" err="1">
                <a:solidFill>
                  <a:schemeClr val="tx1"/>
                </a:solidFill>
                <a:effectLst/>
                <a:latin typeface="+mn-lt"/>
                <a:ea typeface="+mn-ea"/>
                <a:cs typeface="+mn-cs"/>
              </a:rPr>
              <a:t>the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listed</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items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for</a:t>
            </a:r>
            <a:r>
              <a:rPr lang="es-ES_tradnl" sz="1200" b="0" kern="1200" dirty="0">
                <a:solidFill>
                  <a:schemeClr val="tx1"/>
                </a:solidFill>
                <a:effectLst/>
                <a:latin typeface="+mn-lt"/>
                <a:ea typeface="+mn-ea"/>
                <a:cs typeface="+mn-cs"/>
              </a:rPr>
              <a:t> more </a:t>
            </a:r>
            <a:r>
              <a:rPr lang="es-ES_tradnl" sz="1200" b="0" kern="1200" dirty="0" err="1">
                <a:solidFill>
                  <a:schemeClr val="tx1"/>
                </a:solidFill>
                <a:effectLst/>
                <a:latin typeface="+mn-lt"/>
                <a:ea typeface="+mn-ea"/>
                <a:cs typeface="+mn-cs"/>
              </a:rPr>
              <a:t>than</a:t>
            </a:r>
            <a:r>
              <a:rPr lang="es-ES_tradnl" sz="1200" b="0" kern="1200" dirty="0">
                <a:solidFill>
                  <a:schemeClr val="tx1"/>
                </a:solidFill>
                <a:effectLst/>
                <a:latin typeface="+mn-lt"/>
                <a:ea typeface="+mn-ea"/>
                <a:cs typeface="+mn-cs"/>
              </a:rPr>
              <a:t> 3 </a:t>
            </a:r>
            <a:r>
              <a:rPr lang="es-ES_tradnl" sz="1200" b="0" kern="1200" dirty="0" err="1">
                <a:solidFill>
                  <a:schemeClr val="tx1"/>
                </a:solidFill>
                <a:effectLst/>
                <a:latin typeface="+mn-lt"/>
                <a:ea typeface="+mn-ea"/>
                <a:cs typeface="+mn-cs"/>
              </a:rPr>
              <a:t>mo</a:t>
            </a:r>
            <a:r>
              <a:rPr lang="es-ES_tradnl" sz="1200" b="0" kern="1200" dirty="0">
                <a:solidFill>
                  <a:schemeClr val="tx1"/>
                </a:solidFill>
                <a:effectLst/>
                <a:latin typeface="+mn-lt"/>
                <a:ea typeface="+mn-ea"/>
                <a:cs typeface="+mn-cs"/>
              </a:rPr>
              <a:t>. </a:t>
            </a:r>
            <a:endParaRPr lang="es-ES_tradnl" dirty="0"/>
          </a:p>
          <a:p>
            <a:r>
              <a:rPr lang="es-ES_tradnl" sz="1200" kern="1200" dirty="0" err="1">
                <a:solidFill>
                  <a:schemeClr val="tx1"/>
                </a:solidFill>
                <a:effectLst/>
                <a:latin typeface="+mn-lt"/>
                <a:ea typeface="+mn-ea"/>
                <a:cs typeface="+mn-cs"/>
              </a:rPr>
              <a:t>abnormalities</a:t>
            </a:r>
            <a:r>
              <a:rPr lang="es-ES_tradnl" sz="1200" kern="1200" dirty="0">
                <a:solidFill>
                  <a:schemeClr val="tx1"/>
                </a:solidFill>
                <a:effectLst/>
                <a:latin typeface="+mn-lt"/>
                <a:ea typeface="+mn-ea"/>
                <a:cs typeface="+mn-cs"/>
              </a:rPr>
              <a:t> in </a:t>
            </a:r>
            <a:r>
              <a:rPr lang="es-ES_tradnl" sz="1200" kern="1200" dirty="0" err="1">
                <a:solidFill>
                  <a:schemeClr val="tx1"/>
                </a:solidFill>
                <a:effectLst/>
                <a:latin typeface="+mn-lt"/>
                <a:ea typeface="+mn-ea"/>
                <a:cs typeface="+mn-cs"/>
              </a:rPr>
              <a:t>urine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sediment</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e.g</a:t>
            </a:r>
            <a:r>
              <a:rPr lang="es-ES_tradnl" sz="1200" kern="1200" dirty="0">
                <a:solidFill>
                  <a:schemeClr val="tx1"/>
                </a:solidFill>
                <a:effectLst/>
                <a:latin typeface="+mn-lt"/>
                <a:ea typeface="+mn-ea"/>
                <a:cs typeface="+mn-cs"/>
              </a:rPr>
              <a:t>., tubular </a:t>
            </a:r>
            <a:r>
              <a:rPr lang="es-ES_tradnl" sz="1200" kern="1200" dirty="0" err="1">
                <a:solidFill>
                  <a:schemeClr val="tx1"/>
                </a:solidFill>
                <a:effectLst/>
                <a:latin typeface="+mn-lt"/>
                <a:ea typeface="+mn-ea"/>
                <a:cs typeface="+mn-cs"/>
              </a:rPr>
              <a:t>cells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or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casts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abnormal</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ndings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on</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imaging</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studies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e.g</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hydronephro</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sis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asymmetry</a:t>
            </a:r>
            <a:r>
              <a:rPr lang="es-ES_tradnl" sz="1200" kern="1200" dirty="0">
                <a:solidFill>
                  <a:schemeClr val="tx1"/>
                </a:solidFill>
                <a:effectLst/>
                <a:latin typeface="+mn-lt"/>
                <a:ea typeface="+mn-ea"/>
                <a:cs typeface="+mn-cs"/>
              </a:rPr>
              <a:t> in </a:t>
            </a:r>
            <a:r>
              <a:rPr lang="es-ES_tradnl" sz="1200" kern="1200" dirty="0" err="1">
                <a:solidFill>
                  <a:schemeClr val="tx1"/>
                </a:solidFill>
                <a:effectLst/>
                <a:latin typeface="+mn-lt"/>
                <a:ea typeface="+mn-ea"/>
                <a:cs typeface="+mn-cs"/>
              </a:rPr>
              <a:t>kidney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size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polycystic</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kidney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disease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small</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echogenic</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kidneys</a:t>
            </a:r>
            <a:r>
              <a:rPr lang="es-ES_tradnl" sz="1200" kern="1200" dirty="0">
                <a:solidFill>
                  <a:schemeClr val="tx1"/>
                </a:solidFill>
                <a:effectLst/>
                <a:latin typeface="+mn-lt"/>
                <a:ea typeface="+mn-ea"/>
                <a:cs typeface="+mn-cs"/>
              </a:rPr>
              <a:t>), and </a:t>
            </a:r>
            <a:r>
              <a:rPr lang="es-ES_tradnl" sz="1200" kern="1200" dirty="0" err="1">
                <a:solidFill>
                  <a:schemeClr val="tx1"/>
                </a:solidFill>
                <a:effectLst/>
                <a:latin typeface="+mn-lt"/>
                <a:ea typeface="+mn-ea"/>
                <a:cs typeface="+mn-cs"/>
              </a:rPr>
              <a:t>abnormalities</a:t>
            </a:r>
            <a:r>
              <a:rPr lang="es-ES_tradnl" sz="1200" kern="1200" dirty="0">
                <a:solidFill>
                  <a:schemeClr val="tx1"/>
                </a:solidFill>
                <a:effectLst/>
                <a:latin typeface="+mn-lt"/>
                <a:ea typeface="+mn-ea"/>
                <a:cs typeface="+mn-cs"/>
              </a:rPr>
              <a:t> in </a:t>
            </a:r>
            <a:r>
              <a:rPr lang="es-ES_tradnl" sz="1200" kern="1200" dirty="0" err="1">
                <a:solidFill>
                  <a:schemeClr val="tx1"/>
                </a:solidFill>
                <a:effectLst/>
                <a:latin typeface="+mn-lt"/>
                <a:ea typeface="+mn-ea"/>
                <a:cs typeface="+mn-cs"/>
              </a:rPr>
              <a:t>blood</a:t>
            </a:r>
            <a:r>
              <a:rPr lang="es-ES_tradnl" sz="1200" kern="1200" dirty="0">
                <a:solidFill>
                  <a:schemeClr val="tx1"/>
                </a:solidFill>
                <a:effectLst/>
                <a:latin typeface="+mn-lt"/>
                <a:ea typeface="+mn-ea"/>
                <a:cs typeface="+mn-cs"/>
              </a:rPr>
              <a:t> and </a:t>
            </a:r>
            <a:r>
              <a:rPr lang="es-ES_tradnl" sz="1200" kern="1200" dirty="0" err="1">
                <a:solidFill>
                  <a:schemeClr val="tx1"/>
                </a:solidFill>
                <a:effectLst/>
                <a:latin typeface="+mn-lt"/>
                <a:ea typeface="+mn-ea"/>
                <a:cs typeface="+mn-cs"/>
              </a:rPr>
              <a:t>urine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chemistry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measurements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those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related</a:t>
            </a:r>
            <a:r>
              <a:rPr lang="es-ES_tradnl" sz="1200" kern="1200" dirty="0">
                <a:solidFill>
                  <a:schemeClr val="tx1"/>
                </a:solidFill>
                <a:effectLst/>
                <a:latin typeface="+mn-lt"/>
                <a:ea typeface="+mn-ea"/>
                <a:cs typeface="+mn-cs"/>
              </a:rPr>
              <a:t> to </a:t>
            </a:r>
            <a:r>
              <a:rPr lang="es-ES_tradnl" sz="1200" kern="1200" dirty="0" err="1">
                <a:solidFill>
                  <a:schemeClr val="tx1"/>
                </a:solidFill>
                <a:effectLst/>
                <a:latin typeface="+mn-lt"/>
                <a:ea typeface="+mn-ea"/>
                <a:cs typeface="+mn-cs"/>
              </a:rPr>
              <a:t>altered</a:t>
            </a:r>
            <a:r>
              <a:rPr lang="es-ES_tradnl" sz="1200" kern="1200" dirty="0">
                <a:solidFill>
                  <a:schemeClr val="tx1"/>
                </a:solidFill>
                <a:effectLst/>
                <a:latin typeface="+mn-lt"/>
                <a:ea typeface="+mn-ea"/>
                <a:cs typeface="+mn-cs"/>
              </a:rPr>
              <a:t> tubular </a:t>
            </a:r>
            <a:r>
              <a:rPr lang="es-ES_tradnl" sz="1200" kern="1200" dirty="0" err="1">
                <a:solidFill>
                  <a:schemeClr val="tx1"/>
                </a:solidFill>
                <a:effectLst/>
                <a:latin typeface="+mn-lt"/>
                <a:ea typeface="+mn-ea"/>
                <a:cs typeface="+mn-cs"/>
              </a:rPr>
              <a:t>function</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such</a:t>
            </a:r>
            <a:r>
              <a:rPr lang="es-ES_tradnl" sz="1200" kern="1200" dirty="0">
                <a:solidFill>
                  <a:schemeClr val="tx1"/>
                </a:solidFill>
                <a:effectLst/>
                <a:latin typeface="+mn-lt"/>
                <a:ea typeface="+mn-ea"/>
                <a:cs typeface="+mn-cs"/>
              </a:rPr>
              <a:t> as renal tubular acidosis). A </a:t>
            </a:r>
            <a:r>
              <a:rPr lang="es-ES_tradnl" sz="1200" kern="1200" dirty="0" err="1">
                <a:solidFill>
                  <a:schemeClr val="tx1"/>
                </a:solidFill>
                <a:effectLst/>
                <a:latin typeface="+mn-lt"/>
                <a:ea typeface="+mn-ea"/>
                <a:cs typeface="+mn-cs"/>
              </a:rPr>
              <a:t>history</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kid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ney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transplantation</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also</a:t>
            </a:r>
            <a:r>
              <a:rPr lang="es-ES_tradnl" sz="1200" kern="1200" dirty="0">
                <a:solidFill>
                  <a:schemeClr val="tx1"/>
                </a:solidFill>
                <a:effectLst/>
                <a:latin typeface="+mn-lt"/>
                <a:ea typeface="+mn-ea"/>
                <a:cs typeface="+mn-cs"/>
              </a:rPr>
              <a:t> de </a:t>
            </a:r>
            <a:r>
              <a:rPr lang="es-ES_tradnl" sz="1200" kern="1200" dirty="0" err="1">
                <a:solidFill>
                  <a:schemeClr val="tx1"/>
                </a:solidFill>
                <a:effectLst/>
                <a:latin typeface="+mn-lt"/>
                <a:ea typeface="+mn-ea"/>
                <a:cs typeface="+mn-cs"/>
              </a:rPr>
              <a:t>ned</a:t>
            </a:r>
            <a:r>
              <a:rPr lang="es-ES_tradnl" sz="1200" kern="1200" dirty="0">
                <a:solidFill>
                  <a:schemeClr val="tx1"/>
                </a:solidFill>
                <a:effectLst/>
                <a:latin typeface="+mn-lt"/>
                <a:ea typeface="+mn-ea"/>
                <a:cs typeface="+mn-cs"/>
              </a:rPr>
              <a:t> as a </a:t>
            </a:r>
            <a:r>
              <a:rPr lang="es-ES_tradnl" sz="1200" kern="1200" dirty="0" err="1">
                <a:solidFill>
                  <a:schemeClr val="tx1"/>
                </a:solidFill>
                <a:effectLst/>
                <a:latin typeface="+mn-lt"/>
                <a:ea typeface="+mn-ea"/>
                <a:cs typeface="+mn-cs"/>
              </a:rPr>
              <a:t>marker</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kidney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damage</a:t>
            </a:r>
            <a:r>
              <a:rPr lang="es-ES_tradnl" sz="1200" kern="1200" dirty="0">
                <a:solidFill>
                  <a:schemeClr val="tx1"/>
                </a:solidFill>
                <a:effectLst/>
                <a:latin typeface="+mn-lt"/>
                <a:ea typeface="+mn-ea"/>
                <a:cs typeface="+mn-cs"/>
              </a:rPr>
              <a:t>, and </a:t>
            </a:r>
            <a:r>
              <a:rPr lang="es-ES_tradnl" sz="1200" kern="1200" dirty="0" err="1">
                <a:solidFill>
                  <a:schemeClr val="tx1"/>
                </a:solidFill>
                <a:effectLst/>
                <a:latin typeface="+mn-lt"/>
                <a:ea typeface="+mn-ea"/>
                <a:cs typeface="+mn-cs"/>
              </a:rPr>
              <a:t>patients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with</a:t>
            </a:r>
            <a:r>
              <a:rPr lang="es-ES_tradnl" sz="1200" kern="1200" dirty="0">
                <a:solidFill>
                  <a:schemeClr val="tx1"/>
                </a:solidFill>
                <a:effectLst/>
                <a:latin typeface="+mn-lt"/>
                <a:ea typeface="+mn-ea"/>
                <a:cs typeface="+mn-cs"/>
              </a:rPr>
              <a:t> a </a:t>
            </a:r>
            <a:r>
              <a:rPr lang="es-ES_tradnl" sz="1200" kern="1200" dirty="0" err="1">
                <a:solidFill>
                  <a:schemeClr val="tx1"/>
                </a:solidFill>
                <a:effectLst/>
                <a:latin typeface="+mn-lt"/>
                <a:ea typeface="+mn-ea"/>
                <a:cs typeface="+mn-cs"/>
              </a:rPr>
              <a:t>functioning</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transplant</a:t>
            </a:r>
            <a:r>
              <a:rPr lang="es-ES_tradnl" sz="1200" kern="1200" dirty="0">
                <a:solidFill>
                  <a:schemeClr val="tx1"/>
                </a:solidFill>
                <a:effectLst/>
                <a:latin typeface="+mn-lt"/>
                <a:ea typeface="+mn-ea"/>
                <a:cs typeface="+mn-cs"/>
              </a:rPr>
              <a:t> are con- </a:t>
            </a:r>
            <a:r>
              <a:rPr lang="es-ES_tradnl" sz="1200" kern="1200" dirty="0" err="1">
                <a:solidFill>
                  <a:schemeClr val="tx1"/>
                </a:solidFill>
                <a:effectLst/>
                <a:latin typeface="+mn-lt"/>
                <a:ea typeface="+mn-ea"/>
                <a:cs typeface="+mn-cs"/>
              </a:rPr>
              <a:t>sidered</a:t>
            </a:r>
            <a:r>
              <a:rPr lang="es-ES_tradnl" sz="1200" kern="1200" dirty="0">
                <a:solidFill>
                  <a:schemeClr val="tx1"/>
                </a:solidFill>
                <a:effectLst/>
                <a:latin typeface="+mn-lt"/>
                <a:ea typeface="+mn-ea"/>
                <a:cs typeface="+mn-cs"/>
              </a:rPr>
              <a:t> to </a:t>
            </a:r>
            <a:r>
              <a:rPr lang="es-ES_tradnl" sz="1200" kern="1200" dirty="0" err="1">
                <a:solidFill>
                  <a:schemeClr val="tx1"/>
                </a:solidFill>
                <a:effectLst/>
                <a:latin typeface="+mn-lt"/>
                <a:ea typeface="+mn-ea"/>
                <a:cs typeface="+mn-cs"/>
              </a:rPr>
              <a:t>have</a:t>
            </a:r>
            <a:r>
              <a:rPr lang="es-ES_tradnl" sz="1200" kern="1200" dirty="0">
                <a:solidFill>
                  <a:schemeClr val="tx1"/>
                </a:solidFill>
                <a:effectLst/>
                <a:latin typeface="+mn-lt"/>
                <a:ea typeface="+mn-ea"/>
                <a:cs typeface="+mn-cs"/>
              </a:rPr>
              <a:t> CKD, </a:t>
            </a:r>
            <a:r>
              <a:rPr lang="es-ES_tradnl" sz="1200" kern="1200" dirty="0" err="1">
                <a:solidFill>
                  <a:schemeClr val="tx1"/>
                </a:solidFill>
                <a:effectLst/>
                <a:latin typeface="+mn-lt"/>
                <a:ea typeface="+mn-ea"/>
                <a:cs typeface="+mn-cs"/>
              </a:rPr>
              <a:t>irrespective</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presence</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other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markers</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kidney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damage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or</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level</a:t>
            </a:r>
            <a:r>
              <a:rPr lang="es-ES_tradnl" sz="1200" kern="1200" dirty="0">
                <a:solidFill>
                  <a:schemeClr val="tx1"/>
                </a:solidFill>
                <a:effectLst/>
                <a:latin typeface="+mn-lt"/>
                <a:ea typeface="+mn-ea"/>
                <a:cs typeface="+mn-cs"/>
              </a:rPr>
              <a:t> of GFR. </a:t>
            </a:r>
            <a:endParaRPr lang="es-ES_tradnl" dirty="0"/>
          </a:p>
          <a:p>
            <a:r>
              <a:rPr lang="es-ES_tradnl" sz="1200" kern="1200" dirty="0" err="1">
                <a:solidFill>
                  <a:schemeClr val="tx1"/>
                </a:solidFill>
                <a:effectLst/>
                <a:latin typeface="+mn-lt"/>
                <a:ea typeface="+mn-ea"/>
                <a:cs typeface="+mn-cs"/>
              </a:rPr>
              <a:t>Decreased</a:t>
            </a:r>
            <a:r>
              <a:rPr lang="es-ES_tradnl" sz="1200" kern="1200" dirty="0">
                <a:solidFill>
                  <a:schemeClr val="tx1"/>
                </a:solidFill>
                <a:effectLst/>
                <a:latin typeface="+mn-lt"/>
                <a:ea typeface="+mn-ea"/>
                <a:cs typeface="+mn-cs"/>
              </a:rPr>
              <a:t> GFR, </a:t>
            </a:r>
            <a:r>
              <a:rPr lang="es-ES_tradnl" sz="1200" kern="1200" dirty="0" err="1">
                <a:solidFill>
                  <a:schemeClr val="tx1"/>
                </a:solidFill>
                <a:effectLst/>
                <a:latin typeface="+mn-lt"/>
                <a:ea typeface="+mn-ea"/>
                <a:cs typeface="+mn-cs"/>
              </a:rPr>
              <a:t>speci</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cally</a:t>
            </a:r>
            <a:r>
              <a:rPr lang="es-ES_tradnl" sz="1200" kern="1200" dirty="0">
                <a:solidFill>
                  <a:schemeClr val="tx1"/>
                </a:solidFill>
                <a:effectLst/>
                <a:latin typeface="+mn-lt"/>
                <a:ea typeface="+mn-ea"/>
                <a:cs typeface="+mn-cs"/>
              </a:rPr>
              <a:t> GFR </a:t>
            </a:r>
            <a:r>
              <a:rPr lang="es-ES_tradnl" sz="1200" kern="1200" dirty="0" err="1">
                <a:solidFill>
                  <a:schemeClr val="tx1"/>
                </a:solidFill>
                <a:effectLst/>
                <a:latin typeface="+mn-lt"/>
                <a:ea typeface="+mn-ea"/>
                <a:cs typeface="+mn-cs"/>
              </a:rPr>
              <a:t>less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than</a:t>
            </a:r>
            <a:r>
              <a:rPr lang="es-ES_tradnl" sz="1200" kern="1200" dirty="0">
                <a:solidFill>
                  <a:schemeClr val="tx1"/>
                </a:solidFill>
                <a:effectLst/>
                <a:latin typeface="+mn-lt"/>
                <a:ea typeface="+mn-ea"/>
                <a:cs typeface="+mn-cs"/>
              </a:rPr>
              <a:t> 60 </a:t>
            </a:r>
            <a:r>
              <a:rPr lang="es-ES_tradnl" sz="1200" kern="1200" dirty="0" err="1">
                <a:solidFill>
                  <a:schemeClr val="tx1"/>
                </a:solidFill>
                <a:effectLst/>
                <a:latin typeface="+mn-lt"/>
                <a:ea typeface="+mn-ea"/>
                <a:cs typeface="+mn-cs"/>
              </a:rPr>
              <a:t>mL</a:t>
            </a:r>
            <a:r>
              <a:rPr lang="es-ES_tradnl" sz="1200" kern="1200" dirty="0">
                <a:solidFill>
                  <a:schemeClr val="tx1"/>
                </a:solidFill>
                <a:effectLst/>
                <a:latin typeface="+mn-lt"/>
                <a:ea typeface="+mn-ea"/>
                <a:cs typeface="+mn-cs"/>
              </a:rPr>
              <a:t>/min/1.73 m2, </a:t>
            </a:r>
            <a:r>
              <a:rPr lang="es-ES_tradnl" sz="1200" kern="1200" dirty="0" err="1">
                <a:solidFill>
                  <a:schemeClr val="tx1"/>
                </a:solidFill>
                <a:effectLst/>
                <a:latin typeface="+mn-lt"/>
                <a:ea typeface="+mn-ea"/>
                <a:cs typeface="+mn-cs"/>
              </a:rPr>
              <a:t>lasting</a:t>
            </a:r>
            <a:r>
              <a:rPr lang="es-ES_tradnl" sz="1200" kern="1200" dirty="0">
                <a:solidFill>
                  <a:schemeClr val="tx1"/>
                </a:solidFill>
                <a:effectLst/>
                <a:latin typeface="+mn-lt"/>
                <a:ea typeface="+mn-ea"/>
                <a:cs typeface="+mn-cs"/>
              </a:rPr>
              <a:t> more </a:t>
            </a:r>
            <a:r>
              <a:rPr lang="es-ES_tradnl" sz="1200" kern="1200" dirty="0" err="1">
                <a:solidFill>
                  <a:schemeClr val="tx1"/>
                </a:solidFill>
                <a:effectLst/>
                <a:latin typeface="+mn-lt"/>
                <a:ea typeface="+mn-ea"/>
                <a:cs typeface="+mn-cs"/>
              </a:rPr>
              <a:t>than</a:t>
            </a:r>
            <a:r>
              <a:rPr lang="es-ES_tradnl" sz="1200" kern="1200" dirty="0">
                <a:solidFill>
                  <a:schemeClr val="tx1"/>
                </a:solidFill>
                <a:effectLst/>
                <a:latin typeface="+mn-lt"/>
                <a:ea typeface="+mn-ea"/>
                <a:cs typeface="+mn-cs"/>
              </a:rPr>
              <a:t> 3 </a:t>
            </a:r>
            <a:r>
              <a:rPr lang="es-ES_tradnl" sz="1200" kern="1200" dirty="0" err="1">
                <a:solidFill>
                  <a:schemeClr val="tx1"/>
                </a:solidFill>
                <a:effectLst/>
                <a:latin typeface="+mn-lt"/>
                <a:ea typeface="+mn-ea"/>
                <a:cs typeface="+mn-cs"/>
              </a:rPr>
              <a:t>months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is</a:t>
            </a:r>
            <a:r>
              <a:rPr lang="es-ES_tradnl" sz="1200" kern="1200" dirty="0">
                <a:solidFill>
                  <a:schemeClr val="tx1"/>
                </a:solidFill>
                <a:effectLst/>
                <a:latin typeface="+mn-lt"/>
                <a:ea typeface="+mn-ea"/>
                <a:cs typeface="+mn-cs"/>
              </a:rPr>
              <a:t> de </a:t>
            </a:r>
            <a:r>
              <a:rPr lang="es-ES_tradnl" sz="1200" kern="1200" dirty="0" err="1">
                <a:solidFill>
                  <a:schemeClr val="tx1"/>
                </a:solidFill>
                <a:effectLst/>
                <a:latin typeface="+mn-lt"/>
                <a:ea typeface="+mn-ea"/>
                <a:cs typeface="+mn-cs"/>
              </a:rPr>
              <a:t>ned</a:t>
            </a:r>
            <a:r>
              <a:rPr lang="es-ES_tradnl" sz="1200" kern="1200" dirty="0">
                <a:solidFill>
                  <a:schemeClr val="tx1"/>
                </a:solidFill>
                <a:effectLst/>
                <a:latin typeface="+mn-lt"/>
                <a:ea typeface="+mn-ea"/>
                <a:cs typeface="+mn-cs"/>
              </a:rPr>
              <a:t> as CKD, </a:t>
            </a:r>
            <a:r>
              <a:rPr lang="es-ES_tradnl" sz="1200" kern="1200" dirty="0" err="1">
                <a:solidFill>
                  <a:schemeClr val="tx1"/>
                </a:solidFill>
                <a:effectLst/>
                <a:latin typeface="+mn-lt"/>
                <a:ea typeface="+mn-ea"/>
                <a:cs typeface="+mn-cs"/>
              </a:rPr>
              <a:t>irrespective</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age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level</a:t>
            </a:r>
            <a:r>
              <a:rPr lang="es-ES_tradnl" sz="1200" kern="1200" dirty="0">
                <a:solidFill>
                  <a:schemeClr val="tx1"/>
                </a:solidFill>
                <a:effectLst/>
                <a:latin typeface="+mn-lt"/>
                <a:ea typeface="+mn-ea"/>
                <a:cs typeface="+mn-cs"/>
              </a:rPr>
              <a:t> of GFR </a:t>
            </a:r>
            <a:r>
              <a:rPr lang="es-ES_tradnl" sz="1200" kern="1200" dirty="0" err="1">
                <a:solidFill>
                  <a:schemeClr val="tx1"/>
                </a:solidFill>
                <a:effectLst/>
                <a:latin typeface="+mn-lt"/>
                <a:ea typeface="+mn-ea"/>
                <a:cs typeface="+mn-cs"/>
              </a:rPr>
              <a:t>is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usually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accepted</a:t>
            </a:r>
            <a:r>
              <a:rPr lang="es-ES_tradnl" sz="1200" kern="1200" dirty="0">
                <a:solidFill>
                  <a:schemeClr val="tx1"/>
                </a:solidFill>
                <a:effectLst/>
                <a:latin typeface="+mn-lt"/>
                <a:ea typeface="+mn-ea"/>
                <a:cs typeface="+mn-cs"/>
              </a:rPr>
              <a:t> as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best</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overall</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index</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kidney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function</a:t>
            </a:r>
            <a:r>
              <a:rPr lang="es-ES_tradnl" sz="1200" kern="1200" dirty="0">
                <a:solidFill>
                  <a:schemeClr val="tx1"/>
                </a:solidFill>
                <a:effectLst/>
                <a:latin typeface="+mn-lt"/>
                <a:ea typeface="+mn-ea"/>
                <a:cs typeface="+mn-cs"/>
              </a:rPr>
              <a:t> in </a:t>
            </a:r>
            <a:r>
              <a:rPr lang="es-ES_tradnl" sz="1200" kern="1200" dirty="0" err="1">
                <a:solidFill>
                  <a:schemeClr val="tx1"/>
                </a:solidFill>
                <a:effectLst/>
                <a:latin typeface="+mn-lt"/>
                <a:ea typeface="+mn-ea"/>
                <a:cs typeface="+mn-cs"/>
              </a:rPr>
              <a:t>health</a:t>
            </a:r>
            <a:r>
              <a:rPr lang="es-ES_tradnl" sz="1200" kern="1200" dirty="0">
                <a:solidFill>
                  <a:schemeClr val="tx1"/>
                </a:solidFill>
                <a:effectLst/>
                <a:latin typeface="+mn-lt"/>
                <a:ea typeface="+mn-ea"/>
                <a:cs typeface="+mn-cs"/>
              </a:rPr>
              <a:t> and </a:t>
            </a:r>
            <a:r>
              <a:rPr lang="es-ES_tradnl" sz="1200" kern="1200" dirty="0" err="1">
                <a:solidFill>
                  <a:schemeClr val="tx1"/>
                </a:solidFill>
                <a:effectLst/>
                <a:latin typeface="+mn-lt"/>
                <a:ea typeface="+mn-ea"/>
                <a:cs typeface="+mn-cs"/>
              </a:rPr>
              <a:t>disease</a:t>
            </a:r>
            <a:r>
              <a:rPr lang="es-ES_tradnl" sz="1200" kern="1200" dirty="0">
                <a:solidFill>
                  <a:schemeClr val="tx1"/>
                </a:solidFill>
                <a:effectLst/>
                <a:latin typeface="+mn-lt"/>
                <a:ea typeface="+mn-ea"/>
                <a:cs typeface="+mn-cs"/>
              </a:rPr>
              <a:t>. GFR </a:t>
            </a:r>
            <a:r>
              <a:rPr lang="es-ES_tradnl" sz="1200" kern="1200" dirty="0" err="1">
                <a:solidFill>
                  <a:schemeClr val="tx1"/>
                </a:solidFill>
                <a:effectLst/>
                <a:latin typeface="+mn-lt"/>
                <a:ea typeface="+mn-ea"/>
                <a:cs typeface="+mn-cs"/>
              </a:rPr>
              <a:t>less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than</a:t>
            </a:r>
            <a:r>
              <a:rPr lang="es-ES_tradnl" sz="1200" kern="1200" dirty="0">
                <a:solidFill>
                  <a:schemeClr val="tx1"/>
                </a:solidFill>
                <a:effectLst/>
                <a:latin typeface="+mn-lt"/>
                <a:ea typeface="+mn-ea"/>
                <a:cs typeface="+mn-cs"/>
              </a:rPr>
              <a:t> 60 </a:t>
            </a:r>
            <a:r>
              <a:rPr lang="es-ES_tradnl" sz="1200" kern="1200" dirty="0" err="1">
                <a:solidFill>
                  <a:schemeClr val="tx1"/>
                </a:solidFill>
                <a:effectLst/>
                <a:latin typeface="+mn-lt"/>
                <a:ea typeface="+mn-ea"/>
                <a:cs typeface="+mn-cs"/>
              </a:rPr>
              <a:t>mL</a:t>
            </a:r>
            <a:r>
              <a:rPr lang="es-ES_tradnl" sz="1200" kern="1200" dirty="0">
                <a:solidFill>
                  <a:schemeClr val="tx1"/>
                </a:solidFill>
                <a:effectLst/>
                <a:latin typeface="+mn-lt"/>
                <a:ea typeface="+mn-ea"/>
                <a:cs typeface="+mn-cs"/>
              </a:rPr>
              <a:t>/min/1.73 m2 </a:t>
            </a:r>
            <a:r>
              <a:rPr lang="es-ES_tradnl" sz="1200" kern="1200" dirty="0" err="1">
                <a:solidFill>
                  <a:schemeClr val="tx1"/>
                </a:solidFill>
                <a:effectLst/>
                <a:latin typeface="+mn-lt"/>
                <a:ea typeface="+mn-ea"/>
                <a:cs typeface="+mn-cs"/>
              </a:rPr>
              <a:t>represents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loss</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half</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or</a:t>
            </a:r>
            <a:r>
              <a:rPr lang="es-ES_tradnl" sz="1200" kern="1200" dirty="0">
                <a:solidFill>
                  <a:schemeClr val="tx1"/>
                </a:solidFill>
                <a:effectLst/>
                <a:latin typeface="+mn-lt"/>
                <a:ea typeface="+mn-ea"/>
                <a:cs typeface="+mn-cs"/>
              </a:rPr>
              <a:t> more of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adult</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level</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nor</a:t>
            </a:r>
            <a:r>
              <a:rPr lang="es-ES_tradnl" sz="1200" kern="1200" dirty="0">
                <a:solidFill>
                  <a:schemeClr val="tx1"/>
                </a:solidFill>
                <a:effectLst/>
                <a:latin typeface="+mn-lt"/>
                <a:ea typeface="+mn-ea"/>
                <a:cs typeface="+mn-cs"/>
              </a:rPr>
              <a:t>- mal </a:t>
            </a:r>
            <a:r>
              <a:rPr lang="es-ES_tradnl" sz="1200" kern="1200" dirty="0" err="1">
                <a:solidFill>
                  <a:schemeClr val="tx1"/>
                </a:solidFill>
                <a:effectLst/>
                <a:latin typeface="+mn-lt"/>
                <a:ea typeface="+mn-ea"/>
                <a:cs typeface="+mn-cs"/>
              </a:rPr>
              <a:t>kidney</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function</a:t>
            </a:r>
            <a:r>
              <a:rPr lang="es-ES_tradnl" sz="1200" kern="1200" dirty="0">
                <a:solidFill>
                  <a:schemeClr val="tx1"/>
                </a:solidFill>
                <a:effectLst/>
                <a:latin typeface="+mn-lt"/>
                <a:ea typeface="+mn-ea"/>
                <a:cs typeface="+mn-cs"/>
              </a:rPr>
              <a:t>, and </a:t>
            </a:r>
            <a:r>
              <a:rPr lang="es-ES_tradnl" sz="1200" kern="1200" dirty="0" err="1">
                <a:solidFill>
                  <a:schemeClr val="tx1"/>
                </a:solidFill>
                <a:effectLst/>
                <a:latin typeface="+mn-lt"/>
                <a:ea typeface="+mn-ea"/>
                <a:cs typeface="+mn-cs"/>
              </a:rPr>
              <a:t>it</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associated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with</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an</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increased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prevalence</a:t>
            </a:r>
            <a:r>
              <a:rPr lang="es-ES_tradnl" sz="1200" kern="1200" dirty="0">
                <a:solidFill>
                  <a:schemeClr val="tx1"/>
                </a:solidFill>
                <a:effectLst/>
                <a:latin typeface="+mn-lt"/>
                <a:ea typeface="+mn-ea"/>
                <a:cs typeface="+mn-cs"/>
              </a:rPr>
              <a:t> of </a:t>
            </a:r>
            <a:r>
              <a:rPr lang="es-ES_tradnl" sz="1200" kern="1200" dirty="0" err="1">
                <a:solidFill>
                  <a:schemeClr val="tx1"/>
                </a:solidFill>
                <a:effectLst/>
                <a:latin typeface="+mn-lt"/>
                <a:ea typeface="+mn-ea"/>
                <a:cs typeface="+mn-cs"/>
              </a:rPr>
              <a:t>systemic</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complications</a:t>
            </a:r>
            <a:r>
              <a:rPr lang="es-ES_tradnl" sz="1200" kern="1200" dirty="0">
                <a:solidFill>
                  <a:schemeClr val="tx1"/>
                </a:solidFill>
                <a:effectLst/>
                <a:latin typeface="+mn-lt"/>
                <a:ea typeface="+mn-ea"/>
                <a:cs typeface="+mn-cs"/>
              </a:rPr>
              <a:t>. </a:t>
            </a:r>
            <a:endParaRPr lang="es-ES_tradnl" dirty="0"/>
          </a:p>
          <a:p>
            <a:endParaRPr lang="es-ES_tradnl" dirty="0"/>
          </a:p>
          <a:p>
            <a:endParaRPr lang="es-ES_tradnl" dirty="0"/>
          </a:p>
        </p:txBody>
      </p:sp>
      <p:sp>
        <p:nvSpPr>
          <p:cNvPr id="4" name="Marcador de número de diapositiva 3"/>
          <p:cNvSpPr>
            <a:spLocks noGrp="1"/>
          </p:cNvSpPr>
          <p:nvPr>
            <p:ph type="sldNum" sz="quarter" idx="10"/>
          </p:nvPr>
        </p:nvSpPr>
        <p:spPr/>
        <p:txBody>
          <a:bodyPr/>
          <a:lstStyle/>
          <a:p>
            <a:fld id="{E565ABA1-0F2A-E043-86E3-ACEDC35E9F81}" type="slidenum">
              <a:rPr lang="es-ES_tradnl" smtClean="0"/>
              <a:t>19</a:t>
            </a:fld>
            <a:endParaRPr lang="es-ES_tradnl"/>
          </a:p>
        </p:txBody>
      </p:sp>
    </p:spTree>
    <p:extLst>
      <p:ext uri="{BB962C8B-B14F-4D97-AF65-F5344CB8AC3E}">
        <p14:creationId xmlns:p14="http://schemas.microsoft.com/office/powerpoint/2010/main" val="13835628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11/22/2018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11/22/2018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11/22/2018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3F227FC0-035E-484D-AA62-D30602925625}" type="slidenum">
              <a:rPr lang="en-US" smtClean="0"/>
              <a:pPr/>
              <a:t>‹Nº›</a:t>
            </a:fld>
            <a:endParaRPr lang="en-US" dirty="0"/>
          </a:p>
        </p:txBody>
      </p:sp>
      <p:sp>
        <p:nvSpPr>
          <p:cNvPr id="4" name="Title 3"/>
          <p:cNvSpPr>
            <a:spLocks noGrp="1"/>
          </p:cNvSpPr>
          <p:nvPr>
            <p:ph type="title"/>
          </p:nvPr>
        </p:nvSpPr>
        <p:spPr>
          <a:xfrm>
            <a:off x="609600" y="274638"/>
            <a:ext cx="10972800" cy="1143000"/>
          </a:xfrm>
          <a:prstGeom prst="rect">
            <a:avLst/>
          </a:prstGeom>
        </p:spPr>
        <p:txBody>
          <a:bodyPr/>
          <a:lstStyle>
            <a:lvl1pPr>
              <a:defRPr>
                <a:latin typeface="+mn-lt"/>
              </a:defRPr>
            </a:lvl1pPr>
          </a:lstStyle>
          <a:p>
            <a:r>
              <a:rPr lang="en-US"/>
              <a:t>Click to edit Master title style</a:t>
            </a:r>
            <a:endParaRPr lang="en-US" dirty="0"/>
          </a:p>
        </p:txBody>
      </p:sp>
      <p:sp>
        <p:nvSpPr>
          <p:cNvPr id="11"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p:cNvSpPr>
            <a:spLocks noGrp="1"/>
          </p:cNvSpPr>
          <p:nvPr>
            <p:ph type="ftr" sz="quarter" idx="3"/>
          </p:nvPr>
        </p:nvSpPr>
        <p:spPr>
          <a:xfrm>
            <a:off x="4038600" y="6410325"/>
            <a:ext cx="4114800" cy="447675"/>
          </a:xfrm>
          <a:prstGeom prst="rect">
            <a:avLst/>
          </a:prstGeom>
        </p:spPr>
        <p:txBody>
          <a:bodyPr vert="horz" lIns="91440" tIns="45720" rIns="91440" bIns="45720" rtlCol="0" anchor="ctr"/>
          <a:lstStyle>
            <a:lvl1pPr algn="ctr">
              <a:defRPr sz="1400" b="1">
                <a:solidFill>
                  <a:schemeClr val="tx1"/>
                </a:solidFill>
              </a:defRPr>
            </a:lvl1pPr>
          </a:lstStyle>
          <a:p>
            <a:r>
              <a:rPr lang="en-US" dirty="0"/>
              <a:t>2018 Annual Data Report </a:t>
            </a:r>
            <a:br>
              <a:rPr lang="en-US" dirty="0"/>
            </a:br>
            <a:r>
              <a:rPr lang="en-US" dirty="0"/>
              <a:t>Volume 2 ESRD, Chapter 1</a:t>
            </a:r>
          </a:p>
        </p:txBody>
      </p:sp>
    </p:spTree>
    <p:extLst>
      <p:ext uri="{BB962C8B-B14F-4D97-AF65-F5344CB8AC3E}">
        <p14:creationId xmlns:p14="http://schemas.microsoft.com/office/powerpoint/2010/main" val="3258904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71A6EC-EC56-4423-BE26-76681D54E06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A"/>
          </a:p>
        </p:txBody>
      </p:sp>
      <p:sp>
        <p:nvSpPr>
          <p:cNvPr id="3" name="Subtítulo 2">
            <a:extLst>
              <a:ext uri="{FF2B5EF4-FFF2-40B4-BE49-F238E27FC236}">
                <a16:creationId xmlns:a16="http://schemas.microsoft.com/office/drawing/2014/main" id="{DCA01D2F-0D88-4E63-A454-A5DCD092BA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A"/>
          </a:p>
        </p:txBody>
      </p:sp>
      <p:sp>
        <p:nvSpPr>
          <p:cNvPr id="4" name="Marcador de fecha 3">
            <a:extLst>
              <a:ext uri="{FF2B5EF4-FFF2-40B4-BE49-F238E27FC236}">
                <a16:creationId xmlns:a16="http://schemas.microsoft.com/office/drawing/2014/main" id="{A1A62715-069F-4635-B85E-B7FCDE6D775E}"/>
              </a:ext>
            </a:extLst>
          </p:cNvPr>
          <p:cNvSpPr>
            <a:spLocks noGrp="1"/>
          </p:cNvSpPr>
          <p:nvPr>
            <p:ph type="dt" sz="half" idx="10"/>
          </p:nvPr>
        </p:nvSpPr>
        <p:spPr/>
        <p:txBody>
          <a:bodyPr/>
          <a:lstStyle/>
          <a:p>
            <a:fld id="{48A87A34-81AB-432B-8DAE-1953F412C126}" type="datetimeFigureOut">
              <a:rPr lang="en-US" smtClean="0"/>
              <a:t>11/22/2018</a:t>
            </a:fld>
            <a:endParaRPr lang="en-US" dirty="0"/>
          </a:p>
        </p:txBody>
      </p:sp>
      <p:sp>
        <p:nvSpPr>
          <p:cNvPr id="5" name="Marcador de pie de página 4">
            <a:extLst>
              <a:ext uri="{FF2B5EF4-FFF2-40B4-BE49-F238E27FC236}">
                <a16:creationId xmlns:a16="http://schemas.microsoft.com/office/drawing/2014/main" id="{44156395-C674-491D-B4CB-F09C0064B027}"/>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1CDA8409-DEE7-4177-9C65-658DDE782BCF}"/>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316176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4626B7-DD86-4847-9781-26EFD7FE6CBE}"/>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E4AB0C32-7052-42C1-BDA8-CFCDF71CC330}"/>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F2E926F0-5473-4DFF-A80F-C27318732D92}"/>
              </a:ext>
            </a:extLst>
          </p:cNvPr>
          <p:cNvSpPr>
            <a:spLocks noGrp="1"/>
          </p:cNvSpPr>
          <p:nvPr>
            <p:ph type="dt" sz="half" idx="10"/>
          </p:nvPr>
        </p:nvSpPr>
        <p:spPr/>
        <p:txBody>
          <a:bodyPr/>
          <a:lstStyle/>
          <a:p>
            <a:fld id="{48A87A34-81AB-432B-8DAE-1953F412C126}" type="datetimeFigureOut">
              <a:rPr lang="en-US" smtClean="0"/>
              <a:t>11/22/2018</a:t>
            </a:fld>
            <a:endParaRPr lang="en-US" dirty="0"/>
          </a:p>
        </p:txBody>
      </p:sp>
      <p:sp>
        <p:nvSpPr>
          <p:cNvPr id="5" name="Marcador de pie de página 4">
            <a:extLst>
              <a:ext uri="{FF2B5EF4-FFF2-40B4-BE49-F238E27FC236}">
                <a16:creationId xmlns:a16="http://schemas.microsoft.com/office/drawing/2014/main" id="{D9D93501-D4FC-4394-8CE2-489C84894099}"/>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60DE03FA-20C9-4FFD-8BDF-A14A4C7F3613}"/>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776336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1B78A-968B-4383-B860-0A15E614794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A"/>
          </a:p>
        </p:txBody>
      </p:sp>
      <p:sp>
        <p:nvSpPr>
          <p:cNvPr id="3" name="Marcador de texto 2">
            <a:extLst>
              <a:ext uri="{FF2B5EF4-FFF2-40B4-BE49-F238E27FC236}">
                <a16:creationId xmlns:a16="http://schemas.microsoft.com/office/drawing/2014/main" id="{81FFCFC0-0BED-48BF-BB71-D3E7DCF0A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0DC4E6AB-F196-446A-81F2-098FC67CC48B}"/>
              </a:ext>
            </a:extLst>
          </p:cNvPr>
          <p:cNvSpPr>
            <a:spLocks noGrp="1"/>
          </p:cNvSpPr>
          <p:nvPr>
            <p:ph type="dt" sz="half" idx="10"/>
          </p:nvPr>
        </p:nvSpPr>
        <p:spPr/>
        <p:txBody>
          <a:bodyPr/>
          <a:lstStyle/>
          <a:p>
            <a:fld id="{48A87A34-81AB-432B-8DAE-1953F412C126}" type="datetimeFigureOut">
              <a:rPr lang="en-US" smtClean="0"/>
              <a:t>11/22/2018</a:t>
            </a:fld>
            <a:endParaRPr lang="en-US" dirty="0"/>
          </a:p>
        </p:txBody>
      </p:sp>
      <p:sp>
        <p:nvSpPr>
          <p:cNvPr id="5" name="Marcador de pie de página 4">
            <a:extLst>
              <a:ext uri="{FF2B5EF4-FFF2-40B4-BE49-F238E27FC236}">
                <a16:creationId xmlns:a16="http://schemas.microsoft.com/office/drawing/2014/main" id="{560F1A04-EAA4-47BD-BA51-1CCCB93CD35D}"/>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CBFABC50-F44C-4ECE-A53F-A565638B05A0}"/>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587946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9AAF80-03E0-4D66-883B-2D4DE8EFC9BD}"/>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F5D07B43-FEA2-4EB5-9857-8E0B5CB0563F}"/>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contenido 3">
            <a:extLst>
              <a:ext uri="{FF2B5EF4-FFF2-40B4-BE49-F238E27FC236}">
                <a16:creationId xmlns:a16="http://schemas.microsoft.com/office/drawing/2014/main" id="{488A9E79-CB58-43B4-8EAC-801077CF3073}"/>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Marcador de fecha 4">
            <a:extLst>
              <a:ext uri="{FF2B5EF4-FFF2-40B4-BE49-F238E27FC236}">
                <a16:creationId xmlns:a16="http://schemas.microsoft.com/office/drawing/2014/main" id="{F53308B3-DCB0-4586-B812-FF3B85A3A6D6}"/>
              </a:ext>
            </a:extLst>
          </p:cNvPr>
          <p:cNvSpPr>
            <a:spLocks noGrp="1"/>
          </p:cNvSpPr>
          <p:nvPr>
            <p:ph type="dt" sz="half" idx="10"/>
          </p:nvPr>
        </p:nvSpPr>
        <p:spPr/>
        <p:txBody>
          <a:bodyPr/>
          <a:lstStyle/>
          <a:p>
            <a:fld id="{48A87A34-81AB-432B-8DAE-1953F412C126}" type="datetimeFigureOut">
              <a:rPr lang="en-US" smtClean="0"/>
              <a:t>11/22/2018</a:t>
            </a:fld>
            <a:endParaRPr lang="en-US" dirty="0"/>
          </a:p>
        </p:txBody>
      </p:sp>
      <p:sp>
        <p:nvSpPr>
          <p:cNvPr id="6" name="Marcador de pie de página 5">
            <a:extLst>
              <a:ext uri="{FF2B5EF4-FFF2-40B4-BE49-F238E27FC236}">
                <a16:creationId xmlns:a16="http://schemas.microsoft.com/office/drawing/2014/main" id="{7292B2AC-9338-49C7-A351-153F0B575005}"/>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73EB030B-9A95-4726-9066-A1758391434C}"/>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20250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D14DFB-F786-4FA5-9D50-4340ED8882F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A"/>
          </a:p>
        </p:txBody>
      </p:sp>
      <p:sp>
        <p:nvSpPr>
          <p:cNvPr id="3" name="Marcador de texto 2">
            <a:extLst>
              <a:ext uri="{FF2B5EF4-FFF2-40B4-BE49-F238E27FC236}">
                <a16:creationId xmlns:a16="http://schemas.microsoft.com/office/drawing/2014/main" id="{2916BDF2-3A64-4F5F-878D-62C80BB4E0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33FB2129-8BEE-4C24-9846-E3C6EA47FD3C}"/>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Marcador de texto 4">
            <a:extLst>
              <a:ext uri="{FF2B5EF4-FFF2-40B4-BE49-F238E27FC236}">
                <a16:creationId xmlns:a16="http://schemas.microsoft.com/office/drawing/2014/main" id="{2E234FAA-4948-4F34-A84F-68EE0A05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F6DA6D53-454B-4207-AC72-E962C39E2F22}"/>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7" name="Marcador de fecha 6">
            <a:extLst>
              <a:ext uri="{FF2B5EF4-FFF2-40B4-BE49-F238E27FC236}">
                <a16:creationId xmlns:a16="http://schemas.microsoft.com/office/drawing/2014/main" id="{AF888EDA-077C-4388-A28A-04A07D06E26F}"/>
              </a:ext>
            </a:extLst>
          </p:cNvPr>
          <p:cNvSpPr>
            <a:spLocks noGrp="1"/>
          </p:cNvSpPr>
          <p:nvPr>
            <p:ph type="dt" sz="half" idx="10"/>
          </p:nvPr>
        </p:nvSpPr>
        <p:spPr/>
        <p:txBody>
          <a:bodyPr/>
          <a:lstStyle/>
          <a:p>
            <a:fld id="{48A87A34-81AB-432B-8DAE-1953F412C126}" type="datetimeFigureOut">
              <a:rPr lang="en-US" smtClean="0"/>
              <a:t>11/22/2018</a:t>
            </a:fld>
            <a:endParaRPr lang="en-US" dirty="0"/>
          </a:p>
        </p:txBody>
      </p:sp>
      <p:sp>
        <p:nvSpPr>
          <p:cNvPr id="8" name="Marcador de pie de página 7">
            <a:extLst>
              <a:ext uri="{FF2B5EF4-FFF2-40B4-BE49-F238E27FC236}">
                <a16:creationId xmlns:a16="http://schemas.microsoft.com/office/drawing/2014/main" id="{0B1F9609-A594-4026-A07A-1ACA6FB55D4D}"/>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BCD20726-F6B0-4A9A-958C-0F4120CF7161}"/>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751871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00D972-28CE-45DA-9914-161DF1C1839A}"/>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fecha 2">
            <a:extLst>
              <a:ext uri="{FF2B5EF4-FFF2-40B4-BE49-F238E27FC236}">
                <a16:creationId xmlns:a16="http://schemas.microsoft.com/office/drawing/2014/main" id="{4B147DC7-FB42-460F-873D-323A7D373B39}"/>
              </a:ext>
            </a:extLst>
          </p:cNvPr>
          <p:cNvSpPr>
            <a:spLocks noGrp="1"/>
          </p:cNvSpPr>
          <p:nvPr>
            <p:ph type="dt" sz="half" idx="10"/>
          </p:nvPr>
        </p:nvSpPr>
        <p:spPr/>
        <p:txBody>
          <a:bodyPr/>
          <a:lstStyle/>
          <a:p>
            <a:fld id="{48A87A34-81AB-432B-8DAE-1953F412C126}" type="datetimeFigureOut">
              <a:rPr lang="en-US" smtClean="0"/>
              <a:t>11/22/2018</a:t>
            </a:fld>
            <a:endParaRPr lang="en-US" dirty="0"/>
          </a:p>
        </p:txBody>
      </p:sp>
      <p:sp>
        <p:nvSpPr>
          <p:cNvPr id="4" name="Marcador de pie de página 3">
            <a:extLst>
              <a:ext uri="{FF2B5EF4-FFF2-40B4-BE49-F238E27FC236}">
                <a16:creationId xmlns:a16="http://schemas.microsoft.com/office/drawing/2014/main" id="{C3E02BD5-CDE4-45F3-BC6A-3E1A2AD3FEFC}"/>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2FE3A81A-CA1B-44AB-8843-A91E691CB462}"/>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24805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ED0633E-0823-4F88-8660-EC9C64F9C3CD}"/>
              </a:ext>
            </a:extLst>
          </p:cNvPr>
          <p:cNvSpPr>
            <a:spLocks noGrp="1"/>
          </p:cNvSpPr>
          <p:nvPr>
            <p:ph type="dt" sz="half" idx="10"/>
          </p:nvPr>
        </p:nvSpPr>
        <p:spPr/>
        <p:txBody>
          <a:bodyPr/>
          <a:lstStyle/>
          <a:p>
            <a:fld id="{48A87A34-81AB-432B-8DAE-1953F412C126}" type="datetimeFigureOut">
              <a:rPr lang="en-US" smtClean="0"/>
              <a:t>11/22/2018</a:t>
            </a:fld>
            <a:endParaRPr lang="en-US" dirty="0"/>
          </a:p>
        </p:txBody>
      </p:sp>
      <p:sp>
        <p:nvSpPr>
          <p:cNvPr id="3" name="Marcador de pie de página 2">
            <a:extLst>
              <a:ext uri="{FF2B5EF4-FFF2-40B4-BE49-F238E27FC236}">
                <a16:creationId xmlns:a16="http://schemas.microsoft.com/office/drawing/2014/main" id="{406746DC-514C-421C-BF7E-3B3C39C9226B}"/>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id="{3B43B218-B02F-49A5-A760-4FEB3D288DBB}"/>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87834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086BD3-707A-4AB7-9ED9-C2AB75DD90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954CAFC3-7289-447F-9EAF-A7EA18006F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texto 3">
            <a:extLst>
              <a:ext uri="{FF2B5EF4-FFF2-40B4-BE49-F238E27FC236}">
                <a16:creationId xmlns:a16="http://schemas.microsoft.com/office/drawing/2014/main" id="{16CC7995-053F-4B21-8EB2-0CAB77B80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964DC3FF-A72E-41E5-A804-7FA4EBDBAB30}"/>
              </a:ext>
            </a:extLst>
          </p:cNvPr>
          <p:cNvSpPr>
            <a:spLocks noGrp="1"/>
          </p:cNvSpPr>
          <p:nvPr>
            <p:ph type="dt" sz="half" idx="10"/>
          </p:nvPr>
        </p:nvSpPr>
        <p:spPr/>
        <p:txBody>
          <a:bodyPr/>
          <a:lstStyle/>
          <a:p>
            <a:fld id="{48A87A34-81AB-432B-8DAE-1953F412C126}" type="datetimeFigureOut">
              <a:rPr lang="en-US" smtClean="0"/>
              <a:t>11/22/2018</a:t>
            </a:fld>
            <a:endParaRPr lang="en-US" dirty="0"/>
          </a:p>
        </p:txBody>
      </p:sp>
      <p:sp>
        <p:nvSpPr>
          <p:cNvPr id="6" name="Marcador de pie de página 5">
            <a:extLst>
              <a:ext uri="{FF2B5EF4-FFF2-40B4-BE49-F238E27FC236}">
                <a16:creationId xmlns:a16="http://schemas.microsoft.com/office/drawing/2014/main" id="{D6BDC384-5026-4B8D-BCFB-D3CD131405BE}"/>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61404122-7BA1-4261-B6CB-B03F6D40DB78}"/>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671260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33FE6-4D2E-4B11-AA26-866CB818DD9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A"/>
          </a:p>
        </p:txBody>
      </p:sp>
      <p:sp>
        <p:nvSpPr>
          <p:cNvPr id="3" name="Marcador de posición de imagen 2">
            <a:extLst>
              <a:ext uri="{FF2B5EF4-FFF2-40B4-BE49-F238E27FC236}">
                <a16:creationId xmlns:a16="http://schemas.microsoft.com/office/drawing/2014/main" id="{BF37B569-DBDE-498F-A78D-CE6287456B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A"/>
          </a:p>
        </p:txBody>
      </p:sp>
      <p:sp>
        <p:nvSpPr>
          <p:cNvPr id="4" name="Marcador de texto 3">
            <a:extLst>
              <a:ext uri="{FF2B5EF4-FFF2-40B4-BE49-F238E27FC236}">
                <a16:creationId xmlns:a16="http://schemas.microsoft.com/office/drawing/2014/main" id="{FFB5C97C-5DEC-491C-8DAD-025823FA74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544E06E1-BB49-4280-90E4-1A12A346838D}"/>
              </a:ext>
            </a:extLst>
          </p:cNvPr>
          <p:cNvSpPr>
            <a:spLocks noGrp="1"/>
          </p:cNvSpPr>
          <p:nvPr>
            <p:ph type="dt" sz="half" idx="10"/>
          </p:nvPr>
        </p:nvSpPr>
        <p:spPr/>
        <p:txBody>
          <a:bodyPr/>
          <a:lstStyle/>
          <a:p>
            <a:fld id="{48A87A34-81AB-432B-8DAE-1953F412C126}" type="datetimeFigureOut">
              <a:rPr lang="en-US" smtClean="0"/>
              <a:t>11/22/2018</a:t>
            </a:fld>
            <a:endParaRPr lang="en-US" dirty="0"/>
          </a:p>
        </p:txBody>
      </p:sp>
      <p:sp>
        <p:nvSpPr>
          <p:cNvPr id="6" name="Marcador de pie de página 5">
            <a:extLst>
              <a:ext uri="{FF2B5EF4-FFF2-40B4-BE49-F238E27FC236}">
                <a16:creationId xmlns:a16="http://schemas.microsoft.com/office/drawing/2014/main" id="{F78BB79A-B876-43C7-A9A3-CACDD40BFCBE}"/>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F94210E5-9701-4E26-B5FD-7D6A8923D5F1}"/>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22682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023DC8-7AD9-4B67-9CA1-300911088233}"/>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texto vertical 2">
            <a:extLst>
              <a:ext uri="{FF2B5EF4-FFF2-40B4-BE49-F238E27FC236}">
                <a16:creationId xmlns:a16="http://schemas.microsoft.com/office/drawing/2014/main" id="{901FCE85-A735-4780-ACC6-3E2F0344563B}"/>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92884244-570B-488C-BBA7-4F16C3CB3D37}"/>
              </a:ext>
            </a:extLst>
          </p:cNvPr>
          <p:cNvSpPr>
            <a:spLocks noGrp="1"/>
          </p:cNvSpPr>
          <p:nvPr>
            <p:ph type="dt" sz="half" idx="10"/>
          </p:nvPr>
        </p:nvSpPr>
        <p:spPr/>
        <p:txBody>
          <a:bodyPr/>
          <a:lstStyle/>
          <a:p>
            <a:fld id="{48A87A34-81AB-432B-8DAE-1953F412C126}" type="datetimeFigureOut">
              <a:rPr lang="en-US" smtClean="0"/>
              <a:t>11/22/2018</a:t>
            </a:fld>
            <a:endParaRPr lang="en-US" dirty="0"/>
          </a:p>
        </p:txBody>
      </p:sp>
      <p:sp>
        <p:nvSpPr>
          <p:cNvPr id="5" name="Marcador de pie de página 4">
            <a:extLst>
              <a:ext uri="{FF2B5EF4-FFF2-40B4-BE49-F238E27FC236}">
                <a16:creationId xmlns:a16="http://schemas.microsoft.com/office/drawing/2014/main" id="{06EF506F-82EF-49FD-BCC0-D71848BFA445}"/>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CAEB7A46-8088-4067-B6A9-B1A7C767AB15}"/>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703286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427039C-6170-46D6-BE8D-FBA7962763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A"/>
          </a:p>
        </p:txBody>
      </p:sp>
      <p:sp>
        <p:nvSpPr>
          <p:cNvPr id="3" name="Marcador de texto vertical 2">
            <a:extLst>
              <a:ext uri="{FF2B5EF4-FFF2-40B4-BE49-F238E27FC236}">
                <a16:creationId xmlns:a16="http://schemas.microsoft.com/office/drawing/2014/main" id="{020153F8-FD92-4A48-81A7-57C3C34D2F4D}"/>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E94F114D-0781-436A-8E35-7E361D1629E6}"/>
              </a:ext>
            </a:extLst>
          </p:cNvPr>
          <p:cNvSpPr>
            <a:spLocks noGrp="1"/>
          </p:cNvSpPr>
          <p:nvPr>
            <p:ph type="dt" sz="half" idx="10"/>
          </p:nvPr>
        </p:nvSpPr>
        <p:spPr/>
        <p:txBody>
          <a:bodyPr/>
          <a:lstStyle/>
          <a:p>
            <a:fld id="{48A87A34-81AB-432B-8DAE-1953F412C126}" type="datetimeFigureOut">
              <a:rPr lang="en-US" smtClean="0"/>
              <a:t>11/22/2018</a:t>
            </a:fld>
            <a:endParaRPr lang="en-US" dirty="0"/>
          </a:p>
        </p:txBody>
      </p:sp>
      <p:sp>
        <p:nvSpPr>
          <p:cNvPr id="5" name="Marcador de pie de página 4">
            <a:extLst>
              <a:ext uri="{FF2B5EF4-FFF2-40B4-BE49-F238E27FC236}">
                <a16:creationId xmlns:a16="http://schemas.microsoft.com/office/drawing/2014/main" id="{8FB24937-C19C-4811-A8F6-6D00F92666F7}"/>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FDEBC569-0505-495A-869F-F992ED370F81}"/>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8800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11/22/2018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3F227FC0-035E-484D-AA62-D30602925625}" type="slidenum">
              <a:rPr lang="en-US" smtClean="0"/>
              <a:pPr/>
              <a:t>‹Nº›</a:t>
            </a:fld>
            <a:endParaRPr lang="en-US" dirty="0"/>
          </a:p>
        </p:txBody>
      </p:sp>
      <p:sp>
        <p:nvSpPr>
          <p:cNvPr id="4" name="Title 3"/>
          <p:cNvSpPr>
            <a:spLocks noGrp="1"/>
          </p:cNvSpPr>
          <p:nvPr>
            <p:ph type="title"/>
          </p:nvPr>
        </p:nvSpPr>
        <p:spPr>
          <a:xfrm>
            <a:off x="609600" y="274638"/>
            <a:ext cx="10972800" cy="1143000"/>
          </a:xfrm>
          <a:prstGeom prst="rect">
            <a:avLst/>
          </a:prstGeom>
        </p:spPr>
        <p:txBody>
          <a:bodyPr/>
          <a:lstStyle>
            <a:lvl1pPr>
              <a:defRPr>
                <a:latin typeface="+mn-lt"/>
              </a:defRPr>
            </a:lvl1pPr>
          </a:lstStyle>
          <a:p>
            <a:r>
              <a:rPr lang="en-US"/>
              <a:t>Click to edit Master title style</a:t>
            </a:r>
            <a:endParaRPr lang="en-US" dirty="0"/>
          </a:p>
        </p:txBody>
      </p:sp>
      <p:sp>
        <p:nvSpPr>
          <p:cNvPr id="11"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252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11/22/2018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83" r:id="rId18"/>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09170AD-57F3-4125-B331-C9A7D9D1D1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A"/>
          </a:p>
        </p:txBody>
      </p:sp>
      <p:sp>
        <p:nvSpPr>
          <p:cNvPr id="3" name="Marcador de texto 2">
            <a:extLst>
              <a:ext uri="{FF2B5EF4-FFF2-40B4-BE49-F238E27FC236}">
                <a16:creationId xmlns:a16="http://schemas.microsoft.com/office/drawing/2014/main" id="{C4C146B1-2CE5-4B13-8467-444D3B6B0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DD8AE1AD-1B00-4744-AE5E-DB42158AA0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11/22/2018</a:t>
            </a:fld>
            <a:endParaRPr lang="en-US" dirty="0"/>
          </a:p>
        </p:txBody>
      </p:sp>
      <p:sp>
        <p:nvSpPr>
          <p:cNvPr id="5" name="Marcador de pie de página 4">
            <a:extLst>
              <a:ext uri="{FF2B5EF4-FFF2-40B4-BE49-F238E27FC236}">
                <a16:creationId xmlns:a16="http://schemas.microsoft.com/office/drawing/2014/main" id="{936DBEDE-4BF5-496F-BA4B-2B46944028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id="{12FEDC9C-FC20-4538-87CB-C99F4A084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3234775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3.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0.xml"/><Relationship Id="rId5" Type="http://schemas.openxmlformats.org/officeDocument/2006/relationships/image" Target="../media/image6.jpeg"/><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20.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EF6B8A-4BB6-4AD9-B8E1-79291084E353}"/>
              </a:ext>
            </a:extLst>
          </p:cNvPr>
          <p:cNvSpPr>
            <a:spLocks noGrp="1"/>
          </p:cNvSpPr>
          <p:nvPr>
            <p:ph type="ctrTitle"/>
          </p:nvPr>
        </p:nvSpPr>
        <p:spPr>
          <a:xfrm>
            <a:off x="1876424" y="1122363"/>
            <a:ext cx="10092056" cy="2387600"/>
          </a:xfrm>
        </p:spPr>
        <p:txBody>
          <a:bodyPr>
            <a:normAutofit/>
          </a:bodyPr>
          <a:lstStyle/>
          <a:p>
            <a:pPr algn="ctr"/>
            <a:r>
              <a:rPr lang="es-PA" sz="5000" dirty="0">
                <a:effectLst>
                  <a:outerShdw blurRad="38100" dist="38100" dir="2700000" algn="tl">
                    <a:srgbClr val="000000">
                      <a:alpha val="43137"/>
                    </a:srgbClr>
                  </a:outerShdw>
                </a:effectLst>
              </a:rPr>
              <a:t>DIAGNÓSTICO Y CLASIFICACIÓN DE LA ENFERMEDAD RENAL CRÓNICA</a:t>
            </a:r>
          </a:p>
        </p:txBody>
      </p:sp>
      <p:sp>
        <p:nvSpPr>
          <p:cNvPr id="3" name="Subtítulo 2">
            <a:extLst>
              <a:ext uri="{FF2B5EF4-FFF2-40B4-BE49-F238E27FC236}">
                <a16:creationId xmlns:a16="http://schemas.microsoft.com/office/drawing/2014/main" id="{AF657C7E-BD83-4815-BB11-F3510C7F54B8}"/>
              </a:ext>
            </a:extLst>
          </p:cNvPr>
          <p:cNvSpPr>
            <a:spLocks noGrp="1"/>
          </p:cNvSpPr>
          <p:nvPr>
            <p:ph type="subTitle" idx="1"/>
          </p:nvPr>
        </p:nvSpPr>
        <p:spPr>
          <a:xfrm>
            <a:off x="5093653" y="5888037"/>
            <a:ext cx="6986588" cy="827722"/>
          </a:xfrm>
        </p:spPr>
        <p:txBody>
          <a:bodyPr>
            <a:normAutofit fontScale="85000" lnSpcReduction="20000"/>
          </a:bodyPr>
          <a:lstStyle/>
          <a:p>
            <a:pPr algn="ctr">
              <a:spcBef>
                <a:spcPts val="0"/>
              </a:spcBef>
            </a:pPr>
            <a:r>
              <a:rPr lang="es-PA" sz="2800" dirty="0">
                <a:solidFill>
                  <a:srgbClr val="FFC000"/>
                </a:solidFill>
                <a:effectLst>
                  <a:outerShdw blurRad="38100" dist="38100" dir="2700000" algn="tl">
                    <a:srgbClr val="000000">
                      <a:alpha val="43137"/>
                    </a:srgbClr>
                  </a:outerShdw>
                </a:effectLst>
              </a:rPr>
              <a:t>DR. Francisco Vargas</a:t>
            </a:r>
          </a:p>
          <a:p>
            <a:pPr algn="ctr">
              <a:spcBef>
                <a:spcPts val="0"/>
              </a:spcBef>
            </a:pPr>
            <a:r>
              <a:rPr lang="es-PA" sz="2800" dirty="0" err="1">
                <a:solidFill>
                  <a:srgbClr val="FFC000"/>
                </a:solidFill>
                <a:effectLst>
                  <a:outerShdw blurRad="38100" dist="38100" dir="2700000" algn="tl">
                    <a:srgbClr val="000000">
                      <a:alpha val="43137"/>
                    </a:srgbClr>
                  </a:outerShdw>
                </a:effectLst>
              </a:rPr>
              <a:t>c.h.dR.a.a.m</a:t>
            </a:r>
            <a:endParaRPr lang="es-PA" sz="2800" dirty="0"/>
          </a:p>
        </p:txBody>
      </p:sp>
    </p:spTree>
    <p:extLst>
      <p:ext uri="{BB962C8B-B14F-4D97-AF65-F5344CB8AC3E}">
        <p14:creationId xmlns:p14="http://schemas.microsoft.com/office/powerpoint/2010/main" val="3458426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nursingconsult.com/nursing-images/clinical-updates/cu_dialysis_fig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A"/>
          </a:p>
        </p:txBody>
      </p:sp>
      <p:sp>
        <p:nvSpPr>
          <p:cNvPr id="5" name="AutoShape 6" descr="http://www.nursingconsult.com/nursing-images/clinical-updates/cu_dialysis_fig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A"/>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16458"/>
          <a:stretch/>
        </p:blipFill>
        <p:spPr>
          <a:xfrm>
            <a:off x="1981200" y="1317625"/>
            <a:ext cx="8229600" cy="4222749"/>
          </a:xfrm>
          <a:prstGeom prst="rect">
            <a:avLst/>
          </a:prstGeom>
        </p:spPr>
      </p:pic>
      <p:sp>
        <p:nvSpPr>
          <p:cNvPr id="6" name="Title 2">
            <a:extLst>
              <a:ext uri="{FF2B5EF4-FFF2-40B4-BE49-F238E27FC236}">
                <a16:creationId xmlns:a16="http://schemas.microsoft.com/office/drawing/2014/main" id="{A49EED50-BAF3-4D92-9B9B-E371ACDA94D5}"/>
              </a:ext>
            </a:extLst>
          </p:cNvPr>
          <p:cNvSpPr>
            <a:spLocks noGrp="1"/>
          </p:cNvSpPr>
          <p:nvPr>
            <p:ph type="title"/>
          </p:nvPr>
        </p:nvSpPr>
        <p:spPr>
          <a:xfrm>
            <a:off x="612775" y="234931"/>
            <a:ext cx="11445875" cy="723900"/>
          </a:xfrm>
        </p:spPr>
        <p:txBody>
          <a:bodyPr>
            <a:noAutofit/>
          </a:bodyPr>
          <a:lstStyle/>
          <a:p>
            <a:pPr algn="ctr">
              <a:spcBef>
                <a:spcPts val="2400"/>
              </a:spcBef>
              <a:spcAft>
                <a:spcPts val="600"/>
              </a:spcAft>
              <a:tabLst>
                <a:tab pos="685800" algn="l"/>
              </a:tabLst>
            </a:pPr>
            <a:r>
              <a:rPr lang="en-US" sz="3000" b="1" spc="30" dirty="0">
                <a:latin typeface="Calibri" panose="020F0502020204030204" pitchFamily="34" charset="0"/>
                <a:ea typeface="Times New Roman" panose="02020603050405020304" pitchFamily="18" charset="0"/>
                <a:cs typeface="Times New Roman" panose="02020603050405020304" pitchFamily="18" charset="0"/>
              </a:rPr>
              <a:t>INCIDENCIA DE ERT SEGUN DIANÓSTICO PRIMARIO(#) USRDS</a:t>
            </a:r>
            <a:br>
              <a:rPr lang="en-US" sz="3000" b="1" spc="30" dirty="0">
                <a:latin typeface="Calibri" panose="020F0502020204030204" pitchFamily="34" charset="0"/>
                <a:ea typeface="Times New Roman" panose="02020603050405020304" pitchFamily="18" charset="0"/>
                <a:cs typeface="Times New Roman" panose="02020603050405020304" pitchFamily="18" charset="0"/>
              </a:rPr>
            </a:br>
            <a:endParaRPr lang="en-US" sz="3000" dirty="0"/>
          </a:p>
        </p:txBody>
      </p:sp>
    </p:spTree>
    <p:extLst>
      <p:ext uri="{BB962C8B-B14F-4D97-AF65-F5344CB8AC3E}">
        <p14:creationId xmlns:p14="http://schemas.microsoft.com/office/powerpoint/2010/main" val="215927588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951" y="376519"/>
            <a:ext cx="9778049" cy="705522"/>
          </a:xfrm>
        </p:spPr>
        <p:txBody>
          <a:bodyPr>
            <a:normAutofit fontScale="92500" lnSpcReduction="20000"/>
          </a:bodyPr>
          <a:lstStyle/>
          <a:p>
            <a:pPr marL="0" indent="0" algn="ctr">
              <a:buNone/>
            </a:pPr>
            <a:r>
              <a:rPr lang="es-ES" i="1" dirty="0"/>
              <a:t>Pacientes con ERC terminal en seguimiento en CAIPAR diagnóstico primario /causal de ERC</a:t>
            </a:r>
            <a:endParaRPr lang="es-ES" dirty="0"/>
          </a:p>
          <a:p>
            <a:pPr algn="ctr"/>
            <a:endParaRPr lang="es-PA" dirty="0"/>
          </a:p>
        </p:txBody>
      </p:sp>
      <p:sp>
        <p:nvSpPr>
          <p:cNvPr id="2" name="Slide Number Placeholder 1"/>
          <p:cNvSpPr>
            <a:spLocks noGrp="1"/>
          </p:cNvSpPr>
          <p:nvPr>
            <p:ph type="sldNum" sz="quarter" idx="12"/>
          </p:nvPr>
        </p:nvSpPr>
        <p:spPr/>
        <p:txBody>
          <a:bodyPr/>
          <a:lstStyle/>
          <a:p>
            <a:fld id="{D57F1E4F-1CFF-5643-939E-02111984F565}" type="slidenum">
              <a:rPr lang="en-US" smtClean="0"/>
              <a:t>11</a:t>
            </a:fld>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410828" y="1082041"/>
            <a:ext cx="6919783" cy="5256586"/>
          </a:xfrm>
          <a:prstGeom prst="rect">
            <a:avLst/>
          </a:prstGeom>
          <a:noFill/>
          <a:ln>
            <a:noFill/>
          </a:ln>
        </p:spPr>
      </p:pic>
      <p:sp>
        <p:nvSpPr>
          <p:cNvPr id="6" name="Rectangle 3"/>
          <p:cNvSpPr>
            <a:spLocks noChangeArrowheads="1"/>
          </p:cNvSpPr>
          <p:nvPr/>
        </p:nvSpPr>
        <p:spPr bwMode="auto">
          <a:xfrm>
            <a:off x="1747157" y="6538175"/>
            <a:ext cx="81139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FUENTE:</a:t>
            </a:r>
            <a:r>
              <a:rPr kumimoji="0" lang="es-ES" altLang="es-E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EXPEDIENTES CLÍNICOS DEL CENTRO DE ATENCIÓN PARA PACIENTES RENALES. CSS – COLÓN</a:t>
            </a:r>
            <a:r>
              <a:rPr kumimoji="0" lang="es-ES" altLang="es-ES" sz="12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86084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160" y="452718"/>
            <a:ext cx="8516674" cy="902553"/>
          </a:xfrm>
        </p:spPr>
        <p:txBody>
          <a:bodyPr/>
          <a:lstStyle/>
          <a:p>
            <a:pPr algn="ctr"/>
            <a:r>
              <a:rPr lang="es-ES" sz="3200" dirty="0">
                <a:solidFill>
                  <a:srgbClr val="FFC000"/>
                </a:solidFill>
                <a:effectLst>
                  <a:outerShdw blurRad="38100" dist="38100" dir="2700000" algn="tl">
                    <a:srgbClr val="000000">
                      <a:alpha val="43137"/>
                    </a:srgbClr>
                  </a:outerShdw>
                </a:effectLst>
              </a:rPr>
              <a:t>Prevalencia</a:t>
            </a:r>
            <a:endParaRPr lang="es-PA" sz="3200" dirty="0">
              <a:solidFill>
                <a:srgbClr val="FFC000"/>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16137910"/>
              </p:ext>
            </p:extLst>
          </p:nvPr>
        </p:nvGraphicFramePr>
        <p:xfrm>
          <a:off x="646111" y="1355271"/>
          <a:ext cx="10424660" cy="4588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D57F1E4F-1CFF-5643-939E-02111984F565}" type="slidenum">
              <a:rPr lang="en-US" smtClean="0"/>
              <a:t>12</a:t>
            </a:fld>
            <a:endParaRPr lang="en-US" dirty="0"/>
          </a:p>
        </p:txBody>
      </p:sp>
      <p:sp>
        <p:nvSpPr>
          <p:cNvPr id="6" name="Rectangle 5"/>
          <p:cNvSpPr/>
          <p:nvPr/>
        </p:nvSpPr>
        <p:spPr>
          <a:xfrm>
            <a:off x="646111" y="6150114"/>
            <a:ext cx="10802411" cy="400110"/>
          </a:xfrm>
          <a:prstGeom prst="rect">
            <a:avLst/>
          </a:prstGeom>
          <a:noFill/>
        </p:spPr>
        <p:txBody>
          <a:bodyPr wrap="square">
            <a:spAutoFit/>
          </a:bodyPr>
          <a:lstStyle/>
          <a:p>
            <a:pPr marL="342900" indent="-342900">
              <a:buFont typeface="Arial" panose="020B0604020202020204" pitchFamily="34" charset="0"/>
              <a:buChar char="•"/>
            </a:pPr>
            <a:r>
              <a:rPr lang="en-US" sz="1000" dirty="0">
                <a:latin typeface="TimesNewRomanPSMT"/>
              </a:rPr>
              <a:t>Saran, R., et al., US Renal Data System 2015 Annual Data Report: Epidemiology of Kidney Disease in the United States. Am J Kidney Dis, 2016. </a:t>
            </a:r>
            <a:r>
              <a:rPr lang="en-US" sz="1000" b="1" dirty="0">
                <a:latin typeface="TimesNewRomanPS-BoldMT"/>
              </a:rPr>
              <a:t>67</a:t>
            </a:r>
            <a:r>
              <a:rPr lang="en-US" sz="1000" dirty="0">
                <a:latin typeface="TimesNewRomanPSMT"/>
              </a:rPr>
              <a:t>(3 </a:t>
            </a:r>
            <a:r>
              <a:rPr lang="en-US" sz="1000" dirty="0" err="1">
                <a:latin typeface="TimesNewRomanPSMT"/>
              </a:rPr>
              <a:t>Suppl</a:t>
            </a:r>
            <a:r>
              <a:rPr lang="en-US" sz="1000" dirty="0">
                <a:latin typeface="TimesNewRomanPSMT"/>
              </a:rPr>
              <a:t> 1): p. A7- </a:t>
            </a:r>
            <a:r>
              <a:rPr lang="es-PA" sz="1000" dirty="0">
                <a:latin typeface="TimesNewRomanPSMT"/>
              </a:rPr>
              <a:t>8.</a:t>
            </a:r>
          </a:p>
          <a:p>
            <a:pPr marL="342900" indent="-342900">
              <a:buFont typeface="Arial" panose="020B0604020202020204" pitchFamily="34" charset="0"/>
              <a:buChar char="•"/>
            </a:pPr>
            <a:r>
              <a:rPr lang="en-US" sz="1000" dirty="0" err="1"/>
              <a:t>Obrador</a:t>
            </a:r>
            <a:r>
              <a:rPr lang="en-US" sz="1000" dirty="0"/>
              <a:t>, G.T., et al., Prevalence of chronic kidney disease in the Kidney Early Evaluation Program (KEEP) Mexico and comparison with KEEP US. Kidney </a:t>
            </a:r>
            <a:r>
              <a:rPr lang="en-US" sz="1000" dirty="0" err="1"/>
              <a:t>Int</a:t>
            </a:r>
            <a:r>
              <a:rPr lang="en-US" sz="1000" dirty="0"/>
              <a:t> </a:t>
            </a:r>
            <a:r>
              <a:rPr lang="es-PA" sz="1000" dirty="0" err="1"/>
              <a:t>Suppl</a:t>
            </a:r>
            <a:r>
              <a:rPr lang="es-PA" sz="1000" dirty="0"/>
              <a:t>, 2010(116): p. S2-8.</a:t>
            </a:r>
          </a:p>
        </p:txBody>
      </p:sp>
    </p:spTree>
    <p:extLst>
      <p:ext uri="{BB962C8B-B14F-4D97-AF65-F5344CB8AC3E}">
        <p14:creationId xmlns:p14="http://schemas.microsoft.com/office/powerpoint/2010/main" val="2105348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160" y="452718"/>
            <a:ext cx="9499600" cy="902553"/>
          </a:xfrm>
        </p:spPr>
        <p:txBody>
          <a:bodyPr/>
          <a:lstStyle/>
          <a:p>
            <a:pPr algn="ctr"/>
            <a:r>
              <a:rPr lang="es-ES" sz="3200" dirty="0">
                <a:solidFill>
                  <a:srgbClr val="FFC000"/>
                </a:solidFill>
                <a:effectLst>
                  <a:outerShdw blurRad="38100" dist="38100" dir="2700000" algn="tl">
                    <a:srgbClr val="000000">
                      <a:alpha val="43137"/>
                    </a:srgbClr>
                  </a:outerShdw>
                </a:effectLst>
              </a:rPr>
              <a:t>Incidencia</a:t>
            </a:r>
            <a:endParaRPr lang="es-PA" sz="3200" dirty="0">
              <a:solidFill>
                <a:srgbClr val="FFC000"/>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20396611"/>
              </p:ext>
            </p:extLst>
          </p:nvPr>
        </p:nvGraphicFramePr>
        <p:xfrm>
          <a:off x="646111" y="1355271"/>
          <a:ext cx="10424660" cy="4588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D57F1E4F-1CFF-5643-939E-02111984F565}" type="slidenum">
              <a:rPr lang="en-US" smtClean="0"/>
              <a:t>13</a:t>
            </a:fld>
            <a:endParaRPr lang="en-US" dirty="0"/>
          </a:p>
        </p:txBody>
      </p:sp>
      <p:sp>
        <p:nvSpPr>
          <p:cNvPr id="6" name="Rectangle 5"/>
          <p:cNvSpPr/>
          <p:nvPr/>
        </p:nvSpPr>
        <p:spPr>
          <a:xfrm>
            <a:off x="646111" y="6150114"/>
            <a:ext cx="10802411" cy="553998"/>
          </a:xfrm>
          <a:prstGeom prst="rect">
            <a:avLst/>
          </a:prstGeom>
          <a:noFill/>
        </p:spPr>
        <p:txBody>
          <a:bodyPr wrap="square">
            <a:spAutoFit/>
          </a:bodyPr>
          <a:lstStyle/>
          <a:p>
            <a:pPr marL="342900" indent="-342900">
              <a:buFont typeface="Arial" panose="020B0604020202020204" pitchFamily="34" charset="0"/>
              <a:buChar char="•"/>
            </a:pPr>
            <a:r>
              <a:rPr lang="en-US" sz="1000" dirty="0">
                <a:latin typeface="TimesNewRomanPSMT"/>
              </a:rPr>
              <a:t>Saran, R., et al., US Renal Data System 2015 Annual Data Report: Epidemiology of Kidney Disease in the United States. Am J Kidney Dis, 2016. </a:t>
            </a:r>
            <a:r>
              <a:rPr lang="en-US" sz="1000" b="1" dirty="0">
                <a:latin typeface="TimesNewRomanPS-BoldMT"/>
              </a:rPr>
              <a:t>67</a:t>
            </a:r>
            <a:r>
              <a:rPr lang="en-US" sz="1000" dirty="0">
                <a:latin typeface="TimesNewRomanPSMT"/>
              </a:rPr>
              <a:t>(3 </a:t>
            </a:r>
            <a:r>
              <a:rPr lang="en-US" sz="1000" dirty="0" err="1">
                <a:latin typeface="TimesNewRomanPSMT"/>
              </a:rPr>
              <a:t>Suppl</a:t>
            </a:r>
            <a:r>
              <a:rPr lang="en-US" sz="1000" dirty="0">
                <a:latin typeface="TimesNewRomanPSMT"/>
              </a:rPr>
              <a:t> 1): p. A7- </a:t>
            </a:r>
            <a:r>
              <a:rPr lang="es-PA" sz="1000" dirty="0">
                <a:latin typeface="TimesNewRomanPSMT"/>
              </a:rPr>
              <a:t>8.</a:t>
            </a:r>
          </a:p>
          <a:p>
            <a:pPr marL="342900" indent="-342900">
              <a:buFont typeface="Arial" panose="020B0604020202020204" pitchFamily="34" charset="0"/>
              <a:buChar char="•"/>
            </a:pPr>
            <a:r>
              <a:rPr lang="es-PA" sz="1000" dirty="0" err="1"/>
              <a:t>Aminu</a:t>
            </a:r>
            <a:r>
              <a:rPr lang="es-PA" sz="1000" dirty="0"/>
              <a:t> Bello; </a:t>
            </a:r>
            <a:r>
              <a:rPr lang="es-PA" sz="1000" dirty="0" err="1"/>
              <a:t>Bisher</a:t>
            </a:r>
            <a:r>
              <a:rPr lang="es-PA" sz="1000" dirty="0"/>
              <a:t> </a:t>
            </a:r>
            <a:r>
              <a:rPr lang="es-PA" sz="1000" dirty="0" err="1"/>
              <a:t>Kawar</a:t>
            </a:r>
            <a:r>
              <a:rPr lang="es-PA" sz="1000" dirty="0"/>
              <a:t>; </a:t>
            </a:r>
            <a:r>
              <a:rPr lang="es-PA" sz="1000" dirty="0" err="1"/>
              <a:t>Mohsen</a:t>
            </a:r>
            <a:r>
              <a:rPr lang="es-PA" sz="1000" dirty="0"/>
              <a:t> El </a:t>
            </a:r>
            <a:r>
              <a:rPr lang="es-PA" sz="1000" dirty="0" err="1"/>
              <a:t>Kossi</a:t>
            </a:r>
            <a:r>
              <a:rPr lang="es-PA" sz="1000" dirty="0"/>
              <a:t>, M.E.N., </a:t>
            </a:r>
            <a:r>
              <a:rPr lang="es-PA" sz="1000" dirty="0" err="1"/>
              <a:t>Epidemiology</a:t>
            </a:r>
            <a:r>
              <a:rPr lang="es-PA" sz="1000" dirty="0"/>
              <a:t> and </a:t>
            </a:r>
            <a:r>
              <a:rPr lang="en-US" sz="1000" dirty="0"/>
              <a:t>Pathophysiology of Chronic Kidney Disease, in COMPREHENSIVE CLINICAL NEPHROLOGY, MOSBY, Editor. 2010, ELSEVIER SAUNDERS: US. p. 907-918.</a:t>
            </a:r>
            <a:endParaRPr lang="es-PA" sz="1000" dirty="0">
              <a:latin typeface="TimesNewRomanPSMT"/>
            </a:endParaRPr>
          </a:p>
        </p:txBody>
      </p:sp>
    </p:spTree>
    <p:extLst>
      <p:ext uri="{BB962C8B-B14F-4D97-AF65-F5344CB8AC3E}">
        <p14:creationId xmlns:p14="http://schemas.microsoft.com/office/powerpoint/2010/main" val="1821699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799" y="511701"/>
            <a:ext cx="9404723" cy="902553"/>
          </a:xfrm>
        </p:spPr>
        <p:txBody>
          <a:bodyPr/>
          <a:lstStyle/>
          <a:p>
            <a:r>
              <a:rPr lang="es-ES" sz="3200" dirty="0">
                <a:solidFill>
                  <a:srgbClr val="FFC000"/>
                </a:solidFill>
                <a:effectLst>
                  <a:outerShdw blurRad="38100" dist="38100" dir="2700000" algn="tl">
                    <a:srgbClr val="000000">
                      <a:alpha val="43137"/>
                    </a:srgbClr>
                  </a:outerShdw>
                </a:effectLst>
              </a:rPr>
              <a:t>EPIDEMIOLOGÍA DE LA ENFERMEDAD RENAL</a:t>
            </a:r>
            <a:endParaRPr lang="es-PA" sz="3200" dirty="0">
              <a:solidFill>
                <a:srgbClr val="FFC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57F1E4F-1CFF-5643-939E-02111984F565}" type="slidenum">
              <a:rPr lang="en-US" smtClean="0"/>
              <a:t>14</a:t>
            </a:fld>
            <a:endParaRPr lang="en-US" dirty="0"/>
          </a:p>
        </p:txBody>
      </p:sp>
      <p:sp>
        <p:nvSpPr>
          <p:cNvPr id="6" name="Rectangle 5"/>
          <p:cNvSpPr/>
          <p:nvPr/>
        </p:nvSpPr>
        <p:spPr>
          <a:xfrm>
            <a:off x="646111" y="6150114"/>
            <a:ext cx="10802411" cy="553998"/>
          </a:xfrm>
          <a:prstGeom prst="rect">
            <a:avLst/>
          </a:prstGeom>
          <a:noFill/>
        </p:spPr>
        <p:txBody>
          <a:bodyPr wrap="square">
            <a:spAutoFit/>
          </a:bodyPr>
          <a:lstStyle/>
          <a:p>
            <a:pPr marL="342900" indent="-342900">
              <a:buFont typeface="Arial" panose="020B0604020202020204" pitchFamily="34" charset="0"/>
              <a:buChar char="•"/>
            </a:pPr>
            <a:r>
              <a:rPr lang="en-US" sz="1000" dirty="0">
                <a:latin typeface="TimesNewRomanPSMT"/>
              </a:rPr>
              <a:t>Saran, R., et al., US Renal Data System 2015 Annual Data Report: Epidemiology of Kidney Disease in the United States. Am J Kidney Dis, 2016. </a:t>
            </a:r>
            <a:r>
              <a:rPr lang="en-US" sz="1000" b="1" dirty="0">
                <a:latin typeface="TimesNewRomanPS-BoldMT"/>
              </a:rPr>
              <a:t>67</a:t>
            </a:r>
            <a:r>
              <a:rPr lang="en-US" sz="1000" dirty="0">
                <a:latin typeface="TimesNewRomanPSMT"/>
              </a:rPr>
              <a:t>(3 </a:t>
            </a:r>
            <a:r>
              <a:rPr lang="en-US" sz="1000" dirty="0" err="1">
                <a:latin typeface="TimesNewRomanPSMT"/>
              </a:rPr>
              <a:t>Suppl</a:t>
            </a:r>
            <a:r>
              <a:rPr lang="en-US" sz="1000" dirty="0">
                <a:latin typeface="TimesNewRomanPSMT"/>
              </a:rPr>
              <a:t> 1): p. A7- </a:t>
            </a:r>
            <a:r>
              <a:rPr lang="es-PA" sz="1000" dirty="0">
                <a:latin typeface="TimesNewRomanPSMT"/>
              </a:rPr>
              <a:t>8.</a:t>
            </a:r>
          </a:p>
          <a:p>
            <a:pPr marL="342900" indent="-342900">
              <a:buFont typeface="Arial" panose="020B0604020202020204" pitchFamily="34" charset="0"/>
              <a:buChar char="•"/>
            </a:pPr>
            <a:r>
              <a:rPr lang="es-PA" sz="1000" dirty="0" err="1"/>
              <a:t>Aminu</a:t>
            </a:r>
            <a:r>
              <a:rPr lang="es-PA" sz="1000" dirty="0"/>
              <a:t> Bello; </a:t>
            </a:r>
            <a:r>
              <a:rPr lang="es-PA" sz="1000" dirty="0" err="1"/>
              <a:t>Bisher</a:t>
            </a:r>
            <a:r>
              <a:rPr lang="es-PA" sz="1000" dirty="0"/>
              <a:t> </a:t>
            </a:r>
            <a:r>
              <a:rPr lang="es-PA" sz="1000" dirty="0" err="1"/>
              <a:t>Kawar</a:t>
            </a:r>
            <a:r>
              <a:rPr lang="es-PA" sz="1000" dirty="0"/>
              <a:t>; </a:t>
            </a:r>
            <a:r>
              <a:rPr lang="es-PA" sz="1000" dirty="0" err="1"/>
              <a:t>Mohsen</a:t>
            </a:r>
            <a:r>
              <a:rPr lang="es-PA" sz="1000" dirty="0"/>
              <a:t> El </a:t>
            </a:r>
            <a:r>
              <a:rPr lang="es-PA" sz="1000" dirty="0" err="1"/>
              <a:t>Kossi</a:t>
            </a:r>
            <a:r>
              <a:rPr lang="es-PA" sz="1000" dirty="0"/>
              <a:t>, M.E.N., </a:t>
            </a:r>
            <a:r>
              <a:rPr lang="es-PA" sz="1000" dirty="0" err="1"/>
              <a:t>Epidemiology</a:t>
            </a:r>
            <a:r>
              <a:rPr lang="es-PA" sz="1000" dirty="0"/>
              <a:t> and </a:t>
            </a:r>
            <a:r>
              <a:rPr lang="en-US" sz="1000" dirty="0"/>
              <a:t>Pathophysiology of Chronic Kidney Disease, in COMPREHENSIVE CLINICAL NEPHROLOGY, MOSBY, Editor. 2010, ELSEVIER SAUNDERS: US. p. 907-918.</a:t>
            </a:r>
            <a:endParaRPr lang="es-PA" sz="1000" dirty="0">
              <a:latin typeface="TimesNewRomanPSMT"/>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96813734"/>
              </p:ext>
            </p:extLst>
          </p:nvPr>
        </p:nvGraphicFramePr>
        <p:xfrm>
          <a:off x="379958" y="1414254"/>
          <a:ext cx="10689758"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1464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2" descr="Image result for THINKING">
            <a:extLst>
              <a:ext uri="{FF2B5EF4-FFF2-40B4-BE49-F238E27FC236}">
                <a16:creationId xmlns:a16="http://schemas.microsoft.com/office/drawing/2014/main" id="{9E808DF3-EF07-41D7-93AF-1ED98991AA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5241"/>
          <a:stretch/>
        </p:blipFill>
        <p:spPr bwMode="auto">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6150" name="Picture 6" descr="Image result for diagnosis">
            <a:extLst>
              <a:ext uri="{FF2B5EF4-FFF2-40B4-BE49-F238E27FC236}">
                <a16:creationId xmlns:a16="http://schemas.microsoft.com/office/drawing/2014/main" id="{FAECF87C-4FEE-446B-A4EB-E81D3B5BF3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170" b="10280"/>
          <a:stretch/>
        </p:blipFill>
        <p:spPr bwMode="auto">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69" name="Picture 4" descr="Image result for diagnosis">
            <a:extLst>
              <a:ext uri="{FF2B5EF4-FFF2-40B4-BE49-F238E27FC236}">
                <a16:creationId xmlns:a16="http://schemas.microsoft.com/office/drawing/2014/main" id="{61E230AA-4DF0-4241-A629-8021B4BE32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64" r="10481"/>
          <a:stretch/>
        </p:blipFill>
        <p:spPr bwMode="auto">
          <a:xfrm>
            <a:off x="20" y="10"/>
            <a:ext cx="7503091"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2" name="CuadroTexto 71">
            <a:extLst>
              <a:ext uri="{FF2B5EF4-FFF2-40B4-BE49-F238E27FC236}">
                <a16:creationId xmlns:a16="http://schemas.microsoft.com/office/drawing/2014/main" id="{EADBB7C0-475D-4700-B6E1-E0383090F70B}"/>
              </a:ext>
            </a:extLst>
          </p:cNvPr>
          <p:cNvSpPr txBox="1"/>
          <p:nvPr/>
        </p:nvSpPr>
        <p:spPr>
          <a:xfrm>
            <a:off x="1469571" y="2718343"/>
            <a:ext cx="9252858" cy="1169551"/>
          </a:xfrm>
          <a:prstGeom prst="rect">
            <a:avLst/>
          </a:prstGeom>
          <a:solidFill>
            <a:schemeClr val="bg2">
              <a:lumMod val="50000"/>
            </a:schemeClr>
          </a:solidFill>
        </p:spPr>
        <p:txBody>
          <a:bodyPr wrap="square" rtlCol="0">
            <a:spAutoFit/>
          </a:bodyPr>
          <a:lstStyle/>
          <a:p>
            <a:pPr algn="ctr"/>
            <a:r>
              <a:rPr lang="es-PA" sz="3500" dirty="0"/>
              <a:t>TRABAJEMOS EN EL DIAGNÓSTICO</a:t>
            </a:r>
          </a:p>
          <a:p>
            <a:pPr algn="ctr"/>
            <a:r>
              <a:rPr lang="es-PA" sz="3500" dirty="0"/>
              <a:t>DE ENFERMEDAD RENAL CRÓNICA</a:t>
            </a:r>
          </a:p>
        </p:txBody>
      </p:sp>
    </p:spTree>
    <p:extLst>
      <p:ext uri="{BB962C8B-B14F-4D97-AF65-F5344CB8AC3E}">
        <p14:creationId xmlns:p14="http://schemas.microsoft.com/office/powerpoint/2010/main" val="9569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7F466F-178B-4AFC-AB1A-E284AFB5CEF3}"/>
              </a:ext>
            </a:extLst>
          </p:cNvPr>
          <p:cNvSpPr>
            <a:spLocks noGrp="1"/>
          </p:cNvSpPr>
          <p:nvPr>
            <p:ph type="title"/>
          </p:nvPr>
        </p:nvSpPr>
        <p:spPr/>
        <p:txBody>
          <a:bodyPr/>
          <a:lstStyle/>
          <a:p>
            <a:pPr algn="ctr"/>
            <a:r>
              <a:rPr lang="en-US" dirty="0" err="1">
                <a:solidFill>
                  <a:srgbClr val="FFC000"/>
                </a:solidFill>
                <a:effectLst>
                  <a:outerShdw blurRad="38100" dist="38100" dir="2700000" algn="tl">
                    <a:srgbClr val="000000">
                      <a:alpha val="43137"/>
                    </a:srgbClr>
                  </a:outerShdw>
                </a:effectLst>
              </a:rPr>
              <a:t>Definición</a:t>
            </a:r>
            <a:r>
              <a:rPr lang="en-US" dirty="0">
                <a:solidFill>
                  <a:srgbClr val="FFC000"/>
                </a:solidFill>
                <a:effectLst>
                  <a:outerShdw blurRad="38100" dist="38100" dir="2700000" algn="tl">
                    <a:srgbClr val="000000">
                      <a:alpha val="43137"/>
                    </a:srgbClr>
                  </a:outerShdw>
                </a:effectLst>
              </a:rPr>
              <a:t> de </a:t>
            </a:r>
            <a:r>
              <a:rPr lang="en-US" dirty="0" err="1">
                <a:solidFill>
                  <a:srgbClr val="FFC000"/>
                </a:solidFill>
                <a:effectLst>
                  <a:outerShdw blurRad="38100" dist="38100" dir="2700000" algn="tl">
                    <a:srgbClr val="000000">
                      <a:alpha val="43137"/>
                    </a:srgbClr>
                  </a:outerShdw>
                </a:effectLst>
              </a:rPr>
              <a:t>enfermedad</a:t>
            </a:r>
            <a:r>
              <a:rPr lang="en-US" dirty="0">
                <a:solidFill>
                  <a:srgbClr val="FFC000"/>
                </a:solidFill>
                <a:effectLst>
                  <a:outerShdw blurRad="38100" dist="38100" dir="2700000" algn="tl">
                    <a:srgbClr val="000000">
                      <a:alpha val="43137"/>
                    </a:srgbClr>
                  </a:outerShdw>
                </a:effectLst>
              </a:rPr>
              <a:t> renal </a:t>
            </a:r>
            <a:r>
              <a:rPr lang="en-US" dirty="0" err="1">
                <a:solidFill>
                  <a:srgbClr val="FFC000"/>
                </a:solidFill>
                <a:effectLst>
                  <a:outerShdw blurRad="38100" dist="38100" dir="2700000" algn="tl">
                    <a:srgbClr val="000000">
                      <a:alpha val="43137"/>
                    </a:srgbClr>
                  </a:outerShdw>
                </a:effectLst>
              </a:rPr>
              <a:t>crónica</a:t>
            </a:r>
            <a:endParaRPr lang="es-PA" dirty="0">
              <a:solidFill>
                <a:srgbClr val="FFC000"/>
              </a:solidFill>
              <a:effectLst>
                <a:outerShdw blurRad="38100" dist="38100" dir="2700000" algn="tl">
                  <a:srgbClr val="000000">
                    <a:alpha val="43137"/>
                  </a:srgbClr>
                </a:outerShdw>
              </a:effectLst>
            </a:endParaRPr>
          </a:p>
        </p:txBody>
      </p:sp>
      <p:graphicFrame>
        <p:nvGraphicFramePr>
          <p:cNvPr id="4" name="Marcador de contenido 3">
            <a:extLst>
              <a:ext uri="{FF2B5EF4-FFF2-40B4-BE49-F238E27FC236}">
                <a16:creationId xmlns:a16="http://schemas.microsoft.com/office/drawing/2014/main" id="{6E8D942A-B788-4B71-AD24-7F2128C707D6}"/>
              </a:ext>
            </a:extLst>
          </p:cNvPr>
          <p:cNvGraphicFramePr>
            <a:graphicFrameLocks noGrp="1"/>
          </p:cNvGraphicFramePr>
          <p:nvPr>
            <p:ph idx="1"/>
            <p:extLst>
              <p:ext uri="{D42A27DB-BD31-4B8C-83A1-F6EECF244321}">
                <p14:modId xmlns:p14="http://schemas.microsoft.com/office/powerpoint/2010/main" val="2240003934"/>
              </p:ext>
            </p:extLst>
          </p:nvPr>
        </p:nvGraphicFramePr>
        <p:xfrm>
          <a:off x="1141413" y="1557156"/>
          <a:ext cx="9906000" cy="354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a:extLst>
              <a:ext uri="{FF2B5EF4-FFF2-40B4-BE49-F238E27FC236}">
                <a16:creationId xmlns:a16="http://schemas.microsoft.com/office/drawing/2014/main" id="{3A6E4277-DC31-45AC-A594-BE76DF07850D}"/>
              </a:ext>
            </a:extLst>
          </p:cNvPr>
          <p:cNvSpPr/>
          <p:nvPr/>
        </p:nvSpPr>
        <p:spPr>
          <a:xfrm>
            <a:off x="1310376" y="5967812"/>
            <a:ext cx="9905998" cy="734175"/>
          </a:xfrm>
          <a:prstGeom prst="rect">
            <a:avLst/>
          </a:prstGeom>
        </p:spPr>
        <p:txBody>
          <a:bodyPr wrap="square">
            <a:spAutoFit/>
          </a:bodyPr>
          <a:lstStyle/>
          <a:p>
            <a:pPr marL="406400" marR="0" indent="-406400">
              <a:lnSpc>
                <a:spcPct val="107000"/>
              </a:lnSpc>
              <a:spcBef>
                <a:spcPts val="0"/>
              </a:spcBef>
              <a:spcAft>
                <a:spcPts val="800"/>
              </a:spcAft>
              <a:buFont typeface="Arial" panose="020B0604020202020204" pitchFamily="34" charset="0"/>
              <a:buChar char="•"/>
            </a:pPr>
            <a:r>
              <a:rPr lang="es-PA" sz="900" dirty="0">
                <a:latin typeface="Times New Roman" panose="02020603050405020304" pitchFamily="18" charset="0"/>
                <a:ea typeface="Calibri" panose="020F0502020204030204" pitchFamily="34" charset="0"/>
                <a:cs typeface="Arial" panose="020B0604020202020204" pitchFamily="34" charset="0"/>
              </a:rPr>
              <a:t>McDonald MEG y SP. </a:t>
            </a:r>
            <a:r>
              <a:rPr lang="es-PA" sz="900" dirty="0" err="1">
                <a:latin typeface="Times New Roman" panose="02020603050405020304" pitchFamily="18" charset="0"/>
                <a:ea typeface="Calibri" panose="020F0502020204030204" pitchFamily="34" charset="0"/>
                <a:cs typeface="Arial" panose="020B0604020202020204" pitchFamily="34" charset="0"/>
              </a:rPr>
              <a:t>Epidemiology</a:t>
            </a:r>
            <a:r>
              <a:rPr lang="es-PA" sz="900" dirty="0">
                <a:latin typeface="Times New Roman" panose="02020603050405020304" pitchFamily="18" charset="0"/>
                <a:ea typeface="Calibri" panose="020F0502020204030204" pitchFamily="34" charset="0"/>
                <a:cs typeface="Arial" panose="020B0604020202020204" pitchFamily="34" charset="0"/>
              </a:rPr>
              <a:t> </a:t>
            </a:r>
            <a:r>
              <a:rPr lang="es-PA" sz="900" dirty="0" err="1">
                <a:latin typeface="Times New Roman" panose="02020603050405020304" pitchFamily="18" charset="0"/>
                <a:ea typeface="Calibri" panose="020F0502020204030204" pitchFamily="34" charset="0"/>
                <a:cs typeface="Arial" panose="020B0604020202020204" pitchFamily="34" charset="0"/>
              </a:rPr>
              <a:t>of</a:t>
            </a:r>
            <a:r>
              <a:rPr lang="es-PA" sz="900" dirty="0">
                <a:latin typeface="Times New Roman" panose="02020603050405020304" pitchFamily="18" charset="0"/>
                <a:ea typeface="Calibri" panose="020F0502020204030204" pitchFamily="34" charset="0"/>
                <a:cs typeface="Arial" panose="020B0604020202020204" pitchFamily="34" charset="0"/>
              </a:rPr>
              <a:t> </a:t>
            </a:r>
            <a:r>
              <a:rPr lang="es-PA" sz="900" dirty="0" err="1">
                <a:latin typeface="Times New Roman" panose="02020603050405020304" pitchFamily="18" charset="0"/>
                <a:ea typeface="Calibri" panose="020F0502020204030204" pitchFamily="34" charset="0"/>
                <a:cs typeface="Arial" panose="020B0604020202020204" pitchFamily="34" charset="0"/>
              </a:rPr>
              <a:t>Chronic</a:t>
            </a:r>
            <a:r>
              <a:rPr lang="es-PA" sz="900" dirty="0">
                <a:latin typeface="Times New Roman" panose="02020603050405020304" pitchFamily="18" charset="0"/>
                <a:ea typeface="Calibri" panose="020F0502020204030204" pitchFamily="34" charset="0"/>
                <a:cs typeface="Arial" panose="020B0604020202020204" pitchFamily="34" charset="0"/>
              </a:rPr>
              <a:t> </a:t>
            </a:r>
            <a:r>
              <a:rPr lang="es-PA" sz="900" dirty="0" err="1">
                <a:latin typeface="Times New Roman" panose="02020603050405020304" pitchFamily="18" charset="0"/>
                <a:ea typeface="Calibri" panose="020F0502020204030204" pitchFamily="34" charset="0"/>
                <a:cs typeface="Arial" panose="020B0604020202020204" pitchFamily="34" charset="0"/>
              </a:rPr>
              <a:t>Kidney</a:t>
            </a:r>
            <a:r>
              <a:rPr lang="es-PA" sz="900" dirty="0">
                <a:latin typeface="Times New Roman" panose="02020603050405020304" pitchFamily="18" charset="0"/>
                <a:ea typeface="Calibri" panose="020F0502020204030204" pitchFamily="34" charset="0"/>
                <a:cs typeface="Arial" panose="020B0604020202020204" pitchFamily="34" charset="0"/>
              </a:rPr>
              <a:t> </a:t>
            </a:r>
            <a:r>
              <a:rPr lang="es-PA" sz="900" dirty="0" err="1">
                <a:latin typeface="Times New Roman" panose="02020603050405020304" pitchFamily="18" charset="0"/>
                <a:ea typeface="Calibri" panose="020F0502020204030204" pitchFamily="34" charset="0"/>
                <a:cs typeface="Arial" panose="020B0604020202020204" pitchFamily="34" charset="0"/>
              </a:rPr>
              <a:t>Disease</a:t>
            </a:r>
            <a:r>
              <a:rPr lang="es-PA" sz="900" dirty="0">
                <a:latin typeface="Times New Roman" panose="02020603050405020304" pitchFamily="18" charset="0"/>
                <a:ea typeface="Calibri" panose="020F0502020204030204" pitchFamily="34" charset="0"/>
                <a:cs typeface="Arial" panose="020B0604020202020204" pitchFamily="34" charset="0"/>
              </a:rPr>
              <a:t> and </a:t>
            </a:r>
            <a:r>
              <a:rPr lang="es-PA" sz="900" dirty="0" err="1">
                <a:latin typeface="Times New Roman" panose="02020603050405020304" pitchFamily="18" charset="0"/>
                <a:ea typeface="Calibri" panose="020F0502020204030204" pitchFamily="34" charset="0"/>
                <a:cs typeface="Arial" panose="020B0604020202020204" pitchFamily="34" charset="0"/>
              </a:rPr>
              <a:t>Dialysis</a:t>
            </a:r>
            <a:r>
              <a:rPr lang="es-PA" sz="900" dirty="0">
                <a:latin typeface="Times New Roman" panose="02020603050405020304" pitchFamily="18" charset="0"/>
                <a:ea typeface="Calibri" panose="020F0502020204030204" pitchFamily="34" charset="0"/>
                <a:cs typeface="Arial" panose="020B0604020202020204" pitchFamily="34" charset="0"/>
              </a:rPr>
              <a:t>. In: ELSEVIER, editor. </a:t>
            </a:r>
            <a:r>
              <a:rPr lang="es-PA" sz="900" dirty="0" err="1">
                <a:latin typeface="Times New Roman" panose="02020603050405020304" pitchFamily="18" charset="0"/>
                <a:ea typeface="Calibri" panose="020F0502020204030204" pitchFamily="34" charset="0"/>
                <a:cs typeface="Arial" panose="020B0604020202020204" pitchFamily="34" charset="0"/>
              </a:rPr>
              <a:t>Comprehensive</a:t>
            </a:r>
            <a:r>
              <a:rPr lang="es-PA" sz="900" dirty="0">
                <a:latin typeface="Times New Roman" panose="02020603050405020304" pitchFamily="18" charset="0"/>
                <a:ea typeface="Calibri" panose="020F0502020204030204" pitchFamily="34" charset="0"/>
                <a:cs typeface="Arial" panose="020B0604020202020204" pitchFamily="34" charset="0"/>
              </a:rPr>
              <a:t> </a:t>
            </a:r>
            <a:r>
              <a:rPr lang="es-PA" sz="900" dirty="0" err="1">
                <a:latin typeface="Times New Roman" panose="02020603050405020304" pitchFamily="18" charset="0"/>
                <a:ea typeface="Calibri" panose="020F0502020204030204" pitchFamily="34" charset="0"/>
                <a:cs typeface="Arial" panose="020B0604020202020204" pitchFamily="34" charset="0"/>
              </a:rPr>
              <a:t>Clinical</a:t>
            </a:r>
            <a:r>
              <a:rPr lang="es-PA" sz="900" dirty="0">
                <a:latin typeface="Times New Roman" panose="02020603050405020304" pitchFamily="18" charset="0"/>
                <a:ea typeface="Calibri" panose="020F0502020204030204" pitchFamily="34" charset="0"/>
                <a:cs typeface="Arial" panose="020B0604020202020204" pitchFamily="34" charset="0"/>
              </a:rPr>
              <a:t> </a:t>
            </a:r>
            <a:r>
              <a:rPr lang="es-PA" sz="900" dirty="0" err="1">
                <a:latin typeface="Times New Roman" panose="02020603050405020304" pitchFamily="18" charset="0"/>
                <a:ea typeface="Calibri" panose="020F0502020204030204" pitchFamily="34" charset="0"/>
                <a:cs typeface="Arial" panose="020B0604020202020204" pitchFamily="34" charset="0"/>
              </a:rPr>
              <a:t>Nephrology</a:t>
            </a:r>
            <a:r>
              <a:rPr lang="es-PA" sz="900" dirty="0">
                <a:latin typeface="Times New Roman" panose="02020603050405020304" pitchFamily="18" charset="0"/>
                <a:ea typeface="Calibri" panose="020F0502020204030204" pitchFamily="34" charset="0"/>
                <a:cs typeface="Arial" panose="020B0604020202020204" pitchFamily="34" charset="0"/>
              </a:rPr>
              <a:t>. </a:t>
            </a:r>
            <a:r>
              <a:rPr lang="es-PA" sz="900" dirty="0" err="1">
                <a:latin typeface="Times New Roman" panose="02020603050405020304" pitchFamily="18" charset="0"/>
                <a:ea typeface="Calibri" panose="020F0502020204030204" pitchFamily="34" charset="0"/>
                <a:cs typeface="Arial" panose="020B0604020202020204" pitchFamily="34" charset="0"/>
              </a:rPr>
              <a:t>Sixth</a:t>
            </a:r>
            <a:r>
              <a:rPr lang="es-PA" sz="900" dirty="0">
                <a:latin typeface="Times New Roman" panose="02020603050405020304" pitchFamily="18" charset="0"/>
                <a:ea typeface="Calibri" panose="020F0502020204030204" pitchFamily="34" charset="0"/>
                <a:cs typeface="Arial" panose="020B0604020202020204" pitchFamily="34" charset="0"/>
              </a:rPr>
              <a:t> Edit. 2019. p. 903–912.e1. </a:t>
            </a:r>
            <a:endParaRPr lang="es-PA" sz="900" dirty="0">
              <a:latin typeface="Calibri" panose="020F0502020204030204" pitchFamily="34" charset="0"/>
              <a:ea typeface="Calibri" panose="020F0502020204030204" pitchFamily="34" charset="0"/>
              <a:cs typeface="Arial" panose="020B0604020202020204" pitchFamily="34" charset="0"/>
            </a:endParaRPr>
          </a:p>
          <a:p>
            <a:pPr marL="406400" marR="0" indent="-406400">
              <a:lnSpc>
                <a:spcPct val="107000"/>
              </a:lnSpc>
              <a:spcBef>
                <a:spcPts val="0"/>
              </a:spcBef>
              <a:spcAft>
                <a:spcPts val="800"/>
              </a:spcAft>
              <a:buFont typeface="Arial" panose="020B0604020202020204" pitchFamily="34" charset="0"/>
              <a:buChar char="•"/>
            </a:pPr>
            <a:r>
              <a:rPr lang="es-PA" sz="900" dirty="0" err="1">
                <a:latin typeface="Times New Roman" panose="02020603050405020304" pitchFamily="18" charset="0"/>
                <a:ea typeface="Calibri" panose="020F0502020204030204" pitchFamily="34" charset="0"/>
                <a:cs typeface="Arial" panose="020B0604020202020204" pitchFamily="34" charset="0"/>
              </a:rPr>
              <a:t>Inker</a:t>
            </a:r>
            <a:r>
              <a:rPr lang="es-PA" sz="900" dirty="0">
                <a:latin typeface="Times New Roman" panose="02020603050405020304" pitchFamily="18" charset="0"/>
                <a:ea typeface="Calibri" panose="020F0502020204030204" pitchFamily="34" charset="0"/>
                <a:cs typeface="Arial" panose="020B0604020202020204" pitchFamily="34" charset="0"/>
              </a:rPr>
              <a:t> LA, </a:t>
            </a:r>
            <a:r>
              <a:rPr lang="es-PA" sz="900" dirty="0" err="1">
                <a:latin typeface="Times New Roman" panose="02020603050405020304" pitchFamily="18" charset="0"/>
                <a:ea typeface="Calibri" panose="020F0502020204030204" pitchFamily="34" charset="0"/>
                <a:cs typeface="Arial" panose="020B0604020202020204" pitchFamily="34" charset="0"/>
              </a:rPr>
              <a:t>Coresh</a:t>
            </a:r>
            <a:r>
              <a:rPr lang="es-PA" sz="900" dirty="0">
                <a:latin typeface="Times New Roman" panose="02020603050405020304" pitchFamily="18" charset="0"/>
                <a:ea typeface="Calibri" panose="020F0502020204030204" pitchFamily="34" charset="0"/>
                <a:cs typeface="Arial" panose="020B0604020202020204" pitchFamily="34" charset="0"/>
              </a:rPr>
              <a:t> J, </a:t>
            </a:r>
            <a:r>
              <a:rPr lang="es-PA" sz="900" dirty="0" err="1">
                <a:latin typeface="Times New Roman" panose="02020603050405020304" pitchFamily="18" charset="0"/>
                <a:ea typeface="Calibri" panose="020F0502020204030204" pitchFamily="34" charset="0"/>
                <a:cs typeface="Arial" panose="020B0604020202020204" pitchFamily="34" charset="0"/>
              </a:rPr>
              <a:t>Levey</a:t>
            </a:r>
            <a:r>
              <a:rPr lang="es-PA" sz="900" dirty="0">
                <a:latin typeface="Times New Roman" panose="02020603050405020304" pitchFamily="18" charset="0"/>
                <a:ea typeface="Calibri" panose="020F0502020204030204" pitchFamily="34" charset="0"/>
                <a:cs typeface="Arial" panose="020B0604020202020204" pitchFamily="34" charset="0"/>
              </a:rPr>
              <a:t> AS  et al. </a:t>
            </a:r>
            <a:r>
              <a:rPr lang="es-PA" sz="900" dirty="0" err="1">
                <a:latin typeface="Times New Roman" panose="02020603050405020304" pitchFamily="18" charset="0"/>
                <a:ea typeface="Calibri" panose="020F0502020204030204" pitchFamily="34" charset="0"/>
                <a:cs typeface="Arial" panose="020B0604020202020204" pitchFamily="34" charset="0"/>
              </a:rPr>
              <a:t>Estimated</a:t>
            </a:r>
            <a:r>
              <a:rPr lang="es-PA" sz="900" dirty="0">
                <a:latin typeface="Times New Roman" panose="02020603050405020304" pitchFamily="18" charset="0"/>
                <a:ea typeface="Calibri" panose="020F0502020204030204" pitchFamily="34" charset="0"/>
                <a:cs typeface="Arial" panose="020B0604020202020204" pitchFamily="34" charset="0"/>
              </a:rPr>
              <a:t> GFR, albuminuria, and </a:t>
            </a:r>
            <a:r>
              <a:rPr lang="es-PA" sz="900" dirty="0" err="1">
                <a:latin typeface="Times New Roman" panose="02020603050405020304" pitchFamily="18" charset="0"/>
                <a:ea typeface="Calibri" panose="020F0502020204030204" pitchFamily="34" charset="0"/>
                <a:cs typeface="Arial" panose="020B0604020202020204" pitchFamily="34" charset="0"/>
              </a:rPr>
              <a:t>complications</a:t>
            </a:r>
            <a:r>
              <a:rPr lang="es-PA" sz="900" dirty="0">
                <a:latin typeface="Times New Roman" panose="02020603050405020304" pitchFamily="18" charset="0"/>
                <a:ea typeface="Calibri" panose="020F0502020204030204" pitchFamily="34" charset="0"/>
                <a:cs typeface="Arial" panose="020B0604020202020204" pitchFamily="34" charset="0"/>
              </a:rPr>
              <a:t> </a:t>
            </a:r>
            <a:r>
              <a:rPr lang="es-PA" sz="900" dirty="0" err="1">
                <a:latin typeface="Times New Roman" panose="02020603050405020304" pitchFamily="18" charset="0"/>
                <a:ea typeface="Calibri" panose="020F0502020204030204" pitchFamily="34" charset="0"/>
                <a:cs typeface="Arial" panose="020B0604020202020204" pitchFamily="34" charset="0"/>
              </a:rPr>
              <a:t>of</a:t>
            </a:r>
            <a:r>
              <a:rPr lang="es-PA" sz="900" dirty="0">
                <a:latin typeface="Times New Roman" panose="02020603050405020304" pitchFamily="18" charset="0"/>
                <a:ea typeface="Calibri" panose="020F0502020204030204" pitchFamily="34" charset="0"/>
                <a:cs typeface="Arial" panose="020B0604020202020204" pitchFamily="34" charset="0"/>
              </a:rPr>
              <a:t> </a:t>
            </a:r>
            <a:r>
              <a:rPr lang="es-PA" sz="900" dirty="0" err="1">
                <a:latin typeface="Times New Roman" panose="02020603050405020304" pitchFamily="18" charset="0"/>
                <a:ea typeface="Calibri" panose="020F0502020204030204" pitchFamily="34" charset="0"/>
                <a:cs typeface="Arial" panose="020B0604020202020204" pitchFamily="34" charset="0"/>
              </a:rPr>
              <a:t>chronic</a:t>
            </a:r>
            <a:r>
              <a:rPr lang="es-PA" sz="900" dirty="0">
                <a:latin typeface="Times New Roman" panose="02020603050405020304" pitchFamily="18" charset="0"/>
                <a:ea typeface="Calibri" panose="020F0502020204030204" pitchFamily="34" charset="0"/>
                <a:cs typeface="Arial" panose="020B0604020202020204" pitchFamily="34" charset="0"/>
              </a:rPr>
              <a:t> </a:t>
            </a:r>
            <a:r>
              <a:rPr lang="es-PA" sz="900" dirty="0" err="1">
                <a:latin typeface="Times New Roman" panose="02020603050405020304" pitchFamily="18" charset="0"/>
                <a:ea typeface="Calibri" panose="020F0502020204030204" pitchFamily="34" charset="0"/>
                <a:cs typeface="Arial" panose="020B0604020202020204" pitchFamily="34" charset="0"/>
              </a:rPr>
              <a:t>kidney</a:t>
            </a:r>
            <a:r>
              <a:rPr lang="es-PA" sz="900" dirty="0">
                <a:latin typeface="Times New Roman" panose="02020603050405020304" pitchFamily="18" charset="0"/>
                <a:ea typeface="Calibri" panose="020F0502020204030204" pitchFamily="34" charset="0"/>
                <a:cs typeface="Arial" panose="020B0604020202020204" pitchFamily="34" charset="0"/>
              </a:rPr>
              <a:t> </a:t>
            </a:r>
            <a:r>
              <a:rPr lang="es-PA" sz="900" dirty="0" err="1">
                <a:latin typeface="Times New Roman" panose="02020603050405020304" pitchFamily="18" charset="0"/>
                <a:ea typeface="Calibri" panose="020F0502020204030204" pitchFamily="34" charset="0"/>
                <a:cs typeface="Arial" panose="020B0604020202020204" pitchFamily="34" charset="0"/>
              </a:rPr>
              <a:t>disease</a:t>
            </a:r>
            <a:r>
              <a:rPr lang="es-PA" sz="900" dirty="0">
                <a:latin typeface="Times New Roman" panose="02020603050405020304" pitchFamily="18" charset="0"/>
                <a:ea typeface="Calibri" panose="020F0502020204030204" pitchFamily="34" charset="0"/>
                <a:cs typeface="Arial" panose="020B0604020202020204" pitchFamily="34" charset="0"/>
              </a:rPr>
              <a:t>. J Am </a:t>
            </a:r>
            <a:r>
              <a:rPr lang="es-PA" sz="900" dirty="0" err="1">
                <a:latin typeface="Times New Roman" panose="02020603050405020304" pitchFamily="18" charset="0"/>
                <a:ea typeface="Calibri" panose="020F0502020204030204" pitchFamily="34" charset="0"/>
                <a:cs typeface="Arial" panose="020B0604020202020204" pitchFamily="34" charset="0"/>
              </a:rPr>
              <a:t>Soc</a:t>
            </a:r>
            <a:r>
              <a:rPr lang="es-PA" sz="900" dirty="0">
                <a:latin typeface="Times New Roman" panose="02020603050405020304" pitchFamily="18" charset="0"/>
                <a:ea typeface="Calibri" panose="020F0502020204030204" pitchFamily="34" charset="0"/>
                <a:cs typeface="Arial" panose="020B0604020202020204" pitchFamily="34" charset="0"/>
              </a:rPr>
              <a:t> </a:t>
            </a:r>
            <a:r>
              <a:rPr lang="es-PA" sz="900" dirty="0" err="1">
                <a:latin typeface="Times New Roman" panose="02020603050405020304" pitchFamily="18" charset="0"/>
                <a:ea typeface="Calibri" panose="020F0502020204030204" pitchFamily="34" charset="0"/>
                <a:cs typeface="Arial" panose="020B0604020202020204" pitchFamily="34" charset="0"/>
              </a:rPr>
              <a:t>Nephrol</a:t>
            </a:r>
            <a:r>
              <a:rPr lang="es-PA" sz="900" dirty="0">
                <a:latin typeface="Times New Roman" panose="02020603050405020304" pitchFamily="18" charset="0"/>
                <a:ea typeface="Calibri" panose="020F0502020204030204" pitchFamily="34" charset="0"/>
                <a:cs typeface="Arial" panose="020B0604020202020204" pitchFamily="34" charset="0"/>
              </a:rPr>
              <a:t>. 2011;22:2322–2331. </a:t>
            </a:r>
            <a:endParaRPr lang="es-PA" sz="900" dirty="0">
              <a:latin typeface="Calibri" panose="020F0502020204030204" pitchFamily="34" charset="0"/>
              <a:ea typeface="Calibri" panose="020F0502020204030204" pitchFamily="34" charset="0"/>
              <a:cs typeface="Arial" panose="020B0604020202020204" pitchFamily="34" charset="0"/>
            </a:endParaRPr>
          </a:p>
          <a:p>
            <a:pPr marL="406400" marR="0" indent="-406400">
              <a:lnSpc>
                <a:spcPct val="107000"/>
              </a:lnSpc>
              <a:spcBef>
                <a:spcPts val="0"/>
              </a:spcBef>
              <a:spcAft>
                <a:spcPts val="800"/>
              </a:spcAft>
              <a:buFont typeface="Arial" panose="020B0604020202020204" pitchFamily="34" charset="0"/>
              <a:buChar char="•"/>
            </a:pPr>
            <a:r>
              <a:rPr lang="es-PA" sz="900" dirty="0" err="1">
                <a:latin typeface="Times New Roman" panose="02020603050405020304" pitchFamily="18" charset="0"/>
                <a:ea typeface="Calibri" panose="020F0502020204030204" pitchFamily="34" charset="0"/>
              </a:rPr>
              <a:t>Grams</a:t>
            </a:r>
            <a:r>
              <a:rPr lang="es-PA" sz="900" dirty="0">
                <a:latin typeface="Times New Roman" panose="02020603050405020304" pitchFamily="18" charset="0"/>
                <a:ea typeface="Calibri" panose="020F0502020204030204" pitchFamily="34" charset="0"/>
              </a:rPr>
              <a:t> ME, </a:t>
            </a:r>
            <a:r>
              <a:rPr lang="es-PA" sz="900" dirty="0" err="1">
                <a:latin typeface="Times New Roman" panose="02020603050405020304" pitchFamily="18" charset="0"/>
                <a:ea typeface="Calibri" panose="020F0502020204030204" pitchFamily="34" charset="0"/>
              </a:rPr>
              <a:t>Sang</a:t>
            </a:r>
            <a:r>
              <a:rPr lang="es-PA" sz="900" dirty="0">
                <a:latin typeface="Times New Roman" panose="02020603050405020304" pitchFamily="18" charset="0"/>
                <a:ea typeface="Calibri" panose="020F0502020204030204" pitchFamily="34" charset="0"/>
              </a:rPr>
              <a:t> Y, </a:t>
            </a:r>
            <a:r>
              <a:rPr lang="es-PA" sz="900" dirty="0" err="1">
                <a:latin typeface="Times New Roman" panose="02020603050405020304" pitchFamily="18" charset="0"/>
                <a:ea typeface="Calibri" panose="020F0502020204030204" pitchFamily="34" charset="0"/>
              </a:rPr>
              <a:t>Ballew</a:t>
            </a:r>
            <a:r>
              <a:rPr lang="es-PA" sz="900" dirty="0">
                <a:latin typeface="Times New Roman" panose="02020603050405020304" pitchFamily="18" charset="0"/>
                <a:ea typeface="Calibri" panose="020F0502020204030204" pitchFamily="34" charset="0"/>
              </a:rPr>
              <a:t> SH  et al. A Meta-</a:t>
            </a:r>
            <a:r>
              <a:rPr lang="es-PA" sz="900" dirty="0" err="1">
                <a:latin typeface="Times New Roman" panose="02020603050405020304" pitchFamily="18" charset="0"/>
                <a:ea typeface="Calibri" panose="020F0502020204030204" pitchFamily="34" charset="0"/>
              </a:rPr>
              <a:t>analysis</a:t>
            </a:r>
            <a:r>
              <a:rPr lang="es-PA" sz="900" dirty="0">
                <a:latin typeface="Times New Roman" panose="02020603050405020304" pitchFamily="18" charset="0"/>
                <a:ea typeface="Calibri" panose="020F0502020204030204" pitchFamily="34" charset="0"/>
              </a:rPr>
              <a:t> </a:t>
            </a:r>
            <a:r>
              <a:rPr lang="es-PA" sz="900" dirty="0" err="1">
                <a:latin typeface="Times New Roman" panose="02020603050405020304" pitchFamily="18" charset="0"/>
                <a:ea typeface="Calibri" panose="020F0502020204030204" pitchFamily="34" charset="0"/>
              </a:rPr>
              <a:t>of</a:t>
            </a:r>
            <a:r>
              <a:rPr lang="es-PA" sz="900" dirty="0">
                <a:latin typeface="Times New Roman" panose="02020603050405020304" pitchFamily="18" charset="0"/>
                <a:ea typeface="Calibri" panose="020F0502020204030204" pitchFamily="34" charset="0"/>
              </a:rPr>
              <a:t> </a:t>
            </a:r>
            <a:r>
              <a:rPr lang="es-PA" sz="900" dirty="0" err="1">
                <a:latin typeface="Times New Roman" panose="02020603050405020304" pitchFamily="18" charset="0"/>
                <a:ea typeface="Calibri" panose="020F0502020204030204" pitchFamily="34" charset="0"/>
              </a:rPr>
              <a:t>the</a:t>
            </a:r>
            <a:r>
              <a:rPr lang="es-PA" sz="900" dirty="0">
                <a:latin typeface="Times New Roman" panose="02020603050405020304" pitchFamily="18" charset="0"/>
                <a:ea typeface="Calibri" panose="020F0502020204030204" pitchFamily="34" charset="0"/>
              </a:rPr>
              <a:t> </a:t>
            </a:r>
            <a:r>
              <a:rPr lang="es-PA" sz="900" dirty="0" err="1">
                <a:latin typeface="Times New Roman" panose="02020603050405020304" pitchFamily="18" charset="0"/>
                <a:ea typeface="Calibri" panose="020F0502020204030204" pitchFamily="34" charset="0"/>
              </a:rPr>
              <a:t>Association</a:t>
            </a:r>
            <a:r>
              <a:rPr lang="es-PA" sz="900" dirty="0">
                <a:latin typeface="Times New Roman" panose="02020603050405020304" pitchFamily="18" charset="0"/>
                <a:ea typeface="Calibri" panose="020F0502020204030204" pitchFamily="34" charset="0"/>
              </a:rPr>
              <a:t> </a:t>
            </a:r>
            <a:r>
              <a:rPr lang="es-PA" sz="900" dirty="0" err="1">
                <a:latin typeface="Times New Roman" panose="02020603050405020304" pitchFamily="18" charset="0"/>
                <a:ea typeface="Calibri" panose="020F0502020204030204" pitchFamily="34" charset="0"/>
              </a:rPr>
              <a:t>of</a:t>
            </a:r>
            <a:r>
              <a:rPr lang="es-PA" sz="900" dirty="0">
                <a:latin typeface="Times New Roman" panose="02020603050405020304" pitchFamily="18" charset="0"/>
                <a:ea typeface="Calibri" panose="020F0502020204030204" pitchFamily="34" charset="0"/>
              </a:rPr>
              <a:t> </a:t>
            </a:r>
            <a:r>
              <a:rPr lang="es-PA" sz="900" dirty="0" err="1">
                <a:latin typeface="Times New Roman" panose="02020603050405020304" pitchFamily="18" charset="0"/>
                <a:ea typeface="Calibri" panose="020F0502020204030204" pitchFamily="34" charset="0"/>
              </a:rPr>
              <a:t>Estimated</a:t>
            </a:r>
            <a:r>
              <a:rPr lang="es-PA" sz="900" dirty="0">
                <a:latin typeface="Times New Roman" panose="02020603050405020304" pitchFamily="18" charset="0"/>
                <a:ea typeface="Calibri" panose="020F0502020204030204" pitchFamily="34" charset="0"/>
              </a:rPr>
              <a:t> GFR, </a:t>
            </a:r>
            <a:r>
              <a:rPr lang="es-PA" sz="900" dirty="0" err="1">
                <a:latin typeface="Times New Roman" panose="02020603050405020304" pitchFamily="18" charset="0"/>
                <a:ea typeface="Calibri" panose="020F0502020204030204" pitchFamily="34" charset="0"/>
              </a:rPr>
              <a:t>Albuminuria,Age</a:t>
            </a:r>
            <a:r>
              <a:rPr lang="es-PA" sz="900" dirty="0">
                <a:latin typeface="Times New Roman" panose="02020603050405020304" pitchFamily="18" charset="0"/>
                <a:ea typeface="Calibri" panose="020F0502020204030204" pitchFamily="34" charset="0"/>
              </a:rPr>
              <a:t>, </a:t>
            </a:r>
            <a:r>
              <a:rPr lang="es-PA" sz="900" dirty="0" err="1">
                <a:latin typeface="Times New Roman" panose="02020603050405020304" pitchFamily="18" charset="0"/>
                <a:ea typeface="Calibri" panose="020F0502020204030204" pitchFamily="34" charset="0"/>
              </a:rPr>
              <a:t>Race</a:t>
            </a:r>
            <a:r>
              <a:rPr lang="es-PA" sz="900" dirty="0">
                <a:latin typeface="Times New Roman" panose="02020603050405020304" pitchFamily="18" charset="0"/>
                <a:ea typeface="Calibri" panose="020F0502020204030204" pitchFamily="34" charset="0"/>
              </a:rPr>
              <a:t>, and Sex </a:t>
            </a:r>
            <a:r>
              <a:rPr lang="es-PA" sz="900" dirty="0" err="1">
                <a:latin typeface="Times New Roman" panose="02020603050405020304" pitchFamily="18" charset="0"/>
                <a:ea typeface="Calibri" panose="020F0502020204030204" pitchFamily="34" charset="0"/>
              </a:rPr>
              <a:t>With</a:t>
            </a:r>
            <a:r>
              <a:rPr lang="es-PA" sz="900" dirty="0">
                <a:latin typeface="Times New Roman" panose="02020603050405020304" pitchFamily="18" charset="0"/>
                <a:ea typeface="Calibri" panose="020F0502020204030204" pitchFamily="34" charset="0"/>
              </a:rPr>
              <a:t> </a:t>
            </a:r>
            <a:r>
              <a:rPr lang="es-PA" sz="900" dirty="0" err="1">
                <a:latin typeface="Times New Roman" panose="02020603050405020304" pitchFamily="18" charset="0"/>
                <a:ea typeface="Calibri" panose="020F0502020204030204" pitchFamily="34" charset="0"/>
              </a:rPr>
              <a:t>Acute</a:t>
            </a:r>
            <a:r>
              <a:rPr lang="es-PA" sz="900" dirty="0">
                <a:latin typeface="Times New Roman" panose="02020603050405020304" pitchFamily="18" charset="0"/>
                <a:ea typeface="Calibri" panose="020F0502020204030204" pitchFamily="34" charset="0"/>
              </a:rPr>
              <a:t> </a:t>
            </a:r>
            <a:r>
              <a:rPr lang="es-PA" sz="900" dirty="0" err="1">
                <a:latin typeface="Times New Roman" panose="02020603050405020304" pitchFamily="18" charset="0"/>
                <a:ea typeface="Calibri" panose="020F0502020204030204" pitchFamily="34" charset="0"/>
              </a:rPr>
              <a:t>Kidney</a:t>
            </a:r>
            <a:r>
              <a:rPr lang="es-PA" sz="900" dirty="0">
                <a:latin typeface="Times New Roman" panose="02020603050405020304" pitchFamily="18" charset="0"/>
                <a:ea typeface="Calibri" panose="020F0502020204030204" pitchFamily="34" charset="0"/>
              </a:rPr>
              <a:t> </a:t>
            </a:r>
            <a:r>
              <a:rPr lang="es-PA" sz="900" dirty="0" err="1">
                <a:latin typeface="Times New Roman" panose="02020603050405020304" pitchFamily="18" charset="0"/>
                <a:ea typeface="Calibri" panose="020F0502020204030204" pitchFamily="34" charset="0"/>
              </a:rPr>
              <a:t>Injury</a:t>
            </a:r>
            <a:r>
              <a:rPr lang="es-PA" sz="900" dirty="0">
                <a:latin typeface="Times New Roman" panose="02020603050405020304" pitchFamily="18" charset="0"/>
                <a:ea typeface="Calibri" panose="020F0502020204030204" pitchFamily="34" charset="0"/>
              </a:rPr>
              <a:t>. Am J </a:t>
            </a:r>
            <a:r>
              <a:rPr lang="es-PA" sz="900" dirty="0" err="1">
                <a:latin typeface="Times New Roman" panose="02020603050405020304" pitchFamily="18" charset="0"/>
                <a:ea typeface="Calibri" panose="020F0502020204030204" pitchFamily="34" charset="0"/>
              </a:rPr>
              <a:t>Kidney</a:t>
            </a:r>
            <a:r>
              <a:rPr lang="es-PA" sz="900" dirty="0">
                <a:latin typeface="Times New Roman" panose="02020603050405020304" pitchFamily="18" charset="0"/>
                <a:ea typeface="Calibri" panose="020F0502020204030204" pitchFamily="34" charset="0"/>
              </a:rPr>
              <a:t> </a:t>
            </a:r>
            <a:r>
              <a:rPr lang="es-PA" sz="900" dirty="0" err="1">
                <a:latin typeface="Times New Roman" panose="02020603050405020304" pitchFamily="18" charset="0"/>
                <a:ea typeface="Calibri" panose="020F0502020204030204" pitchFamily="34" charset="0"/>
              </a:rPr>
              <a:t>Dis</a:t>
            </a:r>
            <a:r>
              <a:rPr lang="es-PA" sz="900" dirty="0">
                <a:latin typeface="Times New Roman" panose="02020603050405020304" pitchFamily="18" charset="0"/>
                <a:ea typeface="Calibri" panose="020F0502020204030204" pitchFamily="34" charset="0"/>
              </a:rPr>
              <a:t>. 2015;</a:t>
            </a:r>
            <a:endParaRPr lang="es-PA" sz="900" dirty="0"/>
          </a:p>
        </p:txBody>
      </p:sp>
    </p:spTree>
    <p:extLst>
      <p:ext uri="{BB962C8B-B14F-4D97-AF65-F5344CB8AC3E}">
        <p14:creationId xmlns:p14="http://schemas.microsoft.com/office/powerpoint/2010/main" val="4063607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2EE179-A0B2-45F9-A339-6F2EDD88DEDC}"/>
              </a:ext>
            </a:extLst>
          </p:cNvPr>
          <p:cNvSpPr>
            <a:spLocks noGrp="1"/>
          </p:cNvSpPr>
          <p:nvPr>
            <p:ph type="title"/>
          </p:nvPr>
        </p:nvSpPr>
        <p:spPr>
          <a:xfrm>
            <a:off x="1200547" y="422727"/>
            <a:ext cx="9440804" cy="996498"/>
          </a:xfrm>
        </p:spPr>
        <p:txBody>
          <a:bodyPr>
            <a:noAutofit/>
          </a:bodyPr>
          <a:lstStyle/>
          <a:p>
            <a:pPr algn="ctr"/>
            <a:r>
              <a:rPr lang="es-PA" sz="4000" dirty="0">
                <a:solidFill>
                  <a:srgbClr val="FFC000"/>
                </a:solidFill>
                <a:effectLst>
                  <a:outerShdw blurRad="38100" dist="38100" dir="2700000" algn="tl">
                    <a:srgbClr val="000000">
                      <a:alpha val="43137"/>
                    </a:srgbClr>
                  </a:outerShdw>
                </a:effectLst>
              </a:rPr>
              <a:t>CREATININA SÉRICA </a:t>
            </a:r>
            <a:br>
              <a:rPr lang="es-PA" sz="4000" dirty="0">
                <a:solidFill>
                  <a:srgbClr val="FFC000"/>
                </a:solidFill>
                <a:effectLst>
                  <a:outerShdw blurRad="38100" dist="38100" dir="2700000" algn="tl">
                    <a:srgbClr val="000000">
                      <a:alpha val="43137"/>
                    </a:srgbClr>
                  </a:outerShdw>
                </a:effectLst>
              </a:rPr>
            </a:br>
            <a:r>
              <a:rPr lang="es-PA" sz="4000" dirty="0">
                <a:solidFill>
                  <a:srgbClr val="FFC000"/>
                </a:solidFill>
                <a:effectLst>
                  <a:outerShdw blurRad="38100" dist="38100" dir="2700000" algn="tl">
                    <a:srgbClr val="000000">
                      <a:alpha val="43137"/>
                    </a:srgbClr>
                  </a:outerShdw>
                </a:effectLst>
              </a:rPr>
              <a:t>COMO MARCADOR DE FILTRACION</a:t>
            </a:r>
          </a:p>
        </p:txBody>
      </p:sp>
      <p:graphicFrame>
        <p:nvGraphicFramePr>
          <p:cNvPr id="8" name="Diagrama 7">
            <a:extLst>
              <a:ext uri="{FF2B5EF4-FFF2-40B4-BE49-F238E27FC236}">
                <a16:creationId xmlns:a16="http://schemas.microsoft.com/office/drawing/2014/main" id="{2CA3AEA7-8589-42AB-8022-35902B4F21C8}"/>
              </a:ext>
            </a:extLst>
          </p:cNvPr>
          <p:cNvGraphicFramePr/>
          <p:nvPr>
            <p:extLst>
              <p:ext uri="{D42A27DB-BD31-4B8C-83A1-F6EECF244321}">
                <p14:modId xmlns:p14="http://schemas.microsoft.com/office/powerpoint/2010/main" val="1672300134"/>
              </p:ext>
            </p:extLst>
          </p:nvPr>
        </p:nvGraphicFramePr>
        <p:xfrm>
          <a:off x="1200547" y="1419225"/>
          <a:ext cx="9790905" cy="4411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3547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5E9AD-627A-4074-9E60-A168FE62C706}"/>
              </a:ext>
            </a:extLst>
          </p:cNvPr>
          <p:cNvSpPr>
            <a:spLocks noGrp="1"/>
          </p:cNvSpPr>
          <p:nvPr>
            <p:ph type="title"/>
          </p:nvPr>
        </p:nvSpPr>
        <p:spPr>
          <a:xfrm>
            <a:off x="1144587" y="0"/>
            <a:ext cx="9905998" cy="1478570"/>
          </a:xfrm>
        </p:spPr>
        <p:txBody>
          <a:bodyPr/>
          <a:lstStyle/>
          <a:p>
            <a:pPr algn="ctr"/>
            <a:r>
              <a:rPr lang="es-PA" dirty="0">
                <a:solidFill>
                  <a:srgbClr val="FFC000"/>
                </a:solidFill>
                <a:effectLst>
                  <a:outerShdw blurRad="38100" dist="38100" dir="2700000" algn="tl">
                    <a:srgbClr val="000000">
                      <a:alpha val="43137"/>
                    </a:srgbClr>
                  </a:outerShdw>
                </a:effectLst>
              </a:rPr>
              <a:t>Aplicaciones de la estimación de la </a:t>
            </a:r>
            <a:r>
              <a:rPr lang="es-PA" dirty="0" err="1">
                <a:solidFill>
                  <a:srgbClr val="FFC000"/>
                </a:solidFill>
                <a:effectLst>
                  <a:outerShdw blurRad="38100" dist="38100" dir="2700000" algn="tl">
                    <a:srgbClr val="000000">
                      <a:alpha val="43137"/>
                    </a:srgbClr>
                  </a:outerShdw>
                </a:effectLst>
              </a:rPr>
              <a:t>tfg</a:t>
            </a:r>
            <a:endParaRPr lang="es-PA" dirty="0"/>
          </a:p>
        </p:txBody>
      </p:sp>
      <p:graphicFrame>
        <p:nvGraphicFramePr>
          <p:cNvPr id="4" name="Marcador de contenido 3">
            <a:extLst>
              <a:ext uri="{FF2B5EF4-FFF2-40B4-BE49-F238E27FC236}">
                <a16:creationId xmlns:a16="http://schemas.microsoft.com/office/drawing/2014/main" id="{5EAB0462-5378-4434-A4FD-0741339D707D}"/>
              </a:ext>
            </a:extLst>
          </p:cNvPr>
          <p:cNvGraphicFramePr>
            <a:graphicFrameLocks noGrp="1"/>
          </p:cNvGraphicFramePr>
          <p:nvPr>
            <p:ph idx="1"/>
            <p:extLst>
              <p:ext uri="{D42A27DB-BD31-4B8C-83A1-F6EECF244321}">
                <p14:modId xmlns:p14="http://schemas.microsoft.com/office/powerpoint/2010/main" val="2979599410"/>
              </p:ext>
            </p:extLst>
          </p:nvPr>
        </p:nvGraphicFramePr>
        <p:xfrm>
          <a:off x="933450" y="1209675"/>
          <a:ext cx="10113963" cy="5419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45D5B00B-7F0E-4089-B1F4-BCE6F409B077}"/>
              </a:ext>
            </a:extLst>
          </p:cNvPr>
          <p:cNvSpPr txBox="1"/>
          <p:nvPr/>
        </p:nvSpPr>
        <p:spPr>
          <a:xfrm>
            <a:off x="8210550" y="1361583"/>
            <a:ext cx="3181350" cy="1754326"/>
          </a:xfrm>
          <a:prstGeom prst="rect">
            <a:avLst/>
          </a:prstGeom>
          <a:solidFill>
            <a:srgbClr val="134770">
              <a:alpha val="69804"/>
            </a:srgbClr>
          </a:solidFill>
        </p:spPr>
        <p:txBody>
          <a:bodyPr wrap="square" rtlCol="0">
            <a:spAutoFit/>
          </a:bodyPr>
          <a:lstStyle/>
          <a:p>
            <a:pPr marL="285750" indent="-285750">
              <a:buFont typeface="Arial" panose="020B0604020202020204" pitchFamily="34" charset="0"/>
              <a:buChar char="•"/>
            </a:pPr>
            <a:r>
              <a:rPr lang="es-PA" dirty="0"/>
              <a:t>Interpretación de síntomas, signos y laboratorios</a:t>
            </a:r>
          </a:p>
          <a:p>
            <a:pPr marL="285750" indent="-285750">
              <a:buFont typeface="Arial" panose="020B0604020202020204" pitchFamily="34" charset="0"/>
              <a:buChar char="•"/>
            </a:pPr>
            <a:endParaRPr lang="es-PA" dirty="0"/>
          </a:p>
          <a:p>
            <a:pPr marL="285750" indent="-285750">
              <a:buFont typeface="Arial" panose="020B0604020202020204" pitchFamily="34" charset="0"/>
              <a:buChar char="•"/>
            </a:pPr>
            <a:r>
              <a:rPr lang="es-PA" dirty="0"/>
              <a:t>Ajuste de dosis fármacos</a:t>
            </a:r>
          </a:p>
          <a:p>
            <a:pPr marL="285750" indent="-285750">
              <a:buFont typeface="Arial" panose="020B0604020202020204" pitchFamily="34" charset="0"/>
              <a:buChar char="•"/>
            </a:pPr>
            <a:endParaRPr lang="es-PA" dirty="0"/>
          </a:p>
          <a:p>
            <a:pPr marL="285750" indent="-285750">
              <a:buFont typeface="Arial" panose="020B0604020202020204" pitchFamily="34" charset="0"/>
              <a:buChar char="•"/>
            </a:pPr>
            <a:r>
              <a:rPr lang="es-PA" dirty="0"/>
              <a:t>Detección – manejo de ERC</a:t>
            </a:r>
          </a:p>
        </p:txBody>
      </p:sp>
      <p:sp>
        <p:nvSpPr>
          <p:cNvPr id="6" name="CuadroTexto 5">
            <a:extLst>
              <a:ext uri="{FF2B5EF4-FFF2-40B4-BE49-F238E27FC236}">
                <a16:creationId xmlns:a16="http://schemas.microsoft.com/office/drawing/2014/main" id="{47B23C74-00D2-44F1-8798-A92FB6F0A6B4}"/>
              </a:ext>
            </a:extLst>
          </p:cNvPr>
          <p:cNvSpPr txBox="1"/>
          <p:nvPr/>
        </p:nvSpPr>
        <p:spPr>
          <a:xfrm>
            <a:off x="1144587" y="5648325"/>
            <a:ext cx="3638550" cy="369332"/>
          </a:xfrm>
          <a:prstGeom prst="rect">
            <a:avLst/>
          </a:prstGeom>
          <a:solidFill>
            <a:srgbClr val="134770">
              <a:alpha val="69804"/>
            </a:srgbClr>
          </a:solidFill>
        </p:spPr>
        <p:txBody>
          <a:bodyPr wrap="square" rtlCol="0">
            <a:spAutoFit/>
          </a:bodyPr>
          <a:lstStyle/>
          <a:p>
            <a:r>
              <a:rPr lang="en-US" dirty="0"/>
              <a:t>&gt; </a:t>
            </a:r>
            <a:r>
              <a:rPr lang="es-PA" dirty="0"/>
              <a:t>60 ml/minuto/1.73 m</a:t>
            </a:r>
            <a:r>
              <a:rPr lang="es-PA" baseline="30000" dirty="0"/>
              <a:t>2</a:t>
            </a:r>
            <a:r>
              <a:rPr lang="es-PA" dirty="0"/>
              <a:t> &gt;3 meses </a:t>
            </a:r>
          </a:p>
        </p:txBody>
      </p:sp>
      <p:pic>
        <p:nvPicPr>
          <p:cNvPr id="1026" name="Picture 2" descr="http://m.revistanefrologia.com/publicaciones/20132514/0000003300000002/v0_201502091552/X2013251413002888/v0_201502091553/en/main.assets/11792_16025_38245_en_f111792.jpg">
            <a:extLst>
              <a:ext uri="{FF2B5EF4-FFF2-40B4-BE49-F238E27FC236}">
                <a16:creationId xmlns:a16="http://schemas.microsoft.com/office/drawing/2014/main" id="{D757FC0E-A77E-4045-8527-7C76E6EB797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04" t="1214" r="52499"/>
          <a:stretch/>
        </p:blipFill>
        <p:spPr bwMode="auto">
          <a:xfrm>
            <a:off x="930278" y="1361583"/>
            <a:ext cx="2529139" cy="2692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74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13CCABB7-3B30-432E-B4EA-E2F00673599E}"/>
                                            </p:graphicEl>
                                          </p:spTgt>
                                        </p:tgtEl>
                                        <p:attrNameLst>
                                          <p:attrName>style.visibility</p:attrName>
                                        </p:attrNameLst>
                                      </p:cBhvr>
                                      <p:to>
                                        <p:strVal val="visible"/>
                                      </p:to>
                                    </p:set>
                                    <p:anim calcmode="lin" valueType="num">
                                      <p:cBhvr additive="base">
                                        <p:cTn id="7" dur="500" fill="hold"/>
                                        <p:tgtEl>
                                          <p:spTgt spid="4">
                                            <p:graphicEl>
                                              <a:dgm id="{13CCABB7-3B30-432E-B4EA-E2F00673599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13CCABB7-3B30-432E-B4EA-E2F00673599E}"/>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graphicEl>
                                              <a:dgm id="{4C0680AC-7A51-4B0F-BAE7-743F220FC29E}"/>
                                            </p:graphicEl>
                                          </p:spTgt>
                                        </p:tgtEl>
                                        <p:attrNameLst>
                                          <p:attrName>style.visibility</p:attrName>
                                        </p:attrNameLst>
                                      </p:cBhvr>
                                      <p:to>
                                        <p:strVal val="visible"/>
                                      </p:to>
                                    </p:set>
                                    <p:anim calcmode="lin" valueType="num">
                                      <p:cBhvr additive="base">
                                        <p:cTn id="20" dur="500" fill="hold"/>
                                        <p:tgtEl>
                                          <p:spTgt spid="4">
                                            <p:graphicEl>
                                              <a:dgm id="{4C0680AC-7A51-4B0F-BAE7-743F220FC29E}"/>
                                            </p:graphic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graphicEl>
                                              <a:dgm id="{4C0680AC-7A51-4B0F-BAE7-743F220FC29E}"/>
                                            </p:graphic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graphicEl>
                                              <a:dgm id="{8ABB1872-36A2-4BBC-88B4-DA5B2B41333E}"/>
                                            </p:graphicEl>
                                          </p:spTgt>
                                        </p:tgtEl>
                                        <p:attrNameLst>
                                          <p:attrName>style.visibility</p:attrName>
                                        </p:attrNameLst>
                                      </p:cBhvr>
                                      <p:to>
                                        <p:strVal val="visible"/>
                                      </p:to>
                                    </p:set>
                                    <p:anim calcmode="lin" valueType="num">
                                      <p:cBhvr additive="base">
                                        <p:cTn id="33" dur="500" fill="hold"/>
                                        <p:tgtEl>
                                          <p:spTgt spid="4">
                                            <p:graphicEl>
                                              <a:dgm id="{8ABB1872-36A2-4BBC-88B4-DA5B2B41333E}"/>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graphicEl>
                                              <a:dgm id="{8ABB1872-36A2-4BBC-88B4-DA5B2B41333E}"/>
                                            </p:graphic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1000"/>
                                        <p:tgtEl>
                                          <p:spTgt spid="1026"/>
                                        </p:tgtEl>
                                      </p:cBhvr>
                                    </p:animEffect>
                                    <p:anim calcmode="lin" valueType="num">
                                      <p:cBhvr>
                                        <p:cTn id="40" dur="1000" fill="hold"/>
                                        <p:tgtEl>
                                          <p:spTgt spid="1026"/>
                                        </p:tgtEl>
                                        <p:attrNameLst>
                                          <p:attrName>ppt_x</p:attrName>
                                        </p:attrNameLst>
                                      </p:cBhvr>
                                      <p:tavLst>
                                        <p:tav tm="0">
                                          <p:val>
                                            <p:strVal val="#ppt_x"/>
                                          </p:val>
                                        </p:tav>
                                        <p:tav tm="100000">
                                          <p:val>
                                            <p:strVal val="#ppt_x"/>
                                          </p:val>
                                        </p:tav>
                                      </p:tavLst>
                                    </p:anim>
                                    <p:anim calcmode="lin" valueType="num">
                                      <p:cBhvr>
                                        <p:cTn id="4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117600" y="6139190"/>
            <a:ext cx="4716462" cy="261610"/>
          </a:xfrm>
          <a:prstGeom prst="rect">
            <a:avLst/>
          </a:prstGeom>
          <a:noFill/>
        </p:spPr>
        <p:txBody>
          <a:bodyPr wrap="square" rtlCol="0">
            <a:spAutoFit/>
          </a:bodyPr>
          <a:lstStyle/>
          <a:p>
            <a:r>
              <a:rPr lang="es-ES_tradnl" sz="1100" dirty="0" err="1"/>
              <a:t>National</a:t>
            </a:r>
            <a:r>
              <a:rPr lang="es-ES_tradnl" sz="1100" dirty="0"/>
              <a:t> </a:t>
            </a:r>
            <a:r>
              <a:rPr lang="es-ES_tradnl" sz="1100" dirty="0" err="1"/>
              <a:t>Kidney</a:t>
            </a:r>
            <a:r>
              <a:rPr lang="es-ES_tradnl" sz="1100" dirty="0"/>
              <a:t> </a:t>
            </a:r>
            <a:r>
              <a:rPr lang="es-ES_tradnl" sz="1100" dirty="0" err="1"/>
              <a:t>Foundation</a:t>
            </a:r>
            <a:r>
              <a:rPr lang="es-ES_tradnl" sz="1100" dirty="0"/>
              <a:t> Primer </a:t>
            </a:r>
            <a:r>
              <a:rPr lang="es-ES_tradnl" sz="1100" dirty="0" err="1"/>
              <a:t>on</a:t>
            </a:r>
            <a:r>
              <a:rPr lang="es-ES_tradnl" sz="1100" dirty="0"/>
              <a:t> </a:t>
            </a:r>
            <a:r>
              <a:rPr lang="es-ES_tradnl" sz="1100" dirty="0" err="1"/>
              <a:t>Kidney</a:t>
            </a:r>
            <a:r>
              <a:rPr lang="es-ES_tradnl" sz="1100" dirty="0"/>
              <a:t> </a:t>
            </a:r>
            <a:r>
              <a:rPr lang="es-ES_tradnl" sz="1100" dirty="0" err="1"/>
              <a:t>Disease</a:t>
            </a:r>
            <a:r>
              <a:rPr lang="es-ES_tradnl" sz="1100" dirty="0"/>
              <a:t>. 6th </a:t>
            </a:r>
            <a:r>
              <a:rPr lang="es-ES_tradnl" sz="1100" dirty="0" err="1"/>
              <a:t>Edition</a:t>
            </a:r>
            <a:r>
              <a:rPr lang="es-ES_tradnl" sz="1100" dirty="0"/>
              <a:t>. CKD.</a:t>
            </a:r>
          </a:p>
        </p:txBody>
      </p:sp>
      <p:graphicFrame>
        <p:nvGraphicFramePr>
          <p:cNvPr id="2" name="Diagrama 1">
            <a:extLst>
              <a:ext uri="{FF2B5EF4-FFF2-40B4-BE49-F238E27FC236}">
                <a16:creationId xmlns:a16="http://schemas.microsoft.com/office/drawing/2014/main" id="{CCC77B33-D6C8-4A68-BEEF-26B268B6343A}"/>
              </a:ext>
            </a:extLst>
          </p:cNvPr>
          <p:cNvGraphicFramePr/>
          <p:nvPr>
            <p:extLst>
              <p:ext uri="{D42A27DB-BD31-4B8C-83A1-F6EECF244321}">
                <p14:modId xmlns:p14="http://schemas.microsoft.com/office/powerpoint/2010/main" val="2717477207"/>
              </p:ext>
            </p:extLst>
          </p:nvPr>
        </p:nvGraphicFramePr>
        <p:xfrm>
          <a:off x="2152650" y="1552574"/>
          <a:ext cx="7143751" cy="4071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ítulo 1">
            <a:extLst>
              <a:ext uri="{FF2B5EF4-FFF2-40B4-BE49-F238E27FC236}">
                <a16:creationId xmlns:a16="http://schemas.microsoft.com/office/drawing/2014/main" id="{E763F8E5-5EA8-434C-9E9B-53E629F5BE58}"/>
              </a:ext>
            </a:extLst>
          </p:cNvPr>
          <p:cNvSpPr>
            <a:spLocks noGrp="1"/>
          </p:cNvSpPr>
          <p:nvPr>
            <p:ph type="title"/>
          </p:nvPr>
        </p:nvSpPr>
        <p:spPr>
          <a:xfrm>
            <a:off x="971551" y="74004"/>
            <a:ext cx="9905998" cy="1478570"/>
          </a:xfrm>
        </p:spPr>
        <p:txBody>
          <a:bodyPr/>
          <a:lstStyle/>
          <a:p>
            <a:pPr algn="ctr"/>
            <a:r>
              <a:rPr lang="en-US" dirty="0" err="1">
                <a:solidFill>
                  <a:srgbClr val="FFC000"/>
                </a:solidFill>
                <a:effectLst>
                  <a:outerShdw blurRad="38100" dist="38100" dir="2700000" algn="tl">
                    <a:srgbClr val="000000">
                      <a:alpha val="43137"/>
                    </a:srgbClr>
                  </a:outerShdw>
                </a:effectLst>
              </a:rPr>
              <a:t>Definición</a:t>
            </a:r>
            <a:r>
              <a:rPr lang="en-US" dirty="0">
                <a:solidFill>
                  <a:srgbClr val="FFC000"/>
                </a:solidFill>
                <a:effectLst>
                  <a:outerShdw blurRad="38100" dist="38100" dir="2700000" algn="tl">
                    <a:srgbClr val="000000">
                      <a:alpha val="43137"/>
                    </a:srgbClr>
                  </a:outerShdw>
                </a:effectLst>
              </a:rPr>
              <a:t> de </a:t>
            </a:r>
            <a:r>
              <a:rPr lang="en-US" dirty="0" err="1">
                <a:solidFill>
                  <a:srgbClr val="FFC000"/>
                </a:solidFill>
                <a:effectLst>
                  <a:outerShdw blurRad="38100" dist="38100" dir="2700000" algn="tl">
                    <a:srgbClr val="000000">
                      <a:alpha val="43137"/>
                    </a:srgbClr>
                  </a:outerShdw>
                </a:effectLst>
              </a:rPr>
              <a:t>enfermedad</a:t>
            </a:r>
            <a:r>
              <a:rPr lang="en-US" dirty="0">
                <a:solidFill>
                  <a:srgbClr val="FFC000"/>
                </a:solidFill>
                <a:effectLst>
                  <a:outerShdw blurRad="38100" dist="38100" dir="2700000" algn="tl">
                    <a:srgbClr val="000000">
                      <a:alpha val="43137"/>
                    </a:srgbClr>
                  </a:outerShdw>
                </a:effectLst>
              </a:rPr>
              <a:t> renal </a:t>
            </a:r>
            <a:r>
              <a:rPr lang="en-US" dirty="0" err="1">
                <a:solidFill>
                  <a:srgbClr val="FFC000"/>
                </a:solidFill>
                <a:effectLst>
                  <a:outerShdw blurRad="38100" dist="38100" dir="2700000" algn="tl">
                    <a:srgbClr val="000000">
                      <a:alpha val="43137"/>
                    </a:srgbClr>
                  </a:outerShdw>
                </a:effectLst>
              </a:rPr>
              <a:t>crónica</a:t>
            </a:r>
            <a:endParaRPr lang="es-PA"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940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81E9A87-493C-446C-9C57-972A48F71A31}"/>
              </a:ext>
            </a:extLst>
          </p:cNvPr>
          <p:cNvPicPr>
            <a:picLocks noChangeAspect="1"/>
          </p:cNvPicPr>
          <p:nvPr/>
        </p:nvPicPr>
        <p:blipFill rotWithShape="1">
          <a:blip r:embed="rId2"/>
          <a:srcRect r="65625"/>
          <a:stretch/>
        </p:blipFill>
        <p:spPr>
          <a:xfrm>
            <a:off x="878840" y="2408134"/>
            <a:ext cx="3902022" cy="4449866"/>
          </a:xfrm>
          <a:prstGeom prst="rect">
            <a:avLst/>
          </a:prstGeom>
        </p:spPr>
      </p:pic>
      <p:pic>
        <p:nvPicPr>
          <p:cNvPr id="5" name="Imagen 4">
            <a:extLst>
              <a:ext uri="{FF2B5EF4-FFF2-40B4-BE49-F238E27FC236}">
                <a16:creationId xmlns:a16="http://schemas.microsoft.com/office/drawing/2014/main" id="{CCF8AB94-17CC-42A7-BFB4-5ADB3C18AB45}"/>
              </a:ext>
            </a:extLst>
          </p:cNvPr>
          <p:cNvPicPr>
            <a:picLocks noChangeAspect="1"/>
          </p:cNvPicPr>
          <p:nvPr/>
        </p:nvPicPr>
        <p:blipFill>
          <a:blip r:embed="rId3"/>
          <a:stretch>
            <a:fillRect/>
          </a:stretch>
        </p:blipFill>
        <p:spPr>
          <a:xfrm>
            <a:off x="1457960" y="391880"/>
            <a:ext cx="3810000" cy="1968500"/>
          </a:xfrm>
          <a:prstGeom prst="rect">
            <a:avLst/>
          </a:prstGeom>
        </p:spPr>
      </p:pic>
      <p:pic>
        <p:nvPicPr>
          <p:cNvPr id="6" name="Imagen 5">
            <a:extLst>
              <a:ext uri="{FF2B5EF4-FFF2-40B4-BE49-F238E27FC236}">
                <a16:creationId xmlns:a16="http://schemas.microsoft.com/office/drawing/2014/main" id="{84AB335D-BD19-429F-BA9F-3CE1A81E63C3}"/>
              </a:ext>
            </a:extLst>
          </p:cNvPr>
          <p:cNvPicPr>
            <a:picLocks noChangeAspect="1"/>
          </p:cNvPicPr>
          <p:nvPr/>
        </p:nvPicPr>
        <p:blipFill>
          <a:blip r:embed="rId4"/>
          <a:stretch>
            <a:fillRect/>
          </a:stretch>
        </p:blipFill>
        <p:spPr>
          <a:xfrm>
            <a:off x="5753946" y="3062520"/>
            <a:ext cx="3781778" cy="3403600"/>
          </a:xfrm>
          <a:prstGeom prst="rect">
            <a:avLst/>
          </a:prstGeom>
        </p:spPr>
      </p:pic>
      <p:pic>
        <p:nvPicPr>
          <p:cNvPr id="1026" name="Picture 2" descr="Image result for slanh sociedad latinoamericana">
            <a:extLst>
              <a:ext uri="{FF2B5EF4-FFF2-40B4-BE49-F238E27FC236}">
                <a16:creationId xmlns:a16="http://schemas.microsoft.com/office/drawing/2014/main" id="{442679AE-5CB4-487E-B6EE-AC862278DF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4288" y="391880"/>
            <a:ext cx="5962712" cy="150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471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3024" y="588666"/>
            <a:ext cx="9202665" cy="935503"/>
          </a:xfrm>
          <a:noFill/>
          <a:ln>
            <a:noFill/>
          </a:ln>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r>
              <a:rPr lang="es-ES_tradnl" sz="3100" dirty="0">
                <a:solidFill>
                  <a:srgbClr val="FFC000"/>
                </a:solidFill>
                <a:effectLst>
                  <a:outerShdw blurRad="38100" dist="38100" dir="2700000" algn="tl">
                    <a:srgbClr val="000000">
                      <a:alpha val="43137"/>
                    </a:srgbClr>
                  </a:outerShdw>
                </a:effectLst>
              </a:rPr>
              <a:t>DEFINICI</a:t>
            </a:r>
            <a:r>
              <a:rPr lang="es-ES" sz="3100" dirty="0">
                <a:solidFill>
                  <a:srgbClr val="FFC000"/>
                </a:solidFill>
                <a:effectLst>
                  <a:outerShdw blurRad="38100" dist="38100" dir="2700000" algn="tl">
                    <a:srgbClr val="000000">
                      <a:alpha val="43137"/>
                    </a:srgbClr>
                  </a:outerShdw>
                </a:effectLst>
              </a:rPr>
              <a:t>ÓN DE ERC: daño renal o disminución de función renal por ≥ 3 meses</a:t>
            </a:r>
            <a:br>
              <a:rPr lang="es-ES" sz="3100" dirty="0">
                <a:solidFill>
                  <a:srgbClr val="FFC000"/>
                </a:solidFill>
                <a:effectLst>
                  <a:outerShdw blurRad="38100" dist="38100" dir="2700000" algn="tl">
                    <a:srgbClr val="000000">
                      <a:alpha val="43137"/>
                    </a:srgbClr>
                  </a:outerShdw>
                </a:effectLst>
              </a:rPr>
            </a:br>
            <a:r>
              <a:rPr lang="es-ES" sz="2700" dirty="0">
                <a:solidFill>
                  <a:srgbClr val="FFC000"/>
                </a:solidFill>
                <a:effectLst>
                  <a:outerShdw blurRad="38100" dist="38100" dir="2700000" algn="tl">
                    <a:srgbClr val="000000">
                      <a:alpha val="43137"/>
                    </a:srgbClr>
                  </a:outerShdw>
                </a:effectLst>
              </a:rPr>
              <a:t>(independiente de la causa)</a:t>
            </a:r>
            <a:endParaRPr lang="es-ES_tradnl" sz="2700" dirty="0">
              <a:solidFill>
                <a:srgbClr val="FFC000"/>
              </a:solidFill>
              <a:effectLst>
                <a:outerShdw blurRad="38100" dist="38100" dir="2700000" algn="tl">
                  <a:srgbClr val="000000">
                    <a:alpha val="43137"/>
                  </a:srgbClr>
                </a:outerShdw>
              </a:effectLst>
            </a:endParaRPr>
          </a:p>
        </p:txBody>
      </p:sp>
      <p:graphicFrame>
        <p:nvGraphicFramePr>
          <p:cNvPr id="4" name="Diagrama 3"/>
          <p:cNvGraphicFramePr/>
          <p:nvPr>
            <p:extLst>
              <p:ext uri="{D42A27DB-BD31-4B8C-83A1-F6EECF244321}">
                <p14:modId xmlns:p14="http://schemas.microsoft.com/office/powerpoint/2010/main" val="1686480992"/>
              </p:ext>
            </p:extLst>
          </p:nvPr>
        </p:nvGraphicFramePr>
        <p:xfrm>
          <a:off x="71485" y="2825463"/>
          <a:ext cx="7572375" cy="2025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p:cNvGraphicFramePr/>
          <p:nvPr>
            <p:extLst>
              <p:ext uri="{D42A27DB-BD31-4B8C-83A1-F6EECF244321}">
                <p14:modId xmlns:p14="http://schemas.microsoft.com/office/powerpoint/2010/main" val="2336683350"/>
              </p:ext>
            </p:extLst>
          </p:nvPr>
        </p:nvGraphicFramePr>
        <p:xfrm>
          <a:off x="8853464" y="3211081"/>
          <a:ext cx="2047922" cy="11068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CuadroTexto 5"/>
          <p:cNvSpPr txBox="1"/>
          <p:nvPr/>
        </p:nvSpPr>
        <p:spPr>
          <a:xfrm>
            <a:off x="2615567" y="1942413"/>
            <a:ext cx="2560320" cy="523220"/>
          </a:xfrm>
          <a:prstGeom prst="rect">
            <a:avLst/>
          </a:prstGeom>
          <a:noFill/>
        </p:spPr>
        <p:txBody>
          <a:bodyPr wrap="square" rtlCol="0">
            <a:spAutoFit/>
          </a:bodyPr>
          <a:lstStyle/>
          <a:p>
            <a:pPr algn="ctr"/>
            <a:r>
              <a:rPr lang="es-ES_tradnl" sz="2800" dirty="0">
                <a:solidFill>
                  <a:srgbClr val="FFC000"/>
                </a:solidFill>
                <a:effectLst>
                  <a:outerShdw blurRad="38100" dist="38100" dir="2700000" algn="tl">
                    <a:srgbClr val="000000">
                      <a:alpha val="43137"/>
                    </a:srgbClr>
                  </a:outerShdw>
                </a:effectLst>
              </a:rPr>
              <a:t>Daño Renal</a:t>
            </a:r>
          </a:p>
        </p:txBody>
      </p:sp>
      <p:sp>
        <p:nvSpPr>
          <p:cNvPr id="7" name="CuadroTexto 6"/>
          <p:cNvSpPr txBox="1"/>
          <p:nvPr/>
        </p:nvSpPr>
        <p:spPr>
          <a:xfrm>
            <a:off x="7374732" y="1956554"/>
            <a:ext cx="4748164" cy="523220"/>
          </a:xfrm>
          <a:prstGeom prst="rect">
            <a:avLst/>
          </a:prstGeom>
          <a:noFill/>
        </p:spPr>
        <p:txBody>
          <a:bodyPr wrap="square" rtlCol="0">
            <a:spAutoFit/>
          </a:bodyPr>
          <a:lstStyle/>
          <a:p>
            <a:pPr algn="ctr"/>
            <a:r>
              <a:rPr lang="es-ES_tradnl" sz="2800" dirty="0" err="1">
                <a:solidFill>
                  <a:srgbClr val="FFC000"/>
                </a:solidFill>
                <a:effectLst>
                  <a:outerShdw blurRad="38100" dist="38100" dir="2700000" algn="tl">
                    <a:srgbClr val="000000">
                      <a:alpha val="43137"/>
                    </a:srgbClr>
                  </a:outerShdw>
                </a:effectLst>
              </a:rPr>
              <a:t>Disminuci</a:t>
            </a:r>
            <a:r>
              <a:rPr lang="es-ES" sz="2800" dirty="0" err="1">
                <a:solidFill>
                  <a:srgbClr val="FFC000"/>
                </a:solidFill>
                <a:effectLst>
                  <a:outerShdw blurRad="38100" dist="38100" dir="2700000" algn="tl">
                    <a:srgbClr val="000000">
                      <a:alpha val="43137"/>
                    </a:srgbClr>
                  </a:outerShdw>
                </a:effectLst>
              </a:rPr>
              <a:t>ón</a:t>
            </a:r>
            <a:r>
              <a:rPr lang="es-ES" sz="2800" dirty="0">
                <a:solidFill>
                  <a:srgbClr val="FFC000"/>
                </a:solidFill>
                <a:effectLst>
                  <a:outerShdw blurRad="38100" dist="38100" dir="2700000" algn="tl">
                    <a:srgbClr val="000000">
                      <a:alpha val="43137"/>
                    </a:srgbClr>
                  </a:outerShdw>
                </a:effectLst>
              </a:rPr>
              <a:t> de Función renal</a:t>
            </a:r>
            <a:endParaRPr lang="es-ES_tradnl" sz="2800" dirty="0">
              <a:solidFill>
                <a:srgbClr val="FFC000"/>
              </a:solidFill>
              <a:effectLst>
                <a:outerShdw blurRad="38100" dist="38100" dir="2700000" algn="tl">
                  <a:srgbClr val="000000">
                    <a:alpha val="43137"/>
                  </a:srgbClr>
                </a:outerShdw>
              </a:effectLst>
            </a:endParaRPr>
          </a:p>
        </p:txBody>
      </p:sp>
      <p:sp>
        <p:nvSpPr>
          <p:cNvPr id="8" name="Rectángulo 7"/>
          <p:cNvSpPr/>
          <p:nvPr/>
        </p:nvSpPr>
        <p:spPr>
          <a:xfrm>
            <a:off x="1072942" y="6424078"/>
            <a:ext cx="8392160" cy="276999"/>
          </a:xfrm>
          <a:prstGeom prst="rect">
            <a:avLst/>
          </a:prstGeom>
        </p:spPr>
        <p:txBody>
          <a:bodyPr wrap="square">
            <a:spAutoFit/>
          </a:bodyPr>
          <a:lstStyle/>
          <a:p>
            <a:r>
              <a:rPr lang="es-ES_tradnl" sz="1200" dirty="0" err="1"/>
              <a:t>Kidney</a:t>
            </a:r>
            <a:r>
              <a:rPr lang="es-ES_tradnl" sz="1200" dirty="0"/>
              <a:t> International </a:t>
            </a:r>
            <a:r>
              <a:rPr lang="es-ES_tradnl" sz="1200" dirty="0" err="1"/>
              <a:t>Supplements</a:t>
            </a:r>
            <a:r>
              <a:rPr lang="es-ES_tradnl" sz="1200" dirty="0"/>
              <a:t> (2013) 3, 4; doi:10.1038/kisup.2012.76</a:t>
            </a:r>
          </a:p>
        </p:txBody>
      </p:sp>
      <p:sp>
        <p:nvSpPr>
          <p:cNvPr id="9" name="Cerrar llave 8">
            <a:extLst>
              <a:ext uri="{FF2B5EF4-FFF2-40B4-BE49-F238E27FC236}">
                <a16:creationId xmlns:a16="http://schemas.microsoft.com/office/drawing/2014/main" id="{AC21381B-7B28-42EC-99CD-DE6EAE393928}"/>
              </a:ext>
            </a:extLst>
          </p:cNvPr>
          <p:cNvSpPr/>
          <p:nvPr/>
        </p:nvSpPr>
        <p:spPr>
          <a:xfrm rot="16200000">
            <a:off x="3352802" y="-808297"/>
            <a:ext cx="1085850" cy="7791453"/>
          </a:xfrm>
          <a:prstGeom prst="rightBrace">
            <a:avLst/>
          </a:prstGeom>
          <a:ln w="38100">
            <a:solidFill>
              <a:schemeClr val="tx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A" dirty="0"/>
          </a:p>
        </p:txBody>
      </p:sp>
      <p:cxnSp>
        <p:nvCxnSpPr>
          <p:cNvPr id="11" name="Conector recto de flecha 10">
            <a:extLst>
              <a:ext uri="{FF2B5EF4-FFF2-40B4-BE49-F238E27FC236}">
                <a16:creationId xmlns:a16="http://schemas.microsoft.com/office/drawing/2014/main" id="{7188CFB2-DD16-44A0-8DE1-2EEEBC19B7B1}"/>
              </a:ext>
            </a:extLst>
          </p:cNvPr>
          <p:cNvCxnSpPr>
            <a:cxnSpLocks/>
          </p:cNvCxnSpPr>
          <p:nvPr/>
        </p:nvCxnSpPr>
        <p:spPr>
          <a:xfrm>
            <a:off x="9877425" y="2465633"/>
            <a:ext cx="0" cy="62179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85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2" descr="Image result for CHRONIC KIDNEY DISEASE ULTRASOUND">
            <a:extLst>
              <a:ext uri="{FF2B5EF4-FFF2-40B4-BE49-F238E27FC236}">
                <a16:creationId xmlns:a16="http://schemas.microsoft.com/office/drawing/2014/main" id="{C56FCF90-23B6-4C68-8B0B-023572D263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962"/>
          <a:stretch/>
        </p:blipFill>
        <p:spPr bwMode="auto">
          <a:xfrm>
            <a:off x="484632" y="2229942"/>
            <a:ext cx="3517119" cy="23919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diabetic nephropathy">
            <a:extLst>
              <a:ext uri="{FF2B5EF4-FFF2-40B4-BE49-F238E27FC236}">
                <a16:creationId xmlns:a16="http://schemas.microsoft.com/office/drawing/2014/main" id="{394A1C66-16C5-45B2-84A0-9572FEB2A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676" y="2267447"/>
            <a:ext cx="3537345" cy="23169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urinary sediment">
            <a:extLst>
              <a:ext uri="{FF2B5EF4-FFF2-40B4-BE49-F238E27FC236}">
                <a16:creationId xmlns:a16="http://schemas.microsoft.com/office/drawing/2014/main" id="{33F314C6-68D8-48C7-8A47-AFC73FB0A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336" y="2252089"/>
            <a:ext cx="3517120" cy="2347677"/>
          </a:xfrm>
          <a:prstGeom prst="rect">
            <a:avLst/>
          </a:prstGeom>
          <a:noFill/>
          <a:extLst>
            <a:ext uri="{909E8E84-426E-40DD-AFC4-6F175D3DCCD1}">
              <a14:hiddenFill xmlns:a14="http://schemas.microsoft.com/office/drawing/2010/main">
                <a:solidFill>
                  <a:srgbClr val="FFFFFF"/>
                </a:solidFill>
              </a14:hiddenFill>
            </a:ext>
          </a:extLst>
        </p:spPr>
      </p:pic>
      <p:sp>
        <p:nvSpPr>
          <p:cNvPr id="19" name="Título 1">
            <a:extLst>
              <a:ext uri="{FF2B5EF4-FFF2-40B4-BE49-F238E27FC236}">
                <a16:creationId xmlns:a16="http://schemas.microsoft.com/office/drawing/2014/main" id="{AFFBD3D7-7953-42D5-8A20-43E0E04E8E1E}"/>
              </a:ext>
            </a:extLst>
          </p:cNvPr>
          <p:cNvSpPr txBox="1">
            <a:spLocks/>
          </p:cNvSpPr>
          <p:nvPr/>
        </p:nvSpPr>
        <p:spPr>
          <a:xfrm>
            <a:off x="1343024" y="505539"/>
            <a:ext cx="9202665" cy="935503"/>
          </a:xfrm>
          <a:prstGeom prst="rect">
            <a:avLst/>
          </a:prstGeom>
          <a:noFill/>
          <a:ln w="9525" cap="flat" cmpd="sng" algn="ctr">
            <a:noFill/>
            <a:prstDash val="solid"/>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36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ES_tradnl" sz="3100">
                <a:solidFill>
                  <a:srgbClr val="FFC000"/>
                </a:solidFill>
                <a:effectLst>
                  <a:outerShdw blurRad="38100" dist="38100" dir="2700000" algn="tl">
                    <a:srgbClr val="000000">
                      <a:alpha val="43137"/>
                    </a:srgbClr>
                  </a:outerShdw>
                </a:effectLst>
              </a:rPr>
              <a:t>DEFINICI</a:t>
            </a:r>
            <a:r>
              <a:rPr lang="es-ES" sz="3100">
                <a:solidFill>
                  <a:srgbClr val="FFC000"/>
                </a:solidFill>
                <a:effectLst>
                  <a:outerShdw blurRad="38100" dist="38100" dir="2700000" algn="tl">
                    <a:srgbClr val="000000">
                      <a:alpha val="43137"/>
                    </a:srgbClr>
                  </a:outerShdw>
                </a:effectLst>
              </a:rPr>
              <a:t>ÓN DE ERC: daño renal o disminución de función renal por ≥ 3 meses</a:t>
            </a:r>
            <a:br>
              <a:rPr lang="es-ES" sz="3100">
                <a:solidFill>
                  <a:srgbClr val="FFC000"/>
                </a:solidFill>
                <a:effectLst>
                  <a:outerShdw blurRad="38100" dist="38100" dir="2700000" algn="tl">
                    <a:srgbClr val="000000">
                      <a:alpha val="43137"/>
                    </a:srgbClr>
                  </a:outerShdw>
                </a:effectLst>
              </a:rPr>
            </a:br>
            <a:r>
              <a:rPr lang="es-ES" sz="2700">
                <a:solidFill>
                  <a:srgbClr val="FFC000"/>
                </a:solidFill>
                <a:effectLst>
                  <a:outerShdw blurRad="38100" dist="38100" dir="2700000" algn="tl">
                    <a:srgbClr val="000000">
                      <a:alpha val="43137"/>
                    </a:srgbClr>
                  </a:outerShdw>
                </a:effectLst>
              </a:rPr>
              <a:t>(independiente de la causa)</a:t>
            </a:r>
            <a:endParaRPr lang="es-ES_tradnl" sz="2700" dirty="0">
              <a:solidFill>
                <a:srgbClr val="FFC000"/>
              </a:solidFill>
              <a:effectLst>
                <a:outerShdw blurRad="38100" dist="38100" dir="2700000" algn="tl">
                  <a:srgbClr val="000000">
                    <a:alpha val="43137"/>
                  </a:srgbClr>
                </a:outerShdw>
              </a:effectLst>
            </a:endParaRPr>
          </a:p>
        </p:txBody>
      </p:sp>
      <p:sp>
        <p:nvSpPr>
          <p:cNvPr id="20" name="CuadroTexto 19">
            <a:extLst>
              <a:ext uri="{FF2B5EF4-FFF2-40B4-BE49-F238E27FC236}">
                <a16:creationId xmlns:a16="http://schemas.microsoft.com/office/drawing/2014/main" id="{333A82A3-D0BA-4B70-BC53-EE147BD85816}"/>
              </a:ext>
            </a:extLst>
          </p:cNvPr>
          <p:cNvSpPr txBox="1"/>
          <p:nvPr/>
        </p:nvSpPr>
        <p:spPr>
          <a:xfrm>
            <a:off x="4664196" y="1573882"/>
            <a:ext cx="2560320" cy="523220"/>
          </a:xfrm>
          <a:prstGeom prst="rect">
            <a:avLst/>
          </a:prstGeom>
          <a:noFill/>
        </p:spPr>
        <p:txBody>
          <a:bodyPr wrap="square" rtlCol="0">
            <a:spAutoFit/>
          </a:bodyPr>
          <a:lstStyle/>
          <a:p>
            <a:pPr algn="ctr"/>
            <a:r>
              <a:rPr lang="es-ES_tradnl" sz="2800" dirty="0">
                <a:solidFill>
                  <a:srgbClr val="FFC000"/>
                </a:solidFill>
                <a:effectLst>
                  <a:outerShdw blurRad="38100" dist="38100" dir="2700000" algn="tl">
                    <a:srgbClr val="000000">
                      <a:alpha val="43137"/>
                    </a:srgbClr>
                  </a:outerShdw>
                </a:effectLst>
              </a:rPr>
              <a:t>Daño Renal</a:t>
            </a:r>
          </a:p>
        </p:txBody>
      </p:sp>
    </p:spTree>
    <p:extLst>
      <p:ext uri="{BB962C8B-B14F-4D97-AF65-F5344CB8AC3E}">
        <p14:creationId xmlns:p14="http://schemas.microsoft.com/office/powerpoint/2010/main" val="1663783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3" t="27692" r="2875" b="3077"/>
          <a:stretch/>
        </p:blipFill>
        <p:spPr bwMode="auto">
          <a:xfrm>
            <a:off x="1973766" y="174061"/>
            <a:ext cx="9913434" cy="657843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5088835" y="174061"/>
            <a:ext cx="6268278" cy="369332"/>
          </a:xfrm>
          <a:prstGeom prst="rect">
            <a:avLst/>
          </a:prstGeom>
          <a:noFill/>
          <a:ln w="28575">
            <a:solidFill>
              <a:srgbClr val="C00000"/>
            </a:solidFill>
          </a:ln>
        </p:spPr>
        <p:txBody>
          <a:bodyPr wrap="square" rtlCol="0">
            <a:spAutoFit/>
          </a:bodyPr>
          <a:lstStyle/>
          <a:p>
            <a:endParaRPr lang="es-ES_tradnl"/>
          </a:p>
        </p:txBody>
      </p:sp>
      <p:sp>
        <p:nvSpPr>
          <p:cNvPr id="7" name="CuadroTexto 6"/>
          <p:cNvSpPr txBox="1"/>
          <p:nvPr/>
        </p:nvSpPr>
        <p:spPr>
          <a:xfrm>
            <a:off x="5088834" y="1466148"/>
            <a:ext cx="6665843" cy="323165"/>
          </a:xfrm>
          <a:prstGeom prst="rect">
            <a:avLst/>
          </a:prstGeom>
          <a:noFill/>
          <a:ln w="28575">
            <a:solidFill>
              <a:srgbClr val="C00000"/>
            </a:solidFill>
          </a:ln>
        </p:spPr>
        <p:txBody>
          <a:bodyPr wrap="square" rtlCol="0">
            <a:spAutoFit/>
          </a:bodyPr>
          <a:lstStyle/>
          <a:p>
            <a:endParaRPr lang="es-ES_tradnl" sz="1500"/>
          </a:p>
        </p:txBody>
      </p:sp>
      <p:sp>
        <p:nvSpPr>
          <p:cNvPr id="8" name="CuadroTexto 7"/>
          <p:cNvSpPr txBox="1"/>
          <p:nvPr/>
        </p:nvSpPr>
        <p:spPr>
          <a:xfrm>
            <a:off x="5088834" y="2624946"/>
            <a:ext cx="6665843" cy="323165"/>
          </a:xfrm>
          <a:prstGeom prst="rect">
            <a:avLst/>
          </a:prstGeom>
          <a:noFill/>
          <a:ln w="28575">
            <a:solidFill>
              <a:srgbClr val="C00000"/>
            </a:solidFill>
          </a:ln>
        </p:spPr>
        <p:txBody>
          <a:bodyPr wrap="square" rtlCol="0">
            <a:spAutoFit/>
          </a:bodyPr>
          <a:lstStyle/>
          <a:p>
            <a:endParaRPr lang="es-ES_tradnl" sz="1500"/>
          </a:p>
        </p:txBody>
      </p:sp>
      <p:sp>
        <p:nvSpPr>
          <p:cNvPr id="9" name="CuadroTexto 8"/>
          <p:cNvSpPr txBox="1"/>
          <p:nvPr/>
        </p:nvSpPr>
        <p:spPr>
          <a:xfrm>
            <a:off x="5088833" y="3877276"/>
            <a:ext cx="6665843" cy="276999"/>
          </a:xfrm>
          <a:prstGeom prst="rect">
            <a:avLst/>
          </a:prstGeom>
          <a:noFill/>
          <a:ln w="28575">
            <a:solidFill>
              <a:srgbClr val="C00000"/>
            </a:solidFill>
          </a:ln>
        </p:spPr>
        <p:txBody>
          <a:bodyPr wrap="square" rtlCol="0">
            <a:spAutoFit/>
          </a:bodyPr>
          <a:lstStyle/>
          <a:p>
            <a:endParaRPr lang="es-ES_tradnl" sz="1200" dirty="0"/>
          </a:p>
        </p:txBody>
      </p:sp>
      <p:sp>
        <p:nvSpPr>
          <p:cNvPr id="10" name="CuadroTexto 9"/>
          <p:cNvSpPr txBox="1"/>
          <p:nvPr/>
        </p:nvSpPr>
        <p:spPr>
          <a:xfrm>
            <a:off x="5088832" y="4874491"/>
            <a:ext cx="6798368" cy="353943"/>
          </a:xfrm>
          <a:prstGeom prst="rect">
            <a:avLst/>
          </a:prstGeom>
          <a:noFill/>
          <a:ln w="28575">
            <a:solidFill>
              <a:srgbClr val="C00000"/>
            </a:solidFill>
          </a:ln>
        </p:spPr>
        <p:txBody>
          <a:bodyPr wrap="square" rtlCol="0">
            <a:spAutoFit/>
          </a:bodyPr>
          <a:lstStyle/>
          <a:p>
            <a:endParaRPr lang="es-ES_tradnl" sz="1700" dirty="0"/>
          </a:p>
        </p:txBody>
      </p:sp>
      <p:pic>
        <p:nvPicPr>
          <p:cNvPr id="7170" name="Picture 2" descr="Image result for diagnosis">
            <a:extLst>
              <a:ext uri="{FF2B5EF4-FFF2-40B4-BE49-F238E27FC236}">
                <a16:creationId xmlns:a16="http://schemas.microsoft.com/office/drawing/2014/main" id="{6571A4C8-DD6F-4C15-9EA0-5375C92FD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75" y="1944255"/>
            <a:ext cx="4651508" cy="3107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2" name="CuadroTexto 11">
            <a:extLst>
              <a:ext uri="{FF2B5EF4-FFF2-40B4-BE49-F238E27FC236}">
                <a16:creationId xmlns:a16="http://schemas.microsoft.com/office/drawing/2014/main" id="{A57E2AE2-5BDC-408D-99E2-E1C37533364E}"/>
              </a:ext>
            </a:extLst>
          </p:cNvPr>
          <p:cNvSpPr txBox="1"/>
          <p:nvPr/>
        </p:nvSpPr>
        <p:spPr>
          <a:xfrm>
            <a:off x="437323" y="2948111"/>
            <a:ext cx="3715746" cy="1169551"/>
          </a:xfrm>
          <a:prstGeom prst="rect">
            <a:avLst/>
          </a:prstGeom>
          <a:solidFill>
            <a:srgbClr val="134770"/>
          </a:solidFill>
        </p:spPr>
        <p:txBody>
          <a:bodyPr wrap="square" rtlCol="0">
            <a:spAutoFit/>
          </a:bodyPr>
          <a:lstStyle/>
          <a:p>
            <a:pPr algn="ctr"/>
            <a:r>
              <a:rPr lang="es-PA" sz="3500" dirty="0">
                <a:solidFill>
                  <a:schemeClr val="bg1"/>
                </a:solidFill>
              </a:rPr>
              <a:t>EVIDENCIA DE DAÑO RENAL</a:t>
            </a:r>
          </a:p>
        </p:txBody>
      </p:sp>
    </p:spTree>
    <p:extLst>
      <p:ext uri="{BB962C8B-B14F-4D97-AF65-F5344CB8AC3E}">
        <p14:creationId xmlns:p14="http://schemas.microsoft.com/office/powerpoint/2010/main" val="165178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2EE179-A0B2-45F9-A339-6F2EDD88DEDC}"/>
              </a:ext>
            </a:extLst>
          </p:cNvPr>
          <p:cNvSpPr>
            <a:spLocks noGrp="1"/>
          </p:cNvSpPr>
          <p:nvPr>
            <p:ph type="title"/>
          </p:nvPr>
        </p:nvSpPr>
        <p:spPr>
          <a:xfrm>
            <a:off x="2321050" y="191255"/>
            <a:ext cx="6946647" cy="996498"/>
          </a:xfrm>
        </p:spPr>
        <p:txBody>
          <a:bodyPr>
            <a:normAutofit/>
          </a:bodyPr>
          <a:lstStyle/>
          <a:p>
            <a:pPr algn="ctr"/>
            <a:r>
              <a:rPr lang="es-PA" sz="5000" dirty="0">
                <a:solidFill>
                  <a:srgbClr val="FFC000"/>
                </a:solidFill>
                <a:effectLst>
                  <a:outerShdw blurRad="38100" dist="38100" dir="2700000" algn="tl">
                    <a:srgbClr val="000000">
                      <a:alpha val="43137"/>
                    </a:srgbClr>
                  </a:outerShdw>
                </a:effectLst>
              </a:rPr>
              <a:t>FUNCIÓN RENAL</a:t>
            </a:r>
          </a:p>
        </p:txBody>
      </p:sp>
      <p:graphicFrame>
        <p:nvGraphicFramePr>
          <p:cNvPr id="4" name="Diagrama 3">
            <a:extLst>
              <a:ext uri="{FF2B5EF4-FFF2-40B4-BE49-F238E27FC236}">
                <a16:creationId xmlns:a16="http://schemas.microsoft.com/office/drawing/2014/main" id="{6440B9CD-A376-4096-A2CA-187BEDB146A3}"/>
              </a:ext>
            </a:extLst>
          </p:cNvPr>
          <p:cNvGraphicFramePr/>
          <p:nvPr>
            <p:extLst>
              <p:ext uri="{D42A27DB-BD31-4B8C-83A1-F6EECF244321}">
                <p14:modId xmlns:p14="http://schemas.microsoft.com/office/powerpoint/2010/main" val="4078866801"/>
              </p:ext>
            </p:extLst>
          </p:nvPr>
        </p:nvGraphicFramePr>
        <p:xfrm>
          <a:off x="1286669" y="1025912"/>
          <a:ext cx="9015411" cy="2906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a:extLst>
              <a:ext uri="{FF2B5EF4-FFF2-40B4-BE49-F238E27FC236}">
                <a16:creationId xmlns:a16="http://schemas.microsoft.com/office/drawing/2014/main" id="{374091F0-AE06-4470-95C4-64BB6A51161F}"/>
              </a:ext>
            </a:extLst>
          </p:cNvPr>
          <p:cNvGraphicFramePr/>
          <p:nvPr>
            <p:extLst>
              <p:ext uri="{D42A27DB-BD31-4B8C-83A1-F6EECF244321}">
                <p14:modId xmlns:p14="http://schemas.microsoft.com/office/powerpoint/2010/main" val="3039680955"/>
              </p:ext>
            </p:extLst>
          </p:nvPr>
        </p:nvGraphicFramePr>
        <p:xfrm>
          <a:off x="1286669" y="4245592"/>
          <a:ext cx="9015411" cy="19431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CuadroTexto 5">
            <a:extLst>
              <a:ext uri="{FF2B5EF4-FFF2-40B4-BE49-F238E27FC236}">
                <a16:creationId xmlns:a16="http://schemas.microsoft.com/office/drawing/2014/main" id="{F4DE305A-5D25-4DF6-9394-33C1304656F5}"/>
              </a:ext>
            </a:extLst>
          </p:cNvPr>
          <p:cNvSpPr txBox="1"/>
          <p:nvPr/>
        </p:nvSpPr>
        <p:spPr>
          <a:xfrm>
            <a:off x="2076449" y="3491071"/>
            <a:ext cx="1400175" cy="707886"/>
          </a:xfrm>
          <a:prstGeom prst="rect">
            <a:avLst/>
          </a:prstGeom>
          <a:noFill/>
        </p:spPr>
        <p:txBody>
          <a:bodyPr wrap="square" rtlCol="0">
            <a:spAutoFit/>
          </a:bodyPr>
          <a:lstStyle/>
          <a:p>
            <a:pPr algn="ctr"/>
            <a:r>
              <a:rPr lang="es-PA" sz="4000" dirty="0">
                <a:effectLst>
                  <a:outerShdw blurRad="38100" dist="38100" dir="2700000" algn="tl">
                    <a:srgbClr val="000000">
                      <a:alpha val="43137"/>
                    </a:srgbClr>
                  </a:outerShdw>
                </a:effectLst>
              </a:rPr>
              <a:t>TFG</a:t>
            </a:r>
          </a:p>
        </p:txBody>
      </p:sp>
      <p:sp>
        <p:nvSpPr>
          <p:cNvPr id="7" name="Elipse 6">
            <a:extLst>
              <a:ext uri="{FF2B5EF4-FFF2-40B4-BE49-F238E27FC236}">
                <a16:creationId xmlns:a16="http://schemas.microsoft.com/office/drawing/2014/main" id="{D55B5F2F-A1A5-4EF6-9F0A-5D9E75D60978}"/>
              </a:ext>
            </a:extLst>
          </p:cNvPr>
          <p:cNvSpPr/>
          <p:nvPr/>
        </p:nvSpPr>
        <p:spPr>
          <a:xfrm>
            <a:off x="1838324" y="4591282"/>
            <a:ext cx="1638300" cy="52387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Tree>
    <p:extLst>
      <p:ext uri="{BB962C8B-B14F-4D97-AF65-F5344CB8AC3E}">
        <p14:creationId xmlns:p14="http://schemas.microsoft.com/office/powerpoint/2010/main" val="228199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46D76B09-FD59-4A76-A9F2-6682470CA33A}"/>
                                            </p:graphicEl>
                                          </p:spTgt>
                                        </p:tgtEl>
                                        <p:attrNameLst>
                                          <p:attrName>style.visibility</p:attrName>
                                        </p:attrNameLst>
                                      </p:cBhvr>
                                      <p:to>
                                        <p:strVal val="visible"/>
                                      </p:to>
                                    </p:set>
                                    <p:animEffect transition="in" filter="fade">
                                      <p:cBhvr>
                                        <p:cTn id="7" dur="1000"/>
                                        <p:tgtEl>
                                          <p:spTgt spid="4">
                                            <p:graphicEl>
                                              <a:dgm id="{46D76B09-FD59-4A76-A9F2-6682470CA33A}"/>
                                            </p:graphicEl>
                                          </p:spTgt>
                                        </p:tgtEl>
                                      </p:cBhvr>
                                    </p:animEffect>
                                    <p:anim calcmode="lin" valueType="num">
                                      <p:cBhvr>
                                        <p:cTn id="8" dur="1000" fill="hold"/>
                                        <p:tgtEl>
                                          <p:spTgt spid="4">
                                            <p:graphicEl>
                                              <a:dgm id="{46D76B09-FD59-4A76-A9F2-6682470CA33A}"/>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46D76B09-FD59-4A76-A9F2-6682470CA33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46D76B09-FD59-4A76-A9F2-6682470CA33A}"/>
                                            </p:graphicEl>
                                          </p:spTgt>
                                        </p:tgtEl>
                                        <p:attrNameLst>
                                          <p:attrName>style.visibility</p:attrName>
                                        </p:attrNameLst>
                                      </p:cBhvr>
                                      <p:to>
                                        <p:strVal val="visible"/>
                                      </p:to>
                                    </p:set>
                                    <p:animEffect transition="in" filter="fade">
                                      <p:cBhvr>
                                        <p:cTn id="21" dur="1000"/>
                                        <p:tgtEl>
                                          <p:spTgt spid="5">
                                            <p:graphicEl>
                                              <a:dgm id="{46D76B09-FD59-4A76-A9F2-6682470CA33A}"/>
                                            </p:graphicEl>
                                          </p:spTgt>
                                        </p:tgtEl>
                                      </p:cBhvr>
                                    </p:animEffect>
                                    <p:anim calcmode="lin" valueType="num">
                                      <p:cBhvr>
                                        <p:cTn id="22" dur="1000" fill="hold"/>
                                        <p:tgtEl>
                                          <p:spTgt spid="5">
                                            <p:graphicEl>
                                              <a:dgm id="{46D76B09-FD59-4A76-A9F2-6682470CA33A}"/>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46D76B09-FD59-4A76-A9F2-6682470CA33A}"/>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graphicEl>
                                              <a:dgm id="{14403307-DFB1-4947-BC17-975B62C0203F}"/>
                                            </p:graphicEl>
                                          </p:spTgt>
                                        </p:tgtEl>
                                        <p:attrNameLst>
                                          <p:attrName>style.visibility</p:attrName>
                                        </p:attrNameLst>
                                      </p:cBhvr>
                                      <p:to>
                                        <p:strVal val="visible"/>
                                      </p:to>
                                    </p:set>
                                    <p:animEffect transition="in" filter="fade">
                                      <p:cBhvr>
                                        <p:cTn id="33" dur="1000"/>
                                        <p:tgtEl>
                                          <p:spTgt spid="4">
                                            <p:graphicEl>
                                              <a:dgm id="{14403307-DFB1-4947-BC17-975B62C0203F}"/>
                                            </p:graphicEl>
                                          </p:spTgt>
                                        </p:tgtEl>
                                      </p:cBhvr>
                                    </p:animEffect>
                                    <p:anim calcmode="lin" valueType="num">
                                      <p:cBhvr>
                                        <p:cTn id="34" dur="1000" fill="hold"/>
                                        <p:tgtEl>
                                          <p:spTgt spid="4">
                                            <p:graphicEl>
                                              <a:dgm id="{14403307-DFB1-4947-BC17-975B62C0203F}"/>
                                            </p:graphicEl>
                                          </p:spTgt>
                                        </p:tgtEl>
                                        <p:attrNameLst>
                                          <p:attrName>ppt_x</p:attrName>
                                        </p:attrNameLst>
                                      </p:cBhvr>
                                      <p:tavLst>
                                        <p:tav tm="0">
                                          <p:val>
                                            <p:strVal val="#ppt_x"/>
                                          </p:val>
                                        </p:tav>
                                        <p:tav tm="100000">
                                          <p:val>
                                            <p:strVal val="#ppt_x"/>
                                          </p:val>
                                        </p:tav>
                                      </p:tavLst>
                                    </p:anim>
                                    <p:anim calcmode="lin" valueType="num">
                                      <p:cBhvr>
                                        <p:cTn id="35" dur="1000" fill="hold"/>
                                        <p:tgtEl>
                                          <p:spTgt spid="4">
                                            <p:graphicEl>
                                              <a:dgm id="{14403307-DFB1-4947-BC17-975B62C0203F}"/>
                                            </p:graphic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graphicEl>
                                              <a:dgm id="{AAFB5D63-7CCC-4EFE-86C3-7E60A084A4B3}"/>
                                            </p:graphicEl>
                                          </p:spTgt>
                                        </p:tgtEl>
                                        <p:attrNameLst>
                                          <p:attrName>style.visibility</p:attrName>
                                        </p:attrNameLst>
                                      </p:cBhvr>
                                      <p:to>
                                        <p:strVal val="visible"/>
                                      </p:to>
                                    </p:set>
                                    <p:animEffect transition="in" filter="fade">
                                      <p:cBhvr>
                                        <p:cTn id="40" dur="1000"/>
                                        <p:tgtEl>
                                          <p:spTgt spid="4">
                                            <p:graphicEl>
                                              <a:dgm id="{AAFB5D63-7CCC-4EFE-86C3-7E60A084A4B3}"/>
                                            </p:graphicEl>
                                          </p:spTgt>
                                        </p:tgtEl>
                                      </p:cBhvr>
                                    </p:animEffect>
                                    <p:anim calcmode="lin" valueType="num">
                                      <p:cBhvr>
                                        <p:cTn id="41" dur="1000" fill="hold"/>
                                        <p:tgtEl>
                                          <p:spTgt spid="4">
                                            <p:graphicEl>
                                              <a:dgm id="{AAFB5D63-7CCC-4EFE-86C3-7E60A084A4B3}"/>
                                            </p:graphicEl>
                                          </p:spTgt>
                                        </p:tgtEl>
                                        <p:attrNameLst>
                                          <p:attrName>ppt_x</p:attrName>
                                        </p:attrNameLst>
                                      </p:cBhvr>
                                      <p:tavLst>
                                        <p:tav tm="0">
                                          <p:val>
                                            <p:strVal val="#ppt_x"/>
                                          </p:val>
                                        </p:tav>
                                        <p:tav tm="100000">
                                          <p:val>
                                            <p:strVal val="#ppt_x"/>
                                          </p:val>
                                        </p:tav>
                                      </p:tavLst>
                                    </p:anim>
                                    <p:anim calcmode="lin" valueType="num">
                                      <p:cBhvr>
                                        <p:cTn id="42" dur="1000" fill="hold"/>
                                        <p:tgtEl>
                                          <p:spTgt spid="4">
                                            <p:graphicEl>
                                              <a:dgm id="{AAFB5D63-7CCC-4EFE-86C3-7E60A084A4B3}"/>
                                            </p:graphic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graphicEl>
                                              <a:dgm id="{14403307-DFB1-4947-BC17-975B62C0203F}"/>
                                            </p:graphicEl>
                                          </p:spTgt>
                                        </p:tgtEl>
                                        <p:attrNameLst>
                                          <p:attrName>style.visibility</p:attrName>
                                        </p:attrNameLst>
                                      </p:cBhvr>
                                      <p:to>
                                        <p:strVal val="visible"/>
                                      </p:to>
                                    </p:set>
                                    <p:animEffect transition="in" filter="fade">
                                      <p:cBhvr>
                                        <p:cTn id="47" dur="1000"/>
                                        <p:tgtEl>
                                          <p:spTgt spid="5">
                                            <p:graphicEl>
                                              <a:dgm id="{14403307-DFB1-4947-BC17-975B62C0203F}"/>
                                            </p:graphicEl>
                                          </p:spTgt>
                                        </p:tgtEl>
                                      </p:cBhvr>
                                    </p:animEffect>
                                    <p:anim calcmode="lin" valueType="num">
                                      <p:cBhvr>
                                        <p:cTn id="48" dur="1000" fill="hold"/>
                                        <p:tgtEl>
                                          <p:spTgt spid="5">
                                            <p:graphicEl>
                                              <a:dgm id="{14403307-DFB1-4947-BC17-975B62C0203F}"/>
                                            </p:graphicEl>
                                          </p:spTgt>
                                        </p:tgtEl>
                                        <p:attrNameLst>
                                          <p:attrName>ppt_x</p:attrName>
                                        </p:attrNameLst>
                                      </p:cBhvr>
                                      <p:tavLst>
                                        <p:tav tm="0">
                                          <p:val>
                                            <p:strVal val="#ppt_x"/>
                                          </p:val>
                                        </p:tav>
                                        <p:tav tm="100000">
                                          <p:val>
                                            <p:strVal val="#ppt_x"/>
                                          </p:val>
                                        </p:tav>
                                      </p:tavLst>
                                    </p:anim>
                                    <p:anim calcmode="lin" valueType="num">
                                      <p:cBhvr>
                                        <p:cTn id="49" dur="1000" fill="hold"/>
                                        <p:tgtEl>
                                          <p:spTgt spid="5">
                                            <p:graphicEl>
                                              <a:dgm id="{14403307-DFB1-4947-BC17-975B62C0203F}"/>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5">
                                            <p:graphicEl>
                                              <a:dgm id="{AAFB5D63-7CCC-4EFE-86C3-7E60A084A4B3}"/>
                                            </p:graphicEl>
                                          </p:spTgt>
                                        </p:tgtEl>
                                        <p:attrNameLst>
                                          <p:attrName>style.visibility</p:attrName>
                                        </p:attrNameLst>
                                      </p:cBhvr>
                                      <p:to>
                                        <p:strVal val="visible"/>
                                      </p:to>
                                    </p:set>
                                    <p:animEffect transition="in" filter="fade">
                                      <p:cBhvr>
                                        <p:cTn id="54" dur="1000"/>
                                        <p:tgtEl>
                                          <p:spTgt spid="5">
                                            <p:graphicEl>
                                              <a:dgm id="{AAFB5D63-7CCC-4EFE-86C3-7E60A084A4B3}"/>
                                            </p:graphicEl>
                                          </p:spTgt>
                                        </p:tgtEl>
                                      </p:cBhvr>
                                    </p:animEffect>
                                    <p:anim calcmode="lin" valueType="num">
                                      <p:cBhvr>
                                        <p:cTn id="55" dur="1000" fill="hold"/>
                                        <p:tgtEl>
                                          <p:spTgt spid="5">
                                            <p:graphicEl>
                                              <a:dgm id="{AAFB5D63-7CCC-4EFE-86C3-7E60A084A4B3}"/>
                                            </p:graphicEl>
                                          </p:spTgt>
                                        </p:tgtEl>
                                        <p:attrNameLst>
                                          <p:attrName>ppt_x</p:attrName>
                                        </p:attrNameLst>
                                      </p:cBhvr>
                                      <p:tavLst>
                                        <p:tav tm="0">
                                          <p:val>
                                            <p:strVal val="#ppt_x"/>
                                          </p:val>
                                        </p:tav>
                                        <p:tav tm="100000">
                                          <p:val>
                                            <p:strVal val="#ppt_x"/>
                                          </p:val>
                                        </p:tav>
                                      </p:tavLst>
                                    </p:anim>
                                    <p:anim calcmode="lin" valueType="num">
                                      <p:cBhvr>
                                        <p:cTn id="56" dur="1000" fill="hold"/>
                                        <p:tgtEl>
                                          <p:spTgt spid="5">
                                            <p:graphicEl>
                                              <a:dgm id="{AAFB5D63-7CCC-4EFE-86C3-7E60A084A4B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Graphic spid="5" grpId="0" uiExpand="1">
        <p:bldSub>
          <a:bldDgm bld="one"/>
        </p:bldSub>
      </p:bldGraphic>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32C545-5AF9-419A-88AC-184A97FB1354}"/>
              </a:ext>
            </a:extLst>
          </p:cNvPr>
          <p:cNvSpPr>
            <a:spLocks noGrp="1"/>
          </p:cNvSpPr>
          <p:nvPr>
            <p:ph type="title"/>
          </p:nvPr>
        </p:nvSpPr>
        <p:spPr/>
        <p:txBody>
          <a:bodyPr/>
          <a:lstStyle/>
          <a:p>
            <a:pPr algn="ctr"/>
            <a:r>
              <a:rPr lang="en-US" dirty="0">
                <a:solidFill>
                  <a:srgbClr val="FFC000"/>
                </a:solidFill>
                <a:effectLst>
                  <a:outerShdw blurRad="38100" dist="38100" dir="2700000" algn="tl">
                    <a:srgbClr val="000000">
                      <a:alpha val="43137"/>
                    </a:srgbClr>
                  </a:outerShdw>
                </a:effectLst>
              </a:rPr>
              <a:t>TASA DE </a:t>
            </a:r>
            <a:r>
              <a:rPr lang="en-US" dirty="0" err="1">
                <a:solidFill>
                  <a:srgbClr val="FFC000"/>
                </a:solidFill>
                <a:effectLst>
                  <a:outerShdw blurRad="38100" dist="38100" dir="2700000" algn="tl">
                    <a:srgbClr val="000000">
                      <a:alpha val="43137"/>
                    </a:srgbClr>
                  </a:outerShdw>
                </a:effectLst>
              </a:rPr>
              <a:t>FIILTRACIóN</a:t>
            </a:r>
            <a:r>
              <a:rPr lang="en-US" dirty="0">
                <a:solidFill>
                  <a:srgbClr val="FFC000"/>
                </a:solidFill>
                <a:effectLst>
                  <a:outerShdw blurRad="38100" dist="38100" dir="2700000" algn="tl">
                    <a:srgbClr val="000000">
                      <a:alpha val="43137"/>
                    </a:srgbClr>
                  </a:outerShdw>
                </a:effectLst>
              </a:rPr>
              <a:t> GLOMERULAR</a:t>
            </a:r>
            <a:endParaRPr lang="es-PA" dirty="0">
              <a:solidFill>
                <a:srgbClr val="FFC000"/>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CAF45479-5C60-470C-BF68-D2AE9D707FE3}"/>
              </a:ext>
            </a:extLst>
          </p:cNvPr>
          <p:cNvSpPr>
            <a:spLocks noGrp="1"/>
          </p:cNvSpPr>
          <p:nvPr>
            <p:ph idx="1"/>
          </p:nvPr>
        </p:nvSpPr>
        <p:spPr>
          <a:xfrm>
            <a:off x="1141412" y="2249487"/>
            <a:ext cx="10377653" cy="3379417"/>
          </a:xfrm>
          <a:solidFill>
            <a:schemeClr val="bg2"/>
          </a:solidFill>
        </p:spPr>
        <p:txBody>
          <a:bodyPr>
            <a:noAutofit/>
          </a:bodyPr>
          <a:lstStyle/>
          <a:p>
            <a:r>
              <a:rPr lang="en-US" sz="3200" dirty="0">
                <a:effectLst>
                  <a:outerShdw blurRad="38100" dist="38100" dir="2700000" algn="tl">
                    <a:srgbClr val="000000">
                      <a:alpha val="43137"/>
                    </a:srgbClr>
                  </a:outerShdw>
                </a:effectLst>
              </a:rPr>
              <a:t>TFG – MEDIDA DE LA FUNCIÓN RENAL</a:t>
            </a:r>
          </a:p>
          <a:p>
            <a:r>
              <a:rPr lang="en-US" sz="3200" dirty="0" err="1">
                <a:effectLst>
                  <a:outerShdw blurRad="38100" dist="38100" dir="2700000" algn="tl">
                    <a:srgbClr val="000000">
                      <a:alpha val="43137"/>
                    </a:srgbClr>
                  </a:outerShdw>
                </a:effectLst>
              </a:rPr>
              <a:t>TFGe</a:t>
            </a:r>
            <a:r>
              <a:rPr lang="en-US" sz="3200" dirty="0">
                <a:effectLst>
                  <a:outerShdw blurRad="38100" dist="38100" dir="2700000" algn="tl">
                    <a:srgbClr val="000000">
                      <a:alpha val="43137"/>
                    </a:srgbClr>
                  </a:outerShdw>
                </a:effectLst>
              </a:rPr>
              <a:t> VS </a:t>
            </a:r>
            <a:r>
              <a:rPr lang="en-US" sz="3200" dirty="0" err="1">
                <a:effectLst>
                  <a:outerShdw blurRad="38100" dist="38100" dir="2700000" algn="tl">
                    <a:srgbClr val="000000">
                      <a:alpha val="43137"/>
                    </a:srgbClr>
                  </a:outerShdw>
                </a:effectLst>
              </a:rPr>
              <a:t>TFGm</a:t>
            </a:r>
            <a:endParaRPr lang="en-US" sz="3200" dirty="0">
              <a:effectLst>
                <a:outerShdw blurRad="38100" dist="38100" dir="2700000" algn="tl">
                  <a:srgbClr val="000000">
                    <a:alpha val="43137"/>
                  </a:srgbClr>
                </a:outerShdw>
              </a:effectLst>
            </a:endParaRPr>
          </a:p>
          <a:p>
            <a:pPr lvl="1"/>
            <a:r>
              <a:rPr lang="en-US" sz="2800" dirty="0" err="1">
                <a:effectLst>
                  <a:outerShdw blurRad="38100" dist="38100" dir="2700000" algn="tl">
                    <a:srgbClr val="000000">
                      <a:alpha val="43137"/>
                    </a:srgbClr>
                  </a:outerShdw>
                </a:effectLst>
              </a:rPr>
              <a:t>TFGe</a:t>
            </a:r>
            <a:r>
              <a:rPr lang="en-US" sz="2800" dirty="0">
                <a:effectLst>
                  <a:outerShdw blurRad="38100" dist="38100" dir="2700000" algn="tl">
                    <a:srgbClr val="000000">
                      <a:alpha val="43137"/>
                    </a:srgbClr>
                  </a:outerShdw>
                </a:effectLst>
              </a:rPr>
              <a:t> es </a:t>
            </a:r>
            <a:r>
              <a:rPr lang="en-US" sz="2800" dirty="0" err="1">
                <a:effectLst>
                  <a:outerShdw blurRad="38100" dist="38100" dir="2700000" algn="tl">
                    <a:srgbClr val="000000">
                      <a:alpha val="43137"/>
                    </a:srgbClr>
                  </a:outerShdw>
                </a:effectLst>
              </a:rPr>
              <a:t>más</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práctica</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en</a:t>
            </a:r>
            <a:r>
              <a:rPr lang="en-US" sz="2800" dirty="0">
                <a:effectLst>
                  <a:outerShdw blurRad="38100" dist="38100" dir="2700000" algn="tl">
                    <a:srgbClr val="000000">
                      <a:alpha val="43137"/>
                    </a:srgbClr>
                  </a:outerShdw>
                </a:effectLst>
              </a:rPr>
              <a:t> la </a:t>
            </a:r>
            <a:r>
              <a:rPr lang="en-US" sz="2800" dirty="0" err="1">
                <a:effectLst>
                  <a:outerShdw blurRad="38100" dist="38100" dir="2700000" algn="tl">
                    <a:srgbClr val="000000">
                      <a:alpha val="43137"/>
                    </a:srgbClr>
                  </a:outerShdw>
                </a:effectLst>
              </a:rPr>
              <a:t>clínica</a:t>
            </a:r>
            <a:endParaRPr lang="en-US" sz="2800" dirty="0">
              <a:effectLst>
                <a:outerShdw blurRad="38100" dist="38100" dir="2700000" algn="tl">
                  <a:srgbClr val="000000">
                    <a:alpha val="43137"/>
                  </a:srgbClr>
                </a:outerShdw>
              </a:effectLst>
            </a:endParaRPr>
          </a:p>
          <a:p>
            <a:r>
              <a:rPr lang="en-US" sz="3200" dirty="0" err="1">
                <a:effectLst>
                  <a:outerShdw blurRad="38100" dist="38100" dir="2700000" algn="tl">
                    <a:srgbClr val="000000">
                      <a:alpha val="43137"/>
                    </a:srgbClr>
                  </a:outerShdw>
                </a:effectLst>
              </a:rPr>
              <a:t>Laboratorios</a:t>
            </a:r>
            <a:r>
              <a:rPr lang="es-PA" sz="3200" dirty="0">
                <a:effectLst>
                  <a:outerShdw blurRad="38100" dist="38100" dir="2700000" algn="tl">
                    <a:srgbClr val="000000">
                      <a:alpha val="43137"/>
                    </a:srgbClr>
                  </a:outerShdw>
                </a:effectLst>
              </a:rPr>
              <a:t> – Deberían reportar </a:t>
            </a:r>
            <a:r>
              <a:rPr lang="es-PA" sz="3200" dirty="0" err="1">
                <a:effectLst>
                  <a:outerShdw blurRad="38100" dist="38100" dir="2700000" algn="tl">
                    <a:srgbClr val="000000">
                      <a:alpha val="43137"/>
                    </a:srgbClr>
                  </a:outerShdw>
                </a:effectLst>
              </a:rPr>
              <a:t>TFGe</a:t>
            </a:r>
            <a:r>
              <a:rPr lang="es-PA" sz="3200" dirty="0">
                <a:effectLst>
                  <a:outerShdw blurRad="38100" dist="38100" dir="2700000" algn="tl">
                    <a:srgbClr val="000000">
                      <a:alpha val="43137"/>
                    </a:srgbClr>
                  </a:outerShdw>
                </a:effectLst>
              </a:rPr>
              <a:t> al medir el marcador de filtración</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2137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32C545-5AF9-419A-88AC-184A97FB1354}"/>
              </a:ext>
            </a:extLst>
          </p:cNvPr>
          <p:cNvSpPr>
            <a:spLocks noGrp="1"/>
          </p:cNvSpPr>
          <p:nvPr>
            <p:ph type="title"/>
          </p:nvPr>
        </p:nvSpPr>
        <p:spPr/>
        <p:txBody>
          <a:bodyPr/>
          <a:lstStyle/>
          <a:p>
            <a:pPr algn="ctr"/>
            <a:r>
              <a:rPr lang="en-US" dirty="0">
                <a:solidFill>
                  <a:srgbClr val="FFC000"/>
                </a:solidFill>
                <a:effectLst>
                  <a:outerShdw blurRad="38100" dist="38100" dir="2700000" algn="tl">
                    <a:srgbClr val="000000">
                      <a:alpha val="43137"/>
                    </a:srgbClr>
                  </a:outerShdw>
                </a:effectLst>
              </a:rPr>
              <a:t>TASA DE </a:t>
            </a:r>
            <a:r>
              <a:rPr lang="en-US" dirty="0" err="1">
                <a:solidFill>
                  <a:srgbClr val="FFC000"/>
                </a:solidFill>
                <a:effectLst>
                  <a:outerShdw blurRad="38100" dist="38100" dir="2700000" algn="tl">
                    <a:srgbClr val="000000">
                      <a:alpha val="43137"/>
                    </a:srgbClr>
                  </a:outerShdw>
                </a:effectLst>
              </a:rPr>
              <a:t>FIILTRACIóN</a:t>
            </a:r>
            <a:r>
              <a:rPr lang="en-US" dirty="0">
                <a:solidFill>
                  <a:srgbClr val="FFC000"/>
                </a:solidFill>
                <a:effectLst>
                  <a:outerShdw blurRad="38100" dist="38100" dir="2700000" algn="tl">
                    <a:srgbClr val="000000">
                      <a:alpha val="43137"/>
                    </a:srgbClr>
                  </a:outerShdw>
                </a:effectLst>
              </a:rPr>
              <a:t> GLOMERULAR</a:t>
            </a:r>
            <a:endParaRPr lang="es-PA" dirty="0">
              <a:solidFill>
                <a:srgbClr val="FFC000"/>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CAF45479-5C60-470C-BF68-D2AE9D707FE3}"/>
              </a:ext>
            </a:extLst>
          </p:cNvPr>
          <p:cNvSpPr>
            <a:spLocks noGrp="1"/>
          </p:cNvSpPr>
          <p:nvPr>
            <p:ph idx="1"/>
          </p:nvPr>
        </p:nvSpPr>
        <p:spPr>
          <a:xfrm>
            <a:off x="1414544" y="1757547"/>
            <a:ext cx="9905999" cy="4481935"/>
          </a:xfrm>
          <a:solidFill>
            <a:schemeClr val="bg2"/>
          </a:solidFill>
        </p:spPr>
        <p:txBody>
          <a:bodyPr>
            <a:noAutofit/>
          </a:bodyPr>
          <a:lstStyle/>
          <a:p>
            <a:r>
              <a:rPr lang="es-PA" sz="2800" dirty="0">
                <a:effectLst>
                  <a:outerShdw blurRad="38100" dist="38100" dir="2700000" algn="tl">
                    <a:srgbClr val="000000">
                      <a:alpha val="43137"/>
                    </a:srgbClr>
                  </a:outerShdw>
                </a:effectLst>
              </a:rPr>
              <a:t>TFG – función fisiológica</a:t>
            </a:r>
          </a:p>
          <a:p>
            <a:r>
              <a:rPr lang="es-PA" sz="2800" dirty="0">
                <a:effectLst>
                  <a:outerShdw blurRad="38100" dist="38100" dir="2700000" algn="tl">
                    <a:srgbClr val="000000">
                      <a:alpha val="43137"/>
                    </a:srgbClr>
                  </a:outerShdw>
                </a:effectLst>
              </a:rPr>
              <a:t>TFG – concepto hipotético</a:t>
            </a:r>
          </a:p>
          <a:p>
            <a:r>
              <a:rPr lang="es-PA" sz="2800" dirty="0">
                <a:effectLst>
                  <a:outerShdw blurRad="38100" dist="38100" dir="2700000" algn="tl">
                    <a:srgbClr val="000000">
                      <a:alpha val="43137"/>
                    </a:srgbClr>
                  </a:outerShdw>
                </a:effectLst>
              </a:rPr>
              <a:t>Varía según:  superficie corporal, momento de medición, alimentos</a:t>
            </a:r>
          </a:p>
          <a:p>
            <a:r>
              <a:rPr lang="es-PA" sz="2800" dirty="0">
                <a:effectLst>
                  <a:outerShdw blurRad="38100" dist="38100" dir="2700000" algn="tl">
                    <a:srgbClr val="000000">
                      <a:alpha val="43137"/>
                    </a:srgbClr>
                  </a:outerShdw>
                </a:effectLst>
              </a:rPr>
              <a:t>No puede medirse directamente</a:t>
            </a:r>
          </a:p>
          <a:p>
            <a:r>
              <a:rPr lang="es-PA" sz="2800" dirty="0">
                <a:effectLst>
                  <a:outerShdw blurRad="38100" dist="38100" dir="2700000" algn="tl">
                    <a:srgbClr val="000000">
                      <a:alpha val="43137"/>
                    </a:srgbClr>
                  </a:outerShdw>
                </a:effectLst>
              </a:rPr>
              <a:t>Se aborda a partir de la medición del aclaramiento de marcadores</a:t>
            </a:r>
          </a:p>
          <a:p>
            <a:r>
              <a:rPr lang="es-PA" sz="2800" dirty="0">
                <a:effectLst>
                  <a:outerShdw blurRad="38100" dist="38100" dir="2700000" algn="tl">
                    <a:srgbClr val="000000">
                      <a:alpha val="43137"/>
                    </a:srgbClr>
                  </a:outerShdw>
                </a:effectLst>
              </a:rPr>
              <a:t>Medición – Estimación (supone errores)</a:t>
            </a:r>
          </a:p>
        </p:txBody>
      </p:sp>
    </p:spTree>
    <p:extLst>
      <p:ext uri="{BB962C8B-B14F-4D97-AF65-F5344CB8AC3E}">
        <p14:creationId xmlns:p14="http://schemas.microsoft.com/office/powerpoint/2010/main" val="720009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775AF3B-5284-4B97-9BB7-55C6FB369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0F1F7ED-DA39-478F-85DA-317DE08941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15" name="Group 14">
              <a:extLst>
                <a:ext uri="{FF2B5EF4-FFF2-40B4-BE49-F238E27FC236}">
                  <a16:creationId xmlns:a16="http://schemas.microsoft.com/office/drawing/2014/main" id="{1DAE5903-52E8-4F25-8473-93EF4837763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7" name="Rectangle 5">
                <a:extLst>
                  <a:ext uri="{FF2B5EF4-FFF2-40B4-BE49-F238E27FC236}">
                    <a16:creationId xmlns:a16="http://schemas.microsoft.com/office/drawing/2014/main" id="{894835C1-32DE-4571-AD10-28D58CB8CF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8" name="Freeform 6">
                <a:extLst>
                  <a:ext uri="{FF2B5EF4-FFF2-40B4-BE49-F238E27FC236}">
                    <a16:creationId xmlns:a16="http://schemas.microsoft.com/office/drawing/2014/main" id="{097A5B92-0B48-4251-9764-D34DF88920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7">
                <a:extLst>
                  <a:ext uri="{FF2B5EF4-FFF2-40B4-BE49-F238E27FC236}">
                    <a16:creationId xmlns:a16="http://schemas.microsoft.com/office/drawing/2014/main" id="{E222BF19-57E7-43F3-A2B9-2398BEF966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8">
                <a:extLst>
                  <a:ext uri="{FF2B5EF4-FFF2-40B4-BE49-F238E27FC236}">
                    <a16:creationId xmlns:a16="http://schemas.microsoft.com/office/drawing/2014/main" id="{60C8836E-B7D9-48A9-8FD9-4CC52AF44D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9">
                <a:extLst>
                  <a:ext uri="{FF2B5EF4-FFF2-40B4-BE49-F238E27FC236}">
                    <a16:creationId xmlns:a16="http://schemas.microsoft.com/office/drawing/2014/main" id="{8504740E-456D-4FB9-9520-4317CCFA71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0">
                <a:extLst>
                  <a:ext uri="{FF2B5EF4-FFF2-40B4-BE49-F238E27FC236}">
                    <a16:creationId xmlns:a16="http://schemas.microsoft.com/office/drawing/2014/main" id="{1563A7B4-B1D5-4F93-AFF9-2EB78655F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11">
                <a:extLst>
                  <a:ext uri="{FF2B5EF4-FFF2-40B4-BE49-F238E27FC236}">
                    <a16:creationId xmlns:a16="http://schemas.microsoft.com/office/drawing/2014/main" id="{D139ED24-FA37-4470-8B42-D0D00EDE1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12">
                <a:extLst>
                  <a:ext uri="{FF2B5EF4-FFF2-40B4-BE49-F238E27FC236}">
                    <a16:creationId xmlns:a16="http://schemas.microsoft.com/office/drawing/2014/main" id="{48825AA7-BB26-45C2-93A2-1AD8D9A232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13">
                <a:extLst>
                  <a:ext uri="{FF2B5EF4-FFF2-40B4-BE49-F238E27FC236}">
                    <a16:creationId xmlns:a16="http://schemas.microsoft.com/office/drawing/2014/main" id="{A98D0B91-D4E4-402D-8234-E96987219E9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14">
                <a:extLst>
                  <a:ext uri="{FF2B5EF4-FFF2-40B4-BE49-F238E27FC236}">
                    <a16:creationId xmlns:a16="http://schemas.microsoft.com/office/drawing/2014/main" id="{94F1DB97-3769-4DA5-9F45-47132C312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15">
                <a:extLst>
                  <a:ext uri="{FF2B5EF4-FFF2-40B4-BE49-F238E27FC236}">
                    <a16:creationId xmlns:a16="http://schemas.microsoft.com/office/drawing/2014/main" id="{A9BC86E2-B185-4D80-81B5-A8D387E67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Line 16">
                <a:extLst>
                  <a:ext uri="{FF2B5EF4-FFF2-40B4-BE49-F238E27FC236}">
                    <a16:creationId xmlns:a16="http://schemas.microsoft.com/office/drawing/2014/main" id="{FA773F49-8CD0-46DC-B986-F2DB57BD726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9" name="Freeform 17">
                <a:extLst>
                  <a:ext uri="{FF2B5EF4-FFF2-40B4-BE49-F238E27FC236}">
                    <a16:creationId xmlns:a16="http://schemas.microsoft.com/office/drawing/2014/main" id="{8C55A009-3401-4888-93C7-4ED51CBC6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18">
                <a:extLst>
                  <a:ext uri="{FF2B5EF4-FFF2-40B4-BE49-F238E27FC236}">
                    <a16:creationId xmlns:a16="http://schemas.microsoft.com/office/drawing/2014/main" id="{10B44829-5BB5-48C5-8492-699971FE7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19">
                <a:extLst>
                  <a:ext uri="{FF2B5EF4-FFF2-40B4-BE49-F238E27FC236}">
                    <a16:creationId xmlns:a16="http://schemas.microsoft.com/office/drawing/2014/main" id="{30C1F9A0-4FA6-4F6F-B2D0-A1BBA41DF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20">
                <a:extLst>
                  <a:ext uri="{FF2B5EF4-FFF2-40B4-BE49-F238E27FC236}">
                    <a16:creationId xmlns:a16="http://schemas.microsoft.com/office/drawing/2014/main" id="{01BF274F-C7B8-44B4-A183-307D8619D2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Rectangle 21">
                <a:extLst>
                  <a:ext uri="{FF2B5EF4-FFF2-40B4-BE49-F238E27FC236}">
                    <a16:creationId xmlns:a16="http://schemas.microsoft.com/office/drawing/2014/main" id="{037E8930-0F22-4558-9432-F18953E32A0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4" name="Freeform 22">
                <a:extLst>
                  <a:ext uri="{FF2B5EF4-FFF2-40B4-BE49-F238E27FC236}">
                    <a16:creationId xmlns:a16="http://schemas.microsoft.com/office/drawing/2014/main" id="{9AFC3429-FF29-47FF-A4A8-317A979DB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23">
                <a:extLst>
                  <a:ext uri="{FF2B5EF4-FFF2-40B4-BE49-F238E27FC236}">
                    <a16:creationId xmlns:a16="http://schemas.microsoft.com/office/drawing/2014/main" id="{91D48543-2C05-4768-80B1-ECA6F88508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24">
                <a:extLst>
                  <a:ext uri="{FF2B5EF4-FFF2-40B4-BE49-F238E27FC236}">
                    <a16:creationId xmlns:a16="http://schemas.microsoft.com/office/drawing/2014/main" id="{3AC527CC-154C-4370-A25B-74AC5B4A6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25">
                <a:extLst>
                  <a:ext uri="{FF2B5EF4-FFF2-40B4-BE49-F238E27FC236}">
                    <a16:creationId xmlns:a16="http://schemas.microsoft.com/office/drawing/2014/main" id="{798B18F5-51C9-4E50-95C5-A850EF5398A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26">
                <a:extLst>
                  <a:ext uri="{FF2B5EF4-FFF2-40B4-BE49-F238E27FC236}">
                    <a16:creationId xmlns:a16="http://schemas.microsoft.com/office/drawing/2014/main" id="{15B4CF27-638C-4979-B0FD-6263E130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27">
                <a:extLst>
                  <a:ext uri="{FF2B5EF4-FFF2-40B4-BE49-F238E27FC236}">
                    <a16:creationId xmlns:a16="http://schemas.microsoft.com/office/drawing/2014/main" id="{236C6A22-48A2-4442-B82D-30DB49827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28">
                <a:extLst>
                  <a:ext uri="{FF2B5EF4-FFF2-40B4-BE49-F238E27FC236}">
                    <a16:creationId xmlns:a16="http://schemas.microsoft.com/office/drawing/2014/main" id="{1BB7BCE1-0D99-412E-ABA6-81412638E9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29">
                <a:extLst>
                  <a:ext uri="{FF2B5EF4-FFF2-40B4-BE49-F238E27FC236}">
                    <a16:creationId xmlns:a16="http://schemas.microsoft.com/office/drawing/2014/main" id="{C20E57E0-0912-44F2-93DA-75E4D13F3B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2" name="Freeform 30">
                <a:extLst>
                  <a:ext uri="{FF2B5EF4-FFF2-40B4-BE49-F238E27FC236}">
                    <a16:creationId xmlns:a16="http://schemas.microsoft.com/office/drawing/2014/main" id="{DF059390-54ED-44F4-983F-92FF36AD9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3" name="Freeform 31">
                <a:extLst>
                  <a:ext uri="{FF2B5EF4-FFF2-40B4-BE49-F238E27FC236}">
                    <a16:creationId xmlns:a16="http://schemas.microsoft.com/office/drawing/2014/main" id="{42D5E9ED-595D-443D-8CDC-D8FCD4021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6" name="Group 15">
              <a:extLst>
                <a:ext uri="{FF2B5EF4-FFF2-40B4-BE49-F238E27FC236}">
                  <a16:creationId xmlns:a16="http://schemas.microsoft.com/office/drawing/2014/main" id="{DB14A457-C54A-4F1E-91FB-0FEE49877D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17" name="Freeform 32">
                <a:extLst>
                  <a:ext uri="{FF2B5EF4-FFF2-40B4-BE49-F238E27FC236}">
                    <a16:creationId xmlns:a16="http://schemas.microsoft.com/office/drawing/2014/main" id="{791F3E2E-D393-464E-84B4-9B30D071AD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33">
                <a:extLst>
                  <a:ext uri="{FF2B5EF4-FFF2-40B4-BE49-F238E27FC236}">
                    <a16:creationId xmlns:a16="http://schemas.microsoft.com/office/drawing/2014/main" id="{EBEEAD6F-6425-4F85-A8A8-4FF19A909B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34">
                <a:extLst>
                  <a:ext uri="{FF2B5EF4-FFF2-40B4-BE49-F238E27FC236}">
                    <a16:creationId xmlns:a16="http://schemas.microsoft.com/office/drawing/2014/main" id="{8AACA44E-9D6C-4708-8D61-D767B6620B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35">
                <a:extLst>
                  <a:ext uri="{FF2B5EF4-FFF2-40B4-BE49-F238E27FC236}">
                    <a16:creationId xmlns:a16="http://schemas.microsoft.com/office/drawing/2014/main" id="{B6E3525F-9937-463E-872C-8EB7C62D1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36">
                <a:extLst>
                  <a:ext uri="{FF2B5EF4-FFF2-40B4-BE49-F238E27FC236}">
                    <a16:creationId xmlns:a16="http://schemas.microsoft.com/office/drawing/2014/main" id="{BE829B0B-C602-40F1-81D1-A55332343D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37">
                <a:extLst>
                  <a:ext uri="{FF2B5EF4-FFF2-40B4-BE49-F238E27FC236}">
                    <a16:creationId xmlns:a16="http://schemas.microsoft.com/office/drawing/2014/main" id="{92660531-24B5-4B97-A4A2-64686E235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38">
                <a:extLst>
                  <a:ext uri="{FF2B5EF4-FFF2-40B4-BE49-F238E27FC236}">
                    <a16:creationId xmlns:a16="http://schemas.microsoft.com/office/drawing/2014/main" id="{6242D0CE-6FFD-4D17-AC26-BD3E481195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39">
                <a:extLst>
                  <a:ext uri="{FF2B5EF4-FFF2-40B4-BE49-F238E27FC236}">
                    <a16:creationId xmlns:a16="http://schemas.microsoft.com/office/drawing/2014/main" id="{61631F37-AF37-4DB9-8D98-A08586C76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40">
                <a:extLst>
                  <a:ext uri="{FF2B5EF4-FFF2-40B4-BE49-F238E27FC236}">
                    <a16:creationId xmlns:a16="http://schemas.microsoft.com/office/drawing/2014/main" id="{2A2597FF-2F22-40BB-A7B3-19C4DFCFFA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Rectangle 41">
                <a:extLst>
                  <a:ext uri="{FF2B5EF4-FFF2-40B4-BE49-F238E27FC236}">
                    <a16:creationId xmlns:a16="http://schemas.microsoft.com/office/drawing/2014/main" id="{DCC8773C-0113-4046-B222-C8F4080AF38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pic>
        <p:nvPicPr>
          <p:cNvPr id="55" name="Picture 2">
            <a:extLst>
              <a:ext uri="{FF2B5EF4-FFF2-40B4-BE49-F238E27FC236}">
                <a16:creationId xmlns:a16="http://schemas.microsoft.com/office/drawing/2014/main" id="{1B17CCE2-CEEF-40CA-8C4D-0DC2DCA78A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ítulo 1">
            <a:extLst>
              <a:ext uri="{FF2B5EF4-FFF2-40B4-BE49-F238E27FC236}">
                <a16:creationId xmlns:a16="http://schemas.microsoft.com/office/drawing/2014/main" id="{28E86377-F183-4911-B71E-CE24CEF9051E}"/>
              </a:ext>
            </a:extLst>
          </p:cNvPr>
          <p:cNvSpPr>
            <a:spLocks noGrp="1"/>
          </p:cNvSpPr>
          <p:nvPr>
            <p:ph type="title"/>
          </p:nvPr>
        </p:nvSpPr>
        <p:spPr>
          <a:xfrm>
            <a:off x="6569957" y="618518"/>
            <a:ext cx="4747088" cy="1478570"/>
          </a:xfrm>
        </p:spPr>
        <p:txBody>
          <a:bodyPr>
            <a:normAutofit/>
          </a:bodyPr>
          <a:lstStyle/>
          <a:p>
            <a:r>
              <a:rPr lang="en-US" sz="3300">
                <a:solidFill>
                  <a:srgbClr val="FFFFFF"/>
                </a:solidFill>
                <a:effectLst>
                  <a:outerShdw blurRad="38100" dist="38100" dir="2700000" algn="tl">
                    <a:srgbClr val="000000">
                      <a:alpha val="43137"/>
                    </a:srgbClr>
                  </a:outerShdw>
                </a:effectLst>
              </a:rPr>
              <a:t>Marcadores de filtración glomerular</a:t>
            </a:r>
            <a:endParaRPr lang="es-PA" sz="3300">
              <a:solidFill>
                <a:srgbClr val="FFFFFF"/>
              </a:solidFill>
              <a:effectLst>
                <a:outerShdw blurRad="38100" dist="38100" dir="2700000" algn="tl">
                  <a:srgbClr val="000000">
                    <a:alpha val="43137"/>
                  </a:srgbClr>
                </a:outerShdw>
              </a:effectLst>
            </a:endParaRPr>
          </a:p>
        </p:txBody>
      </p:sp>
      <p:sp useBgFill="1">
        <p:nvSpPr>
          <p:cNvPr id="57" name="Round Diagonal Corner Rectangle 9">
            <a:extLst>
              <a:ext uri="{FF2B5EF4-FFF2-40B4-BE49-F238E27FC236}">
                <a16:creationId xmlns:a16="http://schemas.microsoft.com/office/drawing/2014/main" id="{66D4F5BA-1D71-49B2-8A7F-6B4EB94D7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50" y="808057"/>
            <a:ext cx="5286376"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Imagen que contiene texto, captura de pantalla&#10;&#10;Descripción generada automáticamente">
            <a:extLst>
              <a:ext uri="{FF2B5EF4-FFF2-40B4-BE49-F238E27FC236}">
                <a16:creationId xmlns:a16="http://schemas.microsoft.com/office/drawing/2014/main" id="{03760EE6-C1FC-44F4-9B94-618B8E2BB51F}"/>
              </a:ext>
            </a:extLst>
          </p:cNvPr>
          <p:cNvPicPr>
            <a:picLocks noChangeAspect="1"/>
          </p:cNvPicPr>
          <p:nvPr/>
        </p:nvPicPr>
        <p:blipFill rotWithShape="1">
          <a:blip r:embed="rId3"/>
          <a:srcRect l="17240" t="14545" r="45844" b="5975"/>
          <a:stretch/>
        </p:blipFill>
        <p:spPr>
          <a:xfrm>
            <a:off x="1550922" y="1147145"/>
            <a:ext cx="3771715" cy="4567773"/>
          </a:xfrm>
          <a:prstGeom prst="rect">
            <a:avLst/>
          </a:prstGeom>
        </p:spPr>
      </p:pic>
      <p:sp>
        <p:nvSpPr>
          <p:cNvPr id="6" name="Marcador de contenido 2">
            <a:extLst>
              <a:ext uri="{FF2B5EF4-FFF2-40B4-BE49-F238E27FC236}">
                <a16:creationId xmlns:a16="http://schemas.microsoft.com/office/drawing/2014/main" id="{1BEC7947-4FD1-4715-9599-5C58AA33C26F}"/>
              </a:ext>
            </a:extLst>
          </p:cNvPr>
          <p:cNvSpPr txBox="1">
            <a:spLocks noGrp="1"/>
          </p:cNvSpPr>
          <p:nvPr>
            <p:ph idx="1"/>
          </p:nvPr>
        </p:nvSpPr>
        <p:spPr>
          <a:xfrm>
            <a:off x="6231297" y="2118015"/>
            <a:ext cx="5594788" cy="4167188"/>
          </a:xfrm>
          <a:prstGeom prst="rect">
            <a:avLst/>
          </a:prstGeom>
          <a:solidFill>
            <a:schemeClr val="tx2"/>
          </a:solidFill>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110000"/>
              </a:lnSpc>
            </a:pPr>
            <a:r>
              <a:rPr lang="es-PA" sz="1800" dirty="0">
                <a:solidFill>
                  <a:srgbClr val="FFFFFF"/>
                </a:solidFill>
                <a:effectLst>
                  <a:outerShdw blurRad="38100" dist="38100" dir="2700000" algn="tl">
                    <a:srgbClr val="000000">
                      <a:alpha val="43137"/>
                    </a:srgbClr>
                  </a:outerShdw>
                </a:effectLst>
              </a:rPr>
              <a:t>Substancias que son filtradas por el glomérulo -  sirven para estimar TFG</a:t>
            </a:r>
          </a:p>
          <a:p>
            <a:pPr>
              <a:lnSpc>
                <a:spcPct val="110000"/>
              </a:lnSpc>
            </a:pPr>
            <a:r>
              <a:rPr lang="es-PA" sz="1800" dirty="0">
                <a:solidFill>
                  <a:srgbClr val="FFFFFF"/>
                </a:solidFill>
                <a:effectLst>
                  <a:outerShdw blurRad="38100" dist="38100" dir="2700000" algn="tl">
                    <a:srgbClr val="000000">
                      <a:alpha val="43137"/>
                    </a:srgbClr>
                  </a:outerShdw>
                </a:effectLst>
              </a:rPr>
              <a:t>Exógenas o endógenas</a:t>
            </a:r>
          </a:p>
          <a:p>
            <a:pPr>
              <a:lnSpc>
                <a:spcPct val="110000"/>
              </a:lnSpc>
            </a:pPr>
            <a:r>
              <a:rPr lang="es-PA" sz="1800" dirty="0">
                <a:solidFill>
                  <a:srgbClr val="FFFFFF"/>
                </a:solidFill>
                <a:effectLst>
                  <a:outerShdw blurRad="38100" dist="38100" dir="2700000" algn="tl">
                    <a:srgbClr val="000000">
                      <a:alpha val="43137"/>
                    </a:srgbClr>
                  </a:outerShdw>
                </a:effectLst>
              </a:rPr>
              <a:t>Ideal:</a:t>
            </a:r>
          </a:p>
          <a:p>
            <a:pPr lvl="1">
              <a:lnSpc>
                <a:spcPct val="110000"/>
              </a:lnSpc>
            </a:pPr>
            <a:r>
              <a:rPr lang="es-PA" sz="1800" dirty="0">
                <a:solidFill>
                  <a:srgbClr val="FFFFFF"/>
                </a:solidFill>
                <a:effectLst>
                  <a:outerShdw blurRad="38100" dist="38100" dir="2700000" algn="tl">
                    <a:srgbClr val="000000">
                      <a:alpha val="43137"/>
                    </a:srgbClr>
                  </a:outerShdw>
                </a:effectLst>
              </a:rPr>
              <a:t>Libremente filtradas</a:t>
            </a:r>
          </a:p>
          <a:p>
            <a:pPr lvl="2">
              <a:lnSpc>
                <a:spcPct val="110000"/>
              </a:lnSpc>
            </a:pPr>
            <a:r>
              <a:rPr lang="es-PA" dirty="0">
                <a:solidFill>
                  <a:srgbClr val="FFFFFF"/>
                </a:solidFill>
                <a:effectLst>
                  <a:outerShdw blurRad="38100" dist="38100" dir="2700000" algn="tl">
                    <a:srgbClr val="000000">
                      <a:alpha val="43137"/>
                    </a:srgbClr>
                  </a:outerShdw>
                </a:effectLst>
              </a:rPr>
              <a:t>PM&lt; 20,000 d</a:t>
            </a:r>
          </a:p>
          <a:p>
            <a:pPr lvl="2">
              <a:lnSpc>
                <a:spcPct val="110000"/>
              </a:lnSpc>
            </a:pPr>
            <a:r>
              <a:rPr lang="es-PA" dirty="0">
                <a:solidFill>
                  <a:srgbClr val="FFFFFF"/>
                </a:solidFill>
                <a:effectLst>
                  <a:outerShdw blurRad="38100" dist="38100" dir="2700000" algn="tl">
                    <a:srgbClr val="000000">
                      <a:alpha val="43137"/>
                    </a:srgbClr>
                  </a:outerShdw>
                </a:effectLst>
              </a:rPr>
              <a:t>MR&lt; 1,5 nm</a:t>
            </a:r>
          </a:p>
          <a:p>
            <a:pPr lvl="1">
              <a:lnSpc>
                <a:spcPct val="110000"/>
              </a:lnSpc>
            </a:pPr>
            <a:r>
              <a:rPr lang="es-PA" sz="1800" dirty="0">
                <a:solidFill>
                  <a:srgbClr val="FFFFFF"/>
                </a:solidFill>
                <a:effectLst>
                  <a:outerShdw blurRad="38100" dist="38100" dir="2700000" algn="tl">
                    <a:srgbClr val="000000">
                      <a:alpha val="43137"/>
                    </a:srgbClr>
                  </a:outerShdw>
                </a:effectLst>
              </a:rPr>
              <a:t>No unidas a proteínas</a:t>
            </a:r>
          </a:p>
          <a:p>
            <a:pPr lvl="1">
              <a:lnSpc>
                <a:spcPct val="110000"/>
              </a:lnSpc>
            </a:pPr>
            <a:r>
              <a:rPr lang="es-PA" sz="1800" dirty="0">
                <a:solidFill>
                  <a:srgbClr val="FFFFFF"/>
                </a:solidFill>
                <a:effectLst>
                  <a:outerShdw blurRad="38100" dist="38100" dir="2700000" algn="tl">
                    <a:srgbClr val="000000">
                      <a:alpha val="43137"/>
                    </a:srgbClr>
                  </a:outerShdw>
                </a:effectLst>
              </a:rPr>
              <a:t>No reabsorbidas o secretadas por el túbulo</a:t>
            </a:r>
          </a:p>
          <a:p>
            <a:pPr lvl="1">
              <a:lnSpc>
                <a:spcPct val="110000"/>
              </a:lnSpc>
            </a:pPr>
            <a:r>
              <a:rPr lang="es-PA" sz="1800" dirty="0">
                <a:solidFill>
                  <a:srgbClr val="FFFFFF"/>
                </a:solidFill>
                <a:effectLst>
                  <a:outerShdw blurRad="38100" dist="38100" dir="2700000" algn="tl">
                    <a:srgbClr val="000000">
                      <a:alpha val="43137"/>
                    </a:srgbClr>
                  </a:outerShdw>
                </a:effectLst>
              </a:rPr>
              <a:t>Fácil de medir</a:t>
            </a:r>
          </a:p>
        </p:txBody>
      </p:sp>
    </p:spTree>
    <p:extLst>
      <p:ext uri="{BB962C8B-B14F-4D97-AF65-F5344CB8AC3E}">
        <p14:creationId xmlns:p14="http://schemas.microsoft.com/office/powerpoint/2010/main" val="3807718176"/>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13" name="Rectangle 12">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ítulo 1">
            <a:extLst>
              <a:ext uri="{FF2B5EF4-FFF2-40B4-BE49-F238E27FC236}">
                <a16:creationId xmlns:a16="http://schemas.microsoft.com/office/drawing/2014/main" id="{92AC7C06-E640-40EB-B7E3-4220C48CE991}"/>
              </a:ext>
            </a:extLst>
          </p:cNvPr>
          <p:cNvSpPr>
            <a:spLocks noGrp="1"/>
          </p:cNvSpPr>
          <p:nvPr>
            <p:ph type="title"/>
          </p:nvPr>
        </p:nvSpPr>
        <p:spPr>
          <a:xfrm>
            <a:off x="4614819" y="-44509"/>
            <a:ext cx="7210074" cy="1478570"/>
          </a:xfrm>
        </p:spPr>
        <p:txBody>
          <a:bodyPr>
            <a:normAutofit/>
          </a:bodyPr>
          <a:lstStyle/>
          <a:p>
            <a:r>
              <a:rPr lang="es-PA" sz="2500" dirty="0">
                <a:solidFill>
                  <a:srgbClr val="FFC000"/>
                </a:solidFill>
                <a:effectLst>
                  <a:outerShdw blurRad="38100" dist="38100" dir="2700000" algn="tl">
                    <a:srgbClr val="000000">
                      <a:alpha val="43137"/>
                    </a:srgbClr>
                  </a:outerShdw>
                </a:effectLst>
              </a:rPr>
              <a:t>Medición del aclaramiento y marcadores</a:t>
            </a:r>
          </a:p>
        </p:txBody>
      </p:sp>
      <p:sp>
        <p:nvSpPr>
          <p:cNvPr id="3" name="Marcador de contenido 2">
            <a:extLst>
              <a:ext uri="{FF2B5EF4-FFF2-40B4-BE49-F238E27FC236}">
                <a16:creationId xmlns:a16="http://schemas.microsoft.com/office/drawing/2014/main" id="{533D77A7-3C9B-4549-B471-02636DA3C8DD}"/>
              </a:ext>
            </a:extLst>
          </p:cNvPr>
          <p:cNvSpPr>
            <a:spLocks noGrp="1"/>
          </p:cNvSpPr>
          <p:nvPr>
            <p:ph idx="1"/>
          </p:nvPr>
        </p:nvSpPr>
        <p:spPr>
          <a:xfrm>
            <a:off x="844620" y="2249487"/>
            <a:ext cx="2862444" cy="3514726"/>
          </a:xfrm>
          <a:solidFill>
            <a:schemeClr val="tx2"/>
          </a:solidFill>
        </p:spPr>
        <p:txBody>
          <a:bodyPr>
            <a:normAutofit/>
          </a:bodyPr>
          <a:lstStyle/>
          <a:p>
            <a:r>
              <a:rPr lang="en-US" sz="1400" dirty="0">
                <a:solidFill>
                  <a:srgbClr val="FFFFFF"/>
                </a:solidFill>
              </a:rPr>
              <a:t>IOTALAMATO</a:t>
            </a:r>
          </a:p>
          <a:p>
            <a:pPr lvl="1"/>
            <a:r>
              <a:rPr lang="en-US" sz="1000" dirty="0">
                <a:solidFill>
                  <a:srgbClr val="FFFFFF"/>
                </a:solidFill>
              </a:rPr>
              <a:t>SECRETADO</a:t>
            </a:r>
          </a:p>
          <a:p>
            <a:r>
              <a:rPr lang="en-US" sz="1400" dirty="0">
                <a:solidFill>
                  <a:srgbClr val="FFFFFF"/>
                </a:solidFill>
              </a:rPr>
              <a:t>CR-EDTA</a:t>
            </a:r>
          </a:p>
          <a:p>
            <a:pPr lvl="1"/>
            <a:r>
              <a:rPr lang="en-US" sz="1000" dirty="0">
                <a:solidFill>
                  <a:srgbClr val="FFFFFF"/>
                </a:solidFill>
              </a:rPr>
              <a:t>NO DISPONIBLE</a:t>
            </a:r>
          </a:p>
          <a:p>
            <a:r>
              <a:rPr lang="en-US" sz="1400" dirty="0">
                <a:solidFill>
                  <a:srgbClr val="FFFFFF"/>
                </a:solidFill>
              </a:rPr>
              <a:t>TC-DTPA</a:t>
            </a:r>
          </a:p>
          <a:p>
            <a:pPr lvl="1"/>
            <a:r>
              <a:rPr lang="en-US" sz="1000" dirty="0">
                <a:solidFill>
                  <a:srgbClr val="FFFFFF"/>
                </a:solidFill>
              </a:rPr>
              <a:t>VIDA MEDIA CORTA – DIFICL DE CONTROLAR</a:t>
            </a:r>
          </a:p>
          <a:p>
            <a:r>
              <a:rPr lang="en-US" sz="1400" dirty="0">
                <a:solidFill>
                  <a:srgbClr val="FFFFFF"/>
                </a:solidFill>
              </a:rPr>
              <a:t>IOHEXOL</a:t>
            </a:r>
          </a:p>
          <a:p>
            <a:pPr lvl="1"/>
            <a:r>
              <a:rPr lang="en-US" sz="1000" dirty="0">
                <a:solidFill>
                  <a:srgbClr val="FFFFFF"/>
                </a:solidFill>
              </a:rPr>
              <a:t>SECRETADO</a:t>
            </a:r>
          </a:p>
          <a:p>
            <a:r>
              <a:rPr lang="en-US" sz="1400" dirty="0">
                <a:solidFill>
                  <a:srgbClr val="FFFFFF"/>
                </a:solidFill>
              </a:rPr>
              <a:t>CREATININA S</a:t>
            </a:r>
            <a:endParaRPr lang="es-PA" sz="1400" dirty="0">
              <a:solidFill>
                <a:srgbClr val="FFFFFF"/>
              </a:solidFill>
            </a:endParaRPr>
          </a:p>
          <a:p>
            <a:pPr lvl="1"/>
            <a:r>
              <a:rPr lang="en-US" sz="1000" dirty="0">
                <a:solidFill>
                  <a:srgbClr val="FFFFFF"/>
                </a:solidFill>
              </a:rPr>
              <a:t>SECRETADO</a:t>
            </a:r>
          </a:p>
        </p:txBody>
      </p:sp>
      <p:grpSp>
        <p:nvGrpSpPr>
          <p:cNvPr id="17" name="Group 16">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8"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9"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0"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35"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pic>
        <p:nvPicPr>
          <p:cNvPr id="4" name="Imagen 3" descr="Imagen que contiene captura de pantalla&#10;&#10;Descripción generada automáticamente">
            <a:extLst>
              <a:ext uri="{FF2B5EF4-FFF2-40B4-BE49-F238E27FC236}">
                <a16:creationId xmlns:a16="http://schemas.microsoft.com/office/drawing/2014/main" id="{763CD6A2-B0FA-41C1-9B27-02B4FB3B497D}"/>
              </a:ext>
            </a:extLst>
          </p:cNvPr>
          <p:cNvPicPr>
            <a:picLocks noChangeAspect="1"/>
          </p:cNvPicPr>
          <p:nvPr/>
        </p:nvPicPr>
        <p:blipFill rotWithShape="1">
          <a:blip r:embed="rId3"/>
          <a:srcRect l="18749" t="20606" r="17014" b="12727"/>
          <a:stretch/>
        </p:blipFill>
        <p:spPr>
          <a:xfrm>
            <a:off x="4711778" y="1429044"/>
            <a:ext cx="6844045" cy="3995407"/>
          </a:xfrm>
          <a:prstGeom prst="rect">
            <a:avLst/>
          </a:prstGeom>
        </p:spPr>
      </p:pic>
    </p:spTree>
    <p:extLst>
      <p:ext uri="{BB962C8B-B14F-4D97-AF65-F5344CB8AC3E}">
        <p14:creationId xmlns:p14="http://schemas.microsoft.com/office/powerpoint/2010/main" val="2268340624"/>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62D0A2-3655-4A5F-956C-86EDC09D184E}"/>
              </a:ext>
            </a:extLst>
          </p:cNvPr>
          <p:cNvSpPr>
            <a:spLocks noGrp="1"/>
          </p:cNvSpPr>
          <p:nvPr>
            <p:ph type="title"/>
          </p:nvPr>
        </p:nvSpPr>
        <p:spPr>
          <a:xfrm>
            <a:off x="1141412" y="119755"/>
            <a:ext cx="9905998" cy="675892"/>
          </a:xfrm>
        </p:spPr>
        <p:txBody>
          <a:bodyPr/>
          <a:lstStyle/>
          <a:p>
            <a:pPr algn="ctr"/>
            <a:r>
              <a:rPr lang="en-US" dirty="0">
                <a:solidFill>
                  <a:srgbClr val="FFC000"/>
                </a:solidFill>
                <a:effectLst>
                  <a:outerShdw blurRad="38100" dist="38100" dir="2700000" algn="tl">
                    <a:srgbClr val="000000">
                      <a:alpha val="43137"/>
                    </a:srgbClr>
                  </a:outerShdw>
                </a:effectLst>
              </a:rPr>
              <a:t>TFG BASADAS EN CREATININA SÉRICA</a:t>
            </a:r>
            <a:endParaRPr lang="es-PA" dirty="0">
              <a:solidFill>
                <a:srgbClr val="FFC000"/>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B747538C-A653-4AD0-9F99-4D000A3B6AF8}"/>
              </a:ext>
            </a:extLst>
          </p:cNvPr>
          <p:cNvSpPr>
            <a:spLocks noGrp="1"/>
          </p:cNvSpPr>
          <p:nvPr>
            <p:ph idx="1"/>
          </p:nvPr>
        </p:nvSpPr>
        <p:spPr/>
        <p:txBody>
          <a:bodyPr/>
          <a:lstStyle/>
          <a:p>
            <a:endParaRPr lang="es-PA"/>
          </a:p>
        </p:txBody>
      </p:sp>
      <p:pic>
        <p:nvPicPr>
          <p:cNvPr id="5" name="Imagen 4">
            <a:extLst>
              <a:ext uri="{FF2B5EF4-FFF2-40B4-BE49-F238E27FC236}">
                <a16:creationId xmlns:a16="http://schemas.microsoft.com/office/drawing/2014/main" id="{DC6252E3-8CCA-4E42-85E5-A83111E1890C}"/>
              </a:ext>
            </a:extLst>
          </p:cNvPr>
          <p:cNvPicPr>
            <a:picLocks noChangeAspect="1"/>
          </p:cNvPicPr>
          <p:nvPr/>
        </p:nvPicPr>
        <p:blipFill rotWithShape="1">
          <a:blip r:embed="rId2"/>
          <a:srcRect l="18750" t="21991" r="18864" b="8399"/>
          <a:stretch/>
        </p:blipFill>
        <p:spPr>
          <a:xfrm>
            <a:off x="2286000" y="1508166"/>
            <a:ext cx="7606145" cy="4773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45434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75AF3B-5284-4B97-9BB7-55C6FB369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0F1F7ED-DA39-478F-85DA-317DE08941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12" name="Group 11">
              <a:extLst>
                <a:ext uri="{FF2B5EF4-FFF2-40B4-BE49-F238E27FC236}">
                  <a16:creationId xmlns:a16="http://schemas.microsoft.com/office/drawing/2014/main" id="{1DAE5903-52E8-4F25-8473-93EF4837763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4" name="Rectangle 5">
                <a:extLst>
                  <a:ext uri="{FF2B5EF4-FFF2-40B4-BE49-F238E27FC236}">
                    <a16:creationId xmlns:a16="http://schemas.microsoft.com/office/drawing/2014/main" id="{894835C1-32DE-4571-AD10-28D58CB8CF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5" name="Freeform 6">
                <a:extLst>
                  <a:ext uri="{FF2B5EF4-FFF2-40B4-BE49-F238E27FC236}">
                    <a16:creationId xmlns:a16="http://schemas.microsoft.com/office/drawing/2014/main" id="{097A5B92-0B48-4251-9764-D34DF88920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7">
                <a:extLst>
                  <a:ext uri="{FF2B5EF4-FFF2-40B4-BE49-F238E27FC236}">
                    <a16:creationId xmlns:a16="http://schemas.microsoft.com/office/drawing/2014/main" id="{E222BF19-57E7-43F3-A2B9-2398BEF966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8">
                <a:extLst>
                  <a:ext uri="{FF2B5EF4-FFF2-40B4-BE49-F238E27FC236}">
                    <a16:creationId xmlns:a16="http://schemas.microsoft.com/office/drawing/2014/main" id="{60C8836E-B7D9-48A9-8FD9-4CC52AF44D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9">
                <a:extLst>
                  <a:ext uri="{FF2B5EF4-FFF2-40B4-BE49-F238E27FC236}">
                    <a16:creationId xmlns:a16="http://schemas.microsoft.com/office/drawing/2014/main" id="{8504740E-456D-4FB9-9520-4317CCFA71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10">
                <a:extLst>
                  <a:ext uri="{FF2B5EF4-FFF2-40B4-BE49-F238E27FC236}">
                    <a16:creationId xmlns:a16="http://schemas.microsoft.com/office/drawing/2014/main" id="{1563A7B4-B1D5-4F93-AFF9-2EB78655F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1">
                <a:extLst>
                  <a:ext uri="{FF2B5EF4-FFF2-40B4-BE49-F238E27FC236}">
                    <a16:creationId xmlns:a16="http://schemas.microsoft.com/office/drawing/2014/main" id="{D139ED24-FA37-4470-8B42-D0D00EDE1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2">
                <a:extLst>
                  <a:ext uri="{FF2B5EF4-FFF2-40B4-BE49-F238E27FC236}">
                    <a16:creationId xmlns:a16="http://schemas.microsoft.com/office/drawing/2014/main" id="{48825AA7-BB26-45C2-93A2-1AD8D9A232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3">
                <a:extLst>
                  <a:ext uri="{FF2B5EF4-FFF2-40B4-BE49-F238E27FC236}">
                    <a16:creationId xmlns:a16="http://schemas.microsoft.com/office/drawing/2014/main" id="{A98D0B91-D4E4-402D-8234-E96987219E9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14">
                <a:extLst>
                  <a:ext uri="{FF2B5EF4-FFF2-40B4-BE49-F238E27FC236}">
                    <a16:creationId xmlns:a16="http://schemas.microsoft.com/office/drawing/2014/main" id="{94F1DB97-3769-4DA5-9F45-47132C312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15">
                <a:extLst>
                  <a:ext uri="{FF2B5EF4-FFF2-40B4-BE49-F238E27FC236}">
                    <a16:creationId xmlns:a16="http://schemas.microsoft.com/office/drawing/2014/main" id="{A9BC86E2-B185-4D80-81B5-A8D387E67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Line 16">
                <a:extLst>
                  <a:ext uri="{FF2B5EF4-FFF2-40B4-BE49-F238E27FC236}">
                    <a16:creationId xmlns:a16="http://schemas.microsoft.com/office/drawing/2014/main" id="{FA773F49-8CD0-46DC-B986-F2DB57BD726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8C55A009-3401-4888-93C7-4ED51CBC6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18">
                <a:extLst>
                  <a:ext uri="{FF2B5EF4-FFF2-40B4-BE49-F238E27FC236}">
                    <a16:creationId xmlns:a16="http://schemas.microsoft.com/office/drawing/2014/main" id="{10B44829-5BB5-48C5-8492-699971FE7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19">
                <a:extLst>
                  <a:ext uri="{FF2B5EF4-FFF2-40B4-BE49-F238E27FC236}">
                    <a16:creationId xmlns:a16="http://schemas.microsoft.com/office/drawing/2014/main" id="{30C1F9A0-4FA6-4F6F-B2D0-A1BBA41DF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0">
                <a:extLst>
                  <a:ext uri="{FF2B5EF4-FFF2-40B4-BE49-F238E27FC236}">
                    <a16:creationId xmlns:a16="http://schemas.microsoft.com/office/drawing/2014/main" id="{01BF274F-C7B8-44B4-A183-307D8619D2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Rectangle 21">
                <a:extLst>
                  <a:ext uri="{FF2B5EF4-FFF2-40B4-BE49-F238E27FC236}">
                    <a16:creationId xmlns:a16="http://schemas.microsoft.com/office/drawing/2014/main" id="{037E8930-0F22-4558-9432-F18953E32A0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1" name="Freeform 22">
                <a:extLst>
                  <a:ext uri="{FF2B5EF4-FFF2-40B4-BE49-F238E27FC236}">
                    <a16:creationId xmlns:a16="http://schemas.microsoft.com/office/drawing/2014/main" id="{9AFC3429-FF29-47FF-A4A8-317A979DB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23">
                <a:extLst>
                  <a:ext uri="{FF2B5EF4-FFF2-40B4-BE49-F238E27FC236}">
                    <a16:creationId xmlns:a16="http://schemas.microsoft.com/office/drawing/2014/main" id="{91D48543-2C05-4768-80B1-ECA6F88508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24">
                <a:extLst>
                  <a:ext uri="{FF2B5EF4-FFF2-40B4-BE49-F238E27FC236}">
                    <a16:creationId xmlns:a16="http://schemas.microsoft.com/office/drawing/2014/main" id="{3AC527CC-154C-4370-A25B-74AC5B4A6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25">
                <a:extLst>
                  <a:ext uri="{FF2B5EF4-FFF2-40B4-BE49-F238E27FC236}">
                    <a16:creationId xmlns:a16="http://schemas.microsoft.com/office/drawing/2014/main" id="{798B18F5-51C9-4E50-95C5-A850EF5398A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26">
                <a:extLst>
                  <a:ext uri="{FF2B5EF4-FFF2-40B4-BE49-F238E27FC236}">
                    <a16:creationId xmlns:a16="http://schemas.microsoft.com/office/drawing/2014/main" id="{15B4CF27-638C-4979-B0FD-6263E130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27">
                <a:extLst>
                  <a:ext uri="{FF2B5EF4-FFF2-40B4-BE49-F238E27FC236}">
                    <a16:creationId xmlns:a16="http://schemas.microsoft.com/office/drawing/2014/main" id="{236C6A22-48A2-4442-B82D-30DB49827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28">
                <a:extLst>
                  <a:ext uri="{FF2B5EF4-FFF2-40B4-BE49-F238E27FC236}">
                    <a16:creationId xmlns:a16="http://schemas.microsoft.com/office/drawing/2014/main" id="{1BB7BCE1-0D99-412E-ABA6-81412638E9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29">
                <a:extLst>
                  <a:ext uri="{FF2B5EF4-FFF2-40B4-BE49-F238E27FC236}">
                    <a16:creationId xmlns:a16="http://schemas.microsoft.com/office/drawing/2014/main" id="{C20E57E0-0912-44F2-93DA-75E4D13F3B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30">
                <a:extLst>
                  <a:ext uri="{FF2B5EF4-FFF2-40B4-BE49-F238E27FC236}">
                    <a16:creationId xmlns:a16="http://schemas.microsoft.com/office/drawing/2014/main" id="{DF059390-54ED-44F4-983F-92FF36AD9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31">
                <a:extLst>
                  <a:ext uri="{FF2B5EF4-FFF2-40B4-BE49-F238E27FC236}">
                    <a16:creationId xmlns:a16="http://schemas.microsoft.com/office/drawing/2014/main" id="{42D5E9ED-595D-443D-8CDC-D8FCD4021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3" name="Group 12">
              <a:extLst>
                <a:ext uri="{FF2B5EF4-FFF2-40B4-BE49-F238E27FC236}">
                  <a16:creationId xmlns:a16="http://schemas.microsoft.com/office/drawing/2014/main" id="{DB14A457-C54A-4F1E-91FB-0FEE49877D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14" name="Freeform 32">
                <a:extLst>
                  <a:ext uri="{FF2B5EF4-FFF2-40B4-BE49-F238E27FC236}">
                    <a16:creationId xmlns:a16="http://schemas.microsoft.com/office/drawing/2014/main" id="{791F3E2E-D393-464E-84B4-9B30D071AD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 name="Freeform 33">
                <a:extLst>
                  <a:ext uri="{FF2B5EF4-FFF2-40B4-BE49-F238E27FC236}">
                    <a16:creationId xmlns:a16="http://schemas.microsoft.com/office/drawing/2014/main" id="{EBEEAD6F-6425-4F85-A8A8-4FF19A909B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 name="Freeform 34">
                <a:extLst>
                  <a:ext uri="{FF2B5EF4-FFF2-40B4-BE49-F238E27FC236}">
                    <a16:creationId xmlns:a16="http://schemas.microsoft.com/office/drawing/2014/main" id="{8AACA44E-9D6C-4708-8D61-D767B6620B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Freeform 35">
                <a:extLst>
                  <a:ext uri="{FF2B5EF4-FFF2-40B4-BE49-F238E27FC236}">
                    <a16:creationId xmlns:a16="http://schemas.microsoft.com/office/drawing/2014/main" id="{B6E3525F-9937-463E-872C-8EB7C62D1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36">
                <a:extLst>
                  <a:ext uri="{FF2B5EF4-FFF2-40B4-BE49-F238E27FC236}">
                    <a16:creationId xmlns:a16="http://schemas.microsoft.com/office/drawing/2014/main" id="{BE829B0B-C602-40F1-81D1-A55332343D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37">
                <a:extLst>
                  <a:ext uri="{FF2B5EF4-FFF2-40B4-BE49-F238E27FC236}">
                    <a16:creationId xmlns:a16="http://schemas.microsoft.com/office/drawing/2014/main" id="{92660531-24B5-4B97-A4A2-64686E235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38">
                <a:extLst>
                  <a:ext uri="{FF2B5EF4-FFF2-40B4-BE49-F238E27FC236}">
                    <a16:creationId xmlns:a16="http://schemas.microsoft.com/office/drawing/2014/main" id="{6242D0CE-6FFD-4D17-AC26-BD3E481195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39">
                <a:extLst>
                  <a:ext uri="{FF2B5EF4-FFF2-40B4-BE49-F238E27FC236}">
                    <a16:creationId xmlns:a16="http://schemas.microsoft.com/office/drawing/2014/main" id="{61631F37-AF37-4DB9-8D98-A08586C76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40">
                <a:extLst>
                  <a:ext uri="{FF2B5EF4-FFF2-40B4-BE49-F238E27FC236}">
                    <a16:creationId xmlns:a16="http://schemas.microsoft.com/office/drawing/2014/main" id="{2A2597FF-2F22-40BB-A7B3-19C4DFCFFA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Rectangle 41">
                <a:extLst>
                  <a:ext uri="{FF2B5EF4-FFF2-40B4-BE49-F238E27FC236}">
                    <a16:creationId xmlns:a16="http://schemas.microsoft.com/office/drawing/2014/main" id="{DCC8773C-0113-4046-B222-C8F4080AF38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pic>
        <p:nvPicPr>
          <p:cNvPr id="52" name="Picture 2">
            <a:extLst>
              <a:ext uri="{FF2B5EF4-FFF2-40B4-BE49-F238E27FC236}">
                <a16:creationId xmlns:a16="http://schemas.microsoft.com/office/drawing/2014/main" id="{1B17CCE2-CEEF-40CA-8C4D-0DC2DCA78A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54" name="Round Diagonal Corner Rectangle 9">
            <a:extLst>
              <a:ext uri="{FF2B5EF4-FFF2-40B4-BE49-F238E27FC236}">
                <a16:creationId xmlns:a16="http://schemas.microsoft.com/office/drawing/2014/main" id="{66D4F5BA-1D71-49B2-8A7F-6B4EB94D7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50" y="808057"/>
            <a:ext cx="5286376"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531295EB-6D24-43B6-BC79-7DE9C082F54D}"/>
              </a:ext>
            </a:extLst>
          </p:cNvPr>
          <p:cNvPicPr>
            <a:picLocks noChangeAspect="1"/>
          </p:cNvPicPr>
          <p:nvPr/>
        </p:nvPicPr>
        <p:blipFill>
          <a:blip r:embed="rId3"/>
          <a:stretch>
            <a:fillRect/>
          </a:stretch>
        </p:blipFill>
        <p:spPr>
          <a:xfrm>
            <a:off x="1118988" y="1442249"/>
            <a:ext cx="4635583" cy="3977565"/>
          </a:xfrm>
          <a:prstGeom prst="rect">
            <a:avLst/>
          </a:prstGeom>
        </p:spPr>
      </p:pic>
      <p:sp>
        <p:nvSpPr>
          <p:cNvPr id="3" name="Marcador de contenido 2">
            <a:extLst>
              <a:ext uri="{FF2B5EF4-FFF2-40B4-BE49-F238E27FC236}">
                <a16:creationId xmlns:a16="http://schemas.microsoft.com/office/drawing/2014/main" id="{76FB46E0-E8FD-41DD-8D34-2674AA4520D3}"/>
              </a:ext>
            </a:extLst>
          </p:cNvPr>
          <p:cNvSpPr>
            <a:spLocks noGrp="1"/>
          </p:cNvSpPr>
          <p:nvPr>
            <p:ph idx="1"/>
          </p:nvPr>
        </p:nvSpPr>
        <p:spPr>
          <a:xfrm>
            <a:off x="6300075" y="2249487"/>
            <a:ext cx="5264862" cy="1179513"/>
          </a:xfrm>
          <a:solidFill>
            <a:srgbClr val="134770"/>
          </a:solidFill>
        </p:spPr>
        <p:txBody>
          <a:bodyPr>
            <a:normAutofit fontScale="85000" lnSpcReduction="20000"/>
          </a:bodyPr>
          <a:lstStyle/>
          <a:p>
            <a:r>
              <a:rPr lang="es-PA" dirty="0">
                <a:solidFill>
                  <a:srgbClr val="FFFFFF"/>
                </a:solidFill>
                <a:effectLst>
                  <a:outerShdw blurRad="38100" dist="38100" dir="2700000" algn="tl">
                    <a:srgbClr val="000000">
                      <a:alpha val="43137"/>
                    </a:srgbClr>
                  </a:outerShdw>
                </a:effectLst>
              </a:rPr>
              <a:t>Fundamento de la definición </a:t>
            </a:r>
            <a:r>
              <a:rPr lang="es-PA" dirty="0" err="1">
                <a:solidFill>
                  <a:srgbClr val="FFFFFF"/>
                </a:solidFill>
                <a:effectLst>
                  <a:outerShdw blurRad="38100" dist="38100" dir="2700000" algn="tl">
                    <a:srgbClr val="000000">
                      <a:alpha val="43137"/>
                    </a:srgbClr>
                  </a:outerShdw>
                </a:effectLst>
              </a:rPr>
              <a:t>segun</a:t>
            </a:r>
            <a:r>
              <a:rPr lang="es-PA" dirty="0">
                <a:solidFill>
                  <a:srgbClr val="FFFFFF"/>
                </a:solidFill>
                <a:effectLst>
                  <a:outerShdw blurRad="38100" dist="38100" dir="2700000" algn="tl">
                    <a:srgbClr val="000000">
                      <a:alpha val="43137"/>
                    </a:srgbClr>
                  </a:outerShdw>
                </a:effectLst>
              </a:rPr>
              <a:t> TFG</a:t>
            </a:r>
          </a:p>
          <a:p>
            <a:endParaRPr lang="en-US" dirty="0">
              <a:solidFill>
                <a:srgbClr val="FFFFFF"/>
              </a:solidFill>
              <a:effectLst>
                <a:outerShdw blurRad="38100" dist="38100" dir="2700000" algn="tl">
                  <a:srgbClr val="000000">
                    <a:alpha val="43137"/>
                  </a:srgbClr>
                </a:outerShdw>
              </a:effectLst>
            </a:endParaRPr>
          </a:p>
          <a:p>
            <a:r>
              <a:rPr lang="en-US" sz="1500" dirty="0">
                <a:solidFill>
                  <a:srgbClr val="FFFFFF"/>
                </a:solidFill>
                <a:effectLst>
                  <a:outerShdw blurRad="38100" dist="38100" dir="2700000" algn="tl">
                    <a:srgbClr val="000000">
                      <a:alpha val="43137"/>
                    </a:srgbClr>
                  </a:outerShdw>
                </a:effectLst>
              </a:rPr>
              <a:t>Fuente: NHANES 1999-2010</a:t>
            </a:r>
            <a:endParaRPr lang="es-PA" sz="1500" dirty="0">
              <a:solidFill>
                <a:srgbClr val="FFFFFF"/>
              </a:solidFill>
              <a:effectLst>
                <a:outerShdw blurRad="38100" dist="38100" dir="2700000" algn="tl">
                  <a:srgbClr val="000000">
                    <a:alpha val="43137"/>
                  </a:srgbClr>
                </a:outerShdw>
              </a:effectLst>
            </a:endParaRPr>
          </a:p>
        </p:txBody>
      </p:sp>
      <p:sp>
        <p:nvSpPr>
          <p:cNvPr id="51" name="Título 1">
            <a:extLst>
              <a:ext uri="{FF2B5EF4-FFF2-40B4-BE49-F238E27FC236}">
                <a16:creationId xmlns:a16="http://schemas.microsoft.com/office/drawing/2014/main" id="{768A4973-D15F-4223-B0F4-23F7A884E951}"/>
              </a:ext>
            </a:extLst>
          </p:cNvPr>
          <p:cNvSpPr>
            <a:spLocks noGrp="1"/>
          </p:cNvSpPr>
          <p:nvPr>
            <p:ph type="title"/>
          </p:nvPr>
        </p:nvSpPr>
        <p:spPr>
          <a:xfrm>
            <a:off x="6570663" y="619125"/>
            <a:ext cx="4746625" cy="1477963"/>
          </a:xfrm>
          <a:solidFill>
            <a:srgbClr val="134770"/>
          </a:solidFill>
        </p:spPr>
        <p:txBody>
          <a:bodyPr>
            <a:normAutofit/>
          </a:bodyPr>
          <a:lstStyle/>
          <a:p>
            <a:pPr algn="ctr"/>
            <a:r>
              <a:rPr lang="en-US" sz="2800" dirty="0" err="1">
                <a:solidFill>
                  <a:srgbClr val="FFC000"/>
                </a:solidFill>
                <a:effectLst>
                  <a:outerShdw blurRad="38100" dist="38100" dir="2700000" algn="tl">
                    <a:srgbClr val="000000">
                      <a:alpha val="43137"/>
                    </a:srgbClr>
                  </a:outerShdw>
                </a:effectLst>
              </a:rPr>
              <a:t>Resultados</a:t>
            </a:r>
            <a:r>
              <a:rPr lang="en-US" sz="2800" dirty="0">
                <a:solidFill>
                  <a:srgbClr val="FFC000"/>
                </a:solidFill>
                <a:effectLst>
                  <a:outerShdw blurRad="38100" dist="38100" dir="2700000" algn="tl">
                    <a:srgbClr val="000000">
                      <a:alpha val="43137"/>
                    </a:srgbClr>
                  </a:outerShdw>
                </a:effectLst>
              </a:rPr>
              <a:t> de </a:t>
            </a:r>
            <a:r>
              <a:rPr lang="en-US" sz="2800" dirty="0" err="1">
                <a:solidFill>
                  <a:srgbClr val="FFC000"/>
                </a:solidFill>
                <a:effectLst>
                  <a:outerShdw blurRad="38100" dist="38100" dir="2700000" algn="tl">
                    <a:srgbClr val="000000">
                      <a:alpha val="43137"/>
                    </a:srgbClr>
                  </a:outerShdw>
                </a:effectLst>
              </a:rPr>
              <a:t>laboratorios</a:t>
            </a:r>
            <a:r>
              <a:rPr lang="en-US" sz="2800" dirty="0">
                <a:solidFill>
                  <a:srgbClr val="FFC000"/>
                </a:solidFill>
                <a:effectLst>
                  <a:outerShdw blurRad="38100" dist="38100" dir="2700000" algn="tl">
                    <a:srgbClr val="000000">
                      <a:alpha val="43137"/>
                    </a:srgbClr>
                  </a:outerShdw>
                </a:effectLst>
              </a:rPr>
              <a:t> </a:t>
            </a:r>
            <a:r>
              <a:rPr lang="en-US" sz="2800" dirty="0" err="1">
                <a:solidFill>
                  <a:srgbClr val="FFC000"/>
                </a:solidFill>
                <a:effectLst>
                  <a:outerShdw blurRad="38100" dist="38100" dir="2700000" algn="tl">
                    <a:srgbClr val="000000">
                      <a:alpha val="43137"/>
                    </a:srgbClr>
                  </a:outerShdw>
                </a:effectLst>
              </a:rPr>
              <a:t>segun</a:t>
            </a:r>
            <a:r>
              <a:rPr lang="en-US" sz="2800" dirty="0">
                <a:solidFill>
                  <a:srgbClr val="FFC000"/>
                </a:solidFill>
                <a:effectLst>
                  <a:outerShdw blurRad="38100" dist="38100" dir="2700000" algn="tl">
                    <a:srgbClr val="000000">
                      <a:alpha val="43137"/>
                    </a:srgbClr>
                  </a:outerShdw>
                </a:effectLst>
              </a:rPr>
              <a:t> </a:t>
            </a:r>
            <a:r>
              <a:rPr lang="en-US" sz="2800" dirty="0" err="1">
                <a:solidFill>
                  <a:srgbClr val="FFC000"/>
                </a:solidFill>
                <a:effectLst>
                  <a:outerShdw blurRad="38100" dist="38100" dir="2700000" algn="tl">
                    <a:srgbClr val="000000">
                      <a:alpha val="43137"/>
                    </a:srgbClr>
                  </a:outerShdw>
                </a:effectLst>
              </a:rPr>
              <a:t>tfg</a:t>
            </a:r>
            <a:r>
              <a:rPr lang="en-US" sz="2800" dirty="0">
                <a:solidFill>
                  <a:srgbClr val="FFC000"/>
                </a:solidFill>
                <a:effectLst>
                  <a:outerShdw blurRad="38100" dist="38100" dir="2700000" algn="tl">
                    <a:srgbClr val="000000">
                      <a:alpha val="43137"/>
                    </a:srgbClr>
                  </a:outerShdw>
                </a:effectLst>
              </a:rPr>
              <a:t> - </a:t>
            </a:r>
            <a:r>
              <a:rPr lang="en-US" sz="2800" dirty="0" err="1">
                <a:solidFill>
                  <a:srgbClr val="FFC000"/>
                </a:solidFill>
                <a:effectLst>
                  <a:outerShdw blurRad="38100" dist="38100" dir="2700000" algn="tl">
                    <a:srgbClr val="000000">
                      <a:alpha val="43137"/>
                    </a:srgbClr>
                  </a:outerShdw>
                </a:effectLst>
              </a:rPr>
              <a:t>erc</a:t>
            </a:r>
            <a:endParaRPr lang="es-PA" sz="28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2568348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0" name="Picture 2" descr="Image result for fear">
            <a:extLst>
              <a:ext uri="{FF2B5EF4-FFF2-40B4-BE49-F238E27FC236}">
                <a16:creationId xmlns:a16="http://schemas.microsoft.com/office/drawing/2014/main" id="{92D9FB13-4FD5-427D-B043-C20F6AE44B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68" r="6903"/>
          <a:stretch/>
        </p:blipFill>
        <p:spPr bwMode="auto">
          <a:xfrm>
            <a:off x="20" y="1"/>
            <a:ext cx="6016469" cy="6858001"/>
          </a:xfrm>
          <a:custGeom>
            <a:avLst/>
            <a:gdLst>
              <a:gd name="connsiteX0" fmla="*/ 0 w 6016489"/>
              <a:gd name="connsiteY0" fmla="*/ 0 h 6858001"/>
              <a:gd name="connsiteX1" fmla="*/ 6016489 w 6016489"/>
              <a:gd name="connsiteY1" fmla="*/ 0 h 6858001"/>
              <a:gd name="connsiteX2" fmla="*/ 6016489 w 6016489"/>
              <a:gd name="connsiteY2" fmla="*/ 3 h 6858001"/>
              <a:gd name="connsiteX3" fmla="*/ 4217356 w 6016489"/>
              <a:gd name="connsiteY3" fmla="*/ 3 h 6858001"/>
              <a:gd name="connsiteX4" fmla="*/ 4429187 w 6016489"/>
              <a:gd name="connsiteY4" fmla="*/ 675864 h 6858001"/>
              <a:gd name="connsiteX5" fmla="*/ 4426326 w 6016489"/>
              <a:gd name="connsiteY5" fmla="*/ 675864 h 6858001"/>
              <a:gd name="connsiteX6" fmla="*/ 5659819 w 6016489"/>
              <a:gd name="connsiteY6" fmla="*/ 4611414 h 6858001"/>
              <a:gd name="connsiteX7" fmla="*/ 3962482 w 6016489"/>
              <a:gd name="connsiteY7" fmla="*/ 6858000 h 6858001"/>
              <a:gd name="connsiteX8" fmla="*/ 6016489 w 6016489"/>
              <a:gd name="connsiteY8" fmla="*/ 6858000 h 6858001"/>
              <a:gd name="connsiteX9" fmla="*/ 6016489 w 6016489"/>
              <a:gd name="connsiteY9" fmla="*/ 6858001 h 6858001"/>
              <a:gd name="connsiteX10" fmla="*/ 0 w 6016489"/>
              <a:gd name="connsiteY10"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6489" h="6858001">
                <a:moveTo>
                  <a:pt x="0" y="0"/>
                </a:moveTo>
                <a:lnTo>
                  <a:pt x="6016489" y="0"/>
                </a:lnTo>
                <a:lnTo>
                  <a:pt x="6016489" y="3"/>
                </a:lnTo>
                <a:lnTo>
                  <a:pt x="4217356" y="3"/>
                </a:lnTo>
                <a:lnTo>
                  <a:pt x="4429187" y="675864"/>
                </a:lnTo>
                <a:lnTo>
                  <a:pt x="4426326" y="675864"/>
                </a:lnTo>
                <a:lnTo>
                  <a:pt x="5659819" y="4611414"/>
                </a:lnTo>
                <a:lnTo>
                  <a:pt x="3962482" y="6858000"/>
                </a:lnTo>
                <a:lnTo>
                  <a:pt x="6016489" y="6858000"/>
                </a:lnTo>
                <a:lnTo>
                  <a:pt x="6016489" y="6858001"/>
                </a:lnTo>
                <a:lnTo>
                  <a:pt x="0" y="6858001"/>
                </a:lnTo>
                <a:close/>
              </a:path>
            </a:pathLst>
          </a:custGeom>
          <a:noFill/>
          <a:extLst>
            <a:ext uri="{909E8E84-426E-40DD-AFC4-6F175D3DCCD1}">
              <a14:hiddenFill xmlns:a14="http://schemas.microsoft.com/office/drawing/2010/main">
                <a:solidFill>
                  <a:srgbClr val="FFFFFF"/>
                </a:solidFill>
              </a14:hiddenFill>
            </a:ext>
          </a:extLst>
        </p:spPr>
      </p:pic>
      <p:pic>
        <p:nvPicPr>
          <p:cNvPr id="2056" name="Picture 8" descr="Image result for tiempo">
            <a:extLst>
              <a:ext uri="{FF2B5EF4-FFF2-40B4-BE49-F238E27FC236}">
                <a16:creationId xmlns:a16="http://schemas.microsoft.com/office/drawing/2014/main" id="{B330B172-7816-4239-ACC9-17549FDFFC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91" r="21748" b="1"/>
          <a:stretch/>
        </p:blipFill>
        <p:spPr bwMode="auto">
          <a:xfrm>
            <a:off x="4307056" y="10"/>
            <a:ext cx="4831627" cy="452000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a:noFill/>
          <a:extLst>
            <a:ext uri="{909E8E84-426E-40DD-AFC4-6F175D3DCCD1}">
              <a14:hiddenFill xmlns:a14="http://schemas.microsoft.com/office/drawing/2010/main">
                <a:solidFill>
                  <a:srgbClr val="FFFFFF"/>
                </a:solidFill>
              </a14:hiddenFill>
            </a:ext>
          </a:extLst>
        </p:spPr>
      </p:pic>
      <p:pic>
        <p:nvPicPr>
          <p:cNvPr id="158" name="Picture 4" descr="Image result for indecision">
            <a:extLst>
              <a:ext uri="{FF2B5EF4-FFF2-40B4-BE49-F238E27FC236}">
                <a16:creationId xmlns:a16="http://schemas.microsoft.com/office/drawing/2014/main" id="{05692125-0205-45DF-B2BA-72E4DD5E2B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40" r="12689"/>
          <a:stretch/>
        </p:blipFill>
        <p:spPr bwMode="auto">
          <a:xfrm>
            <a:off x="4068531" y="-1"/>
            <a:ext cx="8123469" cy="6858000"/>
          </a:xfrm>
          <a:custGeom>
            <a:avLst/>
            <a:gdLst>
              <a:gd name="connsiteX0" fmla="*/ 5181344 w 8123469"/>
              <a:gd name="connsiteY0" fmla="*/ 0 h 6858000"/>
              <a:gd name="connsiteX1" fmla="*/ 8123469 w 8123469"/>
              <a:gd name="connsiteY1" fmla="*/ 0 h 6858000"/>
              <a:gd name="connsiteX2" fmla="*/ 8123469 w 8123469"/>
              <a:gd name="connsiteY2" fmla="*/ 6858000 h 6858000"/>
              <a:gd name="connsiteX3" fmla="*/ 0 w 81234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3469" h="6858000">
                <a:moveTo>
                  <a:pt x="5181344" y="0"/>
                </a:moveTo>
                <a:lnTo>
                  <a:pt x="8123469" y="0"/>
                </a:lnTo>
                <a:lnTo>
                  <a:pt x="8123469"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65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75AF3B-5284-4B97-9BB7-55C6FB369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0F1F7ED-DA39-478F-85DA-317DE08941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13" name="Group 12">
              <a:extLst>
                <a:ext uri="{FF2B5EF4-FFF2-40B4-BE49-F238E27FC236}">
                  <a16:creationId xmlns:a16="http://schemas.microsoft.com/office/drawing/2014/main" id="{1DAE5903-52E8-4F25-8473-93EF4837763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5" name="Rectangle 5">
                <a:extLst>
                  <a:ext uri="{FF2B5EF4-FFF2-40B4-BE49-F238E27FC236}">
                    <a16:creationId xmlns:a16="http://schemas.microsoft.com/office/drawing/2014/main" id="{894835C1-32DE-4571-AD10-28D58CB8CF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6" name="Freeform 6">
                <a:extLst>
                  <a:ext uri="{FF2B5EF4-FFF2-40B4-BE49-F238E27FC236}">
                    <a16:creationId xmlns:a16="http://schemas.microsoft.com/office/drawing/2014/main" id="{097A5B92-0B48-4251-9764-D34DF88920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7">
                <a:extLst>
                  <a:ext uri="{FF2B5EF4-FFF2-40B4-BE49-F238E27FC236}">
                    <a16:creationId xmlns:a16="http://schemas.microsoft.com/office/drawing/2014/main" id="{E222BF19-57E7-43F3-A2B9-2398BEF966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8">
                <a:extLst>
                  <a:ext uri="{FF2B5EF4-FFF2-40B4-BE49-F238E27FC236}">
                    <a16:creationId xmlns:a16="http://schemas.microsoft.com/office/drawing/2014/main" id="{60C8836E-B7D9-48A9-8FD9-4CC52AF44D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9">
                <a:extLst>
                  <a:ext uri="{FF2B5EF4-FFF2-40B4-BE49-F238E27FC236}">
                    <a16:creationId xmlns:a16="http://schemas.microsoft.com/office/drawing/2014/main" id="{8504740E-456D-4FB9-9520-4317CCFA71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0">
                <a:extLst>
                  <a:ext uri="{FF2B5EF4-FFF2-40B4-BE49-F238E27FC236}">
                    <a16:creationId xmlns:a16="http://schemas.microsoft.com/office/drawing/2014/main" id="{1563A7B4-B1D5-4F93-AFF9-2EB78655F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1">
                <a:extLst>
                  <a:ext uri="{FF2B5EF4-FFF2-40B4-BE49-F238E27FC236}">
                    <a16:creationId xmlns:a16="http://schemas.microsoft.com/office/drawing/2014/main" id="{D139ED24-FA37-4470-8B42-D0D00EDE1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2">
                <a:extLst>
                  <a:ext uri="{FF2B5EF4-FFF2-40B4-BE49-F238E27FC236}">
                    <a16:creationId xmlns:a16="http://schemas.microsoft.com/office/drawing/2014/main" id="{48825AA7-BB26-45C2-93A2-1AD8D9A232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13">
                <a:extLst>
                  <a:ext uri="{FF2B5EF4-FFF2-40B4-BE49-F238E27FC236}">
                    <a16:creationId xmlns:a16="http://schemas.microsoft.com/office/drawing/2014/main" id="{A98D0B91-D4E4-402D-8234-E96987219E9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14">
                <a:extLst>
                  <a:ext uri="{FF2B5EF4-FFF2-40B4-BE49-F238E27FC236}">
                    <a16:creationId xmlns:a16="http://schemas.microsoft.com/office/drawing/2014/main" id="{94F1DB97-3769-4DA5-9F45-47132C312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15">
                <a:extLst>
                  <a:ext uri="{FF2B5EF4-FFF2-40B4-BE49-F238E27FC236}">
                    <a16:creationId xmlns:a16="http://schemas.microsoft.com/office/drawing/2014/main" id="{A9BC86E2-B185-4D80-81B5-A8D387E67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Line 16">
                <a:extLst>
                  <a:ext uri="{FF2B5EF4-FFF2-40B4-BE49-F238E27FC236}">
                    <a16:creationId xmlns:a16="http://schemas.microsoft.com/office/drawing/2014/main" id="{FA773F49-8CD0-46DC-B986-F2DB57BD726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8C55A009-3401-4888-93C7-4ED51CBC6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18">
                <a:extLst>
                  <a:ext uri="{FF2B5EF4-FFF2-40B4-BE49-F238E27FC236}">
                    <a16:creationId xmlns:a16="http://schemas.microsoft.com/office/drawing/2014/main" id="{10B44829-5BB5-48C5-8492-699971FE7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19">
                <a:extLst>
                  <a:ext uri="{FF2B5EF4-FFF2-40B4-BE49-F238E27FC236}">
                    <a16:creationId xmlns:a16="http://schemas.microsoft.com/office/drawing/2014/main" id="{30C1F9A0-4FA6-4F6F-B2D0-A1BBA41DF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0">
                <a:extLst>
                  <a:ext uri="{FF2B5EF4-FFF2-40B4-BE49-F238E27FC236}">
                    <a16:creationId xmlns:a16="http://schemas.microsoft.com/office/drawing/2014/main" id="{01BF274F-C7B8-44B4-A183-307D8619D2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Rectangle 21">
                <a:extLst>
                  <a:ext uri="{FF2B5EF4-FFF2-40B4-BE49-F238E27FC236}">
                    <a16:creationId xmlns:a16="http://schemas.microsoft.com/office/drawing/2014/main" id="{037E8930-0F22-4558-9432-F18953E32A0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2" name="Freeform 22">
                <a:extLst>
                  <a:ext uri="{FF2B5EF4-FFF2-40B4-BE49-F238E27FC236}">
                    <a16:creationId xmlns:a16="http://schemas.microsoft.com/office/drawing/2014/main" id="{9AFC3429-FF29-47FF-A4A8-317A979DB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23">
                <a:extLst>
                  <a:ext uri="{FF2B5EF4-FFF2-40B4-BE49-F238E27FC236}">
                    <a16:creationId xmlns:a16="http://schemas.microsoft.com/office/drawing/2014/main" id="{91D48543-2C05-4768-80B1-ECA6F88508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24">
                <a:extLst>
                  <a:ext uri="{FF2B5EF4-FFF2-40B4-BE49-F238E27FC236}">
                    <a16:creationId xmlns:a16="http://schemas.microsoft.com/office/drawing/2014/main" id="{3AC527CC-154C-4370-A25B-74AC5B4A6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25">
                <a:extLst>
                  <a:ext uri="{FF2B5EF4-FFF2-40B4-BE49-F238E27FC236}">
                    <a16:creationId xmlns:a16="http://schemas.microsoft.com/office/drawing/2014/main" id="{798B18F5-51C9-4E50-95C5-A850EF5398A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26">
                <a:extLst>
                  <a:ext uri="{FF2B5EF4-FFF2-40B4-BE49-F238E27FC236}">
                    <a16:creationId xmlns:a16="http://schemas.microsoft.com/office/drawing/2014/main" id="{15B4CF27-638C-4979-B0FD-6263E130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27">
                <a:extLst>
                  <a:ext uri="{FF2B5EF4-FFF2-40B4-BE49-F238E27FC236}">
                    <a16:creationId xmlns:a16="http://schemas.microsoft.com/office/drawing/2014/main" id="{236C6A22-48A2-4442-B82D-30DB49827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28">
                <a:extLst>
                  <a:ext uri="{FF2B5EF4-FFF2-40B4-BE49-F238E27FC236}">
                    <a16:creationId xmlns:a16="http://schemas.microsoft.com/office/drawing/2014/main" id="{1BB7BCE1-0D99-412E-ABA6-81412638E9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29">
                <a:extLst>
                  <a:ext uri="{FF2B5EF4-FFF2-40B4-BE49-F238E27FC236}">
                    <a16:creationId xmlns:a16="http://schemas.microsoft.com/office/drawing/2014/main" id="{C20E57E0-0912-44F2-93DA-75E4D13F3B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30">
                <a:extLst>
                  <a:ext uri="{FF2B5EF4-FFF2-40B4-BE49-F238E27FC236}">
                    <a16:creationId xmlns:a16="http://schemas.microsoft.com/office/drawing/2014/main" id="{DF059390-54ED-44F4-983F-92FF36AD9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31">
                <a:extLst>
                  <a:ext uri="{FF2B5EF4-FFF2-40B4-BE49-F238E27FC236}">
                    <a16:creationId xmlns:a16="http://schemas.microsoft.com/office/drawing/2014/main" id="{42D5E9ED-595D-443D-8CDC-D8FCD4021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4" name="Group 13">
              <a:extLst>
                <a:ext uri="{FF2B5EF4-FFF2-40B4-BE49-F238E27FC236}">
                  <a16:creationId xmlns:a16="http://schemas.microsoft.com/office/drawing/2014/main" id="{DB14A457-C54A-4F1E-91FB-0FEE49877D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15" name="Freeform 32">
                <a:extLst>
                  <a:ext uri="{FF2B5EF4-FFF2-40B4-BE49-F238E27FC236}">
                    <a16:creationId xmlns:a16="http://schemas.microsoft.com/office/drawing/2014/main" id="{791F3E2E-D393-464E-84B4-9B30D071AD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 name="Freeform 33">
                <a:extLst>
                  <a:ext uri="{FF2B5EF4-FFF2-40B4-BE49-F238E27FC236}">
                    <a16:creationId xmlns:a16="http://schemas.microsoft.com/office/drawing/2014/main" id="{EBEEAD6F-6425-4F85-A8A8-4FF19A909B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Freeform 34">
                <a:extLst>
                  <a:ext uri="{FF2B5EF4-FFF2-40B4-BE49-F238E27FC236}">
                    <a16:creationId xmlns:a16="http://schemas.microsoft.com/office/drawing/2014/main" id="{8AACA44E-9D6C-4708-8D61-D767B6620B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35">
                <a:extLst>
                  <a:ext uri="{FF2B5EF4-FFF2-40B4-BE49-F238E27FC236}">
                    <a16:creationId xmlns:a16="http://schemas.microsoft.com/office/drawing/2014/main" id="{B6E3525F-9937-463E-872C-8EB7C62D1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36">
                <a:extLst>
                  <a:ext uri="{FF2B5EF4-FFF2-40B4-BE49-F238E27FC236}">
                    <a16:creationId xmlns:a16="http://schemas.microsoft.com/office/drawing/2014/main" id="{BE829B0B-C602-40F1-81D1-A55332343D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37">
                <a:extLst>
                  <a:ext uri="{FF2B5EF4-FFF2-40B4-BE49-F238E27FC236}">
                    <a16:creationId xmlns:a16="http://schemas.microsoft.com/office/drawing/2014/main" id="{92660531-24B5-4B97-A4A2-64686E235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38">
                <a:extLst>
                  <a:ext uri="{FF2B5EF4-FFF2-40B4-BE49-F238E27FC236}">
                    <a16:creationId xmlns:a16="http://schemas.microsoft.com/office/drawing/2014/main" id="{6242D0CE-6FFD-4D17-AC26-BD3E481195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39">
                <a:extLst>
                  <a:ext uri="{FF2B5EF4-FFF2-40B4-BE49-F238E27FC236}">
                    <a16:creationId xmlns:a16="http://schemas.microsoft.com/office/drawing/2014/main" id="{61631F37-AF37-4DB9-8D98-A08586C76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40">
                <a:extLst>
                  <a:ext uri="{FF2B5EF4-FFF2-40B4-BE49-F238E27FC236}">
                    <a16:creationId xmlns:a16="http://schemas.microsoft.com/office/drawing/2014/main" id="{2A2597FF-2F22-40BB-A7B3-19C4DFCFFA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Rectangle 41">
                <a:extLst>
                  <a:ext uri="{FF2B5EF4-FFF2-40B4-BE49-F238E27FC236}">
                    <a16:creationId xmlns:a16="http://schemas.microsoft.com/office/drawing/2014/main" id="{DCC8773C-0113-4046-B222-C8F4080AF38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pic>
        <p:nvPicPr>
          <p:cNvPr id="53" name="Picture 2">
            <a:extLst>
              <a:ext uri="{FF2B5EF4-FFF2-40B4-BE49-F238E27FC236}">
                <a16:creationId xmlns:a16="http://schemas.microsoft.com/office/drawing/2014/main" id="{1B17CCE2-CEEF-40CA-8C4D-0DC2DCA78A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5" name="Título 1">
            <a:extLst>
              <a:ext uri="{FF2B5EF4-FFF2-40B4-BE49-F238E27FC236}">
                <a16:creationId xmlns:a16="http://schemas.microsoft.com/office/drawing/2014/main" id="{3F069EA0-89CD-4DC2-91A6-8C1454902B18}"/>
              </a:ext>
            </a:extLst>
          </p:cNvPr>
          <p:cNvSpPr>
            <a:spLocks noGrp="1"/>
          </p:cNvSpPr>
          <p:nvPr>
            <p:ph type="title"/>
          </p:nvPr>
        </p:nvSpPr>
        <p:spPr>
          <a:xfrm>
            <a:off x="6569957" y="618518"/>
            <a:ext cx="4747088" cy="1372208"/>
          </a:xfrm>
          <a:solidFill>
            <a:srgbClr val="134770"/>
          </a:solidFill>
        </p:spPr>
        <p:txBody>
          <a:bodyPr>
            <a:normAutofit/>
          </a:bodyPr>
          <a:lstStyle/>
          <a:p>
            <a:pPr algn="ctr"/>
            <a:r>
              <a:rPr lang="en-US" sz="3300" dirty="0" err="1">
                <a:solidFill>
                  <a:srgbClr val="FFC000"/>
                </a:solidFill>
                <a:effectLst>
                  <a:outerShdw blurRad="38100" dist="38100" dir="2700000" algn="tl">
                    <a:srgbClr val="000000">
                      <a:alpha val="43137"/>
                    </a:srgbClr>
                  </a:outerShdw>
                </a:effectLst>
              </a:rPr>
              <a:t>Mortalidad</a:t>
            </a:r>
            <a:br>
              <a:rPr lang="en-US" sz="3300" dirty="0">
                <a:solidFill>
                  <a:srgbClr val="FFC000"/>
                </a:solidFill>
                <a:effectLst>
                  <a:outerShdw blurRad="38100" dist="38100" dir="2700000" algn="tl">
                    <a:srgbClr val="000000">
                      <a:alpha val="43137"/>
                    </a:srgbClr>
                  </a:outerShdw>
                </a:effectLst>
              </a:rPr>
            </a:br>
            <a:r>
              <a:rPr lang="en-US" sz="3300" dirty="0" err="1">
                <a:solidFill>
                  <a:srgbClr val="FFC000"/>
                </a:solidFill>
                <a:effectLst>
                  <a:outerShdw blurRad="38100" dist="38100" dir="2700000" algn="tl">
                    <a:srgbClr val="000000">
                      <a:alpha val="43137"/>
                    </a:srgbClr>
                  </a:outerShdw>
                </a:effectLst>
              </a:rPr>
              <a:t>tfg</a:t>
            </a:r>
            <a:r>
              <a:rPr lang="en-US" sz="3300" dirty="0">
                <a:solidFill>
                  <a:srgbClr val="FFC000"/>
                </a:solidFill>
                <a:effectLst>
                  <a:outerShdw blurRad="38100" dist="38100" dir="2700000" algn="tl">
                    <a:srgbClr val="000000">
                      <a:alpha val="43137"/>
                    </a:srgbClr>
                  </a:outerShdw>
                </a:effectLst>
              </a:rPr>
              <a:t> - </a:t>
            </a:r>
            <a:r>
              <a:rPr lang="en-US" sz="3300" dirty="0" err="1">
                <a:solidFill>
                  <a:srgbClr val="FFC000"/>
                </a:solidFill>
                <a:effectLst>
                  <a:outerShdw blurRad="38100" dist="38100" dir="2700000" algn="tl">
                    <a:srgbClr val="000000">
                      <a:alpha val="43137"/>
                    </a:srgbClr>
                  </a:outerShdw>
                </a:effectLst>
              </a:rPr>
              <a:t>erc</a:t>
            </a:r>
            <a:endParaRPr lang="es-PA" sz="3300" dirty="0">
              <a:solidFill>
                <a:srgbClr val="FFC000"/>
              </a:solidFill>
              <a:effectLst>
                <a:outerShdw blurRad="38100" dist="38100" dir="2700000" algn="tl">
                  <a:srgbClr val="000000">
                    <a:alpha val="43137"/>
                  </a:srgbClr>
                </a:outerShdw>
              </a:effectLst>
            </a:endParaRPr>
          </a:p>
        </p:txBody>
      </p:sp>
      <p:sp useBgFill="1">
        <p:nvSpPr>
          <p:cNvPr id="55" name="Round Diagonal Corner Rectangle 9">
            <a:extLst>
              <a:ext uri="{FF2B5EF4-FFF2-40B4-BE49-F238E27FC236}">
                <a16:creationId xmlns:a16="http://schemas.microsoft.com/office/drawing/2014/main" id="{66D4F5BA-1D71-49B2-8A7F-6B4EB94D7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50" y="808057"/>
            <a:ext cx="5286376"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13BA6F6A-C126-460E-97EE-3C4B382034F3}"/>
              </a:ext>
            </a:extLst>
          </p:cNvPr>
          <p:cNvPicPr>
            <a:picLocks noChangeAspect="1"/>
          </p:cNvPicPr>
          <p:nvPr/>
        </p:nvPicPr>
        <p:blipFill>
          <a:blip r:embed="rId3"/>
          <a:stretch>
            <a:fillRect/>
          </a:stretch>
        </p:blipFill>
        <p:spPr>
          <a:xfrm>
            <a:off x="1118988" y="1830378"/>
            <a:ext cx="4635583" cy="3201306"/>
          </a:xfrm>
          <a:prstGeom prst="rect">
            <a:avLst/>
          </a:prstGeom>
        </p:spPr>
      </p:pic>
      <p:sp>
        <p:nvSpPr>
          <p:cNvPr id="3" name="Marcador de contenido 2">
            <a:extLst>
              <a:ext uri="{FF2B5EF4-FFF2-40B4-BE49-F238E27FC236}">
                <a16:creationId xmlns:a16="http://schemas.microsoft.com/office/drawing/2014/main" id="{1B3ADBC4-02A4-4412-B612-7284F5F48742}"/>
              </a:ext>
            </a:extLst>
          </p:cNvPr>
          <p:cNvSpPr>
            <a:spLocks noGrp="1"/>
          </p:cNvSpPr>
          <p:nvPr>
            <p:ph idx="1"/>
          </p:nvPr>
        </p:nvSpPr>
        <p:spPr>
          <a:xfrm>
            <a:off x="6569957" y="2249487"/>
            <a:ext cx="4747087" cy="2232026"/>
          </a:xfrm>
          <a:solidFill>
            <a:srgbClr val="134770"/>
          </a:solidFill>
        </p:spPr>
        <p:txBody>
          <a:bodyPr>
            <a:normAutofit/>
          </a:bodyPr>
          <a:lstStyle/>
          <a:p>
            <a:r>
              <a:rPr lang="en-US" sz="2000" dirty="0" err="1">
                <a:solidFill>
                  <a:schemeClr val="bg1"/>
                </a:solidFill>
                <a:effectLst>
                  <a:outerShdw blurRad="38100" dist="38100" dir="2700000" algn="tl">
                    <a:srgbClr val="000000">
                      <a:alpha val="43137"/>
                    </a:srgbClr>
                  </a:outerShdw>
                </a:effectLst>
              </a:rPr>
              <a:t>Fundamento</a:t>
            </a:r>
            <a:r>
              <a:rPr lang="en-US" sz="2000" dirty="0">
                <a:solidFill>
                  <a:schemeClr val="bg1"/>
                </a:solidFill>
                <a:effectLst>
                  <a:outerShdw blurRad="38100" dist="38100" dir="2700000" algn="tl">
                    <a:srgbClr val="000000">
                      <a:alpha val="43137"/>
                    </a:srgbClr>
                  </a:outerShdw>
                </a:effectLst>
              </a:rPr>
              <a:t> de la </a:t>
            </a:r>
            <a:r>
              <a:rPr lang="en-US" sz="2000" dirty="0" err="1">
                <a:solidFill>
                  <a:schemeClr val="bg1"/>
                </a:solidFill>
                <a:effectLst>
                  <a:outerShdw blurRad="38100" dist="38100" dir="2700000" algn="tl">
                    <a:srgbClr val="000000">
                      <a:alpha val="43137"/>
                    </a:srgbClr>
                  </a:outerShdw>
                </a:effectLst>
              </a:rPr>
              <a:t>definición</a:t>
            </a:r>
            <a:r>
              <a:rPr lang="en-US" sz="2000" dirty="0">
                <a:solidFill>
                  <a:schemeClr val="bg1"/>
                </a:solidFill>
                <a:effectLst>
                  <a:outerShdw blurRad="38100" dist="38100" dir="2700000" algn="tl">
                    <a:srgbClr val="000000">
                      <a:alpha val="43137"/>
                    </a:srgbClr>
                  </a:outerShdw>
                </a:effectLst>
              </a:rPr>
              <a:t> de ERC</a:t>
            </a:r>
          </a:p>
          <a:p>
            <a:pPr marL="0" indent="0">
              <a:buNone/>
            </a:pPr>
            <a:endParaRPr lang="en-US" sz="2000" dirty="0">
              <a:solidFill>
                <a:schemeClr val="bg1"/>
              </a:solidFill>
              <a:effectLst>
                <a:outerShdw blurRad="38100" dist="38100" dir="2700000" algn="tl">
                  <a:srgbClr val="000000">
                    <a:alpha val="43137"/>
                  </a:srgbClr>
                </a:outerShdw>
              </a:effectLst>
            </a:endParaRPr>
          </a:p>
          <a:p>
            <a:r>
              <a:rPr lang="en-US" sz="1500" dirty="0">
                <a:solidFill>
                  <a:schemeClr val="bg1"/>
                </a:solidFill>
                <a:effectLst>
                  <a:outerShdw blurRad="38100" dist="38100" dir="2700000" algn="tl">
                    <a:srgbClr val="000000">
                      <a:alpha val="43137"/>
                    </a:srgbClr>
                  </a:outerShdw>
                </a:effectLst>
              </a:rPr>
              <a:t>Fuente: The National Health and Nutrition Examination Survey III [1988-1994] and the continuous National Health and Nutrition Examination Survey [1999-2010]. </a:t>
            </a:r>
            <a:endParaRPr lang="es-PA" sz="15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789851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13" name="Rectangle 12">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ítulo 1">
            <a:extLst>
              <a:ext uri="{FF2B5EF4-FFF2-40B4-BE49-F238E27FC236}">
                <a16:creationId xmlns:a16="http://schemas.microsoft.com/office/drawing/2014/main" id="{B2CD2DE1-8050-4F8A-964E-8E97496ABD88}"/>
              </a:ext>
            </a:extLst>
          </p:cNvPr>
          <p:cNvSpPr>
            <a:spLocks noGrp="1"/>
          </p:cNvSpPr>
          <p:nvPr>
            <p:ph type="title"/>
          </p:nvPr>
        </p:nvSpPr>
        <p:spPr>
          <a:xfrm>
            <a:off x="0" y="2284413"/>
            <a:ext cx="3969896" cy="1478570"/>
          </a:xfrm>
          <a:solidFill>
            <a:schemeClr val="tx2"/>
          </a:solidFill>
        </p:spPr>
        <p:txBody>
          <a:bodyPr>
            <a:normAutofit fontScale="90000"/>
          </a:bodyPr>
          <a:lstStyle/>
          <a:p>
            <a:pPr algn="ctr"/>
            <a:r>
              <a:rPr lang="en-US" sz="3200" dirty="0">
                <a:solidFill>
                  <a:srgbClr val="FFC000"/>
                </a:solidFill>
                <a:effectLst>
                  <a:outerShdw blurRad="38100" dist="38100" dir="2700000" algn="tl">
                    <a:srgbClr val="000000">
                      <a:alpha val="43137"/>
                    </a:srgbClr>
                  </a:outerShdw>
                </a:effectLst>
              </a:rPr>
              <a:t>Rr DE  DESARROLLAR ENFERMEDAD RENAL </a:t>
            </a:r>
            <a:r>
              <a:rPr lang="en-US" sz="3200" dirty="0" err="1">
                <a:solidFill>
                  <a:srgbClr val="FFC000"/>
                </a:solidFill>
                <a:effectLst>
                  <a:outerShdw blurRad="38100" dist="38100" dir="2700000" algn="tl">
                    <a:srgbClr val="000000">
                      <a:alpha val="43137"/>
                    </a:srgbClr>
                  </a:outerShdw>
                </a:effectLst>
              </a:rPr>
              <a:t>TERMINAl</a:t>
            </a:r>
            <a:r>
              <a:rPr lang="en-US" sz="3200" dirty="0">
                <a:solidFill>
                  <a:srgbClr val="FFC000"/>
                </a:solidFill>
                <a:effectLst>
                  <a:outerShdw blurRad="38100" dist="38100" dir="2700000" algn="tl">
                    <a:srgbClr val="000000">
                      <a:alpha val="43137"/>
                    </a:srgbClr>
                  </a:outerShdw>
                </a:effectLst>
              </a:rPr>
              <a:t> – </a:t>
            </a:r>
            <a:r>
              <a:rPr lang="en-US" sz="3200" dirty="0" err="1">
                <a:solidFill>
                  <a:srgbClr val="FFC000"/>
                </a:solidFill>
                <a:effectLst>
                  <a:outerShdw blurRad="38100" dist="38100" dir="2700000" algn="tl">
                    <a:srgbClr val="000000">
                      <a:alpha val="43137"/>
                    </a:srgbClr>
                  </a:outerShdw>
                </a:effectLst>
              </a:rPr>
              <a:t>segun</a:t>
            </a:r>
            <a:r>
              <a:rPr lang="en-US" sz="3200" dirty="0">
                <a:solidFill>
                  <a:srgbClr val="FFC000"/>
                </a:solidFill>
                <a:effectLst>
                  <a:outerShdw blurRad="38100" dist="38100" dir="2700000" algn="tl">
                    <a:srgbClr val="000000">
                      <a:alpha val="43137"/>
                    </a:srgbClr>
                  </a:outerShdw>
                </a:effectLst>
              </a:rPr>
              <a:t> </a:t>
            </a:r>
            <a:r>
              <a:rPr lang="en-US" sz="3200" dirty="0" err="1">
                <a:solidFill>
                  <a:srgbClr val="FFC000"/>
                </a:solidFill>
                <a:effectLst>
                  <a:outerShdw blurRad="38100" dist="38100" dir="2700000" algn="tl">
                    <a:srgbClr val="000000">
                      <a:alpha val="43137"/>
                    </a:srgbClr>
                  </a:outerShdw>
                </a:effectLst>
              </a:rPr>
              <a:t>tfg</a:t>
            </a:r>
            <a:endParaRPr lang="es-PA" sz="3200" dirty="0">
              <a:solidFill>
                <a:srgbClr val="FFC000"/>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004AD942-0251-4549-AE81-83DECB0483D8}"/>
              </a:ext>
            </a:extLst>
          </p:cNvPr>
          <p:cNvSpPr>
            <a:spLocks noGrp="1"/>
          </p:cNvSpPr>
          <p:nvPr>
            <p:ph idx="1"/>
          </p:nvPr>
        </p:nvSpPr>
        <p:spPr>
          <a:xfrm>
            <a:off x="4202069" y="6369051"/>
            <a:ext cx="7842293" cy="437067"/>
          </a:xfrm>
        </p:spPr>
        <p:txBody>
          <a:bodyPr>
            <a:normAutofit/>
          </a:bodyPr>
          <a:lstStyle/>
          <a:p>
            <a:pPr>
              <a:lnSpc>
                <a:spcPct val="110000"/>
              </a:lnSpc>
              <a:spcBef>
                <a:spcPts val="0"/>
              </a:spcBef>
            </a:pPr>
            <a:r>
              <a:rPr lang="en-US" sz="900" dirty="0" err="1"/>
              <a:t>Hallan</a:t>
            </a:r>
            <a:r>
              <a:rPr lang="en-US" sz="900" dirty="0"/>
              <a:t> SI, Matsushita K, Sang Y, et al. Age and association of kidney measures with mortality </a:t>
            </a:r>
            <a:r>
              <a:rPr lang="en-US" sz="900" dirty="0" err="1"/>
              <a:t>andend</a:t>
            </a:r>
            <a:r>
              <a:rPr lang="en-US" sz="900" dirty="0"/>
              <a:t>-stage renal disease. </a:t>
            </a:r>
            <a:r>
              <a:rPr lang="en-US" sz="900" i="1" dirty="0"/>
              <a:t>JAMA</a:t>
            </a:r>
            <a:r>
              <a:rPr lang="en-US" sz="900" dirty="0"/>
              <a:t>. 2012; 2349–2360</a:t>
            </a:r>
            <a:endParaRPr lang="es-PA" sz="1400" dirty="0"/>
          </a:p>
        </p:txBody>
      </p:sp>
      <p:grpSp>
        <p:nvGrpSpPr>
          <p:cNvPr id="17" name="Group 16">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8"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9"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0"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35"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pic>
        <p:nvPicPr>
          <p:cNvPr id="4" name="Imagen 3">
            <a:extLst>
              <a:ext uri="{FF2B5EF4-FFF2-40B4-BE49-F238E27FC236}">
                <a16:creationId xmlns:a16="http://schemas.microsoft.com/office/drawing/2014/main" id="{AF85E48F-92E3-4D7F-8ACF-D7BF93DA4A3C}"/>
              </a:ext>
            </a:extLst>
          </p:cNvPr>
          <p:cNvPicPr>
            <a:picLocks noChangeAspect="1"/>
          </p:cNvPicPr>
          <p:nvPr/>
        </p:nvPicPr>
        <p:blipFill>
          <a:blip r:embed="rId3"/>
          <a:stretch>
            <a:fillRect/>
          </a:stretch>
        </p:blipFill>
        <p:spPr>
          <a:xfrm>
            <a:off x="4711778" y="883147"/>
            <a:ext cx="6844045" cy="5087202"/>
          </a:xfrm>
          <a:prstGeom prst="rect">
            <a:avLst/>
          </a:prstGeom>
        </p:spPr>
      </p:pic>
    </p:spTree>
    <p:extLst>
      <p:ext uri="{BB962C8B-B14F-4D97-AF65-F5344CB8AC3E}">
        <p14:creationId xmlns:p14="http://schemas.microsoft.com/office/powerpoint/2010/main" val="3313266006"/>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BA50DB-DBC7-4B6E-B3C1-8FF1EA519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DED8FB6-AF8D-4D98-913D-E6486FEC10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15" name="Group 14">
              <a:extLst>
                <a:ext uri="{FF2B5EF4-FFF2-40B4-BE49-F238E27FC236}">
                  <a16:creationId xmlns:a16="http://schemas.microsoft.com/office/drawing/2014/main" id="{0A805ED2-113B-4584-8827-567B5792F1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7" name="Rectangle 5">
                <a:extLst>
                  <a:ext uri="{FF2B5EF4-FFF2-40B4-BE49-F238E27FC236}">
                    <a16:creationId xmlns:a16="http://schemas.microsoft.com/office/drawing/2014/main" id="{C6CF21D8-CC72-4F35-A29E-3AF9E6DA130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8" name="Freeform 6">
                <a:extLst>
                  <a:ext uri="{FF2B5EF4-FFF2-40B4-BE49-F238E27FC236}">
                    <a16:creationId xmlns:a16="http://schemas.microsoft.com/office/drawing/2014/main" id="{8E60A7C3-087D-47B4-AB5A-C8B1042FD2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7">
                <a:extLst>
                  <a:ext uri="{FF2B5EF4-FFF2-40B4-BE49-F238E27FC236}">
                    <a16:creationId xmlns:a16="http://schemas.microsoft.com/office/drawing/2014/main" id="{1885EECE-F6D9-4128-BC90-01583BF269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8">
                <a:extLst>
                  <a:ext uri="{FF2B5EF4-FFF2-40B4-BE49-F238E27FC236}">
                    <a16:creationId xmlns:a16="http://schemas.microsoft.com/office/drawing/2014/main" id="{F44AA128-AA96-4FF2-A1C3-F9D2E7FD3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9">
                <a:extLst>
                  <a:ext uri="{FF2B5EF4-FFF2-40B4-BE49-F238E27FC236}">
                    <a16:creationId xmlns:a16="http://schemas.microsoft.com/office/drawing/2014/main" id="{7E52DC12-230B-4892-B284-F2FE9DE16A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0">
                <a:extLst>
                  <a:ext uri="{FF2B5EF4-FFF2-40B4-BE49-F238E27FC236}">
                    <a16:creationId xmlns:a16="http://schemas.microsoft.com/office/drawing/2014/main" id="{A68FBF9E-B81A-41D0-8A03-6CFC30811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11">
                <a:extLst>
                  <a:ext uri="{FF2B5EF4-FFF2-40B4-BE49-F238E27FC236}">
                    <a16:creationId xmlns:a16="http://schemas.microsoft.com/office/drawing/2014/main" id="{B0047F84-8480-494F-9241-39FF17CFF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12">
                <a:extLst>
                  <a:ext uri="{FF2B5EF4-FFF2-40B4-BE49-F238E27FC236}">
                    <a16:creationId xmlns:a16="http://schemas.microsoft.com/office/drawing/2014/main" id="{8CAF76D8-4B95-4A8E-9EE5-8CCC0A7AD2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13">
                <a:extLst>
                  <a:ext uri="{FF2B5EF4-FFF2-40B4-BE49-F238E27FC236}">
                    <a16:creationId xmlns:a16="http://schemas.microsoft.com/office/drawing/2014/main" id="{792F82F3-05A8-4A55-8C5B-81F6678B59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14">
                <a:extLst>
                  <a:ext uri="{FF2B5EF4-FFF2-40B4-BE49-F238E27FC236}">
                    <a16:creationId xmlns:a16="http://schemas.microsoft.com/office/drawing/2014/main" id="{B8472536-021A-4E59-BD59-DDC090A18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15">
                <a:extLst>
                  <a:ext uri="{FF2B5EF4-FFF2-40B4-BE49-F238E27FC236}">
                    <a16:creationId xmlns:a16="http://schemas.microsoft.com/office/drawing/2014/main" id="{AEBEF646-3C12-469F-B194-A161A7A95D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Line 16">
                <a:extLst>
                  <a:ext uri="{FF2B5EF4-FFF2-40B4-BE49-F238E27FC236}">
                    <a16:creationId xmlns:a16="http://schemas.microsoft.com/office/drawing/2014/main" id="{D4501159-D7AC-4307-9DFC-C8F3A94341D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9" name="Freeform 17">
                <a:extLst>
                  <a:ext uri="{FF2B5EF4-FFF2-40B4-BE49-F238E27FC236}">
                    <a16:creationId xmlns:a16="http://schemas.microsoft.com/office/drawing/2014/main" id="{B5244C41-454C-47D8-A6A9-C17EC2A36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18">
                <a:extLst>
                  <a:ext uri="{FF2B5EF4-FFF2-40B4-BE49-F238E27FC236}">
                    <a16:creationId xmlns:a16="http://schemas.microsoft.com/office/drawing/2014/main" id="{8FA883B8-99FB-4540-B573-F0674BFB1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19">
                <a:extLst>
                  <a:ext uri="{FF2B5EF4-FFF2-40B4-BE49-F238E27FC236}">
                    <a16:creationId xmlns:a16="http://schemas.microsoft.com/office/drawing/2014/main" id="{F1178B7C-5A00-4E5B-9010-B1477621E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20">
                <a:extLst>
                  <a:ext uri="{FF2B5EF4-FFF2-40B4-BE49-F238E27FC236}">
                    <a16:creationId xmlns:a16="http://schemas.microsoft.com/office/drawing/2014/main" id="{E359D5D8-EE2E-4714-A40A-C3A6D91F98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Rectangle 21">
                <a:extLst>
                  <a:ext uri="{FF2B5EF4-FFF2-40B4-BE49-F238E27FC236}">
                    <a16:creationId xmlns:a16="http://schemas.microsoft.com/office/drawing/2014/main" id="{8A89C2E5-F892-4666-85FB-995578FBC73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4" name="Freeform 22">
                <a:extLst>
                  <a:ext uri="{FF2B5EF4-FFF2-40B4-BE49-F238E27FC236}">
                    <a16:creationId xmlns:a16="http://schemas.microsoft.com/office/drawing/2014/main" id="{6DC6174B-0EC3-4A81-A0D1-D10DBB869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23">
                <a:extLst>
                  <a:ext uri="{FF2B5EF4-FFF2-40B4-BE49-F238E27FC236}">
                    <a16:creationId xmlns:a16="http://schemas.microsoft.com/office/drawing/2014/main" id="{2CB96070-0553-4F79-984C-8DABB1CD5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24">
                <a:extLst>
                  <a:ext uri="{FF2B5EF4-FFF2-40B4-BE49-F238E27FC236}">
                    <a16:creationId xmlns:a16="http://schemas.microsoft.com/office/drawing/2014/main" id="{BA23B6E2-3718-4009-B80E-9279154B1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25">
                <a:extLst>
                  <a:ext uri="{FF2B5EF4-FFF2-40B4-BE49-F238E27FC236}">
                    <a16:creationId xmlns:a16="http://schemas.microsoft.com/office/drawing/2014/main" id="{CAFB32D5-E528-419B-80EE-1475633970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26">
                <a:extLst>
                  <a:ext uri="{FF2B5EF4-FFF2-40B4-BE49-F238E27FC236}">
                    <a16:creationId xmlns:a16="http://schemas.microsoft.com/office/drawing/2014/main" id="{A68ADD35-4FEA-404D-B2F3-23556E6E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27">
                <a:extLst>
                  <a:ext uri="{FF2B5EF4-FFF2-40B4-BE49-F238E27FC236}">
                    <a16:creationId xmlns:a16="http://schemas.microsoft.com/office/drawing/2014/main" id="{89CF17CA-49E3-4B4A-836A-4FD55C67B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28">
                <a:extLst>
                  <a:ext uri="{FF2B5EF4-FFF2-40B4-BE49-F238E27FC236}">
                    <a16:creationId xmlns:a16="http://schemas.microsoft.com/office/drawing/2014/main" id="{AB394F2E-F3E7-4CED-84A9-35C47AB287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29">
                <a:extLst>
                  <a:ext uri="{FF2B5EF4-FFF2-40B4-BE49-F238E27FC236}">
                    <a16:creationId xmlns:a16="http://schemas.microsoft.com/office/drawing/2014/main" id="{FF816C2F-3999-4A9F-8395-5D68ED33A4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2" name="Freeform 30">
                <a:extLst>
                  <a:ext uri="{FF2B5EF4-FFF2-40B4-BE49-F238E27FC236}">
                    <a16:creationId xmlns:a16="http://schemas.microsoft.com/office/drawing/2014/main" id="{82AD6AC6-71D5-4BD8-9185-D3062968B5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3" name="Freeform 31">
                <a:extLst>
                  <a:ext uri="{FF2B5EF4-FFF2-40B4-BE49-F238E27FC236}">
                    <a16:creationId xmlns:a16="http://schemas.microsoft.com/office/drawing/2014/main" id="{743A50C2-65CF-4F4C-B412-6149A93ACF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6" name="Group 15">
              <a:extLst>
                <a:ext uri="{FF2B5EF4-FFF2-40B4-BE49-F238E27FC236}">
                  <a16:creationId xmlns:a16="http://schemas.microsoft.com/office/drawing/2014/main" id="{6C0E7A88-FEDF-4C4F-A6B4-F7DDE9DE92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17" name="Freeform 32">
                <a:extLst>
                  <a:ext uri="{FF2B5EF4-FFF2-40B4-BE49-F238E27FC236}">
                    <a16:creationId xmlns:a16="http://schemas.microsoft.com/office/drawing/2014/main" id="{AE94B3EE-D5C0-4BDE-B6AA-7599F0486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33">
                <a:extLst>
                  <a:ext uri="{FF2B5EF4-FFF2-40B4-BE49-F238E27FC236}">
                    <a16:creationId xmlns:a16="http://schemas.microsoft.com/office/drawing/2014/main" id="{5EF110E8-C00D-454E-8F3A-ECF2D35667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34">
                <a:extLst>
                  <a:ext uri="{FF2B5EF4-FFF2-40B4-BE49-F238E27FC236}">
                    <a16:creationId xmlns:a16="http://schemas.microsoft.com/office/drawing/2014/main" id="{BFC5F327-6927-4F35-9AF6-C45527BB45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35">
                <a:extLst>
                  <a:ext uri="{FF2B5EF4-FFF2-40B4-BE49-F238E27FC236}">
                    <a16:creationId xmlns:a16="http://schemas.microsoft.com/office/drawing/2014/main" id="{BF2D314D-AEDE-418D-9702-D3CDB98C3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36">
                <a:extLst>
                  <a:ext uri="{FF2B5EF4-FFF2-40B4-BE49-F238E27FC236}">
                    <a16:creationId xmlns:a16="http://schemas.microsoft.com/office/drawing/2014/main" id="{64FD07F8-3CA6-4209-9A9E-30609FE9A3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37">
                <a:extLst>
                  <a:ext uri="{FF2B5EF4-FFF2-40B4-BE49-F238E27FC236}">
                    <a16:creationId xmlns:a16="http://schemas.microsoft.com/office/drawing/2014/main" id="{AB0AE24D-CD49-4B57-82E0-780F62AE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38">
                <a:extLst>
                  <a:ext uri="{FF2B5EF4-FFF2-40B4-BE49-F238E27FC236}">
                    <a16:creationId xmlns:a16="http://schemas.microsoft.com/office/drawing/2014/main" id="{66803AF8-6368-45E6-A0B7-C0C4CFFEEB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39">
                <a:extLst>
                  <a:ext uri="{FF2B5EF4-FFF2-40B4-BE49-F238E27FC236}">
                    <a16:creationId xmlns:a16="http://schemas.microsoft.com/office/drawing/2014/main" id="{B4761E05-2792-472B-A814-9616151CF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40">
                <a:extLst>
                  <a:ext uri="{FF2B5EF4-FFF2-40B4-BE49-F238E27FC236}">
                    <a16:creationId xmlns:a16="http://schemas.microsoft.com/office/drawing/2014/main" id="{40B6A261-9427-4E70-9564-048AD009B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Rectangle 41">
                <a:extLst>
                  <a:ext uri="{FF2B5EF4-FFF2-40B4-BE49-F238E27FC236}">
                    <a16:creationId xmlns:a16="http://schemas.microsoft.com/office/drawing/2014/main" id="{68BFDFBE-2286-4123-9436-E1DF84AF494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pic>
        <p:nvPicPr>
          <p:cNvPr id="55" name="Picture 2">
            <a:extLst>
              <a:ext uri="{FF2B5EF4-FFF2-40B4-BE49-F238E27FC236}">
                <a16:creationId xmlns:a16="http://schemas.microsoft.com/office/drawing/2014/main" id="{5B3DE270-418F-47A7-B311-C4D876041D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ítulo 1">
            <a:extLst>
              <a:ext uri="{FF2B5EF4-FFF2-40B4-BE49-F238E27FC236}">
                <a16:creationId xmlns:a16="http://schemas.microsoft.com/office/drawing/2014/main" id="{AEA9EC41-844E-475C-A1AB-5096E3EED3B4}"/>
              </a:ext>
            </a:extLst>
          </p:cNvPr>
          <p:cNvSpPr>
            <a:spLocks noGrp="1"/>
          </p:cNvSpPr>
          <p:nvPr>
            <p:ph type="title"/>
          </p:nvPr>
        </p:nvSpPr>
        <p:spPr>
          <a:xfrm>
            <a:off x="7746561" y="1002693"/>
            <a:ext cx="3784249" cy="1183295"/>
          </a:xfrm>
          <a:solidFill>
            <a:srgbClr val="134770"/>
          </a:solidFill>
        </p:spPr>
        <p:txBody>
          <a:bodyPr anchor="b">
            <a:normAutofit/>
          </a:bodyPr>
          <a:lstStyle/>
          <a:p>
            <a:pPr algn="ctr"/>
            <a:r>
              <a:rPr lang="en-US" sz="2800" dirty="0">
                <a:solidFill>
                  <a:srgbClr val="FFC000"/>
                </a:solidFill>
                <a:effectLst>
                  <a:outerShdw blurRad="38100" dist="38100" dir="2700000" algn="tl">
                    <a:srgbClr val="000000">
                      <a:alpha val="43137"/>
                    </a:srgbClr>
                  </a:outerShdw>
                </a:effectLst>
              </a:rPr>
              <a:t>PROTEINURIA – ACR</a:t>
            </a:r>
            <a:br>
              <a:rPr lang="en-US" sz="2800" dirty="0">
                <a:solidFill>
                  <a:srgbClr val="FFC000"/>
                </a:solidFill>
                <a:effectLst>
                  <a:outerShdw blurRad="38100" dist="38100" dir="2700000" algn="tl">
                    <a:srgbClr val="000000">
                      <a:alpha val="43137"/>
                    </a:srgbClr>
                  </a:outerShdw>
                </a:effectLst>
              </a:rPr>
            </a:br>
            <a:r>
              <a:rPr lang="en-US" sz="2400" i="1" dirty="0" err="1">
                <a:solidFill>
                  <a:srgbClr val="FFFF00"/>
                </a:solidFill>
                <a:effectLst>
                  <a:outerShdw blurRad="38100" dist="38100" dir="2700000" algn="tl">
                    <a:srgbClr val="000000">
                      <a:alpha val="43137"/>
                    </a:srgbClr>
                  </a:outerShdw>
                </a:effectLst>
              </a:rPr>
              <a:t>ACR</a:t>
            </a:r>
            <a:r>
              <a:rPr lang="en-US" sz="2400" i="1" dirty="0">
                <a:solidFill>
                  <a:srgbClr val="FFFF00"/>
                </a:solidFill>
                <a:effectLst>
                  <a:outerShdw blurRad="38100" dist="38100" dir="2700000" algn="tl">
                    <a:srgbClr val="000000">
                      <a:alpha val="43137"/>
                    </a:srgbClr>
                  </a:outerShdw>
                </a:effectLst>
              </a:rPr>
              <a:t>: </a:t>
            </a:r>
            <a:r>
              <a:rPr lang="en-US" sz="2400" dirty="0">
                <a:solidFill>
                  <a:srgbClr val="FFFF00"/>
                </a:solidFill>
                <a:effectLst>
                  <a:outerShdw blurRad="38100" dist="38100" dir="2700000" algn="tl">
                    <a:srgbClr val="000000">
                      <a:alpha val="43137"/>
                    </a:srgbClr>
                  </a:outerShdw>
                </a:effectLst>
              </a:rPr>
              <a:t>Albumin-to-creatinine ratio.</a:t>
            </a:r>
            <a:endParaRPr lang="es-PA" sz="2400" dirty="0">
              <a:solidFill>
                <a:srgbClr val="FFFF00"/>
              </a:solidFill>
              <a:effectLst>
                <a:outerShdw blurRad="38100" dist="38100" dir="2700000" algn="tl">
                  <a:srgbClr val="000000">
                    <a:alpha val="43137"/>
                  </a:srgbClr>
                </a:outerShdw>
              </a:effectLst>
            </a:endParaRPr>
          </a:p>
        </p:txBody>
      </p:sp>
      <p:sp useBgFill="1">
        <p:nvSpPr>
          <p:cNvPr id="57" name="Round Diagonal Corner Rectangle 11">
            <a:extLst>
              <a:ext uri="{FF2B5EF4-FFF2-40B4-BE49-F238E27FC236}">
                <a16:creationId xmlns:a16="http://schemas.microsoft.com/office/drawing/2014/main" id="{A1351C6B-7343-451F-AB4A-1CE294A4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3E645B43-0377-4637-A491-AC22B058F0CD}"/>
              </a:ext>
            </a:extLst>
          </p:cNvPr>
          <p:cNvPicPr>
            <a:picLocks noChangeAspect="1"/>
          </p:cNvPicPr>
          <p:nvPr/>
        </p:nvPicPr>
        <p:blipFill>
          <a:blip r:embed="rId3"/>
          <a:stretch>
            <a:fillRect/>
          </a:stretch>
        </p:blipFill>
        <p:spPr>
          <a:xfrm>
            <a:off x="1118988" y="1278893"/>
            <a:ext cx="6112382" cy="4294752"/>
          </a:xfrm>
          <a:prstGeom prst="rect">
            <a:avLst/>
          </a:prstGeom>
        </p:spPr>
      </p:pic>
      <p:sp>
        <p:nvSpPr>
          <p:cNvPr id="3" name="Marcador de contenido 2">
            <a:extLst>
              <a:ext uri="{FF2B5EF4-FFF2-40B4-BE49-F238E27FC236}">
                <a16:creationId xmlns:a16="http://schemas.microsoft.com/office/drawing/2014/main" id="{EAF8104F-CB4E-475F-8E7E-D1207DB7E1DB}"/>
              </a:ext>
            </a:extLst>
          </p:cNvPr>
          <p:cNvSpPr>
            <a:spLocks noGrp="1"/>
          </p:cNvSpPr>
          <p:nvPr>
            <p:ph idx="1"/>
          </p:nvPr>
        </p:nvSpPr>
        <p:spPr>
          <a:xfrm>
            <a:off x="7733425" y="2707667"/>
            <a:ext cx="3741822" cy="2348521"/>
          </a:xfrm>
          <a:solidFill>
            <a:srgbClr val="134770"/>
          </a:solidFill>
        </p:spPr>
        <p:txBody>
          <a:bodyPr>
            <a:noAutofit/>
          </a:bodyPr>
          <a:lstStyle/>
          <a:p>
            <a:r>
              <a:rPr lang="es-PA" sz="1800" dirty="0">
                <a:solidFill>
                  <a:schemeClr val="bg1"/>
                </a:solidFill>
                <a:effectLst>
                  <a:outerShdw blurRad="38100" dist="38100" dir="2700000" algn="tl">
                    <a:srgbClr val="000000">
                      <a:alpha val="43137"/>
                    </a:srgbClr>
                  </a:outerShdw>
                </a:effectLst>
              </a:rPr>
              <a:t>30mg/g</a:t>
            </a:r>
          </a:p>
          <a:p>
            <a:r>
              <a:rPr lang="es-PA" sz="1800" dirty="0">
                <a:solidFill>
                  <a:srgbClr val="FFFF00"/>
                </a:solidFill>
                <a:effectLst>
                  <a:outerShdw blurRad="38100" dist="38100" dir="2700000" algn="tl">
                    <a:srgbClr val="000000">
                      <a:alpha val="43137"/>
                    </a:srgbClr>
                  </a:outerShdw>
                </a:effectLst>
              </a:rPr>
              <a:t>10mg/g  -  continuo incremento del riesgo</a:t>
            </a:r>
          </a:p>
          <a:p>
            <a:r>
              <a:rPr lang="en-US" sz="1500" dirty="0">
                <a:solidFill>
                  <a:schemeClr val="bg1"/>
                </a:solidFill>
                <a:effectLst>
                  <a:outerShdw blurRad="38100" dist="38100" dir="2700000" algn="tl">
                    <a:srgbClr val="000000">
                      <a:alpha val="43137"/>
                    </a:srgbClr>
                  </a:outerShdw>
                </a:effectLst>
              </a:rPr>
              <a:t>Fuente: National Health and Nutrition Examination Survey III [1988-1994] and the continuous National Health and Nutrition Examination Survey [1999-2010].) </a:t>
            </a:r>
            <a:endParaRPr lang="es-PA" sz="15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29250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13" name="Rectangle 12">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7" name="Group 16">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8"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9"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0"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35"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pic>
        <p:nvPicPr>
          <p:cNvPr id="4" name="Imagen 3">
            <a:extLst>
              <a:ext uri="{FF2B5EF4-FFF2-40B4-BE49-F238E27FC236}">
                <a16:creationId xmlns:a16="http://schemas.microsoft.com/office/drawing/2014/main" id="{B0ACA231-2D82-4EAB-89AB-A40DF81A5F16}"/>
              </a:ext>
            </a:extLst>
          </p:cNvPr>
          <p:cNvPicPr>
            <a:picLocks noChangeAspect="1"/>
          </p:cNvPicPr>
          <p:nvPr/>
        </p:nvPicPr>
        <p:blipFill>
          <a:blip r:embed="rId3"/>
          <a:stretch>
            <a:fillRect/>
          </a:stretch>
        </p:blipFill>
        <p:spPr>
          <a:xfrm>
            <a:off x="4711778" y="927184"/>
            <a:ext cx="6844045" cy="4999127"/>
          </a:xfrm>
          <a:prstGeom prst="rect">
            <a:avLst/>
          </a:prstGeom>
        </p:spPr>
      </p:pic>
      <p:sp>
        <p:nvSpPr>
          <p:cNvPr id="45" name="Título 1">
            <a:extLst>
              <a:ext uri="{FF2B5EF4-FFF2-40B4-BE49-F238E27FC236}">
                <a16:creationId xmlns:a16="http://schemas.microsoft.com/office/drawing/2014/main" id="{0A9BDD75-8C4F-49FB-8714-B69AB551017D}"/>
              </a:ext>
            </a:extLst>
          </p:cNvPr>
          <p:cNvSpPr>
            <a:spLocks noGrp="1"/>
          </p:cNvSpPr>
          <p:nvPr>
            <p:ph type="title"/>
          </p:nvPr>
        </p:nvSpPr>
        <p:spPr>
          <a:xfrm>
            <a:off x="35769" y="2526094"/>
            <a:ext cx="3872213" cy="1480758"/>
          </a:xfrm>
          <a:solidFill>
            <a:srgbClr val="134770"/>
          </a:solidFill>
        </p:spPr>
        <p:txBody>
          <a:bodyPr>
            <a:normAutofit/>
          </a:bodyPr>
          <a:lstStyle/>
          <a:p>
            <a:pPr algn="ctr"/>
            <a:r>
              <a:rPr lang="en-US" sz="2500" dirty="0">
                <a:solidFill>
                  <a:srgbClr val="FFC000"/>
                </a:solidFill>
                <a:effectLst>
                  <a:outerShdw blurRad="38100" dist="38100" dir="2700000" algn="tl">
                    <a:srgbClr val="000000">
                      <a:alpha val="43137"/>
                    </a:srgbClr>
                  </a:outerShdw>
                </a:effectLst>
              </a:rPr>
              <a:t>Rr DE  DESARROLLAR ENFERMEDAD RENAL </a:t>
            </a:r>
            <a:r>
              <a:rPr lang="en-US" sz="2500" dirty="0" err="1">
                <a:solidFill>
                  <a:srgbClr val="FFC000"/>
                </a:solidFill>
                <a:effectLst>
                  <a:outerShdw blurRad="38100" dist="38100" dir="2700000" algn="tl">
                    <a:srgbClr val="000000">
                      <a:alpha val="43137"/>
                    </a:srgbClr>
                  </a:outerShdw>
                </a:effectLst>
              </a:rPr>
              <a:t>TERMINAl</a:t>
            </a:r>
            <a:r>
              <a:rPr lang="en-US" sz="2500" dirty="0">
                <a:solidFill>
                  <a:srgbClr val="FFC000"/>
                </a:solidFill>
                <a:effectLst>
                  <a:outerShdw blurRad="38100" dist="38100" dir="2700000" algn="tl">
                    <a:srgbClr val="000000">
                      <a:alpha val="43137"/>
                    </a:srgbClr>
                  </a:outerShdw>
                </a:effectLst>
              </a:rPr>
              <a:t> – </a:t>
            </a:r>
            <a:r>
              <a:rPr lang="en-US" sz="2500" dirty="0" err="1">
                <a:solidFill>
                  <a:srgbClr val="FFC000"/>
                </a:solidFill>
                <a:effectLst>
                  <a:outerShdw blurRad="38100" dist="38100" dir="2700000" algn="tl">
                    <a:srgbClr val="000000">
                      <a:alpha val="43137"/>
                    </a:srgbClr>
                  </a:outerShdw>
                </a:effectLst>
              </a:rPr>
              <a:t>segun</a:t>
            </a:r>
            <a:r>
              <a:rPr lang="en-US" sz="2500" dirty="0">
                <a:solidFill>
                  <a:srgbClr val="FFC000"/>
                </a:solidFill>
                <a:effectLst>
                  <a:outerShdw blurRad="38100" dist="38100" dir="2700000" algn="tl">
                    <a:srgbClr val="000000">
                      <a:alpha val="43137"/>
                    </a:srgbClr>
                  </a:outerShdw>
                </a:effectLst>
              </a:rPr>
              <a:t> </a:t>
            </a:r>
            <a:r>
              <a:rPr lang="en-US" sz="2500" dirty="0" err="1">
                <a:solidFill>
                  <a:srgbClr val="FFC000"/>
                </a:solidFill>
                <a:effectLst>
                  <a:outerShdw blurRad="38100" dist="38100" dir="2700000" algn="tl">
                    <a:srgbClr val="000000">
                      <a:alpha val="43137"/>
                    </a:srgbClr>
                  </a:outerShdw>
                </a:effectLst>
              </a:rPr>
              <a:t>acr</a:t>
            </a:r>
            <a:endParaRPr lang="es-PA" sz="25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6025180"/>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29054-4510-439C-8C71-440E9B68ECE3}"/>
              </a:ext>
            </a:extLst>
          </p:cNvPr>
          <p:cNvSpPr>
            <a:spLocks noGrp="1"/>
          </p:cNvSpPr>
          <p:nvPr>
            <p:ph type="title"/>
          </p:nvPr>
        </p:nvSpPr>
        <p:spPr>
          <a:xfrm>
            <a:off x="1141413" y="578761"/>
            <a:ext cx="9905998" cy="865726"/>
          </a:xfrm>
        </p:spPr>
        <p:txBody>
          <a:bodyPr/>
          <a:lstStyle/>
          <a:p>
            <a:r>
              <a:rPr lang="en-US" dirty="0" err="1">
                <a:solidFill>
                  <a:srgbClr val="FFC000"/>
                </a:solidFill>
                <a:effectLst>
                  <a:outerShdw blurRad="38100" dist="38100" dir="2700000" algn="tl">
                    <a:srgbClr val="000000">
                      <a:alpha val="43137"/>
                    </a:srgbClr>
                  </a:outerShdw>
                </a:effectLst>
              </a:rPr>
              <a:t>Definición</a:t>
            </a:r>
            <a:r>
              <a:rPr lang="en-US" dirty="0">
                <a:solidFill>
                  <a:srgbClr val="FFC000"/>
                </a:solidFill>
                <a:effectLst>
                  <a:outerShdw blurRad="38100" dist="38100" dir="2700000" algn="tl">
                    <a:srgbClr val="000000">
                      <a:alpha val="43137"/>
                    </a:srgbClr>
                  </a:outerShdw>
                </a:effectLst>
              </a:rPr>
              <a:t> de </a:t>
            </a:r>
            <a:r>
              <a:rPr lang="en-US" dirty="0" err="1">
                <a:solidFill>
                  <a:srgbClr val="FFC000"/>
                </a:solidFill>
                <a:effectLst>
                  <a:outerShdw blurRad="38100" dist="38100" dir="2700000" algn="tl">
                    <a:srgbClr val="000000">
                      <a:alpha val="43137"/>
                    </a:srgbClr>
                  </a:outerShdw>
                </a:effectLst>
              </a:rPr>
              <a:t>erc</a:t>
            </a:r>
            <a:endParaRPr lang="es-PA" dirty="0">
              <a:solidFill>
                <a:srgbClr val="FFC000"/>
              </a:solidFill>
              <a:effectLst>
                <a:outerShdw blurRad="38100" dist="38100" dir="2700000" algn="tl">
                  <a:srgbClr val="000000">
                    <a:alpha val="43137"/>
                  </a:srgbClr>
                </a:outerShdw>
              </a:effectLst>
            </a:endParaRPr>
          </a:p>
        </p:txBody>
      </p:sp>
      <p:graphicFrame>
        <p:nvGraphicFramePr>
          <p:cNvPr id="4" name="Marcador de contenido 3">
            <a:extLst>
              <a:ext uri="{FF2B5EF4-FFF2-40B4-BE49-F238E27FC236}">
                <a16:creationId xmlns:a16="http://schemas.microsoft.com/office/drawing/2014/main" id="{EEF1CE4D-75C7-4E44-A39C-D29851AA0833}"/>
              </a:ext>
            </a:extLst>
          </p:cNvPr>
          <p:cNvGraphicFramePr>
            <a:graphicFrameLocks noGrp="1"/>
          </p:cNvGraphicFramePr>
          <p:nvPr>
            <p:ph idx="1"/>
            <p:extLst>
              <p:ext uri="{D42A27DB-BD31-4B8C-83A1-F6EECF244321}">
                <p14:modId xmlns:p14="http://schemas.microsoft.com/office/powerpoint/2010/main" val="1567637109"/>
              </p:ext>
            </p:extLst>
          </p:nvPr>
        </p:nvGraphicFramePr>
        <p:xfrm>
          <a:off x="1141411" y="1444487"/>
          <a:ext cx="10533754" cy="4029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a:extLst>
              <a:ext uri="{FF2B5EF4-FFF2-40B4-BE49-F238E27FC236}">
                <a16:creationId xmlns:a16="http://schemas.microsoft.com/office/drawing/2014/main" id="{0E2F5BA1-E1CE-455C-9999-A67C9856652C}"/>
              </a:ext>
            </a:extLst>
          </p:cNvPr>
          <p:cNvSpPr/>
          <p:nvPr/>
        </p:nvSpPr>
        <p:spPr>
          <a:xfrm>
            <a:off x="1492593" y="6092243"/>
            <a:ext cx="9409044" cy="680571"/>
          </a:xfrm>
          <a:prstGeom prst="rect">
            <a:avLst/>
          </a:prstGeom>
        </p:spPr>
        <p:txBody>
          <a:bodyPr wrap="square">
            <a:spAutoFit/>
          </a:bodyPr>
          <a:lstStyle/>
          <a:p>
            <a:pPr marL="406400" marR="0" indent="-406400">
              <a:lnSpc>
                <a:spcPct val="107000"/>
              </a:lnSpc>
              <a:spcBef>
                <a:spcPts val="0"/>
              </a:spcBef>
              <a:spcAft>
                <a:spcPts val="800"/>
              </a:spcAft>
              <a:buFont typeface="Arial" panose="020B0604020202020204" pitchFamily="34" charset="0"/>
              <a:buChar char="•"/>
            </a:pPr>
            <a:r>
              <a:rPr lang="es-PA" sz="1000" dirty="0" err="1">
                <a:latin typeface="Times New Roman" panose="02020603050405020304" pitchFamily="18" charset="0"/>
                <a:ea typeface="Calibri" panose="020F0502020204030204" pitchFamily="34" charset="0"/>
                <a:cs typeface="Arial" panose="020B0604020202020204" pitchFamily="34" charset="0"/>
              </a:rPr>
              <a:t>National</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Kidney</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Foundation’s</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Kidney</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Disease</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Outcomes</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Quality</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Initiative</a:t>
            </a:r>
            <a:r>
              <a:rPr lang="es-PA" sz="1000" dirty="0">
                <a:latin typeface="Times New Roman" panose="02020603050405020304" pitchFamily="18" charset="0"/>
                <a:ea typeface="Calibri" panose="020F0502020204030204" pitchFamily="34" charset="0"/>
                <a:cs typeface="Arial" panose="020B0604020202020204" pitchFamily="34" charset="0"/>
              </a:rPr>
              <a:t> : </a:t>
            </a:r>
            <a:r>
              <a:rPr lang="es-PA" sz="1000" dirty="0" err="1">
                <a:latin typeface="Times New Roman" panose="02020603050405020304" pitchFamily="18" charset="0"/>
                <a:ea typeface="Calibri" panose="020F0502020204030204" pitchFamily="34" charset="0"/>
                <a:cs typeface="Arial" panose="020B0604020202020204" pitchFamily="34" charset="0"/>
              </a:rPr>
              <a:t>Clinical</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practice</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guidelines</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for</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chronic</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kidney</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disease</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evaluation</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classification</a:t>
            </a:r>
            <a:r>
              <a:rPr lang="es-PA" sz="1000" dirty="0">
                <a:latin typeface="Times New Roman" panose="02020603050405020304" pitchFamily="18" charset="0"/>
                <a:ea typeface="Calibri" panose="020F0502020204030204" pitchFamily="34" charset="0"/>
                <a:cs typeface="Arial" panose="020B0604020202020204" pitchFamily="34" charset="0"/>
              </a:rPr>
              <a:t>, and </a:t>
            </a:r>
            <a:r>
              <a:rPr lang="es-PA" sz="1000" dirty="0" err="1">
                <a:latin typeface="Times New Roman" panose="02020603050405020304" pitchFamily="18" charset="0"/>
                <a:ea typeface="Calibri" panose="020F0502020204030204" pitchFamily="34" charset="0"/>
                <a:cs typeface="Arial" panose="020B0604020202020204" pitchFamily="34" charset="0"/>
              </a:rPr>
              <a:t>stratification</a:t>
            </a:r>
            <a:r>
              <a:rPr lang="es-PA" sz="1000" dirty="0">
                <a:latin typeface="Times New Roman" panose="02020603050405020304" pitchFamily="18" charset="0"/>
                <a:ea typeface="Calibri" panose="020F0502020204030204" pitchFamily="34" charset="0"/>
                <a:cs typeface="Arial" panose="020B0604020202020204" pitchFamily="34" charset="0"/>
              </a:rPr>
              <a:t>. Am J </a:t>
            </a:r>
            <a:r>
              <a:rPr lang="es-PA" sz="1000" dirty="0" err="1">
                <a:latin typeface="Times New Roman" panose="02020603050405020304" pitchFamily="18" charset="0"/>
                <a:ea typeface="Calibri" panose="020F0502020204030204" pitchFamily="34" charset="0"/>
                <a:cs typeface="Arial" panose="020B0604020202020204" pitchFamily="34" charset="0"/>
              </a:rPr>
              <a:t>Kidney</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Dis</a:t>
            </a:r>
            <a:r>
              <a:rPr lang="es-PA" sz="1000" dirty="0">
                <a:latin typeface="Times New Roman" panose="02020603050405020304" pitchFamily="18" charset="0"/>
                <a:ea typeface="Calibri" panose="020F0502020204030204" pitchFamily="34" charset="0"/>
                <a:cs typeface="Arial" panose="020B0604020202020204" pitchFamily="34" charset="0"/>
              </a:rPr>
              <a:t>. 2002;39:S1–266. </a:t>
            </a:r>
            <a:endParaRPr lang="es-PA" sz="1000" dirty="0">
              <a:latin typeface="Calibri" panose="020F0502020204030204" pitchFamily="34" charset="0"/>
              <a:ea typeface="Calibri" panose="020F0502020204030204" pitchFamily="34" charset="0"/>
              <a:cs typeface="Arial" panose="020B0604020202020204" pitchFamily="34" charset="0"/>
            </a:endParaRPr>
          </a:p>
          <a:p>
            <a:pPr marL="406400" marR="0" indent="-406400">
              <a:lnSpc>
                <a:spcPct val="107000"/>
              </a:lnSpc>
              <a:spcBef>
                <a:spcPts val="0"/>
              </a:spcBef>
              <a:spcAft>
                <a:spcPts val="800"/>
              </a:spcAft>
              <a:buFont typeface="Arial" panose="020B0604020202020204" pitchFamily="34" charset="0"/>
              <a:buChar char="•"/>
            </a:pPr>
            <a:r>
              <a:rPr lang="es-PA" sz="1000" dirty="0" err="1">
                <a:latin typeface="Times New Roman" panose="02020603050405020304" pitchFamily="18" charset="0"/>
                <a:ea typeface="Calibri" panose="020F0502020204030204" pitchFamily="34" charset="0"/>
                <a:cs typeface="Arial" panose="020B0604020202020204" pitchFamily="34" charset="0"/>
              </a:rPr>
              <a:t>Kidney</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Disease</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Improving</a:t>
            </a:r>
            <a:r>
              <a:rPr lang="es-PA" sz="1000" dirty="0">
                <a:latin typeface="Times New Roman" panose="02020603050405020304" pitchFamily="18" charset="0"/>
                <a:ea typeface="Calibri" panose="020F0502020204030204" pitchFamily="34" charset="0"/>
                <a:cs typeface="Arial" panose="020B0604020202020204" pitchFamily="34" charset="0"/>
              </a:rPr>
              <a:t> Global O : </a:t>
            </a:r>
            <a:r>
              <a:rPr lang="es-PA" sz="1000" dirty="0" err="1">
                <a:latin typeface="Times New Roman" panose="02020603050405020304" pitchFamily="18" charset="0"/>
                <a:ea typeface="Calibri" panose="020F0502020204030204" pitchFamily="34" charset="0"/>
                <a:cs typeface="Arial" panose="020B0604020202020204" pitchFamily="34" charset="0"/>
              </a:rPr>
              <a:t>Clinical</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Practice</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Guideline</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for</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the</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Evaluation</a:t>
            </a:r>
            <a:r>
              <a:rPr lang="es-PA" sz="1000" dirty="0">
                <a:latin typeface="Times New Roman" panose="02020603050405020304" pitchFamily="18" charset="0"/>
                <a:ea typeface="Calibri" panose="020F0502020204030204" pitchFamily="34" charset="0"/>
                <a:cs typeface="Arial" panose="020B0604020202020204" pitchFamily="34" charset="0"/>
              </a:rPr>
              <a:t> and Management </a:t>
            </a:r>
            <a:r>
              <a:rPr lang="es-PA" sz="1000" dirty="0" err="1">
                <a:latin typeface="Times New Roman" panose="02020603050405020304" pitchFamily="18" charset="0"/>
                <a:ea typeface="Calibri" panose="020F0502020204030204" pitchFamily="34" charset="0"/>
                <a:cs typeface="Arial" panose="020B0604020202020204" pitchFamily="34" charset="0"/>
              </a:rPr>
              <a:t>of</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Chronic</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Kidney</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Kidney</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Int</a:t>
            </a:r>
            <a:r>
              <a:rPr lang="es-PA" sz="1000" dirty="0">
                <a:latin typeface="Times New Roman" panose="02020603050405020304" pitchFamily="18" charset="0"/>
                <a:ea typeface="Calibri" panose="020F0502020204030204" pitchFamily="34" charset="0"/>
                <a:cs typeface="Arial" panose="020B0604020202020204" pitchFamily="34" charset="0"/>
              </a:rPr>
              <a:t> </a:t>
            </a:r>
            <a:r>
              <a:rPr lang="es-PA" sz="1000" dirty="0" err="1">
                <a:latin typeface="Times New Roman" panose="02020603050405020304" pitchFamily="18" charset="0"/>
                <a:ea typeface="Calibri" panose="020F0502020204030204" pitchFamily="34" charset="0"/>
                <a:cs typeface="Arial" panose="020B0604020202020204" pitchFamily="34" charset="0"/>
              </a:rPr>
              <a:t>Suppl</a:t>
            </a:r>
            <a:r>
              <a:rPr lang="es-PA" sz="1000" dirty="0">
                <a:latin typeface="Times New Roman" panose="02020603050405020304" pitchFamily="18" charset="0"/>
                <a:ea typeface="Calibri" panose="020F0502020204030204" pitchFamily="34" charset="0"/>
                <a:cs typeface="Arial" panose="020B0604020202020204" pitchFamily="34" charset="0"/>
              </a:rPr>
              <a:t>. 2013;3:1–150. </a:t>
            </a:r>
            <a:endParaRPr lang="es-PA" sz="1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17532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AF6F97-1510-4315-8E0E-A9FB3E4F03DA}"/>
              </a:ext>
            </a:extLst>
          </p:cNvPr>
          <p:cNvSpPr>
            <a:spLocks noGrp="1"/>
          </p:cNvSpPr>
          <p:nvPr>
            <p:ph type="title"/>
          </p:nvPr>
        </p:nvSpPr>
        <p:spPr>
          <a:xfrm>
            <a:off x="1141412" y="578762"/>
            <a:ext cx="10255457" cy="1478570"/>
          </a:xfrm>
        </p:spPr>
        <p:txBody>
          <a:bodyPr>
            <a:normAutofit/>
          </a:bodyPr>
          <a:lstStyle/>
          <a:p>
            <a:pPr algn="ctr"/>
            <a:r>
              <a:rPr lang="en-US" sz="3000" dirty="0" err="1">
                <a:solidFill>
                  <a:srgbClr val="FFC000"/>
                </a:solidFill>
                <a:effectLst>
                  <a:outerShdw blurRad="38100" dist="38100" dir="2700000" algn="tl">
                    <a:srgbClr val="000000">
                      <a:alpha val="43137"/>
                    </a:srgbClr>
                  </a:outerShdw>
                </a:effectLst>
              </a:rPr>
              <a:t>Clasificación</a:t>
            </a:r>
            <a:r>
              <a:rPr lang="en-US" sz="3000" dirty="0">
                <a:solidFill>
                  <a:srgbClr val="FFC000"/>
                </a:solidFill>
                <a:effectLst>
                  <a:outerShdw blurRad="38100" dist="38100" dir="2700000" algn="tl">
                    <a:srgbClr val="000000">
                      <a:alpha val="43137"/>
                    </a:srgbClr>
                  </a:outerShdw>
                </a:effectLst>
              </a:rPr>
              <a:t> de la </a:t>
            </a:r>
            <a:r>
              <a:rPr lang="en-US" sz="3000" dirty="0" err="1">
                <a:solidFill>
                  <a:srgbClr val="FFC000"/>
                </a:solidFill>
                <a:effectLst>
                  <a:outerShdw blurRad="38100" dist="38100" dir="2700000" algn="tl">
                    <a:srgbClr val="000000">
                      <a:alpha val="43137"/>
                    </a:srgbClr>
                  </a:outerShdw>
                </a:effectLst>
              </a:rPr>
              <a:t>enfermedad</a:t>
            </a:r>
            <a:r>
              <a:rPr lang="en-US" sz="3000" dirty="0">
                <a:solidFill>
                  <a:srgbClr val="FFC000"/>
                </a:solidFill>
                <a:effectLst>
                  <a:outerShdw blurRad="38100" dist="38100" dir="2700000" algn="tl">
                    <a:srgbClr val="000000">
                      <a:alpha val="43137"/>
                    </a:srgbClr>
                  </a:outerShdw>
                </a:effectLst>
              </a:rPr>
              <a:t> renal </a:t>
            </a:r>
            <a:r>
              <a:rPr lang="en-US" sz="3000" dirty="0" err="1">
                <a:solidFill>
                  <a:srgbClr val="FFC000"/>
                </a:solidFill>
                <a:effectLst>
                  <a:outerShdw blurRad="38100" dist="38100" dir="2700000" algn="tl">
                    <a:srgbClr val="000000">
                      <a:alpha val="43137"/>
                    </a:srgbClr>
                  </a:outerShdw>
                </a:effectLst>
              </a:rPr>
              <a:t>crónica</a:t>
            </a:r>
            <a:r>
              <a:rPr lang="en-US" sz="3000" dirty="0">
                <a:solidFill>
                  <a:srgbClr val="FFC000"/>
                </a:solidFill>
                <a:effectLst>
                  <a:outerShdw blurRad="38100" dist="38100" dir="2700000" algn="tl">
                    <a:srgbClr val="000000">
                      <a:alpha val="43137"/>
                    </a:srgbClr>
                  </a:outerShdw>
                </a:effectLst>
              </a:rPr>
              <a:t> </a:t>
            </a:r>
            <a:r>
              <a:rPr lang="en-US" sz="3000" dirty="0" err="1">
                <a:solidFill>
                  <a:srgbClr val="FFC000"/>
                </a:solidFill>
                <a:effectLst>
                  <a:outerShdw blurRad="38100" dist="38100" dir="2700000" algn="tl">
                    <a:srgbClr val="000000">
                      <a:alpha val="43137"/>
                    </a:srgbClr>
                  </a:outerShdw>
                </a:effectLst>
              </a:rPr>
              <a:t>segun</a:t>
            </a:r>
            <a:r>
              <a:rPr lang="en-US" sz="3000" dirty="0">
                <a:solidFill>
                  <a:srgbClr val="FFC000"/>
                </a:solidFill>
                <a:effectLst>
                  <a:outerShdw blurRad="38100" dist="38100" dir="2700000" algn="tl">
                    <a:srgbClr val="000000">
                      <a:alpha val="43137"/>
                    </a:srgbClr>
                  </a:outerShdw>
                </a:effectLst>
              </a:rPr>
              <a:t> </a:t>
            </a:r>
            <a:r>
              <a:rPr lang="en-US" sz="3000" dirty="0" err="1">
                <a:solidFill>
                  <a:srgbClr val="FFC000"/>
                </a:solidFill>
                <a:effectLst>
                  <a:outerShdw blurRad="38100" dist="38100" dir="2700000" algn="tl">
                    <a:srgbClr val="000000">
                      <a:alpha val="43137"/>
                    </a:srgbClr>
                  </a:outerShdw>
                </a:effectLst>
              </a:rPr>
              <a:t>tfg</a:t>
            </a:r>
            <a:r>
              <a:rPr lang="en-US" sz="3000" dirty="0">
                <a:solidFill>
                  <a:srgbClr val="FFC000"/>
                </a:solidFill>
                <a:effectLst>
                  <a:outerShdw blurRad="38100" dist="38100" dir="2700000" algn="tl">
                    <a:srgbClr val="000000">
                      <a:alpha val="43137"/>
                    </a:srgbClr>
                  </a:outerShdw>
                </a:effectLst>
              </a:rPr>
              <a:t> y albuminuria</a:t>
            </a:r>
            <a:endParaRPr lang="es-PA" sz="3000" dirty="0">
              <a:solidFill>
                <a:srgbClr val="FFC000"/>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20F470EF-F1C7-45AE-9011-B0F58B6B665F}"/>
              </a:ext>
            </a:extLst>
          </p:cNvPr>
          <p:cNvSpPr>
            <a:spLocks noGrp="1"/>
          </p:cNvSpPr>
          <p:nvPr>
            <p:ph idx="1"/>
          </p:nvPr>
        </p:nvSpPr>
        <p:spPr/>
        <p:txBody>
          <a:bodyPr/>
          <a:lstStyle/>
          <a:p>
            <a:endParaRPr lang="es-PA"/>
          </a:p>
        </p:txBody>
      </p:sp>
      <p:pic>
        <p:nvPicPr>
          <p:cNvPr id="5" name="Imagen 4">
            <a:extLst>
              <a:ext uri="{FF2B5EF4-FFF2-40B4-BE49-F238E27FC236}">
                <a16:creationId xmlns:a16="http://schemas.microsoft.com/office/drawing/2014/main" id="{EBF76F47-0E2D-447B-8D07-6776AD528B12}"/>
              </a:ext>
            </a:extLst>
          </p:cNvPr>
          <p:cNvPicPr>
            <a:picLocks noChangeAspect="1"/>
          </p:cNvPicPr>
          <p:nvPr/>
        </p:nvPicPr>
        <p:blipFill rotWithShape="1">
          <a:blip r:embed="rId2"/>
          <a:srcRect r="1087"/>
          <a:stretch/>
        </p:blipFill>
        <p:spPr>
          <a:xfrm>
            <a:off x="66260" y="2030157"/>
            <a:ext cx="12059478" cy="4549551"/>
          </a:xfrm>
          <a:prstGeom prst="rect">
            <a:avLst/>
          </a:prstGeom>
        </p:spPr>
      </p:pic>
      <p:sp>
        <p:nvSpPr>
          <p:cNvPr id="6" name="Elipse 5">
            <a:extLst>
              <a:ext uri="{FF2B5EF4-FFF2-40B4-BE49-F238E27FC236}">
                <a16:creationId xmlns:a16="http://schemas.microsoft.com/office/drawing/2014/main" id="{3C675862-2093-4F03-BBF3-522B02B4EB7D}"/>
              </a:ext>
            </a:extLst>
          </p:cNvPr>
          <p:cNvSpPr/>
          <p:nvPr/>
        </p:nvSpPr>
        <p:spPr>
          <a:xfrm>
            <a:off x="4333461" y="4611757"/>
            <a:ext cx="3008243" cy="7686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7" name="Elipse 6">
            <a:extLst>
              <a:ext uri="{FF2B5EF4-FFF2-40B4-BE49-F238E27FC236}">
                <a16:creationId xmlns:a16="http://schemas.microsoft.com/office/drawing/2014/main" id="{FFA733A7-5BE9-4C9C-B9CA-733B4C0AC63C}"/>
              </a:ext>
            </a:extLst>
          </p:cNvPr>
          <p:cNvSpPr/>
          <p:nvPr/>
        </p:nvSpPr>
        <p:spPr>
          <a:xfrm>
            <a:off x="8578331" y="4611757"/>
            <a:ext cx="3008243" cy="7686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Tree>
    <p:extLst>
      <p:ext uri="{BB962C8B-B14F-4D97-AF65-F5344CB8AC3E}">
        <p14:creationId xmlns:p14="http://schemas.microsoft.com/office/powerpoint/2010/main" val="319131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13F634-5BDD-408D-8F1A-5FD9DC926E6B}"/>
              </a:ext>
            </a:extLst>
          </p:cNvPr>
          <p:cNvPicPr/>
          <p:nvPr/>
        </p:nvPicPr>
        <p:blipFill rotWithShape="1">
          <a:blip r:embed="rId3">
            <a:extLst>
              <a:ext uri="{28A0092B-C50C-407E-A947-70E740481C1C}">
                <a14:useLocalDpi xmlns:a14="http://schemas.microsoft.com/office/drawing/2010/main" val="0"/>
              </a:ext>
            </a:extLst>
          </a:blip>
          <a:srcRect t="1826"/>
          <a:stretch/>
        </p:blipFill>
        <p:spPr>
          <a:xfrm>
            <a:off x="318051" y="1444486"/>
            <a:ext cx="7259567" cy="4691270"/>
          </a:xfrm>
          <a:prstGeom prst="rect">
            <a:avLst/>
          </a:prstGeom>
        </p:spPr>
      </p:pic>
      <p:sp>
        <p:nvSpPr>
          <p:cNvPr id="5" name="Título 1">
            <a:extLst>
              <a:ext uri="{FF2B5EF4-FFF2-40B4-BE49-F238E27FC236}">
                <a16:creationId xmlns:a16="http://schemas.microsoft.com/office/drawing/2014/main" id="{C9CBDE7D-FCC5-4EE3-AEA9-43212EC985F0}"/>
              </a:ext>
            </a:extLst>
          </p:cNvPr>
          <p:cNvSpPr>
            <a:spLocks noGrp="1"/>
          </p:cNvSpPr>
          <p:nvPr>
            <p:ph type="title"/>
          </p:nvPr>
        </p:nvSpPr>
        <p:spPr>
          <a:xfrm>
            <a:off x="1141411" y="125896"/>
            <a:ext cx="9906000" cy="1477963"/>
          </a:xfrm>
        </p:spPr>
        <p:txBody>
          <a:bodyPr>
            <a:normAutofit/>
          </a:bodyPr>
          <a:lstStyle/>
          <a:p>
            <a:pPr algn="ctr"/>
            <a:r>
              <a:rPr lang="en-US" sz="3000" dirty="0" err="1">
                <a:solidFill>
                  <a:srgbClr val="FFC000"/>
                </a:solidFill>
                <a:effectLst>
                  <a:outerShdw blurRad="38100" dist="38100" dir="2700000" algn="tl">
                    <a:srgbClr val="000000">
                      <a:alpha val="43137"/>
                    </a:srgbClr>
                  </a:outerShdw>
                </a:effectLst>
              </a:rPr>
              <a:t>Clasificación</a:t>
            </a:r>
            <a:r>
              <a:rPr lang="en-US" sz="3000" dirty="0">
                <a:solidFill>
                  <a:srgbClr val="FFC000"/>
                </a:solidFill>
                <a:effectLst>
                  <a:outerShdw blurRad="38100" dist="38100" dir="2700000" algn="tl">
                    <a:srgbClr val="000000">
                      <a:alpha val="43137"/>
                    </a:srgbClr>
                  </a:outerShdw>
                </a:effectLst>
              </a:rPr>
              <a:t> de la </a:t>
            </a:r>
            <a:r>
              <a:rPr lang="en-US" sz="3000" dirty="0" err="1">
                <a:solidFill>
                  <a:srgbClr val="FFC000"/>
                </a:solidFill>
                <a:effectLst>
                  <a:outerShdw blurRad="38100" dist="38100" dir="2700000" algn="tl">
                    <a:srgbClr val="000000">
                      <a:alpha val="43137"/>
                    </a:srgbClr>
                  </a:outerShdw>
                </a:effectLst>
              </a:rPr>
              <a:t>enfermedad</a:t>
            </a:r>
            <a:r>
              <a:rPr lang="en-US" sz="3000" dirty="0">
                <a:solidFill>
                  <a:srgbClr val="FFC000"/>
                </a:solidFill>
                <a:effectLst>
                  <a:outerShdw blurRad="38100" dist="38100" dir="2700000" algn="tl">
                    <a:srgbClr val="000000">
                      <a:alpha val="43137"/>
                    </a:srgbClr>
                  </a:outerShdw>
                </a:effectLst>
              </a:rPr>
              <a:t> renal </a:t>
            </a:r>
            <a:r>
              <a:rPr lang="en-US" sz="3000" dirty="0" err="1">
                <a:solidFill>
                  <a:srgbClr val="FFC000"/>
                </a:solidFill>
                <a:effectLst>
                  <a:outerShdw blurRad="38100" dist="38100" dir="2700000" algn="tl">
                    <a:srgbClr val="000000">
                      <a:alpha val="43137"/>
                    </a:srgbClr>
                  </a:outerShdw>
                </a:effectLst>
              </a:rPr>
              <a:t>crónica</a:t>
            </a:r>
            <a:r>
              <a:rPr lang="en-US" sz="3000" dirty="0">
                <a:solidFill>
                  <a:srgbClr val="FFC000"/>
                </a:solidFill>
                <a:effectLst>
                  <a:outerShdw blurRad="38100" dist="38100" dir="2700000" algn="tl">
                    <a:srgbClr val="000000">
                      <a:alpha val="43137"/>
                    </a:srgbClr>
                  </a:outerShdw>
                </a:effectLst>
              </a:rPr>
              <a:t> </a:t>
            </a:r>
            <a:r>
              <a:rPr lang="en-US" sz="3000" dirty="0" err="1">
                <a:solidFill>
                  <a:srgbClr val="FFC000"/>
                </a:solidFill>
                <a:effectLst>
                  <a:outerShdw blurRad="38100" dist="38100" dir="2700000" algn="tl">
                    <a:srgbClr val="000000">
                      <a:alpha val="43137"/>
                    </a:srgbClr>
                  </a:outerShdw>
                </a:effectLst>
              </a:rPr>
              <a:t>segun</a:t>
            </a:r>
            <a:r>
              <a:rPr lang="en-US" sz="3000" dirty="0">
                <a:solidFill>
                  <a:srgbClr val="FFC000"/>
                </a:solidFill>
                <a:effectLst>
                  <a:outerShdw blurRad="38100" dist="38100" dir="2700000" algn="tl">
                    <a:srgbClr val="000000">
                      <a:alpha val="43137"/>
                    </a:srgbClr>
                  </a:outerShdw>
                </a:effectLst>
              </a:rPr>
              <a:t> </a:t>
            </a:r>
            <a:r>
              <a:rPr lang="en-US" sz="3000" dirty="0" err="1">
                <a:solidFill>
                  <a:srgbClr val="FFC000"/>
                </a:solidFill>
                <a:effectLst>
                  <a:outerShdw blurRad="38100" dist="38100" dir="2700000" algn="tl">
                    <a:srgbClr val="000000">
                      <a:alpha val="43137"/>
                    </a:srgbClr>
                  </a:outerShdw>
                </a:effectLst>
              </a:rPr>
              <a:t>tfg</a:t>
            </a:r>
            <a:r>
              <a:rPr lang="en-US" sz="3000" dirty="0">
                <a:solidFill>
                  <a:srgbClr val="FFC000"/>
                </a:solidFill>
                <a:effectLst>
                  <a:outerShdw blurRad="38100" dist="38100" dir="2700000" algn="tl">
                    <a:srgbClr val="000000">
                      <a:alpha val="43137"/>
                    </a:srgbClr>
                  </a:outerShdw>
                </a:effectLst>
              </a:rPr>
              <a:t> y albuminuria</a:t>
            </a:r>
            <a:endParaRPr lang="es-PA" sz="3000" dirty="0">
              <a:solidFill>
                <a:srgbClr val="FFC000"/>
              </a:solidFill>
              <a:effectLst>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F1D97BF7-ED9D-4F71-8267-C5C99D613094}"/>
              </a:ext>
            </a:extLst>
          </p:cNvPr>
          <p:cNvSpPr txBox="1"/>
          <p:nvPr/>
        </p:nvSpPr>
        <p:spPr>
          <a:xfrm>
            <a:off x="7808393" y="3290659"/>
            <a:ext cx="4062379" cy="1107996"/>
          </a:xfrm>
          <a:prstGeom prst="rect">
            <a:avLst/>
          </a:prstGeom>
          <a:noFill/>
        </p:spPr>
        <p:txBody>
          <a:bodyPr wrap="square" rtlCol="0">
            <a:spAutoFit/>
          </a:bodyPr>
          <a:lstStyle/>
          <a:p>
            <a:pPr algn="ctr"/>
            <a:r>
              <a:rPr lang="en-US" sz="2200" b="1" dirty="0">
                <a:solidFill>
                  <a:schemeClr val="bg1"/>
                </a:solidFill>
                <a:effectLst>
                  <a:outerShdw blurRad="38100" dist="38100" dir="2700000" algn="tl">
                    <a:srgbClr val="000000">
                      <a:alpha val="43137"/>
                    </a:srgbClr>
                  </a:outerShdw>
                </a:effectLst>
              </a:rPr>
              <a:t>COLORES DETERMINAN EL PRONÓSTICO</a:t>
            </a:r>
          </a:p>
          <a:p>
            <a:pPr algn="ctr"/>
            <a:r>
              <a:rPr lang="en-US" sz="2200" b="1" dirty="0">
                <a:solidFill>
                  <a:srgbClr val="FF0000"/>
                </a:solidFill>
                <a:effectLst>
                  <a:outerShdw blurRad="38100" dist="38100" dir="2700000" algn="tl">
                    <a:srgbClr val="000000">
                      <a:alpha val="43137"/>
                    </a:srgbClr>
                  </a:outerShdw>
                </a:effectLst>
              </a:rPr>
              <a:t>ROJO: PEOR PRONÓSTICO</a:t>
            </a:r>
            <a:endParaRPr lang="es-PA" sz="2200" b="1" dirty="0">
              <a:solidFill>
                <a:srgbClr val="FF0000"/>
              </a:solidFill>
              <a:effectLst>
                <a:outerShdw blurRad="38100" dist="38100" dir="2700000" algn="tl">
                  <a:srgbClr val="000000">
                    <a:alpha val="43137"/>
                  </a:srgbClr>
                </a:outerShdw>
              </a:effectLst>
            </a:endParaRPr>
          </a:p>
        </p:txBody>
      </p:sp>
      <p:sp>
        <p:nvSpPr>
          <p:cNvPr id="10" name="CuadroTexto 9">
            <a:extLst>
              <a:ext uri="{FF2B5EF4-FFF2-40B4-BE49-F238E27FC236}">
                <a16:creationId xmlns:a16="http://schemas.microsoft.com/office/drawing/2014/main" id="{E6FC10CF-49B4-49E3-8695-304661FD7761}"/>
              </a:ext>
            </a:extLst>
          </p:cNvPr>
          <p:cNvSpPr txBox="1"/>
          <p:nvPr/>
        </p:nvSpPr>
        <p:spPr>
          <a:xfrm>
            <a:off x="723836" y="1592408"/>
            <a:ext cx="3008243" cy="1446550"/>
          </a:xfrm>
          <a:prstGeom prst="rect">
            <a:avLst/>
          </a:prstGeom>
          <a:noFill/>
        </p:spPr>
        <p:txBody>
          <a:bodyPr wrap="square" rtlCol="0">
            <a:spAutoFit/>
          </a:bodyPr>
          <a:lstStyle/>
          <a:p>
            <a:pPr algn="ctr"/>
            <a:r>
              <a:rPr lang="en-US" sz="2200" b="1" dirty="0">
                <a:solidFill>
                  <a:schemeClr val="bg2">
                    <a:lumMod val="75000"/>
                  </a:schemeClr>
                </a:solidFill>
              </a:rPr>
              <a:t>KDIGO 2012</a:t>
            </a:r>
          </a:p>
          <a:p>
            <a:r>
              <a:rPr lang="en-US" sz="2200" b="1" dirty="0">
                <a:solidFill>
                  <a:schemeClr val="bg2">
                    <a:lumMod val="75000"/>
                  </a:schemeClr>
                </a:solidFill>
              </a:rPr>
              <a:t>CAUSA:			C</a:t>
            </a:r>
          </a:p>
          <a:p>
            <a:r>
              <a:rPr lang="en-US" sz="2200" b="1" dirty="0">
                <a:solidFill>
                  <a:schemeClr val="bg2">
                    <a:lumMod val="75000"/>
                  </a:schemeClr>
                </a:solidFill>
              </a:rPr>
              <a:t>TFG:				G</a:t>
            </a:r>
          </a:p>
          <a:p>
            <a:r>
              <a:rPr lang="en-US" sz="2200" b="1" dirty="0">
                <a:solidFill>
                  <a:schemeClr val="bg2">
                    <a:lumMod val="75000"/>
                  </a:schemeClr>
                </a:solidFill>
              </a:rPr>
              <a:t>ALBUMINURIA: 	A</a:t>
            </a:r>
            <a:endParaRPr lang="es-PA" sz="2200" b="1" dirty="0">
              <a:solidFill>
                <a:schemeClr val="bg2">
                  <a:lumMod val="75000"/>
                </a:schemeClr>
              </a:solidFill>
            </a:endParaRPr>
          </a:p>
        </p:txBody>
      </p:sp>
    </p:spTree>
    <p:extLst>
      <p:ext uri="{BB962C8B-B14F-4D97-AF65-F5344CB8AC3E}">
        <p14:creationId xmlns:p14="http://schemas.microsoft.com/office/powerpoint/2010/main" val="2433408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13F634-5BDD-408D-8F1A-5FD9DC926E6B}"/>
              </a:ext>
            </a:extLst>
          </p:cNvPr>
          <p:cNvPicPr/>
          <p:nvPr/>
        </p:nvPicPr>
        <p:blipFill rotWithShape="1">
          <a:blip r:embed="rId3">
            <a:extLst>
              <a:ext uri="{28A0092B-C50C-407E-A947-70E740481C1C}">
                <a14:useLocalDpi xmlns:a14="http://schemas.microsoft.com/office/drawing/2010/main" val="0"/>
              </a:ext>
            </a:extLst>
          </a:blip>
          <a:srcRect t="1826"/>
          <a:stretch/>
        </p:blipFill>
        <p:spPr>
          <a:xfrm>
            <a:off x="318051" y="1400537"/>
            <a:ext cx="7642925" cy="4723644"/>
          </a:xfrm>
          <a:prstGeom prst="rect">
            <a:avLst/>
          </a:prstGeom>
        </p:spPr>
      </p:pic>
      <p:sp>
        <p:nvSpPr>
          <p:cNvPr id="5" name="Título 1">
            <a:extLst>
              <a:ext uri="{FF2B5EF4-FFF2-40B4-BE49-F238E27FC236}">
                <a16:creationId xmlns:a16="http://schemas.microsoft.com/office/drawing/2014/main" id="{C9CBDE7D-FCC5-4EE3-AEA9-43212EC985F0}"/>
              </a:ext>
            </a:extLst>
          </p:cNvPr>
          <p:cNvSpPr>
            <a:spLocks noGrp="1"/>
          </p:cNvSpPr>
          <p:nvPr>
            <p:ph type="title"/>
          </p:nvPr>
        </p:nvSpPr>
        <p:spPr>
          <a:xfrm>
            <a:off x="1141411" y="125896"/>
            <a:ext cx="9906000" cy="1477963"/>
          </a:xfrm>
        </p:spPr>
        <p:txBody>
          <a:bodyPr>
            <a:normAutofit/>
          </a:bodyPr>
          <a:lstStyle/>
          <a:p>
            <a:pPr algn="ctr"/>
            <a:r>
              <a:rPr lang="en-US" sz="3000" dirty="0" err="1">
                <a:solidFill>
                  <a:srgbClr val="FFC000"/>
                </a:solidFill>
                <a:effectLst>
                  <a:outerShdw blurRad="38100" dist="38100" dir="2700000" algn="tl">
                    <a:srgbClr val="000000">
                      <a:alpha val="43137"/>
                    </a:srgbClr>
                  </a:outerShdw>
                </a:effectLst>
              </a:rPr>
              <a:t>Clasificación</a:t>
            </a:r>
            <a:r>
              <a:rPr lang="en-US" sz="3000" dirty="0">
                <a:solidFill>
                  <a:srgbClr val="FFC000"/>
                </a:solidFill>
                <a:effectLst>
                  <a:outerShdw blurRad="38100" dist="38100" dir="2700000" algn="tl">
                    <a:srgbClr val="000000">
                      <a:alpha val="43137"/>
                    </a:srgbClr>
                  </a:outerShdw>
                </a:effectLst>
              </a:rPr>
              <a:t> de la </a:t>
            </a:r>
            <a:r>
              <a:rPr lang="en-US" sz="3000" dirty="0" err="1">
                <a:solidFill>
                  <a:srgbClr val="FFC000"/>
                </a:solidFill>
                <a:effectLst>
                  <a:outerShdw blurRad="38100" dist="38100" dir="2700000" algn="tl">
                    <a:srgbClr val="000000">
                      <a:alpha val="43137"/>
                    </a:srgbClr>
                  </a:outerShdw>
                </a:effectLst>
              </a:rPr>
              <a:t>enfermedad</a:t>
            </a:r>
            <a:r>
              <a:rPr lang="en-US" sz="3000" dirty="0">
                <a:solidFill>
                  <a:srgbClr val="FFC000"/>
                </a:solidFill>
                <a:effectLst>
                  <a:outerShdw blurRad="38100" dist="38100" dir="2700000" algn="tl">
                    <a:srgbClr val="000000">
                      <a:alpha val="43137"/>
                    </a:srgbClr>
                  </a:outerShdw>
                </a:effectLst>
              </a:rPr>
              <a:t> renal </a:t>
            </a:r>
            <a:r>
              <a:rPr lang="en-US" sz="3000" dirty="0" err="1">
                <a:solidFill>
                  <a:srgbClr val="FFC000"/>
                </a:solidFill>
                <a:effectLst>
                  <a:outerShdw blurRad="38100" dist="38100" dir="2700000" algn="tl">
                    <a:srgbClr val="000000">
                      <a:alpha val="43137"/>
                    </a:srgbClr>
                  </a:outerShdw>
                </a:effectLst>
              </a:rPr>
              <a:t>crónica</a:t>
            </a:r>
            <a:r>
              <a:rPr lang="en-US" sz="3000" dirty="0">
                <a:solidFill>
                  <a:srgbClr val="FFC000"/>
                </a:solidFill>
                <a:effectLst>
                  <a:outerShdw blurRad="38100" dist="38100" dir="2700000" algn="tl">
                    <a:srgbClr val="000000">
                      <a:alpha val="43137"/>
                    </a:srgbClr>
                  </a:outerShdw>
                </a:effectLst>
              </a:rPr>
              <a:t> </a:t>
            </a:r>
            <a:r>
              <a:rPr lang="en-US" sz="3000" dirty="0" err="1">
                <a:solidFill>
                  <a:srgbClr val="FFC000"/>
                </a:solidFill>
                <a:effectLst>
                  <a:outerShdw blurRad="38100" dist="38100" dir="2700000" algn="tl">
                    <a:srgbClr val="000000">
                      <a:alpha val="43137"/>
                    </a:srgbClr>
                  </a:outerShdw>
                </a:effectLst>
              </a:rPr>
              <a:t>segun</a:t>
            </a:r>
            <a:r>
              <a:rPr lang="en-US" sz="3000" dirty="0">
                <a:solidFill>
                  <a:srgbClr val="FFC000"/>
                </a:solidFill>
                <a:effectLst>
                  <a:outerShdw blurRad="38100" dist="38100" dir="2700000" algn="tl">
                    <a:srgbClr val="000000">
                      <a:alpha val="43137"/>
                    </a:srgbClr>
                  </a:outerShdw>
                </a:effectLst>
              </a:rPr>
              <a:t> </a:t>
            </a:r>
            <a:r>
              <a:rPr lang="en-US" sz="3000" dirty="0" err="1">
                <a:solidFill>
                  <a:srgbClr val="FFC000"/>
                </a:solidFill>
                <a:effectLst>
                  <a:outerShdw blurRad="38100" dist="38100" dir="2700000" algn="tl">
                    <a:srgbClr val="000000">
                      <a:alpha val="43137"/>
                    </a:srgbClr>
                  </a:outerShdw>
                </a:effectLst>
              </a:rPr>
              <a:t>tfg</a:t>
            </a:r>
            <a:r>
              <a:rPr lang="en-US" sz="3000" dirty="0">
                <a:solidFill>
                  <a:srgbClr val="FFC000"/>
                </a:solidFill>
                <a:effectLst>
                  <a:outerShdw blurRad="38100" dist="38100" dir="2700000" algn="tl">
                    <a:srgbClr val="000000">
                      <a:alpha val="43137"/>
                    </a:srgbClr>
                  </a:outerShdw>
                </a:effectLst>
              </a:rPr>
              <a:t> y albuminuria</a:t>
            </a:r>
            <a:endParaRPr lang="es-PA" sz="3000" dirty="0">
              <a:solidFill>
                <a:srgbClr val="FFC000"/>
              </a:solidFill>
              <a:effectLst>
                <a:outerShdw blurRad="38100" dist="38100" dir="2700000" algn="tl">
                  <a:srgbClr val="000000">
                    <a:alpha val="43137"/>
                  </a:srgbClr>
                </a:outerShdw>
              </a:effectLst>
            </a:endParaRPr>
          </a:p>
        </p:txBody>
      </p:sp>
      <p:sp>
        <p:nvSpPr>
          <p:cNvPr id="6" name="CuadroTexto 5">
            <a:extLst>
              <a:ext uri="{FF2B5EF4-FFF2-40B4-BE49-F238E27FC236}">
                <a16:creationId xmlns:a16="http://schemas.microsoft.com/office/drawing/2014/main" id="{DF81E37D-73E6-460F-90F9-5FDC0E4469FF}"/>
              </a:ext>
            </a:extLst>
          </p:cNvPr>
          <p:cNvSpPr txBox="1"/>
          <p:nvPr/>
        </p:nvSpPr>
        <p:spPr>
          <a:xfrm>
            <a:off x="723836" y="1592408"/>
            <a:ext cx="3008243" cy="1446550"/>
          </a:xfrm>
          <a:prstGeom prst="rect">
            <a:avLst/>
          </a:prstGeom>
          <a:noFill/>
        </p:spPr>
        <p:txBody>
          <a:bodyPr wrap="square" rtlCol="0">
            <a:spAutoFit/>
          </a:bodyPr>
          <a:lstStyle/>
          <a:p>
            <a:pPr algn="ctr"/>
            <a:r>
              <a:rPr lang="en-US" sz="2200" b="1" dirty="0">
                <a:solidFill>
                  <a:schemeClr val="bg2">
                    <a:lumMod val="75000"/>
                  </a:schemeClr>
                </a:solidFill>
              </a:rPr>
              <a:t>KDIGO 2012</a:t>
            </a:r>
          </a:p>
          <a:p>
            <a:r>
              <a:rPr lang="en-US" sz="2200" b="1" dirty="0">
                <a:solidFill>
                  <a:schemeClr val="bg2">
                    <a:lumMod val="75000"/>
                  </a:schemeClr>
                </a:solidFill>
              </a:rPr>
              <a:t>CAUSA:			C</a:t>
            </a:r>
          </a:p>
          <a:p>
            <a:r>
              <a:rPr lang="en-US" sz="2200" b="1" dirty="0">
                <a:solidFill>
                  <a:schemeClr val="bg2">
                    <a:lumMod val="75000"/>
                  </a:schemeClr>
                </a:solidFill>
              </a:rPr>
              <a:t>TFG:				G</a:t>
            </a:r>
          </a:p>
          <a:p>
            <a:r>
              <a:rPr lang="en-US" sz="2200" b="1" dirty="0">
                <a:solidFill>
                  <a:schemeClr val="bg2">
                    <a:lumMod val="75000"/>
                  </a:schemeClr>
                </a:solidFill>
              </a:rPr>
              <a:t>ALBUMINURIA: 	A</a:t>
            </a:r>
            <a:endParaRPr lang="es-PA" sz="2200" b="1" dirty="0">
              <a:solidFill>
                <a:schemeClr val="bg2">
                  <a:lumMod val="75000"/>
                </a:schemeClr>
              </a:solidFill>
            </a:endParaRPr>
          </a:p>
        </p:txBody>
      </p:sp>
      <p:sp>
        <p:nvSpPr>
          <p:cNvPr id="8" name="CuadroTexto 7">
            <a:extLst>
              <a:ext uri="{FF2B5EF4-FFF2-40B4-BE49-F238E27FC236}">
                <a16:creationId xmlns:a16="http://schemas.microsoft.com/office/drawing/2014/main" id="{F1D97BF7-ED9D-4F71-8267-C5C99D613094}"/>
              </a:ext>
            </a:extLst>
          </p:cNvPr>
          <p:cNvSpPr txBox="1"/>
          <p:nvPr/>
        </p:nvSpPr>
        <p:spPr>
          <a:xfrm>
            <a:off x="8378551" y="1400537"/>
            <a:ext cx="4062379" cy="2462213"/>
          </a:xfrm>
          <a:prstGeom prst="rect">
            <a:avLst/>
          </a:prstGeom>
          <a:noFill/>
        </p:spPr>
        <p:txBody>
          <a:bodyPr wrap="square" rtlCol="0">
            <a:spAutoFit/>
          </a:bodyPr>
          <a:lstStyle/>
          <a:p>
            <a:pPr algn="ctr"/>
            <a:r>
              <a:rPr lang="en-US" sz="2200" b="1" dirty="0">
                <a:solidFill>
                  <a:schemeClr val="bg1"/>
                </a:solidFill>
                <a:effectLst>
                  <a:outerShdw blurRad="38100" dist="38100" dir="2700000" algn="tl">
                    <a:srgbClr val="000000">
                      <a:alpha val="43137"/>
                    </a:srgbClr>
                  </a:outerShdw>
                </a:effectLst>
              </a:rPr>
              <a:t>PREVALENCIA DE ERC </a:t>
            </a:r>
          </a:p>
          <a:p>
            <a:pPr algn="ctr"/>
            <a:r>
              <a:rPr lang="en-US" sz="2200" b="1" dirty="0">
                <a:solidFill>
                  <a:schemeClr val="bg1"/>
                </a:solidFill>
                <a:effectLst>
                  <a:outerShdw blurRad="38100" dist="38100" dir="2700000" algn="tl">
                    <a:srgbClr val="000000">
                      <a:alpha val="43137"/>
                    </a:srgbClr>
                  </a:outerShdw>
                </a:effectLst>
              </a:rPr>
              <a:t>ESTADOS UNIDOS</a:t>
            </a:r>
          </a:p>
          <a:p>
            <a:pPr algn="ctr"/>
            <a:r>
              <a:rPr lang="en-US" sz="2200" b="1" dirty="0">
                <a:solidFill>
                  <a:schemeClr val="bg1"/>
                </a:solidFill>
                <a:effectLst>
                  <a:outerShdw blurRad="38100" dist="38100" dir="2700000" algn="tl">
                    <a:srgbClr val="000000">
                      <a:alpha val="43137"/>
                    </a:srgbClr>
                  </a:outerShdw>
                </a:effectLst>
              </a:rPr>
              <a:t>11.5%</a:t>
            </a:r>
          </a:p>
          <a:p>
            <a:pPr algn="ctr"/>
            <a:endParaRPr lang="en-US" sz="2200" b="1" dirty="0">
              <a:solidFill>
                <a:schemeClr val="bg1"/>
              </a:solidFill>
              <a:effectLst>
                <a:outerShdw blurRad="38100" dist="38100" dir="2700000" algn="tl">
                  <a:srgbClr val="000000">
                    <a:alpha val="43137"/>
                  </a:srgbClr>
                </a:outerShdw>
              </a:effectLst>
            </a:endParaRPr>
          </a:p>
          <a:p>
            <a:pPr algn="ctr"/>
            <a:r>
              <a:rPr lang="en-US" sz="2200" b="1" dirty="0">
                <a:solidFill>
                  <a:srgbClr val="FF0000"/>
                </a:solidFill>
                <a:effectLst>
                  <a:outerShdw blurRad="38100" dist="38100" dir="2700000" algn="tl">
                    <a:srgbClr val="000000">
                      <a:alpha val="43137"/>
                    </a:srgbClr>
                  </a:outerShdw>
                </a:effectLst>
              </a:rPr>
              <a:t>9% - RIESGO ALTO</a:t>
            </a:r>
          </a:p>
          <a:p>
            <a:pPr algn="ctr"/>
            <a:r>
              <a:rPr lang="en-US" sz="2200" b="1" dirty="0">
                <a:solidFill>
                  <a:srgbClr val="FFC000"/>
                </a:solidFill>
                <a:effectLst>
                  <a:outerShdw blurRad="38100" dist="38100" dir="2700000" algn="tl">
                    <a:srgbClr val="000000">
                      <a:alpha val="43137"/>
                    </a:srgbClr>
                  </a:outerShdw>
                </a:effectLst>
              </a:rPr>
              <a:t>18% - ALTO</a:t>
            </a:r>
          </a:p>
          <a:p>
            <a:pPr algn="ctr"/>
            <a:r>
              <a:rPr lang="en-US" sz="2200" b="1" dirty="0">
                <a:solidFill>
                  <a:srgbClr val="FFFF00"/>
                </a:solidFill>
                <a:effectLst>
                  <a:outerShdw blurRad="38100" dist="38100" dir="2700000" algn="tl">
                    <a:srgbClr val="000000">
                      <a:alpha val="43137"/>
                    </a:srgbClr>
                  </a:outerShdw>
                </a:effectLst>
              </a:rPr>
              <a:t>73% - MODERADO</a:t>
            </a:r>
            <a:endParaRPr lang="es-PA" sz="2200" b="1" dirty="0">
              <a:solidFill>
                <a:srgbClr val="FFFF00"/>
              </a:solidFill>
              <a:effectLst>
                <a:outerShdw blurRad="38100" dist="38100" dir="2700000" algn="tl">
                  <a:srgbClr val="000000">
                    <a:alpha val="43137"/>
                  </a:srgbClr>
                </a:outerShdw>
              </a:effectLst>
            </a:endParaRPr>
          </a:p>
        </p:txBody>
      </p:sp>
      <p:pic>
        <p:nvPicPr>
          <p:cNvPr id="9" name="Imagen 8">
            <a:extLst>
              <a:ext uri="{FF2B5EF4-FFF2-40B4-BE49-F238E27FC236}">
                <a16:creationId xmlns:a16="http://schemas.microsoft.com/office/drawing/2014/main" id="{66EB3280-3A16-4D95-9C32-FF52E6881F51}"/>
              </a:ext>
            </a:extLst>
          </p:cNvPr>
          <p:cNvPicPr>
            <a:picLocks noChangeAspect="1"/>
          </p:cNvPicPr>
          <p:nvPr/>
        </p:nvPicPr>
        <p:blipFill rotWithShape="1">
          <a:blip r:embed="rId4"/>
          <a:srcRect l="45704" t="35169" r="16630" b="6086"/>
          <a:stretch/>
        </p:blipFill>
        <p:spPr>
          <a:xfrm>
            <a:off x="3993265" y="3290660"/>
            <a:ext cx="4942392" cy="3517910"/>
          </a:xfrm>
          <a:prstGeom prst="rect">
            <a:avLst/>
          </a:prstGeom>
        </p:spPr>
      </p:pic>
    </p:spTree>
    <p:extLst>
      <p:ext uri="{BB962C8B-B14F-4D97-AF65-F5344CB8AC3E}">
        <p14:creationId xmlns:p14="http://schemas.microsoft.com/office/powerpoint/2010/main" val="1162601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13F634-5BDD-408D-8F1A-5FD9DC926E6B}"/>
              </a:ext>
            </a:extLst>
          </p:cNvPr>
          <p:cNvPicPr/>
          <p:nvPr/>
        </p:nvPicPr>
        <p:blipFill rotWithShape="1">
          <a:blip r:embed="rId3">
            <a:extLst>
              <a:ext uri="{28A0092B-C50C-407E-A947-70E740481C1C}">
                <a14:useLocalDpi xmlns:a14="http://schemas.microsoft.com/office/drawing/2010/main" val="0"/>
              </a:ext>
            </a:extLst>
          </a:blip>
          <a:srcRect t="1826"/>
          <a:stretch/>
        </p:blipFill>
        <p:spPr>
          <a:xfrm>
            <a:off x="318051" y="1400537"/>
            <a:ext cx="7642925" cy="4723644"/>
          </a:xfrm>
          <a:prstGeom prst="rect">
            <a:avLst/>
          </a:prstGeom>
        </p:spPr>
      </p:pic>
      <p:sp>
        <p:nvSpPr>
          <p:cNvPr id="5" name="Título 1">
            <a:extLst>
              <a:ext uri="{FF2B5EF4-FFF2-40B4-BE49-F238E27FC236}">
                <a16:creationId xmlns:a16="http://schemas.microsoft.com/office/drawing/2014/main" id="{C9CBDE7D-FCC5-4EE3-AEA9-43212EC985F0}"/>
              </a:ext>
            </a:extLst>
          </p:cNvPr>
          <p:cNvSpPr>
            <a:spLocks noGrp="1"/>
          </p:cNvSpPr>
          <p:nvPr>
            <p:ph type="title"/>
          </p:nvPr>
        </p:nvSpPr>
        <p:spPr>
          <a:xfrm>
            <a:off x="1141411" y="125896"/>
            <a:ext cx="9906000" cy="1477963"/>
          </a:xfrm>
        </p:spPr>
        <p:txBody>
          <a:bodyPr>
            <a:normAutofit/>
          </a:bodyPr>
          <a:lstStyle/>
          <a:p>
            <a:pPr algn="ctr"/>
            <a:r>
              <a:rPr lang="en-US" sz="3000" dirty="0" err="1">
                <a:solidFill>
                  <a:srgbClr val="FFC000"/>
                </a:solidFill>
                <a:effectLst>
                  <a:outerShdw blurRad="38100" dist="38100" dir="2700000" algn="tl">
                    <a:srgbClr val="000000">
                      <a:alpha val="43137"/>
                    </a:srgbClr>
                  </a:outerShdw>
                </a:effectLst>
              </a:rPr>
              <a:t>Clasificación</a:t>
            </a:r>
            <a:r>
              <a:rPr lang="en-US" sz="3000" dirty="0">
                <a:solidFill>
                  <a:srgbClr val="FFC000"/>
                </a:solidFill>
                <a:effectLst>
                  <a:outerShdw blurRad="38100" dist="38100" dir="2700000" algn="tl">
                    <a:srgbClr val="000000">
                      <a:alpha val="43137"/>
                    </a:srgbClr>
                  </a:outerShdw>
                </a:effectLst>
              </a:rPr>
              <a:t> de la </a:t>
            </a:r>
            <a:r>
              <a:rPr lang="en-US" sz="3000" dirty="0" err="1">
                <a:solidFill>
                  <a:srgbClr val="FFC000"/>
                </a:solidFill>
                <a:effectLst>
                  <a:outerShdw blurRad="38100" dist="38100" dir="2700000" algn="tl">
                    <a:srgbClr val="000000">
                      <a:alpha val="43137"/>
                    </a:srgbClr>
                  </a:outerShdw>
                </a:effectLst>
              </a:rPr>
              <a:t>enfermedad</a:t>
            </a:r>
            <a:r>
              <a:rPr lang="en-US" sz="3000" dirty="0">
                <a:solidFill>
                  <a:srgbClr val="FFC000"/>
                </a:solidFill>
                <a:effectLst>
                  <a:outerShdw blurRad="38100" dist="38100" dir="2700000" algn="tl">
                    <a:srgbClr val="000000">
                      <a:alpha val="43137"/>
                    </a:srgbClr>
                  </a:outerShdw>
                </a:effectLst>
              </a:rPr>
              <a:t> renal </a:t>
            </a:r>
            <a:r>
              <a:rPr lang="en-US" sz="3000" dirty="0" err="1">
                <a:solidFill>
                  <a:srgbClr val="FFC000"/>
                </a:solidFill>
                <a:effectLst>
                  <a:outerShdw blurRad="38100" dist="38100" dir="2700000" algn="tl">
                    <a:srgbClr val="000000">
                      <a:alpha val="43137"/>
                    </a:srgbClr>
                  </a:outerShdw>
                </a:effectLst>
              </a:rPr>
              <a:t>crónica</a:t>
            </a:r>
            <a:r>
              <a:rPr lang="en-US" sz="3000" dirty="0">
                <a:solidFill>
                  <a:srgbClr val="FFC000"/>
                </a:solidFill>
                <a:effectLst>
                  <a:outerShdw blurRad="38100" dist="38100" dir="2700000" algn="tl">
                    <a:srgbClr val="000000">
                      <a:alpha val="43137"/>
                    </a:srgbClr>
                  </a:outerShdw>
                </a:effectLst>
              </a:rPr>
              <a:t> </a:t>
            </a:r>
            <a:r>
              <a:rPr lang="en-US" sz="3000" dirty="0" err="1">
                <a:solidFill>
                  <a:srgbClr val="FFC000"/>
                </a:solidFill>
                <a:effectLst>
                  <a:outerShdw blurRad="38100" dist="38100" dir="2700000" algn="tl">
                    <a:srgbClr val="000000">
                      <a:alpha val="43137"/>
                    </a:srgbClr>
                  </a:outerShdw>
                </a:effectLst>
              </a:rPr>
              <a:t>segun</a:t>
            </a:r>
            <a:r>
              <a:rPr lang="en-US" sz="3000" dirty="0">
                <a:solidFill>
                  <a:srgbClr val="FFC000"/>
                </a:solidFill>
                <a:effectLst>
                  <a:outerShdw blurRad="38100" dist="38100" dir="2700000" algn="tl">
                    <a:srgbClr val="000000">
                      <a:alpha val="43137"/>
                    </a:srgbClr>
                  </a:outerShdw>
                </a:effectLst>
              </a:rPr>
              <a:t> </a:t>
            </a:r>
            <a:r>
              <a:rPr lang="en-US" sz="3000" dirty="0" err="1">
                <a:solidFill>
                  <a:srgbClr val="FFC000"/>
                </a:solidFill>
                <a:effectLst>
                  <a:outerShdw blurRad="38100" dist="38100" dir="2700000" algn="tl">
                    <a:srgbClr val="000000">
                      <a:alpha val="43137"/>
                    </a:srgbClr>
                  </a:outerShdw>
                </a:effectLst>
              </a:rPr>
              <a:t>tfg</a:t>
            </a:r>
            <a:r>
              <a:rPr lang="en-US" sz="3000" dirty="0">
                <a:solidFill>
                  <a:srgbClr val="FFC000"/>
                </a:solidFill>
                <a:effectLst>
                  <a:outerShdw blurRad="38100" dist="38100" dir="2700000" algn="tl">
                    <a:srgbClr val="000000">
                      <a:alpha val="43137"/>
                    </a:srgbClr>
                  </a:outerShdw>
                </a:effectLst>
              </a:rPr>
              <a:t> y albuminuria</a:t>
            </a:r>
            <a:endParaRPr lang="es-PA" sz="3000" dirty="0">
              <a:solidFill>
                <a:srgbClr val="FFC000"/>
              </a:solidFill>
              <a:effectLst>
                <a:outerShdw blurRad="38100" dist="38100" dir="2700000" algn="tl">
                  <a:srgbClr val="000000">
                    <a:alpha val="43137"/>
                  </a:srgbClr>
                </a:outerShdw>
              </a:effectLst>
            </a:endParaRPr>
          </a:p>
        </p:txBody>
      </p:sp>
      <p:sp>
        <p:nvSpPr>
          <p:cNvPr id="6" name="CuadroTexto 5">
            <a:extLst>
              <a:ext uri="{FF2B5EF4-FFF2-40B4-BE49-F238E27FC236}">
                <a16:creationId xmlns:a16="http://schemas.microsoft.com/office/drawing/2014/main" id="{DF81E37D-73E6-460F-90F9-5FDC0E4469FF}"/>
              </a:ext>
            </a:extLst>
          </p:cNvPr>
          <p:cNvSpPr txBox="1"/>
          <p:nvPr/>
        </p:nvSpPr>
        <p:spPr>
          <a:xfrm>
            <a:off x="723836" y="1592408"/>
            <a:ext cx="3008243" cy="1446550"/>
          </a:xfrm>
          <a:prstGeom prst="rect">
            <a:avLst/>
          </a:prstGeom>
          <a:noFill/>
        </p:spPr>
        <p:txBody>
          <a:bodyPr wrap="square" rtlCol="0">
            <a:spAutoFit/>
          </a:bodyPr>
          <a:lstStyle/>
          <a:p>
            <a:pPr algn="ctr"/>
            <a:r>
              <a:rPr lang="en-US" sz="2200" b="1" dirty="0">
                <a:solidFill>
                  <a:schemeClr val="bg2">
                    <a:lumMod val="75000"/>
                  </a:schemeClr>
                </a:solidFill>
              </a:rPr>
              <a:t>KDIGO 2012</a:t>
            </a:r>
          </a:p>
          <a:p>
            <a:r>
              <a:rPr lang="en-US" sz="2200" b="1" dirty="0">
                <a:solidFill>
                  <a:schemeClr val="bg2">
                    <a:lumMod val="75000"/>
                  </a:schemeClr>
                </a:solidFill>
              </a:rPr>
              <a:t>CAUSA:			C</a:t>
            </a:r>
          </a:p>
          <a:p>
            <a:r>
              <a:rPr lang="en-US" sz="2200" b="1" dirty="0">
                <a:solidFill>
                  <a:schemeClr val="bg2">
                    <a:lumMod val="75000"/>
                  </a:schemeClr>
                </a:solidFill>
              </a:rPr>
              <a:t>TFG:				G</a:t>
            </a:r>
          </a:p>
          <a:p>
            <a:r>
              <a:rPr lang="en-US" sz="2200" b="1" dirty="0">
                <a:solidFill>
                  <a:schemeClr val="bg2">
                    <a:lumMod val="75000"/>
                  </a:schemeClr>
                </a:solidFill>
              </a:rPr>
              <a:t>ALBUMINURIA: 	A</a:t>
            </a:r>
            <a:endParaRPr lang="es-PA" sz="2200" b="1" dirty="0">
              <a:solidFill>
                <a:schemeClr val="bg2">
                  <a:lumMod val="75000"/>
                </a:schemeClr>
              </a:solidFill>
            </a:endParaRPr>
          </a:p>
        </p:txBody>
      </p:sp>
      <p:sp>
        <p:nvSpPr>
          <p:cNvPr id="8" name="CuadroTexto 7">
            <a:extLst>
              <a:ext uri="{FF2B5EF4-FFF2-40B4-BE49-F238E27FC236}">
                <a16:creationId xmlns:a16="http://schemas.microsoft.com/office/drawing/2014/main" id="{F1D97BF7-ED9D-4F71-8267-C5C99D613094}"/>
              </a:ext>
            </a:extLst>
          </p:cNvPr>
          <p:cNvSpPr txBox="1"/>
          <p:nvPr/>
        </p:nvSpPr>
        <p:spPr>
          <a:xfrm>
            <a:off x="8378551" y="1400537"/>
            <a:ext cx="4062379" cy="1446550"/>
          </a:xfrm>
          <a:prstGeom prst="rect">
            <a:avLst/>
          </a:prstGeom>
          <a:noFill/>
        </p:spPr>
        <p:txBody>
          <a:bodyPr wrap="square" rtlCol="0">
            <a:spAutoFit/>
          </a:bodyPr>
          <a:lstStyle/>
          <a:p>
            <a:pPr algn="ctr"/>
            <a:r>
              <a:rPr lang="en-US" sz="2200" b="1" dirty="0">
                <a:solidFill>
                  <a:schemeClr val="bg1"/>
                </a:solidFill>
                <a:effectLst>
                  <a:outerShdw blurRad="38100" dist="38100" dir="2700000" algn="tl">
                    <a:srgbClr val="000000">
                      <a:alpha val="43137"/>
                    </a:srgbClr>
                  </a:outerShdw>
                </a:effectLst>
              </a:rPr>
              <a:t>ESTADIO 3 </a:t>
            </a:r>
          </a:p>
          <a:p>
            <a:pPr algn="ctr"/>
            <a:r>
              <a:rPr lang="en-US" sz="2200" b="1" dirty="0">
                <a:solidFill>
                  <a:schemeClr val="bg1"/>
                </a:solidFill>
                <a:effectLst>
                  <a:outerShdw blurRad="38100" dist="38100" dir="2700000" algn="tl">
                    <a:srgbClr val="000000">
                      <a:alpha val="43137"/>
                    </a:srgbClr>
                  </a:outerShdw>
                </a:effectLst>
              </a:rPr>
              <a:t>6.2%</a:t>
            </a:r>
          </a:p>
          <a:p>
            <a:pPr algn="ctr"/>
            <a:endParaRPr lang="en-US" sz="2200" b="1" dirty="0">
              <a:solidFill>
                <a:schemeClr val="bg1"/>
              </a:solidFill>
              <a:effectLst>
                <a:outerShdw blurRad="38100" dist="38100" dir="2700000" algn="tl">
                  <a:srgbClr val="000000">
                    <a:alpha val="43137"/>
                  </a:srgbClr>
                </a:outerShdw>
              </a:effectLst>
            </a:endParaRPr>
          </a:p>
          <a:p>
            <a:pPr algn="ctr"/>
            <a:r>
              <a:rPr lang="en-US" sz="2200" b="1" dirty="0">
                <a:solidFill>
                  <a:srgbClr val="FFC000"/>
                </a:solidFill>
                <a:effectLst>
                  <a:outerShdw blurRad="38100" dist="38100" dir="2700000" algn="tl">
                    <a:srgbClr val="000000">
                      <a:alpha val="43137"/>
                    </a:srgbClr>
                  </a:outerShdw>
                </a:effectLst>
              </a:rPr>
              <a:t>G3a, A1 – 3.6%</a:t>
            </a:r>
          </a:p>
        </p:txBody>
      </p:sp>
      <p:pic>
        <p:nvPicPr>
          <p:cNvPr id="9" name="Imagen 8">
            <a:extLst>
              <a:ext uri="{FF2B5EF4-FFF2-40B4-BE49-F238E27FC236}">
                <a16:creationId xmlns:a16="http://schemas.microsoft.com/office/drawing/2014/main" id="{66EB3280-3A16-4D95-9C32-FF52E6881F51}"/>
              </a:ext>
            </a:extLst>
          </p:cNvPr>
          <p:cNvPicPr>
            <a:picLocks noChangeAspect="1"/>
          </p:cNvPicPr>
          <p:nvPr/>
        </p:nvPicPr>
        <p:blipFill rotWithShape="1">
          <a:blip r:embed="rId4"/>
          <a:srcRect l="45704" t="35169" r="16630" b="6086"/>
          <a:stretch/>
        </p:blipFill>
        <p:spPr>
          <a:xfrm>
            <a:off x="4023745" y="3290660"/>
            <a:ext cx="4942392" cy="3517910"/>
          </a:xfrm>
          <a:prstGeom prst="rect">
            <a:avLst/>
          </a:prstGeom>
        </p:spPr>
      </p:pic>
    </p:spTree>
    <p:extLst>
      <p:ext uri="{BB962C8B-B14F-4D97-AF65-F5344CB8AC3E}">
        <p14:creationId xmlns:p14="http://schemas.microsoft.com/office/powerpoint/2010/main" val="307100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06DBC4-E8AE-478B-8E55-B8AC8A494B36}"/>
              </a:ext>
            </a:extLst>
          </p:cNvPr>
          <p:cNvSpPr>
            <a:spLocks noGrp="1"/>
          </p:cNvSpPr>
          <p:nvPr>
            <p:ph type="title"/>
          </p:nvPr>
        </p:nvSpPr>
        <p:spPr>
          <a:xfrm>
            <a:off x="4389994" y="1066799"/>
            <a:ext cx="7338952" cy="1478570"/>
          </a:xfrm>
        </p:spPr>
        <p:txBody>
          <a:bodyPr/>
          <a:lstStyle/>
          <a:p>
            <a:r>
              <a:rPr lang="en-US" dirty="0">
                <a:solidFill>
                  <a:srgbClr val="FFC000"/>
                </a:solidFill>
                <a:effectLst>
                  <a:outerShdw blurRad="38100" dist="38100" dir="2700000" algn="tl">
                    <a:srgbClr val="000000">
                      <a:alpha val="43137"/>
                    </a:srgbClr>
                  </a:outerShdw>
                </a:effectLst>
              </a:rPr>
              <a:t>RECOMENDACIONES SOBRE LA TFG</a:t>
            </a:r>
            <a:endParaRPr lang="es-PA" dirty="0">
              <a:solidFill>
                <a:srgbClr val="FFC000"/>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CC9DBA08-D174-4908-8396-FFCB8639B26C}"/>
              </a:ext>
            </a:extLst>
          </p:cNvPr>
          <p:cNvSpPr>
            <a:spLocks noGrp="1"/>
          </p:cNvSpPr>
          <p:nvPr>
            <p:ph idx="1"/>
          </p:nvPr>
        </p:nvSpPr>
        <p:spPr>
          <a:xfrm>
            <a:off x="4889634" y="2249487"/>
            <a:ext cx="6157777" cy="3541714"/>
          </a:xfrm>
          <a:solidFill>
            <a:schemeClr val="bg2"/>
          </a:solidFill>
        </p:spPr>
        <p:txBody>
          <a:bodyPr>
            <a:normAutofit fontScale="92500" lnSpcReduction="20000"/>
          </a:bodyPr>
          <a:lstStyle/>
          <a:p>
            <a:r>
              <a:rPr lang="en-US" dirty="0"/>
              <a:t>1A-CREATININA SÉRICA Y UNA ECUACIÓN PARA ESTIMAR TFG</a:t>
            </a:r>
          </a:p>
          <a:p>
            <a:r>
              <a:rPr lang="en-US" dirty="0"/>
              <a:t>2B-PRUEBAS ADICIONALES</a:t>
            </a:r>
          </a:p>
          <a:p>
            <a:pPr lvl="1"/>
            <a:r>
              <a:rPr lang="en-US" dirty="0"/>
              <a:t>CISTATINA C, MEDICIÓN DEL ACLARAMIENTO</a:t>
            </a:r>
          </a:p>
          <a:p>
            <a:pPr lvl="1"/>
            <a:r>
              <a:rPr lang="en-US" dirty="0" err="1"/>
              <a:t>Cuando</a:t>
            </a:r>
            <a:r>
              <a:rPr lang="en-US" dirty="0"/>
              <a:t> la </a:t>
            </a:r>
            <a:r>
              <a:rPr lang="en-US" dirty="0" err="1"/>
              <a:t>TFGe</a:t>
            </a:r>
            <a:r>
              <a:rPr lang="en-US" dirty="0"/>
              <a:t> </a:t>
            </a:r>
            <a:r>
              <a:rPr lang="en-US" dirty="0" err="1"/>
              <a:t>basada</a:t>
            </a:r>
            <a:r>
              <a:rPr lang="en-US" dirty="0"/>
              <a:t> </a:t>
            </a:r>
            <a:r>
              <a:rPr lang="en-US" dirty="0" err="1"/>
              <a:t>en</a:t>
            </a:r>
            <a:r>
              <a:rPr lang="en-US" dirty="0"/>
              <a:t> </a:t>
            </a:r>
            <a:r>
              <a:rPr lang="en-US" dirty="0" err="1"/>
              <a:t>creatinina</a:t>
            </a:r>
            <a:r>
              <a:rPr lang="en-US" dirty="0"/>
              <a:t> es </a:t>
            </a:r>
            <a:r>
              <a:rPr lang="en-US" dirty="0" err="1"/>
              <a:t>menos</a:t>
            </a:r>
            <a:r>
              <a:rPr lang="en-US" dirty="0"/>
              <a:t> confinable</a:t>
            </a:r>
          </a:p>
          <a:p>
            <a:r>
              <a:rPr lang="en-US" dirty="0"/>
              <a:t>1B UTILIZAR UNA ECUACIÓN PARA </a:t>
            </a:r>
            <a:r>
              <a:rPr lang="en-US" dirty="0" err="1"/>
              <a:t>TFGe</a:t>
            </a:r>
            <a:r>
              <a:rPr lang="en-US" dirty="0"/>
              <a:t> EN VEZ DE SOLO UTILIZAR LA CREATININA SÉRICA. </a:t>
            </a:r>
            <a:r>
              <a:rPr lang="en-US" dirty="0">
                <a:solidFill>
                  <a:srgbClr val="FFC000"/>
                </a:solidFill>
              </a:rPr>
              <a:t>VALORAR CUANDO </a:t>
            </a:r>
            <a:r>
              <a:rPr lang="en-US" dirty="0" err="1">
                <a:solidFill>
                  <a:srgbClr val="FFC000"/>
                </a:solidFill>
              </a:rPr>
              <a:t>TFGe</a:t>
            </a:r>
            <a:r>
              <a:rPr lang="en-US" dirty="0">
                <a:solidFill>
                  <a:srgbClr val="FFC000"/>
                </a:solidFill>
              </a:rPr>
              <a:t> ES MENOS ACERTADA</a:t>
            </a:r>
            <a:endParaRPr lang="es-PA" dirty="0">
              <a:solidFill>
                <a:srgbClr val="FFC000"/>
              </a:solidFill>
            </a:endParaRPr>
          </a:p>
          <a:p>
            <a:pPr marL="457200" lvl="1" indent="0">
              <a:buNone/>
            </a:pPr>
            <a:endParaRPr lang="en-US" dirty="0"/>
          </a:p>
        </p:txBody>
      </p:sp>
      <p:pic>
        <p:nvPicPr>
          <p:cNvPr id="4" name="Imagen 3">
            <a:extLst>
              <a:ext uri="{FF2B5EF4-FFF2-40B4-BE49-F238E27FC236}">
                <a16:creationId xmlns:a16="http://schemas.microsoft.com/office/drawing/2014/main" id="{84390944-286B-437C-A84F-9D39CBE99E7A}"/>
              </a:ext>
            </a:extLst>
          </p:cNvPr>
          <p:cNvPicPr>
            <a:picLocks noChangeAspect="1"/>
          </p:cNvPicPr>
          <p:nvPr/>
        </p:nvPicPr>
        <p:blipFill>
          <a:blip r:embed="rId2"/>
          <a:stretch>
            <a:fillRect/>
          </a:stretch>
        </p:blipFill>
        <p:spPr>
          <a:xfrm>
            <a:off x="463054" y="2249487"/>
            <a:ext cx="3781778" cy="3403600"/>
          </a:xfrm>
          <a:prstGeom prst="rect">
            <a:avLst/>
          </a:prstGeom>
        </p:spPr>
      </p:pic>
    </p:spTree>
    <p:extLst>
      <p:ext uri="{BB962C8B-B14F-4D97-AF65-F5344CB8AC3E}">
        <p14:creationId xmlns:p14="http://schemas.microsoft.com/office/powerpoint/2010/main" val="1173480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4">
            <a:extLst>
              <a:ext uri="{FF2B5EF4-FFF2-40B4-BE49-F238E27FC236}">
                <a16:creationId xmlns:a16="http://schemas.microsoft.com/office/drawing/2014/main" id="{EC840D23-A1F7-473D-B582-E26744B0CE69}"/>
              </a:ext>
            </a:extLst>
          </p:cNvPr>
          <p:cNvPicPr>
            <a:picLocks noGrp="1" noChangeAspect="1"/>
          </p:cNvPicPr>
          <p:nvPr>
            <p:ph idx="1"/>
          </p:nvPr>
        </p:nvPicPr>
        <p:blipFill rotWithShape="1">
          <a:blip r:embed="rId2"/>
          <a:srcRect l="3366" t="2591" r="6172" b="7668"/>
          <a:stretch/>
        </p:blipFill>
        <p:spPr>
          <a:xfrm>
            <a:off x="2389981" y="643467"/>
            <a:ext cx="7412037" cy="5571066"/>
          </a:xfrm>
          <a:prstGeom prst="rect">
            <a:avLst/>
          </a:prstGeom>
        </p:spPr>
      </p:pic>
      <p:sp>
        <p:nvSpPr>
          <p:cNvPr id="9" name="Título 1">
            <a:extLst>
              <a:ext uri="{FF2B5EF4-FFF2-40B4-BE49-F238E27FC236}">
                <a16:creationId xmlns:a16="http://schemas.microsoft.com/office/drawing/2014/main" id="{C0C9ECD8-0CBA-4BD1-932B-3EF9A3097803}"/>
              </a:ext>
            </a:extLst>
          </p:cNvPr>
          <p:cNvSpPr>
            <a:spLocks noGrp="1"/>
          </p:cNvSpPr>
          <p:nvPr>
            <p:ph type="title"/>
          </p:nvPr>
        </p:nvSpPr>
        <p:spPr>
          <a:xfrm>
            <a:off x="2389981" y="643467"/>
            <a:ext cx="7412038" cy="673546"/>
          </a:xfrm>
          <a:solidFill>
            <a:srgbClr val="134770"/>
          </a:solidFill>
        </p:spPr>
        <p:txBody>
          <a:bodyPr>
            <a:normAutofit/>
          </a:bodyPr>
          <a:lstStyle/>
          <a:p>
            <a:pPr algn="ctr"/>
            <a:r>
              <a:rPr lang="es-PA" sz="3200" dirty="0">
                <a:solidFill>
                  <a:schemeClr val="bg1"/>
                </a:solidFill>
                <a:effectLst>
                  <a:outerShdw blurRad="38100" dist="38100" dir="2700000" algn="tl">
                    <a:srgbClr val="000000">
                      <a:alpha val="43137"/>
                    </a:srgbClr>
                  </a:outerShdw>
                </a:effectLst>
              </a:rPr>
              <a:t>Enfermedad Renal Terminal Tratada-2015-</a:t>
            </a:r>
          </a:p>
        </p:txBody>
      </p:sp>
      <p:sp>
        <p:nvSpPr>
          <p:cNvPr id="6" name="Rectángulo 5">
            <a:extLst>
              <a:ext uri="{FF2B5EF4-FFF2-40B4-BE49-F238E27FC236}">
                <a16:creationId xmlns:a16="http://schemas.microsoft.com/office/drawing/2014/main" id="{D386EFEF-2104-417C-919A-08C47221BA49}"/>
              </a:ext>
            </a:extLst>
          </p:cNvPr>
          <p:cNvSpPr/>
          <p:nvPr/>
        </p:nvSpPr>
        <p:spPr>
          <a:xfrm>
            <a:off x="4700475" y="6433304"/>
            <a:ext cx="5249770" cy="369332"/>
          </a:xfrm>
          <a:prstGeom prst="rect">
            <a:avLst/>
          </a:prstGeom>
        </p:spPr>
        <p:txBody>
          <a:bodyPr wrap="none">
            <a:spAutoFit/>
          </a:bodyPr>
          <a:lstStyle/>
          <a:p>
            <a:r>
              <a:rPr lang="es-PA" dirty="0">
                <a:solidFill>
                  <a:schemeClr val="bg1"/>
                </a:solidFill>
                <a:latin typeface="Calibri" panose="020F0502020204030204" pitchFamily="34" charset="0"/>
              </a:rPr>
              <a:t>Data </a:t>
            </a:r>
            <a:r>
              <a:rPr lang="es-PA" dirty="0" err="1">
                <a:solidFill>
                  <a:schemeClr val="bg1"/>
                </a:solidFill>
                <a:latin typeface="Calibri" panose="020F0502020204030204" pitchFamily="34" charset="0"/>
              </a:rPr>
              <a:t>source</a:t>
            </a:r>
            <a:r>
              <a:rPr lang="es-PA" dirty="0">
                <a:solidFill>
                  <a:schemeClr val="bg1"/>
                </a:solidFill>
                <a:latin typeface="Calibri" panose="020F0502020204030204" pitchFamily="34" charset="0"/>
              </a:rPr>
              <a:t>: </a:t>
            </a:r>
            <a:r>
              <a:rPr lang="es-PA" dirty="0" err="1">
                <a:solidFill>
                  <a:schemeClr val="bg1"/>
                </a:solidFill>
                <a:latin typeface="Calibri" panose="020F0502020204030204" pitchFamily="34" charset="0"/>
              </a:rPr>
              <a:t>Special</a:t>
            </a:r>
            <a:r>
              <a:rPr lang="es-PA" dirty="0">
                <a:solidFill>
                  <a:schemeClr val="bg1"/>
                </a:solidFill>
                <a:latin typeface="Calibri" panose="020F0502020204030204" pitchFamily="34" charset="0"/>
              </a:rPr>
              <a:t> </a:t>
            </a:r>
            <a:r>
              <a:rPr lang="es-PA" dirty="0" err="1">
                <a:solidFill>
                  <a:schemeClr val="bg1"/>
                </a:solidFill>
                <a:latin typeface="Calibri" panose="020F0502020204030204" pitchFamily="34" charset="0"/>
              </a:rPr>
              <a:t>analyses</a:t>
            </a:r>
            <a:r>
              <a:rPr lang="es-PA" dirty="0">
                <a:solidFill>
                  <a:schemeClr val="bg1"/>
                </a:solidFill>
                <a:latin typeface="Calibri" panose="020F0502020204030204" pitchFamily="34" charset="0"/>
              </a:rPr>
              <a:t>, USRDS ESRD </a:t>
            </a:r>
            <a:r>
              <a:rPr lang="es-PA" dirty="0" err="1">
                <a:solidFill>
                  <a:schemeClr val="bg1"/>
                </a:solidFill>
                <a:latin typeface="Calibri" panose="020F0502020204030204" pitchFamily="34" charset="0"/>
              </a:rPr>
              <a:t>Database</a:t>
            </a:r>
            <a:r>
              <a:rPr lang="es-PA" dirty="0">
                <a:solidFill>
                  <a:schemeClr val="bg1"/>
                </a:solidFill>
                <a:latin typeface="Calibri" panose="020F0502020204030204" pitchFamily="34" charset="0"/>
              </a:rPr>
              <a:t>. </a:t>
            </a:r>
            <a:endParaRPr lang="es-PA" dirty="0">
              <a:solidFill>
                <a:schemeClr val="bg1"/>
              </a:solidFill>
            </a:endParaRPr>
          </a:p>
        </p:txBody>
      </p:sp>
    </p:spTree>
    <p:extLst>
      <p:ext uri="{BB962C8B-B14F-4D97-AF65-F5344CB8AC3E}">
        <p14:creationId xmlns:p14="http://schemas.microsoft.com/office/powerpoint/2010/main" val="150173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06DBC4-E8AE-478B-8E55-B8AC8A494B36}"/>
              </a:ext>
            </a:extLst>
          </p:cNvPr>
          <p:cNvSpPr>
            <a:spLocks noGrp="1"/>
          </p:cNvSpPr>
          <p:nvPr>
            <p:ph type="title"/>
          </p:nvPr>
        </p:nvSpPr>
        <p:spPr>
          <a:xfrm>
            <a:off x="4389994" y="1066799"/>
            <a:ext cx="7338952" cy="1478570"/>
          </a:xfrm>
        </p:spPr>
        <p:txBody>
          <a:bodyPr/>
          <a:lstStyle/>
          <a:p>
            <a:r>
              <a:rPr lang="en-US" dirty="0">
                <a:solidFill>
                  <a:srgbClr val="FFC000"/>
                </a:solidFill>
                <a:effectLst>
                  <a:outerShdw blurRad="38100" dist="38100" dir="2700000" algn="tl">
                    <a:srgbClr val="000000">
                      <a:alpha val="43137"/>
                    </a:srgbClr>
                  </a:outerShdw>
                </a:effectLst>
              </a:rPr>
              <a:t>RECOMENDACIONES SOBRE LA TFG</a:t>
            </a:r>
            <a:endParaRPr lang="es-PA" dirty="0">
              <a:solidFill>
                <a:srgbClr val="FFC000"/>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CC9DBA08-D174-4908-8396-FFCB8639B26C}"/>
              </a:ext>
            </a:extLst>
          </p:cNvPr>
          <p:cNvSpPr>
            <a:spLocks noGrp="1"/>
          </p:cNvSpPr>
          <p:nvPr>
            <p:ph idx="1"/>
          </p:nvPr>
        </p:nvSpPr>
        <p:spPr>
          <a:xfrm>
            <a:off x="4889634" y="2249487"/>
            <a:ext cx="6157777" cy="3541714"/>
          </a:xfrm>
          <a:solidFill>
            <a:schemeClr val="bg2"/>
          </a:solidFill>
        </p:spPr>
        <p:txBody>
          <a:bodyPr>
            <a:normAutofit/>
          </a:bodyPr>
          <a:lstStyle/>
          <a:p>
            <a:r>
              <a:rPr lang="en-US" dirty="0"/>
              <a:t>1B RECOMIENDA A LOS LABORATORIOS </a:t>
            </a:r>
          </a:p>
          <a:p>
            <a:r>
              <a:rPr lang="en-US" sz="2000" dirty="0">
                <a:solidFill>
                  <a:srgbClr val="FFC000"/>
                </a:solidFill>
              </a:rPr>
              <a:t>REPORTAR TFGE PARA ADULTOS CON CKD-EPI.</a:t>
            </a:r>
          </a:p>
          <a:p>
            <a:pPr lvl="1"/>
            <a:r>
              <a:rPr lang="en-US" sz="1600" dirty="0">
                <a:solidFill>
                  <a:srgbClr val="FFC000"/>
                </a:solidFill>
              </a:rPr>
              <a:t>VALORAR RELEVANCIA DE ETNIA, MODIFICACIONES REGIONALES</a:t>
            </a:r>
          </a:p>
          <a:p>
            <a:r>
              <a:rPr lang="en-US" sz="2000" dirty="0"/>
              <a:t>2C SI SE MIDE CISTATINA C</a:t>
            </a:r>
          </a:p>
          <a:p>
            <a:pPr lvl="1"/>
            <a:r>
              <a:rPr lang="en-US" sz="1600" dirty="0">
                <a:solidFill>
                  <a:srgbClr val="FFC000"/>
                </a:solidFill>
              </a:rPr>
              <a:t>UTILIZAR TFGE DERIVADA DE CISTATINA C</a:t>
            </a:r>
          </a:p>
          <a:p>
            <a:pPr lvl="1"/>
            <a:r>
              <a:rPr lang="en-US" sz="1600" dirty="0">
                <a:solidFill>
                  <a:srgbClr val="FFC000"/>
                </a:solidFill>
              </a:rPr>
              <a:t>VALORAR SITUACIONES EN LAS QUE TFGE CYS Y TFGE CREAT-CYS SON MENOS ACERTADAS.</a:t>
            </a:r>
            <a:endParaRPr lang="es-PA" sz="1600" dirty="0">
              <a:solidFill>
                <a:srgbClr val="FFC000"/>
              </a:solidFill>
            </a:endParaRPr>
          </a:p>
          <a:p>
            <a:pPr marL="457200" lvl="1" indent="0">
              <a:buNone/>
            </a:pPr>
            <a:endParaRPr lang="en-US" dirty="0"/>
          </a:p>
        </p:txBody>
      </p:sp>
      <p:pic>
        <p:nvPicPr>
          <p:cNvPr id="4" name="Imagen 3">
            <a:extLst>
              <a:ext uri="{FF2B5EF4-FFF2-40B4-BE49-F238E27FC236}">
                <a16:creationId xmlns:a16="http://schemas.microsoft.com/office/drawing/2014/main" id="{84390944-286B-437C-A84F-9D39CBE99E7A}"/>
              </a:ext>
            </a:extLst>
          </p:cNvPr>
          <p:cNvPicPr>
            <a:picLocks noChangeAspect="1"/>
          </p:cNvPicPr>
          <p:nvPr/>
        </p:nvPicPr>
        <p:blipFill>
          <a:blip r:embed="rId2"/>
          <a:stretch>
            <a:fillRect/>
          </a:stretch>
        </p:blipFill>
        <p:spPr>
          <a:xfrm>
            <a:off x="463054" y="2249487"/>
            <a:ext cx="3781778" cy="3403600"/>
          </a:xfrm>
          <a:prstGeom prst="rect">
            <a:avLst/>
          </a:prstGeom>
        </p:spPr>
      </p:pic>
    </p:spTree>
    <p:extLst>
      <p:ext uri="{BB962C8B-B14F-4D97-AF65-F5344CB8AC3E}">
        <p14:creationId xmlns:p14="http://schemas.microsoft.com/office/powerpoint/2010/main" val="253671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06DBC4-E8AE-478B-8E55-B8AC8A494B36}"/>
              </a:ext>
            </a:extLst>
          </p:cNvPr>
          <p:cNvSpPr>
            <a:spLocks noGrp="1"/>
          </p:cNvSpPr>
          <p:nvPr>
            <p:ph type="title"/>
          </p:nvPr>
        </p:nvSpPr>
        <p:spPr>
          <a:xfrm>
            <a:off x="4389994" y="1066799"/>
            <a:ext cx="7338952" cy="1478570"/>
          </a:xfrm>
        </p:spPr>
        <p:txBody>
          <a:bodyPr/>
          <a:lstStyle/>
          <a:p>
            <a:r>
              <a:rPr lang="en-US" dirty="0">
                <a:solidFill>
                  <a:srgbClr val="FFC000"/>
                </a:solidFill>
                <a:effectLst>
                  <a:outerShdw blurRad="38100" dist="38100" dir="2700000" algn="tl">
                    <a:srgbClr val="000000">
                      <a:alpha val="43137"/>
                    </a:srgbClr>
                  </a:outerShdw>
                </a:effectLst>
              </a:rPr>
              <a:t>RECOMENDACIONES SOBRE LA TFG</a:t>
            </a:r>
            <a:endParaRPr lang="es-PA" dirty="0">
              <a:solidFill>
                <a:srgbClr val="FFC000"/>
              </a:solidFill>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84390944-286B-437C-A84F-9D39CBE99E7A}"/>
              </a:ext>
            </a:extLst>
          </p:cNvPr>
          <p:cNvPicPr>
            <a:picLocks noChangeAspect="1"/>
          </p:cNvPicPr>
          <p:nvPr/>
        </p:nvPicPr>
        <p:blipFill>
          <a:blip r:embed="rId2"/>
          <a:stretch>
            <a:fillRect/>
          </a:stretch>
        </p:blipFill>
        <p:spPr>
          <a:xfrm>
            <a:off x="463054" y="2249487"/>
            <a:ext cx="3781778" cy="3403600"/>
          </a:xfrm>
          <a:prstGeom prst="rect">
            <a:avLst/>
          </a:prstGeom>
        </p:spPr>
      </p:pic>
      <p:pic>
        <p:nvPicPr>
          <p:cNvPr id="7" name="Imagen 6">
            <a:extLst>
              <a:ext uri="{FF2B5EF4-FFF2-40B4-BE49-F238E27FC236}">
                <a16:creationId xmlns:a16="http://schemas.microsoft.com/office/drawing/2014/main" id="{DA884828-6FBE-447D-B23F-C1E4A4850433}"/>
              </a:ext>
            </a:extLst>
          </p:cNvPr>
          <p:cNvPicPr>
            <a:picLocks noChangeAspect="1"/>
          </p:cNvPicPr>
          <p:nvPr/>
        </p:nvPicPr>
        <p:blipFill rotWithShape="1">
          <a:blip r:embed="rId3"/>
          <a:srcRect l="22026" t="17569" r="17779" b="25333"/>
          <a:stretch/>
        </p:blipFill>
        <p:spPr>
          <a:xfrm>
            <a:off x="4782627" y="2423458"/>
            <a:ext cx="5726988" cy="3055658"/>
          </a:xfrm>
          <a:prstGeom prst="rect">
            <a:avLst/>
          </a:prstGeom>
        </p:spPr>
      </p:pic>
    </p:spTree>
    <p:extLst>
      <p:ext uri="{BB962C8B-B14F-4D97-AF65-F5344CB8AC3E}">
        <p14:creationId xmlns:p14="http://schemas.microsoft.com/office/powerpoint/2010/main" val="1357058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06DBC4-E8AE-478B-8E55-B8AC8A494B36}"/>
              </a:ext>
            </a:extLst>
          </p:cNvPr>
          <p:cNvSpPr>
            <a:spLocks noGrp="1"/>
          </p:cNvSpPr>
          <p:nvPr>
            <p:ph type="title"/>
          </p:nvPr>
        </p:nvSpPr>
        <p:spPr>
          <a:xfrm>
            <a:off x="4389994" y="1066799"/>
            <a:ext cx="7338952" cy="1478570"/>
          </a:xfrm>
        </p:spPr>
        <p:txBody>
          <a:bodyPr/>
          <a:lstStyle/>
          <a:p>
            <a:r>
              <a:rPr lang="en-US" dirty="0">
                <a:solidFill>
                  <a:srgbClr val="FFC000"/>
                </a:solidFill>
                <a:effectLst>
                  <a:outerShdw blurRad="38100" dist="38100" dir="2700000" algn="tl">
                    <a:srgbClr val="000000">
                      <a:alpha val="43137"/>
                    </a:srgbClr>
                  </a:outerShdw>
                </a:effectLst>
              </a:rPr>
              <a:t>RECOMENDACIONES SOBRE LA TFG</a:t>
            </a:r>
            <a:endParaRPr lang="es-PA" dirty="0">
              <a:solidFill>
                <a:srgbClr val="FFC000"/>
              </a:solidFill>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84390944-286B-437C-A84F-9D39CBE99E7A}"/>
              </a:ext>
            </a:extLst>
          </p:cNvPr>
          <p:cNvPicPr>
            <a:picLocks noChangeAspect="1"/>
          </p:cNvPicPr>
          <p:nvPr/>
        </p:nvPicPr>
        <p:blipFill>
          <a:blip r:embed="rId2"/>
          <a:stretch>
            <a:fillRect/>
          </a:stretch>
        </p:blipFill>
        <p:spPr>
          <a:xfrm>
            <a:off x="463054" y="2249487"/>
            <a:ext cx="3781778" cy="3403600"/>
          </a:xfrm>
          <a:prstGeom prst="rect">
            <a:avLst/>
          </a:prstGeom>
        </p:spPr>
      </p:pic>
      <p:sp>
        <p:nvSpPr>
          <p:cNvPr id="6" name="Marcador de contenido 5">
            <a:extLst>
              <a:ext uri="{FF2B5EF4-FFF2-40B4-BE49-F238E27FC236}">
                <a16:creationId xmlns:a16="http://schemas.microsoft.com/office/drawing/2014/main" id="{542B0C4B-867C-42D5-B8A0-06E6B877263B}"/>
              </a:ext>
            </a:extLst>
          </p:cNvPr>
          <p:cNvSpPr>
            <a:spLocks noGrp="1"/>
          </p:cNvSpPr>
          <p:nvPr>
            <p:ph idx="1"/>
          </p:nvPr>
        </p:nvSpPr>
        <p:spPr>
          <a:xfrm>
            <a:off x="4244832" y="2249487"/>
            <a:ext cx="6802579" cy="3541714"/>
          </a:xfrm>
        </p:spPr>
        <p:txBody>
          <a:bodyPr/>
          <a:lstStyle/>
          <a:p>
            <a:r>
              <a:rPr lang="en-US" dirty="0"/>
              <a:t>PEQUEÑAS FLUCTUACIONES DE LA TFG NO SIGNFICAN PROGRESIÓN</a:t>
            </a:r>
          </a:p>
          <a:p>
            <a:r>
              <a:rPr lang="en-US" dirty="0">
                <a:solidFill>
                  <a:srgbClr val="FFC000"/>
                </a:solidFill>
                <a:effectLst>
                  <a:outerShdw blurRad="38100" dist="38100" dir="2700000" algn="tl">
                    <a:srgbClr val="000000">
                      <a:alpha val="43137"/>
                    </a:srgbClr>
                  </a:outerShdw>
                </a:effectLst>
              </a:rPr>
              <a:t>PROGRESIÓN:</a:t>
            </a:r>
            <a:endParaRPr lang="es-PA" dirty="0">
              <a:solidFill>
                <a:srgbClr val="FFC000"/>
              </a:solidFill>
              <a:effectLst>
                <a:outerShdw blurRad="38100" dist="38100" dir="2700000" algn="tl">
                  <a:srgbClr val="000000">
                    <a:alpha val="43137"/>
                  </a:srgbClr>
                </a:outerShdw>
              </a:effectLst>
            </a:endParaRPr>
          </a:p>
        </p:txBody>
      </p:sp>
      <p:pic>
        <p:nvPicPr>
          <p:cNvPr id="3" name="Imagen 2">
            <a:extLst>
              <a:ext uri="{FF2B5EF4-FFF2-40B4-BE49-F238E27FC236}">
                <a16:creationId xmlns:a16="http://schemas.microsoft.com/office/drawing/2014/main" id="{8A00ED3E-EBA9-409C-8114-74D1531AD6CD}"/>
              </a:ext>
            </a:extLst>
          </p:cNvPr>
          <p:cNvPicPr>
            <a:picLocks noChangeAspect="1"/>
          </p:cNvPicPr>
          <p:nvPr/>
        </p:nvPicPr>
        <p:blipFill rotWithShape="1">
          <a:blip r:embed="rId3"/>
          <a:srcRect l="25816" t="51368" r="22000" b="6386"/>
          <a:stretch/>
        </p:blipFill>
        <p:spPr>
          <a:xfrm>
            <a:off x="4543123" y="3728057"/>
            <a:ext cx="6362299" cy="2897205"/>
          </a:xfrm>
          <a:prstGeom prst="rect">
            <a:avLst/>
          </a:prstGeom>
        </p:spPr>
      </p:pic>
    </p:spTree>
    <p:extLst>
      <p:ext uri="{BB962C8B-B14F-4D97-AF65-F5344CB8AC3E}">
        <p14:creationId xmlns:p14="http://schemas.microsoft.com/office/powerpoint/2010/main" val="3191362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108E21-4B45-4B1E-B0DC-197C97326D51}"/>
              </a:ext>
            </a:extLst>
          </p:cNvPr>
          <p:cNvSpPr>
            <a:spLocks noGrp="1"/>
          </p:cNvSpPr>
          <p:nvPr>
            <p:ph type="title"/>
          </p:nvPr>
        </p:nvSpPr>
        <p:spPr/>
        <p:txBody>
          <a:bodyPr/>
          <a:lstStyle/>
          <a:p>
            <a:r>
              <a:rPr lang="en-US" dirty="0">
                <a:solidFill>
                  <a:srgbClr val="FFC000"/>
                </a:solidFill>
                <a:effectLst>
                  <a:outerShdw blurRad="38100" dist="38100" dir="2700000" algn="tl">
                    <a:srgbClr val="000000">
                      <a:alpha val="43137"/>
                    </a:srgbClr>
                  </a:outerShdw>
                </a:effectLst>
              </a:rPr>
              <a:t>CONCLUSIONES</a:t>
            </a:r>
            <a:endParaRPr lang="es-PA" dirty="0">
              <a:solidFill>
                <a:srgbClr val="FFC000"/>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B27302BD-9646-4403-88EB-4C1D19BC3647}"/>
              </a:ext>
            </a:extLst>
          </p:cNvPr>
          <p:cNvSpPr>
            <a:spLocks noGrp="1"/>
          </p:cNvSpPr>
          <p:nvPr>
            <p:ph idx="1"/>
          </p:nvPr>
        </p:nvSpPr>
        <p:spPr>
          <a:xfrm>
            <a:off x="1064411" y="1922228"/>
            <a:ext cx="6281402" cy="3541714"/>
          </a:xfrm>
          <a:solidFill>
            <a:schemeClr val="bg2"/>
          </a:solidFill>
        </p:spPr>
        <p:txBody>
          <a:bodyPr>
            <a:normAutofit fontScale="92500" lnSpcReduction="20000"/>
          </a:bodyPr>
          <a:lstStyle/>
          <a:p>
            <a:r>
              <a:rPr lang="en-US" dirty="0" err="1">
                <a:effectLst>
                  <a:outerShdw blurRad="38100" dist="38100" dir="2700000" algn="tl">
                    <a:srgbClr val="000000">
                      <a:alpha val="43137"/>
                    </a:srgbClr>
                  </a:outerShdw>
                </a:effectLst>
              </a:rPr>
              <a:t>Pensar</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Enfermedad</a:t>
            </a:r>
            <a:r>
              <a:rPr lang="en-US" dirty="0">
                <a:effectLst>
                  <a:outerShdw blurRad="38100" dist="38100" dir="2700000" algn="tl">
                    <a:srgbClr val="000000">
                      <a:alpha val="43137"/>
                    </a:srgbClr>
                  </a:outerShdw>
                </a:effectLst>
              </a:rPr>
              <a:t> Renal</a:t>
            </a:r>
          </a:p>
          <a:p>
            <a:pPr lvl="1"/>
            <a:r>
              <a:rPr lang="en-US" dirty="0" err="1">
                <a:effectLst>
                  <a:outerShdw blurRad="38100" dist="38100" dir="2700000" algn="tl">
                    <a:srgbClr val="000000">
                      <a:alpha val="43137"/>
                    </a:srgbClr>
                  </a:outerShdw>
                </a:effectLst>
              </a:rPr>
              <a:t>Problema</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salud</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pública</a:t>
            </a:r>
            <a:endParaRPr lang="en-US" dirty="0">
              <a:effectLst>
                <a:outerShdw blurRad="38100" dist="38100" dir="2700000" algn="tl">
                  <a:srgbClr val="000000">
                    <a:alpha val="43137"/>
                  </a:srgbClr>
                </a:outerShdw>
              </a:effectLst>
            </a:endParaRPr>
          </a:p>
          <a:p>
            <a:pPr lvl="1"/>
            <a:r>
              <a:rPr lang="en-US" dirty="0" err="1">
                <a:effectLst>
                  <a:outerShdw blurRad="38100" dist="38100" dir="2700000" algn="tl">
                    <a:srgbClr val="000000">
                      <a:alpha val="43137"/>
                    </a:srgbClr>
                  </a:outerShdw>
                </a:effectLst>
              </a:rPr>
              <a:t>Impacto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economico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importante</a:t>
            </a:r>
            <a:endParaRPr lang="en-US" dirty="0">
              <a:effectLst>
                <a:outerShdw blurRad="38100" dist="38100" dir="2700000" algn="tl">
                  <a:srgbClr val="000000">
                    <a:alpha val="43137"/>
                  </a:srgbClr>
                </a:outerShdw>
              </a:effectLst>
            </a:endParaRPr>
          </a:p>
          <a:p>
            <a:pPr lvl="1"/>
            <a:r>
              <a:rPr lang="en-US" dirty="0">
                <a:effectLst>
                  <a:outerShdw blurRad="38100" dist="38100" dir="2700000" algn="tl">
                    <a:srgbClr val="000000">
                      <a:alpha val="43137"/>
                    </a:srgbClr>
                  </a:outerShdw>
                </a:effectLst>
              </a:rPr>
              <a:t>LRA, </a:t>
            </a:r>
            <a:r>
              <a:rPr lang="en-US" dirty="0">
                <a:solidFill>
                  <a:srgbClr val="FFC000"/>
                </a:solidFill>
                <a:effectLst>
                  <a:outerShdw blurRad="38100" dist="38100" dir="2700000" algn="tl">
                    <a:srgbClr val="000000">
                      <a:alpha val="43137"/>
                    </a:srgbClr>
                  </a:outerShdw>
                </a:effectLst>
              </a:rPr>
              <a:t>GNRP</a:t>
            </a:r>
            <a:r>
              <a:rPr lang="en-US" dirty="0">
                <a:effectLst>
                  <a:outerShdw blurRad="38100" dist="38100" dir="2700000" algn="tl">
                    <a:srgbClr val="000000">
                      <a:alpha val="43137"/>
                    </a:srgbClr>
                  </a:outerShdw>
                </a:effectLst>
              </a:rPr>
              <a:t>, ERC, ERT</a:t>
            </a:r>
          </a:p>
          <a:p>
            <a:r>
              <a:rPr lang="en-US" dirty="0" err="1">
                <a:effectLst>
                  <a:outerShdw blurRad="38100" dist="38100" dir="2700000" algn="tl">
                    <a:srgbClr val="000000">
                      <a:alpha val="43137"/>
                    </a:srgbClr>
                  </a:outerShdw>
                </a:effectLst>
              </a:rPr>
              <a:t>Realizar</a:t>
            </a:r>
            <a:r>
              <a:rPr lang="en-US" dirty="0">
                <a:effectLst>
                  <a:outerShdw blurRad="38100" dist="38100" dir="2700000" algn="tl">
                    <a:srgbClr val="000000">
                      <a:alpha val="43137"/>
                    </a:srgbClr>
                  </a:outerShdw>
                </a:effectLst>
              </a:rPr>
              <a:t> el </a:t>
            </a:r>
            <a:r>
              <a:rPr lang="en-US" dirty="0" err="1">
                <a:effectLst>
                  <a:outerShdw blurRad="38100" dist="38100" dir="2700000" algn="tl">
                    <a:srgbClr val="000000">
                      <a:alpha val="43137"/>
                    </a:srgbClr>
                  </a:outerShdw>
                </a:effectLst>
              </a:rPr>
              <a:t>diagnóstico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oportuno</a:t>
            </a:r>
            <a:endParaRPr lang="en-US" dirty="0">
              <a:effectLst>
                <a:outerShdw blurRad="38100" dist="38100" dir="2700000" algn="tl">
                  <a:srgbClr val="000000">
                    <a:alpha val="43137"/>
                  </a:srgbClr>
                </a:outerShdw>
              </a:effectLst>
            </a:endParaRPr>
          </a:p>
          <a:p>
            <a:r>
              <a:rPr lang="en-US" dirty="0" err="1">
                <a:effectLst>
                  <a:outerShdw blurRad="38100" dist="38100" dir="2700000" algn="tl">
                    <a:srgbClr val="000000">
                      <a:alpha val="43137"/>
                    </a:srgbClr>
                  </a:outerShdw>
                </a:effectLst>
              </a:rPr>
              <a:t>Utilizar</a:t>
            </a:r>
            <a:r>
              <a:rPr lang="en-US" dirty="0">
                <a:effectLst>
                  <a:outerShdw blurRad="38100" dist="38100" dir="2700000" algn="tl">
                    <a:srgbClr val="000000">
                      <a:alpha val="43137"/>
                    </a:srgbClr>
                  </a:outerShdw>
                </a:effectLst>
              </a:rPr>
              <a:t> las </a:t>
            </a:r>
            <a:r>
              <a:rPr lang="en-US" dirty="0" err="1">
                <a:effectLst>
                  <a:outerShdw blurRad="38100" dist="38100" dir="2700000" algn="tl">
                    <a:srgbClr val="000000">
                      <a:alpha val="43137"/>
                    </a:srgbClr>
                  </a:outerShdw>
                </a:effectLst>
              </a:rPr>
              <a:t>herramientas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disponibles</a:t>
            </a:r>
            <a:endParaRPr lang="en-US" dirty="0">
              <a:effectLst>
                <a:outerShdw blurRad="38100" dist="38100" dir="2700000" algn="tl">
                  <a:srgbClr val="000000">
                    <a:alpha val="43137"/>
                  </a:srgbClr>
                </a:outerShdw>
              </a:effectLst>
            </a:endParaRPr>
          </a:p>
          <a:p>
            <a:r>
              <a:rPr lang="en-US" dirty="0" err="1">
                <a:effectLst>
                  <a:outerShdw blurRad="38100" dist="38100" dir="2700000" algn="tl">
                    <a:srgbClr val="000000">
                      <a:alpha val="43137"/>
                    </a:srgbClr>
                  </a:outerShdw>
                </a:effectLst>
              </a:rPr>
              <a:t>Revisar</a:t>
            </a:r>
            <a:r>
              <a:rPr lang="en-US" dirty="0">
                <a:effectLst>
                  <a:outerShdw blurRad="38100" dist="38100" dir="2700000" algn="tl">
                    <a:srgbClr val="000000">
                      <a:alpha val="43137"/>
                    </a:srgbClr>
                  </a:outerShdw>
                </a:effectLst>
              </a:rPr>
              <a:t> las </a:t>
            </a:r>
            <a:r>
              <a:rPr lang="en-US" dirty="0" err="1">
                <a:effectLst>
                  <a:outerShdw blurRad="38100" dist="38100" dir="2700000" algn="tl">
                    <a:srgbClr val="000000">
                      <a:alpha val="43137"/>
                    </a:srgbClr>
                  </a:outerShdw>
                </a:effectLst>
              </a:rPr>
              <a:t>guías</a:t>
            </a:r>
            <a:r>
              <a:rPr lang="en-US" dirty="0">
                <a:effectLst>
                  <a:outerShdw blurRad="38100" dist="38100" dir="2700000" algn="tl">
                    <a:srgbClr val="000000">
                      <a:alpha val="43137"/>
                    </a:srgbClr>
                  </a:outerShdw>
                </a:effectLst>
              </a:rPr>
              <a:t> </a:t>
            </a:r>
          </a:p>
          <a:p>
            <a:r>
              <a:rPr lang="en-US" dirty="0" err="1">
                <a:effectLst>
                  <a:outerShdw blurRad="38100" dist="38100" dir="2700000" algn="tl">
                    <a:srgbClr val="000000">
                      <a:alpha val="43137"/>
                    </a:srgbClr>
                  </a:outerShdw>
                </a:effectLst>
              </a:rPr>
              <a:t>Laboratorios</a:t>
            </a:r>
            <a:r>
              <a:rPr lang="en-US" dirty="0">
                <a:effectLst>
                  <a:outerShdw blurRad="38100" dist="38100" dir="2700000" algn="tl">
                    <a:srgbClr val="000000">
                      <a:alpha val="43137"/>
                    </a:srgbClr>
                  </a:outerShdw>
                </a:effectLst>
              </a:rPr>
              <a:t>, formulas, </a:t>
            </a:r>
            <a:r>
              <a:rPr lang="en-US" dirty="0" err="1">
                <a:effectLst>
                  <a:outerShdw blurRad="38100" dist="38100" dir="2700000" algn="tl">
                    <a:srgbClr val="000000">
                      <a:alpha val="43137"/>
                    </a:srgbClr>
                  </a:outerShdw>
                </a:effectLst>
              </a:rPr>
              <a:t>estudios</a:t>
            </a:r>
            <a:r>
              <a:rPr lang="en-US" dirty="0">
                <a:effectLst>
                  <a:outerShdw blurRad="38100" dist="38100" dir="2700000" algn="tl">
                    <a:srgbClr val="000000">
                      <a:alpha val="43137"/>
                    </a:srgbClr>
                  </a:outerShdw>
                </a:effectLst>
              </a:rPr>
              <a:t> de imagen - </a:t>
            </a:r>
            <a:r>
              <a:rPr lang="en-US" dirty="0" err="1">
                <a:solidFill>
                  <a:srgbClr val="FFC000"/>
                </a:solidFill>
                <a:effectLst>
                  <a:outerShdw blurRad="38100" dist="38100" dir="2700000" algn="tl">
                    <a:srgbClr val="000000">
                      <a:alpha val="43137"/>
                    </a:srgbClr>
                  </a:outerShdw>
                </a:effectLst>
              </a:rPr>
              <a:t>Biopsia</a:t>
            </a:r>
            <a:r>
              <a:rPr lang="en-US" dirty="0">
                <a:solidFill>
                  <a:srgbClr val="FFC000"/>
                </a:solidFill>
                <a:effectLst>
                  <a:outerShdw blurRad="38100" dist="38100" dir="2700000" algn="tl">
                    <a:srgbClr val="000000">
                      <a:alpha val="43137"/>
                    </a:srgbClr>
                  </a:outerShdw>
                </a:effectLst>
              </a:rPr>
              <a:t> </a:t>
            </a:r>
          </a:p>
          <a:p>
            <a:endParaRPr lang="es-PA" dirty="0">
              <a:solidFill>
                <a:srgbClr val="FFC000"/>
              </a:solidFill>
              <a:effectLst>
                <a:outerShdw blurRad="38100" dist="38100" dir="2700000" algn="tl">
                  <a:srgbClr val="000000">
                    <a:alpha val="43137"/>
                  </a:srgbClr>
                </a:outerShdw>
              </a:effectLst>
            </a:endParaRPr>
          </a:p>
        </p:txBody>
      </p:sp>
      <p:pic>
        <p:nvPicPr>
          <p:cNvPr id="2050" name="Picture 2" descr="Image result for qx md">
            <a:extLst>
              <a:ext uri="{FF2B5EF4-FFF2-40B4-BE49-F238E27FC236}">
                <a16:creationId xmlns:a16="http://schemas.microsoft.com/office/drawing/2014/main" id="{E2B27423-125E-4749-86BA-054D39B1A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7805" y="721238"/>
            <a:ext cx="3933825" cy="11620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5080C5A4-4792-425A-8C4D-74C537EBCC10}"/>
              </a:ext>
            </a:extLst>
          </p:cNvPr>
          <p:cNvPicPr>
            <a:picLocks noChangeAspect="1"/>
          </p:cNvPicPr>
          <p:nvPr/>
        </p:nvPicPr>
        <p:blipFill>
          <a:blip r:embed="rId3"/>
          <a:stretch>
            <a:fillRect/>
          </a:stretch>
        </p:blipFill>
        <p:spPr>
          <a:xfrm>
            <a:off x="7345812" y="2289452"/>
            <a:ext cx="3076744" cy="1589651"/>
          </a:xfrm>
          <a:prstGeom prst="rect">
            <a:avLst/>
          </a:prstGeom>
        </p:spPr>
      </p:pic>
      <p:pic>
        <p:nvPicPr>
          <p:cNvPr id="9" name="Imagen 8">
            <a:extLst>
              <a:ext uri="{FF2B5EF4-FFF2-40B4-BE49-F238E27FC236}">
                <a16:creationId xmlns:a16="http://schemas.microsoft.com/office/drawing/2014/main" id="{F19196FF-B692-450E-8AF2-2AAD6EB8B87D}"/>
              </a:ext>
            </a:extLst>
          </p:cNvPr>
          <p:cNvPicPr>
            <a:picLocks noChangeAspect="1"/>
          </p:cNvPicPr>
          <p:nvPr/>
        </p:nvPicPr>
        <p:blipFill>
          <a:blip r:embed="rId4"/>
          <a:stretch>
            <a:fillRect/>
          </a:stretch>
        </p:blipFill>
        <p:spPr>
          <a:xfrm>
            <a:off x="7616544" y="4071467"/>
            <a:ext cx="2673648" cy="2406283"/>
          </a:xfrm>
          <a:prstGeom prst="rect">
            <a:avLst/>
          </a:prstGeom>
        </p:spPr>
      </p:pic>
    </p:spTree>
    <p:extLst>
      <p:ext uri="{BB962C8B-B14F-4D97-AF65-F5344CB8AC3E}">
        <p14:creationId xmlns:p14="http://schemas.microsoft.com/office/powerpoint/2010/main" val="1306596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108E21-4B45-4B1E-B0DC-197C97326D51}"/>
              </a:ext>
            </a:extLst>
          </p:cNvPr>
          <p:cNvSpPr>
            <a:spLocks noGrp="1"/>
          </p:cNvSpPr>
          <p:nvPr>
            <p:ph type="title"/>
          </p:nvPr>
        </p:nvSpPr>
        <p:spPr>
          <a:xfrm>
            <a:off x="1680427" y="33237"/>
            <a:ext cx="9905998" cy="1478570"/>
          </a:xfrm>
        </p:spPr>
        <p:txBody>
          <a:bodyPr/>
          <a:lstStyle/>
          <a:p>
            <a:r>
              <a:rPr lang="en-US" dirty="0">
                <a:solidFill>
                  <a:srgbClr val="FFC000"/>
                </a:solidFill>
                <a:effectLst>
                  <a:outerShdw blurRad="38100" dist="38100" dir="2700000" algn="tl">
                    <a:srgbClr val="000000">
                      <a:alpha val="43137"/>
                    </a:srgbClr>
                  </a:outerShdw>
                </a:effectLst>
              </a:rPr>
              <a:t>CONCLUSIONES</a:t>
            </a:r>
            <a:endParaRPr lang="es-PA" dirty="0">
              <a:solidFill>
                <a:srgbClr val="FFC000"/>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B27302BD-9646-4403-88EB-4C1D19BC3647}"/>
              </a:ext>
            </a:extLst>
          </p:cNvPr>
          <p:cNvSpPr>
            <a:spLocks noGrp="1"/>
          </p:cNvSpPr>
          <p:nvPr>
            <p:ph idx="1"/>
          </p:nvPr>
        </p:nvSpPr>
        <p:spPr>
          <a:xfrm>
            <a:off x="1680427" y="1414399"/>
            <a:ext cx="6785811" cy="4334194"/>
          </a:xfrm>
          <a:solidFill>
            <a:srgbClr val="134770"/>
          </a:solidFill>
        </p:spPr>
        <p:txBody>
          <a:bodyPr>
            <a:normAutofit fontScale="77500" lnSpcReduction="20000"/>
          </a:bodyPr>
          <a:lstStyle/>
          <a:p>
            <a:r>
              <a:rPr lang="es-PA" dirty="0">
                <a:effectLst>
                  <a:outerShdw blurRad="38100" dist="38100" dir="2700000" algn="tl">
                    <a:srgbClr val="000000">
                      <a:alpha val="43137"/>
                    </a:srgbClr>
                  </a:outerShdw>
                </a:effectLst>
              </a:rPr>
              <a:t>Mortalidad y riesgo cardiovascular en función de ERC</a:t>
            </a:r>
          </a:p>
          <a:p>
            <a:r>
              <a:rPr lang="es-PA" dirty="0">
                <a:effectLst>
                  <a:outerShdw blurRad="38100" dist="38100" dir="2700000" algn="tl">
                    <a:srgbClr val="000000">
                      <a:alpha val="43137"/>
                    </a:srgbClr>
                  </a:outerShdw>
                </a:effectLst>
              </a:rPr>
              <a:t>Abordar – manejar la progresión de la ERC</a:t>
            </a:r>
          </a:p>
          <a:p>
            <a:r>
              <a:rPr lang="es-PA" dirty="0">
                <a:effectLst>
                  <a:outerShdw blurRad="38100" dist="38100" dir="2700000" algn="tl">
                    <a:srgbClr val="000000">
                      <a:alpha val="43137"/>
                    </a:srgbClr>
                  </a:outerShdw>
                </a:effectLst>
              </a:rPr>
              <a:t>CKD –EPI</a:t>
            </a:r>
          </a:p>
          <a:p>
            <a:pPr lvl="1"/>
            <a:r>
              <a:rPr lang="es-PA" dirty="0">
                <a:effectLst>
                  <a:outerShdw blurRad="38100" dist="38100" dir="2700000" algn="tl">
                    <a:srgbClr val="000000">
                      <a:alpha val="43137"/>
                    </a:srgbClr>
                  </a:outerShdw>
                </a:effectLst>
              </a:rPr>
              <a:t>Mas precisa que para estimar TFG</a:t>
            </a:r>
          </a:p>
          <a:p>
            <a:pPr lvl="1"/>
            <a:r>
              <a:rPr lang="es-PA" dirty="0">
                <a:effectLst>
                  <a:outerShdw blurRad="38100" dist="38100" dir="2700000" algn="tl">
                    <a:srgbClr val="000000">
                      <a:alpha val="43137"/>
                    </a:srgbClr>
                  </a:outerShdw>
                </a:effectLst>
              </a:rPr>
              <a:t>Mejor predicción de riesgo</a:t>
            </a:r>
          </a:p>
          <a:p>
            <a:r>
              <a:rPr lang="es-PA" dirty="0">
                <a:effectLst>
                  <a:outerShdw blurRad="38100" dist="38100" dir="2700000" algn="tl">
                    <a:srgbClr val="000000">
                      <a:alpha val="43137"/>
                    </a:srgbClr>
                  </a:outerShdw>
                </a:effectLst>
              </a:rPr>
              <a:t>CKD-EPI </a:t>
            </a:r>
            <a:r>
              <a:rPr lang="es-PA" dirty="0" err="1">
                <a:effectLst>
                  <a:outerShdw blurRad="38100" dist="38100" dir="2700000" algn="tl">
                    <a:srgbClr val="000000">
                      <a:alpha val="43137"/>
                    </a:srgbClr>
                  </a:outerShdw>
                </a:effectLst>
              </a:rPr>
              <a:t>cistatina</a:t>
            </a:r>
            <a:r>
              <a:rPr lang="es-PA" dirty="0">
                <a:effectLst>
                  <a:outerShdw blurRad="38100" dist="38100" dir="2700000" algn="tl">
                    <a:srgbClr val="000000">
                      <a:alpha val="43137"/>
                    </a:srgbClr>
                  </a:outerShdw>
                </a:effectLst>
              </a:rPr>
              <a:t> C</a:t>
            </a:r>
          </a:p>
          <a:p>
            <a:pPr lvl="1"/>
            <a:r>
              <a:rPr lang="es-PA" dirty="0">
                <a:effectLst>
                  <a:outerShdw blurRad="38100" dist="38100" dir="2700000" algn="tl">
                    <a:srgbClr val="000000">
                      <a:alpha val="43137"/>
                    </a:srgbClr>
                  </a:outerShdw>
                </a:effectLst>
              </a:rPr>
              <a:t>No es superior en términos generales</a:t>
            </a:r>
          </a:p>
          <a:p>
            <a:pPr lvl="1"/>
            <a:r>
              <a:rPr lang="es-PA" dirty="0">
                <a:effectLst>
                  <a:outerShdw blurRad="38100" dist="38100" dir="2700000" algn="tl">
                    <a:srgbClr val="000000">
                      <a:alpha val="43137"/>
                    </a:srgbClr>
                  </a:outerShdw>
                </a:effectLst>
              </a:rPr>
              <a:t>Pacientes con IMC bajo, ventaja</a:t>
            </a:r>
          </a:p>
          <a:p>
            <a:pPr lvl="1"/>
            <a:r>
              <a:rPr lang="es-PA" dirty="0">
                <a:effectLst>
                  <a:outerShdw blurRad="38100" dist="38100" dir="2700000" algn="tl">
                    <a:srgbClr val="000000">
                      <a:alpha val="43137"/>
                    </a:srgbClr>
                  </a:outerShdw>
                </a:effectLst>
              </a:rPr>
              <a:t>Etnia desconocida, ventaja</a:t>
            </a:r>
          </a:p>
          <a:p>
            <a:r>
              <a:rPr lang="es-PA" dirty="0">
                <a:effectLst>
                  <a:outerShdw blurRad="38100" dist="38100" dir="2700000" algn="tl">
                    <a:srgbClr val="000000">
                      <a:alpha val="43137"/>
                    </a:srgbClr>
                  </a:outerShdw>
                </a:effectLst>
              </a:rPr>
              <a:t>CKD-EPI Cr + </a:t>
            </a:r>
            <a:r>
              <a:rPr lang="es-PA" dirty="0" err="1">
                <a:effectLst>
                  <a:outerShdw blurRad="38100" dist="38100" dir="2700000" algn="tl">
                    <a:srgbClr val="000000">
                      <a:alpha val="43137"/>
                    </a:srgbClr>
                  </a:outerShdw>
                </a:effectLst>
              </a:rPr>
              <a:t>Cistatina</a:t>
            </a:r>
            <a:endParaRPr lang="es-PA" dirty="0">
              <a:effectLst>
                <a:outerShdw blurRad="38100" dist="38100" dir="2700000" algn="tl">
                  <a:srgbClr val="000000">
                    <a:alpha val="43137"/>
                  </a:srgbClr>
                </a:outerShdw>
              </a:effectLst>
            </a:endParaRPr>
          </a:p>
          <a:p>
            <a:pPr lvl="1"/>
            <a:r>
              <a:rPr lang="es-PA" dirty="0">
                <a:effectLst>
                  <a:outerShdw blurRad="38100" dist="38100" dir="2700000" algn="tl">
                    <a:srgbClr val="000000">
                      <a:alpha val="43137"/>
                    </a:srgbClr>
                  </a:outerShdw>
                </a:effectLst>
              </a:rPr>
              <a:t>Más precisa para </a:t>
            </a:r>
            <a:r>
              <a:rPr lang="es-PA" dirty="0" err="1">
                <a:effectLst>
                  <a:outerShdw blurRad="38100" dist="38100" dir="2700000" algn="tl">
                    <a:srgbClr val="000000">
                      <a:alpha val="43137"/>
                    </a:srgbClr>
                  </a:outerShdw>
                </a:effectLst>
              </a:rPr>
              <a:t>TFGe</a:t>
            </a:r>
            <a:endParaRPr lang="es-PA" dirty="0">
              <a:effectLst>
                <a:outerShdw blurRad="38100" dist="38100" dir="2700000" algn="tl">
                  <a:srgbClr val="000000">
                    <a:alpha val="43137"/>
                  </a:srgbClr>
                </a:outerShdw>
              </a:effectLst>
            </a:endParaRPr>
          </a:p>
          <a:p>
            <a:pPr lvl="1"/>
            <a:r>
              <a:rPr lang="es-PA" dirty="0">
                <a:effectLst>
                  <a:outerShdw blurRad="38100" dist="38100" dir="2700000" algn="tl">
                    <a:srgbClr val="000000">
                      <a:alpha val="43137"/>
                    </a:srgbClr>
                  </a:outerShdw>
                </a:effectLst>
              </a:rPr>
              <a:t>Útil para confirmación de ERC</a:t>
            </a:r>
          </a:p>
          <a:p>
            <a:endParaRPr lang="es-PA"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104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79463D-02D7-4AE5-BBBC-FEB3AA420E2E}"/>
              </a:ext>
            </a:extLst>
          </p:cNvPr>
          <p:cNvSpPr>
            <a:spLocks noGrp="1"/>
          </p:cNvSpPr>
          <p:nvPr>
            <p:ph type="title"/>
          </p:nvPr>
        </p:nvSpPr>
        <p:spPr/>
        <p:txBody>
          <a:bodyPr>
            <a:normAutofit/>
          </a:bodyPr>
          <a:lstStyle/>
          <a:p>
            <a:r>
              <a:rPr lang="en-US" sz="3200" dirty="0">
                <a:solidFill>
                  <a:srgbClr val="FFC000"/>
                </a:solidFill>
                <a:effectLst>
                  <a:outerShdw blurRad="38100" dist="38100" dir="2700000" algn="tl">
                    <a:srgbClr val="000000">
                      <a:alpha val="43137"/>
                    </a:srgbClr>
                  </a:outerShdw>
                </a:effectLst>
              </a:rPr>
              <a:t>TERAPIA DE REEMPLAZO RENAL SEGUN EDAD AUSTRALIA</a:t>
            </a:r>
            <a:endParaRPr lang="es-PA" sz="3200" dirty="0">
              <a:solidFill>
                <a:srgbClr val="FFC000"/>
              </a:solidFill>
              <a:effectLst>
                <a:outerShdw blurRad="38100" dist="38100" dir="2700000" algn="tl">
                  <a:srgbClr val="000000">
                    <a:alpha val="43137"/>
                  </a:srgbClr>
                </a:outerShdw>
              </a:effectLst>
            </a:endParaRPr>
          </a:p>
        </p:txBody>
      </p:sp>
      <p:pic>
        <p:nvPicPr>
          <p:cNvPr id="6" name="Imagen 5">
            <a:extLst>
              <a:ext uri="{FF2B5EF4-FFF2-40B4-BE49-F238E27FC236}">
                <a16:creationId xmlns:a16="http://schemas.microsoft.com/office/drawing/2014/main" id="{92B52C19-5175-4BEA-842D-B84F650AB26B}"/>
              </a:ext>
            </a:extLst>
          </p:cNvPr>
          <p:cNvPicPr>
            <a:picLocks noChangeAspect="1"/>
          </p:cNvPicPr>
          <p:nvPr/>
        </p:nvPicPr>
        <p:blipFill>
          <a:blip r:embed="rId3"/>
          <a:stretch>
            <a:fillRect/>
          </a:stretch>
        </p:blipFill>
        <p:spPr>
          <a:xfrm>
            <a:off x="140813" y="2097088"/>
            <a:ext cx="8058607" cy="3541714"/>
          </a:xfrm>
          <a:prstGeom prst="rect">
            <a:avLst/>
          </a:prstGeom>
        </p:spPr>
      </p:pic>
      <p:sp>
        <p:nvSpPr>
          <p:cNvPr id="7" name="Título 1">
            <a:extLst>
              <a:ext uri="{FF2B5EF4-FFF2-40B4-BE49-F238E27FC236}">
                <a16:creationId xmlns:a16="http://schemas.microsoft.com/office/drawing/2014/main" id="{B67A0D1A-862C-4669-A187-603EE84AA202}"/>
              </a:ext>
            </a:extLst>
          </p:cNvPr>
          <p:cNvSpPr txBox="1">
            <a:spLocks/>
          </p:cNvSpPr>
          <p:nvPr/>
        </p:nvSpPr>
        <p:spPr>
          <a:xfrm>
            <a:off x="8277727" y="2837466"/>
            <a:ext cx="2944911" cy="1341831"/>
          </a:xfrm>
          <a:prstGeom prst="rect">
            <a:avLst/>
          </a:prstGeom>
          <a:solidFill>
            <a:srgbClr val="13477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2500" dirty="0">
                <a:solidFill>
                  <a:srgbClr val="FFC000"/>
                </a:solidFill>
                <a:effectLst>
                  <a:outerShdw blurRad="38100" dist="38100" dir="2700000" algn="tl">
                    <a:srgbClr val="000000">
                      <a:alpha val="43137"/>
                    </a:srgbClr>
                  </a:outerShdw>
                </a:effectLst>
              </a:rPr>
              <a:t>75 - 84 AÑOS</a:t>
            </a:r>
          </a:p>
          <a:p>
            <a:pPr algn="ctr"/>
            <a:r>
              <a:rPr lang="en-US" sz="2500" dirty="0">
                <a:solidFill>
                  <a:srgbClr val="FFC000"/>
                </a:solidFill>
                <a:effectLst>
                  <a:outerShdw blurRad="38100" dist="38100" dir="2700000" algn="tl">
                    <a:srgbClr val="000000">
                      <a:alpha val="43137"/>
                    </a:srgbClr>
                  </a:outerShdw>
                </a:effectLst>
              </a:rPr>
              <a:t>65- 74 AÑOS</a:t>
            </a:r>
            <a:endParaRPr lang="es-PA" sz="25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8637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3F227FC0-035E-484D-AA62-D30602925625}" type="slidenum">
              <a:rPr lang="en-US" smtClean="0"/>
              <a:pPr/>
              <a:t>46</a:t>
            </a:fld>
            <a:endParaRPr lang="en-US" dirty="0"/>
          </a:p>
        </p:txBody>
      </p:sp>
      <p:sp>
        <p:nvSpPr>
          <p:cNvPr id="4" name="Title 3"/>
          <p:cNvSpPr>
            <a:spLocks noGrp="1"/>
          </p:cNvSpPr>
          <p:nvPr>
            <p:ph type="title"/>
          </p:nvPr>
        </p:nvSpPr>
        <p:spPr>
          <a:xfrm>
            <a:off x="1629878" y="413886"/>
            <a:ext cx="9144000" cy="1181100"/>
          </a:xfrm>
        </p:spPr>
        <p:txBody>
          <a:bodyPr>
            <a:normAutofit/>
          </a:bodyPr>
          <a:lstStyle/>
          <a:p>
            <a:pPr algn="ctr">
              <a:spcBef>
                <a:spcPts val="1200"/>
              </a:spcBef>
              <a:spcAft>
                <a:spcPts val="1200"/>
              </a:spcAft>
            </a:pPr>
            <a:r>
              <a:rPr lang="en-US" sz="2400" b="1" spc="30" dirty="0">
                <a:latin typeface="Calibri" panose="020F0502020204030204" pitchFamily="34" charset="0"/>
                <a:ea typeface="Times New Roman" panose="02020603050405020304" pitchFamily="18" charset="0"/>
                <a:cs typeface="Times New Roman" panose="02020603050405020304" pitchFamily="18" charset="0"/>
              </a:rPr>
              <a:t>PREVALENCIA DE ERT SEGUN MODALIDAD DE TRATAMIENTO ESTADOS UNIDOS  1980-2016</a:t>
            </a:r>
            <a:br>
              <a:rPr lang="en-US" sz="2400" b="1" spc="30" dirty="0">
                <a:latin typeface="Calibri" panose="020F0502020204030204" pitchFamily="34" charset="0"/>
                <a:ea typeface="Times New Roman" panose="02020603050405020304" pitchFamily="18" charset="0"/>
                <a:cs typeface="Times New Roman" panose="02020603050405020304" pitchFamily="18" charset="0"/>
              </a:rPr>
            </a:br>
            <a:endParaRPr lang="en-US" sz="2400" dirty="0"/>
          </a:p>
        </p:txBody>
      </p:sp>
      <p:sp>
        <p:nvSpPr>
          <p:cNvPr id="5" name="Footer Placeholder 4"/>
          <p:cNvSpPr>
            <a:spLocks noGrp="1"/>
          </p:cNvSpPr>
          <p:nvPr>
            <p:ph type="ftr" sz="quarter" idx="4294967295"/>
          </p:nvPr>
        </p:nvSpPr>
        <p:spPr>
          <a:xfrm>
            <a:off x="0" y="6410325"/>
            <a:ext cx="4114800" cy="447675"/>
          </a:xfrm>
        </p:spPr>
        <p:txBody>
          <a:bodyPr/>
          <a:lstStyle/>
          <a:p>
            <a:r>
              <a:rPr lang="en-US" dirty="0"/>
              <a:t>2018 Annual Data Report </a:t>
            </a:r>
            <a:br>
              <a:rPr lang="en-US" dirty="0"/>
            </a:br>
            <a:r>
              <a:rPr lang="en-US" dirty="0"/>
              <a:t>Volume 2 ESRD, Chapter 1</a:t>
            </a:r>
          </a:p>
        </p:txBody>
      </p:sp>
      <p:sp>
        <p:nvSpPr>
          <p:cNvPr id="3" name="Rectangle 2"/>
          <p:cNvSpPr/>
          <p:nvPr/>
        </p:nvSpPr>
        <p:spPr>
          <a:xfrm>
            <a:off x="2038350" y="5676901"/>
            <a:ext cx="8115300" cy="517065"/>
          </a:xfrm>
          <a:prstGeom prst="rect">
            <a:avLst/>
          </a:prstGeom>
        </p:spPr>
        <p:txBody>
          <a:bodyPr wrap="square">
            <a:spAutoFit/>
          </a:bodyPr>
          <a:lstStyle/>
          <a:p>
            <a:pPr>
              <a:lnSpc>
                <a:spcPct val="115000"/>
              </a:lnSpc>
              <a:spcBef>
                <a:spcPts val="600"/>
              </a:spcBef>
              <a:spcAft>
                <a:spcPts val="600"/>
              </a:spcAft>
              <a:tabLst>
                <a:tab pos="5943600" algn="l"/>
              </a:tabLst>
            </a:pPr>
            <a:r>
              <a:rPr lang="en-US" sz="1200" i="1" dirty="0">
                <a:latin typeface="Calibri" panose="020F0502020204030204" pitchFamily="34" charset="0"/>
                <a:ea typeface="SimSun" panose="02010600030101010101" pitchFamily="2" charset="-122"/>
                <a:cs typeface="Times New Roman" panose="02020603050405020304" pitchFamily="18" charset="0"/>
              </a:rPr>
              <a:t>Data Source: Reference Table D1 and special analyses, USRDS ESRD Database. Abbreviation: ESRD, end-stage renal disease. Persons with “Uncertain Dialysis” were included in the “All ESRD” total, but are not represented separately.</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1" y="1342330"/>
            <a:ext cx="7099883" cy="4173340"/>
          </a:xfrm>
          <a:prstGeom prst="rect">
            <a:avLst/>
          </a:prstGeom>
        </p:spPr>
      </p:pic>
    </p:spTree>
    <p:extLst>
      <p:ext uri="{BB962C8B-B14F-4D97-AF65-F5344CB8AC3E}">
        <p14:creationId xmlns:p14="http://schemas.microsoft.com/office/powerpoint/2010/main" val="3528065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85078"/>
            <a:ext cx="9404723" cy="1400530"/>
          </a:xfrm>
        </p:spPr>
        <p:txBody>
          <a:bodyPr>
            <a:normAutofit/>
          </a:bodyPr>
          <a:lstStyle/>
          <a:p>
            <a:r>
              <a:rPr lang="es-PA" sz="3200" b="1" dirty="0"/>
              <a:t>PREVALENCIA DE ERT</a:t>
            </a:r>
            <a:r>
              <a:rPr lang="es-PA" sz="3200" dirty="0"/>
              <a:t>| Modalidad de Tratamiento</a:t>
            </a:r>
          </a:p>
        </p:txBody>
      </p:sp>
      <p:sp>
        <p:nvSpPr>
          <p:cNvPr id="4" name="Slide Number Placeholder 3"/>
          <p:cNvSpPr>
            <a:spLocks noGrp="1"/>
          </p:cNvSpPr>
          <p:nvPr>
            <p:ph type="sldNum" sz="quarter" idx="12"/>
          </p:nvPr>
        </p:nvSpPr>
        <p:spPr/>
        <p:txBody>
          <a:bodyPr/>
          <a:lstStyle/>
          <a:p>
            <a:fld id="{D57F1E4F-1CFF-5643-939E-02111984F565}" type="slidenum">
              <a:rPr lang="en-US" smtClean="0"/>
              <a:t>47</a:t>
            </a:fld>
            <a:endParaRPr lang="en-US" dirty="0"/>
          </a:p>
        </p:txBody>
      </p:sp>
      <p:sp>
        <p:nvSpPr>
          <p:cNvPr id="12" name="Rectangle 11"/>
          <p:cNvSpPr/>
          <p:nvPr/>
        </p:nvSpPr>
        <p:spPr>
          <a:xfrm>
            <a:off x="646111" y="6150114"/>
            <a:ext cx="10802411" cy="400110"/>
          </a:xfrm>
          <a:prstGeom prst="rect">
            <a:avLst/>
          </a:prstGeom>
          <a:noFill/>
        </p:spPr>
        <p:txBody>
          <a:bodyPr wrap="square">
            <a:spAutoFit/>
          </a:bodyPr>
          <a:lstStyle/>
          <a:p>
            <a:pPr marL="342900" indent="-342900">
              <a:buFont typeface="Arial" panose="020B0604020202020204" pitchFamily="34" charset="0"/>
              <a:buChar char="•"/>
            </a:pPr>
            <a:r>
              <a:rPr lang="en-US" sz="1000" dirty="0">
                <a:latin typeface="TimesNewRomanPSMT"/>
              </a:rPr>
              <a:t>Saran, R., et al., US Renal Data System 2015 Annual Data Report: Epidemiology of Kidney Disease in the United States. Am J Kidney Dis, 2016. </a:t>
            </a:r>
            <a:r>
              <a:rPr lang="en-US" sz="1000" b="1" dirty="0">
                <a:latin typeface="TimesNewRomanPS-BoldMT"/>
              </a:rPr>
              <a:t>67</a:t>
            </a:r>
            <a:r>
              <a:rPr lang="en-US" sz="1000" dirty="0">
                <a:latin typeface="TimesNewRomanPSMT"/>
              </a:rPr>
              <a:t>(3 </a:t>
            </a:r>
            <a:r>
              <a:rPr lang="en-US" sz="1000" dirty="0" err="1">
                <a:latin typeface="TimesNewRomanPSMT"/>
              </a:rPr>
              <a:t>Suppl</a:t>
            </a:r>
            <a:r>
              <a:rPr lang="en-US" sz="1000" dirty="0">
                <a:latin typeface="TimesNewRomanPSMT"/>
              </a:rPr>
              <a:t> 1): p. A7- </a:t>
            </a:r>
            <a:r>
              <a:rPr lang="es-PA" sz="1000" dirty="0">
                <a:latin typeface="TimesNewRomanPSMT"/>
              </a:rPr>
              <a:t>8.</a:t>
            </a:r>
          </a:p>
          <a:p>
            <a:pPr marL="342900" indent="-342900">
              <a:buFont typeface="Arial" panose="020B0604020202020204" pitchFamily="34" charset="0"/>
              <a:buChar char="•"/>
            </a:pPr>
            <a:r>
              <a:rPr lang="en-US" sz="1000" dirty="0" err="1"/>
              <a:t>Obrador</a:t>
            </a:r>
            <a:r>
              <a:rPr lang="en-US" sz="1000" dirty="0"/>
              <a:t>, G.T., et al., Prevalence of chronic kidney disease in the Kidney Early Evaluation Program (KEEP) Mexico and comparison with KEEP US. Kidney </a:t>
            </a:r>
            <a:r>
              <a:rPr lang="en-US" sz="1000" dirty="0" err="1"/>
              <a:t>Int</a:t>
            </a:r>
            <a:r>
              <a:rPr lang="en-US" sz="1000" dirty="0"/>
              <a:t> </a:t>
            </a:r>
            <a:r>
              <a:rPr lang="es-PA" sz="1000" dirty="0" err="1"/>
              <a:t>Suppl</a:t>
            </a:r>
            <a:r>
              <a:rPr lang="es-PA" sz="1000" dirty="0"/>
              <a:t>, 2010(116): p. S2-8.</a:t>
            </a:r>
          </a:p>
        </p:txBody>
      </p:sp>
      <p:graphicFrame>
        <p:nvGraphicFramePr>
          <p:cNvPr id="6" name="Table 5"/>
          <p:cNvGraphicFramePr>
            <a:graphicFrameLocks noGrp="1"/>
          </p:cNvGraphicFramePr>
          <p:nvPr>
            <p:extLst/>
          </p:nvPr>
        </p:nvGraphicFramePr>
        <p:xfrm>
          <a:off x="256031" y="2231135"/>
          <a:ext cx="11649456" cy="2421420"/>
        </p:xfrm>
        <a:graphic>
          <a:graphicData uri="http://schemas.openxmlformats.org/drawingml/2006/table">
            <a:tbl>
              <a:tblPr/>
              <a:tblGrid>
                <a:gridCol w="2083757">
                  <a:extLst>
                    <a:ext uri="{9D8B030D-6E8A-4147-A177-3AD203B41FA5}">
                      <a16:colId xmlns:a16="http://schemas.microsoft.com/office/drawing/2014/main" val="20000"/>
                    </a:ext>
                  </a:extLst>
                </a:gridCol>
                <a:gridCol w="2159060">
                  <a:extLst>
                    <a:ext uri="{9D8B030D-6E8A-4147-A177-3AD203B41FA5}">
                      <a16:colId xmlns:a16="http://schemas.microsoft.com/office/drawing/2014/main" val="20001"/>
                    </a:ext>
                  </a:extLst>
                </a:gridCol>
                <a:gridCol w="2066544">
                  <a:extLst>
                    <a:ext uri="{9D8B030D-6E8A-4147-A177-3AD203B41FA5}">
                      <a16:colId xmlns:a16="http://schemas.microsoft.com/office/drawing/2014/main" val="20002"/>
                    </a:ext>
                  </a:extLst>
                </a:gridCol>
                <a:gridCol w="2084832">
                  <a:extLst>
                    <a:ext uri="{9D8B030D-6E8A-4147-A177-3AD203B41FA5}">
                      <a16:colId xmlns:a16="http://schemas.microsoft.com/office/drawing/2014/main" val="20003"/>
                    </a:ext>
                  </a:extLst>
                </a:gridCol>
                <a:gridCol w="1858105">
                  <a:extLst>
                    <a:ext uri="{9D8B030D-6E8A-4147-A177-3AD203B41FA5}">
                      <a16:colId xmlns:a16="http://schemas.microsoft.com/office/drawing/2014/main" val="20004"/>
                    </a:ext>
                  </a:extLst>
                </a:gridCol>
                <a:gridCol w="1397158">
                  <a:extLst>
                    <a:ext uri="{9D8B030D-6E8A-4147-A177-3AD203B41FA5}">
                      <a16:colId xmlns:a16="http://schemas.microsoft.com/office/drawing/2014/main" val="20005"/>
                    </a:ext>
                  </a:extLst>
                </a:gridCol>
              </a:tblGrid>
              <a:tr h="1150253">
                <a:tc>
                  <a:txBody>
                    <a:bodyPr/>
                    <a:lstStyle/>
                    <a:p>
                      <a:pPr algn="ctr" fontAlgn="b"/>
                      <a:r>
                        <a:rPr lang="es-ES" sz="1600" b="1" i="0" u="none" strike="noStrike" dirty="0">
                          <a:solidFill>
                            <a:schemeClr val="tx1"/>
                          </a:solidFill>
                          <a:effectLst/>
                          <a:latin typeface="+mj-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s-ES" sz="1600" b="1" i="0" u="none" strike="noStrike" dirty="0">
                          <a:solidFill>
                            <a:schemeClr val="tx1"/>
                          </a:solidFill>
                          <a:effectLst/>
                          <a:latin typeface="+mj-lt"/>
                        </a:rPr>
                        <a:t>HEMODIÁLISIS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s-ES" sz="1600" b="1" i="0" u="none" strike="noStrike" dirty="0">
                          <a:solidFill>
                            <a:schemeClr val="tx1"/>
                          </a:solidFill>
                          <a:effectLst/>
                          <a:latin typeface="+mj-lt"/>
                        </a:rPr>
                        <a:t>DIÁLISIS PERITONEAL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s-ES" sz="1600" b="1" i="0" u="none" strike="noStrike" dirty="0">
                          <a:solidFill>
                            <a:schemeClr val="tx1"/>
                          </a:solidFill>
                          <a:effectLst/>
                          <a:latin typeface="+mj-lt"/>
                        </a:rPr>
                        <a:t>TRASPLANTE RENAL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s-ES" sz="1600" b="1" i="0" u="none" strike="noStrike" dirty="0">
                          <a:solidFill>
                            <a:schemeClr val="tx1"/>
                          </a:solidFill>
                          <a:effectLst/>
                          <a:latin typeface="+mj-lt"/>
                        </a:rPr>
                        <a:t>SEGUIMIENTO MÉDICO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s-ES" sz="1600" b="1" i="0" u="none" strike="noStrike" dirty="0">
                          <a:solidFill>
                            <a:schemeClr val="tx1"/>
                          </a:solidFill>
                          <a:effectLst/>
                          <a:latin typeface="+mj-lt"/>
                        </a:rPr>
                        <a:t>Total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27603">
                <a:tc>
                  <a:txBody>
                    <a:bodyPr/>
                    <a:lstStyle/>
                    <a:p>
                      <a:pPr algn="ctr" fontAlgn="b"/>
                      <a:r>
                        <a:rPr lang="es-ES" sz="1600" b="1" i="0" u="none" strike="noStrike">
                          <a:solidFill>
                            <a:schemeClr val="tx1"/>
                          </a:solidFill>
                          <a:effectLst/>
                          <a:latin typeface="+mj-lt"/>
                        </a:rPr>
                        <a:t>C.A.I.P.AR.  Panamá, Colón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s-ES" sz="1600" b="0" i="0" u="none" strike="noStrike" dirty="0">
                          <a:solidFill>
                            <a:srgbClr val="000000"/>
                          </a:solidFill>
                          <a:effectLst/>
                          <a:latin typeface="+mj-lt"/>
                        </a:rPr>
                        <a:t>91 (50,8)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tint val="20000"/>
                      </a:schemeClr>
                    </a:solidFill>
                  </a:tcPr>
                </a:tc>
                <a:tc>
                  <a:txBody>
                    <a:bodyPr/>
                    <a:lstStyle/>
                    <a:p>
                      <a:pPr algn="ctr" fontAlgn="b"/>
                      <a:r>
                        <a:rPr lang="es-ES" sz="1600" b="0" i="0" u="none" strike="noStrike" dirty="0">
                          <a:solidFill>
                            <a:srgbClr val="000000"/>
                          </a:solidFill>
                          <a:effectLst/>
                          <a:latin typeface="+mj-lt"/>
                        </a:rPr>
                        <a:t>35 (19,6)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tint val="20000"/>
                      </a:schemeClr>
                    </a:solidFill>
                  </a:tcPr>
                </a:tc>
                <a:tc>
                  <a:txBody>
                    <a:bodyPr/>
                    <a:lstStyle/>
                    <a:p>
                      <a:pPr algn="ctr" fontAlgn="b"/>
                      <a:r>
                        <a:rPr lang="es-ES" sz="1600" b="0" i="0" u="none" strike="noStrike" dirty="0">
                          <a:solidFill>
                            <a:srgbClr val="000000"/>
                          </a:solidFill>
                          <a:effectLst/>
                          <a:latin typeface="+mj-lt"/>
                        </a:rPr>
                        <a:t>15 (8,40)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tint val="20000"/>
                      </a:schemeClr>
                    </a:solidFill>
                  </a:tcPr>
                </a:tc>
                <a:tc>
                  <a:txBody>
                    <a:bodyPr/>
                    <a:lstStyle/>
                    <a:p>
                      <a:pPr algn="ctr" fontAlgn="b"/>
                      <a:r>
                        <a:rPr lang="es-ES" sz="1600" b="0" i="0" u="none" strike="noStrike" dirty="0">
                          <a:solidFill>
                            <a:srgbClr val="000000"/>
                          </a:solidFill>
                          <a:effectLst/>
                          <a:latin typeface="+mj-lt"/>
                        </a:rPr>
                        <a:t>38 (21,20)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tint val="20000"/>
                      </a:schemeClr>
                    </a:solidFill>
                  </a:tcPr>
                </a:tc>
                <a:tc>
                  <a:txBody>
                    <a:bodyPr/>
                    <a:lstStyle/>
                    <a:p>
                      <a:pPr algn="ctr" fontAlgn="b"/>
                      <a:r>
                        <a:rPr lang="es-ES" sz="1600" b="0" i="0" u="none" strike="noStrike">
                          <a:solidFill>
                            <a:srgbClr val="000000"/>
                          </a:solidFill>
                          <a:effectLst/>
                          <a:latin typeface="+mj-lt"/>
                        </a:rPr>
                        <a:t>179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10001"/>
                  </a:ext>
                </a:extLst>
              </a:tr>
              <a:tr h="773962">
                <a:tc>
                  <a:txBody>
                    <a:bodyPr/>
                    <a:lstStyle/>
                    <a:p>
                      <a:pPr algn="ctr" fontAlgn="b"/>
                      <a:r>
                        <a:rPr lang="es-ES" sz="1600" b="1" i="0" u="none" strike="noStrike" dirty="0">
                          <a:solidFill>
                            <a:schemeClr val="tx1"/>
                          </a:solidFill>
                          <a:effectLst/>
                          <a:latin typeface="+mj-lt"/>
                        </a:rPr>
                        <a:t>USRDS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s-ES" sz="1600" b="0" i="0" u="none" strike="noStrike">
                          <a:solidFill>
                            <a:srgbClr val="000000"/>
                          </a:solidFill>
                          <a:effectLst/>
                          <a:latin typeface="+mj-lt"/>
                        </a:rPr>
                        <a:t>421349 (63,85)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tint val="20000"/>
                      </a:schemeClr>
                    </a:solidFill>
                  </a:tcPr>
                </a:tc>
                <a:tc>
                  <a:txBody>
                    <a:bodyPr/>
                    <a:lstStyle/>
                    <a:p>
                      <a:pPr algn="ctr" fontAlgn="b"/>
                      <a:r>
                        <a:rPr lang="es-ES" sz="1600" b="0" i="0" u="none" strike="noStrike">
                          <a:solidFill>
                            <a:srgbClr val="000000"/>
                          </a:solidFill>
                          <a:effectLst/>
                          <a:latin typeface="+mj-lt"/>
                        </a:rPr>
                        <a:t>45258 (6,85)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tint val="20000"/>
                      </a:schemeClr>
                    </a:solidFill>
                  </a:tcPr>
                </a:tc>
                <a:tc>
                  <a:txBody>
                    <a:bodyPr/>
                    <a:lstStyle/>
                    <a:p>
                      <a:pPr algn="ctr" fontAlgn="b"/>
                      <a:r>
                        <a:rPr lang="es-ES" sz="1600" b="0" i="0" u="none" strike="noStrike" dirty="0">
                          <a:solidFill>
                            <a:srgbClr val="000000"/>
                          </a:solidFill>
                          <a:effectLst/>
                          <a:latin typeface="+mj-lt"/>
                        </a:rPr>
                        <a:t>193262 (29,28)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tint val="20000"/>
                      </a:schemeClr>
                    </a:solidFill>
                  </a:tcPr>
                </a:tc>
                <a:tc>
                  <a:txBody>
                    <a:bodyPr/>
                    <a:lstStyle/>
                    <a:p>
                      <a:pPr algn="ctr" fontAlgn="b"/>
                      <a:r>
                        <a:rPr lang="es-ES" sz="1600" b="0" i="0" u="none" strike="noStrike" dirty="0">
                          <a:solidFill>
                            <a:srgbClr val="000000"/>
                          </a:solidFill>
                          <a:effectLst/>
                          <a:latin typeface="+mj-lt"/>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tint val="20000"/>
                      </a:schemeClr>
                    </a:solidFill>
                  </a:tcPr>
                </a:tc>
                <a:tc>
                  <a:txBody>
                    <a:bodyPr/>
                    <a:lstStyle/>
                    <a:p>
                      <a:pPr algn="ctr" fontAlgn="b"/>
                      <a:r>
                        <a:rPr lang="es-ES" sz="1600" b="0" i="0" u="none" strike="noStrike" dirty="0">
                          <a:solidFill>
                            <a:srgbClr val="000000"/>
                          </a:solidFill>
                          <a:effectLst/>
                          <a:latin typeface="+mj-lt"/>
                        </a:rPr>
                        <a:t>659869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260044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475BC13-A6B6-4D83-9BDD-FAFC8E254469}"/>
              </a:ext>
            </a:extLst>
          </p:cNvPr>
          <p:cNvPicPr>
            <a:picLocks noChangeAspect="1"/>
          </p:cNvPicPr>
          <p:nvPr/>
        </p:nvPicPr>
        <p:blipFill rotWithShape="1">
          <a:blip r:embed="rId2"/>
          <a:srcRect l="15316" t="17684" r="33447" b="6947"/>
          <a:stretch/>
        </p:blipFill>
        <p:spPr>
          <a:xfrm>
            <a:off x="1799924" y="167660"/>
            <a:ext cx="7883091" cy="6522680"/>
          </a:xfrm>
          <a:prstGeom prst="rect">
            <a:avLst/>
          </a:prstGeom>
        </p:spPr>
      </p:pic>
    </p:spTree>
    <p:extLst>
      <p:ext uri="{BB962C8B-B14F-4D97-AF65-F5344CB8AC3E}">
        <p14:creationId xmlns:p14="http://schemas.microsoft.com/office/powerpoint/2010/main" val="3927097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5905D-B8D9-4D7B-8137-2D4524D00B9D}"/>
              </a:ext>
            </a:extLst>
          </p:cNvPr>
          <p:cNvSpPr>
            <a:spLocks noGrp="1"/>
          </p:cNvSpPr>
          <p:nvPr>
            <p:ph type="title"/>
          </p:nvPr>
        </p:nvSpPr>
        <p:spPr/>
        <p:txBody>
          <a:bodyPr/>
          <a:lstStyle/>
          <a:p>
            <a:endParaRPr lang="es-PA"/>
          </a:p>
        </p:txBody>
      </p:sp>
      <p:sp>
        <p:nvSpPr>
          <p:cNvPr id="3" name="Marcador de contenido 2">
            <a:extLst>
              <a:ext uri="{FF2B5EF4-FFF2-40B4-BE49-F238E27FC236}">
                <a16:creationId xmlns:a16="http://schemas.microsoft.com/office/drawing/2014/main" id="{9587B33C-3D90-4DF1-AC19-3049E8628C0A}"/>
              </a:ext>
            </a:extLst>
          </p:cNvPr>
          <p:cNvSpPr>
            <a:spLocks noGrp="1"/>
          </p:cNvSpPr>
          <p:nvPr>
            <p:ph idx="1"/>
          </p:nvPr>
        </p:nvSpPr>
        <p:spPr/>
        <p:txBody>
          <a:bodyPr/>
          <a:lstStyle/>
          <a:p>
            <a:endParaRPr lang="es-PA" dirty="0"/>
          </a:p>
        </p:txBody>
      </p:sp>
      <p:pic>
        <p:nvPicPr>
          <p:cNvPr id="4" name="Imagen 3">
            <a:extLst>
              <a:ext uri="{FF2B5EF4-FFF2-40B4-BE49-F238E27FC236}">
                <a16:creationId xmlns:a16="http://schemas.microsoft.com/office/drawing/2014/main" id="{DFC5F6AD-777E-4A70-83C6-32EBA143C88E}"/>
              </a:ext>
            </a:extLst>
          </p:cNvPr>
          <p:cNvPicPr>
            <a:picLocks noChangeAspect="1"/>
          </p:cNvPicPr>
          <p:nvPr/>
        </p:nvPicPr>
        <p:blipFill rotWithShape="1">
          <a:blip r:embed="rId2"/>
          <a:srcRect l="12552" t="17965" r="33606" b="8210"/>
          <a:stretch/>
        </p:blipFill>
        <p:spPr>
          <a:xfrm>
            <a:off x="1337912" y="235623"/>
            <a:ext cx="8402855" cy="6480794"/>
          </a:xfrm>
          <a:prstGeom prst="rect">
            <a:avLst/>
          </a:prstGeom>
        </p:spPr>
      </p:pic>
    </p:spTree>
    <p:extLst>
      <p:ext uri="{BB962C8B-B14F-4D97-AF65-F5344CB8AC3E}">
        <p14:creationId xmlns:p14="http://schemas.microsoft.com/office/powerpoint/2010/main" val="4075163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3720F7-0FB1-470A-854E-E6679A2D8BDD}"/>
              </a:ext>
            </a:extLst>
          </p:cNvPr>
          <p:cNvSpPr>
            <a:spLocks noGrp="1"/>
          </p:cNvSpPr>
          <p:nvPr>
            <p:ph type="title"/>
          </p:nvPr>
        </p:nvSpPr>
        <p:spPr>
          <a:xfrm>
            <a:off x="1133176" y="227343"/>
            <a:ext cx="10515600" cy="836953"/>
          </a:xfrm>
        </p:spPr>
        <p:txBody>
          <a:bodyPr>
            <a:normAutofit/>
          </a:bodyPr>
          <a:lstStyle/>
          <a:p>
            <a:pPr algn="ctr"/>
            <a:r>
              <a:rPr lang="es-PA" sz="3200" dirty="0">
                <a:effectLst>
                  <a:outerShdw blurRad="38100" dist="38100" dir="2700000" algn="tl">
                    <a:srgbClr val="000000">
                      <a:alpha val="43137"/>
                    </a:srgbClr>
                  </a:outerShdw>
                </a:effectLst>
              </a:rPr>
              <a:t>Pacientes en Terapia Sustitutiva Renal -2010-</a:t>
            </a:r>
          </a:p>
        </p:txBody>
      </p:sp>
      <p:pic>
        <p:nvPicPr>
          <p:cNvPr id="6" name="Imagen 5">
            <a:extLst>
              <a:ext uri="{FF2B5EF4-FFF2-40B4-BE49-F238E27FC236}">
                <a16:creationId xmlns:a16="http://schemas.microsoft.com/office/drawing/2014/main" id="{48A9531E-2582-4D71-9070-64997822F55D}"/>
              </a:ext>
            </a:extLst>
          </p:cNvPr>
          <p:cNvPicPr>
            <a:picLocks noChangeAspect="1"/>
          </p:cNvPicPr>
          <p:nvPr/>
        </p:nvPicPr>
        <p:blipFill>
          <a:blip r:embed="rId2"/>
          <a:stretch>
            <a:fillRect/>
          </a:stretch>
        </p:blipFill>
        <p:spPr>
          <a:xfrm>
            <a:off x="436621" y="1223067"/>
            <a:ext cx="11347937" cy="5135724"/>
          </a:xfrm>
          <a:prstGeom prst="rect">
            <a:avLst/>
          </a:prstGeom>
        </p:spPr>
      </p:pic>
      <p:pic>
        <p:nvPicPr>
          <p:cNvPr id="3076" name="Picture 4" descr="Image result for panama">
            <a:extLst>
              <a:ext uri="{FF2B5EF4-FFF2-40B4-BE49-F238E27FC236}">
                <a16:creationId xmlns:a16="http://schemas.microsoft.com/office/drawing/2014/main" id="{CB7912F3-843D-441B-A306-3C5D6A3C8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21" y="-19423"/>
            <a:ext cx="1872874" cy="14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93198DF1-5FFB-44D2-AB0C-B2079BD2C0DE}"/>
              </a:ext>
            </a:extLst>
          </p:cNvPr>
          <p:cNvSpPr/>
          <p:nvPr/>
        </p:nvSpPr>
        <p:spPr>
          <a:xfrm>
            <a:off x="2092960" y="6517563"/>
            <a:ext cx="10099040" cy="276999"/>
          </a:xfrm>
          <a:prstGeom prst="rect">
            <a:avLst/>
          </a:prstGeom>
        </p:spPr>
        <p:txBody>
          <a:bodyPr wrap="square">
            <a:spAutoFit/>
          </a:bodyPr>
          <a:lstStyle/>
          <a:p>
            <a:r>
              <a:rPr lang="en-US" sz="1200" dirty="0" err="1">
                <a:solidFill>
                  <a:srgbClr val="000000"/>
                </a:solidFill>
                <a:latin typeface="Minion"/>
              </a:rPr>
              <a:t>Liyanage</a:t>
            </a:r>
            <a:r>
              <a:rPr lang="en-US" sz="1200" dirty="0">
                <a:solidFill>
                  <a:srgbClr val="000000"/>
                </a:solidFill>
                <a:latin typeface="Minion"/>
              </a:rPr>
              <a:t> T, Ninomiya T, Jha V, et al. Worldwide access to treatment for end-stage kidney disease: a systematic review. </a:t>
            </a:r>
            <a:r>
              <a:rPr lang="en-US" sz="1200" i="1" dirty="0">
                <a:solidFill>
                  <a:srgbClr val="000000"/>
                </a:solidFill>
                <a:latin typeface="Minion"/>
              </a:rPr>
              <a:t>Lancet</a:t>
            </a:r>
            <a:r>
              <a:rPr lang="en-US" sz="1200" dirty="0">
                <a:solidFill>
                  <a:srgbClr val="000000"/>
                </a:solidFill>
                <a:latin typeface="Minion"/>
              </a:rPr>
              <a:t>. 2015;385: 1975–1982. </a:t>
            </a:r>
            <a:endParaRPr lang="es-PA" sz="1200" dirty="0"/>
          </a:p>
        </p:txBody>
      </p:sp>
      <p:pic>
        <p:nvPicPr>
          <p:cNvPr id="3078" name="Picture 6" descr="Image result for dinero">
            <a:extLst>
              <a:ext uri="{FF2B5EF4-FFF2-40B4-BE49-F238E27FC236}">
                <a16:creationId xmlns:a16="http://schemas.microsoft.com/office/drawing/2014/main" id="{A8C246F0-BF21-400A-8915-07D30705B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986" y="4873594"/>
            <a:ext cx="1564583" cy="156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80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1000"/>
                                        <p:tgtEl>
                                          <p:spTgt spid="3076"/>
                                        </p:tgtEl>
                                      </p:cBhvr>
                                    </p:animEffect>
                                    <p:anim calcmode="lin" valueType="num">
                                      <p:cBhvr>
                                        <p:cTn id="15" dur="1000" fill="hold"/>
                                        <p:tgtEl>
                                          <p:spTgt spid="3076"/>
                                        </p:tgtEl>
                                        <p:attrNameLst>
                                          <p:attrName>ppt_x</p:attrName>
                                        </p:attrNameLst>
                                      </p:cBhvr>
                                      <p:tavLst>
                                        <p:tav tm="0">
                                          <p:val>
                                            <p:strVal val="#ppt_x"/>
                                          </p:val>
                                        </p:tav>
                                        <p:tav tm="100000">
                                          <p:val>
                                            <p:strVal val="#ppt_x"/>
                                          </p:val>
                                        </p:tav>
                                      </p:tavLst>
                                    </p:anim>
                                    <p:anim calcmode="lin" valueType="num">
                                      <p:cBhvr>
                                        <p:cTn id="1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fade">
                                      <p:cBhvr>
                                        <p:cTn id="21" dur="1000"/>
                                        <p:tgtEl>
                                          <p:spTgt spid="3078"/>
                                        </p:tgtEl>
                                      </p:cBhvr>
                                    </p:animEffect>
                                    <p:anim calcmode="lin" valueType="num">
                                      <p:cBhvr>
                                        <p:cTn id="22" dur="1000" fill="hold"/>
                                        <p:tgtEl>
                                          <p:spTgt spid="3078"/>
                                        </p:tgtEl>
                                        <p:attrNameLst>
                                          <p:attrName>ppt_x</p:attrName>
                                        </p:attrNameLst>
                                      </p:cBhvr>
                                      <p:tavLst>
                                        <p:tav tm="0">
                                          <p:val>
                                            <p:strVal val="#ppt_x"/>
                                          </p:val>
                                        </p:tav>
                                        <p:tav tm="100000">
                                          <p:val>
                                            <p:strVal val="#ppt_x"/>
                                          </p:val>
                                        </p:tav>
                                      </p:tavLst>
                                    </p:anim>
                                    <p:anim calcmode="lin" valueType="num">
                                      <p:cBhvr>
                                        <p:cTn id="23"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81BCC3-6CFA-4CFB-AEC1-0E1CD7D8E3F0}"/>
              </a:ext>
            </a:extLst>
          </p:cNvPr>
          <p:cNvSpPr>
            <a:spLocks noGrp="1"/>
          </p:cNvSpPr>
          <p:nvPr>
            <p:ph type="title"/>
          </p:nvPr>
        </p:nvSpPr>
        <p:spPr/>
        <p:txBody>
          <a:bodyPr>
            <a:normAutofit fontScale="90000"/>
          </a:bodyPr>
          <a:lstStyle/>
          <a:p>
            <a:pPr algn="ctr"/>
            <a:r>
              <a:rPr lang="es-PA" sz="3600" b="1" dirty="0"/>
              <a:t>PACIENTES EN TERAPIA SUSTITUTIVA RENAL</a:t>
            </a:r>
            <a:br>
              <a:rPr lang="es-PA" sz="3600" b="1" dirty="0"/>
            </a:br>
            <a:r>
              <a:rPr lang="en-US" sz="3600" b="1" dirty="0"/>
              <a:t>PREVALENCIA DE PACIENTES EN TRR, 2002 </a:t>
            </a:r>
            <a:r>
              <a:rPr lang="es-PA" sz="3600" b="1" dirty="0"/>
              <a:t>SEGÚN PRODUCTO INTERNO BRUTO</a:t>
            </a:r>
            <a:endParaRPr lang="es-PA" b="1" dirty="0"/>
          </a:p>
        </p:txBody>
      </p:sp>
      <p:sp>
        <p:nvSpPr>
          <p:cNvPr id="3" name="Marcador de contenido 2">
            <a:extLst>
              <a:ext uri="{FF2B5EF4-FFF2-40B4-BE49-F238E27FC236}">
                <a16:creationId xmlns:a16="http://schemas.microsoft.com/office/drawing/2014/main" id="{ECF7009E-614F-4331-BEF8-35AE2B3EB17E}"/>
              </a:ext>
            </a:extLst>
          </p:cNvPr>
          <p:cNvSpPr>
            <a:spLocks noGrp="1"/>
          </p:cNvSpPr>
          <p:nvPr>
            <p:ph idx="1"/>
          </p:nvPr>
        </p:nvSpPr>
        <p:spPr/>
        <p:txBody>
          <a:bodyPr/>
          <a:lstStyle/>
          <a:p>
            <a:endParaRPr lang="es-PA" dirty="0"/>
          </a:p>
        </p:txBody>
      </p:sp>
      <p:sp>
        <p:nvSpPr>
          <p:cNvPr id="5" name="Rectángulo 4">
            <a:extLst>
              <a:ext uri="{FF2B5EF4-FFF2-40B4-BE49-F238E27FC236}">
                <a16:creationId xmlns:a16="http://schemas.microsoft.com/office/drawing/2014/main" id="{38C0CCFD-EB67-45D8-AC2A-45C07B52F157}"/>
              </a:ext>
            </a:extLst>
          </p:cNvPr>
          <p:cNvSpPr/>
          <p:nvPr/>
        </p:nvSpPr>
        <p:spPr>
          <a:xfrm>
            <a:off x="838200" y="6215876"/>
            <a:ext cx="10393680" cy="553998"/>
          </a:xfrm>
          <a:prstGeom prst="rect">
            <a:avLst/>
          </a:prstGeom>
        </p:spPr>
        <p:txBody>
          <a:bodyPr wrap="square">
            <a:spAutoFit/>
          </a:bodyPr>
          <a:lstStyle/>
          <a:p>
            <a:r>
              <a:rPr lang="en-US" sz="1500" dirty="0">
                <a:solidFill>
                  <a:srgbClr val="000000"/>
                </a:solidFill>
                <a:latin typeface="Minion"/>
              </a:rPr>
              <a:t>White SL, Chadban SJ, Jan S, et al. How can we achieve global equity in provision of renal replacement therapy? </a:t>
            </a:r>
            <a:r>
              <a:rPr lang="en-US" sz="1500" i="1" dirty="0">
                <a:solidFill>
                  <a:srgbClr val="000000"/>
                </a:solidFill>
                <a:latin typeface="Minion"/>
              </a:rPr>
              <a:t>Bull World Health Organ</a:t>
            </a:r>
            <a:r>
              <a:rPr lang="en-US" sz="1500" dirty="0">
                <a:solidFill>
                  <a:srgbClr val="000000"/>
                </a:solidFill>
                <a:latin typeface="Minion"/>
              </a:rPr>
              <a:t>. 2008; 86:229–237. </a:t>
            </a:r>
            <a:endParaRPr lang="es-PA" sz="1500" dirty="0"/>
          </a:p>
        </p:txBody>
      </p:sp>
      <p:pic>
        <p:nvPicPr>
          <p:cNvPr id="7" name="Imagen 6">
            <a:extLst>
              <a:ext uri="{FF2B5EF4-FFF2-40B4-BE49-F238E27FC236}">
                <a16:creationId xmlns:a16="http://schemas.microsoft.com/office/drawing/2014/main" id="{DF6E7213-ACC1-40F4-9076-1B78CB0B649E}"/>
              </a:ext>
            </a:extLst>
          </p:cNvPr>
          <p:cNvPicPr>
            <a:picLocks noChangeAspect="1"/>
          </p:cNvPicPr>
          <p:nvPr/>
        </p:nvPicPr>
        <p:blipFill>
          <a:blip r:embed="rId3"/>
          <a:stretch>
            <a:fillRect/>
          </a:stretch>
        </p:blipFill>
        <p:spPr>
          <a:xfrm>
            <a:off x="942703" y="1923630"/>
            <a:ext cx="9861212" cy="3899033"/>
          </a:xfrm>
          <a:prstGeom prst="rect">
            <a:avLst/>
          </a:prstGeom>
        </p:spPr>
      </p:pic>
      <p:sp>
        <p:nvSpPr>
          <p:cNvPr id="8" name="Título 1">
            <a:extLst>
              <a:ext uri="{FF2B5EF4-FFF2-40B4-BE49-F238E27FC236}">
                <a16:creationId xmlns:a16="http://schemas.microsoft.com/office/drawing/2014/main" id="{86DF3D13-5C2F-4D41-9835-53555CD667A7}"/>
              </a:ext>
            </a:extLst>
          </p:cNvPr>
          <p:cNvSpPr txBox="1">
            <a:spLocks/>
          </p:cNvSpPr>
          <p:nvPr/>
        </p:nvSpPr>
        <p:spPr>
          <a:xfrm>
            <a:off x="6818810" y="3133862"/>
            <a:ext cx="4987969" cy="147857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PA" sz="2800"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1154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101" name="Picture 2" descr="world map">
            <a:extLst>
              <a:ext uri="{FF2B5EF4-FFF2-40B4-BE49-F238E27FC236}">
                <a16:creationId xmlns:a16="http://schemas.microsoft.com/office/drawing/2014/main" id="{D13F438D-23AE-425C-8577-8F208AF2E73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5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233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CEF220-05A9-4571-BF53-A0322F94C16F}"/>
              </a:ext>
            </a:extLst>
          </p:cNvPr>
          <p:cNvSpPr>
            <a:spLocks noGrp="1"/>
          </p:cNvSpPr>
          <p:nvPr>
            <p:ph type="title"/>
          </p:nvPr>
        </p:nvSpPr>
        <p:spPr>
          <a:xfrm>
            <a:off x="1141413" y="618518"/>
            <a:ext cx="9905998" cy="1183928"/>
          </a:xfrm>
        </p:spPr>
        <p:txBody>
          <a:bodyPr>
            <a:normAutofit/>
          </a:bodyPr>
          <a:lstStyle/>
          <a:p>
            <a:r>
              <a:rPr lang="es-PA" dirty="0">
                <a:solidFill>
                  <a:srgbClr val="FFC000"/>
                </a:solidFill>
                <a:effectLst>
                  <a:outerShdw blurRad="38100" dist="38100" dir="2700000" algn="tl">
                    <a:srgbClr val="000000">
                      <a:alpha val="43137"/>
                    </a:srgbClr>
                  </a:outerShdw>
                </a:effectLst>
              </a:rPr>
              <a:t>ETIOLOGÍA DE LA ENFERMEDAD RENAL CRÓNICA</a:t>
            </a:r>
          </a:p>
        </p:txBody>
      </p:sp>
      <p:sp>
        <p:nvSpPr>
          <p:cNvPr id="5" name="Rectángulo 4">
            <a:extLst>
              <a:ext uri="{FF2B5EF4-FFF2-40B4-BE49-F238E27FC236}">
                <a16:creationId xmlns:a16="http://schemas.microsoft.com/office/drawing/2014/main" id="{A91D18A1-9F55-4851-8F7F-749B35873BE7}"/>
              </a:ext>
            </a:extLst>
          </p:cNvPr>
          <p:cNvSpPr/>
          <p:nvPr/>
        </p:nvSpPr>
        <p:spPr>
          <a:xfrm>
            <a:off x="1321942" y="6239482"/>
            <a:ext cx="9314502" cy="553998"/>
          </a:xfrm>
          <a:prstGeom prst="rect">
            <a:avLst/>
          </a:prstGeom>
        </p:spPr>
        <p:txBody>
          <a:bodyPr wrap="square">
            <a:spAutoFit/>
          </a:bodyPr>
          <a:lstStyle/>
          <a:p>
            <a:r>
              <a:rPr lang="es-PA" sz="1500" dirty="0">
                <a:latin typeface="Calibri" panose="020F0502020204030204" pitchFamily="34" charset="0"/>
                <a:ea typeface="Calibri" panose="020F0502020204030204" pitchFamily="34" charset="0"/>
              </a:rPr>
              <a:t>Lewis WLW y E. </a:t>
            </a:r>
            <a:r>
              <a:rPr lang="es-PA" sz="1500" dirty="0" err="1">
                <a:latin typeface="Calibri" panose="020F0502020204030204" pitchFamily="34" charset="0"/>
                <a:ea typeface="Calibri" panose="020F0502020204030204" pitchFamily="34" charset="0"/>
              </a:rPr>
              <a:t>Development</a:t>
            </a:r>
            <a:r>
              <a:rPr lang="es-PA" sz="1500" dirty="0">
                <a:latin typeface="Calibri" panose="020F0502020204030204" pitchFamily="34" charset="0"/>
                <a:ea typeface="Calibri" panose="020F0502020204030204" pitchFamily="34" charset="0"/>
              </a:rPr>
              <a:t> and </a:t>
            </a:r>
            <a:r>
              <a:rPr lang="es-PA" sz="1500" dirty="0" err="1">
                <a:latin typeface="Calibri" panose="020F0502020204030204" pitchFamily="34" charset="0"/>
                <a:ea typeface="Calibri" panose="020F0502020204030204" pitchFamily="34" charset="0"/>
              </a:rPr>
              <a:t>Progression</a:t>
            </a:r>
            <a:r>
              <a:rPr lang="es-PA" sz="1500" dirty="0">
                <a:latin typeface="Calibri" panose="020F0502020204030204" pitchFamily="34" charset="0"/>
                <a:ea typeface="Calibri" panose="020F0502020204030204" pitchFamily="34" charset="0"/>
              </a:rPr>
              <a:t> </a:t>
            </a:r>
            <a:r>
              <a:rPr lang="es-PA" sz="1500" dirty="0" err="1">
                <a:latin typeface="Calibri" panose="020F0502020204030204" pitchFamily="34" charset="0"/>
                <a:ea typeface="Calibri" panose="020F0502020204030204" pitchFamily="34" charset="0"/>
              </a:rPr>
              <a:t>of</a:t>
            </a:r>
            <a:r>
              <a:rPr lang="es-PA" sz="1500" dirty="0">
                <a:latin typeface="Calibri" panose="020F0502020204030204" pitchFamily="34" charset="0"/>
                <a:ea typeface="Calibri" panose="020F0502020204030204" pitchFamily="34" charset="0"/>
              </a:rPr>
              <a:t> </a:t>
            </a:r>
            <a:r>
              <a:rPr lang="es-PA" sz="1500" dirty="0" err="1">
                <a:latin typeface="Calibri" panose="020F0502020204030204" pitchFamily="34" charset="0"/>
                <a:ea typeface="Calibri" panose="020F0502020204030204" pitchFamily="34" charset="0"/>
              </a:rPr>
              <a:t>Chronic</a:t>
            </a:r>
            <a:r>
              <a:rPr lang="es-PA" sz="1500" dirty="0">
                <a:latin typeface="Calibri" panose="020F0502020204030204" pitchFamily="34" charset="0"/>
                <a:ea typeface="Calibri" panose="020F0502020204030204" pitchFamily="34" charset="0"/>
              </a:rPr>
              <a:t> </a:t>
            </a:r>
            <a:r>
              <a:rPr lang="es-PA" sz="1500" dirty="0" err="1">
                <a:latin typeface="Calibri" panose="020F0502020204030204" pitchFamily="34" charset="0"/>
                <a:ea typeface="Calibri" panose="020F0502020204030204" pitchFamily="34" charset="0"/>
              </a:rPr>
              <a:t>Kidney</a:t>
            </a:r>
            <a:r>
              <a:rPr lang="es-PA" sz="1500" dirty="0">
                <a:latin typeface="Calibri" panose="020F0502020204030204" pitchFamily="34" charset="0"/>
                <a:ea typeface="Calibri" panose="020F0502020204030204" pitchFamily="34" charset="0"/>
              </a:rPr>
              <a:t> </a:t>
            </a:r>
            <a:r>
              <a:rPr lang="es-PA" sz="1500" dirty="0" err="1">
                <a:latin typeface="Calibri" panose="020F0502020204030204" pitchFamily="34" charset="0"/>
                <a:ea typeface="Calibri" panose="020F0502020204030204" pitchFamily="34" charset="0"/>
              </a:rPr>
              <a:t>Disease</a:t>
            </a:r>
            <a:r>
              <a:rPr lang="es-PA" sz="1500" dirty="0">
                <a:latin typeface="Calibri" panose="020F0502020204030204" pitchFamily="34" charset="0"/>
                <a:ea typeface="Calibri" panose="020F0502020204030204" pitchFamily="34" charset="0"/>
              </a:rPr>
              <a:t>. In: </a:t>
            </a:r>
            <a:r>
              <a:rPr lang="es-PA" sz="1500" dirty="0" err="1">
                <a:latin typeface="Calibri" panose="020F0502020204030204" pitchFamily="34" charset="0"/>
                <a:ea typeface="Calibri" panose="020F0502020204030204" pitchFamily="34" charset="0"/>
              </a:rPr>
              <a:t>National</a:t>
            </a:r>
            <a:r>
              <a:rPr lang="es-PA" sz="1500" dirty="0">
                <a:latin typeface="Calibri" panose="020F0502020204030204" pitchFamily="34" charset="0"/>
                <a:ea typeface="Calibri" panose="020F0502020204030204" pitchFamily="34" charset="0"/>
              </a:rPr>
              <a:t> </a:t>
            </a:r>
            <a:r>
              <a:rPr lang="es-PA" sz="1500" dirty="0" err="1">
                <a:latin typeface="Calibri" panose="020F0502020204030204" pitchFamily="34" charset="0"/>
                <a:ea typeface="Calibri" panose="020F0502020204030204" pitchFamily="34" charset="0"/>
              </a:rPr>
              <a:t>Kidney</a:t>
            </a:r>
            <a:r>
              <a:rPr lang="es-PA" sz="1500" dirty="0">
                <a:latin typeface="Calibri" panose="020F0502020204030204" pitchFamily="34" charset="0"/>
                <a:ea typeface="Calibri" panose="020F0502020204030204" pitchFamily="34" charset="0"/>
              </a:rPr>
              <a:t> </a:t>
            </a:r>
            <a:r>
              <a:rPr lang="es-PA" sz="1500" dirty="0" err="1">
                <a:latin typeface="Calibri" panose="020F0502020204030204" pitchFamily="34" charset="0"/>
                <a:ea typeface="Calibri" panose="020F0502020204030204" pitchFamily="34" charset="0"/>
              </a:rPr>
              <a:t>Foundation</a:t>
            </a:r>
            <a:r>
              <a:rPr lang="es-PA" sz="1500" dirty="0">
                <a:latin typeface="Calibri" panose="020F0502020204030204" pitchFamily="34" charset="0"/>
                <a:ea typeface="Calibri" panose="020F0502020204030204" pitchFamily="34" charset="0"/>
              </a:rPr>
              <a:t> Primer </a:t>
            </a:r>
            <a:r>
              <a:rPr lang="es-PA" sz="1500" dirty="0" err="1">
                <a:latin typeface="Calibri" panose="020F0502020204030204" pitchFamily="34" charset="0"/>
                <a:ea typeface="Calibri" panose="020F0502020204030204" pitchFamily="34" charset="0"/>
              </a:rPr>
              <a:t>on</a:t>
            </a:r>
            <a:r>
              <a:rPr lang="es-PA" sz="1500" dirty="0">
                <a:latin typeface="Calibri" panose="020F0502020204030204" pitchFamily="34" charset="0"/>
                <a:ea typeface="Calibri" panose="020F0502020204030204" pitchFamily="34" charset="0"/>
              </a:rPr>
              <a:t> </a:t>
            </a:r>
            <a:r>
              <a:rPr lang="es-PA" sz="1500" dirty="0" err="1">
                <a:latin typeface="Calibri" panose="020F0502020204030204" pitchFamily="34" charset="0"/>
                <a:ea typeface="Calibri" panose="020F0502020204030204" pitchFamily="34" charset="0"/>
              </a:rPr>
              <a:t>Kidney</a:t>
            </a:r>
            <a:r>
              <a:rPr lang="es-PA" sz="1500" dirty="0">
                <a:latin typeface="Calibri" panose="020F0502020204030204" pitchFamily="34" charset="0"/>
                <a:ea typeface="Calibri" panose="020F0502020204030204" pitchFamily="34" charset="0"/>
              </a:rPr>
              <a:t> </a:t>
            </a:r>
            <a:r>
              <a:rPr lang="es-PA" sz="1500" dirty="0" err="1">
                <a:latin typeface="Calibri" panose="020F0502020204030204" pitchFamily="34" charset="0"/>
                <a:ea typeface="Calibri" panose="020F0502020204030204" pitchFamily="34" charset="0"/>
              </a:rPr>
              <a:t>Diseases</a:t>
            </a:r>
            <a:r>
              <a:rPr lang="es-PA" sz="1500" dirty="0">
                <a:latin typeface="Calibri" panose="020F0502020204030204" pitchFamily="34" charset="0"/>
                <a:ea typeface="Calibri" panose="020F0502020204030204" pitchFamily="34" charset="0"/>
              </a:rPr>
              <a:t>. SEVENTH. Elsevier Inc. </a:t>
            </a:r>
            <a:r>
              <a:rPr lang="es-PA" sz="1500" dirty="0" err="1">
                <a:latin typeface="Calibri" panose="020F0502020204030204" pitchFamily="34" charset="0"/>
                <a:ea typeface="Calibri" panose="020F0502020204030204" pitchFamily="34" charset="0"/>
              </a:rPr>
              <a:t>All</a:t>
            </a:r>
            <a:r>
              <a:rPr lang="es-PA" sz="1500" dirty="0">
                <a:latin typeface="Calibri" panose="020F0502020204030204" pitchFamily="34" charset="0"/>
                <a:ea typeface="Calibri" panose="020F0502020204030204" pitchFamily="34" charset="0"/>
              </a:rPr>
              <a:t> </a:t>
            </a:r>
            <a:r>
              <a:rPr lang="es-PA" sz="1500" dirty="0" err="1">
                <a:latin typeface="Calibri" panose="020F0502020204030204" pitchFamily="34" charset="0"/>
                <a:ea typeface="Calibri" panose="020F0502020204030204" pitchFamily="34" charset="0"/>
              </a:rPr>
              <a:t>rights</a:t>
            </a:r>
            <a:r>
              <a:rPr lang="es-PA" sz="1500" dirty="0">
                <a:latin typeface="Calibri" panose="020F0502020204030204" pitchFamily="34" charset="0"/>
                <a:ea typeface="Calibri" panose="020F0502020204030204" pitchFamily="34" charset="0"/>
              </a:rPr>
              <a:t> </a:t>
            </a:r>
            <a:r>
              <a:rPr lang="es-PA" sz="1500" dirty="0" err="1">
                <a:latin typeface="Calibri" panose="020F0502020204030204" pitchFamily="34" charset="0"/>
                <a:ea typeface="Calibri" panose="020F0502020204030204" pitchFamily="34" charset="0"/>
              </a:rPr>
              <a:t>reserved</a:t>
            </a:r>
            <a:r>
              <a:rPr lang="es-PA" sz="1500" dirty="0">
                <a:latin typeface="Calibri" panose="020F0502020204030204" pitchFamily="34" charset="0"/>
                <a:ea typeface="Calibri" panose="020F0502020204030204" pitchFamily="34" charset="0"/>
              </a:rPr>
              <a:t>.; 2018. p. 466–475.e1. </a:t>
            </a:r>
            <a:endParaRPr lang="es-PA" sz="1500" dirty="0"/>
          </a:p>
        </p:txBody>
      </p:sp>
      <p:pic>
        <p:nvPicPr>
          <p:cNvPr id="3" name="Imagen 2">
            <a:extLst>
              <a:ext uri="{FF2B5EF4-FFF2-40B4-BE49-F238E27FC236}">
                <a16:creationId xmlns:a16="http://schemas.microsoft.com/office/drawing/2014/main" id="{06B6AEE7-3EF3-434B-84A0-BA4AB3191504}"/>
              </a:ext>
            </a:extLst>
          </p:cNvPr>
          <p:cNvPicPr>
            <a:picLocks noChangeAspect="1"/>
          </p:cNvPicPr>
          <p:nvPr/>
        </p:nvPicPr>
        <p:blipFill>
          <a:blip r:embed="rId3"/>
          <a:stretch>
            <a:fillRect/>
          </a:stretch>
        </p:blipFill>
        <p:spPr>
          <a:xfrm>
            <a:off x="1615044" y="1625621"/>
            <a:ext cx="7950784" cy="4437980"/>
          </a:xfrm>
          <a:prstGeom prst="rect">
            <a:avLst/>
          </a:prstGeom>
        </p:spPr>
      </p:pic>
    </p:spTree>
    <p:extLst>
      <p:ext uri="{BB962C8B-B14F-4D97-AF65-F5344CB8AC3E}">
        <p14:creationId xmlns:p14="http://schemas.microsoft.com/office/powerpoint/2010/main" val="3457572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3F227FC0-035E-484D-AA62-D30602925625}" type="slidenum">
              <a:rPr lang="en-US" smtClean="0"/>
              <a:pPr/>
              <a:t>9</a:t>
            </a:fld>
            <a:endParaRPr lang="en-US" dirty="0"/>
          </a:p>
        </p:txBody>
      </p:sp>
      <p:sp>
        <p:nvSpPr>
          <p:cNvPr id="3" name="Title 2"/>
          <p:cNvSpPr>
            <a:spLocks noGrp="1"/>
          </p:cNvSpPr>
          <p:nvPr>
            <p:ph type="title"/>
          </p:nvPr>
        </p:nvSpPr>
        <p:spPr>
          <a:xfrm>
            <a:off x="1524000" y="234931"/>
            <a:ext cx="9144000" cy="723900"/>
          </a:xfrm>
        </p:spPr>
        <p:txBody>
          <a:bodyPr>
            <a:noAutofit/>
          </a:bodyPr>
          <a:lstStyle/>
          <a:p>
            <a:pPr algn="ctr">
              <a:spcBef>
                <a:spcPts val="2400"/>
              </a:spcBef>
              <a:spcAft>
                <a:spcPts val="600"/>
              </a:spcAft>
              <a:tabLst>
                <a:tab pos="685800" algn="l"/>
              </a:tabLst>
            </a:pPr>
            <a:r>
              <a:rPr lang="en-US" sz="3000" b="1" spc="30" dirty="0" err="1">
                <a:latin typeface="Calibri" panose="020F0502020204030204" pitchFamily="34" charset="0"/>
                <a:ea typeface="Times New Roman" panose="02020603050405020304" pitchFamily="18" charset="0"/>
                <a:cs typeface="Times New Roman" panose="02020603050405020304" pitchFamily="18" charset="0"/>
              </a:rPr>
              <a:t>Prevalencia</a:t>
            </a:r>
            <a:r>
              <a:rPr lang="en-US" sz="3000" b="1" spc="30" dirty="0">
                <a:latin typeface="Calibri" panose="020F0502020204030204" pitchFamily="34" charset="0"/>
                <a:ea typeface="Times New Roman" panose="02020603050405020304" pitchFamily="18" charset="0"/>
                <a:cs typeface="Times New Roman" panose="02020603050405020304" pitchFamily="18" charset="0"/>
              </a:rPr>
              <a:t> de ERC (%) NHANES</a:t>
            </a:r>
            <a:br>
              <a:rPr lang="en-US" sz="3000" b="1" spc="30" dirty="0">
                <a:latin typeface="Calibri" panose="020F0502020204030204" pitchFamily="34" charset="0"/>
                <a:ea typeface="Times New Roman" panose="02020603050405020304" pitchFamily="18" charset="0"/>
                <a:cs typeface="Times New Roman" panose="02020603050405020304" pitchFamily="18" charset="0"/>
              </a:rPr>
            </a:br>
            <a:r>
              <a:rPr lang="en-US" sz="3000" b="1" spc="30" dirty="0" err="1">
                <a:latin typeface="Calibri" panose="020F0502020204030204" pitchFamily="34" charset="0"/>
                <a:ea typeface="Times New Roman" panose="02020603050405020304" pitchFamily="18" charset="0"/>
                <a:cs typeface="Times New Roman" panose="02020603050405020304" pitchFamily="18" charset="0"/>
              </a:rPr>
              <a:t>edad</a:t>
            </a:r>
            <a:r>
              <a:rPr lang="en-US" sz="3000" b="1" spc="30" dirty="0">
                <a:latin typeface="Calibri" panose="020F0502020204030204" pitchFamily="34" charset="0"/>
                <a:ea typeface="Times New Roman" panose="02020603050405020304" pitchFamily="18" charset="0"/>
                <a:cs typeface="Times New Roman" panose="02020603050405020304" pitchFamily="18" charset="0"/>
              </a:rPr>
              <a:t>, </a:t>
            </a:r>
            <a:r>
              <a:rPr lang="en-US" sz="3000" b="1" spc="30" dirty="0" err="1">
                <a:latin typeface="Calibri" panose="020F0502020204030204" pitchFamily="34" charset="0"/>
                <a:ea typeface="Times New Roman" panose="02020603050405020304" pitchFamily="18" charset="0"/>
                <a:cs typeface="Times New Roman" panose="02020603050405020304" pitchFamily="18" charset="0"/>
              </a:rPr>
              <a:t>sexo</a:t>
            </a:r>
            <a:r>
              <a:rPr lang="en-US" sz="3000" b="1" spc="30" dirty="0">
                <a:latin typeface="Calibri" panose="020F0502020204030204" pitchFamily="34" charset="0"/>
                <a:ea typeface="Times New Roman" panose="02020603050405020304" pitchFamily="18" charset="0"/>
                <a:cs typeface="Times New Roman" panose="02020603050405020304" pitchFamily="18" charset="0"/>
              </a:rPr>
              <a:t>, </a:t>
            </a:r>
            <a:r>
              <a:rPr lang="en-US" sz="3000" b="1" spc="30" dirty="0" err="1">
                <a:latin typeface="Calibri" panose="020F0502020204030204" pitchFamily="34" charset="0"/>
                <a:ea typeface="Times New Roman" panose="02020603050405020304" pitchFamily="18" charset="0"/>
                <a:cs typeface="Times New Roman" panose="02020603050405020304" pitchFamily="18" charset="0"/>
              </a:rPr>
              <a:t>etnia</a:t>
            </a:r>
            <a:r>
              <a:rPr lang="en-US" sz="3000" b="1" spc="30" dirty="0">
                <a:latin typeface="Calibri" panose="020F0502020204030204" pitchFamily="34" charset="0"/>
                <a:ea typeface="Times New Roman" panose="02020603050405020304" pitchFamily="18" charset="0"/>
                <a:cs typeface="Times New Roman" panose="02020603050405020304" pitchFamily="18" charset="0"/>
              </a:rPr>
              <a:t>, factor de </a:t>
            </a:r>
            <a:r>
              <a:rPr lang="en-US" sz="3000" b="1" spc="30" dirty="0" err="1">
                <a:latin typeface="Calibri" panose="020F0502020204030204" pitchFamily="34" charset="0"/>
                <a:ea typeface="Times New Roman" panose="02020603050405020304" pitchFamily="18" charset="0"/>
                <a:cs typeface="Times New Roman" panose="02020603050405020304" pitchFamily="18" charset="0"/>
              </a:rPr>
              <a:t>riesgo</a:t>
            </a:r>
            <a:endParaRPr lang="en-US" sz="3000" dirty="0"/>
          </a:p>
        </p:txBody>
      </p:sp>
      <p:pic>
        <p:nvPicPr>
          <p:cNvPr id="6" name="Picture 5"/>
          <p:cNvPicPr>
            <a:picLocks noChangeAspect="1"/>
          </p:cNvPicPr>
          <p:nvPr/>
        </p:nvPicPr>
        <p:blipFill>
          <a:blip r:embed="rId3"/>
          <a:stretch>
            <a:fillRect/>
          </a:stretch>
        </p:blipFill>
        <p:spPr>
          <a:xfrm>
            <a:off x="4535289" y="6380938"/>
            <a:ext cx="3121423" cy="59136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382781076"/>
              </p:ext>
            </p:extLst>
          </p:nvPr>
        </p:nvGraphicFramePr>
        <p:xfrm>
          <a:off x="1175658" y="1187638"/>
          <a:ext cx="9252858" cy="5193906"/>
        </p:xfrm>
        <a:graphic>
          <a:graphicData uri="http://schemas.openxmlformats.org/drawingml/2006/table">
            <a:tbl>
              <a:tblPr firstRow="1" firstCol="1" bandRow="1"/>
              <a:tblGrid>
                <a:gridCol w="2608108">
                  <a:extLst>
                    <a:ext uri="{9D8B030D-6E8A-4147-A177-3AD203B41FA5}">
                      <a16:colId xmlns:a16="http://schemas.microsoft.com/office/drawing/2014/main" val="2931874049"/>
                    </a:ext>
                  </a:extLst>
                </a:gridCol>
                <a:gridCol w="484320">
                  <a:extLst>
                    <a:ext uri="{9D8B030D-6E8A-4147-A177-3AD203B41FA5}">
                      <a16:colId xmlns:a16="http://schemas.microsoft.com/office/drawing/2014/main" val="910565040"/>
                    </a:ext>
                  </a:extLst>
                </a:gridCol>
                <a:gridCol w="483649">
                  <a:extLst>
                    <a:ext uri="{9D8B030D-6E8A-4147-A177-3AD203B41FA5}">
                      <a16:colId xmlns:a16="http://schemas.microsoft.com/office/drawing/2014/main" val="882680361"/>
                    </a:ext>
                  </a:extLst>
                </a:gridCol>
                <a:gridCol w="483649">
                  <a:extLst>
                    <a:ext uri="{9D8B030D-6E8A-4147-A177-3AD203B41FA5}">
                      <a16:colId xmlns:a16="http://schemas.microsoft.com/office/drawing/2014/main" val="2276087372"/>
                    </a:ext>
                  </a:extLst>
                </a:gridCol>
                <a:gridCol w="483649">
                  <a:extLst>
                    <a:ext uri="{9D8B030D-6E8A-4147-A177-3AD203B41FA5}">
                      <a16:colId xmlns:a16="http://schemas.microsoft.com/office/drawing/2014/main" val="183157220"/>
                    </a:ext>
                  </a:extLst>
                </a:gridCol>
                <a:gridCol w="290189">
                  <a:extLst>
                    <a:ext uri="{9D8B030D-6E8A-4147-A177-3AD203B41FA5}">
                      <a16:colId xmlns:a16="http://schemas.microsoft.com/office/drawing/2014/main" val="1809282424"/>
                    </a:ext>
                  </a:extLst>
                </a:gridCol>
                <a:gridCol w="483649">
                  <a:extLst>
                    <a:ext uri="{9D8B030D-6E8A-4147-A177-3AD203B41FA5}">
                      <a16:colId xmlns:a16="http://schemas.microsoft.com/office/drawing/2014/main" val="3173790594"/>
                    </a:ext>
                  </a:extLst>
                </a:gridCol>
                <a:gridCol w="483649">
                  <a:extLst>
                    <a:ext uri="{9D8B030D-6E8A-4147-A177-3AD203B41FA5}">
                      <a16:colId xmlns:a16="http://schemas.microsoft.com/office/drawing/2014/main" val="1636847608"/>
                    </a:ext>
                  </a:extLst>
                </a:gridCol>
                <a:gridCol w="483649">
                  <a:extLst>
                    <a:ext uri="{9D8B030D-6E8A-4147-A177-3AD203B41FA5}">
                      <a16:colId xmlns:a16="http://schemas.microsoft.com/office/drawing/2014/main" val="4180646677"/>
                    </a:ext>
                  </a:extLst>
                </a:gridCol>
                <a:gridCol w="555815">
                  <a:extLst>
                    <a:ext uri="{9D8B030D-6E8A-4147-A177-3AD203B41FA5}">
                      <a16:colId xmlns:a16="http://schemas.microsoft.com/office/drawing/2014/main" val="1583536666"/>
                    </a:ext>
                  </a:extLst>
                </a:gridCol>
                <a:gridCol w="294786">
                  <a:extLst>
                    <a:ext uri="{9D8B030D-6E8A-4147-A177-3AD203B41FA5}">
                      <a16:colId xmlns:a16="http://schemas.microsoft.com/office/drawing/2014/main" val="153544585"/>
                    </a:ext>
                  </a:extLst>
                </a:gridCol>
                <a:gridCol w="508259">
                  <a:extLst>
                    <a:ext uri="{9D8B030D-6E8A-4147-A177-3AD203B41FA5}">
                      <a16:colId xmlns:a16="http://schemas.microsoft.com/office/drawing/2014/main" val="3936857356"/>
                    </a:ext>
                  </a:extLst>
                </a:gridCol>
                <a:gridCol w="508259">
                  <a:extLst>
                    <a:ext uri="{9D8B030D-6E8A-4147-A177-3AD203B41FA5}">
                      <a16:colId xmlns:a16="http://schemas.microsoft.com/office/drawing/2014/main" val="1326460143"/>
                    </a:ext>
                  </a:extLst>
                </a:gridCol>
                <a:gridCol w="550614">
                  <a:extLst>
                    <a:ext uri="{9D8B030D-6E8A-4147-A177-3AD203B41FA5}">
                      <a16:colId xmlns:a16="http://schemas.microsoft.com/office/drawing/2014/main" val="3696887722"/>
                    </a:ext>
                  </a:extLst>
                </a:gridCol>
                <a:gridCol w="550614">
                  <a:extLst>
                    <a:ext uri="{9D8B030D-6E8A-4147-A177-3AD203B41FA5}">
                      <a16:colId xmlns:a16="http://schemas.microsoft.com/office/drawing/2014/main" val="3985916194"/>
                    </a:ext>
                  </a:extLst>
                </a:gridCol>
              </a:tblGrid>
              <a:tr h="221653">
                <a:tc>
                  <a:txBody>
                    <a:bodyPr/>
                    <a:lstStyle/>
                    <a:p>
                      <a:pPr marL="0" marR="0">
                        <a:lnSpc>
                          <a:spcPct val="115000"/>
                        </a:lnSpc>
                        <a:spcBef>
                          <a:spcPts val="0"/>
                        </a:spcBef>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tcPr>
                </a:tc>
                <a:tc gridSpan="4">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All CKD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8460" marR="8460" marT="0" marB="0" anchor="ctr">
                    <a:lnL>
                      <a:noFill/>
                    </a:lnL>
                    <a:lnR>
                      <a:noFill/>
                    </a:lnR>
                    <a:lnT>
                      <a:noFill/>
                    </a:lnT>
                    <a:lnB>
                      <a:noFill/>
                    </a:lnB>
                  </a:tcPr>
                </a:tc>
                <a:tc gridSpan="4">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eGFR &lt;60 ml/min/1.73 m</a:t>
                      </a:r>
                      <a:r>
                        <a:rPr lang="en-US" sz="1100" b="1" baseline="30000">
                          <a:effectLst/>
                          <a:latin typeface="Calibri" panose="020F0502020204030204" pitchFamily="34" charset="0"/>
                          <a:ea typeface="Calibri" panose="020F0502020204030204" pitchFamily="34" charset="0"/>
                          <a:cs typeface="Times New Roman" panose="02020603050405020304" pitchFamily="18" charset="0"/>
                        </a:rPr>
                        <a:t>2</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8460" marR="8460" marT="0" marB="0" anchor="ctr">
                    <a:lnL>
                      <a:noFill/>
                    </a:lnL>
                    <a:lnR>
                      <a:noFill/>
                    </a:lnR>
                    <a:lnT>
                      <a:noFill/>
                    </a:lnT>
                    <a:lnB>
                      <a:noFill/>
                    </a:lnB>
                  </a:tcPr>
                </a:tc>
                <a:tc gridSpan="4">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ACR ≥30 mg/g</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259" marR="65259"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78063345"/>
                  </a:ext>
                </a:extLst>
              </a:tr>
              <a:tr h="435842">
                <a:tc>
                  <a:txBody>
                    <a:bodyPr/>
                    <a:lstStyle/>
                    <a:p>
                      <a:pPr marL="0" marR="0">
                        <a:lnSpc>
                          <a:spcPct val="115000"/>
                        </a:lnSpc>
                        <a:spcBef>
                          <a:spcPts val="0"/>
                        </a:spcBef>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2001-2004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7012" marR="84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2005-2008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7012" marR="84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2009-2012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7012" marR="84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2013-2016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7012" marR="84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a:t>
                      </a:r>
                    </a:p>
                  </a:txBody>
                  <a:tcPr marL="87012"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2001-2004</a:t>
                      </a:r>
                    </a:p>
                  </a:txBody>
                  <a:tcPr marL="87012" marR="84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2005-2008</a:t>
                      </a:r>
                    </a:p>
                  </a:txBody>
                  <a:tcPr marL="87012" marR="84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2009-2012</a:t>
                      </a:r>
                    </a:p>
                  </a:txBody>
                  <a:tcPr marL="87012" marR="84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2013-2016</a:t>
                      </a:r>
                    </a:p>
                  </a:txBody>
                  <a:tcPr marL="87012" marR="84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a:t>
                      </a:r>
                    </a:p>
                  </a:txBody>
                  <a:tcPr marL="87012"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2001-2004</a:t>
                      </a:r>
                    </a:p>
                  </a:txBody>
                  <a:tcPr marL="87012" marR="84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2005-2008</a:t>
                      </a:r>
                    </a:p>
                  </a:txBody>
                  <a:tcPr marL="87012" marR="84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2009-2012</a:t>
                      </a:r>
                    </a:p>
                  </a:txBody>
                  <a:tcPr marL="87012" marR="84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2013-2016</a:t>
                      </a:r>
                    </a:p>
                  </a:txBody>
                  <a:tcPr marL="87012" marR="84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371829"/>
                  </a:ext>
                </a:extLst>
              </a:tr>
              <a:tr h="211340">
                <a:tc>
                  <a:txBody>
                    <a:bodyPr/>
                    <a:lstStyle/>
                    <a:p>
                      <a:pPr marL="0" marR="0">
                        <a:lnSpc>
                          <a:spcPct val="115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Age</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58617831"/>
                  </a:ext>
                </a:extLst>
              </a:tr>
              <a:tr h="211340">
                <a:tc>
                  <a:txBody>
                    <a:bodyPr/>
                    <a:lstStyle/>
                    <a:p>
                      <a:pPr marL="18288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20-39</a:t>
                      </a:r>
                    </a:p>
                  </a:txBody>
                  <a:tcPr marL="8460"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5.4</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6.1</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5.5</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6.3</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0.2</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0.2</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0.2</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0.4</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l" defTabSz="914400" rtl="0" eaLnBrk="1" latinLnBrk="0" hangingPunct="1">
                        <a:lnSpc>
                          <a:spcPct val="115000"/>
                        </a:lnSpc>
                        <a:spcBef>
                          <a:spcPts val="0"/>
                        </a:spcBef>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5.3</a:t>
                      </a:r>
                    </a:p>
                  </a:txBody>
                  <a:tcPr marL="8460" marR="8460" marT="0" marB="0" anchor="ctr">
                    <a:lnL>
                      <a:noFill/>
                    </a:lnL>
                    <a:lnR>
                      <a:noFill/>
                    </a:lnR>
                    <a:lnT>
                      <a:noFill/>
                    </a:lnT>
                    <a:lnB>
                      <a:noFill/>
                    </a:lnB>
                    <a:solidFill>
                      <a:srgbClr val="FFFFFF"/>
                    </a:solidFill>
                  </a:tcPr>
                </a:tc>
                <a:tc>
                  <a:txBody>
                    <a:bodyPr/>
                    <a:lstStyle/>
                    <a:p>
                      <a:pPr marL="0" marR="0" algn="l" defTabSz="914400" rtl="0" eaLnBrk="1" latinLnBrk="0" hangingPunct="1">
                        <a:lnSpc>
                          <a:spcPct val="115000"/>
                        </a:lnSpc>
                        <a:spcBef>
                          <a:spcPts val="0"/>
                        </a:spcBef>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6.0</a:t>
                      </a:r>
                    </a:p>
                  </a:txBody>
                  <a:tcPr marL="8460" marR="8460" marT="0" marB="0" anchor="ctr">
                    <a:lnL>
                      <a:noFill/>
                    </a:lnL>
                    <a:lnR>
                      <a:noFill/>
                    </a:lnR>
                    <a:lnT>
                      <a:noFill/>
                    </a:lnT>
                    <a:lnB>
                      <a:noFill/>
                    </a:lnB>
                    <a:solidFill>
                      <a:srgbClr val="FFFFFF"/>
                    </a:solidFill>
                  </a:tcPr>
                </a:tc>
                <a:tc>
                  <a:txBody>
                    <a:bodyPr/>
                    <a:lstStyle/>
                    <a:p>
                      <a:pPr marL="0" marR="0" algn="l" defTabSz="914400" rtl="0" eaLnBrk="1" latinLnBrk="0" hangingPunct="1">
                        <a:lnSpc>
                          <a:spcPct val="115000"/>
                        </a:lnSpc>
                        <a:spcBef>
                          <a:spcPts val="0"/>
                        </a:spcBef>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5.4</a:t>
                      </a:r>
                    </a:p>
                  </a:txBody>
                  <a:tcPr marL="8460" marR="8460" marT="0" marB="0" anchor="ctr">
                    <a:lnL>
                      <a:noFill/>
                    </a:lnL>
                    <a:lnR>
                      <a:noFill/>
                    </a:lnR>
                    <a:lnT>
                      <a:noFill/>
                    </a:lnT>
                    <a:lnB>
                      <a:noFill/>
                    </a:lnB>
                    <a:solidFill>
                      <a:srgbClr val="FFFFFF"/>
                    </a:solidFill>
                  </a:tcPr>
                </a:tc>
                <a:tc>
                  <a:txBody>
                    <a:bodyPr/>
                    <a:lstStyle/>
                    <a:p>
                      <a:pPr marL="0" marR="0" algn="l" defTabSz="914400" rtl="0" eaLnBrk="1" latinLnBrk="0" hangingPunct="1">
                        <a:lnSpc>
                          <a:spcPct val="115000"/>
                        </a:lnSpc>
                        <a:spcBef>
                          <a:spcPts val="0"/>
                        </a:spcBef>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6.1</a:t>
                      </a:r>
                    </a:p>
                  </a:txBody>
                  <a:tcPr marL="8460" marR="8460" marT="0" marB="0" anchor="ctr">
                    <a:lnL>
                      <a:noFill/>
                    </a:lnL>
                    <a:lnR>
                      <a:noFill/>
                    </a:lnR>
                    <a:lnT>
                      <a:noFill/>
                    </a:lnT>
                    <a:lnB>
                      <a:noFill/>
                    </a:lnB>
                    <a:solidFill>
                      <a:srgbClr val="FFFFFF"/>
                    </a:solidFill>
                  </a:tcPr>
                </a:tc>
                <a:extLst>
                  <a:ext uri="{0D108BD9-81ED-4DB2-BD59-A6C34878D82A}">
                    <a16:rowId xmlns:a16="http://schemas.microsoft.com/office/drawing/2014/main" val="2205314282"/>
                  </a:ext>
                </a:extLst>
              </a:tr>
              <a:tr h="211340">
                <a:tc>
                  <a:txBody>
                    <a:bodyPr/>
                    <a:lstStyle/>
                    <a:p>
                      <a:pPr marL="18288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40-59</a:t>
                      </a:r>
                    </a:p>
                  </a:txBody>
                  <a:tcPr marL="8460"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9.7</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10.1</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8.3</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10.4</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2.1</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2.5</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2.2</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2.8</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8.2</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8.2</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6.8</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8.6</a:t>
                      </a:r>
                    </a:p>
                  </a:txBody>
                  <a:tcPr marL="8460" marR="104536" marT="0" marB="0" anchor="ctr">
                    <a:lnL>
                      <a:noFill/>
                    </a:lnL>
                    <a:lnR>
                      <a:noFill/>
                    </a:lnR>
                    <a:lnT>
                      <a:noFill/>
                    </a:lnT>
                    <a:lnB>
                      <a:noFill/>
                    </a:lnB>
                    <a:solidFill>
                      <a:srgbClr val="FFFFFF"/>
                    </a:solidFill>
                  </a:tcPr>
                </a:tc>
                <a:extLst>
                  <a:ext uri="{0D108BD9-81ED-4DB2-BD59-A6C34878D82A}">
                    <a16:rowId xmlns:a16="http://schemas.microsoft.com/office/drawing/2014/main" val="3867312601"/>
                  </a:ext>
                </a:extLst>
              </a:tr>
              <a:tr h="211340">
                <a:tc>
                  <a:txBody>
                    <a:bodyPr/>
                    <a:lstStyle/>
                    <a:p>
                      <a:pPr marL="18288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60+</a:t>
                      </a: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38.8</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34.5</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33.1</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32.2</a:t>
                      </a: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26.7</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23.5</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23.0</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21.1</a:t>
                      </a: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19.4</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19.1</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17.0</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17.3</a:t>
                      </a:r>
                    </a:p>
                  </a:txBody>
                  <a:tcPr marL="8460" marR="10453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48047548"/>
                  </a:ext>
                </a:extLst>
              </a:tr>
              <a:tr h="211340">
                <a:tc>
                  <a:txBody>
                    <a:bodyPr/>
                    <a:lstStyle/>
                    <a:p>
                      <a:pPr marL="0" marR="0">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Sex</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04536"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732568855"/>
                  </a:ext>
                </a:extLst>
              </a:tr>
              <a:tr h="211340">
                <a:tc>
                  <a:txBody>
                    <a:bodyPr/>
                    <a:lstStyle/>
                    <a:p>
                      <a:pPr marL="18288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Male</a:t>
                      </a:r>
                    </a:p>
                  </a:txBody>
                  <a:tcPr marL="8460"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12.7</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12.1</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12.3</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12.9</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5.4</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5.4</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5.7</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6.1</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9.1</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8.5</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8.5</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8.9</a:t>
                      </a:r>
                    </a:p>
                  </a:txBody>
                  <a:tcPr marL="8460" marR="104536" marT="0" marB="0" anchor="ctr">
                    <a:lnL>
                      <a:noFill/>
                    </a:lnL>
                    <a:lnR>
                      <a:noFill/>
                    </a:lnR>
                    <a:lnT>
                      <a:noFill/>
                    </a:lnT>
                    <a:lnB>
                      <a:noFill/>
                    </a:lnB>
                    <a:solidFill>
                      <a:srgbClr val="FFFFFF"/>
                    </a:solidFill>
                  </a:tcPr>
                </a:tc>
                <a:extLst>
                  <a:ext uri="{0D108BD9-81ED-4DB2-BD59-A6C34878D82A}">
                    <a16:rowId xmlns:a16="http://schemas.microsoft.com/office/drawing/2014/main" val="2670850122"/>
                  </a:ext>
                </a:extLst>
              </a:tr>
              <a:tr h="211340">
                <a:tc>
                  <a:txBody>
                    <a:bodyPr/>
                    <a:lstStyle/>
                    <a:p>
                      <a:pPr marL="18288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Female</a:t>
                      </a: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15.5</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16.3</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14.6</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16.7</a:t>
                      </a: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7.7</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7.5</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7.5</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7.6</a:t>
                      </a: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9.7</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9.1</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9.1</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11.2</a:t>
                      </a:r>
                    </a:p>
                  </a:txBody>
                  <a:tcPr marL="8460" marR="10453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16345837"/>
                  </a:ext>
                </a:extLst>
              </a:tr>
              <a:tr h="211340">
                <a:tc>
                  <a:txBody>
                    <a:bodyPr/>
                    <a:lstStyle/>
                    <a:p>
                      <a:pPr marL="0" marR="0">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Race/Ethnicity</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04536"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887476846"/>
                  </a:ext>
                </a:extLst>
              </a:tr>
              <a:tr h="211340">
                <a:tc>
                  <a:txBody>
                    <a:bodyPr/>
                    <a:lstStyle/>
                    <a:p>
                      <a:pPr marL="18288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Non-Hispanic White</a:t>
                      </a:r>
                    </a:p>
                  </a:txBody>
                  <a:tcPr marL="8460"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14.3</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14.4</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13.6</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15.6</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7.7</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7.7</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7.7</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8.2</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8.5</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9.0</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7.9</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9.6</a:t>
                      </a:r>
                    </a:p>
                  </a:txBody>
                  <a:tcPr marL="8460" marR="104536" marT="0" marB="0" anchor="ctr">
                    <a:lnL>
                      <a:noFill/>
                    </a:lnL>
                    <a:lnR>
                      <a:noFill/>
                    </a:lnR>
                    <a:lnT>
                      <a:noFill/>
                    </a:lnT>
                    <a:lnB>
                      <a:noFill/>
                    </a:lnB>
                    <a:solidFill>
                      <a:srgbClr val="FFFFFF"/>
                    </a:solidFill>
                  </a:tcPr>
                </a:tc>
                <a:extLst>
                  <a:ext uri="{0D108BD9-81ED-4DB2-BD59-A6C34878D82A}">
                    <a16:rowId xmlns:a16="http://schemas.microsoft.com/office/drawing/2014/main" val="3767947367"/>
                  </a:ext>
                </a:extLst>
              </a:tr>
              <a:tr h="211340">
                <a:tc>
                  <a:txBody>
                    <a:bodyPr/>
                    <a:lstStyle/>
                    <a:p>
                      <a:pPr marL="18288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Non-Hispanic Black/African American</a:t>
                      </a:r>
                    </a:p>
                  </a:txBody>
                  <a:tcPr marL="8460"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14.7</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16.3</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16.1</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15.9</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4.7</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5.7</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6.5</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5.8</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12.4</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13.3</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12.2</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12.6</a:t>
                      </a:r>
                    </a:p>
                  </a:txBody>
                  <a:tcPr marL="8460" marR="104536" marT="0" marB="0" anchor="ctr">
                    <a:lnL>
                      <a:noFill/>
                    </a:lnL>
                    <a:lnR>
                      <a:noFill/>
                    </a:lnR>
                    <a:lnT>
                      <a:noFill/>
                    </a:lnT>
                    <a:lnB>
                      <a:noFill/>
                    </a:lnB>
                    <a:solidFill>
                      <a:srgbClr val="FFFFFF"/>
                    </a:solidFill>
                  </a:tcPr>
                </a:tc>
                <a:extLst>
                  <a:ext uri="{0D108BD9-81ED-4DB2-BD59-A6C34878D82A}">
                    <a16:rowId xmlns:a16="http://schemas.microsoft.com/office/drawing/2014/main" val="325882694"/>
                  </a:ext>
                </a:extLst>
              </a:tr>
              <a:tr h="211340">
                <a:tc>
                  <a:txBody>
                    <a:bodyPr/>
                    <a:lstStyle/>
                    <a:p>
                      <a:pPr marL="18288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Mexican American</a:t>
                      </a:r>
                    </a:p>
                  </a:txBody>
                  <a:tcPr marL="8460"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11.4</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11.8</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11.9</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12.6</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1.9</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2.1</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3.3</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10.5</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10.9</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10.9</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11.2</a:t>
                      </a:r>
                    </a:p>
                  </a:txBody>
                  <a:tcPr marL="8460" marR="104536" marT="0" marB="0" anchor="ctr">
                    <a:lnL>
                      <a:noFill/>
                    </a:lnL>
                    <a:lnR>
                      <a:noFill/>
                    </a:lnR>
                    <a:lnT>
                      <a:noFill/>
                    </a:lnT>
                    <a:lnB>
                      <a:noFill/>
                    </a:lnB>
                    <a:solidFill>
                      <a:srgbClr val="FFFFFF"/>
                    </a:solidFill>
                  </a:tcPr>
                </a:tc>
                <a:extLst>
                  <a:ext uri="{0D108BD9-81ED-4DB2-BD59-A6C34878D82A}">
                    <a16:rowId xmlns:a16="http://schemas.microsoft.com/office/drawing/2014/main" val="556088458"/>
                  </a:ext>
                </a:extLst>
              </a:tr>
              <a:tr h="211340">
                <a:tc>
                  <a:txBody>
                    <a:bodyPr/>
                    <a:lstStyle/>
                    <a:p>
                      <a:pPr marL="18288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Other Hispanic</a:t>
                      </a:r>
                    </a:p>
                  </a:txBody>
                  <a:tcPr marL="8460"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13.0</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14.9</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11.5</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11.4</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3.9</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2.7</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4.3</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11.4</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13.1</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9.3</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9.1</a:t>
                      </a:r>
                    </a:p>
                  </a:txBody>
                  <a:tcPr marL="8460" marR="104536" marT="0" marB="0" anchor="ctr">
                    <a:lnL>
                      <a:noFill/>
                    </a:lnL>
                    <a:lnR>
                      <a:noFill/>
                    </a:lnR>
                    <a:lnT>
                      <a:noFill/>
                    </a:lnT>
                    <a:lnB>
                      <a:noFill/>
                    </a:lnB>
                    <a:solidFill>
                      <a:srgbClr val="FFFFFF"/>
                    </a:solidFill>
                  </a:tcPr>
                </a:tc>
                <a:extLst>
                  <a:ext uri="{0D108BD9-81ED-4DB2-BD59-A6C34878D82A}">
                    <a16:rowId xmlns:a16="http://schemas.microsoft.com/office/drawing/2014/main" val="2812816061"/>
                  </a:ext>
                </a:extLst>
              </a:tr>
              <a:tr h="211340">
                <a:tc>
                  <a:txBody>
                    <a:bodyPr/>
                    <a:lstStyle/>
                    <a:p>
                      <a:pPr marL="18288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Other Non-Hispanic</a:t>
                      </a: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15.9</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11.4</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11.7</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12.6</a:t>
                      </a: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5.2</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2.1</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4.1</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4.7</a:t>
                      </a: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12.8</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10.2</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9.8</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9.8</a:t>
                      </a:r>
                    </a:p>
                  </a:txBody>
                  <a:tcPr marL="8460" marR="10453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2354501"/>
                  </a:ext>
                </a:extLst>
              </a:tr>
              <a:tr h="211340">
                <a:tc>
                  <a:txBody>
                    <a:bodyPr/>
                    <a:lstStyle/>
                    <a:p>
                      <a:pPr marL="0" marR="0">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Risk Factor</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56501"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104536"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47747422"/>
                  </a:ext>
                </a:extLst>
              </a:tr>
              <a:tr h="211340">
                <a:tc>
                  <a:txBody>
                    <a:bodyPr/>
                    <a:lstStyle/>
                    <a:p>
                      <a:pPr marL="18288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Diabetes</a:t>
                      </a:r>
                    </a:p>
                  </a:txBody>
                  <a:tcPr marL="8460"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43.6</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40.1</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38.6</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36.0</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18.2</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17.4</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21.0</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18.7</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33.2</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31.6</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26.9</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25.8</a:t>
                      </a:r>
                    </a:p>
                  </a:txBody>
                  <a:tcPr marL="8460" marR="104536" marT="0" marB="0" anchor="ctr">
                    <a:lnL>
                      <a:noFill/>
                    </a:lnL>
                    <a:lnR>
                      <a:noFill/>
                    </a:lnR>
                    <a:lnT>
                      <a:noFill/>
                    </a:lnT>
                    <a:lnB>
                      <a:noFill/>
                    </a:lnB>
                    <a:solidFill>
                      <a:srgbClr val="FFFFFF"/>
                    </a:solidFill>
                  </a:tcPr>
                </a:tc>
                <a:extLst>
                  <a:ext uri="{0D108BD9-81ED-4DB2-BD59-A6C34878D82A}">
                    <a16:rowId xmlns:a16="http://schemas.microsoft.com/office/drawing/2014/main" val="1952199377"/>
                  </a:ext>
                </a:extLst>
              </a:tr>
              <a:tr h="211340">
                <a:tc>
                  <a:txBody>
                    <a:bodyPr/>
                    <a:lstStyle/>
                    <a:p>
                      <a:pPr marL="18288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Self-reported diabetes</a:t>
                      </a:r>
                    </a:p>
                  </a:txBody>
                  <a:tcPr marL="8460"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43.8</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41.8</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39.5</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37.1</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19.2</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18.7</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22.4</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19.3</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32.4</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33.1</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27.1</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27.3</a:t>
                      </a:r>
                    </a:p>
                  </a:txBody>
                  <a:tcPr marL="8460" marR="104536" marT="0" marB="0" anchor="ctr">
                    <a:lnL>
                      <a:noFill/>
                    </a:lnL>
                    <a:lnR>
                      <a:noFill/>
                    </a:lnR>
                    <a:lnT>
                      <a:noFill/>
                    </a:lnT>
                    <a:lnB>
                      <a:noFill/>
                    </a:lnB>
                    <a:solidFill>
                      <a:srgbClr val="FFFFFF"/>
                    </a:solidFill>
                  </a:tcPr>
                </a:tc>
                <a:extLst>
                  <a:ext uri="{0D108BD9-81ED-4DB2-BD59-A6C34878D82A}">
                    <a16:rowId xmlns:a16="http://schemas.microsoft.com/office/drawing/2014/main" val="3395911752"/>
                  </a:ext>
                </a:extLst>
              </a:tr>
              <a:tr h="211340">
                <a:tc>
                  <a:txBody>
                    <a:bodyPr/>
                    <a:lstStyle/>
                    <a:p>
                      <a:pPr marL="18288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Hypertension</a:t>
                      </a:r>
                    </a:p>
                  </a:txBody>
                  <a:tcPr marL="8460"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32.7</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31.6</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30.9</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31.2</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17.7</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16.8</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17.4</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16.1</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20.4</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20.8</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19.3</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20.7</a:t>
                      </a:r>
                    </a:p>
                  </a:txBody>
                  <a:tcPr marL="8460" marR="104536" marT="0" marB="0" anchor="ctr">
                    <a:lnL>
                      <a:noFill/>
                    </a:lnL>
                    <a:lnR>
                      <a:noFill/>
                    </a:lnR>
                    <a:lnT>
                      <a:noFill/>
                    </a:lnT>
                    <a:lnB>
                      <a:noFill/>
                    </a:lnB>
                    <a:solidFill>
                      <a:srgbClr val="FFFFFF"/>
                    </a:solidFill>
                  </a:tcPr>
                </a:tc>
                <a:extLst>
                  <a:ext uri="{0D108BD9-81ED-4DB2-BD59-A6C34878D82A}">
                    <a16:rowId xmlns:a16="http://schemas.microsoft.com/office/drawing/2014/main" val="3180495805"/>
                  </a:ext>
                </a:extLst>
              </a:tr>
              <a:tr h="211340">
                <a:tc>
                  <a:txBody>
                    <a:bodyPr/>
                    <a:lstStyle/>
                    <a:p>
                      <a:pPr marL="18288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Self-reported hypertension</a:t>
                      </a:r>
                    </a:p>
                  </a:txBody>
                  <a:tcPr marL="8460"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27.2</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26.6</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26.1</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26.6</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15.8</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14.8</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15.7</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14.7</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16.4</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17.3</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15.8</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16.9</a:t>
                      </a:r>
                    </a:p>
                  </a:txBody>
                  <a:tcPr marL="8460" marR="104536" marT="0" marB="0" anchor="ctr">
                    <a:lnL>
                      <a:noFill/>
                    </a:lnL>
                    <a:lnR>
                      <a:noFill/>
                    </a:lnR>
                    <a:lnT>
                      <a:noFill/>
                    </a:lnT>
                    <a:lnB>
                      <a:noFill/>
                    </a:lnB>
                    <a:solidFill>
                      <a:srgbClr val="FFFFFF"/>
                    </a:solidFill>
                  </a:tcPr>
                </a:tc>
                <a:extLst>
                  <a:ext uri="{0D108BD9-81ED-4DB2-BD59-A6C34878D82A}">
                    <a16:rowId xmlns:a16="http://schemas.microsoft.com/office/drawing/2014/main" val="3459728127"/>
                  </a:ext>
                </a:extLst>
              </a:tr>
              <a:tr h="211340">
                <a:tc>
                  <a:txBody>
                    <a:bodyPr/>
                    <a:lstStyle/>
                    <a:p>
                      <a:pPr marL="18288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Self-reported cardiovascular disease</a:t>
                      </a:r>
                    </a:p>
                  </a:txBody>
                  <a:tcPr marL="8460" marR="8460"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42.2</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40.6</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40.8</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40.3</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29.4</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27.3</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28.2</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26.3</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22.8</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25.6</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23.2</a:t>
                      </a:r>
                    </a:p>
                  </a:txBody>
                  <a:tcPr marL="8460" marR="156501"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24.8</a:t>
                      </a:r>
                    </a:p>
                  </a:txBody>
                  <a:tcPr marL="8460" marR="104536" marT="0" marB="0" anchor="ctr">
                    <a:lnL>
                      <a:noFill/>
                    </a:lnL>
                    <a:lnR>
                      <a:noFill/>
                    </a:lnR>
                    <a:lnT>
                      <a:noFill/>
                    </a:lnT>
                    <a:lnB>
                      <a:noFill/>
                    </a:lnB>
                    <a:solidFill>
                      <a:srgbClr val="FFFFFF"/>
                    </a:solidFill>
                  </a:tcPr>
                </a:tc>
                <a:extLst>
                  <a:ext uri="{0D108BD9-81ED-4DB2-BD59-A6C34878D82A}">
                    <a16:rowId xmlns:a16="http://schemas.microsoft.com/office/drawing/2014/main" val="947403057"/>
                  </a:ext>
                </a:extLst>
              </a:tr>
              <a:tr h="211340">
                <a:tc>
                  <a:txBody>
                    <a:bodyPr/>
                    <a:lstStyle/>
                    <a:p>
                      <a:pPr marL="18288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Obesity (BMI ≥30)</a:t>
                      </a: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16.5</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17.2</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16.5</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16.8</a:t>
                      </a: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6.6</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7.0</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7.8</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7.2</a:t>
                      </a: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a:noFill/>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11.9</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12.6</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10.8</a:t>
                      </a:r>
                    </a:p>
                  </a:txBody>
                  <a:tcPr marL="8460" marR="156501"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12.1</a:t>
                      </a:r>
                    </a:p>
                  </a:txBody>
                  <a:tcPr marL="8460" marR="10453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21874281"/>
                  </a:ext>
                </a:extLst>
              </a:tr>
              <a:tr h="309611">
                <a:tc>
                  <a:txBody>
                    <a:bodyPr/>
                    <a:lstStyle/>
                    <a:p>
                      <a:pPr marL="0" marR="0">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All</a:t>
                      </a:r>
                    </a:p>
                  </a:txBody>
                  <a:tcPr marL="8460" marR="846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14.2</a:t>
                      </a:r>
                    </a:p>
                  </a:txBody>
                  <a:tcPr marL="8460" marR="15650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14.3</a:t>
                      </a:r>
                    </a:p>
                  </a:txBody>
                  <a:tcPr marL="8460" marR="15650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13.5</a:t>
                      </a:r>
                    </a:p>
                  </a:txBody>
                  <a:tcPr marL="8460" marR="15650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14.8</a:t>
                      </a:r>
                    </a:p>
                  </a:txBody>
                  <a:tcPr marL="8460" marR="84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6.6</a:t>
                      </a:r>
                    </a:p>
                  </a:txBody>
                  <a:tcPr marL="8460" marR="15650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6.5</a:t>
                      </a:r>
                    </a:p>
                  </a:txBody>
                  <a:tcPr marL="8460" marR="15650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6.6</a:t>
                      </a:r>
                    </a:p>
                  </a:txBody>
                  <a:tcPr marL="8460" marR="15650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6.9</a:t>
                      </a:r>
                    </a:p>
                  </a:txBody>
                  <a:tcPr marL="8460" marR="84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8460" marR="846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9.4</a:t>
                      </a:r>
                    </a:p>
                  </a:txBody>
                  <a:tcPr marL="8460" marR="15650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9.9</a:t>
                      </a:r>
                    </a:p>
                  </a:txBody>
                  <a:tcPr marL="8460" marR="15650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8.8</a:t>
                      </a:r>
                    </a:p>
                  </a:txBody>
                  <a:tcPr marL="8460" marR="15650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10.1</a:t>
                      </a:r>
                    </a:p>
                  </a:txBody>
                  <a:tcPr marL="8460" marR="10453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5956104"/>
                  </a:ext>
                </a:extLst>
              </a:tr>
            </a:tbl>
          </a:graphicData>
        </a:graphic>
      </p:graphicFrame>
      <p:sp>
        <p:nvSpPr>
          <p:cNvPr id="7" name="CuadroTexto 6">
            <a:extLst>
              <a:ext uri="{FF2B5EF4-FFF2-40B4-BE49-F238E27FC236}">
                <a16:creationId xmlns:a16="http://schemas.microsoft.com/office/drawing/2014/main" id="{5F61F8AF-F182-493D-88FC-EDBC6CC19E77}"/>
              </a:ext>
            </a:extLst>
          </p:cNvPr>
          <p:cNvSpPr txBox="1"/>
          <p:nvPr/>
        </p:nvSpPr>
        <p:spPr>
          <a:xfrm>
            <a:off x="1175658" y="2930511"/>
            <a:ext cx="9252858" cy="1708160"/>
          </a:xfrm>
          <a:prstGeom prst="rect">
            <a:avLst/>
          </a:prstGeom>
          <a:solidFill>
            <a:schemeClr val="accent1">
              <a:lumMod val="50000"/>
            </a:schemeClr>
          </a:solidFill>
        </p:spPr>
        <p:txBody>
          <a:bodyPr wrap="square" rtlCol="0">
            <a:spAutoFit/>
          </a:bodyPr>
          <a:lstStyle/>
          <a:p>
            <a:pPr algn="ctr"/>
            <a:r>
              <a:rPr lang="es-PA" sz="3500" dirty="0">
                <a:solidFill>
                  <a:schemeClr val="bg1"/>
                </a:solidFill>
              </a:rPr>
              <a:t>40% DE LOS PACIENTES CON ERC TIENEN DM</a:t>
            </a:r>
          </a:p>
          <a:p>
            <a:pPr algn="ctr"/>
            <a:r>
              <a:rPr lang="es-PA" sz="3500" dirty="0">
                <a:solidFill>
                  <a:schemeClr val="bg1"/>
                </a:solidFill>
              </a:rPr>
              <a:t>32% HIPERTENSIÓN ARTERIAL</a:t>
            </a:r>
          </a:p>
          <a:p>
            <a:pPr algn="ctr"/>
            <a:r>
              <a:rPr lang="es-PA" sz="3500" dirty="0">
                <a:solidFill>
                  <a:schemeClr val="bg1"/>
                </a:solidFill>
              </a:rPr>
              <a:t>40% ENFERMEDAD CV</a:t>
            </a:r>
          </a:p>
        </p:txBody>
      </p:sp>
    </p:spTree>
    <p:extLst>
      <p:ext uri="{BB962C8B-B14F-4D97-AF65-F5344CB8AC3E}">
        <p14:creationId xmlns:p14="http://schemas.microsoft.com/office/powerpoint/2010/main" val="14018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4058</Words>
  <Application>Microsoft Office PowerPoint</Application>
  <PresentationFormat>Panorámica</PresentationFormat>
  <Paragraphs>669</Paragraphs>
  <Slides>49</Slides>
  <Notes>16</Notes>
  <HiddenSlides>1</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49</vt:i4>
      </vt:variant>
    </vt:vector>
  </HeadingPairs>
  <TitlesOfParts>
    <vt:vector size="63" baseType="lpstr">
      <vt:lpstr>SimSun</vt:lpstr>
      <vt:lpstr>Yu Gothic UI</vt:lpstr>
      <vt:lpstr>Arial</vt:lpstr>
      <vt:lpstr>Calibri</vt:lpstr>
      <vt:lpstr>Calibri Light</vt:lpstr>
      <vt:lpstr>Century Gothic</vt:lpstr>
      <vt:lpstr>Minion</vt:lpstr>
      <vt:lpstr>Times New Roman</vt:lpstr>
      <vt:lpstr>TimesNewRomanPS-BoldMT</vt:lpstr>
      <vt:lpstr>TimesNewRomanPSMT</vt:lpstr>
      <vt:lpstr>Trebuchet MS</vt:lpstr>
      <vt:lpstr>Tw Cen MT</vt:lpstr>
      <vt:lpstr>Circuito</vt:lpstr>
      <vt:lpstr>Tema de Office</vt:lpstr>
      <vt:lpstr>DIAGNÓSTICO Y CLASIFICACIÓN DE LA ENFERMEDAD RENAL CRÓNICA</vt:lpstr>
      <vt:lpstr>Presentación de PowerPoint</vt:lpstr>
      <vt:lpstr>Presentación de PowerPoint</vt:lpstr>
      <vt:lpstr>Enfermedad Renal Terminal Tratada-2015-</vt:lpstr>
      <vt:lpstr>Pacientes en Terapia Sustitutiva Renal -2010-</vt:lpstr>
      <vt:lpstr>PACIENTES EN TERAPIA SUSTITUTIVA RENAL PREVALENCIA DE PACIENTES EN TRR, 2002 SEGÚN PRODUCTO INTERNO BRUTO</vt:lpstr>
      <vt:lpstr>Presentación de PowerPoint</vt:lpstr>
      <vt:lpstr>ETIOLOGÍA DE LA ENFERMEDAD RENAL CRÓNICA</vt:lpstr>
      <vt:lpstr>Prevalencia de ERC (%) NHANES edad, sexo, etnia, factor de riesgo</vt:lpstr>
      <vt:lpstr>INCIDENCIA DE ERT SEGUN DIANÓSTICO PRIMARIO(#) USRDS </vt:lpstr>
      <vt:lpstr>Presentación de PowerPoint</vt:lpstr>
      <vt:lpstr>Prevalencia</vt:lpstr>
      <vt:lpstr>Incidencia</vt:lpstr>
      <vt:lpstr>EPIDEMIOLOGÍA DE LA ENFERMEDAD RENAL</vt:lpstr>
      <vt:lpstr>Presentación de PowerPoint</vt:lpstr>
      <vt:lpstr>Definición de enfermedad renal crónica</vt:lpstr>
      <vt:lpstr>CREATININA SÉRICA  COMO MARCADOR DE FILTRACION</vt:lpstr>
      <vt:lpstr>Aplicaciones de la estimación de la tfg</vt:lpstr>
      <vt:lpstr>Definición de enfermedad renal crónica</vt:lpstr>
      <vt:lpstr>DEFINICIÓN DE ERC: daño renal o disminución de función renal por ≥ 3 meses (independiente de la causa)</vt:lpstr>
      <vt:lpstr>Presentación de PowerPoint</vt:lpstr>
      <vt:lpstr>Presentación de PowerPoint</vt:lpstr>
      <vt:lpstr>FUNCIÓN RENAL</vt:lpstr>
      <vt:lpstr>TASA DE FIILTRACIóN GLOMERULAR</vt:lpstr>
      <vt:lpstr>TASA DE FIILTRACIóN GLOMERULAR</vt:lpstr>
      <vt:lpstr>Marcadores de filtración glomerular</vt:lpstr>
      <vt:lpstr>Medición del aclaramiento y marcadores</vt:lpstr>
      <vt:lpstr>TFG BASADAS EN CREATININA SÉRICA</vt:lpstr>
      <vt:lpstr>Resultados de laboratorios segun tfg - erc</vt:lpstr>
      <vt:lpstr>Mortalidad tfg - erc</vt:lpstr>
      <vt:lpstr>Rr DE  DESARROLLAR ENFERMEDAD RENAL TERMINAl – segun tfg</vt:lpstr>
      <vt:lpstr>PROTEINURIA – ACR ACR: Albumin-to-creatinine ratio.</vt:lpstr>
      <vt:lpstr>Rr DE  DESARROLLAR ENFERMEDAD RENAL TERMINAl – segun acr</vt:lpstr>
      <vt:lpstr>Definición de erc</vt:lpstr>
      <vt:lpstr>Clasificación de la enfermedad renal crónica segun tfg y albuminuria</vt:lpstr>
      <vt:lpstr>Clasificación de la enfermedad renal crónica segun tfg y albuminuria</vt:lpstr>
      <vt:lpstr>Clasificación de la enfermedad renal crónica segun tfg y albuminuria</vt:lpstr>
      <vt:lpstr>Clasificación de la enfermedad renal crónica segun tfg y albuminuria</vt:lpstr>
      <vt:lpstr>RECOMENDACIONES SOBRE LA TFG</vt:lpstr>
      <vt:lpstr>RECOMENDACIONES SOBRE LA TFG</vt:lpstr>
      <vt:lpstr>RECOMENDACIONES SOBRE LA TFG</vt:lpstr>
      <vt:lpstr>RECOMENDACIONES SOBRE LA TFG</vt:lpstr>
      <vt:lpstr>CONCLUSIONES</vt:lpstr>
      <vt:lpstr>CONCLUSIONES</vt:lpstr>
      <vt:lpstr>TERAPIA DE REEMPLAZO RENAL SEGUN EDAD AUSTRALIA</vt:lpstr>
      <vt:lpstr>PREVALENCIA DE ERT SEGUN MODALIDAD DE TRATAMIENTO ESTADOS UNIDOS  1980-2016 </vt:lpstr>
      <vt:lpstr>PREVALENCIA DE ERT| Modalidad de Tratamiento</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DIAGNÓSTICO Y CLASIFICACIÓN DE LA ENFERMEDAD RENAL CRÓNICA</dc:title>
  <dc:creator>Francisco Vargas</dc:creator>
  <cp:lastModifiedBy>Francisco Vargas</cp:lastModifiedBy>
  <cp:revision>12</cp:revision>
  <dcterms:created xsi:type="dcterms:W3CDTF">2018-11-22T05:30:41Z</dcterms:created>
  <dcterms:modified xsi:type="dcterms:W3CDTF">2018-11-22T13:16:45Z</dcterms:modified>
</cp:coreProperties>
</file>