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52"/>
  </p:notesMasterIdLst>
  <p:sldIdLst>
    <p:sldId id="256" r:id="rId3"/>
    <p:sldId id="272" r:id="rId4"/>
    <p:sldId id="257" r:id="rId5"/>
    <p:sldId id="275" r:id="rId6"/>
    <p:sldId id="273" r:id="rId7"/>
    <p:sldId id="312" r:id="rId8"/>
    <p:sldId id="274" r:id="rId9"/>
    <p:sldId id="276" r:id="rId10"/>
    <p:sldId id="313" r:id="rId11"/>
    <p:sldId id="304" r:id="rId12"/>
    <p:sldId id="283" r:id="rId13"/>
    <p:sldId id="308" r:id="rId14"/>
    <p:sldId id="309" r:id="rId15"/>
    <p:sldId id="310" r:id="rId16"/>
    <p:sldId id="311" r:id="rId17"/>
    <p:sldId id="259" r:id="rId18"/>
    <p:sldId id="260" r:id="rId19"/>
    <p:sldId id="261" r:id="rId20"/>
    <p:sldId id="280" r:id="rId21"/>
    <p:sldId id="314" r:id="rId22"/>
    <p:sldId id="317" r:id="rId23"/>
    <p:sldId id="315" r:id="rId24"/>
    <p:sldId id="258" r:id="rId25"/>
    <p:sldId id="318" r:id="rId26"/>
    <p:sldId id="319" r:id="rId27"/>
    <p:sldId id="320" r:id="rId28"/>
    <p:sldId id="321" r:id="rId29"/>
    <p:sldId id="322" r:id="rId30"/>
    <p:sldId id="262" r:id="rId31"/>
    <p:sldId id="263" r:id="rId32"/>
    <p:sldId id="264" r:id="rId33"/>
    <p:sldId id="265" r:id="rId34"/>
    <p:sldId id="266" r:id="rId35"/>
    <p:sldId id="267" r:id="rId36"/>
    <p:sldId id="268" r:id="rId37"/>
    <p:sldId id="269" r:id="rId38"/>
    <p:sldId id="270" r:id="rId39"/>
    <p:sldId id="271" r:id="rId40"/>
    <p:sldId id="323" r:id="rId41"/>
    <p:sldId id="324" r:id="rId42"/>
    <p:sldId id="325" r:id="rId43"/>
    <p:sldId id="326" r:id="rId44"/>
    <p:sldId id="336" r:id="rId45"/>
    <p:sldId id="335" r:id="rId46"/>
    <p:sldId id="328" r:id="rId47"/>
    <p:sldId id="331" r:id="rId48"/>
    <p:sldId id="332" r:id="rId49"/>
    <p:sldId id="333" r:id="rId50"/>
    <p:sldId id="334"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F32F3A34-079C-40EC-BF1F-577A0674414C}">
          <p14:sldIdLst>
            <p14:sldId id="256"/>
            <p14:sldId id="272"/>
            <p14:sldId id="257"/>
            <p14:sldId id="275"/>
            <p14:sldId id="273"/>
            <p14:sldId id="312"/>
            <p14:sldId id="274"/>
            <p14:sldId id="276"/>
            <p14:sldId id="313"/>
            <p14:sldId id="304"/>
            <p14:sldId id="283"/>
            <p14:sldId id="308"/>
            <p14:sldId id="309"/>
            <p14:sldId id="310"/>
            <p14:sldId id="311"/>
            <p14:sldId id="259"/>
            <p14:sldId id="260"/>
            <p14:sldId id="261"/>
            <p14:sldId id="280"/>
            <p14:sldId id="314"/>
            <p14:sldId id="317"/>
            <p14:sldId id="315"/>
            <p14:sldId id="258"/>
            <p14:sldId id="318"/>
            <p14:sldId id="319"/>
            <p14:sldId id="320"/>
            <p14:sldId id="321"/>
            <p14:sldId id="322"/>
            <p14:sldId id="262"/>
            <p14:sldId id="263"/>
            <p14:sldId id="264"/>
            <p14:sldId id="265"/>
            <p14:sldId id="266"/>
            <p14:sldId id="267"/>
            <p14:sldId id="268"/>
            <p14:sldId id="269"/>
            <p14:sldId id="270"/>
            <p14:sldId id="271"/>
            <p14:sldId id="323"/>
            <p14:sldId id="324"/>
            <p14:sldId id="325"/>
            <p14:sldId id="326"/>
            <p14:sldId id="336"/>
            <p14:sldId id="335"/>
            <p14:sldId id="328"/>
            <p14:sldId id="331"/>
            <p14:sldId id="332"/>
            <p14:sldId id="333"/>
            <p14:sldId id="334"/>
          </p14:sldIdLst>
        </p14:section>
        <p14:section name="Sección sin título" id="{E5B23CC3-DEDD-4520-8A8C-68C0A99695CB}">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47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3842" autoAdjust="0"/>
  </p:normalViewPr>
  <p:slideViewPr>
    <p:cSldViewPr snapToGrid="0">
      <p:cViewPr varScale="1">
        <p:scale>
          <a:sx n="67" d="100"/>
          <a:sy n="67" d="100"/>
        </p:scale>
        <p:origin x="56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_rels/data12.xml.rels><?xml version="1.0" encoding="UTF-8" standalone="yes"?>
<Relationships xmlns="http://schemas.openxmlformats.org/package/2006/relationships"><Relationship Id="rId2" Type="http://schemas.openxmlformats.org/officeDocument/2006/relationships/image" Target="../media/image37.tif"/><Relationship Id="rId1" Type="http://schemas.openxmlformats.org/officeDocument/2006/relationships/image" Target="../media/image36.tif"/></Relationships>
</file>

<file path=ppt/diagrams/_rels/drawing12.xml.rels><?xml version="1.0" encoding="UTF-8" standalone="yes"?>
<Relationships xmlns="http://schemas.openxmlformats.org/package/2006/relationships"><Relationship Id="rId2" Type="http://schemas.openxmlformats.org/officeDocument/2006/relationships/image" Target="../media/image37.tif"/><Relationship Id="rId1" Type="http://schemas.openxmlformats.org/officeDocument/2006/relationships/image" Target="../media/image36.tif"/></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D58159-9253-4C46-820B-AC82718A6B7C}" type="doc">
      <dgm:prSet loTypeId="urn:microsoft.com/office/officeart/2005/8/layout/vList5" loCatId="list" qsTypeId="urn:microsoft.com/office/officeart/2005/8/quickstyle/3d1" qsCatId="3D" csTypeId="urn:microsoft.com/office/officeart/2005/8/colors/accent0_3" csCatId="mainScheme" phldr="1"/>
      <dgm:spPr/>
      <dgm:t>
        <a:bodyPr/>
        <a:lstStyle/>
        <a:p>
          <a:endParaRPr lang="es-PA"/>
        </a:p>
      </dgm:t>
    </dgm:pt>
    <dgm:pt modelId="{5FAC36F2-707B-48A2-86BD-210FA7C5B054}">
      <dgm:prSet phldrT="[Text]" custT="1"/>
      <dgm:spPr/>
      <dgm:t>
        <a:bodyPr/>
        <a:lstStyle/>
        <a:p>
          <a:r>
            <a:rPr lang="es-ES" sz="1600">
              <a:effectLst/>
              <a:latin typeface="+mn-lt"/>
              <a:ea typeface="+mn-ea"/>
              <a:cs typeface="+mn-cs"/>
            </a:rPr>
            <a:t>NHANES Estados Unidos (National Health and Nutrition Examination Survey) </a:t>
          </a:r>
          <a:endParaRPr lang="es-PA" sz="1600" dirty="0"/>
        </a:p>
      </dgm:t>
    </dgm:pt>
    <dgm:pt modelId="{C9E4C009-5F82-40EA-93F7-577788989A00}" type="parTrans" cxnId="{7FBE6ECF-ABF7-45B1-B2D1-0AC4518F1453}">
      <dgm:prSet/>
      <dgm:spPr/>
      <dgm:t>
        <a:bodyPr/>
        <a:lstStyle/>
        <a:p>
          <a:endParaRPr lang="es-PA" sz="1600"/>
        </a:p>
      </dgm:t>
    </dgm:pt>
    <dgm:pt modelId="{7D8FE465-FF61-43C4-9EEB-9CDB9380E02B}" type="sibTrans" cxnId="{7FBE6ECF-ABF7-45B1-B2D1-0AC4518F1453}">
      <dgm:prSet/>
      <dgm:spPr/>
      <dgm:t>
        <a:bodyPr/>
        <a:lstStyle/>
        <a:p>
          <a:endParaRPr lang="es-PA" sz="1600"/>
        </a:p>
      </dgm:t>
    </dgm:pt>
    <dgm:pt modelId="{C08A45B3-067A-4949-A4B8-82076ACE1608}">
      <dgm:prSet phldrT="[Text]" custT="1"/>
      <dgm:spPr/>
      <dgm:t>
        <a:bodyPr/>
        <a:lstStyle/>
        <a:p>
          <a:r>
            <a:rPr lang="es-ES" sz="1600">
              <a:effectLst/>
              <a:latin typeface="+mn-lt"/>
              <a:ea typeface="+mn-ea"/>
              <a:cs typeface="+mn-cs"/>
            </a:rPr>
            <a:t>KEEP México (The National Kidney Foundation Kidney Early Evaluation Mexico)</a:t>
          </a:r>
          <a:endParaRPr lang="es-PA" sz="1600" dirty="0"/>
        </a:p>
      </dgm:t>
    </dgm:pt>
    <dgm:pt modelId="{5BA87132-AB77-4752-A29D-E95DBD36D406}" type="parTrans" cxnId="{FE91C882-B96A-41CE-8BD5-DEA56D698E1E}">
      <dgm:prSet/>
      <dgm:spPr/>
      <dgm:t>
        <a:bodyPr/>
        <a:lstStyle/>
        <a:p>
          <a:endParaRPr lang="es-PA" sz="1600"/>
        </a:p>
      </dgm:t>
    </dgm:pt>
    <dgm:pt modelId="{750F99AF-6BBB-4AA1-AC2C-26C53F584C86}" type="sibTrans" cxnId="{FE91C882-B96A-41CE-8BD5-DEA56D698E1E}">
      <dgm:prSet/>
      <dgm:spPr/>
      <dgm:t>
        <a:bodyPr/>
        <a:lstStyle/>
        <a:p>
          <a:endParaRPr lang="es-PA" sz="1600"/>
        </a:p>
      </dgm:t>
    </dgm:pt>
    <dgm:pt modelId="{FD7958CA-BB97-4139-AD80-5B3980230720}">
      <dgm:prSet phldrT="[Text]" custT="1"/>
      <dgm:spPr/>
      <dgm:t>
        <a:bodyPr/>
        <a:lstStyle/>
        <a:p>
          <a:r>
            <a:rPr lang="es-ES" sz="1600">
              <a:effectLst/>
              <a:latin typeface="+mn-lt"/>
              <a:ea typeface="+mn-ea"/>
              <a:cs typeface="+mn-cs"/>
            </a:rPr>
            <a:t>KEEP USA (The National Kidney Foundation Kidney Early Evaluation USA)</a:t>
          </a:r>
          <a:endParaRPr lang="es-PA" sz="1600" dirty="0"/>
        </a:p>
      </dgm:t>
    </dgm:pt>
    <dgm:pt modelId="{856C6E4A-E591-4E31-A33F-2FEC6ECA6AC4}" type="parTrans" cxnId="{4E838C1B-2B63-45FA-A793-E2130CF798B5}">
      <dgm:prSet/>
      <dgm:spPr/>
      <dgm:t>
        <a:bodyPr/>
        <a:lstStyle/>
        <a:p>
          <a:endParaRPr lang="es-PA" sz="1600"/>
        </a:p>
      </dgm:t>
    </dgm:pt>
    <dgm:pt modelId="{C4D27046-06E2-4F15-B46F-28D66AB72DEB}" type="sibTrans" cxnId="{4E838C1B-2B63-45FA-A793-E2130CF798B5}">
      <dgm:prSet/>
      <dgm:spPr/>
      <dgm:t>
        <a:bodyPr/>
        <a:lstStyle/>
        <a:p>
          <a:endParaRPr lang="es-PA" sz="1600"/>
        </a:p>
      </dgm:t>
    </dgm:pt>
    <dgm:pt modelId="{53D3255C-638B-44D9-9540-5DC0FA58AE34}">
      <dgm:prSet phldrT="[Text]" custT="1"/>
      <dgm:spPr/>
      <dgm:t>
        <a:bodyPr/>
        <a:lstStyle/>
        <a:p>
          <a:r>
            <a:rPr lang="es-ES" sz="1600" dirty="0"/>
            <a:t>Prevalencia de ERC en &gt;20 años,  </a:t>
          </a:r>
          <a:r>
            <a:rPr lang="es-ES" sz="1600" b="0" dirty="0"/>
            <a:t>13.6%</a:t>
          </a:r>
          <a:endParaRPr lang="es-PA" sz="1600" b="0" dirty="0"/>
        </a:p>
      </dgm:t>
    </dgm:pt>
    <dgm:pt modelId="{43474054-3ED5-4A68-8146-FA6ACBDC07F3}" type="parTrans" cxnId="{0F984866-8A72-4094-9633-2FD2BC22B25D}">
      <dgm:prSet/>
      <dgm:spPr/>
      <dgm:t>
        <a:bodyPr/>
        <a:lstStyle/>
        <a:p>
          <a:endParaRPr lang="es-PA" sz="1600"/>
        </a:p>
      </dgm:t>
    </dgm:pt>
    <dgm:pt modelId="{7D000EA8-52B2-49FC-BB54-4147B60A9BFB}" type="sibTrans" cxnId="{0F984866-8A72-4094-9633-2FD2BC22B25D}">
      <dgm:prSet/>
      <dgm:spPr/>
      <dgm:t>
        <a:bodyPr/>
        <a:lstStyle/>
        <a:p>
          <a:endParaRPr lang="es-PA" sz="1600"/>
        </a:p>
      </dgm:t>
    </dgm:pt>
    <dgm:pt modelId="{801F4BCD-4032-4E10-96A1-E5C6EB20AA33}">
      <dgm:prSet phldrT="[Text]" custT="1"/>
      <dgm:spPr/>
      <dgm:t>
        <a:bodyPr/>
        <a:lstStyle/>
        <a:p>
          <a:r>
            <a:rPr lang="es-ES" sz="1600" dirty="0"/>
            <a:t>Críticas por sobrestimación de ERC basado en proteinuria</a:t>
          </a:r>
          <a:endParaRPr lang="es-PA" sz="1600" dirty="0"/>
        </a:p>
      </dgm:t>
    </dgm:pt>
    <dgm:pt modelId="{E02A8654-4061-4B00-BE3B-1AD116061B71}" type="parTrans" cxnId="{5DF963C4-1280-43DE-A74D-8754DFDD4337}">
      <dgm:prSet/>
      <dgm:spPr/>
      <dgm:t>
        <a:bodyPr/>
        <a:lstStyle/>
        <a:p>
          <a:endParaRPr lang="es-PA" sz="1600"/>
        </a:p>
      </dgm:t>
    </dgm:pt>
    <dgm:pt modelId="{5B65946A-FD04-4B73-90C9-142EB5156517}" type="sibTrans" cxnId="{5DF963C4-1280-43DE-A74D-8754DFDD4337}">
      <dgm:prSet/>
      <dgm:spPr/>
      <dgm:t>
        <a:bodyPr/>
        <a:lstStyle/>
        <a:p>
          <a:endParaRPr lang="es-PA" sz="1600"/>
        </a:p>
      </dgm:t>
    </dgm:pt>
    <dgm:pt modelId="{14CD744D-07D7-49E9-9D08-91CCD931C498}">
      <dgm:prSet phldrT="[Text]" custT="1"/>
      <dgm:spPr/>
      <dgm:t>
        <a:bodyPr/>
        <a:lstStyle/>
        <a:p>
          <a:r>
            <a:rPr lang="es-ES" sz="1600" dirty="0"/>
            <a:t>Proyección de ERC en pacientes de alto riesgo</a:t>
          </a:r>
          <a:endParaRPr lang="es-PA" sz="1600" dirty="0"/>
        </a:p>
      </dgm:t>
    </dgm:pt>
    <dgm:pt modelId="{B25A7E72-192C-4B8F-89D1-DD837882733B}" type="parTrans" cxnId="{5CFDADA6-7D3D-4DE6-B6D9-B7E81D4CCFB3}">
      <dgm:prSet/>
      <dgm:spPr/>
      <dgm:t>
        <a:bodyPr/>
        <a:lstStyle/>
        <a:p>
          <a:endParaRPr lang="es-PA" sz="1600"/>
        </a:p>
      </dgm:t>
    </dgm:pt>
    <dgm:pt modelId="{20568284-FE7E-49DB-8CD9-ED873891298A}" type="sibTrans" cxnId="{5CFDADA6-7D3D-4DE6-B6D9-B7E81D4CCFB3}">
      <dgm:prSet/>
      <dgm:spPr/>
      <dgm:t>
        <a:bodyPr/>
        <a:lstStyle/>
        <a:p>
          <a:endParaRPr lang="es-PA" sz="1600"/>
        </a:p>
      </dgm:t>
    </dgm:pt>
    <dgm:pt modelId="{E3370210-DBDD-41D1-8E6E-E6ED936425C4}">
      <dgm:prSet phldrT="[Text]" custT="1"/>
      <dgm:spPr/>
      <dgm:t>
        <a:bodyPr/>
        <a:lstStyle/>
        <a:p>
          <a:endParaRPr lang="es-PA" sz="1600" dirty="0"/>
        </a:p>
      </dgm:t>
    </dgm:pt>
    <dgm:pt modelId="{E64921B4-075A-4801-8020-4B73A086E070}" type="parTrans" cxnId="{DE2F810D-9A2E-4919-8C7D-93696F4CF463}">
      <dgm:prSet/>
      <dgm:spPr/>
      <dgm:t>
        <a:bodyPr/>
        <a:lstStyle/>
        <a:p>
          <a:endParaRPr lang="es-PA" sz="1600"/>
        </a:p>
      </dgm:t>
    </dgm:pt>
    <dgm:pt modelId="{BD1CA104-0AF9-4A01-A9A2-6CFCCCDA4DE6}" type="sibTrans" cxnId="{DE2F810D-9A2E-4919-8C7D-93696F4CF463}">
      <dgm:prSet/>
      <dgm:spPr/>
      <dgm:t>
        <a:bodyPr/>
        <a:lstStyle/>
        <a:p>
          <a:endParaRPr lang="es-PA" sz="1600"/>
        </a:p>
      </dgm:t>
    </dgm:pt>
    <dgm:pt modelId="{DC59DC8A-3905-4AC6-8754-25C0E437C926}">
      <dgm:prSet phldrT="[Text]" custT="1"/>
      <dgm:spPr/>
      <dgm:t>
        <a:bodyPr/>
        <a:lstStyle/>
        <a:p>
          <a:r>
            <a:rPr lang="es-ES" sz="1600" dirty="0"/>
            <a:t>Ciudad de México 22%, Jalisco 33%</a:t>
          </a:r>
          <a:endParaRPr lang="es-PA" sz="1600" dirty="0"/>
        </a:p>
      </dgm:t>
    </dgm:pt>
    <dgm:pt modelId="{729AB780-875A-41F4-9AA8-75B442B45AA7}" type="parTrans" cxnId="{468367E4-AC85-422D-9942-2E202DCEF5F9}">
      <dgm:prSet/>
      <dgm:spPr/>
      <dgm:t>
        <a:bodyPr/>
        <a:lstStyle/>
        <a:p>
          <a:endParaRPr lang="es-PA" sz="1600"/>
        </a:p>
      </dgm:t>
    </dgm:pt>
    <dgm:pt modelId="{6771F3D0-88C8-4569-9D36-852B217DDA90}" type="sibTrans" cxnId="{468367E4-AC85-422D-9942-2E202DCEF5F9}">
      <dgm:prSet/>
      <dgm:spPr/>
      <dgm:t>
        <a:bodyPr/>
        <a:lstStyle/>
        <a:p>
          <a:endParaRPr lang="es-PA" sz="1600"/>
        </a:p>
      </dgm:t>
    </dgm:pt>
    <dgm:pt modelId="{32631389-38F1-46A1-AA67-1FBF5287CE8C}">
      <dgm:prSet phldrT="[Text]" custT="1"/>
      <dgm:spPr/>
      <dgm:t>
        <a:bodyPr/>
        <a:lstStyle/>
        <a:p>
          <a:r>
            <a:rPr lang="es-ES" sz="1600" dirty="0"/>
            <a:t>Prevalencia 26%</a:t>
          </a:r>
          <a:endParaRPr lang="es-PA" sz="1600" dirty="0"/>
        </a:p>
      </dgm:t>
    </dgm:pt>
    <dgm:pt modelId="{5A8A3E68-04E1-4FE8-805B-566F25EE54C5}" type="parTrans" cxnId="{DF9BD028-FB03-4258-8E04-32BFE7F35F50}">
      <dgm:prSet/>
      <dgm:spPr/>
      <dgm:t>
        <a:bodyPr/>
        <a:lstStyle/>
        <a:p>
          <a:endParaRPr lang="es-PA" sz="1600"/>
        </a:p>
      </dgm:t>
    </dgm:pt>
    <dgm:pt modelId="{25020C1B-A3A9-4EB5-8A9D-CC39CC67C8CF}" type="sibTrans" cxnId="{DF9BD028-FB03-4258-8E04-32BFE7F35F50}">
      <dgm:prSet/>
      <dgm:spPr/>
      <dgm:t>
        <a:bodyPr/>
        <a:lstStyle/>
        <a:p>
          <a:endParaRPr lang="es-PA" sz="1600"/>
        </a:p>
      </dgm:t>
    </dgm:pt>
    <dgm:pt modelId="{575405B7-1EBA-4104-9C5F-B465811DC9B7}">
      <dgm:prSet phldrT="[Text]" custT="1"/>
      <dgm:spPr/>
      <dgm:t>
        <a:bodyPr/>
        <a:lstStyle/>
        <a:p>
          <a:r>
            <a:rPr lang="es-ES" sz="1600" dirty="0"/>
            <a:t>Mayor en pacientes con DM y con HTA y DM</a:t>
          </a:r>
          <a:endParaRPr lang="es-PA" sz="1600" dirty="0"/>
        </a:p>
      </dgm:t>
    </dgm:pt>
    <dgm:pt modelId="{E7EFD406-C70B-439D-AC0A-A48170058DE3}" type="parTrans" cxnId="{ADE9D1B7-35AD-4C10-8A62-4596F5A4992C}">
      <dgm:prSet/>
      <dgm:spPr/>
      <dgm:t>
        <a:bodyPr/>
        <a:lstStyle/>
        <a:p>
          <a:endParaRPr lang="es-PA" sz="1600"/>
        </a:p>
      </dgm:t>
    </dgm:pt>
    <dgm:pt modelId="{E9035E19-40C0-4CE1-A359-F3F82569FE34}" type="sibTrans" cxnId="{ADE9D1B7-35AD-4C10-8A62-4596F5A4992C}">
      <dgm:prSet/>
      <dgm:spPr/>
      <dgm:t>
        <a:bodyPr/>
        <a:lstStyle/>
        <a:p>
          <a:endParaRPr lang="es-PA" sz="1600"/>
        </a:p>
      </dgm:t>
    </dgm:pt>
    <dgm:pt modelId="{C16CD895-5F00-4596-A158-BFAD33E4D976}" type="pres">
      <dgm:prSet presAssocID="{17D58159-9253-4C46-820B-AC82718A6B7C}" presName="Name0" presStyleCnt="0">
        <dgm:presLayoutVars>
          <dgm:dir/>
          <dgm:animLvl val="lvl"/>
          <dgm:resizeHandles val="exact"/>
        </dgm:presLayoutVars>
      </dgm:prSet>
      <dgm:spPr/>
    </dgm:pt>
    <dgm:pt modelId="{2AA62066-7F46-4F3F-94B0-E26156B4C956}" type="pres">
      <dgm:prSet presAssocID="{5FAC36F2-707B-48A2-86BD-210FA7C5B054}" presName="linNode" presStyleCnt="0"/>
      <dgm:spPr/>
    </dgm:pt>
    <dgm:pt modelId="{C5C96CFB-33BB-433E-83FD-FFF058365D4C}" type="pres">
      <dgm:prSet presAssocID="{5FAC36F2-707B-48A2-86BD-210FA7C5B054}" presName="parentText" presStyleLbl="node1" presStyleIdx="0" presStyleCnt="3">
        <dgm:presLayoutVars>
          <dgm:chMax val="1"/>
          <dgm:bulletEnabled val="1"/>
        </dgm:presLayoutVars>
      </dgm:prSet>
      <dgm:spPr/>
    </dgm:pt>
    <dgm:pt modelId="{FB42971F-F9F9-4DEC-B392-0F5ACCF3954E}" type="pres">
      <dgm:prSet presAssocID="{5FAC36F2-707B-48A2-86BD-210FA7C5B054}" presName="descendantText" presStyleLbl="alignAccFollowNode1" presStyleIdx="0" presStyleCnt="3">
        <dgm:presLayoutVars>
          <dgm:bulletEnabled val="1"/>
        </dgm:presLayoutVars>
      </dgm:prSet>
      <dgm:spPr/>
    </dgm:pt>
    <dgm:pt modelId="{9603CEB6-02FE-44AA-9178-4F7054620873}" type="pres">
      <dgm:prSet presAssocID="{7D8FE465-FF61-43C4-9EEB-9CDB9380E02B}" presName="sp" presStyleCnt="0"/>
      <dgm:spPr/>
    </dgm:pt>
    <dgm:pt modelId="{48FDEDD0-7FBA-499E-BE18-908323BBAC87}" type="pres">
      <dgm:prSet presAssocID="{C08A45B3-067A-4949-A4B8-82076ACE1608}" presName="linNode" presStyleCnt="0"/>
      <dgm:spPr/>
    </dgm:pt>
    <dgm:pt modelId="{DFBE7430-C628-425B-8422-095B2217FC26}" type="pres">
      <dgm:prSet presAssocID="{C08A45B3-067A-4949-A4B8-82076ACE1608}" presName="parentText" presStyleLbl="node1" presStyleIdx="1" presStyleCnt="3">
        <dgm:presLayoutVars>
          <dgm:chMax val="1"/>
          <dgm:bulletEnabled val="1"/>
        </dgm:presLayoutVars>
      </dgm:prSet>
      <dgm:spPr/>
    </dgm:pt>
    <dgm:pt modelId="{A25FA4EE-EF64-4234-B26B-445414A73E84}" type="pres">
      <dgm:prSet presAssocID="{C08A45B3-067A-4949-A4B8-82076ACE1608}" presName="descendantText" presStyleLbl="alignAccFollowNode1" presStyleIdx="1" presStyleCnt="3">
        <dgm:presLayoutVars>
          <dgm:bulletEnabled val="1"/>
        </dgm:presLayoutVars>
      </dgm:prSet>
      <dgm:spPr/>
    </dgm:pt>
    <dgm:pt modelId="{1F5B8377-F366-4C9A-8A3A-5EC823561B0D}" type="pres">
      <dgm:prSet presAssocID="{750F99AF-6BBB-4AA1-AC2C-26C53F584C86}" presName="sp" presStyleCnt="0"/>
      <dgm:spPr/>
    </dgm:pt>
    <dgm:pt modelId="{5053F90E-1C6A-488B-B121-B35A2CFDE573}" type="pres">
      <dgm:prSet presAssocID="{FD7958CA-BB97-4139-AD80-5B3980230720}" presName="linNode" presStyleCnt="0"/>
      <dgm:spPr/>
    </dgm:pt>
    <dgm:pt modelId="{A386E20F-E88D-45FA-98F7-6066A2B12DAE}" type="pres">
      <dgm:prSet presAssocID="{FD7958CA-BB97-4139-AD80-5B3980230720}" presName="parentText" presStyleLbl="node1" presStyleIdx="2" presStyleCnt="3">
        <dgm:presLayoutVars>
          <dgm:chMax val="1"/>
          <dgm:bulletEnabled val="1"/>
        </dgm:presLayoutVars>
      </dgm:prSet>
      <dgm:spPr/>
    </dgm:pt>
    <dgm:pt modelId="{11A89116-A3F8-42BF-A3FB-8BC05817B42C}" type="pres">
      <dgm:prSet presAssocID="{FD7958CA-BB97-4139-AD80-5B3980230720}" presName="descendantText" presStyleLbl="alignAccFollowNode1" presStyleIdx="2" presStyleCnt="3">
        <dgm:presLayoutVars>
          <dgm:bulletEnabled val="1"/>
        </dgm:presLayoutVars>
      </dgm:prSet>
      <dgm:spPr/>
    </dgm:pt>
  </dgm:ptLst>
  <dgm:cxnLst>
    <dgm:cxn modelId="{DE2F810D-9A2E-4919-8C7D-93696F4CF463}" srcId="{C08A45B3-067A-4949-A4B8-82076ACE1608}" destId="{E3370210-DBDD-41D1-8E6E-E6ED936425C4}" srcOrd="2" destOrd="0" parTransId="{E64921B4-075A-4801-8020-4B73A086E070}" sibTransId="{BD1CA104-0AF9-4A01-A9A2-6CFCCCDA4DE6}"/>
    <dgm:cxn modelId="{54FC6A1B-E47C-4598-877A-46AF86F38579}" type="presOf" srcId="{801F4BCD-4032-4E10-96A1-E5C6EB20AA33}" destId="{FB42971F-F9F9-4DEC-B392-0F5ACCF3954E}" srcOrd="0" destOrd="1" presId="urn:microsoft.com/office/officeart/2005/8/layout/vList5"/>
    <dgm:cxn modelId="{4E838C1B-2B63-45FA-A793-E2130CF798B5}" srcId="{17D58159-9253-4C46-820B-AC82718A6B7C}" destId="{FD7958CA-BB97-4139-AD80-5B3980230720}" srcOrd="2" destOrd="0" parTransId="{856C6E4A-E591-4E31-A33F-2FEC6ECA6AC4}" sibTransId="{C4D27046-06E2-4F15-B46F-28D66AB72DEB}"/>
    <dgm:cxn modelId="{DF9BD028-FB03-4258-8E04-32BFE7F35F50}" srcId="{FD7958CA-BB97-4139-AD80-5B3980230720}" destId="{32631389-38F1-46A1-AA67-1FBF5287CE8C}" srcOrd="0" destOrd="0" parTransId="{5A8A3E68-04E1-4FE8-805B-566F25EE54C5}" sibTransId="{25020C1B-A3A9-4EB5-8A9D-CC39CC67C8CF}"/>
    <dgm:cxn modelId="{DD407A2F-69E4-4E37-B861-BD526135F9BA}" type="presOf" srcId="{5FAC36F2-707B-48A2-86BD-210FA7C5B054}" destId="{C5C96CFB-33BB-433E-83FD-FFF058365D4C}" srcOrd="0" destOrd="0" presId="urn:microsoft.com/office/officeart/2005/8/layout/vList5"/>
    <dgm:cxn modelId="{A1F3E13B-7C04-4EC2-A498-62C070758BEA}" type="presOf" srcId="{53D3255C-638B-44D9-9540-5DC0FA58AE34}" destId="{FB42971F-F9F9-4DEC-B392-0F5ACCF3954E}" srcOrd="0" destOrd="0" presId="urn:microsoft.com/office/officeart/2005/8/layout/vList5"/>
    <dgm:cxn modelId="{0F984866-8A72-4094-9633-2FD2BC22B25D}" srcId="{5FAC36F2-707B-48A2-86BD-210FA7C5B054}" destId="{53D3255C-638B-44D9-9540-5DC0FA58AE34}" srcOrd="0" destOrd="0" parTransId="{43474054-3ED5-4A68-8146-FA6ACBDC07F3}" sibTransId="{7D000EA8-52B2-49FC-BB54-4147B60A9BFB}"/>
    <dgm:cxn modelId="{F4859C6D-5009-4223-B202-7A782644415B}" type="presOf" srcId="{575405B7-1EBA-4104-9C5F-B465811DC9B7}" destId="{11A89116-A3F8-42BF-A3FB-8BC05817B42C}" srcOrd="0" destOrd="1" presId="urn:microsoft.com/office/officeart/2005/8/layout/vList5"/>
    <dgm:cxn modelId="{81553259-6AD8-48F7-92AB-36633BF0A8C5}" type="presOf" srcId="{17D58159-9253-4C46-820B-AC82718A6B7C}" destId="{C16CD895-5F00-4596-A158-BFAD33E4D976}" srcOrd="0" destOrd="0" presId="urn:microsoft.com/office/officeart/2005/8/layout/vList5"/>
    <dgm:cxn modelId="{FE91C882-B96A-41CE-8BD5-DEA56D698E1E}" srcId="{17D58159-9253-4C46-820B-AC82718A6B7C}" destId="{C08A45B3-067A-4949-A4B8-82076ACE1608}" srcOrd="1" destOrd="0" parTransId="{5BA87132-AB77-4752-A29D-E95DBD36D406}" sibTransId="{750F99AF-6BBB-4AA1-AC2C-26C53F584C86}"/>
    <dgm:cxn modelId="{84D44A8E-7820-41C7-B59B-DA7302668110}" type="presOf" srcId="{C08A45B3-067A-4949-A4B8-82076ACE1608}" destId="{DFBE7430-C628-425B-8422-095B2217FC26}" srcOrd="0" destOrd="0" presId="urn:microsoft.com/office/officeart/2005/8/layout/vList5"/>
    <dgm:cxn modelId="{9EF7B690-3EF0-4C4C-9D26-1F2EDBF7E4BF}" type="presOf" srcId="{14CD744D-07D7-49E9-9D08-91CCD931C498}" destId="{A25FA4EE-EF64-4234-B26B-445414A73E84}" srcOrd="0" destOrd="0" presId="urn:microsoft.com/office/officeart/2005/8/layout/vList5"/>
    <dgm:cxn modelId="{5CFDADA6-7D3D-4DE6-B6D9-B7E81D4CCFB3}" srcId="{C08A45B3-067A-4949-A4B8-82076ACE1608}" destId="{14CD744D-07D7-49E9-9D08-91CCD931C498}" srcOrd="0" destOrd="0" parTransId="{B25A7E72-192C-4B8F-89D1-DD837882733B}" sibTransId="{20568284-FE7E-49DB-8CD9-ED873891298A}"/>
    <dgm:cxn modelId="{ADE9D1B7-35AD-4C10-8A62-4596F5A4992C}" srcId="{FD7958CA-BB97-4139-AD80-5B3980230720}" destId="{575405B7-1EBA-4104-9C5F-B465811DC9B7}" srcOrd="1" destOrd="0" parTransId="{E7EFD406-C70B-439D-AC0A-A48170058DE3}" sibTransId="{E9035E19-40C0-4CE1-A359-F3F82569FE34}"/>
    <dgm:cxn modelId="{5DF963C4-1280-43DE-A74D-8754DFDD4337}" srcId="{5FAC36F2-707B-48A2-86BD-210FA7C5B054}" destId="{801F4BCD-4032-4E10-96A1-E5C6EB20AA33}" srcOrd="1" destOrd="0" parTransId="{E02A8654-4061-4B00-BE3B-1AD116061B71}" sibTransId="{5B65946A-FD04-4B73-90C9-142EB5156517}"/>
    <dgm:cxn modelId="{9B3B37C5-8E8B-49CE-AEFB-7C4DC07D083A}" type="presOf" srcId="{32631389-38F1-46A1-AA67-1FBF5287CE8C}" destId="{11A89116-A3F8-42BF-A3FB-8BC05817B42C}" srcOrd="0" destOrd="0" presId="urn:microsoft.com/office/officeart/2005/8/layout/vList5"/>
    <dgm:cxn modelId="{934540C5-D01C-4AA9-BC8A-B3B6B1CF2058}" type="presOf" srcId="{DC59DC8A-3905-4AC6-8754-25C0E437C926}" destId="{A25FA4EE-EF64-4234-B26B-445414A73E84}" srcOrd="0" destOrd="1" presId="urn:microsoft.com/office/officeart/2005/8/layout/vList5"/>
    <dgm:cxn modelId="{3132EDC5-2FA7-4DCF-BAE1-B963DC67B037}" type="presOf" srcId="{E3370210-DBDD-41D1-8E6E-E6ED936425C4}" destId="{A25FA4EE-EF64-4234-B26B-445414A73E84}" srcOrd="0" destOrd="2" presId="urn:microsoft.com/office/officeart/2005/8/layout/vList5"/>
    <dgm:cxn modelId="{39B654C6-0960-46EB-B897-2FE3B859C152}" type="presOf" srcId="{FD7958CA-BB97-4139-AD80-5B3980230720}" destId="{A386E20F-E88D-45FA-98F7-6066A2B12DAE}" srcOrd="0" destOrd="0" presId="urn:microsoft.com/office/officeart/2005/8/layout/vList5"/>
    <dgm:cxn modelId="{7FBE6ECF-ABF7-45B1-B2D1-0AC4518F1453}" srcId="{17D58159-9253-4C46-820B-AC82718A6B7C}" destId="{5FAC36F2-707B-48A2-86BD-210FA7C5B054}" srcOrd="0" destOrd="0" parTransId="{C9E4C009-5F82-40EA-93F7-577788989A00}" sibTransId="{7D8FE465-FF61-43C4-9EEB-9CDB9380E02B}"/>
    <dgm:cxn modelId="{468367E4-AC85-422D-9942-2E202DCEF5F9}" srcId="{C08A45B3-067A-4949-A4B8-82076ACE1608}" destId="{DC59DC8A-3905-4AC6-8754-25C0E437C926}" srcOrd="1" destOrd="0" parTransId="{729AB780-875A-41F4-9AA8-75B442B45AA7}" sibTransId="{6771F3D0-88C8-4569-9D36-852B217DDA90}"/>
    <dgm:cxn modelId="{4DC9E20C-C978-4B4C-A9A7-FEBD5DC217E3}" type="presParOf" srcId="{C16CD895-5F00-4596-A158-BFAD33E4D976}" destId="{2AA62066-7F46-4F3F-94B0-E26156B4C956}" srcOrd="0" destOrd="0" presId="urn:microsoft.com/office/officeart/2005/8/layout/vList5"/>
    <dgm:cxn modelId="{9F32127A-F122-4900-82E5-DAA1A4C2AB9E}" type="presParOf" srcId="{2AA62066-7F46-4F3F-94B0-E26156B4C956}" destId="{C5C96CFB-33BB-433E-83FD-FFF058365D4C}" srcOrd="0" destOrd="0" presId="urn:microsoft.com/office/officeart/2005/8/layout/vList5"/>
    <dgm:cxn modelId="{4CE3C6FD-05F3-421B-A84B-64E140405AF3}" type="presParOf" srcId="{2AA62066-7F46-4F3F-94B0-E26156B4C956}" destId="{FB42971F-F9F9-4DEC-B392-0F5ACCF3954E}" srcOrd="1" destOrd="0" presId="urn:microsoft.com/office/officeart/2005/8/layout/vList5"/>
    <dgm:cxn modelId="{DD707921-FAEF-4119-87CF-E71207972CBC}" type="presParOf" srcId="{C16CD895-5F00-4596-A158-BFAD33E4D976}" destId="{9603CEB6-02FE-44AA-9178-4F7054620873}" srcOrd="1" destOrd="0" presId="urn:microsoft.com/office/officeart/2005/8/layout/vList5"/>
    <dgm:cxn modelId="{BC715245-1689-4E93-83B0-9475946F9C26}" type="presParOf" srcId="{C16CD895-5F00-4596-A158-BFAD33E4D976}" destId="{48FDEDD0-7FBA-499E-BE18-908323BBAC87}" srcOrd="2" destOrd="0" presId="urn:microsoft.com/office/officeart/2005/8/layout/vList5"/>
    <dgm:cxn modelId="{9B6B818C-5678-443C-86CF-F07F2C6838DA}" type="presParOf" srcId="{48FDEDD0-7FBA-499E-BE18-908323BBAC87}" destId="{DFBE7430-C628-425B-8422-095B2217FC26}" srcOrd="0" destOrd="0" presId="urn:microsoft.com/office/officeart/2005/8/layout/vList5"/>
    <dgm:cxn modelId="{6AE91C9F-8597-4783-9673-7E73943D8893}" type="presParOf" srcId="{48FDEDD0-7FBA-499E-BE18-908323BBAC87}" destId="{A25FA4EE-EF64-4234-B26B-445414A73E84}" srcOrd="1" destOrd="0" presId="urn:microsoft.com/office/officeart/2005/8/layout/vList5"/>
    <dgm:cxn modelId="{8E5EE4F7-7E56-453D-9572-56BACE501511}" type="presParOf" srcId="{C16CD895-5F00-4596-A158-BFAD33E4D976}" destId="{1F5B8377-F366-4C9A-8A3A-5EC823561B0D}" srcOrd="3" destOrd="0" presId="urn:microsoft.com/office/officeart/2005/8/layout/vList5"/>
    <dgm:cxn modelId="{4B3BBBA0-D752-4F90-B215-007F10A09E44}" type="presParOf" srcId="{C16CD895-5F00-4596-A158-BFAD33E4D976}" destId="{5053F90E-1C6A-488B-B121-B35A2CFDE573}" srcOrd="4" destOrd="0" presId="urn:microsoft.com/office/officeart/2005/8/layout/vList5"/>
    <dgm:cxn modelId="{01396BBA-1DF6-454A-9197-175677EF8E10}" type="presParOf" srcId="{5053F90E-1C6A-488B-B121-B35A2CFDE573}" destId="{A386E20F-E88D-45FA-98F7-6066A2B12DAE}" srcOrd="0" destOrd="0" presId="urn:microsoft.com/office/officeart/2005/8/layout/vList5"/>
    <dgm:cxn modelId="{4DF34B4E-E80B-4320-B3FE-994B167AD9AD}" type="presParOf" srcId="{5053F90E-1C6A-488B-B121-B35A2CFDE573}" destId="{11A89116-A3F8-42BF-A3FB-8BC05817B42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6532AAD-39A3-42BD-BF05-7E6077492164}"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s-PA"/>
        </a:p>
      </dgm:t>
    </dgm:pt>
    <dgm:pt modelId="{59E43F74-AAF4-4C9F-8274-CE2450180A42}">
      <dgm:prSet phldrT="[Texto]"/>
      <dgm:spPr/>
      <dgm:t>
        <a:bodyPr/>
        <a:lstStyle/>
        <a:p>
          <a:r>
            <a:rPr lang="es-PA" dirty="0"/>
            <a:t>EXCRETORA</a:t>
          </a:r>
        </a:p>
      </dgm:t>
    </dgm:pt>
    <dgm:pt modelId="{8AF7AC66-F234-4CBF-8C6E-A058CFBB44C2}" type="parTrans" cxnId="{C57038D3-859A-4774-8859-441677D3EDD5}">
      <dgm:prSet/>
      <dgm:spPr/>
      <dgm:t>
        <a:bodyPr/>
        <a:lstStyle/>
        <a:p>
          <a:endParaRPr lang="es-PA"/>
        </a:p>
      </dgm:t>
    </dgm:pt>
    <dgm:pt modelId="{BE33E510-4DD5-4A3A-B20B-CFF4677DDA0E}" type="sibTrans" cxnId="{C57038D3-859A-4774-8859-441677D3EDD5}">
      <dgm:prSet/>
      <dgm:spPr/>
      <dgm:t>
        <a:bodyPr/>
        <a:lstStyle/>
        <a:p>
          <a:endParaRPr lang="es-PA"/>
        </a:p>
      </dgm:t>
    </dgm:pt>
    <dgm:pt modelId="{57BBDC26-E96D-45CB-8070-755CB8DD4855}">
      <dgm:prSet phldrT="[Texto]"/>
      <dgm:spPr/>
      <dgm:t>
        <a:bodyPr/>
        <a:lstStyle/>
        <a:p>
          <a:r>
            <a:rPr lang="es-PA" dirty="0"/>
            <a:t>ENDOCRINA</a:t>
          </a:r>
        </a:p>
      </dgm:t>
    </dgm:pt>
    <dgm:pt modelId="{BB36998E-317E-4E69-A169-3AD2898BBA9D}" type="parTrans" cxnId="{A31CC3E2-5F1B-48AA-B44E-0BDB4D7976A6}">
      <dgm:prSet/>
      <dgm:spPr/>
      <dgm:t>
        <a:bodyPr/>
        <a:lstStyle/>
        <a:p>
          <a:endParaRPr lang="es-PA"/>
        </a:p>
      </dgm:t>
    </dgm:pt>
    <dgm:pt modelId="{B5AFDCA7-EF9B-4B63-8DE8-1E7C6DC595BD}" type="sibTrans" cxnId="{A31CC3E2-5F1B-48AA-B44E-0BDB4D7976A6}">
      <dgm:prSet/>
      <dgm:spPr/>
      <dgm:t>
        <a:bodyPr/>
        <a:lstStyle/>
        <a:p>
          <a:endParaRPr lang="es-PA"/>
        </a:p>
      </dgm:t>
    </dgm:pt>
    <dgm:pt modelId="{7ADBDB7F-D856-4776-A96D-D12BDF6BD06A}">
      <dgm:prSet phldrT="[Texto]"/>
      <dgm:spPr/>
      <dgm:t>
        <a:bodyPr/>
        <a:lstStyle/>
        <a:p>
          <a:r>
            <a:rPr lang="es-PA" dirty="0"/>
            <a:t>METABÓLICA</a:t>
          </a:r>
        </a:p>
      </dgm:t>
    </dgm:pt>
    <dgm:pt modelId="{A712F019-98BB-4CE9-B6EA-17578BDD41E7}" type="parTrans" cxnId="{3CC077C6-8CE5-4141-B87A-C13DF6181111}">
      <dgm:prSet/>
      <dgm:spPr/>
      <dgm:t>
        <a:bodyPr/>
        <a:lstStyle/>
        <a:p>
          <a:endParaRPr lang="es-PA"/>
        </a:p>
      </dgm:t>
    </dgm:pt>
    <dgm:pt modelId="{29DD3440-3B9E-4254-A19B-01ABFEF5C715}" type="sibTrans" cxnId="{3CC077C6-8CE5-4141-B87A-C13DF6181111}">
      <dgm:prSet/>
      <dgm:spPr/>
      <dgm:t>
        <a:bodyPr/>
        <a:lstStyle/>
        <a:p>
          <a:endParaRPr lang="es-PA"/>
        </a:p>
      </dgm:t>
    </dgm:pt>
    <dgm:pt modelId="{F334B13C-CF32-4E48-A873-4BC457057C65}" type="pres">
      <dgm:prSet presAssocID="{06532AAD-39A3-42BD-BF05-7E6077492164}" presName="diagram" presStyleCnt="0">
        <dgm:presLayoutVars>
          <dgm:dir/>
          <dgm:resizeHandles val="exact"/>
        </dgm:presLayoutVars>
      </dgm:prSet>
      <dgm:spPr/>
    </dgm:pt>
    <dgm:pt modelId="{46D76B09-FD59-4A76-A9F2-6682470CA33A}" type="pres">
      <dgm:prSet presAssocID="{59E43F74-AAF4-4C9F-8274-CE2450180A42}" presName="node" presStyleLbl="node1" presStyleIdx="0" presStyleCnt="3">
        <dgm:presLayoutVars>
          <dgm:bulletEnabled val="1"/>
        </dgm:presLayoutVars>
      </dgm:prSet>
      <dgm:spPr/>
    </dgm:pt>
    <dgm:pt modelId="{C92B3DEF-2F86-4093-85B6-039B0885BF82}" type="pres">
      <dgm:prSet presAssocID="{BE33E510-4DD5-4A3A-B20B-CFF4677DDA0E}" presName="sibTrans" presStyleCnt="0"/>
      <dgm:spPr/>
    </dgm:pt>
    <dgm:pt modelId="{14403307-DFB1-4947-BC17-975B62C0203F}" type="pres">
      <dgm:prSet presAssocID="{57BBDC26-E96D-45CB-8070-755CB8DD4855}" presName="node" presStyleLbl="node1" presStyleIdx="1" presStyleCnt="3">
        <dgm:presLayoutVars>
          <dgm:bulletEnabled val="1"/>
        </dgm:presLayoutVars>
      </dgm:prSet>
      <dgm:spPr/>
    </dgm:pt>
    <dgm:pt modelId="{4DC192C9-1CE9-4583-B07F-7AE732FA827D}" type="pres">
      <dgm:prSet presAssocID="{B5AFDCA7-EF9B-4B63-8DE8-1E7C6DC595BD}" presName="sibTrans" presStyleCnt="0"/>
      <dgm:spPr/>
    </dgm:pt>
    <dgm:pt modelId="{AAFB5D63-7CCC-4EFE-86C3-7E60A084A4B3}" type="pres">
      <dgm:prSet presAssocID="{7ADBDB7F-D856-4776-A96D-D12BDF6BD06A}" presName="node" presStyleLbl="node1" presStyleIdx="2" presStyleCnt="3">
        <dgm:presLayoutVars>
          <dgm:bulletEnabled val="1"/>
        </dgm:presLayoutVars>
      </dgm:prSet>
      <dgm:spPr/>
    </dgm:pt>
  </dgm:ptLst>
  <dgm:cxnLst>
    <dgm:cxn modelId="{520F325E-3F89-4CF8-9B88-D4A8090ED6E1}" type="presOf" srcId="{59E43F74-AAF4-4C9F-8274-CE2450180A42}" destId="{46D76B09-FD59-4A76-A9F2-6682470CA33A}" srcOrd="0" destOrd="0" presId="urn:microsoft.com/office/officeart/2005/8/layout/default"/>
    <dgm:cxn modelId="{B11D9D8F-F102-4323-B3DB-88E9C9526B9E}" type="presOf" srcId="{06532AAD-39A3-42BD-BF05-7E6077492164}" destId="{F334B13C-CF32-4E48-A873-4BC457057C65}" srcOrd="0" destOrd="0" presId="urn:microsoft.com/office/officeart/2005/8/layout/default"/>
    <dgm:cxn modelId="{B2CF4B92-704F-47FB-9406-A81E316C15FA}" type="presOf" srcId="{7ADBDB7F-D856-4776-A96D-D12BDF6BD06A}" destId="{AAFB5D63-7CCC-4EFE-86C3-7E60A084A4B3}" srcOrd="0" destOrd="0" presId="urn:microsoft.com/office/officeart/2005/8/layout/default"/>
    <dgm:cxn modelId="{535CEA93-C989-4F12-A39E-48D96D6CC872}" type="presOf" srcId="{57BBDC26-E96D-45CB-8070-755CB8DD4855}" destId="{14403307-DFB1-4947-BC17-975B62C0203F}" srcOrd="0" destOrd="0" presId="urn:microsoft.com/office/officeart/2005/8/layout/default"/>
    <dgm:cxn modelId="{3CC077C6-8CE5-4141-B87A-C13DF6181111}" srcId="{06532AAD-39A3-42BD-BF05-7E6077492164}" destId="{7ADBDB7F-D856-4776-A96D-D12BDF6BD06A}" srcOrd="2" destOrd="0" parTransId="{A712F019-98BB-4CE9-B6EA-17578BDD41E7}" sibTransId="{29DD3440-3B9E-4254-A19B-01ABFEF5C715}"/>
    <dgm:cxn modelId="{C57038D3-859A-4774-8859-441677D3EDD5}" srcId="{06532AAD-39A3-42BD-BF05-7E6077492164}" destId="{59E43F74-AAF4-4C9F-8274-CE2450180A42}" srcOrd="0" destOrd="0" parTransId="{8AF7AC66-F234-4CBF-8C6E-A058CFBB44C2}" sibTransId="{BE33E510-4DD5-4A3A-B20B-CFF4677DDA0E}"/>
    <dgm:cxn modelId="{A31CC3E2-5F1B-48AA-B44E-0BDB4D7976A6}" srcId="{06532AAD-39A3-42BD-BF05-7E6077492164}" destId="{57BBDC26-E96D-45CB-8070-755CB8DD4855}" srcOrd="1" destOrd="0" parTransId="{BB36998E-317E-4E69-A169-3AD2898BBA9D}" sibTransId="{B5AFDCA7-EF9B-4B63-8DE8-1E7C6DC595BD}"/>
    <dgm:cxn modelId="{56207B78-8FA1-4735-BDC1-C77CACA8E9EB}" type="presParOf" srcId="{F334B13C-CF32-4E48-A873-4BC457057C65}" destId="{46D76B09-FD59-4A76-A9F2-6682470CA33A}" srcOrd="0" destOrd="0" presId="urn:microsoft.com/office/officeart/2005/8/layout/default"/>
    <dgm:cxn modelId="{3B9FBA69-A80E-4BEB-910E-BFEBC58E2B0B}" type="presParOf" srcId="{F334B13C-CF32-4E48-A873-4BC457057C65}" destId="{C92B3DEF-2F86-4093-85B6-039B0885BF82}" srcOrd="1" destOrd="0" presId="urn:microsoft.com/office/officeart/2005/8/layout/default"/>
    <dgm:cxn modelId="{90C994D3-2606-4C71-A882-F411CA79C9A8}" type="presParOf" srcId="{F334B13C-CF32-4E48-A873-4BC457057C65}" destId="{14403307-DFB1-4947-BC17-975B62C0203F}" srcOrd="2" destOrd="0" presId="urn:microsoft.com/office/officeart/2005/8/layout/default"/>
    <dgm:cxn modelId="{2DB4DFF0-9938-4CB8-AE6D-2EFEA6592169}" type="presParOf" srcId="{F334B13C-CF32-4E48-A873-4BC457057C65}" destId="{4DC192C9-1CE9-4583-B07F-7AE732FA827D}" srcOrd="3" destOrd="0" presId="urn:microsoft.com/office/officeart/2005/8/layout/default"/>
    <dgm:cxn modelId="{03B8126A-7B67-4EA1-BA1C-8A3F37D95E66}" type="presParOf" srcId="{F334B13C-CF32-4E48-A873-4BC457057C65}" destId="{AAFB5D63-7CCC-4EFE-86C3-7E60A084A4B3}" srcOrd="4" destOrd="0" presId="urn:microsoft.com/office/officeart/2005/8/layout/defaul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6532AAD-39A3-42BD-BF05-7E6077492164}" type="doc">
      <dgm:prSet loTypeId="urn:microsoft.com/office/officeart/2005/8/layout/default" loCatId="list" qsTypeId="urn:microsoft.com/office/officeart/2005/8/quickstyle/simple3" qsCatId="simple" csTypeId="urn:microsoft.com/office/officeart/2005/8/colors/accent0_2" csCatId="mainScheme" phldr="1"/>
      <dgm:spPr/>
      <dgm:t>
        <a:bodyPr/>
        <a:lstStyle/>
        <a:p>
          <a:endParaRPr lang="es-PA"/>
        </a:p>
      </dgm:t>
    </dgm:pt>
    <dgm:pt modelId="{59E43F74-AAF4-4C9F-8274-CE2450180A42}">
      <dgm:prSet phldrT="[Texto]" custT="1"/>
      <dgm:spPr/>
      <dgm:t>
        <a:bodyPr/>
        <a:lstStyle/>
        <a:p>
          <a:r>
            <a:rPr lang="es-PA" sz="2000" dirty="0"/>
            <a:t>Filtración</a:t>
          </a:r>
        </a:p>
        <a:p>
          <a:r>
            <a:rPr lang="es-PA" sz="2000" dirty="0"/>
            <a:t>Reabsorción</a:t>
          </a:r>
        </a:p>
        <a:p>
          <a:r>
            <a:rPr lang="es-PA" sz="2000" dirty="0"/>
            <a:t>Secreción </a:t>
          </a:r>
        </a:p>
      </dgm:t>
    </dgm:pt>
    <dgm:pt modelId="{8AF7AC66-F234-4CBF-8C6E-A058CFBB44C2}" type="parTrans" cxnId="{C57038D3-859A-4774-8859-441677D3EDD5}">
      <dgm:prSet/>
      <dgm:spPr/>
      <dgm:t>
        <a:bodyPr/>
        <a:lstStyle/>
        <a:p>
          <a:endParaRPr lang="es-PA"/>
        </a:p>
      </dgm:t>
    </dgm:pt>
    <dgm:pt modelId="{BE33E510-4DD5-4A3A-B20B-CFF4677DDA0E}" type="sibTrans" cxnId="{C57038D3-859A-4774-8859-441677D3EDD5}">
      <dgm:prSet/>
      <dgm:spPr/>
      <dgm:t>
        <a:bodyPr/>
        <a:lstStyle/>
        <a:p>
          <a:endParaRPr lang="es-PA"/>
        </a:p>
      </dgm:t>
    </dgm:pt>
    <dgm:pt modelId="{57BBDC26-E96D-45CB-8070-755CB8DD4855}">
      <dgm:prSet phldrT="[Texto]" custT="1"/>
      <dgm:spPr/>
      <dgm:t>
        <a:bodyPr/>
        <a:lstStyle/>
        <a:p>
          <a:r>
            <a:rPr lang="es-PA" sz="2000" dirty="0"/>
            <a:t>Renina </a:t>
          </a:r>
        </a:p>
        <a:p>
          <a:r>
            <a:rPr lang="es-PA" sz="2000" dirty="0"/>
            <a:t>Eritropoyetina</a:t>
          </a:r>
        </a:p>
        <a:p>
          <a:r>
            <a:rPr lang="es-PA" sz="2000" dirty="0"/>
            <a:t>Vitamina D</a:t>
          </a:r>
        </a:p>
      </dgm:t>
    </dgm:pt>
    <dgm:pt modelId="{BB36998E-317E-4E69-A169-3AD2898BBA9D}" type="parTrans" cxnId="{A31CC3E2-5F1B-48AA-B44E-0BDB4D7976A6}">
      <dgm:prSet/>
      <dgm:spPr/>
      <dgm:t>
        <a:bodyPr/>
        <a:lstStyle/>
        <a:p>
          <a:endParaRPr lang="es-PA"/>
        </a:p>
      </dgm:t>
    </dgm:pt>
    <dgm:pt modelId="{B5AFDCA7-EF9B-4B63-8DE8-1E7C6DC595BD}" type="sibTrans" cxnId="{A31CC3E2-5F1B-48AA-B44E-0BDB4D7976A6}">
      <dgm:prSet/>
      <dgm:spPr/>
      <dgm:t>
        <a:bodyPr/>
        <a:lstStyle/>
        <a:p>
          <a:endParaRPr lang="es-PA"/>
        </a:p>
      </dgm:t>
    </dgm:pt>
    <dgm:pt modelId="{7ADBDB7F-D856-4776-A96D-D12BDF6BD06A}">
      <dgm:prSet phldrT="[Texto]" custT="1"/>
      <dgm:spPr/>
      <dgm:t>
        <a:bodyPr/>
        <a:lstStyle/>
        <a:p>
          <a:r>
            <a:rPr lang="es-PA" sz="2000" dirty="0"/>
            <a:t>Degradación de molécula y fármacos</a:t>
          </a:r>
        </a:p>
      </dgm:t>
    </dgm:pt>
    <dgm:pt modelId="{A712F019-98BB-4CE9-B6EA-17578BDD41E7}" type="parTrans" cxnId="{3CC077C6-8CE5-4141-B87A-C13DF6181111}">
      <dgm:prSet/>
      <dgm:spPr/>
      <dgm:t>
        <a:bodyPr/>
        <a:lstStyle/>
        <a:p>
          <a:endParaRPr lang="es-PA"/>
        </a:p>
      </dgm:t>
    </dgm:pt>
    <dgm:pt modelId="{29DD3440-3B9E-4254-A19B-01ABFEF5C715}" type="sibTrans" cxnId="{3CC077C6-8CE5-4141-B87A-C13DF6181111}">
      <dgm:prSet/>
      <dgm:spPr/>
      <dgm:t>
        <a:bodyPr/>
        <a:lstStyle/>
        <a:p>
          <a:endParaRPr lang="es-PA"/>
        </a:p>
      </dgm:t>
    </dgm:pt>
    <dgm:pt modelId="{F334B13C-CF32-4E48-A873-4BC457057C65}" type="pres">
      <dgm:prSet presAssocID="{06532AAD-39A3-42BD-BF05-7E6077492164}" presName="diagram" presStyleCnt="0">
        <dgm:presLayoutVars>
          <dgm:dir/>
          <dgm:resizeHandles val="exact"/>
        </dgm:presLayoutVars>
      </dgm:prSet>
      <dgm:spPr/>
    </dgm:pt>
    <dgm:pt modelId="{46D76B09-FD59-4A76-A9F2-6682470CA33A}" type="pres">
      <dgm:prSet presAssocID="{59E43F74-AAF4-4C9F-8274-CE2450180A42}" presName="node" presStyleLbl="node1" presStyleIdx="0" presStyleCnt="3">
        <dgm:presLayoutVars>
          <dgm:bulletEnabled val="1"/>
        </dgm:presLayoutVars>
      </dgm:prSet>
      <dgm:spPr/>
    </dgm:pt>
    <dgm:pt modelId="{C92B3DEF-2F86-4093-85B6-039B0885BF82}" type="pres">
      <dgm:prSet presAssocID="{BE33E510-4DD5-4A3A-B20B-CFF4677DDA0E}" presName="sibTrans" presStyleCnt="0"/>
      <dgm:spPr/>
    </dgm:pt>
    <dgm:pt modelId="{14403307-DFB1-4947-BC17-975B62C0203F}" type="pres">
      <dgm:prSet presAssocID="{57BBDC26-E96D-45CB-8070-755CB8DD4855}" presName="node" presStyleLbl="node1" presStyleIdx="1" presStyleCnt="3">
        <dgm:presLayoutVars>
          <dgm:bulletEnabled val="1"/>
        </dgm:presLayoutVars>
      </dgm:prSet>
      <dgm:spPr/>
    </dgm:pt>
    <dgm:pt modelId="{4DC192C9-1CE9-4583-B07F-7AE732FA827D}" type="pres">
      <dgm:prSet presAssocID="{B5AFDCA7-EF9B-4B63-8DE8-1E7C6DC595BD}" presName="sibTrans" presStyleCnt="0"/>
      <dgm:spPr/>
    </dgm:pt>
    <dgm:pt modelId="{AAFB5D63-7CCC-4EFE-86C3-7E60A084A4B3}" type="pres">
      <dgm:prSet presAssocID="{7ADBDB7F-D856-4776-A96D-D12BDF6BD06A}" presName="node" presStyleLbl="node1" presStyleIdx="2" presStyleCnt="3">
        <dgm:presLayoutVars>
          <dgm:bulletEnabled val="1"/>
        </dgm:presLayoutVars>
      </dgm:prSet>
      <dgm:spPr/>
    </dgm:pt>
  </dgm:ptLst>
  <dgm:cxnLst>
    <dgm:cxn modelId="{520F325E-3F89-4CF8-9B88-D4A8090ED6E1}" type="presOf" srcId="{59E43F74-AAF4-4C9F-8274-CE2450180A42}" destId="{46D76B09-FD59-4A76-A9F2-6682470CA33A}" srcOrd="0" destOrd="0" presId="urn:microsoft.com/office/officeart/2005/8/layout/default"/>
    <dgm:cxn modelId="{B11D9D8F-F102-4323-B3DB-88E9C9526B9E}" type="presOf" srcId="{06532AAD-39A3-42BD-BF05-7E6077492164}" destId="{F334B13C-CF32-4E48-A873-4BC457057C65}" srcOrd="0" destOrd="0" presId="urn:microsoft.com/office/officeart/2005/8/layout/default"/>
    <dgm:cxn modelId="{B2CF4B92-704F-47FB-9406-A81E316C15FA}" type="presOf" srcId="{7ADBDB7F-D856-4776-A96D-D12BDF6BD06A}" destId="{AAFB5D63-7CCC-4EFE-86C3-7E60A084A4B3}" srcOrd="0" destOrd="0" presId="urn:microsoft.com/office/officeart/2005/8/layout/default"/>
    <dgm:cxn modelId="{535CEA93-C989-4F12-A39E-48D96D6CC872}" type="presOf" srcId="{57BBDC26-E96D-45CB-8070-755CB8DD4855}" destId="{14403307-DFB1-4947-BC17-975B62C0203F}" srcOrd="0" destOrd="0" presId="urn:microsoft.com/office/officeart/2005/8/layout/default"/>
    <dgm:cxn modelId="{3CC077C6-8CE5-4141-B87A-C13DF6181111}" srcId="{06532AAD-39A3-42BD-BF05-7E6077492164}" destId="{7ADBDB7F-D856-4776-A96D-D12BDF6BD06A}" srcOrd="2" destOrd="0" parTransId="{A712F019-98BB-4CE9-B6EA-17578BDD41E7}" sibTransId="{29DD3440-3B9E-4254-A19B-01ABFEF5C715}"/>
    <dgm:cxn modelId="{C57038D3-859A-4774-8859-441677D3EDD5}" srcId="{06532AAD-39A3-42BD-BF05-7E6077492164}" destId="{59E43F74-AAF4-4C9F-8274-CE2450180A42}" srcOrd="0" destOrd="0" parTransId="{8AF7AC66-F234-4CBF-8C6E-A058CFBB44C2}" sibTransId="{BE33E510-4DD5-4A3A-B20B-CFF4677DDA0E}"/>
    <dgm:cxn modelId="{A31CC3E2-5F1B-48AA-B44E-0BDB4D7976A6}" srcId="{06532AAD-39A3-42BD-BF05-7E6077492164}" destId="{57BBDC26-E96D-45CB-8070-755CB8DD4855}" srcOrd="1" destOrd="0" parTransId="{BB36998E-317E-4E69-A169-3AD2898BBA9D}" sibTransId="{B5AFDCA7-EF9B-4B63-8DE8-1E7C6DC595BD}"/>
    <dgm:cxn modelId="{56207B78-8FA1-4735-BDC1-C77CACA8E9EB}" type="presParOf" srcId="{F334B13C-CF32-4E48-A873-4BC457057C65}" destId="{46D76B09-FD59-4A76-A9F2-6682470CA33A}" srcOrd="0" destOrd="0" presId="urn:microsoft.com/office/officeart/2005/8/layout/default"/>
    <dgm:cxn modelId="{3B9FBA69-A80E-4BEB-910E-BFEBC58E2B0B}" type="presParOf" srcId="{F334B13C-CF32-4E48-A873-4BC457057C65}" destId="{C92B3DEF-2F86-4093-85B6-039B0885BF82}" srcOrd="1" destOrd="0" presId="urn:microsoft.com/office/officeart/2005/8/layout/default"/>
    <dgm:cxn modelId="{90C994D3-2606-4C71-A882-F411CA79C9A8}" type="presParOf" srcId="{F334B13C-CF32-4E48-A873-4BC457057C65}" destId="{14403307-DFB1-4947-BC17-975B62C0203F}" srcOrd="2" destOrd="0" presId="urn:microsoft.com/office/officeart/2005/8/layout/default"/>
    <dgm:cxn modelId="{2DB4DFF0-9938-4CB8-AE6D-2EFEA6592169}" type="presParOf" srcId="{F334B13C-CF32-4E48-A873-4BC457057C65}" destId="{4DC192C9-1CE9-4583-B07F-7AE732FA827D}" srcOrd="3" destOrd="0" presId="urn:microsoft.com/office/officeart/2005/8/layout/default"/>
    <dgm:cxn modelId="{03B8126A-7B67-4EA1-BA1C-8A3F37D95E66}" type="presParOf" srcId="{F334B13C-CF32-4E48-A873-4BC457057C65}" destId="{AAFB5D63-7CCC-4EFE-86C3-7E60A084A4B3}" srcOrd="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2B1333D-5D31-464F-9922-E709741EA59C}"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s-PA"/>
        </a:p>
      </dgm:t>
    </dgm:pt>
    <dgm:pt modelId="{1438B4C3-065B-43C6-BABA-1EA787BF8DA0}">
      <dgm:prSet phldrT="[Texto]"/>
      <dgm:spPr/>
      <dgm:t>
        <a:bodyPr/>
        <a:lstStyle/>
        <a:p>
          <a:pPr>
            <a:buClrTx/>
            <a:buSzTx/>
            <a:buFontTx/>
            <a:buNone/>
          </a:pPr>
          <a:r>
            <a:rPr lang="es-PA">
              <a:effectLst/>
              <a:latin typeface="+mn-lt"/>
              <a:ea typeface="+mn-ea"/>
              <a:cs typeface="+mn-cs"/>
            </a:rPr>
            <a:t>National Kidney Foundation's Kidney Disease Outcomes Quality Initiative ‘2002</a:t>
          </a:r>
          <a:endParaRPr lang="es-PA" dirty="0"/>
        </a:p>
      </dgm:t>
    </dgm:pt>
    <dgm:pt modelId="{094E53E2-902A-45FA-ABF0-94CD4EB5E74F}" type="parTrans" cxnId="{C714EB0A-30B1-425A-BAF5-9E151C9AE584}">
      <dgm:prSet/>
      <dgm:spPr/>
      <dgm:t>
        <a:bodyPr/>
        <a:lstStyle/>
        <a:p>
          <a:endParaRPr lang="es-PA"/>
        </a:p>
      </dgm:t>
    </dgm:pt>
    <dgm:pt modelId="{A06C97CB-BFF9-4270-B831-4A8E855553B5}" type="sibTrans" cxnId="{C714EB0A-30B1-425A-BAF5-9E151C9AE584}">
      <dgm:prSet/>
      <dgm:spPr/>
      <dgm:t>
        <a:bodyPr/>
        <a:lstStyle/>
        <a:p>
          <a:endParaRPr lang="es-PA"/>
        </a:p>
      </dgm:t>
    </dgm:pt>
    <dgm:pt modelId="{6C992379-E9CB-4AF2-81A5-9FC587032968}">
      <dgm:prSet phldrT="[Texto]"/>
      <dgm:spPr/>
      <dgm:t>
        <a:bodyPr/>
        <a:lstStyle/>
        <a:p>
          <a:r>
            <a:rPr lang="es-PA" dirty="0" err="1">
              <a:effectLst/>
              <a:latin typeface="+mn-lt"/>
              <a:ea typeface="+mn-ea"/>
              <a:cs typeface="+mn-cs"/>
            </a:rPr>
            <a:t>Kidney</a:t>
          </a:r>
          <a:r>
            <a:rPr lang="es-PA" dirty="0">
              <a:effectLst/>
              <a:latin typeface="+mn-lt"/>
              <a:ea typeface="+mn-ea"/>
              <a:cs typeface="+mn-cs"/>
            </a:rPr>
            <a:t> </a:t>
          </a:r>
          <a:r>
            <a:rPr lang="es-PA" dirty="0" err="1">
              <a:effectLst/>
              <a:latin typeface="+mn-lt"/>
              <a:ea typeface="+mn-ea"/>
              <a:cs typeface="+mn-cs"/>
            </a:rPr>
            <a:t>Disease</a:t>
          </a:r>
          <a:r>
            <a:rPr lang="es-PA" dirty="0">
              <a:effectLst/>
              <a:latin typeface="+mn-lt"/>
              <a:ea typeface="+mn-ea"/>
              <a:cs typeface="+mn-cs"/>
            </a:rPr>
            <a:t>: </a:t>
          </a:r>
          <a:r>
            <a:rPr lang="es-PA" dirty="0" err="1">
              <a:effectLst/>
              <a:latin typeface="+mn-lt"/>
              <a:ea typeface="+mn-ea"/>
              <a:cs typeface="+mn-cs"/>
            </a:rPr>
            <a:t>Improving</a:t>
          </a:r>
          <a:r>
            <a:rPr lang="es-PA" dirty="0">
              <a:effectLst/>
              <a:latin typeface="+mn-lt"/>
              <a:ea typeface="+mn-ea"/>
              <a:cs typeface="+mn-cs"/>
            </a:rPr>
            <a:t> Global </a:t>
          </a:r>
          <a:r>
            <a:rPr lang="es-PA" dirty="0" err="1">
              <a:effectLst/>
              <a:latin typeface="+mn-lt"/>
              <a:ea typeface="+mn-ea"/>
              <a:cs typeface="+mn-cs"/>
            </a:rPr>
            <a:t>Outcomes</a:t>
          </a:r>
          <a:endParaRPr lang="es-PA" dirty="0"/>
        </a:p>
      </dgm:t>
    </dgm:pt>
    <dgm:pt modelId="{4F9124E9-BC1B-4E1B-8442-2A02EDA646C4}" type="parTrans" cxnId="{6650991D-2C3A-41C8-A085-B58F64E08827}">
      <dgm:prSet/>
      <dgm:spPr/>
      <dgm:t>
        <a:bodyPr/>
        <a:lstStyle/>
        <a:p>
          <a:endParaRPr lang="es-PA"/>
        </a:p>
      </dgm:t>
    </dgm:pt>
    <dgm:pt modelId="{DD4F47E0-279C-444B-B55B-E74D99BC3522}" type="sibTrans" cxnId="{6650991D-2C3A-41C8-A085-B58F64E08827}">
      <dgm:prSet/>
      <dgm:spPr/>
      <dgm:t>
        <a:bodyPr/>
        <a:lstStyle/>
        <a:p>
          <a:endParaRPr lang="es-PA"/>
        </a:p>
      </dgm:t>
    </dgm:pt>
    <dgm:pt modelId="{DAEA02B8-2579-4F4A-8DC1-20F1B67C9BF2}">
      <dgm:prSet phldrT="[Texto]"/>
      <dgm:spPr/>
      <dgm:t>
        <a:bodyPr/>
        <a:lstStyle/>
        <a:p>
          <a:pPr>
            <a:buClrTx/>
            <a:buSzTx/>
            <a:buFont typeface="Arial" panose="020B0604020202020204" pitchFamily="34" charset="0"/>
            <a:buChar char="•"/>
          </a:pPr>
          <a:r>
            <a:rPr lang="es-PA">
              <a:effectLst/>
              <a:latin typeface="+mn-lt"/>
              <a:ea typeface="+mn-ea"/>
              <a:cs typeface="+mn-cs"/>
            </a:rPr>
            <a:t>Estadiajes iban del 1 al 5 según TFG y los signos de daño renal.</a:t>
          </a:r>
          <a:endParaRPr lang="es-PA" dirty="0"/>
        </a:p>
      </dgm:t>
    </dgm:pt>
    <dgm:pt modelId="{83CC5628-6718-4881-8479-1B6EE0F814A8}" type="parTrans" cxnId="{E3EB341C-EFE7-4570-8BED-407CAFFBB542}">
      <dgm:prSet/>
      <dgm:spPr/>
      <dgm:t>
        <a:bodyPr/>
        <a:lstStyle/>
        <a:p>
          <a:endParaRPr lang="es-PA"/>
        </a:p>
      </dgm:t>
    </dgm:pt>
    <dgm:pt modelId="{3589A162-9159-4D46-A1CB-47A528B20E86}" type="sibTrans" cxnId="{E3EB341C-EFE7-4570-8BED-407CAFFBB542}">
      <dgm:prSet/>
      <dgm:spPr/>
      <dgm:t>
        <a:bodyPr/>
        <a:lstStyle/>
        <a:p>
          <a:endParaRPr lang="es-PA"/>
        </a:p>
      </dgm:t>
    </dgm:pt>
    <dgm:pt modelId="{5AB8D888-406C-4E67-89BB-F72DFEC812AE}">
      <dgm:prSet phldrT="[Texto]"/>
      <dgm:spPr/>
      <dgm:t>
        <a:bodyPr/>
        <a:lstStyle/>
        <a:p>
          <a:r>
            <a:rPr lang="es-PA">
              <a:effectLst/>
              <a:latin typeface="+mn-lt"/>
              <a:ea typeface="+mn-ea"/>
              <a:cs typeface="+mn-cs"/>
            </a:rPr>
            <a:t>Modificaron esta clasificación</a:t>
          </a:r>
          <a:endParaRPr lang="es-PA" dirty="0"/>
        </a:p>
      </dgm:t>
    </dgm:pt>
    <dgm:pt modelId="{4A0D5AED-9BF4-4FBC-8E0F-4CF732AE8C00}" type="parTrans" cxnId="{C4246C45-4FFC-4DA8-A6A0-3B611B4A7199}">
      <dgm:prSet/>
      <dgm:spPr/>
      <dgm:t>
        <a:bodyPr/>
        <a:lstStyle/>
        <a:p>
          <a:endParaRPr lang="es-PA"/>
        </a:p>
      </dgm:t>
    </dgm:pt>
    <dgm:pt modelId="{7975A2EA-4A14-4649-ADBC-743C02C1356F}" type="sibTrans" cxnId="{C4246C45-4FFC-4DA8-A6A0-3B611B4A7199}">
      <dgm:prSet/>
      <dgm:spPr/>
      <dgm:t>
        <a:bodyPr/>
        <a:lstStyle/>
        <a:p>
          <a:endParaRPr lang="es-PA"/>
        </a:p>
      </dgm:t>
    </dgm:pt>
    <dgm:pt modelId="{42B051AF-E376-4A72-86D8-06F77937E946}">
      <dgm:prSet phldrT="[Texto]"/>
      <dgm:spPr/>
      <dgm:t>
        <a:bodyPr/>
        <a:lstStyle/>
        <a:p>
          <a:r>
            <a:rPr lang="es-PA" dirty="0">
              <a:effectLst/>
              <a:latin typeface="+mn-lt"/>
              <a:ea typeface="+mn-ea"/>
              <a:cs typeface="+mn-cs"/>
            </a:rPr>
            <a:t>resaltar la importancia del impacto independiente de la TFG, albuminuria y causa de ERC</a:t>
          </a:r>
          <a:endParaRPr lang="es-PA" dirty="0"/>
        </a:p>
      </dgm:t>
    </dgm:pt>
    <dgm:pt modelId="{D7FD75F6-1B5F-41B7-9E9D-ACE05D414CE7}" type="parTrans" cxnId="{D3C9304F-F3F2-4FCB-9B36-A56A193D3A8C}">
      <dgm:prSet/>
      <dgm:spPr/>
      <dgm:t>
        <a:bodyPr/>
        <a:lstStyle/>
        <a:p>
          <a:endParaRPr lang="es-PA"/>
        </a:p>
      </dgm:t>
    </dgm:pt>
    <dgm:pt modelId="{01DA0621-B4A5-4A60-A5A1-5057CE9036FC}" type="sibTrans" cxnId="{D3C9304F-F3F2-4FCB-9B36-A56A193D3A8C}">
      <dgm:prSet/>
      <dgm:spPr/>
      <dgm:t>
        <a:bodyPr/>
        <a:lstStyle/>
        <a:p>
          <a:endParaRPr lang="es-PA"/>
        </a:p>
      </dgm:t>
    </dgm:pt>
    <dgm:pt modelId="{3AF8FD73-C721-458E-88BE-5B683CCEAE18}" type="pres">
      <dgm:prSet presAssocID="{62B1333D-5D31-464F-9922-E709741EA59C}" presName="linear" presStyleCnt="0">
        <dgm:presLayoutVars>
          <dgm:dir/>
          <dgm:resizeHandles val="exact"/>
        </dgm:presLayoutVars>
      </dgm:prSet>
      <dgm:spPr/>
    </dgm:pt>
    <dgm:pt modelId="{FE200D80-9D0D-445C-945F-5B0A63563023}" type="pres">
      <dgm:prSet presAssocID="{1438B4C3-065B-43C6-BABA-1EA787BF8DA0}" presName="comp" presStyleCnt="0"/>
      <dgm:spPr/>
    </dgm:pt>
    <dgm:pt modelId="{16CC7935-F880-47BD-8B7C-D04F6BCD664F}" type="pres">
      <dgm:prSet presAssocID="{1438B4C3-065B-43C6-BABA-1EA787BF8DA0}" presName="box" presStyleLbl="node1" presStyleIdx="0" presStyleCnt="2"/>
      <dgm:spPr/>
    </dgm:pt>
    <dgm:pt modelId="{6968B5B5-A130-4E32-BD9C-CCD6B9A9B3AC}" type="pres">
      <dgm:prSet presAssocID="{1438B4C3-065B-43C6-BABA-1EA787BF8DA0}"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9B835B3A-CDB3-44B7-8279-CA3BC6D8EE41}" type="pres">
      <dgm:prSet presAssocID="{1438B4C3-065B-43C6-BABA-1EA787BF8DA0}" presName="text" presStyleLbl="node1" presStyleIdx="0" presStyleCnt="2">
        <dgm:presLayoutVars>
          <dgm:bulletEnabled val="1"/>
        </dgm:presLayoutVars>
      </dgm:prSet>
      <dgm:spPr/>
    </dgm:pt>
    <dgm:pt modelId="{C7B0056E-09A5-4583-B2D9-812BB666468C}" type="pres">
      <dgm:prSet presAssocID="{A06C97CB-BFF9-4270-B831-4A8E855553B5}" presName="spacer" presStyleCnt="0"/>
      <dgm:spPr/>
    </dgm:pt>
    <dgm:pt modelId="{EAAD437B-77AF-416D-926F-55F4E1F1AAF3}" type="pres">
      <dgm:prSet presAssocID="{6C992379-E9CB-4AF2-81A5-9FC587032968}" presName="comp" presStyleCnt="0"/>
      <dgm:spPr/>
    </dgm:pt>
    <dgm:pt modelId="{90C3419B-3428-4D67-BA6D-43AC5BBA563F}" type="pres">
      <dgm:prSet presAssocID="{6C992379-E9CB-4AF2-81A5-9FC587032968}" presName="box" presStyleLbl="node1" presStyleIdx="1" presStyleCnt="2"/>
      <dgm:spPr/>
    </dgm:pt>
    <dgm:pt modelId="{06F41498-3F92-4225-96A8-CF9E39F8F14F}" type="pres">
      <dgm:prSet presAssocID="{6C992379-E9CB-4AF2-81A5-9FC587032968}"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dgm:spPr>
    </dgm:pt>
    <dgm:pt modelId="{B5FC6E90-F163-4D77-9B51-97CFC1FE061F}" type="pres">
      <dgm:prSet presAssocID="{6C992379-E9CB-4AF2-81A5-9FC587032968}" presName="text" presStyleLbl="node1" presStyleIdx="1" presStyleCnt="2">
        <dgm:presLayoutVars>
          <dgm:bulletEnabled val="1"/>
        </dgm:presLayoutVars>
      </dgm:prSet>
      <dgm:spPr/>
    </dgm:pt>
  </dgm:ptLst>
  <dgm:cxnLst>
    <dgm:cxn modelId="{C714EB0A-30B1-425A-BAF5-9E151C9AE584}" srcId="{62B1333D-5D31-464F-9922-E709741EA59C}" destId="{1438B4C3-065B-43C6-BABA-1EA787BF8DA0}" srcOrd="0" destOrd="0" parTransId="{094E53E2-902A-45FA-ABF0-94CD4EB5E74F}" sibTransId="{A06C97CB-BFF9-4270-B831-4A8E855553B5}"/>
    <dgm:cxn modelId="{E3EB341C-EFE7-4570-8BED-407CAFFBB542}" srcId="{1438B4C3-065B-43C6-BABA-1EA787BF8DA0}" destId="{DAEA02B8-2579-4F4A-8DC1-20F1B67C9BF2}" srcOrd="0" destOrd="0" parTransId="{83CC5628-6718-4881-8479-1B6EE0F814A8}" sibTransId="{3589A162-9159-4D46-A1CB-47A528B20E86}"/>
    <dgm:cxn modelId="{6650991D-2C3A-41C8-A085-B58F64E08827}" srcId="{62B1333D-5D31-464F-9922-E709741EA59C}" destId="{6C992379-E9CB-4AF2-81A5-9FC587032968}" srcOrd="1" destOrd="0" parTransId="{4F9124E9-BC1B-4E1B-8442-2A02EDA646C4}" sibTransId="{DD4F47E0-279C-444B-B55B-E74D99BC3522}"/>
    <dgm:cxn modelId="{3E79C61E-AEB6-4CAD-A785-534500EBCE18}" type="presOf" srcId="{5AB8D888-406C-4E67-89BB-F72DFEC812AE}" destId="{90C3419B-3428-4D67-BA6D-43AC5BBA563F}" srcOrd="0" destOrd="1" presId="urn:microsoft.com/office/officeart/2005/8/layout/vList4"/>
    <dgm:cxn modelId="{938C6933-3FC9-4D99-955B-AAAE251F556D}" type="presOf" srcId="{DAEA02B8-2579-4F4A-8DC1-20F1B67C9BF2}" destId="{16CC7935-F880-47BD-8B7C-D04F6BCD664F}" srcOrd="0" destOrd="1" presId="urn:microsoft.com/office/officeart/2005/8/layout/vList4"/>
    <dgm:cxn modelId="{C4246C45-4FFC-4DA8-A6A0-3B611B4A7199}" srcId="{6C992379-E9CB-4AF2-81A5-9FC587032968}" destId="{5AB8D888-406C-4E67-89BB-F72DFEC812AE}" srcOrd="0" destOrd="0" parTransId="{4A0D5AED-9BF4-4FBC-8E0F-4CF732AE8C00}" sibTransId="{7975A2EA-4A14-4649-ADBC-743C02C1356F}"/>
    <dgm:cxn modelId="{2AE64046-31B3-41A6-9703-367533E881FC}" type="presOf" srcId="{62B1333D-5D31-464F-9922-E709741EA59C}" destId="{3AF8FD73-C721-458E-88BE-5B683CCEAE18}" srcOrd="0" destOrd="0" presId="urn:microsoft.com/office/officeart/2005/8/layout/vList4"/>
    <dgm:cxn modelId="{D3C9304F-F3F2-4FCB-9B36-A56A193D3A8C}" srcId="{6C992379-E9CB-4AF2-81A5-9FC587032968}" destId="{42B051AF-E376-4A72-86D8-06F77937E946}" srcOrd="1" destOrd="0" parTransId="{D7FD75F6-1B5F-41B7-9E9D-ACE05D414CE7}" sibTransId="{01DA0621-B4A5-4A60-A5A1-5057CE9036FC}"/>
    <dgm:cxn modelId="{7C5C787C-969A-4045-A5EE-FE20956B6CF3}" type="presOf" srcId="{42B051AF-E376-4A72-86D8-06F77937E946}" destId="{B5FC6E90-F163-4D77-9B51-97CFC1FE061F}" srcOrd="1" destOrd="2" presId="urn:microsoft.com/office/officeart/2005/8/layout/vList4"/>
    <dgm:cxn modelId="{0D1EEF7D-FDE7-4A44-96A1-57C1013EDD24}" type="presOf" srcId="{42B051AF-E376-4A72-86D8-06F77937E946}" destId="{90C3419B-3428-4D67-BA6D-43AC5BBA563F}" srcOrd="0" destOrd="2" presId="urn:microsoft.com/office/officeart/2005/8/layout/vList4"/>
    <dgm:cxn modelId="{0D7A91BD-6533-44CC-8B9B-79318EFC7FC2}" type="presOf" srcId="{6C992379-E9CB-4AF2-81A5-9FC587032968}" destId="{90C3419B-3428-4D67-BA6D-43AC5BBA563F}" srcOrd="0" destOrd="0" presId="urn:microsoft.com/office/officeart/2005/8/layout/vList4"/>
    <dgm:cxn modelId="{4A9810BF-0152-49AE-AF35-DDE6D52AA5B2}" type="presOf" srcId="{DAEA02B8-2579-4F4A-8DC1-20F1B67C9BF2}" destId="{9B835B3A-CDB3-44B7-8279-CA3BC6D8EE41}" srcOrd="1" destOrd="1" presId="urn:microsoft.com/office/officeart/2005/8/layout/vList4"/>
    <dgm:cxn modelId="{614908C3-D2EB-43EA-9288-4CB0A0126552}" type="presOf" srcId="{5AB8D888-406C-4E67-89BB-F72DFEC812AE}" destId="{B5FC6E90-F163-4D77-9B51-97CFC1FE061F}" srcOrd="1" destOrd="1" presId="urn:microsoft.com/office/officeart/2005/8/layout/vList4"/>
    <dgm:cxn modelId="{04942BD6-AC7F-4749-B5CF-62AB09F609CA}" type="presOf" srcId="{6C992379-E9CB-4AF2-81A5-9FC587032968}" destId="{B5FC6E90-F163-4D77-9B51-97CFC1FE061F}" srcOrd="1" destOrd="0" presId="urn:microsoft.com/office/officeart/2005/8/layout/vList4"/>
    <dgm:cxn modelId="{5E1B4BE7-CD2F-4E89-9219-CE8662E87F02}" type="presOf" srcId="{1438B4C3-065B-43C6-BABA-1EA787BF8DA0}" destId="{9B835B3A-CDB3-44B7-8279-CA3BC6D8EE41}" srcOrd="1" destOrd="0" presId="urn:microsoft.com/office/officeart/2005/8/layout/vList4"/>
    <dgm:cxn modelId="{8756DBF6-28E4-45E8-86ED-12FE3B82B81C}" type="presOf" srcId="{1438B4C3-065B-43C6-BABA-1EA787BF8DA0}" destId="{16CC7935-F880-47BD-8B7C-D04F6BCD664F}" srcOrd="0" destOrd="0" presId="urn:microsoft.com/office/officeart/2005/8/layout/vList4"/>
    <dgm:cxn modelId="{5548053A-73B5-43A3-B406-7FF653325466}" type="presParOf" srcId="{3AF8FD73-C721-458E-88BE-5B683CCEAE18}" destId="{FE200D80-9D0D-445C-945F-5B0A63563023}" srcOrd="0" destOrd="0" presId="urn:microsoft.com/office/officeart/2005/8/layout/vList4"/>
    <dgm:cxn modelId="{17CF4AE6-9B8E-4D1A-88A1-1608A925B8A7}" type="presParOf" srcId="{FE200D80-9D0D-445C-945F-5B0A63563023}" destId="{16CC7935-F880-47BD-8B7C-D04F6BCD664F}" srcOrd="0" destOrd="0" presId="urn:microsoft.com/office/officeart/2005/8/layout/vList4"/>
    <dgm:cxn modelId="{A142B200-2213-4AFF-91D6-BC8D9B4FE8C5}" type="presParOf" srcId="{FE200D80-9D0D-445C-945F-5B0A63563023}" destId="{6968B5B5-A130-4E32-BD9C-CCD6B9A9B3AC}" srcOrd="1" destOrd="0" presId="urn:microsoft.com/office/officeart/2005/8/layout/vList4"/>
    <dgm:cxn modelId="{3151161C-8E10-4174-9133-0CDCF44FEE5C}" type="presParOf" srcId="{FE200D80-9D0D-445C-945F-5B0A63563023}" destId="{9B835B3A-CDB3-44B7-8279-CA3BC6D8EE41}" srcOrd="2" destOrd="0" presId="urn:microsoft.com/office/officeart/2005/8/layout/vList4"/>
    <dgm:cxn modelId="{026A3864-107B-4290-B96A-C73B493832DE}" type="presParOf" srcId="{3AF8FD73-C721-458E-88BE-5B683CCEAE18}" destId="{C7B0056E-09A5-4583-B2D9-812BB666468C}" srcOrd="1" destOrd="0" presId="urn:microsoft.com/office/officeart/2005/8/layout/vList4"/>
    <dgm:cxn modelId="{8198AD0E-537C-4137-9923-5C963D9526DD}" type="presParOf" srcId="{3AF8FD73-C721-458E-88BE-5B683CCEAE18}" destId="{EAAD437B-77AF-416D-926F-55F4E1F1AAF3}" srcOrd="2" destOrd="0" presId="urn:microsoft.com/office/officeart/2005/8/layout/vList4"/>
    <dgm:cxn modelId="{D69A909F-D528-4910-BBAA-17B013AAB237}" type="presParOf" srcId="{EAAD437B-77AF-416D-926F-55F4E1F1AAF3}" destId="{90C3419B-3428-4D67-BA6D-43AC5BBA563F}" srcOrd="0" destOrd="0" presId="urn:microsoft.com/office/officeart/2005/8/layout/vList4"/>
    <dgm:cxn modelId="{A28EB72B-A2BF-4278-ACEE-4AA6E3113AC1}" type="presParOf" srcId="{EAAD437B-77AF-416D-926F-55F4E1F1AAF3}" destId="{06F41498-3F92-4225-96A8-CF9E39F8F14F}" srcOrd="1" destOrd="0" presId="urn:microsoft.com/office/officeart/2005/8/layout/vList4"/>
    <dgm:cxn modelId="{3D977EB7-797E-425D-8F12-716F94B2AF0F}" type="presParOf" srcId="{EAAD437B-77AF-416D-926F-55F4E1F1AAF3}" destId="{B5FC6E90-F163-4D77-9B51-97CFC1FE061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D58159-9253-4C46-820B-AC82718A6B7C}" type="doc">
      <dgm:prSet loTypeId="urn:microsoft.com/office/officeart/2005/8/layout/vList5" loCatId="list" qsTypeId="urn:microsoft.com/office/officeart/2005/8/quickstyle/3d1" qsCatId="3D" csTypeId="urn:microsoft.com/office/officeart/2005/8/colors/accent0_3" csCatId="mainScheme" phldr="1"/>
      <dgm:spPr/>
      <dgm:t>
        <a:bodyPr/>
        <a:lstStyle/>
        <a:p>
          <a:endParaRPr lang="es-PA"/>
        </a:p>
      </dgm:t>
    </dgm:pt>
    <dgm:pt modelId="{5FAC36F2-707B-48A2-86BD-210FA7C5B054}">
      <dgm:prSet phldrT="[Text]" custT="1"/>
      <dgm:spPr/>
      <dgm:t>
        <a:bodyPr/>
        <a:lstStyle/>
        <a:p>
          <a:r>
            <a:rPr lang="es-ES" sz="1600" dirty="0">
              <a:effectLst/>
              <a:latin typeface="+mn-lt"/>
              <a:ea typeface="+mn-ea"/>
              <a:cs typeface="+mn-cs"/>
            </a:rPr>
            <a:t>Incidencia de ERT</a:t>
          </a:r>
          <a:endParaRPr lang="es-PA" sz="1600" dirty="0"/>
        </a:p>
      </dgm:t>
    </dgm:pt>
    <dgm:pt modelId="{C9E4C009-5F82-40EA-93F7-577788989A00}" type="parTrans" cxnId="{7FBE6ECF-ABF7-45B1-B2D1-0AC4518F1453}">
      <dgm:prSet/>
      <dgm:spPr/>
      <dgm:t>
        <a:bodyPr/>
        <a:lstStyle/>
        <a:p>
          <a:endParaRPr lang="es-PA" sz="1600"/>
        </a:p>
      </dgm:t>
    </dgm:pt>
    <dgm:pt modelId="{7D8FE465-FF61-43C4-9EEB-9CDB9380E02B}" type="sibTrans" cxnId="{7FBE6ECF-ABF7-45B1-B2D1-0AC4518F1453}">
      <dgm:prSet/>
      <dgm:spPr/>
      <dgm:t>
        <a:bodyPr/>
        <a:lstStyle/>
        <a:p>
          <a:endParaRPr lang="es-PA" sz="1600"/>
        </a:p>
      </dgm:t>
    </dgm:pt>
    <dgm:pt modelId="{C08A45B3-067A-4949-A4B8-82076ACE1608}">
      <dgm:prSet phldrT="[Text]" custT="1"/>
      <dgm:spPr/>
      <dgm:t>
        <a:bodyPr/>
        <a:lstStyle/>
        <a:p>
          <a:r>
            <a:rPr lang="es-ES" sz="1600" dirty="0">
              <a:effectLst/>
              <a:latin typeface="+mn-lt"/>
              <a:ea typeface="+mn-ea"/>
              <a:cs typeface="+mn-cs"/>
            </a:rPr>
            <a:t>Epidemiología muy heterogénea a nivel mundial</a:t>
          </a:r>
          <a:endParaRPr lang="es-PA" sz="1600" dirty="0"/>
        </a:p>
      </dgm:t>
    </dgm:pt>
    <dgm:pt modelId="{5BA87132-AB77-4752-A29D-E95DBD36D406}" type="parTrans" cxnId="{FE91C882-B96A-41CE-8BD5-DEA56D698E1E}">
      <dgm:prSet/>
      <dgm:spPr/>
      <dgm:t>
        <a:bodyPr/>
        <a:lstStyle/>
        <a:p>
          <a:endParaRPr lang="es-PA" sz="1600"/>
        </a:p>
      </dgm:t>
    </dgm:pt>
    <dgm:pt modelId="{750F99AF-6BBB-4AA1-AC2C-26C53F584C86}" type="sibTrans" cxnId="{FE91C882-B96A-41CE-8BD5-DEA56D698E1E}">
      <dgm:prSet/>
      <dgm:spPr/>
      <dgm:t>
        <a:bodyPr/>
        <a:lstStyle/>
        <a:p>
          <a:endParaRPr lang="es-PA" sz="1600"/>
        </a:p>
      </dgm:t>
    </dgm:pt>
    <dgm:pt modelId="{FD7958CA-BB97-4139-AD80-5B3980230720}">
      <dgm:prSet phldrT="[Text]" custT="1"/>
      <dgm:spPr/>
      <dgm:t>
        <a:bodyPr/>
        <a:lstStyle/>
        <a:p>
          <a:r>
            <a:rPr lang="es-ES" sz="1600" dirty="0">
              <a:effectLst/>
              <a:latin typeface="+mn-lt"/>
              <a:ea typeface="+mn-ea"/>
              <a:cs typeface="+mn-cs"/>
            </a:rPr>
            <a:t>USRDS</a:t>
          </a:r>
          <a:endParaRPr lang="es-PA" sz="1600" dirty="0"/>
        </a:p>
      </dgm:t>
    </dgm:pt>
    <dgm:pt modelId="{856C6E4A-E591-4E31-A33F-2FEC6ECA6AC4}" type="parTrans" cxnId="{4E838C1B-2B63-45FA-A793-E2130CF798B5}">
      <dgm:prSet/>
      <dgm:spPr/>
      <dgm:t>
        <a:bodyPr/>
        <a:lstStyle/>
        <a:p>
          <a:endParaRPr lang="es-PA" sz="1600"/>
        </a:p>
      </dgm:t>
    </dgm:pt>
    <dgm:pt modelId="{C4D27046-06E2-4F15-B46F-28D66AB72DEB}" type="sibTrans" cxnId="{4E838C1B-2B63-45FA-A793-E2130CF798B5}">
      <dgm:prSet/>
      <dgm:spPr/>
      <dgm:t>
        <a:bodyPr/>
        <a:lstStyle/>
        <a:p>
          <a:endParaRPr lang="es-PA" sz="1600"/>
        </a:p>
      </dgm:t>
    </dgm:pt>
    <dgm:pt modelId="{53D3255C-638B-44D9-9540-5DC0FA58AE34}">
      <dgm:prSet phldrT="[Text]" custT="1"/>
      <dgm:spPr/>
      <dgm:t>
        <a:bodyPr/>
        <a:lstStyle/>
        <a:p>
          <a:r>
            <a:rPr lang="es-ES" sz="1600" b="0" dirty="0"/>
            <a:t># pacientes que han iniciado terapia de reemplazo renal por año</a:t>
          </a:r>
          <a:endParaRPr lang="es-PA" sz="1600" b="0" dirty="0"/>
        </a:p>
      </dgm:t>
    </dgm:pt>
    <dgm:pt modelId="{43474054-3ED5-4A68-8146-FA6ACBDC07F3}" type="parTrans" cxnId="{0F984866-8A72-4094-9633-2FD2BC22B25D}">
      <dgm:prSet/>
      <dgm:spPr/>
      <dgm:t>
        <a:bodyPr/>
        <a:lstStyle/>
        <a:p>
          <a:endParaRPr lang="es-PA" sz="1600"/>
        </a:p>
      </dgm:t>
    </dgm:pt>
    <dgm:pt modelId="{7D000EA8-52B2-49FC-BB54-4147B60A9BFB}" type="sibTrans" cxnId="{0F984866-8A72-4094-9633-2FD2BC22B25D}">
      <dgm:prSet/>
      <dgm:spPr/>
      <dgm:t>
        <a:bodyPr/>
        <a:lstStyle/>
        <a:p>
          <a:endParaRPr lang="es-PA" sz="1600"/>
        </a:p>
      </dgm:t>
    </dgm:pt>
    <dgm:pt modelId="{E3370210-DBDD-41D1-8E6E-E6ED936425C4}">
      <dgm:prSet phldrT="[Text]" custT="1"/>
      <dgm:spPr/>
      <dgm:t>
        <a:bodyPr/>
        <a:lstStyle/>
        <a:p>
          <a:endParaRPr lang="es-PA" sz="1600" dirty="0"/>
        </a:p>
      </dgm:t>
    </dgm:pt>
    <dgm:pt modelId="{E64921B4-075A-4801-8020-4B73A086E070}" type="parTrans" cxnId="{DE2F810D-9A2E-4919-8C7D-93696F4CF463}">
      <dgm:prSet/>
      <dgm:spPr/>
      <dgm:t>
        <a:bodyPr/>
        <a:lstStyle/>
        <a:p>
          <a:endParaRPr lang="es-PA" sz="1600"/>
        </a:p>
      </dgm:t>
    </dgm:pt>
    <dgm:pt modelId="{BD1CA104-0AF9-4A01-A9A2-6CFCCCDA4DE6}" type="sibTrans" cxnId="{DE2F810D-9A2E-4919-8C7D-93696F4CF463}">
      <dgm:prSet/>
      <dgm:spPr/>
      <dgm:t>
        <a:bodyPr/>
        <a:lstStyle/>
        <a:p>
          <a:endParaRPr lang="es-PA" sz="1600"/>
        </a:p>
      </dgm:t>
    </dgm:pt>
    <dgm:pt modelId="{DC59DC8A-3905-4AC6-8754-25C0E437C926}">
      <dgm:prSet phldrT="[Text]" custT="1"/>
      <dgm:spPr/>
      <dgm:t>
        <a:bodyPr/>
        <a:lstStyle/>
        <a:p>
          <a:r>
            <a:rPr lang="es-ES" sz="1600" dirty="0"/>
            <a:t>Disparidad racial, étnica.</a:t>
          </a:r>
          <a:endParaRPr lang="es-PA" sz="1600" dirty="0"/>
        </a:p>
      </dgm:t>
    </dgm:pt>
    <dgm:pt modelId="{729AB780-875A-41F4-9AA8-75B442B45AA7}" type="parTrans" cxnId="{468367E4-AC85-422D-9942-2E202DCEF5F9}">
      <dgm:prSet/>
      <dgm:spPr/>
      <dgm:t>
        <a:bodyPr/>
        <a:lstStyle/>
        <a:p>
          <a:endParaRPr lang="es-PA" sz="1600"/>
        </a:p>
      </dgm:t>
    </dgm:pt>
    <dgm:pt modelId="{6771F3D0-88C8-4569-9D36-852B217DDA90}" type="sibTrans" cxnId="{468367E4-AC85-422D-9942-2E202DCEF5F9}">
      <dgm:prSet/>
      <dgm:spPr/>
      <dgm:t>
        <a:bodyPr/>
        <a:lstStyle/>
        <a:p>
          <a:endParaRPr lang="es-PA" sz="1600"/>
        </a:p>
      </dgm:t>
    </dgm:pt>
    <dgm:pt modelId="{32631389-38F1-46A1-AA67-1FBF5287CE8C}">
      <dgm:prSet phldrT="[Text]" custT="1"/>
      <dgm:spPr/>
      <dgm:t>
        <a:bodyPr/>
        <a:lstStyle/>
        <a:p>
          <a:r>
            <a:rPr lang="es-ES" sz="1600" dirty="0"/>
            <a:t>2013 – Incidencia: 117,1662 pacientes</a:t>
          </a:r>
          <a:endParaRPr lang="es-PA" sz="1600" dirty="0"/>
        </a:p>
      </dgm:t>
    </dgm:pt>
    <dgm:pt modelId="{5A8A3E68-04E1-4FE8-805B-566F25EE54C5}" type="parTrans" cxnId="{DF9BD028-FB03-4258-8E04-32BFE7F35F50}">
      <dgm:prSet/>
      <dgm:spPr/>
      <dgm:t>
        <a:bodyPr/>
        <a:lstStyle/>
        <a:p>
          <a:endParaRPr lang="es-PA" sz="1600"/>
        </a:p>
      </dgm:t>
    </dgm:pt>
    <dgm:pt modelId="{25020C1B-A3A9-4EB5-8A9D-CC39CC67C8CF}" type="sibTrans" cxnId="{DF9BD028-FB03-4258-8E04-32BFE7F35F50}">
      <dgm:prSet/>
      <dgm:spPr/>
      <dgm:t>
        <a:bodyPr/>
        <a:lstStyle/>
        <a:p>
          <a:endParaRPr lang="es-PA" sz="1600"/>
        </a:p>
      </dgm:t>
    </dgm:pt>
    <dgm:pt modelId="{95D1397E-60B0-4809-AC9E-4A491364B43A}">
      <dgm:prSet phldrT="[Text]" custT="1"/>
      <dgm:spPr/>
      <dgm:t>
        <a:bodyPr/>
        <a:lstStyle/>
        <a:p>
          <a:r>
            <a:rPr lang="es-ES" sz="1600" b="0" dirty="0"/>
            <a:t>Pacientes por millón de habitantes/año</a:t>
          </a:r>
          <a:endParaRPr lang="es-PA" sz="1600" b="0" dirty="0"/>
        </a:p>
      </dgm:t>
    </dgm:pt>
    <dgm:pt modelId="{5636BD4B-2ADB-48EB-BB8F-9D6BFCBB5FD2}" type="parTrans" cxnId="{B8D63B2A-0166-4933-943B-30670F20E3AE}">
      <dgm:prSet/>
      <dgm:spPr/>
      <dgm:t>
        <a:bodyPr/>
        <a:lstStyle/>
        <a:p>
          <a:endParaRPr lang="es-PA"/>
        </a:p>
      </dgm:t>
    </dgm:pt>
    <dgm:pt modelId="{981FD6C5-A08D-458C-93EE-2A5FCF5A718F}" type="sibTrans" cxnId="{B8D63B2A-0166-4933-943B-30670F20E3AE}">
      <dgm:prSet/>
      <dgm:spPr/>
      <dgm:t>
        <a:bodyPr/>
        <a:lstStyle/>
        <a:p>
          <a:endParaRPr lang="es-PA"/>
        </a:p>
      </dgm:t>
    </dgm:pt>
    <dgm:pt modelId="{B4D62E44-A5BD-444F-AD6E-5819BE9509D4}">
      <dgm:prSet phldrT="[Text]" custT="1"/>
      <dgm:spPr/>
      <dgm:t>
        <a:bodyPr/>
        <a:lstStyle/>
        <a:p>
          <a:r>
            <a:rPr lang="es-ES" sz="1600" b="0" dirty="0"/>
            <a:t>Subestimación </a:t>
          </a:r>
          <a:endParaRPr lang="es-PA" sz="1600" b="0" dirty="0"/>
        </a:p>
      </dgm:t>
    </dgm:pt>
    <dgm:pt modelId="{C9E7B72E-8E5D-4073-9247-9A0831782A7B}" type="parTrans" cxnId="{EB52567B-205F-4F62-B988-8E16A98A8681}">
      <dgm:prSet/>
      <dgm:spPr/>
      <dgm:t>
        <a:bodyPr/>
        <a:lstStyle/>
        <a:p>
          <a:endParaRPr lang="es-PA"/>
        </a:p>
      </dgm:t>
    </dgm:pt>
    <dgm:pt modelId="{28D137E2-36CE-4147-94B7-5048FE30279B}" type="sibTrans" cxnId="{EB52567B-205F-4F62-B988-8E16A98A8681}">
      <dgm:prSet/>
      <dgm:spPr/>
      <dgm:t>
        <a:bodyPr/>
        <a:lstStyle/>
        <a:p>
          <a:endParaRPr lang="es-PA"/>
        </a:p>
      </dgm:t>
    </dgm:pt>
    <dgm:pt modelId="{1B89D737-DED2-4594-B75D-B24BCA40A873}">
      <dgm:prSet phldrT="[Text]" custT="1"/>
      <dgm:spPr/>
      <dgm:t>
        <a:bodyPr/>
        <a:lstStyle/>
        <a:p>
          <a:r>
            <a:rPr lang="es-ES" sz="1600" dirty="0"/>
            <a:t>Prevalencias de enfermedades crónicas</a:t>
          </a:r>
          <a:endParaRPr lang="es-PA" sz="1600" dirty="0"/>
        </a:p>
      </dgm:t>
    </dgm:pt>
    <dgm:pt modelId="{B0DBFD86-6A5F-4E00-8067-5772129DDDE1}" type="parTrans" cxnId="{9AFB0B23-A0E0-43D9-B1CA-EF83D2756E28}">
      <dgm:prSet/>
      <dgm:spPr/>
      <dgm:t>
        <a:bodyPr/>
        <a:lstStyle/>
        <a:p>
          <a:endParaRPr lang="es-PA"/>
        </a:p>
      </dgm:t>
    </dgm:pt>
    <dgm:pt modelId="{914F28BB-D94D-4E1E-A0E7-2D7F0FF49B13}" type="sibTrans" cxnId="{9AFB0B23-A0E0-43D9-B1CA-EF83D2756E28}">
      <dgm:prSet/>
      <dgm:spPr/>
      <dgm:t>
        <a:bodyPr/>
        <a:lstStyle/>
        <a:p>
          <a:endParaRPr lang="es-PA"/>
        </a:p>
      </dgm:t>
    </dgm:pt>
    <dgm:pt modelId="{9D9C4284-4EF2-45FD-B5E9-2E9D8C4B56E2}">
      <dgm:prSet phldrT="[Text]" custT="1"/>
      <dgm:spPr/>
      <dgm:t>
        <a:bodyPr/>
        <a:lstStyle/>
        <a:p>
          <a:r>
            <a:rPr lang="es-ES" sz="1600" dirty="0"/>
            <a:t>Tasa ajustada de 363 </a:t>
          </a:r>
          <a:r>
            <a:rPr lang="es-ES" sz="1600" dirty="0" err="1"/>
            <a:t>pmp</a:t>
          </a:r>
          <a:r>
            <a:rPr lang="es-ES" sz="1600" dirty="0"/>
            <a:t>/año</a:t>
          </a:r>
          <a:endParaRPr lang="es-PA" sz="1600" dirty="0"/>
        </a:p>
      </dgm:t>
    </dgm:pt>
    <dgm:pt modelId="{8D1652B1-8630-4CC1-B702-A80FB539A42F}" type="parTrans" cxnId="{51CDD498-F9FE-46F6-B86E-E3ED7E9D1C86}">
      <dgm:prSet/>
      <dgm:spPr/>
      <dgm:t>
        <a:bodyPr/>
        <a:lstStyle/>
        <a:p>
          <a:endParaRPr lang="es-PA"/>
        </a:p>
      </dgm:t>
    </dgm:pt>
    <dgm:pt modelId="{1B0C9CBA-2485-4F2E-8F16-7AC9E87CCCE0}" type="sibTrans" cxnId="{51CDD498-F9FE-46F6-B86E-E3ED7E9D1C86}">
      <dgm:prSet/>
      <dgm:spPr/>
      <dgm:t>
        <a:bodyPr/>
        <a:lstStyle/>
        <a:p>
          <a:endParaRPr lang="es-PA"/>
        </a:p>
      </dgm:t>
    </dgm:pt>
    <dgm:pt modelId="{7F569D04-C476-4FE6-AA32-2127B9512076}">
      <dgm:prSet phldrT="[Text]" custT="1"/>
      <dgm:spPr/>
      <dgm:t>
        <a:bodyPr/>
        <a:lstStyle/>
        <a:p>
          <a:r>
            <a:rPr lang="es-ES" sz="1600" dirty="0"/>
            <a:t>Tasa de incidencia: negros 3.0, caucásicos 1.1, hispanos 1.4</a:t>
          </a:r>
          <a:endParaRPr lang="es-PA" sz="1600" dirty="0"/>
        </a:p>
      </dgm:t>
    </dgm:pt>
    <dgm:pt modelId="{9AAF68AC-0FA3-4E3C-AA90-2C8576459583}" type="parTrans" cxnId="{F6B62473-CC0C-4B4A-81E2-36935F78383D}">
      <dgm:prSet/>
      <dgm:spPr/>
      <dgm:t>
        <a:bodyPr/>
        <a:lstStyle/>
        <a:p>
          <a:endParaRPr lang="es-PA"/>
        </a:p>
      </dgm:t>
    </dgm:pt>
    <dgm:pt modelId="{617B58A6-7473-463D-89FC-DF2082E4CAD4}" type="sibTrans" cxnId="{F6B62473-CC0C-4B4A-81E2-36935F78383D}">
      <dgm:prSet/>
      <dgm:spPr/>
      <dgm:t>
        <a:bodyPr/>
        <a:lstStyle/>
        <a:p>
          <a:endParaRPr lang="es-PA"/>
        </a:p>
      </dgm:t>
    </dgm:pt>
    <dgm:pt modelId="{C16CD895-5F00-4596-A158-BFAD33E4D976}" type="pres">
      <dgm:prSet presAssocID="{17D58159-9253-4C46-820B-AC82718A6B7C}" presName="Name0" presStyleCnt="0">
        <dgm:presLayoutVars>
          <dgm:dir/>
          <dgm:animLvl val="lvl"/>
          <dgm:resizeHandles val="exact"/>
        </dgm:presLayoutVars>
      </dgm:prSet>
      <dgm:spPr/>
    </dgm:pt>
    <dgm:pt modelId="{2AA62066-7F46-4F3F-94B0-E26156B4C956}" type="pres">
      <dgm:prSet presAssocID="{5FAC36F2-707B-48A2-86BD-210FA7C5B054}" presName="linNode" presStyleCnt="0"/>
      <dgm:spPr/>
    </dgm:pt>
    <dgm:pt modelId="{C5C96CFB-33BB-433E-83FD-FFF058365D4C}" type="pres">
      <dgm:prSet presAssocID="{5FAC36F2-707B-48A2-86BD-210FA7C5B054}" presName="parentText" presStyleLbl="node1" presStyleIdx="0" presStyleCnt="3">
        <dgm:presLayoutVars>
          <dgm:chMax val="1"/>
          <dgm:bulletEnabled val="1"/>
        </dgm:presLayoutVars>
      </dgm:prSet>
      <dgm:spPr/>
    </dgm:pt>
    <dgm:pt modelId="{FB42971F-F9F9-4DEC-B392-0F5ACCF3954E}" type="pres">
      <dgm:prSet presAssocID="{5FAC36F2-707B-48A2-86BD-210FA7C5B054}" presName="descendantText" presStyleLbl="alignAccFollowNode1" presStyleIdx="0" presStyleCnt="3">
        <dgm:presLayoutVars>
          <dgm:bulletEnabled val="1"/>
        </dgm:presLayoutVars>
      </dgm:prSet>
      <dgm:spPr/>
    </dgm:pt>
    <dgm:pt modelId="{9603CEB6-02FE-44AA-9178-4F7054620873}" type="pres">
      <dgm:prSet presAssocID="{7D8FE465-FF61-43C4-9EEB-9CDB9380E02B}" presName="sp" presStyleCnt="0"/>
      <dgm:spPr/>
    </dgm:pt>
    <dgm:pt modelId="{48FDEDD0-7FBA-499E-BE18-908323BBAC87}" type="pres">
      <dgm:prSet presAssocID="{C08A45B3-067A-4949-A4B8-82076ACE1608}" presName="linNode" presStyleCnt="0"/>
      <dgm:spPr/>
    </dgm:pt>
    <dgm:pt modelId="{DFBE7430-C628-425B-8422-095B2217FC26}" type="pres">
      <dgm:prSet presAssocID="{C08A45B3-067A-4949-A4B8-82076ACE1608}" presName="parentText" presStyleLbl="node1" presStyleIdx="1" presStyleCnt="3">
        <dgm:presLayoutVars>
          <dgm:chMax val="1"/>
          <dgm:bulletEnabled val="1"/>
        </dgm:presLayoutVars>
      </dgm:prSet>
      <dgm:spPr/>
    </dgm:pt>
    <dgm:pt modelId="{A25FA4EE-EF64-4234-B26B-445414A73E84}" type="pres">
      <dgm:prSet presAssocID="{C08A45B3-067A-4949-A4B8-82076ACE1608}" presName="descendantText" presStyleLbl="alignAccFollowNode1" presStyleIdx="1" presStyleCnt="3">
        <dgm:presLayoutVars>
          <dgm:bulletEnabled val="1"/>
        </dgm:presLayoutVars>
      </dgm:prSet>
      <dgm:spPr/>
    </dgm:pt>
    <dgm:pt modelId="{1F5B8377-F366-4C9A-8A3A-5EC823561B0D}" type="pres">
      <dgm:prSet presAssocID="{750F99AF-6BBB-4AA1-AC2C-26C53F584C86}" presName="sp" presStyleCnt="0"/>
      <dgm:spPr/>
    </dgm:pt>
    <dgm:pt modelId="{5053F90E-1C6A-488B-B121-B35A2CFDE573}" type="pres">
      <dgm:prSet presAssocID="{FD7958CA-BB97-4139-AD80-5B3980230720}" presName="linNode" presStyleCnt="0"/>
      <dgm:spPr/>
    </dgm:pt>
    <dgm:pt modelId="{A386E20F-E88D-45FA-98F7-6066A2B12DAE}" type="pres">
      <dgm:prSet presAssocID="{FD7958CA-BB97-4139-AD80-5B3980230720}" presName="parentText" presStyleLbl="node1" presStyleIdx="2" presStyleCnt="3">
        <dgm:presLayoutVars>
          <dgm:chMax val="1"/>
          <dgm:bulletEnabled val="1"/>
        </dgm:presLayoutVars>
      </dgm:prSet>
      <dgm:spPr/>
    </dgm:pt>
    <dgm:pt modelId="{11A89116-A3F8-42BF-A3FB-8BC05817B42C}" type="pres">
      <dgm:prSet presAssocID="{FD7958CA-BB97-4139-AD80-5B3980230720}" presName="descendantText" presStyleLbl="alignAccFollowNode1" presStyleIdx="2" presStyleCnt="3">
        <dgm:presLayoutVars>
          <dgm:bulletEnabled val="1"/>
        </dgm:presLayoutVars>
      </dgm:prSet>
      <dgm:spPr/>
    </dgm:pt>
  </dgm:ptLst>
  <dgm:cxnLst>
    <dgm:cxn modelId="{DE2F810D-9A2E-4919-8C7D-93696F4CF463}" srcId="{C08A45B3-067A-4949-A4B8-82076ACE1608}" destId="{E3370210-DBDD-41D1-8E6E-E6ED936425C4}" srcOrd="2" destOrd="0" parTransId="{E64921B4-075A-4801-8020-4B73A086E070}" sibTransId="{BD1CA104-0AF9-4A01-A9A2-6CFCCCDA4DE6}"/>
    <dgm:cxn modelId="{4E838C1B-2B63-45FA-A793-E2130CF798B5}" srcId="{17D58159-9253-4C46-820B-AC82718A6B7C}" destId="{FD7958CA-BB97-4139-AD80-5B3980230720}" srcOrd="2" destOrd="0" parTransId="{856C6E4A-E591-4E31-A33F-2FEC6ECA6AC4}" sibTransId="{C4D27046-06E2-4F15-B46F-28D66AB72DEB}"/>
    <dgm:cxn modelId="{9AFB0B23-A0E0-43D9-B1CA-EF83D2756E28}" srcId="{C08A45B3-067A-4949-A4B8-82076ACE1608}" destId="{1B89D737-DED2-4594-B75D-B24BCA40A873}" srcOrd="1" destOrd="0" parTransId="{B0DBFD86-6A5F-4E00-8067-5772129DDDE1}" sibTransId="{914F28BB-D94D-4E1E-A0E7-2D7F0FF49B13}"/>
    <dgm:cxn modelId="{DF9BD028-FB03-4258-8E04-32BFE7F35F50}" srcId="{FD7958CA-BB97-4139-AD80-5B3980230720}" destId="{32631389-38F1-46A1-AA67-1FBF5287CE8C}" srcOrd="0" destOrd="0" parTransId="{5A8A3E68-04E1-4FE8-805B-566F25EE54C5}" sibTransId="{25020C1B-A3A9-4EB5-8A9D-CC39CC67C8CF}"/>
    <dgm:cxn modelId="{B8D63B2A-0166-4933-943B-30670F20E3AE}" srcId="{5FAC36F2-707B-48A2-86BD-210FA7C5B054}" destId="{95D1397E-60B0-4809-AC9E-4A491364B43A}" srcOrd="1" destOrd="0" parTransId="{5636BD4B-2ADB-48EB-BB8F-9D6BFCBB5FD2}" sibTransId="{981FD6C5-A08D-458C-93EE-2A5FCF5A718F}"/>
    <dgm:cxn modelId="{958C5D33-0280-4130-81D8-7DEB708D852D}" type="presOf" srcId="{95D1397E-60B0-4809-AC9E-4A491364B43A}" destId="{FB42971F-F9F9-4DEC-B392-0F5ACCF3954E}" srcOrd="0" destOrd="1" presId="urn:microsoft.com/office/officeart/2005/8/layout/vList5"/>
    <dgm:cxn modelId="{57E23563-B21A-4E1F-9165-E924430FD205}" type="presOf" srcId="{7F569D04-C476-4FE6-AA32-2127B9512076}" destId="{11A89116-A3F8-42BF-A3FB-8BC05817B42C}" srcOrd="0" destOrd="2" presId="urn:microsoft.com/office/officeart/2005/8/layout/vList5"/>
    <dgm:cxn modelId="{0F984866-8A72-4094-9633-2FD2BC22B25D}" srcId="{5FAC36F2-707B-48A2-86BD-210FA7C5B054}" destId="{53D3255C-638B-44D9-9540-5DC0FA58AE34}" srcOrd="0" destOrd="0" parTransId="{43474054-3ED5-4A68-8146-FA6ACBDC07F3}" sibTransId="{7D000EA8-52B2-49FC-BB54-4147B60A9BFB}"/>
    <dgm:cxn modelId="{20CE5E6D-BCBA-41EA-995B-8A26C499C2AA}" type="presOf" srcId="{1B89D737-DED2-4594-B75D-B24BCA40A873}" destId="{A25FA4EE-EF64-4234-B26B-445414A73E84}" srcOrd="0" destOrd="1" presId="urn:microsoft.com/office/officeart/2005/8/layout/vList5"/>
    <dgm:cxn modelId="{8D06C04D-0F4D-4D4A-9684-D5A9CA02FBA0}" type="presOf" srcId="{53D3255C-638B-44D9-9540-5DC0FA58AE34}" destId="{FB42971F-F9F9-4DEC-B392-0F5ACCF3954E}" srcOrd="0" destOrd="0" presId="urn:microsoft.com/office/officeart/2005/8/layout/vList5"/>
    <dgm:cxn modelId="{F6B62473-CC0C-4B4A-81E2-36935F78383D}" srcId="{FD7958CA-BB97-4139-AD80-5B3980230720}" destId="{7F569D04-C476-4FE6-AA32-2127B9512076}" srcOrd="2" destOrd="0" parTransId="{9AAF68AC-0FA3-4E3C-AA90-2C8576459583}" sibTransId="{617B58A6-7473-463D-89FC-DF2082E4CAD4}"/>
    <dgm:cxn modelId="{2B57A573-FBD7-4147-8F04-BA187E8BD35F}" type="presOf" srcId="{FD7958CA-BB97-4139-AD80-5B3980230720}" destId="{A386E20F-E88D-45FA-98F7-6066A2B12DAE}" srcOrd="0" destOrd="0" presId="urn:microsoft.com/office/officeart/2005/8/layout/vList5"/>
    <dgm:cxn modelId="{EB52567B-205F-4F62-B988-8E16A98A8681}" srcId="{5FAC36F2-707B-48A2-86BD-210FA7C5B054}" destId="{B4D62E44-A5BD-444F-AD6E-5819BE9509D4}" srcOrd="2" destOrd="0" parTransId="{C9E7B72E-8E5D-4073-9247-9A0831782A7B}" sibTransId="{28D137E2-36CE-4147-94B7-5048FE30279B}"/>
    <dgm:cxn modelId="{8F05A47E-F6EF-413E-903D-B6347647D1A1}" type="presOf" srcId="{17D58159-9253-4C46-820B-AC82718A6B7C}" destId="{C16CD895-5F00-4596-A158-BFAD33E4D976}" srcOrd="0" destOrd="0" presId="urn:microsoft.com/office/officeart/2005/8/layout/vList5"/>
    <dgm:cxn modelId="{FE91C882-B96A-41CE-8BD5-DEA56D698E1E}" srcId="{17D58159-9253-4C46-820B-AC82718A6B7C}" destId="{C08A45B3-067A-4949-A4B8-82076ACE1608}" srcOrd="1" destOrd="0" parTransId="{5BA87132-AB77-4752-A29D-E95DBD36D406}" sibTransId="{750F99AF-6BBB-4AA1-AC2C-26C53F584C86}"/>
    <dgm:cxn modelId="{52CC2D86-6E79-418C-823B-8AD4C106CA20}" type="presOf" srcId="{E3370210-DBDD-41D1-8E6E-E6ED936425C4}" destId="{A25FA4EE-EF64-4234-B26B-445414A73E84}" srcOrd="0" destOrd="2" presId="urn:microsoft.com/office/officeart/2005/8/layout/vList5"/>
    <dgm:cxn modelId="{8703D28C-F9ED-4BDB-83A1-FF3D9D893E45}" type="presOf" srcId="{9D9C4284-4EF2-45FD-B5E9-2E9D8C4B56E2}" destId="{11A89116-A3F8-42BF-A3FB-8BC05817B42C}" srcOrd="0" destOrd="1" presId="urn:microsoft.com/office/officeart/2005/8/layout/vList5"/>
    <dgm:cxn modelId="{51CDD498-F9FE-46F6-B86E-E3ED7E9D1C86}" srcId="{FD7958CA-BB97-4139-AD80-5B3980230720}" destId="{9D9C4284-4EF2-45FD-B5E9-2E9D8C4B56E2}" srcOrd="1" destOrd="0" parTransId="{8D1652B1-8630-4CC1-B702-A80FB539A42F}" sibTransId="{1B0C9CBA-2485-4F2E-8F16-7AC9E87CCCE0}"/>
    <dgm:cxn modelId="{B21142B5-5BD4-4BE2-8F3B-5DA3BDD48CCE}" type="presOf" srcId="{5FAC36F2-707B-48A2-86BD-210FA7C5B054}" destId="{C5C96CFB-33BB-433E-83FD-FFF058365D4C}" srcOrd="0" destOrd="0" presId="urn:microsoft.com/office/officeart/2005/8/layout/vList5"/>
    <dgm:cxn modelId="{787270BF-6F99-46C7-85EE-F25119DD40A2}" type="presOf" srcId="{DC59DC8A-3905-4AC6-8754-25C0E437C926}" destId="{A25FA4EE-EF64-4234-B26B-445414A73E84}" srcOrd="0" destOrd="0" presId="urn:microsoft.com/office/officeart/2005/8/layout/vList5"/>
    <dgm:cxn modelId="{7FBE6ECF-ABF7-45B1-B2D1-0AC4518F1453}" srcId="{17D58159-9253-4C46-820B-AC82718A6B7C}" destId="{5FAC36F2-707B-48A2-86BD-210FA7C5B054}" srcOrd="0" destOrd="0" parTransId="{C9E4C009-5F82-40EA-93F7-577788989A00}" sibTransId="{7D8FE465-FF61-43C4-9EEB-9CDB9380E02B}"/>
    <dgm:cxn modelId="{22207ED2-580D-4DB9-B483-D2096A8A6DEA}" type="presOf" srcId="{32631389-38F1-46A1-AA67-1FBF5287CE8C}" destId="{11A89116-A3F8-42BF-A3FB-8BC05817B42C}" srcOrd="0" destOrd="0" presId="urn:microsoft.com/office/officeart/2005/8/layout/vList5"/>
    <dgm:cxn modelId="{F5959BDE-79FA-4D07-9E21-BAC0B2A420C1}" type="presOf" srcId="{C08A45B3-067A-4949-A4B8-82076ACE1608}" destId="{DFBE7430-C628-425B-8422-095B2217FC26}" srcOrd="0" destOrd="0" presId="urn:microsoft.com/office/officeart/2005/8/layout/vList5"/>
    <dgm:cxn modelId="{468367E4-AC85-422D-9942-2E202DCEF5F9}" srcId="{C08A45B3-067A-4949-A4B8-82076ACE1608}" destId="{DC59DC8A-3905-4AC6-8754-25C0E437C926}" srcOrd="0" destOrd="0" parTransId="{729AB780-875A-41F4-9AA8-75B442B45AA7}" sibTransId="{6771F3D0-88C8-4569-9D36-852B217DDA90}"/>
    <dgm:cxn modelId="{C41686FE-16B7-4E33-89B8-E9BE49A130FB}" type="presOf" srcId="{B4D62E44-A5BD-444F-AD6E-5819BE9509D4}" destId="{FB42971F-F9F9-4DEC-B392-0F5ACCF3954E}" srcOrd="0" destOrd="2" presId="urn:microsoft.com/office/officeart/2005/8/layout/vList5"/>
    <dgm:cxn modelId="{20DDE095-9955-4EFE-A79D-50AC504BB479}" type="presParOf" srcId="{C16CD895-5F00-4596-A158-BFAD33E4D976}" destId="{2AA62066-7F46-4F3F-94B0-E26156B4C956}" srcOrd="0" destOrd="0" presId="urn:microsoft.com/office/officeart/2005/8/layout/vList5"/>
    <dgm:cxn modelId="{F8FA5316-0C58-4638-A86B-4F9A89254391}" type="presParOf" srcId="{2AA62066-7F46-4F3F-94B0-E26156B4C956}" destId="{C5C96CFB-33BB-433E-83FD-FFF058365D4C}" srcOrd="0" destOrd="0" presId="urn:microsoft.com/office/officeart/2005/8/layout/vList5"/>
    <dgm:cxn modelId="{2278E9FB-940D-4606-A217-A88581ECFD78}" type="presParOf" srcId="{2AA62066-7F46-4F3F-94B0-E26156B4C956}" destId="{FB42971F-F9F9-4DEC-B392-0F5ACCF3954E}" srcOrd="1" destOrd="0" presId="urn:microsoft.com/office/officeart/2005/8/layout/vList5"/>
    <dgm:cxn modelId="{2ABD0288-FD71-4C93-8E69-AFA6807CB011}" type="presParOf" srcId="{C16CD895-5F00-4596-A158-BFAD33E4D976}" destId="{9603CEB6-02FE-44AA-9178-4F7054620873}" srcOrd="1" destOrd="0" presId="urn:microsoft.com/office/officeart/2005/8/layout/vList5"/>
    <dgm:cxn modelId="{59A07D75-0226-433D-9032-0C68DA03F042}" type="presParOf" srcId="{C16CD895-5F00-4596-A158-BFAD33E4D976}" destId="{48FDEDD0-7FBA-499E-BE18-908323BBAC87}" srcOrd="2" destOrd="0" presId="urn:microsoft.com/office/officeart/2005/8/layout/vList5"/>
    <dgm:cxn modelId="{CD815278-6DE4-4F4A-B2A6-6301FBAB0C58}" type="presParOf" srcId="{48FDEDD0-7FBA-499E-BE18-908323BBAC87}" destId="{DFBE7430-C628-425B-8422-095B2217FC26}" srcOrd="0" destOrd="0" presId="urn:microsoft.com/office/officeart/2005/8/layout/vList5"/>
    <dgm:cxn modelId="{79132F20-BCAD-45FA-A848-B8F9482CE787}" type="presParOf" srcId="{48FDEDD0-7FBA-499E-BE18-908323BBAC87}" destId="{A25FA4EE-EF64-4234-B26B-445414A73E84}" srcOrd="1" destOrd="0" presId="urn:microsoft.com/office/officeart/2005/8/layout/vList5"/>
    <dgm:cxn modelId="{8E6FDE8E-0A24-4161-8DA8-10C05866DAE7}" type="presParOf" srcId="{C16CD895-5F00-4596-A158-BFAD33E4D976}" destId="{1F5B8377-F366-4C9A-8A3A-5EC823561B0D}" srcOrd="3" destOrd="0" presId="urn:microsoft.com/office/officeart/2005/8/layout/vList5"/>
    <dgm:cxn modelId="{919B2097-216E-4EAD-B967-379733721D26}" type="presParOf" srcId="{C16CD895-5F00-4596-A158-BFAD33E4D976}" destId="{5053F90E-1C6A-488B-B121-B35A2CFDE573}" srcOrd="4" destOrd="0" presId="urn:microsoft.com/office/officeart/2005/8/layout/vList5"/>
    <dgm:cxn modelId="{BBA4B740-0D8D-495A-80B8-1748CE509A8F}" type="presParOf" srcId="{5053F90E-1C6A-488B-B121-B35A2CFDE573}" destId="{A386E20F-E88D-45FA-98F7-6066A2B12DAE}" srcOrd="0" destOrd="0" presId="urn:microsoft.com/office/officeart/2005/8/layout/vList5"/>
    <dgm:cxn modelId="{A381E4CF-A221-47D7-802A-C56C508392CC}" type="presParOf" srcId="{5053F90E-1C6A-488B-B121-B35A2CFDE573}" destId="{11A89116-A3F8-42BF-A3FB-8BC05817B42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AED150-1C1F-4016-9CCB-F83E23CF44E2}" type="doc">
      <dgm:prSet loTypeId="urn:microsoft.com/office/officeart/2005/8/layout/hList1" loCatId="list" qsTypeId="urn:microsoft.com/office/officeart/2005/8/quickstyle/3d1" qsCatId="3D" csTypeId="urn:microsoft.com/office/officeart/2005/8/colors/accent0_3" csCatId="mainScheme" phldr="1"/>
      <dgm:spPr/>
      <dgm:t>
        <a:bodyPr/>
        <a:lstStyle/>
        <a:p>
          <a:endParaRPr lang="es-PA"/>
        </a:p>
      </dgm:t>
    </dgm:pt>
    <dgm:pt modelId="{2CEBF2CE-E330-498B-B0D3-8A5A4C0D2589}">
      <dgm:prSet phldrT="[Text]"/>
      <dgm:spPr/>
      <dgm:t>
        <a:bodyPr/>
        <a:lstStyle/>
        <a:p>
          <a:r>
            <a:rPr lang="es-ES" dirty="0"/>
            <a:t>Sexo </a:t>
          </a:r>
          <a:endParaRPr lang="es-PA" dirty="0"/>
        </a:p>
      </dgm:t>
    </dgm:pt>
    <dgm:pt modelId="{C5C2D7D1-E6CC-449D-ACFE-2D1E9FF77CCA}" type="parTrans" cxnId="{9924E264-628A-461F-BF30-5E154ADA47A2}">
      <dgm:prSet/>
      <dgm:spPr/>
      <dgm:t>
        <a:bodyPr/>
        <a:lstStyle/>
        <a:p>
          <a:endParaRPr lang="es-PA"/>
        </a:p>
      </dgm:t>
    </dgm:pt>
    <dgm:pt modelId="{C64A0DB3-B389-433D-BE12-B5F7E8277AFF}" type="sibTrans" cxnId="{9924E264-628A-461F-BF30-5E154ADA47A2}">
      <dgm:prSet/>
      <dgm:spPr/>
      <dgm:t>
        <a:bodyPr/>
        <a:lstStyle/>
        <a:p>
          <a:endParaRPr lang="es-PA"/>
        </a:p>
      </dgm:t>
    </dgm:pt>
    <dgm:pt modelId="{CAB81C35-0875-4C9E-9826-BE46F2E498C3}">
      <dgm:prSet phldrT="[Text]"/>
      <dgm:spPr/>
      <dgm:t>
        <a:bodyPr/>
        <a:lstStyle/>
        <a:p>
          <a:r>
            <a:rPr lang="es-ES" dirty="0"/>
            <a:t>Europa</a:t>
          </a:r>
          <a:endParaRPr lang="es-PA" dirty="0"/>
        </a:p>
      </dgm:t>
    </dgm:pt>
    <dgm:pt modelId="{76B7E556-1BC3-4C79-A789-C8C0CFAEB51B}" type="parTrans" cxnId="{92DA4978-AD63-4E80-A33F-389E4435427D}">
      <dgm:prSet/>
      <dgm:spPr/>
      <dgm:t>
        <a:bodyPr/>
        <a:lstStyle/>
        <a:p>
          <a:endParaRPr lang="es-PA"/>
        </a:p>
      </dgm:t>
    </dgm:pt>
    <dgm:pt modelId="{5671B135-F488-437B-ACB1-B5853544325F}" type="sibTrans" cxnId="{92DA4978-AD63-4E80-A33F-389E4435427D}">
      <dgm:prSet/>
      <dgm:spPr/>
      <dgm:t>
        <a:bodyPr/>
        <a:lstStyle/>
        <a:p>
          <a:endParaRPr lang="es-PA"/>
        </a:p>
      </dgm:t>
    </dgm:pt>
    <dgm:pt modelId="{85BE583C-ACE0-4306-9975-09B934B11C18}">
      <dgm:prSet phldrT="[Text]"/>
      <dgm:spPr/>
      <dgm:t>
        <a:bodyPr/>
        <a:lstStyle/>
        <a:p>
          <a:r>
            <a:rPr lang="es-ES" dirty="0"/>
            <a:t>Estados Unidos (USRDS)</a:t>
          </a:r>
          <a:endParaRPr lang="es-PA" dirty="0"/>
        </a:p>
      </dgm:t>
    </dgm:pt>
    <dgm:pt modelId="{2511B43F-BBF6-43FB-898F-05E71B767232}" type="parTrans" cxnId="{1714894B-D74D-4E0C-BE55-97DFB59A3D0D}">
      <dgm:prSet/>
      <dgm:spPr/>
      <dgm:t>
        <a:bodyPr/>
        <a:lstStyle/>
        <a:p>
          <a:endParaRPr lang="es-PA"/>
        </a:p>
      </dgm:t>
    </dgm:pt>
    <dgm:pt modelId="{B39E7C67-AF5D-4FCA-BE16-CD1112B2F2DC}" type="sibTrans" cxnId="{1714894B-D74D-4E0C-BE55-97DFB59A3D0D}">
      <dgm:prSet/>
      <dgm:spPr/>
      <dgm:t>
        <a:bodyPr/>
        <a:lstStyle/>
        <a:p>
          <a:endParaRPr lang="es-PA"/>
        </a:p>
      </dgm:t>
    </dgm:pt>
    <dgm:pt modelId="{CE86468B-47DC-4583-98F8-B580DE8617A7}">
      <dgm:prSet phldrT="[Text]"/>
      <dgm:spPr/>
      <dgm:t>
        <a:bodyPr/>
        <a:lstStyle/>
        <a:p>
          <a:r>
            <a:rPr lang="es-ES" dirty="0"/>
            <a:t>Edad </a:t>
          </a:r>
          <a:endParaRPr lang="es-PA" dirty="0"/>
        </a:p>
      </dgm:t>
    </dgm:pt>
    <dgm:pt modelId="{B9ABD009-B138-4C01-9BDD-99529E5BEFEE}" type="parTrans" cxnId="{07FF11C7-D867-4749-A4CE-A5D1DC8AEA96}">
      <dgm:prSet/>
      <dgm:spPr/>
      <dgm:t>
        <a:bodyPr/>
        <a:lstStyle/>
        <a:p>
          <a:endParaRPr lang="es-PA"/>
        </a:p>
      </dgm:t>
    </dgm:pt>
    <dgm:pt modelId="{98C44356-5ED2-45C2-8835-AC74004310E4}" type="sibTrans" cxnId="{07FF11C7-D867-4749-A4CE-A5D1DC8AEA96}">
      <dgm:prSet/>
      <dgm:spPr/>
      <dgm:t>
        <a:bodyPr/>
        <a:lstStyle/>
        <a:p>
          <a:endParaRPr lang="es-PA"/>
        </a:p>
      </dgm:t>
    </dgm:pt>
    <dgm:pt modelId="{B82BB87D-9F52-4265-996B-44A864B3FAE6}">
      <dgm:prSet phldrT="[Text]"/>
      <dgm:spPr/>
      <dgm:t>
        <a:bodyPr/>
        <a:lstStyle/>
        <a:p>
          <a:r>
            <a:rPr lang="es-ES" b="1" dirty="0"/>
            <a:t>Estados Unidos (USRDS)</a:t>
          </a:r>
          <a:endParaRPr lang="es-PA" b="1" dirty="0"/>
        </a:p>
      </dgm:t>
    </dgm:pt>
    <dgm:pt modelId="{88FE9E5C-E3F9-4AA5-B040-DEFCE6FAE9D0}" type="parTrans" cxnId="{39CBC06D-79D2-4F47-BC24-B591626E2A77}">
      <dgm:prSet/>
      <dgm:spPr/>
      <dgm:t>
        <a:bodyPr/>
        <a:lstStyle/>
        <a:p>
          <a:endParaRPr lang="es-PA"/>
        </a:p>
      </dgm:t>
    </dgm:pt>
    <dgm:pt modelId="{2BDD9913-AB9E-4F20-8E43-7B10FC03C57A}" type="sibTrans" cxnId="{39CBC06D-79D2-4F47-BC24-B591626E2A77}">
      <dgm:prSet/>
      <dgm:spPr/>
      <dgm:t>
        <a:bodyPr/>
        <a:lstStyle/>
        <a:p>
          <a:endParaRPr lang="es-PA"/>
        </a:p>
      </dgm:t>
    </dgm:pt>
    <dgm:pt modelId="{A45FFD7C-B4EB-473B-BE52-5D6B2522EDED}">
      <dgm:prSet phldrT="[Text]"/>
      <dgm:spPr/>
      <dgm:t>
        <a:bodyPr/>
        <a:lstStyle/>
        <a:p>
          <a:r>
            <a:rPr lang="es-ES" dirty="0">
              <a:latin typeface="Yu Gothic UI" panose="020B0500000000000000" pitchFamily="34" charset="-128"/>
              <a:ea typeface="Yu Gothic UI" panose="020B0500000000000000" pitchFamily="34" charset="-128"/>
            </a:rPr>
            <a:t>↑</a:t>
          </a:r>
          <a:r>
            <a:rPr lang="es-ES" dirty="0"/>
            <a:t> de 45-74 años y  &gt;75 años</a:t>
          </a:r>
          <a:endParaRPr lang="es-PA" dirty="0"/>
        </a:p>
      </dgm:t>
    </dgm:pt>
    <dgm:pt modelId="{53533062-ECC8-4ADD-92C0-69D6FA2F22BB}" type="parTrans" cxnId="{CC7D51FA-D150-468A-9E5D-981407B6B6FC}">
      <dgm:prSet/>
      <dgm:spPr/>
      <dgm:t>
        <a:bodyPr/>
        <a:lstStyle/>
        <a:p>
          <a:endParaRPr lang="es-PA"/>
        </a:p>
      </dgm:t>
    </dgm:pt>
    <dgm:pt modelId="{4E5996BD-A756-4765-A1DF-7C9E4BD8BE6A}" type="sibTrans" cxnId="{CC7D51FA-D150-468A-9E5D-981407B6B6FC}">
      <dgm:prSet/>
      <dgm:spPr/>
      <dgm:t>
        <a:bodyPr/>
        <a:lstStyle/>
        <a:p>
          <a:endParaRPr lang="es-PA"/>
        </a:p>
      </dgm:t>
    </dgm:pt>
    <dgm:pt modelId="{6EAE6154-334B-4EE0-B17B-FD31AD0E675B}">
      <dgm:prSet phldrT="[Text]"/>
      <dgm:spPr/>
      <dgm:t>
        <a:bodyPr/>
        <a:lstStyle/>
        <a:p>
          <a:r>
            <a:rPr lang="es-ES" dirty="0"/>
            <a:t>Raza </a:t>
          </a:r>
          <a:endParaRPr lang="es-PA" dirty="0"/>
        </a:p>
      </dgm:t>
    </dgm:pt>
    <dgm:pt modelId="{350A8D7A-AA34-4D79-9D8C-D82FA549CD05}" type="parTrans" cxnId="{4139BFC6-394F-4802-9CDA-81DF73A1D645}">
      <dgm:prSet/>
      <dgm:spPr/>
      <dgm:t>
        <a:bodyPr/>
        <a:lstStyle/>
        <a:p>
          <a:endParaRPr lang="es-PA"/>
        </a:p>
      </dgm:t>
    </dgm:pt>
    <dgm:pt modelId="{D4629FF2-D395-4522-9976-794F67397183}" type="sibTrans" cxnId="{4139BFC6-394F-4802-9CDA-81DF73A1D645}">
      <dgm:prSet/>
      <dgm:spPr/>
      <dgm:t>
        <a:bodyPr/>
        <a:lstStyle/>
        <a:p>
          <a:endParaRPr lang="es-PA"/>
        </a:p>
      </dgm:t>
    </dgm:pt>
    <dgm:pt modelId="{B30FB476-0131-4820-8D24-5C0C29BB4B45}">
      <dgm:prSet phldrT="[Text]"/>
      <dgm:spPr/>
      <dgm:t>
        <a:bodyPr/>
        <a:lstStyle/>
        <a:p>
          <a:r>
            <a:rPr lang="es-ES" dirty="0" err="1"/>
            <a:t>Afroamaericanos</a:t>
          </a:r>
          <a:endParaRPr lang="es-PA" dirty="0"/>
        </a:p>
      </dgm:t>
    </dgm:pt>
    <dgm:pt modelId="{E04B1D9C-A781-4497-B239-B4F5A73043FD}" type="parTrans" cxnId="{D26083F9-6FF8-4CBC-A7CE-60C7A66F96B8}">
      <dgm:prSet/>
      <dgm:spPr/>
      <dgm:t>
        <a:bodyPr/>
        <a:lstStyle/>
        <a:p>
          <a:endParaRPr lang="es-PA"/>
        </a:p>
      </dgm:t>
    </dgm:pt>
    <dgm:pt modelId="{6B2D50D4-DEB0-4166-A573-DC0CDC818CEE}" type="sibTrans" cxnId="{D26083F9-6FF8-4CBC-A7CE-60C7A66F96B8}">
      <dgm:prSet/>
      <dgm:spPr/>
      <dgm:t>
        <a:bodyPr/>
        <a:lstStyle/>
        <a:p>
          <a:endParaRPr lang="es-PA"/>
        </a:p>
      </dgm:t>
    </dgm:pt>
    <dgm:pt modelId="{ABB18F5F-3D62-4F39-A820-7655C8F1620B}">
      <dgm:prSet phldrT="[Text]"/>
      <dgm:spPr/>
      <dgm:t>
        <a:bodyPr/>
        <a:lstStyle/>
        <a:p>
          <a:endParaRPr lang="es-PA" dirty="0"/>
        </a:p>
      </dgm:t>
    </dgm:pt>
    <dgm:pt modelId="{1E93A646-8E46-45EF-8AEC-24A4777662A6}" type="parTrans" cxnId="{5C106EC4-5B3F-49CD-80F0-76A684458A63}">
      <dgm:prSet/>
      <dgm:spPr/>
      <dgm:t>
        <a:bodyPr/>
        <a:lstStyle/>
        <a:p>
          <a:endParaRPr lang="es-PA"/>
        </a:p>
      </dgm:t>
    </dgm:pt>
    <dgm:pt modelId="{352F8DFD-08E0-4884-B4D4-507516D17543}" type="sibTrans" cxnId="{5C106EC4-5B3F-49CD-80F0-76A684458A63}">
      <dgm:prSet/>
      <dgm:spPr/>
      <dgm:t>
        <a:bodyPr/>
        <a:lstStyle/>
        <a:p>
          <a:endParaRPr lang="es-PA"/>
        </a:p>
      </dgm:t>
    </dgm:pt>
    <dgm:pt modelId="{49E8BBE3-315D-4EAA-87C6-EAA6DBAA5358}">
      <dgm:prSet phldrT="[Text]"/>
      <dgm:spPr/>
      <dgm:t>
        <a:bodyPr/>
        <a:lstStyle/>
        <a:p>
          <a:r>
            <a:rPr lang="es-ES" b="1" dirty="0"/>
            <a:t>Mayor frecuencia en hombres </a:t>
          </a:r>
          <a:endParaRPr lang="es-PA" b="1" dirty="0"/>
        </a:p>
      </dgm:t>
    </dgm:pt>
    <dgm:pt modelId="{8D20A7D6-2DF4-474D-A340-2DB3C8B446F2}" type="parTrans" cxnId="{505100EC-82DD-4B90-8A6E-6A004DDBF9B2}">
      <dgm:prSet/>
      <dgm:spPr/>
      <dgm:t>
        <a:bodyPr/>
        <a:lstStyle/>
        <a:p>
          <a:endParaRPr lang="es-PA"/>
        </a:p>
      </dgm:t>
    </dgm:pt>
    <dgm:pt modelId="{EC140B02-9A62-499F-AC7D-268CA9803B0C}" type="sibTrans" cxnId="{505100EC-82DD-4B90-8A6E-6A004DDBF9B2}">
      <dgm:prSet/>
      <dgm:spPr/>
      <dgm:t>
        <a:bodyPr/>
        <a:lstStyle/>
        <a:p>
          <a:endParaRPr lang="es-PA"/>
        </a:p>
      </dgm:t>
    </dgm:pt>
    <dgm:pt modelId="{81F0B14B-1F3F-4F93-A94D-187C6E8C279D}">
      <dgm:prSet phldrT="[Text]"/>
      <dgm:spPr/>
      <dgm:t>
        <a:bodyPr/>
        <a:lstStyle/>
        <a:p>
          <a:r>
            <a:rPr lang="es-ES" b="1" dirty="0"/>
            <a:t>KEEP México, KEEP US</a:t>
          </a:r>
          <a:endParaRPr lang="es-PA" b="1" dirty="0"/>
        </a:p>
      </dgm:t>
    </dgm:pt>
    <dgm:pt modelId="{185F3DBE-CFF1-4B4D-B2ED-205F2C880897}" type="parTrans" cxnId="{A30B2D9D-B2DB-420C-8D3D-8D242F352477}">
      <dgm:prSet/>
      <dgm:spPr/>
      <dgm:t>
        <a:bodyPr/>
        <a:lstStyle/>
        <a:p>
          <a:endParaRPr lang="es-PA"/>
        </a:p>
      </dgm:t>
    </dgm:pt>
    <dgm:pt modelId="{215724A0-F2CD-460B-84D9-9997DFFE296F}" type="sibTrans" cxnId="{A30B2D9D-B2DB-420C-8D3D-8D242F352477}">
      <dgm:prSet/>
      <dgm:spPr/>
      <dgm:t>
        <a:bodyPr/>
        <a:lstStyle/>
        <a:p>
          <a:endParaRPr lang="es-PA"/>
        </a:p>
      </dgm:t>
    </dgm:pt>
    <dgm:pt modelId="{3CC65EDD-1C16-4452-BAE6-7B242ECCF5CA}">
      <dgm:prSet phldrT="[Text]"/>
      <dgm:spPr/>
      <dgm:t>
        <a:bodyPr/>
        <a:lstStyle/>
        <a:p>
          <a:r>
            <a:rPr lang="es-ES" dirty="0"/>
            <a:t>Mayor frecuencia en mujeres*</a:t>
          </a:r>
          <a:endParaRPr lang="es-PA" dirty="0"/>
        </a:p>
      </dgm:t>
    </dgm:pt>
    <dgm:pt modelId="{9C62ED94-BCBD-40F0-BCFB-FB96E106F68C}" type="parTrans" cxnId="{111D3DBA-856B-4485-A340-BA0CE459746E}">
      <dgm:prSet/>
      <dgm:spPr/>
      <dgm:t>
        <a:bodyPr/>
        <a:lstStyle/>
        <a:p>
          <a:endParaRPr lang="es-PA"/>
        </a:p>
      </dgm:t>
    </dgm:pt>
    <dgm:pt modelId="{4BD0DE45-FD9C-486E-9938-A3C1AB6CE267}" type="sibTrans" cxnId="{111D3DBA-856B-4485-A340-BA0CE459746E}">
      <dgm:prSet/>
      <dgm:spPr/>
      <dgm:t>
        <a:bodyPr/>
        <a:lstStyle/>
        <a:p>
          <a:endParaRPr lang="es-PA"/>
        </a:p>
      </dgm:t>
    </dgm:pt>
    <dgm:pt modelId="{E8227742-C860-4F86-B987-13B13A0352FA}">
      <dgm:prSet phldrT="[Text]"/>
      <dgm:spPr/>
      <dgm:t>
        <a:bodyPr/>
        <a:lstStyle/>
        <a:p>
          <a:r>
            <a:rPr lang="es-ES" dirty="0"/>
            <a:t>Mayor velocidad de progresión (USRDS)</a:t>
          </a:r>
          <a:endParaRPr lang="es-PA" dirty="0"/>
        </a:p>
      </dgm:t>
    </dgm:pt>
    <dgm:pt modelId="{B7575B26-3E3A-49A4-9ACB-E835C5D28ADA}" type="parTrans" cxnId="{B31FE462-2E03-49B2-A8CB-3E0BB70FC620}">
      <dgm:prSet/>
      <dgm:spPr/>
      <dgm:t>
        <a:bodyPr/>
        <a:lstStyle/>
        <a:p>
          <a:endParaRPr lang="es-PA"/>
        </a:p>
      </dgm:t>
    </dgm:pt>
    <dgm:pt modelId="{56D216B8-164A-4C5A-BB0B-8FF61DA40496}" type="sibTrans" cxnId="{B31FE462-2E03-49B2-A8CB-3E0BB70FC620}">
      <dgm:prSet/>
      <dgm:spPr/>
      <dgm:t>
        <a:bodyPr/>
        <a:lstStyle/>
        <a:p>
          <a:endParaRPr lang="es-PA"/>
        </a:p>
      </dgm:t>
    </dgm:pt>
    <dgm:pt modelId="{8704231B-ADBA-4944-A70C-3C4D4F0C72F8}">
      <dgm:prSet phldrT="[Text]"/>
      <dgm:spPr/>
      <dgm:t>
        <a:bodyPr/>
        <a:lstStyle/>
        <a:p>
          <a:r>
            <a:rPr lang="es-ES" dirty="0"/>
            <a:t>Mayor incidencia y prevalencia en afroamericanos e hispanos (USRDS)</a:t>
          </a:r>
          <a:endParaRPr lang="es-PA" dirty="0"/>
        </a:p>
      </dgm:t>
    </dgm:pt>
    <dgm:pt modelId="{D25F840B-9A43-4E15-9D3D-4FACF4D2D903}" type="parTrans" cxnId="{FA5D2AC4-7D60-4BD7-85DC-39C56C212E10}">
      <dgm:prSet/>
      <dgm:spPr/>
      <dgm:t>
        <a:bodyPr/>
        <a:lstStyle/>
        <a:p>
          <a:endParaRPr lang="es-PA"/>
        </a:p>
      </dgm:t>
    </dgm:pt>
    <dgm:pt modelId="{ABEA0F02-1418-4605-98E8-600F1BDCBA4E}" type="sibTrans" cxnId="{FA5D2AC4-7D60-4BD7-85DC-39C56C212E10}">
      <dgm:prSet/>
      <dgm:spPr/>
      <dgm:t>
        <a:bodyPr/>
        <a:lstStyle/>
        <a:p>
          <a:endParaRPr lang="es-PA"/>
        </a:p>
      </dgm:t>
    </dgm:pt>
    <dgm:pt modelId="{C4BDCD24-AC1F-4478-A54D-D4B141205447}">
      <dgm:prSet phldrT="[Text]"/>
      <dgm:spPr/>
      <dgm:t>
        <a:bodyPr/>
        <a:lstStyle/>
        <a:p>
          <a:r>
            <a:rPr lang="es-ES" dirty="0"/>
            <a:t>Diagnóstico/Causa de ERC</a:t>
          </a:r>
          <a:endParaRPr lang="es-PA" dirty="0"/>
        </a:p>
      </dgm:t>
    </dgm:pt>
    <dgm:pt modelId="{71135228-D193-46FB-BD2C-98C1495AB9DE}" type="parTrans" cxnId="{A1A668D2-457A-4097-BE52-4F0C262AB5B9}">
      <dgm:prSet/>
      <dgm:spPr/>
      <dgm:t>
        <a:bodyPr/>
        <a:lstStyle/>
        <a:p>
          <a:endParaRPr lang="es-PA"/>
        </a:p>
      </dgm:t>
    </dgm:pt>
    <dgm:pt modelId="{49111691-B85C-408A-8892-F65791639B6A}" type="sibTrans" cxnId="{A1A668D2-457A-4097-BE52-4F0C262AB5B9}">
      <dgm:prSet/>
      <dgm:spPr/>
      <dgm:t>
        <a:bodyPr/>
        <a:lstStyle/>
        <a:p>
          <a:endParaRPr lang="es-PA"/>
        </a:p>
      </dgm:t>
    </dgm:pt>
    <dgm:pt modelId="{380FA014-08FD-4852-A831-983A32280C1E}">
      <dgm:prSet/>
      <dgm:spPr/>
      <dgm:t>
        <a:bodyPr/>
        <a:lstStyle/>
        <a:p>
          <a:r>
            <a:rPr lang="es-ES" b="1" dirty="0"/>
            <a:t>USRDS</a:t>
          </a:r>
          <a:endParaRPr lang="es-PA" b="1" dirty="0"/>
        </a:p>
      </dgm:t>
    </dgm:pt>
    <dgm:pt modelId="{272029CF-202B-441C-B678-3C0DEE5FAE39}" type="parTrans" cxnId="{FA787C05-782C-4D64-BCE9-BC247DA426E5}">
      <dgm:prSet/>
      <dgm:spPr/>
      <dgm:t>
        <a:bodyPr/>
        <a:lstStyle/>
        <a:p>
          <a:endParaRPr lang="es-PA"/>
        </a:p>
      </dgm:t>
    </dgm:pt>
    <dgm:pt modelId="{B3CCC7A3-11C4-4FE9-9C1F-E6A0656630F9}" type="sibTrans" cxnId="{FA787C05-782C-4D64-BCE9-BC247DA426E5}">
      <dgm:prSet/>
      <dgm:spPr/>
      <dgm:t>
        <a:bodyPr/>
        <a:lstStyle/>
        <a:p>
          <a:endParaRPr lang="es-PA"/>
        </a:p>
      </dgm:t>
    </dgm:pt>
    <dgm:pt modelId="{7A8F53F4-81D8-49B4-B2C8-7AD2B7A08300}">
      <dgm:prSet/>
      <dgm:spPr/>
      <dgm:t>
        <a:bodyPr/>
        <a:lstStyle/>
        <a:p>
          <a:r>
            <a:rPr lang="es-ES" dirty="0"/>
            <a:t>Diabetes Mellitus</a:t>
          </a:r>
          <a:endParaRPr lang="es-PA" dirty="0"/>
        </a:p>
      </dgm:t>
    </dgm:pt>
    <dgm:pt modelId="{A8830080-C299-4DAD-A84C-210FAAEEE591}" type="parTrans" cxnId="{B05CD76A-6710-4824-853E-D381B5057E7A}">
      <dgm:prSet/>
      <dgm:spPr/>
      <dgm:t>
        <a:bodyPr/>
        <a:lstStyle/>
        <a:p>
          <a:endParaRPr lang="es-PA"/>
        </a:p>
      </dgm:t>
    </dgm:pt>
    <dgm:pt modelId="{47698C9C-BF52-44B8-9B3C-1204F0418A40}" type="sibTrans" cxnId="{B05CD76A-6710-4824-853E-D381B5057E7A}">
      <dgm:prSet/>
      <dgm:spPr/>
      <dgm:t>
        <a:bodyPr/>
        <a:lstStyle/>
        <a:p>
          <a:endParaRPr lang="es-PA"/>
        </a:p>
      </dgm:t>
    </dgm:pt>
    <dgm:pt modelId="{39F208C3-4D7A-4EB8-AD25-F27D6B4EEFA2}">
      <dgm:prSet/>
      <dgm:spPr/>
      <dgm:t>
        <a:bodyPr/>
        <a:lstStyle/>
        <a:p>
          <a:r>
            <a:rPr lang="es-ES" dirty="0"/>
            <a:t>Mayor entre afroamericanos</a:t>
          </a:r>
          <a:endParaRPr lang="es-PA" dirty="0"/>
        </a:p>
      </dgm:t>
    </dgm:pt>
    <dgm:pt modelId="{204E2610-D527-4F6D-B4C6-FE5C4CB3880D}" type="parTrans" cxnId="{8B5FF3BB-6030-4734-9349-775889DF168A}">
      <dgm:prSet/>
      <dgm:spPr/>
      <dgm:t>
        <a:bodyPr/>
        <a:lstStyle/>
        <a:p>
          <a:endParaRPr lang="es-PA"/>
        </a:p>
      </dgm:t>
    </dgm:pt>
    <dgm:pt modelId="{2018AB00-82CC-4BA6-9E50-F7034155AB59}" type="sibTrans" cxnId="{8B5FF3BB-6030-4734-9349-775889DF168A}">
      <dgm:prSet/>
      <dgm:spPr/>
      <dgm:t>
        <a:bodyPr/>
        <a:lstStyle/>
        <a:p>
          <a:endParaRPr lang="es-PA"/>
        </a:p>
      </dgm:t>
    </dgm:pt>
    <dgm:pt modelId="{CD5E256A-6A41-4E6F-BB32-D7A4F4D97624}">
      <dgm:prSet/>
      <dgm:spPr/>
      <dgm:t>
        <a:bodyPr/>
        <a:lstStyle/>
        <a:p>
          <a:r>
            <a:rPr lang="es-ES" dirty="0"/>
            <a:t>Hipertensión</a:t>
          </a:r>
          <a:endParaRPr lang="es-PA" dirty="0"/>
        </a:p>
      </dgm:t>
    </dgm:pt>
    <dgm:pt modelId="{608307B3-4E0A-4914-834F-812E0958173F}" type="parTrans" cxnId="{5A76002B-1C1A-4344-8332-202BFB9F8E48}">
      <dgm:prSet/>
      <dgm:spPr/>
      <dgm:t>
        <a:bodyPr/>
        <a:lstStyle/>
        <a:p>
          <a:endParaRPr lang="es-PA"/>
        </a:p>
      </dgm:t>
    </dgm:pt>
    <dgm:pt modelId="{1B6EBAE9-EC96-4EA1-AFE1-911E8CF6D445}" type="sibTrans" cxnId="{5A76002B-1C1A-4344-8332-202BFB9F8E48}">
      <dgm:prSet/>
      <dgm:spPr/>
      <dgm:t>
        <a:bodyPr/>
        <a:lstStyle/>
        <a:p>
          <a:endParaRPr lang="es-PA"/>
        </a:p>
      </dgm:t>
    </dgm:pt>
    <dgm:pt modelId="{A090B9B2-B15C-4D83-ADAB-B55162A70021}">
      <dgm:prSet/>
      <dgm:spPr/>
      <dgm:t>
        <a:bodyPr/>
        <a:lstStyle/>
        <a:p>
          <a:r>
            <a:rPr lang="es-ES" dirty="0"/>
            <a:t>2d causa</a:t>
          </a:r>
          <a:endParaRPr lang="es-PA" dirty="0"/>
        </a:p>
      </dgm:t>
    </dgm:pt>
    <dgm:pt modelId="{3280300F-EF0A-498C-9FC8-FADB75A1F64F}" type="parTrans" cxnId="{5C83847F-05A7-4FDE-8A8B-1121FF515085}">
      <dgm:prSet/>
      <dgm:spPr/>
      <dgm:t>
        <a:bodyPr/>
        <a:lstStyle/>
        <a:p>
          <a:endParaRPr lang="es-PA"/>
        </a:p>
      </dgm:t>
    </dgm:pt>
    <dgm:pt modelId="{E1132B69-DB91-42CB-9064-80ADED6821BA}" type="sibTrans" cxnId="{5C83847F-05A7-4FDE-8A8B-1121FF515085}">
      <dgm:prSet/>
      <dgm:spPr/>
      <dgm:t>
        <a:bodyPr/>
        <a:lstStyle/>
        <a:p>
          <a:endParaRPr lang="es-PA"/>
        </a:p>
      </dgm:t>
    </dgm:pt>
    <dgm:pt modelId="{BC21CE2D-7083-4724-8C91-018C0799CBB9}">
      <dgm:prSet/>
      <dgm:spPr/>
      <dgm:t>
        <a:bodyPr/>
        <a:lstStyle/>
        <a:p>
          <a:r>
            <a:rPr lang="es-ES" dirty="0"/>
            <a:t>1era causa</a:t>
          </a:r>
          <a:endParaRPr lang="es-PA" dirty="0"/>
        </a:p>
      </dgm:t>
    </dgm:pt>
    <dgm:pt modelId="{7EC3021B-60B7-4275-ACF7-81F693CDCB01}" type="parTrans" cxnId="{6DCCC97B-C080-419B-8F8A-C34EEB42E6B2}">
      <dgm:prSet/>
      <dgm:spPr/>
      <dgm:t>
        <a:bodyPr/>
        <a:lstStyle/>
        <a:p>
          <a:endParaRPr lang="es-PA"/>
        </a:p>
      </dgm:t>
    </dgm:pt>
    <dgm:pt modelId="{C4A48C75-B8D3-4DAC-9EE4-EFDCCB383E63}" type="sibTrans" cxnId="{6DCCC97B-C080-419B-8F8A-C34EEB42E6B2}">
      <dgm:prSet/>
      <dgm:spPr/>
      <dgm:t>
        <a:bodyPr/>
        <a:lstStyle/>
        <a:p>
          <a:endParaRPr lang="es-PA"/>
        </a:p>
      </dgm:t>
    </dgm:pt>
    <dgm:pt modelId="{7E90A2AB-9108-4461-BC72-789F76EF4A41}" type="pres">
      <dgm:prSet presAssocID="{BDAED150-1C1F-4016-9CCB-F83E23CF44E2}" presName="Name0" presStyleCnt="0">
        <dgm:presLayoutVars>
          <dgm:dir/>
          <dgm:animLvl val="lvl"/>
          <dgm:resizeHandles val="exact"/>
        </dgm:presLayoutVars>
      </dgm:prSet>
      <dgm:spPr/>
    </dgm:pt>
    <dgm:pt modelId="{61C895D1-836E-4DB2-994F-A7305E831BD3}" type="pres">
      <dgm:prSet presAssocID="{2CEBF2CE-E330-498B-B0D3-8A5A4C0D2589}" presName="composite" presStyleCnt="0"/>
      <dgm:spPr/>
    </dgm:pt>
    <dgm:pt modelId="{F9BD3992-CDE3-4745-9B12-C4BA5C308F2F}" type="pres">
      <dgm:prSet presAssocID="{2CEBF2CE-E330-498B-B0D3-8A5A4C0D2589}" presName="parTx" presStyleLbl="alignNode1" presStyleIdx="0" presStyleCnt="4">
        <dgm:presLayoutVars>
          <dgm:chMax val="0"/>
          <dgm:chPref val="0"/>
          <dgm:bulletEnabled val="1"/>
        </dgm:presLayoutVars>
      </dgm:prSet>
      <dgm:spPr/>
    </dgm:pt>
    <dgm:pt modelId="{4A414D06-ED02-4427-86F0-DE6849B6137C}" type="pres">
      <dgm:prSet presAssocID="{2CEBF2CE-E330-498B-B0D3-8A5A4C0D2589}" presName="desTx" presStyleLbl="alignAccFollowNode1" presStyleIdx="0" presStyleCnt="4">
        <dgm:presLayoutVars>
          <dgm:bulletEnabled val="1"/>
        </dgm:presLayoutVars>
      </dgm:prSet>
      <dgm:spPr/>
    </dgm:pt>
    <dgm:pt modelId="{AD9BAB02-686A-4194-A7D1-CC5979822BE7}" type="pres">
      <dgm:prSet presAssocID="{C64A0DB3-B389-433D-BE12-B5F7E8277AFF}" presName="space" presStyleCnt="0"/>
      <dgm:spPr/>
    </dgm:pt>
    <dgm:pt modelId="{410CF9BD-5885-448B-949E-0E88FF5B8990}" type="pres">
      <dgm:prSet presAssocID="{CE86468B-47DC-4583-98F8-B580DE8617A7}" presName="composite" presStyleCnt="0"/>
      <dgm:spPr/>
    </dgm:pt>
    <dgm:pt modelId="{1D05D77A-6A63-41DD-B416-D4B5A06DD727}" type="pres">
      <dgm:prSet presAssocID="{CE86468B-47DC-4583-98F8-B580DE8617A7}" presName="parTx" presStyleLbl="alignNode1" presStyleIdx="1" presStyleCnt="4">
        <dgm:presLayoutVars>
          <dgm:chMax val="0"/>
          <dgm:chPref val="0"/>
          <dgm:bulletEnabled val="1"/>
        </dgm:presLayoutVars>
      </dgm:prSet>
      <dgm:spPr/>
    </dgm:pt>
    <dgm:pt modelId="{DFF360D7-080A-4B2F-B514-79068026952E}" type="pres">
      <dgm:prSet presAssocID="{CE86468B-47DC-4583-98F8-B580DE8617A7}" presName="desTx" presStyleLbl="alignAccFollowNode1" presStyleIdx="1" presStyleCnt="4">
        <dgm:presLayoutVars>
          <dgm:bulletEnabled val="1"/>
        </dgm:presLayoutVars>
      </dgm:prSet>
      <dgm:spPr/>
    </dgm:pt>
    <dgm:pt modelId="{49DAF90E-F336-4884-AC6C-AA2763828F79}" type="pres">
      <dgm:prSet presAssocID="{98C44356-5ED2-45C2-8835-AC74004310E4}" presName="space" presStyleCnt="0"/>
      <dgm:spPr/>
    </dgm:pt>
    <dgm:pt modelId="{58ABA5F6-A0D7-4680-BF36-0ACD040BFEEF}" type="pres">
      <dgm:prSet presAssocID="{6EAE6154-334B-4EE0-B17B-FD31AD0E675B}" presName="composite" presStyleCnt="0"/>
      <dgm:spPr/>
    </dgm:pt>
    <dgm:pt modelId="{C232C6FC-4757-408B-941B-7011DB6FBE9B}" type="pres">
      <dgm:prSet presAssocID="{6EAE6154-334B-4EE0-B17B-FD31AD0E675B}" presName="parTx" presStyleLbl="alignNode1" presStyleIdx="2" presStyleCnt="4">
        <dgm:presLayoutVars>
          <dgm:chMax val="0"/>
          <dgm:chPref val="0"/>
          <dgm:bulletEnabled val="1"/>
        </dgm:presLayoutVars>
      </dgm:prSet>
      <dgm:spPr/>
    </dgm:pt>
    <dgm:pt modelId="{2B300C43-40F0-44A7-9179-0DC73571BCB7}" type="pres">
      <dgm:prSet presAssocID="{6EAE6154-334B-4EE0-B17B-FD31AD0E675B}" presName="desTx" presStyleLbl="alignAccFollowNode1" presStyleIdx="2" presStyleCnt="4">
        <dgm:presLayoutVars>
          <dgm:bulletEnabled val="1"/>
        </dgm:presLayoutVars>
      </dgm:prSet>
      <dgm:spPr/>
    </dgm:pt>
    <dgm:pt modelId="{FC0E116A-0CC7-47A1-922A-1457A06388F2}" type="pres">
      <dgm:prSet presAssocID="{D4629FF2-D395-4522-9976-794F67397183}" presName="space" presStyleCnt="0"/>
      <dgm:spPr/>
    </dgm:pt>
    <dgm:pt modelId="{5A41EB08-C2CB-4644-802E-AA185454F9B6}" type="pres">
      <dgm:prSet presAssocID="{C4BDCD24-AC1F-4478-A54D-D4B141205447}" presName="composite" presStyleCnt="0"/>
      <dgm:spPr/>
    </dgm:pt>
    <dgm:pt modelId="{3D5BA290-AB56-4864-93BA-501D78F59DB2}" type="pres">
      <dgm:prSet presAssocID="{C4BDCD24-AC1F-4478-A54D-D4B141205447}" presName="parTx" presStyleLbl="alignNode1" presStyleIdx="3" presStyleCnt="4">
        <dgm:presLayoutVars>
          <dgm:chMax val="0"/>
          <dgm:chPref val="0"/>
          <dgm:bulletEnabled val="1"/>
        </dgm:presLayoutVars>
      </dgm:prSet>
      <dgm:spPr/>
    </dgm:pt>
    <dgm:pt modelId="{9C06BEDB-12CF-405C-954F-C44FB02213F5}" type="pres">
      <dgm:prSet presAssocID="{C4BDCD24-AC1F-4478-A54D-D4B141205447}" presName="desTx" presStyleLbl="alignAccFollowNode1" presStyleIdx="3" presStyleCnt="4">
        <dgm:presLayoutVars>
          <dgm:bulletEnabled val="1"/>
        </dgm:presLayoutVars>
      </dgm:prSet>
      <dgm:spPr/>
    </dgm:pt>
  </dgm:ptLst>
  <dgm:cxnLst>
    <dgm:cxn modelId="{EC21B503-8FE4-4BED-9788-185EBA91185B}" type="presOf" srcId="{2CEBF2CE-E330-498B-B0D3-8A5A4C0D2589}" destId="{F9BD3992-CDE3-4745-9B12-C4BA5C308F2F}" srcOrd="0" destOrd="0" presId="urn:microsoft.com/office/officeart/2005/8/layout/hList1"/>
    <dgm:cxn modelId="{FA787C05-782C-4D64-BCE9-BC247DA426E5}" srcId="{C4BDCD24-AC1F-4478-A54D-D4B141205447}" destId="{380FA014-08FD-4852-A831-983A32280C1E}" srcOrd="0" destOrd="0" parTransId="{272029CF-202B-441C-B678-3C0DEE5FAE39}" sibTransId="{B3CCC7A3-11C4-4FE9-9C1F-E6A0656630F9}"/>
    <dgm:cxn modelId="{44CD0606-DF08-44AF-AF0B-5FD5745734D3}" type="presOf" srcId="{BC21CE2D-7083-4724-8C91-018C0799CBB9}" destId="{9C06BEDB-12CF-405C-954F-C44FB02213F5}" srcOrd="0" destOrd="2" presId="urn:microsoft.com/office/officeart/2005/8/layout/hList1"/>
    <dgm:cxn modelId="{CFC4D511-F592-450B-94F7-2D803846E160}" type="presOf" srcId="{81F0B14B-1F3F-4F93-A94D-187C6E8C279D}" destId="{4A414D06-ED02-4427-86F0-DE6849B6137C}" srcOrd="0" destOrd="3" presId="urn:microsoft.com/office/officeart/2005/8/layout/hList1"/>
    <dgm:cxn modelId="{45B5B41D-0639-4D45-BB56-77DC278A5C31}" type="presOf" srcId="{A45FFD7C-B4EB-473B-BE52-5D6B2522EDED}" destId="{DFF360D7-080A-4B2F-B514-79068026952E}" srcOrd="0" destOrd="1" presId="urn:microsoft.com/office/officeart/2005/8/layout/hList1"/>
    <dgm:cxn modelId="{EE4E0A26-CFAA-4EAE-83E4-39285386F400}" type="presOf" srcId="{BDAED150-1C1F-4016-9CCB-F83E23CF44E2}" destId="{7E90A2AB-9108-4461-BC72-789F76EF4A41}" srcOrd="0" destOrd="0" presId="urn:microsoft.com/office/officeart/2005/8/layout/hList1"/>
    <dgm:cxn modelId="{5A76002B-1C1A-4344-8332-202BFB9F8E48}" srcId="{380FA014-08FD-4852-A831-983A32280C1E}" destId="{CD5E256A-6A41-4E6F-BB32-D7A4F4D97624}" srcOrd="2" destOrd="0" parTransId="{608307B3-4E0A-4914-834F-812E0958173F}" sibTransId="{1B6EBAE9-EC96-4EA1-AFE1-911E8CF6D445}"/>
    <dgm:cxn modelId="{9DCA842F-B817-43F1-B3EC-0BA48479D2DF}" type="presOf" srcId="{C4BDCD24-AC1F-4478-A54D-D4B141205447}" destId="{3D5BA290-AB56-4864-93BA-501D78F59DB2}" srcOrd="0" destOrd="0" presId="urn:microsoft.com/office/officeart/2005/8/layout/hList1"/>
    <dgm:cxn modelId="{F070FA35-8162-4AE6-93B1-8019BE9789A7}" type="presOf" srcId="{49E8BBE3-315D-4EAA-87C6-EAA6DBAA5358}" destId="{4A414D06-ED02-4427-86F0-DE6849B6137C}" srcOrd="0" destOrd="0" presId="urn:microsoft.com/office/officeart/2005/8/layout/hList1"/>
    <dgm:cxn modelId="{0562675F-7020-45E6-B834-7892B98BD36F}" type="presOf" srcId="{85BE583C-ACE0-4306-9975-09B934B11C18}" destId="{4A414D06-ED02-4427-86F0-DE6849B6137C}" srcOrd="0" destOrd="2" presId="urn:microsoft.com/office/officeart/2005/8/layout/hList1"/>
    <dgm:cxn modelId="{B31FE462-2E03-49B2-A8CB-3E0BB70FC620}" srcId="{6EAE6154-334B-4EE0-B17B-FD31AD0E675B}" destId="{E8227742-C860-4F86-B987-13B13A0352FA}" srcOrd="1" destOrd="0" parTransId="{B7575B26-3E3A-49A4-9ACB-E835C5D28ADA}" sibTransId="{56D216B8-164A-4C5A-BB0B-8FF61DA40496}"/>
    <dgm:cxn modelId="{22751144-11A0-4708-BA31-2D69B451D777}" type="presOf" srcId="{ABB18F5F-3D62-4F39-A820-7655C8F1620B}" destId="{4A414D06-ED02-4427-86F0-DE6849B6137C}" srcOrd="0" destOrd="5" presId="urn:microsoft.com/office/officeart/2005/8/layout/hList1"/>
    <dgm:cxn modelId="{9924E264-628A-461F-BF30-5E154ADA47A2}" srcId="{BDAED150-1C1F-4016-9CCB-F83E23CF44E2}" destId="{2CEBF2CE-E330-498B-B0D3-8A5A4C0D2589}" srcOrd="0" destOrd="0" parTransId="{C5C2D7D1-E6CC-449D-ACFE-2D1E9FF77CCA}" sibTransId="{C64A0DB3-B389-433D-BE12-B5F7E8277AFF}"/>
    <dgm:cxn modelId="{61A6CD48-92ED-4237-A532-A3B964FAD55B}" type="presOf" srcId="{7A8F53F4-81D8-49B4-B2C8-7AD2B7A08300}" destId="{9C06BEDB-12CF-405C-954F-C44FB02213F5}" srcOrd="0" destOrd="1" presId="urn:microsoft.com/office/officeart/2005/8/layout/hList1"/>
    <dgm:cxn modelId="{B05CD76A-6710-4824-853E-D381B5057E7A}" srcId="{380FA014-08FD-4852-A831-983A32280C1E}" destId="{7A8F53F4-81D8-49B4-B2C8-7AD2B7A08300}" srcOrd="0" destOrd="0" parTransId="{A8830080-C299-4DAD-A84C-210FAAEEE591}" sibTransId="{47698C9C-BF52-44B8-9B3C-1204F0418A40}"/>
    <dgm:cxn modelId="{1714894B-D74D-4E0C-BE55-97DFB59A3D0D}" srcId="{49E8BBE3-315D-4EAA-87C6-EAA6DBAA5358}" destId="{85BE583C-ACE0-4306-9975-09B934B11C18}" srcOrd="1" destOrd="0" parTransId="{2511B43F-BBF6-43FB-898F-05E71B767232}" sibTransId="{B39E7C67-AF5D-4FCA-BE16-CD1112B2F2DC}"/>
    <dgm:cxn modelId="{39CBC06D-79D2-4F47-BC24-B591626E2A77}" srcId="{CE86468B-47DC-4583-98F8-B580DE8617A7}" destId="{B82BB87D-9F52-4265-996B-44A864B3FAE6}" srcOrd="0" destOrd="0" parTransId="{88FE9E5C-E3F9-4AA5-B040-DEFCE6FAE9D0}" sibTransId="{2BDD9913-AB9E-4F20-8E43-7B10FC03C57A}"/>
    <dgm:cxn modelId="{9A8A3775-894A-44E6-A03D-F5A7E04355C5}" type="presOf" srcId="{E8227742-C860-4F86-B987-13B13A0352FA}" destId="{2B300C43-40F0-44A7-9179-0DC73571BCB7}" srcOrd="0" destOrd="1" presId="urn:microsoft.com/office/officeart/2005/8/layout/hList1"/>
    <dgm:cxn modelId="{92DA4978-AD63-4E80-A33F-389E4435427D}" srcId="{49E8BBE3-315D-4EAA-87C6-EAA6DBAA5358}" destId="{CAB81C35-0875-4C9E-9826-BE46F2E498C3}" srcOrd="0" destOrd="0" parTransId="{76B7E556-1BC3-4C79-A789-C8C0CFAEB51B}" sibTransId="{5671B135-F488-437B-ACB1-B5853544325F}"/>
    <dgm:cxn modelId="{6DCCC97B-C080-419B-8F8A-C34EEB42E6B2}" srcId="{7A8F53F4-81D8-49B4-B2C8-7AD2B7A08300}" destId="{BC21CE2D-7083-4724-8C91-018C0799CBB9}" srcOrd="0" destOrd="0" parTransId="{7EC3021B-60B7-4275-ACF7-81F693CDCB01}" sibTransId="{C4A48C75-B8D3-4DAC-9EE4-EFDCCB383E63}"/>
    <dgm:cxn modelId="{5C83847F-05A7-4FDE-8A8B-1121FF515085}" srcId="{CD5E256A-6A41-4E6F-BB32-D7A4F4D97624}" destId="{A090B9B2-B15C-4D83-ADAB-B55162A70021}" srcOrd="0" destOrd="0" parTransId="{3280300F-EF0A-498C-9FC8-FADB75A1F64F}" sibTransId="{E1132B69-DB91-42CB-9064-80ADED6821BA}"/>
    <dgm:cxn modelId="{41D9298C-F549-4D59-A11D-E7A52B3AD8F8}" type="presOf" srcId="{3CC65EDD-1C16-4452-BAE6-7B242ECCF5CA}" destId="{4A414D06-ED02-4427-86F0-DE6849B6137C}" srcOrd="0" destOrd="4" presId="urn:microsoft.com/office/officeart/2005/8/layout/hList1"/>
    <dgm:cxn modelId="{8A4C1B8F-FE5A-49F8-B780-D459BB0F2D56}" type="presOf" srcId="{B82BB87D-9F52-4265-996B-44A864B3FAE6}" destId="{DFF360D7-080A-4B2F-B514-79068026952E}" srcOrd="0" destOrd="0" presId="urn:microsoft.com/office/officeart/2005/8/layout/hList1"/>
    <dgm:cxn modelId="{1EED4091-976D-4928-B6A3-D4F6D09F7806}" type="presOf" srcId="{CAB81C35-0875-4C9E-9826-BE46F2E498C3}" destId="{4A414D06-ED02-4427-86F0-DE6849B6137C}" srcOrd="0" destOrd="1" presId="urn:microsoft.com/office/officeart/2005/8/layout/hList1"/>
    <dgm:cxn modelId="{A30B2D9D-B2DB-420C-8D3D-8D242F352477}" srcId="{2CEBF2CE-E330-498B-B0D3-8A5A4C0D2589}" destId="{81F0B14B-1F3F-4F93-A94D-187C6E8C279D}" srcOrd="1" destOrd="0" parTransId="{185F3DBE-CFF1-4B4D-B2ED-205F2C880897}" sibTransId="{215724A0-F2CD-460B-84D9-9997DFFE296F}"/>
    <dgm:cxn modelId="{4B0AD8AA-2659-47DB-B06D-E86D8F4FF761}" type="presOf" srcId="{39F208C3-4D7A-4EB8-AD25-F27D6B4EEFA2}" destId="{9C06BEDB-12CF-405C-954F-C44FB02213F5}" srcOrd="0" destOrd="3" presId="urn:microsoft.com/office/officeart/2005/8/layout/hList1"/>
    <dgm:cxn modelId="{96EB70B9-FC79-428E-8D4E-2CCD29240995}" type="presOf" srcId="{B30FB476-0131-4820-8D24-5C0C29BB4B45}" destId="{2B300C43-40F0-44A7-9179-0DC73571BCB7}" srcOrd="0" destOrd="0" presId="urn:microsoft.com/office/officeart/2005/8/layout/hList1"/>
    <dgm:cxn modelId="{111D3DBA-856B-4485-A340-BA0CE459746E}" srcId="{81F0B14B-1F3F-4F93-A94D-187C6E8C279D}" destId="{3CC65EDD-1C16-4452-BAE6-7B242ECCF5CA}" srcOrd="0" destOrd="0" parTransId="{9C62ED94-BCBD-40F0-BCFB-FB96E106F68C}" sibTransId="{4BD0DE45-FD9C-486E-9938-A3C1AB6CE267}"/>
    <dgm:cxn modelId="{8B5FF3BB-6030-4734-9349-775889DF168A}" srcId="{380FA014-08FD-4852-A831-983A32280C1E}" destId="{39F208C3-4D7A-4EB8-AD25-F27D6B4EEFA2}" srcOrd="1" destOrd="0" parTransId="{204E2610-D527-4F6D-B4C6-FE5C4CB3880D}" sibTransId="{2018AB00-82CC-4BA6-9E50-F7034155AB59}"/>
    <dgm:cxn modelId="{619328C4-3517-44FD-984E-6FC05CEC77FF}" type="presOf" srcId="{8704231B-ADBA-4944-A70C-3C4D4F0C72F8}" destId="{2B300C43-40F0-44A7-9179-0DC73571BCB7}" srcOrd="0" destOrd="2" presId="urn:microsoft.com/office/officeart/2005/8/layout/hList1"/>
    <dgm:cxn modelId="{FA5D2AC4-7D60-4BD7-85DC-39C56C212E10}" srcId="{6EAE6154-334B-4EE0-B17B-FD31AD0E675B}" destId="{8704231B-ADBA-4944-A70C-3C4D4F0C72F8}" srcOrd="2" destOrd="0" parTransId="{D25F840B-9A43-4E15-9D3D-4FACF4D2D903}" sibTransId="{ABEA0F02-1418-4605-98E8-600F1BDCBA4E}"/>
    <dgm:cxn modelId="{5C106EC4-5B3F-49CD-80F0-76A684458A63}" srcId="{2CEBF2CE-E330-498B-B0D3-8A5A4C0D2589}" destId="{ABB18F5F-3D62-4F39-A820-7655C8F1620B}" srcOrd="2" destOrd="0" parTransId="{1E93A646-8E46-45EF-8AEC-24A4777662A6}" sibTransId="{352F8DFD-08E0-4884-B4D4-507516D17543}"/>
    <dgm:cxn modelId="{4139BFC6-394F-4802-9CDA-81DF73A1D645}" srcId="{BDAED150-1C1F-4016-9CCB-F83E23CF44E2}" destId="{6EAE6154-334B-4EE0-B17B-FD31AD0E675B}" srcOrd="2" destOrd="0" parTransId="{350A8D7A-AA34-4D79-9D8C-D82FA549CD05}" sibTransId="{D4629FF2-D395-4522-9976-794F67397183}"/>
    <dgm:cxn modelId="{07FF11C7-D867-4749-A4CE-A5D1DC8AEA96}" srcId="{BDAED150-1C1F-4016-9CCB-F83E23CF44E2}" destId="{CE86468B-47DC-4583-98F8-B580DE8617A7}" srcOrd="1" destOrd="0" parTransId="{B9ABD009-B138-4C01-9BDD-99529E5BEFEE}" sibTransId="{98C44356-5ED2-45C2-8835-AC74004310E4}"/>
    <dgm:cxn modelId="{A1A668D2-457A-4097-BE52-4F0C262AB5B9}" srcId="{BDAED150-1C1F-4016-9CCB-F83E23CF44E2}" destId="{C4BDCD24-AC1F-4478-A54D-D4B141205447}" srcOrd="3" destOrd="0" parTransId="{71135228-D193-46FB-BD2C-98C1495AB9DE}" sibTransId="{49111691-B85C-408A-8892-F65791639B6A}"/>
    <dgm:cxn modelId="{A8C0E5E5-C276-4733-B668-31305AEE9E8A}" type="presOf" srcId="{CE86468B-47DC-4583-98F8-B580DE8617A7}" destId="{1D05D77A-6A63-41DD-B416-D4B5A06DD727}" srcOrd="0" destOrd="0" presId="urn:microsoft.com/office/officeart/2005/8/layout/hList1"/>
    <dgm:cxn modelId="{72EE2AE7-1E8C-493A-BD27-598D0584CA84}" type="presOf" srcId="{A090B9B2-B15C-4D83-ADAB-B55162A70021}" destId="{9C06BEDB-12CF-405C-954F-C44FB02213F5}" srcOrd="0" destOrd="5" presId="urn:microsoft.com/office/officeart/2005/8/layout/hList1"/>
    <dgm:cxn modelId="{FA8FF1E9-67E1-4798-ADC3-D47695940345}" type="presOf" srcId="{6EAE6154-334B-4EE0-B17B-FD31AD0E675B}" destId="{C232C6FC-4757-408B-941B-7011DB6FBE9B}" srcOrd="0" destOrd="0" presId="urn:microsoft.com/office/officeart/2005/8/layout/hList1"/>
    <dgm:cxn modelId="{505100EC-82DD-4B90-8A6E-6A004DDBF9B2}" srcId="{2CEBF2CE-E330-498B-B0D3-8A5A4C0D2589}" destId="{49E8BBE3-315D-4EAA-87C6-EAA6DBAA5358}" srcOrd="0" destOrd="0" parTransId="{8D20A7D6-2DF4-474D-A340-2DB3C8B446F2}" sibTransId="{EC140B02-9A62-499F-AC7D-268CA9803B0C}"/>
    <dgm:cxn modelId="{68AD79F1-0674-49DE-A427-4F859AF53C95}" type="presOf" srcId="{CD5E256A-6A41-4E6F-BB32-D7A4F4D97624}" destId="{9C06BEDB-12CF-405C-954F-C44FB02213F5}" srcOrd="0" destOrd="4" presId="urn:microsoft.com/office/officeart/2005/8/layout/hList1"/>
    <dgm:cxn modelId="{D26083F9-6FF8-4CBC-A7CE-60C7A66F96B8}" srcId="{6EAE6154-334B-4EE0-B17B-FD31AD0E675B}" destId="{B30FB476-0131-4820-8D24-5C0C29BB4B45}" srcOrd="0" destOrd="0" parTransId="{E04B1D9C-A781-4497-B239-B4F5A73043FD}" sibTransId="{6B2D50D4-DEB0-4166-A573-DC0CDC818CEE}"/>
    <dgm:cxn modelId="{CC7D51FA-D150-468A-9E5D-981407B6B6FC}" srcId="{B82BB87D-9F52-4265-996B-44A864B3FAE6}" destId="{A45FFD7C-B4EB-473B-BE52-5D6B2522EDED}" srcOrd="0" destOrd="0" parTransId="{53533062-ECC8-4ADD-92C0-69D6FA2F22BB}" sibTransId="{4E5996BD-A756-4765-A1DF-7C9E4BD8BE6A}"/>
    <dgm:cxn modelId="{176C32FC-47C2-4DA7-9662-6EBB7D407CE4}" type="presOf" srcId="{380FA014-08FD-4852-A831-983A32280C1E}" destId="{9C06BEDB-12CF-405C-954F-C44FB02213F5}" srcOrd="0" destOrd="0" presId="urn:microsoft.com/office/officeart/2005/8/layout/hList1"/>
    <dgm:cxn modelId="{66934F52-A089-48D3-9227-D8CDE0B4B641}" type="presParOf" srcId="{7E90A2AB-9108-4461-BC72-789F76EF4A41}" destId="{61C895D1-836E-4DB2-994F-A7305E831BD3}" srcOrd="0" destOrd="0" presId="urn:microsoft.com/office/officeart/2005/8/layout/hList1"/>
    <dgm:cxn modelId="{E5979CAF-DA72-459E-8740-484759062FEE}" type="presParOf" srcId="{61C895D1-836E-4DB2-994F-A7305E831BD3}" destId="{F9BD3992-CDE3-4745-9B12-C4BA5C308F2F}" srcOrd="0" destOrd="0" presId="urn:microsoft.com/office/officeart/2005/8/layout/hList1"/>
    <dgm:cxn modelId="{D8B1DDFA-87CA-4E6D-ADD8-A07885DE461A}" type="presParOf" srcId="{61C895D1-836E-4DB2-994F-A7305E831BD3}" destId="{4A414D06-ED02-4427-86F0-DE6849B6137C}" srcOrd="1" destOrd="0" presId="urn:microsoft.com/office/officeart/2005/8/layout/hList1"/>
    <dgm:cxn modelId="{7E0F80CD-2CEF-4675-9A6E-05E38E0764D5}" type="presParOf" srcId="{7E90A2AB-9108-4461-BC72-789F76EF4A41}" destId="{AD9BAB02-686A-4194-A7D1-CC5979822BE7}" srcOrd="1" destOrd="0" presId="urn:microsoft.com/office/officeart/2005/8/layout/hList1"/>
    <dgm:cxn modelId="{BE55C969-D3C6-43A5-809B-277CC2DE5EEE}" type="presParOf" srcId="{7E90A2AB-9108-4461-BC72-789F76EF4A41}" destId="{410CF9BD-5885-448B-949E-0E88FF5B8990}" srcOrd="2" destOrd="0" presId="urn:microsoft.com/office/officeart/2005/8/layout/hList1"/>
    <dgm:cxn modelId="{2B86247F-8108-4592-B40A-4917178FDC9B}" type="presParOf" srcId="{410CF9BD-5885-448B-949E-0E88FF5B8990}" destId="{1D05D77A-6A63-41DD-B416-D4B5A06DD727}" srcOrd="0" destOrd="0" presId="urn:microsoft.com/office/officeart/2005/8/layout/hList1"/>
    <dgm:cxn modelId="{8DC388D5-0AE4-4CC5-9BD2-9F6525589F59}" type="presParOf" srcId="{410CF9BD-5885-448B-949E-0E88FF5B8990}" destId="{DFF360D7-080A-4B2F-B514-79068026952E}" srcOrd="1" destOrd="0" presId="urn:microsoft.com/office/officeart/2005/8/layout/hList1"/>
    <dgm:cxn modelId="{19E91739-62A1-44F6-9270-370815816079}" type="presParOf" srcId="{7E90A2AB-9108-4461-BC72-789F76EF4A41}" destId="{49DAF90E-F336-4884-AC6C-AA2763828F79}" srcOrd="3" destOrd="0" presId="urn:microsoft.com/office/officeart/2005/8/layout/hList1"/>
    <dgm:cxn modelId="{9F7CEBAD-1A49-4835-9C00-8F05ABCECF4B}" type="presParOf" srcId="{7E90A2AB-9108-4461-BC72-789F76EF4A41}" destId="{58ABA5F6-A0D7-4680-BF36-0ACD040BFEEF}" srcOrd="4" destOrd="0" presId="urn:microsoft.com/office/officeart/2005/8/layout/hList1"/>
    <dgm:cxn modelId="{6D615E34-CB42-4FBD-959E-21CCF7956AC6}" type="presParOf" srcId="{58ABA5F6-A0D7-4680-BF36-0ACD040BFEEF}" destId="{C232C6FC-4757-408B-941B-7011DB6FBE9B}" srcOrd="0" destOrd="0" presId="urn:microsoft.com/office/officeart/2005/8/layout/hList1"/>
    <dgm:cxn modelId="{EB7E5C9A-0749-4D1F-8E6E-32F951DFA4DB}" type="presParOf" srcId="{58ABA5F6-A0D7-4680-BF36-0ACD040BFEEF}" destId="{2B300C43-40F0-44A7-9179-0DC73571BCB7}" srcOrd="1" destOrd="0" presId="urn:microsoft.com/office/officeart/2005/8/layout/hList1"/>
    <dgm:cxn modelId="{B146C421-683B-4C00-8784-F6909243C7BA}" type="presParOf" srcId="{7E90A2AB-9108-4461-BC72-789F76EF4A41}" destId="{FC0E116A-0CC7-47A1-922A-1457A06388F2}" srcOrd="5" destOrd="0" presId="urn:microsoft.com/office/officeart/2005/8/layout/hList1"/>
    <dgm:cxn modelId="{9720710B-3471-4861-B44D-E302A24B1A89}" type="presParOf" srcId="{7E90A2AB-9108-4461-BC72-789F76EF4A41}" destId="{5A41EB08-C2CB-4644-802E-AA185454F9B6}" srcOrd="6" destOrd="0" presId="urn:microsoft.com/office/officeart/2005/8/layout/hList1"/>
    <dgm:cxn modelId="{38FDECEC-88F6-49F2-91DC-009E09A88506}" type="presParOf" srcId="{5A41EB08-C2CB-4644-802E-AA185454F9B6}" destId="{3D5BA290-AB56-4864-93BA-501D78F59DB2}" srcOrd="0" destOrd="0" presId="urn:microsoft.com/office/officeart/2005/8/layout/hList1"/>
    <dgm:cxn modelId="{A509B019-9B8D-4246-925E-3F9C38E5AC5C}" type="presParOf" srcId="{5A41EB08-C2CB-4644-802E-AA185454F9B6}" destId="{9C06BEDB-12CF-405C-954F-C44FB02213F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31DE39-0F9D-4178-B34B-C06630D8D77C}"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s-PA"/>
        </a:p>
      </dgm:t>
    </dgm:pt>
    <dgm:pt modelId="{975E9E4F-703C-4612-B560-99AC51C36C9A}">
      <dgm:prSet phldrT="[Texto]"/>
      <dgm:spPr/>
      <dgm:t>
        <a:bodyPr/>
        <a:lstStyle/>
        <a:p>
          <a:r>
            <a:rPr lang="es-ES" dirty="0"/>
            <a:t>TFG </a:t>
          </a:r>
          <a:r>
            <a:rPr lang="es-PA" dirty="0"/>
            <a:t>&lt;60 ml/ min/1.73 m2 por más de 3 meses</a:t>
          </a:r>
        </a:p>
      </dgm:t>
    </dgm:pt>
    <dgm:pt modelId="{A400A828-DC43-4BB0-89F0-970748737354}" type="parTrans" cxnId="{422E92E9-A1A1-4468-8F60-47528CEE3B00}">
      <dgm:prSet/>
      <dgm:spPr/>
      <dgm:t>
        <a:bodyPr/>
        <a:lstStyle/>
        <a:p>
          <a:endParaRPr lang="es-PA"/>
        </a:p>
      </dgm:t>
    </dgm:pt>
    <dgm:pt modelId="{248D69BE-6FCC-43E7-8CBC-DD79713FC938}" type="sibTrans" cxnId="{422E92E9-A1A1-4468-8F60-47528CEE3B00}">
      <dgm:prSet/>
      <dgm:spPr/>
      <dgm:t>
        <a:bodyPr/>
        <a:lstStyle/>
        <a:p>
          <a:endParaRPr lang="es-PA"/>
        </a:p>
      </dgm:t>
    </dgm:pt>
    <dgm:pt modelId="{FA199AE2-0961-42F1-9329-BA126670A532}">
      <dgm:prSet phldrT="[Texto]"/>
      <dgm:spPr/>
      <dgm:t>
        <a:bodyPr/>
        <a:lstStyle/>
        <a:p>
          <a:r>
            <a:rPr lang="es-PA" dirty="0" err="1"/>
            <a:t>Chronic</a:t>
          </a:r>
          <a:r>
            <a:rPr lang="es-PA" dirty="0"/>
            <a:t> </a:t>
          </a:r>
          <a:r>
            <a:rPr lang="es-PA" dirty="0" err="1"/>
            <a:t>Kidney</a:t>
          </a:r>
          <a:r>
            <a:rPr lang="es-PA" dirty="0"/>
            <a:t> </a:t>
          </a:r>
          <a:r>
            <a:rPr lang="es-PA" dirty="0" err="1"/>
            <a:t>Disease</a:t>
          </a:r>
          <a:r>
            <a:rPr lang="es-PA" dirty="0"/>
            <a:t>–</a:t>
          </a:r>
          <a:r>
            <a:rPr lang="es-PA" dirty="0" err="1"/>
            <a:t>Epidemiology</a:t>
          </a:r>
          <a:r>
            <a:rPr lang="es-PA" dirty="0"/>
            <a:t> </a:t>
          </a:r>
          <a:r>
            <a:rPr lang="es-PA" dirty="0" err="1"/>
            <a:t>Collaboration</a:t>
          </a:r>
          <a:r>
            <a:rPr lang="es-PA" dirty="0"/>
            <a:t> (CKD-EPI)</a:t>
          </a:r>
          <a:r>
            <a:rPr lang="es-PA" dirty="0">
              <a:latin typeface="Century Gothic" panose="020B0502020202020204" pitchFamily="34" charset="0"/>
            </a:rPr>
            <a:t>*</a:t>
          </a:r>
          <a:endParaRPr lang="es-PA" dirty="0"/>
        </a:p>
      </dgm:t>
    </dgm:pt>
    <dgm:pt modelId="{835FFF20-9550-4CD6-B95B-4547A126C961}" type="parTrans" cxnId="{6E976E6D-9B14-4863-B8B2-2968F2BCD4FD}">
      <dgm:prSet/>
      <dgm:spPr/>
      <dgm:t>
        <a:bodyPr/>
        <a:lstStyle/>
        <a:p>
          <a:endParaRPr lang="es-PA"/>
        </a:p>
      </dgm:t>
    </dgm:pt>
    <dgm:pt modelId="{45056C74-7F24-4B93-809B-01F8276CB34D}" type="sibTrans" cxnId="{6E976E6D-9B14-4863-B8B2-2968F2BCD4FD}">
      <dgm:prSet/>
      <dgm:spPr/>
      <dgm:t>
        <a:bodyPr/>
        <a:lstStyle/>
        <a:p>
          <a:endParaRPr lang="es-PA"/>
        </a:p>
      </dgm:t>
    </dgm:pt>
    <dgm:pt modelId="{6F288651-02E9-492B-8999-9E7ECB4CFF22}">
      <dgm:prSet phldrT="[Texto]"/>
      <dgm:spPr/>
      <dgm:t>
        <a:bodyPr/>
        <a:lstStyle/>
        <a:p>
          <a:r>
            <a:rPr lang="es-PA" dirty="0"/>
            <a:t>Albuminuria ≥30 mg/g – en 2-3 muestras de orina</a:t>
          </a:r>
        </a:p>
      </dgm:t>
    </dgm:pt>
    <dgm:pt modelId="{B3133E15-4BC6-47BA-B328-055FB14B9862}" type="parTrans" cxnId="{81F145F5-7A60-4FF2-A6CF-4B6A4375F470}">
      <dgm:prSet/>
      <dgm:spPr/>
      <dgm:t>
        <a:bodyPr/>
        <a:lstStyle/>
        <a:p>
          <a:endParaRPr lang="es-PA"/>
        </a:p>
      </dgm:t>
    </dgm:pt>
    <dgm:pt modelId="{CBBC2593-ADDA-4047-8499-856CFBA0EBC3}" type="sibTrans" cxnId="{81F145F5-7A60-4FF2-A6CF-4B6A4375F470}">
      <dgm:prSet/>
      <dgm:spPr/>
      <dgm:t>
        <a:bodyPr/>
        <a:lstStyle/>
        <a:p>
          <a:endParaRPr lang="es-PA"/>
        </a:p>
      </dgm:t>
    </dgm:pt>
    <dgm:pt modelId="{65B8E2CA-34AA-4068-85EF-42B0F7D13550}" type="pres">
      <dgm:prSet presAssocID="{8431DE39-0F9D-4178-B34B-C06630D8D77C}" presName="linear" presStyleCnt="0">
        <dgm:presLayoutVars>
          <dgm:animLvl val="lvl"/>
          <dgm:resizeHandles val="exact"/>
        </dgm:presLayoutVars>
      </dgm:prSet>
      <dgm:spPr/>
    </dgm:pt>
    <dgm:pt modelId="{3ED981B4-CA52-49B7-8166-42BF470B1729}" type="pres">
      <dgm:prSet presAssocID="{975E9E4F-703C-4612-B560-99AC51C36C9A}" presName="parentText" presStyleLbl="node1" presStyleIdx="0" presStyleCnt="2">
        <dgm:presLayoutVars>
          <dgm:chMax val="0"/>
          <dgm:bulletEnabled val="1"/>
        </dgm:presLayoutVars>
      </dgm:prSet>
      <dgm:spPr/>
    </dgm:pt>
    <dgm:pt modelId="{0E2213CF-4FC4-448B-8968-C7C1464FA2D3}" type="pres">
      <dgm:prSet presAssocID="{975E9E4F-703C-4612-B560-99AC51C36C9A}" presName="childText" presStyleLbl="revTx" presStyleIdx="0" presStyleCnt="1">
        <dgm:presLayoutVars>
          <dgm:bulletEnabled val="1"/>
        </dgm:presLayoutVars>
      </dgm:prSet>
      <dgm:spPr/>
    </dgm:pt>
    <dgm:pt modelId="{0B3C3FB8-AEEA-48F2-AB5F-AAC62B677BEB}" type="pres">
      <dgm:prSet presAssocID="{6F288651-02E9-492B-8999-9E7ECB4CFF22}" presName="parentText" presStyleLbl="node1" presStyleIdx="1" presStyleCnt="2">
        <dgm:presLayoutVars>
          <dgm:chMax val="0"/>
          <dgm:bulletEnabled val="1"/>
        </dgm:presLayoutVars>
      </dgm:prSet>
      <dgm:spPr/>
    </dgm:pt>
  </dgm:ptLst>
  <dgm:cxnLst>
    <dgm:cxn modelId="{E0299920-9F23-4429-BBB5-78BC065058E0}" type="presOf" srcId="{975E9E4F-703C-4612-B560-99AC51C36C9A}" destId="{3ED981B4-CA52-49B7-8166-42BF470B1729}" srcOrd="0" destOrd="0" presId="urn:microsoft.com/office/officeart/2005/8/layout/vList2"/>
    <dgm:cxn modelId="{6E976E6D-9B14-4863-B8B2-2968F2BCD4FD}" srcId="{975E9E4F-703C-4612-B560-99AC51C36C9A}" destId="{FA199AE2-0961-42F1-9329-BA126670A532}" srcOrd="0" destOrd="0" parTransId="{835FFF20-9550-4CD6-B95B-4547A126C961}" sibTransId="{45056C74-7F24-4B93-809B-01F8276CB34D}"/>
    <dgm:cxn modelId="{1627D97C-FCF8-42A0-A027-2F13E8A9C3C3}" type="presOf" srcId="{6F288651-02E9-492B-8999-9E7ECB4CFF22}" destId="{0B3C3FB8-AEEA-48F2-AB5F-AAC62B677BEB}" srcOrd="0" destOrd="0" presId="urn:microsoft.com/office/officeart/2005/8/layout/vList2"/>
    <dgm:cxn modelId="{21827E8E-8224-43BC-B5C9-D0D8A544E7F8}" type="presOf" srcId="{FA199AE2-0961-42F1-9329-BA126670A532}" destId="{0E2213CF-4FC4-448B-8968-C7C1464FA2D3}" srcOrd="0" destOrd="0" presId="urn:microsoft.com/office/officeart/2005/8/layout/vList2"/>
    <dgm:cxn modelId="{92889A91-0087-4635-B336-4C152F853DF4}" type="presOf" srcId="{8431DE39-0F9D-4178-B34B-C06630D8D77C}" destId="{65B8E2CA-34AA-4068-85EF-42B0F7D13550}" srcOrd="0" destOrd="0" presId="urn:microsoft.com/office/officeart/2005/8/layout/vList2"/>
    <dgm:cxn modelId="{422E92E9-A1A1-4468-8F60-47528CEE3B00}" srcId="{8431DE39-0F9D-4178-B34B-C06630D8D77C}" destId="{975E9E4F-703C-4612-B560-99AC51C36C9A}" srcOrd="0" destOrd="0" parTransId="{A400A828-DC43-4BB0-89F0-970748737354}" sibTransId="{248D69BE-6FCC-43E7-8CBC-DD79713FC938}"/>
    <dgm:cxn modelId="{81F145F5-7A60-4FF2-A6CF-4B6A4375F470}" srcId="{8431DE39-0F9D-4178-B34B-C06630D8D77C}" destId="{6F288651-02E9-492B-8999-9E7ECB4CFF22}" srcOrd="1" destOrd="0" parTransId="{B3133E15-4BC6-47BA-B328-055FB14B9862}" sibTransId="{CBBC2593-ADDA-4047-8499-856CFBA0EBC3}"/>
    <dgm:cxn modelId="{54CAD9E0-BD5C-4278-82AF-EEE65E83CDC0}" type="presParOf" srcId="{65B8E2CA-34AA-4068-85EF-42B0F7D13550}" destId="{3ED981B4-CA52-49B7-8166-42BF470B1729}" srcOrd="0" destOrd="0" presId="urn:microsoft.com/office/officeart/2005/8/layout/vList2"/>
    <dgm:cxn modelId="{77F201C9-0644-4BF2-8DFE-4BF95DFFD000}" type="presParOf" srcId="{65B8E2CA-34AA-4068-85EF-42B0F7D13550}" destId="{0E2213CF-4FC4-448B-8968-C7C1464FA2D3}" srcOrd="1" destOrd="0" presId="urn:microsoft.com/office/officeart/2005/8/layout/vList2"/>
    <dgm:cxn modelId="{19F10B49-23B2-4E98-B4D0-D040725C7CCB}" type="presParOf" srcId="{65B8E2CA-34AA-4068-85EF-42B0F7D13550}" destId="{0B3C3FB8-AEEA-48F2-AB5F-AAC62B677BE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61A4D2-8EC6-4000-9360-EE6279C30AAA}"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s-PA"/>
        </a:p>
      </dgm:t>
    </dgm:pt>
    <dgm:pt modelId="{3548F9BF-71A4-4A06-BAA2-08F1927BACC1}">
      <dgm:prSet phldrT="[Texto]"/>
      <dgm:spPr/>
      <dgm:t>
        <a:bodyPr/>
        <a:lstStyle/>
        <a:p>
          <a:pPr>
            <a:buFont typeface="Arial" charset="0"/>
            <a:buChar char="•"/>
          </a:pPr>
          <a:r>
            <a:rPr lang="es-PA" dirty="0"/>
            <a:t>Utilizada millones de veces por año en Estados Unidos</a:t>
          </a:r>
        </a:p>
      </dgm:t>
    </dgm:pt>
    <dgm:pt modelId="{CAFA432B-1538-4DB2-A2F8-CE47C6B9514F}" type="parTrans" cxnId="{D12877D8-5290-4F0E-8974-7D35E026E0F3}">
      <dgm:prSet/>
      <dgm:spPr/>
      <dgm:t>
        <a:bodyPr/>
        <a:lstStyle/>
        <a:p>
          <a:endParaRPr lang="es-PA"/>
        </a:p>
      </dgm:t>
    </dgm:pt>
    <dgm:pt modelId="{2574AD24-8AE7-45F5-8316-44E70DFFECE4}" type="sibTrans" cxnId="{D12877D8-5290-4F0E-8974-7D35E026E0F3}">
      <dgm:prSet/>
      <dgm:spPr/>
      <dgm:t>
        <a:bodyPr/>
        <a:lstStyle/>
        <a:p>
          <a:endParaRPr lang="es-PA"/>
        </a:p>
      </dgm:t>
    </dgm:pt>
    <dgm:pt modelId="{DF6E8E6D-9963-45E7-A23E-8FD7E75567F4}">
      <dgm:prSet/>
      <dgm:spPr/>
      <dgm:t>
        <a:bodyPr/>
        <a:lstStyle/>
        <a:p>
          <a:r>
            <a:rPr lang="es-PA"/>
            <a:t>TFG estimada se reporta en </a:t>
          </a:r>
          <a:r>
            <a:rPr lang="en-US"/>
            <a:t>&gt; 90% de los laboratorios de Estados Unidos</a:t>
          </a:r>
          <a:endParaRPr lang="en-US" dirty="0"/>
        </a:p>
      </dgm:t>
    </dgm:pt>
    <dgm:pt modelId="{8F1FE0E8-91EE-4253-8AEF-0FFB49F1D857}" type="parTrans" cxnId="{B0BFE6AB-23DB-4C45-964B-26EB3E062965}">
      <dgm:prSet/>
      <dgm:spPr/>
      <dgm:t>
        <a:bodyPr/>
        <a:lstStyle/>
        <a:p>
          <a:endParaRPr lang="es-PA"/>
        </a:p>
      </dgm:t>
    </dgm:pt>
    <dgm:pt modelId="{E5A851D5-912B-4DC7-A6F3-FD86393F9B03}" type="sibTrans" cxnId="{B0BFE6AB-23DB-4C45-964B-26EB3E062965}">
      <dgm:prSet/>
      <dgm:spPr/>
      <dgm:t>
        <a:bodyPr/>
        <a:lstStyle/>
        <a:p>
          <a:endParaRPr lang="es-PA"/>
        </a:p>
      </dgm:t>
    </dgm:pt>
    <dgm:pt modelId="{D8D15819-CECA-4B58-B2C7-748831788F99}">
      <dgm:prSet/>
      <dgm:spPr/>
      <dgm:t>
        <a:bodyPr/>
        <a:lstStyle/>
        <a:p>
          <a:r>
            <a:rPr lang="en-US" dirty="0" err="1"/>
            <a:t>En</a:t>
          </a:r>
          <a:r>
            <a:rPr lang="en-US" dirty="0"/>
            <a:t> Panamá – </a:t>
          </a:r>
          <a:r>
            <a:rPr lang="en-US" dirty="0" err="1"/>
            <a:t>mejores</a:t>
          </a:r>
          <a:r>
            <a:rPr lang="en-US" dirty="0"/>
            <a:t> </a:t>
          </a:r>
          <a:r>
            <a:rPr lang="en-US" dirty="0" err="1"/>
            <a:t>reportes</a:t>
          </a:r>
          <a:r>
            <a:rPr lang="en-US" dirty="0"/>
            <a:t> </a:t>
          </a:r>
          <a:r>
            <a:rPr lang="en-US" dirty="0" err="1"/>
            <a:t>cada</a:t>
          </a:r>
          <a:r>
            <a:rPr lang="en-US" dirty="0"/>
            <a:t> </a:t>
          </a:r>
          <a:r>
            <a:rPr lang="en-US" dirty="0" err="1"/>
            <a:t>año</a:t>
          </a:r>
          <a:endParaRPr lang="en-US" dirty="0"/>
        </a:p>
      </dgm:t>
    </dgm:pt>
    <dgm:pt modelId="{15FA5980-E4FE-47E8-9AEB-BF3C267A271E}" type="parTrans" cxnId="{1850E42D-0FC3-42EB-BA8A-AD5361DE0922}">
      <dgm:prSet/>
      <dgm:spPr/>
      <dgm:t>
        <a:bodyPr/>
        <a:lstStyle/>
        <a:p>
          <a:endParaRPr lang="es-PA"/>
        </a:p>
      </dgm:t>
    </dgm:pt>
    <dgm:pt modelId="{D26DBD54-4D22-455C-B7E4-8DE497DE73E3}" type="sibTrans" cxnId="{1850E42D-0FC3-42EB-BA8A-AD5361DE0922}">
      <dgm:prSet/>
      <dgm:spPr/>
      <dgm:t>
        <a:bodyPr/>
        <a:lstStyle/>
        <a:p>
          <a:endParaRPr lang="es-PA"/>
        </a:p>
      </dgm:t>
    </dgm:pt>
    <dgm:pt modelId="{103AE2B2-F2F6-4258-9205-0EA5B649185E}">
      <dgm:prSet/>
      <dgm:spPr/>
      <dgm:t>
        <a:bodyPr/>
        <a:lstStyle/>
        <a:p>
          <a:endParaRPr lang="en-US" dirty="0"/>
        </a:p>
      </dgm:t>
    </dgm:pt>
    <dgm:pt modelId="{C504F23F-1986-4A95-829D-EBD4E1787B0B}" type="parTrans" cxnId="{4B6E0851-69E3-4905-AB62-83063DC4B562}">
      <dgm:prSet/>
      <dgm:spPr/>
      <dgm:t>
        <a:bodyPr/>
        <a:lstStyle/>
        <a:p>
          <a:endParaRPr lang="es-PA"/>
        </a:p>
      </dgm:t>
    </dgm:pt>
    <dgm:pt modelId="{BF33D4EF-E37D-4A90-A5FF-2BE5FAA61426}" type="sibTrans" cxnId="{4B6E0851-69E3-4905-AB62-83063DC4B562}">
      <dgm:prSet/>
      <dgm:spPr/>
      <dgm:t>
        <a:bodyPr/>
        <a:lstStyle/>
        <a:p>
          <a:endParaRPr lang="es-PA"/>
        </a:p>
      </dgm:t>
    </dgm:pt>
    <dgm:pt modelId="{73611FC4-8793-4043-AAEE-2DF054D85AFA}">
      <dgm:prSet/>
      <dgm:spPr/>
      <dgm:t>
        <a:bodyPr/>
        <a:lstStyle/>
        <a:p>
          <a:r>
            <a:rPr lang="en-US"/>
            <a:t>Impacto sustancial</a:t>
          </a:r>
          <a:endParaRPr lang="en-US" dirty="0"/>
        </a:p>
      </dgm:t>
    </dgm:pt>
    <dgm:pt modelId="{A010B52E-26ED-452A-A9BE-47EBF56F703E}" type="parTrans" cxnId="{F6521F17-5C20-47A1-B1C6-2AD5A4346C08}">
      <dgm:prSet/>
      <dgm:spPr/>
      <dgm:t>
        <a:bodyPr/>
        <a:lstStyle/>
        <a:p>
          <a:endParaRPr lang="es-PA"/>
        </a:p>
      </dgm:t>
    </dgm:pt>
    <dgm:pt modelId="{F7857B17-2F8B-4E22-B367-F102A4140CF1}" type="sibTrans" cxnId="{F6521F17-5C20-47A1-B1C6-2AD5A4346C08}">
      <dgm:prSet/>
      <dgm:spPr/>
      <dgm:t>
        <a:bodyPr/>
        <a:lstStyle/>
        <a:p>
          <a:endParaRPr lang="es-PA"/>
        </a:p>
      </dgm:t>
    </dgm:pt>
    <dgm:pt modelId="{D2F2D8A8-B6A6-468F-8D61-4CDE13FAC910}">
      <dgm:prSet/>
      <dgm:spPr/>
      <dgm:t>
        <a:bodyPr/>
        <a:lstStyle/>
        <a:p>
          <a:r>
            <a:rPr lang="en-US"/>
            <a:t>Clínico</a:t>
          </a:r>
          <a:endParaRPr lang="en-US" dirty="0"/>
        </a:p>
      </dgm:t>
    </dgm:pt>
    <dgm:pt modelId="{AA8E861F-4486-46FC-A816-69F81B6A248A}" type="parTrans" cxnId="{8B2C988B-6977-43DA-BF29-D74A522C38BF}">
      <dgm:prSet/>
      <dgm:spPr/>
      <dgm:t>
        <a:bodyPr/>
        <a:lstStyle/>
        <a:p>
          <a:endParaRPr lang="es-PA"/>
        </a:p>
      </dgm:t>
    </dgm:pt>
    <dgm:pt modelId="{BB9EDFB2-A4B6-4AA6-9E2B-8A8E764757CC}" type="sibTrans" cxnId="{8B2C988B-6977-43DA-BF29-D74A522C38BF}">
      <dgm:prSet/>
      <dgm:spPr/>
      <dgm:t>
        <a:bodyPr/>
        <a:lstStyle/>
        <a:p>
          <a:endParaRPr lang="es-PA"/>
        </a:p>
      </dgm:t>
    </dgm:pt>
    <dgm:pt modelId="{1815C1C8-54DB-462F-B4AF-8AE257BA49CA}">
      <dgm:prSet/>
      <dgm:spPr/>
      <dgm:t>
        <a:bodyPr/>
        <a:lstStyle/>
        <a:p>
          <a:r>
            <a:rPr lang="en-US"/>
            <a:t>Investigación</a:t>
          </a:r>
          <a:endParaRPr lang="en-US" dirty="0"/>
        </a:p>
      </dgm:t>
    </dgm:pt>
    <dgm:pt modelId="{A6E80622-92BD-48ED-900A-25C2B39C10DE}" type="parTrans" cxnId="{EED7B3DE-A245-49E9-B88D-44F555001C54}">
      <dgm:prSet/>
      <dgm:spPr/>
      <dgm:t>
        <a:bodyPr/>
        <a:lstStyle/>
        <a:p>
          <a:endParaRPr lang="es-PA"/>
        </a:p>
      </dgm:t>
    </dgm:pt>
    <dgm:pt modelId="{E7B586E2-20AA-4F4F-857C-2D1A01D035A5}" type="sibTrans" cxnId="{EED7B3DE-A245-49E9-B88D-44F555001C54}">
      <dgm:prSet/>
      <dgm:spPr/>
      <dgm:t>
        <a:bodyPr/>
        <a:lstStyle/>
        <a:p>
          <a:endParaRPr lang="es-PA"/>
        </a:p>
      </dgm:t>
    </dgm:pt>
    <dgm:pt modelId="{184376E5-6B6B-48FA-A63D-1E9370E30599}">
      <dgm:prSet/>
      <dgm:spPr/>
      <dgm:t>
        <a:bodyPr/>
        <a:lstStyle/>
        <a:p>
          <a:r>
            <a:rPr lang="en-US" dirty="0" err="1"/>
            <a:t>Salud</a:t>
          </a:r>
          <a:r>
            <a:rPr lang="en-US" dirty="0"/>
            <a:t> </a:t>
          </a:r>
          <a:r>
            <a:rPr lang="en-US" dirty="0" err="1"/>
            <a:t>pública</a:t>
          </a:r>
          <a:endParaRPr lang="es-PA" dirty="0"/>
        </a:p>
      </dgm:t>
    </dgm:pt>
    <dgm:pt modelId="{0CBAC0F3-DD32-4478-931D-7529BB5B4284}" type="parTrans" cxnId="{A560A6A0-CD3F-4FD6-86BA-04DE5A6DAD48}">
      <dgm:prSet/>
      <dgm:spPr/>
      <dgm:t>
        <a:bodyPr/>
        <a:lstStyle/>
        <a:p>
          <a:endParaRPr lang="es-PA"/>
        </a:p>
      </dgm:t>
    </dgm:pt>
    <dgm:pt modelId="{EDBBFCF5-30CC-4A9A-B53E-9CF786B300C7}" type="sibTrans" cxnId="{A560A6A0-CD3F-4FD6-86BA-04DE5A6DAD48}">
      <dgm:prSet/>
      <dgm:spPr/>
      <dgm:t>
        <a:bodyPr/>
        <a:lstStyle/>
        <a:p>
          <a:endParaRPr lang="es-PA"/>
        </a:p>
      </dgm:t>
    </dgm:pt>
    <dgm:pt modelId="{BAFE8676-7A4A-47FF-86BB-BDDEEE95F47C}" type="pres">
      <dgm:prSet presAssocID="{3861A4D2-8EC6-4000-9360-EE6279C30AAA}" presName="linear" presStyleCnt="0">
        <dgm:presLayoutVars>
          <dgm:animLvl val="lvl"/>
          <dgm:resizeHandles val="exact"/>
        </dgm:presLayoutVars>
      </dgm:prSet>
      <dgm:spPr/>
    </dgm:pt>
    <dgm:pt modelId="{9016E468-8388-4D1B-A6F0-B11856800260}" type="pres">
      <dgm:prSet presAssocID="{3548F9BF-71A4-4A06-BAA2-08F1927BACC1}" presName="parentText" presStyleLbl="node1" presStyleIdx="0" presStyleCnt="3">
        <dgm:presLayoutVars>
          <dgm:chMax val="0"/>
          <dgm:bulletEnabled val="1"/>
        </dgm:presLayoutVars>
      </dgm:prSet>
      <dgm:spPr/>
    </dgm:pt>
    <dgm:pt modelId="{71C59D51-4439-41EE-B5AA-992FF686D10B}" type="pres">
      <dgm:prSet presAssocID="{2574AD24-8AE7-45F5-8316-44E70DFFECE4}" presName="spacer" presStyleCnt="0"/>
      <dgm:spPr/>
    </dgm:pt>
    <dgm:pt modelId="{7C7B2801-6DD5-41BB-8E5C-93721A545296}" type="pres">
      <dgm:prSet presAssocID="{DF6E8E6D-9963-45E7-A23E-8FD7E75567F4}" presName="parentText" presStyleLbl="node1" presStyleIdx="1" presStyleCnt="3">
        <dgm:presLayoutVars>
          <dgm:chMax val="0"/>
          <dgm:bulletEnabled val="1"/>
        </dgm:presLayoutVars>
      </dgm:prSet>
      <dgm:spPr/>
    </dgm:pt>
    <dgm:pt modelId="{9CB531BF-9F3E-4EA8-A282-38F05B8E87A7}" type="pres">
      <dgm:prSet presAssocID="{DF6E8E6D-9963-45E7-A23E-8FD7E75567F4}" presName="childText" presStyleLbl="revTx" presStyleIdx="0" presStyleCnt="2">
        <dgm:presLayoutVars>
          <dgm:bulletEnabled val="1"/>
        </dgm:presLayoutVars>
      </dgm:prSet>
      <dgm:spPr/>
    </dgm:pt>
    <dgm:pt modelId="{EF9087DB-1865-4A87-AD6D-AB9538650F02}" type="pres">
      <dgm:prSet presAssocID="{73611FC4-8793-4043-AAEE-2DF054D85AFA}" presName="parentText" presStyleLbl="node1" presStyleIdx="2" presStyleCnt="3">
        <dgm:presLayoutVars>
          <dgm:chMax val="0"/>
          <dgm:bulletEnabled val="1"/>
        </dgm:presLayoutVars>
      </dgm:prSet>
      <dgm:spPr/>
    </dgm:pt>
    <dgm:pt modelId="{8D66B1D8-5BEB-468E-9813-88703595598E}" type="pres">
      <dgm:prSet presAssocID="{73611FC4-8793-4043-AAEE-2DF054D85AFA}" presName="childText" presStyleLbl="revTx" presStyleIdx="1" presStyleCnt="2">
        <dgm:presLayoutVars>
          <dgm:bulletEnabled val="1"/>
        </dgm:presLayoutVars>
      </dgm:prSet>
      <dgm:spPr/>
    </dgm:pt>
  </dgm:ptLst>
  <dgm:cxnLst>
    <dgm:cxn modelId="{F6521F17-5C20-47A1-B1C6-2AD5A4346C08}" srcId="{3861A4D2-8EC6-4000-9360-EE6279C30AAA}" destId="{73611FC4-8793-4043-AAEE-2DF054D85AFA}" srcOrd="2" destOrd="0" parTransId="{A010B52E-26ED-452A-A9BE-47EBF56F703E}" sibTransId="{F7857B17-2F8B-4E22-B367-F102A4140CF1}"/>
    <dgm:cxn modelId="{978D7E28-E1E7-4EC0-97AB-5AAC54293C4F}" type="presOf" srcId="{DF6E8E6D-9963-45E7-A23E-8FD7E75567F4}" destId="{7C7B2801-6DD5-41BB-8E5C-93721A545296}" srcOrd="0" destOrd="0" presId="urn:microsoft.com/office/officeart/2005/8/layout/vList2"/>
    <dgm:cxn modelId="{1850E42D-0FC3-42EB-BA8A-AD5361DE0922}" srcId="{DF6E8E6D-9963-45E7-A23E-8FD7E75567F4}" destId="{D8D15819-CECA-4B58-B2C7-748831788F99}" srcOrd="0" destOrd="0" parTransId="{15FA5980-E4FE-47E8-9AEB-BF3C267A271E}" sibTransId="{D26DBD54-4D22-455C-B7E4-8DE497DE73E3}"/>
    <dgm:cxn modelId="{56C4A23C-DAA5-4ACC-90E0-0732A2B296D7}" type="presOf" srcId="{103AE2B2-F2F6-4258-9205-0EA5B649185E}" destId="{9CB531BF-9F3E-4EA8-A282-38F05B8E87A7}" srcOrd="0" destOrd="1" presId="urn:microsoft.com/office/officeart/2005/8/layout/vList2"/>
    <dgm:cxn modelId="{F595F761-5ED5-4D6A-9662-AB6BCA4196CD}" type="presOf" srcId="{D8D15819-CECA-4B58-B2C7-748831788F99}" destId="{9CB531BF-9F3E-4EA8-A282-38F05B8E87A7}" srcOrd="0" destOrd="0" presId="urn:microsoft.com/office/officeart/2005/8/layout/vList2"/>
    <dgm:cxn modelId="{9C6C406C-D922-4D26-81DA-A81CA22B3495}" type="presOf" srcId="{3548F9BF-71A4-4A06-BAA2-08F1927BACC1}" destId="{9016E468-8388-4D1B-A6F0-B11856800260}" srcOrd="0" destOrd="0" presId="urn:microsoft.com/office/officeart/2005/8/layout/vList2"/>
    <dgm:cxn modelId="{4B6E0851-69E3-4905-AB62-83063DC4B562}" srcId="{DF6E8E6D-9963-45E7-A23E-8FD7E75567F4}" destId="{103AE2B2-F2F6-4258-9205-0EA5B649185E}" srcOrd="1" destOrd="0" parTransId="{C504F23F-1986-4A95-829D-EBD4E1787B0B}" sibTransId="{BF33D4EF-E37D-4A90-A5FF-2BE5FAA61426}"/>
    <dgm:cxn modelId="{078F5659-E061-4386-B3C7-2B99ED9CD1C4}" type="presOf" srcId="{D2F2D8A8-B6A6-468F-8D61-4CDE13FAC910}" destId="{8D66B1D8-5BEB-468E-9813-88703595598E}" srcOrd="0" destOrd="0" presId="urn:microsoft.com/office/officeart/2005/8/layout/vList2"/>
    <dgm:cxn modelId="{1A712C7E-C5FC-4519-B46A-12B79A91FA63}" type="presOf" srcId="{184376E5-6B6B-48FA-A63D-1E9370E30599}" destId="{8D66B1D8-5BEB-468E-9813-88703595598E}" srcOrd="0" destOrd="2" presId="urn:microsoft.com/office/officeart/2005/8/layout/vList2"/>
    <dgm:cxn modelId="{8B2C988B-6977-43DA-BF29-D74A522C38BF}" srcId="{73611FC4-8793-4043-AAEE-2DF054D85AFA}" destId="{D2F2D8A8-B6A6-468F-8D61-4CDE13FAC910}" srcOrd="0" destOrd="0" parTransId="{AA8E861F-4486-46FC-A816-69F81B6A248A}" sibTransId="{BB9EDFB2-A4B6-4AA6-9E2B-8A8E764757CC}"/>
    <dgm:cxn modelId="{A560A6A0-CD3F-4FD6-86BA-04DE5A6DAD48}" srcId="{73611FC4-8793-4043-AAEE-2DF054D85AFA}" destId="{184376E5-6B6B-48FA-A63D-1E9370E30599}" srcOrd="2" destOrd="0" parTransId="{0CBAC0F3-DD32-4478-931D-7529BB5B4284}" sibTransId="{EDBBFCF5-30CC-4A9A-B53E-9CF786B300C7}"/>
    <dgm:cxn modelId="{B0BFE6AB-23DB-4C45-964B-26EB3E062965}" srcId="{3861A4D2-8EC6-4000-9360-EE6279C30AAA}" destId="{DF6E8E6D-9963-45E7-A23E-8FD7E75567F4}" srcOrd="1" destOrd="0" parTransId="{8F1FE0E8-91EE-4253-8AEF-0FFB49F1D857}" sibTransId="{E5A851D5-912B-4DC7-A6F3-FD86393F9B03}"/>
    <dgm:cxn modelId="{CE85D6AC-B136-4FCE-9B02-1F3A1383E1A6}" type="presOf" srcId="{73611FC4-8793-4043-AAEE-2DF054D85AFA}" destId="{EF9087DB-1865-4A87-AD6D-AB9538650F02}" srcOrd="0" destOrd="0" presId="urn:microsoft.com/office/officeart/2005/8/layout/vList2"/>
    <dgm:cxn modelId="{3EAABDB0-F391-405A-88F8-5C29C37E12B3}" type="presOf" srcId="{3861A4D2-8EC6-4000-9360-EE6279C30AAA}" destId="{BAFE8676-7A4A-47FF-86BB-BDDEEE95F47C}" srcOrd="0" destOrd="0" presId="urn:microsoft.com/office/officeart/2005/8/layout/vList2"/>
    <dgm:cxn modelId="{C3A03CD0-8742-458F-BCDC-614BB9E0EABB}" type="presOf" srcId="{1815C1C8-54DB-462F-B4AF-8AE257BA49CA}" destId="{8D66B1D8-5BEB-468E-9813-88703595598E}" srcOrd="0" destOrd="1" presId="urn:microsoft.com/office/officeart/2005/8/layout/vList2"/>
    <dgm:cxn modelId="{D12877D8-5290-4F0E-8974-7D35E026E0F3}" srcId="{3861A4D2-8EC6-4000-9360-EE6279C30AAA}" destId="{3548F9BF-71A4-4A06-BAA2-08F1927BACC1}" srcOrd="0" destOrd="0" parTransId="{CAFA432B-1538-4DB2-A2F8-CE47C6B9514F}" sibTransId="{2574AD24-8AE7-45F5-8316-44E70DFFECE4}"/>
    <dgm:cxn modelId="{EED7B3DE-A245-49E9-B88D-44F555001C54}" srcId="{73611FC4-8793-4043-AAEE-2DF054D85AFA}" destId="{1815C1C8-54DB-462F-B4AF-8AE257BA49CA}" srcOrd="1" destOrd="0" parTransId="{A6E80622-92BD-48ED-900A-25C2B39C10DE}" sibTransId="{E7B586E2-20AA-4F4F-857C-2D1A01D035A5}"/>
    <dgm:cxn modelId="{E95F80F7-72FC-439B-8CEB-FA9D700F65CF}" type="presParOf" srcId="{BAFE8676-7A4A-47FF-86BB-BDDEEE95F47C}" destId="{9016E468-8388-4D1B-A6F0-B11856800260}" srcOrd="0" destOrd="0" presId="urn:microsoft.com/office/officeart/2005/8/layout/vList2"/>
    <dgm:cxn modelId="{CB469ACB-0AF9-4C29-82BE-C99F661304D2}" type="presParOf" srcId="{BAFE8676-7A4A-47FF-86BB-BDDEEE95F47C}" destId="{71C59D51-4439-41EE-B5AA-992FF686D10B}" srcOrd="1" destOrd="0" presId="urn:microsoft.com/office/officeart/2005/8/layout/vList2"/>
    <dgm:cxn modelId="{131CA726-AFCA-4377-8B02-269B6582017B}" type="presParOf" srcId="{BAFE8676-7A4A-47FF-86BB-BDDEEE95F47C}" destId="{7C7B2801-6DD5-41BB-8E5C-93721A545296}" srcOrd="2" destOrd="0" presId="urn:microsoft.com/office/officeart/2005/8/layout/vList2"/>
    <dgm:cxn modelId="{4B94271C-008D-477D-AD4D-D9AA5A26C83B}" type="presParOf" srcId="{BAFE8676-7A4A-47FF-86BB-BDDEEE95F47C}" destId="{9CB531BF-9F3E-4EA8-A282-38F05B8E87A7}" srcOrd="3" destOrd="0" presId="urn:microsoft.com/office/officeart/2005/8/layout/vList2"/>
    <dgm:cxn modelId="{23C18E31-31EB-4D2B-AB64-0A56559F8F58}" type="presParOf" srcId="{BAFE8676-7A4A-47FF-86BB-BDDEEE95F47C}" destId="{EF9087DB-1865-4A87-AD6D-AB9538650F02}" srcOrd="4" destOrd="0" presId="urn:microsoft.com/office/officeart/2005/8/layout/vList2"/>
    <dgm:cxn modelId="{24ABB2D0-3EA4-4D6D-8CF7-DB25A271FC3D}" type="presParOf" srcId="{BAFE8676-7A4A-47FF-86BB-BDDEEE95F47C}" destId="{8D66B1D8-5BEB-468E-9813-88703595598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9F2D8F-442C-4ADF-B1BE-817774EB1825}" type="doc">
      <dgm:prSet loTypeId="urn:microsoft.com/office/officeart/2005/8/layout/chart3" loCatId="cycle" qsTypeId="urn:microsoft.com/office/officeart/2005/8/quickstyle/3d5" qsCatId="3D" csTypeId="urn:microsoft.com/office/officeart/2005/8/colors/colorful5" csCatId="colorful" phldr="1"/>
      <dgm:spPr/>
    </dgm:pt>
    <dgm:pt modelId="{C29E2048-DA63-421E-8311-25CBD1EB5B33}">
      <dgm:prSet phldrT="[Texto]"/>
      <dgm:spPr/>
      <dgm:t>
        <a:bodyPr/>
        <a:lstStyle/>
        <a:p>
          <a:r>
            <a:rPr lang="en-US" dirty="0" err="1"/>
            <a:t>Atenci</a:t>
          </a:r>
          <a:r>
            <a:rPr lang="es-PA" dirty="0" err="1"/>
            <a:t>ón</a:t>
          </a:r>
          <a:r>
            <a:rPr lang="es-PA" dirty="0"/>
            <a:t> clínica</a:t>
          </a:r>
        </a:p>
      </dgm:t>
    </dgm:pt>
    <dgm:pt modelId="{372C20D6-25C0-43B6-8BCE-4CBBFE44B79B}" type="parTrans" cxnId="{E9F5C83D-8634-4070-863A-5CB67AB5DA32}">
      <dgm:prSet/>
      <dgm:spPr/>
      <dgm:t>
        <a:bodyPr/>
        <a:lstStyle/>
        <a:p>
          <a:endParaRPr lang="es-PA"/>
        </a:p>
      </dgm:t>
    </dgm:pt>
    <dgm:pt modelId="{CF0A5002-ABC2-48E6-A932-398E5C0FB68D}" type="sibTrans" cxnId="{E9F5C83D-8634-4070-863A-5CB67AB5DA32}">
      <dgm:prSet/>
      <dgm:spPr/>
      <dgm:t>
        <a:bodyPr/>
        <a:lstStyle/>
        <a:p>
          <a:endParaRPr lang="es-PA"/>
        </a:p>
      </dgm:t>
    </dgm:pt>
    <dgm:pt modelId="{888B8E1E-64B0-4D3A-80B7-0B5A8F0D4D40}">
      <dgm:prSet phldrT="[Texto]"/>
      <dgm:spPr/>
      <dgm:t>
        <a:bodyPr/>
        <a:lstStyle/>
        <a:p>
          <a:r>
            <a:rPr lang="es-PA" dirty="0"/>
            <a:t>Progresión de </a:t>
          </a:r>
          <a:r>
            <a:rPr lang="es-PA" dirty="0" err="1"/>
            <a:t>ERc</a:t>
          </a:r>
          <a:endParaRPr lang="es-PA" dirty="0"/>
        </a:p>
      </dgm:t>
    </dgm:pt>
    <dgm:pt modelId="{87E925BD-81F3-4558-9E4A-CA6DC5177E52}" type="parTrans" cxnId="{5E141C27-4ACD-4CD5-B97B-79D6027448AB}">
      <dgm:prSet/>
      <dgm:spPr/>
      <dgm:t>
        <a:bodyPr/>
        <a:lstStyle/>
        <a:p>
          <a:endParaRPr lang="es-PA"/>
        </a:p>
      </dgm:t>
    </dgm:pt>
    <dgm:pt modelId="{FD39234A-A9D6-41B6-BC74-4DC777944E17}" type="sibTrans" cxnId="{5E141C27-4ACD-4CD5-B97B-79D6027448AB}">
      <dgm:prSet/>
      <dgm:spPr/>
      <dgm:t>
        <a:bodyPr/>
        <a:lstStyle/>
        <a:p>
          <a:endParaRPr lang="es-PA"/>
        </a:p>
      </dgm:t>
    </dgm:pt>
    <dgm:pt modelId="{4374E941-6FD9-41C9-9599-A8D4042A0B57}">
      <dgm:prSet phldrT="[Texto]"/>
      <dgm:spPr/>
      <dgm:t>
        <a:bodyPr/>
        <a:lstStyle/>
        <a:p>
          <a:r>
            <a:rPr lang="es-PA" dirty="0"/>
            <a:t>DX ERC</a:t>
          </a:r>
        </a:p>
      </dgm:t>
    </dgm:pt>
    <dgm:pt modelId="{1B3E2845-B9CB-422A-BD39-14A3DB6DE73E}" type="parTrans" cxnId="{5F0C5C55-AE5C-4568-BADF-D1A2E3B9843D}">
      <dgm:prSet/>
      <dgm:spPr/>
      <dgm:t>
        <a:bodyPr/>
        <a:lstStyle/>
        <a:p>
          <a:endParaRPr lang="es-PA"/>
        </a:p>
      </dgm:t>
    </dgm:pt>
    <dgm:pt modelId="{C0CD14EE-C786-4BC2-9950-12CEEA594A1F}" type="sibTrans" cxnId="{5F0C5C55-AE5C-4568-BADF-D1A2E3B9843D}">
      <dgm:prSet/>
      <dgm:spPr/>
      <dgm:t>
        <a:bodyPr/>
        <a:lstStyle/>
        <a:p>
          <a:endParaRPr lang="es-PA"/>
        </a:p>
      </dgm:t>
    </dgm:pt>
    <dgm:pt modelId="{464E5645-FBA1-40A4-83D6-A0DD54E2782B}" type="pres">
      <dgm:prSet presAssocID="{B49F2D8F-442C-4ADF-B1BE-817774EB1825}" presName="compositeShape" presStyleCnt="0">
        <dgm:presLayoutVars>
          <dgm:chMax val="7"/>
          <dgm:dir/>
          <dgm:resizeHandles val="exact"/>
        </dgm:presLayoutVars>
      </dgm:prSet>
      <dgm:spPr/>
    </dgm:pt>
    <dgm:pt modelId="{13CCABB7-3B30-432E-B4EA-E2F00673599E}" type="pres">
      <dgm:prSet presAssocID="{B49F2D8F-442C-4ADF-B1BE-817774EB1825}" presName="wedge1" presStyleLbl="node1" presStyleIdx="0" presStyleCnt="3"/>
      <dgm:spPr/>
    </dgm:pt>
    <dgm:pt modelId="{B3C8268D-ADC1-45FB-904A-CD26E7B820B5}" type="pres">
      <dgm:prSet presAssocID="{B49F2D8F-442C-4ADF-B1BE-817774EB1825}" presName="wedge1Tx" presStyleLbl="node1" presStyleIdx="0" presStyleCnt="3">
        <dgm:presLayoutVars>
          <dgm:chMax val="0"/>
          <dgm:chPref val="0"/>
          <dgm:bulletEnabled val="1"/>
        </dgm:presLayoutVars>
      </dgm:prSet>
      <dgm:spPr/>
    </dgm:pt>
    <dgm:pt modelId="{4C0680AC-7A51-4B0F-BAE7-743F220FC29E}" type="pres">
      <dgm:prSet presAssocID="{B49F2D8F-442C-4ADF-B1BE-817774EB1825}" presName="wedge2" presStyleLbl="node1" presStyleIdx="1" presStyleCnt="3"/>
      <dgm:spPr/>
    </dgm:pt>
    <dgm:pt modelId="{5EC1C533-D1E2-4CE6-9CDE-FC81F0ACF3FC}" type="pres">
      <dgm:prSet presAssocID="{B49F2D8F-442C-4ADF-B1BE-817774EB1825}" presName="wedge2Tx" presStyleLbl="node1" presStyleIdx="1" presStyleCnt="3">
        <dgm:presLayoutVars>
          <dgm:chMax val="0"/>
          <dgm:chPref val="0"/>
          <dgm:bulletEnabled val="1"/>
        </dgm:presLayoutVars>
      </dgm:prSet>
      <dgm:spPr/>
    </dgm:pt>
    <dgm:pt modelId="{8ABB1872-36A2-4BBC-88B4-DA5B2B41333E}" type="pres">
      <dgm:prSet presAssocID="{B49F2D8F-442C-4ADF-B1BE-817774EB1825}" presName="wedge3" presStyleLbl="node1" presStyleIdx="2" presStyleCnt="3"/>
      <dgm:spPr/>
    </dgm:pt>
    <dgm:pt modelId="{3862D474-8EA7-4235-948E-B3CED11E1ECA}" type="pres">
      <dgm:prSet presAssocID="{B49F2D8F-442C-4ADF-B1BE-817774EB1825}" presName="wedge3Tx" presStyleLbl="node1" presStyleIdx="2" presStyleCnt="3">
        <dgm:presLayoutVars>
          <dgm:chMax val="0"/>
          <dgm:chPref val="0"/>
          <dgm:bulletEnabled val="1"/>
        </dgm:presLayoutVars>
      </dgm:prSet>
      <dgm:spPr/>
    </dgm:pt>
  </dgm:ptLst>
  <dgm:cxnLst>
    <dgm:cxn modelId="{5E141C27-4ACD-4CD5-B97B-79D6027448AB}" srcId="{B49F2D8F-442C-4ADF-B1BE-817774EB1825}" destId="{888B8E1E-64B0-4D3A-80B7-0B5A8F0D4D40}" srcOrd="2" destOrd="0" parTransId="{87E925BD-81F3-4558-9E4A-CA6DC5177E52}" sibTransId="{FD39234A-A9D6-41B6-BC74-4DC777944E17}"/>
    <dgm:cxn modelId="{E9F5C83D-8634-4070-863A-5CB67AB5DA32}" srcId="{B49F2D8F-442C-4ADF-B1BE-817774EB1825}" destId="{C29E2048-DA63-421E-8311-25CBD1EB5B33}" srcOrd="0" destOrd="0" parTransId="{372C20D6-25C0-43B6-8BCE-4CBBFE44B79B}" sibTransId="{CF0A5002-ABC2-48E6-A932-398E5C0FB68D}"/>
    <dgm:cxn modelId="{3CD0435F-7EC7-4C60-BC6B-F18BF9BCC831}" type="presOf" srcId="{4374E941-6FD9-41C9-9599-A8D4042A0B57}" destId="{4C0680AC-7A51-4B0F-BAE7-743F220FC29E}" srcOrd="0" destOrd="0" presId="urn:microsoft.com/office/officeart/2005/8/layout/chart3"/>
    <dgm:cxn modelId="{5F0C5C55-AE5C-4568-BADF-D1A2E3B9843D}" srcId="{B49F2D8F-442C-4ADF-B1BE-817774EB1825}" destId="{4374E941-6FD9-41C9-9599-A8D4042A0B57}" srcOrd="1" destOrd="0" parTransId="{1B3E2845-B9CB-422A-BD39-14A3DB6DE73E}" sibTransId="{C0CD14EE-C786-4BC2-9950-12CEEA594A1F}"/>
    <dgm:cxn modelId="{9A29DE88-25D5-49FD-A0F1-84B94018E88C}" type="presOf" srcId="{888B8E1E-64B0-4D3A-80B7-0B5A8F0D4D40}" destId="{3862D474-8EA7-4235-948E-B3CED11E1ECA}" srcOrd="1" destOrd="0" presId="urn:microsoft.com/office/officeart/2005/8/layout/chart3"/>
    <dgm:cxn modelId="{A300209B-9384-4D3A-8F60-A0EFAB5EBF23}" type="presOf" srcId="{C29E2048-DA63-421E-8311-25CBD1EB5B33}" destId="{13CCABB7-3B30-432E-B4EA-E2F00673599E}" srcOrd="0" destOrd="0" presId="urn:microsoft.com/office/officeart/2005/8/layout/chart3"/>
    <dgm:cxn modelId="{995C1DC1-CF31-45A5-A5A4-F0D3E5FE1742}" type="presOf" srcId="{4374E941-6FD9-41C9-9599-A8D4042A0B57}" destId="{5EC1C533-D1E2-4CE6-9CDE-FC81F0ACF3FC}" srcOrd="1" destOrd="0" presId="urn:microsoft.com/office/officeart/2005/8/layout/chart3"/>
    <dgm:cxn modelId="{4CEDEAC3-5BD3-45A7-9A97-793361D77B4F}" type="presOf" srcId="{B49F2D8F-442C-4ADF-B1BE-817774EB1825}" destId="{464E5645-FBA1-40A4-83D6-A0DD54E2782B}" srcOrd="0" destOrd="0" presId="urn:microsoft.com/office/officeart/2005/8/layout/chart3"/>
    <dgm:cxn modelId="{9F7868DF-A4BE-4EC9-B9D4-98CF9B8B3B87}" type="presOf" srcId="{C29E2048-DA63-421E-8311-25CBD1EB5B33}" destId="{B3C8268D-ADC1-45FB-904A-CD26E7B820B5}" srcOrd="1" destOrd="0" presId="urn:microsoft.com/office/officeart/2005/8/layout/chart3"/>
    <dgm:cxn modelId="{CE9923F8-1439-4409-97E6-154D3E57B2A6}" type="presOf" srcId="{888B8E1E-64B0-4D3A-80B7-0B5A8F0D4D40}" destId="{8ABB1872-36A2-4BBC-88B4-DA5B2B41333E}" srcOrd="0" destOrd="0" presId="urn:microsoft.com/office/officeart/2005/8/layout/chart3"/>
    <dgm:cxn modelId="{EB288302-C8DE-49EC-AB9A-AEA14318E1EB}" type="presParOf" srcId="{464E5645-FBA1-40A4-83D6-A0DD54E2782B}" destId="{13CCABB7-3B30-432E-B4EA-E2F00673599E}" srcOrd="0" destOrd="0" presId="urn:microsoft.com/office/officeart/2005/8/layout/chart3"/>
    <dgm:cxn modelId="{2E7239AE-3934-4305-B5BC-A7D57F6C1842}" type="presParOf" srcId="{464E5645-FBA1-40A4-83D6-A0DD54E2782B}" destId="{B3C8268D-ADC1-45FB-904A-CD26E7B820B5}" srcOrd="1" destOrd="0" presId="urn:microsoft.com/office/officeart/2005/8/layout/chart3"/>
    <dgm:cxn modelId="{0F3E487C-6385-4D89-B583-29DAE67680B0}" type="presParOf" srcId="{464E5645-FBA1-40A4-83D6-A0DD54E2782B}" destId="{4C0680AC-7A51-4B0F-BAE7-743F220FC29E}" srcOrd="2" destOrd="0" presId="urn:microsoft.com/office/officeart/2005/8/layout/chart3"/>
    <dgm:cxn modelId="{D24A7305-DE6D-44C7-85A3-F9DD41064210}" type="presParOf" srcId="{464E5645-FBA1-40A4-83D6-A0DD54E2782B}" destId="{5EC1C533-D1E2-4CE6-9CDE-FC81F0ACF3FC}" srcOrd="3" destOrd="0" presId="urn:microsoft.com/office/officeart/2005/8/layout/chart3"/>
    <dgm:cxn modelId="{047DB768-B084-4574-A33D-127B7F2B22FA}" type="presParOf" srcId="{464E5645-FBA1-40A4-83D6-A0DD54E2782B}" destId="{8ABB1872-36A2-4BBC-88B4-DA5B2B41333E}" srcOrd="4" destOrd="0" presId="urn:microsoft.com/office/officeart/2005/8/layout/chart3"/>
    <dgm:cxn modelId="{1FEF3A59-D582-41B3-9DAC-5377E8B7F052}" type="presParOf" srcId="{464E5645-FBA1-40A4-83D6-A0DD54E2782B}" destId="{3862D474-8EA7-4235-948E-B3CED11E1ECA}"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2B7E34-2816-46DE-9EF1-16DB1E44774D}"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s-PA"/>
        </a:p>
      </dgm:t>
    </dgm:pt>
    <dgm:pt modelId="{002581CD-7133-41C2-8CDF-5C4AF3CCEAB0}">
      <dgm:prSet phldrT="[Texto]"/>
      <dgm:spPr/>
      <dgm:t>
        <a:bodyPr/>
        <a:lstStyle/>
        <a:p>
          <a:r>
            <a:rPr lang="es-PA" noProof="0" dirty="0"/>
            <a:t>Marcadores de daño renal</a:t>
          </a:r>
        </a:p>
      </dgm:t>
    </dgm:pt>
    <dgm:pt modelId="{381F40CD-D9B8-4605-ABE0-32C16726BE27}" type="parTrans" cxnId="{023B706A-42B0-46B3-AA43-DDD5675CB0CB}">
      <dgm:prSet/>
      <dgm:spPr/>
      <dgm:t>
        <a:bodyPr/>
        <a:lstStyle/>
        <a:p>
          <a:endParaRPr lang="es-PA"/>
        </a:p>
      </dgm:t>
    </dgm:pt>
    <dgm:pt modelId="{42778723-549F-44D8-9AA5-41A0DF9B3F3A}" type="sibTrans" cxnId="{023B706A-42B0-46B3-AA43-DDD5675CB0CB}">
      <dgm:prSet/>
      <dgm:spPr/>
      <dgm:t>
        <a:bodyPr/>
        <a:lstStyle/>
        <a:p>
          <a:endParaRPr lang="es-PA"/>
        </a:p>
      </dgm:t>
    </dgm:pt>
    <dgm:pt modelId="{7DA89886-6D12-4F0A-B208-51B5E593175A}">
      <dgm:prSet phldrT="[Texto]" custT="1"/>
      <dgm:spPr/>
      <dgm:t>
        <a:bodyPr/>
        <a:lstStyle/>
        <a:p>
          <a:r>
            <a:rPr lang="es-PA" sz="2400" noProof="0" dirty="0"/>
            <a:t>Albuminuria mayor a 30mg/día</a:t>
          </a:r>
        </a:p>
      </dgm:t>
    </dgm:pt>
    <dgm:pt modelId="{755C5008-DB02-4A90-A00E-716B5D65DF21}" type="parTrans" cxnId="{5CD8570B-7588-4371-BB23-69F8558CDE89}">
      <dgm:prSet/>
      <dgm:spPr/>
      <dgm:t>
        <a:bodyPr/>
        <a:lstStyle/>
        <a:p>
          <a:endParaRPr lang="es-PA"/>
        </a:p>
      </dgm:t>
    </dgm:pt>
    <dgm:pt modelId="{BB8971A1-1875-4923-8C87-5390BC414B8F}" type="sibTrans" cxnId="{5CD8570B-7588-4371-BB23-69F8558CDE89}">
      <dgm:prSet/>
      <dgm:spPr/>
      <dgm:t>
        <a:bodyPr/>
        <a:lstStyle/>
        <a:p>
          <a:endParaRPr lang="es-PA"/>
        </a:p>
      </dgm:t>
    </dgm:pt>
    <dgm:pt modelId="{81DD2523-8A5D-429F-89BF-0D0340D7BA8D}">
      <dgm:prSet phldrT="[Texto]"/>
      <dgm:spPr/>
      <dgm:t>
        <a:bodyPr/>
        <a:lstStyle/>
        <a:p>
          <a:r>
            <a:rPr lang="es-PA" noProof="0" dirty="0"/>
            <a:t>Descenso de la TFG</a:t>
          </a:r>
        </a:p>
      </dgm:t>
    </dgm:pt>
    <dgm:pt modelId="{EB18932F-9CE4-4128-8D7F-D1D6B71D158F}" type="parTrans" cxnId="{8B5469E1-FC3F-4752-A38E-39C6B885129B}">
      <dgm:prSet/>
      <dgm:spPr/>
      <dgm:t>
        <a:bodyPr/>
        <a:lstStyle/>
        <a:p>
          <a:endParaRPr lang="es-PA"/>
        </a:p>
      </dgm:t>
    </dgm:pt>
    <dgm:pt modelId="{3C392AA5-6893-4693-A740-A3E79FC8CE8B}" type="sibTrans" cxnId="{8B5469E1-FC3F-4752-A38E-39C6B885129B}">
      <dgm:prSet/>
      <dgm:spPr/>
      <dgm:t>
        <a:bodyPr/>
        <a:lstStyle/>
        <a:p>
          <a:endParaRPr lang="es-PA"/>
        </a:p>
      </dgm:t>
    </dgm:pt>
    <dgm:pt modelId="{A9354637-EC4E-4FD1-9C08-33757561D399}">
      <dgm:prSet phldrT="[Texto]" custT="1"/>
      <dgm:spPr/>
      <dgm:t>
        <a:bodyPr/>
        <a:lstStyle/>
        <a:p>
          <a:r>
            <a:rPr lang="es-PA" sz="2400" noProof="0" dirty="0"/>
            <a:t>Menor de 60 ml/min/1.73m2</a:t>
          </a:r>
        </a:p>
      </dgm:t>
    </dgm:pt>
    <dgm:pt modelId="{5FE83571-8146-4D9C-8BCD-9FD824A1A3B2}" type="parTrans" cxnId="{45E9606B-8D49-48E5-BA33-F5983679B632}">
      <dgm:prSet/>
      <dgm:spPr/>
      <dgm:t>
        <a:bodyPr/>
        <a:lstStyle/>
        <a:p>
          <a:endParaRPr lang="es-PA"/>
        </a:p>
      </dgm:t>
    </dgm:pt>
    <dgm:pt modelId="{C1540615-449C-4214-A70D-50F082FD1C34}" type="sibTrans" cxnId="{45E9606B-8D49-48E5-BA33-F5983679B632}">
      <dgm:prSet/>
      <dgm:spPr/>
      <dgm:t>
        <a:bodyPr/>
        <a:lstStyle/>
        <a:p>
          <a:endParaRPr lang="es-PA"/>
        </a:p>
      </dgm:t>
    </dgm:pt>
    <dgm:pt modelId="{1EAAFD8F-F78E-4D83-864D-11CDC8B917AF}">
      <dgm:prSet phldrT="[Texto]" custT="1"/>
      <dgm:spPr/>
      <dgm:t>
        <a:bodyPr/>
        <a:lstStyle/>
        <a:p>
          <a:r>
            <a:rPr lang="es-PA" sz="2400" noProof="0" dirty="0"/>
            <a:t>Alteraciones del sedimento urinario</a:t>
          </a:r>
        </a:p>
      </dgm:t>
    </dgm:pt>
    <dgm:pt modelId="{6A407FE0-F205-4EF1-9171-655136923C95}" type="parTrans" cxnId="{C653BF3D-E365-4CC1-AA2C-F071DD32138E}">
      <dgm:prSet/>
      <dgm:spPr/>
      <dgm:t>
        <a:bodyPr/>
        <a:lstStyle/>
        <a:p>
          <a:endParaRPr lang="es-PA"/>
        </a:p>
      </dgm:t>
    </dgm:pt>
    <dgm:pt modelId="{7D8BC0AF-11BA-4815-8A35-CE5573F80755}" type="sibTrans" cxnId="{C653BF3D-E365-4CC1-AA2C-F071DD32138E}">
      <dgm:prSet/>
      <dgm:spPr/>
      <dgm:t>
        <a:bodyPr/>
        <a:lstStyle/>
        <a:p>
          <a:endParaRPr lang="es-PA"/>
        </a:p>
      </dgm:t>
    </dgm:pt>
    <dgm:pt modelId="{7D332330-9F15-4BC7-8115-BB13F4F01B8F}">
      <dgm:prSet phldrT="[Texto]" custT="1"/>
      <dgm:spPr/>
      <dgm:t>
        <a:bodyPr/>
        <a:lstStyle/>
        <a:p>
          <a:r>
            <a:rPr lang="es-PA" sz="2400" noProof="0" dirty="0"/>
            <a:t>DHE, desordenes tubulares</a:t>
          </a:r>
        </a:p>
      </dgm:t>
    </dgm:pt>
    <dgm:pt modelId="{4B1F11BF-5068-4A7A-860F-1FAF60083989}" type="parTrans" cxnId="{65E9B79D-E4ED-4DE3-BD64-33B8A3DFC2A2}">
      <dgm:prSet/>
      <dgm:spPr/>
      <dgm:t>
        <a:bodyPr/>
        <a:lstStyle/>
        <a:p>
          <a:endParaRPr lang="es-PA"/>
        </a:p>
      </dgm:t>
    </dgm:pt>
    <dgm:pt modelId="{24D186BD-3F50-4493-BD31-3BE116764BBD}" type="sibTrans" cxnId="{65E9B79D-E4ED-4DE3-BD64-33B8A3DFC2A2}">
      <dgm:prSet/>
      <dgm:spPr/>
      <dgm:t>
        <a:bodyPr/>
        <a:lstStyle/>
        <a:p>
          <a:endParaRPr lang="es-PA"/>
        </a:p>
      </dgm:t>
    </dgm:pt>
    <dgm:pt modelId="{F2F6E4C3-4403-48D4-A332-CFCCF50AC9D3}">
      <dgm:prSet phldrT="[Texto]" custT="1"/>
      <dgm:spPr/>
      <dgm:t>
        <a:bodyPr/>
        <a:lstStyle/>
        <a:p>
          <a:r>
            <a:rPr lang="es-PA" sz="2400" noProof="0" dirty="0"/>
            <a:t>Alteraciones en estudios de imagen</a:t>
          </a:r>
        </a:p>
      </dgm:t>
    </dgm:pt>
    <dgm:pt modelId="{43345086-B2DC-4BD8-BB28-5F4CB928E298}" type="parTrans" cxnId="{281B4BC9-AFB1-4BBC-8EDE-55F2A49B25D3}">
      <dgm:prSet/>
      <dgm:spPr/>
      <dgm:t>
        <a:bodyPr/>
        <a:lstStyle/>
        <a:p>
          <a:endParaRPr lang="es-PA"/>
        </a:p>
      </dgm:t>
    </dgm:pt>
    <dgm:pt modelId="{619645E2-A590-460D-B9E6-145F0869D35C}" type="sibTrans" cxnId="{281B4BC9-AFB1-4BBC-8EDE-55F2A49B25D3}">
      <dgm:prSet/>
      <dgm:spPr/>
      <dgm:t>
        <a:bodyPr/>
        <a:lstStyle/>
        <a:p>
          <a:endParaRPr lang="es-PA"/>
        </a:p>
      </dgm:t>
    </dgm:pt>
    <dgm:pt modelId="{4B2A8849-D5F7-4408-8FC2-BB510A18F1C2}">
      <dgm:prSet phldrT="[Texto]" custT="1"/>
      <dgm:spPr/>
      <dgm:t>
        <a:bodyPr/>
        <a:lstStyle/>
        <a:p>
          <a:r>
            <a:rPr lang="es-PA" sz="2400" noProof="0" dirty="0"/>
            <a:t>Trasplante renal</a:t>
          </a:r>
        </a:p>
      </dgm:t>
    </dgm:pt>
    <dgm:pt modelId="{DBE1E48C-0735-4FEE-A168-3EEEADB1C3C2}" type="parTrans" cxnId="{C22F01CB-E2CB-4FA1-8BAE-47D76B654864}">
      <dgm:prSet/>
      <dgm:spPr/>
      <dgm:t>
        <a:bodyPr/>
        <a:lstStyle/>
        <a:p>
          <a:endParaRPr lang="es-PA"/>
        </a:p>
      </dgm:t>
    </dgm:pt>
    <dgm:pt modelId="{F726C16E-78E3-409C-BDD8-7F0F718F7523}" type="sibTrans" cxnId="{C22F01CB-E2CB-4FA1-8BAE-47D76B654864}">
      <dgm:prSet/>
      <dgm:spPr/>
      <dgm:t>
        <a:bodyPr/>
        <a:lstStyle/>
        <a:p>
          <a:endParaRPr lang="es-PA"/>
        </a:p>
      </dgm:t>
    </dgm:pt>
    <dgm:pt modelId="{C403DFB5-B36E-411B-AF94-70A6F3EE1430}" type="pres">
      <dgm:prSet presAssocID="{702B7E34-2816-46DE-9EF1-16DB1E44774D}" presName="linear" presStyleCnt="0">
        <dgm:presLayoutVars>
          <dgm:animLvl val="lvl"/>
          <dgm:resizeHandles val="exact"/>
        </dgm:presLayoutVars>
      </dgm:prSet>
      <dgm:spPr/>
    </dgm:pt>
    <dgm:pt modelId="{7B3AC0BF-AECF-498B-952C-3D46E34DF46B}" type="pres">
      <dgm:prSet presAssocID="{002581CD-7133-41C2-8CDF-5C4AF3CCEAB0}" presName="parentText" presStyleLbl="node1" presStyleIdx="0" presStyleCnt="2">
        <dgm:presLayoutVars>
          <dgm:chMax val="0"/>
          <dgm:bulletEnabled val="1"/>
        </dgm:presLayoutVars>
      </dgm:prSet>
      <dgm:spPr/>
    </dgm:pt>
    <dgm:pt modelId="{5065415A-21C4-4360-9F85-70D45F95F4E0}" type="pres">
      <dgm:prSet presAssocID="{002581CD-7133-41C2-8CDF-5C4AF3CCEAB0}" presName="childText" presStyleLbl="revTx" presStyleIdx="0" presStyleCnt="2">
        <dgm:presLayoutVars>
          <dgm:bulletEnabled val="1"/>
        </dgm:presLayoutVars>
      </dgm:prSet>
      <dgm:spPr/>
    </dgm:pt>
    <dgm:pt modelId="{A6B1C88D-501C-49BE-BAFD-233C1831FE07}" type="pres">
      <dgm:prSet presAssocID="{81DD2523-8A5D-429F-89BF-0D0340D7BA8D}" presName="parentText" presStyleLbl="node1" presStyleIdx="1" presStyleCnt="2">
        <dgm:presLayoutVars>
          <dgm:chMax val="0"/>
          <dgm:bulletEnabled val="1"/>
        </dgm:presLayoutVars>
      </dgm:prSet>
      <dgm:spPr/>
    </dgm:pt>
    <dgm:pt modelId="{837DA913-F976-408D-86AE-0EC57385D91B}" type="pres">
      <dgm:prSet presAssocID="{81DD2523-8A5D-429F-89BF-0D0340D7BA8D}" presName="childText" presStyleLbl="revTx" presStyleIdx="1" presStyleCnt="2">
        <dgm:presLayoutVars>
          <dgm:bulletEnabled val="1"/>
        </dgm:presLayoutVars>
      </dgm:prSet>
      <dgm:spPr/>
    </dgm:pt>
  </dgm:ptLst>
  <dgm:cxnLst>
    <dgm:cxn modelId="{5CD8570B-7588-4371-BB23-69F8558CDE89}" srcId="{002581CD-7133-41C2-8CDF-5C4AF3CCEAB0}" destId="{7DA89886-6D12-4F0A-B208-51B5E593175A}" srcOrd="0" destOrd="0" parTransId="{755C5008-DB02-4A90-A00E-716B5D65DF21}" sibTransId="{BB8971A1-1875-4923-8C87-5390BC414B8F}"/>
    <dgm:cxn modelId="{7BC89C3A-C4E8-4E50-9BD2-2F30E6DA5529}" type="presOf" srcId="{7D332330-9F15-4BC7-8115-BB13F4F01B8F}" destId="{5065415A-21C4-4360-9F85-70D45F95F4E0}" srcOrd="0" destOrd="2" presId="urn:microsoft.com/office/officeart/2005/8/layout/vList2"/>
    <dgm:cxn modelId="{C653BF3D-E365-4CC1-AA2C-F071DD32138E}" srcId="{002581CD-7133-41C2-8CDF-5C4AF3CCEAB0}" destId="{1EAAFD8F-F78E-4D83-864D-11CDC8B917AF}" srcOrd="1" destOrd="0" parTransId="{6A407FE0-F205-4EF1-9171-655136923C95}" sibTransId="{7D8BC0AF-11BA-4815-8A35-CE5573F80755}"/>
    <dgm:cxn modelId="{023B706A-42B0-46B3-AA43-DDD5675CB0CB}" srcId="{702B7E34-2816-46DE-9EF1-16DB1E44774D}" destId="{002581CD-7133-41C2-8CDF-5C4AF3CCEAB0}" srcOrd="0" destOrd="0" parTransId="{381F40CD-D9B8-4605-ABE0-32C16726BE27}" sibTransId="{42778723-549F-44D8-9AA5-41A0DF9B3F3A}"/>
    <dgm:cxn modelId="{F9E3026B-D853-47A9-908B-A1BD776B30AA}" type="presOf" srcId="{A9354637-EC4E-4FD1-9C08-33757561D399}" destId="{837DA913-F976-408D-86AE-0EC57385D91B}" srcOrd="0" destOrd="0" presId="urn:microsoft.com/office/officeart/2005/8/layout/vList2"/>
    <dgm:cxn modelId="{45E9606B-8D49-48E5-BA33-F5983679B632}" srcId="{81DD2523-8A5D-429F-89BF-0D0340D7BA8D}" destId="{A9354637-EC4E-4FD1-9C08-33757561D399}" srcOrd="0" destOrd="0" parTransId="{5FE83571-8146-4D9C-8BCD-9FD824A1A3B2}" sibTransId="{C1540615-449C-4214-A70D-50F082FD1C34}"/>
    <dgm:cxn modelId="{03D3CF94-E8EB-44D6-B676-EE1CD745A713}" type="presOf" srcId="{81DD2523-8A5D-429F-89BF-0D0340D7BA8D}" destId="{A6B1C88D-501C-49BE-BAFD-233C1831FE07}" srcOrd="0" destOrd="0" presId="urn:microsoft.com/office/officeart/2005/8/layout/vList2"/>
    <dgm:cxn modelId="{09363395-A565-4CA7-AF65-AAE397E69016}" type="presOf" srcId="{7DA89886-6D12-4F0A-B208-51B5E593175A}" destId="{5065415A-21C4-4360-9F85-70D45F95F4E0}" srcOrd="0" destOrd="0" presId="urn:microsoft.com/office/officeart/2005/8/layout/vList2"/>
    <dgm:cxn modelId="{E204979C-942E-418E-AF4F-1DFA20A5AF11}" type="presOf" srcId="{702B7E34-2816-46DE-9EF1-16DB1E44774D}" destId="{C403DFB5-B36E-411B-AF94-70A6F3EE1430}" srcOrd="0" destOrd="0" presId="urn:microsoft.com/office/officeart/2005/8/layout/vList2"/>
    <dgm:cxn modelId="{65E9B79D-E4ED-4DE3-BD64-33B8A3DFC2A2}" srcId="{002581CD-7133-41C2-8CDF-5C4AF3CCEAB0}" destId="{7D332330-9F15-4BC7-8115-BB13F4F01B8F}" srcOrd="2" destOrd="0" parTransId="{4B1F11BF-5068-4A7A-860F-1FAF60083989}" sibTransId="{24D186BD-3F50-4493-BD31-3BE116764BBD}"/>
    <dgm:cxn modelId="{F3A0DDAC-B159-4D85-8625-DCC665308E26}" type="presOf" srcId="{F2F6E4C3-4403-48D4-A332-CFCCF50AC9D3}" destId="{5065415A-21C4-4360-9F85-70D45F95F4E0}" srcOrd="0" destOrd="3" presId="urn:microsoft.com/office/officeart/2005/8/layout/vList2"/>
    <dgm:cxn modelId="{281B4BC9-AFB1-4BBC-8EDE-55F2A49B25D3}" srcId="{002581CD-7133-41C2-8CDF-5C4AF3CCEAB0}" destId="{F2F6E4C3-4403-48D4-A332-CFCCF50AC9D3}" srcOrd="3" destOrd="0" parTransId="{43345086-B2DC-4BD8-BB28-5F4CB928E298}" sibTransId="{619645E2-A590-460D-B9E6-145F0869D35C}"/>
    <dgm:cxn modelId="{C22F01CB-E2CB-4FA1-8BAE-47D76B654864}" srcId="{002581CD-7133-41C2-8CDF-5C4AF3CCEAB0}" destId="{4B2A8849-D5F7-4408-8FC2-BB510A18F1C2}" srcOrd="4" destOrd="0" parTransId="{DBE1E48C-0735-4FEE-A168-3EEEADB1C3C2}" sibTransId="{F726C16E-78E3-409C-BDD8-7F0F718F7523}"/>
    <dgm:cxn modelId="{E0F039D8-4039-4D7F-BE68-C139BE0A0F4E}" type="presOf" srcId="{1EAAFD8F-F78E-4D83-864D-11CDC8B917AF}" destId="{5065415A-21C4-4360-9F85-70D45F95F4E0}" srcOrd="0" destOrd="1" presId="urn:microsoft.com/office/officeart/2005/8/layout/vList2"/>
    <dgm:cxn modelId="{813C75DA-FEE7-473D-9211-62C1ED2A09EC}" type="presOf" srcId="{4B2A8849-D5F7-4408-8FC2-BB510A18F1C2}" destId="{5065415A-21C4-4360-9F85-70D45F95F4E0}" srcOrd="0" destOrd="4" presId="urn:microsoft.com/office/officeart/2005/8/layout/vList2"/>
    <dgm:cxn modelId="{8B5469E1-FC3F-4752-A38E-39C6B885129B}" srcId="{702B7E34-2816-46DE-9EF1-16DB1E44774D}" destId="{81DD2523-8A5D-429F-89BF-0D0340D7BA8D}" srcOrd="1" destOrd="0" parTransId="{EB18932F-9CE4-4128-8D7F-D1D6B71D158F}" sibTransId="{3C392AA5-6893-4693-A740-A3E79FC8CE8B}"/>
    <dgm:cxn modelId="{87849EFF-C2A8-4D26-A558-19AA181BE3AC}" type="presOf" srcId="{002581CD-7133-41C2-8CDF-5C4AF3CCEAB0}" destId="{7B3AC0BF-AECF-498B-952C-3D46E34DF46B}" srcOrd="0" destOrd="0" presId="urn:microsoft.com/office/officeart/2005/8/layout/vList2"/>
    <dgm:cxn modelId="{C88C710A-BC98-4021-948C-617CBCC2A3C7}" type="presParOf" srcId="{C403DFB5-B36E-411B-AF94-70A6F3EE1430}" destId="{7B3AC0BF-AECF-498B-952C-3D46E34DF46B}" srcOrd="0" destOrd="0" presId="urn:microsoft.com/office/officeart/2005/8/layout/vList2"/>
    <dgm:cxn modelId="{1ADC5D88-466E-4279-B8DA-957E20C47FD9}" type="presParOf" srcId="{C403DFB5-B36E-411B-AF94-70A6F3EE1430}" destId="{5065415A-21C4-4360-9F85-70D45F95F4E0}" srcOrd="1" destOrd="0" presId="urn:microsoft.com/office/officeart/2005/8/layout/vList2"/>
    <dgm:cxn modelId="{D4C78A51-60EC-467D-9616-50BA7F22E931}" type="presParOf" srcId="{C403DFB5-B36E-411B-AF94-70A6F3EE1430}" destId="{A6B1C88D-501C-49BE-BAFD-233C1831FE07}" srcOrd="2" destOrd="0" presId="urn:microsoft.com/office/officeart/2005/8/layout/vList2"/>
    <dgm:cxn modelId="{1958B06C-03C5-4D5B-9A06-9D6D58A645AE}" type="presParOf" srcId="{C403DFB5-B36E-411B-AF94-70A6F3EE1430}" destId="{837DA913-F976-408D-86AE-0EC57385D91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0EAEE23-87A9-5C47-ACAB-989E30F344B9}" type="doc">
      <dgm:prSet loTypeId="urn:microsoft.com/office/officeart/2005/8/layout/default" loCatId="" qsTypeId="urn:microsoft.com/office/officeart/2005/8/quickstyle/3d2" qsCatId="3D" csTypeId="urn:microsoft.com/office/officeart/2005/8/colors/accent0_2" csCatId="mainScheme" phldr="1"/>
      <dgm:spPr/>
      <dgm:t>
        <a:bodyPr/>
        <a:lstStyle/>
        <a:p>
          <a:endParaRPr lang="es-ES_tradnl"/>
        </a:p>
      </dgm:t>
    </dgm:pt>
    <dgm:pt modelId="{16767155-074A-4F46-948B-59BDF6D27802}">
      <dgm:prSet phldrT="[Texto]"/>
      <dgm:spPr/>
      <dgm:t>
        <a:bodyPr/>
        <a:lstStyle/>
        <a:p>
          <a:r>
            <a:rPr lang="es-ES_tradnl"/>
            <a:t>Biopsia</a:t>
          </a:r>
          <a:r>
            <a:rPr lang="es-ES_tradnl" baseline="0"/>
            <a:t> renal anormal</a:t>
          </a:r>
          <a:endParaRPr lang="es-ES_tradnl" dirty="0"/>
        </a:p>
      </dgm:t>
    </dgm:pt>
    <dgm:pt modelId="{CD4044DB-5799-5340-986C-8448F1ECBC3A}" type="parTrans" cxnId="{1FDA9167-3E94-B44F-B1E5-F143B4F778D2}">
      <dgm:prSet/>
      <dgm:spPr/>
      <dgm:t>
        <a:bodyPr/>
        <a:lstStyle/>
        <a:p>
          <a:endParaRPr lang="es-ES_tradnl"/>
        </a:p>
      </dgm:t>
    </dgm:pt>
    <dgm:pt modelId="{169086AA-35A2-1648-93C6-F5FF21E153D0}" type="sibTrans" cxnId="{1FDA9167-3E94-B44F-B1E5-F143B4F778D2}">
      <dgm:prSet/>
      <dgm:spPr/>
      <dgm:t>
        <a:bodyPr/>
        <a:lstStyle/>
        <a:p>
          <a:endParaRPr lang="es-ES_tradnl"/>
        </a:p>
      </dgm:t>
    </dgm:pt>
    <dgm:pt modelId="{37647D7F-D657-3542-A781-A1DC8863627F}">
      <dgm:prSet phldrT="[Texto]"/>
      <dgm:spPr/>
      <dgm:t>
        <a:bodyPr/>
        <a:lstStyle/>
        <a:p>
          <a:r>
            <a:rPr lang="es-ES_tradnl"/>
            <a:t>Estudio de im</a:t>
          </a:r>
          <a:r>
            <a:rPr lang="es-ES"/>
            <a:t>ágenes anormales</a:t>
          </a:r>
          <a:endParaRPr lang="es-ES_tradnl" dirty="0"/>
        </a:p>
      </dgm:t>
    </dgm:pt>
    <dgm:pt modelId="{88D2F832-D4C2-B049-9E11-F772465CFDA0}" type="parTrans" cxnId="{EDC544A6-FD86-4748-87C1-3396769C2804}">
      <dgm:prSet/>
      <dgm:spPr/>
      <dgm:t>
        <a:bodyPr/>
        <a:lstStyle/>
        <a:p>
          <a:endParaRPr lang="es-ES_tradnl"/>
        </a:p>
      </dgm:t>
    </dgm:pt>
    <dgm:pt modelId="{749136D6-0646-084D-8107-616FA8A945E3}" type="sibTrans" cxnId="{EDC544A6-FD86-4748-87C1-3396769C2804}">
      <dgm:prSet/>
      <dgm:spPr/>
      <dgm:t>
        <a:bodyPr/>
        <a:lstStyle/>
        <a:p>
          <a:endParaRPr lang="es-ES_tradnl"/>
        </a:p>
      </dgm:t>
    </dgm:pt>
    <dgm:pt modelId="{F581C6F4-A061-9743-A6F5-D426C414DD01}">
      <dgm:prSet phldrT="[Texto]"/>
      <dgm:spPr/>
      <dgm:t>
        <a:bodyPr/>
        <a:lstStyle/>
        <a:p>
          <a:r>
            <a:rPr lang="es-ES_tradnl"/>
            <a:t>Sedimento urinario anormal</a:t>
          </a:r>
          <a:endParaRPr lang="es-ES_tradnl" dirty="0"/>
        </a:p>
      </dgm:t>
    </dgm:pt>
    <dgm:pt modelId="{EAA9AC5D-9E71-B243-BB6A-0E537568FE80}" type="parTrans" cxnId="{1331C63D-CD1F-AF43-BD1E-0895D7443713}">
      <dgm:prSet/>
      <dgm:spPr/>
      <dgm:t>
        <a:bodyPr/>
        <a:lstStyle/>
        <a:p>
          <a:endParaRPr lang="es-ES_tradnl"/>
        </a:p>
      </dgm:t>
    </dgm:pt>
    <dgm:pt modelId="{AFC588BC-F2E8-B244-9843-5A63621DC062}" type="sibTrans" cxnId="{1331C63D-CD1F-AF43-BD1E-0895D7443713}">
      <dgm:prSet/>
      <dgm:spPr/>
      <dgm:t>
        <a:bodyPr/>
        <a:lstStyle/>
        <a:p>
          <a:endParaRPr lang="es-ES_tradnl"/>
        </a:p>
      </dgm:t>
    </dgm:pt>
    <dgm:pt modelId="{882C3F1A-A918-0F43-BAEA-B0311AC5E32E}">
      <dgm:prSet phldrT="[Texto]"/>
      <dgm:spPr/>
      <dgm:t>
        <a:bodyPr/>
        <a:lstStyle/>
        <a:p>
          <a:r>
            <a:rPr lang="es-ES_tradnl" dirty="0"/>
            <a:t>⇡ de </a:t>
          </a:r>
          <a:r>
            <a:rPr lang="es-ES_tradnl" dirty="0" err="1"/>
            <a:t>Excreci</a:t>
          </a:r>
          <a:r>
            <a:rPr lang="es-ES" dirty="0" err="1"/>
            <a:t>ón</a:t>
          </a:r>
          <a:r>
            <a:rPr lang="es-ES" dirty="0"/>
            <a:t> urinaria de albúmina</a:t>
          </a:r>
          <a:endParaRPr lang="es-ES_tradnl" dirty="0"/>
        </a:p>
      </dgm:t>
    </dgm:pt>
    <dgm:pt modelId="{29AD2DC2-FABC-4746-AA42-CAA910820E06}" type="parTrans" cxnId="{E0070A77-58E6-1642-8A05-B49C773AB0C2}">
      <dgm:prSet/>
      <dgm:spPr/>
      <dgm:t>
        <a:bodyPr/>
        <a:lstStyle/>
        <a:p>
          <a:endParaRPr lang="es-ES_tradnl"/>
        </a:p>
      </dgm:t>
    </dgm:pt>
    <dgm:pt modelId="{EE90635A-8A4C-6846-917C-3B98F6C06460}" type="sibTrans" cxnId="{E0070A77-58E6-1642-8A05-B49C773AB0C2}">
      <dgm:prSet/>
      <dgm:spPr/>
      <dgm:t>
        <a:bodyPr/>
        <a:lstStyle/>
        <a:p>
          <a:endParaRPr lang="es-ES_tradnl"/>
        </a:p>
      </dgm:t>
    </dgm:pt>
    <dgm:pt modelId="{2412B9E6-F9D1-B943-B28F-320ECF0F165F}" type="pres">
      <dgm:prSet presAssocID="{30EAEE23-87A9-5C47-ACAB-989E30F344B9}" presName="diagram" presStyleCnt="0">
        <dgm:presLayoutVars>
          <dgm:dir/>
          <dgm:resizeHandles val="exact"/>
        </dgm:presLayoutVars>
      </dgm:prSet>
      <dgm:spPr/>
    </dgm:pt>
    <dgm:pt modelId="{1B2BE0F2-0149-0E4E-84B0-ECB2C53DC5D3}" type="pres">
      <dgm:prSet presAssocID="{16767155-074A-4F46-948B-59BDF6D27802}" presName="node" presStyleLbl="node1" presStyleIdx="0" presStyleCnt="4">
        <dgm:presLayoutVars>
          <dgm:bulletEnabled val="1"/>
        </dgm:presLayoutVars>
      </dgm:prSet>
      <dgm:spPr/>
    </dgm:pt>
    <dgm:pt modelId="{7BBCC312-C815-9341-A64C-75FC2C61F455}" type="pres">
      <dgm:prSet presAssocID="{169086AA-35A2-1648-93C6-F5FF21E153D0}" presName="sibTrans" presStyleCnt="0"/>
      <dgm:spPr/>
    </dgm:pt>
    <dgm:pt modelId="{63DC0AA7-67E4-0E46-85CE-830A9DA58B8F}" type="pres">
      <dgm:prSet presAssocID="{37647D7F-D657-3542-A781-A1DC8863627F}" presName="node" presStyleLbl="node1" presStyleIdx="1" presStyleCnt="4">
        <dgm:presLayoutVars>
          <dgm:bulletEnabled val="1"/>
        </dgm:presLayoutVars>
      </dgm:prSet>
      <dgm:spPr/>
    </dgm:pt>
    <dgm:pt modelId="{853770E0-183F-364A-AD9B-65C74BE09EBE}" type="pres">
      <dgm:prSet presAssocID="{749136D6-0646-084D-8107-616FA8A945E3}" presName="sibTrans" presStyleCnt="0"/>
      <dgm:spPr/>
    </dgm:pt>
    <dgm:pt modelId="{B9A0E46A-8AEA-D04C-B970-B6F4AA5DF8F1}" type="pres">
      <dgm:prSet presAssocID="{F581C6F4-A061-9743-A6F5-D426C414DD01}" presName="node" presStyleLbl="node1" presStyleIdx="2" presStyleCnt="4">
        <dgm:presLayoutVars>
          <dgm:bulletEnabled val="1"/>
        </dgm:presLayoutVars>
      </dgm:prSet>
      <dgm:spPr/>
    </dgm:pt>
    <dgm:pt modelId="{5A858045-82ED-A041-8A9E-60488B389CD0}" type="pres">
      <dgm:prSet presAssocID="{AFC588BC-F2E8-B244-9843-5A63621DC062}" presName="sibTrans" presStyleCnt="0"/>
      <dgm:spPr/>
    </dgm:pt>
    <dgm:pt modelId="{13F4EFBA-19F8-8C46-AF4C-6916C91DA338}" type="pres">
      <dgm:prSet presAssocID="{882C3F1A-A918-0F43-BAEA-B0311AC5E32E}" presName="node" presStyleLbl="node1" presStyleIdx="3" presStyleCnt="4">
        <dgm:presLayoutVars>
          <dgm:bulletEnabled val="1"/>
        </dgm:presLayoutVars>
      </dgm:prSet>
      <dgm:spPr/>
    </dgm:pt>
  </dgm:ptLst>
  <dgm:cxnLst>
    <dgm:cxn modelId="{1331C63D-CD1F-AF43-BD1E-0895D7443713}" srcId="{30EAEE23-87A9-5C47-ACAB-989E30F344B9}" destId="{F581C6F4-A061-9743-A6F5-D426C414DD01}" srcOrd="2" destOrd="0" parTransId="{EAA9AC5D-9E71-B243-BB6A-0E537568FE80}" sibTransId="{AFC588BC-F2E8-B244-9843-5A63621DC062}"/>
    <dgm:cxn modelId="{9DEDA93E-B9F2-CC4A-A528-65DEAFD833CA}" type="presOf" srcId="{F581C6F4-A061-9743-A6F5-D426C414DD01}" destId="{B9A0E46A-8AEA-D04C-B970-B6F4AA5DF8F1}" srcOrd="0" destOrd="0" presId="urn:microsoft.com/office/officeart/2005/8/layout/default"/>
    <dgm:cxn modelId="{01247A62-AD78-9B40-9A59-888F9998DC27}" type="presOf" srcId="{30EAEE23-87A9-5C47-ACAB-989E30F344B9}" destId="{2412B9E6-F9D1-B943-B28F-320ECF0F165F}" srcOrd="0" destOrd="0" presId="urn:microsoft.com/office/officeart/2005/8/layout/default"/>
    <dgm:cxn modelId="{1FDA9167-3E94-B44F-B1E5-F143B4F778D2}" srcId="{30EAEE23-87A9-5C47-ACAB-989E30F344B9}" destId="{16767155-074A-4F46-948B-59BDF6D27802}" srcOrd="0" destOrd="0" parTransId="{CD4044DB-5799-5340-986C-8448F1ECBC3A}" sibTransId="{169086AA-35A2-1648-93C6-F5FF21E153D0}"/>
    <dgm:cxn modelId="{E0070A77-58E6-1642-8A05-B49C773AB0C2}" srcId="{30EAEE23-87A9-5C47-ACAB-989E30F344B9}" destId="{882C3F1A-A918-0F43-BAEA-B0311AC5E32E}" srcOrd="3" destOrd="0" parTransId="{29AD2DC2-FABC-4746-AA42-CAA910820E06}" sibTransId="{EE90635A-8A4C-6846-917C-3B98F6C06460}"/>
    <dgm:cxn modelId="{398C87A1-DE25-B140-9F2A-83E9D28C268B}" type="presOf" srcId="{37647D7F-D657-3542-A781-A1DC8863627F}" destId="{63DC0AA7-67E4-0E46-85CE-830A9DA58B8F}" srcOrd="0" destOrd="0" presId="urn:microsoft.com/office/officeart/2005/8/layout/default"/>
    <dgm:cxn modelId="{EDC544A6-FD86-4748-87C1-3396769C2804}" srcId="{30EAEE23-87A9-5C47-ACAB-989E30F344B9}" destId="{37647D7F-D657-3542-A781-A1DC8863627F}" srcOrd="1" destOrd="0" parTransId="{88D2F832-D4C2-B049-9E11-F772465CFDA0}" sibTransId="{749136D6-0646-084D-8107-616FA8A945E3}"/>
    <dgm:cxn modelId="{AC18AFA6-0DF6-8547-97AF-8837EA05506D}" type="presOf" srcId="{16767155-074A-4F46-948B-59BDF6D27802}" destId="{1B2BE0F2-0149-0E4E-84B0-ECB2C53DC5D3}" srcOrd="0" destOrd="0" presId="urn:microsoft.com/office/officeart/2005/8/layout/default"/>
    <dgm:cxn modelId="{DE94ABB1-09B1-E64C-A902-6BABB0A3D219}" type="presOf" srcId="{882C3F1A-A918-0F43-BAEA-B0311AC5E32E}" destId="{13F4EFBA-19F8-8C46-AF4C-6916C91DA338}" srcOrd="0" destOrd="0" presId="urn:microsoft.com/office/officeart/2005/8/layout/default"/>
    <dgm:cxn modelId="{7AD4EC4B-EEF8-D04E-86B2-39BFD273E145}" type="presParOf" srcId="{2412B9E6-F9D1-B943-B28F-320ECF0F165F}" destId="{1B2BE0F2-0149-0E4E-84B0-ECB2C53DC5D3}" srcOrd="0" destOrd="0" presId="urn:microsoft.com/office/officeart/2005/8/layout/default"/>
    <dgm:cxn modelId="{0E41E5D5-8D7B-9644-8C1E-3852A732E146}" type="presParOf" srcId="{2412B9E6-F9D1-B943-B28F-320ECF0F165F}" destId="{7BBCC312-C815-9341-A64C-75FC2C61F455}" srcOrd="1" destOrd="0" presId="urn:microsoft.com/office/officeart/2005/8/layout/default"/>
    <dgm:cxn modelId="{1095A898-D04D-984D-95E4-DD6C6EF7D359}" type="presParOf" srcId="{2412B9E6-F9D1-B943-B28F-320ECF0F165F}" destId="{63DC0AA7-67E4-0E46-85CE-830A9DA58B8F}" srcOrd="2" destOrd="0" presId="urn:microsoft.com/office/officeart/2005/8/layout/default"/>
    <dgm:cxn modelId="{1528BB89-FFAA-2848-8E54-5916295DC12B}" type="presParOf" srcId="{2412B9E6-F9D1-B943-B28F-320ECF0F165F}" destId="{853770E0-183F-364A-AD9B-65C74BE09EBE}" srcOrd="3" destOrd="0" presId="urn:microsoft.com/office/officeart/2005/8/layout/default"/>
    <dgm:cxn modelId="{2CF488C4-3311-8743-92AA-1A7CBDEAEECF}" type="presParOf" srcId="{2412B9E6-F9D1-B943-B28F-320ECF0F165F}" destId="{B9A0E46A-8AEA-D04C-B970-B6F4AA5DF8F1}" srcOrd="4" destOrd="0" presId="urn:microsoft.com/office/officeart/2005/8/layout/default"/>
    <dgm:cxn modelId="{C982CBEB-41DD-C94D-9BF7-261F0B789C85}" type="presParOf" srcId="{2412B9E6-F9D1-B943-B28F-320ECF0F165F}" destId="{5A858045-82ED-A041-8A9E-60488B389CD0}" srcOrd="5" destOrd="0" presId="urn:microsoft.com/office/officeart/2005/8/layout/default"/>
    <dgm:cxn modelId="{547466E9-C605-404F-A365-8E3EB10C01DA}" type="presParOf" srcId="{2412B9E6-F9D1-B943-B28F-320ECF0F165F}" destId="{13F4EFBA-19F8-8C46-AF4C-6916C91DA33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D4BC88-8998-4544-AEDA-A575405D14F6}" type="doc">
      <dgm:prSet loTypeId="urn:microsoft.com/office/officeart/2005/8/layout/default" loCatId="" qsTypeId="urn:microsoft.com/office/officeart/2005/8/quickstyle/simple4" qsCatId="simple" csTypeId="urn:microsoft.com/office/officeart/2005/8/colors/accent0_3" csCatId="mainScheme" phldr="1"/>
      <dgm:spPr/>
      <dgm:t>
        <a:bodyPr/>
        <a:lstStyle/>
        <a:p>
          <a:endParaRPr lang="es-ES_tradnl"/>
        </a:p>
      </dgm:t>
    </dgm:pt>
    <dgm:pt modelId="{F9951E23-28C0-3E41-A571-82C97982FF73}">
      <dgm:prSet phldrT="[Texto]" custT="1"/>
      <dgm:spPr/>
      <dgm:t>
        <a:bodyPr/>
        <a:lstStyle/>
        <a:p>
          <a:pPr algn="ctr"/>
          <a:r>
            <a:rPr lang="es-ES_tradnl" sz="3200" dirty="0"/>
            <a:t>⇣ TGF</a:t>
          </a:r>
        </a:p>
      </dgm:t>
    </dgm:pt>
    <dgm:pt modelId="{7546C8B3-2B8F-AF4A-BC40-CFA18F696D14}" type="parTrans" cxnId="{20D91DBF-86C6-B840-86C2-FB5904CB898D}">
      <dgm:prSet/>
      <dgm:spPr/>
      <dgm:t>
        <a:bodyPr/>
        <a:lstStyle/>
        <a:p>
          <a:endParaRPr lang="es-ES_tradnl"/>
        </a:p>
      </dgm:t>
    </dgm:pt>
    <dgm:pt modelId="{2C6772B6-7F5D-034B-A323-3E2FA44674FA}" type="sibTrans" cxnId="{20D91DBF-86C6-B840-86C2-FB5904CB898D}">
      <dgm:prSet/>
      <dgm:spPr/>
      <dgm:t>
        <a:bodyPr/>
        <a:lstStyle/>
        <a:p>
          <a:endParaRPr lang="es-ES_tradnl"/>
        </a:p>
      </dgm:t>
    </dgm:pt>
    <dgm:pt modelId="{A54E9FBF-5ABA-0C45-ADFA-872369F31D65}" type="pres">
      <dgm:prSet presAssocID="{71D4BC88-8998-4544-AEDA-A575405D14F6}" presName="diagram" presStyleCnt="0">
        <dgm:presLayoutVars>
          <dgm:dir/>
          <dgm:resizeHandles val="exact"/>
        </dgm:presLayoutVars>
      </dgm:prSet>
      <dgm:spPr/>
    </dgm:pt>
    <dgm:pt modelId="{E7219812-9148-C340-A41F-D129DC5CB64A}" type="pres">
      <dgm:prSet presAssocID="{F9951E23-28C0-3E41-A571-82C97982FF73}" presName="node" presStyleLbl="node1" presStyleIdx="0" presStyleCnt="1" custLinFactNeighborX="-16787" custLinFactNeighborY="-6621">
        <dgm:presLayoutVars>
          <dgm:bulletEnabled val="1"/>
        </dgm:presLayoutVars>
      </dgm:prSet>
      <dgm:spPr/>
    </dgm:pt>
  </dgm:ptLst>
  <dgm:cxnLst>
    <dgm:cxn modelId="{25217C15-EA62-904E-B807-1B77861520A2}" type="presOf" srcId="{F9951E23-28C0-3E41-A571-82C97982FF73}" destId="{E7219812-9148-C340-A41F-D129DC5CB64A}" srcOrd="0" destOrd="0" presId="urn:microsoft.com/office/officeart/2005/8/layout/default"/>
    <dgm:cxn modelId="{167C749C-66B0-B042-8E71-46BE74D767A6}" type="presOf" srcId="{71D4BC88-8998-4544-AEDA-A575405D14F6}" destId="{A54E9FBF-5ABA-0C45-ADFA-872369F31D65}" srcOrd="0" destOrd="0" presId="urn:microsoft.com/office/officeart/2005/8/layout/default"/>
    <dgm:cxn modelId="{20D91DBF-86C6-B840-86C2-FB5904CB898D}" srcId="{71D4BC88-8998-4544-AEDA-A575405D14F6}" destId="{F9951E23-28C0-3E41-A571-82C97982FF73}" srcOrd="0" destOrd="0" parTransId="{7546C8B3-2B8F-AF4A-BC40-CFA18F696D14}" sibTransId="{2C6772B6-7F5D-034B-A323-3E2FA44674FA}"/>
    <dgm:cxn modelId="{83E64B44-924F-C84A-A913-22A34047E4F3}" type="presParOf" srcId="{A54E9FBF-5ABA-0C45-ADFA-872369F31D65}" destId="{E7219812-9148-C340-A41F-D129DC5CB64A}" srcOrd="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2971F-F9F9-4DEC-B392-0F5ACCF3954E}">
      <dsp:nvSpPr>
        <dsp:cNvPr id="0" name=""/>
        <dsp:cNvSpPr/>
      </dsp:nvSpPr>
      <dsp:spPr>
        <a:xfrm rot="5400000">
          <a:off x="6497304" y="-2594320"/>
          <a:ext cx="1182928" cy="6671782"/>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t>Prevalencia de ERC en &gt;20 años,  </a:t>
          </a:r>
          <a:r>
            <a:rPr lang="es-ES" sz="1600" b="0" kern="1200" dirty="0"/>
            <a:t>13.6%</a:t>
          </a:r>
          <a:endParaRPr lang="es-PA" sz="1600" b="0" kern="1200" dirty="0"/>
        </a:p>
        <a:p>
          <a:pPr marL="171450" lvl="1" indent="-171450" algn="l" defTabSz="711200">
            <a:lnSpc>
              <a:spcPct val="90000"/>
            </a:lnSpc>
            <a:spcBef>
              <a:spcPct val="0"/>
            </a:spcBef>
            <a:spcAft>
              <a:spcPct val="15000"/>
            </a:spcAft>
            <a:buChar char="•"/>
          </a:pPr>
          <a:r>
            <a:rPr lang="es-ES" sz="1600" kern="1200" dirty="0"/>
            <a:t>Críticas por sobrestimación de ERC basado en proteinuria</a:t>
          </a:r>
          <a:endParaRPr lang="es-PA" sz="1600" kern="1200" dirty="0"/>
        </a:p>
      </dsp:txBody>
      <dsp:txXfrm rot="-5400000">
        <a:off x="3752877" y="207853"/>
        <a:ext cx="6614036" cy="1067436"/>
      </dsp:txXfrm>
    </dsp:sp>
    <dsp:sp modelId="{C5C96CFB-33BB-433E-83FD-FFF058365D4C}">
      <dsp:nvSpPr>
        <dsp:cNvPr id="0" name=""/>
        <dsp:cNvSpPr/>
      </dsp:nvSpPr>
      <dsp:spPr>
        <a:xfrm>
          <a:off x="0" y="2240"/>
          <a:ext cx="3752877" cy="1478660"/>
        </a:xfrm>
        <a:prstGeom prst="round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a:effectLst/>
              <a:latin typeface="+mn-lt"/>
              <a:ea typeface="+mn-ea"/>
              <a:cs typeface="+mn-cs"/>
            </a:rPr>
            <a:t>NHANES Estados Unidos (National Health and Nutrition Examination Survey) </a:t>
          </a:r>
          <a:endParaRPr lang="es-PA" sz="1600" kern="1200" dirty="0"/>
        </a:p>
      </dsp:txBody>
      <dsp:txXfrm>
        <a:off x="72182" y="74422"/>
        <a:ext cx="3608513" cy="1334296"/>
      </dsp:txXfrm>
    </dsp:sp>
    <dsp:sp modelId="{A25FA4EE-EF64-4234-B26B-445414A73E84}">
      <dsp:nvSpPr>
        <dsp:cNvPr id="0" name=""/>
        <dsp:cNvSpPr/>
      </dsp:nvSpPr>
      <dsp:spPr>
        <a:xfrm rot="5400000">
          <a:off x="6497304" y="-1041727"/>
          <a:ext cx="1182928" cy="6671782"/>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t>Proyección de ERC en pacientes de alto riesgo</a:t>
          </a:r>
          <a:endParaRPr lang="es-PA" sz="1600" kern="1200" dirty="0"/>
        </a:p>
        <a:p>
          <a:pPr marL="171450" lvl="1" indent="-171450" algn="l" defTabSz="711200">
            <a:lnSpc>
              <a:spcPct val="90000"/>
            </a:lnSpc>
            <a:spcBef>
              <a:spcPct val="0"/>
            </a:spcBef>
            <a:spcAft>
              <a:spcPct val="15000"/>
            </a:spcAft>
            <a:buChar char="•"/>
          </a:pPr>
          <a:r>
            <a:rPr lang="es-ES" sz="1600" kern="1200" dirty="0"/>
            <a:t>Ciudad de México 22%, Jalisco 33%</a:t>
          </a:r>
          <a:endParaRPr lang="es-PA" sz="1600" kern="1200" dirty="0"/>
        </a:p>
        <a:p>
          <a:pPr marL="171450" lvl="1" indent="-171450" algn="l" defTabSz="711200">
            <a:lnSpc>
              <a:spcPct val="90000"/>
            </a:lnSpc>
            <a:spcBef>
              <a:spcPct val="0"/>
            </a:spcBef>
            <a:spcAft>
              <a:spcPct val="15000"/>
            </a:spcAft>
            <a:buChar char="•"/>
          </a:pPr>
          <a:endParaRPr lang="es-PA" sz="1600" kern="1200" dirty="0"/>
        </a:p>
      </dsp:txBody>
      <dsp:txXfrm rot="-5400000">
        <a:off x="3752877" y="1760446"/>
        <a:ext cx="6614036" cy="1067436"/>
      </dsp:txXfrm>
    </dsp:sp>
    <dsp:sp modelId="{DFBE7430-C628-425B-8422-095B2217FC26}">
      <dsp:nvSpPr>
        <dsp:cNvPr id="0" name=""/>
        <dsp:cNvSpPr/>
      </dsp:nvSpPr>
      <dsp:spPr>
        <a:xfrm>
          <a:off x="0" y="1554833"/>
          <a:ext cx="3752877" cy="1478660"/>
        </a:xfrm>
        <a:prstGeom prst="round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a:effectLst/>
              <a:latin typeface="+mn-lt"/>
              <a:ea typeface="+mn-ea"/>
              <a:cs typeface="+mn-cs"/>
            </a:rPr>
            <a:t>KEEP México (The National Kidney Foundation Kidney Early Evaluation Mexico)</a:t>
          </a:r>
          <a:endParaRPr lang="es-PA" sz="1600" kern="1200" dirty="0"/>
        </a:p>
      </dsp:txBody>
      <dsp:txXfrm>
        <a:off x="72182" y="1627015"/>
        <a:ext cx="3608513" cy="1334296"/>
      </dsp:txXfrm>
    </dsp:sp>
    <dsp:sp modelId="{11A89116-A3F8-42BF-A3FB-8BC05817B42C}">
      <dsp:nvSpPr>
        <dsp:cNvPr id="0" name=""/>
        <dsp:cNvSpPr/>
      </dsp:nvSpPr>
      <dsp:spPr>
        <a:xfrm rot="5400000">
          <a:off x="6497304" y="510866"/>
          <a:ext cx="1182928" cy="6671782"/>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t>Prevalencia 26%</a:t>
          </a:r>
          <a:endParaRPr lang="es-PA" sz="1600" kern="1200" dirty="0"/>
        </a:p>
        <a:p>
          <a:pPr marL="171450" lvl="1" indent="-171450" algn="l" defTabSz="711200">
            <a:lnSpc>
              <a:spcPct val="90000"/>
            </a:lnSpc>
            <a:spcBef>
              <a:spcPct val="0"/>
            </a:spcBef>
            <a:spcAft>
              <a:spcPct val="15000"/>
            </a:spcAft>
            <a:buChar char="•"/>
          </a:pPr>
          <a:r>
            <a:rPr lang="es-ES" sz="1600" kern="1200" dirty="0"/>
            <a:t>Mayor en pacientes con DM y con HTA y DM</a:t>
          </a:r>
          <a:endParaRPr lang="es-PA" sz="1600" kern="1200" dirty="0"/>
        </a:p>
      </dsp:txBody>
      <dsp:txXfrm rot="-5400000">
        <a:off x="3752877" y="3313039"/>
        <a:ext cx="6614036" cy="1067436"/>
      </dsp:txXfrm>
    </dsp:sp>
    <dsp:sp modelId="{A386E20F-E88D-45FA-98F7-6066A2B12DAE}">
      <dsp:nvSpPr>
        <dsp:cNvPr id="0" name=""/>
        <dsp:cNvSpPr/>
      </dsp:nvSpPr>
      <dsp:spPr>
        <a:xfrm>
          <a:off x="0" y="3107427"/>
          <a:ext cx="3752877" cy="1478660"/>
        </a:xfrm>
        <a:prstGeom prst="round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a:effectLst/>
              <a:latin typeface="+mn-lt"/>
              <a:ea typeface="+mn-ea"/>
              <a:cs typeface="+mn-cs"/>
            </a:rPr>
            <a:t>KEEP USA (The National Kidney Foundation Kidney Early Evaluation USA)</a:t>
          </a:r>
          <a:endParaRPr lang="es-PA" sz="1600" kern="1200" dirty="0"/>
        </a:p>
      </dsp:txBody>
      <dsp:txXfrm>
        <a:off x="72182" y="3179609"/>
        <a:ext cx="3608513" cy="13342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76B09-FD59-4A76-A9F2-6682470CA33A}">
      <dsp:nvSpPr>
        <dsp:cNvPr id="0" name=""/>
        <dsp:cNvSpPr/>
      </dsp:nvSpPr>
      <dsp:spPr>
        <a:xfrm>
          <a:off x="0" y="607971"/>
          <a:ext cx="2817315" cy="1690389"/>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PA" sz="3700" kern="1200" dirty="0"/>
            <a:t>EXCRETORA</a:t>
          </a:r>
        </a:p>
      </dsp:txBody>
      <dsp:txXfrm>
        <a:off x="0" y="607971"/>
        <a:ext cx="2817315" cy="1690389"/>
      </dsp:txXfrm>
    </dsp:sp>
    <dsp:sp modelId="{14403307-DFB1-4947-BC17-975B62C0203F}">
      <dsp:nvSpPr>
        <dsp:cNvPr id="0" name=""/>
        <dsp:cNvSpPr/>
      </dsp:nvSpPr>
      <dsp:spPr>
        <a:xfrm>
          <a:off x="3099047" y="607971"/>
          <a:ext cx="2817315" cy="1690389"/>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PA" sz="3700" kern="1200" dirty="0"/>
            <a:t>ENDOCRINA</a:t>
          </a:r>
        </a:p>
      </dsp:txBody>
      <dsp:txXfrm>
        <a:off x="3099047" y="607971"/>
        <a:ext cx="2817315" cy="1690389"/>
      </dsp:txXfrm>
    </dsp:sp>
    <dsp:sp modelId="{AAFB5D63-7CCC-4EFE-86C3-7E60A084A4B3}">
      <dsp:nvSpPr>
        <dsp:cNvPr id="0" name=""/>
        <dsp:cNvSpPr/>
      </dsp:nvSpPr>
      <dsp:spPr>
        <a:xfrm>
          <a:off x="6198095" y="607971"/>
          <a:ext cx="2817315" cy="1690389"/>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PA" sz="3700" kern="1200" dirty="0"/>
            <a:t>METABÓLICA</a:t>
          </a:r>
        </a:p>
      </dsp:txBody>
      <dsp:txXfrm>
        <a:off x="6198095" y="607971"/>
        <a:ext cx="2817315" cy="16903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76B09-FD59-4A76-A9F2-6682470CA33A}">
      <dsp:nvSpPr>
        <dsp:cNvPr id="0" name=""/>
        <dsp:cNvSpPr/>
      </dsp:nvSpPr>
      <dsp:spPr>
        <a:xfrm>
          <a:off x="0" y="126355"/>
          <a:ext cx="2817315" cy="1690389"/>
        </a:xfrm>
        <a:prstGeom prst="rect">
          <a:avLst/>
        </a:prstGeom>
        <a:gradFill rotWithShape="0">
          <a:gsLst>
            <a:gs pos="0">
              <a:schemeClr val="lt1">
                <a:hueOff val="0"/>
                <a:satOff val="0"/>
                <a:lumOff val="0"/>
                <a:alphaOff val="0"/>
                <a:tint val="58000"/>
                <a:satMod val="108000"/>
                <a:lumMod val="110000"/>
              </a:schemeClr>
            </a:gs>
            <a:gs pos="100000">
              <a:schemeClr val="lt1">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A" sz="2000" kern="1200" dirty="0"/>
            <a:t>Filtración</a:t>
          </a:r>
        </a:p>
        <a:p>
          <a:pPr marL="0" lvl="0" indent="0" algn="ctr" defTabSz="889000">
            <a:lnSpc>
              <a:spcPct val="90000"/>
            </a:lnSpc>
            <a:spcBef>
              <a:spcPct val="0"/>
            </a:spcBef>
            <a:spcAft>
              <a:spcPct val="35000"/>
            </a:spcAft>
            <a:buNone/>
          </a:pPr>
          <a:r>
            <a:rPr lang="es-PA" sz="2000" kern="1200" dirty="0"/>
            <a:t>Reabsorción</a:t>
          </a:r>
        </a:p>
        <a:p>
          <a:pPr marL="0" lvl="0" indent="0" algn="ctr" defTabSz="889000">
            <a:lnSpc>
              <a:spcPct val="90000"/>
            </a:lnSpc>
            <a:spcBef>
              <a:spcPct val="0"/>
            </a:spcBef>
            <a:spcAft>
              <a:spcPct val="35000"/>
            </a:spcAft>
            <a:buNone/>
          </a:pPr>
          <a:r>
            <a:rPr lang="es-PA" sz="2000" kern="1200" dirty="0"/>
            <a:t>Secreción </a:t>
          </a:r>
        </a:p>
      </dsp:txBody>
      <dsp:txXfrm>
        <a:off x="0" y="126355"/>
        <a:ext cx="2817315" cy="1690389"/>
      </dsp:txXfrm>
    </dsp:sp>
    <dsp:sp modelId="{14403307-DFB1-4947-BC17-975B62C0203F}">
      <dsp:nvSpPr>
        <dsp:cNvPr id="0" name=""/>
        <dsp:cNvSpPr/>
      </dsp:nvSpPr>
      <dsp:spPr>
        <a:xfrm>
          <a:off x="3099047" y="126355"/>
          <a:ext cx="2817315" cy="1690389"/>
        </a:xfrm>
        <a:prstGeom prst="rect">
          <a:avLst/>
        </a:prstGeom>
        <a:gradFill rotWithShape="0">
          <a:gsLst>
            <a:gs pos="0">
              <a:schemeClr val="lt1">
                <a:hueOff val="0"/>
                <a:satOff val="0"/>
                <a:lumOff val="0"/>
                <a:alphaOff val="0"/>
                <a:tint val="58000"/>
                <a:satMod val="108000"/>
                <a:lumMod val="110000"/>
              </a:schemeClr>
            </a:gs>
            <a:gs pos="100000">
              <a:schemeClr val="lt1">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A" sz="2000" kern="1200" dirty="0"/>
            <a:t>Renina </a:t>
          </a:r>
        </a:p>
        <a:p>
          <a:pPr marL="0" lvl="0" indent="0" algn="ctr" defTabSz="889000">
            <a:lnSpc>
              <a:spcPct val="90000"/>
            </a:lnSpc>
            <a:spcBef>
              <a:spcPct val="0"/>
            </a:spcBef>
            <a:spcAft>
              <a:spcPct val="35000"/>
            </a:spcAft>
            <a:buNone/>
          </a:pPr>
          <a:r>
            <a:rPr lang="es-PA" sz="2000" kern="1200" dirty="0"/>
            <a:t>Eritropoyetina</a:t>
          </a:r>
        </a:p>
        <a:p>
          <a:pPr marL="0" lvl="0" indent="0" algn="ctr" defTabSz="889000">
            <a:lnSpc>
              <a:spcPct val="90000"/>
            </a:lnSpc>
            <a:spcBef>
              <a:spcPct val="0"/>
            </a:spcBef>
            <a:spcAft>
              <a:spcPct val="35000"/>
            </a:spcAft>
            <a:buNone/>
          </a:pPr>
          <a:r>
            <a:rPr lang="es-PA" sz="2000" kern="1200" dirty="0"/>
            <a:t>Vitamina D</a:t>
          </a:r>
        </a:p>
      </dsp:txBody>
      <dsp:txXfrm>
        <a:off x="3099047" y="126355"/>
        <a:ext cx="2817315" cy="1690389"/>
      </dsp:txXfrm>
    </dsp:sp>
    <dsp:sp modelId="{AAFB5D63-7CCC-4EFE-86C3-7E60A084A4B3}">
      <dsp:nvSpPr>
        <dsp:cNvPr id="0" name=""/>
        <dsp:cNvSpPr/>
      </dsp:nvSpPr>
      <dsp:spPr>
        <a:xfrm>
          <a:off x="6198095" y="126355"/>
          <a:ext cx="2817315" cy="1690389"/>
        </a:xfrm>
        <a:prstGeom prst="rect">
          <a:avLst/>
        </a:prstGeom>
        <a:gradFill rotWithShape="0">
          <a:gsLst>
            <a:gs pos="0">
              <a:schemeClr val="lt1">
                <a:hueOff val="0"/>
                <a:satOff val="0"/>
                <a:lumOff val="0"/>
                <a:alphaOff val="0"/>
                <a:tint val="58000"/>
                <a:satMod val="108000"/>
                <a:lumMod val="110000"/>
              </a:schemeClr>
            </a:gs>
            <a:gs pos="100000">
              <a:schemeClr val="lt1">
                <a:hueOff val="0"/>
                <a:satOff val="0"/>
                <a:lumOff val="0"/>
                <a:alphaOff val="0"/>
                <a:tint val="81000"/>
                <a:satMod val="109000"/>
                <a:lumMod val="105000"/>
              </a:schemeClr>
            </a:gs>
          </a:gsLst>
          <a:lin ang="504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A" sz="2000" kern="1200" dirty="0"/>
            <a:t>Degradación de molécula y fármacos</a:t>
          </a:r>
        </a:p>
      </dsp:txBody>
      <dsp:txXfrm>
        <a:off x="6198095" y="126355"/>
        <a:ext cx="2817315" cy="169038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C7935-F880-47BD-8B7C-D04F6BCD664F}">
      <dsp:nvSpPr>
        <dsp:cNvPr id="0" name=""/>
        <dsp:cNvSpPr/>
      </dsp:nvSpPr>
      <dsp:spPr>
        <a:xfrm>
          <a:off x="0" y="0"/>
          <a:ext cx="10533754" cy="1918460"/>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ClrTx/>
            <a:buSzTx/>
            <a:buFontTx/>
            <a:buNone/>
          </a:pPr>
          <a:r>
            <a:rPr lang="es-PA" sz="3300" kern="1200">
              <a:effectLst/>
              <a:latin typeface="+mn-lt"/>
              <a:ea typeface="+mn-ea"/>
              <a:cs typeface="+mn-cs"/>
            </a:rPr>
            <a:t>National Kidney Foundation's Kidney Disease Outcomes Quality Initiative ‘2002</a:t>
          </a:r>
          <a:endParaRPr lang="es-PA" sz="3300" kern="1200" dirty="0"/>
        </a:p>
        <a:p>
          <a:pPr marL="228600" lvl="1" indent="-228600" algn="l" defTabSz="1155700">
            <a:lnSpc>
              <a:spcPct val="90000"/>
            </a:lnSpc>
            <a:spcBef>
              <a:spcPct val="0"/>
            </a:spcBef>
            <a:spcAft>
              <a:spcPct val="15000"/>
            </a:spcAft>
            <a:buClrTx/>
            <a:buSzTx/>
            <a:buFont typeface="Arial" panose="020B0604020202020204" pitchFamily="34" charset="0"/>
            <a:buChar char="•"/>
          </a:pPr>
          <a:r>
            <a:rPr lang="es-PA" sz="2600" kern="1200">
              <a:effectLst/>
              <a:latin typeface="+mn-lt"/>
              <a:ea typeface="+mn-ea"/>
              <a:cs typeface="+mn-cs"/>
            </a:rPr>
            <a:t>Estadiajes iban del 1 al 5 según TFG y los signos de daño renal.</a:t>
          </a:r>
          <a:endParaRPr lang="es-PA" sz="2600" kern="1200" dirty="0"/>
        </a:p>
      </dsp:txBody>
      <dsp:txXfrm>
        <a:off x="2298596" y="0"/>
        <a:ext cx="8235157" cy="1918460"/>
      </dsp:txXfrm>
    </dsp:sp>
    <dsp:sp modelId="{6968B5B5-A130-4E32-BD9C-CCD6B9A9B3AC}">
      <dsp:nvSpPr>
        <dsp:cNvPr id="0" name=""/>
        <dsp:cNvSpPr/>
      </dsp:nvSpPr>
      <dsp:spPr>
        <a:xfrm>
          <a:off x="191846" y="191846"/>
          <a:ext cx="2106750" cy="153476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C3419B-3428-4D67-BA6D-43AC5BBA563F}">
      <dsp:nvSpPr>
        <dsp:cNvPr id="0" name=""/>
        <dsp:cNvSpPr/>
      </dsp:nvSpPr>
      <dsp:spPr>
        <a:xfrm>
          <a:off x="0" y="2110306"/>
          <a:ext cx="10533754" cy="1918460"/>
        </a:xfrm>
        <a:prstGeom prst="roundRect">
          <a:avLst>
            <a:gd name="adj" fmla="val 10000"/>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s-PA" sz="3300" kern="1200" dirty="0" err="1">
              <a:effectLst/>
              <a:latin typeface="+mn-lt"/>
              <a:ea typeface="+mn-ea"/>
              <a:cs typeface="+mn-cs"/>
            </a:rPr>
            <a:t>Kidney</a:t>
          </a:r>
          <a:r>
            <a:rPr lang="es-PA" sz="3300" kern="1200" dirty="0">
              <a:effectLst/>
              <a:latin typeface="+mn-lt"/>
              <a:ea typeface="+mn-ea"/>
              <a:cs typeface="+mn-cs"/>
            </a:rPr>
            <a:t> </a:t>
          </a:r>
          <a:r>
            <a:rPr lang="es-PA" sz="3300" kern="1200" dirty="0" err="1">
              <a:effectLst/>
              <a:latin typeface="+mn-lt"/>
              <a:ea typeface="+mn-ea"/>
              <a:cs typeface="+mn-cs"/>
            </a:rPr>
            <a:t>Disease</a:t>
          </a:r>
          <a:r>
            <a:rPr lang="es-PA" sz="3300" kern="1200" dirty="0">
              <a:effectLst/>
              <a:latin typeface="+mn-lt"/>
              <a:ea typeface="+mn-ea"/>
              <a:cs typeface="+mn-cs"/>
            </a:rPr>
            <a:t>: </a:t>
          </a:r>
          <a:r>
            <a:rPr lang="es-PA" sz="3300" kern="1200" dirty="0" err="1">
              <a:effectLst/>
              <a:latin typeface="+mn-lt"/>
              <a:ea typeface="+mn-ea"/>
              <a:cs typeface="+mn-cs"/>
            </a:rPr>
            <a:t>Improving</a:t>
          </a:r>
          <a:r>
            <a:rPr lang="es-PA" sz="3300" kern="1200" dirty="0">
              <a:effectLst/>
              <a:latin typeface="+mn-lt"/>
              <a:ea typeface="+mn-ea"/>
              <a:cs typeface="+mn-cs"/>
            </a:rPr>
            <a:t> Global </a:t>
          </a:r>
          <a:r>
            <a:rPr lang="es-PA" sz="3300" kern="1200" dirty="0" err="1">
              <a:effectLst/>
              <a:latin typeface="+mn-lt"/>
              <a:ea typeface="+mn-ea"/>
              <a:cs typeface="+mn-cs"/>
            </a:rPr>
            <a:t>Outcomes</a:t>
          </a:r>
          <a:endParaRPr lang="es-PA" sz="3300" kern="1200" dirty="0"/>
        </a:p>
        <a:p>
          <a:pPr marL="228600" lvl="1" indent="-228600" algn="l" defTabSz="1155700">
            <a:lnSpc>
              <a:spcPct val="90000"/>
            </a:lnSpc>
            <a:spcBef>
              <a:spcPct val="0"/>
            </a:spcBef>
            <a:spcAft>
              <a:spcPct val="15000"/>
            </a:spcAft>
            <a:buChar char="•"/>
          </a:pPr>
          <a:r>
            <a:rPr lang="es-PA" sz="2600" kern="1200">
              <a:effectLst/>
              <a:latin typeface="+mn-lt"/>
              <a:ea typeface="+mn-ea"/>
              <a:cs typeface="+mn-cs"/>
            </a:rPr>
            <a:t>Modificaron esta clasificación</a:t>
          </a:r>
          <a:endParaRPr lang="es-PA" sz="2600" kern="1200" dirty="0"/>
        </a:p>
        <a:p>
          <a:pPr marL="228600" lvl="1" indent="-228600" algn="l" defTabSz="1155700">
            <a:lnSpc>
              <a:spcPct val="90000"/>
            </a:lnSpc>
            <a:spcBef>
              <a:spcPct val="0"/>
            </a:spcBef>
            <a:spcAft>
              <a:spcPct val="15000"/>
            </a:spcAft>
            <a:buChar char="•"/>
          </a:pPr>
          <a:r>
            <a:rPr lang="es-PA" sz="2600" kern="1200" dirty="0">
              <a:effectLst/>
              <a:latin typeface="+mn-lt"/>
              <a:ea typeface="+mn-ea"/>
              <a:cs typeface="+mn-cs"/>
            </a:rPr>
            <a:t>resaltar la importancia del impacto independiente de la TFG, albuminuria y causa de ERC</a:t>
          </a:r>
          <a:endParaRPr lang="es-PA" sz="2600" kern="1200" dirty="0"/>
        </a:p>
      </dsp:txBody>
      <dsp:txXfrm>
        <a:off x="2298596" y="2110306"/>
        <a:ext cx="8235157" cy="1918460"/>
      </dsp:txXfrm>
    </dsp:sp>
    <dsp:sp modelId="{06F41498-3F92-4225-96A8-CF9E39F8F14F}">
      <dsp:nvSpPr>
        <dsp:cNvPr id="0" name=""/>
        <dsp:cNvSpPr/>
      </dsp:nvSpPr>
      <dsp:spPr>
        <a:xfrm>
          <a:off x="191846" y="2302152"/>
          <a:ext cx="2106750" cy="153476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2971F-F9F9-4DEC-B392-0F5ACCF3954E}">
      <dsp:nvSpPr>
        <dsp:cNvPr id="0" name=""/>
        <dsp:cNvSpPr/>
      </dsp:nvSpPr>
      <dsp:spPr>
        <a:xfrm rot="5400000">
          <a:off x="6497304" y="-2594320"/>
          <a:ext cx="1182928" cy="6671782"/>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 sz="1600" b="0" kern="1200" dirty="0"/>
            <a:t># pacientes que han iniciado terapia de reemplazo renal por año</a:t>
          </a:r>
          <a:endParaRPr lang="es-PA" sz="1600" b="0" kern="1200" dirty="0"/>
        </a:p>
        <a:p>
          <a:pPr marL="171450" lvl="1" indent="-171450" algn="l" defTabSz="711200">
            <a:lnSpc>
              <a:spcPct val="90000"/>
            </a:lnSpc>
            <a:spcBef>
              <a:spcPct val="0"/>
            </a:spcBef>
            <a:spcAft>
              <a:spcPct val="15000"/>
            </a:spcAft>
            <a:buChar char="•"/>
          </a:pPr>
          <a:r>
            <a:rPr lang="es-ES" sz="1600" b="0" kern="1200" dirty="0"/>
            <a:t>Pacientes por millón de habitantes/año</a:t>
          </a:r>
          <a:endParaRPr lang="es-PA" sz="1600" b="0" kern="1200" dirty="0"/>
        </a:p>
        <a:p>
          <a:pPr marL="171450" lvl="1" indent="-171450" algn="l" defTabSz="711200">
            <a:lnSpc>
              <a:spcPct val="90000"/>
            </a:lnSpc>
            <a:spcBef>
              <a:spcPct val="0"/>
            </a:spcBef>
            <a:spcAft>
              <a:spcPct val="15000"/>
            </a:spcAft>
            <a:buChar char="•"/>
          </a:pPr>
          <a:r>
            <a:rPr lang="es-ES" sz="1600" b="0" kern="1200" dirty="0"/>
            <a:t>Subestimación </a:t>
          </a:r>
          <a:endParaRPr lang="es-PA" sz="1600" b="0" kern="1200" dirty="0"/>
        </a:p>
      </dsp:txBody>
      <dsp:txXfrm rot="-5400000">
        <a:off x="3752877" y="207853"/>
        <a:ext cx="6614036" cy="1067436"/>
      </dsp:txXfrm>
    </dsp:sp>
    <dsp:sp modelId="{C5C96CFB-33BB-433E-83FD-FFF058365D4C}">
      <dsp:nvSpPr>
        <dsp:cNvPr id="0" name=""/>
        <dsp:cNvSpPr/>
      </dsp:nvSpPr>
      <dsp:spPr>
        <a:xfrm>
          <a:off x="0" y="2240"/>
          <a:ext cx="3752877" cy="1478660"/>
        </a:xfrm>
        <a:prstGeom prst="round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dirty="0">
              <a:effectLst/>
              <a:latin typeface="+mn-lt"/>
              <a:ea typeface="+mn-ea"/>
              <a:cs typeface="+mn-cs"/>
            </a:rPr>
            <a:t>Incidencia de ERT</a:t>
          </a:r>
          <a:endParaRPr lang="es-PA" sz="1600" kern="1200" dirty="0"/>
        </a:p>
      </dsp:txBody>
      <dsp:txXfrm>
        <a:off x="72182" y="74422"/>
        <a:ext cx="3608513" cy="1334296"/>
      </dsp:txXfrm>
    </dsp:sp>
    <dsp:sp modelId="{A25FA4EE-EF64-4234-B26B-445414A73E84}">
      <dsp:nvSpPr>
        <dsp:cNvPr id="0" name=""/>
        <dsp:cNvSpPr/>
      </dsp:nvSpPr>
      <dsp:spPr>
        <a:xfrm rot="5400000">
          <a:off x="6497304" y="-1041727"/>
          <a:ext cx="1182928" cy="6671782"/>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t>Disparidad racial, étnica.</a:t>
          </a:r>
          <a:endParaRPr lang="es-PA" sz="1600" kern="1200" dirty="0"/>
        </a:p>
        <a:p>
          <a:pPr marL="171450" lvl="1" indent="-171450" algn="l" defTabSz="711200">
            <a:lnSpc>
              <a:spcPct val="90000"/>
            </a:lnSpc>
            <a:spcBef>
              <a:spcPct val="0"/>
            </a:spcBef>
            <a:spcAft>
              <a:spcPct val="15000"/>
            </a:spcAft>
            <a:buChar char="•"/>
          </a:pPr>
          <a:r>
            <a:rPr lang="es-ES" sz="1600" kern="1200" dirty="0"/>
            <a:t>Prevalencias de enfermedades crónicas</a:t>
          </a:r>
          <a:endParaRPr lang="es-PA" sz="1600" kern="1200" dirty="0"/>
        </a:p>
        <a:p>
          <a:pPr marL="171450" lvl="1" indent="-171450" algn="l" defTabSz="711200">
            <a:lnSpc>
              <a:spcPct val="90000"/>
            </a:lnSpc>
            <a:spcBef>
              <a:spcPct val="0"/>
            </a:spcBef>
            <a:spcAft>
              <a:spcPct val="15000"/>
            </a:spcAft>
            <a:buChar char="•"/>
          </a:pPr>
          <a:endParaRPr lang="es-PA" sz="1600" kern="1200" dirty="0"/>
        </a:p>
      </dsp:txBody>
      <dsp:txXfrm rot="-5400000">
        <a:off x="3752877" y="1760446"/>
        <a:ext cx="6614036" cy="1067436"/>
      </dsp:txXfrm>
    </dsp:sp>
    <dsp:sp modelId="{DFBE7430-C628-425B-8422-095B2217FC26}">
      <dsp:nvSpPr>
        <dsp:cNvPr id="0" name=""/>
        <dsp:cNvSpPr/>
      </dsp:nvSpPr>
      <dsp:spPr>
        <a:xfrm>
          <a:off x="0" y="1554833"/>
          <a:ext cx="3752877" cy="1478660"/>
        </a:xfrm>
        <a:prstGeom prst="round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dirty="0">
              <a:effectLst/>
              <a:latin typeface="+mn-lt"/>
              <a:ea typeface="+mn-ea"/>
              <a:cs typeface="+mn-cs"/>
            </a:rPr>
            <a:t>Epidemiología muy heterogénea a nivel mundial</a:t>
          </a:r>
          <a:endParaRPr lang="es-PA" sz="1600" kern="1200" dirty="0"/>
        </a:p>
      </dsp:txBody>
      <dsp:txXfrm>
        <a:off x="72182" y="1627015"/>
        <a:ext cx="3608513" cy="1334296"/>
      </dsp:txXfrm>
    </dsp:sp>
    <dsp:sp modelId="{11A89116-A3F8-42BF-A3FB-8BC05817B42C}">
      <dsp:nvSpPr>
        <dsp:cNvPr id="0" name=""/>
        <dsp:cNvSpPr/>
      </dsp:nvSpPr>
      <dsp:spPr>
        <a:xfrm rot="5400000">
          <a:off x="6497304" y="510866"/>
          <a:ext cx="1182928" cy="6671782"/>
        </a:xfrm>
        <a:prstGeom prst="round2Same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t>2013 – Incidencia: 117,1662 pacientes</a:t>
          </a:r>
          <a:endParaRPr lang="es-PA" sz="1600" kern="1200" dirty="0"/>
        </a:p>
        <a:p>
          <a:pPr marL="171450" lvl="1" indent="-171450" algn="l" defTabSz="711200">
            <a:lnSpc>
              <a:spcPct val="90000"/>
            </a:lnSpc>
            <a:spcBef>
              <a:spcPct val="0"/>
            </a:spcBef>
            <a:spcAft>
              <a:spcPct val="15000"/>
            </a:spcAft>
            <a:buChar char="•"/>
          </a:pPr>
          <a:r>
            <a:rPr lang="es-ES" sz="1600" kern="1200" dirty="0"/>
            <a:t>Tasa ajustada de 363 </a:t>
          </a:r>
          <a:r>
            <a:rPr lang="es-ES" sz="1600" kern="1200" dirty="0" err="1"/>
            <a:t>pmp</a:t>
          </a:r>
          <a:r>
            <a:rPr lang="es-ES" sz="1600" kern="1200" dirty="0"/>
            <a:t>/año</a:t>
          </a:r>
          <a:endParaRPr lang="es-PA" sz="1600" kern="1200" dirty="0"/>
        </a:p>
        <a:p>
          <a:pPr marL="171450" lvl="1" indent="-171450" algn="l" defTabSz="711200">
            <a:lnSpc>
              <a:spcPct val="90000"/>
            </a:lnSpc>
            <a:spcBef>
              <a:spcPct val="0"/>
            </a:spcBef>
            <a:spcAft>
              <a:spcPct val="15000"/>
            </a:spcAft>
            <a:buChar char="•"/>
          </a:pPr>
          <a:r>
            <a:rPr lang="es-ES" sz="1600" kern="1200" dirty="0"/>
            <a:t>Tasa de incidencia: negros 3.0, caucásicos 1.1, hispanos 1.4</a:t>
          </a:r>
          <a:endParaRPr lang="es-PA" sz="1600" kern="1200" dirty="0"/>
        </a:p>
      </dsp:txBody>
      <dsp:txXfrm rot="-5400000">
        <a:off x="3752877" y="3313039"/>
        <a:ext cx="6614036" cy="1067436"/>
      </dsp:txXfrm>
    </dsp:sp>
    <dsp:sp modelId="{A386E20F-E88D-45FA-98F7-6066A2B12DAE}">
      <dsp:nvSpPr>
        <dsp:cNvPr id="0" name=""/>
        <dsp:cNvSpPr/>
      </dsp:nvSpPr>
      <dsp:spPr>
        <a:xfrm>
          <a:off x="0" y="3107427"/>
          <a:ext cx="3752877" cy="1478660"/>
        </a:xfrm>
        <a:prstGeom prst="round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ES" sz="1600" kern="1200" dirty="0">
              <a:effectLst/>
              <a:latin typeface="+mn-lt"/>
              <a:ea typeface="+mn-ea"/>
              <a:cs typeface="+mn-cs"/>
            </a:rPr>
            <a:t>USRDS</a:t>
          </a:r>
          <a:endParaRPr lang="es-PA" sz="1600" kern="1200" dirty="0"/>
        </a:p>
      </dsp:txBody>
      <dsp:txXfrm>
        <a:off x="72182" y="3179609"/>
        <a:ext cx="3608513" cy="13342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3992-CDE3-4745-9B12-C4BA5C308F2F}">
      <dsp:nvSpPr>
        <dsp:cNvPr id="0" name=""/>
        <dsp:cNvSpPr/>
      </dsp:nvSpPr>
      <dsp:spPr>
        <a:xfrm>
          <a:off x="4019" y="47338"/>
          <a:ext cx="2416678" cy="695267"/>
        </a:xfrm>
        <a:prstGeom prst="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w="9525" cap="flat" cmpd="sng" algn="ctr">
          <a:solidFill>
            <a:schemeClr val="dk2">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ES" sz="2100" kern="1200" dirty="0"/>
            <a:t>Sexo </a:t>
          </a:r>
          <a:endParaRPr lang="es-PA" sz="2100" kern="1200" dirty="0"/>
        </a:p>
      </dsp:txBody>
      <dsp:txXfrm>
        <a:off x="4019" y="47338"/>
        <a:ext cx="2416678" cy="695267"/>
      </dsp:txXfrm>
    </dsp:sp>
    <dsp:sp modelId="{4A414D06-ED02-4427-86F0-DE6849B6137C}">
      <dsp:nvSpPr>
        <dsp:cNvPr id="0" name=""/>
        <dsp:cNvSpPr/>
      </dsp:nvSpPr>
      <dsp:spPr>
        <a:xfrm>
          <a:off x="4019" y="742606"/>
          <a:ext cx="2416678" cy="340105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ES" sz="2100" b="1" kern="1200" dirty="0"/>
            <a:t>Mayor frecuencia en hombres </a:t>
          </a:r>
          <a:endParaRPr lang="es-PA" sz="2100" b="1" kern="1200" dirty="0"/>
        </a:p>
        <a:p>
          <a:pPr marL="457200" lvl="2" indent="-228600" algn="l" defTabSz="933450">
            <a:lnSpc>
              <a:spcPct val="90000"/>
            </a:lnSpc>
            <a:spcBef>
              <a:spcPct val="0"/>
            </a:spcBef>
            <a:spcAft>
              <a:spcPct val="15000"/>
            </a:spcAft>
            <a:buChar char="•"/>
          </a:pPr>
          <a:r>
            <a:rPr lang="es-ES" sz="2100" kern="1200" dirty="0"/>
            <a:t>Europa</a:t>
          </a:r>
          <a:endParaRPr lang="es-PA" sz="2100" kern="1200" dirty="0"/>
        </a:p>
        <a:p>
          <a:pPr marL="457200" lvl="2" indent="-228600" algn="l" defTabSz="933450">
            <a:lnSpc>
              <a:spcPct val="90000"/>
            </a:lnSpc>
            <a:spcBef>
              <a:spcPct val="0"/>
            </a:spcBef>
            <a:spcAft>
              <a:spcPct val="15000"/>
            </a:spcAft>
            <a:buChar char="•"/>
          </a:pPr>
          <a:r>
            <a:rPr lang="es-ES" sz="2100" kern="1200" dirty="0"/>
            <a:t>Estados Unidos (USRDS)</a:t>
          </a:r>
          <a:endParaRPr lang="es-PA" sz="2100" kern="1200" dirty="0"/>
        </a:p>
        <a:p>
          <a:pPr marL="228600" lvl="1" indent="-228600" algn="l" defTabSz="933450">
            <a:lnSpc>
              <a:spcPct val="90000"/>
            </a:lnSpc>
            <a:spcBef>
              <a:spcPct val="0"/>
            </a:spcBef>
            <a:spcAft>
              <a:spcPct val="15000"/>
            </a:spcAft>
            <a:buChar char="•"/>
          </a:pPr>
          <a:r>
            <a:rPr lang="es-ES" sz="2100" b="1" kern="1200" dirty="0"/>
            <a:t>KEEP México, KEEP US</a:t>
          </a:r>
          <a:endParaRPr lang="es-PA" sz="2100" b="1" kern="1200" dirty="0"/>
        </a:p>
        <a:p>
          <a:pPr marL="457200" lvl="2" indent="-228600" algn="l" defTabSz="933450">
            <a:lnSpc>
              <a:spcPct val="90000"/>
            </a:lnSpc>
            <a:spcBef>
              <a:spcPct val="0"/>
            </a:spcBef>
            <a:spcAft>
              <a:spcPct val="15000"/>
            </a:spcAft>
            <a:buChar char="•"/>
          </a:pPr>
          <a:r>
            <a:rPr lang="es-ES" sz="2100" kern="1200" dirty="0"/>
            <a:t>Mayor frecuencia en mujeres*</a:t>
          </a:r>
          <a:endParaRPr lang="es-PA" sz="2100" kern="1200" dirty="0"/>
        </a:p>
        <a:p>
          <a:pPr marL="228600" lvl="1" indent="-228600" algn="l" defTabSz="933450">
            <a:lnSpc>
              <a:spcPct val="90000"/>
            </a:lnSpc>
            <a:spcBef>
              <a:spcPct val="0"/>
            </a:spcBef>
            <a:spcAft>
              <a:spcPct val="15000"/>
            </a:spcAft>
            <a:buChar char="•"/>
          </a:pPr>
          <a:endParaRPr lang="es-PA" sz="2100" kern="1200" dirty="0"/>
        </a:p>
      </dsp:txBody>
      <dsp:txXfrm>
        <a:off x="4019" y="742606"/>
        <a:ext cx="2416678" cy="3401055"/>
      </dsp:txXfrm>
    </dsp:sp>
    <dsp:sp modelId="{1D05D77A-6A63-41DD-B416-D4B5A06DD727}">
      <dsp:nvSpPr>
        <dsp:cNvPr id="0" name=""/>
        <dsp:cNvSpPr/>
      </dsp:nvSpPr>
      <dsp:spPr>
        <a:xfrm>
          <a:off x="2759032" y="47338"/>
          <a:ext cx="2416678" cy="695267"/>
        </a:xfrm>
        <a:prstGeom prst="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w="9525" cap="flat" cmpd="sng" algn="ctr">
          <a:solidFill>
            <a:schemeClr val="dk2">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ES" sz="2100" kern="1200" dirty="0"/>
            <a:t>Edad </a:t>
          </a:r>
          <a:endParaRPr lang="es-PA" sz="2100" kern="1200" dirty="0"/>
        </a:p>
      </dsp:txBody>
      <dsp:txXfrm>
        <a:off x="2759032" y="47338"/>
        <a:ext cx="2416678" cy="695267"/>
      </dsp:txXfrm>
    </dsp:sp>
    <dsp:sp modelId="{DFF360D7-080A-4B2F-B514-79068026952E}">
      <dsp:nvSpPr>
        <dsp:cNvPr id="0" name=""/>
        <dsp:cNvSpPr/>
      </dsp:nvSpPr>
      <dsp:spPr>
        <a:xfrm>
          <a:off x="2759032" y="742606"/>
          <a:ext cx="2416678" cy="340105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ES" sz="2100" b="1" kern="1200" dirty="0"/>
            <a:t>Estados Unidos (USRDS)</a:t>
          </a:r>
          <a:endParaRPr lang="es-PA" sz="2100" b="1" kern="1200" dirty="0"/>
        </a:p>
        <a:p>
          <a:pPr marL="457200" lvl="2" indent="-228600" algn="l" defTabSz="933450">
            <a:lnSpc>
              <a:spcPct val="90000"/>
            </a:lnSpc>
            <a:spcBef>
              <a:spcPct val="0"/>
            </a:spcBef>
            <a:spcAft>
              <a:spcPct val="15000"/>
            </a:spcAft>
            <a:buChar char="•"/>
          </a:pPr>
          <a:r>
            <a:rPr lang="es-ES" sz="2100" kern="1200" dirty="0">
              <a:latin typeface="Yu Gothic UI" panose="020B0500000000000000" pitchFamily="34" charset="-128"/>
              <a:ea typeface="Yu Gothic UI" panose="020B0500000000000000" pitchFamily="34" charset="-128"/>
            </a:rPr>
            <a:t>↑</a:t>
          </a:r>
          <a:r>
            <a:rPr lang="es-ES" sz="2100" kern="1200" dirty="0"/>
            <a:t> de 45-74 años y  &gt;75 años</a:t>
          </a:r>
          <a:endParaRPr lang="es-PA" sz="2100" kern="1200" dirty="0"/>
        </a:p>
      </dsp:txBody>
      <dsp:txXfrm>
        <a:off x="2759032" y="742606"/>
        <a:ext cx="2416678" cy="3401055"/>
      </dsp:txXfrm>
    </dsp:sp>
    <dsp:sp modelId="{C232C6FC-4757-408B-941B-7011DB6FBE9B}">
      <dsp:nvSpPr>
        <dsp:cNvPr id="0" name=""/>
        <dsp:cNvSpPr/>
      </dsp:nvSpPr>
      <dsp:spPr>
        <a:xfrm>
          <a:off x="5514046" y="47338"/>
          <a:ext cx="2416678" cy="695267"/>
        </a:xfrm>
        <a:prstGeom prst="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w="9525" cap="flat" cmpd="sng" algn="ctr">
          <a:solidFill>
            <a:schemeClr val="dk2">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ES" sz="2100" kern="1200" dirty="0"/>
            <a:t>Raza </a:t>
          </a:r>
          <a:endParaRPr lang="es-PA" sz="2100" kern="1200" dirty="0"/>
        </a:p>
      </dsp:txBody>
      <dsp:txXfrm>
        <a:off x="5514046" y="47338"/>
        <a:ext cx="2416678" cy="695267"/>
      </dsp:txXfrm>
    </dsp:sp>
    <dsp:sp modelId="{2B300C43-40F0-44A7-9179-0DC73571BCB7}">
      <dsp:nvSpPr>
        <dsp:cNvPr id="0" name=""/>
        <dsp:cNvSpPr/>
      </dsp:nvSpPr>
      <dsp:spPr>
        <a:xfrm>
          <a:off x="5514046" y="742606"/>
          <a:ext cx="2416678" cy="340105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ES" sz="2100" kern="1200" dirty="0" err="1"/>
            <a:t>Afroamaericanos</a:t>
          </a:r>
          <a:endParaRPr lang="es-PA" sz="2100" kern="1200" dirty="0"/>
        </a:p>
        <a:p>
          <a:pPr marL="228600" lvl="1" indent="-228600" algn="l" defTabSz="933450">
            <a:lnSpc>
              <a:spcPct val="90000"/>
            </a:lnSpc>
            <a:spcBef>
              <a:spcPct val="0"/>
            </a:spcBef>
            <a:spcAft>
              <a:spcPct val="15000"/>
            </a:spcAft>
            <a:buChar char="•"/>
          </a:pPr>
          <a:r>
            <a:rPr lang="es-ES" sz="2100" kern="1200" dirty="0"/>
            <a:t>Mayor velocidad de progresión (USRDS)</a:t>
          </a:r>
          <a:endParaRPr lang="es-PA" sz="2100" kern="1200" dirty="0"/>
        </a:p>
        <a:p>
          <a:pPr marL="228600" lvl="1" indent="-228600" algn="l" defTabSz="933450">
            <a:lnSpc>
              <a:spcPct val="90000"/>
            </a:lnSpc>
            <a:spcBef>
              <a:spcPct val="0"/>
            </a:spcBef>
            <a:spcAft>
              <a:spcPct val="15000"/>
            </a:spcAft>
            <a:buChar char="•"/>
          </a:pPr>
          <a:r>
            <a:rPr lang="es-ES" sz="2100" kern="1200" dirty="0"/>
            <a:t>Mayor incidencia y prevalencia en afroamericanos e hispanos (USRDS)</a:t>
          </a:r>
          <a:endParaRPr lang="es-PA" sz="2100" kern="1200" dirty="0"/>
        </a:p>
      </dsp:txBody>
      <dsp:txXfrm>
        <a:off x="5514046" y="742606"/>
        <a:ext cx="2416678" cy="3401055"/>
      </dsp:txXfrm>
    </dsp:sp>
    <dsp:sp modelId="{3D5BA290-AB56-4864-93BA-501D78F59DB2}">
      <dsp:nvSpPr>
        <dsp:cNvPr id="0" name=""/>
        <dsp:cNvSpPr/>
      </dsp:nvSpPr>
      <dsp:spPr>
        <a:xfrm>
          <a:off x="8269060" y="47338"/>
          <a:ext cx="2416678" cy="695267"/>
        </a:xfrm>
        <a:prstGeom prst="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w="9525" cap="flat" cmpd="sng" algn="ctr">
          <a:solidFill>
            <a:schemeClr val="dk2">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ES" sz="2100" kern="1200" dirty="0"/>
            <a:t>Diagnóstico/Causa de ERC</a:t>
          </a:r>
          <a:endParaRPr lang="es-PA" sz="2100" kern="1200" dirty="0"/>
        </a:p>
      </dsp:txBody>
      <dsp:txXfrm>
        <a:off x="8269060" y="47338"/>
        <a:ext cx="2416678" cy="695267"/>
      </dsp:txXfrm>
    </dsp:sp>
    <dsp:sp modelId="{9C06BEDB-12CF-405C-954F-C44FB02213F5}">
      <dsp:nvSpPr>
        <dsp:cNvPr id="0" name=""/>
        <dsp:cNvSpPr/>
      </dsp:nvSpPr>
      <dsp:spPr>
        <a:xfrm>
          <a:off x="8269060" y="742606"/>
          <a:ext cx="2416678" cy="340105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ES" sz="2100" b="1" kern="1200" dirty="0"/>
            <a:t>USRDS</a:t>
          </a:r>
          <a:endParaRPr lang="es-PA" sz="2100" b="1" kern="1200" dirty="0"/>
        </a:p>
        <a:p>
          <a:pPr marL="457200" lvl="2" indent="-228600" algn="l" defTabSz="933450">
            <a:lnSpc>
              <a:spcPct val="90000"/>
            </a:lnSpc>
            <a:spcBef>
              <a:spcPct val="0"/>
            </a:spcBef>
            <a:spcAft>
              <a:spcPct val="15000"/>
            </a:spcAft>
            <a:buChar char="•"/>
          </a:pPr>
          <a:r>
            <a:rPr lang="es-ES" sz="2100" kern="1200" dirty="0"/>
            <a:t>Diabetes Mellitus</a:t>
          </a:r>
          <a:endParaRPr lang="es-PA" sz="2100" kern="1200" dirty="0"/>
        </a:p>
        <a:p>
          <a:pPr marL="685800" lvl="3" indent="-228600" algn="l" defTabSz="933450">
            <a:lnSpc>
              <a:spcPct val="90000"/>
            </a:lnSpc>
            <a:spcBef>
              <a:spcPct val="0"/>
            </a:spcBef>
            <a:spcAft>
              <a:spcPct val="15000"/>
            </a:spcAft>
            <a:buChar char="•"/>
          </a:pPr>
          <a:r>
            <a:rPr lang="es-ES" sz="2100" kern="1200" dirty="0"/>
            <a:t>1era causa</a:t>
          </a:r>
          <a:endParaRPr lang="es-PA" sz="2100" kern="1200" dirty="0"/>
        </a:p>
        <a:p>
          <a:pPr marL="457200" lvl="2" indent="-228600" algn="l" defTabSz="933450">
            <a:lnSpc>
              <a:spcPct val="90000"/>
            </a:lnSpc>
            <a:spcBef>
              <a:spcPct val="0"/>
            </a:spcBef>
            <a:spcAft>
              <a:spcPct val="15000"/>
            </a:spcAft>
            <a:buChar char="•"/>
          </a:pPr>
          <a:r>
            <a:rPr lang="es-ES" sz="2100" kern="1200" dirty="0"/>
            <a:t>Mayor entre afroamericanos</a:t>
          </a:r>
          <a:endParaRPr lang="es-PA" sz="2100" kern="1200" dirty="0"/>
        </a:p>
        <a:p>
          <a:pPr marL="457200" lvl="2" indent="-228600" algn="l" defTabSz="933450">
            <a:lnSpc>
              <a:spcPct val="90000"/>
            </a:lnSpc>
            <a:spcBef>
              <a:spcPct val="0"/>
            </a:spcBef>
            <a:spcAft>
              <a:spcPct val="15000"/>
            </a:spcAft>
            <a:buChar char="•"/>
          </a:pPr>
          <a:r>
            <a:rPr lang="es-ES" sz="2100" kern="1200" dirty="0"/>
            <a:t>Hipertensión</a:t>
          </a:r>
          <a:endParaRPr lang="es-PA" sz="2100" kern="1200" dirty="0"/>
        </a:p>
        <a:p>
          <a:pPr marL="685800" lvl="3" indent="-228600" algn="l" defTabSz="933450">
            <a:lnSpc>
              <a:spcPct val="90000"/>
            </a:lnSpc>
            <a:spcBef>
              <a:spcPct val="0"/>
            </a:spcBef>
            <a:spcAft>
              <a:spcPct val="15000"/>
            </a:spcAft>
            <a:buChar char="•"/>
          </a:pPr>
          <a:r>
            <a:rPr lang="es-ES" sz="2100" kern="1200" dirty="0"/>
            <a:t>2d causa</a:t>
          </a:r>
          <a:endParaRPr lang="es-PA" sz="2100" kern="1200" dirty="0"/>
        </a:p>
      </dsp:txBody>
      <dsp:txXfrm>
        <a:off x="8269060" y="742606"/>
        <a:ext cx="2416678" cy="34010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981B4-CA52-49B7-8166-42BF470B1729}">
      <dsp:nvSpPr>
        <dsp:cNvPr id="0" name=""/>
        <dsp:cNvSpPr/>
      </dsp:nvSpPr>
      <dsp:spPr>
        <a:xfrm>
          <a:off x="0" y="651436"/>
          <a:ext cx="9906000" cy="82133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ES" sz="3600" kern="1200" dirty="0"/>
            <a:t>TFG </a:t>
          </a:r>
          <a:r>
            <a:rPr lang="es-PA" sz="3600" kern="1200" dirty="0"/>
            <a:t>&lt;60 ml/ min/1.73 m2 por más de 3 meses</a:t>
          </a:r>
        </a:p>
      </dsp:txBody>
      <dsp:txXfrm>
        <a:off x="40094" y="691530"/>
        <a:ext cx="9825812" cy="741151"/>
      </dsp:txXfrm>
    </dsp:sp>
    <dsp:sp modelId="{0E2213CF-4FC4-448B-8968-C7C1464FA2D3}">
      <dsp:nvSpPr>
        <dsp:cNvPr id="0" name=""/>
        <dsp:cNvSpPr/>
      </dsp:nvSpPr>
      <dsp:spPr>
        <a:xfrm>
          <a:off x="0" y="1472776"/>
          <a:ext cx="990600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4516"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s-PA" sz="2800" kern="1200" dirty="0" err="1"/>
            <a:t>Chronic</a:t>
          </a:r>
          <a:r>
            <a:rPr lang="es-PA" sz="2800" kern="1200" dirty="0"/>
            <a:t> </a:t>
          </a:r>
          <a:r>
            <a:rPr lang="es-PA" sz="2800" kern="1200" dirty="0" err="1"/>
            <a:t>Kidney</a:t>
          </a:r>
          <a:r>
            <a:rPr lang="es-PA" sz="2800" kern="1200" dirty="0"/>
            <a:t> </a:t>
          </a:r>
          <a:r>
            <a:rPr lang="es-PA" sz="2800" kern="1200" dirty="0" err="1"/>
            <a:t>Disease</a:t>
          </a:r>
          <a:r>
            <a:rPr lang="es-PA" sz="2800" kern="1200" dirty="0"/>
            <a:t>–</a:t>
          </a:r>
          <a:r>
            <a:rPr lang="es-PA" sz="2800" kern="1200" dirty="0" err="1"/>
            <a:t>Epidemiology</a:t>
          </a:r>
          <a:r>
            <a:rPr lang="es-PA" sz="2800" kern="1200" dirty="0"/>
            <a:t> </a:t>
          </a:r>
          <a:r>
            <a:rPr lang="es-PA" sz="2800" kern="1200" dirty="0" err="1"/>
            <a:t>Collaboration</a:t>
          </a:r>
          <a:r>
            <a:rPr lang="es-PA" sz="2800" kern="1200" dirty="0"/>
            <a:t> (CKD-EPI)</a:t>
          </a:r>
          <a:r>
            <a:rPr lang="es-PA" sz="2800" kern="1200" dirty="0">
              <a:latin typeface="Century Gothic" panose="020B0502020202020204" pitchFamily="34" charset="0"/>
            </a:rPr>
            <a:t>*</a:t>
          </a:r>
          <a:endParaRPr lang="es-PA" sz="2800" kern="1200" dirty="0"/>
        </a:p>
      </dsp:txBody>
      <dsp:txXfrm>
        <a:off x="0" y="1472776"/>
        <a:ext cx="9906000" cy="596160"/>
      </dsp:txXfrm>
    </dsp:sp>
    <dsp:sp modelId="{0B3C3FB8-AEEA-48F2-AB5F-AAC62B677BEB}">
      <dsp:nvSpPr>
        <dsp:cNvPr id="0" name=""/>
        <dsp:cNvSpPr/>
      </dsp:nvSpPr>
      <dsp:spPr>
        <a:xfrm>
          <a:off x="0" y="2068936"/>
          <a:ext cx="9906000" cy="821339"/>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PA" sz="3600" kern="1200" dirty="0"/>
            <a:t>Albuminuria ≥30 mg/g – en 2-3 muestras de orina</a:t>
          </a:r>
        </a:p>
      </dsp:txBody>
      <dsp:txXfrm>
        <a:off x="40094" y="2109030"/>
        <a:ext cx="9825812" cy="7411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6E468-8388-4D1B-A6F0-B11856800260}">
      <dsp:nvSpPr>
        <dsp:cNvPr id="0" name=""/>
        <dsp:cNvSpPr/>
      </dsp:nvSpPr>
      <dsp:spPr>
        <a:xfrm>
          <a:off x="0" y="537905"/>
          <a:ext cx="9790905" cy="570375"/>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Font typeface="Arial" charset="0"/>
            <a:buNone/>
          </a:pPr>
          <a:r>
            <a:rPr lang="es-PA" sz="2500" kern="1200" dirty="0"/>
            <a:t>Utilizada millones de veces por año en Estados Unidos</a:t>
          </a:r>
        </a:p>
      </dsp:txBody>
      <dsp:txXfrm>
        <a:off x="27843" y="565748"/>
        <a:ext cx="9735219" cy="514689"/>
      </dsp:txXfrm>
    </dsp:sp>
    <dsp:sp modelId="{7C7B2801-6DD5-41BB-8E5C-93721A545296}">
      <dsp:nvSpPr>
        <dsp:cNvPr id="0" name=""/>
        <dsp:cNvSpPr/>
      </dsp:nvSpPr>
      <dsp:spPr>
        <a:xfrm>
          <a:off x="0" y="1180280"/>
          <a:ext cx="9790905" cy="570375"/>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PA" sz="2500" kern="1200"/>
            <a:t>TFG estimada se reporta en </a:t>
          </a:r>
          <a:r>
            <a:rPr lang="en-US" sz="2500" kern="1200"/>
            <a:t>&gt; 90% de los laboratorios de Estados Unidos</a:t>
          </a:r>
          <a:endParaRPr lang="en-US" sz="2500" kern="1200" dirty="0"/>
        </a:p>
      </dsp:txBody>
      <dsp:txXfrm>
        <a:off x="27843" y="1208123"/>
        <a:ext cx="9735219" cy="514689"/>
      </dsp:txXfrm>
    </dsp:sp>
    <dsp:sp modelId="{9CB531BF-9F3E-4EA8-A282-38F05B8E87A7}">
      <dsp:nvSpPr>
        <dsp:cNvPr id="0" name=""/>
        <dsp:cNvSpPr/>
      </dsp:nvSpPr>
      <dsp:spPr>
        <a:xfrm>
          <a:off x="0" y="1750655"/>
          <a:ext cx="9790905"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861"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err="1"/>
            <a:t>En</a:t>
          </a:r>
          <a:r>
            <a:rPr lang="en-US" sz="2000" kern="1200" dirty="0"/>
            <a:t> Panamá – </a:t>
          </a:r>
          <a:r>
            <a:rPr lang="en-US" sz="2000" kern="1200" dirty="0" err="1"/>
            <a:t>mejores</a:t>
          </a:r>
          <a:r>
            <a:rPr lang="en-US" sz="2000" kern="1200" dirty="0"/>
            <a:t> </a:t>
          </a:r>
          <a:r>
            <a:rPr lang="en-US" sz="2000" kern="1200" dirty="0" err="1"/>
            <a:t>reportes</a:t>
          </a:r>
          <a:r>
            <a:rPr lang="en-US" sz="2000" kern="1200" dirty="0"/>
            <a:t> </a:t>
          </a:r>
          <a:r>
            <a:rPr lang="en-US" sz="2000" kern="1200" dirty="0" err="1"/>
            <a:t>cada</a:t>
          </a:r>
          <a:r>
            <a:rPr lang="en-US" sz="2000" kern="1200" dirty="0"/>
            <a:t> </a:t>
          </a:r>
          <a:r>
            <a:rPr lang="en-US" sz="2000" kern="1200" dirty="0" err="1"/>
            <a:t>año</a:t>
          </a:r>
          <a:endParaRPr lang="en-US" sz="2000" kern="1200" dirty="0"/>
        </a:p>
        <a:p>
          <a:pPr marL="228600" lvl="1" indent="-228600" algn="l" defTabSz="889000">
            <a:lnSpc>
              <a:spcPct val="90000"/>
            </a:lnSpc>
            <a:spcBef>
              <a:spcPct val="0"/>
            </a:spcBef>
            <a:spcAft>
              <a:spcPct val="20000"/>
            </a:spcAft>
            <a:buChar char="•"/>
          </a:pPr>
          <a:endParaRPr lang="en-US" sz="2000" kern="1200" dirty="0"/>
        </a:p>
      </dsp:txBody>
      <dsp:txXfrm>
        <a:off x="0" y="1750655"/>
        <a:ext cx="9790905" cy="621000"/>
      </dsp:txXfrm>
    </dsp:sp>
    <dsp:sp modelId="{EF9087DB-1865-4A87-AD6D-AB9538650F02}">
      <dsp:nvSpPr>
        <dsp:cNvPr id="0" name=""/>
        <dsp:cNvSpPr/>
      </dsp:nvSpPr>
      <dsp:spPr>
        <a:xfrm>
          <a:off x="0" y="2371655"/>
          <a:ext cx="9790905" cy="570375"/>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Impacto sustancial</a:t>
          </a:r>
          <a:endParaRPr lang="en-US" sz="2500" kern="1200" dirty="0"/>
        </a:p>
      </dsp:txBody>
      <dsp:txXfrm>
        <a:off x="27843" y="2399498"/>
        <a:ext cx="9735219" cy="514689"/>
      </dsp:txXfrm>
    </dsp:sp>
    <dsp:sp modelId="{8D66B1D8-5BEB-468E-9813-88703595598E}">
      <dsp:nvSpPr>
        <dsp:cNvPr id="0" name=""/>
        <dsp:cNvSpPr/>
      </dsp:nvSpPr>
      <dsp:spPr>
        <a:xfrm>
          <a:off x="0" y="2942030"/>
          <a:ext cx="9790905" cy="931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861"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a:t>Clínico</a:t>
          </a:r>
          <a:endParaRPr lang="en-US" sz="2000" kern="1200" dirty="0"/>
        </a:p>
        <a:p>
          <a:pPr marL="228600" lvl="1" indent="-228600" algn="l" defTabSz="889000">
            <a:lnSpc>
              <a:spcPct val="90000"/>
            </a:lnSpc>
            <a:spcBef>
              <a:spcPct val="0"/>
            </a:spcBef>
            <a:spcAft>
              <a:spcPct val="20000"/>
            </a:spcAft>
            <a:buChar char="•"/>
          </a:pPr>
          <a:r>
            <a:rPr lang="en-US" sz="2000" kern="1200"/>
            <a:t>Investigación</a:t>
          </a:r>
          <a:endParaRPr lang="en-US" sz="2000" kern="1200" dirty="0"/>
        </a:p>
        <a:p>
          <a:pPr marL="228600" lvl="1" indent="-228600" algn="l" defTabSz="889000">
            <a:lnSpc>
              <a:spcPct val="90000"/>
            </a:lnSpc>
            <a:spcBef>
              <a:spcPct val="0"/>
            </a:spcBef>
            <a:spcAft>
              <a:spcPct val="20000"/>
            </a:spcAft>
            <a:buChar char="•"/>
          </a:pPr>
          <a:r>
            <a:rPr lang="en-US" sz="2000" kern="1200" dirty="0" err="1"/>
            <a:t>Salud</a:t>
          </a:r>
          <a:r>
            <a:rPr lang="en-US" sz="2000" kern="1200" dirty="0"/>
            <a:t> </a:t>
          </a:r>
          <a:r>
            <a:rPr lang="en-US" sz="2000" kern="1200" dirty="0" err="1"/>
            <a:t>pública</a:t>
          </a:r>
          <a:endParaRPr lang="es-PA" sz="2000" kern="1200" dirty="0"/>
        </a:p>
      </dsp:txBody>
      <dsp:txXfrm>
        <a:off x="0" y="2942030"/>
        <a:ext cx="9790905" cy="9315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CABB7-3B30-432E-B4EA-E2F00673599E}">
      <dsp:nvSpPr>
        <dsp:cNvPr id="0" name=""/>
        <dsp:cNvSpPr/>
      </dsp:nvSpPr>
      <dsp:spPr>
        <a:xfrm>
          <a:off x="2898034" y="365831"/>
          <a:ext cx="4552569" cy="4552569"/>
        </a:xfrm>
        <a:prstGeom prst="pie">
          <a:avLst>
            <a:gd name="adj1" fmla="val 16200000"/>
            <a:gd name="adj2" fmla="val 180000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err="1"/>
            <a:t>Atenci</a:t>
          </a:r>
          <a:r>
            <a:rPr lang="es-PA" sz="2700" kern="1200" dirty="0" err="1"/>
            <a:t>ón</a:t>
          </a:r>
          <a:r>
            <a:rPr lang="es-PA" sz="2700" kern="1200" dirty="0"/>
            <a:t> clínica</a:t>
          </a:r>
        </a:p>
      </dsp:txBody>
      <dsp:txXfrm>
        <a:off x="5373222" y="1205888"/>
        <a:ext cx="1544621" cy="1517523"/>
      </dsp:txXfrm>
    </dsp:sp>
    <dsp:sp modelId="{4C0680AC-7A51-4B0F-BAE7-743F220FC29E}">
      <dsp:nvSpPr>
        <dsp:cNvPr id="0" name=""/>
        <dsp:cNvSpPr/>
      </dsp:nvSpPr>
      <dsp:spPr>
        <a:xfrm>
          <a:off x="2663359" y="501324"/>
          <a:ext cx="4552569" cy="4552569"/>
        </a:xfrm>
        <a:prstGeom prst="pie">
          <a:avLst>
            <a:gd name="adj1" fmla="val 1800000"/>
            <a:gd name="adj2" fmla="val 9000000"/>
          </a:avLst>
        </a:prstGeom>
        <a:solidFill>
          <a:schemeClr val="accent5">
            <a:hueOff val="-1654278"/>
            <a:satOff val="-8885"/>
            <a:lumOff val="303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s-PA" sz="2700" kern="1200" dirty="0"/>
            <a:t>DX ERC</a:t>
          </a:r>
        </a:p>
      </dsp:txBody>
      <dsp:txXfrm>
        <a:off x="3909896" y="3373778"/>
        <a:ext cx="2059495" cy="1409128"/>
      </dsp:txXfrm>
    </dsp:sp>
    <dsp:sp modelId="{8ABB1872-36A2-4BBC-88B4-DA5B2B41333E}">
      <dsp:nvSpPr>
        <dsp:cNvPr id="0" name=""/>
        <dsp:cNvSpPr/>
      </dsp:nvSpPr>
      <dsp:spPr>
        <a:xfrm>
          <a:off x="2663359" y="501324"/>
          <a:ext cx="4552569" cy="4552569"/>
        </a:xfrm>
        <a:prstGeom prst="pie">
          <a:avLst>
            <a:gd name="adj1" fmla="val 9000000"/>
            <a:gd name="adj2" fmla="val 16200000"/>
          </a:avLst>
        </a:prstGeom>
        <a:solidFill>
          <a:schemeClr val="accent5">
            <a:hueOff val="-3308557"/>
            <a:satOff val="-17770"/>
            <a:lumOff val="607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s-PA" sz="2700" kern="1200" dirty="0"/>
            <a:t>Progresión de </a:t>
          </a:r>
          <a:r>
            <a:rPr lang="es-PA" sz="2700" kern="1200" dirty="0" err="1"/>
            <a:t>ERc</a:t>
          </a:r>
          <a:endParaRPr lang="es-PA" sz="2700" kern="1200" dirty="0"/>
        </a:p>
      </dsp:txBody>
      <dsp:txXfrm>
        <a:off x="3151135" y="1395579"/>
        <a:ext cx="1544621" cy="1517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AC0BF-AECF-498B-952C-3D46E34DF46B}">
      <dsp:nvSpPr>
        <dsp:cNvPr id="0" name=""/>
        <dsp:cNvSpPr/>
      </dsp:nvSpPr>
      <dsp:spPr>
        <a:xfrm>
          <a:off x="0" y="3413"/>
          <a:ext cx="7143751" cy="821339"/>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PA" sz="3600" kern="1200" noProof="0" dirty="0"/>
            <a:t>Marcadores de daño renal</a:t>
          </a:r>
        </a:p>
      </dsp:txBody>
      <dsp:txXfrm>
        <a:off x="40094" y="43507"/>
        <a:ext cx="7063563" cy="741151"/>
      </dsp:txXfrm>
    </dsp:sp>
    <dsp:sp modelId="{5065415A-21C4-4360-9F85-70D45F95F4E0}">
      <dsp:nvSpPr>
        <dsp:cNvPr id="0" name=""/>
        <dsp:cNvSpPr/>
      </dsp:nvSpPr>
      <dsp:spPr>
        <a:xfrm>
          <a:off x="0" y="824753"/>
          <a:ext cx="7143751" cy="1825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681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s-PA" sz="2400" kern="1200" noProof="0" dirty="0"/>
            <a:t>Albuminuria mayor a 30mg/día</a:t>
          </a:r>
        </a:p>
        <a:p>
          <a:pPr marL="228600" lvl="1" indent="-228600" algn="l" defTabSz="1066800">
            <a:lnSpc>
              <a:spcPct val="90000"/>
            </a:lnSpc>
            <a:spcBef>
              <a:spcPct val="0"/>
            </a:spcBef>
            <a:spcAft>
              <a:spcPct val="20000"/>
            </a:spcAft>
            <a:buChar char="•"/>
          </a:pPr>
          <a:r>
            <a:rPr lang="es-PA" sz="2400" kern="1200" noProof="0" dirty="0"/>
            <a:t>Alteraciones del sedimento urinario</a:t>
          </a:r>
        </a:p>
        <a:p>
          <a:pPr marL="228600" lvl="1" indent="-228600" algn="l" defTabSz="1066800">
            <a:lnSpc>
              <a:spcPct val="90000"/>
            </a:lnSpc>
            <a:spcBef>
              <a:spcPct val="0"/>
            </a:spcBef>
            <a:spcAft>
              <a:spcPct val="20000"/>
            </a:spcAft>
            <a:buChar char="•"/>
          </a:pPr>
          <a:r>
            <a:rPr lang="es-PA" sz="2400" kern="1200" noProof="0" dirty="0"/>
            <a:t>DHE, desordenes tubulares</a:t>
          </a:r>
        </a:p>
        <a:p>
          <a:pPr marL="228600" lvl="1" indent="-228600" algn="l" defTabSz="1066800">
            <a:lnSpc>
              <a:spcPct val="90000"/>
            </a:lnSpc>
            <a:spcBef>
              <a:spcPct val="0"/>
            </a:spcBef>
            <a:spcAft>
              <a:spcPct val="20000"/>
            </a:spcAft>
            <a:buChar char="•"/>
          </a:pPr>
          <a:r>
            <a:rPr lang="es-PA" sz="2400" kern="1200" noProof="0" dirty="0"/>
            <a:t>Alteraciones en estudios de imagen</a:t>
          </a:r>
        </a:p>
        <a:p>
          <a:pPr marL="228600" lvl="1" indent="-228600" algn="l" defTabSz="1066800">
            <a:lnSpc>
              <a:spcPct val="90000"/>
            </a:lnSpc>
            <a:spcBef>
              <a:spcPct val="0"/>
            </a:spcBef>
            <a:spcAft>
              <a:spcPct val="20000"/>
            </a:spcAft>
            <a:buChar char="•"/>
          </a:pPr>
          <a:r>
            <a:rPr lang="es-PA" sz="2400" kern="1200" noProof="0" dirty="0"/>
            <a:t>Trasplante renal</a:t>
          </a:r>
        </a:p>
      </dsp:txBody>
      <dsp:txXfrm>
        <a:off x="0" y="824753"/>
        <a:ext cx="7143751" cy="1825740"/>
      </dsp:txXfrm>
    </dsp:sp>
    <dsp:sp modelId="{A6B1C88D-501C-49BE-BAFD-233C1831FE07}">
      <dsp:nvSpPr>
        <dsp:cNvPr id="0" name=""/>
        <dsp:cNvSpPr/>
      </dsp:nvSpPr>
      <dsp:spPr>
        <a:xfrm>
          <a:off x="0" y="2650493"/>
          <a:ext cx="7143751" cy="821339"/>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PA" sz="3600" kern="1200" noProof="0" dirty="0"/>
            <a:t>Descenso de la TFG</a:t>
          </a:r>
        </a:p>
      </dsp:txBody>
      <dsp:txXfrm>
        <a:off x="40094" y="2690587"/>
        <a:ext cx="7063563" cy="741151"/>
      </dsp:txXfrm>
    </dsp:sp>
    <dsp:sp modelId="{837DA913-F976-408D-86AE-0EC57385D91B}">
      <dsp:nvSpPr>
        <dsp:cNvPr id="0" name=""/>
        <dsp:cNvSpPr/>
      </dsp:nvSpPr>
      <dsp:spPr>
        <a:xfrm>
          <a:off x="0" y="3471833"/>
          <a:ext cx="7143751"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681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s-PA" sz="2400" kern="1200" noProof="0" dirty="0"/>
            <a:t>Menor de 60 ml/min/1.73m2</a:t>
          </a:r>
        </a:p>
      </dsp:txBody>
      <dsp:txXfrm>
        <a:off x="0" y="3471833"/>
        <a:ext cx="7143751" cy="5961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BE0F2-0149-0E4E-84B0-ECB2C53DC5D3}">
      <dsp:nvSpPr>
        <dsp:cNvPr id="0" name=""/>
        <dsp:cNvSpPr/>
      </dsp:nvSpPr>
      <dsp:spPr>
        <a:xfrm>
          <a:off x="2218" y="484512"/>
          <a:ext cx="1759985" cy="1055991"/>
        </a:xfrm>
        <a:prstGeom prst="rect">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_tradnl" sz="2100" kern="1200"/>
            <a:t>Biopsia</a:t>
          </a:r>
          <a:r>
            <a:rPr lang="es-ES_tradnl" sz="2100" kern="1200" baseline="0"/>
            <a:t> renal anormal</a:t>
          </a:r>
          <a:endParaRPr lang="es-ES_tradnl" sz="2100" kern="1200" dirty="0"/>
        </a:p>
      </dsp:txBody>
      <dsp:txXfrm>
        <a:off x="2218" y="484512"/>
        <a:ext cx="1759985" cy="1055991"/>
      </dsp:txXfrm>
    </dsp:sp>
    <dsp:sp modelId="{63DC0AA7-67E4-0E46-85CE-830A9DA58B8F}">
      <dsp:nvSpPr>
        <dsp:cNvPr id="0" name=""/>
        <dsp:cNvSpPr/>
      </dsp:nvSpPr>
      <dsp:spPr>
        <a:xfrm>
          <a:off x="1938202" y="484512"/>
          <a:ext cx="1759985" cy="1055991"/>
        </a:xfrm>
        <a:prstGeom prst="rect">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_tradnl" sz="2100" kern="1200"/>
            <a:t>Estudio de im</a:t>
          </a:r>
          <a:r>
            <a:rPr lang="es-ES" sz="2100" kern="1200"/>
            <a:t>ágenes anormales</a:t>
          </a:r>
          <a:endParaRPr lang="es-ES_tradnl" sz="2100" kern="1200" dirty="0"/>
        </a:p>
      </dsp:txBody>
      <dsp:txXfrm>
        <a:off x="1938202" y="484512"/>
        <a:ext cx="1759985" cy="1055991"/>
      </dsp:txXfrm>
    </dsp:sp>
    <dsp:sp modelId="{B9A0E46A-8AEA-D04C-B970-B6F4AA5DF8F1}">
      <dsp:nvSpPr>
        <dsp:cNvPr id="0" name=""/>
        <dsp:cNvSpPr/>
      </dsp:nvSpPr>
      <dsp:spPr>
        <a:xfrm>
          <a:off x="3874186" y="484512"/>
          <a:ext cx="1759985" cy="1055991"/>
        </a:xfrm>
        <a:prstGeom prst="rect">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_tradnl" sz="2100" kern="1200"/>
            <a:t>Sedimento urinario anormal</a:t>
          </a:r>
          <a:endParaRPr lang="es-ES_tradnl" sz="2100" kern="1200" dirty="0"/>
        </a:p>
      </dsp:txBody>
      <dsp:txXfrm>
        <a:off x="3874186" y="484512"/>
        <a:ext cx="1759985" cy="1055991"/>
      </dsp:txXfrm>
    </dsp:sp>
    <dsp:sp modelId="{13F4EFBA-19F8-8C46-AF4C-6916C91DA338}">
      <dsp:nvSpPr>
        <dsp:cNvPr id="0" name=""/>
        <dsp:cNvSpPr/>
      </dsp:nvSpPr>
      <dsp:spPr>
        <a:xfrm>
          <a:off x="5810170" y="484512"/>
          <a:ext cx="1759985" cy="1055991"/>
        </a:xfrm>
        <a:prstGeom prst="rect">
          <a:avLst/>
        </a:prstGeom>
        <a:gradFill rotWithShape="0">
          <a:gsLst>
            <a:gs pos="0">
              <a:schemeClr val="lt1">
                <a:hueOff val="0"/>
                <a:satOff val="0"/>
                <a:lumOff val="0"/>
                <a:alphaOff val="0"/>
                <a:tint val="94000"/>
                <a:satMod val="105000"/>
                <a:lumMod val="102000"/>
              </a:schemeClr>
            </a:gs>
            <a:gs pos="100000">
              <a:schemeClr val="lt1">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_tradnl" sz="2100" kern="1200" dirty="0"/>
            <a:t>⇡ de </a:t>
          </a:r>
          <a:r>
            <a:rPr lang="es-ES_tradnl" sz="2100" kern="1200" dirty="0" err="1"/>
            <a:t>Excreci</a:t>
          </a:r>
          <a:r>
            <a:rPr lang="es-ES" sz="2100" kern="1200" dirty="0" err="1"/>
            <a:t>ón</a:t>
          </a:r>
          <a:r>
            <a:rPr lang="es-ES" sz="2100" kern="1200" dirty="0"/>
            <a:t> urinaria de albúmina</a:t>
          </a:r>
          <a:endParaRPr lang="es-ES_tradnl" sz="2100" kern="1200" dirty="0"/>
        </a:p>
      </dsp:txBody>
      <dsp:txXfrm>
        <a:off x="5810170" y="484512"/>
        <a:ext cx="1759985" cy="10559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19812-9148-C340-A41F-D129DC5CB64A}">
      <dsp:nvSpPr>
        <dsp:cNvPr id="0" name=""/>
        <dsp:cNvSpPr/>
      </dsp:nvSpPr>
      <dsp:spPr>
        <a:xfrm>
          <a:off x="0" y="0"/>
          <a:ext cx="1843929" cy="1106357"/>
        </a:xfrm>
        <a:prstGeom prst="rect">
          <a:avLst/>
        </a:prstGeom>
        <a:gradFill rotWithShape="0">
          <a:gsLst>
            <a:gs pos="0">
              <a:schemeClr val="dk2">
                <a:hueOff val="0"/>
                <a:satOff val="0"/>
                <a:lumOff val="0"/>
                <a:alphaOff val="0"/>
                <a:tint val="94000"/>
                <a:satMod val="105000"/>
                <a:lumMod val="102000"/>
              </a:schemeClr>
            </a:gs>
            <a:gs pos="100000">
              <a:schemeClr val="dk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_tradnl" sz="3200" kern="1200" dirty="0"/>
            <a:t>⇣ TGF</a:t>
          </a:r>
        </a:p>
      </dsp:txBody>
      <dsp:txXfrm>
        <a:off x="0" y="0"/>
        <a:ext cx="1843929" cy="110635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A"/>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305E18-99A6-4CAD-9D54-DAB0B435D11E}" type="datetimeFigureOut">
              <a:rPr lang="es-PA" smtClean="0"/>
              <a:t>11/22/2018</a:t>
            </a:fld>
            <a:endParaRPr lang="es-PA"/>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A"/>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A"/>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BEE6E1-8A1A-47F9-8EA7-AA55211BB94E}" type="slidenum">
              <a:rPr lang="es-PA" smtClean="0"/>
              <a:t>‹Nº›</a:t>
            </a:fld>
            <a:endParaRPr lang="es-PA"/>
          </a:p>
        </p:txBody>
      </p:sp>
    </p:spTree>
    <p:extLst>
      <p:ext uri="{BB962C8B-B14F-4D97-AF65-F5344CB8AC3E}">
        <p14:creationId xmlns:p14="http://schemas.microsoft.com/office/powerpoint/2010/main" val="238987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_ENREF_12"/><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_ENREF_11"/><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_ENREF_2"/></Relationships>
</file>

<file path=ppt/notesSlides/_rels/notesSlide7.xml.rels><?xml version="1.0" encoding="UTF-8" standalone="yes"?>
<Relationships xmlns="http://schemas.openxmlformats.org/package/2006/relationships"><Relationship Id="rId3" Type="http://schemas.openxmlformats.org/officeDocument/2006/relationships/hyperlink" Target="#_ENREF_11"/><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_ENREF_2"/></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br>
              <a:rPr lang="es-PA" dirty="0"/>
            </a:br>
            <a:r>
              <a:rPr lang="es-PA" sz="1200" b="0" i="0" kern="1200" dirty="0">
                <a:solidFill>
                  <a:schemeClr val="tx1"/>
                </a:solidFill>
                <a:effectLst/>
                <a:latin typeface="+mn-lt"/>
                <a:ea typeface="+mn-ea"/>
                <a:cs typeface="+mn-cs"/>
              </a:rPr>
              <a:t>Prevalencia de pacientes que reciben terapia de reemplazo renal (TRR) al 31 de diciembre de 2002 y producto interno bruto (PIB) per cápita. PMP, por millón de habitantes</a:t>
            </a:r>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6</a:t>
            </a:fld>
            <a:endParaRPr lang="es-PA"/>
          </a:p>
        </p:txBody>
      </p:sp>
    </p:spTree>
    <p:extLst>
      <p:ext uri="{BB962C8B-B14F-4D97-AF65-F5344CB8AC3E}">
        <p14:creationId xmlns:p14="http://schemas.microsoft.com/office/powerpoint/2010/main" val="3008848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err="1">
                <a:solidFill>
                  <a:schemeClr val="tx1"/>
                </a:solidFill>
                <a:effectLst/>
                <a:latin typeface="+mn-lt"/>
                <a:ea typeface="+mn-ea"/>
                <a:cs typeface="+mn-cs"/>
              </a:rPr>
              <a:t>Chronic</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disease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de </a:t>
            </a:r>
            <a:r>
              <a:rPr lang="es-ES_tradnl" sz="1200" kern="1200" dirty="0" err="1">
                <a:solidFill>
                  <a:schemeClr val="tx1"/>
                </a:solidFill>
                <a:effectLst/>
                <a:latin typeface="+mn-lt"/>
                <a:ea typeface="+mn-ea"/>
                <a:cs typeface="+mn-cs"/>
              </a:rPr>
              <a:t>ned</a:t>
            </a:r>
            <a:r>
              <a:rPr lang="es-ES_tradnl" sz="1200" kern="1200" dirty="0">
                <a:solidFill>
                  <a:schemeClr val="tx1"/>
                </a:solidFill>
                <a:effectLst/>
                <a:latin typeface="+mn-lt"/>
                <a:ea typeface="+mn-ea"/>
                <a:cs typeface="+mn-cs"/>
              </a:rPr>
              <a:t> as </a:t>
            </a:r>
            <a:r>
              <a:rPr lang="es-ES_tradnl" sz="1200" kern="1200" dirty="0" err="1">
                <a:solidFill>
                  <a:schemeClr val="tx1"/>
                </a:solidFill>
                <a:effectLst/>
                <a:latin typeface="+mn-lt"/>
                <a:ea typeface="+mn-ea"/>
                <a:cs typeface="+mn-cs"/>
              </a:rPr>
              <a:t>either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or</a:t>
            </a:r>
            <a:r>
              <a:rPr lang="es-ES_tradnl" sz="1200" kern="1200" dirty="0">
                <a:solidFill>
                  <a:schemeClr val="tx1"/>
                </a:solidFill>
                <a:effectLst/>
                <a:latin typeface="+mn-lt"/>
                <a:ea typeface="+mn-ea"/>
                <a:cs typeface="+mn-cs"/>
              </a:rPr>
              <a:t> GFR of </a:t>
            </a:r>
            <a:r>
              <a:rPr lang="es-ES_tradnl" sz="1200" kern="1200" dirty="0" err="1">
                <a:solidFill>
                  <a:schemeClr val="tx1"/>
                </a:solidFill>
                <a:effectLst/>
                <a:latin typeface="+mn-lt"/>
                <a:ea typeface="+mn-ea"/>
                <a:cs typeface="+mn-cs"/>
              </a:rPr>
              <a:t>less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than</a:t>
            </a:r>
            <a:r>
              <a:rPr lang="es-ES_tradnl" sz="1200" kern="1200" dirty="0">
                <a:solidFill>
                  <a:schemeClr val="tx1"/>
                </a:solidFill>
                <a:effectLst/>
                <a:latin typeface="+mn-lt"/>
                <a:ea typeface="+mn-ea"/>
                <a:cs typeface="+mn-cs"/>
              </a:rPr>
              <a:t> 60 </a:t>
            </a:r>
            <a:r>
              <a:rPr lang="es-ES_tradnl" sz="1200" kern="1200" dirty="0" err="1">
                <a:solidFill>
                  <a:schemeClr val="tx1"/>
                </a:solidFill>
                <a:effectLst/>
                <a:latin typeface="+mn-lt"/>
                <a:ea typeface="+mn-ea"/>
                <a:cs typeface="+mn-cs"/>
              </a:rPr>
              <a:t>mL</a:t>
            </a:r>
            <a:r>
              <a:rPr lang="es-ES_tradnl" sz="1200" kern="1200" dirty="0">
                <a:solidFill>
                  <a:schemeClr val="tx1"/>
                </a:solidFill>
                <a:effectLst/>
                <a:latin typeface="+mn-lt"/>
                <a:ea typeface="+mn-ea"/>
                <a:cs typeface="+mn-cs"/>
              </a:rPr>
              <a:t>/min/1.73 m2 of </a:t>
            </a:r>
            <a:r>
              <a:rPr lang="es-ES_tradnl" sz="1200" kern="1200" dirty="0" err="1">
                <a:solidFill>
                  <a:schemeClr val="tx1"/>
                </a:solidFill>
                <a:effectLst/>
                <a:latin typeface="+mn-lt"/>
                <a:ea typeface="+mn-ea"/>
                <a:cs typeface="+mn-cs"/>
              </a:rPr>
              <a:t>body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surface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area</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lasting</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for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longer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than</a:t>
            </a:r>
            <a:r>
              <a:rPr lang="es-ES_tradnl" sz="1200" kern="1200" dirty="0">
                <a:solidFill>
                  <a:schemeClr val="tx1"/>
                </a:solidFill>
                <a:effectLst/>
                <a:latin typeface="+mn-lt"/>
                <a:ea typeface="+mn-ea"/>
                <a:cs typeface="+mn-cs"/>
              </a:rPr>
              <a:t> 3 </a:t>
            </a:r>
            <a:r>
              <a:rPr lang="es-ES_tradnl" sz="1200" kern="1200" dirty="0" err="1">
                <a:solidFill>
                  <a:schemeClr val="tx1"/>
                </a:solidFill>
                <a:effectLst/>
                <a:latin typeface="+mn-lt"/>
                <a:ea typeface="+mn-ea"/>
                <a:cs typeface="+mn-cs"/>
              </a:rPr>
              <a:t>months</a:t>
            </a:r>
            <a:r>
              <a:rPr lang="es-ES_tradnl" sz="1200" kern="1200" dirty="0">
                <a:solidFill>
                  <a:schemeClr val="tx1"/>
                </a:solidFill>
                <a:effectLst/>
                <a:latin typeface="+mn-lt"/>
                <a:ea typeface="+mn-ea"/>
                <a:cs typeface="+mn-cs"/>
              </a:rPr>
              <a:t> (90 </a:t>
            </a:r>
            <a:r>
              <a:rPr lang="es-ES_tradnl" sz="1200" kern="1200" dirty="0" err="1">
                <a:solidFill>
                  <a:schemeClr val="tx1"/>
                </a:solidFill>
                <a:effectLst/>
                <a:latin typeface="+mn-lt"/>
                <a:ea typeface="+mn-ea"/>
                <a:cs typeface="+mn-cs"/>
              </a:rPr>
              <a:t>days</a:t>
            </a:r>
            <a:r>
              <a:rPr lang="es-ES_tradnl" sz="1200" kern="1200" dirty="0">
                <a:solidFill>
                  <a:schemeClr val="tx1"/>
                </a:solidFill>
                <a:effectLst/>
                <a:latin typeface="+mn-lt"/>
                <a:ea typeface="+mn-ea"/>
                <a:cs typeface="+mn-cs"/>
              </a:rPr>
              <a:t>). CKD can be </a:t>
            </a:r>
            <a:r>
              <a:rPr lang="es-ES_tradnl" sz="1200" kern="1200" dirty="0" err="1">
                <a:solidFill>
                  <a:schemeClr val="tx1"/>
                </a:solidFill>
                <a:effectLst/>
                <a:latin typeface="+mn-lt"/>
                <a:ea typeface="+mn-ea"/>
                <a:cs typeface="+mn-cs"/>
              </a:rPr>
              <a:t>diagnosed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without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knowledge</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its</a:t>
            </a:r>
            <a:r>
              <a:rPr lang="es-ES_tradnl" sz="1200" kern="1200" dirty="0">
                <a:solidFill>
                  <a:schemeClr val="tx1"/>
                </a:solidFill>
                <a:effectLst/>
                <a:latin typeface="+mn-lt"/>
                <a:ea typeface="+mn-ea"/>
                <a:cs typeface="+mn-cs"/>
              </a:rPr>
              <a:t> cause (</a:t>
            </a:r>
            <a:r>
              <a:rPr lang="es-ES_tradnl" sz="1200" kern="1200" dirty="0" err="1">
                <a:solidFill>
                  <a:schemeClr val="tx1"/>
                </a:solidFill>
                <a:effectLst/>
                <a:latin typeface="+mn-lt"/>
                <a:ea typeface="+mn-ea"/>
                <a:cs typeface="+mn-cs"/>
              </a:rPr>
              <a:t>Table</a:t>
            </a:r>
            <a:r>
              <a:rPr lang="es-ES_tradnl" sz="1200" kern="1200" dirty="0">
                <a:solidFill>
                  <a:schemeClr val="tx1"/>
                </a:solidFill>
                <a:effectLst/>
                <a:latin typeface="+mn-lt"/>
                <a:ea typeface="+mn-ea"/>
                <a:cs typeface="+mn-cs"/>
              </a:rPr>
              <a:t> 53.2). </a:t>
            </a:r>
            <a:endParaRPr lang="es-ES_tradnl" dirty="0"/>
          </a:p>
          <a:p>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can be </a:t>
            </a:r>
            <a:r>
              <a:rPr lang="es-ES_tradnl" sz="1200" kern="1200" dirty="0" err="1">
                <a:solidFill>
                  <a:schemeClr val="tx1"/>
                </a:solidFill>
                <a:effectLst/>
                <a:latin typeface="+mn-lt"/>
                <a:ea typeface="+mn-ea"/>
                <a:cs typeface="+mn-cs"/>
              </a:rPr>
              <a:t>within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parenchyma</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large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blood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vessels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collecting</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systems</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it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usually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inferred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from</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markers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rather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than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direct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examination</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tissue</a:t>
            </a:r>
            <a:r>
              <a:rPr lang="es-ES_tradnl" sz="1200" kern="1200" dirty="0">
                <a:solidFill>
                  <a:schemeClr val="tx1"/>
                </a:solidFill>
                <a:effectLst/>
                <a:latin typeface="+mn-lt"/>
                <a:ea typeface="+mn-ea"/>
                <a:cs typeface="+mn-cs"/>
              </a:rPr>
              <a:t>. As </a:t>
            </a:r>
            <a:r>
              <a:rPr lang="es-ES_tradnl" sz="1200" kern="1200" dirty="0" err="1">
                <a:solidFill>
                  <a:schemeClr val="tx1"/>
                </a:solidFill>
                <a:effectLst/>
                <a:latin typeface="+mn-lt"/>
                <a:ea typeface="+mn-ea"/>
                <a:cs typeface="+mn-cs"/>
              </a:rPr>
              <a:t>discussed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later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markers</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often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provide</a:t>
            </a:r>
            <a:r>
              <a:rPr lang="es-ES_tradnl" sz="1200" kern="1200" dirty="0">
                <a:solidFill>
                  <a:schemeClr val="tx1"/>
                </a:solidFill>
                <a:effectLst/>
                <a:latin typeface="+mn-lt"/>
                <a:ea typeface="+mn-ea"/>
                <a:cs typeface="+mn-cs"/>
              </a:rPr>
              <a:t> </a:t>
            </a:r>
            <a:endParaRPr lang="es-ES_tradnl" dirty="0"/>
          </a:p>
          <a:p>
            <a:r>
              <a:rPr lang="es-ES_tradnl" sz="1200" kern="1200" dirty="0">
                <a:solidFill>
                  <a:schemeClr val="tx1"/>
                </a:solidFill>
                <a:effectLst/>
                <a:latin typeface="+mn-lt"/>
                <a:ea typeface="+mn-ea"/>
                <a:cs typeface="+mn-cs"/>
              </a:rPr>
              <a:t>a </a:t>
            </a:r>
            <a:r>
              <a:rPr lang="es-ES_tradnl" sz="1200" kern="1200" dirty="0" err="1">
                <a:solidFill>
                  <a:schemeClr val="tx1"/>
                </a:solidFill>
                <a:effectLst/>
                <a:latin typeface="+mn-lt"/>
                <a:ea typeface="+mn-ea"/>
                <a:cs typeface="+mn-cs"/>
              </a:rPr>
              <a:t>clue</a:t>
            </a:r>
            <a:r>
              <a:rPr lang="es-ES_tradnl" sz="1200" kern="1200" dirty="0">
                <a:solidFill>
                  <a:schemeClr val="tx1"/>
                </a:solidFill>
                <a:effectLst/>
                <a:latin typeface="+mn-lt"/>
                <a:ea typeface="+mn-ea"/>
                <a:cs typeface="+mn-cs"/>
              </a:rPr>
              <a:t> to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likely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site</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within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and, in </a:t>
            </a:r>
            <a:r>
              <a:rPr lang="es-ES_tradnl" sz="1200" kern="1200" dirty="0" err="1">
                <a:solidFill>
                  <a:schemeClr val="tx1"/>
                </a:solidFill>
                <a:effectLst/>
                <a:latin typeface="+mn-lt"/>
                <a:ea typeface="+mn-ea"/>
                <a:cs typeface="+mn-cs"/>
              </a:rPr>
              <a:t>association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with</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other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clinical</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ndings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cause of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disease</a:t>
            </a:r>
            <a:r>
              <a:rPr lang="es-ES_tradnl" sz="1200" kern="1200" dirty="0">
                <a:solidFill>
                  <a:schemeClr val="tx1"/>
                </a:solidFill>
                <a:effectLst/>
                <a:latin typeface="+mn-lt"/>
                <a:ea typeface="+mn-ea"/>
                <a:cs typeface="+mn-cs"/>
              </a:rPr>
              <a:t>. </a:t>
            </a:r>
            <a:endParaRPr lang="es-ES_tradnl" dirty="0"/>
          </a:p>
        </p:txBody>
      </p:sp>
      <p:sp>
        <p:nvSpPr>
          <p:cNvPr id="4" name="Marcador de número de diapositiva 3"/>
          <p:cNvSpPr>
            <a:spLocks noGrp="1"/>
          </p:cNvSpPr>
          <p:nvPr>
            <p:ph type="sldNum" sz="quarter" idx="10"/>
          </p:nvPr>
        </p:nvSpPr>
        <p:spPr/>
        <p:txBody>
          <a:bodyPr/>
          <a:lstStyle/>
          <a:p>
            <a:fld id="{E565ABA1-0F2A-E043-86E3-ACEDC35E9F81}" type="slidenum">
              <a:rPr lang="es-ES_tradnl" smtClean="0"/>
              <a:t>20</a:t>
            </a:fld>
            <a:endParaRPr lang="es-ES_tradnl"/>
          </a:p>
        </p:txBody>
      </p:sp>
    </p:spTree>
    <p:extLst>
      <p:ext uri="{BB962C8B-B14F-4D97-AF65-F5344CB8AC3E}">
        <p14:creationId xmlns:p14="http://schemas.microsoft.com/office/powerpoint/2010/main" val="764818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A" sz="1200" kern="1200" dirty="0">
                <a:solidFill>
                  <a:schemeClr val="tx1"/>
                </a:solidFill>
                <a:effectLst/>
                <a:latin typeface="+mn-lt"/>
                <a:ea typeface="+mn-ea"/>
                <a:cs typeface="+mn-cs"/>
              </a:rPr>
              <a:t>La definición de ERC evolucionado a través del tiempo en base a los avances en el conocimiento científico y el pronóstico de los pacientes. Su clasificación también ha cambiado en el tiempo desde las guías de </a:t>
            </a:r>
            <a:r>
              <a:rPr lang="es-PA" sz="1200" kern="1200" dirty="0" err="1">
                <a:solidFill>
                  <a:schemeClr val="tx1"/>
                </a:solidFill>
                <a:effectLst/>
                <a:latin typeface="+mn-lt"/>
                <a:ea typeface="+mn-ea"/>
                <a:cs typeface="+mn-cs"/>
              </a:rPr>
              <a:t>National</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Kidney</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Foundation's</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Kidney</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Disease</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Outcomes</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Quality</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Initiative</a:t>
            </a:r>
            <a:r>
              <a:rPr lang="es-PA" sz="1200" kern="1200" dirty="0">
                <a:solidFill>
                  <a:schemeClr val="tx1"/>
                </a:solidFill>
                <a:effectLst/>
                <a:latin typeface="+mn-lt"/>
                <a:ea typeface="+mn-ea"/>
                <a:cs typeface="+mn-cs"/>
              </a:rPr>
              <a:t> (KDOQI) en el 2002, en las cuales los estadiajes iban del 1 al 5 en base a la tasa de filtración glomerular (TFG) y los signos de daño renal.(1)Diez años más tarde, las guías del KDIGO (</a:t>
            </a:r>
            <a:r>
              <a:rPr lang="es-PA" sz="1200" kern="1200" dirty="0" err="1">
                <a:solidFill>
                  <a:schemeClr val="tx1"/>
                </a:solidFill>
                <a:effectLst/>
                <a:latin typeface="+mn-lt"/>
                <a:ea typeface="+mn-ea"/>
                <a:cs typeface="+mn-cs"/>
              </a:rPr>
              <a:t>Kidney</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Disease</a:t>
            </a:r>
            <a:r>
              <a:rPr lang="es-PA" sz="1200" kern="1200" dirty="0">
                <a:solidFill>
                  <a:schemeClr val="tx1"/>
                </a:solidFill>
                <a:effectLst/>
                <a:latin typeface="+mn-lt"/>
                <a:ea typeface="+mn-ea"/>
                <a:cs typeface="+mn-cs"/>
              </a:rPr>
              <a:t>: </a:t>
            </a:r>
            <a:r>
              <a:rPr lang="es-PA" sz="1200" kern="1200" dirty="0" err="1">
                <a:solidFill>
                  <a:schemeClr val="tx1"/>
                </a:solidFill>
                <a:effectLst/>
                <a:latin typeface="+mn-lt"/>
                <a:ea typeface="+mn-ea"/>
                <a:cs typeface="+mn-cs"/>
              </a:rPr>
              <a:t>Improving</a:t>
            </a:r>
            <a:r>
              <a:rPr lang="es-PA" sz="1200" kern="1200" dirty="0">
                <a:solidFill>
                  <a:schemeClr val="tx1"/>
                </a:solidFill>
                <a:effectLst/>
                <a:latin typeface="+mn-lt"/>
                <a:ea typeface="+mn-ea"/>
                <a:cs typeface="+mn-cs"/>
              </a:rPr>
              <a:t> Global </a:t>
            </a:r>
            <a:r>
              <a:rPr lang="es-PA" sz="1200" kern="1200" dirty="0" err="1">
                <a:solidFill>
                  <a:schemeClr val="tx1"/>
                </a:solidFill>
                <a:effectLst/>
                <a:latin typeface="+mn-lt"/>
                <a:ea typeface="+mn-ea"/>
                <a:cs typeface="+mn-cs"/>
              </a:rPr>
              <a:t>Outcomes</a:t>
            </a:r>
            <a:r>
              <a:rPr lang="es-PA" sz="1200" kern="1200" dirty="0">
                <a:solidFill>
                  <a:schemeClr val="tx1"/>
                </a:solidFill>
                <a:effectLst/>
                <a:latin typeface="+mn-lt"/>
                <a:ea typeface="+mn-ea"/>
                <a:cs typeface="+mn-cs"/>
              </a:rPr>
              <a:t>) modificaron esta clasificación con el objetivo de resaltar la importancia del impacto independiente de la TFG, albuminuria y causa de ERC.(2) </a:t>
            </a:r>
          </a:p>
          <a:p>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34</a:t>
            </a:fld>
            <a:endParaRPr lang="es-PA"/>
          </a:p>
        </p:txBody>
      </p:sp>
    </p:spTree>
    <p:extLst>
      <p:ext uri="{BB962C8B-B14F-4D97-AF65-F5344CB8AC3E}">
        <p14:creationId xmlns:p14="http://schemas.microsoft.com/office/powerpoint/2010/main" val="4120055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36</a:t>
            </a:fld>
            <a:endParaRPr lang="es-PA"/>
          </a:p>
        </p:txBody>
      </p:sp>
    </p:spTree>
    <p:extLst>
      <p:ext uri="{BB962C8B-B14F-4D97-AF65-F5344CB8AC3E}">
        <p14:creationId xmlns:p14="http://schemas.microsoft.com/office/powerpoint/2010/main" val="2308960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37</a:t>
            </a:fld>
            <a:endParaRPr lang="es-PA"/>
          </a:p>
        </p:txBody>
      </p:sp>
    </p:spTree>
    <p:extLst>
      <p:ext uri="{BB962C8B-B14F-4D97-AF65-F5344CB8AC3E}">
        <p14:creationId xmlns:p14="http://schemas.microsoft.com/office/powerpoint/2010/main" val="1248987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38</a:t>
            </a:fld>
            <a:endParaRPr lang="es-PA"/>
          </a:p>
        </p:txBody>
      </p:sp>
    </p:spTree>
    <p:extLst>
      <p:ext uri="{BB962C8B-B14F-4D97-AF65-F5344CB8AC3E}">
        <p14:creationId xmlns:p14="http://schemas.microsoft.com/office/powerpoint/2010/main" val="2172129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Age-specific renal replacement therapy incidence rates in Australia. (Data from reference </a:t>
            </a:r>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45</a:t>
            </a:fld>
            <a:endParaRPr lang="es-PA"/>
          </a:p>
        </p:txBody>
      </p:sp>
    </p:spTree>
    <p:extLst>
      <p:ext uri="{BB962C8B-B14F-4D97-AF65-F5344CB8AC3E}">
        <p14:creationId xmlns:p14="http://schemas.microsoft.com/office/powerpoint/2010/main" val="3579340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200" kern="1200" dirty="0">
                <a:solidFill>
                  <a:schemeClr val="tx1"/>
                </a:solidFill>
                <a:effectLst/>
                <a:latin typeface="+mn-lt"/>
                <a:ea typeface="+mn-ea"/>
                <a:cs typeface="+mn-cs"/>
              </a:rPr>
              <a:t>A cerca de las modalidades de tratamiento, en el estudio las frecuencias encontradas fueron: 38 (21,20%) pacientes en Seguimiento Médico, 91 (50,8%) pacientes en Hemodiálisis, 35 (19,6%) en Diálisis Peritoneal y 15 (8,40%) en Trasplante Renal.</a:t>
            </a:r>
            <a:endParaRPr lang="es-ES" sz="1200" kern="1200" dirty="0">
              <a:solidFill>
                <a:schemeClr val="tx1"/>
              </a:solidFill>
              <a:effectLst/>
              <a:latin typeface="+mn-lt"/>
              <a:ea typeface="+mn-ea"/>
              <a:cs typeface="+mn-cs"/>
            </a:endParaRPr>
          </a:p>
          <a:p>
            <a:r>
              <a:rPr lang="es-419" sz="1200" kern="1200" dirty="0">
                <a:solidFill>
                  <a:schemeClr val="tx1"/>
                </a:solidFill>
                <a:effectLst/>
                <a:latin typeface="+mn-lt"/>
                <a:ea typeface="+mn-ea"/>
                <a:cs typeface="+mn-cs"/>
              </a:rPr>
              <a:t>Hasta diciembre 2013, los datos del USRDS sobre la población de Estados Unidos reportaban que 63,7% de toda la prevalencia de ERT estaban recibiendo Hemodiálisis como modalidad de tratamiento, 6,8% Diálisis Peritoneal y 29,2% Trasplante Renal. También se reportó que hasta el 38% de los pacientes con ERT recibió poca o ninguna atención de Nefrología previo a su progresión a ERT</a:t>
            </a:r>
            <a:endParaRPr lang="es-PA" dirty="0"/>
          </a:p>
        </p:txBody>
      </p:sp>
      <p:sp>
        <p:nvSpPr>
          <p:cNvPr id="4" name="Slide Number Placeholder 3"/>
          <p:cNvSpPr>
            <a:spLocks noGrp="1"/>
          </p:cNvSpPr>
          <p:nvPr>
            <p:ph type="sldNum" sz="quarter" idx="10"/>
          </p:nvPr>
        </p:nvSpPr>
        <p:spPr/>
        <p:txBody>
          <a:bodyPr/>
          <a:lstStyle/>
          <a:p>
            <a:fld id="{B3FF2F5D-1AD8-4183-AFC2-24AF2263C709}" type="slidenum">
              <a:rPr lang="es-PA" smtClean="0"/>
              <a:t>47</a:t>
            </a:fld>
            <a:endParaRPr lang="es-PA"/>
          </a:p>
        </p:txBody>
      </p:sp>
    </p:spTree>
    <p:extLst>
      <p:ext uri="{BB962C8B-B14F-4D97-AF65-F5344CB8AC3E}">
        <p14:creationId xmlns:p14="http://schemas.microsoft.com/office/powerpoint/2010/main" val="3512691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Data source: National Health and Nutrition Examination Survey (NHANES), 2001-2004, 2005-2008, 2009-2012 &amp; 2013-2016 participants age 20 &amp; older. Single-sample estimates of eGFR &amp; ACR; eGFR calculated using the CKD-EPI equation. Diabetes defined as HbA1c &gt;7%, self-reported (SR), or currently taking glucose-lowering medications. Hypertension defined as BP ≥130/≥80 for those with diabetes or CKD, otherwise BP ≥140/≥90, or taking medication for hypertension. Values in Figure 1.12 cannot be directly compared to those in Table 1.3 due to different survey cohorts. The table represents NHANES participants who are classified as hypertensive (measured/treated) but some of those are at target blood pressure. Abbreviations: ACR, urine albumin/creatinine ratio; BMI, body mass index; BP, blood pressure, CKD, chronic kidney disease; eGFR, estimated glomerular filtration 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s-PA" sz="1200" b="0" i="0" u="none" strike="noStrike" kern="1200" baseline="0" dirty="0">
              <a:solidFill>
                <a:schemeClr val="tx1"/>
              </a:solidFill>
              <a:latin typeface="+mn-lt"/>
              <a:ea typeface="+mn-ea"/>
              <a:cs typeface="+mn-cs"/>
            </a:endParaRPr>
          </a:p>
          <a:p>
            <a:r>
              <a:rPr lang="es-PA"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Roughly, 40% of individuals with CKD also had diabetes (DM), 32% had hypertension (HTN), and 40% had self-reported cardiovascular disease (SR CVD; Table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9</a:t>
            </a:fld>
            <a:endParaRPr lang="es-PA"/>
          </a:p>
        </p:txBody>
      </p:sp>
    </p:spTree>
    <p:extLst>
      <p:ext uri="{BB962C8B-B14F-4D97-AF65-F5344CB8AC3E}">
        <p14:creationId xmlns:p14="http://schemas.microsoft.com/office/powerpoint/2010/main" val="2116015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a:xfrm>
            <a:off x="382588" y="685800"/>
            <a:ext cx="6092825" cy="3427413"/>
          </a:xfrm>
          <a:noFill/>
          <a:ln>
            <a:noFill/>
          </a:ln>
          <a:extLst>
            <a:ext uri="{91240B29-F687-4F45-9708-019B960494DF}">
              <a14:hiddenLine xmlns:a14="http://schemas.microsoft.com/office/drawing/2010/main" w="9525">
                <a:solidFill>
                  <a:srgbClr val="000000"/>
                </a:solidFill>
                <a:miter lim="800000"/>
                <a:headEnd/>
                <a:tailEnd/>
              </a14:hiddenLine>
            </a:ext>
          </a:extLst>
        </p:spPr>
      </p:sp>
      <p:sp>
        <p:nvSpPr>
          <p:cNvPr id="239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795" tIns="43397" rIns="86795" bIns="43397"/>
          <a:lstStyle/>
          <a:p>
            <a:pPr eaLnBrk="1" hangingPunct="1"/>
            <a:endParaRPr lang="es-PA" altLang="es-PA" dirty="0">
              <a:latin typeface="Times New Roman" panose="02020603050405020304" pitchFamily="18" charset="0"/>
            </a:endParaRPr>
          </a:p>
        </p:txBody>
      </p:sp>
      <p:sp>
        <p:nvSpPr>
          <p:cNvPr id="239620" name="Slide Number Placeholder 3"/>
          <p:cNvSpPr>
            <a:spLocks noGrp="1"/>
          </p:cNvSpPr>
          <p:nvPr>
            <p:ph type="sldNum" sz="quarter" idx="5"/>
          </p:nvPr>
        </p:nvSpPr>
        <p:spPr>
          <a:xfrm>
            <a:off x="3884613" y="8686800"/>
            <a:ext cx="2971800" cy="4556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463" tIns="29731" rIns="59463" bIns="29731"/>
          <a:lstStyle>
            <a:lvl1pPr defTabSz="915988" eaLnBrk="0" hangingPunct="0">
              <a:defRPr>
                <a:solidFill>
                  <a:schemeClr val="tx1"/>
                </a:solidFill>
                <a:latin typeface="Arial" panose="020B0604020202020204" pitchFamily="34" charset="0"/>
                <a:cs typeface="Arial" panose="020B0604020202020204" pitchFamily="34" charset="0"/>
              </a:defRPr>
            </a:lvl1pPr>
            <a:lvl2pPr marL="742950" indent="-285750" defTabSz="915988" eaLnBrk="0" hangingPunct="0">
              <a:defRPr>
                <a:solidFill>
                  <a:schemeClr val="tx1"/>
                </a:solidFill>
                <a:latin typeface="Arial" panose="020B0604020202020204" pitchFamily="34" charset="0"/>
                <a:cs typeface="Arial" panose="020B0604020202020204" pitchFamily="34" charset="0"/>
              </a:defRPr>
            </a:lvl2pPr>
            <a:lvl3pPr marL="1143000" indent="-228600" defTabSz="915988" eaLnBrk="0" hangingPunct="0">
              <a:defRPr>
                <a:solidFill>
                  <a:schemeClr val="tx1"/>
                </a:solidFill>
                <a:latin typeface="Arial" panose="020B0604020202020204" pitchFamily="34" charset="0"/>
                <a:cs typeface="Arial" panose="020B0604020202020204" pitchFamily="34" charset="0"/>
              </a:defRPr>
            </a:lvl3pPr>
            <a:lvl4pPr marL="1600200" indent="-228600" defTabSz="915988" eaLnBrk="0" hangingPunct="0">
              <a:defRPr>
                <a:solidFill>
                  <a:schemeClr val="tx1"/>
                </a:solidFill>
                <a:latin typeface="Arial" panose="020B0604020202020204" pitchFamily="34" charset="0"/>
                <a:cs typeface="Arial" panose="020B0604020202020204" pitchFamily="34" charset="0"/>
              </a:defRPr>
            </a:lvl4pPr>
            <a:lvl5pPr marL="2057400" indent="-228600" defTabSz="915988" eaLnBrk="0" hangingPunct="0">
              <a:defRPr>
                <a:solidFill>
                  <a:schemeClr val="tx1"/>
                </a:solidFill>
                <a:latin typeface="Arial" panose="020B0604020202020204" pitchFamily="34" charset="0"/>
                <a:cs typeface="Arial" panose="020B0604020202020204" pitchFamily="34" charset="0"/>
              </a:defRPr>
            </a:lvl5pPr>
            <a:lvl6pPr marL="2514600" indent="-228600" defTabSz="9159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59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59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59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67B1C1-D5A1-4A2B-9F44-B98A61187DC4}" type="slidenum">
              <a:rPr lang="en-US" altLang="es-PA" sz="1300">
                <a:solidFill>
                  <a:srgbClr val="000000"/>
                </a:solidFill>
              </a:rPr>
              <a:pPr eaLnBrk="1" hangingPunct="1"/>
              <a:t>10</a:t>
            </a:fld>
            <a:endParaRPr lang="en-US" altLang="es-PA" sz="1300">
              <a:solidFill>
                <a:srgbClr val="000000"/>
              </a:solidFill>
            </a:endParaRPr>
          </a:p>
        </p:txBody>
      </p:sp>
    </p:spTree>
    <p:extLst>
      <p:ext uri="{BB962C8B-B14F-4D97-AF65-F5344CB8AC3E}">
        <p14:creationId xmlns:p14="http://schemas.microsoft.com/office/powerpoint/2010/main" val="1812596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kern="1200">
                <a:solidFill>
                  <a:schemeClr val="tx1"/>
                </a:solidFill>
                <a:effectLst/>
                <a:latin typeface="+mn-lt"/>
                <a:ea typeface="+mn-ea"/>
                <a:cs typeface="+mn-cs"/>
              </a:rPr>
              <a:t>De 179 pacientes el total del Universo, podemos describir que</a:t>
            </a:r>
            <a:r>
              <a:rPr lang="es-ES" sz="1200" kern="1200">
                <a:solidFill>
                  <a:schemeClr val="tx1"/>
                </a:solidFill>
                <a:effectLst/>
                <a:latin typeface="+mn-lt"/>
                <a:ea typeface="+mn-ea"/>
                <a:cs typeface="+mn-cs"/>
              </a:rPr>
              <a:t>: tenían como diagnóstico primario/causal de enfermedad renal crónica 24,6 % (44), Diabetes, 56,4% (101), Hipertensión arterial 3,9 % (7), Glomerulonefritis 1,7 % (3), Enfermedad Quística Renal 5% (9)  y otras causas 8,4% (15) Desconocida (Tabla  6 y Gráfica 4).</a:t>
            </a:r>
          </a:p>
          <a:p>
            <a:endParaRPr lang="es-PA"/>
          </a:p>
        </p:txBody>
      </p:sp>
      <p:sp>
        <p:nvSpPr>
          <p:cNvPr id="4" name="Slide Number Placeholder 3"/>
          <p:cNvSpPr>
            <a:spLocks noGrp="1"/>
          </p:cNvSpPr>
          <p:nvPr>
            <p:ph type="sldNum" sz="quarter" idx="10"/>
          </p:nvPr>
        </p:nvSpPr>
        <p:spPr/>
        <p:txBody>
          <a:bodyPr/>
          <a:lstStyle/>
          <a:p>
            <a:fld id="{B3FF2F5D-1AD8-4183-AFC2-24AF2263C709}" type="slidenum">
              <a:rPr lang="es-PA" smtClean="0"/>
              <a:t>11</a:t>
            </a:fld>
            <a:endParaRPr lang="es-PA"/>
          </a:p>
        </p:txBody>
      </p:sp>
    </p:spTree>
    <p:extLst>
      <p:ext uri="{BB962C8B-B14F-4D97-AF65-F5344CB8AC3E}">
        <p14:creationId xmlns:p14="http://schemas.microsoft.com/office/powerpoint/2010/main" val="2409059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En Estados Unidos de Norteamérica la encuesta NHANES (</a:t>
            </a:r>
            <a:r>
              <a:rPr lang="es-ES" sz="1200" kern="1200" dirty="0" err="1">
                <a:solidFill>
                  <a:schemeClr val="tx1"/>
                </a:solidFill>
                <a:effectLst/>
                <a:latin typeface="+mn-lt"/>
                <a:ea typeface="+mn-ea"/>
                <a:cs typeface="+mn-cs"/>
              </a:rPr>
              <a:t>National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Health</a:t>
            </a:r>
            <a:r>
              <a:rPr lang="es-ES" sz="1200" kern="1200" dirty="0">
                <a:solidFill>
                  <a:schemeClr val="tx1"/>
                </a:solidFill>
                <a:effectLst/>
                <a:latin typeface="+mn-lt"/>
                <a:ea typeface="+mn-ea"/>
                <a:cs typeface="+mn-cs"/>
              </a:rPr>
              <a:t> and </a:t>
            </a:r>
            <a:r>
              <a:rPr lang="es-ES" sz="1200" kern="1200" dirty="0" err="1">
                <a:solidFill>
                  <a:schemeClr val="tx1"/>
                </a:solidFill>
                <a:effectLst/>
                <a:latin typeface="+mn-lt"/>
                <a:ea typeface="+mn-ea"/>
                <a:cs typeface="+mn-cs"/>
              </a:rPr>
              <a:t>Nutrition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Examination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Survey</a:t>
            </a:r>
            <a:r>
              <a:rPr lang="es-ES" sz="1200" kern="1200" dirty="0">
                <a:solidFill>
                  <a:schemeClr val="tx1"/>
                </a:solidFill>
                <a:effectLst/>
                <a:latin typeface="+mn-lt"/>
                <a:ea typeface="+mn-ea"/>
                <a:cs typeface="+mn-cs"/>
              </a:rPr>
              <a:t>) ha sido de gran utilidad para estimar la prevalencia de la ERC en la población mayor de 20 años. Se encontró una prevalencia de 13.6%,  este valor puede representar una sobreestimación ya que esta encuesta fue basada en valores de creatinina y albuminuria en un momento  específico, mas no en un seguimiento de dichos pacientes.  No obstante se ha estimado que para la vigilancia de la ERC, la utilización de pacientes estables con una sola medida de laboratorios parece ser suficiente</a:t>
            </a:r>
          </a:p>
          <a:p>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Datos obtenidos de KEEP México (</a:t>
            </a:r>
            <a:r>
              <a:rPr lang="es-ES" sz="1200" kern="1200" dirty="0" err="1">
                <a:solidFill>
                  <a:schemeClr val="tx1"/>
                </a:solidFill>
                <a:effectLst/>
                <a:latin typeface="+mn-lt"/>
                <a:ea typeface="+mn-ea"/>
                <a:cs typeface="+mn-cs"/>
              </a:rPr>
              <a:t>The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National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Kidney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Foundation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Kidney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Early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Evaluation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Mexico</a:t>
            </a:r>
            <a:r>
              <a:rPr lang="es-ES" sz="1200" kern="1200" dirty="0">
                <a:solidFill>
                  <a:schemeClr val="tx1"/>
                </a:solidFill>
                <a:effectLst/>
                <a:latin typeface="+mn-lt"/>
                <a:ea typeface="+mn-ea"/>
                <a:cs typeface="+mn-cs"/>
              </a:rPr>
              <a:t>), indican una proyección de ERC efectiva en pacientes con alto riesgo, diabéticos, hipertensos, antecedente familiares relevantes (diabetes, hipertensión, ERC).  Estimándose prevalencia de hasta un 22% en ciudad de México y 33% en Jalisco.  Hallazgos similares fueron encontrados en KEEP US, con prevalencia de 26%. De forma significativa se encontró mayor prevalencia de ERC en pacientes con diabetes y diabetes e hipertensión, comparado con la población general, sin embargo no se evidenció diferencia significativa con pacientes que solo eran hipertensos.[</a:t>
            </a:r>
            <a:r>
              <a:rPr lang="es-ES" sz="1200" u="none" strike="noStrike" kern="1200" dirty="0">
                <a:solidFill>
                  <a:schemeClr val="tx1"/>
                </a:solidFill>
                <a:effectLst/>
                <a:latin typeface="+mn-lt"/>
                <a:ea typeface="+mn-ea"/>
                <a:cs typeface="+mn-cs"/>
                <a:hlinkClick r:id="rId3" action="ppaction://hlinkfile" tooltip="Obrador, 2010 #41"/>
              </a:rPr>
              <a:t>12</a:t>
            </a:r>
            <a:r>
              <a:rPr lang="es-ES" sz="1200" kern="1200" dirty="0">
                <a:solidFill>
                  <a:schemeClr val="tx1"/>
                </a:solidFill>
                <a:effectLst/>
                <a:latin typeface="+mn-lt"/>
                <a:ea typeface="+mn-ea"/>
                <a:cs typeface="+mn-cs"/>
              </a:rPr>
              <a:t>]</a:t>
            </a:r>
          </a:p>
          <a:p>
            <a:endParaRPr lang="es-PA" dirty="0"/>
          </a:p>
        </p:txBody>
      </p:sp>
      <p:sp>
        <p:nvSpPr>
          <p:cNvPr id="4" name="Slide Number Placeholder 3"/>
          <p:cNvSpPr>
            <a:spLocks noGrp="1"/>
          </p:cNvSpPr>
          <p:nvPr>
            <p:ph type="sldNum" sz="quarter" idx="10"/>
          </p:nvPr>
        </p:nvSpPr>
        <p:spPr/>
        <p:txBody>
          <a:bodyPr/>
          <a:lstStyle/>
          <a:p>
            <a:fld id="{B3FF2F5D-1AD8-4183-AFC2-24AF2263C709}" type="slidenum">
              <a:rPr lang="es-PA" smtClean="0"/>
              <a:t>12</a:t>
            </a:fld>
            <a:endParaRPr lang="es-PA"/>
          </a:p>
        </p:txBody>
      </p:sp>
    </p:spTree>
    <p:extLst>
      <p:ext uri="{BB962C8B-B14F-4D97-AF65-F5344CB8AC3E}">
        <p14:creationId xmlns:p14="http://schemas.microsoft.com/office/powerpoint/2010/main" val="4211877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La incidencia de ERT se refiere a número de pacientes con ERC que han iniciado terapia de reemplazo renal (TRR), por año en relación a la población general y usualmente se expresa en pacientes por millón de habitantes/año.  Cabe resaltar que dicha incidencia posee un sesgo importante, ya que no toma en cuenta a los pacientes con ERT que no han iniciado TRR, por lo cual se subestima el verdadero valor de la incidencia de ERC.  Para la prevalencia de ERT se consideran tantos los casos conocidos como los nuevos de pacientes con ERC que estén en TRR, expresándose entonces en pacientes por millón de habitantes.[</a:t>
            </a:r>
            <a:r>
              <a:rPr lang="es-ES" sz="1200" u="none" strike="noStrike" kern="1200" dirty="0">
                <a:solidFill>
                  <a:schemeClr val="tx1"/>
                </a:solidFill>
                <a:effectLst/>
                <a:latin typeface="+mn-lt"/>
                <a:ea typeface="+mn-ea"/>
                <a:cs typeface="+mn-cs"/>
                <a:hlinkClick r:id="rId3" action="ppaction://hlinkfile" tooltip="Aminu Bello; Bisher Kawar; Mohsen El Kossi, 2010 #61"/>
              </a:rPr>
              <a:t>11</a:t>
            </a:r>
            <a:r>
              <a:rPr lang="es-ES" sz="1200" kern="1200" dirty="0">
                <a:solidFill>
                  <a:schemeClr val="tx1"/>
                </a:solidFill>
                <a:effectLst/>
                <a:latin typeface="+mn-lt"/>
                <a:ea typeface="+mn-ea"/>
                <a:cs typeface="+mn-cs"/>
              </a:rPr>
              <a:t>] </a:t>
            </a:r>
          </a:p>
          <a:p>
            <a:r>
              <a:rPr lang="es-ES" sz="1200" kern="1200" dirty="0">
                <a:solidFill>
                  <a:schemeClr val="tx1"/>
                </a:solidFill>
                <a:effectLst/>
                <a:latin typeface="+mn-lt"/>
                <a:ea typeface="+mn-ea"/>
                <a:cs typeface="+mn-cs"/>
              </a:rPr>
              <a:t>La epidemiología de la ERC es muy heterogénea a nivel mundial, se ha supuesto como causas probables a esta disparidad racial y étnica, la prevalencia de diabetes e hipertensión y el impacto de estas en la salud pública.</a:t>
            </a:r>
          </a:p>
          <a:p>
            <a:r>
              <a:rPr lang="es-ES" sz="1200" kern="1200" dirty="0">
                <a:solidFill>
                  <a:schemeClr val="tx1"/>
                </a:solidFill>
                <a:effectLst/>
                <a:latin typeface="+mn-lt"/>
                <a:ea typeface="+mn-ea"/>
                <a:cs typeface="+mn-cs"/>
              </a:rPr>
              <a:t>Según datos del USRDS el número de nuevos pacientes con  ERT para el 2013 fue de 117,1662 con una tasa ajustada de 363 pacientes por millón de pacientes/año.  Las tasas de incidencia para negros afroamericanos y nativos americanos fueron de 3.0 y 1.1 comparados con los caucásicos.  Además  la tasa de incidencia para los hispanos fue de 1.4 comparada con los no hispanos.</a:t>
            </a:r>
          </a:p>
          <a:p>
            <a:r>
              <a:rPr lang="es-ES" sz="1200" kern="1200" dirty="0">
                <a:solidFill>
                  <a:schemeClr val="tx1"/>
                </a:solidFill>
                <a:effectLst/>
                <a:latin typeface="+mn-lt"/>
                <a:ea typeface="+mn-ea"/>
                <a:cs typeface="+mn-cs"/>
              </a:rPr>
              <a:t>Para el 2013 la mortalidad ajustada en pacientes con ERC fue de 117.9/1000, mayor a la de los pacientes sin ERC 47.5/1000, dichas tasas guardan una relación directa (incrementan) con la severidad de la ERC. En hombres con ERC se han evidenciado tasas de mortalidad ajustadas mayores que en las mujeres, 52,6/1000 vs 43.4/1000 respectivamente.[</a:t>
            </a:r>
            <a:r>
              <a:rPr lang="es-ES" sz="1200" u="none" strike="noStrike" kern="1200" dirty="0">
                <a:solidFill>
                  <a:schemeClr val="tx1"/>
                </a:solidFill>
                <a:effectLst/>
                <a:latin typeface="+mn-lt"/>
                <a:ea typeface="+mn-ea"/>
                <a:cs typeface="+mn-cs"/>
                <a:hlinkClick r:id="rId4" action="ppaction://hlinkfile" tooltip="Saran, 2016 #45"/>
              </a:rPr>
              <a:t>2</a:t>
            </a:r>
            <a:r>
              <a:rPr lang="es-ES" sz="1200" kern="1200" dirty="0">
                <a:solidFill>
                  <a:schemeClr val="tx1"/>
                </a:solidFill>
                <a:effectLst/>
                <a:latin typeface="+mn-lt"/>
                <a:ea typeface="+mn-ea"/>
                <a:cs typeface="+mn-cs"/>
              </a:rPr>
              <a:t>]</a:t>
            </a:r>
          </a:p>
          <a:p>
            <a:endParaRPr lang="es-PA" dirty="0"/>
          </a:p>
        </p:txBody>
      </p:sp>
      <p:sp>
        <p:nvSpPr>
          <p:cNvPr id="4" name="Slide Number Placeholder 3"/>
          <p:cNvSpPr>
            <a:spLocks noGrp="1"/>
          </p:cNvSpPr>
          <p:nvPr>
            <p:ph type="sldNum" sz="quarter" idx="10"/>
          </p:nvPr>
        </p:nvSpPr>
        <p:spPr/>
        <p:txBody>
          <a:bodyPr/>
          <a:lstStyle/>
          <a:p>
            <a:fld id="{B3FF2F5D-1AD8-4183-AFC2-24AF2263C709}" type="slidenum">
              <a:rPr lang="es-PA" smtClean="0"/>
              <a:t>13</a:t>
            </a:fld>
            <a:endParaRPr lang="es-PA"/>
          </a:p>
        </p:txBody>
      </p:sp>
    </p:spTree>
    <p:extLst>
      <p:ext uri="{BB962C8B-B14F-4D97-AF65-F5344CB8AC3E}">
        <p14:creationId xmlns:p14="http://schemas.microsoft.com/office/powerpoint/2010/main" val="2665017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La incidencia de ERT se refiere a número de pacientes con ERC que han iniciado terapia de reemplazo renal (TRR), por año en relación a la población general y usualmente se expresa en pacientes por millón de habitantes/año.  Cabe resaltar que dicha incidencia posee un sesgo importante, ya que no toma en cuenta a los pacientes con ERT que no han iniciado TRR, por lo cual se subestima el verdadero valor de la incidencia de ERC.  Para la prevalencia de ERT se consideran tantos los casos conocidos como los nuevos de pacientes con ERC que estén en TRR, expresándose entonces en pacientes por millón de habitantes.[</a:t>
            </a:r>
            <a:r>
              <a:rPr lang="es-ES" sz="1200" u="none" strike="noStrike" kern="1200" dirty="0">
                <a:solidFill>
                  <a:schemeClr val="tx1"/>
                </a:solidFill>
                <a:effectLst/>
                <a:latin typeface="+mn-lt"/>
                <a:ea typeface="+mn-ea"/>
                <a:cs typeface="+mn-cs"/>
                <a:hlinkClick r:id="rId3" action="ppaction://hlinkfile" tooltip="Aminu Bello; Bisher Kawar; Mohsen El Kossi, 2010 #61"/>
              </a:rPr>
              <a:t>11</a:t>
            </a:r>
            <a:r>
              <a:rPr lang="es-ES" sz="1200" kern="1200" dirty="0">
                <a:solidFill>
                  <a:schemeClr val="tx1"/>
                </a:solidFill>
                <a:effectLst/>
                <a:latin typeface="+mn-lt"/>
                <a:ea typeface="+mn-ea"/>
                <a:cs typeface="+mn-cs"/>
              </a:rPr>
              <a:t>] </a:t>
            </a:r>
          </a:p>
          <a:p>
            <a:r>
              <a:rPr lang="es-ES" sz="1200" kern="1200" dirty="0">
                <a:solidFill>
                  <a:schemeClr val="tx1"/>
                </a:solidFill>
                <a:effectLst/>
                <a:latin typeface="+mn-lt"/>
                <a:ea typeface="+mn-ea"/>
                <a:cs typeface="+mn-cs"/>
              </a:rPr>
              <a:t>La epidemiología de la ERC es muy heterogénea a nivel mundial, se ha supuesto como causas probables a esta disparidad racial y étnica, la prevalencia de diabetes e hipertensión y el impacto de estas en la salud pública.</a:t>
            </a:r>
          </a:p>
          <a:p>
            <a:r>
              <a:rPr lang="es-ES" sz="1200" kern="1200" dirty="0">
                <a:solidFill>
                  <a:schemeClr val="tx1"/>
                </a:solidFill>
                <a:effectLst/>
                <a:latin typeface="+mn-lt"/>
                <a:ea typeface="+mn-ea"/>
                <a:cs typeface="+mn-cs"/>
              </a:rPr>
              <a:t>Según datos del USRDS el número de nuevos pacientes con  ERT para el 2013 fue de 117,1662 con una tasa ajustada de 363 pacientes por millón de pacientes/año.  Las tasas de incidencia para negros afroamericanos y nativos americanos fueron de 3.0 y 1.1 comparados con los caucásicos.  Además  la tasa de incidencia para los hispanos fue de 1.4 comparada con los no hispanos.</a:t>
            </a:r>
          </a:p>
          <a:p>
            <a:r>
              <a:rPr lang="es-ES" sz="1200" kern="1200" dirty="0">
                <a:solidFill>
                  <a:schemeClr val="tx1"/>
                </a:solidFill>
                <a:effectLst/>
                <a:latin typeface="+mn-lt"/>
                <a:ea typeface="+mn-ea"/>
                <a:cs typeface="+mn-cs"/>
              </a:rPr>
              <a:t>Para el 2013 la mortalidad ajustada en pacientes con ERC fue de 117.9/1000, mayor a la de los pacientes sin ERC 47.5/1000, dichas tasas guardan una relación directa (incrementan) con la severidad de la ERC. En hombres con ERC se han evidenciado tasas de mortalidad ajustadas mayores que en las mujeres, 52,6/1000 vs 43.4/1000 respectivamente.[</a:t>
            </a:r>
            <a:r>
              <a:rPr lang="es-ES" sz="1200" u="none" strike="noStrike" kern="1200" dirty="0">
                <a:solidFill>
                  <a:schemeClr val="tx1"/>
                </a:solidFill>
                <a:effectLst/>
                <a:latin typeface="+mn-lt"/>
                <a:ea typeface="+mn-ea"/>
                <a:cs typeface="+mn-cs"/>
                <a:hlinkClick r:id="rId4" action="ppaction://hlinkfile" tooltip="Saran, 2016 #45"/>
              </a:rPr>
              <a:t>2</a:t>
            </a:r>
            <a:r>
              <a:rPr lang="es-ES" sz="1200" kern="1200" dirty="0">
                <a:solidFill>
                  <a:schemeClr val="tx1"/>
                </a:solidFill>
                <a:effectLst/>
                <a:latin typeface="+mn-lt"/>
                <a:ea typeface="+mn-ea"/>
                <a:cs typeface="+mn-cs"/>
              </a:rPr>
              <a:t>]</a:t>
            </a:r>
          </a:p>
          <a:p>
            <a:endParaRPr lang="es-PA" dirty="0"/>
          </a:p>
        </p:txBody>
      </p:sp>
      <p:sp>
        <p:nvSpPr>
          <p:cNvPr id="4" name="Slide Number Placeholder 3"/>
          <p:cNvSpPr>
            <a:spLocks noGrp="1"/>
          </p:cNvSpPr>
          <p:nvPr>
            <p:ph type="sldNum" sz="quarter" idx="10"/>
          </p:nvPr>
        </p:nvSpPr>
        <p:spPr/>
        <p:txBody>
          <a:bodyPr/>
          <a:lstStyle/>
          <a:p>
            <a:fld id="{B3FF2F5D-1AD8-4183-AFC2-24AF2263C709}" type="slidenum">
              <a:rPr lang="es-PA" smtClean="0"/>
              <a:t>14</a:t>
            </a:fld>
            <a:endParaRPr lang="es-PA"/>
          </a:p>
        </p:txBody>
      </p:sp>
    </p:spTree>
    <p:extLst>
      <p:ext uri="{BB962C8B-B14F-4D97-AF65-F5344CB8AC3E}">
        <p14:creationId xmlns:p14="http://schemas.microsoft.com/office/powerpoint/2010/main" val="2427827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kern="1200" dirty="0">
                <a:solidFill>
                  <a:schemeClr val="tx1"/>
                </a:solidFill>
                <a:effectLst/>
                <a:latin typeface="+mn-lt"/>
                <a:ea typeface="+mn-ea"/>
                <a:cs typeface="+mn-cs"/>
              </a:rPr>
              <a:t>The K/DOQI definition and classification were accepted, with clarifications. CKD is defined as kidney damage or glomerular filtration rate (GFR) &lt;60 mL/min/1.73 m(2) for 3 months or more, irrespective of cause. Kidney damage in many kidney diseases can be ascertained by the presence of albuminuria, defined as albumin-to-creatinine ratio &gt;30 mg/g in two of three spot urine specimens.</a:t>
            </a:r>
            <a:endParaRPr lang="es-PA" dirty="0"/>
          </a:p>
        </p:txBody>
      </p:sp>
      <p:sp>
        <p:nvSpPr>
          <p:cNvPr id="4" name="Marcador de número de diapositiva 3"/>
          <p:cNvSpPr>
            <a:spLocks noGrp="1"/>
          </p:cNvSpPr>
          <p:nvPr>
            <p:ph type="sldNum" sz="quarter" idx="5"/>
          </p:nvPr>
        </p:nvSpPr>
        <p:spPr/>
        <p:txBody>
          <a:bodyPr/>
          <a:lstStyle/>
          <a:p>
            <a:fld id="{C1BEE6E1-8A1A-47F9-8EA7-AA55211BB94E}" type="slidenum">
              <a:rPr lang="es-PA" smtClean="0"/>
              <a:t>16</a:t>
            </a:fld>
            <a:endParaRPr lang="es-PA"/>
          </a:p>
        </p:txBody>
      </p:sp>
    </p:spTree>
    <p:extLst>
      <p:ext uri="{BB962C8B-B14F-4D97-AF65-F5344CB8AC3E}">
        <p14:creationId xmlns:p14="http://schemas.microsoft.com/office/powerpoint/2010/main" val="2781960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err="1">
                <a:solidFill>
                  <a:schemeClr val="tx1"/>
                </a:solidFill>
                <a:effectLst/>
                <a:latin typeface="+mn-lt"/>
                <a:ea typeface="+mn-ea"/>
                <a:cs typeface="+mn-cs"/>
              </a:rPr>
              <a:t>Because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most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diseases</a:t>
            </a:r>
            <a:r>
              <a:rPr lang="es-ES_tradnl" sz="1200" kern="1200" dirty="0">
                <a:solidFill>
                  <a:schemeClr val="tx1"/>
                </a:solidFill>
                <a:effectLst/>
                <a:latin typeface="+mn-lt"/>
                <a:ea typeface="+mn-ea"/>
                <a:cs typeface="+mn-cs"/>
              </a:rPr>
              <a:t> in North </a:t>
            </a:r>
            <a:r>
              <a:rPr lang="es-ES_tradnl" sz="1200" kern="1200" dirty="0" err="1">
                <a:solidFill>
                  <a:schemeClr val="tx1"/>
                </a:solidFill>
                <a:effectLst/>
                <a:latin typeface="+mn-lt"/>
                <a:ea typeface="+mn-ea"/>
                <a:cs typeface="+mn-cs"/>
              </a:rPr>
              <a:t>America</a:t>
            </a:r>
            <a:r>
              <a:rPr lang="es-ES_tradnl" sz="1200" kern="1200" dirty="0">
                <a:solidFill>
                  <a:schemeClr val="tx1"/>
                </a:solidFill>
                <a:effectLst/>
                <a:latin typeface="+mn-lt"/>
                <a:ea typeface="+mn-ea"/>
                <a:cs typeface="+mn-cs"/>
              </a:rPr>
              <a:t> are </a:t>
            </a:r>
            <a:r>
              <a:rPr lang="es-ES_tradnl" sz="1200" kern="1200" dirty="0" err="1">
                <a:solidFill>
                  <a:schemeClr val="tx1"/>
                </a:solidFill>
                <a:effectLst/>
                <a:latin typeface="+mn-lt"/>
                <a:ea typeface="+mn-ea"/>
                <a:cs typeface="+mn-cs"/>
              </a:rPr>
              <a:t>caused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by</a:t>
            </a:r>
            <a:r>
              <a:rPr lang="es-ES_tradnl" sz="1200" kern="1200" dirty="0">
                <a:solidFill>
                  <a:schemeClr val="tx1"/>
                </a:solidFill>
                <a:effectLst/>
                <a:latin typeface="+mn-lt"/>
                <a:ea typeface="+mn-ea"/>
                <a:cs typeface="+mn-cs"/>
              </a:rPr>
              <a:t> diabetes </a:t>
            </a:r>
            <a:r>
              <a:rPr lang="es-ES_tradnl" sz="1200" kern="1200" dirty="0" err="1">
                <a:solidFill>
                  <a:schemeClr val="tx1"/>
                </a:solidFill>
                <a:effectLst/>
                <a:latin typeface="+mn-lt"/>
                <a:ea typeface="+mn-ea"/>
                <a:cs typeface="+mn-cs"/>
              </a:rPr>
              <a:t>or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hypertension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persistent</a:t>
            </a:r>
            <a:r>
              <a:rPr lang="es-ES_tradnl" sz="1200" kern="1200" dirty="0">
                <a:solidFill>
                  <a:schemeClr val="tx1"/>
                </a:solidFill>
                <a:effectLst/>
                <a:latin typeface="+mn-lt"/>
                <a:ea typeface="+mn-ea"/>
                <a:cs typeface="+mn-cs"/>
              </a:rPr>
              <a:t> albuminuria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principal </a:t>
            </a:r>
            <a:r>
              <a:rPr lang="es-ES_tradnl" sz="1200" kern="1200" dirty="0" err="1">
                <a:solidFill>
                  <a:schemeClr val="tx1"/>
                </a:solidFill>
                <a:effectLst/>
                <a:latin typeface="+mn-lt"/>
                <a:ea typeface="+mn-ea"/>
                <a:cs typeface="+mn-cs"/>
              </a:rPr>
              <a:t>marker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Other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markers</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include</a:t>
            </a:r>
            <a:r>
              <a:rPr lang="es-ES_tradnl" sz="1200" kern="1200" dirty="0">
                <a:solidFill>
                  <a:schemeClr val="tx1"/>
                </a:solidFill>
                <a:effectLst/>
                <a:latin typeface="+mn-lt"/>
                <a:ea typeface="+mn-ea"/>
                <a:cs typeface="+mn-cs"/>
              </a:rPr>
              <a:t> </a:t>
            </a:r>
            <a:endParaRPr lang="es-ES_tradnl" dirty="0"/>
          </a:p>
          <a:p>
            <a:r>
              <a:rPr lang="es-ES_tradnl" sz="1200" b="0" i="1" kern="1200" dirty="0">
                <a:solidFill>
                  <a:schemeClr val="tx1"/>
                </a:solidFill>
                <a:effectLst/>
                <a:latin typeface="+mn-lt"/>
                <a:ea typeface="+mn-ea"/>
                <a:cs typeface="+mn-cs"/>
              </a:rPr>
              <a:t>CKD, </a:t>
            </a:r>
            <a:r>
              <a:rPr lang="es-ES_tradnl" sz="1200" b="0" kern="1200" dirty="0" err="1">
                <a:solidFill>
                  <a:schemeClr val="tx1"/>
                </a:solidFill>
                <a:effectLst/>
                <a:latin typeface="+mn-lt"/>
                <a:ea typeface="+mn-ea"/>
                <a:cs typeface="+mn-cs"/>
              </a:rPr>
              <a:t>Chronic</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kidney</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disease</a:t>
            </a:r>
            <a:r>
              <a:rPr lang="es-ES_tradnl" sz="1200" b="0" kern="1200" dirty="0">
                <a:solidFill>
                  <a:schemeClr val="tx1"/>
                </a:solidFill>
                <a:effectLst/>
                <a:latin typeface="+mn-lt"/>
                <a:ea typeface="+mn-ea"/>
                <a:cs typeface="+mn-cs"/>
              </a:rPr>
              <a:t>; </a:t>
            </a:r>
            <a:r>
              <a:rPr lang="es-ES_tradnl" sz="1200" b="0" i="1" kern="1200" dirty="0">
                <a:solidFill>
                  <a:schemeClr val="tx1"/>
                </a:solidFill>
                <a:effectLst/>
                <a:latin typeface="+mn-lt"/>
                <a:ea typeface="+mn-ea"/>
                <a:cs typeface="+mn-cs"/>
              </a:rPr>
              <a:t>GFR, </a:t>
            </a:r>
            <a:r>
              <a:rPr lang="es-ES_tradnl" sz="1200" b="0" kern="1200" dirty="0">
                <a:solidFill>
                  <a:schemeClr val="tx1"/>
                </a:solidFill>
                <a:effectLst/>
                <a:latin typeface="+mn-lt"/>
                <a:ea typeface="+mn-ea"/>
                <a:cs typeface="+mn-cs"/>
              </a:rPr>
              <a:t>glomerular </a:t>
            </a:r>
            <a:r>
              <a:rPr lang="es-ES_tradnl" sz="1200" b="0" kern="1200" dirty="0" err="1">
                <a:solidFill>
                  <a:schemeClr val="tx1"/>
                </a:solidFill>
                <a:effectLst/>
                <a:latin typeface="+mn-lt"/>
                <a:ea typeface="+mn-ea"/>
                <a:cs typeface="+mn-cs"/>
              </a:rPr>
              <a:t>ltration</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rate</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Either</a:t>
            </a:r>
            <a:r>
              <a:rPr lang="es-ES_tradnl" sz="1200" b="0" kern="1200" dirty="0">
                <a:solidFill>
                  <a:schemeClr val="tx1"/>
                </a:solidFill>
                <a:effectLst/>
                <a:latin typeface="+mn-lt"/>
                <a:ea typeface="+mn-ea"/>
                <a:cs typeface="+mn-cs"/>
              </a:rPr>
              <a:t> of </a:t>
            </a:r>
            <a:r>
              <a:rPr lang="es-ES_tradnl" sz="1200" b="0" kern="1200" dirty="0" err="1">
                <a:solidFill>
                  <a:schemeClr val="tx1"/>
                </a:solidFill>
                <a:effectLst/>
                <a:latin typeface="+mn-lt"/>
                <a:ea typeface="+mn-ea"/>
                <a:cs typeface="+mn-cs"/>
              </a:rPr>
              <a:t>the</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listed</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items</a:t>
            </a:r>
            <a:r>
              <a:rPr lang="es-ES_tradnl" sz="1200" b="0" kern="1200" dirty="0">
                <a:solidFill>
                  <a:schemeClr val="tx1"/>
                </a:solidFill>
                <a:effectLst/>
                <a:latin typeface="+mn-lt"/>
                <a:ea typeface="+mn-ea"/>
                <a:cs typeface="+mn-cs"/>
              </a:rPr>
              <a:t> </a:t>
            </a:r>
            <a:r>
              <a:rPr lang="es-ES_tradnl" sz="1200" b="0" kern="1200" dirty="0" err="1">
                <a:solidFill>
                  <a:schemeClr val="tx1"/>
                </a:solidFill>
                <a:effectLst/>
                <a:latin typeface="+mn-lt"/>
                <a:ea typeface="+mn-ea"/>
                <a:cs typeface="+mn-cs"/>
              </a:rPr>
              <a:t>for</a:t>
            </a:r>
            <a:r>
              <a:rPr lang="es-ES_tradnl" sz="1200" b="0" kern="1200" dirty="0">
                <a:solidFill>
                  <a:schemeClr val="tx1"/>
                </a:solidFill>
                <a:effectLst/>
                <a:latin typeface="+mn-lt"/>
                <a:ea typeface="+mn-ea"/>
                <a:cs typeface="+mn-cs"/>
              </a:rPr>
              <a:t> more </a:t>
            </a:r>
            <a:r>
              <a:rPr lang="es-ES_tradnl" sz="1200" b="0" kern="1200" dirty="0" err="1">
                <a:solidFill>
                  <a:schemeClr val="tx1"/>
                </a:solidFill>
                <a:effectLst/>
                <a:latin typeface="+mn-lt"/>
                <a:ea typeface="+mn-ea"/>
                <a:cs typeface="+mn-cs"/>
              </a:rPr>
              <a:t>than</a:t>
            </a:r>
            <a:r>
              <a:rPr lang="es-ES_tradnl" sz="1200" b="0" kern="1200" dirty="0">
                <a:solidFill>
                  <a:schemeClr val="tx1"/>
                </a:solidFill>
                <a:effectLst/>
                <a:latin typeface="+mn-lt"/>
                <a:ea typeface="+mn-ea"/>
                <a:cs typeface="+mn-cs"/>
              </a:rPr>
              <a:t> 3 </a:t>
            </a:r>
            <a:r>
              <a:rPr lang="es-ES_tradnl" sz="1200" b="0" kern="1200" dirty="0" err="1">
                <a:solidFill>
                  <a:schemeClr val="tx1"/>
                </a:solidFill>
                <a:effectLst/>
                <a:latin typeface="+mn-lt"/>
                <a:ea typeface="+mn-ea"/>
                <a:cs typeface="+mn-cs"/>
              </a:rPr>
              <a:t>mo</a:t>
            </a:r>
            <a:r>
              <a:rPr lang="es-ES_tradnl" sz="1200" b="0" kern="1200" dirty="0">
                <a:solidFill>
                  <a:schemeClr val="tx1"/>
                </a:solidFill>
                <a:effectLst/>
                <a:latin typeface="+mn-lt"/>
                <a:ea typeface="+mn-ea"/>
                <a:cs typeface="+mn-cs"/>
              </a:rPr>
              <a:t>. </a:t>
            </a:r>
            <a:endParaRPr lang="es-ES_tradnl" dirty="0"/>
          </a:p>
          <a:p>
            <a:r>
              <a:rPr lang="es-ES_tradnl" sz="1200" kern="1200" dirty="0" err="1">
                <a:solidFill>
                  <a:schemeClr val="tx1"/>
                </a:solidFill>
                <a:effectLst/>
                <a:latin typeface="+mn-lt"/>
                <a:ea typeface="+mn-ea"/>
                <a:cs typeface="+mn-cs"/>
              </a:rPr>
              <a:t>abnormalities</a:t>
            </a:r>
            <a:r>
              <a:rPr lang="es-ES_tradnl" sz="1200" kern="1200" dirty="0">
                <a:solidFill>
                  <a:schemeClr val="tx1"/>
                </a:solidFill>
                <a:effectLst/>
                <a:latin typeface="+mn-lt"/>
                <a:ea typeface="+mn-ea"/>
                <a:cs typeface="+mn-cs"/>
              </a:rPr>
              <a:t> in </a:t>
            </a:r>
            <a:r>
              <a:rPr lang="es-ES_tradnl" sz="1200" kern="1200" dirty="0" err="1">
                <a:solidFill>
                  <a:schemeClr val="tx1"/>
                </a:solidFill>
                <a:effectLst/>
                <a:latin typeface="+mn-lt"/>
                <a:ea typeface="+mn-ea"/>
                <a:cs typeface="+mn-cs"/>
              </a:rPr>
              <a:t>urine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sediment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e.g</a:t>
            </a:r>
            <a:r>
              <a:rPr lang="es-ES_tradnl" sz="1200" kern="1200" dirty="0">
                <a:solidFill>
                  <a:schemeClr val="tx1"/>
                </a:solidFill>
                <a:effectLst/>
                <a:latin typeface="+mn-lt"/>
                <a:ea typeface="+mn-ea"/>
                <a:cs typeface="+mn-cs"/>
              </a:rPr>
              <a:t>., tubular </a:t>
            </a:r>
            <a:r>
              <a:rPr lang="es-ES_tradnl" sz="1200" kern="1200" dirty="0" err="1">
                <a:solidFill>
                  <a:schemeClr val="tx1"/>
                </a:solidFill>
                <a:effectLst/>
                <a:latin typeface="+mn-lt"/>
                <a:ea typeface="+mn-ea"/>
                <a:cs typeface="+mn-cs"/>
              </a:rPr>
              <a:t>cells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casts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abnormal</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ndings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imaging</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studies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e.g</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hydronephro</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sis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asymmetry</a:t>
            </a:r>
            <a:r>
              <a:rPr lang="es-ES_tradnl" sz="1200" kern="1200" dirty="0">
                <a:solidFill>
                  <a:schemeClr val="tx1"/>
                </a:solidFill>
                <a:effectLst/>
                <a:latin typeface="+mn-lt"/>
                <a:ea typeface="+mn-ea"/>
                <a:cs typeface="+mn-cs"/>
              </a:rPr>
              <a:t> in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size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polycystic</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disease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small</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echogenic</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kidneys</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abnormalities</a:t>
            </a:r>
            <a:r>
              <a:rPr lang="es-ES_tradnl" sz="1200" kern="1200" dirty="0">
                <a:solidFill>
                  <a:schemeClr val="tx1"/>
                </a:solidFill>
                <a:effectLst/>
                <a:latin typeface="+mn-lt"/>
                <a:ea typeface="+mn-ea"/>
                <a:cs typeface="+mn-cs"/>
              </a:rPr>
              <a:t> in </a:t>
            </a:r>
            <a:r>
              <a:rPr lang="es-ES_tradnl" sz="1200" kern="1200" dirty="0" err="1">
                <a:solidFill>
                  <a:schemeClr val="tx1"/>
                </a:solidFill>
                <a:effectLst/>
                <a:latin typeface="+mn-lt"/>
                <a:ea typeface="+mn-ea"/>
                <a:cs typeface="+mn-cs"/>
              </a:rPr>
              <a:t>blood</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urine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chemistry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measurements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those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related</a:t>
            </a:r>
            <a:r>
              <a:rPr lang="es-ES_tradnl" sz="1200" kern="1200" dirty="0">
                <a:solidFill>
                  <a:schemeClr val="tx1"/>
                </a:solidFill>
                <a:effectLst/>
                <a:latin typeface="+mn-lt"/>
                <a:ea typeface="+mn-ea"/>
                <a:cs typeface="+mn-cs"/>
              </a:rPr>
              <a:t> to </a:t>
            </a:r>
            <a:r>
              <a:rPr lang="es-ES_tradnl" sz="1200" kern="1200" dirty="0" err="1">
                <a:solidFill>
                  <a:schemeClr val="tx1"/>
                </a:solidFill>
                <a:effectLst/>
                <a:latin typeface="+mn-lt"/>
                <a:ea typeface="+mn-ea"/>
                <a:cs typeface="+mn-cs"/>
              </a:rPr>
              <a:t>altered</a:t>
            </a:r>
            <a:r>
              <a:rPr lang="es-ES_tradnl" sz="1200" kern="1200" dirty="0">
                <a:solidFill>
                  <a:schemeClr val="tx1"/>
                </a:solidFill>
                <a:effectLst/>
                <a:latin typeface="+mn-lt"/>
                <a:ea typeface="+mn-ea"/>
                <a:cs typeface="+mn-cs"/>
              </a:rPr>
              <a:t> tubular </a:t>
            </a:r>
            <a:r>
              <a:rPr lang="es-ES_tradnl" sz="1200" kern="1200" dirty="0" err="1">
                <a:solidFill>
                  <a:schemeClr val="tx1"/>
                </a:solidFill>
                <a:effectLst/>
                <a:latin typeface="+mn-lt"/>
                <a:ea typeface="+mn-ea"/>
                <a:cs typeface="+mn-cs"/>
              </a:rPr>
              <a:t>function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such</a:t>
            </a:r>
            <a:r>
              <a:rPr lang="es-ES_tradnl" sz="1200" kern="1200" dirty="0">
                <a:solidFill>
                  <a:schemeClr val="tx1"/>
                </a:solidFill>
                <a:effectLst/>
                <a:latin typeface="+mn-lt"/>
                <a:ea typeface="+mn-ea"/>
                <a:cs typeface="+mn-cs"/>
              </a:rPr>
              <a:t> as renal tubular acidosis). A </a:t>
            </a:r>
            <a:r>
              <a:rPr lang="es-ES_tradnl" sz="1200" kern="1200" dirty="0" err="1">
                <a:solidFill>
                  <a:schemeClr val="tx1"/>
                </a:solidFill>
                <a:effectLst/>
                <a:latin typeface="+mn-lt"/>
                <a:ea typeface="+mn-ea"/>
                <a:cs typeface="+mn-cs"/>
              </a:rPr>
              <a:t>history</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kid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transplantation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also</a:t>
            </a:r>
            <a:r>
              <a:rPr lang="es-ES_tradnl" sz="1200" kern="1200" dirty="0">
                <a:solidFill>
                  <a:schemeClr val="tx1"/>
                </a:solidFill>
                <a:effectLst/>
                <a:latin typeface="+mn-lt"/>
                <a:ea typeface="+mn-ea"/>
                <a:cs typeface="+mn-cs"/>
              </a:rPr>
              <a:t> de </a:t>
            </a:r>
            <a:r>
              <a:rPr lang="es-ES_tradnl" sz="1200" kern="1200" dirty="0" err="1">
                <a:solidFill>
                  <a:schemeClr val="tx1"/>
                </a:solidFill>
                <a:effectLst/>
                <a:latin typeface="+mn-lt"/>
                <a:ea typeface="+mn-ea"/>
                <a:cs typeface="+mn-cs"/>
              </a:rPr>
              <a:t>ned</a:t>
            </a:r>
            <a:r>
              <a:rPr lang="es-ES_tradnl" sz="1200" kern="1200" dirty="0">
                <a:solidFill>
                  <a:schemeClr val="tx1"/>
                </a:solidFill>
                <a:effectLst/>
                <a:latin typeface="+mn-lt"/>
                <a:ea typeface="+mn-ea"/>
                <a:cs typeface="+mn-cs"/>
              </a:rPr>
              <a:t> as a </a:t>
            </a:r>
            <a:r>
              <a:rPr lang="es-ES_tradnl" sz="1200" kern="1200" dirty="0" err="1">
                <a:solidFill>
                  <a:schemeClr val="tx1"/>
                </a:solidFill>
                <a:effectLst/>
                <a:latin typeface="+mn-lt"/>
                <a:ea typeface="+mn-ea"/>
                <a:cs typeface="+mn-cs"/>
              </a:rPr>
              <a:t>marker</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patients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with</a:t>
            </a:r>
            <a:r>
              <a:rPr lang="es-ES_tradnl" sz="1200" kern="1200" dirty="0">
                <a:solidFill>
                  <a:schemeClr val="tx1"/>
                </a:solidFill>
                <a:effectLst/>
                <a:latin typeface="+mn-lt"/>
                <a:ea typeface="+mn-ea"/>
                <a:cs typeface="+mn-cs"/>
              </a:rPr>
              <a:t> a </a:t>
            </a:r>
            <a:r>
              <a:rPr lang="es-ES_tradnl" sz="1200" kern="1200" dirty="0" err="1">
                <a:solidFill>
                  <a:schemeClr val="tx1"/>
                </a:solidFill>
                <a:effectLst/>
                <a:latin typeface="+mn-lt"/>
                <a:ea typeface="+mn-ea"/>
                <a:cs typeface="+mn-cs"/>
              </a:rPr>
              <a:t>functioning</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transplant</a:t>
            </a:r>
            <a:r>
              <a:rPr lang="es-ES_tradnl" sz="1200" kern="1200" dirty="0">
                <a:solidFill>
                  <a:schemeClr val="tx1"/>
                </a:solidFill>
                <a:effectLst/>
                <a:latin typeface="+mn-lt"/>
                <a:ea typeface="+mn-ea"/>
                <a:cs typeface="+mn-cs"/>
              </a:rPr>
              <a:t> are con- </a:t>
            </a:r>
            <a:r>
              <a:rPr lang="es-ES_tradnl" sz="1200" kern="1200" dirty="0" err="1">
                <a:solidFill>
                  <a:schemeClr val="tx1"/>
                </a:solidFill>
                <a:effectLst/>
                <a:latin typeface="+mn-lt"/>
                <a:ea typeface="+mn-ea"/>
                <a:cs typeface="+mn-cs"/>
              </a:rPr>
              <a:t>sidered</a:t>
            </a:r>
            <a:r>
              <a:rPr lang="es-ES_tradnl" sz="1200" kern="1200" dirty="0">
                <a:solidFill>
                  <a:schemeClr val="tx1"/>
                </a:solidFill>
                <a:effectLst/>
                <a:latin typeface="+mn-lt"/>
                <a:ea typeface="+mn-ea"/>
                <a:cs typeface="+mn-cs"/>
              </a:rPr>
              <a:t> to </a:t>
            </a:r>
            <a:r>
              <a:rPr lang="es-ES_tradnl" sz="1200" kern="1200" dirty="0" err="1">
                <a:solidFill>
                  <a:schemeClr val="tx1"/>
                </a:solidFill>
                <a:effectLst/>
                <a:latin typeface="+mn-lt"/>
                <a:ea typeface="+mn-ea"/>
                <a:cs typeface="+mn-cs"/>
              </a:rPr>
              <a:t>have</a:t>
            </a:r>
            <a:r>
              <a:rPr lang="es-ES_tradnl" sz="1200" kern="1200" dirty="0">
                <a:solidFill>
                  <a:schemeClr val="tx1"/>
                </a:solidFill>
                <a:effectLst/>
                <a:latin typeface="+mn-lt"/>
                <a:ea typeface="+mn-ea"/>
                <a:cs typeface="+mn-cs"/>
              </a:rPr>
              <a:t> CKD, </a:t>
            </a:r>
            <a:r>
              <a:rPr lang="es-ES_tradnl" sz="1200" kern="1200" dirty="0" err="1">
                <a:solidFill>
                  <a:schemeClr val="tx1"/>
                </a:solidFill>
                <a:effectLst/>
                <a:latin typeface="+mn-lt"/>
                <a:ea typeface="+mn-ea"/>
                <a:cs typeface="+mn-cs"/>
              </a:rPr>
              <a:t>irrespective</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presence</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other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markers</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damage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or</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level</a:t>
            </a:r>
            <a:r>
              <a:rPr lang="es-ES_tradnl" sz="1200" kern="1200" dirty="0">
                <a:solidFill>
                  <a:schemeClr val="tx1"/>
                </a:solidFill>
                <a:effectLst/>
                <a:latin typeface="+mn-lt"/>
                <a:ea typeface="+mn-ea"/>
                <a:cs typeface="+mn-cs"/>
              </a:rPr>
              <a:t> of GFR. </a:t>
            </a:r>
            <a:endParaRPr lang="es-ES_tradnl" dirty="0"/>
          </a:p>
          <a:p>
            <a:r>
              <a:rPr lang="es-ES_tradnl" sz="1200" kern="1200" dirty="0" err="1">
                <a:solidFill>
                  <a:schemeClr val="tx1"/>
                </a:solidFill>
                <a:effectLst/>
                <a:latin typeface="+mn-lt"/>
                <a:ea typeface="+mn-ea"/>
                <a:cs typeface="+mn-cs"/>
              </a:rPr>
              <a:t>Decreased</a:t>
            </a:r>
            <a:r>
              <a:rPr lang="es-ES_tradnl" sz="1200" kern="1200" dirty="0">
                <a:solidFill>
                  <a:schemeClr val="tx1"/>
                </a:solidFill>
                <a:effectLst/>
                <a:latin typeface="+mn-lt"/>
                <a:ea typeface="+mn-ea"/>
                <a:cs typeface="+mn-cs"/>
              </a:rPr>
              <a:t> GFR, </a:t>
            </a:r>
            <a:r>
              <a:rPr lang="es-ES_tradnl" sz="1200" kern="1200" dirty="0" err="1">
                <a:solidFill>
                  <a:schemeClr val="tx1"/>
                </a:solidFill>
                <a:effectLst/>
                <a:latin typeface="+mn-lt"/>
                <a:ea typeface="+mn-ea"/>
                <a:cs typeface="+mn-cs"/>
              </a:rPr>
              <a:t>speci</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cally</a:t>
            </a:r>
            <a:r>
              <a:rPr lang="es-ES_tradnl" sz="1200" kern="1200" dirty="0">
                <a:solidFill>
                  <a:schemeClr val="tx1"/>
                </a:solidFill>
                <a:effectLst/>
                <a:latin typeface="+mn-lt"/>
                <a:ea typeface="+mn-ea"/>
                <a:cs typeface="+mn-cs"/>
              </a:rPr>
              <a:t> GFR </a:t>
            </a:r>
            <a:r>
              <a:rPr lang="es-ES_tradnl" sz="1200" kern="1200" dirty="0" err="1">
                <a:solidFill>
                  <a:schemeClr val="tx1"/>
                </a:solidFill>
                <a:effectLst/>
                <a:latin typeface="+mn-lt"/>
                <a:ea typeface="+mn-ea"/>
                <a:cs typeface="+mn-cs"/>
              </a:rPr>
              <a:t>less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than</a:t>
            </a:r>
            <a:r>
              <a:rPr lang="es-ES_tradnl" sz="1200" kern="1200" dirty="0">
                <a:solidFill>
                  <a:schemeClr val="tx1"/>
                </a:solidFill>
                <a:effectLst/>
                <a:latin typeface="+mn-lt"/>
                <a:ea typeface="+mn-ea"/>
                <a:cs typeface="+mn-cs"/>
              </a:rPr>
              <a:t> 60 </a:t>
            </a:r>
            <a:r>
              <a:rPr lang="es-ES_tradnl" sz="1200" kern="1200" dirty="0" err="1">
                <a:solidFill>
                  <a:schemeClr val="tx1"/>
                </a:solidFill>
                <a:effectLst/>
                <a:latin typeface="+mn-lt"/>
                <a:ea typeface="+mn-ea"/>
                <a:cs typeface="+mn-cs"/>
              </a:rPr>
              <a:t>mL</a:t>
            </a:r>
            <a:r>
              <a:rPr lang="es-ES_tradnl" sz="1200" kern="1200" dirty="0">
                <a:solidFill>
                  <a:schemeClr val="tx1"/>
                </a:solidFill>
                <a:effectLst/>
                <a:latin typeface="+mn-lt"/>
                <a:ea typeface="+mn-ea"/>
                <a:cs typeface="+mn-cs"/>
              </a:rPr>
              <a:t>/min/1.73 m2, </a:t>
            </a:r>
            <a:r>
              <a:rPr lang="es-ES_tradnl" sz="1200" kern="1200" dirty="0" err="1">
                <a:solidFill>
                  <a:schemeClr val="tx1"/>
                </a:solidFill>
                <a:effectLst/>
                <a:latin typeface="+mn-lt"/>
                <a:ea typeface="+mn-ea"/>
                <a:cs typeface="+mn-cs"/>
              </a:rPr>
              <a:t>lasting</a:t>
            </a:r>
            <a:r>
              <a:rPr lang="es-ES_tradnl" sz="1200" kern="1200" dirty="0">
                <a:solidFill>
                  <a:schemeClr val="tx1"/>
                </a:solidFill>
                <a:effectLst/>
                <a:latin typeface="+mn-lt"/>
                <a:ea typeface="+mn-ea"/>
                <a:cs typeface="+mn-cs"/>
              </a:rPr>
              <a:t> more </a:t>
            </a:r>
            <a:r>
              <a:rPr lang="es-ES_tradnl" sz="1200" kern="1200" dirty="0" err="1">
                <a:solidFill>
                  <a:schemeClr val="tx1"/>
                </a:solidFill>
                <a:effectLst/>
                <a:latin typeface="+mn-lt"/>
                <a:ea typeface="+mn-ea"/>
                <a:cs typeface="+mn-cs"/>
              </a:rPr>
              <a:t>than</a:t>
            </a:r>
            <a:r>
              <a:rPr lang="es-ES_tradnl" sz="1200" kern="1200" dirty="0">
                <a:solidFill>
                  <a:schemeClr val="tx1"/>
                </a:solidFill>
                <a:effectLst/>
                <a:latin typeface="+mn-lt"/>
                <a:ea typeface="+mn-ea"/>
                <a:cs typeface="+mn-cs"/>
              </a:rPr>
              <a:t> 3 </a:t>
            </a:r>
            <a:r>
              <a:rPr lang="es-ES_tradnl" sz="1200" kern="1200" dirty="0" err="1">
                <a:solidFill>
                  <a:schemeClr val="tx1"/>
                </a:solidFill>
                <a:effectLst/>
                <a:latin typeface="+mn-lt"/>
                <a:ea typeface="+mn-ea"/>
                <a:cs typeface="+mn-cs"/>
              </a:rPr>
              <a:t>months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de </a:t>
            </a:r>
            <a:r>
              <a:rPr lang="es-ES_tradnl" sz="1200" kern="1200" dirty="0" err="1">
                <a:solidFill>
                  <a:schemeClr val="tx1"/>
                </a:solidFill>
                <a:effectLst/>
                <a:latin typeface="+mn-lt"/>
                <a:ea typeface="+mn-ea"/>
                <a:cs typeface="+mn-cs"/>
              </a:rPr>
              <a:t>ned</a:t>
            </a:r>
            <a:r>
              <a:rPr lang="es-ES_tradnl" sz="1200" kern="1200" dirty="0">
                <a:solidFill>
                  <a:schemeClr val="tx1"/>
                </a:solidFill>
                <a:effectLst/>
                <a:latin typeface="+mn-lt"/>
                <a:ea typeface="+mn-ea"/>
                <a:cs typeface="+mn-cs"/>
              </a:rPr>
              <a:t> as CKD, </a:t>
            </a:r>
            <a:r>
              <a:rPr lang="es-ES_tradnl" sz="1200" kern="1200" dirty="0" err="1">
                <a:solidFill>
                  <a:schemeClr val="tx1"/>
                </a:solidFill>
                <a:effectLst/>
                <a:latin typeface="+mn-lt"/>
                <a:ea typeface="+mn-ea"/>
                <a:cs typeface="+mn-cs"/>
              </a:rPr>
              <a:t>irrespective</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age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level</a:t>
            </a:r>
            <a:r>
              <a:rPr lang="es-ES_tradnl" sz="1200" kern="1200" dirty="0">
                <a:solidFill>
                  <a:schemeClr val="tx1"/>
                </a:solidFill>
                <a:effectLst/>
                <a:latin typeface="+mn-lt"/>
                <a:ea typeface="+mn-ea"/>
                <a:cs typeface="+mn-cs"/>
              </a:rPr>
              <a:t> of GFR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usually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accepted</a:t>
            </a:r>
            <a:r>
              <a:rPr lang="es-ES_tradnl" sz="1200" kern="1200" dirty="0">
                <a:solidFill>
                  <a:schemeClr val="tx1"/>
                </a:solidFill>
                <a:effectLst/>
                <a:latin typeface="+mn-lt"/>
                <a:ea typeface="+mn-ea"/>
                <a:cs typeface="+mn-cs"/>
              </a:rPr>
              <a:t> as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best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overall</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index</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function</a:t>
            </a:r>
            <a:r>
              <a:rPr lang="es-ES_tradnl" sz="1200" kern="1200" dirty="0">
                <a:solidFill>
                  <a:schemeClr val="tx1"/>
                </a:solidFill>
                <a:effectLst/>
                <a:latin typeface="+mn-lt"/>
                <a:ea typeface="+mn-ea"/>
                <a:cs typeface="+mn-cs"/>
              </a:rPr>
              <a:t> in </a:t>
            </a:r>
            <a:r>
              <a:rPr lang="es-ES_tradnl" sz="1200" kern="1200" dirty="0" err="1">
                <a:solidFill>
                  <a:schemeClr val="tx1"/>
                </a:solidFill>
                <a:effectLst/>
                <a:latin typeface="+mn-lt"/>
                <a:ea typeface="+mn-ea"/>
                <a:cs typeface="+mn-cs"/>
              </a:rPr>
              <a:t>health</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disease</a:t>
            </a:r>
            <a:r>
              <a:rPr lang="es-ES_tradnl" sz="1200" kern="1200" dirty="0">
                <a:solidFill>
                  <a:schemeClr val="tx1"/>
                </a:solidFill>
                <a:effectLst/>
                <a:latin typeface="+mn-lt"/>
                <a:ea typeface="+mn-ea"/>
                <a:cs typeface="+mn-cs"/>
              </a:rPr>
              <a:t>. GFR </a:t>
            </a:r>
            <a:r>
              <a:rPr lang="es-ES_tradnl" sz="1200" kern="1200" dirty="0" err="1">
                <a:solidFill>
                  <a:schemeClr val="tx1"/>
                </a:solidFill>
                <a:effectLst/>
                <a:latin typeface="+mn-lt"/>
                <a:ea typeface="+mn-ea"/>
                <a:cs typeface="+mn-cs"/>
              </a:rPr>
              <a:t>less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than</a:t>
            </a:r>
            <a:r>
              <a:rPr lang="es-ES_tradnl" sz="1200" kern="1200" dirty="0">
                <a:solidFill>
                  <a:schemeClr val="tx1"/>
                </a:solidFill>
                <a:effectLst/>
                <a:latin typeface="+mn-lt"/>
                <a:ea typeface="+mn-ea"/>
                <a:cs typeface="+mn-cs"/>
              </a:rPr>
              <a:t> 60 </a:t>
            </a:r>
            <a:r>
              <a:rPr lang="es-ES_tradnl" sz="1200" kern="1200" dirty="0" err="1">
                <a:solidFill>
                  <a:schemeClr val="tx1"/>
                </a:solidFill>
                <a:effectLst/>
                <a:latin typeface="+mn-lt"/>
                <a:ea typeface="+mn-ea"/>
                <a:cs typeface="+mn-cs"/>
              </a:rPr>
              <a:t>mL</a:t>
            </a:r>
            <a:r>
              <a:rPr lang="es-ES_tradnl" sz="1200" kern="1200" dirty="0">
                <a:solidFill>
                  <a:schemeClr val="tx1"/>
                </a:solidFill>
                <a:effectLst/>
                <a:latin typeface="+mn-lt"/>
                <a:ea typeface="+mn-ea"/>
                <a:cs typeface="+mn-cs"/>
              </a:rPr>
              <a:t>/min/1.73 m2 </a:t>
            </a:r>
            <a:r>
              <a:rPr lang="es-ES_tradnl" sz="1200" kern="1200" dirty="0" err="1">
                <a:solidFill>
                  <a:schemeClr val="tx1"/>
                </a:solidFill>
                <a:effectLst/>
                <a:latin typeface="+mn-lt"/>
                <a:ea typeface="+mn-ea"/>
                <a:cs typeface="+mn-cs"/>
              </a:rPr>
              <a:t>represents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loss</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half</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or</a:t>
            </a:r>
            <a:r>
              <a:rPr lang="es-ES_tradnl" sz="1200" kern="1200" dirty="0">
                <a:solidFill>
                  <a:schemeClr val="tx1"/>
                </a:solidFill>
                <a:effectLst/>
                <a:latin typeface="+mn-lt"/>
                <a:ea typeface="+mn-ea"/>
                <a:cs typeface="+mn-cs"/>
              </a:rPr>
              <a:t> more of </a:t>
            </a:r>
            <a:r>
              <a:rPr lang="es-ES_tradnl" sz="1200" kern="1200" dirty="0" err="1">
                <a:solidFill>
                  <a:schemeClr val="tx1"/>
                </a:solidFill>
                <a:effectLst/>
                <a:latin typeface="+mn-lt"/>
                <a:ea typeface="+mn-ea"/>
                <a:cs typeface="+mn-cs"/>
              </a:rPr>
              <a:t>the</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adult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level</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nor</a:t>
            </a:r>
            <a:r>
              <a:rPr lang="es-ES_tradnl" sz="1200" kern="1200" dirty="0">
                <a:solidFill>
                  <a:schemeClr val="tx1"/>
                </a:solidFill>
                <a:effectLst/>
                <a:latin typeface="+mn-lt"/>
                <a:ea typeface="+mn-ea"/>
                <a:cs typeface="+mn-cs"/>
              </a:rPr>
              <a:t>- mal </a:t>
            </a:r>
            <a:r>
              <a:rPr lang="es-ES_tradnl" sz="1200" kern="1200" dirty="0" err="1">
                <a:solidFill>
                  <a:schemeClr val="tx1"/>
                </a:solidFill>
                <a:effectLst/>
                <a:latin typeface="+mn-lt"/>
                <a:ea typeface="+mn-ea"/>
                <a:cs typeface="+mn-cs"/>
              </a:rPr>
              <a:t>kidney</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function</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it</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is</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associated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with</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an</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increased</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prevalence</a:t>
            </a:r>
            <a:r>
              <a:rPr lang="es-ES_tradnl" sz="1200" kern="1200" dirty="0">
                <a:solidFill>
                  <a:schemeClr val="tx1"/>
                </a:solidFill>
                <a:effectLst/>
                <a:latin typeface="+mn-lt"/>
                <a:ea typeface="+mn-ea"/>
                <a:cs typeface="+mn-cs"/>
              </a:rPr>
              <a:t> of </a:t>
            </a:r>
            <a:r>
              <a:rPr lang="es-ES_tradnl" sz="1200" kern="1200" dirty="0" err="1">
                <a:solidFill>
                  <a:schemeClr val="tx1"/>
                </a:solidFill>
                <a:effectLst/>
                <a:latin typeface="+mn-lt"/>
                <a:ea typeface="+mn-ea"/>
                <a:cs typeface="+mn-cs"/>
              </a:rPr>
              <a:t>systemic</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complications</a:t>
            </a:r>
            <a:r>
              <a:rPr lang="es-ES_tradnl" sz="1200" kern="1200" dirty="0">
                <a:solidFill>
                  <a:schemeClr val="tx1"/>
                </a:solidFill>
                <a:effectLst/>
                <a:latin typeface="+mn-lt"/>
                <a:ea typeface="+mn-ea"/>
                <a:cs typeface="+mn-cs"/>
              </a:rPr>
              <a:t>. </a:t>
            </a:r>
            <a:endParaRPr lang="es-ES_tradnl" dirty="0"/>
          </a:p>
          <a:p>
            <a:endParaRPr lang="es-ES_tradnl" dirty="0"/>
          </a:p>
          <a:p>
            <a:endParaRPr lang="es-ES_tradnl" dirty="0"/>
          </a:p>
        </p:txBody>
      </p:sp>
      <p:sp>
        <p:nvSpPr>
          <p:cNvPr id="4" name="Marcador de número de diapositiva 3"/>
          <p:cNvSpPr>
            <a:spLocks noGrp="1"/>
          </p:cNvSpPr>
          <p:nvPr>
            <p:ph type="sldNum" sz="quarter" idx="10"/>
          </p:nvPr>
        </p:nvSpPr>
        <p:spPr/>
        <p:txBody>
          <a:bodyPr/>
          <a:lstStyle/>
          <a:p>
            <a:fld id="{E565ABA1-0F2A-E043-86E3-ACEDC35E9F81}" type="slidenum">
              <a:rPr lang="es-ES_tradnl" smtClean="0"/>
              <a:t>19</a:t>
            </a:fld>
            <a:endParaRPr lang="es-ES_tradnl"/>
          </a:p>
        </p:txBody>
      </p:sp>
    </p:spTree>
    <p:extLst>
      <p:ext uri="{BB962C8B-B14F-4D97-AF65-F5344CB8AC3E}">
        <p14:creationId xmlns:p14="http://schemas.microsoft.com/office/powerpoint/2010/main" val="13835628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11/22/2018</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3F227FC0-035E-484D-AA62-D30602925625}" type="slidenum">
              <a:rPr lang="en-US" smtClean="0"/>
              <a:pPr/>
              <a:t>‹Nº›</a:t>
            </a:fld>
            <a:endParaRPr lang="en-US" dirty="0"/>
          </a:p>
        </p:txBody>
      </p:sp>
      <p:sp>
        <p:nvSpPr>
          <p:cNvPr id="4" name="Title 3"/>
          <p:cNvSpPr>
            <a:spLocks noGrp="1"/>
          </p:cNvSpPr>
          <p:nvPr>
            <p:ph type="title"/>
          </p:nvPr>
        </p:nvSpPr>
        <p:spPr>
          <a:xfrm>
            <a:off x="609600" y="274638"/>
            <a:ext cx="10972800" cy="1143000"/>
          </a:xfrm>
          <a:prstGeom prst="rect">
            <a:avLst/>
          </a:prstGeom>
        </p:spPr>
        <p:txBody>
          <a:bodyPr/>
          <a:lstStyle>
            <a:lvl1pPr>
              <a:defRPr>
                <a:latin typeface="+mn-lt"/>
              </a:defRPr>
            </a:lvl1pPr>
          </a:lstStyle>
          <a:p>
            <a:r>
              <a:rPr lang="en-US"/>
              <a:t>Click to edit Master title style</a:t>
            </a:r>
            <a:endParaRPr lang="en-US" dirty="0"/>
          </a:p>
        </p:txBody>
      </p:sp>
      <p:sp>
        <p:nvSpPr>
          <p:cNvPr id="11"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1"/>
          <p:cNvSpPr>
            <a:spLocks noGrp="1"/>
          </p:cNvSpPr>
          <p:nvPr>
            <p:ph type="ftr" sz="quarter" idx="3"/>
          </p:nvPr>
        </p:nvSpPr>
        <p:spPr>
          <a:xfrm>
            <a:off x="4038600" y="6410325"/>
            <a:ext cx="4114800" cy="447675"/>
          </a:xfrm>
          <a:prstGeom prst="rect">
            <a:avLst/>
          </a:prstGeom>
        </p:spPr>
        <p:txBody>
          <a:bodyPr vert="horz" lIns="91440" tIns="45720" rIns="91440" bIns="45720" rtlCol="0" anchor="ctr"/>
          <a:lstStyle>
            <a:lvl1pPr algn="ctr">
              <a:defRPr sz="1400" b="1">
                <a:solidFill>
                  <a:schemeClr val="tx1"/>
                </a:solidFill>
              </a:defRPr>
            </a:lvl1pPr>
          </a:lstStyle>
          <a:p>
            <a:r>
              <a:rPr lang="en-US" dirty="0"/>
              <a:t>2018 Annual Data Report </a:t>
            </a:r>
            <a:br>
              <a:rPr lang="en-US" dirty="0"/>
            </a:br>
            <a:r>
              <a:rPr lang="en-US" dirty="0"/>
              <a:t>Volume 2 ESRD, Chapter 1</a:t>
            </a:r>
          </a:p>
        </p:txBody>
      </p:sp>
    </p:spTree>
    <p:extLst>
      <p:ext uri="{BB962C8B-B14F-4D97-AF65-F5344CB8AC3E}">
        <p14:creationId xmlns:p14="http://schemas.microsoft.com/office/powerpoint/2010/main" val="32589042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71A6EC-EC56-4423-BE26-76681D54E06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A"/>
          </a:p>
        </p:txBody>
      </p:sp>
      <p:sp>
        <p:nvSpPr>
          <p:cNvPr id="3" name="Subtítulo 2">
            <a:extLst>
              <a:ext uri="{FF2B5EF4-FFF2-40B4-BE49-F238E27FC236}">
                <a16:creationId xmlns:a16="http://schemas.microsoft.com/office/drawing/2014/main" id="{DCA01D2F-0D88-4E63-A454-A5DCD092BA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A"/>
          </a:p>
        </p:txBody>
      </p:sp>
      <p:sp>
        <p:nvSpPr>
          <p:cNvPr id="4" name="Marcador de fecha 3">
            <a:extLst>
              <a:ext uri="{FF2B5EF4-FFF2-40B4-BE49-F238E27FC236}">
                <a16:creationId xmlns:a16="http://schemas.microsoft.com/office/drawing/2014/main" id="{A1A62715-069F-4635-B85E-B7FCDE6D775E}"/>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5" name="Marcador de pie de página 4">
            <a:extLst>
              <a:ext uri="{FF2B5EF4-FFF2-40B4-BE49-F238E27FC236}">
                <a16:creationId xmlns:a16="http://schemas.microsoft.com/office/drawing/2014/main" id="{44156395-C674-491D-B4CB-F09C0064B027}"/>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1CDA8409-DEE7-4177-9C65-658DDE782BCF}"/>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31617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4626B7-DD86-4847-9781-26EFD7FE6CBE}"/>
              </a:ext>
            </a:extLst>
          </p:cNvPr>
          <p:cNvSpPr>
            <a:spLocks noGrp="1"/>
          </p:cNvSpPr>
          <p:nvPr>
            <p:ph type="title"/>
          </p:nvPr>
        </p:nvSpPr>
        <p:spPr/>
        <p:txBody>
          <a:bodyPr/>
          <a:lstStyle/>
          <a:p>
            <a:r>
              <a:rPr lang="es-ES"/>
              <a:t>Haga clic para modificar el estilo de título del patrón</a:t>
            </a:r>
            <a:endParaRPr lang="es-PA"/>
          </a:p>
        </p:txBody>
      </p:sp>
      <p:sp>
        <p:nvSpPr>
          <p:cNvPr id="3" name="Marcador de contenido 2">
            <a:extLst>
              <a:ext uri="{FF2B5EF4-FFF2-40B4-BE49-F238E27FC236}">
                <a16:creationId xmlns:a16="http://schemas.microsoft.com/office/drawing/2014/main" id="{E4AB0C32-7052-42C1-BDA8-CFCDF71CC330}"/>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a:extLst>
              <a:ext uri="{FF2B5EF4-FFF2-40B4-BE49-F238E27FC236}">
                <a16:creationId xmlns:a16="http://schemas.microsoft.com/office/drawing/2014/main" id="{F2E926F0-5473-4DFF-A80F-C27318732D92}"/>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5" name="Marcador de pie de página 4">
            <a:extLst>
              <a:ext uri="{FF2B5EF4-FFF2-40B4-BE49-F238E27FC236}">
                <a16:creationId xmlns:a16="http://schemas.microsoft.com/office/drawing/2014/main" id="{D9D93501-D4FC-4394-8CE2-489C84894099}"/>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60DE03FA-20C9-4FFD-8BDF-A14A4C7F3613}"/>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76336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31B78A-968B-4383-B860-0A15E614794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A"/>
          </a:p>
        </p:txBody>
      </p:sp>
      <p:sp>
        <p:nvSpPr>
          <p:cNvPr id="3" name="Marcador de texto 2">
            <a:extLst>
              <a:ext uri="{FF2B5EF4-FFF2-40B4-BE49-F238E27FC236}">
                <a16:creationId xmlns:a16="http://schemas.microsoft.com/office/drawing/2014/main" id="{81FFCFC0-0BED-48BF-BB71-D3E7DCF0AA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0DC4E6AB-F196-446A-81F2-098FC67CC48B}"/>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5" name="Marcador de pie de página 4">
            <a:extLst>
              <a:ext uri="{FF2B5EF4-FFF2-40B4-BE49-F238E27FC236}">
                <a16:creationId xmlns:a16="http://schemas.microsoft.com/office/drawing/2014/main" id="{560F1A04-EAA4-47BD-BA51-1CCCB93CD35D}"/>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CBFABC50-F44C-4ECE-A53F-A565638B05A0}"/>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5879465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9AAF80-03E0-4D66-883B-2D4DE8EFC9BD}"/>
              </a:ext>
            </a:extLst>
          </p:cNvPr>
          <p:cNvSpPr>
            <a:spLocks noGrp="1"/>
          </p:cNvSpPr>
          <p:nvPr>
            <p:ph type="title"/>
          </p:nvPr>
        </p:nvSpPr>
        <p:spPr/>
        <p:txBody>
          <a:bodyPr/>
          <a:lstStyle/>
          <a:p>
            <a:r>
              <a:rPr lang="es-ES"/>
              <a:t>Haga clic para modificar el estilo de título del patrón</a:t>
            </a:r>
            <a:endParaRPr lang="es-PA"/>
          </a:p>
        </p:txBody>
      </p:sp>
      <p:sp>
        <p:nvSpPr>
          <p:cNvPr id="3" name="Marcador de contenido 2">
            <a:extLst>
              <a:ext uri="{FF2B5EF4-FFF2-40B4-BE49-F238E27FC236}">
                <a16:creationId xmlns:a16="http://schemas.microsoft.com/office/drawing/2014/main" id="{F5D07B43-FEA2-4EB5-9857-8E0B5CB0563F}"/>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contenido 3">
            <a:extLst>
              <a:ext uri="{FF2B5EF4-FFF2-40B4-BE49-F238E27FC236}">
                <a16:creationId xmlns:a16="http://schemas.microsoft.com/office/drawing/2014/main" id="{488A9E79-CB58-43B4-8EAC-801077CF3073}"/>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fecha 4">
            <a:extLst>
              <a:ext uri="{FF2B5EF4-FFF2-40B4-BE49-F238E27FC236}">
                <a16:creationId xmlns:a16="http://schemas.microsoft.com/office/drawing/2014/main" id="{F53308B3-DCB0-4586-B812-FF3B85A3A6D6}"/>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6" name="Marcador de pie de página 5">
            <a:extLst>
              <a:ext uri="{FF2B5EF4-FFF2-40B4-BE49-F238E27FC236}">
                <a16:creationId xmlns:a16="http://schemas.microsoft.com/office/drawing/2014/main" id="{7292B2AC-9338-49C7-A351-153F0B575005}"/>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73EB030B-9A95-4726-9066-A1758391434C}"/>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120250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D14DFB-F786-4FA5-9D50-4340ED8882F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A"/>
          </a:p>
        </p:txBody>
      </p:sp>
      <p:sp>
        <p:nvSpPr>
          <p:cNvPr id="3" name="Marcador de texto 2">
            <a:extLst>
              <a:ext uri="{FF2B5EF4-FFF2-40B4-BE49-F238E27FC236}">
                <a16:creationId xmlns:a16="http://schemas.microsoft.com/office/drawing/2014/main" id="{2916BDF2-3A64-4F5F-878D-62C80BB4E0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33FB2129-8BEE-4C24-9846-E3C6EA47FD3C}"/>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texto 4">
            <a:extLst>
              <a:ext uri="{FF2B5EF4-FFF2-40B4-BE49-F238E27FC236}">
                <a16:creationId xmlns:a16="http://schemas.microsoft.com/office/drawing/2014/main" id="{2E234FAA-4948-4F34-A84F-68EE0A05A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F6DA6D53-454B-4207-AC72-E962C39E2F22}"/>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7" name="Marcador de fecha 6">
            <a:extLst>
              <a:ext uri="{FF2B5EF4-FFF2-40B4-BE49-F238E27FC236}">
                <a16:creationId xmlns:a16="http://schemas.microsoft.com/office/drawing/2014/main" id="{AF888EDA-077C-4388-A28A-04A07D06E26F}"/>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8" name="Marcador de pie de página 7">
            <a:extLst>
              <a:ext uri="{FF2B5EF4-FFF2-40B4-BE49-F238E27FC236}">
                <a16:creationId xmlns:a16="http://schemas.microsoft.com/office/drawing/2014/main" id="{0B1F9609-A594-4026-A07A-1ACA6FB55D4D}"/>
              </a:ext>
            </a:extLst>
          </p:cNvPr>
          <p:cNvSpPr>
            <a:spLocks noGrp="1"/>
          </p:cNvSpPr>
          <p:nvPr>
            <p:ph type="ftr" sz="quarter" idx="11"/>
          </p:nvPr>
        </p:nvSpPr>
        <p:spPr/>
        <p:txBody>
          <a:bodyPr/>
          <a:lstStyle/>
          <a:p>
            <a:endParaRPr lang="en-US" dirty="0"/>
          </a:p>
        </p:txBody>
      </p:sp>
      <p:sp>
        <p:nvSpPr>
          <p:cNvPr id="9" name="Marcador de número de diapositiva 8">
            <a:extLst>
              <a:ext uri="{FF2B5EF4-FFF2-40B4-BE49-F238E27FC236}">
                <a16:creationId xmlns:a16="http://schemas.microsoft.com/office/drawing/2014/main" id="{BCD20726-F6B0-4A9A-958C-0F4120CF7161}"/>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751871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00D972-28CE-45DA-9914-161DF1C1839A}"/>
              </a:ext>
            </a:extLst>
          </p:cNvPr>
          <p:cNvSpPr>
            <a:spLocks noGrp="1"/>
          </p:cNvSpPr>
          <p:nvPr>
            <p:ph type="title"/>
          </p:nvPr>
        </p:nvSpPr>
        <p:spPr/>
        <p:txBody>
          <a:bodyPr/>
          <a:lstStyle/>
          <a:p>
            <a:r>
              <a:rPr lang="es-ES"/>
              <a:t>Haga clic para modificar el estilo de título del patrón</a:t>
            </a:r>
            <a:endParaRPr lang="es-PA"/>
          </a:p>
        </p:txBody>
      </p:sp>
      <p:sp>
        <p:nvSpPr>
          <p:cNvPr id="3" name="Marcador de fecha 2">
            <a:extLst>
              <a:ext uri="{FF2B5EF4-FFF2-40B4-BE49-F238E27FC236}">
                <a16:creationId xmlns:a16="http://schemas.microsoft.com/office/drawing/2014/main" id="{4B147DC7-FB42-460F-873D-323A7D373B39}"/>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4" name="Marcador de pie de página 3">
            <a:extLst>
              <a:ext uri="{FF2B5EF4-FFF2-40B4-BE49-F238E27FC236}">
                <a16:creationId xmlns:a16="http://schemas.microsoft.com/office/drawing/2014/main" id="{C3E02BD5-CDE4-45F3-BC6A-3E1A2AD3FEFC}"/>
              </a:ext>
            </a:extLst>
          </p:cNvPr>
          <p:cNvSpPr>
            <a:spLocks noGrp="1"/>
          </p:cNvSpPr>
          <p:nvPr>
            <p:ph type="ftr" sz="quarter" idx="11"/>
          </p:nvPr>
        </p:nvSpPr>
        <p:spPr/>
        <p:txBody>
          <a:bodyPr/>
          <a:lstStyle/>
          <a:p>
            <a:endParaRPr lang="en-US" dirty="0"/>
          </a:p>
        </p:txBody>
      </p:sp>
      <p:sp>
        <p:nvSpPr>
          <p:cNvPr id="5" name="Marcador de número de diapositiva 4">
            <a:extLst>
              <a:ext uri="{FF2B5EF4-FFF2-40B4-BE49-F238E27FC236}">
                <a16:creationId xmlns:a16="http://schemas.microsoft.com/office/drawing/2014/main" id="{2FE3A81A-CA1B-44AB-8843-A91E691CB462}"/>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248054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ED0633E-0823-4F88-8660-EC9C64F9C3CD}"/>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3" name="Marcador de pie de página 2">
            <a:extLst>
              <a:ext uri="{FF2B5EF4-FFF2-40B4-BE49-F238E27FC236}">
                <a16:creationId xmlns:a16="http://schemas.microsoft.com/office/drawing/2014/main" id="{406746DC-514C-421C-BF7E-3B3C39C9226B}"/>
              </a:ext>
            </a:extLst>
          </p:cNvPr>
          <p:cNvSpPr>
            <a:spLocks noGrp="1"/>
          </p:cNvSpPr>
          <p:nvPr>
            <p:ph type="ftr" sz="quarter" idx="11"/>
          </p:nvPr>
        </p:nvSpPr>
        <p:spPr/>
        <p:txBody>
          <a:bodyPr/>
          <a:lstStyle/>
          <a:p>
            <a:endParaRPr lang="en-US" dirty="0"/>
          </a:p>
        </p:txBody>
      </p:sp>
      <p:sp>
        <p:nvSpPr>
          <p:cNvPr id="4" name="Marcador de número de diapositiva 3">
            <a:extLst>
              <a:ext uri="{FF2B5EF4-FFF2-40B4-BE49-F238E27FC236}">
                <a16:creationId xmlns:a16="http://schemas.microsoft.com/office/drawing/2014/main" id="{3B43B218-B02F-49A5-A760-4FEB3D288DBB}"/>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87834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086BD3-707A-4AB7-9ED9-C2AB75DD90E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contenido 2">
            <a:extLst>
              <a:ext uri="{FF2B5EF4-FFF2-40B4-BE49-F238E27FC236}">
                <a16:creationId xmlns:a16="http://schemas.microsoft.com/office/drawing/2014/main" id="{954CAFC3-7289-447F-9EAF-A7EA18006F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texto 3">
            <a:extLst>
              <a:ext uri="{FF2B5EF4-FFF2-40B4-BE49-F238E27FC236}">
                <a16:creationId xmlns:a16="http://schemas.microsoft.com/office/drawing/2014/main" id="{16CC7995-053F-4B21-8EB2-0CAB77B803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964DC3FF-A72E-41E5-A804-7FA4EBDBAB30}"/>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6" name="Marcador de pie de página 5">
            <a:extLst>
              <a:ext uri="{FF2B5EF4-FFF2-40B4-BE49-F238E27FC236}">
                <a16:creationId xmlns:a16="http://schemas.microsoft.com/office/drawing/2014/main" id="{D6BDC384-5026-4B8D-BCFB-D3CD131405BE}"/>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61404122-7BA1-4261-B6CB-B03F6D40DB78}"/>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6712608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133FE6-4D2E-4B11-AA26-866CB818DD9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posición de imagen 2">
            <a:extLst>
              <a:ext uri="{FF2B5EF4-FFF2-40B4-BE49-F238E27FC236}">
                <a16:creationId xmlns:a16="http://schemas.microsoft.com/office/drawing/2014/main" id="{BF37B569-DBDE-498F-A78D-CE6287456B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A"/>
          </a:p>
        </p:txBody>
      </p:sp>
      <p:sp>
        <p:nvSpPr>
          <p:cNvPr id="4" name="Marcador de texto 3">
            <a:extLst>
              <a:ext uri="{FF2B5EF4-FFF2-40B4-BE49-F238E27FC236}">
                <a16:creationId xmlns:a16="http://schemas.microsoft.com/office/drawing/2014/main" id="{FFB5C97C-5DEC-491C-8DAD-025823FA74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544E06E1-BB49-4280-90E4-1A12A346838D}"/>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6" name="Marcador de pie de página 5">
            <a:extLst>
              <a:ext uri="{FF2B5EF4-FFF2-40B4-BE49-F238E27FC236}">
                <a16:creationId xmlns:a16="http://schemas.microsoft.com/office/drawing/2014/main" id="{F78BB79A-B876-43C7-A9A3-CACDD40BFCBE}"/>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F94210E5-9701-4E26-B5FD-7D6A8923D5F1}"/>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6226825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023DC8-7AD9-4B67-9CA1-300911088233}"/>
              </a:ext>
            </a:extLst>
          </p:cNvPr>
          <p:cNvSpPr>
            <a:spLocks noGrp="1"/>
          </p:cNvSpPr>
          <p:nvPr>
            <p:ph type="title"/>
          </p:nvPr>
        </p:nvSpPr>
        <p:spPr/>
        <p:txBody>
          <a:bodyPr/>
          <a:lstStyle/>
          <a:p>
            <a:r>
              <a:rPr lang="es-ES"/>
              <a:t>Haga clic para modificar el estilo de título del patrón</a:t>
            </a:r>
            <a:endParaRPr lang="es-PA"/>
          </a:p>
        </p:txBody>
      </p:sp>
      <p:sp>
        <p:nvSpPr>
          <p:cNvPr id="3" name="Marcador de texto vertical 2">
            <a:extLst>
              <a:ext uri="{FF2B5EF4-FFF2-40B4-BE49-F238E27FC236}">
                <a16:creationId xmlns:a16="http://schemas.microsoft.com/office/drawing/2014/main" id="{901FCE85-A735-4780-ACC6-3E2F0344563B}"/>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a:extLst>
              <a:ext uri="{FF2B5EF4-FFF2-40B4-BE49-F238E27FC236}">
                <a16:creationId xmlns:a16="http://schemas.microsoft.com/office/drawing/2014/main" id="{92884244-570B-488C-BBA7-4F16C3CB3D37}"/>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5" name="Marcador de pie de página 4">
            <a:extLst>
              <a:ext uri="{FF2B5EF4-FFF2-40B4-BE49-F238E27FC236}">
                <a16:creationId xmlns:a16="http://schemas.microsoft.com/office/drawing/2014/main" id="{06EF506F-82EF-49FD-BCC0-D71848BFA445}"/>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CAEB7A46-8088-4067-B6A9-B1A7C767AB15}"/>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032868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427039C-6170-46D6-BE8D-FBA7962763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A"/>
          </a:p>
        </p:txBody>
      </p:sp>
      <p:sp>
        <p:nvSpPr>
          <p:cNvPr id="3" name="Marcador de texto vertical 2">
            <a:extLst>
              <a:ext uri="{FF2B5EF4-FFF2-40B4-BE49-F238E27FC236}">
                <a16:creationId xmlns:a16="http://schemas.microsoft.com/office/drawing/2014/main" id="{020153F8-FD92-4A48-81A7-57C3C34D2F4D}"/>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a:extLst>
              <a:ext uri="{FF2B5EF4-FFF2-40B4-BE49-F238E27FC236}">
                <a16:creationId xmlns:a16="http://schemas.microsoft.com/office/drawing/2014/main" id="{E94F114D-0781-436A-8E35-7E361D1629E6}"/>
              </a:ext>
            </a:extLst>
          </p:cNvPr>
          <p:cNvSpPr>
            <a:spLocks noGrp="1"/>
          </p:cNvSpPr>
          <p:nvPr>
            <p:ph type="dt" sz="half" idx="10"/>
          </p:nvPr>
        </p:nvSpPr>
        <p:spPr/>
        <p:txBody>
          <a:bodyPr/>
          <a:lstStyle/>
          <a:p>
            <a:fld id="{48A87A34-81AB-432B-8DAE-1953F412C126}" type="datetimeFigureOut">
              <a:rPr lang="en-US" smtClean="0"/>
              <a:t>11/22/2018</a:t>
            </a:fld>
            <a:endParaRPr lang="en-US" dirty="0"/>
          </a:p>
        </p:txBody>
      </p:sp>
      <p:sp>
        <p:nvSpPr>
          <p:cNvPr id="5" name="Marcador de pie de página 4">
            <a:extLst>
              <a:ext uri="{FF2B5EF4-FFF2-40B4-BE49-F238E27FC236}">
                <a16:creationId xmlns:a16="http://schemas.microsoft.com/office/drawing/2014/main" id="{8FB24937-C19C-4811-A8F6-6D00F92666F7}"/>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FDEBC569-0505-495A-869F-F992ED370F81}"/>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8800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11/22/2018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3F227FC0-035E-484D-AA62-D30602925625}" type="slidenum">
              <a:rPr lang="en-US" smtClean="0"/>
              <a:pPr/>
              <a:t>‹Nº›</a:t>
            </a:fld>
            <a:endParaRPr lang="en-US" dirty="0"/>
          </a:p>
        </p:txBody>
      </p:sp>
      <p:sp>
        <p:nvSpPr>
          <p:cNvPr id="4" name="Title 3"/>
          <p:cNvSpPr>
            <a:spLocks noGrp="1"/>
          </p:cNvSpPr>
          <p:nvPr>
            <p:ph type="title"/>
          </p:nvPr>
        </p:nvSpPr>
        <p:spPr>
          <a:xfrm>
            <a:off x="609600" y="274638"/>
            <a:ext cx="10972800" cy="1143000"/>
          </a:xfrm>
          <a:prstGeom prst="rect">
            <a:avLst/>
          </a:prstGeom>
        </p:spPr>
        <p:txBody>
          <a:bodyPr/>
          <a:lstStyle>
            <a:lvl1pPr>
              <a:defRPr>
                <a:latin typeface="+mn-lt"/>
              </a:defRPr>
            </a:lvl1pPr>
          </a:lstStyle>
          <a:p>
            <a:r>
              <a:rPr lang="en-US"/>
              <a:t>Click to edit Master title style</a:t>
            </a:r>
            <a:endParaRPr lang="en-US" dirty="0"/>
          </a:p>
        </p:txBody>
      </p:sp>
      <p:sp>
        <p:nvSpPr>
          <p:cNvPr id="11"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252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11/22/2018</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83" r:id="rId18"/>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09170AD-57F3-4125-B331-C9A7D9D1D1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A"/>
          </a:p>
        </p:txBody>
      </p:sp>
      <p:sp>
        <p:nvSpPr>
          <p:cNvPr id="3" name="Marcador de texto 2">
            <a:extLst>
              <a:ext uri="{FF2B5EF4-FFF2-40B4-BE49-F238E27FC236}">
                <a16:creationId xmlns:a16="http://schemas.microsoft.com/office/drawing/2014/main" id="{C4C146B1-2CE5-4B13-8467-444D3B6B0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a:extLst>
              <a:ext uri="{FF2B5EF4-FFF2-40B4-BE49-F238E27FC236}">
                <a16:creationId xmlns:a16="http://schemas.microsoft.com/office/drawing/2014/main" id="{DD8AE1AD-1B00-4744-AE5E-DB42158AA0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11/22/2018</a:t>
            </a:fld>
            <a:endParaRPr lang="en-US" dirty="0"/>
          </a:p>
        </p:txBody>
      </p:sp>
      <p:sp>
        <p:nvSpPr>
          <p:cNvPr id="5" name="Marcador de pie de página 4">
            <a:extLst>
              <a:ext uri="{FF2B5EF4-FFF2-40B4-BE49-F238E27FC236}">
                <a16:creationId xmlns:a16="http://schemas.microsoft.com/office/drawing/2014/main" id="{936DBEDE-4BF5-496F-BA4B-2B46944028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Marcador de número de diapositiva 5">
            <a:extLst>
              <a:ext uri="{FF2B5EF4-FFF2-40B4-BE49-F238E27FC236}">
                <a16:creationId xmlns:a16="http://schemas.microsoft.com/office/drawing/2014/main" id="{12FEDC9C-FC20-4538-87CB-C99F4A0846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3234775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3.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0.xml"/><Relationship Id="rId5" Type="http://schemas.openxmlformats.org/officeDocument/2006/relationships/image" Target="../media/image6.jpeg"/><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Layout" Target="../slideLayouts/slideLayout20.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EF6B8A-4BB6-4AD9-B8E1-79291084E353}"/>
              </a:ext>
            </a:extLst>
          </p:cNvPr>
          <p:cNvSpPr>
            <a:spLocks noGrp="1"/>
          </p:cNvSpPr>
          <p:nvPr>
            <p:ph type="ctrTitle"/>
          </p:nvPr>
        </p:nvSpPr>
        <p:spPr>
          <a:xfrm>
            <a:off x="1876424" y="1122363"/>
            <a:ext cx="10092056" cy="2387600"/>
          </a:xfrm>
        </p:spPr>
        <p:txBody>
          <a:bodyPr>
            <a:normAutofit/>
          </a:bodyPr>
          <a:lstStyle/>
          <a:p>
            <a:pPr algn="ctr"/>
            <a:r>
              <a:rPr lang="es-PA" sz="5000" dirty="0">
                <a:effectLst>
                  <a:outerShdw blurRad="38100" dist="38100" dir="2700000" algn="tl">
                    <a:srgbClr val="000000">
                      <a:alpha val="43137"/>
                    </a:srgbClr>
                  </a:outerShdw>
                </a:effectLst>
              </a:rPr>
              <a:t>DIAGNÓSTICO Y CLASIFICACIÓN DE LA ENFERMEDAD RENAL CRÓNICA</a:t>
            </a:r>
          </a:p>
        </p:txBody>
      </p:sp>
      <p:sp>
        <p:nvSpPr>
          <p:cNvPr id="3" name="Subtítulo 2">
            <a:extLst>
              <a:ext uri="{FF2B5EF4-FFF2-40B4-BE49-F238E27FC236}">
                <a16:creationId xmlns:a16="http://schemas.microsoft.com/office/drawing/2014/main" id="{AF657C7E-BD83-4815-BB11-F3510C7F54B8}"/>
              </a:ext>
            </a:extLst>
          </p:cNvPr>
          <p:cNvSpPr>
            <a:spLocks noGrp="1"/>
          </p:cNvSpPr>
          <p:nvPr>
            <p:ph type="subTitle" idx="1"/>
          </p:nvPr>
        </p:nvSpPr>
        <p:spPr>
          <a:xfrm>
            <a:off x="5093653" y="5888037"/>
            <a:ext cx="6986588" cy="827722"/>
          </a:xfrm>
        </p:spPr>
        <p:txBody>
          <a:bodyPr>
            <a:normAutofit fontScale="85000" lnSpcReduction="20000"/>
          </a:bodyPr>
          <a:lstStyle/>
          <a:p>
            <a:pPr algn="ctr">
              <a:spcBef>
                <a:spcPts val="0"/>
              </a:spcBef>
            </a:pPr>
            <a:r>
              <a:rPr lang="es-PA" sz="2800" dirty="0">
                <a:solidFill>
                  <a:srgbClr val="FFC000"/>
                </a:solidFill>
                <a:effectLst>
                  <a:outerShdw blurRad="38100" dist="38100" dir="2700000" algn="tl">
                    <a:srgbClr val="000000">
                      <a:alpha val="43137"/>
                    </a:srgbClr>
                  </a:outerShdw>
                </a:effectLst>
              </a:rPr>
              <a:t>DR. Francisco Vargas</a:t>
            </a:r>
          </a:p>
          <a:p>
            <a:pPr algn="ctr">
              <a:spcBef>
                <a:spcPts val="0"/>
              </a:spcBef>
            </a:pPr>
            <a:r>
              <a:rPr lang="es-PA" sz="2800" dirty="0" err="1">
                <a:solidFill>
                  <a:srgbClr val="FFC000"/>
                </a:solidFill>
                <a:effectLst>
                  <a:outerShdw blurRad="38100" dist="38100" dir="2700000" algn="tl">
                    <a:srgbClr val="000000">
                      <a:alpha val="43137"/>
                    </a:srgbClr>
                  </a:outerShdw>
                </a:effectLst>
              </a:rPr>
              <a:t>c.h.dR.a.a.m</a:t>
            </a:r>
            <a:endParaRPr lang="es-PA" sz="2800" dirty="0"/>
          </a:p>
        </p:txBody>
      </p:sp>
    </p:spTree>
    <p:extLst>
      <p:ext uri="{BB962C8B-B14F-4D97-AF65-F5344CB8AC3E}">
        <p14:creationId xmlns:p14="http://schemas.microsoft.com/office/powerpoint/2010/main" val="3458426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www.nursingconsult.com/nursing-images/clinical-updates/cu_dialysis_fig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sp>
        <p:nvSpPr>
          <p:cNvPr id="5" name="AutoShape 6" descr="http://www.nursingconsult.com/nursing-images/clinical-updates/cu_dialysis_fig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A"/>
          </a:p>
        </p:txBody>
      </p:sp>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t="16458"/>
          <a:stretch/>
        </p:blipFill>
        <p:spPr>
          <a:xfrm>
            <a:off x="1981200" y="1317625"/>
            <a:ext cx="8229600" cy="4222749"/>
          </a:xfrm>
          <a:prstGeom prst="rect">
            <a:avLst/>
          </a:prstGeom>
        </p:spPr>
      </p:pic>
      <p:sp>
        <p:nvSpPr>
          <p:cNvPr id="6" name="Title 2">
            <a:extLst>
              <a:ext uri="{FF2B5EF4-FFF2-40B4-BE49-F238E27FC236}">
                <a16:creationId xmlns:a16="http://schemas.microsoft.com/office/drawing/2014/main" id="{A49EED50-BAF3-4D92-9B9B-E371ACDA94D5}"/>
              </a:ext>
            </a:extLst>
          </p:cNvPr>
          <p:cNvSpPr>
            <a:spLocks noGrp="1"/>
          </p:cNvSpPr>
          <p:nvPr>
            <p:ph type="title"/>
          </p:nvPr>
        </p:nvSpPr>
        <p:spPr>
          <a:xfrm>
            <a:off x="612775" y="234931"/>
            <a:ext cx="11445875" cy="723900"/>
          </a:xfrm>
        </p:spPr>
        <p:txBody>
          <a:bodyPr>
            <a:noAutofit/>
          </a:bodyPr>
          <a:lstStyle/>
          <a:p>
            <a:pPr algn="ctr">
              <a:spcBef>
                <a:spcPts val="2400"/>
              </a:spcBef>
              <a:spcAft>
                <a:spcPts val="600"/>
              </a:spcAft>
              <a:tabLst>
                <a:tab pos="685800" algn="l"/>
              </a:tabLst>
            </a:pPr>
            <a:r>
              <a:rPr lang="en-US" sz="3000" b="1" spc="30" dirty="0">
                <a:latin typeface="Calibri" panose="020F0502020204030204" pitchFamily="34" charset="0"/>
                <a:ea typeface="Times New Roman" panose="02020603050405020304" pitchFamily="18" charset="0"/>
                <a:cs typeface="Times New Roman" panose="02020603050405020304" pitchFamily="18" charset="0"/>
              </a:rPr>
              <a:t>INCIDENCIA DE ERT SEGUN DIANÓSTICO PRIMARIO(#) USRDS</a:t>
            </a:r>
            <a:br>
              <a:rPr lang="en-US" sz="3000" b="1" spc="30" dirty="0">
                <a:latin typeface="Calibri" panose="020F0502020204030204" pitchFamily="34" charset="0"/>
                <a:ea typeface="Times New Roman" panose="02020603050405020304" pitchFamily="18" charset="0"/>
                <a:cs typeface="Times New Roman" panose="02020603050405020304" pitchFamily="18" charset="0"/>
              </a:rPr>
            </a:br>
            <a:endParaRPr lang="en-US" sz="3000" dirty="0"/>
          </a:p>
        </p:txBody>
      </p:sp>
    </p:spTree>
    <p:extLst>
      <p:ext uri="{BB962C8B-B14F-4D97-AF65-F5344CB8AC3E}">
        <p14:creationId xmlns:p14="http://schemas.microsoft.com/office/powerpoint/2010/main" val="215927588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951" y="376519"/>
            <a:ext cx="9778049" cy="705522"/>
          </a:xfrm>
        </p:spPr>
        <p:txBody>
          <a:bodyPr>
            <a:normAutofit fontScale="92500" lnSpcReduction="20000"/>
          </a:bodyPr>
          <a:lstStyle/>
          <a:p>
            <a:pPr marL="0" indent="0" algn="ctr">
              <a:buNone/>
            </a:pPr>
            <a:r>
              <a:rPr lang="es-ES" i="1" dirty="0"/>
              <a:t>Pacientes con ERC terminal en seguimiento en CAIPAR diagnóstico primario /causal de ERC</a:t>
            </a:r>
            <a:endParaRPr lang="es-ES" dirty="0"/>
          </a:p>
          <a:p>
            <a:pPr algn="ctr"/>
            <a:endParaRPr lang="es-PA" dirty="0"/>
          </a:p>
        </p:txBody>
      </p:sp>
      <p:sp>
        <p:nvSpPr>
          <p:cNvPr id="2" name="Slide Number Placeholder 1"/>
          <p:cNvSpPr>
            <a:spLocks noGrp="1"/>
          </p:cNvSpPr>
          <p:nvPr>
            <p:ph type="sldNum" sz="quarter" idx="12"/>
          </p:nvPr>
        </p:nvSpPr>
        <p:spPr/>
        <p:txBody>
          <a:bodyPr/>
          <a:lstStyle/>
          <a:p>
            <a:fld id="{D57F1E4F-1CFF-5643-939E-02111984F565}" type="slidenum">
              <a:rPr lang="en-US" smtClean="0"/>
              <a:t>11</a:t>
            </a:fld>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410828" y="1082041"/>
            <a:ext cx="6919783" cy="5256586"/>
          </a:xfrm>
          <a:prstGeom prst="rect">
            <a:avLst/>
          </a:prstGeom>
          <a:noFill/>
          <a:ln>
            <a:noFill/>
          </a:ln>
        </p:spPr>
      </p:pic>
      <p:sp>
        <p:nvSpPr>
          <p:cNvPr id="6" name="Rectangle 3"/>
          <p:cNvSpPr>
            <a:spLocks noChangeArrowheads="1"/>
          </p:cNvSpPr>
          <p:nvPr/>
        </p:nvSpPr>
        <p:spPr bwMode="auto">
          <a:xfrm>
            <a:off x="1747157" y="6538175"/>
            <a:ext cx="811395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FUENTE:</a:t>
            </a:r>
            <a:r>
              <a:rPr kumimoji="0" lang="es-ES" altLang="es-E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EXPEDIENTES CLÍNICOS DEL CENTRO DE ATENCIÓN PARA PACIENTES RENALES. CSS – COLÓN</a:t>
            </a:r>
            <a:r>
              <a:rPr kumimoji="0" lang="es-ES" altLang="es-ES" sz="12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86084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160" y="452718"/>
            <a:ext cx="8516674" cy="902553"/>
          </a:xfrm>
        </p:spPr>
        <p:txBody>
          <a:bodyPr/>
          <a:lstStyle/>
          <a:p>
            <a:pPr algn="ctr"/>
            <a:r>
              <a:rPr lang="es-ES" sz="3200" dirty="0">
                <a:solidFill>
                  <a:srgbClr val="FFC000"/>
                </a:solidFill>
                <a:effectLst>
                  <a:outerShdw blurRad="38100" dist="38100" dir="2700000" algn="tl">
                    <a:srgbClr val="000000">
                      <a:alpha val="43137"/>
                    </a:srgbClr>
                  </a:outerShdw>
                </a:effectLst>
              </a:rPr>
              <a:t>Prevalencia</a:t>
            </a:r>
            <a:endParaRPr lang="es-PA" sz="3200" dirty="0">
              <a:solidFill>
                <a:srgbClr val="FFC0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16137910"/>
              </p:ext>
            </p:extLst>
          </p:nvPr>
        </p:nvGraphicFramePr>
        <p:xfrm>
          <a:off x="646111" y="1355271"/>
          <a:ext cx="10424660" cy="4588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D57F1E4F-1CFF-5643-939E-02111984F565}" type="slidenum">
              <a:rPr lang="en-US" smtClean="0"/>
              <a:t>12</a:t>
            </a:fld>
            <a:endParaRPr lang="en-US" dirty="0"/>
          </a:p>
        </p:txBody>
      </p:sp>
      <p:sp>
        <p:nvSpPr>
          <p:cNvPr id="6" name="Rectangle 5"/>
          <p:cNvSpPr/>
          <p:nvPr/>
        </p:nvSpPr>
        <p:spPr>
          <a:xfrm>
            <a:off x="646111" y="6150114"/>
            <a:ext cx="10802411" cy="400110"/>
          </a:xfrm>
          <a:prstGeom prst="rect">
            <a:avLst/>
          </a:prstGeom>
          <a:noFill/>
        </p:spPr>
        <p:txBody>
          <a:bodyPr wrap="square">
            <a:spAutoFit/>
          </a:bodyPr>
          <a:lstStyle/>
          <a:p>
            <a:pPr marL="342900" indent="-342900">
              <a:buFont typeface="Arial" panose="020B0604020202020204" pitchFamily="34" charset="0"/>
              <a:buChar char="•"/>
            </a:pPr>
            <a:r>
              <a:rPr lang="en-US" sz="1000" dirty="0">
                <a:latin typeface="TimesNewRomanPSMT"/>
              </a:rPr>
              <a:t>Saran, R., et al., US Renal Data System 2015 Annual Data Report: Epidemiology of Kidney Disease in the United States. Am J Kidney Dis, 2016. </a:t>
            </a:r>
            <a:r>
              <a:rPr lang="en-US" sz="1000" b="1" dirty="0">
                <a:latin typeface="TimesNewRomanPS-BoldMT"/>
              </a:rPr>
              <a:t>67</a:t>
            </a:r>
            <a:r>
              <a:rPr lang="en-US" sz="1000" dirty="0">
                <a:latin typeface="TimesNewRomanPSMT"/>
              </a:rPr>
              <a:t>(3 </a:t>
            </a:r>
            <a:r>
              <a:rPr lang="en-US" sz="1000" dirty="0" err="1">
                <a:latin typeface="TimesNewRomanPSMT"/>
              </a:rPr>
              <a:t>Suppl</a:t>
            </a:r>
            <a:r>
              <a:rPr lang="en-US" sz="1000" dirty="0">
                <a:latin typeface="TimesNewRomanPSMT"/>
              </a:rPr>
              <a:t> 1): p. A7- </a:t>
            </a:r>
            <a:r>
              <a:rPr lang="es-PA" sz="1000" dirty="0">
                <a:latin typeface="TimesNewRomanPSMT"/>
              </a:rPr>
              <a:t>8.</a:t>
            </a:r>
          </a:p>
          <a:p>
            <a:pPr marL="342900" indent="-342900">
              <a:buFont typeface="Arial" panose="020B0604020202020204" pitchFamily="34" charset="0"/>
              <a:buChar char="•"/>
            </a:pPr>
            <a:r>
              <a:rPr lang="en-US" sz="1000" dirty="0" err="1"/>
              <a:t>Obrador</a:t>
            </a:r>
            <a:r>
              <a:rPr lang="en-US" sz="1000" dirty="0"/>
              <a:t>, G.T., et al., Prevalence of chronic kidney disease in the Kidney Early Evaluation Program (KEEP) Mexico and comparison with KEEP US. Kidney </a:t>
            </a:r>
            <a:r>
              <a:rPr lang="en-US" sz="1000" dirty="0" err="1"/>
              <a:t>Int</a:t>
            </a:r>
            <a:r>
              <a:rPr lang="en-US" sz="1000" dirty="0"/>
              <a:t> </a:t>
            </a:r>
            <a:r>
              <a:rPr lang="es-PA" sz="1000" dirty="0" err="1"/>
              <a:t>Suppl</a:t>
            </a:r>
            <a:r>
              <a:rPr lang="es-PA" sz="1000" dirty="0"/>
              <a:t>, 2010(116): p. S2-8.</a:t>
            </a:r>
          </a:p>
        </p:txBody>
      </p:sp>
    </p:spTree>
    <p:extLst>
      <p:ext uri="{BB962C8B-B14F-4D97-AF65-F5344CB8AC3E}">
        <p14:creationId xmlns:p14="http://schemas.microsoft.com/office/powerpoint/2010/main" val="2105348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160" y="452718"/>
            <a:ext cx="9499600" cy="902553"/>
          </a:xfrm>
        </p:spPr>
        <p:txBody>
          <a:bodyPr/>
          <a:lstStyle/>
          <a:p>
            <a:pPr algn="ctr"/>
            <a:r>
              <a:rPr lang="es-ES" sz="3200" dirty="0">
                <a:solidFill>
                  <a:srgbClr val="FFC000"/>
                </a:solidFill>
                <a:effectLst>
                  <a:outerShdw blurRad="38100" dist="38100" dir="2700000" algn="tl">
                    <a:srgbClr val="000000">
                      <a:alpha val="43137"/>
                    </a:srgbClr>
                  </a:outerShdw>
                </a:effectLst>
              </a:rPr>
              <a:t>Incidencia</a:t>
            </a:r>
            <a:endParaRPr lang="es-PA" sz="3200" dirty="0">
              <a:solidFill>
                <a:srgbClr val="FFC0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20396611"/>
              </p:ext>
            </p:extLst>
          </p:nvPr>
        </p:nvGraphicFramePr>
        <p:xfrm>
          <a:off x="646111" y="1355271"/>
          <a:ext cx="10424660" cy="4588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D57F1E4F-1CFF-5643-939E-02111984F565}" type="slidenum">
              <a:rPr lang="en-US" smtClean="0"/>
              <a:t>13</a:t>
            </a:fld>
            <a:endParaRPr lang="en-US" dirty="0"/>
          </a:p>
        </p:txBody>
      </p:sp>
      <p:sp>
        <p:nvSpPr>
          <p:cNvPr id="6" name="Rectangle 5"/>
          <p:cNvSpPr/>
          <p:nvPr/>
        </p:nvSpPr>
        <p:spPr>
          <a:xfrm>
            <a:off x="646111" y="6150114"/>
            <a:ext cx="10802411" cy="553998"/>
          </a:xfrm>
          <a:prstGeom prst="rect">
            <a:avLst/>
          </a:prstGeom>
          <a:noFill/>
        </p:spPr>
        <p:txBody>
          <a:bodyPr wrap="square">
            <a:spAutoFit/>
          </a:bodyPr>
          <a:lstStyle/>
          <a:p>
            <a:pPr marL="342900" indent="-342900">
              <a:buFont typeface="Arial" panose="020B0604020202020204" pitchFamily="34" charset="0"/>
              <a:buChar char="•"/>
            </a:pPr>
            <a:r>
              <a:rPr lang="en-US" sz="1000" dirty="0">
                <a:latin typeface="TimesNewRomanPSMT"/>
              </a:rPr>
              <a:t>Saran, R., et al., US Renal Data System 2015 Annual Data Report: Epidemiology of Kidney Disease in the United States. Am J Kidney Dis, 2016. </a:t>
            </a:r>
            <a:r>
              <a:rPr lang="en-US" sz="1000" b="1" dirty="0">
                <a:latin typeface="TimesNewRomanPS-BoldMT"/>
              </a:rPr>
              <a:t>67</a:t>
            </a:r>
            <a:r>
              <a:rPr lang="en-US" sz="1000" dirty="0">
                <a:latin typeface="TimesNewRomanPSMT"/>
              </a:rPr>
              <a:t>(3 </a:t>
            </a:r>
            <a:r>
              <a:rPr lang="en-US" sz="1000" dirty="0" err="1">
                <a:latin typeface="TimesNewRomanPSMT"/>
              </a:rPr>
              <a:t>Suppl</a:t>
            </a:r>
            <a:r>
              <a:rPr lang="en-US" sz="1000" dirty="0">
                <a:latin typeface="TimesNewRomanPSMT"/>
              </a:rPr>
              <a:t> 1): p. A7- </a:t>
            </a:r>
            <a:r>
              <a:rPr lang="es-PA" sz="1000" dirty="0">
                <a:latin typeface="TimesNewRomanPSMT"/>
              </a:rPr>
              <a:t>8.</a:t>
            </a:r>
          </a:p>
          <a:p>
            <a:pPr marL="342900" indent="-342900">
              <a:buFont typeface="Arial" panose="020B0604020202020204" pitchFamily="34" charset="0"/>
              <a:buChar char="•"/>
            </a:pPr>
            <a:r>
              <a:rPr lang="es-PA" sz="1000" dirty="0" err="1"/>
              <a:t>Aminu</a:t>
            </a:r>
            <a:r>
              <a:rPr lang="es-PA" sz="1000" dirty="0"/>
              <a:t> Bello; </a:t>
            </a:r>
            <a:r>
              <a:rPr lang="es-PA" sz="1000" dirty="0" err="1"/>
              <a:t>Bisher</a:t>
            </a:r>
            <a:r>
              <a:rPr lang="es-PA" sz="1000" dirty="0"/>
              <a:t> </a:t>
            </a:r>
            <a:r>
              <a:rPr lang="es-PA" sz="1000" dirty="0" err="1"/>
              <a:t>Kawar</a:t>
            </a:r>
            <a:r>
              <a:rPr lang="es-PA" sz="1000" dirty="0"/>
              <a:t>; </a:t>
            </a:r>
            <a:r>
              <a:rPr lang="es-PA" sz="1000" dirty="0" err="1"/>
              <a:t>Mohsen</a:t>
            </a:r>
            <a:r>
              <a:rPr lang="es-PA" sz="1000" dirty="0"/>
              <a:t> El </a:t>
            </a:r>
            <a:r>
              <a:rPr lang="es-PA" sz="1000" dirty="0" err="1"/>
              <a:t>Kossi</a:t>
            </a:r>
            <a:r>
              <a:rPr lang="es-PA" sz="1000" dirty="0"/>
              <a:t>, M.E.N., </a:t>
            </a:r>
            <a:r>
              <a:rPr lang="es-PA" sz="1000" dirty="0" err="1"/>
              <a:t>Epidemiology</a:t>
            </a:r>
            <a:r>
              <a:rPr lang="es-PA" sz="1000" dirty="0"/>
              <a:t> and </a:t>
            </a:r>
            <a:r>
              <a:rPr lang="en-US" sz="1000" dirty="0"/>
              <a:t>Pathophysiology of Chronic Kidney Disease, in COMPREHENSIVE CLINICAL NEPHROLOGY, MOSBY, Editor. 2010, ELSEVIER SAUNDERS: US. p. 907-918.</a:t>
            </a:r>
            <a:endParaRPr lang="es-PA" sz="1000" dirty="0">
              <a:latin typeface="TimesNewRomanPSMT"/>
            </a:endParaRPr>
          </a:p>
        </p:txBody>
      </p:sp>
    </p:spTree>
    <p:extLst>
      <p:ext uri="{BB962C8B-B14F-4D97-AF65-F5344CB8AC3E}">
        <p14:creationId xmlns:p14="http://schemas.microsoft.com/office/powerpoint/2010/main" val="1821699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799" y="511701"/>
            <a:ext cx="9404723" cy="902553"/>
          </a:xfrm>
        </p:spPr>
        <p:txBody>
          <a:bodyPr/>
          <a:lstStyle/>
          <a:p>
            <a:r>
              <a:rPr lang="es-ES" sz="3200" dirty="0">
                <a:solidFill>
                  <a:srgbClr val="FFC000"/>
                </a:solidFill>
                <a:effectLst>
                  <a:outerShdw blurRad="38100" dist="38100" dir="2700000" algn="tl">
                    <a:srgbClr val="000000">
                      <a:alpha val="43137"/>
                    </a:srgbClr>
                  </a:outerShdw>
                </a:effectLst>
              </a:rPr>
              <a:t>EPIDEMIOLOGÍA DE LA ENFERMEDAD RENAL</a:t>
            </a:r>
            <a:endParaRPr lang="es-PA" sz="3200" dirty="0">
              <a:solidFill>
                <a:srgbClr val="FFC00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t>14</a:t>
            </a:fld>
            <a:endParaRPr lang="en-US" dirty="0"/>
          </a:p>
        </p:txBody>
      </p:sp>
      <p:sp>
        <p:nvSpPr>
          <p:cNvPr id="6" name="Rectangle 5"/>
          <p:cNvSpPr/>
          <p:nvPr/>
        </p:nvSpPr>
        <p:spPr>
          <a:xfrm>
            <a:off x="646111" y="6150114"/>
            <a:ext cx="10802411" cy="553998"/>
          </a:xfrm>
          <a:prstGeom prst="rect">
            <a:avLst/>
          </a:prstGeom>
          <a:noFill/>
        </p:spPr>
        <p:txBody>
          <a:bodyPr wrap="square">
            <a:spAutoFit/>
          </a:bodyPr>
          <a:lstStyle/>
          <a:p>
            <a:pPr marL="342900" indent="-342900">
              <a:buFont typeface="Arial" panose="020B0604020202020204" pitchFamily="34" charset="0"/>
              <a:buChar char="•"/>
            </a:pPr>
            <a:r>
              <a:rPr lang="en-US" sz="1000" dirty="0">
                <a:latin typeface="TimesNewRomanPSMT"/>
              </a:rPr>
              <a:t>Saran, R., et al., US Renal Data System 2015 Annual Data Report: Epidemiology of Kidney Disease in the United States. Am J Kidney Dis, 2016. </a:t>
            </a:r>
            <a:r>
              <a:rPr lang="en-US" sz="1000" b="1" dirty="0">
                <a:latin typeface="TimesNewRomanPS-BoldMT"/>
              </a:rPr>
              <a:t>67</a:t>
            </a:r>
            <a:r>
              <a:rPr lang="en-US" sz="1000" dirty="0">
                <a:latin typeface="TimesNewRomanPSMT"/>
              </a:rPr>
              <a:t>(3 </a:t>
            </a:r>
            <a:r>
              <a:rPr lang="en-US" sz="1000" dirty="0" err="1">
                <a:latin typeface="TimesNewRomanPSMT"/>
              </a:rPr>
              <a:t>Suppl</a:t>
            </a:r>
            <a:r>
              <a:rPr lang="en-US" sz="1000" dirty="0">
                <a:latin typeface="TimesNewRomanPSMT"/>
              </a:rPr>
              <a:t> 1): p. A7- </a:t>
            </a:r>
            <a:r>
              <a:rPr lang="es-PA" sz="1000" dirty="0">
                <a:latin typeface="TimesNewRomanPSMT"/>
              </a:rPr>
              <a:t>8.</a:t>
            </a:r>
          </a:p>
          <a:p>
            <a:pPr marL="342900" indent="-342900">
              <a:buFont typeface="Arial" panose="020B0604020202020204" pitchFamily="34" charset="0"/>
              <a:buChar char="•"/>
            </a:pPr>
            <a:r>
              <a:rPr lang="es-PA" sz="1000" dirty="0" err="1"/>
              <a:t>Aminu</a:t>
            </a:r>
            <a:r>
              <a:rPr lang="es-PA" sz="1000" dirty="0"/>
              <a:t> Bello; </a:t>
            </a:r>
            <a:r>
              <a:rPr lang="es-PA" sz="1000" dirty="0" err="1"/>
              <a:t>Bisher</a:t>
            </a:r>
            <a:r>
              <a:rPr lang="es-PA" sz="1000" dirty="0"/>
              <a:t> </a:t>
            </a:r>
            <a:r>
              <a:rPr lang="es-PA" sz="1000" dirty="0" err="1"/>
              <a:t>Kawar</a:t>
            </a:r>
            <a:r>
              <a:rPr lang="es-PA" sz="1000" dirty="0"/>
              <a:t>; </a:t>
            </a:r>
            <a:r>
              <a:rPr lang="es-PA" sz="1000" dirty="0" err="1"/>
              <a:t>Mohsen</a:t>
            </a:r>
            <a:r>
              <a:rPr lang="es-PA" sz="1000" dirty="0"/>
              <a:t> El </a:t>
            </a:r>
            <a:r>
              <a:rPr lang="es-PA" sz="1000" dirty="0" err="1"/>
              <a:t>Kossi</a:t>
            </a:r>
            <a:r>
              <a:rPr lang="es-PA" sz="1000" dirty="0"/>
              <a:t>, M.E.N., </a:t>
            </a:r>
            <a:r>
              <a:rPr lang="es-PA" sz="1000" dirty="0" err="1"/>
              <a:t>Epidemiology</a:t>
            </a:r>
            <a:r>
              <a:rPr lang="es-PA" sz="1000" dirty="0"/>
              <a:t> and </a:t>
            </a:r>
            <a:r>
              <a:rPr lang="en-US" sz="1000" dirty="0"/>
              <a:t>Pathophysiology of Chronic Kidney Disease, in COMPREHENSIVE CLINICAL NEPHROLOGY, MOSBY, Editor. 2010, ELSEVIER SAUNDERS: US. p. 907-918.</a:t>
            </a:r>
            <a:endParaRPr lang="es-PA" sz="1000" dirty="0">
              <a:latin typeface="TimesNewRomanPSM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96813734"/>
              </p:ext>
            </p:extLst>
          </p:nvPr>
        </p:nvGraphicFramePr>
        <p:xfrm>
          <a:off x="379958" y="1414254"/>
          <a:ext cx="10689758"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1464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Picture 2" descr="Image result for THINKING">
            <a:extLst>
              <a:ext uri="{FF2B5EF4-FFF2-40B4-BE49-F238E27FC236}">
                <a16:creationId xmlns:a16="http://schemas.microsoft.com/office/drawing/2014/main" id="{9E808DF3-EF07-41D7-93AF-1ED98991AA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5241"/>
          <a:stretch/>
        </p:blipFill>
        <p:spPr bwMode="auto">
          <a:xfrm>
            <a:off x="5622233" y="10"/>
            <a:ext cx="6569769" cy="3750724"/>
          </a:xfrm>
          <a:custGeom>
            <a:avLst/>
            <a:gdLst>
              <a:gd name="connsiteX0" fmla="*/ 1738471 w 6569769"/>
              <a:gd name="connsiteY0" fmla="*/ 0 h 3750734"/>
              <a:gd name="connsiteX1" fmla="*/ 6569769 w 6569769"/>
              <a:gd name="connsiteY1" fmla="*/ 0 h 3750734"/>
              <a:gd name="connsiteX2" fmla="*/ 6569769 w 6569769"/>
              <a:gd name="connsiteY2" fmla="*/ 3750734 h 3750734"/>
              <a:gd name="connsiteX3" fmla="*/ 0 w 6569769"/>
              <a:gd name="connsiteY3" fmla="*/ 3750734 h 3750734"/>
            </a:gdLst>
            <a:ahLst/>
            <a:cxnLst>
              <a:cxn ang="0">
                <a:pos x="connsiteX0" y="connsiteY0"/>
              </a:cxn>
              <a:cxn ang="0">
                <a:pos x="connsiteX1" y="connsiteY1"/>
              </a:cxn>
              <a:cxn ang="0">
                <a:pos x="connsiteX2" y="connsiteY2"/>
              </a:cxn>
              <a:cxn ang="0">
                <a:pos x="connsiteX3" y="connsiteY3"/>
              </a:cxn>
            </a:cxnLst>
            <a:rect l="l" t="t" r="r" b="b"/>
            <a:pathLst>
              <a:path w="6569769" h="3750734">
                <a:moveTo>
                  <a:pt x="1738471" y="0"/>
                </a:moveTo>
                <a:lnTo>
                  <a:pt x="6569769" y="0"/>
                </a:lnTo>
                <a:lnTo>
                  <a:pt x="6569769" y="3750734"/>
                </a:lnTo>
                <a:lnTo>
                  <a:pt x="0" y="3750734"/>
                </a:lnTo>
                <a:close/>
              </a:path>
            </a:pathLst>
          </a:custGeom>
          <a:noFill/>
          <a:extLst>
            <a:ext uri="{909E8E84-426E-40DD-AFC4-6F175D3DCCD1}">
              <a14:hiddenFill xmlns:a14="http://schemas.microsoft.com/office/drawing/2010/main">
                <a:solidFill>
                  <a:srgbClr val="FFFFFF"/>
                </a:solidFill>
              </a14:hiddenFill>
            </a:ext>
          </a:extLst>
        </p:spPr>
      </p:pic>
      <p:pic>
        <p:nvPicPr>
          <p:cNvPr id="6150" name="Picture 6" descr="Image result for diagnosis">
            <a:extLst>
              <a:ext uri="{FF2B5EF4-FFF2-40B4-BE49-F238E27FC236}">
                <a16:creationId xmlns:a16="http://schemas.microsoft.com/office/drawing/2014/main" id="{FAECF87C-4FEE-446B-A4EB-E81D3B5BF3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170" b="10280"/>
          <a:stretch/>
        </p:blipFill>
        <p:spPr bwMode="auto">
          <a:xfrm>
            <a:off x="4182011" y="3887894"/>
            <a:ext cx="8009991" cy="2970106"/>
          </a:xfrm>
          <a:custGeom>
            <a:avLst/>
            <a:gdLst>
              <a:gd name="connsiteX0" fmla="*/ 1376648 w 8009991"/>
              <a:gd name="connsiteY0" fmla="*/ 0 h 2970106"/>
              <a:gd name="connsiteX1" fmla="*/ 8009991 w 8009991"/>
              <a:gd name="connsiteY1" fmla="*/ 0 h 2970106"/>
              <a:gd name="connsiteX2" fmla="*/ 8009991 w 8009991"/>
              <a:gd name="connsiteY2" fmla="*/ 2970106 h 2970106"/>
              <a:gd name="connsiteX3" fmla="*/ 0 w 8009991"/>
              <a:gd name="connsiteY3" fmla="*/ 2970106 h 2970106"/>
            </a:gdLst>
            <a:ahLst/>
            <a:cxnLst>
              <a:cxn ang="0">
                <a:pos x="connsiteX0" y="connsiteY0"/>
              </a:cxn>
              <a:cxn ang="0">
                <a:pos x="connsiteX1" y="connsiteY1"/>
              </a:cxn>
              <a:cxn ang="0">
                <a:pos x="connsiteX2" y="connsiteY2"/>
              </a:cxn>
              <a:cxn ang="0">
                <a:pos x="connsiteX3" y="connsiteY3"/>
              </a:cxn>
            </a:cxnLst>
            <a:rect l="l" t="t" r="r" b="b"/>
            <a:pathLst>
              <a:path w="8009991" h="2970106">
                <a:moveTo>
                  <a:pt x="1376648" y="0"/>
                </a:moveTo>
                <a:lnTo>
                  <a:pt x="8009991" y="0"/>
                </a:lnTo>
                <a:lnTo>
                  <a:pt x="8009991" y="2970106"/>
                </a:lnTo>
                <a:lnTo>
                  <a:pt x="0" y="2970106"/>
                </a:lnTo>
                <a:close/>
              </a:path>
            </a:pathLst>
          </a:custGeom>
          <a:noFill/>
          <a:extLst>
            <a:ext uri="{909E8E84-426E-40DD-AFC4-6F175D3DCCD1}">
              <a14:hiddenFill xmlns:a14="http://schemas.microsoft.com/office/drawing/2010/main">
                <a:solidFill>
                  <a:srgbClr val="FFFFFF"/>
                </a:solidFill>
              </a14:hiddenFill>
            </a:ext>
          </a:extLst>
        </p:spPr>
      </p:pic>
      <p:pic>
        <p:nvPicPr>
          <p:cNvPr id="69" name="Picture 4" descr="Image result for diagnosis">
            <a:extLst>
              <a:ext uri="{FF2B5EF4-FFF2-40B4-BE49-F238E27FC236}">
                <a16:creationId xmlns:a16="http://schemas.microsoft.com/office/drawing/2014/main" id="{61E230AA-4DF0-4241-A629-8021B4BE32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64" r="10481"/>
          <a:stretch/>
        </p:blipFill>
        <p:spPr bwMode="auto">
          <a:xfrm>
            <a:off x="20" y="10"/>
            <a:ext cx="7503091" cy="6857990"/>
          </a:xfrm>
          <a:custGeom>
            <a:avLst/>
            <a:gdLst>
              <a:gd name="connsiteX0" fmla="*/ 0 w 7503111"/>
              <a:gd name="connsiteY0" fmla="*/ 0 h 6858000"/>
              <a:gd name="connsiteX1" fmla="*/ 677334 w 7503111"/>
              <a:gd name="connsiteY1" fmla="*/ 0 h 6858000"/>
              <a:gd name="connsiteX2" fmla="*/ 1168036 w 7503111"/>
              <a:gd name="connsiteY2" fmla="*/ 0 h 6858000"/>
              <a:gd name="connsiteX3" fmla="*/ 1205499 w 7503111"/>
              <a:gd name="connsiteY3" fmla="*/ 0 h 6858000"/>
              <a:gd name="connsiteX4" fmla="*/ 1647632 w 7503111"/>
              <a:gd name="connsiteY4" fmla="*/ 0 h 6858000"/>
              <a:gd name="connsiteX5" fmla="*/ 7215401 w 7503111"/>
              <a:gd name="connsiteY5" fmla="*/ 0 h 6858000"/>
              <a:gd name="connsiteX6" fmla="*/ 4041567 w 7503111"/>
              <a:gd name="connsiteY6" fmla="*/ 6852993 h 6858000"/>
              <a:gd name="connsiteX7" fmla="*/ 7503111 w 7503111"/>
              <a:gd name="connsiteY7" fmla="*/ 6852993 h 6858000"/>
              <a:gd name="connsiteX8" fmla="*/ 7503111 w 7503111"/>
              <a:gd name="connsiteY8" fmla="*/ 6852994 h 6858000"/>
              <a:gd name="connsiteX9" fmla="*/ 1647632 w 7503111"/>
              <a:gd name="connsiteY9" fmla="*/ 6852994 h 6858000"/>
              <a:gd name="connsiteX10" fmla="*/ 1647632 w 7503111"/>
              <a:gd name="connsiteY10" fmla="*/ 6858000 h 6858000"/>
              <a:gd name="connsiteX11" fmla="*/ 0 w 750311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2" name="CuadroTexto 71">
            <a:extLst>
              <a:ext uri="{FF2B5EF4-FFF2-40B4-BE49-F238E27FC236}">
                <a16:creationId xmlns:a16="http://schemas.microsoft.com/office/drawing/2014/main" id="{EADBB7C0-475D-4700-B6E1-E0383090F70B}"/>
              </a:ext>
            </a:extLst>
          </p:cNvPr>
          <p:cNvSpPr txBox="1"/>
          <p:nvPr/>
        </p:nvSpPr>
        <p:spPr>
          <a:xfrm>
            <a:off x="1469571" y="2718343"/>
            <a:ext cx="9252858" cy="1169551"/>
          </a:xfrm>
          <a:prstGeom prst="rect">
            <a:avLst/>
          </a:prstGeom>
          <a:solidFill>
            <a:schemeClr val="bg2">
              <a:lumMod val="50000"/>
            </a:schemeClr>
          </a:solidFill>
        </p:spPr>
        <p:txBody>
          <a:bodyPr wrap="square" rtlCol="0">
            <a:spAutoFit/>
          </a:bodyPr>
          <a:lstStyle/>
          <a:p>
            <a:pPr algn="ctr"/>
            <a:r>
              <a:rPr lang="es-PA" sz="3500" dirty="0"/>
              <a:t>TRABAJEMOS EN EL DIAGNÓSTICO</a:t>
            </a:r>
          </a:p>
          <a:p>
            <a:pPr algn="ctr"/>
            <a:r>
              <a:rPr lang="es-PA" sz="3500" dirty="0"/>
              <a:t>DE ENFERMEDAD RENAL CRÓNICA</a:t>
            </a:r>
          </a:p>
        </p:txBody>
      </p:sp>
    </p:spTree>
    <p:extLst>
      <p:ext uri="{BB962C8B-B14F-4D97-AF65-F5344CB8AC3E}">
        <p14:creationId xmlns:p14="http://schemas.microsoft.com/office/powerpoint/2010/main" val="9569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7F466F-178B-4AFC-AB1A-E284AFB5CEF3}"/>
              </a:ext>
            </a:extLst>
          </p:cNvPr>
          <p:cNvSpPr>
            <a:spLocks noGrp="1"/>
          </p:cNvSpPr>
          <p:nvPr>
            <p:ph type="title"/>
          </p:nvPr>
        </p:nvSpPr>
        <p:spPr/>
        <p:txBody>
          <a:bodyPr/>
          <a:lstStyle/>
          <a:p>
            <a:pPr algn="ctr"/>
            <a:r>
              <a:rPr lang="en-US" dirty="0" err="1">
                <a:solidFill>
                  <a:srgbClr val="FFC000"/>
                </a:solidFill>
                <a:effectLst>
                  <a:outerShdw blurRad="38100" dist="38100" dir="2700000" algn="tl">
                    <a:srgbClr val="000000">
                      <a:alpha val="43137"/>
                    </a:srgbClr>
                  </a:outerShdw>
                </a:effectLst>
              </a:rPr>
              <a:t>Definición</a:t>
            </a:r>
            <a:r>
              <a:rPr lang="en-US" dirty="0">
                <a:solidFill>
                  <a:srgbClr val="FFC000"/>
                </a:solidFill>
                <a:effectLst>
                  <a:outerShdw blurRad="38100" dist="38100" dir="2700000" algn="tl">
                    <a:srgbClr val="000000">
                      <a:alpha val="43137"/>
                    </a:srgbClr>
                  </a:outerShdw>
                </a:effectLst>
              </a:rPr>
              <a:t> de </a:t>
            </a:r>
            <a:r>
              <a:rPr lang="en-US" dirty="0" err="1">
                <a:solidFill>
                  <a:srgbClr val="FFC000"/>
                </a:solidFill>
                <a:effectLst>
                  <a:outerShdw blurRad="38100" dist="38100" dir="2700000" algn="tl">
                    <a:srgbClr val="000000">
                      <a:alpha val="43137"/>
                    </a:srgbClr>
                  </a:outerShdw>
                </a:effectLst>
              </a:rPr>
              <a:t>enfermedad</a:t>
            </a:r>
            <a:r>
              <a:rPr lang="en-US" dirty="0">
                <a:solidFill>
                  <a:srgbClr val="FFC000"/>
                </a:solidFill>
                <a:effectLst>
                  <a:outerShdw blurRad="38100" dist="38100" dir="2700000" algn="tl">
                    <a:srgbClr val="000000">
                      <a:alpha val="43137"/>
                    </a:srgbClr>
                  </a:outerShdw>
                </a:effectLst>
              </a:rPr>
              <a:t> renal </a:t>
            </a:r>
            <a:r>
              <a:rPr lang="en-US" dirty="0" err="1">
                <a:solidFill>
                  <a:srgbClr val="FFC000"/>
                </a:solidFill>
                <a:effectLst>
                  <a:outerShdw blurRad="38100" dist="38100" dir="2700000" algn="tl">
                    <a:srgbClr val="000000">
                      <a:alpha val="43137"/>
                    </a:srgbClr>
                  </a:outerShdw>
                </a:effectLst>
              </a:rPr>
              <a:t>crónica</a:t>
            </a:r>
            <a:endParaRPr lang="es-PA" dirty="0">
              <a:solidFill>
                <a:srgbClr val="FFC000"/>
              </a:solidFill>
              <a:effectLst>
                <a:outerShdw blurRad="38100" dist="38100" dir="2700000" algn="tl">
                  <a:srgbClr val="000000">
                    <a:alpha val="43137"/>
                  </a:srgbClr>
                </a:outerShdw>
              </a:effectLst>
            </a:endParaRPr>
          </a:p>
        </p:txBody>
      </p:sp>
      <p:graphicFrame>
        <p:nvGraphicFramePr>
          <p:cNvPr id="4" name="Marcador de contenido 3">
            <a:extLst>
              <a:ext uri="{FF2B5EF4-FFF2-40B4-BE49-F238E27FC236}">
                <a16:creationId xmlns:a16="http://schemas.microsoft.com/office/drawing/2014/main" id="{6E8D942A-B788-4B71-AD24-7F2128C707D6}"/>
              </a:ext>
            </a:extLst>
          </p:cNvPr>
          <p:cNvGraphicFramePr>
            <a:graphicFrameLocks noGrp="1"/>
          </p:cNvGraphicFramePr>
          <p:nvPr>
            <p:ph idx="1"/>
            <p:extLst>
              <p:ext uri="{D42A27DB-BD31-4B8C-83A1-F6EECF244321}">
                <p14:modId xmlns:p14="http://schemas.microsoft.com/office/powerpoint/2010/main" val="2240003934"/>
              </p:ext>
            </p:extLst>
          </p:nvPr>
        </p:nvGraphicFramePr>
        <p:xfrm>
          <a:off x="1141413" y="1557156"/>
          <a:ext cx="9906000" cy="3541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4">
            <a:extLst>
              <a:ext uri="{FF2B5EF4-FFF2-40B4-BE49-F238E27FC236}">
                <a16:creationId xmlns:a16="http://schemas.microsoft.com/office/drawing/2014/main" id="{3A6E4277-DC31-45AC-A594-BE76DF07850D}"/>
              </a:ext>
            </a:extLst>
          </p:cNvPr>
          <p:cNvSpPr/>
          <p:nvPr/>
        </p:nvSpPr>
        <p:spPr>
          <a:xfrm>
            <a:off x="1310376" y="5967812"/>
            <a:ext cx="9905998" cy="734175"/>
          </a:xfrm>
          <a:prstGeom prst="rect">
            <a:avLst/>
          </a:prstGeom>
        </p:spPr>
        <p:txBody>
          <a:bodyPr wrap="square">
            <a:spAutoFit/>
          </a:bodyPr>
          <a:lstStyle/>
          <a:p>
            <a:pPr marL="406400" marR="0" indent="-406400">
              <a:lnSpc>
                <a:spcPct val="107000"/>
              </a:lnSpc>
              <a:spcBef>
                <a:spcPts val="0"/>
              </a:spcBef>
              <a:spcAft>
                <a:spcPts val="800"/>
              </a:spcAft>
              <a:buFont typeface="Arial" panose="020B0604020202020204" pitchFamily="34" charset="0"/>
              <a:buChar char="•"/>
            </a:pPr>
            <a:r>
              <a:rPr lang="es-PA" sz="900" dirty="0">
                <a:latin typeface="Times New Roman" panose="02020603050405020304" pitchFamily="18" charset="0"/>
                <a:ea typeface="Calibri" panose="020F0502020204030204" pitchFamily="34" charset="0"/>
                <a:cs typeface="Arial" panose="020B0604020202020204" pitchFamily="34" charset="0"/>
              </a:rPr>
              <a:t>McDonald MEG y SP. </a:t>
            </a:r>
            <a:r>
              <a:rPr lang="es-PA" sz="900" dirty="0" err="1">
                <a:latin typeface="Times New Roman" panose="02020603050405020304" pitchFamily="18" charset="0"/>
                <a:ea typeface="Calibri" panose="020F0502020204030204" pitchFamily="34" charset="0"/>
                <a:cs typeface="Arial" panose="020B0604020202020204" pitchFamily="34" charset="0"/>
              </a:rPr>
              <a:t>Epidemiology</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of</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Chronic</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Kidney</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Disease</a:t>
            </a:r>
            <a:r>
              <a:rPr lang="es-PA" sz="900" dirty="0">
                <a:latin typeface="Times New Roman" panose="02020603050405020304" pitchFamily="18" charset="0"/>
                <a:ea typeface="Calibri" panose="020F0502020204030204" pitchFamily="34" charset="0"/>
                <a:cs typeface="Arial" panose="020B0604020202020204" pitchFamily="34" charset="0"/>
              </a:rPr>
              <a:t> and </a:t>
            </a:r>
            <a:r>
              <a:rPr lang="es-PA" sz="900" dirty="0" err="1">
                <a:latin typeface="Times New Roman" panose="02020603050405020304" pitchFamily="18" charset="0"/>
                <a:ea typeface="Calibri" panose="020F0502020204030204" pitchFamily="34" charset="0"/>
                <a:cs typeface="Arial" panose="020B0604020202020204" pitchFamily="34" charset="0"/>
              </a:rPr>
              <a:t>Dialysis</a:t>
            </a:r>
            <a:r>
              <a:rPr lang="es-PA" sz="900" dirty="0">
                <a:latin typeface="Times New Roman" panose="02020603050405020304" pitchFamily="18" charset="0"/>
                <a:ea typeface="Calibri" panose="020F0502020204030204" pitchFamily="34" charset="0"/>
                <a:cs typeface="Arial" panose="020B0604020202020204" pitchFamily="34" charset="0"/>
              </a:rPr>
              <a:t>. In: ELSEVIER, editor. </a:t>
            </a:r>
            <a:r>
              <a:rPr lang="es-PA" sz="900" dirty="0" err="1">
                <a:latin typeface="Times New Roman" panose="02020603050405020304" pitchFamily="18" charset="0"/>
                <a:ea typeface="Calibri" panose="020F0502020204030204" pitchFamily="34" charset="0"/>
                <a:cs typeface="Arial" panose="020B0604020202020204" pitchFamily="34" charset="0"/>
              </a:rPr>
              <a:t>Comprehensive</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Clinical</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Nephrology</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Sixth</a:t>
            </a:r>
            <a:r>
              <a:rPr lang="es-PA" sz="900" dirty="0">
                <a:latin typeface="Times New Roman" panose="02020603050405020304" pitchFamily="18" charset="0"/>
                <a:ea typeface="Calibri" panose="020F0502020204030204" pitchFamily="34" charset="0"/>
                <a:cs typeface="Arial" panose="020B0604020202020204" pitchFamily="34" charset="0"/>
              </a:rPr>
              <a:t> Edit. 2019. p. 903–912.e1. </a:t>
            </a:r>
            <a:endParaRPr lang="es-PA" sz="900" dirty="0">
              <a:latin typeface="Calibri" panose="020F0502020204030204" pitchFamily="34" charset="0"/>
              <a:ea typeface="Calibri" panose="020F0502020204030204" pitchFamily="34" charset="0"/>
              <a:cs typeface="Arial" panose="020B0604020202020204" pitchFamily="34" charset="0"/>
            </a:endParaRPr>
          </a:p>
          <a:p>
            <a:pPr marL="406400" marR="0" indent="-406400">
              <a:lnSpc>
                <a:spcPct val="107000"/>
              </a:lnSpc>
              <a:spcBef>
                <a:spcPts val="0"/>
              </a:spcBef>
              <a:spcAft>
                <a:spcPts val="800"/>
              </a:spcAft>
              <a:buFont typeface="Arial" panose="020B0604020202020204" pitchFamily="34" charset="0"/>
              <a:buChar char="•"/>
            </a:pPr>
            <a:r>
              <a:rPr lang="es-PA" sz="900" dirty="0" err="1">
                <a:latin typeface="Times New Roman" panose="02020603050405020304" pitchFamily="18" charset="0"/>
                <a:ea typeface="Calibri" panose="020F0502020204030204" pitchFamily="34" charset="0"/>
                <a:cs typeface="Arial" panose="020B0604020202020204" pitchFamily="34" charset="0"/>
              </a:rPr>
              <a:t>Inker</a:t>
            </a:r>
            <a:r>
              <a:rPr lang="es-PA" sz="900" dirty="0">
                <a:latin typeface="Times New Roman" panose="02020603050405020304" pitchFamily="18" charset="0"/>
                <a:ea typeface="Calibri" panose="020F0502020204030204" pitchFamily="34" charset="0"/>
                <a:cs typeface="Arial" panose="020B0604020202020204" pitchFamily="34" charset="0"/>
              </a:rPr>
              <a:t> LA, </a:t>
            </a:r>
            <a:r>
              <a:rPr lang="es-PA" sz="900" dirty="0" err="1">
                <a:latin typeface="Times New Roman" panose="02020603050405020304" pitchFamily="18" charset="0"/>
                <a:ea typeface="Calibri" panose="020F0502020204030204" pitchFamily="34" charset="0"/>
                <a:cs typeface="Arial" panose="020B0604020202020204" pitchFamily="34" charset="0"/>
              </a:rPr>
              <a:t>Coresh</a:t>
            </a:r>
            <a:r>
              <a:rPr lang="es-PA" sz="900" dirty="0">
                <a:latin typeface="Times New Roman" panose="02020603050405020304" pitchFamily="18" charset="0"/>
                <a:ea typeface="Calibri" panose="020F0502020204030204" pitchFamily="34" charset="0"/>
                <a:cs typeface="Arial" panose="020B0604020202020204" pitchFamily="34" charset="0"/>
              </a:rPr>
              <a:t> J, </a:t>
            </a:r>
            <a:r>
              <a:rPr lang="es-PA" sz="900" dirty="0" err="1">
                <a:latin typeface="Times New Roman" panose="02020603050405020304" pitchFamily="18" charset="0"/>
                <a:ea typeface="Calibri" panose="020F0502020204030204" pitchFamily="34" charset="0"/>
                <a:cs typeface="Arial" panose="020B0604020202020204" pitchFamily="34" charset="0"/>
              </a:rPr>
              <a:t>Levey</a:t>
            </a:r>
            <a:r>
              <a:rPr lang="es-PA" sz="900" dirty="0">
                <a:latin typeface="Times New Roman" panose="02020603050405020304" pitchFamily="18" charset="0"/>
                <a:ea typeface="Calibri" panose="020F0502020204030204" pitchFamily="34" charset="0"/>
                <a:cs typeface="Arial" panose="020B0604020202020204" pitchFamily="34" charset="0"/>
              </a:rPr>
              <a:t> AS  et al. </a:t>
            </a:r>
            <a:r>
              <a:rPr lang="es-PA" sz="900" dirty="0" err="1">
                <a:latin typeface="Times New Roman" panose="02020603050405020304" pitchFamily="18" charset="0"/>
                <a:ea typeface="Calibri" panose="020F0502020204030204" pitchFamily="34" charset="0"/>
                <a:cs typeface="Arial" panose="020B0604020202020204" pitchFamily="34" charset="0"/>
              </a:rPr>
              <a:t>Estimated</a:t>
            </a:r>
            <a:r>
              <a:rPr lang="es-PA" sz="900" dirty="0">
                <a:latin typeface="Times New Roman" panose="02020603050405020304" pitchFamily="18" charset="0"/>
                <a:ea typeface="Calibri" panose="020F0502020204030204" pitchFamily="34" charset="0"/>
                <a:cs typeface="Arial" panose="020B0604020202020204" pitchFamily="34" charset="0"/>
              </a:rPr>
              <a:t> GFR, albuminuria, and </a:t>
            </a:r>
            <a:r>
              <a:rPr lang="es-PA" sz="900" dirty="0" err="1">
                <a:latin typeface="Times New Roman" panose="02020603050405020304" pitchFamily="18" charset="0"/>
                <a:ea typeface="Calibri" panose="020F0502020204030204" pitchFamily="34" charset="0"/>
                <a:cs typeface="Arial" panose="020B0604020202020204" pitchFamily="34" charset="0"/>
              </a:rPr>
              <a:t>complications</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of</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chronic</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kidney</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disease</a:t>
            </a:r>
            <a:r>
              <a:rPr lang="es-PA" sz="900" dirty="0">
                <a:latin typeface="Times New Roman" panose="02020603050405020304" pitchFamily="18" charset="0"/>
                <a:ea typeface="Calibri" panose="020F0502020204030204" pitchFamily="34" charset="0"/>
                <a:cs typeface="Arial" panose="020B0604020202020204" pitchFamily="34" charset="0"/>
              </a:rPr>
              <a:t>. J Am </a:t>
            </a:r>
            <a:r>
              <a:rPr lang="es-PA" sz="900" dirty="0" err="1">
                <a:latin typeface="Times New Roman" panose="02020603050405020304" pitchFamily="18" charset="0"/>
                <a:ea typeface="Calibri" panose="020F0502020204030204" pitchFamily="34" charset="0"/>
                <a:cs typeface="Arial" panose="020B0604020202020204" pitchFamily="34" charset="0"/>
              </a:rPr>
              <a:t>Soc</a:t>
            </a:r>
            <a:r>
              <a:rPr lang="es-PA" sz="900" dirty="0">
                <a:latin typeface="Times New Roman" panose="02020603050405020304" pitchFamily="18" charset="0"/>
                <a:ea typeface="Calibri" panose="020F0502020204030204" pitchFamily="34" charset="0"/>
                <a:cs typeface="Arial" panose="020B0604020202020204" pitchFamily="34" charset="0"/>
              </a:rPr>
              <a:t> </a:t>
            </a:r>
            <a:r>
              <a:rPr lang="es-PA" sz="900" dirty="0" err="1">
                <a:latin typeface="Times New Roman" panose="02020603050405020304" pitchFamily="18" charset="0"/>
                <a:ea typeface="Calibri" panose="020F0502020204030204" pitchFamily="34" charset="0"/>
                <a:cs typeface="Arial" panose="020B0604020202020204" pitchFamily="34" charset="0"/>
              </a:rPr>
              <a:t>Nephrol</a:t>
            </a:r>
            <a:r>
              <a:rPr lang="es-PA" sz="900" dirty="0">
                <a:latin typeface="Times New Roman" panose="02020603050405020304" pitchFamily="18" charset="0"/>
                <a:ea typeface="Calibri" panose="020F0502020204030204" pitchFamily="34" charset="0"/>
                <a:cs typeface="Arial" panose="020B0604020202020204" pitchFamily="34" charset="0"/>
              </a:rPr>
              <a:t>. 2011;22:2322–2331. </a:t>
            </a:r>
            <a:endParaRPr lang="es-PA" sz="900" dirty="0">
              <a:latin typeface="Calibri" panose="020F0502020204030204" pitchFamily="34" charset="0"/>
              <a:ea typeface="Calibri" panose="020F0502020204030204" pitchFamily="34" charset="0"/>
              <a:cs typeface="Arial" panose="020B0604020202020204" pitchFamily="34" charset="0"/>
            </a:endParaRPr>
          </a:p>
          <a:p>
            <a:pPr marL="406400" marR="0" indent="-406400">
              <a:lnSpc>
                <a:spcPct val="107000"/>
              </a:lnSpc>
              <a:spcBef>
                <a:spcPts val="0"/>
              </a:spcBef>
              <a:spcAft>
                <a:spcPts val="800"/>
              </a:spcAft>
              <a:buFont typeface="Arial" panose="020B0604020202020204" pitchFamily="34" charset="0"/>
              <a:buChar char="•"/>
            </a:pPr>
            <a:r>
              <a:rPr lang="es-PA" sz="900" dirty="0" err="1">
                <a:latin typeface="Times New Roman" panose="02020603050405020304" pitchFamily="18" charset="0"/>
                <a:ea typeface="Calibri" panose="020F0502020204030204" pitchFamily="34" charset="0"/>
              </a:rPr>
              <a:t>Grams</a:t>
            </a:r>
            <a:r>
              <a:rPr lang="es-PA" sz="900" dirty="0">
                <a:latin typeface="Times New Roman" panose="02020603050405020304" pitchFamily="18" charset="0"/>
                <a:ea typeface="Calibri" panose="020F0502020204030204" pitchFamily="34" charset="0"/>
              </a:rPr>
              <a:t> ME, </a:t>
            </a:r>
            <a:r>
              <a:rPr lang="es-PA" sz="900" dirty="0" err="1">
                <a:latin typeface="Times New Roman" panose="02020603050405020304" pitchFamily="18" charset="0"/>
                <a:ea typeface="Calibri" panose="020F0502020204030204" pitchFamily="34" charset="0"/>
              </a:rPr>
              <a:t>Sang</a:t>
            </a:r>
            <a:r>
              <a:rPr lang="es-PA" sz="900" dirty="0">
                <a:latin typeface="Times New Roman" panose="02020603050405020304" pitchFamily="18" charset="0"/>
                <a:ea typeface="Calibri" panose="020F0502020204030204" pitchFamily="34" charset="0"/>
              </a:rPr>
              <a:t> Y, </a:t>
            </a:r>
            <a:r>
              <a:rPr lang="es-PA" sz="900" dirty="0" err="1">
                <a:latin typeface="Times New Roman" panose="02020603050405020304" pitchFamily="18" charset="0"/>
                <a:ea typeface="Calibri" panose="020F0502020204030204" pitchFamily="34" charset="0"/>
              </a:rPr>
              <a:t>Ballew</a:t>
            </a:r>
            <a:r>
              <a:rPr lang="es-PA" sz="900" dirty="0">
                <a:latin typeface="Times New Roman" panose="02020603050405020304" pitchFamily="18" charset="0"/>
                <a:ea typeface="Calibri" panose="020F0502020204030204" pitchFamily="34" charset="0"/>
              </a:rPr>
              <a:t> SH  et al. A Meta-</a:t>
            </a:r>
            <a:r>
              <a:rPr lang="es-PA" sz="900" dirty="0" err="1">
                <a:latin typeface="Times New Roman" panose="02020603050405020304" pitchFamily="18" charset="0"/>
                <a:ea typeface="Calibri" panose="020F0502020204030204" pitchFamily="34" charset="0"/>
              </a:rPr>
              <a:t>analysis</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of</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the</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Association</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of</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Estimated</a:t>
            </a:r>
            <a:r>
              <a:rPr lang="es-PA" sz="900" dirty="0">
                <a:latin typeface="Times New Roman" panose="02020603050405020304" pitchFamily="18" charset="0"/>
                <a:ea typeface="Calibri" panose="020F0502020204030204" pitchFamily="34" charset="0"/>
              </a:rPr>
              <a:t> GFR, </a:t>
            </a:r>
            <a:r>
              <a:rPr lang="es-PA" sz="900" dirty="0" err="1">
                <a:latin typeface="Times New Roman" panose="02020603050405020304" pitchFamily="18" charset="0"/>
                <a:ea typeface="Calibri" panose="020F0502020204030204" pitchFamily="34" charset="0"/>
              </a:rPr>
              <a:t>Albuminuria,Age</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Race</a:t>
            </a:r>
            <a:r>
              <a:rPr lang="es-PA" sz="900" dirty="0">
                <a:latin typeface="Times New Roman" panose="02020603050405020304" pitchFamily="18" charset="0"/>
                <a:ea typeface="Calibri" panose="020F0502020204030204" pitchFamily="34" charset="0"/>
              </a:rPr>
              <a:t>, and Sex </a:t>
            </a:r>
            <a:r>
              <a:rPr lang="es-PA" sz="900" dirty="0" err="1">
                <a:latin typeface="Times New Roman" panose="02020603050405020304" pitchFamily="18" charset="0"/>
                <a:ea typeface="Calibri" panose="020F0502020204030204" pitchFamily="34" charset="0"/>
              </a:rPr>
              <a:t>With</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Acute</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Kidney</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Injury</a:t>
            </a:r>
            <a:r>
              <a:rPr lang="es-PA" sz="900" dirty="0">
                <a:latin typeface="Times New Roman" panose="02020603050405020304" pitchFamily="18" charset="0"/>
                <a:ea typeface="Calibri" panose="020F0502020204030204" pitchFamily="34" charset="0"/>
              </a:rPr>
              <a:t>. Am J </a:t>
            </a:r>
            <a:r>
              <a:rPr lang="es-PA" sz="900" dirty="0" err="1">
                <a:latin typeface="Times New Roman" panose="02020603050405020304" pitchFamily="18" charset="0"/>
                <a:ea typeface="Calibri" panose="020F0502020204030204" pitchFamily="34" charset="0"/>
              </a:rPr>
              <a:t>Kidney</a:t>
            </a:r>
            <a:r>
              <a:rPr lang="es-PA" sz="900" dirty="0">
                <a:latin typeface="Times New Roman" panose="02020603050405020304" pitchFamily="18" charset="0"/>
                <a:ea typeface="Calibri" panose="020F0502020204030204" pitchFamily="34" charset="0"/>
              </a:rPr>
              <a:t> </a:t>
            </a:r>
            <a:r>
              <a:rPr lang="es-PA" sz="900" dirty="0" err="1">
                <a:latin typeface="Times New Roman" panose="02020603050405020304" pitchFamily="18" charset="0"/>
                <a:ea typeface="Calibri" panose="020F0502020204030204" pitchFamily="34" charset="0"/>
              </a:rPr>
              <a:t>Dis</a:t>
            </a:r>
            <a:r>
              <a:rPr lang="es-PA" sz="900" dirty="0">
                <a:latin typeface="Times New Roman" panose="02020603050405020304" pitchFamily="18" charset="0"/>
                <a:ea typeface="Calibri" panose="020F0502020204030204" pitchFamily="34" charset="0"/>
              </a:rPr>
              <a:t>. 2015;</a:t>
            </a:r>
            <a:endParaRPr lang="es-PA" sz="900" dirty="0"/>
          </a:p>
        </p:txBody>
      </p:sp>
    </p:spTree>
    <p:extLst>
      <p:ext uri="{BB962C8B-B14F-4D97-AF65-F5344CB8AC3E}">
        <p14:creationId xmlns:p14="http://schemas.microsoft.com/office/powerpoint/2010/main" val="4063607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2EE179-A0B2-45F9-A339-6F2EDD88DEDC}"/>
              </a:ext>
            </a:extLst>
          </p:cNvPr>
          <p:cNvSpPr>
            <a:spLocks noGrp="1"/>
          </p:cNvSpPr>
          <p:nvPr>
            <p:ph type="title"/>
          </p:nvPr>
        </p:nvSpPr>
        <p:spPr>
          <a:xfrm>
            <a:off x="1200547" y="422727"/>
            <a:ext cx="9440804" cy="996498"/>
          </a:xfrm>
        </p:spPr>
        <p:txBody>
          <a:bodyPr>
            <a:noAutofit/>
          </a:bodyPr>
          <a:lstStyle/>
          <a:p>
            <a:pPr algn="ctr"/>
            <a:r>
              <a:rPr lang="es-PA" sz="4000" dirty="0">
                <a:solidFill>
                  <a:srgbClr val="FFC000"/>
                </a:solidFill>
                <a:effectLst>
                  <a:outerShdw blurRad="38100" dist="38100" dir="2700000" algn="tl">
                    <a:srgbClr val="000000">
                      <a:alpha val="43137"/>
                    </a:srgbClr>
                  </a:outerShdw>
                </a:effectLst>
              </a:rPr>
              <a:t>CREATININA SÉRICA </a:t>
            </a:r>
            <a:br>
              <a:rPr lang="es-PA" sz="4000" dirty="0">
                <a:solidFill>
                  <a:srgbClr val="FFC000"/>
                </a:solidFill>
                <a:effectLst>
                  <a:outerShdw blurRad="38100" dist="38100" dir="2700000" algn="tl">
                    <a:srgbClr val="000000">
                      <a:alpha val="43137"/>
                    </a:srgbClr>
                  </a:outerShdw>
                </a:effectLst>
              </a:rPr>
            </a:br>
            <a:r>
              <a:rPr lang="es-PA" sz="4000" dirty="0">
                <a:solidFill>
                  <a:srgbClr val="FFC000"/>
                </a:solidFill>
                <a:effectLst>
                  <a:outerShdw blurRad="38100" dist="38100" dir="2700000" algn="tl">
                    <a:srgbClr val="000000">
                      <a:alpha val="43137"/>
                    </a:srgbClr>
                  </a:outerShdw>
                </a:effectLst>
              </a:rPr>
              <a:t>COMO MARCADOR DE FILTRACION</a:t>
            </a:r>
          </a:p>
        </p:txBody>
      </p:sp>
      <p:graphicFrame>
        <p:nvGraphicFramePr>
          <p:cNvPr id="8" name="Diagrama 7">
            <a:extLst>
              <a:ext uri="{FF2B5EF4-FFF2-40B4-BE49-F238E27FC236}">
                <a16:creationId xmlns:a16="http://schemas.microsoft.com/office/drawing/2014/main" id="{2CA3AEA7-8589-42AB-8022-35902B4F21C8}"/>
              </a:ext>
            </a:extLst>
          </p:cNvPr>
          <p:cNvGraphicFramePr/>
          <p:nvPr>
            <p:extLst>
              <p:ext uri="{D42A27DB-BD31-4B8C-83A1-F6EECF244321}">
                <p14:modId xmlns:p14="http://schemas.microsoft.com/office/powerpoint/2010/main" val="1672300134"/>
              </p:ext>
            </p:extLst>
          </p:nvPr>
        </p:nvGraphicFramePr>
        <p:xfrm>
          <a:off x="1200547" y="1419225"/>
          <a:ext cx="9790905" cy="4411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3547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A5E9AD-627A-4074-9E60-A168FE62C706}"/>
              </a:ext>
            </a:extLst>
          </p:cNvPr>
          <p:cNvSpPr>
            <a:spLocks noGrp="1"/>
          </p:cNvSpPr>
          <p:nvPr>
            <p:ph type="title"/>
          </p:nvPr>
        </p:nvSpPr>
        <p:spPr>
          <a:xfrm>
            <a:off x="1144587" y="0"/>
            <a:ext cx="9905998" cy="1478570"/>
          </a:xfrm>
        </p:spPr>
        <p:txBody>
          <a:bodyPr/>
          <a:lstStyle/>
          <a:p>
            <a:pPr algn="ctr"/>
            <a:r>
              <a:rPr lang="es-PA" dirty="0">
                <a:solidFill>
                  <a:srgbClr val="FFC000"/>
                </a:solidFill>
                <a:effectLst>
                  <a:outerShdw blurRad="38100" dist="38100" dir="2700000" algn="tl">
                    <a:srgbClr val="000000">
                      <a:alpha val="43137"/>
                    </a:srgbClr>
                  </a:outerShdw>
                </a:effectLst>
              </a:rPr>
              <a:t>Aplicaciones de la estimación de la </a:t>
            </a:r>
            <a:r>
              <a:rPr lang="es-PA" dirty="0" err="1">
                <a:solidFill>
                  <a:srgbClr val="FFC000"/>
                </a:solidFill>
                <a:effectLst>
                  <a:outerShdw blurRad="38100" dist="38100" dir="2700000" algn="tl">
                    <a:srgbClr val="000000">
                      <a:alpha val="43137"/>
                    </a:srgbClr>
                  </a:outerShdw>
                </a:effectLst>
              </a:rPr>
              <a:t>tfg</a:t>
            </a:r>
            <a:endParaRPr lang="es-PA" dirty="0"/>
          </a:p>
        </p:txBody>
      </p:sp>
      <p:graphicFrame>
        <p:nvGraphicFramePr>
          <p:cNvPr id="4" name="Marcador de contenido 3">
            <a:extLst>
              <a:ext uri="{FF2B5EF4-FFF2-40B4-BE49-F238E27FC236}">
                <a16:creationId xmlns:a16="http://schemas.microsoft.com/office/drawing/2014/main" id="{5EAB0462-5378-4434-A4FD-0741339D707D}"/>
              </a:ext>
            </a:extLst>
          </p:cNvPr>
          <p:cNvGraphicFramePr>
            <a:graphicFrameLocks noGrp="1"/>
          </p:cNvGraphicFramePr>
          <p:nvPr>
            <p:ph idx="1"/>
            <p:extLst>
              <p:ext uri="{D42A27DB-BD31-4B8C-83A1-F6EECF244321}">
                <p14:modId xmlns:p14="http://schemas.microsoft.com/office/powerpoint/2010/main" val="2979599410"/>
              </p:ext>
            </p:extLst>
          </p:nvPr>
        </p:nvGraphicFramePr>
        <p:xfrm>
          <a:off x="933450" y="1209675"/>
          <a:ext cx="10113963" cy="5419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45D5B00B-7F0E-4089-B1F4-BCE6F409B077}"/>
              </a:ext>
            </a:extLst>
          </p:cNvPr>
          <p:cNvSpPr txBox="1"/>
          <p:nvPr/>
        </p:nvSpPr>
        <p:spPr>
          <a:xfrm>
            <a:off x="8210550" y="1361583"/>
            <a:ext cx="3181350" cy="1754326"/>
          </a:xfrm>
          <a:prstGeom prst="rect">
            <a:avLst/>
          </a:prstGeom>
          <a:solidFill>
            <a:srgbClr val="134770">
              <a:alpha val="69804"/>
            </a:srgbClr>
          </a:solidFill>
        </p:spPr>
        <p:txBody>
          <a:bodyPr wrap="square" rtlCol="0">
            <a:spAutoFit/>
          </a:bodyPr>
          <a:lstStyle/>
          <a:p>
            <a:pPr marL="285750" indent="-285750">
              <a:buFont typeface="Arial" panose="020B0604020202020204" pitchFamily="34" charset="0"/>
              <a:buChar char="•"/>
            </a:pPr>
            <a:r>
              <a:rPr lang="es-PA" dirty="0"/>
              <a:t>Interpretación de síntomas, signos y laboratorios</a:t>
            </a:r>
          </a:p>
          <a:p>
            <a:pPr marL="285750" indent="-285750">
              <a:buFont typeface="Arial" panose="020B0604020202020204" pitchFamily="34" charset="0"/>
              <a:buChar char="•"/>
            </a:pPr>
            <a:endParaRPr lang="es-PA" dirty="0"/>
          </a:p>
          <a:p>
            <a:pPr marL="285750" indent="-285750">
              <a:buFont typeface="Arial" panose="020B0604020202020204" pitchFamily="34" charset="0"/>
              <a:buChar char="•"/>
            </a:pPr>
            <a:r>
              <a:rPr lang="es-PA" dirty="0"/>
              <a:t>Ajuste de dosis fármacos</a:t>
            </a:r>
          </a:p>
          <a:p>
            <a:pPr marL="285750" indent="-285750">
              <a:buFont typeface="Arial" panose="020B0604020202020204" pitchFamily="34" charset="0"/>
              <a:buChar char="•"/>
            </a:pPr>
            <a:endParaRPr lang="es-PA" dirty="0"/>
          </a:p>
          <a:p>
            <a:pPr marL="285750" indent="-285750">
              <a:buFont typeface="Arial" panose="020B0604020202020204" pitchFamily="34" charset="0"/>
              <a:buChar char="•"/>
            </a:pPr>
            <a:r>
              <a:rPr lang="es-PA" dirty="0"/>
              <a:t>Detección – manejo de ERC</a:t>
            </a:r>
          </a:p>
        </p:txBody>
      </p:sp>
      <p:sp>
        <p:nvSpPr>
          <p:cNvPr id="6" name="CuadroTexto 5">
            <a:extLst>
              <a:ext uri="{FF2B5EF4-FFF2-40B4-BE49-F238E27FC236}">
                <a16:creationId xmlns:a16="http://schemas.microsoft.com/office/drawing/2014/main" id="{47B23C74-00D2-44F1-8798-A92FB6F0A6B4}"/>
              </a:ext>
            </a:extLst>
          </p:cNvPr>
          <p:cNvSpPr txBox="1"/>
          <p:nvPr/>
        </p:nvSpPr>
        <p:spPr>
          <a:xfrm>
            <a:off x="1144587" y="5648325"/>
            <a:ext cx="3638550" cy="369332"/>
          </a:xfrm>
          <a:prstGeom prst="rect">
            <a:avLst/>
          </a:prstGeom>
          <a:solidFill>
            <a:srgbClr val="134770">
              <a:alpha val="69804"/>
            </a:srgbClr>
          </a:solidFill>
        </p:spPr>
        <p:txBody>
          <a:bodyPr wrap="square" rtlCol="0">
            <a:spAutoFit/>
          </a:bodyPr>
          <a:lstStyle/>
          <a:p>
            <a:r>
              <a:rPr lang="en-US" dirty="0"/>
              <a:t>&gt; </a:t>
            </a:r>
            <a:r>
              <a:rPr lang="es-PA" dirty="0"/>
              <a:t>60 ml/minuto/1.73 m</a:t>
            </a:r>
            <a:r>
              <a:rPr lang="es-PA" baseline="30000" dirty="0"/>
              <a:t>2</a:t>
            </a:r>
            <a:r>
              <a:rPr lang="es-PA" dirty="0"/>
              <a:t> &gt;3 meses </a:t>
            </a:r>
          </a:p>
        </p:txBody>
      </p:sp>
      <p:pic>
        <p:nvPicPr>
          <p:cNvPr id="1026" name="Picture 2" descr="http://m.revistanefrologia.com/publicaciones/20132514/0000003300000002/v0_201502091552/X2013251413002888/v0_201502091553/en/main.assets/11792_16025_38245_en_f111792.jpg">
            <a:extLst>
              <a:ext uri="{FF2B5EF4-FFF2-40B4-BE49-F238E27FC236}">
                <a16:creationId xmlns:a16="http://schemas.microsoft.com/office/drawing/2014/main" id="{D757FC0E-A77E-4045-8527-7C76E6EB797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04" t="1214" r="52499"/>
          <a:stretch/>
        </p:blipFill>
        <p:spPr bwMode="auto">
          <a:xfrm>
            <a:off x="930278" y="1361583"/>
            <a:ext cx="2529139" cy="26924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74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13CCABB7-3B30-432E-B4EA-E2F00673599E}"/>
                                            </p:graphicEl>
                                          </p:spTgt>
                                        </p:tgtEl>
                                        <p:attrNameLst>
                                          <p:attrName>style.visibility</p:attrName>
                                        </p:attrNameLst>
                                      </p:cBhvr>
                                      <p:to>
                                        <p:strVal val="visible"/>
                                      </p:to>
                                    </p:set>
                                    <p:anim calcmode="lin" valueType="num">
                                      <p:cBhvr additive="base">
                                        <p:cTn id="7" dur="500" fill="hold"/>
                                        <p:tgtEl>
                                          <p:spTgt spid="4">
                                            <p:graphicEl>
                                              <a:dgm id="{13CCABB7-3B30-432E-B4EA-E2F00673599E}"/>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13CCABB7-3B30-432E-B4EA-E2F00673599E}"/>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graphicEl>
                                              <a:dgm id="{4C0680AC-7A51-4B0F-BAE7-743F220FC29E}"/>
                                            </p:graphicEl>
                                          </p:spTgt>
                                        </p:tgtEl>
                                        <p:attrNameLst>
                                          <p:attrName>style.visibility</p:attrName>
                                        </p:attrNameLst>
                                      </p:cBhvr>
                                      <p:to>
                                        <p:strVal val="visible"/>
                                      </p:to>
                                    </p:set>
                                    <p:anim calcmode="lin" valueType="num">
                                      <p:cBhvr additive="base">
                                        <p:cTn id="20" dur="500" fill="hold"/>
                                        <p:tgtEl>
                                          <p:spTgt spid="4">
                                            <p:graphicEl>
                                              <a:dgm id="{4C0680AC-7A51-4B0F-BAE7-743F220FC29E}"/>
                                            </p:graphic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graphicEl>
                                              <a:dgm id="{4C0680AC-7A51-4B0F-BAE7-743F220FC29E}"/>
                                            </p:graphic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8ABB1872-36A2-4BBC-88B4-DA5B2B41333E}"/>
                                            </p:graphicEl>
                                          </p:spTgt>
                                        </p:tgtEl>
                                        <p:attrNameLst>
                                          <p:attrName>style.visibility</p:attrName>
                                        </p:attrNameLst>
                                      </p:cBhvr>
                                      <p:to>
                                        <p:strVal val="visible"/>
                                      </p:to>
                                    </p:set>
                                    <p:anim calcmode="lin" valueType="num">
                                      <p:cBhvr additive="base">
                                        <p:cTn id="33" dur="500" fill="hold"/>
                                        <p:tgtEl>
                                          <p:spTgt spid="4">
                                            <p:graphicEl>
                                              <a:dgm id="{8ABB1872-36A2-4BBC-88B4-DA5B2B41333E}"/>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8ABB1872-36A2-4BBC-88B4-DA5B2B41333E}"/>
                                            </p:graphic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fade">
                                      <p:cBhvr>
                                        <p:cTn id="39" dur="1000"/>
                                        <p:tgtEl>
                                          <p:spTgt spid="1026"/>
                                        </p:tgtEl>
                                      </p:cBhvr>
                                    </p:animEffect>
                                    <p:anim calcmode="lin" valueType="num">
                                      <p:cBhvr>
                                        <p:cTn id="40" dur="1000" fill="hold"/>
                                        <p:tgtEl>
                                          <p:spTgt spid="1026"/>
                                        </p:tgtEl>
                                        <p:attrNameLst>
                                          <p:attrName>ppt_x</p:attrName>
                                        </p:attrNameLst>
                                      </p:cBhvr>
                                      <p:tavLst>
                                        <p:tav tm="0">
                                          <p:val>
                                            <p:strVal val="#ppt_x"/>
                                          </p:val>
                                        </p:tav>
                                        <p:tav tm="100000">
                                          <p:val>
                                            <p:strVal val="#ppt_x"/>
                                          </p:val>
                                        </p:tav>
                                      </p:tavLst>
                                    </p:anim>
                                    <p:anim calcmode="lin" valueType="num">
                                      <p:cBhvr>
                                        <p:cTn id="4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117600" y="6139190"/>
            <a:ext cx="4716462" cy="261610"/>
          </a:xfrm>
          <a:prstGeom prst="rect">
            <a:avLst/>
          </a:prstGeom>
          <a:noFill/>
        </p:spPr>
        <p:txBody>
          <a:bodyPr wrap="square" rtlCol="0">
            <a:spAutoFit/>
          </a:bodyPr>
          <a:lstStyle/>
          <a:p>
            <a:r>
              <a:rPr lang="es-ES_tradnl" sz="1100" dirty="0" err="1"/>
              <a:t>National</a:t>
            </a:r>
            <a:r>
              <a:rPr lang="es-ES_tradnl" sz="1100" dirty="0"/>
              <a:t> </a:t>
            </a:r>
            <a:r>
              <a:rPr lang="es-ES_tradnl" sz="1100" dirty="0" err="1"/>
              <a:t>Kidney</a:t>
            </a:r>
            <a:r>
              <a:rPr lang="es-ES_tradnl" sz="1100" dirty="0"/>
              <a:t> </a:t>
            </a:r>
            <a:r>
              <a:rPr lang="es-ES_tradnl" sz="1100" dirty="0" err="1"/>
              <a:t>Foundation</a:t>
            </a:r>
            <a:r>
              <a:rPr lang="es-ES_tradnl" sz="1100" dirty="0"/>
              <a:t> Primer </a:t>
            </a:r>
            <a:r>
              <a:rPr lang="es-ES_tradnl" sz="1100" dirty="0" err="1"/>
              <a:t>on</a:t>
            </a:r>
            <a:r>
              <a:rPr lang="es-ES_tradnl" sz="1100" dirty="0"/>
              <a:t> </a:t>
            </a:r>
            <a:r>
              <a:rPr lang="es-ES_tradnl" sz="1100" dirty="0" err="1"/>
              <a:t>Kidney</a:t>
            </a:r>
            <a:r>
              <a:rPr lang="es-ES_tradnl" sz="1100" dirty="0"/>
              <a:t> </a:t>
            </a:r>
            <a:r>
              <a:rPr lang="es-ES_tradnl" sz="1100" dirty="0" err="1"/>
              <a:t>Disease</a:t>
            </a:r>
            <a:r>
              <a:rPr lang="es-ES_tradnl" sz="1100" dirty="0"/>
              <a:t>. 6th </a:t>
            </a:r>
            <a:r>
              <a:rPr lang="es-ES_tradnl" sz="1100" dirty="0" err="1"/>
              <a:t>Edition</a:t>
            </a:r>
            <a:r>
              <a:rPr lang="es-ES_tradnl" sz="1100" dirty="0"/>
              <a:t>. CKD.</a:t>
            </a:r>
          </a:p>
        </p:txBody>
      </p:sp>
      <p:graphicFrame>
        <p:nvGraphicFramePr>
          <p:cNvPr id="2" name="Diagrama 1">
            <a:extLst>
              <a:ext uri="{FF2B5EF4-FFF2-40B4-BE49-F238E27FC236}">
                <a16:creationId xmlns:a16="http://schemas.microsoft.com/office/drawing/2014/main" id="{CCC77B33-D6C8-4A68-BEEF-26B268B6343A}"/>
              </a:ext>
            </a:extLst>
          </p:cNvPr>
          <p:cNvGraphicFramePr/>
          <p:nvPr>
            <p:extLst>
              <p:ext uri="{D42A27DB-BD31-4B8C-83A1-F6EECF244321}">
                <p14:modId xmlns:p14="http://schemas.microsoft.com/office/powerpoint/2010/main" val="2717477207"/>
              </p:ext>
            </p:extLst>
          </p:nvPr>
        </p:nvGraphicFramePr>
        <p:xfrm>
          <a:off x="2152650" y="1552574"/>
          <a:ext cx="7143751" cy="40714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ítulo 1">
            <a:extLst>
              <a:ext uri="{FF2B5EF4-FFF2-40B4-BE49-F238E27FC236}">
                <a16:creationId xmlns:a16="http://schemas.microsoft.com/office/drawing/2014/main" id="{E763F8E5-5EA8-434C-9E9B-53E629F5BE58}"/>
              </a:ext>
            </a:extLst>
          </p:cNvPr>
          <p:cNvSpPr>
            <a:spLocks noGrp="1"/>
          </p:cNvSpPr>
          <p:nvPr>
            <p:ph type="title"/>
          </p:nvPr>
        </p:nvSpPr>
        <p:spPr>
          <a:xfrm>
            <a:off x="971551" y="74004"/>
            <a:ext cx="9905998" cy="1478570"/>
          </a:xfrm>
        </p:spPr>
        <p:txBody>
          <a:bodyPr/>
          <a:lstStyle/>
          <a:p>
            <a:pPr algn="ctr"/>
            <a:r>
              <a:rPr lang="en-US" dirty="0" err="1">
                <a:solidFill>
                  <a:srgbClr val="FFC000"/>
                </a:solidFill>
                <a:effectLst>
                  <a:outerShdw blurRad="38100" dist="38100" dir="2700000" algn="tl">
                    <a:srgbClr val="000000">
                      <a:alpha val="43137"/>
                    </a:srgbClr>
                  </a:outerShdw>
                </a:effectLst>
              </a:rPr>
              <a:t>Definición</a:t>
            </a:r>
            <a:r>
              <a:rPr lang="en-US" dirty="0">
                <a:solidFill>
                  <a:srgbClr val="FFC000"/>
                </a:solidFill>
                <a:effectLst>
                  <a:outerShdw blurRad="38100" dist="38100" dir="2700000" algn="tl">
                    <a:srgbClr val="000000">
                      <a:alpha val="43137"/>
                    </a:srgbClr>
                  </a:outerShdw>
                </a:effectLst>
              </a:rPr>
              <a:t> de </a:t>
            </a:r>
            <a:r>
              <a:rPr lang="en-US" dirty="0" err="1">
                <a:solidFill>
                  <a:srgbClr val="FFC000"/>
                </a:solidFill>
                <a:effectLst>
                  <a:outerShdw blurRad="38100" dist="38100" dir="2700000" algn="tl">
                    <a:srgbClr val="000000">
                      <a:alpha val="43137"/>
                    </a:srgbClr>
                  </a:outerShdw>
                </a:effectLst>
              </a:rPr>
              <a:t>enfermedad</a:t>
            </a:r>
            <a:r>
              <a:rPr lang="en-US" dirty="0">
                <a:solidFill>
                  <a:srgbClr val="FFC000"/>
                </a:solidFill>
                <a:effectLst>
                  <a:outerShdw blurRad="38100" dist="38100" dir="2700000" algn="tl">
                    <a:srgbClr val="000000">
                      <a:alpha val="43137"/>
                    </a:srgbClr>
                  </a:outerShdw>
                </a:effectLst>
              </a:rPr>
              <a:t> renal </a:t>
            </a:r>
            <a:r>
              <a:rPr lang="en-US" dirty="0" err="1">
                <a:solidFill>
                  <a:srgbClr val="FFC000"/>
                </a:solidFill>
                <a:effectLst>
                  <a:outerShdw blurRad="38100" dist="38100" dir="2700000" algn="tl">
                    <a:srgbClr val="000000">
                      <a:alpha val="43137"/>
                    </a:srgbClr>
                  </a:outerShdw>
                </a:effectLst>
              </a:rPr>
              <a:t>crónica</a:t>
            </a:r>
            <a:endParaRPr lang="es-PA"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5940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81E9A87-493C-446C-9C57-972A48F71A31}"/>
              </a:ext>
            </a:extLst>
          </p:cNvPr>
          <p:cNvPicPr>
            <a:picLocks noChangeAspect="1"/>
          </p:cNvPicPr>
          <p:nvPr/>
        </p:nvPicPr>
        <p:blipFill rotWithShape="1">
          <a:blip r:embed="rId2"/>
          <a:srcRect r="65625"/>
          <a:stretch/>
        </p:blipFill>
        <p:spPr>
          <a:xfrm>
            <a:off x="878840" y="2408134"/>
            <a:ext cx="3902022" cy="4449866"/>
          </a:xfrm>
          <a:prstGeom prst="rect">
            <a:avLst/>
          </a:prstGeom>
        </p:spPr>
      </p:pic>
      <p:pic>
        <p:nvPicPr>
          <p:cNvPr id="5" name="Imagen 4">
            <a:extLst>
              <a:ext uri="{FF2B5EF4-FFF2-40B4-BE49-F238E27FC236}">
                <a16:creationId xmlns:a16="http://schemas.microsoft.com/office/drawing/2014/main" id="{CCF8AB94-17CC-42A7-BFB4-5ADB3C18AB45}"/>
              </a:ext>
            </a:extLst>
          </p:cNvPr>
          <p:cNvPicPr>
            <a:picLocks noChangeAspect="1"/>
          </p:cNvPicPr>
          <p:nvPr/>
        </p:nvPicPr>
        <p:blipFill>
          <a:blip r:embed="rId3"/>
          <a:stretch>
            <a:fillRect/>
          </a:stretch>
        </p:blipFill>
        <p:spPr>
          <a:xfrm>
            <a:off x="1457960" y="391880"/>
            <a:ext cx="3810000" cy="1968500"/>
          </a:xfrm>
          <a:prstGeom prst="rect">
            <a:avLst/>
          </a:prstGeom>
        </p:spPr>
      </p:pic>
      <p:pic>
        <p:nvPicPr>
          <p:cNvPr id="6" name="Imagen 5">
            <a:extLst>
              <a:ext uri="{FF2B5EF4-FFF2-40B4-BE49-F238E27FC236}">
                <a16:creationId xmlns:a16="http://schemas.microsoft.com/office/drawing/2014/main" id="{84AB335D-BD19-429F-BA9F-3CE1A81E63C3}"/>
              </a:ext>
            </a:extLst>
          </p:cNvPr>
          <p:cNvPicPr>
            <a:picLocks noChangeAspect="1"/>
          </p:cNvPicPr>
          <p:nvPr/>
        </p:nvPicPr>
        <p:blipFill>
          <a:blip r:embed="rId4"/>
          <a:stretch>
            <a:fillRect/>
          </a:stretch>
        </p:blipFill>
        <p:spPr>
          <a:xfrm>
            <a:off x="5753946" y="3062520"/>
            <a:ext cx="3781778" cy="3403600"/>
          </a:xfrm>
          <a:prstGeom prst="rect">
            <a:avLst/>
          </a:prstGeom>
        </p:spPr>
      </p:pic>
      <p:pic>
        <p:nvPicPr>
          <p:cNvPr id="1026" name="Picture 2" descr="Image result for slanh sociedad latinoamericana">
            <a:extLst>
              <a:ext uri="{FF2B5EF4-FFF2-40B4-BE49-F238E27FC236}">
                <a16:creationId xmlns:a16="http://schemas.microsoft.com/office/drawing/2014/main" id="{442679AE-5CB4-487E-B6EE-AC862278DF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4288" y="391880"/>
            <a:ext cx="5962712" cy="1502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471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3024" y="588666"/>
            <a:ext cx="9202665" cy="935503"/>
          </a:xfrm>
          <a:noFill/>
          <a:ln>
            <a:noFill/>
          </a:ln>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s-ES_tradnl" sz="3100" dirty="0">
                <a:solidFill>
                  <a:srgbClr val="FFC000"/>
                </a:solidFill>
                <a:effectLst>
                  <a:outerShdw blurRad="38100" dist="38100" dir="2700000" algn="tl">
                    <a:srgbClr val="000000">
                      <a:alpha val="43137"/>
                    </a:srgbClr>
                  </a:outerShdw>
                </a:effectLst>
              </a:rPr>
              <a:t>DEFINICI</a:t>
            </a:r>
            <a:r>
              <a:rPr lang="es-ES" sz="3100" dirty="0">
                <a:solidFill>
                  <a:srgbClr val="FFC000"/>
                </a:solidFill>
                <a:effectLst>
                  <a:outerShdw blurRad="38100" dist="38100" dir="2700000" algn="tl">
                    <a:srgbClr val="000000">
                      <a:alpha val="43137"/>
                    </a:srgbClr>
                  </a:outerShdw>
                </a:effectLst>
              </a:rPr>
              <a:t>ÓN DE ERC: daño renal o disminución de función renal por ≥ 3 meses</a:t>
            </a:r>
            <a:br>
              <a:rPr lang="es-ES" sz="3100" dirty="0">
                <a:solidFill>
                  <a:srgbClr val="FFC000"/>
                </a:solidFill>
                <a:effectLst>
                  <a:outerShdw blurRad="38100" dist="38100" dir="2700000" algn="tl">
                    <a:srgbClr val="000000">
                      <a:alpha val="43137"/>
                    </a:srgbClr>
                  </a:outerShdw>
                </a:effectLst>
              </a:rPr>
            </a:br>
            <a:r>
              <a:rPr lang="es-ES" sz="2700" dirty="0">
                <a:solidFill>
                  <a:srgbClr val="FFC000"/>
                </a:solidFill>
                <a:effectLst>
                  <a:outerShdw blurRad="38100" dist="38100" dir="2700000" algn="tl">
                    <a:srgbClr val="000000">
                      <a:alpha val="43137"/>
                    </a:srgbClr>
                  </a:outerShdw>
                </a:effectLst>
              </a:rPr>
              <a:t>(independiente de la causa)</a:t>
            </a:r>
            <a:endParaRPr lang="es-ES_tradnl" sz="2700" dirty="0">
              <a:solidFill>
                <a:srgbClr val="FFC000"/>
              </a:solidFill>
              <a:effectLst>
                <a:outerShdw blurRad="38100" dist="38100" dir="2700000" algn="tl">
                  <a:srgbClr val="000000">
                    <a:alpha val="43137"/>
                  </a:srgbClr>
                </a:outerShdw>
              </a:effectLst>
            </a:endParaRPr>
          </a:p>
        </p:txBody>
      </p:sp>
      <p:graphicFrame>
        <p:nvGraphicFramePr>
          <p:cNvPr id="4" name="Diagrama 3"/>
          <p:cNvGraphicFramePr/>
          <p:nvPr>
            <p:extLst>
              <p:ext uri="{D42A27DB-BD31-4B8C-83A1-F6EECF244321}">
                <p14:modId xmlns:p14="http://schemas.microsoft.com/office/powerpoint/2010/main" val="1686480992"/>
              </p:ext>
            </p:extLst>
          </p:nvPr>
        </p:nvGraphicFramePr>
        <p:xfrm>
          <a:off x="71485" y="2825463"/>
          <a:ext cx="7572375" cy="2025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a 4"/>
          <p:cNvGraphicFramePr/>
          <p:nvPr>
            <p:extLst>
              <p:ext uri="{D42A27DB-BD31-4B8C-83A1-F6EECF244321}">
                <p14:modId xmlns:p14="http://schemas.microsoft.com/office/powerpoint/2010/main" val="2336683350"/>
              </p:ext>
            </p:extLst>
          </p:nvPr>
        </p:nvGraphicFramePr>
        <p:xfrm>
          <a:off x="8853464" y="3211081"/>
          <a:ext cx="2047922" cy="11068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CuadroTexto 5"/>
          <p:cNvSpPr txBox="1"/>
          <p:nvPr/>
        </p:nvSpPr>
        <p:spPr>
          <a:xfrm>
            <a:off x="2615567" y="1942413"/>
            <a:ext cx="2560320" cy="523220"/>
          </a:xfrm>
          <a:prstGeom prst="rect">
            <a:avLst/>
          </a:prstGeom>
          <a:noFill/>
        </p:spPr>
        <p:txBody>
          <a:bodyPr wrap="square" rtlCol="0">
            <a:spAutoFit/>
          </a:bodyPr>
          <a:lstStyle/>
          <a:p>
            <a:pPr algn="ctr"/>
            <a:r>
              <a:rPr lang="es-ES_tradnl" sz="2800" dirty="0">
                <a:solidFill>
                  <a:srgbClr val="FFC000"/>
                </a:solidFill>
                <a:effectLst>
                  <a:outerShdw blurRad="38100" dist="38100" dir="2700000" algn="tl">
                    <a:srgbClr val="000000">
                      <a:alpha val="43137"/>
                    </a:srgbClr>
                  </a:outerShdw>
                </a:effectLst>
              </a:rPr>
              <a:t>Daño Renal</a:t>
            </a:r>
          </a:p>
        </p:txBody>
      </p:sp>
      <p:sp>
        <p:nvSpPr>
          <p:cNvPr id="7" name="CuadroTexto 6"/>
          <p:cNvSpPr txBox="1"/>
          <p:nvPr/>
        </p:nvSpPr>
        <p:spPr>
          <a:xfrm>
            <a:off x="7374732" y="1956554"/>
            <a:ext cx="4748164" cy="523220"/>
          </a:xfrm>
          <a:prstGeom prst="rect">
            <a:avLst/>
          </a:prstGeom>
          <a:noFill/>
        </p:spPr>
        <p:txBody>
          <a:bodyPr wrap="square" rtlCol="0">
            <a:spAutoFit/>
          </a:bodyPr>
          <a:lstStyle/>
          <a:p>
            <a:pPr algn="ctr"/>
            <a:r>
              <a:rPr lang="es-ES_tradnl" sz="2800" dirty="0" err="1">
                <a:solidFill>
                  <a:srgbClr val="FFC000"/>
                </a:solidFill>
                <a:effectLst>
                  <a:outerShdw blurRad="38100" dist="38100" dir="2700000" algn="tl">
                    <a:srgbClr val="000000">
                      <a:alpha val="43137"/>
                    </a:srgbClr>
                  </a:outerShdw>
                </a:effectLst>
              </a:rPr>
              <a:t>Disminuci</a:t>
            </a:r>
            <a:r>
              <a:rPr lang="es-ES" sz="2800" dirty="0" err="1">
                <a:solidFill>
                  <a:srgbClr val="FFC000"/>
                </a:solidFill>
                <a:effectLst>
                  <a:outerShdw blurRad="38100" dist="38100" dir="2700000" algn="tl">
                    <a:srgbClr val="000000">
                      <a:alpha val="43137"/>
                    </a:srgbClr>
                  </a:outerShdw>
                </a:effectLst>
              </a:rPr>
              <a:t>ón</a:t>
            </a:r>
            <a:r>
              <a:rPr lang="es-ES" sz="2800" dirty="0">
                <a:solidFill>
                  <a:srgbClr val="FFC000"/>
                </a:solidFill>
                <a:effectLst>
                  <a:outerShdw blurRad="38100" dist="38100" dir="2700000" algn="tl">
                    <a:srgbClr val="000000">
                      <a:alpha val="43137"/>
                    </a:srgbClr>
                  </a:outerShdw>
                </a:effectLst>
              </a:rPr>
              <a:t> de Función renal</a:t>
            </a:r>
            <a:endParaRPr lang="es-ES_tradnl" sz="2800" dirty="0">
              <a:solidFill>
                <a:srgbClr val="FFC000"/>
              </a:solidFill>
              <a:effectLst>
                <a:outerShdw blurRad="38100" dist="38100" dir="2700000" algn="tl">
                  <a:srgbClr val="000000">
                    <a:alpha val="43137"/>
                  </a:srgbClr>
                </a:outerShdw>
              </a:effectLst>
            </a:endParaRPr>
          </a:p>
        </p:txBody>
      </p:sp>
      <p:sp>
        <p:nvSpPr>
          <p:cNvPr id="8" name="Rectángulo 7"/>
          <p:cNvSpPr/>
          <p:nvPr/>
        </p:nvSpPr>
        <p:spPr>
          <a:xfrm>
            <a:off x="1072942" y="6424078"/>
            <a:ext cx="8392160" cy="276999"/>
          </a:xfrm>
          <a:prstGeom prst="rect">
            <a:avLst/>
          </a:prstGeom>
        </p:spPr>
        <p:txBody>
          <a:bodyPr wrap="square">
            <a:spAutoFit/>
          </a:bodyPr>
          <a:lstStyle/>
          <a:p>
            <a:r>
              <a:rPr lang="es-ES_tradnl" sz="1200" dirty="0" err="1"/>
              <a:t>Kidney</a:t>
            </a:r>
            <a:r>
              <a:rPr lang="es-ES_tradnl" sz="1200" dirty="0"/>
              <a:t> International </a:t>
            </a:r>
            <a:r>
              <a:rPr lang="es-ES_tradnl" sz="1200" dirty="0" err="1"/>
              <a:t>Supplements</a:t>
            </a:r>
            <a:r>
              <a:rPr lang="es-ES_tradnl" sz="1200" dirty="0"/>
              <a:t> (2013) 3, 4; doi:10.1038/kisup.2012.76</a:t>
            </a:r>
          </a:p>
        </p:txBody>
      </p:sp>
      <p:sp>
        <p:nvSpPr>
          <p:cNvPr id="9" name="Cerrar llave 8">
            <a:extLst>
              <a:ext uri="{FF2B5EF4-FFF2-40B4-BE49-F238E27FC236}">
                <a16:creationId xmlns:a16="http://schemas.microsoft.com/office/drawing/2014/main" id="{AC21381B-7B28-42EC-99CD-DE6EAE393928}"/>
              </a:ext>
            </a:extLst>
          </p:cNvPr>
          <p:cNvSpPr/>
          <p:nvPr/>
        </p:nvSpPr>
        <p:spPr>
          <a:xfrm rot="16200000">
            <a:off x="3352802" y="-808297"/>
            <a:ext cx="1085850" cy="7791453"/>
          </a:xfrm>
          <a:prstGeom prst="rightBrace">
            <a:avLst/>
          </a:prstGeom>
          <a:ln w="38100">
            <a:solidFill>
              <a:schemeClr val="tx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A" dirty="0"/>
          </a:p>
        </p:txBody>
      </p:sp>
      <p:cxnSp>
        <p:nvCxnSpPr>
          <p:cNvPr id="11" name="Conector recto de flecha 10">
            <a:extLst>
              <a:ext uri="{FF2B5EF4-FFF2-40B4-BE49-F238E27FC236}">
                <a16:creationId xmlns:a16="http://schemas.microsoft.com/office/drawing/2014/main" id="{7188CFB2-DD16-44A0-8DE1-2EEEBC19B7B1}"/>
              </a:ext>
            </a:extLst>
          </p:cNvPr>
          <p:cNvCxnSpPr>
            <a:cxnSpLocks/>
          </p:cNvCxnSpPr>
          <p:nvPr/>
        </p:nvCxnSpPr>
        <p:spPr>
          <a:xfrm>
            <a:off x="9877425" y="2465633"/>
            <a:ext cx="0" cy="62179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85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2" descr="Image result for CHRONIC KIDNEY DISEASE ULTRASOUND">
            <a:extLst>
              <a:ext uri="{FF2B5EF4-FFF2-40B4-BE49-F238E27FC236}">
                <a16:creationId xmlns:a16="http://schemas.microsoft.com/office/drawing/2014/main" id="{C56FCF90-23B6-4C68-8B0B-023572D263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962"/>
          <a:stretch/>
        </p:blipFill>
        <p:spPr bwMode="auto">
          <a:xfrm>
            <a:off x="484632" y="2229942"/>
            <a:ext cx="3517119" cy="23919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diabetic nephropathy">
            <a:extLst>
              <a:ext uri="{FF2B5EF4-FFF2-40B4-BE49-F238E27FC236}">
                <a16:creationId xmlns:a16="http://schemas.microsoft.com/office/drawing/2014/main" id="{394A1C66-16C5-45B2-84A0-9572FEB2A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0676" y="2267447"/>
            <a:ext cx="3537345" cy="23169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Image result for urinary sediment">
            <a:extLst>
              <a:ext uri="{FF2B5EF4-FFF2-40B4-BE49-F238E27FC236}">
                <a16:creationId xmlns:a16="http://schemas.microsoft.com/office/drawing/2014/main" id="{33F314C6-68D8-48C7-8A47-AFC73FB0AF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2336" y="2252089"/>
            <a:ext cx="3517120" cy="2347677"/>
          </a:xfrm>
          <a:prstGeom prst="rect">
            <a:avLst/>
          </a:prstGeom>
          <a:noFill/>
          <a:extLst>
            <a:ext uri="{909E8E84-426E-40DD-AFC4-6F175D3DCCD1}">
              <a14:hiddenFill xmlns:a14="http://schemas.microsoft.com/office/drawing/2010/main">
                <a:solidFill>
                  <a:srgbClr val="FFFFFF"/>
                </a:solidFill>
              </a14:hiddenFill>
            </a:ext>
          </a:extLst>
        </p:spPr>
      </p:pic>
      <p:sp>
        <p:nvSpPr>
          <p:cNvPr id="19" name="Título 1">
            <a:extLst>
              <a:ext uri="{FF2B5EF4-FFF2-40B4-BE49-F238E27FC236}">
                <a16:creationId xmlns:a16="http://schemas.microsoft.com/office/drawing/2014/main" id="{AFFBD3D7-7953-42D5-8A20-43E0E04E8E1E}"/>
              </a:ext>
            </a:extLst>
          </p:cNvPr>
          <p:cNvSpPr txBox="1">
            <a:spLocks/>
          </p:cNvSpPr>
          <p:nvPr/>
        </p:nvSpPr>
        <p:spPr>
          <a:xfrm>
            <a:off x="1343024" y="505539"/>
            <a:ext cx="9202665" cy="935503"/>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3600" kern="1200" cap="all"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_tradnl" sz="3100">
                <a:solidFill>
                  <a:srgbClr val="FFC000"/>
                </a:solidFill>
                <a:effectLst>
                  <a:outerShdw blurRad="38100" dist="38100" dir="2700000" algn="tl">
                    <a:srgbClr val="000000">
                      <a:alpha val="43137"/>
                    </a:srgbClr>
                  </a:outerShdw>
                </a:effectLst>
              </a:rPr>
              <a:t>DEFINICI</a:t>
            </a:r>
            <a:r>
              <a:rPr lang="es-ES" sz="3100">
                <a:solidFill>
                  <a:srgbClr val="FFC000"/>
                </a:solidFill>
                <a:effectLst>
                  <a:outerShdw blurRad="38100" dist="38100" dir="2700000" algn="tl">
                    <a:srgbClr val="000000">
                      <a:alpha val="43137"/>
                    </a:srgbClr>
                  </a:outerShdw>
                </a:effectLst>
              </a:rPr>
              <a:t>ÓN DE ERC: daño renal o disminución de función renal por ≥ 3 meses</a:t>
            </a:r>
            <a:br>
              <a:rPr lang="es-ES" sz="3100">
                <a:solidFill>
                  <a:srgbClr val="FFC000"/>
                </a:solidFill>
                <a:effectLst>
                  <a:outerShdw blurRad="38100" dist="38100" dir="2700000" algn="tl">
                    <a:srgbClr val="000000">
                      <a:alpha val="43137"/>
                    </a:srgbClr>
                  </a:outerShdw>
                </a:effectLst>
              </a:rPr>
            </a:br>
            <a:r>
              <a:rPr lang="es-ES" sz="2700">
                <a:solidFill>
                  <a:srgbClr val="FFC000"/>
                </a:solidFill>
                <a:effectLst>
                  <a:outerShdw blurRad="38100" dist="38100" dir="2700000" algn="tl">
                    <a:srgbClr val="000000">
                      <a:alpha val="43137"/>
                    </a:srgbClr>
                  </a:outerShdw>
                </a:effectLst>
              </a:rPr>
              <a:t>(independiente de la causa)</a:t>
            </a:r>
            <a:endParaRPr lang="es-ES_tradnl" sz="2700" dirty="0">
              <a:solidFill>
                <a:srgbClr val="FFC000"/>
              </a:solidFill>
              <a:effectLst>
                <a:outerShdw blurRad="38100" dist="38100" dir="2700000" algn="tl">
                  <a:srgbClr val="000000">
                    <a:alpha val="43137"/>
                  </a:srgbClr>
                </a:outerShdw>
              </a:effectLst>
            </a:endParaRPr>
          </a:p>
        </p:txBody>
      </p:sp>
      <p:sp>
        <p:nvSpPr>
          <p:cNvPr id="20" name="CuadroTexto 19">
            <a:extLst>
              <a:ext uri="{FF2B5EF4-FFF2-40B4-BE49-F238E27FC236}">
                <a16:creationId xmlns:a16="http://schemas.microsoft.com/office/drawing/2014/main" id="{333A82A3-D0BA-4B70-BC53-EE147BD85816}"/>
              </a:ext>
            </a:extLst>
          </p:cNvPr>
          <p:cNvSpPr txBox="1"/>
          <p:nvPr/>
        </p:nvSpPr>
        <p:spPr>
          <a:xfrm>
            <a:off x="4664196" y="1573882"/>
            <a:ext cx="2560320" cy="523220"/>
          </a:xfrm>
          <a:prstGeom prst="rect">
            <a:avLst/>
          </a:prstGeom>
          <a:noFill/>
        </p:spPr>
        <p:txBody>
          <a:bodyPr wrap="square" rtlCol="0">
            <a:spAutoFit/>
          </a:bodyPr>
          <a:lstStyle/>
          <a:p>
            <a:pPr algn="ctr"/>
            <a:r>
              <a:rPr lang="es-ES_tradnl" sz="2800" dirty="0">
                <a:solidFill>
                  <a:srgbClr val="FFC000"/>
                </a:solidFill>
                <a:effectLst>
                  <a:outerShdw blurRad="38100" dist="38100" dir="2700000" algn="tl">
                    <a:srgbClr val="000000">
                      <a:alpha val="43137"/>
                    </a:srgbClr>
                  </a:outerShdw>
                </a:effectLst>
              </a:rPr>
              <a:t>Daño Renal</a:t>
            </a:r>
          </a:p>
        </p:txBody>
      </p:sp>
    </p:spTree>
    <p:extLst>
      <p:ext uri="{BB962C8B-B14F-4D97-AF65-F5344CB8AC3E}">
        <p14:creationId xmlns:p14="http://schemas.microsoft.com/office/powerpoint/2010/main" val="1663783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3" t="27692" r="2875" b="3077"/>
          <a:stretch/>
        </p:blipFill>
        <p:spPr bwMode="auto">
          <a:xfrm>
            <a:off x="1973766" y="174061"/>
            <a:ext cx="9913434" cy="6578431"/>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5088835" y="174061"/>
            <a:ext cx="6268278" cy="369332"/>
          </a:xfrm>
          <a:prstGeom prst="rect">
            <a:avLst/>
          </a:prstGeom>
          <a:noFill/>
          <a:ln w="28575">
            <a:solidFill>
              <a:srgbClr val="C00000"/>
            </a:solidFill>
          </a:ln>
        </p:spPr>
        <p:txBody>
          <a:bodyPr wrap="square" rtlCol="0">
            <a:spAutoFit/>
          </a:bodyPr>
          <a:lstStyle/>
          <a:p>
            <a:endParaRPr lang="es-ES_tradnl"/>
          </a:p>
        </p:txBody>
      </p:sp>
      <p:sp>
        <p:nvSpPr>
          <p:cNvPr id="7" name="CuadroTexto 6"/>
          <p:cNvSpPr txBox="1"/>
          <p:nvPr/>
        </p:nvSpPr>
        <p:spPr>
          <a:xfrm>
            <a:off x="5088834" y="1466148"/>
            <a:ext cx="6665843" cy="323165"/>
          </a:xfrm>
          <a:prstGeom prst="rect">
            <a:avLst/>
          </a:prstGeom>
          <a:noFill/>
          <a:ln w="28575">
            <a:solidFill>
              <a:srgbClr val="C00000"/>
            </a:solidFill>
          </a:ln>
        </p:spPr>
        <p:txBody>
          <a:bodyPr wrap="square" rtlCol="0">
            <a:spAutoFit/>
          </a:bodyPr>
          <a:lstStyle/>
          <a:p>
            <a:endParaRPr lang="es-ES_tradnl" sz="1500"/>
          </a:p>
        </p:txBody>
      </p:sp>
      <p:sp>
        <p:nvSpPr>
          <p:cNvPr id="8" name="CuadroTexto 7"/>
          <p:cNvSpPr txBox="1"/>
          <p:nvPr/>
        </p:nvSpPr>
        <p:spPr>
          <a:xfrm>
            <a:off x="5088834" y="2624946"/>
            <a:ext cx="6665843" cy="323165"/>
          </a:xfrm>
          <a:prstGeom prst="rect">
            <a:avLst/>
          </a:prstGeom>
          <a:noFill/>
          <a:ln w="28575">
            <a:solidFill>
              <a:srgbClr val="C00000"/>
            </a:solidFill>
          </a:ln>
        </p:spPr>
        <p:txBody>
          <a:bodyPr wrap="square" rtlCol="0">
            <a:spAutoFit/>
          </a:bodyPr>
          <a:lstStyle/>
          <a:p>
            <a:endParaRPr lang="es-ES_tradnl" sz="1500"/>
          </a:p>
        </p:txBody>
      </p:sp>
      <p:sp>
        <p:nvSpPr>
          <p:cNvPr id="9" name="CuadroTexto 8"/>
          <p:cNvSpPr txBox="1"/>
          <p:nvPr/>
        </p:nvSpPr>
        <p:spPr>
          <a:xfrm>
            <a:off x="5088833" y="3877276"/>
            <a:ext cx="6665843" cy="276999"/>
          </a:xfrm>
          <a:prstGeom prst="rect">
            <a:avLst/>
          </a:prstGeom>
          <a:noFill/>
          <a:ln w="28575">
            <a:solidFill>
              <a:srgbClr val="C00000"/>
            </a:solidFill>
          </a:ln>
        </p:spPr>
        <p:txBody>
          <a:bodyPr wrap="square" rtlCol="0">
            <a:spAutoFit/>
          </a:bodyPr>
          <a:lstStyle/>
          <a:p>
            <a:endParaRPr lang="es-ES_tradnl" sz="1200" dirty="0"/>
          </a:p>
        </p:txBody>
      </p:sp>
      <p:sp>
        <p:nvSpPr>
          <p:cNvPr id="10" name="CuadroTexto 9"/>
          <p:cNvSpPr txBox="1"/>
          <p:nvPr/>
        </p:nvSpPr>
        <p:spPr>
          <a:xfrm>
            <a:off x="5088832" y="4874491"/>
            <a:ext cx="6798368" cy="353943"/>
          </a:xfrm>
          <a:prstGeom prst="rect">
            <a:avLst/>
          </a:prstGeom>
          <a:noFill/>
          <a:ln w="28575">
            <a:solidFill>
              <a:srgbClr val="C00000"/>
            </a:solidFill>
          </a:ln>
        </p:spPr>
        <p:txBody>
          <a:bodyPr wrap="square" rtlCol="0">
            <a:spAutoFit/>
          </a:bodyPr>
          <a:lstStyle/>
          <a:p>
            <a:endParaRPr lang="es-ES_tradnl" sz="1700" dirty="0"/>
          </a:p>
        </p:txBody>
      </p:sp>
      <p:pic>
        <p:nvPicPr>
          <p:cNvPr id="7170" name="Picture 2" descr="Image result for diagnosis">
            <a:extLst>
              <a:ext uri="{FF2B5EF4-FFF2-40B4-BE49-F238E27FC236}">
                <a16:creationId xmlns:a16="http://schemas.microsoft.com/office/drawing/2014/main" id="{6571A4C8-DD6F-4C15-9EA0-5375C92FD3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75" y="1944255"/>
            <a:ext cx="4651508" cy="31072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2" name="CuadroTexto 11">
            <a:extLst>
              <a:ext uri="{FF2B5EF4-FFF2-40B4-BE49-F238E27FC236}">
                <a16:creationId xmlns:a16="http://schemas.microsoft.com/office/drawing/2014/main" id="{A57E2AE2-5BDC-408D-99E2-E1C37533364E}"/>
              </a:ext>
            </a:extLst>
          </p:cNvPr>
          <p:cNvSpPr txBox="1"/>
          <p:nvPr/>
        </p:nvSpPr>
        <p:spPr>
          <a:xfrm>
            <a:off x="437323" y="2948111"/>
            <a:ext cx="3715746" cy="1169551"/>
          </a:xfrm>
          <a:prstGeom prst="rect">
            <a:avLst/>
          </a:prstGeom>
          <a:solidFill>
            <a:srgbClr val="134770"/>
          </a:solidFill>
        </p:spPr>
        <p:txBody>
          <a:bodyPr wrap="square" rtlCol="0">
            <a:spAutoFit/>
          </a:bodyPr>
          <a:lstStyle/>
          <a:p>
            <a:pPr algn="ctr"/>
            <a:r>
              <a:rPr lang="es-PA" sz="3500" dirty="0">
                <a:solidFill>
                  <a:schemeClr val="bg1"/>
                </a:solidFill>
              </a:rPr>
              <a:t>EVIDENCIA DE DAÑO RENAL</a:t>
            </a:r>
          </a:p>
        </p:txBody>
      </p:sp>
    </p:spTree>
    <p:extLst>
      <p:ext uri="{BB962C8B-B14F-4D97-AF65-F5344CB8AC3E}">
        <p14:creationId xmlns:p14="http://schemas.microsoft.com/office/powerpoint/2010/main" val="1651781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2EE179-A0B2-45F9-A339-6F2EDD88DEDC}"/>
              </a:ext>
            </a:extLst>
          </p:cNvPr>
          <p:cNvSpPr>
            <a:spLocks noGrp="1"/>
          </p:cNvSpPr>
          <p:nvPr>
            <p:ph type="title"/>
          </p:nvPr>
        </p:nvSpPr>
        <p:spPr>
          <a:xfrm>
            <a:off x="2321050" y="191255"/>
            <a:ext cx="6946647" cy="996498"/>
          </a:xfrm>
        </p:spPr>
        <p:txBody>
          <a:bodyPr>
            <a:normAutofit/>
          </a:bodyPr>
          <a:lstStyle/>
          <a:p>
            <a:pPr algn="ctr"/>
            <a:r>
              <a:rPr lang="es-PA" sz="5000" dirty="0">
                <a:solidFill>
                  <a:srgbClr val="FFC000"/>
                </a:solidFill>
                <a:effectLst>
                  <a:outerShdw blurRad="38100" dist="38100" dir="2700000" algn="tl">
                    <a:srgbClr val="000000">
                      <a:alpha val="43137"/>
                    </a:srgbClr>
                  </a:outerShdw>
                </a:effectLst>
              </a:rPr>
              <a:t>FUNCIÓN RENAL</a:t>
            </a:r>
          </a:p>
        </p:txBody>
      </p:sp>
      <p:graphicFrame>
        <p:nvGraphicFramePr>
          <p:cNvPr id="4" name="Diagrama 3">
            <a:extLst>
              <a:ext uri="{FF2B5EF4-FFF2-40B4-BE49-F238E27FC236}">
                <a16:creationId xmlns:a16="http://schemas.microsoft.com/office/drawing/2014/main" id="{6440B9CD-A376-4096-A2CA-187BEDB146A3}"/>
              </a:ext>
            </a:extLst>
          </p:cNvPr>
          <p:cNvGraphicFramePr/>
          <p:nvPr>
            <p:extLst>
              <p:ext uri="{D42A27DB-BD31-4B8C-83A1-F6EECF244321}">
                <p14:modId xmlns:p14="http://schemas.microsoft.com/office/powerpoint/2010/main" val="4078866801"/>
              </p:ext>
            </p:extLst>
          </p:nvPr>
        </p:nvGraphicFramePr>
        <p:xfrm>
          <a:off x="1286669" y="1025912"/>
          <a:ext cx="9015411" cy="2906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a:extLst>
              <a:ext uri="{FF2B5EF4-FFF2-40B4-BE49-F238E27FC236}">
                <a16:creationId xmlns:a16="http://schemas.microsoft.com/office/drawing/2014/main" id="{374091F0-AE06-4470-95C4-64BB6A51161F}"/>
              </a:ext>
            </a:extLst>
          </p:cNvPr>
          <p:cNvGraphicFramePr/>
          <p:nvPr>
            <p:extLst>
              <p:ext uri="{D42A27DB-BD31-4B8C-83A1-F6EECF244321}">
                <p14:modId xmlns:p14="http://schemas.microsoft.com/office/powerpoint/2010/main" val="3039680955"/>
              </p:ext>
            </p:extLst>
          </p:nvPr>
        </p:nvGraphicFramePr>
        <p:xfrm>
          <a:off x="1286669" y="4245592"/>
          <a:ext cx="9015411" cy="19431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CuadroTexto 5">
            <a:extLst>
              <a:ext uri="{FF2B5EF4-FFF2-40B4-BE49-F238E27FC236}">
                <a16:creationId xmlns:a16="http://schemas.microsoft.com/office/drawing/2014/main" id="{F4DE305A-5D25-4DF6-9394-33C1304656F5}"/>
              </a:ext>
            </a:extLst>
          </p:cNvPr>
          <p:cNvSpPr txBox="1"/>
          <p:nvPr/>
        </p:nvSpPr>
        <p:spPr>
          <a:xfrm>
            <a:off x="2076449" y="3491071"/>
            <a:ext cx="1400175" cy="707886"/>
          </a:xfrm>
          <a:prstGeom prst="rect">
            <a:avLst/>
          </a:prstGeom>
          <a:noFill/>
        </p:spPr>
        <p:txBody>
          <a:bodyPr wrap="square" rtlCol="0">
            <a:spAutoFit/>
          </a:bodyPr>
          <a:lstStyle/>
          <a:p>
            <a:pPr algn="ctr"/>
            <a:r>
              <a:rPr lang="es-PA" sz="4000" dirty="0">
                <a:effectLst>
                  <a:outerShdw blurRad="38100" dist="38100" dir="2700000" algn="tl">
                    <a:srgbClr val="000000">
                      <a:alpha val="43137"/>
                    </a:srgbClr>
                  </a:outerShdw>
                </a:effectLst>
              </a:rPr>
              <a:t>TFG</a:t>
            </a:r>
          </a:p>
        </p:txBody>
      </p:sp>
      <p:sp>
        <p:nvSpPr>
          <p:cNvPr id="7" name="Elipse 6">
            <a:extLst>
              <a:ext uri="{FF2B5EF4-FFF2-40B4-BE49-F238E27FC236}">
                <a16:creationId xmlns:a16="http://schemas.microsoft.com/office/drawing/2014/main" id="{D55B5F2F-A1A5-4EF6-9F0A-5D9E75D60978}"/>
              </a:ext>
            </a:extLst>
          </p:cNvPr>
          <p:cNvSpPr/>
          <p:nvPr/>
        </p:nvSpPr>
        <p:spPr>
          <a:xfrm>
            <a:off x="1838324" y="4591282"/>
            <a:ext cx="1638300" cy="523875"/>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dirty="0"/>
          </a:p>
        </p:txBody>
      </p:sp>
    </p:spTree>
    <p:extLst>
      <p:ext uri="{BB962C8B-B14F-4D97-AF65-F5344CB8AC3E}">
        <p14:creationId xmlns:p14="http://schemas.microsoft.com/office/powerpoint/2010/main" val="22819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46D76B09-FD59-4A76-A9F2-6682470CA33A}"/>
                                            </p:graphicEl>
                                          </p:spTgt>
                                        </p:tgtEl>
                                        <p:attrNameLst>
                                          <p:attrName>style.visibility</p:attrName>
                                        </p:attrNameLst>
                                      </p:cBhvr>
                                      <p:to>
                                        <p:strVal val="visible"/>
                                      </p:to>
                                    </p:set>
                                    <p:animEffect transition="in" filter="fade">
                                      <p:cBhvr>
                                        <p:cTn id="7" dur="1000"/>
                                        <p:tgtEl>
                                          <p:spTgt spid="4">
                                            <p:graphicEl>
                                              <a:dgm id="{46D76B09-FD59-4A76-A9F2-6682470CA33A}"/>
                                            </p:graphicEl>
                                          </p:spTgt>
                                        </p:tgtEl>
                                      </p:cBhvr>
                                    </p:animEffect>
                                    <p:anim calcmode="lin" valueType="num">
                                      <p:cBhvr>
                                        <p:cTn id="8" dur="1000" fill="hold"/>
                                        <p:tgtEl>
                                          <p:spTgt spid="4">
                                            <p:graphicEl>
                                              <a:dgm id="{46D76B09-FD59-4A76-A9F2-6682470CA33A}"/>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46D76B09-FD59-4A76-A9F2-6682470CA33A}"/>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graphicEl>
                                              <a:dgm id="{46D76B09-FD59-4A76-A9F2-6682470CA33A}"/>
                                            </p:graphicEl>
                                          </p:spTgt>
                                        </p:tgtEl>
                                        <p:attrNameLst>
                                          <p:attrName>style.visibility</p:attrName>
                                        </p:attrNameLst>
                                      </p:cBhvr>
                                      <p:to>
                                        <p:strVal val="visible"/>
                                      </p:to>
                                    </p:set>
                                    <p:animEffect transition="in" filter="fade">
                                      <p:cBhvr>
                                        <p:cTn id="21" dur="1000"/>
                                        <p:tgtEl>
                                          <p:spTgt spid="5">
                                            <p:graphicEl>
                                              <a:dgm id="{46D76B09-FD59-4A76-A9F2-6682470CA33A}"/>
                                            </p:graphicEl>
                                          </p:spTgt>
                                        </p:tgtEl>
                                      </p:cBhvr>
                                    </p:animEffect>
                                    <p:anim calcmode="lin" valueType="num">
                                      <p:cBhvr>
                                        <p:cTn id="22" dur="1000" fill="hold"/>
                                        <p:tgtEl>
                                          <p:spTgt spid="5">
                                            <p:graphicEl>
                                              <a:dgm id="{46D76B09-FD59-4A76-A9F2-6682470CA33A}"/>
                                            </p:graphicEl>
                                          </p:spTgt>
                                        </p:tgtEl>
                                        <p:attrNameLst>
                                          <p:attrName>ppt_x</p:attrName>
                                        </p:attrNameLst>
                                      </p:cBhvr>
                                      <p:tavLst>
                                        <p:tav tm="0">
                                          <p:val>
                                            <p:strVal val="#ppt_x"/>
                                          </p:val>
                                        </p:tav>
                                        <p:tav tm="100000">
                                          <p:val>
                                            <p:strVal val="#ppt_x"/>
                                          </p:val>
                                        </p:tav>
                                      </p:tavLst>
                                    </p:anim>
                                    <p:anim calcmode="lin" valueType="num">
                                      <p:cBhvr>
                                        <p:cTn id="23" dur="1000" fill="hold"/>
                                        <p:tgtEl>
                                          <p:spTgt spid="5">
                                            <p:graphicEl>
                                              <a:dgm id="{46D76B09-FD59-4A76-A9F2-6682470CA33A}"/>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graphicEl>
                                              <a:dgm id="{14403307-DFB1-4947-BC17-975B62C0203F}"/>
                                            </p:graphicEl>
                                          </p:spTgt>
                                        </p:tgtEl>
                                        <p:attrNameLst>
                                          <p:attrName>style.visibility</p:attrName>
                                        </p:attrNameLst>
                                      </p:cBhvr>
                                      <p:to>
                                        <p:strVal val="visible"/>
                                      </p:to>
                                    </p:set>
                                    <p:animEffect transition="in" filter="fade">
                                      <p:cBhvr>
                                        <p:cTn id="33" dur="1000"/>
                                        <p:tgtEl>
                                          <p:spTgt spid="4">
                                            <p:graphicEl>
                                              <a:dgm id="{14403307-DFB1-4947-BC17-975B62C0203F}"/>
                                            </p:graphicEl>
                                          </p:spTgt>
                                        </p:tgtEl>
                                      </p:cBhvr>
                                    </p:animEffect>
                                    <p:anim calcmode="lin" valueType="num">
                                      <p:cBhvr>
                                        <p:cTn id="34" dur="1000" fill="hold"/>
                                        <p:tgtEl>
                                          <p:spTgt spid="4">
                                            <p:graphicEl>
                                              <a:dgm id="{14403307-DFB1-4947-BC17-975B62C0203F}"/>
                                            </p:graphicEl>
                                          </p:spTgt>
                                        </p:tgtEl>
                                        <p:attrNameLst>
                                          <p:attrName>ppt_x</p:attrName>
                                        </p:attrNameLst>
                                      </p:cBhvr>
                                      <p:tavLst>
                                        <p:tav tm="0">
                                          <p:val>
                                            <p:strVal val="#ppt_x"/>
                                          </p:val>
                                        </p:tav>
                                        <p:tav tm="100000">
                                          <p:val>
                                            <p:strVal val="#ppt_x"/>
                                          </p:val>
                                        </p:tav>
                                      </p:tavLst>
                                    </p:anim>
                                    <p:anim calcmode="lin" valueType="num">
                                      <p:cBhvr>
                                        <p:cTn id="35" dur="1000" fill="hold"/>
                                        <p:tgtEl>
                                          <p:spTgt spid="4">
                                            <p:graphicEl>
                                              <a:dgm id="{14403307-DFB1-4947-BC17-975B62C0203F}"/>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graphicEl>
                                              <a:dgm id="{AAFB5D63-7CCC-4EFE-86C3-7E60A084A4B3}"/>
                                            </p:graphicEl>
                                          </p:spTgt>
                                        </p:tgtEl>
                                        <p:attrNameLst>
                                          <p:attrName>style.visibility</p:attrName>
                                        </p:attrNameLst>
                                      </p:cBhvr>
                                      <p:to>
                                        <p:strVal val="visible"/>
                                      </p:to>
                                    </p:set>
                                    <p:animEffect transition="in" filter="fade">
                                      <p:cBhvr>
                                        <p:cTn id="40" dur="1000"/>
                                        <p:tgtEl>
                                          <p:spTgt spid="4">
                                            <p:graphicEl>
                                              <a:dgm id="{AAFB5D63-7CCC-4EFE-86C3-7E60A084A4B3}"/>
                                            </p:graphicEl>
                                          </p:spTgt>
                                        </p:tgtEl>
                                      </p:cBhvr>
                                    </p:animEffect>
                                    <p:anim calcmode="lin" valueType="num">
                                      <p:cBhvr>
                                        <p:cTn id="41" dur="1000" fill="hold"/>
                                        <p:tgtEl>
                                          <p:spTgt spid="4">
                                            <p:graphicEl>
                                              <a:dgm id="{AAFB5D63-7CCC-4EFE-86C3-7E60A084A4B3}"/>
                                            </p:graphicEl>
                                          </p:spTgt>
                                        </p:tgtEl>
                                        <p:attrNameLst>
                                          <p:attrName>ppt_x</p:attrName>
                                        </p:attrNameLst>
                                      </p:cBhvr>
                                      <p:tavLst>
                                        <p:tav tm="0">
                                          <p:val>
                                            <p:strVal val="#ppt_x"/>
                                          </p:val>
                                        </p:tav>
                                        <p:tav tm="100000">
                                          <p:val>
                                            <p:strVal val="#ppt_x"/>
                                          </p:val>
                                        </p:tav>
                                      </p:tavLst>
                                    </p:anim>
                                    <p:anim calcmode="lin" valueType="num">
                                      <p:cBhvr>
                                        <p:cTn id="42" dur="1000" fill="hold"/>
                                        <p:tgtEl>
                                          <p:spTgt spid="4">
                                            <p:graphicEl>
                                              <a:dgm id="{AAFB5D63-7CCC-4EFE-86C3-7E60A084A4B3}"/>
                                            </p:graphic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5">
                                            <p:graphicEl>
                                              <a:dgm id="{14403307-DFB1-4947-BC17-975B62C0203F}"/>
                                            </p:graphicEl>
                                          </p:spTgt>
                                        </p:tgtEl>
                                        <p:attrNameLst>
                                          <p:attrName>style.visibility</p:attrName>
                                        </p:attrNameLst>
                                      </p:cBhvr>
                                      <p:to>
                                        <p:strVal val="visible"/>
                                      </p:to>
                                    </p:set>
                                    <p:animEffect transition="in" filter="fade">
                                      <p:cBhvr>
                                        <p:cTn id="47" dur="1000"/>
                                        <p:tgtEl>
                                          <p:spTgt spid="5">
                                            <p:graphicEl>
                                              <a:dgm id="{14403307-DFB1-4947-BC17-975B62C0203F}"/>
                                            </p:graphicEl>
                                          </p:spTgt>
                                        </p:tgtEl>
                                      </p:cBhvr>
                                    </p:animEffect>
                                    <p:anim calcmode="lin" valueType="num">
                                      <p:cBhvr>
                                        <p:cTn id="48" dur="1000" fill="hold"/>
                                        <p:tgtEl>
                                          <p:spTgt spid="5">
                                            <p:graphicEl>
                                              <a:dgm id="{14403307-DFB1-4947-BC17-975B62C0203F}"/>
                                            </p:graphicEl>
                                          </p:spTgt>
                                        </p:tgtEl>
                                        <p:attrNameLst>
                                          <p:attrName>ppt_x</p:attrName>
                                        </p:attrNameLst>
                                      </p:cBhvr>
                                      <p:tavLst>
                                        <p:tav tm="0">
                                          <p:val>
                                            <p:strVal val="#ppt_x"/>
                                          </p:val>
                                        </p:tav>
                                        <p:tav tm="100000">
                                          <p:val>
                                            <p:strVal val="#ppt_x"/>
                                          </p:val>
                                        </p:tav>
                                      </p:tavLst>
                                    </p:anim>
                                    <p:anim calcmode="lin" valueType="num">
                                      <p:cBhvr>
                                        <p:cTn id="49" dur="1000" fill="hold"/>
                                        <p:tgtEl>
                                          <p:spTgt spid="5">
                                            <p:graphicEl>
                                              <a:dgm id="{14403307-DFB1-4947-BC17-975B62C0203F}"/>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5">
                                            <p:graphicEl>
                                              <a:dgm id="{AAFB5D63-7CCC-4EFE-86C3-7E60A084A4B3}"/>
                                            </p:graphicEl>
                                          </p:spTgt>
                                        </p:tgtEl>
                                        <p:attrNameLst>
                                          <p:attrName>style.visibility</p:attrName>
                                        </p:attrNameLst>
                                      </p:cBhvr>
                                      <p:to>
                                        <p:strVal val="visible"/>
                                      </p:to>
                                    </p:set>
                                    <p:animEffect transition="in" filter="fade">
                                      <p:cBhvr>
                                        <p:cTn id="54" dur="1000"/>
                                        <p:tgtEl>
                                          <p:spTgt spid="5">
                                            <p:graphicEl>
                                              <a:dgm id="{AAFB5D63-7CCC-4EFE-86C3-7E60A084A4B3}"/>
                                            </p:graphicEl>
                                          </p:spTgt>
                                        </p:tgtEl>
                                      </p:cBhvr>
                                    </p:animEffect>
                                    <p:anim calcmode="lin" valueType="num">
                                      <p:cBhvr>
                                        <p:cTn id="55" dur="1000" fill="hold"/>
                                        <p:tgtEl>
                                          <p:spTgt spid="5">
                                            <p:graphicEl>
                                              <a:dgm id="{AAFB5D63-7CCC-4EFE-86C3-7E60A084A4B3}"/>
                                            </p:graphicEl>
                                          </p:spTgt>
                                        </p:tgtEl>
                                        <p:attrNameLst>
                                          <p:attrName>ppt_x</p:attrName>
                                        </p:attrNameLst>
                                      </p:cBhvr>
                                      <p:tavLst>
                                        <p:tav tm="0">
                                          <p:val>
                                            <p:strVal val="#ppt_x"/>
                                          </p:val>
                                        </p:tav>
                                        <p:tav tm="100000">
                                          <p:val>
                                            <p:strVal val="#ppt_x"/>
                                          </p:val>
                                        </p:tav>
                                      </p:tavLst>
                                    </p:anim>
                                    <p:anim calcmode="lin" valueType="num">
                                      <p:cBhvr>
                                        <p:cTn id="56" dur="1000" fill="hold"/>
                                        <p:tgtEl>
                                          <p:spTgt spid="5">
                                            <p:graphicEl>
                                              <a:dgm id="{AAFB5D63-7CCC-4EFE-86C3-7E60A084A4B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Graphic spid="5" grpId="0" uiExpand="1">
        <p:bldSub>
          <a:bldDgm bld="one"/>
        </p:bldSub>
      </p:bldGraphic>
      <p:bldP spid="6" grpId="0"/>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32C545-5AF9-419A-88AC-184A97FB1354}"/>
              </a:ext>
            </a:extLst>
          </p:cNvPr>
          <p:cNvSpPr>
            <a:spLocks noGrp="1"/>
          </p:cNvSpPr>
          <p:nvPr>
            <p:ph type="title"/>
          </p:nvPr>
        </p:nvSpPr>
        <p:spPr/>
        <p:txBody>
          <a:bodyPr/>
          <a:lstStyle/>
          <a:p>
            <a:pPr algn="ctr"/>
            <a:r>
              <a:rPr lang="en-US" dirty="0">
                <a:solidFill>
                  <a:srgbClr val="FFC000"/>
                </a:solidFill>
                <a:effectLst>
                  <a:outerShdw blurRad="38100" dist="38100" dir="2700000" algn="tl">
                    <a:srgbClr val="000000">
                      <a:alpha val="43137"/>
                    </a:srgbClr>
                  </a:outerShdw>
                </a:effectLst>
              </a:rPr>
              <a:t>TASA DE </a:t>
            </a:r>
            <a:r>
              <a:rPr lang="en-US" dirty="0" err="1">
                <a:solidFill>
                  <a:srgbClr val="FFC000"/>
                </a:solidFill>
                <a:effectLst>
                  <a:outerShdw blurRad="38100" dist="38100" dir="2700000" algn="tl">
                    <a:srgbClr val="000000">
                      <a:alpha val="43137"/>
                    </a:srgbClr>
                  </a:outerShdw>
                </a:effectLst>
              </a:rPr>
              <a:t>FIILTRACIóN</a:t>
            </a:r>
            <a:r>
              <a:rPr lang="en-US" dirty="0">
                <a:solidFill>
                  <a:srgbClr val="FFC000"/>
                </a:solidFill>
                <a:effectLst>
                  <a:outerShdw blurRad="38100" dist="38100" dir="2700000" algn="tl">
                    <a:srgbClr val="000000">
                      <a:alpha val="43137"/>
                    </a:srgbClr>
                  </a:outerShdw>
                </a:effectLst>
              </a:rPr>
              <a:t> GLOMERULAR</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CAF45479-5C60-470C-BF68-D2AE9D707FE3}"/>
              </a:ext>
            </a:extLst>
          </p:cNvPr>
          <p:cNvSpPr>
            <a:spLocks noGrp="1"/>
          </p:cNvSpPr>
          <p:nvPr>
            <p:ph idx="1"/>
          </p:nvPr>
        </p:nvSpPr>
        <p:spPr>
          <a:xfrm>
            <a:off x="1141412" y="2249487"/>
            <a:ext cx="10377653" cy="3379417"/>
          </a:xfrm>
          <a:solidFill>
            <a:schemeClr val="bg2"/>
          </a:solidFill>
        </p:spPr>
        <p:txBody>
          <a:bodyPr>
            <a:noAutofit/>
          </a:bodyPr>
          <a:lstStyle/>
          <a:p>
            <a:r>
              <a:rPr lang="en-US" sz="3200" dirty="0">
                <a:effectLst>
                  <a:outerShdw blurRad="38100" dist="38100" dir="2700000" algn="tl">
                    <a:srgbClr val="000000">
                      <a:alpha val="43137"/>
                    </a:srgbClr>
                  </a:outerShdw>
                </a:effectLst>
              </a:rPr>
              <a:t>TFG – MEDIDA DE LA FUNCIÓN RENAL</a:t>
            </a:r>
          </a:p>
          <a:p>
            <a:r>
              <a:rPr lang="en-US" sz="3200" dirty="0" err="1">
                <a:effectLst>
                  <a:outerShdw blurRad="38100" dist="38100" dir="2700000" algn="tl">
                    <a:srgbClr val="000000">
                      <a:alpha val="43137"/>
                    </a:srgbClr>
                  </a:outerShdw>
                </a:effectLst>
              </a:rPr>
              <a:t>TFGe</a:t>
            </a:r>
            <a:r>
              <a:rPr lang="en-US" sz="3200" dirty="0">
                <a:effectLst>
                  <a:outerShdw blurRad="38100" dist="38100" dir="2700000" algn="tl">
                    <a:srgbClr val="000000">
                      <a:alpha val="43137"/>
                    </a:srgbClr>
                  </a:outerShdw>
                </a:effectLst>
              </a:rPr>
              <a:t> VS </a:t>
            </a:r>
            <a:r>
              <a:rPr lang="en-US" sz="3200" dirty="0" err="1">
                <a:effectLst>
                  <a:outerShdw blurRad="38100" dist="38100" dir="2700000" algn="tl">
                    <a:srgbClr val="000000">
                      <a:alpha val="43137"/>
                    </a:srgbClr>
                  </a:outerShdw>
                </a:effectLst>
              </a:rPr>
              <a:t>TFGm</a:t>
            </a:r>
            <a:endParaRPr lang="en-US" sz="3200" dirty="0">
              <a:effectLst>
                <a:outerShdw blurRad="38100" dist="38100" dir="2700000" algn="tl">
                  <a:srgbClr val="000000">
                    <a:alpha val="43137"/>
                  </a:srgbClr>
                </a:outerShdw>
              </a:effectLst>
            </a:endParaRPr>
          </a:p>
          <a:p>
            <a:pPr lvl="1"/>
            <a:r>
              <a:rPr lang="en-US" sz="2800" dirty="0" err="1">
                <a:effectLst>
                  <a:outerShdw blurRad="38100" dist="38100" dir="2700000" algn="tl">
                    <a:srgbClr val="000000">
                      <a:alpha val="43137"/>
                    </a:srgbClr>
                  </a:outerShdw>
                </a:effectLst>
              </a:rPr>
              <a:t>TFGe</a:t>
            </a:r>
            <a:r>
              <a:rPr lang="en-US" sz="2800" dirty="0">
                <a:effectLst>
                  <a:outerShdw blurRad="38100" dist="38100" dir="2700000" algn="tl">
                    <a:srgbClr val="000000">
                      <a:alpha val="43137"/>
                    </a:srgbClr>
                  </a:outerShdw>
                </a:effectLst>
              </a:rPr>
              <a:t> es </a:t>
            </a:r>
            <a:r>
              <a:rPr lang="en-US" sz="2800" dirty="0" err="1">
                <a:effectLst>
                  <a:outerShdw blurRad="38100" dist="38100" dir="2700000" algn="tl">
                    <a:srgbClr val="000000">
                      <a:alpha val="43137"/>
                    </a:srgbClr>
                  </a:outerShdw>
                </a:effectLst>
              </a:rPr>
              <a:t>más</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práctica</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en</a:t>
            </a:r>
            <a:r>
              <a:rPr lang="en-US" sz="2800" dirty="0">
                <a:effectLst>
                  <a:outerShdw blurRad="38100" dist="38100" dir="2700000" algn="tl">
                    <a:srgbClr val="000000">
                      <a:alpha val="43137"/>
                    </a:srgbClr>
                  </a:outerShdw>
                </a:effectLst>
              </a:rPr>
              <a:t> la </a:t>
            </a:r>
            <a:r>
              <a:rPr lang="en-US" sz="2800" dirty="0" err="1">
                <a:effectLst>
                  <a:outerShdw blurRad="38100" dist="38100" dir="2700000" algn="tl">
                    <a:srgbClr val="000000">
                      <a:alpha val="43137"/>
                    </a:srgbClr>
                  </a:outerShdw>
                </a:effectLst>
              </a:rPr>
              <a:t>clínica</a:t>
            </a:r>
            <a:endParaRPr lang="en-US" sz="2800" dirty="0">
              <a:effectLst>
                <a:outerShdw blurRad="38100" dist="38100" dir="2700000" algn="tl">
                  <a:srgbClr val="000000">
                    <a:alpha val="43137"/>
                  </a:srgbClr>
                </a:outerShdw>
              </a:effectLst>
            </a:endParaRPr>
          </a:p>
          <a:p>
            <a:r>
              <a:rPr lang="en-US" sz="3200" dirty="0" err="1">
                <a:effectLst>
                  <a:outerShdw blurRad="38100" dist="38100" dir="2700000" algn="tl">
                    <a:srgbClr val="000000">
                      <a:alpha val="43137"/>
                    </a:srgbClr>
                  </a:outerShdw>
                </a:effectLst>
              </a:rPr>
              <a:t>Laboratorios</a:t>
            </a:r>
            <a:r>
              <a:rPr lang="es-PA" sz="3200" dirty="0">
                <a:effectLst>
                  <a:outerShdw blurRad="38100" dist="38100" dir="2700000" algn="tl">
                    <a:srgbClr val="000000">
                      <a:alpha val="43137"/>
                    </a:srgbClr>
                  </a:outerShdw>
                </a:effectLst>
              </a:rPr>
              <a:t> – Deberían reportar </a:t>
            </a:r>
            <a:r>
              <a:rPr lang="es-PA" sz="3200" dirty="0" err="1">
                <a:effectLst>
                  <a:outerShdw blurRad="38100" dist="38100" dir="2700000" algn="tl">
                    <a:srgbClr val="000000">
                      <a:alpha val="43137"/>
                    </a:srgbClr>
                  </a:outerShdw>
                </a:effectLst>
              </a:rPr>
              <a:t>TFGe</a:t>
            </a:r>
            <a:r>
              <a:rPr lang="es-PA" sz="3200" dirty="0">
                <a:effectLst>
                  <a:outerShdw blurRad="38100" dist="38100" dir="2700000" algn="tl">
                    <a:srgbClr val="000000">
                      <a:alpha val="43137"/>
                    </a:srgbClr>
                  </a:outerShdw>
                </a:effectLst>
              </a:rPr>
              <a:t> al medir el marcador de filtración</a:t>
            </a:r>
            <a:endParaRPr lang="en-US"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2137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32C545-5AF9-419A-88AC-184A97FB1354}"/>
              </a:ext>
            </a:extLst>
          </p:cNvPr>
          <p:cNvSpPr>
            <a:spLocks noGrp="1"/>
          </p:cNvSpPr>
          <p:nvPr>
            <p:ph type="title"/>
          </p:nvPr>
        </p:nvSpPr>
        <p:spPr/>
        <p:txBody>
          <a:bodyPr/>
          <a:lstStyle/>
          <a:p>
            <a:pPr algn="ctr"/>
            <a:r>
              <a:rPr lang="en-US" dirty="0">
                <a:solidFill>
                  <a:srgbClr val="FFC000"/>
                </a:solidFill>
                <a:effectLst>
                  <a:outerShdw blurRad="38100" dist="38100" dir="2700000" algn="tl">
                    <a:srgbClr val="000000">
                      <a:alpha val="43137"/>
                    </a:srgbClr>
                  </a:outerShdw>
                </a:effectLst>
              </a:rPr>
              <a:t>TASA DE </a:t>
            </a:r>
            <a:r>
              <a:rPr lang="en-US" dirty="0" err="1">
                <a:solidFill>
                  <a:srgbClr val="FFC000"/>
                </a:solidFill>
                <a:effectLst>
                  <a:outerShdw blurRad="38100" dist="38100" dir="2700000" algn="tl">
                    <a:srgbClr val="000000">
                      <a:alpha val="43137"/>
                    </a:srgbClr>
                  </a:outerShdw>
                </a:effectLst>
              </a:rPr>
              <a:t>FIILTRACIóN</a:t>
            </a:r>
            <a:r>
              <a:rPr lang="en-US" dirty="0">
                <a:solidFill>
                  <a:srgbClr val="FFC000"/>
                </a:solidFill>
                <a:effectLst>
                  <a:outerShdw blurRad="38100" dist="38100" dir="2700000" algn="tl">
                    <a:srgbClr val="000000">
                      <a:alpha val="43137"/>
                    </a:srgbClr>
                  </a:outerShdw>
                </a:effectLst>
              </a:rPr>
              <a:t> GLOMERULAR</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CAF45479-5C60-470C-BF68-D2AE9D707FE3}"/>
              </a:ext>
            </a:extLst>
          </p:cNvPr>
          <p:cNvSpPr>
            <a:spLocks noGrp="1"/>
          </p:cNvSpPr>
          <p:nvPr>
            <p:ph idx="1"/>
          </p:nvPr>
        </p:nvSpPr>
        <p:spPr>
          <a:xfrm>
            <a:off x="1414544" y="1757547"/>
            <a:ext cx="9905999" cy="4481935"/>
          </a:xfrm>
          <a:solidFill>
            <a:schemeClr val="bg2"/>
          </a:solidFill>
        </p:spPr>
        <p:txBody>
          <a:bodyPr>
            <a:noAutofit/>
          </a:bodyPr>
          <a:lstStyle/>
          <a:p>
            <a:r>
              <a:rPr lang="es-PA" sz="2800" dirty="0">
                <a:effectLst>
                  <a:outerShdw blurRad="38100" dist="38100" dir="2700000" algn="tl">
                    <a:srgbClr val="000000">
                      <a:alpha val="43137"/>
                    </a:srgbClr>
                  </a:outerShdw>
                </a:effectLst>
              </a:rPr>
              <a:t>TFG – función fisiológica</a:t>
            </a:r>
          </a:p>
          <a:p>
            <a:r>
              <a:rPr lang="es-PA" sz="2800" dirty="0">
                <a:effectLst>
                  <a:outerShdw blurRad="38100" dist="38100" dir="2700000" algn="tl">
                    <a:srgbClr val="000000">
                      <a:alpha val="43137"/>
                    </a:srgbClr>
                  </a:outerShdw>
                </a:effectLst>
              </a:rPr>
              <a:t>TFG – concepto hipotético</a:t>
            </a:r>
          </a:p>
          <a:p>
            <a:r>
              <a:rPr lang="es-PA" sz="2800" dirty="0">
                <a:effectLst>
                  <a:outerShdw blurRad="38100" dist="38100" dir="2700000" algn="tl">
                    <a:srgbClr val="000000">
                      <a:alpha val="43137"/>
                    </a:srgbClr>
                  </a:outerShdw>
                </a:effectLst>
              </a:rPr>
              <a:t>Varía según:  superficie corporal, momento de medición, alimentos</a:t>
            </a:r>
          </a:p>
          <a:p>
            <a:r>
              <a:rPr lang="es-PA" sz="2800" dirty="0">
                <a:effectLst>
                  <a:outerShdw blurRad="38100" dist="38100" dir="2700000" algn="tl">
                    <a:srgbClr val="000000">
                      <a:alpha val="43137"/>
                    </a:srgbClr>
                  </a:outerShdw>
                </a:effectLst>
              </a:rPr>
              <a:t>No puede medirse directamente</a:t>
            </a:r>
          </a:p>
          <a:p>
            <a:r>
              <a:rPr lang="es-PA" sz="2800" dirty="0">
                <a:effectLst>
                  <a:outerShdw blurRad="38100" dist="38100" dir="2700000" algn="tl">
                    <a:srgbClr val="000000">
                      <a:alpha val="43137"/>
                    </a:srgbClr>
                  </a:outerShdw>
                </a:effectLst>
              </a:rPr>
              <a:t>Se aborda a partir de la medición del aclaramiento de marcadores</a:t>
            </a:r>
          </a:p>
          <a:p>
            <a:r>
              <a:rPr lang="es-PA" sz="2800" dirty="0">
                <a:effectLst>
                  <a:outerShdw blurRad="38100" dist="38100" dir="2700000" algn="tl">
                    <a:srgbClr val="000000">
                      <a:alpha val="43137"/>
                    </a:srgbClr>
                  </a:outerShdw>
                </a:effectLst>
              </a:rPr>
              <a:t>Medición – Estimación (supone errores)</a:t>
            </a:r>
          </a:p>
        </p:txBody>
      </p:sp>
    </p:spTree>
    <p:extLst>
      <p:ext uri="{BB962C8B-B14F-4D97-AF65-F5344CB8AC3E}">
        <p14:creationId xmlns:p14="http://schemas.microsoft.com/office/powerpoint/2010/main" val="720009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775AF3B-5284-4B97-9BB7-55C6FB369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0F1F7ED-DA39-478F-85DA-317DE08941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5" name="Group 14">
              <a:extLst>
                <a:ext uri="{FF2B5EF4-FFF2-40B4-BE49-F238E27FC236}">
                  <a16:creationId xmlns:a16="http://schemas.microsoft.com/office/drawing/2014/main" id="{1DAE5903-52E8-4F25-8473-93EF4837763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7" name="Rectangle 5">
                <a:extLst>
                  <a:ext uri="{FF2B5EF4-FFF2-40B4-BE49-F238E27FC236}">
                    <a16:creationId xmlns:a16="http://schemas.microsoft.com/office/drawing/2014/main" id="{894835C1-32DE-4571-AD10-28D58CB8CFD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6">
                <a:extLst>
                  <a:ext uri="{FF2B5EF4-FFF2-40B4-BE49-F238E27FC236}">
                    <a16:creationId xmlns:a16="http://schemas.microsoft.com/office/drawing/2014/main" id="{097A5B92-0B48-4251-9764-D34DF88920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7">
                <a:extLst>
                  <a:ext uri="{FF2B5EF4-FFF2-40B4-BE49-F238E27FC236}">
                    <a16:creationId xmlns:a16="http://schemas.microsoft.com/office/drawing/2014/main" id="{E222BF19-57E7-43F3-A2B9-2398BEF966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8">
                <a:extLst>
                  <a:ext uri="{FF2B5EF4-FFF2-40B4-BE49-F238E27FC236}">
                    <a16:creationId xmlns:a16="http://schemas.microsoft.com/office/drawing/2014/main" id="{60C8836E-B7D9-48A9-8FD9-4CC52AF44D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9">
                <a:extLst>
                  <a:ext uri="{FF2B5EF4-FFF2-40B4-BE49-F238E27FC236}">
                    <a16:creationId xmlns:a16="http://schemas.microsoft.com/office/drawing/2014/main" id="{8504740E-456D-4FB9-9520-4317CCFA71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0">
                <a:extLst>
                  <a:ext uri="{FF2B5EF4-FFF2-40B4-BE49-F238E27FC236}">
                    <a16:creationId xmlns:a16="http://schemas.microsoft.com/office/drawing/2014/main" id="{1563A7B4-B1D5-4F93-AFF9-2EB78655F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11">
                <a:extLst>
                  <a:ext uri="{FF2B5EF4-FFF2-40B4-BE49-F238E27FC236}">
                    <a16:creationId xmlns:a16="http://schemas.microsoft.com/office/drawing/2014/main" id="{D139ED24-FA37-4470-8B42-D0D00EDE1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12">
                <a:extLst>
                  <a:ext uri="{FF2B5EF4-FFF2-40B4-BE49-F238E27FC236}">
                    <a16:creationId xmlns:a16="http://schemas.microsoft.com/office/drawing/2014/main" id="{48825AA7-BB26-45C2-93A2-1AD8D9A232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13">
                <a:extLst>
                  <a:ext uri="{FF2B5EF4-FFF2-40B4-BE49-F238E27FC236}">
                    <a16:creationId xmlns:a16="http://schemas.microsoft.com/office/drawing/2014/main" id="{A98D0B91-D4E4-402D-8234-E96987219E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14">
                <a:extLst>
                  <a:ext uri="{FF2B5EF4-FFF2-40B4-BE49-F238E27FC236}">
                    <a16:creationId xmlns:a16="http://schemas.microsoft.com/office/drawing/2014/main" id="{94F1DB97-3769-4DA5-9F45-47132C312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15">
                <a:extLst>
                  <a:ext uri="{FF2B5EF4-FFF2-40B4-BE49-F238E27FC236}">
                    <a16:creationId xmlns:a16="http://schemas.microsoft.com/office/drawing/2014/main" id="{A9BC86E2-B185-4D80-81B5-A8D387E67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Line 16">
                <a:extLst>
                  <a:ext uri="{FF2B5EF4-FFF2-40B4-BE49-F238E27FC236}">
                    <a16:creationId xmlns:a16="http://schemas.microsoft.com/office/drawing/2014/main" id="{FA773F49-8CD0-46DC-B986-F2DB57BD72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9" name="Freeform 17">
                <a:extLst>
                  <a:ext uri="{FF2B5EF4-FFF2-40B4-BE49-F238E27FC236}">
                    <a16:creationId xmlns:a16="http://schemas.microsoft.com/office/drawing/2014/main" id="{8C55A009-3401-4888-93C7-4ED51CBC6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Freeform 18">
                <a:extLst>
                  <a:ext uri="{FF2B5EF4-FFF2-40B4-BE49-F238E27FC236}">
                    <a16:creationId xmlns:a16="http://schemas.microsoft.com/office/drawing/2014/main" id="{10B44829-5BB5-48C5-8492-699971FE7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1" name="Freeform 19">
                <a:extLst>
                  <a:ext uri="{FF2B5EF4-FFF2-40B4-BE49-F238E27FC236}">
                    <a16:creationId xmlns:a16="http://schemas.microsoft.com/office/drawing/2014/main" id="{30C1F9A0-4FA6-4F6F-B2D0-A1BBA41DF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2" name="Freeform 20">
                <a:extLst>
                  <a:ext uri="{FF2B5EF4-FFF2-40B4-BE49-F238E27FC236}">
                    <a16:creationId xmlns:a16="http://schemas.microsoft.com/office/drawing/2014/main" id="{01BF274F-C7B8-44B4-A183-307D8619D2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Rectangle 21">
                <a:extLst>
                  <a:ext uri="{FF2B5EF4-FFF2-40B4-BE49-F238E27FC236}">
                    <a16:creationId xmlns:a16="http://schemas.microsoft.com/office/drawing/2014/main" id="{037E8930-0F22-4558-9432-F18953E32A0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44" name="Freeform 22">
                <a:extLst>
                  <a:ext uri="{FF2B5EF4-FFF2-40B4-BE49-F238E27FC236}">
                    <a16:creationId xmlns:a16="http://schemas.microsoft.com/office/drawing/2014/main" id="{9AFC3429-FF29-47FF-A4A8-317A979DB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23">
                <a:extLst>
                  <a:ext uri="{FF2B5EF4-FFF2-40B4-BE49-F238E27FC236}">
                    <a16:creationId xmlns:a16="http://schemas.microsoft.com/office/drawing/2014/main" id="{91D48543-2C05-4768-80B1-ECA6F8850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24">
                <a:extLst>
                  <a:ext uri="{FF2B5EF4-FFF2-40B4-BE49-F238E27FC236}">
                    <a16:creationId xmlns:a16="http://schemas.microsoft.com/office/drawing/2014/main" id="{3AC527CC-154C-4370-A25B-74AC5B4A6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25">
                <a:extLst>
                  <a:ext uri="{FF2B5EF4-FFF2-40B4-BE49-F238E27FC236}">
                    <a16:creationId xmlns:a16="http://schemas.microsoft.com/office/drawing/2014/main" id="{798B18F5-51C9-4E50-95C5-A850EF5398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26">
                <a:extLst>
                  <a:ext uri="{FF2B5EF4-FFF2-40B4-BE49-F238E27FC236}">
                    <a16:creationId xmlns:a16="http://schemas.microsoft.com/office/drawing/2014/main" id="{15B4CF27-638C-4979-B0FD-6263E1307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27">
                <a:extLst>
                  <a:ext uri="{FF2B5EF4-FFF2-40B4-BE49-F238E27FC236}">
                    <a16:creationId xmlns:a16="http://schemas.microsoft.com/office/drawing/2014/main" id="{236C6A22-48A2-4442-B82D-30DB49827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28">
                <a:extLst>
                  <a:ext uri="{FF2B5EF4-FFF2-40B4-BE49-F238E27FC236}">
                    <a16:creationId xmlns:a16="http://schemas.microsoft.com/office/drawing/2014/main" id="{1BB7BCE1-0D99-412E-ABA6-81412638E9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Freeform 29">
                <a:extLst>
                  <a:ext uri="{FF2B5EF4-FFF2-40B4-BE49-F238E27FC236}">
                    <a16:creationId xmlns:a16="http://schemas.microsoft.com/office/drawing/2014/main" id="{C20E57E0-0912-44F2-93DA-75E4D13F3B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2" name="Freeform 30">
                <a:extLst>
                  <a:ext uri="{FF2B5EF4-FFF2-40B4-BE49-F238E27FC236}">
                    <a16:creationId xmlns:a16="http://schemas.microsoft.com/office/drawing/2014/main" id="{DF059390-54ED-44F4-983F-92FF36AD9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3" name="Freeform 31">
                <a:extLst>
                  <a:ext uri="{FF2B5EF4-FFF2-40B4-BE49-F238E27FC236}">
                    <a16:creationId xmlns:a16="http://schemas.microsoft.com/office/drawing/2014/main" id="{42D5E9ED-595D-443D-8CDC-D8FCD4021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grpSp>
          <p:nvGrpSpPr>
            <p:cNvPr id="16" name="Group 15">
              <a:extLst>
                <a:ext uri="{FF2B5EF4-FFF2-40B4-BE49-F238E27FC236}">
                  <a16:creationId xmlns:a16="http://schemas.microsoft.com/office/drawing/2014/main" id="{DB14A457-C54A-4F1E-91FB-0FEE49877D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7" name="Freeform 32">
                <a:extLst>
                  <a:ext uri="{FF2B5EF4-FFF2-40B4-BE49-F238E27FC236}">
                    <a16:creationId xmlns:a16="http://schemas.microsoft.com/office/drawing/2014/main" id="{791F3E2E-D393-464E-84B4-9B30D071A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33">
                <a:extLst>
                  <a:ext uri="{FF2B5EF4-FFF2-40B4-BE49-F238E27FC236}">
                    <a16:creationId xmlns:a16="http://schemas.microsoft.com/office/drawing/2014/main" id="{EBEEAD6F-6425-4F85-A8A8-4FF19A909B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34">
                <a:extLst>
                  <a:ext uri="{FF2B5EF4-FFF2-40B4-BE49-F238E27FC236}">
                    <a16:creationId xmlns:a16="http://schemas.microsoft.com/office/drawing/2014/main" id="{8AACA44E-9D6C-4708-8D61-D767B6620B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35">
                <a:extLst>
                  <a:ext uri="{FF2B5EF4-FFF2-40B4-BE49-F238E27FC236}">
                    <a16:creationId xmlns:a16="http://schemas.microsoft.com/office/drawing/2014/main" id="{B6E3525F-9937-463E-872C-8EB7C62D1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36">
                <a:extLst>
                  <a:ext uri="{FF2B5EF4-FFF2-40B4-BE49-F238E27FC236}">
                    <a16:creationId xmlns:a16="http://schemas.microsoft.com/office/drawing/2014/main" id="{BE829B0B-C602-40F1-81D1-A55332343D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37">
                <a:extLst>
                  <a:ext uri="{FF2B5EF4-FFF2-40B4-BE49-F238E27FC236}">
                    <a16:creationId xmlns:a16="http://schemas.microsoft.com/office/drawing/2014/main" id="{92660531-24B5-4B97-A4A2-64686E235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38">
                <a:extLst>
                  <a:ext uri="{FF2B5EF4-FFF2-40B4-BE49-F238E27FC236}">
                    <a16:creationId xmlns:a16="http://schemas.microsoft.com/office/drawing/2014/main" id="{6242D0CE-6FFD-4D17-AC26-BD3E481195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39">
                <a:extLst>
                  <a:ext uri="{FF2B5EF4-FFF2-40B4-BE49-F238E27FC236}">
                    <a16:creationId xmlns:a16="http://schemas.microsoft.com/office/drawing/2014/main" id="{61631F37-AF37-4DB9-8D98-A08586C76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40">
                <a:extLst>
                  <a:ext uri="{FF2B5EF4-FFF2-40B4-BE49-F238E27FC236}">
                    <a16:creationId xmlns:a16="http://schemas.microsoft.com/office/drawing/2014/main" id="{2A2597FF-2F22-40BB-A7B3-19C4DFCFFA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Rectangle 41">
                <a:extLst>
                  <a:ext uri="{FF2B5EF4-FFF2-40B4-BE49-F238E27FC236}">
                    <a16:creationId xmlns:a16="http://schemas.microsoft.com/office/drawing/2014/main" id="{DCC8773C-0113-4046-B222-C8F4080AF38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grpSp>
      <p:pic>
        <p:nvPicPr>
          <p:cNvPr id="55" name="Picture 2">
            <a:extLst>
              <a:ext uri="{FF2B5EF4-FFF2-40B4-BE49-F238E27FC236}">
                <a16:creationId xmlns:a16="http://schemas.microsoft.com/office/drawing/2014/main" id="{1B17CCE2-CEEF-40CA-8C4D-0DC2DCA78A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ítulo 1">
            <a:extLst>
              <a:ext uri="{FF2B5EF4-FFF2-40B4-BE49-F238E27FC236}">
                <a16:creationId xmlns:a16="http://schemas.microsoft.com/office/drawing/2014/main" id="{28E86377-F183-4911-B71E-CE24CEF9051E}"/>
              </a:ext>
            </a:extLst>
          </p:cNvPr>
          <p:cNvSpPr>
            <a:spLocks noGrp="1"/>
          </p:cNvSpPr>
          <p:nvPr>
            <p:ph type="title"/>
          </p:nvPr>
        </p:nvSpPr>
        <p:spPr>
          <a:xfrm>
            <a:off x="6569957" y="618518"/>
            <a:ext cx="4747088" cy="1478570"/>
          </a:xfrm>
        </p:spPr>
        <p:txBody>
          <a:bodyPr>
            <a:normAutofit/>
          </a:bodyPr>
          <a:lstStyle/>
          <a:p>
            <a:r>
              <a:rPr lang="en-US" sz="3300">
                <a:solidFill>
                  <a:srgbClr val="FFFFFF"/>
                </a:solidFill>
                <a:effectLst>
                  <a:outerShdw blurRad="38100" dist="38100" dir="2700000" algn="tl">
                    <a:srgbClr val="000000">
                      <a:alpha val="43137"/>
                    </a:srgbClr>
                  </a:outerShdw>
                </a:effectLst>
              </a:rPr>
              <a:t>Marcadores de filtración glomerular</a:t>
            </a:r>
            <a:endParaRPr lang="es-PA" sz="3300">
              <a:solidFill>
                <a:srgbClr val="FFFFFF"/>
              </a:solidFill>
              <a:effectLst>
                <a:outerShdw blurRad="38100" dist="38100" dir="2700000" algn="tl">
                  <a:srgbClr val="000000">
                    <a:alpha val="43137"/>
                  </a:srgbClr>
                </a:outerShdw>
              </a:effectLst>
            </a:endParaRPr>
          </a:p>
        </p:txBody>
      </p:sp>
      <p:sp useBgFill="1">
        <p:nvSpPr>
          <p:cNvPr id="57" name="Round Diagonal Corner Rectangle 9">
            <a:extLst>
              <a:ext uri="{FF2B5EF4-FFF2-40B4-BE49-F238E27FC236}">
                <a16:creationId xmlns:a16="http://schemas.microsoft.com/office/drawing/2014/main" id="{66D4F5BA-1D71-49B2-8A7F-6B4EB94D7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Imagen que contiene texto, captura de pantalla&#10;&#10;Descripción generada automáticamente">
            <a:extLst>
              <a:ext uri="{FF2B5EF4-FFF2-40B4-BE49-F238E27FC236}">
                <a16:creationId xmlns:a16="http://schemas.microsoft.com/office/drawing/2014/main" id="{03760EE6-C1FC-44F4-9B94-618B8E2BB51F}"/>
              </a:ext>
            </a:extLst>
          </p:cNvPr>
          <p:cNvPicPr>
            <a:picLocks noChangeAspect="1"/>
          </p:cNvPicPr>
          <p:nvPr/>
        </p:nvPicPr>
        <p:blipFill rotWithShape="1">
          <a:blip r:embed="rId3"/>
          <a:srcRect l="17240" t="14545" r="45844" b="5975"/>
          <a:stretch/>
        </p:blipFill>
        <p:spPr>
          <a:xfrm>
            <a:off x="1550922" y="1147145"/>
            <a:ext cx="3771715" cy="4567773"/>
          </a:xfrm>
          <a:prstGeom prst="rect">
            <a:avLst/>
          </a:prstGeom>
        </p:spPr>
      </p:pic>
      <p:sp>
        <p:nvSpPr>
          <p:cNvPr id="6" name="Marcador de contenido 2">
            <a:extLst>
              <a:ext uri="{FF2B5EF4-FFF2-40B4-BE49-F238E27FC236}">
                <a16:creationId xmlns:a16="http://schemas.microsoft.com/office/drawing/2014/main" id="{1BEC7947-4FD1-4715-9599-5C58AA33C26F}"/>
              </a:ext>
            </a:extLst>
          </p:cNvPr>
          <p:cNvSpPr txBox="1">
            <a:spLocks noGrp="1"/>
          </p:cNvSpPr>
          <p:nvPr>
            <p:ph idx="1"/>
          </p:nvPr>
        </p:nvSpPr>
        <p:spPr>
          <a:xfrm>
            <a:off x="6231297" y="2118015"/>
            <a:ext cx="5594788" cy="4167188"/>
          </a:xfrm>
          <a:prstGeom prst="rect">
            <a:avLst/>
          </a:prstGeom>
          <a:solidFill>
            <a:schemeClr val="tx2"/>
          </a:solidFill>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nSpc>
                <a:spcPct val="110000"/>
              </a:lnSpc>
            </a:pPr>
            <a:r>
              <a:rPr lang="es-PA" sz="1800" dirty="0">
                <a:solidFill>
                  <a:srgbClr val="FFFFFF"/>
                </a:solidFill>
                <a:effectLst>
                  <a:outerShdw blurRad="38100" dist="38100" dir="2700000" algn="tl">
                    <a:srgbClr val="000000">
                      <a:alpha val="43137"/>
                    </a:srgbClr>
                  </a:outerShdw>
                </a:effectLst>
              </a:rPr>
              <a:t>Substancias que son filtradas por el glomérulo -  sirven para estimar TFG</a:t>
            </a:r>
          </a:p>
          <a:p>
            <a:pPr>
              <a:lnSpc>
                <a:spcPct val="110000"/>
              </a:lnSpc>
            </a:pPr>
            <a:r>
              <a:rPr lang="es-PA" sz="1800" dirty="0">
                <a:solidFill>
                  <a:srgbClr val="FFFFFF"/>
                </a:solidFill>
                <a:effectLst>
                  <a:outerShdw blurRad="38100" dist="38100" dir="2700000" algn="tl">
                    <a:srgbClr val="000000">
                      <a:alpha val="43137"/>
                    </a:srgbClr>
                  </a:outerShdw>
                </a:effectLst>
              </a:rPr>
              <a:t>Exógenas o endógenas</a:t>
            </a:r>
          </a:p>
          <a:p>
            <a:pPr>
              <a:lnSpc>
                <a:spcPct val="110000"/>
              </a:lnSpc>
            </a:pPr>
            <a:r>
              <a:rPr lang="es-PA" sz="1800" dirty="0">
                <a:solidFill>
                  <a:srgbClr val="FFFFFF"/>
                </a:solidFill>
                <a:effectLst>
                  <a:outerShdw blurRad="38100" dist="38100" dir="2700000" algn="tl">
                    <a:srgbClr val="000000">
                      <a:alpha val="43137"/>
                    </a:srgbClr>
                  </a:outerShdw>
                </a:effectLst>
              </a:rPr>
              <a:t>Ideal:</a:t>
            </a:r>
          </a:p>
          <a:p>
            <a:pPr lvl="1">
              <a:lnSpc>
                <a:spcPct val="110000"/>
              </a:lnSpc>
            </a:pPr>
            <a:r>
              <a:rPr lang="es-PA" sz="1800" dirty="0">
                <a:solidFill>
                  <a:srgbClr val="FFFFFF"/>
                </a:solidFill>
                <a:effectLst>
                  <a:outerShdw blurRad="38100" dist="38100" dir="2700000" algn="tl">
                    <a:srgbClr val="000000">
                      <a:alpha val="43137"/>
                    </a:srgbClr>
                  </a:outerShdw>
                </a:effectLst>
              </a:rPr>
              <a:t>Libremente filtradas</a:t>
            </a:r>
          </a:p>
          <a:p>
            <a:pPr lvl="2">
              <a:lnSpc>
                <a:spcPct val="110000"/>
              </a:lnSpc>
            </a:pPr>
            <a:r>
              <a:rPr lang="es-PA" dirty="0">
                <a:solidFill>
                  <a:srgbClr val="FFFFFF"/>
                </a:solidFill>
                <a:effectLst>
                  <a:outerShdw blurRad="38100" dist="38100" dir="2700000" algn="tl">
                    <a:srgbClr val="000000">
                      <a:alpha val="43137"/>
                    </a:srgbClr>
                  </a:outerShdw>
                </a:effectLst>
              </a:rPr>
              <a:t>PM&lt; 20,000 d</a:t>
            </a:r>
          </a:p>
          <a:p>
            <a:pPr lvl="2">
              <a:lnSpc>
                <a:spcPct val="110000"/>
              </a:lnSpc>
            </a:pPr>
            <a:r>
              <a:rPr lang="es-PA" dirty="0">
                <a:solidFill>
                  <a:srgbClr val="FFFFFF"/>
                </a:solidFill>
                <a:effectLst>
                  <a:outerShdw blurRad="38100" dist="38100" dir="2700000" algn="tl">
                    <a:srgbClr val="000000">
                      <a:alpha val="43137"/>
                    </a:srgbClr>
                  </a:outerShdw>
                </a:effectLst>
              </a:rPr>
              <a:t>MR&lt; 1,5 nm</a:t>
            </a:r>
          </a:p>
          <a:p>
            <a:pPr lvl="1">
              <a:lnSpc>
                <a:spcPct val="110000"/>
              </a:lnSpc>
            </a:pPr>
            <a:r>
              <a:rPr lang="es-PA" sz="1800" dirty="0">
                <a:solidFill>
                  <a:srgbClr val="FFFFFF"/>
                </a:solidFill>
                <a:effectLst>
                  <a:outerShdw blurRad="38100" dist="38100" dir="2700000" algn="tl">
                    <a:srgbClr val="000000">
                      <a:alpha val="43137"/>
                    </a:srgbClr>
                  </a:outerShdw>
                </a:effectLst>
              </a:rPr>
              <a:t>No unidas a proteínas</a:t>
            </a:r>
          </a:p>
          <a:p>
            <a:pPr lvl="1">
              <a:lnSpc>
                <a:spcPct val="110000"/>
              </a:lnSpc>
            </a:pPr>
            <a:r>
              <a:rPr lang="es-PA" sz="1800" dirty="0">
                <a:solidFill>
                  <a:srgbClr val="FFFFFF"/>
                </a:solidFill>
                <a:effectLst>
                  <a:outerShdw blurRad="38100" dist="38100" dir="2700000" algn="tl">
                    <a:srgbClr val="000000">
                      <a:alpha val="43137"/>
                    </a:srgbClr>
                  </a:outerShdw>
                </a:effectLst>
              </a:rPr>
              <a:t>No reabsorbidas o secretadas por el túbulo</a:t>
            </a:r>
          </a:p>
          <a:p>
            <a:pPr lvl="1">
              <a:lnSpc>
                <a:spcPct val="110000"/>
              </a:lnSpc>
            </a:pPr>
            <a:r>
              <a:rPr lang="es-PA" sz="1800" dirty="0">
                <a:solidFill>
                  <a:srgbClr val="FFFFFF"/>
                </a:solidFill>
                <a:effectLst>
                  <a:outerShdw blurRad="38100" dist="38100" dir="2700000" algn="tl">
                    <a:srgbClr val="000000">
                      <a:alpha val="43137"/>
                    </a:srgbClr>
                  </a:outerShdw>
                </a:effectLst>
              </a:rPr>
              <a:t>Fácil de medir</a:t>
            </a:r>
          </a:p>
        </p:txBody>
      </p:sp>
    </p:spTree>
    <p:extLst>
      <p:ext uri="{BB962C8B-B14F-4D97-AF65-F5344CB8AC3E}">
        <p14:creationId xmlns:p14="http://schemas.microsoft.com/office/powerpoint/2010/main" val="3807718176"/>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13" name="Rectangle 12">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ítulo 1">
            <a:extLst>
              <a:ext uri="{FF2B5EF4-FFF2-40B4-BE49-F238E27FC236}">
                <a16:creationId xmlns:a16="http://schemas.microsoft.com/office/drawing/2014/main" id="{92AC7C06-E640-40EB-B7E3-4220C48CE991}"/>
              </a:ext>
            </a:extLst>
          </p:cNvPr>
          <p:cNvSpPr>
            <a:spLocks noGrp="1"/>
          </p:cNvSpPr>
          <p:nvPr>
            <p:ph type="title"/>
          </p:nvPr>
        </p:nvSpPr>
        <p:spPr>
          <a:xfrm>
            <a:off x="4614819" y="-44509"/>
            <a:ext cx="7210074" cy="1478570"/>
          </a:xfrm>
        </p:spPr>
        <p:txBody>
          <a:bodyPr>
            <a:normAutofit/>
          </a:bodyPr>
          <a:lstStyle/>
          <a:p>
            <a:r>
              <a:rPr lang="es-PA" sz="2500" dirty="0">
                <a:solidFill>
                  <a:srgbClr val="FFC000"/>
                </a:solidFill>
                <a:effectLst>
                  <a:outerShdw blurRad="38100" dist="38100" dir="2700000" algn="tl">
                    <a:srgbClr val="000000">
                      <a:alpha val="43137"/>
                    </a:srgbClr>
                  </a:outerShdw>
                </a:effectLst>
              </a:rPr>
              <a:t>Medición del aclaramiento y marcadores</a:t>
            </a:r>
          </a:p>
        </p:txBody>
      </p:sp>
      <p:sp>
        <p:nvSpPr>
          <p:cNvPr id="3" name="Marcador de contenido 2">
            <a:extLst>
              <a:ext uri="{FF2B5EF4-FFF2-40B4-BE49-F238E27FC236}">
                <a16:creationId xmlns:a16="http://schemas.microsoft.com/office/drawing/2014/main" id="{533D77A7-3C9B-4549-B471-02636DA3C8DD}"/>
              </a:ext>
            </a:extLst>
          </p:cNvPr>
          <p:cNvSpPr>
            <a:spLocks noGrp="1"/>
          </p:cNvSpPr>
          <p:nvPr>
            <p:ph idx="1"/>
          </p:nvPr>
        </p:nvSpPr>
        <p:spPr>
          <a:xfrm>
            <a:off x="844620" y="2249487"/>
            <a:ext cx="2862444" cy="3514726"/>
          </a:xfrm>
          <a:solidFill>
            <a:schemeClr val="tx2"/>
          </a:solidFill>
        </p:spPr>
        <p:txBody>
          <a:bodyPr>
            <a:normAutofit/>
          </a:bodyPr>
          <a:lstStyle/>
          <a:p>
            <a:r>
              <a:rPr lang="en-US" sz="1400" dirty="0">
                <a:solidFill>
                  <a:srgbClr val="FFFFFF"/>
                </a:solidFill>
              </a:rPr>
              <a:t>IOTALAMATO</a:t>
            </a:r>
          </a:p>
          <a:p>
            <a:pPr lvl="1"/>
            <a:r>
              <a:rPr lang="en-US" sz="1000" dirty="0">
                <a:solidFill>
                  <a:srgbClr val="FFFFFF"/>
                </a:solidFill>
              </a:rPr>
              <a:t>SECRETADO</a:t>
            </a:r>
          </a:p>
          <a:p>
            <a:r>
              <a:rPr lang="en-US" sz="1400" dirty="0">
                <a:solidFill>
                  <a:srgbClr val="FFFFFF"/>
                </a:solidFill>
              </a:rPr>
              <a:t>CR-EDTA</a:t>
            </a:r>
          </a:p>
          <a:p>
            <a:pPr lvl="1"/>
            <a:r>
              <a:rPr lang="en-US" sz="1000" dirty="0">
                <a:solidFill>
                  <a:srgbClr val="FFFFFF"/>
                </a:solidFill>
              </a:rPr>
              <a:t>NO DISPONIBLE</a:t>
            </a:r>
          </a:p>
          <a:p>
            <a:r>
              <a:rPr lang="en-US" sz="1400" dirty="0">
                <a:solidFill>
                  <a:srgbClr val="FFFFFF"/>
                </a:solidFill>
              </a:rPr>
              <a:t>TC-DTPA</a:t>
            </a:r>
          </a:p>
          <a:p>
            <a:pPr lvl="1"/>
            <a:r>
              <a:rPr lang="en-US" sz="1000" dirty="0">
                <a:solidFill>
                  <a:srgbClr val="FFFFFF"/>
                </a:solidFill>
              </a:rPr>
              <a:t>VIDA MEDIA CORTA – DIFICL DE CONTROLAR</a:t>
            </a:r>
          </a:p>
          <a:p>
            <a:r>
              <a:rPr lang="en-US" sz="1400" dirty="0">
                <a:solidFill>
                  <a:srgbClr val="FFFFFF"/>
                </a:solidFill>
              </a:rPr>
              <a:t>IOHEXOL</a:t>
            </a:r>
          </a:p>
          <a:p>
            <a:pPr lvl="1"/>
            <a:r>
              <a:rPr lang="en-US" sz="1000" dirty="0">
                <a:solidFill>
                  <a:srgbClr val="FFFFFF"/>
                </a:solidFill>
              </a:rPr>
              <a:t>SECRETADO</a:t>
            </a:r>
          </a:p>
          <a:p>
            <a:r>
              <a:rPr lang="en-US" sz="1400" dirty="0">
                <a:solidFill>
                  <a:srgbClr val="FFFFFF"/>
                </a:solidFill>
              </a:rPr>
              <a:t>CREATININA S</a:t>
            </a:r>
            <a:endParaRPr lang="es-PA" sz="1400" dirty="0">
              <a:solidFill>
                <a:srgbClr val="FFFFFF"/>
              </a:solidFill>
            </a:endParaRPr>
          </a:p>
          <a:p>
            <a:pPr lvl="1"/>
            <a:r>
              <a:rPr lang="en-US" sz="1000" dirty="0">
                <a:solidFill>
                  <a:srgbClr val="FFFFFF"/>
                </a:solidFill>
              </a:rPr>
              <a:t>SECRETADO</a:t>
            </a:r>
          </a:p>
        </p:txBody>
      </p:sp>
      <p:grpSp>
        <p:nvGrpSpPr>
          <p:cNvPr id="17" name="Group 16">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8"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9"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0"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5"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1"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2"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pic>
        <p:nvPicPr>
          <p:cNvPr id="4" name="Imagen 3" descr="Imagen que contiene captura de pantalla&#10;&#10;Descripción generada automáticamente">
            <a:extLst>
              <a:ext uri="{FF2B5EF4-FFF2-40B4-BE49-F238E27FC236}">
                <a16:creationId xmlns:a16="http://schemas.microsoft.com/office/drawing/2014/main" id="{763CD6A2-B0FA-41C1-9B27-02B4FB3B497D}"/>
              </a:ext>
            </a:extLst>
          </p:cNvPr>
          <p:cNvPicPr>
            <a:picLocks noChangeAspect="1"/>
          </p:cNvPicPr>
          <p:nvPr/>
        </p:nvPicPr>
        <p:blipFill rotWithShape="1">
          <a:blip r:embed="rId3"/>
          <a:srcRect l="18749" t="20606" r="17014" b="12727"/>
          <a:stretch/>
        </p:blipFill>
        <p:spPr>
          <a:xfrm>
            <a:off x="4711778" y="1429044"/>
            <a:ext cx="6844045" cy="3995407"/>
          </a:xfrm>
          <a:prstGeom prst="rect">
            <a:avLst/>
          </a:prstGeom>
        </p:spPr>
      </p:pic>
    </p:spTree>
    <p:extLst>
      <p:ext uri="{BB962C8B-B14F-4D97-AF65-F5344CB8AC3E}">
        <p14:creationId xmlns:p14="http://schemas.microsoft.com/office/powerpoint/2010/main" val="2268340624"/>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62D0A2-3655-4A5F-956C-86EDC09D184E}"/>
              </a:ext>
            </a:extLst>
          </p:cNvPr>
          <p:cNvSpPr>
            <a:spLocks noGrp="1"/>
          </p:cNvSpPr>
          <p:nvPr>
            <p:ph type="title"/>
          </p:nvPr>
        </p:nvSpPr>
        <p:spPr>
          <a:xfrm>
            <a:off x="1141412" y="119755"/>
            <a:ext cx="9905998" cy="675892"/>
          </a:xfrm>
        </p:spPr>
        <p:txBody>
          <a:bodyPr/>
          <a:lstStyle/>
          <a:p>
            <a:pPr algn="ctr"/>
            <a:r>
              <a:rPr lang="en-US" dirty="0">
                <a:solidFill>
                  <a:srgbClr val="FFC000"/>
                </a:solidFill>
                <a:effectLst>
                  <a:outerShdw blurRad="38100" dist="38100" dir="2700000" algn="tl">
                    <a:srgbClr val="000000">
                      <a:alpha val="43137"/>
                    </a:srgbClr>
                  </a:outerShdw>
                </a:effectLst>
              </a:rPr>
              <a:t>TFG BASADAS EN CREATININA SÉRICA</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B747538C-A653-4AD0-9F99-4D000A3B6AF8}"/>
              </a:ext>
            </a:extLst>
          </p:cNvPr>
          <p:cNvSpPr>
            <a:spLocks noGrp="1"/>
          </p:cNvSpPr>
          <p:nvPr>
            <p:ph idx="1"/>
          </p:nvPr>
        </p:nvSpPr>
        <p:spPr/>
        <p:txBody>
          <a:bodyPr/>
          <a:lstStyle/>
          <a:p>
            <a:endParaRPr lang="es-PA"/>
          </a:p>
        </p:txBody>
      </p:sp>
      <p:pic>
        <p:nvPicPr>
          <p:cNvPr id="5" name="Imagen 4">
            <a:extLst>
              <a:ext uri="{FF2B5EF4-FFF2-40B4-BE49-F238E27FC236}">
                <a16:creationId xmlns:a16="http://schemas.microsoft.com/office/drawing/2014/main" id="{DC6252E3-8CCA-4E42-85E5-A83111E1890C}"/>
              </a:ext>
            </a:extLst>
          </p:cNvPr>
          <p:cNvPicPr>
            <a:picLocks noChangeAspect="1"/>
          </p:cNvPicPr>
          <p:nvPr/>
        </p:nvPicPr>
        <p:blipFill rotWithShape="1">
          <a:blip r:embed="rId2"/>
          <a:srcRect l="18750" t="21991" r="18864" b="8399"/>
          <a:stretch/>
        </p:blipFill>
        <p:spPr>
          <a:xfrm>
            <a:off x="2286000" y="1508166"/>
            <a:ext cx="7606145" cy="47738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45434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775AF3B-5284-4B97-9BB7-55C6FB369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0F1F7ED-DA39-478F-85DA-317DE08941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2" name="Group 11">
              <a:extLst>
                <a:ext uri="{FF2B5EF4-FFF2-40B4-BE49-F238E27FC236}">
                  <a16:creationId xmlns:a16="http://schemas.microsoft.com/office/drawing/2014/main" id="{1DAE5903-52E8-4F25-8473-93EF4837763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4" name="Rectangle 5">
                <a:extLst>
                  <a:ext uri="{FF2B5EF4-FFF2-40B4-BE49-F238E27FC236}">
                    <a16:creationId xmlns:a16="http://schemas.microsoft.com/office/drawing/2014/main" id="{894835C1-32DE-4571-AD10-28D58CB8CFD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5" name="Freeform 6">
                <a:extLst>
                  <a:ext uri="{FF2B5EF4-FFF2-40B4-BE49-F238E27FC236}">
                    <a16:creationId xmlns:a16="http://schemas.microsoft.com/office/drawing/2014/main" id="{097A5B92-0B48-4251-9764-D34DF88920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7">
                <a:extLst>
                  <a:ext uri="{FF2B5EF4-FFF2-40B4-BE49-F238E27FC236}">
                    <a16:creationId xmlns:a16="http://schemas.microsoft.com/office/drawing/2014/main" id="{E222BF19-57E7-43F3-A2B9-2398BEF966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8">
                <a:extLst>
                  <a:ext uri="{FF2B5EF4-FFF2-40B4-BE49-F238E27FC236}">
                    <a16:creationId xmlns:a16="http://schemas.microsoft.com/office/drawing/2014/main" id="{60C8836E-B7D9-48A9-8FD9-4CC52AF44D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9">
                <a:extLst>
                  <a:ext uri="{FF2B5EF4-FFF2-40B4-BE49-F238E27FC236}">
                    <a16:creationId xmlns:a16="http://schemas.microsoft.com/office/drawing/2014/main" id="{8504740E-456D-4FB9-9520-4317CCFA71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10">
                <a:extLst>
                  <a:ext uri="{FF2B5EF4-FFF2-40B4-BE49-F238E27FC236}">
                    <a16:creationId xmlns:a16="http://schemas.microsoft.com/office/drawing/2014/main" id="{1563A7B4-B1D5-4F93-AFF9-2EB78655F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11">
                <a:extLst>
                  <a:ext uri="{FF2B5EF4-FFF2-40B4-BE49-F238E27FC236}">
                    <a16:creationId xmlns:a16="http://schemas.microsoft.com/office/drawing/2014/main" id="{D139ED24-FA37-4470-8B42-D0D00EDE1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12">
                <a:extLst>
                  <a:ext uri="{FF2B5EF4-FFF2-40B4-BE49-F238E27FC236}">
                    <a16:creationId xmlns:a16="http://schemas.microsoft.com/office/drawing/2014/main" id="{48825AA7-BB26-45C2-93A2-1AD8D9A232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3">
                <a:extLst>
                  <a:ext uri="{FF2B5EF4-FFF2-40B4-BE49-F238E27FC236}">
                    <a16:creationId xmlns:a16="http://schemas.microsoft.com/office/drawing/2014/main" id="{A98D0B91-D4E4-402D-8234-E96987219E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14">
                <a:extLst>
                  <a:ext uri="{FF2B5EF4-FFF2-40B4-BE49-F238E27FC236}">
                    <a16:creationId xmlns:a16="http://schemas.microsoft.com/office/drawing/2014/main" id="{94F1DB97-3769-4DA5-9F45-47132C312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15">
                <a:extLst>
                  <a:ext uri="{FF2B5EF4-FFF2-40B4-BE49-F238E27FC236}">
                    <a16:creationId xmlns:a16="http://schemas.microsoft.com/office/drawing/2014/main" id="{A9BC86E2-B185-4D80-81B5-A8D387E67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Line 16">
                <a:extLst>
                  <a:ext uri="{FF2B5EF4-FFF2-40B4-BE49-F238E27FC236}">
                    <a16:creationId xmlns:a16="http://schemas.microsoft.com/office/drawing/2014/main" id="{FA773F49-8CD0-46DC-B986-F2DB57BD72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6" name="Freeform 17">
                <a:extLst>
                  <a:ext uri="{FF2B5EF4-FFF2-40B4-BE49-F238E27FC236}">
                    <a16:creationId xmlns:a16="http://schemas.microsoft.com/office/drawing/2014/main" id="{8C55A009-3401-4888-93C7-4ED51CBC6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18">
                <a:extLst>
                  <a:ext uri="{FF2B5EF4-FFF2-40B4-BE49-F238E27FC236}">
                    <a16:creationId xmlns:a16="http://schemas.microsoft.com/office/drawing/2014/main" id="{10B44829-5BB5-48C5-8492-699971FE7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19">
                <a:extLst>
                  <a:ext uri="{FF2B5EF4-FFF2-40B4-BE49-F238E27FC236}">
                    <a16:creationId xmlns:a16="http://schemas.microsoft.com/office/drawing/2014/main" id="{30C1F9A0-4FA6-4F6F-B2D0-A1BBA41DF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20">
                <a:extLst>
                  <a:ext uri="{FF2B5EF4-FFF2-40B4-BE49-F238E27FC236}">
                    <a16:creationId xmlns:a16="http://schemas.microsoft.com/office/drawing/2014/main" id="{01BF274F-C7B8-44B4-A183-307D8619D2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Rectangle 21">
                <a:extLst>
                  <a:ext uri="{FF2B5EF4-FFF2-40B4-BE49-F238E27FC236}">
                    <a16:creationId xmlns:a16="http://schemas.microsoft.com/office/drawing/2014/main" id="{037E8930-0F22-4558-9432-F18953E32A0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41" name="Freeform 22">
                <a:extLst>
                  <a:ext uri="{FF2B5EF4-FFF2-40B4-BE49-F238E27FC236}">
                    <a16:creationId xmlns:a16="http://schemas.microsoft.com/office/drawing/2014/main" id="{9AFC3429-FF29-47FF-A4A8-317A979DB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2" name="Freeform 23">
                <a:extLst>
                  <a:ext uri="{FF2B5EF4-FFF2-40B4-BE49-F238E27FC236}">
                    <a16:creationId xmlns:a16="http://schemas.microsoft.com/office/drawing/2014/main" id="{91D48543-2C05-4768-80B1-ECA6F8850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24">
                <a:extLst>
                  <a:ext uri="{FF2B5EF4-FFF2-40B4-BE49-F238E27FC236}">
                    <a16:creationId xmlns:a16="http://schemas.microsoft.com/office/drawing/2014/main" id="{3AC527CC-154C-4370-A25B-74AC5B4A6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25">
                <a:extLst>
                  <a:ext uri="{FF2B5EF4-FFF2-40B4-BE49-F238E27FC236}">
                    <a16:creationId xmlns:a16="http://schemas.microsoft.com/office/drawing/2014/main" id="{798B18F5-51C9-4E50-95C5-A850EF5398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26">
                <a:extLst>
                  <a:ext uri="{FF2B5EF4-FFF2-40B4-BE49-F238E27FC236}">
                    <a16:creationId xmlns:a16="http://schemas.microsoft.com/office/drawing/2014/main" id="{15B4CF27-638C-4979-B0FD-6263E1307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27">
                <a:extLst>
                  <a:ext uri="{FF2B5EF4-FFF2-40B4-BE49-F238E27FC236}">
                    <a16:creationId xmlns:a16="http://schemas.microsoft.com/office/drawing/2014/main" id="{236C6A22-48A2-4442-B82D-30DB49827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28">
                <a:extLst>
                  <a:ext uri="{FF2B5EF4-FFF2-40B4-BE49-F238E27FC236}">
                    <a16:creationId xmlns:a16="http://schemas.microsoft.com/office/drawing/2014/main" id="{1BB7BCE1-0D99-412E-ABA6-81412638E9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29">
                <a:extLst>
                  <a:ext uri="{FF2B5EF4-FFF2-40B4-BE49-F238E27FC236}">
                    <a16:creationId xmlns:a16="http://schemas.microsoft.com/office/drawing/2014/main" id="{C20E57E0-0912-44F2-93DA-75E4D13F3B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0">
                <a:extLst>
                  <a:ext uri="{FF2B5EF4-FFF2-40B4-BE49-F238E27FC236}">
                    <a16:creationId xmlns:a16="http://schemas.microsoft.com/office/drawing/2014/main" id="{DF059390-54ED-44F4-983F-92FF36AD9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31">
                <a:extLst>
                  <a:ext uri="{FF2B5EF4-FFF2-40B4-BE49-F238E27FC236}">
                    <a16:creationId xmlns:a16="http://schemas.microsoft.com/office/drawing/2014/main" id="{42D5E9ED-595D-443D-8CDC-D8FCD4021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grpSp>
          <p:nvGrpSpPr>
            <p:cNvPr id="13" name="Group 12">
              <a:extLst>
                <a:ext uri="{FF2B5EF4-FFF2-40B4-BE49-F238E27FC236}">
                  <a16:creationId xmlns:a16="http://schemas.microsoft.com/office/drawing/2014/main" id="{DB14A457-C54A-4F1E-91FB-0FEE49877D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4" name="Freeform 32">
                <a:extLst>
                  <a:ext uri="{FF2B5EF4-FFF2-40B4-BE49-F238E27FC236}">
                    <a16:creationId xmlns:a16="http://schemas.microsoft.com/office/drawing/2014/main" id="{791F3E2E-D393-464E-84B4-9B30D071A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33">
                <a:extLst>
                  <a:ext uri="{FF2B5EF4-FFF2-40B4-BE49-F238E27FC236}">
                    <a16:creationId xmlns:a16="http://schemas.microsoft.com/office/drawing/2014/main" id="{EBEEAD6F-6425-4F85-A8A8-4FF19A909B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34">
                <a:extLst>
                  <a:ext uri="{FF2B5EF4-FFF2-40B4-BE49-F238E27FC236}">
                    <a16:creationId xmlns:a16="http://schemas.microsoft.com/office/drawing/2014/main" id="{8AACA44E-9D6C-4708-8D61-D767B6620B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35">
                <a:extLst>
                  <a:ext uri="{FF2B5EF4-FFF2-40B4-BE49-F238E27FC236}">
                    <a16:creationId xmlns:a16="http://schemas.microsoft.com/office/drawing/2014/main" id="{B6E3525F-9937-463E-872C-8EB7C62D1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36">
                <a:extLst>
                  <a:ext uri="{FF2B5EF4-FFF2-40B4-BE49-F238E27FC236}">
                    <a16:creationId xmlns:a16="http://schemas.microsoft.com/office/drawing/2014/main" id="{BE829B0B-C602-40F1-81D1-A55332343D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37">
                <a:extLst>
                  <a:ext uri="{FF2B5EF4-FFF2-40B4-BE49-F238E27FC236}">
                    <a16:creationId xmlns:a16="http://schemas.microsoft.com/office/drawing/2014/main" id="{92660531-24B5-4B97-A4A2-64686E235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38">
                <a:extLst>
                  <a:ext uri="{FF2B5EF4-FFF2-40B4-BE49-F238E27FC236}">
                    <a16:creationId xmlns:a16="http://schemas.microsoft.com/office/drawing/2014/main" id="{6242D0CE-6FFD-4D17-AC26-BD3E481195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39">
                <a:extLst>
                  <a:ext uri="{FF2B5EF4-FFF2-40B4-BE49-F238E27FC236}">
                    <a16:creationId xmlns:a16="http://schemas.microsoft.com/office/drawing/2014/main" id="{61631F37-AF37-4DB9-8D98-A08586C76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40">
                <a:extLst>
                  <a:ext uri="{FF2B5EF4-FFF2-40B4-BE49-F238E27FC236}">
                    <a16:creationId xmlns:a16="http://schemas.microsoft.com/office/drawing/2014/main" id="{2A2597FF-2F22-40BB-A7B3-19C4DFCFFA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Rectangle 41">
                <a:extLst>
                  <a:ext uri="{FF2B5EF4-FFF2-40B4-BE49-F238E27FC236}">
                    <a16:creationId xmlns:a16="http://schemas.microsoft.com/office/drawing/2014/main" id="{DCC8773C-0113-4046-B222-C8F4080AF38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grpSp>
      <p:pic>
        <p:nvPicPr>
          <p:cNvPr id="52" name="Picture 2">
            <a:extLst>
              <a:ext uri="{FF2B5EF4-FFF2-40B4-BE49-F238E27FC236}">
                <a16:creationId xmlns:a16="http://schemas.microsoft.com/office/drawing/2014/main" id="{1B17CCE2-CEEF-40CA-8C4D-0DC2DCA78A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useBgFill="1">
        <p:nvSpPr>
          <p:cNvPr id="54" name="Round Diagonal Corner Rectangle 9">
            <a:extLst>
              <a:ext uri="{FF2B5EF4-FFF2-40B4-BE49-F238E27FC236}">
                <a16:creationId xmlns:a16="http://schemas.microsoft.com/office/drawing/2014/main" id="{66D4F5BA-1D71-49B2-8A7F-6B4EB94D7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531295EB-6D24-43B6-BC79-7DE9C082F54D}"/>
              </a:ext>
            </a:extLst>
          </p:cNvPr>
          <p:cNvPicPr>
            <a:picLocks noChangeAspect="1"/>
          </p:cNvPicPr>
          <p:nvPr/>
        </p:nvPicPr>
        <p:blipFill>
          <a:blip r:embed="rId3"/>
          <a:stretch>
            <a:fillRect/>
          </a:stretch>
        </p:blipFill>
        <p:spPr>
          <a:xfrm>
            <a:off x="1118988" y="1442249"/>
            <a:ext cx="4635583" cy="3977565"/>
          </a:xfrm>
          <a:prstGeom prst="rect">
            <a:avLst/>
          </a:prstGeom>
        </p:spPr>
      </p:pic>
      <p:sp>
        <p:nvSpPr>
          <p:cNvPr id="3" name="Marcador de contenido 2">
            <a:extLst>
              <a:ext uri="{FF2B5EF4-FFF2-40B4-BE49-F238E27FC236}">
                <a16:creationId xmlns:a16="http://schemas.microsoft.com/office/drawing/2014/main" id="{76FB46E0-E8FD-41DD-8D34-2674AA4520D3}"/>
              </a:ext>
            </a:extLst>
          </p:cNvPr>
          <p:cNvSpPr>
            <a:spLocks noGrp="1"/>
          </p:cNvSpPr>
          <p:nvPr>
            <p:ph idx="1"/>
          </p:nvPr>
        </p:nvSpPr>
        <p:spPr>
          <a:xfrm>
            <a:off x="6300075" y="2249487"/>
            <a:ext cx="5264862" cy="1179513"/>
          </a:xfrm>
          <a:solidFill>
            <a:srgbClr val="134770"/>
          </a:solidFill>
        </p:spPr>
        <p:txBody>
          <a:bodyPr>
            <a:normAutofit fontScale="85000" lnSpcReduction="20000"/>
          </a:bodyPr>
          <a:lstStyle/>
          <a:p>
            <a:r>
              <a:rPr lang="es-PA" dirty="0">
                <a:solidFill>
                  <a:srgbClr val="FFFFFF"/>
                </a:solidFill>
                <a:effectLst>
                  <a:outerShdw blurRad="38100" dist="38100" dir="2700000" algn="tl">
                    <a:srgbClr val="000000">
                      <a:alpha val="43137"/>
                    </a:srgbClr>
                  </a:outerShdw>
                </a:effectLst>
              </a:rPr>
              <a:t>Fundamento de la definición </a:t>
            </a:r>
            <a:r>
              <a:rPr lang="es-PA" dirty="0" err="1">
                <a:solidFill>
                  <a:srgbClr val="FFFFFF"/>
                </a:solidFill>
                <a:effectLst>
                  <a:outerShdw blurRad="38100" dist="38100" dir="2700000" algn="tl">
                    <a:srgbClr val="000000">
                      <a:alpha val="43137"/>
                    </a:srgbClr>
                  </a:outerShdw>
                </a:effectLst>
              </a:rPr>
              <a:t>segun</a:t>
            </a:r>
            <a:r>
              <a:rPr lang="es-PA" dirty="0">
                <a:solidFill>
                  <a:srgbClr val="FFFFFF"/>
                </a:solidFill>
                <a:effectLst>
                  <a:outerShdw blurRad="38100" dist="38100" dir="2700000" algn="tl">
                    <a:srgbClr val="000000">
                      <a:alpha val="43137"/>
                    </a:srgbClr>
                  </a:outerShdw>
                </a:effectLst>
              </a:rPr>
              <a:t> TFG</a:t>
            </a:r>
          </a:p>
          <a:p>
            <a:endParaRPr lang="en-US" dirty="0">
              <a:solidFill>
                <a:srgbClr val="FFFFFF"/>
              </a:solidFill>
              <a:effectLst>
                <a:outerShdw blurRad="38100" dist="38100" dir="2700000" algn="tl">
                  <a:srgbClr val="000000">
                    <a:alpha val="43137"/>
                  </a:srgbClr>
                </a:outerShdw>
              </a:effectLst>
            </a:endParaRPr>
          </a:p>
          <a:p>
            <a:r>
              <a:rPr lang="en-US" sz="1500" dirty="0">
                <a:solidFill>
                  <a:srgbClr val="FFFFFF"/>
                </a:solidFill>
                <a:effectLst>
                  <a:outerShdw blurRad="38100" dist="38100" dir="2700000" algn="tl">
                    <a:srgbClr val="000000">
                      <a:alpha val="43137"/>
                    </a:srgbClr>
                  </a:outerShdw>
                </a:effectLst>
              </a:rPr>
              <a:t>Fuente: NHANES 1999-2010</a:t>
            </a:r>
            <a:endParaRPr lang="es-PA" sz="1500" dirty="0">
              <a:solidFill>
                <a:srgbClr val="FFFFFF"/>
              </a:solidFill>
              <a:effectLst>
                <a:outerShdw blurRad="38100" dist="38100" dir="2700000" algn="tl">
                  <a:srgbClr val="000000">
                    <a:alpha val="43137"/>
                  </a:srgbClr>
                </a:outerShdw>
              </a:effectLst>
            </a:endParaRPr>
          </a:p>
        </p:txBody>
      </p:sp>
      <p:sp>
        <p:nvSpPr>
          <p:cNvPr id="51" name="Título 1">
            <a:extLst>
              <a:ext uri="{FF2B5EF4-FFF2-40B4-BE49-F238E27FC236}">
                <a16:creationId xmlns:a16="http://schemas.microsoft.com/office/drawing/2014/main" id="{768A4973-D15F-4223-B0F4-23F7A884E951}"/>
              </a:ext>
            </a:extLst>
          </p:cNvPr>
          <p:cNvSpPr>
            <a:spLocks noGrp="1"/>
          </p:cNvSpPr>
          <p:nvPr>
            <p:ph type="title"/>
          </p:nvPr>
        </p:nvSpPr>
        <p:spPr>
          <a:xfrm>
            <a:off x="6570663" y="619125"/>
            <a:ext cx="4746625" cy="1477963"/>
          </a:xfrm>
          <a:solidFill>
            <a:srgbClr val="134770"/>
          </a:solidFill>
        </p:spPr>
        <p:txBody>
          <a:bodyPr>
            <a:normAutofit/>
          </a:bodyPr>
          <a:lstStyle/>
          <a:p>
            <a:pPr algn="ctr"/>
            <a:r>
              <a:rPr lang="en-US" sz="2800" dirty="0" err="1">
                <a:solidFill>
                  <a:srgbClr val="FFC000"/>
                </a:solidFill>
                <a:effectLst>
                  <a:outerShdw blurRad="38100" dist="38100" dir="2700000" algn="tl">
                    <a:srgbClr val="000000">
                      <a:alpha val="43137"/>
                    </a:srgbClr>
                  </a:outerShdw>
                </a:effectLst>
              </a:rPr>
              <a:t>Resultados</a:t>
            </a:r>
            <a:r>
              <a:rPr lang="en-US" sz="2800" dirty="0">
                <a:solidFill>
                  <a:srgbClr val="FFC000"/>
                </a:solidFill>
                <a:effectLst>
                  <a:outerShdw blurRad="38100" dist="38100" dir="2700000" algn="tl">
                    <a:srgbClr val="000000">
                      <a:alpha val="43137"/>
                    </a:srgbClr>
                  </a:outerShdw>
                </a:effectLst>
              </a:rPr>
              <a:t> de </a:t>
            </a:r>
            <a:r>
              <a:rPr lang="en-US" sz="2800" dirty="0" err="1">
                <a:solidFill>
                  <a:srgbClr val="FFC000"/>
                </a:solidFill>
                <a:effectLst>
                  <a:outerShdw blurRad="38100" dist="38100" dir="2700000" algn="tl">
                    <a:srgbClr val="000000">
                      <a:alpha val="43137"/>
                    </a:srgbClr>
                  </a:outerShdw>
                </a:effectLst>
              </a:rPr>
              <a:t>laboratorios</a:t>
            </a:r>
            <a:r>
              <a:rPr lang="en-US" sz="2800" dirty="0">
                <a:solidFill>
                  <a:srgbClr val="FFC000"/>
                </a:solidFill>
                <a:effectLst>
                  <a:outerShdw blurRad="38100" dist="38100" dir="2700000" algn="tl">
                    <a:srgbClr val="000000">
                      <a:alpha val="43137"/>
                    </a:srgbClr>
                  </a:outerShdw>
                </a:effectLst>
              </a:rPr>
              <a:t> </a:t>
            </a:r>
            <a:r>
              <a:rPr lang="en-US" sz="2800" dirty="0" err="1">
                <a:solidFill>
                  <a:srgbClr val="FFC000"/>
                </a:solidFill>
                <a:effectLst>
                  <a:outerShdw blurRad="38100" dist="38100" dir="2700000" algn="tl">
                    <a:srgbClr val="000000">
                      <a:alpha val="43137"/>
                    </a:srgbClr>
                  </a:outerShdw>
                </a:effectLst>
              </a:rPr>
              <a:t>segun</a:t>
            </a:r>
            <a:r>
              <a:rPr lang="en-US" sz="2800" dirty="0">
                <a:solidFill>
                  <a:srgbClr val="FFC000"/>
                </a:solidFill>
                <a:effectLst>
                  <a:outerShdw blurRad="38100" dist="38100" dir="2700000" algn="tl">
                    <a:srgbClr val="000000">
                      <a:alpha val="43137"/>
                    </a:srgbClr>
                  </a:outerShdw>
                </a:effectLst>
              </a:rPr>
              <a:t> </a:t>
            </a:r>
            <a:r>
              <a:rPr lang="en-US" sz="2800" dirty="0" err="1">
                <a:solidFill>
                  <a:srgbClr val="FFC000"/>
                </a:solidFill>
                <a:effectLst>
                  <a:outerShdw blurRad="38100" dist="38100" dir="2700000" algn="tl">
                    <a:srgbClr val="000000">
                      <a:alpha val="43137"/>
                    </a:srgbClr>
                  </a:outerShdw>
                </a:effectLst>
              </a:rPr>
              <a:t>tfg</a:t>
            </a:r>
            <a:r>
              <a:rPr lang="en-US" sz="2800" dirty="0">
                <a:solidFill>
                  <a:srgbClr val="FFC000"/>
                </a:solidFill>
                <a:effectLst>
                  <a:outerShdw blurRad="38100" dist="38100" dir="2700000" algn="tl">
                    <a:srgbClr val="000000">
                      <a:alpha val="43137"/>
                    </a:srgbClr>
                  </a:outerShdw>
                </a:effectLst>
              </a:rPr>
              <a:t> - </a:t>
            </a:r>
            <a:r>
              <a:rPr lang="en-US" sz="2800" dirty="0" err="1">
                <a:solidFill>
                  <a:srgbClr val="FFC000"/>
                </a:solidFill>
                <a:effectLst>
                  <a:outerShdw blurRad="38100" dist="38100" dir="2700000" algn="tl">
                    <a:srgbClr val="000000">
                      <a:alpha val="43137"/>
                    </a:srgbClr>
                  </a:outerShdw>
                </a:effectLst>
              </a:rPr>
              <a:t>erc</a:t>
            </a:r>
            <a:endParaRPr lang="es-PA" sz="2800"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2568348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0" name="Picture 2" descr="Image result for fear">
            <a:extLst>
              <a:ext uri="{FF2B5EF4-FFF2-40B4-BE49-F238E27FC236}">
                <a16:creationId xmlns:a16="http://schemas.microsoft.com/office/drawing/2014/main" id="{92D9FB13-4FD5-427D-B043-C20F6AE44B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68" r="6903"/>
          <a:stretch/>
        </p:blipFill>
        <p:spPr bwMode="auto">
          <a:xfrm>
            <a:off x="20" y="1"/>
            <a:ext cx="6016469" cy="6858001"/>
          </a:xfrm>
          <a:custGeom>
            <a:avLst/>
            <a:gdLst>
              <a:gd name="connsiteX0" fmla="*/ 0 w 6016489"/>
              <a:gd name="connsiteY0" fmla="*/ 0 h 6858001"/>
              <a:gd name="connsiteX1" fmla="*/ 6016489 w 6016489"/>
              <a:gd name="connsiteY1" fmla="*/ 0 h 6858001"/>
              <a:gd name="connsiteX2" fmla="*/ 6016489 w 6016489"/>
              <a:gd name="connsiteY2" fmla="*/ 3 h 6858001"/>
              <a:gd name="connsiteX3" fmla="*/ 4217356 w 6016489"/>
              <a:gd name="connsiteY3" fmla="*/ 3 h 6858001"/>
              <a:gd name="connsiteX4" fmla="*/ 4429187 w 6016489"/>
              <a:gd name="connsiteY4" fmla="*/ 675864 h 6858001"/>
              <a:gd name="connsiteX5" fmla="*/ 4426326 w 6016489"/>
              <a:gd name="connsiteY5" fmla="*/ 675864 h 6858001"/>
              <a:gd name="connsiteX6" fmla="*/ 5659819 w 6016489"/>
              <a:gd name="connsiteY6" fmla="*/ 4611414 h 6858001"/>
              <a:gd name="connsiteX7" fmla="*/ 3962482 w 6016489"/>
              <a:gd name="connsiteY7" fmla="*/ 6858000 h 6858001"/>
              <a:gd name="connsiteX8" fmla="*/ 6016489 w 6016489"/>
              <a:gd name="connsiteY8" fmla="*/ 6858000 h 6858001"/>
              <a:gd name="connsiteX9" fmla="*/ 6016489 w 6016489"/>
              <a:gd name="connsiteY9" fmla="*/ 6858001 h 6858001"/>
              <a:gd name="connsiteX10" fmla="*/ 0 w 6016489"/>
              <a:gd name="connsiteY10"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6489" h="6858001">
                <a:moveTo>
                  <a:pt x="0" y="0"/>
                </a:moveTo>
                <a:lnTo>
                  <a:pt x="6016489" y="0"/>
                </a:lnTo>
                <a:lnTo>
                  <a:pt x="6016489" y="3"/>
                </a:lnTo>
                <a:lnTo>
                  <a:pt x="4217356" y="3"/>
                </a:lnTo>
                <a:lnTo>
                  <a:pt x="4429187" y="675864"/>
                </a:lnTo>
                <a:lnTo>
                  <a:pt x="4426326" y="675864"/>
                </a:lnTo>
                <a:lnTo>
                  <a:pt x="5659819" y="4611414"/>
                </a:lnTo>
                <a:lnTo>
                  <a:pt x="3962482" y="6858000"/>
                </a:lnTo>
                <a:lnTo>
                  <a:pt x="6016489" y="6858000"/>
                </a:lnTo>
                <a:lnTo>
                  <a:pt x="6016489" y="6858001"/>
                </a:lnTo>
                <a:lnTo>
                  <a:pt x="0" y="6858001"/>
                </a:ln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Image result for tiempo">
            <a:extLst>
              <a:ext uri="{FF2B5EF4-FFF2-40B4-BE49-F238E27FC236}">
                <a16:creationId xmlns:a16="http://schemas.microsoft.com/office/drawing/2014/main" id="{B330B172-7816-4239-ACC9-17549FDFFC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391" r="21748" b="1"/>
          <a:stretch/>
        </p:blipFill>
        <p:spPr bwMode="auto">
          <a:xfrm>
            <a:off x="4307056" y="10"/>
            <a:ext cx="4831627" cy="4520001"/>
          </a:xfrm>
          <a:custGeom>
            <a:avLst/>
            <a:gdLst>
              <a:gd name="connsiteX0" fmla="*/ 0 w 4831627"/>
              <a:gd name="connsiteY0" fmla="*/ 0 h 4520011"/>
              <a:gd name="connsiteX1" fmla="*/ 4831627 w 4831627"/>
              <a:gd name="connsiteY1" fmla="*/ 0 h 4520011"/>
              <a:gd name="connsiteX2" fmla="*/ 1416677 w 4831627"/>
              <a:gd name="connsiteY2" fmla="*/ 4520011 h 4520011"/>
            </a:gdLst>
            <a:ahLst/>
            <a:cxnLst>
              <a:cxn ang="0">
                <a:pos x="connsiteX0" y="connsiteY0"/>
              </a:cxn>
              <a:cxn ang="0">
                <a:pos x="connsiteX1" y="connsiteY1"/>
              </a:cxn>
              <a:cxn ang="0">
                <a:pos x="connsiteX2" y="connsiteY2"/>
              </a:cxn>
            </a:cxnLst>
            <a:rect l="l" t="t" r="r" b="b"/>
            <a:pathLst>
              <a:path w="4831627" h="4520011">
                <a:moveTo>
                  <a:pt x="0" y="0"/>
                </a:moveTo>
                <a:lnTo>
                  <a:pt x="4831627" y="0"/>
                </a:lnTo>
                <a:lnTo>
                  <a:pt x="1416677" y="4520011"/>
                </a:lnTo>
                <a:close/>
              </a:path>
            </a:pathLst>
          </a:custGeom>
          <a:noFill/>
          <a:extLst>
            <a:ext uri="{909E8E84-426E-40DD-AFC4-6F175D3DCCD1}">
              <a14:hiddenFill xmlns:a14="http://schemas.microsoft.com/office/drawing/2010/main">
                <a:solidFill>
                  <a:srgbClr val="FFFFFF"/>
                </a:solidFill>
              </a14:hiddenFill>
            </a:ext>
          </a:extLst>
        </p:spPr>
      </p:pic>
      <p:pic>
        <p:nvPicPr>
          <p:cNvPr id="158" name="Picture 4" descr="Image result for indecision">
            <a:extLst>
              <a:ext uri="{FF2B5EF4-FFF2-40B4-BE49-F238E27FC236}">
                <a16:creationId xmlns:a16="http://schemas.microsoft.com/office/drawing/2014/main" id="{05692125-0205-45DF-B2BA-72E4DD5E2B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540" r="12689"/>
          <a:stretch/>
        </p:blipFill>
        <p:spPr bwMode="auto">
          <a:xfrm>
            <a:off x="4068531" y="-1"/>
            <a:ext cx="8123469" cy="6858000"/>
          </a:xfrm>
          <a:custGeom>
            <a:avLst/>
            <a:gdLst>
              <a:gd name="connsiteX0" fmla="*/ 5181344 w 8123469"/>
              <a:gd name="connsiteY0" fmla="*/ 0 h 6858000"/>
              <a:gd name="connsiteX1" fmla="*/ 8123469 w 8123469"/>
              <a:gd name="connsiteY1" fmla="*/ 0 h 6858000"/>
              <a:gd name="connsiteX2" fmla="*/ 8123469 w 8123469"/>
              <a:gd name="connsiteY2" fmla="*/ 6858000 h 6858000"/>
              <a:gd name="connsiteX3" fmla="*/ 0 w 812346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23469" h="6858000">
                <a:moveTo>
                  <a:pt x="5181344" y="0"/>
                </a:moveTo>
                <a:lnTo>
                  <a:pt x="8123469" y="0"/>
                </a:lnTo>
                <a:lnTo>
                  <a:pt x="8123469"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65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75AF3B-5284-4B97-9BB7-55C6FB369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0F1F7ED-DA39-478F-85DA-317DE08941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3" name="Group 12">
              <a:extLst>
                <a:ext uri="{FF2B5EF4-FFF2-40B4-BE49-F238E27FC236}">
                  <a16:creationId xmlns:a16="http://schemas.microsoft.com/office/drawing/2014/main" id="{1DAE5903-52E8-4F25-8473-93EF4837763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5" name="Rectangle 5">
                <a:extLst>
                  <a:ext uri="{FF2B5EF4-FFF2-40B4-BE49-F238E27FC236}">
                    <a16:creationId xmlns:a16="http://schemas.microsoft.com/office/drawing/2014/main" id="{894835C1-32DE-4571-AD10-28D58CB8CFD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6" name="Freeform 6">
                <a:extLst>
                  <a:ext uri="{FF2B5EF4-FFF2-40B4-BE49-F238E27FC236}">
                    <a16:creationId xmlns:a16="http://schemas.microsoft.com/office/drawing/2014/main" id="{097A5B92-0B48-4251-9764-D34DF88920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7">
                <a:extLst>
                  <a:ext uri="{FF2B5EF4-FFF2-40B4-BE49-F238E27FC236}">
                    <a16:creationId xmlns:a16="http://schemas.microsoft.com/office/drawing/2014/main" id="{E222BF19-57E7-43F3-A2B9-2398BEF966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8">
                <a:extLst>
                  <a:ext uri="{FF2B5EF4-FFF2-40B4-BE49-F238E27FC236}">
                    <a16:creationId xmlns:a16="http://schemas.microsoft.com/office/drawing/2014/main" id="{60C8836E-B7D9-48A9-8FD9-4CC52AF44D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9">
                <a:extLst>
                  <a:ext uri="{FF2B5EF4-FFF2-40B4-BE49-F238E27FC236}">
                    <a16:creationId xmlns:a16="http://schemas.microsoft.com/office/drawing/2014/main" id="{8504740E-456D-4FB9-9520-4317CCFA71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10">
                <a:extLst>
                  <a:ext uri="{FF2B5EF4-FFF2-40B4-BE49-F238E27FC236}">
                    <a16:creationId xmlns:a16="http://schemas.microsoft.com/office/drawing/2014/main" id="{1563A7B4-B1D5-4F93-AFF9-2EB78655F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11">
                <a:extLst>
                  <a:ext uri="{FF2B5EF4-FFF2-40B4-BE49-F238E27FC236}">
                    <a16:creationId xmlns:a16="http://schemas.microsoft.com/office/drawing/2014/main" id="{D139ED24-FA37-4470-8B42-D0D00EDE1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2">
                <a:extLst>
                  <a:ext uri="{FF2B5EF4-FFF2-40B4-BE49-F238E27FC236}">
                    <a16:creationId xmlns:a16="http://schemas.microsoft.com/office/drawing/2014/main" id="{48825AA7-BB26-45C2-93A2-1AD8D9A232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13">
                <a:extLst>
                  <a:ext uri="{FF2B5EF4-FFF2-40B4-BE49-F238E27FC236}">
                    <a16:creationId xmlns:a16="http://schemas.microsoft.com/office/drawing/2014/main" id="{A98D0B91-D4E4-402D-8234-E96987219E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14">
                <a:extLst>
                  <a:ext uri="{FF2B5EF4-FFF2-40B4-BE49-F238E27FC236}">
                    <a16:creationId xmlns:a16="http://schemas.microsoft.com/office/drawing/2014/main" id="{94F1DB97-3769-4DA5-9F45-47132C312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15">
                <a:extLst>
                  <a:ext uri="{FF2B5EF4-FFF2-40B4-BE49-F238E27FC236}">
                    <a16:creationId xmlns:a16="http://schemas.microsoft.com/office/drawing/2014/main" id="{A9BC86E2-B185-4D80-81B5-A8D387E67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Line 16">
                <a:extLst>
                  <a:ext uri="{FF2B5EF4-FFF2-40B4-BE49-F238E27FC236}">
                    <a16:creationId xmlns:a16="http://schemas.microsoft.com/office/drawing/2014/main" id="{FA773F49-8CD0-46DC-B986-F2DB57BD72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7" name="Freeform 17">
                <a:extLst>
                  <a:ext uri="{FF2B5EF4-FFF2-40B4-BE49-F238E27FC236}">
                    <a16:creationId xmlns:a16="http://schemas.microsoft.com/office/drawing/2014/main" id="{8C55A009-3401-4888-93C7-4ED51CBC6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18">
                <a:extLst>
                  <a:ext uri="{FF2B5EF4-FFF2-40B4-BE49-F238E27FC236}">
                    <a16:creationId xmlns:a16="http://schemas.microsoft.com/office/drawing/2014/main" id="{10B44829-5BB5-48C5-8492-699971FE7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19">
                <a:extLst>
                  <a:ext uri="{FF2B5EF4-FFF2-40B4-BE49-F238E27FC236}">
                    <a16:creationId xmlns:a16="http://schemas.microsoft.com/office/drawing/2014/main" id="{30C1F9A0-4FA6-4F6F-B2D0-A1BBA41DF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Freeform 20">
                <a:extLst>
                  <a:ext uri="{FF2B5EF4-FFF2-40B4-BE49-F238E27FC236}">
                    <a16:creationId xmlns:a16="http://schemas.microsoft.com/office/drawing/2014/main" id="{01BF274F-C7B8-44B4-A183-307D8619D2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1" name="Rectangle 21">
                <a:extLst>
                  <a:ext uri="{FF2B5EF4-FFF2-40B4-BE49-F238E27FC236}">
                    <a16:creationId xmlns:a16="http://schemas.microsoft.com/office/drawing/2014/main" id="{037E8930-0F22-4558-9432-F18953E32A0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42" name="Freeform 22">
                <a:extLst>
                  <a:ext uri="{FF2B5EF4-FFF2-40B4-BE49-F238E27FC236}">
                    <a16:creationId xmlns:a16="http://schemas.microsoft.com/office/drawing/2014/main" id="{9AFC3429-FF29-47FF-A4A8-317A979DB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23">
                <a:extLst>
                  <a:ext uri="{FF2B5EF4-FFF2-40B4-BE49-F238E27FC236}">
                    <a16:creationId xmlns:a16="http://schemas.microsoft.com/office/drawing/2014/main" id="{91D48543-2C05-4768-80B1-ECA6F8850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24">
                <a:extLst>
                  <a:ext uri="{FF2B5EF4-FFF2-40B4-BE49-F238E27FC236}">
                    <a16:creationId xmlns:a16="http://schemas.microsoft.com/office/drawing/2014/main" id="{3AC527CC-154C-4370-A25B-74AC5B4A6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25">
                <a:extLst>
                  <a:ext uri="{FF2B5EF4-FFF2-40B4-BE49-F238E27FC236}">
                    <a16:creationId xmlns:a16="http://schemas.microsoft.com/office/drawing/2014/main" id="{798B18F5-51C9-4E50-95C5-A850EF5398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26">
                <a:extLst>
                  <a:ext uri="{FF2B5EF4-FFF2-40B4-BE49-F238E27FC236}">
                    <a16:creationId xmlns:a16="http://schemas.microsoft.com/office/drawing/2014/main" id="{15B4CF27-638C-4979-B0FD-6263E1307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27">
                <a:extLst>
                  <a:ext uri="{FF2B5EF4-FFF2-40B4-BE49-F238E27FC236}">
                    <a16:creationId xmlns:a16="http://schemas.microsoft.com/office/drawing/2014/main" id="{236C6A22-48A2-4442-B82D-30DB49827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28">
                <a:extLst>
                  <a:ext uri="{FF2B5EF4-FFF2-40B4-BE49-F238E27FC236}">
                    <a16:creationId xmlns:a16="http://schemas.microsoft.com/office/drawing/2014/main" id="{1BB7BCE1-0D99-412E-ABA6-81412638E9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29">
                <a:extLst>
                  <a:ext uri="{FF2B5EF4-FFF2-40B4-BE49-F238E27FC236}">
                    <a16:creationId xmlns:a16="http://schemas.microsoft.com/office/drawing/2014/main" id="{C20E57E0-0912-44F2-93DA-75E4D13F3B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30">
                <a:extLst>
                  <a:ext uri="{FF2B5EF4-FFF2-40B4-BE49-F238E27FC236}">
                    <a16:creationId xmlns:a16="http://schemas.microsoft.com/office/drawing/2014/main" id="{DF059390-54ED-44F4-983F-92FF36AD9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Freeform 31">
                <a:extLst>
                  <a:ext uri="{FF2B5EF4-FFF2-40B4-BE49-F238E27FC236}">
                    <a16:creationId xmlns:a16="http://schemas.microsoft.com/office/drawing/2014/main" id="{42D5E9ED-595D-443D-8CDC-D8FCD4021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grpSp>
          <p:nvGrpSpPr>
            <p:cNvPr id="14" name="Group 13">
              <a:extLst>
                <a:ext uri="{FF2B5EF4-FFF2-40B4-BE49-F238E27FC236}">
                  <a16:creationId xmlns:a16="http://schemas.microsoft.com/office/drawing/2014/main" id="{DB14A457-C54A-4F1E-91FB-0FEE49877D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5" name="Freeform 32">
                <a:extLst>
                  <a:ext uri="{FF2B5EF4-FFF2-40B4-BE49-F238E27FC236}">
                    <a16:creationId xmlns:a16="http://schemas.microsoft.com/office/drawing/2014/main" id="{791F3E2E-D393-464E-84B4-9B30D071A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33">
                <a:extLst>
                  <a:ext uri="{FF2B5EF4-FFF2-40B4-BE49-F238E27FC236}">
                    <a16:creationId xmlns:a16="http://schemas.microsoft.com/office/drawing/2014/main" id="{EBEEAD6F-6425-4F85-A8A8-4FF19A909B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34">
                <a:extLst>
                  <a:ext uri="{FF2B5EF4-FFF2-40B4-BE49-F238E27FC236}">
                    <a16:creationId xmlns:a16="http://schemas.microsoft.com/office/drawing/2014/main" id="{8AACA44E-9D6C-4708-8D61-D767B6620B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35">
                <a:extLst>
                  <a:ext uri="{FF2B5EF4-FFF2-40B4-BE49-F238E27FC236}">
                    <a16:creationId xmlns:a16="http://schemas.microsoft.com/office/drawing/2014/main" id="{B6E3525F-9937-463E-872C-8EB7C62D1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36">
                <a:extLst>
                  <a:ext uri="{FF2B5EF4-FFF2-40B4-BE49-F238E27FC236}">
                    <a16:creationId xmlns:a16="http://schemas.microsoft.com/office/drawing/2014/main" id="{BE829B0B-C602-40F1-81D1-A55332343D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37">
                <a:extLst>
                  <a:ext uri="{FF2B5EF4-FFF2-40B4-BE49-F238E27FC236}">
                    <a16:creationId xmlns:a16="http://schemas.microsoft.com/office/drawing/2014/main" id="{92660531-24B5-4B97-A4A2-64686E235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38">
                <a:extLst>
                  <a:ext uri="{FF2B5EF4-FFF2-40B4-BE49-F238E27FC236}">
                    <a16:creationId xmlns:a16="http://schemas.microsoft.com/office/drawing/2014/main" id="{6242D0CE-6FFD-4D17-AC26-BD3E481195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39">
                <a:extLst>
                  <a:ext uri="{FF2B5EF4-FFF2-40B4-BE49-F238E27FC236}">
                    <a16:creationId xmlns:a16="http://schemas.microsoft.com/office/drawing/2014/main" id="{61631F37-AF37-4DB9-8D98-A08586C76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40">
                <a:extLst>
                  <a:ext uri="{FF2B5EF4-FFF2-40B4-BE49-F238E27FC236}">
                    <a16:creationId xmlns:a16="http://schemas.microsoft.com/office/drawing/2014/main" id="{2A2597FF-2F22-40BB-A7B3-19C4DFCFFA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Rectangle 41">
                <a:extLst>
                  <a:ext uri="{FF2B5EF4-FFF2-40B4-BE49-F238E27FC236}">
                    <a16:creationId xmlns:a16="http://schemas.microsoft.com/office/drawing/2014/main" id="{DCC8773C-0113-4046-B222-C8F4080AF38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grpSp>
      <p:pic>
        <p:nvPicPr>
          <p:cNvPr id="53" name="Picture 2">
            <a:extLst>
              <a:ext uri="{FF2B5EF4-FFF2-40B4-BE49-F238E27FC236}">
                <a16:creationId xmlns:a16="http://schemas.microsoft.com/office/drawing/2014/main" id="{1B17CCE2-CEEF-40CA-8C4D-0DC2DCA78A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5" name="Título 1">
            <a:extLst>
              <a:ext uri="{FF2B5EF4-FFF2-40B4-BE49-F238E27FC236}">
                <a16:creationId xmlns:a16="http://schemas.microsoft.com/office/drawing/2014/main" id="{3F069EA0-89CD-4DC2-91A6-8C1454902B18}"/>
              </a:ext>
            </a:extLst>
          </p:cNvPr>
          <p:cNvSpPr>
            <a:spLocks noGrp="1"/>
          </p:cNvSpPr>
          <p:nvPr>
            <p:ph type="title"/>
          </p:nvPr>
        </p:nvSpPr>
        <p:spPr>
          <a:xfrm>
            <a:off x="6569957" y="618518"/>
            <a:ext cx="4747088" cy="1372208"/>
          </a:xfrm>
          <a:solidFill>
            <a:srgbClr val="134770"/>
          </a:solidFill>
        </p:spPr>
        <p:txBody>
          <a:bodyPr>
            <a:normAutofit/>
          </a:bodyPr>
          <a:lstStyle/>
          <a:p>
            <a:pPr algn="ctr"/>
            <a:r>
              <a:rPr lang="en-US" sz="3300" dirty="0" err="1">
                <a:solidFill>
                  <a:srgbClr val="FFC000"/>
                </a:solidFill>
                <a:effectLst>
                  <a:outerShdw blurRad="38100" dist="38100" dir="2700000" algn="tl">
                    <a:srgbClr val="000000">
                      <a:alpha val="43137"/>
                    </a:srgbClr>
                  </a:outerShdw>
                </a:effectLst>
              </a:rPr>
              <a:t>Mortalidad</a:t>
            </a:r>
            <a:br>
              <a:rPr lang="en-US" sz="3300" dirty="0">
                <a:solidFill>
                  <a:srgbClr val="FFC000"/>
                </a:solidFill>
                <a:effectLst>
                  <a:outerShdw blurRad="38100" dist="38100" dir="2700000" algn="tl">
                    <a:srgbClr val="000000">
                      <a:alpha val="43137"/>
                    </a:srgbClr>
                  </a:outerShdw>
                </a:effectLst>
              </a:rPr>
            </a:br>
            <a:r>
              <a:rPr lang="en-US" sz="3300" dirty="0" err="1">
                <a:solidFill>
                  <a:srgbClr val="FFC000"/>
                </a:solidFill>
                <a:effectLst>
                  <a:outerShdw blurRad="38100" dist="38100" dir="2700000" algn="tl">
                    <a:srgbClr val="000000">
                      <a:alpha val="43137"/>
                    </a:srgbClr>
                  </a:outerShdw>
                </a:effectLst>
              </a:rPr>
              <a:t>tfg</a:t>
            </a:r>
            <a:r>
              <a:rPr lang="en-US" sz="3300" dirty="0">
                <a:solidFill>
                  <a:srgbClr val="FFC000"/>
                </a:solidFill>
                <a:effectLst>
                  <a:outerShdw blurRad="38100" dist="38100" dir="2700000" algn="tl">
                    <a:srgbClr val="000000">
                      <a:alpha val="43137"/>
                    </a:srgbClr>
                  </a:outerShdw>
                </a:effectLst>
              </a:rPr>
              <a:t> - </a:t>
            </a:r>
            <a:r>
              <a:rPr lang="en-US" sz="3300" dirty="0" err="1">
                <a:solidFill>
                  <a:srgbClr val="FFC000"/>
                </a:solidFill>
                <a:effectLst>
                  <a:outerShdw blurRad="38100" dist="38100" dir="2700000" algn="tl">
                    <a:srgbClr val="000000">
                      <a:alpha val="43137"/>
                    </a:srgbClr>
                  </a:outerShdw>
                </a:effectLst>
              </a:rPr>
              <a:t>erc</a:t>
            </a:r>
            <a:endParaRPr lang="es-PA" sz="3300" dirty="0">
              <a:solidFill>
                <a:srgbClr val="FFC000"/>
              </a:solidFill>
              <a:effectLst>
                <a:outerShdw blurRad="38100" dist="38100" dir="2700000" algn="tl">
                  <a:srgbClr val="000000">
                    <a:alpha val="43137"/>
                  </a:srgbClr>
                </a:outerShdw>
              </a:effectLst>
            </a:endParaRPr>
          </a:p>
        </p:txBody>
      </p:sp>
      <p:sp useBgFill="1">
        <p:nvSpPr>
          <p:cNvPr id="55" name="Round Diagonal Corner Rectangle 9">
            <a:extLst>
              <a:ext uri="{FF2B5EF4-FFF2-40B4-BE49-F238E27FC236}">
                <a16:creationId xmlns:a16="http://schemas.microsoft.com/office/drawing/2014/main" id="{66D4F5BA-1D71-49B2-8A7F-6B4EB94D7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13BA6F6A-C126-460E-97EE-3C4B382034F3}"/>
              </a:ext>
            </a:extLst>
          </p:cNvPr>
          <p:cNvPicPr>
            <a:picLocks noChangeAspect="1"/>
          </p:cNvPicPr>
          <p:nvPr/>
        </p:nvPicPr>
        <p:blipFill>
          <a:blip r:embed="rId3"/>
          <a:stretch>
            <a:fillRect/>
          </a:stretch>
        </p:blipFill>
        <p:spPr>
          <a:xfrm>
            <a:off x="1118988" y="1830378"/>
            <a:ext cx="4635583" cy="3201306"/>
          </a:xfrm>
          <a:prstGeom prst="rect">
            <a:avLst/>
          </a:prstGeom>
        </p:spPr>
      </p:pic>
      <p:sp>
        <p:nvSpPr>
          <p:cNvPr id="3" name="Marcador de contenido 2">
            <a:extLst>
              <a:ext uri="{FF2B5EF4-FFF2-40B4-BE49-F238E27FC236}">
                <a16:creationId xmlns:a16="http://schemas.microsoft.com/office/drawing/2014/main" id="{1B3ADBC4-02A4-4412-B612-7284F5F48742}"/>
              </a:ext>
            </a:extLst>
          </p:cNvPr>
          <p:cNvSpPr>
            <a:spLocks noGrp="1"/>
          </p:cNvSpPr>
          <p:nvPr>
            <p:ph idx="1"/>
          </p:nvPr>
        </p:nvSpPr>
        <p:spPr>
          <a:xfrm>
            <a:off x="6569957" y="2249487"/>
            <a:ext cx="4747087" cy="2232026"/>
          </a:xfrm>
          <a:solidFill>
            <a:srgbClr val="134770"/>
          </a:solidFill>
        </p:spPr>
        <p:txBody>
          <a:bodyPr>
            <a:normAutofit/>
          </a:bodyPr>
          <a:lstStyle/>
          <a:p>
            <a:r>
              <a:rPr lang="en-US" sz="2000" dirty="0" err="1">
                <a:solidFill>
                  <a:schemeClr val="bg1"/>
                </a:solidFill>
                <a:effectLst>
                  <a:outerShdw blurRad="38100" dist="38100" dir="2700000" algn="tl">
                    <a:srgbClr val="000000">
                      <a:alpha val="43137"/>
                    </a:srgbClr>
                  </a:outerShdw>
                </a:effectLst>
              </a:rPr>
              <a:t>Fundamento</a:t>
            </a:r>
            <a:r>
              <a:rPr lang="en-US" sz="2000" dirty="0">
                <a:solidFill>
                  <a:schemeClr val="bg1"/>
                </a:solidFill>
                <a:effectLst>
                  <a:outerShdw blurRad="38100" dist="38100" dir="2700000" algn="tl">
                    <a:srgbClr val="000000">
                      <a:alpha val="43137"/>
                    </a:srgbClr>
                  </a:outerShdw>
                </a:effectLst>
              </a:rPr>
              <a:t> de la </a:t>
            </a:r>
            <a:r>
              <a:rPr lang="en-US" sz="2000" dirty="0" err="1">
                <a:solidFill>
                  <a:schemeClr val="bg1"/>
                </a:solidFill>
                <a:effectLst>
                  <a:outerShdw blurRad="38100" dist="38100" dir="2700000" algn="tl">
                    <a:srgbClr val="000000">
                      <a:alpha val="43137"/>
                    </a:srgbClr>
                  </a:outerShdw>
                </a:effectLst>
              </a:rPr>
              <a:t>definición</a:t>
            </a:r>
            <a:r>
              <a:rPr lang="en-US" sz="2000" dirty="0">
                <a:solidFill>
                  <a:schemeClr val="bg1"/>
                </a:solidFill>
                <a:effectLst>
                  <a:outerShdw blurRad="38100" dist="38100" dir="2700000" algn="tl">
                    <a:srgbClr val="000000">
                      <a:alpha val="43137"/>
                    </a:srgbClr>
                  </a:outerShdw>
                </a:effectLst>
              </a:rPr>
              <a:t> de ERC</a:t>
            </a:r>
          </a:p>
          <a:p>
            <a:pPr marL="0" indent="0">
              <a:buNone/>
            </a:pPr>
            <a:endParaRPr lang="en-US" sz="2000" dirty="0">
              <a:solidFill>
                <a:schemeClr val="bg1"/>
              </a:solidFill>
              <a:effectLst>
                <a:outerShdw blurRad="38100" dist="38100" dir="2700000" algn="tl">
                  <a:srgbClr val="000000">
                    <a:alpha val="43137"/>
                  </a:srgbClr>
                </a:outerShdw>
              </a:effectLst>
            </a:endParaRPr>
          </a:p>
          <a:p>
            <a:r>
              <a:rPr lang="en-US" sz="1500" dirty="0">
                <a:solidFill>
                  <a:schemeClr val="bg1"/>
                </a:solidFill>
                <a:effectLst>
                  <a:outerShdw blurRad="38100" dist="38100" dir="2700000" algn="tl">
                    <a:srgbClr val="000000">
                      <a:alpha val="43137"/>
                    </a:srgbClr>
                  </a:outerShdw>
                </a:effectLst>
              </a:rPr>
              <a:t>Fuente: The National Health and Nutrition Examination Survey III [1988-1994] and the continuous National Health and Nutrition Examination Survey [1999-2010]. </a:t>
            </a:r>
            <a:endParaRPr lang="es-PA" sz="15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77898519"/>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13" name="Rectangle 12">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ítulo 1">
            <a:extLst>
              <a:ext uri="{FF2B5EF4-FFF2-40B4-BE49-F238E27FC236}">
                <a16:creationId xmlns:a16="http://schemas.microsoft.com/office/drawing/2014/main" id="{B2CD2DE1-8050-4F8A-964E-8E97496ABD88}"/>
              </a:ext>
            </a:extLst>
          </p:cNvPr>
          <p:cNvSpPr>
            <a:spLocks noGrp="1"/>
          </p:cNvSpPr>
          <p:nvPr>
            <p:ph type="title"/>
          </p:nvPr>
        </p:nvSpPr>
        <p:spPr>
          <a:xfrm>
            <a:off x="0" y="2284413"/>
            <a:ext cx="3969896" cy="1478570"/>
          </a:xfrm>
          <a:solidFill>
            <a:schemeClr val="tx2"/>
          </a:solidFill>
        </p:spPr>
        <p:txBody>
          <a:bodyPr>
            <a:normAutofit fontScale="90000"/>
          </a:bodyPr>
          <a:lstStyle/>
          <a:p>
            <a:pPr algn="ctr"/>
            <a:r>
              <a:rPr lang="en-US" sz="3200" dirty="0">
                <a:solidFill>
                  <a:srgbClr val="FFC000"/>
                </a:solidFill>
                <a:effectLst>
                  <a:outerShdw blurRad="38100" dist="38100" dir="2700000" algn="tl">
                    <a:srgbClr val="000000">
                      <a:alpha val="43137"/>
                    </a:srgbClr>
                  </a:outerShdw>
                </a:effectLst>
              </a:rPr>
              <a:t>Rr DE  DESARROLLAR ENFERMEDAD RENAL </a:t>
            </a:r>
            <a:r>
              <a:rPr lang="en-US" sz="3200" dirty="0" err="1">
                <a:solidFill>
                  <a:srgbClr val="FFC000"/>
                </a:solidFill>
                <a:effectLst>
                  <a:outerShdw blurRad="38100" dist="38100" dir="2700000" algn="tl">
                    <a:srgbClr val="000000">
                      <a:alpha val="43137"/>
                    </a:srgbClr>
                  </a:outerShdw>
                </a:effectLst>
              </a:rPr>
              <a:t>TERMINAl</a:t>
            </a:r>
            <a:r>
              <a:rPr lang="en-US" sz="3200" dirty="0">
                <a:solidFill>
                  <a:srgbClr val="FFC000"/>
                </a:solidFill>
                <a:effectLst>
                  <a:outerShdw blurRad="38100" dist="38100" dir="2700000" algn="tl">
                    <a:srgbClr val="000000">
                      <a:alpha val="43137"/>
                    </a:srgbClr>
                  </a:outerShdw>
                </a:effectLst>
              </a:rPr>
              <a:t> – </a:t>
            </a:r>
            <a:r>
              <a:rPr lang="en-US" sz="3200" dirty="0" err="1">
                <a:solidFill>
                  <a:srgbClr val="FFC000"/>
                </a:solidFill>
                <a:effectLst>
                  <a:outerShdw blurRad="38100" dist="38100" dir="2700000" algn="tl">
                    <a:srgbClr val="000000">
                      <a:alpha val="43137"/>
                    </a:srgbClr>
                  </a:outerShdw>
                </a:effectLst>
              </a:rPr>
              <a:t>segun</a:t>
            </a:r>
            <a:r>
              <a:rPr lang="en-US" sz="3200" dirty="0">
                <a:solidFill>
                  <a:srgbClr val="FFC000"/>
                </a:solidFill>
                <a:effectLst>
                  <a:outerShdw blurRad="38100" dist="38100" dir="2700000" algn="tl">
                    <a:srgbClr val="000000">
                      <a:alpha val="43137"/>
                    </a:srgbClr>
                  </a:outerShdw>
                </a:effectLst>
              </a:rPr>
              <a:t> </a:t>
            </a:r>
            <a:r>
              <a:rPr lang="en-US" sz="3200" dirty="0" err="1">
                <a:solidFill>
                  <a:srgbClr val="FFC000"/>
                </a:solidFill>
                <a:effectLst>
                  <a:outerShdw blurRad="38100" dist="38100" dir="2700000" algn="tl">
                    <a:srgbClr val="000000">
                      <a:alpha val="43137"/>
                    </a:srgbClr>
                  </a:outerShdw>
                </a:effectLst>
              </a:rPr>
              <a:t>tfg</a:t>
            </a:r>
            <a:endParaRPr lang="es-PA" sz="3200"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004AD942-0251-4549-AE81-83DECB0483D8}"/>
              </a:ext>
            </a:extLst>
          </p:cNvPr>
          <p:cNvSpPr>
            <a:spLocks noGrp="1"/>
          </p:cNvSpPr>
          <p:nvPr>
            <p:ph idx="1"/>
          </p:nvPr>
        </p:nvSpPr>
        <p:spPr>
          <a:xfrm>
            <a:off x="4202069" y="6369051"/>
            <a:ext cx="7842293" cy="437067"/>
          </a:xfrm>
        </p:spPr>
        <p:txBody>
          <a:bodyPr>
            <a:normAutofit/>
          </a:bodyPr>
          <a:lstStyle/>
          <a:p>
            <a:pPr>
              <a:lnSpc>
                <a:spcPct val="110000"/>
              </a:lnSpc>
              <a:spcBef>
                <a:spcPts val="0"/>
              </a:spcBef>
            </a:pPr>
            <a:r>
              <a:rPr lang="en-US" sz="900" dirty="0" err="1"/>
              <a:t>Hallan</a:t>
            </a:r>
            <a:r>
              <a:rPr lang="en-US" sz="900" dirty="0"/>
              <a:t> SI, Matsushita K, Sang Y, et al. Age and association of kidney measures with mortality </a:t>
            </a:r>
            <a:r>
              <a:rPr lang="en-US" sz="900" dirty="0" err="1"/>
              <a:t>andend</a:t>
            </a:r>
            <a:r>
              <a:rPr lang="en-US" sz="900" dirty="0"/>
              <a:t>-stage renal disease. </a:t>
            </a:r>
            <a:r>
              <a:rPr lang="en-US" sz="900" i="1" dirty="0"/>
              <a:t>JAMA</a:t>
            </a:r>
            <a:r>
              <a:rPr lang="en-US" sz="900" dirty="0"/>
              <a:t>. 2012; 2349–2360</a:t>
            </a:r>
            <a:endParaRPr lang="es-PA" sz="1400" dirty="0"/>
          </a:p>
        </p:txBody>
      </p:sp>
      <p:grpSp>
        <p:nvGrpSpPr>
          <p:cNvPr id="17" name="Group 16">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8"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9"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0"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5"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1"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2"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pic>
        <p:nvPicPr>
          <p:cNvPr id="4" name="Imagen 3">
            <a:extLst>
              <a:ext uri="{FF2B5EF4-FFF2-40B4-BE49-F238E27FC236}">
                <a16:creationId xmlns:a16="http://schemas.microsoft.com/office/drawing/2014/main" id="{AF85E48F-92E3-4D7F-8ACF-D7BF93DA4A3C}"/>
              </a:ext>
            </a:extLst>
          </p:cNvPr>
          <p:cNvPicPr>
            <a:picLocks noChangeAspect="1"/>
          </p:cNvPicPr>
          <p:nvPr/>
        </p:nvPicPr>
        <p:blipFill>
          <a:blip r:embed="rId3"/>
          <a:stretch>
            <a:fillRect/>
          </a:stretch>
        </p:blipFill>
        <p:spPr>
          <a:xfrm>
            <a:off x="4711778" y="883147"/>
            <a:ext cx="6844045" cy="5087202"/>
          </a:xfrm>
          <a:prstGeom prst="rect">
            <a:avLst/>
          </a:prstGeom>
        </p:spPr>
      </p:pic>
    </p:spTree>
    <p:extLst>
      <p:ext uri="{BB962C8B-B14F-4D97-AF65-F5344CB8AC3E}">
        <p14:creationId xmlns:p14="http://schemas.microsoft.com/office/powerpoint/2010/main" val="3313266006"/>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CBA50DB-DBC7-4B6E-B3C1-8FF1EA519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DED8FB6-AF8D-4D98-913D-E6486FEC10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5" name="Group 14">
              <a:extLst>
                <a:ext uri="{FF2B5EF4-FFF2-40B4-BE49-F238E27FC236}">
                  <a16:creationId xmlns:a16="http://schemas.microsoft.com/office/drawing/2014/main" id="{0A805ED2-113B-4584-8827-567B5792F1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7" name="Rectangle 5">
                <a:extLst>
                  <a:ext uri="{FF2B5EF4-FFF2-40B4-BE49-F238E27FC236}">
                    <a16:creationId xmlns:a16="http://schemas.microsoft.com/office/drawing/2014/main" id="{C6CF21D8-CC72-4F35-A29E-3AF9E6DA130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6">
                <a:extLst>
                  <a:ext uri="{FF2B5EF4-FFF2-40B4-BE49-F238E27FC236}">
                    <a16:creationId xmlns:a16="http://schemas.microsoft.com/office/drawing/2014/main" id="{8E60A7C3-087D-47B4-AB5A-C8B1042FD2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7">
                <a:extLst>
                  <a:ext uri="{FF2B5EF4-FFF2-40B4-BE49-F238E27FC236}">
                    <a16:creationId xmlns:a16="http://schemas.microsoft.com/office/drawing/2014/main" id="{1885EECE-F6D9-4128-BC90-01583BF269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8">
                <a:extLst>
                  <a:ext uri="{FF2B5EF4-FFF2-40B4-BE49-F238E27FC236}">
                    <a16:creationId xmlns:a16="http://schemas.microsoft.com/office/drawing/2014/main" id="{F44AA128-AA96-4FF2-A1C3-F9D2E7FD38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9">
                <a:extLst>
                  <a:ext uri="{FF2B5EF4-FFF2-40B4-BE49-F238E27FC236}">
                    <a16:creationId xmlns:a16="http://schemas.microsoft.com/office/drawing/2014/main" id="{7E52DC12-230B-4892-B284-F2FE9DE16A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0">
                <a:extLst>
                  <a:ext uri="{FF2B5EF4-FFF2-40B4-BE49-F238E27FC236}">
                    <a16:creationId xmlns:a16="http://schemas.microsoft.com/office/drawing/2014/main" id="{A68FBF9E-B81A-41D0-8A03-6CFC30811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11">
                <a:extLst>
                  <a:ext uri="{FF2B5EF4-FFF2-40B4-BE49-F238E27FC236}">
                    <a16:creationId xmlns:a16="http://schemas.microsoft.com/office/drawing/2014/main" id="{B0047F84-8480-494F-9241-39FF17CFF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12">
                <a:extLst>
                  <a:ext uri="{FF2B5EF4-FFF2-40B4-BE49-F238E27FC236}">
                    <a16:creationId xmlns:a16="http://schemas.microsoft.com/office/drawing/2014/main" id="{8CAF76D8-4B95-4A8E-9EE5-8CCC0A7AD2C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13">
                <a:extLst>
                  <a:ext uri="{FF2B5EF4-FFF2-40B4-BE49-F238E27FC236}">
                    <a16:creationId xmlns:a16="http://schemas.microsoft.com/office/drawing/2014/main" id="{792F82F3-05A8-4A55-8C5B-81F6678B59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14">
                <a:extLst>
                  <a:ext uri="{FF2B5EF4-FFF2-40B4-BE49-F238E27FC236}">
                    <a16:creationId xmlns:a16="http://schemas.microsoft.com/office/drawing/2014/main" id="{B8472536-021A-4E59-BD59-DDC090A18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15">
                <a:extLst>
                  <a:ext uri="{FF2B5EF4-FFF2-40B4-BE49-F238E27FC236}">
                    <a16:creationId xmlns:a16="http://schemas.microsoft.com/office/drawing/2014/main" id="{AEBEF646-3C12-469F-B194-A161A7A95D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Line 16">
                <a:extLst>
                  <a:ext uri="{FF2B5EF4-FFF2-40B4-BE49-F238E27FC236}">
                    <a16:creationId xmlns:a16="http://schemas.microsoft.com/office/drawing/2014/main" id="{D4501159-D7AC-4307-9DFC-C8F3A94341D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9" name="Freeform 17">
                <a:extLst>
                  <a:ext uri="{FF2B5EF4-FFF2-40B4-BE49-F238E27FC236}">
                    <a16:creationId xmlns:a16="http://schemas.microsoft.com/office/drawing/2014/main" id="{B5244C41-454C-47D8-A6A9-C17EC2A36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Freeform 18">
                <a:extLst>
                  <a:ext uri="{FF2B5EF4-FFF2-40B4-BE49-F238E27FC236}">
                    <a16:creationId xmlns:a16="http://schemas.microsoft.com/office/drawing/2014/main" id="{8FA883B8-99FB-4540-B573-F0674BFB1C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1" name="Freeform 19">
                <a:extLst>
                  <a:ext uri="{FF2B5EF4-FFF2-40B4-BE49-F238E27FC236}">
                    <a16:creationId xmlns:a16="http://schemas.microsoft.com/office/drawing/2014/main" id="{F1178B7C-5A00-4E5B-9010-B1477621E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2" name="Freeform 20">
                <a:extLst>
                  <a:ext uri="{FF2B5EF4-FFF2-40B4-BE49-F238E27FC236}">
                    <a16:creationId xmlns:a16="http://schemas.microsoft.com/office/drawing/2014/main" id="{E359D5D8-EE2E-4714-A40A-C3A6D91F989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Rectangle 21">
                <a:extLst>
                  <a:ext uri="{FF2B5EF4-FFF2-40B4-BE49-F238E27FC236}">
                    <a16:creationId xmlns:a16="http://schemas.microsoft.com/office/drawing/2014/main" id="{8A89C2E5-F892-4666-85FB-995578FBC73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44" name="Freeform 22">
                <a:extLst>
                  <a:ext uri="{FF2B5EF4-FFF2-40B4-BE49-F238E27FC236}">
                    <a16:creationId xmlns:a16="http://schemas.microsoft.com/office/drawing/2014/main" id="{6DC6174B-0EC3-4A81-A0D1-D10DBB869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23">
                <a:extLst>
                  <a:ext uri="{FF2B5EF4-FFF2-40B4-BE49-F238E27FC236}">
                    <a16:creationId xmlns:a16="http://schemas.microsoft.com/office/drawing/2014/main" id="{2CB96070-0553-4F79-984C-8DABB1CD5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24">
                <a:extLst>
                  <a:ext uri="{FF2B5EF4-FFF2-40B4-BE49-F238E27FC236}">
                    <a16:creationId xmlns:a16="http://schemas.microsoft.com/office/drawing/2014/main" id="{BA23B6E2-3718-4009-B80E-9279154B1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25">
                <a:extLst>
                  <a:ext uri="{FF2B5EF4-FFF2-40B4-BE49-F238E27FC236}">
                    <a16:creationId xmlns:a16="http://schemas.microsoft.com/office/drawing/2014/main" id="{CAFB32D5-E528-419B-80EE-1475633970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26">
                <a:extLst>
                  <a:ext uri="{FF2B5EF4-FFF2-40B4-BE49-F238E27FC236}">
                    <a16:creationId xmlns:a16="http://schemas.microsoft.com/office/drawing/2014/main" id="{A68ADD35-4FEA-404D-B2F3-23556E6E8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27">
                <a:extLst>
                  <a:ext uri="{FF2B5EF4-FFF2-40B4-BE49-F238E27FC236}">
                    <a16:creationId xmlns:a16="http://schemas.microsoft.com/office/drawing/2014/main" id="{89CF17CA-49E3-4B4A-836A-4FD55C67B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28">
                <a:extLst>
                  <a:ext uri="{FF2B5EF4-FFF2-40B4-BE49-F238E27FC236}">
                    <a16:creationId xmlns:a16="http://schemas.microsoft.com/office/drawing/2014/main" id="{AB394F2E-F3E7-4CED-84A9-35C47AB287C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Freeform 29">
                <a:extLst>
                  <a:ext uri="{FF2B5EF4-FFF2-40B4-BE49-F238E27FC236}">
                    <a16:creationId xmlns:a16="http://schemas.microsoft.com/office/drawing/2014/main" id="{FF816C2F-3999-4A9F-8395-5D68ED33A4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2" name="Freeform 30">
                <a:extLst>
                  <a:ext uri="{FF2B5EF4-FFF2-40B4-BE49-F238E27FC236}">
                    <a16:creationId xmlns:a16="http://schemas.microsoft.com/office/drawing/2014/main" id="{82AD6AC6-71D5-4BD8-9185-D3062968B5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3" name="Freeform 31">
                <a:extLst>
                  <a:ext uri="{FF2B5EF4-FFF2-40B4-BE49-F238E27FC236}">
                    <a16:creationId xmlns:a16="http://schemas.microsoft.com/office/drawing/2014/main" id="{743A50C2-65CF-4F4C-B412-6149A93ACF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grpSp>
          <p:nvGrpSpPr>
            <p:cNvPr id="16" name="Group 15">
              <a:extLst>
                <a:ext uri="{FF2B5EF4-FFF2-40B4-BE49-F238E27FC236}">
                  <a16:creationId xmlns:a16="http://schemas.microsoft.com/office/drawing/2014/main" id="{6C0E7A88-FEDF-4C4F-A6B4-F7DDE9DE926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7" name="Freeform 32">
                <a:extLst>
                  <a:ext uri="{FF2B5EF4-FFF2-40B4-BE49-F238E27FC236}">
                    <a16:creationId xmlns:a16="http://schemas.microsoft.com/office/drawing/2014/main" id="{AE94B3EE-D5C0-4BDE-B6AA-7599F048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33">
                <a:extLst>
                  <a:ext uri="{FF2B5EF4-FFF2-40B4-BE49-F238E27FC236}">
                    <a16:creationId xmlns:a16="http://schemas.microsoft.com/office/drawing/2014/main" id="{5EF110E8-C00D-454E-8F3A-ECF2D356676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34">
                <a:extLst>
                  <a:ext uri="{FF2B5EF4-FFF2-40B4-BE49-F238E27FC236}">
                    <a16:creationId xmlns:a16="http://schemas.microsoft.com/office/drawing/2014/main" id="{BFC5F327-6927-4F35-9AF6-C45527BB45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35">
                <a:extLst>
                  <a:ext uri="{FF2B5EF4-FFF2-40B4-BE49-F238E27FC236}">
                    <a16:creationId xmlns:a16="http://schemas.microsoft.com/office/drawing/2014/main" id="{BF2D314D-AEDE-418D-9702-D3CDB98C3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36">
                <a:extLst>
                  <a:ext uri="{FF2B5EF4-FFF2-40B4-BE49-F238E27FC236}">
                    <a16:creationId xmlns:a16="http://schemas.microsoft.com/office/drawing/2014/main" id="{64FD07F8-3CA6-4209-9A9E-30609FE9A3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37">
                <a:extLst>
                  <a:ext uri="{FF2B5EF4-FFF2-40B4-BE49-F238E27FC236}">
                    <a16:creationId xmlns:a16="http://schemas.microsoft.com/office/drawing/2014/main" id="{AB0AE24D-CD49-4B57-82E0-780F62AE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38">
                <a:extLst>
                  <a:ext uri="{FF2B5EF4-FFF2-40B4-BE49-F238E27FC236}">
                    <a16:creationId xmlns:a16="http://schemas.microsoft.com/office/drawing/2014/main" id="{66803AF8-6368-45E6-A0B7-C0C4CFFEEB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39">
                <a:extLst>
                  <a:ext uri="{FF2B5EF4-FFF2-40B4-BE49-F238E27FC236}">
                    <a16:creationId xmlns:a16="http://schemas.microsoft.com/office/drawing/2014/main" id="{B4761E05-2792-472B-A814-9616151CF3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40">
                <a:extLst>
                  <a:ext uri="{FF2B5EF4-FFF2-40B4-BE49-F238E27FC236}">
                    <a16:creationId xmlns:a16="http://schemas.microsoft.com/office/drawing/2014/main" id="{40B6A261-9427-4E70-9564-048AD009B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Rectangle 41">
                <a:extLst>
                  <a:ext uri="{FF2B5EF4-FFF2-40B4-BE49-F238E27FC236}">
                    <a16:creationId xmlns:a16="http://schemas.microsoft.com/office/drawing/2014/main" id="{68BFDFBE-2286-4123-9436-E1DF84AF494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grpSp>
      <p:pic>
        <p:nvPicPr>
          <p:cNvPr id="55" name="Picture 2">
            <a:extLst>
              <a:ext uri="{FF2B5EF4-FFF2-40B4-BE49-F238E27FC236}">
                <a16:creationId xmlns:a16="http://schemas.microsoft.com/office/drawing/2014/main" id="{5B3DE270-418F-47A7-B311-C4D876041D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2" name="Título 1">
            <a:extLst>
              <a:ext uri="{FF2B5EF4-FFF2-40B4-BE49-F238E27FC236}">
                <a16:creationId xmlns:a16="http://schemas.microsoft.com/office/drawing/2014/main" id="{AEA9EC41-844E-475C-A1AB-5096E3EED3B4}"/>
              </a:ext>
            </a:extLst>
          </p:cNvPr>
          <p:cNvSpPr>
            <a:spLocks noGrp="1"/>
          </p:cNvSpPr>
          <p:nvPr>
            <p:ph type="title"/>
          </p:nvPr>
        </p:nvSpPr>
        <p:spPr>
          <a:xfrm>
            <a:off x="7746561" y="1002693"/>
            <a:ext cx="3784249" cy="1183295"/>
          </a:xfrm>
          <a:solidFill>
            <a:srgbClr val="134770"/>
          </a:solidFill>
        </p:spPr>
        <p:txBody>
          <a:bodyPr anchor="b">
            <a:normAutofit/>
          </a:bodyPr>
          <a:lstStyle/>
          <a:p>
            <a:pPr algn="ctr"/>
            <a:r>
              <a:rPr lang="en-US" sz="2800" dirty="0">
                <a:solidFill>
                  <a:srgbClr val="FFC000"/>
                </a:solidFill>
                <a:effectLst>
                  <a:outerShdw blurRad="38100" dist="38100" dir="2700000" algn="tl">
                    <a:srgbClr val="000000">
                      <a:alpha val="43137"/>
                    </a:srgbClr>
                  </a:outerShdw>
                </a:effectLst>
              </a:rPr>
              <a:t>PROTEINURIA – ACR</a:t>
            </a:r>
            <a:br>
              <a:rPr lang="en-US" sz="2800" dirty="0">
                <a:solidFill>
                  <a:srgbClr val="FFC000"/>
                </a:solidFill>
                <a:effectLst>
                  <a:outerShdw blurRad="38100" dist="38100" dir="2700000" algn="tl">
                    <a:srgbClr val="000000">
                      <a:alpha val="43137"/>
                    </a:srgbClr>
                  </a:outerShdw>
                </a:effectLst>
              </a:rPr>
            </a:br>
            <a:r>
              <a:rPr lang="en-US" sz="2400" i="1" dirty="0" err="1">
                <a:solidFill>
                  <a:srgbClr val="FFFF00"/>
                </a:solidFill>
                <a:effectLst>
                  <a:outerShdw blurRad="38100" dist="38100" dir="2700000" algn="tl">
                    <a:srgbClr val="000000">
                      <a:alpha val="43137"/>
                    </a:srgbClr>
                  </a:outerShdw>
                </a:effectLst>
              </a:rPr>
              <a:t>ACR</a:t>
            </a:r>
            <a:r>
              <a:rPr lang="en-US" sz="2400" i="1" dirty="0">
                <a:solidFill>
                  <a:srgbClr val="FFFF00"/>
                </a:solidFill>
                <a:effectLst>
                  <a:outerShdw blurRad="38100" dist="38100" dir="2700000" algn="tl">
                    <a:srgbClr val="000000">
                      <a:alpha val="43137"/>
                    </a:srgbClr>
                  </a:outerShdw>
                </a:effectLst>
              </a:rPr>
              <a:t>: </a:t>
            </a:r>
            <a:r>
              <a:rPr lang="en-US" sz="2400" dirty="0">
                <a:solidFill>
                  <a:srgbClr val="FFFF00"/>
                </a:solidFill>
                <a:effectLst>
                  <a:outerShdw blurRad="38100" dist="38100" dir="2700000" algn="tl">
                    <a:srgbClr val="000000">
                      <a:alpha val="43137"/>
                    </a:srgbClr>
                  </a:outerShdw>
                </a:effectLst>
              </a:rPr>
              <a:t>Albumin-to-creatinine ratio.</a:t>
            </a:r>
            <a:endParaRPr lang="es-PA" sz="2400" dirty="0">
              <a:solidFill>
                <a:srgbClr val="FFFF00"/>
              </a:solidFill>
              <a:effectLst>
                <a:outerShdw blurRad="38100" dist="38100" dir="2700000" algn="tl">
                  <a:srgbClr val="000000">
                    <a:alpha val="43137"/>
                  </a:srgbClr>
                </a:outerShdw>
              </a:effectLst>
            </a:endParaRPr>
          </a:p>
        </p:txBody>
      </p:sp>
      <p:sp useBgFill="1">
        <p:nvSpPr>
          <p:cNvPr id="57" name="Round Diagonal Corner Rectangle 11">
            <a:extLst>
              <a:ext uri="{FF2B5EF4-FFF2-40B4-BE49-F238E27FC236}">
                <a16:creationId xmlns:a16="http://schemas.microsoft.com/office/drawing/2014/main" id="{A1351C6B-7343-451F-AB4A-1CE294A4E9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3E645B43-0377-4637-A491-AC22B058F0CD}"/>
              </a:ext>
            </a:extLst>
          </p:cNvPr>
          <p:cNvPicPr>
            <a:picLocks noChangeAspect="1"/>
          </p:cNvPicPr>
          <p:nvPr/>
        </p:nvPicPr>
        <p:blipFill>
          <a:blip r:embed="rId3"/>
          <a:stretch>
            <a:fillRect/>
          </a:stretch>
        </p:blipFill>
        <p:spPr>
          <a:xfrm>
            <a:off x="1118988" y="1278893"/>
            <a:ext cx="6112382" cy="4294752"/>
          </a:xfrm>
          <a:prstGeom prst="rect">
            <a:avLst/>
          </a:prstGeom>
        </p:spPr>
      </p:pic>
      <p:sp>
        <p:nvSpPr>
          <p:cNvPr id="3" name="Marcador de contenido 2">
            <a:extLst>
              <a:ext uri="{FF2B5EF4-FFF2-40B4-BE49-F238E27FC236}">
                <a16:creationId xmlns:a16="http://schemas.microsoft.com/office/drawing/2014/main" id="{EAF8104F-CB4E-475F-8E7E-D1207DB7E1DB}"/>
              </a:ext>
            </a:extLst>
          </p:cNvPr>
          <p:cNvSpPr>
            <a:spLocks noGrp="1"/>
          </p:cNvSpPr>
          <p:nvPr>
            <p:ph idx="1"/>
          </p:nvPr>
        </p:nvSpPr>
        <p:spPr>
          <a:xfrm>
            <a:off x="7733425" y="2707667"/>
            <a:ext cx="3741822" cy="2348521"/>
          </a:xfrm>
          <a:solidFill>
            <a:srgbClr val="134770"/>
          </a:solidFill>
        </p:spPr>
        <p:txBody>
          <a:bodyPr>
            <a:noAutofit/>
          </a:bodyPr>
          <a:lstStyle/>
          <a:p>
            <a:r>
              <a:rPr lang="es-PA" sz="1800" dirty="0">
                <a:solidFill>
                  <a:schemeClr val="bg1"/>
                </a:solidFill>
                <a:effectLst>
                  <a:outerShdw blurRad="38100" dist="38100" dir="2700000" algn="tl">
                    <a:srgbClr val="000000">
                      <a:alpha val="43137"/>
                    </a:srgbClr>
                  </a:outerShdw>
                </a:effectLst>
              </a:rPr>
              <a:t>30mg/g</a:t>
            </a:r>
          </a:p>
          <a:p>
            <a:r>
              <a:rPr lang="es-PA" sz="1800" dirty="0">
                <a:solidFill>
                  <a:srgbClr val="FFFF00"/>
                </a:solidFill>
                <a:effectLst>
                  <a:outerShdw blurRad="38100" dist="38100" dir="2700000" algn="tl">
                    <a:srgbClr val="000000">
                      <a:alpha val="43137"/>
                    </a:srgbClr>
                  </a:outerShdw>
                </a:effectLst>
              </a:rPr>
              <a:t>10mg/g  -  continuo incremento del riesgo</a:t>
            </a:r>
          </a:p>
          <a:p>
            <a:r>
              <a:rPr lang="en-US" sz="1500" dirty="0">
                <a:solidFill>
                  <a:schemeClr val="bg1"/>
                </a:solidFill>
                <a:effectLst>
                  <a:outerShdw blurRad="38100" dist="38100" dir="2700000" algn="tl">
                    <a:srgbClr val="000000">
                      <a:alpha val="43137"/>
                    </a:srgbClr>
                  </a:outerShdw>
                </a:effectLst>
              </a:rPr>
              <a:t>Fuente: National Health and Nutrition Examination Survey III [1988-1994] and the continuous National Health and Nutrition Examination Survey [1999-2010].) </a:t>
            </a:r>
            <a:endParaRPr lang="es-PA" sz="15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829250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sp>
        <p:nvSpPr>
          <p:cNvPr id="13" name="Rectangle 12">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7" name="Group 16">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8"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9"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0"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5"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0"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1"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2"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pic>
        <p:nvPicPr>
          <p:cNvPr id="4" name="Imagen 3">
            <a:extLst>
              <a:ext uri="{FF2B5EF4-FFF2-40B4-BE49-F238E27FC236}">
                <a16:creationId xmlns:a16="http://schemas.microsoft.com/office/drawing/2014/main" id="{B0ACA231-2D82-4EAB-89AB-A40DF81A5F16}"/>
              </a:ext>
            </a:extLst>
          </p:cNvPr>
          <p:cNvPicPr>
            <a:picLocks noChangeAspect="1"/>
          </p:cNvPicPr>
          <p:nvPr/>
        </p:nvPicPr>
        <p:blipFill>
          <a:blip r:embed="rId3"/>
          <a:stretch>
            <a:fillRect/>
          </a:stretch>
        </p:blipFill>
        <p:spPr>
          <a:xfrm>
            <a:off x="4711778" y="927184"/>
            <a:ext cx="6844045" cy="4999127"/>
          </a:xfrm>
          <a:prstGeom prst="rect">
            <a:avLst/>
          </a:prstGeom>
        </p:spPr>
      </p:pic>
      <p:sp>
        <p:nvSpPr>
          <p:cNvPr id="45" name="Título 1">
            <a:extLst>
              <a:ext uri="{FF2B5EF4-FFF2-40B4-BE49-F238E27FC236}">
                <a16:creationId xmlns:a16="http://schemas.microsoft.com/office/drawing/2014/main" id="{0A9BDD75-8C4F-49FB-8714-B69AB551017D}"/>
              </a:ext>
            </a:extLst>
          </p:cNvPr>
          <p:cNvSpPr>
            <a:spLocks noGrp="1"/>
          </p:cNvSpPr>
          <p:nvPr>
            <p:ph type="title"/>
          </p:nvPr>
        </p:nvSpPr>
        <p:spPr>
          <a:xfrm>
            <a:off x="35769" y="2526094"/>
            <a:ext cx="3872213" cy="1480758"/>
          </a:xfrm>
          <a:solidFill>
            <a:srgbClr val="134770"/>
          </a:solidFill>
        </p:spPr>
        <p:txBody>
          <a:bodyPr>
            <a:normAutofit/>
          </a:bodyPr>
          <a:lstStyle/>
          <a:p>
            <a:pPr algn="ctr"/>
            <a:r>
              <a:rPr lang="en-US" sz="2500" dirty="0">
                <a:solidFill>
                  <a:srgbClr val="FFC000"/>
                </a:solidFill>
                <a:effectLst>
                  <a:outerShdw blurRad="38100" dist="38100" dir="2700000" algn="tl">
                    <a:srgbClr val="000000">
                      <a:alpha val="43137"/>
                    </a:srgbClr>
                  </a:outerShdw>
                </a:effectLst>
              </a:rPr>
              <a:t>Rr DE  DESARROLLAR ENFERMEDAD RENAL </a:t>
            </a:r>
            <a:r>
              <a:rPr lang="en-US" sz="2500" dirty="0" err="1">
                <a:solidFill>
                  <a:srgbClr val="FFC000"/>
                </a:solidFill>
                <a:effectLst>
                  <a:outerShdw blurRad="38100" dist="38100" dir="2700000" algn="tl">
                    <a:srgbClr val="000000">
                      <a:alpha val="43137"/>
                    </a:srgbClr>
                  </a:outerShdw>
                </a:effectLst>
              </a:rPr>
              <a:t>TERMINAl</a:t>
            </a:r>
            <a:r>
              <a:rPr lang="en-US" sz="2500" dirty="0">
                <a:solidFill>
                  <a:srgbClr val="FFC000"/>
                </a:solidFill>
                <a:effectLst>
                  <a:outerShdw blurRad="38100" dist="38100" dir="2700000" algn="tl">
                    <a:srgbClr val="000000">
                      <a:alpha val="43137"/>
                    </a:srgbClr>
                  </a:outerShdw>
                </a:effectLst>
              </a:rPr>
              <a:t> – </a:t>
            </a:r>
            <a:r>
              <a:rPr lang="en-US" sz="2500" dirty="0" err="1">
                <a:solidFill>
                  <a:srgbClr val="FFC000"/>
                </a:solidFill>
                <a:effectLst>
                  <a:outerShdw blurRad="38100" dist="38100" dir="2700000" algn="tl">
                    <a:srgbClr val="000000">
                      <a:alpha val="43137"/>
                    </a:srgbClr>
                  </a:outerShdw>
                </a:effectLst>
              </a:rPr>
              <a:t>segun</a:t>
            </a:r>
            <a:r>
              <a:rPr lang="en-US" sz="2500" dirty="0">
                <a:solidFill>
                  <a:srgbClr val="FFC000"/>
                </a:solidFill>
                <a:effectLst>
                  <a:outerShdw blurRad="38100" dist="38100" dir="2700000" algn="tl">
                    <a:srgbClr val="000000">
                      <a:alpha val="43137"/>
                    </a:srgbClr>
                  </a:outerShdw>
                </a:effectLst>
              </a:rPr>
              <a:t> </a:t>
            </a:r>
            <a:r>
              <a:rPr lang="en-US" sz="2500" dirty="0" err="1">
                <a:solidFill>
                  <a:srgbClr val="FFC000"/>
                </a:solidFill>
                <a:effectLst>
                  <a:outerShdw blurRad="38100" dist="38100" dir="2700000" algn="tl">
                    <a:srgbClr val="000000">
                      <a:alpha val="43137"/>
                    </a:srgbClr>
                  </a:outerShdw>
                </a:effectLst>
              </a:rPr>
              <a:t>acr</a:t>
            </a:r>
            <a:endParaRPr lang="es-PA" sz="2500"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26025180"/>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129054-4510-439C-8C71-440E9B68ECE3}"/>
              </a:ext>
            </a:extLst>
          </p:cNvPr>
          <p:cNvSpPr>
            <a:spLocks noGrp="1"/>
          </p:cNvSpPr>
          <p:nvPr>
            <p:ph type="title"/>
          </p:nvPr>
        </p:nvSpPr>
        <p:spPr>
          <a:xfrm>
            <a:off x="1141413" y="578761"/>
            <a:ext cx="9905998" cy="865726"/>
          </a:xfrm>
        </p:spPr>
        <p:txBody>
          <a:bodyPr/>
          <a:lstStyle/>
          <a:p>
            <a:r>
              <a:rPr lang="en-US" dirty="0" err="1">
                <a:solidFill>
                  <a:srgbClr val="FFC000"/>
                </a:solidFill>
                <a:effectLst>
                  <a:outerShdw blurRad="38100" dist="38100" dir="2700000" algn="tl">
                    <a:srgbClr val="000000">
                      <a:alpha val="43137"/>
                    </a:srgbClr>
                  </a:outerShdw>
                </a:effectLst>
              </a:rPr>
              <a:t>Definición</a:t>
            </a:r>
            <a:r>
              <a:rPr lang="en-US" dirty="0">
                <a:solidFill>
                  <a:srgbClr val="FFC000"/>
                </a:solidFill>
                <a:effectLst>
                  <a:outerShdw blurRad="38100" dist="38100" dir="2700000" algn="tl">
                    <a:srgbClr val="000000">
                      <a:alpha val="43137"/>
                    </a:srgbClr>
                  </a:outerShdw>
                </a:effectLst>
              </a:rPr>
              <a:t> de </a:t>
            </a:r>
            <a:r>
              <a:rPr lang="en-US" dirty="0" err="1">
                <a:solidFill>
                  <a:srgbClr val="FFC000"/>
                </a:solidFill>
                <a:effectLst>
                  <a:outerShdw blurRad="38100" dist="38100" dir="2700000" algn="tl">
                    <a:srgbClr val="000000">
                      <a:alpha val="43137"/>
                    </a:srgbClr>
                  </a:outerShdw>
                </a:effectLst>
              </a:rPr>
              <a:t>erc</a:t>
            </a:r>
            <a:endParaRPr lang="es-PA" dirty="0">
              <a:solidFill>
                <a:srgbClr val="FFC000"/>
              </a:solidFill>
              <a:effectLst>
                <a:outerShdw blurRad="38100" dist="38100" dir="2700000" algn="tl">
                  <a:srgbClr val="000000">
                    <a:alpha val="43137"/>
                  </a:srgbClr>
                </a:outerShdw>
              </a:effectLst>
            </a:endParaRPr>
          </a:p>
        </p:txBody>
      </p:sp>
      <p:graphicFrame>
        <p:nvGraphicFramePr>
          <p:cNvPr id="4" name="Marcador de contenido 3">
            <a:extLst>
              <a:ext uri="{FF2B5EF4-FFF2-40B4-BE49-F238E27FC236}">
                <a16:creationId xmlns:a16="http://schemas.microsoft.com/office/drawing/2014/main" id="{EEF1CE4D-75C7-4E44-A39C-D29851AA0833}"/>
              </a:ext>
            </a:extLst>
          </p:cNvPr>
          <p:cNvGraphicFramePr>
            <a:graphicFrameLocks noGrp="1"/>
          </p:cNvGraphicFramePr>
          <p:nvPr>
            <p:ph idx="1"/>
            <p:extLst>
              <p:ext uri="{D42A27DB-BD31-4B8C-83A1-F6EECF244321}">
                <p14:modId xmlns:p14="http://schemas.microsoft.com/office/powerpoint/2010/main" val="1567637109"/>
              </p:ext>
            </p:extLst>
          </p:nvPr>
        </p:nvGraphicFramePr>
        <p:xfrm>
          <a:off x="1141411" y="1444487"/>
          <a:ext cx="10533754" cy="40297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4">
            <a:extLst>
              <a:ext uri="{FF2B5EF4-FFF2-40B4-BE49-F238E27FC236}">
                <a16:creationId xmlns:a16="http://schemas.microsoft.com/office/drawing/2014/main" id="{0E2F5BA1-E1CE-455C-9999-A67C9856652C}"/>
              </a:ext>
            </a:extLst>
          </p:cNvPr>
          <p:cNvSpPr/>
          <p:nvPr/>
        </p:nvSpPr>
        <p:spPr>
          <a:xfrm>
            <a:off x="1492593" y="6092243"/>
            <a:ext cx="9409044" cy="680571"/>
          </a:xfrm>
          <a:prstGeom prst="rect">
            <a:avLst/>
          </a:prstGeom>
        </p:spPr>
        <p:txBody>
          <a:bodyPr wrap="square">
            <a:spAutoFit/>
          </a:bodyPr>
          <a:lstStyle/>
          <a:p>
            <a:pPr marL="406400" marR="0" indent="-406400">
              <a:lnSpc>
                <a:spcPct val="107000"/>
              </a:lnSpc>
              <a:spcBef>
                <a:spcPts val="0"/>
              </a:spcBef>
              <a:spcAft>
                <a:spcPts val="800"/>
              </a:spcAft>
              <a:buFont typeface="Arial" panose="020B0604020202020204" pitchFamily="34" charset="0"/>
              <a:buChar char="•"/>
            </a:pPr>
            <a:r>
              <a:rPr lang="es-PA" sz="1000" dirty="0" err="1">
                <a:latin typeface="Times New Roman" panose="02020603050405020304" pitchFamily="18" charset="0"/>
                <a:ea typeface="Calibri" panose="020F0502020204030204" pitchFamily="34" charset="0"/>
                <a:cs typeface="Arial" panose="020B0604020202020204" pitchFamily="34" charset="0"/>
              </a:rPr>
              <a:t>National</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Foundation’s</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Disease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Outcomes</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Quality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Initiative</a:t>
            </a:r>
            <a:r>
              <a:rPr lang="es-PA" sz="1000" dirty="0">
                <a:latin typeface="Times New Roman" panose="02020603050405020304" pitchFamily="18" charset="0"/>
                <a:ea typeface="Calibri" panose="020F0502020204030204" pitchFamily="34" charset="0"/>
                <a:cs typeface="Arial" panose="020B0604020202020204" pitchFamily="34" charset="0"/>
              </a:rPr>
              <a:t> : </a:t>
            </a:r>
            <a:r>
              <a:rPr lang="es-PA" sz="1000" dirty="0" err="1">
                <a:latin typeface="Times New Roman" panose="02020603050405020304" pitchFamily="18" charset="0"/>
                <a:ea typeface="Calibri" panose="020F0502020204030204" pitchFamily="34" charset="0"/>
                <a:cs typeface="Arial" panose="020B0604020202020204" pitchFamily="34" charset="0"/>
              </a:rPr>
              <a:t>Clinical</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practice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guidelines</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for</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chronic</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disease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evaluation</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classification</a:t>
            </a:r>
            <a:r>
              <a:rPr lang="es-PA" sz="1000" dirty="0">
                <a:latin typeface="Times New Roman" panose="02020603050405020304" pitchFamily="18" charset="0"/>
                <a:ea typeface="Calibri" panose="020F0502020204030204" pitchFamily="34" charset="0"/>
                <a:cs typeface="Arial" panose="020B0604020202020204" pitchFamily="34" charset="0"/>
              </a:rPr>
              <a:t>, and </a:t>
            </a:r>
            <a:r>
              <a:rPr lang="es-PA" sz="1000" dirty="0" err="1">
                <a:latin typeface="Times New Roman" panose="02020603050405020304" pitchFamily="18" charset="0"/>
                <a:ea typeface="Calibri" panose="020F0502020204030204" pitchFamily="34" charset="0"/>
                <a:cs typeface="Arial" panose="020B0604020202020204" pitchFamily="34" charset="0"/>
              </a:rPr>
              <a:t>stratification</a:t>
            </a:r>
            <a:r>
              <a:rPr lang="es-PA" sz="1000" dirty="0">
                <a:latin typeface="Times New Roman" panose="02020603050405020304" pitchFamily="18" charset="0"/>
                <a:ea typeface="Calibri" panose="020F0502020204030204" pitchFamily="34" charset="0"/>
                <a:cs typeface="Arial" panose="020B0604020202020204" pitchFamily="34" charset="0"/>
              </a:rPr>
              <a:t>. Am J </a:t>
            </a: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Dis</a:t>
            </a:r>
            <a:r>
              <a:rPr lang="es-PA" sz="1000" dirty="0">
                <a:latin typeface="Times New Roman" panose="02020603050405020304" pitchFamily="18" charset="0"/>
                <a:ea typeface="Calibri" panose="020F0502020204030204" pitchFamily="34" charset="0"/>
                <a:cs typeface="Arial" panose="020B0604020202020204" pitchFamily="34" charset="0"/>
              </a:rPr>
              <a:t>. 2002;39:S1–266. </a:t>
            </a:r>
            <a:endParaRPr lang="es-PA" sz="1000" dirty="0">
              <a:latin typeface="Calibri" panose="020F0502020204030204" pitchFamily="34" charset="0"/>
              <a:ea typeface="Calibri" panose="020F0502020204030204" pitchFamily="34" charset="0"/>
              <a:cs typeface="Arial" panose="020B0604020202020204" pitchFamily="34" charset="0"/>
            </a:endParaRPr>
          </a:p>
          <a:p>
            <a:pPr marL="406400" marR="0" indent="-406400">
              <a:lnSpc>
                <a:spcPct val="107000"/>
              </a:lnSpc>
              <a:spcBef>
                <a:spcPts val="0"/>
              </a:spcBef>
              <a:spcAft>
                <a:spcPts val="800"/>
              </a:spcAft>
              <a:buFont typeface="Arial" panose="020B0604020202020204" pitchFamily="34" charset="0"/>
              <a:buChar char="•"/>
            </a:pP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Disease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Improving</a:t>
            </a:r>
            <a:r>
              <a:rPr lang="es-PA" sz="1000" dirty="0">
                <a:latin typeface="Times New Roman" panose="02020603050405020304" pitchFamily="18" charset="0"/>
                <a:ea typeface="Calibri" panose="020F0502020204030204" pitchFamily="34" charset="0"/>
                <a:cs typeface="Arial" panose="020B0604020202020204" pitchFamily="34" charset="0"/>
              </a:rPr>
              <a:t> Global O : </a:t>
            </a:r>
            <a:r>
              <a:rPr lang="es-PA" sz="1000" dirty="0" err="1">
                <a:latin typeface="Times New Roman" panose="02020603050405020304" pitchFamily="18" charset="0"/>
                <a:ea typeface="Calibri" panose="020F0502020204030204" pitchFamily="34" charset="0"/>
                <a:cs typeface="Arial" panose="020B0604020202020204" pitchFamily="34" charset="0"/>
              </a:rPr>
              <a:t>Clinical</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Practice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Guideline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for</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the</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Evaluation</a:t>
            </a:r>
            <a:r>
              <a:rPr lang="es-PA" sz="1000" dirty="0">
                <a:latin typeface="Times New Roman" panose="02020603050405020304" pitchFamily="18" charset="0"/>
                <a:ea typeface="Calibri" panose="020F0502020204030204" pitchFamily="34" charset="0"/>
                <a:cs typeface="Arial" panose="020B0604020202020204" pitchFamily="34" charset="0"/>
              </a:rPr>
              <a:t> and Management </a:t>
            </a:r>
            <a:r>
              <a:rPr lang="es-PA" sz="1000" dirty="0" err="1">
                <a:latin typeface="Times New Roman" panose="02020603050405020304" pitchFamily="18" charset="0"/>
                <a:ea typeface="Calibri" panose="020F0502020204030204" pitchFamily="34" charset="0"/>
                <a:cs typeface="Arial" panose="020B0604020202020204" pitchFamily="34" charset="0"/>
              </a:rPr>
              <a:t>of</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Chronic</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Kidney</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Int</a:t>
            </a:r>
            <a:r>
              <a:rPr lang="es-PA" sz="1000" dirty="0">
                <a:latin typeface="Times New Roman" panose="02020603050405020304" pitchFamily="18" charset="0"/>
                <a:ea typeface="Calibri" panose="020F0502020204030204" pitchFamily="34" charset="0"/>
                <a:cs typeface="Arial" panose="020B0604020202020204" pitchFamily="34" charset="0"/>
              </a:rPr>
              <a:t> </a:t>
            </a:r>
            <a:r>
              <a:rPr lang="es-PA" sz="1000" dirty="0" err="1">
                <a:latin typeface="Times New Roman" panose="02020603050405020304" pitchFamily="18" charset="0"/>
                <a:ea typeface="Calibri" panose="020F0502020204030204" pitchFamily="34" charset="0"/>
                <a:cs typeface="Arial" panose="020B0604020202020204" pitchFamily="34" charset="0"/>
              </a:rPr>
              <a:t>Suppl</a:t>
            </a:r>
            <a:r>
              <a:rPr lang="es-PA" sz="1000" dirty="0">
                <a:latin typeface="Times New Roman" panose="02020603050405020304" pitchFamily="18" charset="0"/>
                <a:ea typeface="Calibri" panose="020F0502020204030204" pitchFamily="34" charset="0"/>
                <a:cs typeface="Arial" panose="020B0604020202020204" pitchFamily="34" charset="0"/>
              </a:rPr>
              <a:t>. 2013;3:1–150. </a:t>
            </a:r>
            <a:endParaRPr lang="es-PA" sz="1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175323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AF6F97-1510-4315-8E0E-A9FB3E4F03DA}"/>
              </a:ext>
            </a:extLst>
          </p:cNvPr>
          <p:cNvSpPr>
            <a:spLocks noGrp="1"/>
          </p:cNvSpPr>
          <p:nvPr>
            <p:ph type="title"/>
          </p:nvPr>
        </p:nvSpPr>
        <p:spPr>
          <a:xfrm>
            <a:off x="1141412" y="578762"/>
            <a:ext cx="10255457" cy="1478570"/>
          </a:xfrm>
        </p:spPr>
        <p:txBody>
          <a:bodyPr>
            <a:normAutofit/>
          </a:bodyPr>
          <a:lstStyle/>
          <a:p>
            <a:pPr algn="ctr"/>
            <a:r>
              <a:rPr lang="en-US" sz="3000" dirty="0" err="1">
                <a:solidFill>
                  <a:srgbClr val="FFC000"/>
                </a:solidFill>
                <a:effectLst>
                  <a:outerShdw blurRad="38100" dist="38100" dir="2700000" algn="tl">
                    <a:srgbClr val="000000">
                      <a:alpha val="43137"/>
                    </a:srgbClr>
                  </a:outerShdw>
                </a:effectLst>
              </a:rPr>
              <a:t>Clasificación</a:t>
            </a:r>
            <a:r>
              <a:rPr lang="en-US" sz="3000" dirty="0">
                <a:solidFill>
                  <a:srgbClr val="FFC000"/>
                </a:solidFill>
                <a:effectLst>
                  <a:outerShdw blurRad="38100" dist="38100" dir="2700000" algn="tl">
                    <a:srgbClr val="000000">
                      <a:alpha val="43137"/>
                    </a:srgbClr>
                  </a:outerShdw>
                </a:effectLst>
              </a:rPr>
              <a:t> de la </a:t>
            </a:r>
            <a:r>
              <a:rPr lang="en-US" sz="3000" dirty="0" err="1">
                <a:solidFill>
                  <a:srgbClr val="FFC000"/>
                </a:solidFill>
                <a:effectLst>
                  <a:outerShdw blurRad="38100" dist="38100" dir="2700000" algn="tl">
                    <a:srgbClr val="000000">
                      <a:alpha val="43137"/>
                    </a:srgbClr>
                  </a:outerShdw>
                </a:effectLst>
              </a:rPr>
              <a:t>enfermedad</a:t>
            </a:r>
            <a:r>
              <a:rPr lang="en-US" sz="3000" dirty="0">
                <a:solidFill>
                  <a:srgbClr val="FFC000"/>
                </a:solidFill>
                <a:effectLst>
                  <a:outerShdw blurRad="38100" dist="38100" dir="2700000" algn="tl">
                    <a:srgbClr val="000000">
                      <a:alpha val="43137"/>
                    </a:srgbClr>
                  </a:outerShdw>
                </a:effectLst>
              </a:rPr>
              <a:t> renal </a:t>
            </a:r>
            <a:r>
              <a:rPr lang="en-US" sz="3000" dirty="0" err="1">
                <a:solidFill>
                  <a:srgbClr val="FFC000"/>
                </a:solidFill>
                <a:effectLst>
                  <a:outerShdw blurRad="38100" dist="38100" dir="2700000" algn="tl">
                    <a:srgbClr val="000000">
                      <a:alpha val="43137"/>
                    </a:srgbClr>
                  </a:outerShdw>
                </a:effectLst>
              </a:rPr>
              <a:t>crónica</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segun</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tfg</a:t>
            </a:r>
            <a:r>
              <a:rPr lang="en-US" sz="3000" dirty="0">
                <a:solidFill>
                  <a:srgbClr val="FFC000"/>
                </a:solidFill>
                <a:effectLst>
                  <a:outerShdw blurRad="38100" dist="38100" dir="2700000" algn="tl">
                    <a:srgbClr val="000000">
                      <a:alpha val="43137"/>
                    </a:srgbClr>
                  </a:outerShdw>
                </a:effectLst>
              </a:rPr>
              <a:t> y albuminuria</a:t>
            </a:r>
            <a:endParaRPr lang="es-PA" sz="3000"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20F470EF-F1C7-45AE-9011-B0F58B6B665F}"/>
              </a:ext>
            </a:extLst>
          </p:cNvPr>
          <p:cNvSpPr>
            <a:spLocks noGrp="1"/>
          </p:cNvSpPr>
          <p:nvPr>
            <p:ph idx="1"/>
          </p:nvPr>
        </p:nvSpPr>
        <p:spPr/>
        <p:txBody>
          <a:bodyPr/>
          <a:lstStyle/>
          <a:p>
            <a:endParaRPr lang="es-PA"/>
          </a:p>
        </p:txBody>
      </p:sp>
      <p:pic>
        <p:nvPicPr>
          <p:cNvPr id="5" name="Imagen 4">
            <a:extLst>
              <a:ext uri="{FF2B5EF4-FFF2-40B4-BE49-F238E27FC236}">
                <a16:creationId xmlns:a16="http://schemas.microsoft.com/office/drawing/2014/main" id="{EBF76F47-0E2D-447B-8D07-6776AD528B12}"/>
              </a:ext>
            </a:extLst>
          </p:cNvPr>
          <p:cNvPicPr>
            <a:picLocks noChangeAspect="1"/>
          </p:cNvPicPr>
          <p:nvPr/>
        </p:nvPicPr>
        <p:blipFill rotWithShape="1">
          <a:blip r:embed="rId2"/>
          <a:srcRect r="1087"/>
          <a:stretch/>
        </p:blipFill>
        <p:spPr>
          <a:xfrm>
            <a:off x="66260" y="2030157"/>
            <a:ext cx="12059478" cy="4549551"/>
          </a:xfrm>
          <a:prstGeom prst="rect">
            <a:avLst/>
          </a:prstGeom>
        </p:spPr>
      </p:pic>
      <p:sp>
        <p:nvSpPr>
          <p:cNvPr id="6" name="Elipse 5">
            <a:extLst>
              <a:ext uri="{FF2B5EF4-FFF2-40B4-BE49-F238E27FC236}">
                <a16:creationId xmlns:a16="http://schemas.microsoft.com/office/drawing/2014/main" id="{3C675862-2093-4F03-BBF3-522B02B4EB7D}"/>
              </a:ext>
            </a:extLst>
          </p:cNvPr>
          <p:cNvSpPr/>
          <p:nvPr/>
        </p:nvSpPr>
        <p:spPr>
          <a:xfrm>
            <a:off x="4333461" y="4611757"/>
            <a:ext cx="3008243" cy="7686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sp>
        <p:nvSpPr>
          <p:cNvPr id="7" name="Elipse 6">
            <a:extLst>
              <a:ext uri="{FF2B5EF4-FFF2-40B4-BE49-F238E27FC236}">
                <a16:creationId xmlns:a16="http://schemas.microsoft.com/office/drawing/2014/main" id="{FFA733A7-5BE9-4C9C-B9CA-733B4C0AC63C}"/>
              </a:ext>
            </a:extLst>
          </p:cNvPr>
          <p:cNvSpPr/>
          <p:nvPr/>
        </p:nvSpPr>
        <p:spPr>
          <a:xfrm>
            <a:off x="8578331" y="4611757"/>
            <a:ext cx="3008243" cy="7686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spTree>
    <p:extLst>
      <p:ext uri="{BB962C8B-B14F-4D97-AF65-F5344CB8AC3E}">
        <p14:creationId xmlns:p14="http://schemas.microsoft.com/office/powerpoint/2010/main" val="319131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13F634-5BDD-408D-8F1A-5FD9DC926E6B}"/>
              </a:ext>
            </a:extLst>
          </p:cNvPr>
          <p:cNvPicPr/>
          <p:nvPr/>
        </p:nvPicPr>
        <p:blipFill rotWithShape="1">
          <a:blip r:embed="rId3">
            <a:extLst>
              <a:ext uri="{28A0092B-C50C-407E-A947-70E740481C1C}">
                <a14:useLocalDpi xmlns:a14="http://schemas.microsoft.com/office/drawing/2010/main" val="0"/>
              </a:ext>
            </a:extLst>
          </a:blip>
          <a:srcRect t="1826"/>
          <a:stretch/>
        </p:blipFill>
        <p:spPr>
          <a:xfrm>
            <a:off x="318051" y="1444486"/>
            <a:ext cx="7259567" cy="4691270"/>
          </a:xfrm>
          <a:prstGeom prst="rect">
            <a:avLst/>
          </a:prstGeom>
        </p:spPr>
      </p:pic>
      <p:sp>
        <p:nvSpPr>
          <p:cNvPr id="5" name="Título 1">
            <a:extLst>
              <a:ext uri="{FF2B5EF4-FFF2-40B4-BE49-F238E27FC236}">
                <a16:creationId xmlns:a16="http://schemas.microsoft.com/office/drawing/2014/main" id="{C9CBDE7D-FCC5-4EE3-AEA9-43212EC985F0}"/>
              </a:ext>
            </a:extLst>
          </p:cNvPr>
          <p:cNvSpPr>
            <a:spLocks noGrp="1"/>
          </p:cNvSpPr>
          <p:nvPr>
            <p:ph type="title"/>
          </p:nvPr>
        </p:nvSpPr>
        <p:spPr>
          <a:xfrm>
            <a:off x="1141411" y="125896"/>
            <a:ext cx="9906000" cy="1477963"/>
          </a:xfrm>
        </p:spPr>
        <p:txBody>
          <a:bodyPr>
            <a:normAutofit/>
          </a:bodyPr>
          <a:lstStyle/>
          <a:p>
            <a:pPr algn="ctr"/>
            <a:r>
              <a:rPr lang="en-US" sz="3000" dirty="0" err="1">
                <a:solidFill>
                  <a:srgbClr val="FFC000"/>
                </a:solidFill>
                <a:effectLst>
                  <a:outerShdw blurRad="38100" dist="38100" dir="2700000" algn="tl">
                    <a:srgbClr val="000000">
                      <a:alpha val="43137"/>
                    </a:srgbClr>
                  </a:outerShdw>
                </a:effectLst>
              </a:rPr>
              <a:t>Clasificación</a:t>
            </a:r>
            <a:r>
              <a:rPr lang="en-US" sz="3000" dirty="0">
                <a:solidFill>
                  <a:srgbClr val="FFC000"/>
                </a:solidFill>
                <a:effectLst>
                  <a:outerShdw blurRad="38100" dist="38100" dir="2700000" algn="tl">
                    <a:srgbClr val="000000">
                      <a:alpha val="43137"/>
                    </a:srgbClr>
                  </a:outerShdw>
                </a:effectLst>
              </a:rPr>
              <a:t> de la </a:t>
            </a:r>
            <a:r>
              <a:rPr lang="en-US" sz="3000" dirty="0" err="1">
                <a:solidFill>
                  <a:srgbClr val="FFC000"/>
                </a:solidFill>
                <a:effectLst>
                  <a:outerShdw blurRad="38100" dist="38100" dir="2700000" algn="tl">
                    <a:srgbClr val="000000">
                      <a:alpha val="43137"/>
                    </a:srgbClr>
                  </a:outerShdw>
                </a:effectLst>
              </a:rPr>
              <a:t>enfermedad</a:t>
            </a:r>
            <a:r>
              <a:rPr lang="en-US" sz="3000" dirty="0">
                <a:solidFill>
                  <a:srgbClr val="FFC000"/>
                </a:solidFill>
                <a:effectLst>
                  <a:outerShdw blurRad="38100" dist="38100" dir="2700000" algn="tl">
                    <a:srgbClr val="000000">
                      <a:alpha val="43137"/>
                    </a:srgbClr>
                  </a:outerShdw>
                </a:effectLst>
              </a:rPr>
              <a:t> renal </a:t>
            </a:r>
            <a:r>
              <a:rPr lang="en-US" sz="3000" dirty="0" err="1">
                <a:solidFill>
                  <a:srgbClr val="FFC000"/>
                </a:solidFill>
                <a:effectLst>
                  <a:outerShdw blurRad="38100" dist="38100" dir="2700000" algn="tl">
                    <a:srgbClr val="000000">
                      <a:alpha val="43137"/>
                    </a:srgbClr>
                  </a:outerShdw>
                </a:effectLst>
              </a:rPr>
              <a:t>crónica</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segun</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tfg</a:t>
            </a:r>
            <a:r>
              <a:rPr lang="en-US" sz="3000" dirty="0">
                <a:solidFill>
                  <a:srgbClr val="FFC000"/>
                </a:solidFill>
                <a:effectLst>
                  <a:outerShdw blurRad="38100" dist="38100" dir="2700000" algn="tl">
                    <a:srgbClr val="000000">
                      <a:alpha val="43137"/>
                    </a:srgbClr>
                  </a:outerShdw>
                </a:effectLst>
              </a:rPr>
              <a:t> y albuminuria</a:t>
            </a:r>
            <a:endParaRPr lang="es-PA" sz="3000" dirty="0">
              <a:solidFill>
                <a:srgbClr val="FFC000"/>
              </a:solidFill>
              <a:effectLst>
                <a:outerShdw blurRad="38100" dist="38100" dir="2700000" algn="tl">
                  <a:srgbClr val="000000">
                    <a:alpha val="43137"/>
                  </a:srgbClr>
                </a:outerShdw>
              </a:effectLst>
            </a:endParaRPr>
          </a:p>
        </p:txBody>
      </p:sp>
      <p:sp>
        <p:nvSpPr>
          <p:cNvPr id="8" name="CuadroTexto 7">
            <a:extLst>
              <a:ext uri="{FF2B5EF4-FFF2-40B4-BE49-F238E27FC236}">
                <a16:creationId xmlns:a16="http://schemas.microsoft.com/office/drawing/2014/main" id="{F1D97BF7-ED9D-4F71-8267-C5C99D613094}"/>
              </a:ext>
            </a:extLst>
          </p:cNvPr>
          <p:cNvSpPr txBox="1"/>
          <p:nvPr/>
        </p:nvSpPr>
        <p:spPr>
          <a:xfrm>
            <a:off x="7808393" y="3290659"/>
            <a:ext cx="4062379" cy="1107996"/>
          </a:xfrm>
          <a:prstGeom prst="rect">
            <a:avLst/>
          </a:prstGeom>
          <a:noFill/>
        </p:spPr>
        <p:txBody>
          <a:bodyPr wrap="square" rtlCol="0">
            <a:spAutoFit/>
          </a:bodyPr>
          <a:lstStyle/>
          <a:p>
            <a:pPr algn="ctr"/>
            <a:r>
              <a:rPr lang="en-US" sz="2200" b="1" dirty="0">
                <a:solidFill>
                  <a:schemeClr val="bg1"/>
                </a:solidFill>
                <a:effectLst>
                  <a:outerShdw blurRad="38100" dist="38100" dir="2700000" algn="tl">
                    <a:srgbClr val="000000">
                      <a:alpha val="43137"/>
                    </a:srgbClr>
                  </a:outerShdw>
                </a:effectLst>
              </a:rPr>
              <a:t>COLORES DETERMINAN EL PRONÓSTICO</a:t>
            </a:r>
          </a:p>
          <a:p>
            <a:pPr algn="ctr"/>
            <a:r>
              <a:rPr lang="en-US" sz="2200" b="1" dirty="0">
                <a:solidFill>
                  <a:srgbClr val="FF0000"/>
                </a:solidFill>
                <a:effectLst>
                  <a:outerShdw blurRad="38100" dist="38100" dir="2700000" algn="tl">
                    <a:srgbClr val="000000">
                      <a:alpha val="43137"/>
                    </a:srgbClr>
                  </a:outerShdw>
                </a:effectLst>
              </a:rPr>
              <a:t>ROJO: PEOR PRONÓSTICO</a:t>
            </a:r>
            <a:endParaRPr lang="es-PA" sz="2200" b="1" dirty="0">
              <a:solidFill>
                <a:srgbClr val="FF0000"/>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E6FC10CF-49B4-49E3-8695-304661FD7761}"/>
              </a:ext>
            </a:extLst>
          </p:cNvPr>
          <p:cNvSpPr txBox="1"/>
          <p:nvPr/>
        </p:nvSpPr>
        <p:spPr>
          <a:xfrm>
            <a:off x="723836" y="1592408"/>
            <a:ext cx="3008243" cy="1446550"/>
          </a:xfrm>
          <a:prstGeom prst="rect">
            <a:avLst/>
          </a:prstGeom>
          <a:noFill/>
        </p:spPr>
        <p:txBody>
          <a:bodyPr wrap="square" rtlCol="0">
            <a:spAutoFit/>
          </a:bodyPr>
          <a:lstStyle/>
          <a:p>
            <a:pPr algn="ctr"/>
            <a:r>
              <a:rPr lang="en-US" sz="2200" b="1" dirty="0">
                <a:solidFill>
                  <a:schemeClr val="bg2">
                    <a:lumMod val="75000"/>
                  </a:schemeClr>
                </a:solidFill>
              </a:rPr>
              <a:t>KDIGO 2012</a:t>
            </a:r>
          </a:p>
          <a:p>
            <a:r>
              <a:rPr lang="en-US" sz="2200" b="1" dirty="0">
                <a:solidFill>
                  <a:schemeClr val="bg2">
                    <a:lumMod val="75000"/>
                  </a:schemeClr>
                </a:solidFill>
              </a:rPr>
              <a:t>CAUSA:			C</a:t>
            </a:r>
          </a:p>
          <a:p>
            <a:r>
              <a:rPr lang="en-US" sz="2200" b="1" dirty="0">
                <a:solidFill>
                  <a:schemeClr val="bg2">
                    <a:lumMod val="75000"/>
                  </a:schemeClr>
                </a:solidFill>
              </a:rPr>
              <a:t>TFG:				G</a:t>
            </a:r>
          </a:p>
          <a:p>
            <a:r>
              <a:rPr lang="en-US" sz="2200" b="1" dirty="0">
                <a:solidFill>
                  <a:schemeClr val="bg2">
                    <a:lumMod val="75000"/>
                  </a:schemeClr>
                </a:solidFill>
              </a:rPr>
              <a:t>ALBUMINURIA: 	A</a:t>
            </a:r>
            <a:endParaRPr lang="es-PA" sz="2200" b="1" dirty="0">
              <a:solidFill>
                <a:schemeClr val="bg2">
                  <a:lumMod val="75000"/>
                </a:schemeClr>
              </a:solidFill>
            </a:endParaRPr>
          </a:p>
        </p:txBody>
      </p:sp>
    </p:spTree>
    <p:extLst>
      <p:ext uri="{BB962C8B-B14F-4D97-AF65-F5344CB8AC3E}">
        <p14:creationId xmlns:p14="http://schemas.microsoft.com/office/powerpoint/2010/main" val="2433408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13F634-5BDD-408D-8F1A-5FD9DC926E6B}"/>
              </a:ext>
            </a:extLst>
          </p:cNvPr>
          <p:cNvPicPr/>
          <p:nvPr/>
        </p:nvPicPr>
        <p:blipFill rotWithShape="1">
          <a:blip r:embed="rId3">
            <a:extLst>
              <a:ext uri="{28A0092B-C50C-407E-A947-70E740481C1C}">
                <a14:useLocalDpi xmlns:a14="http://schemas.microsoft.com/office/drawing/2010/main" val="0"/>
              </a:ext>
            </a:extLst>
          </a:blip>
          <a:srcRect t="1826"/>
          <a:stretch/>
        </p:blipFill>
        <p:spPr>
          <a:xfrm>
            <a:off x="318051" y="1400537"/>
            <a:ext cx="7642925" cy="4723644"/>
          </a:xfrm>
          <a:prstGeom prst="rect">
            <a:avLst/>
          </a:prstGeom>
        </p:spPr>
      </p:pic>
      <p:sp>
        <p:nvSpPr>
          <p:cNvPr id="5" name="Título 1">
            <a:extLst>
              <a:ext uri="{FF2B5EF4-FFF2-40B4-BE49-F238E27FC236}">
                <a16:creationId xmlns:a16="http://schemas.microsoft.com/office/drawing/2014/main" id="{C9CBDE7D-FCC5-4EE3-AEA9-43212EC985F0}"/>
              </a:ext>
            </a:extLst>
          </p:cNvPr>
          <p:cNvSpPr>
            <a:spLocks noGrp="1"/>
          </p:cNvSpPr>
          <p:nvPr>
            <p:ph type="title"/>
          </p:nvPr>
        </p:nvSpPr>
        <p:spPr>
          <a:xfrm>
            <a:off x="1141411" y="125896"/>
            <a:ext cx="9906000" cy="1477963"/>
          </a:xfrm>
        </p:spPr>
        <p:txBody>
          <a:bodyPr>
            <a:normAutofit/>
          </a:bodyPr>
          <a:lstStyle/>
          <a:p>
            <a:pPr algn="ctr"/>
            <a:r>
              <a:rPr lang="en-US" sz="3000" dirty="0" err="1">
                <a:solidFill>
                  <a:srgbClr val="FFC000"/>
                </a:solidFill>
                <a:effectLst>
                  <a:outerShdw blurRad="38100" dist="38100" dir="2700000" algn="tl">
                    <a:srgbClr val="000000">
                      <a:alpha val="43137"/>
                    </a:srgbClr>
                  </a:outerShdw>
                </a:effectLst>
              </a:rPr>
              <a:t>Clasificación</a:t>
            </a:r>
            <a:r>
              <a:rPr lang="en-US" sz="3000" dirty="0">
                <a:solidFill>
                  <a:srgbClr val="FFC000"/>
                </a:solidFill>
                <a:effectLst>
                  <a:outerShdw blurRad="38100" dist="38100" dir="2700000" algn="tl">
                    <a:srgbClr val="000000">
                      <a:alpha val="43137"/>
                    </a:srgbClr>
                  </a:outerShdw>
                </a:effectLst>
              </a:rPr>
              <a:t> de la </a:t>
            </a:r>
            <a:r>
              <a:rPr lang="en-US" sz="3000" dirty="0" err="1">
                <a:solidFill>
                  <a:srgbClr val="FFC000"/>
                </a:solidFill>
                <a:effectLst>
                  <a:outerShdw blurRad="38100" dist="38100" dir="2700000" algn="tl">
                    <a:srgbClr val="000000">
                      <a:alpha val="43137"/>
                    </a:srgbClr>
                  </a:outerShdw>
                </a:effectLst>
              </a:rPr>
              <a:t>enfermedad</a:t>
            </a:r>
            <a:r>
              <a:rPr lang="en-US" sz="3000" dirty="0">
                <a:solidFill>
                  <a:srgbClr val="FFC000"/>
                </a:solidFill>
                <a:effectLst>
                  <a:outerShdw blurRad="38100" dist="38100" dir="2700000" algn="tl">
                    <a:srgbClr val="000000">
                      <a:alpha val="43137"/>
                    </a:srgbClr>
                  </a:outerShdw>
                </a:effectLst>
              </a:rPr>
              <a:t> renal </a:t>
            </a:r>
            <a:r>
              <a:rPr lang="en-US" sz="3000" dirty="0" err="1">
                <a:solidFill>
                  <a:srgbClr val="FFC000"/>
                </a:solidFill>
                <a:effectLst>
                  <a:outerShdw blurRad="38100" dist="38100" dir="2700000" algn="tl">
                    <a:srgbClr val="000000">
                      <a:alpha val="43137"/>
                    </a:srgbClr>
                  </a:outerShdw>
                </a:effectLst>
              </a:rPr>
              <a:t>crónica</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segun</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tfg</a:t>
            </a:r>
            <a:r>
              <a:rPr lang="en-US" sz="3000" dirty="0">
                <a:solidFill>
                  <a:srgbClr val="FFC000"/>
                </a:solidFill>
                <a:effectLst>
                  <a:outerShdw blurRad="38100" dist="38100" dir="2700000" algn="tl">
                    <a:srgbClr val="000000">
                      <a:alpha val="43137"/>
                    </a:srgbClr>
                  </a:outerShdw>
                </a:effectLst>
              </a:rPr>
              <a:t> y albuminuria</a:t>
            </a:r>
            <a:endParaRPr lang="es-PA" sz="3000" dirty="0">
              <a:solidFill>
                <a:srgbClr val="FFC000"/>
              </a:solidFill>
              <a:effectLst>
                <a:outerShdw blurRad="38100" dist="38100" dir="2700000" algn="tl">
                  <a:srgbClr val="000000">
                    <a:alpha val="43137"/>
                  </a:srgbClr>
                </a:outerShdw>
              </a:effectLst>
            </a:endParaRPr>
          </a:p>
        </p:txBody>
      </p:sp>
      <p:sp>
        <p:nvSpPr>
          <p:cNvPr id="6" name="CuadroTexto 5">
            <a:extLst>
              <a:ext uri="{FF2B5EF4-FFF2-40B4-BE49-F238E27FC236}">
                <a16:creationId xmlns:a16="http://schemas.microsoft.com/office/drawing/2014/main" id="{DF81E37D-73E6-460F-90F9-5FDC0E4469FF}"/>
              </a:ext>
            </a:extLst>
          </p:cNvPr>
          <p:cNvSpPr txBox="1"/>
          <p:nvPr/>
        </p:nvSpPr>
        <p:spPr>
          <a:xfrm>
            <a:off x="723836" y="1592408"/>
            <a:ext cx="3008243" cy="1446550"/>
          </a:xfrm>
          <a:prstGeom prst="rect">
            <a:avLst/>
          </a:prstGeom>
          <a:noFill/>
        </p:spPr>
        <p:txBody>
          <a:bodyPr wrap="square" rtlCol="0">
            <a:spAutoFit/>
          </a:bodyPr>
          <a:lstStyle/>
          <a:p>
            <a:pPr algn="ctr"/>
            <a:r>
              <a:rPr lang="en-US" sz="2200" b="1" dirty="0">
                <a:solidFill>
                  <a:schemeClr val="bg2">
                    <a:lumMod val="75000"/>
                  </a:schemeClr>
                </a:solidFill>
              </a:rPr>
              <a:t>KDIGO 2012</a:t>
            </a:r>
          </a:p>
          <a:p>
            <a:r>
              <a:rPr lang="en-US" sz="2200" b="1" dirty="0">
                <a:solidFill>
                  <a:schemeClr val="bg2">
                    <a:lumMod val="75000"/>
                  </a:schemeClr>
                </a:solidFill>
              </a:rPr>
              <a:t>CAUSA:			C</a:t>
            </a:r>
          </a:p>
          <a:p>
            <a:r>
              <a:rPr lang="en-US" sz="2200" b="1" dirty="0">
                <a:solidFill>
                  <a:schemeClr val="bg2">
                    <a:lumMod val="75000"/>
                  </a:schemeClr>
                </a:solidFill>
              </a:rPr>
              <a:t>TFG:				G</a:t>
            </a:r>
          </a:p>
          <a:p>
            <a:r>
              <a:rPr lang="en-US" sz="2200" b="1" dirty="0">
                <a:solidFill>
                  <a:schemeClr val="bg2">
                    <a:lumMod val="75000"/>
                  </a:schemeClr>
                </a:solidFill>
              </a:rPr>
              <a:t>ALBUMINURIA: 	A</a:t>
            </a:r>
            <a:endParaRPr lang="es-PA" sz="2200" b="1" dirty="0">
              <a:solidFill>
                <a:schemeClr val="bg2">
                  <a:lumMod val="75000"/>
                </a:schemeClr>
              </a:solidFill>
            </a:endParaRPr>
          </a:p>
        </p:txBody>
      </p:sp>
      <p:sp>
        <p:nvSpPr>
          <p:cNvPr id="8" name="CuadroTexto 7">
            <a:extLst>
              <a:ext uri="{FF2B5EF4-FFF2-40B4-BE49-F238E27FC236}">
                <a16:creationId xmlns:a16="http://schemas.microsoft.com/office/drawing/2014/main" id="{F1D97BF7-ED9D-4F71-8267-C5C99D613094}"/>
              </a:ext>
            </a:extLst>
          </p:cNvPr>
          <p:cNvSpPr txBox="1"/>
          <p:nvPr/>
        </p:nvSpPr>
        <p:spPr>
          <a:xfrm>
            <a:off x="8378551" y="1400537"/>
            <a:ext cx="4062379" cy="2462213"/>
          </a:xfrm>
          <a:prstGeom prst="rect">
            <a:avLst/>
          </a:prstGeom>
          <a:noFill/>
        </p:spPr>
        <p:txBody>
          <a:bodyPr wrap="square" rtlCol="0">
            <a:spAutoFit/>
          </a:bodyPr>
          <a:lstStyle/>
          <a:p>
            <a:pPr algn="ctr"/>
            <a:r>
              <a:rPr lang="en-US" sz="2200" b="1" dirty="0">
                <a:solidFill>
                  <a:schemeClr val="bg1"/>
                </a:solidFill>
                <a:effectLst>
                  <a:outerShdw blurRad="38100" dist="38100" dir="2700000" algn="tl">
                    <a:srgbClr val="000000">
                      <a:alpha val="43137"/>
                    </a:srgbClr>
                  </a:outerShdw>
                </a:effectLst>
              </a:rPr>
              <a:t>PREVALENCIA DE ERC </a:t>
            </a:r>
          </a:p>
          <a:p>
            <a:pPr algn="ctr"/>
            <a:r>
              <a:rPr lang="en-US" sz="2200" b="1" dirty="0">
                <a:solidFill>
                  <a:schemeClr val="bg1"/>
                </a:solidFill>
                <a:effectLst>
                  <a:outerShdw blurRad="38100" dist="38100" dir="2700000" algn="tl">
                    <a:srgbClr val="000000">
                      <a:alpha val="43137"/>
                    </a:srgbClr>
                  </a:outerShdw>
                </a:effectLst>
              </a:rPr>
              <a:t>ESTADOS UNIDOS</a:t>
            </a:r>
          </a:p>
          <a:p>
            <a:pPr algn="ctr"/>
            <a:r>
              <a:rPr lang="en-US" sz="2200" b="1" dirty="0">
                <a:solidFill>
                  <a:schemeClr val="bg1"/>
                </a:solidFill>
                <a:effectLst>
                  <a:outerShdw blurRad="38100" dist="38100" dir="2700000" algn="tl">
                    <a:srgbClr val="000000">
                      <a:alpha val="43137"/>
                    </a:srgbClr>
                  </a:outerShdw>
                </a:effectLst>
              </a:rPr>
              <a:t>11.5%</a:t>
            </a:r>
          </a:p>
          <a:p>
            <a:pPr algn="ctr"/>
            <a:endParaRPr lang="en-US" sz="2200" b="1" dirty="0">
              <a:solidFill>
                <a:schemeClr val="bg1"/>
              </a:solidFill>
              <a:effectLst>
                <a:outerShdw blurRad="38100" dist="38100" dir="2700000" algn="tl">
                  <a:srgbClr val="000000">
                    <a:alpha val="43137"/>
                  </a:srgbClr>
                </a:outerShdw>
              </a:effectLst>
            </a:endParaRPr>
          </a:p>
          <a:p>
            <a:pPr algn="ctr"/>
            <a:r>
              <a:rPr lang="en-US" sz="2200" b="1" dirty="0">
                <a:solidFill>
                  <a:srgbClr val="FF0000"/>
                </a:solidFill>
                <a:effectLst>
                  <a:outerShdw blurRad="38100" dist="38100" dir="2700000" algn="tl">
                    <a:srgbClr val="000000">
                      <a:alpha val="43137"/>
                    </a:srgbClr>
                  </a:outerShdw>
                </a:effectLst>
              </a:rPr>
              <a:t>9% - RIESGO ALTO</a:t>
            </a:r>
          </a:p>
          <a:p>
            <a:pPr algn="ctr"/>
            <a:r>
              <a:rPr lang="en-US" sz="2200" b="1" dirty="0">
                <a:solidFill>
                  <a:srgbClr val="FFC000"/>
                </a:solidFill>
                <a:effectLst>
                  <a:outerShdw blurRad="38100" dist="38100" dir="2700000" algn="tl">
                    <a:srgbClr val="000000">
                      <a:alpha val="43137"/>
                    </a:srgbClr>
                  </a:outerShdw>
                </a:effectLst>
              </a:rPr>
              <a:t>18% - ALTO</a:t>
            </a:r>
          </a:p>
          <a:p>
            <a:pPr algn="ctr"/>
            <a:r>
              <a:rPr lang="en-US" sz="2200" b="1" dirty="0">
                <a:solidFill>
                  <a:srgbClr val="FFFF00"/>
                </a:solidFill>
                <a:effectLst>
                  <a:outerShdw blurRad="38100" dist="38100" dir="2700000" algn="tl">
                    <a:srgbClr val="000000">
                      <a:alpha val="43137"/>
                    </a:srgbClr>
                  </a:outerShdw>
                </a:effectLst>
              </a:rPr>
              <a:t>73% - MODERADO</a:t>
            </a:r>
            <a:endParaRPr lang="es-PA" sz="2200" b="1" dirty="0">
              <a:solidFill>
                <a:srgbClr val="FFFF00"/>
              </a:solidFill>
              <a:effectLst>
                <a:outerShdw blurRad="38100" dist="38100" dir="2700000" algn="tl">
                  <a:srgbClr val="000000">
                    <a:alpha val="43137"/>
                  </a:srgbClr>
                </a:outerShdw>
              </a:effectLst>
            </a:endParaRPr>
          </a:p>
        </p:txBody>
      </p:sp>
      <p:pic>
        <p:nvPicPr>
          <p:cNvPr id="9" name="Imagen 8">
            <a:extLst>
              <a:ext uri="{FF2B5EF4-FFF2-40B4-BE49-F238E27FC236}">
                <a16:creationId xmlns:a16="http://schemas.microsoft.com/office/drawing/2014/main" id="{66EB3280-3A16-4D95-9C32-FF52E6881F51}"/>
              </a:ext>
            </a:extLst>
          </p:cNvPr>
          <p:cNvPicPr>
            <a:picLocks noChangeAspect="1"/>
          </p:cNvPicPr>
          <p:nvPr/>
        </p:nvPicPr>
        <p:blipFill rotWithShape="1">
          <a:blip r:embed="rId4"/>
          <a:srcRect l="45704" t="35169" r="16630" b="6086"/>
          <a:stretch/>
        </p:blipFill>
        <p:spPr>
          <a:xfrm>
            <a:off x="3993265" y="3290660"/>
            <a:ext cx="4942392" cy="3517910"/>
          </a:xfrm>
          <a:prstGeom prst="rect">
            <a:avLst/>
          </a:prstGeom>
        </p:spPr>
      </p:pic>
    </p:spTree>
    <p:extLst>
      <p:ext uri="{BB962C8B-B14F-4D97-AF65-F5344CB8AC3E}">
        <p14:creationId xmlns:p14="http://schemas.microsoft.com/office/powerpoint/2010/main" val="1162601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13F634-5BDD-408D-8F1A-5FD9DC926E6B}"/>
              </a:ext>
            </a:extLst>
          </p:cNvPr>
          <p:cNvPicPr/>
          <p:nvPr/>
        </p:nvPicPr>
        <p:blipFill rotWithShape="1">
          <a:blip r:embed="rId3">
            <a:extLst>
              <a:ext uri="{28A0092B-C50C-407E-A947-70E740481C1C}">
                <a14:useLocalDpi xmlns:a14="http://schemas.microsoft.com/office/drawing/2010/main" val="0"/>
              </a:ext>
            </a:extLst>
          </a:blip>
          <a:srcRect t="1826"/>
          <a:stretch/>
        </p:blipFill>
        <p:spPr>
          <a:xfrm>
            <a:off x="318051" y="1400537"/>
            <a:ext cx="7642925" cy="4723644"/>
          </a:xfrm>
          <a:prstGeom prst="rect">
            <a:avLst/>
          </a:prstGeom>
        </p:spPr>
      </p:pic>
      <p:sp>
        <p:nvSpPr>
          <p:cNvPr id="5" name="Título 1">
            <a:extLst>
              <a:ext uri="{FF2B5EF4-FFF2-40B4-BE49-F238E27FC236}">
                <a16:creationId xmlns:a16="http://schemas.microsoft.com/office/drawing/2014/main" id="{C9CBDE7D-FCC5-4EE3-AEA9-43212EC985F0}"/>
              </a:ext>
            </a:extLst>
          </p:cNvPr>
          <p:cNvSpPr>
            <a:spLocks noGrp="1"/>
          </p:cNvSpPr>
          <p:nvPr>
            <p:ph type="title"/>
          </p:nvPr>
        </p:nvSpPr>
        <p:spPr>
          <a:xfrm>
            <a:off x="1141411" y="125896"/>
            <a:ext cx="9906000" cy="1477963"/>
          </a:xfrm>
        </p:spPr>
        <p:txBody>
          <a:bodyPr>
            <a:normAutofit/>
          </a:bodyPr>
          <a:lstStyle/>
          <a:p>
            <a:pPr algn="ctr"/>
            <a:r>
              <a:rPr lang="en-US" sz="3000" dirty="0" err="1">
                <a:solidFill>
                  <a:srgbClr val="FFC000"/>
                </a:solidFill>
                <a:effectLst>
                  <a:outerShdw blurRad="38100" dist="38100" dir="2700000" algn="tl">
                    <a:srgbClr val="000000">
                      <a:alpha val="43137"/>
                    </a:srgbClr>
                  </a:outerShdw>
                </a:effectLst>
              </a:rPr>
              <a:t>Clasificación</a:t>
            </a:r>
            <a:r>
              <a:rPr lang="en-US" sz="3000" dirty="0">
                <a:solidFill>
                  <a:srgbClr val="FFC000"/>
                </a:solidFill>
                <a:effectLst>
                  <a:outerShdw blurRad="38100" dist="38100" dir="2700000" algn="tl">
                    <a:srgbClr val="000000">
                      <a:alpha val="43137"/>
                    </a:srgbClr>
                  </a:outerShdw>
                </a:effectLst>
              </a:rPr>
              <a:t> de la </a:t>
            </a:r>
            <a:r>
              <a:rPr lang="en-US" sz="3000" dirty="0" err="1">
                <a:solidFill>
                  <a:srgbClr val="FFC000"/>
                </a:solidFill>
                <a:effectLst>
                  <a:outerShdw blurRad="38100" dist="38100" dir="2700000" algn="tl">
                    <a:srgbClr val="000000">
                      <a:alpha val="43137"/>
                    </a:srgbClr>
                  </a:outerShdw>
                </a:effectLst>
              </a:rPr>
              <a:t>enfermedad</a:t>
            </a:r>
            <a:r>
              <a:rPr lang="en-US" sz="3000" dirty="0">
                <a:solidFill>
                  <a:srgbClr val="FFC000"/>
                </a:solidFill>
                <a:effectLst>
                  <a:outerShdw blurRad="38100" dist="38100" dir="2700000" algn="tl">
                    <a:srgbClr val="000000">
                      <a:alpha val="43137"/>
                    </a:srgbClr>
                  </a:outerShdw>
                </a:effectLst>
              </a:rPr>
              <a:t> renal </a:t>
            </a:r>
            <a:r>
              <a:rPr lang="en-US" sz="3000" dirty="0" err="1">
                <a:solidFill>
                  <a:srgbClr val="FFC000"/>
                </a:solidFill>
                <a:effectLst>
                  <a:outerShdw blurRad="38100" dist="38100" dir="2700000" algn="tl">
                    <a:srgbClr val="000000">
                      <a:alpha val="43137"/>
                    </a:srgbClr>
                  </a:outerShdw>
                </a:effectLst>
              </a:rPr>
              <a:t>crónica</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segun</a:t>
            </a:r>
            <a:r>
              <a:rPr lang="en-US" sz="3000" dirty="0">
                <a:solidFill>
                  <a:srgbClr val="FFC000"/>
                </a:solidFill>
                <a:effectLst>
                  <a:outerShdw blurRad="38100" dist="38100" dir="2700000" algn="tl">
                    <a:srgbClr val="000000">
                      <a:alpha val="43137"/>
                    </a:srgbClr>
                  </a:outerShdw>
                </a:effectLst>
              </a:rPr>
              <a:t> </a:t>
            </a:r>
            <a:r>
              <a:rPr lang="en-US" sz="3000" dirty="0" err="1">
                <a:solidFill>
                  <a:srgbClr val="FFC000"/>
                </a:solidFill>
                <a:effectLst>
                  <a:outerShdw blurRad="38100" dist="38100" dir="2700000" algn="tl">
                    <a:srgbClr val="000000">
                      <a:alpha val="43137"/>
                    </a:srgbClr>
                  </a:outerShdw>
                </a:effectLst>
              </a:rPr>
              <a:t>tfg</a:t>
            </a:r>
            <a:r>
              <a:rPr lang="en-US" sz="3000" dirty="0">
                <a:solidFill>
                  <a:srgbClr val="FFC000"/>
                </a:solidFill>
                <a:effectLst>
                  <a:outerShdw blurRad="38100" dist="38100" dir="2700000" algn="tl">
                    <a:srgbClr val="000000">
                      <a:alpha val="43137"/>
                    </a:srgbClr>
                  </a:outerShdw>
                </a:effectLst>
              </a:rPr>
              <a:t> y albuminuria</a:t>
            </a:r>
            <a:endParaRPr lang="es-PA" sz="3000" dirty="0">
              <a:solidFill>
                <a:srgbClr val="FFC000"/>
              </a:solidFill>
              <a:effectLst>
                <a:outerShdw blurRad="38100" dist="38100" dir="2700000" algn="tl">
                  <a:srgbClr val="000000">
                    <a:alpha val="43137"/>
                  </a:srgbClr>
                </a:outerShdw>
              </a:effectLst>
            </a:endParaRPr>
          </a:p>
        </p:txBody>
      </p:sp>
      <p:sp>
        <p:nvSpPr>
          <p:cNvPr id="6" name="CuadroTexto 5">
            <a:extLst>
              <a:ext uri="{FF2B5EF4-FFF2-40B4-BE49-F238E27FC236}">
                <a16:creationId xmlns:a16="http://schemas.microsoft.com/office/drawing/2014/main" id="{DF81E37D-73E6-460F-90F9-5FDC0E4469FF}"/>
              </a:ext>
            </a:extLst>
          </p:cNvPr>
          <p:cNvSpPr txBox="1"/>
          <p:nvPr/>
        </p:nvSpPr>
        <p:spPr>
          <a:xfrm>
            <a:off x="723836" y="1592408"/>
            <a:ext cx="3008243" cy="1446550"/>
          </a:xfrm>
          <a:prstGeom prst="rect">
            <a:avLst/>
          </a:prstGeom>
          <a:noFill/>
        </p:spPr>
        <p:txBody>
          <a:bodyPr wrap="square" rtlCol="0">
            <a:spAutoFit/>
          </a:bodyPr>
          <a:lstStyle/>
          <a:p>
            <a:pPr algn="ctr"/>
            <a:r>
              <a:rPr lang="en-US" sz="2200" b="1" dirty="0">
                <a:solidFill>
                  <a:schemeClr val="bg2">
                    <a:lumMod val="75000"/>
                  </a:schemeClr>
                </a:solidFill>
              </a:rPr>
              <a:t>KDIGO 2012</a:t>
            </a:r>
          </a:p>
          <a:p>
            <a:r>
              <a:rPr lang="en-US" sz="2200" b="1" dirty="0">
                <a:solidFill>
                  <a:schemeClr val="bg2">
                    <a:lumMod val="75000"/>
                  </a:schemeClr>
                </a:solidFill>
              </a:rPr>
              <a:t>CAUSA:			C</a:t>
            </a:r>
          </a:p>
          <a:p>
            <a:r>
              <a:rPr lang="en-US" sz="2200" b="1" dirty="0">
                <a:solidFill>
                  <a:schemeClr val="bg2">
                    <a:lumMod val="75000"/>
                  </a:schemeClr>
                </a:solidFill>
              </a:rPr>
              <a:t>TFG:				G</a:t>
            </a:r>
          </a:p>
          <a:p>
            <a:r>
              <a:rPr lang="en-US" sz="2200" b="1" dirty="0">
                <a:solidFill>
                  <a:schemeClr val="bg2">
                    <a:lumMod val="75000"/>
                  </a:schemeClr>
                </a:solidFill>
              </a:rPr>
              <a:t>ALBUMINURIA: 	A</a:t>
            </a:r>
            <a:endParaRPr lang="es-PA" sz="2200" b="1" dirty="0">
              <a:solidFill>
                <a:schemeClr val="bg2">
                  <a:lumMod val="75000"/>
                </a:schemeClr>
              </a:solidFill>
            </a:endParaRPr>
          </a:p>
        </p:txBody>
      </p:sp>
      <p:sp>
        <p:nvSpPr>
          <p:cNvPr id="8" name="CuadroTexto 7">
            <a:extLst>
              <a:ext uri="{FF2B5EF4-FFF2-40B4-BE49-F238E27FC236}">
                <a16:creationId xmlns:a16="http://schemas.microsoft.com/office/drawing/2014/main" id="{F1D97BF7-ED9D-4F71-8267-C5C99D613094}"/>
              </a:ext>
            </a:extLst>
          </p:cNvPr>
          <p:cNvSpPr txBox="1"/>
          <p:nvPr/>
        </p:nvSpPr>
        <p:spPr>
          <a:xfrm>
            <a:off x="8378551" y="1400537"/>
            <a:ext cx="4062379" cy="1446550"/>
          </a:xfrm>
          <a:prstGeom prst="rect">
            <a:avLst/>
          </a:prstGeom>
          <a:noFill/>
        </p:spPr>
        <p:txBody>
          <a:bodyPr wrap="square" rtlCol="0">
            <a:spAutoFit/>
          </a:bodyPr>
          <a:lstStyle/>
          <a:p>
            <a:pPr algn="ctr"/>
            <a:r>
              <a:rPr lang="en-US" sz="2200" b="1" dirty="0">
                <a:solidFill>
                  <a:schemeClr val="bg1"/>
                </a:solidFill>
                <a:effectLst>
                  <a:outerShdw blurRad="38100" dist="38100" dir="2700000" algn="tl">
                    <a:srgbClr val="000000">
                      <a:alpha val="43137"/>
                    </a:srgbClr>
                  </a:outerShdw>
                </a:effectLst>
              </a:rPr>
              <a:t>ESTADIO 3 </a:t>
            </a:r>
          </a:p>
          <a:p>
            <a:pPr algn="ctr"/>
            <a:r>
              <a:rPr lang="en-US" sz="2200" b="1" dirty="0">
                <a:solidFill>
                  <a:schemeClr val="bg1"/>
                </a:solidFill>
                <a:effectLst>
                  <a:outerShdw blurRad="38100" dist="38100" dir="2700000" algn="tl">
                    <a:srgbClr val="000000">
                      <a:alpha val="43137"/>
                    </a:srgbClr>
                  </a:outerShdw>
                </a:effectLst>
              </a:rPr>
              <a:t>6.2%</a:t>
            </a:r>
          </a:p>
          <a:p>
            <a:pPr algn="ctr"/>
            <a:endParaRPr lang="en-US" sz="2200" b="1" dirty="0">
              <a:solidFill>
                <a:schemeClr val="bg1"/>
              </a:solidFill>
              <a:effectLst>
                <a:outerShdw blurRad="38100" dist="38100" dir="2700000" algn="tl">
                  <a:srgbClr val="000000">
                    <a:alpha val="43137"/>
                  </a:srgbClr>
                </a:outerShdw>
              </a:effectLst>
            </a:endParaRPr>
          </a:p>
          <a:p>
            <a:pPr algn="ctr"/>
            <a:r>
              <a:rPr lang="en-US" sz="2200" b="1" dirty="0">
                <a:solidFill>
                  <a:srgbClr val="FFC000"/>
                </a:solidFill>
                <a:effectLst>
                  <a:outerShdw blurRad="38100" dist="38100" dir="2700000" algn="tl">
                    <a:srgbClr val="000000">
                      <a:alpha val="43137"/>
                    </a:srgbClr>
                  </a:outerShdw>
                </a:effectLst>
              </a:rPr>
              <a:t>G3a, A1 – 3.6%</a:t>
            </a:r>
          </a:p>
        </p:txBody>
      </p:sp>
      <p:pic>
        <p:nvPicPr>
          <p:cNvPr id="9" name="Imagen 8">
            <a:extLst>
              <a:ext uri="{FF2B5EF4-FFF2-40B4-BE49-F238E27FC236}">
                <a16:creationId xmlns:a16="http://schemas.microsoft.com/office/drawing/2014/main" id="{66EB3280-3A16-4D95-9C32-FF52E6881F51}"/>
              </a:ext>
            </a:extLst>
          </p:cNvPr>
          <p:cNvPicPr>
            <a:picLocks noChangeAspect="1"/>
          </p:cNvPicPr>
          <p:nvPr/>
        </p:nvPicPr>
        <p:blipFill rotWithShape="1">
          <a:blip r:embed="rId4"/>
          <a:srcRect l="45704" t="35169" r="16630" b="6086"/>
          <a:stretch/>
        </p:blipFill>
        <p:spPr>
          <a:xfrm>
            <a:off x="4023745" y="3290660"/>
            <a:ext cx="4942392" cy="3517910"/>
          </a:xfrm>
          <a:prstGeom prst="rect">
            <a:avLst/>
          </a:prstGeom>
        </p:spPr>
      </p:pic>
    </p:spTree>
    <p:extLst>
      <p:ext uri="{BB962C8B-B14F-4D97-AF65-F5344CB8AC3E}">
        <p14:creationId xmlns:p14="http://schemas.microsoft.com/office/powerpoint/2010/main" val="307100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6DBC4-E8AE-478B-8E55-B8AC8A494B36}"/>
              </a:ext>
            </a:extLst>
          </p:cNvPr>
          <p:cNvSpPr>
            <a:spLocks noGrp="1"/>
          </p:cNvSpPr>
          <p:nvPr>
            <p:ph type="title"/>
          </p:nvPr>
        </p:nvSpPr>
        <p:spPr>
          <a:xfrm>
            <a:off x="4389994" y="1066799"/>
            <a:ext cx="7338952" cy="1478570"/>
          </a:xfrm>
        </p:spPr>
        <p:txBody>
          <a:bodyPr/>
          <a:lstStyle/>
          <a:p>
            <a:r>
              <a:rPr lang="en-US" dirty="0">
                <a:solidFill>
                  <a:srgbClr val="FFC000"/>
                </a:solidFill>
                <a:effectLst>
                  <a:outerShdw blurRad="38100" dist="38100" dir="2700000" algn="tl">
                    <a:srgbClr val="000000">
                      <a:alpha val="43137"/>
                    </a:srgbClr>
                  </a:outerShdw>
                </a:effectLst>
              </a:rPr>
              <a:t>RECOMENDACIONES SOBRE LA TFG</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CC9DBA08-D174-4908-8396-FFCB8639B26C}"/>
              </a:ext>
            </a:extLst>
          </p:cNvPr>
          <p:cNvSpPr>
            <a:spLocks noGrp="1"/>
          </p:cNvSpPr>
          <p:nvPr>
            <p:ph idx="1"/>
          </p:nvPr>
        </p:nvSpPr>
        <p:spPr>
          <a:xfrm>
            <a:off x="4889634" y="2249487"/>
            <a:ext cx="6157777" cy="3541714"/>
          </a:xfrm>
          <a:solidFill>
            <a:schemeClr val="bg2"/>
          </a:solidFill>
        </p:spPr>
        <p:txBody>
          <a:bodyPr>
            <a:normAutofit fontScale="92500" lnSpcReduction="20000"/>
          </a:bodyPr>
          <a:lstStyle/>
          <a:p>
            <a:r>
              <a:rPr lang="en-US" dirty="0"/>
              <a:t>1A-CREATININA SÉRICA Y UNA ECUACIÓN PARA ESTIMAR TFG</a:t>
            </a:r>
          </a:p>
          <a:p>
            <a:r>
              <a:rPr lang="en-US" dirty="0"/>
              <a:t>2B-PRUEBAS ADICIONALES</a:t>
            </a:r>
          </a:p>
          <a:p>
            <a:pPr lvl="1"/>
            <a:r>
              <a:rPr lang="en-US" dirty="0"/>
              <a:t>CISTATINA C, MEDICIÓN DEL ACLARAMIENTO</a:t>
            </a:r>
          </a:p>
          <a:p>
            <a:pPr lvl="1"/>
            <a:r>
              <a:rPr lang="en-US" dirty="0" err="1"/>
              <a:t>Cuando</a:t>
            </a:r>
            <a:r>
              <a:rPr lang="en-US" dirty="0"/>
              <a:t> la </a:t>
            </a:r>
            <a:r>
              <a:rPr lang="en-US" dirty="0" err="1"/>
              <a:t>TFGe</a:t>
            </a:r>
            <a:r>
              <a:rPr lang="en-US" dirty="0"/>
              <a:t> </a:t>
            </a:r>
            <a:r>
              <a:rPr lang="en-US" dirty="0" err="1"/>
              <a:t>basada</a:t>
            </a:r>
            <a:r>
              <a:rPr lang="en-US" dirty="0"/>
              <a:t> </a:t>
            </a:r>
            <a:r>
              <a:rPr lang="en-US" dirty="0" err="1"/>
              <a:t>en</a:t>
            </a:r>
            <a:r>
              <a:rPr lang="en-US" dirty="0"/>
              <a:t> </a:t>
            </a:r>
            <a:r>
              <a:rPr lang="en-US" dirty="0" err="1"/>
              <a:t>creatinina</a:t>
            </a:r>
            <a:r>
              <a:rPr lang="en-US" dirty="0"/>
              <a:t> es </a:t>
            </a:r>
            <a:r>
              <a:rPr lang="en-US" dirty="0" err="1"/>
              <a:t>menos</a:t>
            </a:r>
            <a:r>
              <a:rPr lang="en-US" dirty="0"/>
              <a:t> confinable</a:t>
            </a:r>
          </a:p>
          <a:p>
            <a:r>
              <a:rPr lang="en-US" dirty="0"/>
              <a:t>1B UTILIZAR UNA ECUACIÓN PARA </a:t>
            </a:r>
            <a:r>
              <a:rPr lang="en-US" dirty="0" err="1"/>
              <a:t>TFGe</a:t>
            </a:r>
            <a:r>
              <a:rPr lang="en-US" dirty="0"/>
              <a:t> EN VEZ DE SOLO UTILIZAR LA CREATININA SÉRICA. </a:t>
            </a:r>
            <a:r>
              <a:rPr lang="en-US" dirty="0">
                <a:solidFill>
                  <a:srgbClr val="FFC000"/>
                </a:solidFill>
              </a:rPr>
              <a:t>VALORAR CUANDO </a:t>
            </a:r>
            <a:r>
              <a:rPr lang="en-US" dirty="0" err="1">
                <a:solidFill>
                  <a:srgbClr val="FFC000"/>
                </a:solidFill>
              </a:rPr>
              <a:t>TFGe</a:t>
            </a:r>
            <a:r>
              <a:rPr lang="en-US" dirty="0">
                <a:solidFill>
                  <a:srgbClr val="FFC000"/>
                </a:solidFill>
              </a:rPr>
              <a:t> ES MENOS ACERTADA</a:t>
            </a:r>
            <a:endParaRPr lang="es-PA" dirty="0">
              <a:solidFill>
                <a:srgbClr val="FFC000"/>
              </a:solidFill>
            </a:endParaRPr>
          </a:p>
          <a:p>
            <a:pPr marL="457200" lvl="1" indent="0">
              <a:buNone/>
            </a:pPr>
            <a:endParaRPr lang="en-US" dirty="0"/>
          </a:p>
        </p:txBody>
      </p:sp>
      <p:pic>
        <p:nvPicPr>
          <p:cNvPr id="4" name="Imagen 3">
            <a:extLst>
              <a:ext uri="{FF2B5EF4-FFF2-40B4-BE49-F238E27FC236}">
                <a16:creationId xmlns:a16="http://schemas.microsoft.com/office/drawing/2014/main" id="{84390944-286B-437C-A84F-9D39CBE99E7A}"/>
              </a:ext>
            </a:extLst>
          </p:cNvPr>
          <p:cNvPicPr>
            <a:picLocks noChangeAspect="1"/>
          </p:cNvPicPr>
          <p:nvPr/>
        </p:nvPicPr>
        <p:blipFill>
          <a:blip r:embed="rId2"/>
          <a:stretch>
            <a:fillRect/>
          </a:stretch>
        </p:blipFill>
        <p:spPr>
          <a:xfrm>
            <a:off x="463054" y="2249487"/>
            <a:ext cx="3781778" cy="3403600"/>
          </a:xfrm>
          <a:prstGeom prst="rect">
            <a:avLst/>
          </a:prstGeom>
        </p:spPr>
      </p:pic>
    </p:spTree>
    <p:extLst>
      <p:ext uri="{BB962C8B-B14F-4D97-AF65-F5344CB8AC3E}">
        <p14:creationId xmlns:p14="http://schemas.microsoft.com/office/powerpoint/2010/main" val="1173480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4">
            <a:extLst>
              <a:ext uri="{FF2B5EF4-FFF2-40B4-BE49-F238E27FC236}">
                <a16:creationId xmlns:a16="http://schemas.microsoft.com/office/drawing/2014/main" id="{EC840D23-A1F7-473D-B582-E26744B0CE69}"/>
              </a:ext>
            </a:extLst>
          </p:cNvPr>
          <p:cNvPicPr>
            <a:picLocks noGrp="1" noChangeAspect="1"/>
          </p:cNvPicPr>
          <p:nvPr>
            <p:ph idx="1"/>
          </p:nvPr>
        </p:nvPicPr>
        <p:blipFill rotWithShape="1">
          <a:blip r:embed="rId2"/>
          <a:srcRect l="3366" t="2591" r="6172" b="7668"/>
          <a:stretch/>
        </p:blipFill>
        <p:spPr>
          <a:xfrm>
            <a:off x="2389981" y="643467"/>
            <a:ext cx="7412037" cy="5571066"/>
          </a:xfrm>
          <a:prstGeom prst="rect">
            <a:avLst/>
          </a:prstGeom>
        </p:spPr>
      </p:pic>
      <p:sp>
        <p:nvSpPr>
          <p:cNvPr id="9" name="Título 1">
            <a:extLst>
              <a:ext uri="{FF2B5EF4-FFF2-40B4-BE49-F238E27FC236}">
                <a16:creationId xmlns:a16="http://schemas.microsoft.com/office/drawing/2014/main" id="{C0C9ECD8-0CBA-4BD1-932B-3EF9A3097803}"/>
              </a:ext>
            </a:extLst>
          </p:cNvPr>
          <p:cNvSpPr>
            <a:spLocks noGrp="1"/>
          </p:cNvSpPr>
          <p:nvPr>
            <p:ph type="title"/>
          </p:nvPr>
        </p:nvSpPr>
        <p:spPr>
          <a:xfrm>
            <a:off x="2389981" y="643467"/>
            <a:ext cx="7412038" cy="673546"/>
          </a:xfrm>
          <a:solidFill>
            <a:srgbClr val="134770"/>
          </a:solidFill>
        </p:spPr>
        <p:txBody>
          <a:bodyPr>
            <a:normAutofit/>
          </a:bodyPr>
          <a:lstStyle/>
          <a:p>
            <a:pPr algn="ctr"/>
            <a:r>
              <a:rPr lang="es-PA" sz="3200" dirty="0">
                <a:solidFill>
                  <a:schemeClr val="bg1"/>
                </a:solidFill>
                <a:effectLst>
                  <a:outerShdw blurRad="38100" dist="38100" dir="2700000" algn="tl">
                    <a:srgbClr val="000000">
                      <a:alpha val="43137"/>
                    </a:srgbClr>
                  </a:outerShdw>
                </a:effectLst>
              </a:rPr>
              <a:t>Enfermedad Renal Terminal Tratada-2015-</a:t>
            </a:r>
          </a:p>
        </p:txBody>
      </p:sp>
      <p:sp>
        <p:nvSpPr>
          <p:cNvPr id="6" name="Rectángulo 5">
            <a:extLst>
              <a:ext uri="{FF2B5EF4-FFF2-40B4-BE49-F238E27FC236}">
                <a16:creationId xmlns:a16="http://schemas.microsoft.com/office/drawing/2014/main" id="{D386EFEF-2104-417C-919A-08C47221BA49}"/>
              </a:ext>
            </a:extLst>
          </p:cNvPr>
          <p:cNvSpPr/>
          <p:nvPr/>
        </p:nvSpPr>
        <p:spPr>
          <a:xfrm>
            <a:off x="4700475" y="6433304"/>
            <a:ext cx="5249770" cy="369332"/>
          </a:xfrm>
          <a:prstGeom prst="rect">
            <a:avLst/>
          </a:prstGeom>
        </p:spPr>
        <p:txBody>
          <a:bodyPr wrap="none">
            <a:spAutoFit/>
          </a:bodyPr>
          <a:lstStyle/>
          <a:p>
            <a:r>
              <a:rPr lang="es-PA" dirty="0">
                <a:solidFill>
                  <a:schemeClr val="bg1"/>
                </a:solidFill>
                <a:latin typeface="Calibri" panose="020F0502020204030204" pitchFamily="34" charset="0"/>
              </a:rPr>
              <a:t>Data </a:t>
            </a:r>
            <a:r>
              <a:rPr lang="es-PA" dirty="0" err="1">
                <a:solidFill>
                  <a:schemeClr val="bg1"/>
                </a:solidFill>
                <a:latin typeface="Calibri" panose="020F0502020204030204" pitchFamily="34" charset="0"/>
              </a:rPr>
              <a:t>source</a:t>
            </a:r>
            <a:r>
              <a:rPr lang="es-PA" dirty="0">
                <a:solidFill>
                  <a:schemeClr val="bg1"/>
                </a:solidFill>
                <a:latin typeface="Calibri" panose="020F0502020204030204" pitchFamily="34" charset="0"/>
              </a:rPr>
              <a:t>: </a:t>
            </a:r>
            <a:r>
              <a:rPr lang="es-PA" dirty="0" err="1">
                <a:solidFill>
                  <a:schemeClr val="bg1"/>
                </a:solidFill>
                <a:latin typeface="Calibri" panose="020F0502020204030204" pitchFamily="34" charset="0"/>
              </a:rPr>
              <a:t>Special</a:t>
            </a:r>
            <a:r>
              <a:rPr lang="es-PA" dirty="0">
                <a:solidFill>
                  <a:schemeClr val="bg1"/>
                </a:solidFill>
                <a:latin typeface="Calibri" panose="020F0502020204030204" pitchFamily="34" charset="0"/>
              </a:rPr>
              <a:t> </a:t>
            </a:r>
            <a:r>
              <a:rPr lang="es-PA" dirty="0" err="1">
                <a:solidFill>
                  <a:schemeClr val="bg1"/>
                </a:solidFill>
                <a:latin typeface="Calibri" panose="020F0502020204030204" pitchFamily="34" charset="0"/>
              </a:rPr>
              <a:t>analyses</a:t>
            </a:r>
            <a:r>
              <a:rPr lang="es-PA" dirty="0">
                <a:solidFill>
                  <a:schemeClr val="bg1"/>
                </a:solidFill>
                <a:latin typeface="Calibri" panose="020F0502020204030204" pitchFamily="34" charset="0"/>
              </a:rPr>
              <a:t>, USRDS ESRD </a:t>
            </a:r>
            <a:r>
              <a:rPr lang="es-PA" dirty="0" err="1">
                <a:solidFill>
                  <a:schemeClr val="bg1"/>
                </a:solidFill>
                <a:latin typeface="Calibri" panose="020F0502020204030204" pitchFamily="34" charset="0"/>
              </a:rPr>
              <a:t>Database</a:t>
            </a:r>
            <a:r>
              <a:rPr lang="es-PA" dirty="0">
                <a:solidFill>
                  <a:schemeClr val="bg1"/>
                </a:solidFill>
                <a:latin typeface="Calibri" panose="020F0502020204030204" pitchFamily="34" charset="0"/>
              </a:rPr>
              <a:t>. </a:t>
            </a:r>
            <a:endParaRPr lang="es-PA" dirty="0">
              <a:solidFill>
                <a:schemeClr val="bg1"/>
              </a:solidFill>
            </a:endParaRPr>
          </a:p>
        </p:txBody>
      </p:sp>
    </p:spTree>
    <p:extLst>
      <p:ext uri="{BB962C8B-B14F-4D97-AF65-F5344CB8AC3E}">
        <p14:creationId xmlns:p14="http://schemas.microsoft.com/office/powerpoint/2010/main" val="1501730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6DBC4-E8AE-478B-8E55-B8AC8A494B36}"/>
              </a:ext>
            </a:extLst>
          </p:cNvPr>
          <p:cNvSpPr>
            <a:spLocks noGrp="1"/>
          </p:cNvSpPr>
          <p:nvPr>
            <p:ph type="title"/>
          </p:nvPr>
        </p:nvSpPr>
        <p:spPr>
          <a:xfrm>
            <a:off x="4389994" y="1066799"/>
            <a:ext cx="7338952" cy="1478570"/>
          </a:xfrm>
        </p:spPr>
        <p:txBody>
          <a:bodyPr/>
          <a:lstStyle/>
          <a:p>
            <a:r>
              <a:rPr lang="en-US" dirty="0">
                <a:solidFill>
                  <a:srgbClr val="FFC000"/>
                </a:solidFill>
                <a:effectLst>
                  <a:outerShdw blurRad="38100" dist="38100" dir="2700000" algn="tl">
                    <a:srgbClr val="000000">
                      <a:alpha val="43137"/>
                    </a:srgbClr>
                  </a:outerShdw>
                </a:effectLst>
              </a:rPr>
              <a:t>RECOMENDACIONES SOBRE LA TFG</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CC9DBA08-D174-4908-8396-FFCB8639B26C}"/>
              </a:ext>
            </a:extLst>
          </p:cNvPr>
          <p:cNvSpPr>
            <a:spLocks noGrp="1"/>
          </p:cNvSpPr>
          <p:nvPr>
            <p:ph idx="1"/>
          </p:nvPr>
        </p:nvSpPr>
        <p:spPr>
          <a:xfrm>
            <a:off x="4889634" y="2249487"/>
            <a:ext cx="6157777" cy="3541714"/>
          </a:xfrm>
          <a:solidFill>
            <a:schemeClr val="bg2"/>
          </a:solidFill>
        </p:spPr>
        <p:txBody>
          <a:bodyPr>
            <a:normAutofit/>
          </a:bodyPr>
          <a:lstStyle/>
          <a:p>
            <a:r>
              <a:rPr lang="en-US" dirty="0"/>
              <a:t>1B RECOMIENDA A LOS LABORATORIOS </a:t>
            </a:r>
          </a:p>
          <a:p>
            <a:r>
              <a:rPr lang="en-US" sz="2000" dirty="0">
                <a:solidFill>
                  <a:srgbClr val="FFC000"/>
                </a:solidFill>
              </a:rPr>
              <a:t>REPORTAR TFGE PARA ADULTOS CON CKD-EPI.</a:t>
            </a:r>
          </a:p>
          <a:p>
            <a:pPr lvl="1"/>
            <a:r>
              <a:rPr lang="en-US" sz="1600" dirty="0">
                <a:solidFill>
                  <a:srgbClr val="FFC000"/>
                </a:solidFill>
              </a:rPr>
              <a:t>VALORAR RELEVANCIA DE ETNIA, MODIFICACIONES REGIONALES</a:t>
            </a:r>
          </a:p>
          <a:p>
            <a:r>
              <a:rPr lang="en-US" sz="2000" dirty="0"/>
              <a:t>2C SI SE MIDE CISTATINA C</a:t>
            </a:r>
          </a:p>
          <a:p>
            <a:pPr lvl="1"/>
            <a:r>
              <a:rPr lang="en-US" sz="1600" dirty="0">
                <a:solidFill>
                  <a:srgbClr val="FFC000"/>
                </a:solidFill>
              </a:rPr>
              <a:t>UTILIZAR TFGE DERIVADA DE CISTATINA C</a:t>
            </a:r>
          </a:p>
          <a:p>
            <a:pPr lvl="1"/>
            <a:r>
              <a:rPr lang="en-US" sz="1600" dirty="0">
                <a:solidFill>
                  <a:srgbClr val="FFC000"/>
                </a:solidFill>
              </a:rPr>
              <a:t>VALORAR SITUACIONES EN LAS QUE TFGE CYS Y TFGE CREAT-CYS SON MENOS ACERTADAS.</a:t>
            </a:r>
            <a:endParaRPr lang="es-PA" sz="1600" dirty="0">
              <a:solidFill>
                <a:srgbClr val="FFC000"/>
              </a:solidFill>
            </a:endParaRPr>
          </a:p>
          <a:p>
            <a:pPr marL="457200" lvl="1" indent="0">
              <a:buNone/>
            </a:pPr>
            <a:endParaRPr lang="en-US" dirty="0"/>
          </a:p>
        </p:txBody>
      </p:sp>
      <p:pic>
        <p:nvPicPr>
          <p:cNvPr id="4" name="Imagen 3">
            <a:extLst>
              <a:ext uri="{FF2B5EF4-FFF2-40B4-BE49-F238E27FC236}">
                <a16:creationId xmlns:a16="http://schemas.microsoft.com/office/drawing/2014/main" id="{84390944-286B-437C-A84F-9D39CBE99E7A}"/>
              </a:ext>
            </a:extLst>
          </p:cNvPr>
          <p:cNvPicPr>
            <a:picLocks noChangeAspect="1"/>
          </p:cNvPicPr>
          <p:nvPr/>
        </p:nvPicPr>
        <p:blipFill>
          <a:blip r:embed="rId2"/>
          <a:stretch>
            <a:fillRect/>
          </a:stretch>
        </p:blipFill>
        <p:spPr>
          <a:xfrm>
            <a:off x="463054" y="2249487"/>
            <a:ext cx="3781778" cy="3403600"/>
          </a:xfrm>
          <a:prstGeom prst="rect">
            <a:avLst/>
          </a:prstGeom>
        </p:spPr>
      </p:pic>
    </p:spTree>
    <p:extLst>
      <p:ext uri="{BB962C8B-B14F-4D97-AF65-F5344CB8AC3E}">
        <p14:creationId xmlns:p14="http://schemas.microsoft.com/office/powerpoint/2010/main" val="253671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6DBC4-E8AE-478B-8E55-B8AC8A494B36}"/>
              </a:ext>
            </a:extLst>
          </p:cNvPr>
          <p:cNvSpPr>
            <a:spLocks noGrp="1"/>
          </p:cNvSpPr>
          <p:nvPr>
            <p:ph type="title"/>
          </p:nvPr>
        </p:nvSpPr>
        <p:spPr>
          <a:xfrm>
            <a:off x="4389994" y="1066799"/>
            <a:ext cx="7338952" cy="1478570"/>
          </a:xfrm>
        </p:spPr>
        <p:txBody>
          <a:bodyPr/>
          <a:lstStyle/>
          <a:p>
            <a:r>
              <a:rPr lang="en-US" dirty="0">
                <a:solidFill>
                  <a:srgbClr val="FFC000"/>
                </a:solidFill>
                <a:effectLst>
                  <a:outerShdw blurRad="38100" dist="38100" dir="2700000" algn="tl">
                    <a:srgbClr val="000000">
                      <a:alpha val="43137"/>
                    </a:srgbClr>
                  </a:outerShdw>
                </a:effectLst>
              </a:rPr>
              <a:t>RECOMENDACIONES SOBRE LA TFG</a:t>
            </a:r>
            <a:endParaRPr lang="es-PA" dirty="0">
              <a:solidFill>
                <a:srgbClr val="FFC000"/>
              </a:solidFill>
              <a:effectLst>
                <a:outerShdw blurRad="38100" dist="38100" dir="2700000" algn="tl">
                  <a:srgbClr val="000000">
                    <a:alpha val="43137"/>
                  </a:srgbClr>
                </a:outerShdw>
              </a:effectLst>
            </a:endParaRPr>
          </a:p>
        </p:txBody>
      </p:sp>
      <p:pic>
        <p:nvPicPr>
          <p:cNvPr id="4" name="Imagen 3">
            <a:extLst>
              <a:ext uri="{FF2B5EF4-FFF2-40B4-BE49-F238E27FC236}">
                <a16:creationId xmlns:a16="http://schemas.microsoft.com/office/drawing/2014/main" id="{84390944-286B-437C-A84F-9D39CBE99E7A}"/>
              </a:ext>
            </a:extLst>
          </p:cNvPr>
          <p:cNvPicPr>
            <a:picLocks noChangeAspect="1"/>
          </p:cNvPicPr>
          <p:nvPr/>
        </p:nvPicPr>
        <p:blipFill>
          <a:blip r:embed="rId2"/>
          <a:stretch>
            <a:fillRect/>
          </a:stretch>
        </p:blipFill>
        <p:spPr>
          <a:xfrm>
            <a:off x="463054" y="2249487"/>
            <a:ext cx="3781778" cy="3403600"/>
          </a:xfrm>
          <a:prstGeom prst="rect">
            <a:avLst/>
          </a:prstGeom>
        </p:spPr>
      </p:pic>
      <p:pic>
        <p:nvPicPr>
          <p:cNvPr id="7" name="Imagen 6">
            <a:extLst>
              <a:ext uri="{FF2B5EF4-FFF2-40B4-BE49-F238E27FC236}">
                <a16:creationId xmlns:a16="http://schemas.microsoft.com/office/drawing/2014/main" id="{DA884828-6FBE-447D-B23F-C1E4A4850433}"/>
              </a:ext>
            </a:extLst>
          </p:cNvPr>
          <p:cNvPicPr>
            <a:picLocks noChangeAspect="1"/>
          </p:cNvPicPr>
          <p:nvPr/>
        </p:nvPicPr>
        <p:blipFill rotWithShape="1">
          <a:blip r:embed="rId3"/>
          <a:srcRect l="22026" t="17569" r="17779" b="25333"/>
          <a:stretch/>
        </p:blipFill>
        <p:spPr>
          <a:xfrm>
            <a:off x="4782627" y="2423458"/>
            <a:ext cx="5726988" cy="3055658"/>
          </a:xfrm>
          <a:prstGeom prst="rect">
            <a:avLst/>
          </a:prstGeom>
        </p:spPr>
      </p:pic>
    </p:spTree>
    <p:extLst>
      <p:ext uri="{BB962C8B-B14F-4D97-AF65-F5344CB8AC3E}">
        <p14:creationId xmlns:p14="http://schemas.microsoft.com/office/powerpoint/2010/main" val="13570582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6DBC4-E8AE-478B-8E55-B8AC8A494B36}"/>
              </a:ext>
            </a:extLst>
          </p:cNvPr>
          <p:cNvSpPr>
            <a:spLocks noGrp="1"/>
          </p:cNvSpPr>
          <p:nvPr>
            <p:ph type="title"/>
          </p:nvPr>
        </p:nvSpPr>
        <p:spPr>
          <a:xfrm>
            <a:off x="4389994" y="1066799"/>
            <a:ext cx="7338952" cy="1478570"/>
          </a:xfrm>
        </p:spPr>
        <p:txBody>
          <a:bodyPr/>
          <a:lstStyle/>
          <a:p>
            <a:r>
              <a:rPr lang="en-US" dirty="0">
                <a:solidFill>
                  <a:srgbClr val="FFC000"/>
                </a:solidFill>
                <a:effectLst>
                  <a:outerShdw blurRad="38100" dist="38100" dir="2700000" algn="tl">
                    <a:srgbClr val="000000">
                      <a:alpha val="43137"/>
                    </a:srgbClr>
                  </a:outerShdw>
                </a:effectLst>
              </a:rPr>
              <a:t>RECOMENDACIONES SOBRE LA TFG</a:t>
            </a:r>
            <a:endParaRPr lang="es-PA" dirty="0">
              <a:solidFill>
                <a:srgbClr val="FFC000"/>
              </a:solidFill>
              <a:effectLst>
                <a:outerShdw blurRad="38100" dist="38100" dir="2700000" algn="tl">
                  <a:srgbClr val="000000">
                    <a:alpha val="43137"/>
                  </a:srgbClr>
                </a:outerShdw>
              </a:effectLst>
            </a:endParaRPr>
          </a:p>
        </p:txBody>
      </p:sp>
      <p:pic>
        <p:nvPicPr>
          <p:cNvPr id="4" name="Imagen 3">
            <a:extLst>
              <a:ext uri="{FF2B5EF4-FFF2-40B4-BE49-F238E27FC236}">
                <a16:creationId xmlns:a16="http://schemas.microsoft.com/office/drawing/2014/main" id="{84390944-286B-437C-A84F-9D39CBE99E7A}"/>
              </a:ext>
            </a:extLst>
          </p:cNvPr>
          <p:cNvPicPr>
            <a:picLocks noChangeAspect="1"/>
          </p:cNvPicPr>
          <p:nvPr/>
        </p:nvPicPr>
        <p:blipFill>
          <a:blip r:embed="rId2"/>
          <a:stretch>
            <a:fillRect/>
          </a:stretch>
        </p:blipFill>
        <p:spPr>
          <a:xfrm>
            <a:off x="463054" y="2249487"/>
            <a:ext cx="3781778" cy="3403600"/>
          </a:xfrm>
          <a:prstGeom prst="rect">
            <a:avLst/>
          </a:prstGeom>
        </p:spPr>
      </p:pic>
      <p:sp>
        <p:nvSpPr>
          <p:cNvPr id="6" name="Marcador de contenido 5">
            <a:extLst>
              <a:ext uri="{FF2B5EF4-FFF2-40B4-BE49-F238E27FC236}">
                <a16:creationId xmlns:a16="http://schemas.microsoft.com/office/drawing/2014/main" id="{542B0C4B-867C-42D5-B8A0-06E6B877263B}"/>
              </a:ext>
            </a:extLst>
          </p:cNvPr>
          <p:cNvSpPr>
            <a:spLocks noGrp="1"/>
          </p:cNvSpPr>
          <p:nvPr>
            <p:ph idx="1"/>
          </p:nvPr>
        </p:nvSpPr>
        <p:spPr>
          <a:xfrm>
            <a:off x="4244832" y="2249487"/>
            <a:ext cx="6802579" cy="3541714"/>
          </a:xfrm>
        </p:spPr>
        <p:txBody>
          <a:bodyPr/>
          <a:lstStyle/>
          <a:p>
            <a:r>
              <a:rPr lang="en-US" dirty="0"/>
              <a:t>PEQUEÑAS FLUCTUACIONES DE LA TFG NO SIGNFICAN PROGRESIÓN</a:t>
            </a:r>
          </a:p>
          <a:p>
            <a:r>
              <a:rPr lang="en-US" dirty="0">
                <a:solidFill>
                  <a:srgbClr val="FFC000"/>
                </a:solidFill>
                <a:effectLst>
                  <a:outerShdw blurRad="38100" dist="38100" dir="2700000" algn="tl">
                    <a:srgbClr val="000000">
                      <a:alpha val="43137"/>
                    </a:srgbClr>
                  </a:outerShdw>
                </a:effectLst>
              </a:rPr>
              <a:t>PROGRESIÓN:</a:t>
            </a:r>
            <a:endParaRPr lang="es-PA" dirty="0">
              <a:solidFill>
                <a:srgbClr val="FFC00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8A00ED3E-EBA9-409C-8114-74D1531AD6CD}"/>
              </a:ext>
            </a:extLst>
          </p:cNvPr>
          <p:cNvPicPr>
            <a:picLocks noChangeAspect="1"/>
          </p:cNvPicPr>
          <p:nvPr/>
        </p:nvPicPr>
        <p:blipFill rotWithShape="1">
          <a:blip r:embed="rId3"/>
          <a:srcRect l="25816" t="51368" r="22000" b="6386"/>
          <a:stretch/>
        </p:blipFill>
        <p:spPr>
          <a:xfrm>
            <a:off x="4543123" y="3728057"/>
            <a:ext cx="6362299" cy="2897205"/>
          </a:xfrm>
          <a:prstGeom prst="rect">
            <a:avLst/>
          </a:prstGeom>
        </p:spPr>
      </p:pic>
    </p:spTree>
    <p:extLst>
      <p:ext uri="{BB962C8B-B14F-4D97-AF65-F5344CB8AC3E}">
        <p14:creationId xmlns:p14="http://schemas.microsoft.com/office/powerpoint/2010/main" val="3191362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108E21-4B45-4B1E-B0DC-197C97326D51}"/>
              </a:ext>
            </a:extLst>
          </p:cNvPr>
          <p:cNvSpPr>
            <a:spLocks noGrp="1"/>
          </p:cNvSpPr>
          <p:nvPr>
            <p:ph type="title"/>
          </p:nvPr>
        </p:nvSpPr>
        <p:spPr/>
        <p:txBody>
          <a:bodyPr/>
          <a:lstStyle/>
          <a:p>
            <a:r>
              <a:rPr lang="en-US" dirty="0">
                <a:solidFill>
                  <a:srgbClr val="FFC000"/>
                </a:solidFill>
                <a:effectLst>
                  <a:outerShdw blurRad="38100" dist="38100" dir="2700000" algn="tl">
                    <a:srgbClr val="000000">
                      <a:alpha val="43137"/>
                    </a:srgbClr>
                  </a:outerShdw>
                </a:effectLst>
              </a:rPr>
              <a:t>CONCLUSIONES</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B27302BD-9646-4403-88EB-4C1D19BC3647}"/>
              </a:ext>
            </a:extLst>
          </p:cNvPr>
          <p:cNvSpPr>
            <a:spLocks noGrp="1"/>
          </p:cNvSpPr>
          <p:nvPr>
            <p:ph idx="1"/>
          </p:nvPr>
        </p:nvSpPr>
        <p:spPr>
          <a:xfrm>
            <a:off x="1064411" y="1922228"/>
            <a:ext cx="6281402" cy="3541714"/>
          </a:xfrm>
          <a:solidFill>
            <a:schemeClr val="bg2"/>
          </a:solidFill>
        </p:spPr>
        <p:txBody>
          <a:bodyPr>
            <a:normAutofit fontScale="92500" lnSpcReduction="20000"/>
          </a:bodyPr>
          <a:lstStyle/>
          <a:p>
            <a:r>
              <a:rPr lang="en-US" dirty="0" err="1">
                <a:effectLst>
                  <a:outerShdw blurRad="38100" dist="38100" dir="2700000" algn="tl">
                    <a:srgbClr val="000000">
                      <a:alpha val="43137"/>
                    </a:srgbClr>
                  </a:outerShdw>
                </a:effectLst>
              </a:rPr>
              <a:t>Pensar</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en</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Enfermedad</a:t>
            </a:r>
            <a:r>
              <a:rPr lang="en-US" dirty="0">
                <a:effectLst>
                  <a:outerShdw blurRad="38100" dist="38100" dir="2700000" algn="tl">
                    <a:srgbClr val="000000">
                      <a:alpha val="43137"/>
                    </a:srgbClr>
                  </a:outerShdw>
                </a:effectLst>
              </a:rPr>
              <a:t> Renal</a:t>
            </a:r>
          </a:p>
          <a:p>
            <a:pPr lvl="1"/>
            <a:r>
              <a:rPr lang="en-US" dirty="0" err="1">
                <a:effectLst>
                  <a:outerShdw blurRad="38100" dist="38100" dir="2700000" algn="tl">
                    <a:srgbClr val="000000">
                      <a:alpha val="43137"/>
                    </a:srgbClr>
                  </a:outerShdw>
                </a:effectLst>
              </a:rPr>
              <a:t>Problema</a:t>
            </a:r>
            <a:r>
              <a:rPr lang="en-US" dirty="0">
                <a:effectLst>
                  <a:outerShdw blurRad="38100" dist="38100" dir="2700000" algn="tl">
                    <a:srgbClr val="000000">
                      <a:alpha val="43137"/>
                    </a:srgbClr>
                  </a:outerShdw>
                </a:effectLst>
              </a:rPr>
              <a:t> de </a:t>
            </a:r>
            <a:r>
              <a:rPr lang="en-US" dirty="0" err="1">
                <a:effectLst>
                  <a:outerShdw blurRad="38100" dist="38100" dir="2700000" algn="tl">
                    <a:srgbClr val="000000">
                      <a:alpha val="43137"/>
                    </a:srgbClr>
                  </a:outerShdw>
                </a:effectLst>
              </a:rPr>
              <a:t>salud</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pública</a:t>
            </a:r>
            <a:endParaRPr lang="en-US" dirty="0">
              <a:effectLst>
                <a:outerShdw blurRad="38100" dist="38100" dir="2700000" algn="tl">
                  <a:srgbClr val="000000">
                    <a:alpha val="43137"/>
                  </a:srgbClr>
                </a:outerShdw>
              </a:effectLst>
            </a:endParaRPr>
          </a:p>
          <a:p>
            <a:pPr lvl="1"/>
            <a:r>
              <a:rPr lang="en-US" dirty="0" err="1">
                <a:effectLst>
                  <a:outerShdw blurRad="38100" dist="38100" dir="2700000" algn="tl">
                    <a:srgbClr val="000000">
                      <a:alpha val="43137"/>
                    </a:srgbClr>
                  </a:outerShdw>
                </a:effectLst>
              </a:rPr>
              <a:t>Impacto</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economico</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importante</a:t>
            </a:r>
            <a:endParaRPr lang="en-US" dirty="0">
              <a:effectLst>
                <a:outerShdw blurRad="38100" dist="38100" dir="2700000" algn="tl">
                  <a:srgbClr val="000000">
                    <a:alpha val="43137"/>
                  </a:srgbClr>
                </a:outerShdw>
              </a:effectLst>
            </a:endParaRPr>
          </a:p>
          <a:p>
            <a:pPr lvl="1"/>
            <a:r>
              <a:rPr lang="en-US" dirty="0">
                <a:effectLst>
                  <a:outerShdw blurRad="38100" dist="38100" dir="2700000" algn="tl">
                    <a:srgbClr val="000000">
                      <a:alpha val="43137"/>
                    </a:srgbClr>
                  </a:outerShdw>
                </a:effectLst>
              </a:rPr>
              <a:t>LRA, </a:t>
            </a:r>
            <a:r>
              <a:rPr lang="en-US" dirty="0">
                <a:solidFill>
                  <a:srgbClr val="FFC000"/>
                </a:solidFill>
                <a:effectLst>
                  <a:outerShdw blurRad="38100" dist="38100" dir="2700000" algn="tl">
                    <a:srgbClr val="000000">
                      <a:alpha val="43137"/>
                    </a:srgbClr>
                  </a:outerShdw>
                </a:effectLst>
              </a:rPr>
              <a:t>GNRP</a:t>
            </a:r>
            <a:r>
              <a:rPr lang="en-US" dirty="0">
                <a:effectLst>
                  <a:outerShdw blurRad="38100" dist="38100" dir="2700000" algn="tl">
                    <a:srgbClr val="000000">
                      <a:alpha val="43137"/>
                    </a:srgbClr>
                  </a:outerShdw>
                </a:effectLst>
              </a:rPr>
              <a:t>, ERC, ERT</a:t>
            </a:r>
          </a:p>
          <a:p>
            <a:r>
              <a:rPr lang="en-US" dirty="0" err="1">
                <a:effectLst>
                  <a:outerShdw blurRad="38100" dist="38100" dir="2700000" algn="tl">
                    <a:srgbClr val="000000">
                      <a:alpha val="43137"/>
                    </a:srgbClr>
                  </a:outerShdw>
                </a:effectLst>
              </a:rPr>
              <a:t>Realizar</a:t>
            </a:r>
            <a:r>
              <a:rPr lang="en-US" dirty="0">
                <a:effectLst>
                  <a:outerShdw blurRad="38100" dist="38100" dir="2700000" algn="tl">
                    <a:srgbClr val="000000">
                      <a:alpha val="43137"/>
                    </a:srgbClr>
                  </a:outerShdw>
                </a:effectLst>
              </a:rPr>
              <a:t> el </a:t>
            </a:r>
            <a:r>
              <a:rPr lang="en-US" dirty="0" err="1">
                <a:effectLst>
                  <a:outerShdw blurRad="38100" dist="38100" dir="2700000" algn="tl">
                    <a:srgbClr val="000000">
                      <a:alpha val="43137"/>
                    </a:srgbClr>
                  </a:outerShdw>
                </a:effectLst>
              </a:rPr>
              <a:t>diagnóstico</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oportuno</a:t>
            </a:r>
            <a:endParaRPr lang="en-US" dirty="0">
              <a:effectLst>
                <a:outerShdw blurRad="38100" dist="38100" dir="2700000" algn="tl">
                  <a:srgbClr val="000000">
                    <a:alpha val="43137"/>
                  </a:srgbClr>
                </a:outerShdw>
              </a:effectLst>
            </a:endParaRPr>
          </a:p>
          <a:p>
            <a:r>
              <a:rPr lang="en-US" dirty="0" err="1">
                <a:effectLst>
                  <a:outerShdw blurRad="38100" dist="38100" dir="2700000" algn="tl">
                    <a:srgbClr val="000000">
                      <a:alpha val="43137"/>
                    </a:srgbClr>
                  </a:outerShdw>
                </a:effectLst>
              </a:rPr>
              <a:t>Utilizar</a:t>
            </a:r>
            <a:r>
              <a:rPr lang="en-US" dirty="0">
                <a:effectLst>
                  <a:outerShdw blurRad="38100" dist="38100" dir="2700000" algn="tl">
                    <a:srgbClr val="000000">
                      <a:alpha val="43137"/>
                    </a:srgbClr>
                  </a:outerShdw>
                </a:effectLst>
              </a:rPr>
              <a:t> las </a:t>
            </a:r>
            <a:r>
              <a:rPr lang="en-US" dirty="0" err="1">
                <a:effectLst>
                  <a:outerShdw blurRad="38100" dist="38100" dir="2700000" algn="tl">
                    <a:srgbClr val="000000">
                      <a:alpha val="43137"/>
                    </a:srgbClr>
                  </a:outerShdw>
                </a:effectLst>
              </a:rPr>
              <a:t>herramientas</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disponibles</a:t>
            </a:r>
            <a:endParaRPr lang="en-US" dirty="0">
              <a:effectLst>
                <a:outerShdw blurRad="38100" dist="38100" dir="2700000" algn="tl">
                  <a:srgbClr val="000000">
                    <a:alpha val="43137"/>
                  </a:srgbClr>
                </a:outerShdw>
              </a:effectLst>
            </a:endParaRPr>
          </a:p>
          <a:p>
            <a:r>
              <a:rPr lang="en-US" dirty="0" err="1">
                <a:effectLst>
                  <a:outerShdw blurRad="38100" dist="38100" dir="2700000" algn="tl">
                    <a:srgbClr val="000000">
                      <a:alpha val="43137"/>
                    </a:srgbClr>
                  </a:outerShdw>
                </a:effectLst>
              </a:rPr>
              <a:t>Revisar</a:t>
            </a:r>
            <a:r>
              <a:rPr lang="en-US" dirty="0">
                <a:effectLst>
                  <a:outerShdw blurRad="38100" dist="38100" dir="2700000" algn="tl">
                    <a:srgbClr val="000000">
                      <a:alpha val="43137"/>
                    </a:srgbClr>
                  </a:outerShdw>
                </a:effectLst>
              </a:rPr>
              <a:t> las </a:t>
            </a:r>
            <a:r>
              <a:rPr lang="en-US" dirty="0" err="1">
                <a:effectLst>
                  <a:outerShdw blurRad="38100" dist="38100" dir="2700000" algn="tl">
                    <a:srgbClr val="000000">
                      <a:alpha val="43137"/>
                    </a:srgbClr>
                  </a:outerShdw>
                </a:effectLst>
              </a:rPr>
              <a:t>guías</a:t>
            </a:r>
            <a:r>
              <a:rPr lang="en-US" dirty="0">
                <a:effectLst>
                  <a:outerShdw blurRad="38100" dist="38100" dir="2700000" algn="tl">
                    <a:srgbClr val="000000">
                      <a:alpha val="43137"/>
                    </a:srgbClr>
                  </a:outerShdw>
                </a:effectLst>
              </a:rPr>
              <a:t> </a:t>
            </a:r>
          </a:p>
          <a:p>
            <a:r>
              <a:rPr lang="en-US" dirty="0" err="1">
                <a:effectLst>
                  <a:outerShdw blurRad="38100" dist="38100" dir="2700000" algn="tl">
                    <a:srgbClr val="000000">
                      <a:alpha val="43137"/>
                    </a:srgbClr>
                  </a:outerShdw>
                </a:effectLst>
              </a:rPr>
              <a:t>Laboratorios</a:t>
            </a:r>
            <a:r>
              <a:rPr lang="en-US" dirty="0">
                <a:effectLst>
                  <a:outerShdw blurRad="38100" dist="38100" dir="2700000" algn="tl">
                    <a:srgbClr val="000000">
                      <a:alpha val="43137"/>
                    </a:srgbClr>
                  </a:outerShdw>
                </a:effectLst>
              </a:rPr>
              <a:t>, formulas, </a:t>
            </a:r>
            <a:r>
              <a:rPr lang="en-US" dirty="0" err="1">
                <a:effectLst>
                  <a:outerShdw blurRad="38100" dist="38100" dir="2700000" algn="tl">
                    <a:srgbClr val="000000">
                      <a:alpha val="43137"/>
                    </a:srgbClr>
                  </a:outerShdw>
                </a:effectLst>
              </a:rPr>
              <a:t>estudios</a:t>
            </a:r>
            <a:r>
              <a:rPr lang="en-US" dirty="0">
                <a:effectLst>
                  <a:outerShdw blurRad="38100" dist="38100" dir="2700000" algn="tl">
                    <a:srgbClr val="000000">
                      <a:alpha val="43137"/>
                    </a:srgbClr>
                  </a:outerShdw>
                </a:effectLst>
              </a:rPr>
              <a:t> de imagen - </a:t>
            </a:r>
            <a:r>
              <a:rPr lang="en-US" dirty="0" err="1">
                <a:solidFill>
                  <a:srgbClr val="FFC000"/>
                </a:solidFill>
                <a:effectLst>
                  <a:outerShdw blurRad="38100" dist="38100" dir="2700000" algn="tl">
                    <a:srgbClr val="000000">
                      <a:alpha val="43137"/>
                    </a:srgbClr>
                  </a:outerShdw>
                </a:effectLst>
              </a:rPr>
              <a:t>Biopsia</a:t>
            </a:r>
            <a:r>
              <a:rPr lang="en-US" dirty="0">
                <a:solidFill>
                  <a:srgbClr val="FFC000"/>
                </a:solidFill>
                <a:effectLst>
                  <a:outerShdw blurRad="38100" dist="38100" dir="2700000" algn="tl">
                    <a:srgbClr val="000000">
                      <a:alpha val="43137"/>
                    </a:srgbClr>
                  </a:outerShdw>
                </a:effectLst>
              </a:rPr>
              <a:t> </a:t>
            </a:r>
          </a:p>
          <a:p>
            <a:endParaRPr lang="es-PA" dirty="0">
              <a:solidFill>
                <a:srgbClr val="FFC000"/>
              </a:solidFill>
              <a:effectLst>
                <a:outerShdw blurRad="38100" dist="38100" dir="2700000" algn="tl">
                  <a:srgbClr val="000000">
                    <a:alpha val="43137"/>
                  </a:srgbClr>
                </a:outerShdw>
              </a:effectLst>
            </a:endParaRPr>
          </a:p>
        </p:txBody>
      </p:sp>
      <p:pic>
        <p:nvPicPr>
          <p:cNvPr id="2050" name="Picture 2" descr="Image result for qx md">
            <a:extLst>
              <a:ext uri="{FF2B5EF4-FFF2-40B4-BE49-F238E27FC236}">
                <a16:creationId xmlns:a16="http://schemas.microsoft.com/office/drawing/2014/main" id="{E2B27423-125E-4749-86BA-054D39B1A0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7805" y="721238"/>
            <a:ext cx="3933825" cy="116205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5080C5A4-4792-425A-8C4D-74C537EBCC10}"/>
              </a:ext>
            </a:extLst>
          </p:cNvPr>
          <p:cNvPicPr>
            <a:picLocks noChangeAspect="1"/>
          </p:cNvPicPr>
          <p:nvPr/>
        </p:nvPicPr>
        <p:blipFill>
          <a:blip r:embed="rId3"/>
          <a:stretch>
            <a:fillRect/>
          </a:stretch>
        </p:blipFill>
        <p:spPr>
          <a:xfrm>
            <a:off x="7345812" y="2289452"/>
            <a:ext cx="3076744" cy="1589651"/>
          </a:xfrm>
          <a:prstGeom prst="rect">
            <a:avLst/>
          </a:prstGeom>
        </p:spPr>
      </p:pic>
      <p:pic>
        <p:nvPicPr>
          <p:cNvPr id="9" name="Imagen 8">
            <a:extLst>
              <a:ext uri="{FF2B5EF4-FFF2-40B4-BE49-F238E27FC236}">
                <a16:creationId xmlns:a16="http://schemas.microsoft.com/office/drawing/2014/main" id="{F19196FF-B692-450E-8AF2-2AAD6EB8B87D}"/>
              </a:ext>
            </a:extLst>
          </p:cNvPr>
          <p:cNvPicPr>
            <a:picLocks noChangeAspect="1"/>
          </p:cNvPicPr>
          <p:nvPr/>
        </p:nvPicPr>
        <p:blipFill>
          <a:blip r:embed="rId4"/>
          <a:stretch>
            <a:fillRect/>
          </a:stretch>
        </p:blipFill>
        <p:spPr>
          <a:xfrm>
            <a:off x="7616544" y="4071467"/>
            <a:ext cx="2673648" cy="2406283"/>
          </a:xfrm>
          <a:prstGeom prst="rect">
            <a:avLst/>
          </a:prstGeom>
        </p:spPr>
      </p:pic>
    </p:spTree>
    <p:extLst>
      <p:ext uri="{BB962C8B-B14F-4D97-AF65-F5344CB8AC3E}">
        <p14:creationId xmlns:p14="http://schemas.microsoft.com/office/powerpoint/2010/main" val="1306596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108E21-4B45-4B1E-B0DC-197C97326D51}"/>
              </a:ext>
            </a:extLst>
          </p:cNvPr>
          <p:cNvSpPr>
            <a:spLocks noGrp="1"/>
          </p:cNvSpPr>
          <p:nvPr>
            <p:ph type="title"/>
          </p:nvPr>
        </p:nvSpPr>
        <p:spPr>
          <a:xfrm>
            <a:off x="1680427" y="33237"/>
            <a:ext cx="9905998" cy="1478570"/>
          </a:xfrm>
        </p:spPr>
        <p:txBody>
          <a:bodyPr/>
          <a:lstStyle/>
          <a:p>
            <a:r>
              <a:rPr lang="en-US" dirty="0">
                <a:solidFill>
                  <a:srgbClr val="FFC000"/>
                </a:solidFill>
                <a:effectLst>
                  <a:outerShdw blurRad="38100" dist="38100" dir="2700000" algn="tl">
                    <a:srgbClr val="000000">
                      <a:alpha val="43137"/>
                    </a:srgbClr>
                  </a:outerShdw>
                </a:effectLst>
              </a:rPr>
              <a:t>CONCLUSIONES</a:t>
            </a:r>
            <a:endParaRPr lang="es-PA" dirty="0">
              <a:solidFill>
                <a:srgbClr val="FFC000"/>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B27302BD-9646-4403-88EB-4C1D19BC3647}"/>
              </a:ext>
            </a:extLst>
          </p:cNvPr>
          <p:cNvSpPr>
            <a:spLocks noGrp="1"/>
          </p:cNvSpPr>
          <p:nvPr>
            <p:ph idx="1"/>
          </p:nvPr>
        </p:nvSpPr>
        <p:spPr>
          <a:xfrm>
            <a:off x="1680427" y="1414399"/>
            <a:ext cx="6785811" cy="4334194"/>
          </a:xfrm>
          <a:solidFill>
            <a:srgbClr val="134770"/>
          </a:solidFill>
        </p:spPr>
        <p:txBody>
          <a:bodyPr>
            <a:normAutofit fontScale="77500" lnSpcReduction="20000"/>
          </a:bodyPr>
          <a:lstStyle/>
          <a:p>
            <a:r>
              <a:rPr lang="es-PA" dirty="0">
                <a:effectLst>
                  <a:outerShdw blurRad="38100" dist="38100" dir="2700000" algn="tl">
                    <a:srgbClr val="000000">
                      <a:alpha val="43137"/>
                    </a:srgbClr>
                  </a:outerShdw>
                </a:effectLst>
              </a:rPr>
              <a:t>Mortalidad y riesgo cardiovascular en función de ERC</a:t>
            </a:r>
          </a:p>
          <a:p>
            <a:r>
              <a:rPr lang="es-PA" dirty="0">
                <a:effectLst>
                  <a:outerShdw blurRad="38100" dist="38100" dir="2700000" algn="tl">
                    <a:srgbClr val="000000">
                      <a:alpha val="43137"/>
                    </a:srgbClr>
                  </a:outerShdw>
                </a:effectLst>
              </a:rPr>
              <a:t>Abordar – manejar la progresión de la ERC</a:t>
            </a:r>
          </a:p>
          <a:p>
            <a:r>
              <a:rPr lang="es-PA" dirty="0">
                <a:effectLst>
                  <a:outerShdw blurRad="38100" dist="38100" dir="2700000" algn="tl">
                    <a:srgbClr val="000000">
                      <a:alpha val="43137"/>
                    </a:srgbClr>
                  </a:outerShdw>
                </a:effectLst>
              </a:rPr>
              <a:t>CKD –EPI</a:t>
            </a:r>
          </a:p>
          <a:p>
            <a:pPr lvl="1"/>
            <a:r>
              <a:rPr lang="es-PA" dirty="0">
                <a:effectLst>
                  <a:outerShdw blurRad="38100" dist="38100" dir="2700000" algn="tl">
                    <a:srgbClr val="000000">
                      <a:alpha val="43137"/>
                    </a:srgbClr>
                  </a:outerShdw>
                </a:effectLst>
              </a:rPr>
              <a:t>Mas precisa que para estimar TFG</a:t>
            </a:r>
          </a:p>
          <a:p>
            <a:pPr lvl="1"/>
            <a:r>
              <a:rPr lang="es-PA" dirty="0">
                <a:effectLst>
                  <a:outerShdw blurRad="38100" dist="38100" dir="2700000" algn="tl">
                    <a:srgbClr val="000000">
                      <a:alpha val="43137"/>
                    </a:srgbClr>
                  </a:outerShdw>
                </a:effectLst>
              </a:rPr>
              <a:t>Mejor predicción de riesgo</a:t>
            </a:r>
          </a:p>
          <a:p>
            <a:r>
              <a:rPr lang="es-PA" dirty="0">
                <a:effectLst>
                  <a:outerShdw blurRad="38100" dist="38100" dir="2700000" algn="tl">
                    <a:srgbClr val="000000">
                      <a:alpha val="43137"/>
                    </a:srgbClr>
                  </a:outerShdw>
                </a:effectLst>
              </a:rPr>
              <a:t>CKD-EPI </a:t>
            </a:r>
            <a:r>
              <a:rPr lang="es-PA" dirty="0" err="1">
                <a:effectLst>
                  <a:outerShdw blurRad="38100" dist="38100" dir="2700000" algn="tl">
                    <a:srgbClr val="000000">
                      <a:alpha val="43137"/>
                    </a:srgbClr>
                  </a:outerShdw>
                </a:effectLst>
              </a:rPr>
              <a:t>cistatina</a:t>
            </a:r>
            <a:r>
              <a:rPr lang="es-PA" dirty="0">
                <a:effectLst>
                  <a:outerShdw blurRad="38100" dist="38100" dir="2700000" algn="tl">
                    <a:srgbClr val="000000">
                      <a:alpha val="43137"/>
                    </a:srgbClr>
                  </a:outerShdw>
                </a:effectLst>
              </a:rPr>
              <a:t> C</a:t>
            </a:r>
          </a:p>
          <a:p>
            <a:pPr lvl="1"/>
            <a:r>
              <a:rPr lang="es-PA" dirty="0">
                <a:effectLst>
                  <a:outerShdw blurRad="38100" dist="38100" dir="2700000" algn="tl">
                    <a:srgbClr val="000000">
                      <a:alpha val="43137"/>
                    </a:srgbClr>
                  </a:outerShdw>
                </a:effectLst>
              </a:rPr>
              <a:t>No es superior en términos generales</a:t>
            </a:r>
          </a:p>
          <a:p>
            <a:pPr lvl="1"/>
            <a:r>
              <a:rPr lang="es-PA" dirty="0">
                <a:effectLst>
                  <a:outerShdw blurRad="38100" dist="38100" dir="2700000" algn="tl">
                    <a:srgbClr val="000000">
                      <a:alpha val="43137"/>
                    </a:srgbClr>
                  </a:outerShdw>
                </a:effectLst>
              </a:rPr>
              <a:t>Pacientes con IMC bajo, ventaja</a:t>
            </a:r>
          </a:p>
          <a:p>
            <a:pPr lvl="1"/>
            <a:r>
              <a:rPr lang="es-PA" dirty="0">
                <a:effectLst>
                  <a:outerShdw blurRad="38100" dist="38100" dir="2700000" algn="tl">
                    <a:srgbClr val="000000">
                      <a:alpha val="43137"/>
                    </a:srgbClr>
                  </a:outerShdw>
                </a:effectLst>
              </a:rPr>
              <a:t>Etnia desconocida, ventaja</a:t>
            </a:r>
          </a:p>
          <a:p>
            <a:r>
              <a:rPr lang="es-PA" dirty="0">
                <a:effectLst>
                  <a:outerShdw blurRad="38100" dist="38100" dir="2700000" algn="tl">
                    <a:srgbClr val="000000">
                      <a:alpha val="43137"/>
                    </a:srgbClr>
                  </a:outerShdw>
                </a:effectLst>
              </a:rPr>
              <a:t>CKD-EPI Cr + </a:t>
            </a:r>
            <a:r>
              <a:rPr lang="es-PA" dirty="0" err="1">
                <a:effectLst>
                  <a:outerShdw blurRad="38100" dist="38100" dir="2700000" algn="tl">
                    <a:srgbClr val="000000">
                      <a:alpha val="43137"/>
                    </a:srgbClr>
                  </a:outerShdw>
                </a:effectLst>
              </a:rPr>
              <a:t>Cistatina</a:t>
            </a:r>
            <a:endParaRPr lang="es-PA" dirty="0">
              <a:effectLst>
                <a:outerShdw blurRad="38100" dist="38100" dir="2700000" algn="tl">
                  <a:srgbClr val="000000">
                    <a:alpha val="43137"/>
                  </a:srgbClr>
                </a:outerShdw>
              </a:effectLst>
            </a:endParaRPr>
          </a:p>
          <a:p>
            <a:pPr lvl="1"/>
            <a:r>
              <a:rPr lang="es-PA" dirty="0">
                <a:effectLst>
                  <a:outerShdw blurRad="38100" dist="38100" dir="2700000" algn="tl">
                    <a:srgbClr val="000000">
                      <a:alpha val="43137"/>
                    </a:srgbClr>
                  </a:outerShdw>
                </a:effectLst>
              </a:rPr>
              <a:t>Más precisa para </a:t>
            </a:r>
            <a:r>
              <a:rPr lang="es-PA" dirty="0" err="1">
                <a:effectLst>
                  <a:outerShdw blurRad="38100" dist="38100" dir="2700000" algn="tl">
                    <a:srgbClr val="000000">
                      <a:alpha val="43137"/>
                    </a:srgbClr>
                  </a:outerShdw>
                </a:effectLst>
              </a:rPr>
              <a:t>TFGe</a:t>
            </a:r>
            <a:endParaRPr lang="es-PA" dirty="0">
              <a:effectLst>
                <a:outerShdw blurRad="38100" dist="38100" dir="2700000" algn="tl">
                  <a:srgbClr val="000000">
                    <a:alpha val="43137"/>
                  </a:srgbClr>
                </a:outerShdw>
              </a:effectLst>
            </a:endParaRPr>
          </a:p>
          <a:p>
            <a:pPr lvl="1"/>
            <a:r>
              <a:rPr lang="es-PA" dirty="0">
                <a:effectLst>
                  <a:outerShdw blurRad="38100" dist="38100" dir="2700000" algn="tl">
                    <a:srgbClr val="000000">
                      <a:alpha val="43137"/>
                    </a:srgbClr>
                  </a:outerShdw>
                </a:effectLst>
              </a:rPr>
              <a:t>Útil para confirmación de ERC</a:t>
            </a:r>
          </a:p>
          <a:p>
            <a:endParaRPr lang="es-P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104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79463D-02D7-4AE5-BBBC-FEB3AA420E2E}"/>
              </a:ext>
            </a:extLst>
          </p:cNvPr>
          <p:cNvSpPr>
            <a:spLocks noGrp="1"/>
          </p:cNvSpPr>
          <p:nvPr>
            <p:ph type="title"/>
          </p:nvPr>
        </p:nvSpPr>
        <p:spPr/>
        <p:txBody>
          <a:bodyPr>
            <a:normAutofit/>
          </a:bodyPr>
          <a:lstStyle/>
          <a:p>
            <a:r>
              <a:rPr lang="en-US" sz="3200" dirty="0">
                <a:solidFill>
                  <a:srgbClr val="FFC000"/>
                </a:solidFill>
                <a:effectLst>
                  <a:outerShdw blurRad="38100" dist="38100" dir="2700000" algn="tl">
                    <a:srgbClr val="000000">
                      <a:alpha val="43137"/>
                    </a:srgbClr>
                  </a:outerShdw>
                </a:effectLst>
              </a:rPr>
              <a:t>TERAPIA DE REEMPLAZO RENAL SEGUN EDAD AUSTRALIA</a:t>
            </a:r>
            <a:endParaRPr lang="es-PA" sz="3200" dirty="0">
              <a:solidFill>
                <a:srgbClr val="FFC000"/>
              </a:solidFill>
              <a:effectLst>
                <a:outerShdw blurRad="38100" dist="38100" dir="2700000" algn="tl">
                  <a:srgbClr val="000000">
                    <a:alpha val="43137"/>
                  </a:srgbClr>
                </a:outerShdw>
              </a:effectLst>
            </a:endParaRPr>
          </a:p>
        </p:txBody>
      </p:sp>
      <p:pic>
        <p:nvPicPr>
          <p:cNvPr id="6" name="Imagen 5">
            <a:extLst>
              <a:ext uri="{FF2B5EF4-FFF2-40B4-BE49-F238E27FC236}">
                <a16:creationId xmlns:a16="http://schemas.microsoft.com/office/drawing/2014/main" id="{92B52C19-5175-4BEA-842D-B84F650AB26B}"/>
              </a:ext>
            </a:extLst>
          </p:cNvPr>
          <p:cNvPicPr>
            <a:picLocks noChangeAspect="1"/>
          </p:cNvPicPr>
          <p:nvPr/>
        </p:nvPicPr>
        <p:blipFill>
          <a:blip r:embed="rId3"/>
          <a:stretch>
            <a:fillRect/>
          </a:stretch>
        </p:blipFill>
        <p:spPr>
          <a:xfrm>
            <a:off x="140813" y="2097088"/>
            <a:ext cx="8058607" cy="3541714"/>
          </a:xfrm>
          <a:prstGeom prst="rect">
            <a:avLst/>
          </a:prstGeom>
        </p:spPr>
      </p:pic>
      <p:sp>
        <p:nvSpPr>
          <p:cNvPr id="7" name="Título 1">
            <a:extLst>
              <a:ext uri="{FF2B5EF4-FFF2-40B4-BE49-F238E27FC236}">
                <a16:creationId xmlns:a16="http://schemas.microsoft.com/office/drawing/2014/main" id="{B67A0D1A-862C-4669-A187-603EE84AA202}"/>
              </a:ext>
            </a:extLst>
          </p:cNvPr>
          <p:cNvSpPr txBox="1">
            <a:spLocks/>
          </p:cNvSpPr>
          <p:nvPr/>
        </p:nvSpPr>
        <p:spPr>
          <a:xfrm>
            <a:off x="8277727" y="2837466"/>
            <a:ext cx="2944911" cy="1341831"/>
          </a:xfrm>
          <a:prstGeom prst="rect">
            <a:avLst/>
          </a:prstGeom>
          <a:solidFill>
            <a:srgbClr val="13477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US" sz="2500" dirty="0">
                <a:solidFill>
                  <a:srgbClr val="FFC000"/>
                </a:solidFill>
                <a:effectLst>
                  <a:outerShdw blurRad="38100" dist="38100" dir="2700000" algn="tl">
                    <a:srgbClr val="000000">
                      <a:alpha val="43137"/>
                    </a:srgbClr>
                  </a:outerShdw>
                </a:effectLst>
              </a:rPr>
              <a:t>75 - 84 AÑOS</a:t>
            </a:r>
          </a:p>
          <a:p>
            <a:pPr algn="ctr"/>
            <a:r>
              <a:rPr lang="en-US" sz="2500" dirty="0">
                <a:solidFill>
                  <a:srgbClr val="FFC000"/>
                </a:solidFill>
                <a:effectLst>
                  <a:outerShdw blurRad="38100" dist="38100" dir="2700000" algn="tl">
                    <a:srgbClr val="000000">
                      <a:alpha val="43137"/>
                    </a:srgbClr>
                  </a:outerShdw>
                </a:effectLst>
              </a:rPr>
              <a:t>65- 74 AÑOS</a:t>
            </a:r>
            <a:endParaRPr lang="es-PA" sz="2500"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886379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3F227FC0-035E-484D-AA62-D30602925625}" type="slidenum">
              <a:rPr lang="en-US" smtClean="0"/>
              <a:pPr/>
              <a:t>46</a:t>
            </a:fld>
            <a:endParaRPr lang="en-US" dirty="0"/>
          </a:p>
        </p:txBody>
      </p:sp>
      <p:sp>
        <p:nvSpPr>
          <p:cNvPr id="4" name="Title 3"/>
          <p:cNvSpPr>
            <a:spLocks noGrp="1"/>
          </p:cNvSpPr>
          <p:nvPr>
            <p:ph type="title"/>
          </p:nvPr>
        </p:nvSpPr>
        <p:spPr>
          <a:xfrm>
            <a:off x="1629878" y="413886"/>
            <a:ext cx="9144000" cy="1181100"/>
          </a:xfrm>
        </p:spPr>
        <p:txBody>
          <a:bodyPr>
            <a:normAutofit/>
          </a:bodyPr>
          <a:lstStyle/>
          <a:p>
            <a:pPr algn="ctr">
              <a:spcBef>
                <a:spcPts val="1200"/>
              </a:spcBef>
              <a:spcAft>
                <a:spcPts val="1200"/>
              </a:spcAft>
            </a:pPr>
            <a:r>
              <a:rPr lang="en-US" sz="2400" b="1" spc="30" dirty="0">
                <a:latin typeface="Calibri" panose="020F0502020204030204" pitchFamily="34" charset="0"/>
                <a:ea typeface="Times New Roman" panose="02020603050405020304" pitchFamily="18" charset="0"/>
                <a:cs typeface="Times New Roman" panose="02020603050405020304" pitchFamily="18" charset="0"/>
              </a:rPr>
              <a:t>PREVALENCIA DE ERT SEGUN MODALIDAD DE TRATAMIENTO ESTADOS UNIDOS  1980-2016</a:t>
            </a:r>
            <a:br>
              <a:rPr lang="en-US" sz="2400" b="1" spc="30" dirty="0">
                <a:latin typeface="Calibri" panose="020F0502020204030204" pitchFamily="34" charset="0"/>
                <a:ea typeface="Times New Roman" panose="02020603050405020304" pitchFamily="18" charset="0"/>
                <a:cs typeface="Times New Roman" panose="02020603050405020304" pitchFamily="18" charset="0"/>
              </a:rPr>
            </a:br>
            <a:endParaRPr lang="en-US" sz="2400" dirty="0"/>
          </a:p>
        </p:txBody>
      </p:sp>
      <p:sp>
        <p:nvSpPr>
          <p:cNvPr id="5" name="Footer Placeholder 4"/>
          <p:cNvSpPr>
            <a:spLocks noGrp="1"/>
          </p:cNvSpPr>
          <p:nvPr>
            <p:ph type="ftr" sz="quarter" idx="4294967295"/>
          </p:nvPr>
        </p:nvSpPr>
        <p:spPr>
          <a:xfrm>
            <a:off x="0" y="6410325"/>
            <a:ext cx="4114800" cy="447675"/>
          </a:xfrm>
        </p:spPr>
        <p:txBody>
          <a:bodyPr/>
          <a:lstStyle/>
          <a:p>
            <a:r>
              <a:rPr lang="en-US" dirty="0"/>
              <a:t>2018 Annual Data Report </a:t>
            </a:r>
            <a:br>
              <a:rPr lang="en-US" dirty="0"/>
            </a:br>
            <a:r>
              <a:rPr lang="en-US" dirty="0"/>
              <a:t>Volume 2 ESRD, Chapter 1</a:t>
            </a:r>
          </a:p>
        </p:txBody>
      </p:sp>
      <p:sp>
        <p:nvSpPr>
          <p:cNvPr id="3" name="Rectangle 2"/>
          <p:cNvSpPr/>
          <p:nvPr/>
        </p:nvSpPr>
        <p:spPr>
          <a:xfrm>
            <a:off x="2038350" y="5676901"/>
            <a:ext cx="8115300" cy="517065"/>
          </a:xfrm>
          <a:prstGeom prst="rect">
            <a:avLst/>
          </a:prstGeom>
        </p:spPr>
        <p:txBody>
          <a:bodyPr wrap="square">
            <a:spAutoFit/>
          </a:bodyPr>
          <a:lstStyle/>
          <a:p>
            <a:pPr>
              <a:lnSpc>
                <a:spcPct val="115000"/>
              </a:lnSpc>
              <a:spcBef>
                <a:spcPts val="600"/>
              </a:spcBef>
              <a:spcAft>
                <a:spcPts val="600"/>
              </a:spcAft>
              <a:tabLst>
                <a:tab pos="5943600" algn="l"/>
              </a:tabLst>
            </a:pPr>
            <a:r>
              <a:rPr lang="en-US" sz="1200" i="1" dirty="0">
                <a:latin typeface="Calibri" panose="020F0502020204030204" pitchFamily="34" charset="0"/>
                <a:ea typeface="SimSun" panose="02010600030101010101" pitchFamily="2" charset="-122"/>
                <a:cs typeface="Times New Roman" panose="02020603050405020304" pitchFamily="18" charset="0"/>
              </a:rPr>
              <a:t>Data Source: Reference Table D1 and special analyses, USRDS ESRD Database. Abbreviation: ESRD, end-stage renal disease. Persons with “Uncertain Dialysis” were included in the “All ESRD” total, but are not represented separately.</a:t>
            </a: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1" y="1342330"/>
            <a:ext cx="7099883" cy="4173340"/>
          </a:xfrm>
          <a:prstGeom prst="rect">
            <a:avLst/>
          </a:prstGeom>
        </p:spPr>
      </p:pic>
    </p:spTree>
    <p:extLst>
      <p:ext uri="{BB962C8B-B14F-4D97-AF65-F5344CB8AC3E}">
        <p14:creationId xmlns:p14="http://schemas.microsoft.com/office/powerpoint/2010/main" val="35280650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85078"/>
            <a:ext cx="9404723" cy="1400530"/>
          </a:xfrm>
        </p:spPr>
        <p:txBody>
          <a:bodyPr>
            <a:normAutofit/>
          </a:bodyPr>
          <a:lstStyle/>
          <a:p>
            <a:r>
              <a:rPr lang="es-PA" sz="3200" b="1" dirty="0"/>
              <a:t>PREVALENCIA DE ERT</a:t>
            </a:r>
            <a:r>
              <a:rPr lang="es-PA" sz="3200" dirty="0"/>
              <a:t>| Modalidad de Tratamiento</a:t>
            </a:r>
          </a:p>
        </p:txBody>
      </p:sp>
      <p:sp>
        <p:nvSpPr>
          <p:cNvPr id="4" name="Slide Number Placeholder 3"/>
          <p:cNvSpPr>
            <a:spLocks noGrp="1"/>
          </p:cNvSpPr>
          <p:nvPr>
            <p:ph type="sldNum" sz="quarter" idx="12"/>
          </p:nvPr>
        </p:nvSpPr>
        <p:spPr/>
        <p:txBody>
          <a:bodyPr/>
          <a:lstStyle/>
          <a:p>
            <a:fld id="{D57F1E4F-1CFF-5643-939E-02111984F565}" type="slidenum">
              <a:rPr lang="en-US" smtClean="0"/>
              <a:t>47</a:t>
            </a:fld>
            <a:endParaRPr lang="en-US" dirty="0"/>
          </a:p>
        </p:txBody>
      </p:sp>
      <p:sp>
        <p:nvSpPr>
          <p:cNvPr id="12" name="Rectangle 11"/>
          <p:cNvSpPr/>
          <p:nvPr/>
        </p:nvSpPr>
        <p:spPr>
          <a:xfrm>
            <a:off x="646111" y="6150114"/>
            <a:ext cx="10802411" cy="400110"/>
          </a:xfrm>
          <a:prstGeom prst="rect">
            <a:avLst/>
          </a:prstGeom>
          <a:noFill/>
        </p:spPr>
        <p:txBody>
          <a:bodyPr wrap="square">
            <a:spAutoFit/>
          </a:bodyPr>
          <a:lstStyle/>
          <a:p>
            <a:pPr marL="342900" indent="-342900">
              <a:buFont typeface="Arial" panose="020B0604020202020204" pitchFamily="34" charset="0"/>
              <a:buChar char="•"/>
            </a:pPr>
            <a:r>
              <a:rPr lang="en-US" sz="1000" dirty="0">
                <a:latin typeface="TimesNewRomanPSMT"/>
              </a:rPr>
              <a:t>Saran, R., et al., US Renal Data System 2015 Annual Data Report: Epidemiology of Kidney Disease in the United States. Am J Kidney Dis, 2016. </a:t>
            </a:r>
            <a:r>
              <a:rPr lang="en-US" sz="1000" b="1" dirty="0">
                <a:latin typeface="TimesNewRomanPS-BoldMT"/>
              </a:rPr>
              <a:t>67</a:t>
            </a:r>
            <a:r>
              <a:rPr lang="en-US" sz="1000" dirty="0">
                <a:latin typeface="TimesNewRomanPSMT"/>
              </a:rPr>
              <a:t>(3 </a:t>
            </a:r>
            <a:r>
              <a:rPr lang="en-US" sz="1000" dirty="0" err="1">
                <a:latin typeface="TimesNewRomanPSMT"/>
              </a:rPr>
              <a:t>Suppl</a:t>
            </a:r>
            <a:r>
              <a:rPr lang="en-US" sz="1000" dirty="0">
                <a:latin typeface="TimesNewRomanPSMT"/>
              </a:rPr>
              <a:t> 1): p. A7- </a:t>
            </a:r>
            <a:r>
              <a:rPr lang="es-PA" sz="1000" dirty="0">
                <a:latin typeface="TimesNewRomanPSMT"/>
              </a:rPr>
              <a:t>8.</a:t>
            </a:r>
          </a:p>
          <a:p>
            <a:pPr marL="342900" indent="-342900">
              <a:buFont typeface="Arial" panose="020B0604020202020204" pitchFamily="34" charset="0"/>
              <a:buChar char="•"/>
            </a:pPr>
            <a:r>
              <a:rPr lang="en-US" sz="1000" dirty="0" err="1"/>
              <a:t>Obrador</a:t>
            </a:r>
            <a:r>
              <a:rPr lang="en-US" sz="1000" dirty="0"/>
              <a:t>, G.T., et al., Prevalence of chronic kidney disease in the Kidney Early Evaluation Program (KEEP) Mexico and comparison with KEEP US. Kidney </a:t>
            </a:r>
            <a:r>
              <a:rPr lang="en-US" sz="1000" dirty="0" err="1"/>
              <a:t>Int</a:t>
            </a:r>
            <a:r>
              <a:rPr lang="en-US" sz="1000" dirty="0"/>
              <a:t> </a:t>
            </a:r>
            <a:r>
              <a:rPr lang="es-PA" sz="1000" dirty="0" err="1"/>
              <a:t>Suppl</a:t>
            </a:r>
            <a:r>
              <a:rPr lang="es-PA" sz="1000" dirty="0"/>
              <a:t>, 2010(116): p. S2-8.</a:t>
            </a:r>
          </a:p>
        </p:txBody>
      </p:sp>
      <p:graphicFrame>
        <p:nvGraphicFramePr>
          <p:cNvPr id="6" name="Table 5"/>
          <p:cNvGraphicFramePr>
            <a:graphicFrameLocks noGrp="1"/>
          </p:cNvGraphicFramePr>
          <p:nvPr>
            <p:extLst/>
          </p:nvPr>
        </p:nvGraphicFramePr>
        <p:xfrm>
          <a:off x="256031" y="2231135"/>
          <a:ext cx="11649456" cy="2421420"/>
        </p:xfrm>
        <a:graphic>
          <a:graphicData uri="http://schemas.openxmlformats.org/drawingml/2006/table">
            <a:tbl>
              <a:tblPr/>
              <a:tblGrid>
                <a:gridCol w="2083757">
                  <a:extLst>
                    <a:ext uri="{9D8B030D-6E8A-4147-A177-3AD203B41FA5}">
                      <a16:colId xmlns:a16="http://schemas.microsoft.com/office/drawing/2014/main" val="20000"/>
                    </a:ext>
                  </a:extLst>
                </a:gridCol>
                <a:gridCol w="2159060">
                  <a:extLst>
                    <a:ext uri="{9D8B030D-6E8A-4147-A177-3AD203B41FA5}">
                      <a16:colId xmlns:a16="http://schemas.microsoft.com/office/drawing/2014/main" val="20001"/>
                    </a:ext>
                  </a:extLst>
                </a:gridCol>
                <a:gridCol w="2066544">
                  <a:extLst>
                    <a:ext uri="{9D8B030D-6E8A-4147-A177-3AD203B41FA5}">
                      <a16:colId xmlns:a16="http://schemas.microsoft.com/office/drawing/2014/main" val="20002"/>
                    </a:ext>
                  </a:extLst>
                </a:gridCol>
                <a:gridCol w="2084832">
                  <a:extLst>
                    <a:ext uri="{9D8B030D-6E8A-4147-A177-3AD203B41FA5}">
                      <a16:colId xmlns:a16="http://schemas.microsoft.com/office/drawing/2014/main" val="20003"/>
                    </a:ext>
                  </a:extLst>
                </a:gridCol>
                <a:gridCol w="1858105">
                  <a:extLst>
                    <a:ext uri="{9D8B030D-6E8A-4147-A177-3AD203B41FA5}">
                      <a16:colId xmlns:a16="http://schemas.microsoft.com/office/drawing/2014/main" val="20004"/>
                    </a:ext>
                  </a:extLst>
                </a:gridCol>
                <a:gridCol w="1397158">
                  <a:extLst>
                    <a:ext uri="{9D8B030D-6E8A-4147-A177-3AD203B41FA5}">
                      <a16:colId xmlns:a16="http://schemas.microsoft.com/office/drawing/2014/main" val="20005"/>
                    </a:ext>
                  </a:extLst>
                </a:gridCol>
              </a:tblGrid>
              <a:tr h="1150253">
                <a:tc>
                  <a:txBody>
                    <a:bodyPr/>
                    <a:lstStyle/>
                    <a:p>
                      <a:pPr algn="ctr" fontAlgn="b"/>
                      <a:r>
                        <a:rPr lang="es-ES" sz="1600" b="1" i="0" u="none" strike="noStrike" dirty="0">
                          <a:solidFill>
                            <a:schemeClr val="tx1"/>
                          </a:solidFill>
                          <a:effectLst/>
                          <a:latin typeface="+mj-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1" i="0" u="none" strike="noStrike" dirty="0">
                          <a:solidFill>
                            <a:schemeClr val="tx1"/>
                          </a:solidFill>
                          <a:effectLst/>
                          <a:latin typeface="+mj-lt"/>
                        </a:rPr>
                        <a:t>HEMODIÁLISIS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1" i="0" u="none" strike="noStrike" dirty="0">
                          <a:solidFill>
                            <a:schemeClr val="tx1"/>
                          </a:solidFill>
                          <a:effectLst/>
                          <a:latin typeface="+mj-lt"/>
                        </a:rPr>
                        <a:t>DIÁLISIS PERITONEAL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1" i="0" u="none" strike="noStrike" dirty="0">
                          <a:solidFill>
                            <a:schemeClr val="tx1"/>
                          </a:solidFill>
                          <a:effectLst/>
                          <a:latin typeface="+mj-lt"/>
                        </a:rPr>
                        <a:t>TRASPLANTE RENAL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1" i="0" u="none" strike="noStrike" dirty="0">
                          <a:solidFill>
                            <a:schemeClr val="tx1"/>
                          </a:solidFill>
                          <a:effectLst/>
                          <a:latin typeface="+mj-lt"/>
                        </a:rPr>
                        <a:t>SEGUIMIENTO MÉDICO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1" i="0" u="none" strike="noStrike" dirty="0">
                          <a:solidFill>
                            <a:schemeClr val="tx1"/>
                          </a:solidFill>
                          <a:effectLst/>
                          <a:latin typeface="+mj-lt"/>
                        </a:rPr>
                        <a:t>Total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427603">
                <a:tc>
                  <a:txBody>
                    <a:bodyPr/>
                    <a:lstStyle/>
                    <a:p>
                      <a:pPr algn="ctr" fontAlgn="b"/>
                      <a:r>
                        <a:rPr lang="es-ES" sz="1600" b="1" i="0" u="none" strike="noStrike">
                          <a:solidFill>
                            <a:schemeClr val="tx1"/>
                          </a:solidFill>
                          <a:effectLst/>
                          <a:latin typeface="+mj-lt"/>
                        </a:rPr>
                        <a:t>C.A.I.P.AR.  Panamá, Colón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0" i="0" u="none" strike="noStrike" dirty="0">
                          <a:solidFill>
                            <a:srgbClr val="000000"/>
                          </a:solidFill>
                          <a:effectLst/>
                          <a:latin typeface="+mj-lt"/>
                        </a:rPr>
                        <a:t>91 (50,8)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dirty="0">
                          <a:solidFill>
                            <a:srgbClr val="000000"/>
                          </a:solidFill>
                          <a:effectLst/>
                          <a:latin typeface="+mj-lt"/>
                        </a:rPr>
                        <a:t>35 (19,6)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dirty="0">
                          <a:solidFill>
                            <a:srgbClr val="000000"/>
                          </a:solidFill>
                          <a:effectLst/>
                          <a:latin typeface="+mj-lt"/>
                        </a:rPr>
                        <a:t>15 (8,40)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dirty="0">
                          <a:solidFill>
                            <a:srgbClr val="000000"/>
                          </a:solidFill>
                          <a:effectLst/>
                          <a:latin typeface="+mj-lt"/>
                        </a:rPr>
                        <a:t>38 (21,20)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a:solidFill>
                            <a:srgbClr val="000000"/>
                          </a:solidFill>
                          <a:effectLst/>
                          <a:latin typeface="+mj-lt"/>
                        </a:rPr>
                        <a:t>179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10001"/>
                  </a:ext>
                </a:extLst>
              </a:tr>
              <a:tr h="773962">
                <a:tc>
                  <a:txBody>
                    <a:bodyPr/>
                    <a:lstStyle/>
                    <a:p>
                      <a:pPr algn="ctr" fontAlgn="b"/>
                      <a:r>
                        <a:rPr lang="es-ES" sz="1600" b="1" i="0" u="none" strike="noStrike" dirty="0">
                          <a:solidFill>
                            <a:schemeClr val="tx1"/>
                          </a:solidFill>
                          <a:effectLst/>
                          <a:latin typeface="+mj-lt"/>
                        </a:rPr>
                        <a:t>USRDS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s-ES" sz="1600" b="0" i="0" u="none" strike="noStrike">
                          <a:solidFill>
                            <a:srgbClr val="000000"/>
                          </a:solidFill>
                          <a:effectLst/>
                          <a:latin typeface="+mj-lt"/>
                        </a:rPr>
                        <a:t>421349 (63,85)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a:solidFill>
                            <a:srgbClr val="000000"/>
                          </a:solidFill>
                          <a:effectLst/>
                          <a:latin typeface="+mj-lt"/>
                        </a:rPr>
                        <a:t>45258 (6,85)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dirty="0">
                          <a:solidFill>
                            <a:srgbClr val="000000"/>
                          </a:solidFill>
                          <a:effectLst/>
                          <a:latin typeface="+mj-lt"/>
                        </a:rPr>
                        <a:t>193262 (29,28)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dirty="0">
                          <a:solidFill>
                            <a:srgbClr val="000000"/>
                          </a:solidFill>
                          <a:effectLst/>
                          <a:latin typeface="+mj-lt"/>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tc>
                  <a:txBody>
                    <a:bodyPr/>
                    <a:lstStyle/>
                    <a:p>
                      <a:pPr algn="ctr" fontAlgn="b"/>
                      <a:r>
                        <a:rPr lang="es-ES" sz="1600" b="0" i="0" u="none" strike="noStrike" dirty="0">
                          <a:solidFill>
                            <a:srgbClr val="000000"/>
                          </a:solidFill>
                          <a:effectLst/>
                          <a:latin typeface="+mj-lt"/>
                        </a:rPr>
                        <a:t>659869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2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260044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475BC13-A6B6-4D83-9BDD-FAFC8E254469}"/>
              </a:ext>
            </a:extLst>
          </p:cNvPr>
          <p:cNvPicPr>
            <a:picLocks noChangeAspect="1"/>
          </p:cNvPicPr>
          <p:nvPr/>
        </p:nvPicPr>
        <p:blipFill rotWithShape="1">
          <a:blip r:embed="rId2"/>
          <a:srcRect l="15316" t="17684" r="33447" b="6947"/>
          <a:stretch/>
        </p:blipFill>
        <p:spPr>
          <a:xfrm>
            <a:off x="1799924" y="167660"/>
            <a:ext cx="7883091" cy="6522680"/>
          </a:xfrm>
          <a:prstGeom prst="rect">
            <a:avLst/>
          </a:prstGeom>
        </p:spPr>
      </p:pic>
    </p:spTree>
    <p:extLst>
      <p:ext uri="{BB962C8B-B14F-4D97-AF65-F5344CB8AC3E}">
        <p14:creationId xmlns:p14="http://schemas.microsoft.com/office/powerpoint/2010/main" val="3927097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45905D-B8D9-4D7B-8137-2D4524D00B9D}"/>
              </a:ext>
            </a:extLst>
          </p:cNvPr>
          <p:cNvSpPr>
            <a:spLocks noGrp="1"/>
          </p:cNvSpPr>
          <p:nvPr>
            <p:ph type="title"/>
          </p:nvPr>
        </p:nvSpPr>
        <p:spPr/>
        <p:txBody>
          <a:bodyPr/>
          <a:lstStyle/>
          <a:p>
            <a:endParaRPr lang="es-PA"/>
          </a:p>
        </p:txBody>
      </p:sp>
      <p:sp>
        <p:nvSpPr>
          <p:cNvPr id="3" name="Marcador de contenido 2">
            <a:extLst>
              <a:ext uri="{FF2B5EF4-FFF2-40B4-BE49-F238E27FC236}">
                <a16:creationId xmlns:a16="http://schemas.microsoft.com/office/drawing/2014/main" id="{9587B33C-3D90-4DF1-AC19-3049E8628C0A}"/>
              </a:ext>
            </a:extLst>
          </p:cNvPr>
          <p:cNvSpPr>
            <a:spLocks noGrp="1"/>
          </p:cNvSpPr>
          <p:nvPr>
            <p:ph idx="1"/>
          </p:nvPr>
        </p:nvSpPr>
        <p:spPr/>
        <p:txBody>
          <a:bodyPr/>
          <a:lstStyle/>
          <a:p>
            <a:endParaRPr lang="es-PA" dirty="0"/>
          </a:p>
        </p:txBody>
      </p:sp>
      <p:pic>
        <p:nvPicPr>
          <p:cNvPr id="4" name="Imagen 3">
            <a:extLst>
              <a:ext uri="{FF2B5EF4-FFF2-40B4-BE49-F238E27FC236}">
                <a16:creationId xmlns:a16="http://schemas.microsoft.com/office/drawing/2014/main" id="{DFC5F6AD-777E-4A70-83C6-32EBA143C88E}"/>
              </a:ext>
            </a:extLst>
          </p:cNvPr>
          <p:cNvPicPr>
            <a:picLocks noChangeAspect="1"/>
          </p:cNvPicPr>
          <p:nvPr/>
        </p:nvPicPr>
        <p:blipFill rotWithShape="1">
          <a:blip r:embed="rId2"/>
          <a:srcRect l="12552" t="17965" r="33606" b="8210"/>
          <a:stretch/>
        </p:blipFill>
        <p:spPr>
          <a:xfrm>
            <a:off x="1337912" y="235623"/>
            <a:ext cx="8402855" cy="6480794"/>
          </a:xfrm>
          <a:prstGeom prst="rect">
            <a:avLst/>
          </a:prstGeom>
        </p:spPr>
      </p:pic>
    </p:spTree>
    <p:extLst>
      <p:ext uri="{BB962C8B-B14F-4D97-AF65-F5344CB8AC3E}">
        <p14:creationId xmlns:p14="http://schemas.microsoft.com/office/powerpoint/2010/main" val="4075163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3720F7-0FB1-470A-854E-E6679A2D8BDD}"/>
              </a:ext>
            </a:extLst>
          </p:cNvPr>
          <p:cNvSpPr>
            <a:spLocks noGrp="1"/>
          </p:cNvSpPr>
          <p:nvPr>
            <p:ph type="title"/>
          </p:nvPr>
        </p:nvSpPr>
        <p:spPr>
          <a:xfrm>
            <a:off x="1133176" y="227343"/>
            <a:ext cx="10515600" cy="836953"/>
          </a:xfrm>
        </p:spPr>
        <p:txBody>
          <a:bodyPr>
            <a:normAutofit/>
          </a:bodyPr>
          <a:lstStyle/>
          <a:p>
            <a:pPr algn="ctr"/>
            <a:r>
              <a:rPr lang="es-PA" sz="3200" dirty="0">
                <a:effectLst>
                  <a:outerShdw blurRad="38100" dist="38100" dir="2700000" algn="tl">
                    <a:srgbClr val="000000">
                      <a:alpha val="43137"/>
                    </a:srgbClr>
                  </a:outerShdw>
                </a:effectLst>
              </a:rPr>
              <a:t>Pacientes en Terapia Sustitutiva Renal -2010-</a:t>
            </a:r>
          </a:p>
        </p:txBody>
      </p:sp>
      <p:pic>
        <p:nvPicPr>
          <p:cNvPr id="6" name="Imagen 5">
            <a:extLst>
              <a:ext uri="{FF2B5EF4-FFF2-40B4-BE49-F238E27FC236}">
                <a16:creationId xmlns:a16="http://schemas.microsoft.com/office/drawing/2014/main" id="{48A9531E-2582-4D71-9070-64997822F55D}"/>
              </a:ext>
            </a:extLst>
          </p:cNvPr>
          <p:cNvPicPr>
            <a:picLocks noChangeAspect="1"/>
          </p:cNvPicPr>
          <p:nvPr/>
        </p:nvPicPr>
        <p:blipFill>
          <a:blip r:embed="rId2"/>
          <a:stretch>
            <a:fillRect/>
          </a:stretch>
        </p:blipFill>
        <p:spPr>
          <a:xfrm>
            <a:off x="436621" y="1223067"/>
            <a:ext cx="11347937" cy="5135724"/>
          </a:xfrm>
          <a:prstGeom prst="rect">
            <a:avLst/>
          </a:prstGeom>
        </p:spPr>
      </p:pic>
      <p:pic>
        <p:nvPicPr>
          <p:cNvPr id="3076" name="Picture 4" descr="Image result for panama">
            <a:extLst>
              <a:ext uri="{FF2B5EF4-FFF2-40B4-BE49-F238E27FC236}">
                <a16:creationId xmlns:a16="http://schemas.microsoft.com/office/drawing/2014/main" id="{CB7912F3-843D-441B-A306-3C5D6A3C8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621" y="-19423"/>
            <a:ext cx="1872874" cy="1402848"/>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93198DF1-5FFB-44D2-AB0C-B2079BD2C0DE}"/>
              </a:ext>
            </a:extLst>
          </p:cNvPr>
          <p:cNvSpPr/>
          <p:nvPr/>
        </p:nvSpPr>
        <p:spPr>
          <a:xfrm>
            <a:off x="2092960" y="6517563"/>
            <a:ext cx="10099040" cy="276999"/>
          </a:xfrm>
          <a:prstGeom prst="rect">
            <a:avLst/>
          </a:prstGeom>
        </p:spPr>
        <p:txBody>
          <a:bodyPr wrap="square">
            <a:spAutoFit/>
          </a:bodyPr>
          <a:lstStyle/>
          <a:p>
            <a:r>
              <a:rPr lang="en-US" sz="1200" dirty="0" err="1">
                <a:solidFill>
                  <a:srgbClr val="000000"/>
                </a:solidFill>
                <a:latin typeface="Minion"/>
              </a:rPr>
              <a:t>Liyanage</a:t>
            </a:r>
            <a:r>
              <a:rPr lang="en-US" sz="1200" dirty="0">
                <a:solidFill>
                  <a:srgbClr val="000000"/>
                </a:solidFill>
                <a:latin typeface="Minion"/>
              </a:rPr>
              <a:t> T, Ninomiya T, Jha V, et al. Worldwide access to treatment for end-stage kidney disease: a systematic review. </a:t>
            </a:r>
            <a:r>
              <a:rPr lang="en-US" sz="1200" i="1" dirty="0">
                <a:solidFill>
                  <a:srgbClr val="000000"/>
                </a:solidFill>
                <a:latin typeface="Minion"/>
              </a:rPr>
              <a:t>Lancet</a:t>
            </a:r>
            <a:r>
              <a:rPr lang="en-US" sz="1200" dirty="0">
                <a:solidFill>
                  <a:srgbClr val="000000"/>
                </a:solidFill>
                <a:latin typeface="Minion"/>
              </a:rPr>
              <a:t>. 2015;385: 1975–1982. </a:t>
            </a:r>
            <a:endParaRPr lang="es-PA" sz="1200" dirty="0"/>
          </a:p>
        </p:txBody>
      </p:sp>
      <p:pic>
        <p:nvPicPr>
          <p:cNvPr id="3078" name="Picture 6" descr="Image result for dinero">
            <a:extLst>
              <a:ext uri="{FF2B5EF4-FFF2-40B4-BE49-F238E27FC236}">
                <a16:creationId xmlns:a16="http://schemas.microsoft.com/office/drawing/2014/main" id="{A8C246F0-BF21-400A-8915-07D30705B6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4986" y="4873594"/>
            <a:ext cx="1564583" cy="1564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80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fade">
                                      <p:cBhvr>
                                        <p:cTn id="14" dur="1000"/>
                                        <p:tgtEl>
                                          <p:spTgt spid="3076"/>
                                        </p:tgtEl>
                                      </p:cBhvr>
                                    </p:animEffect>
                                    <p:anim calcmode="lin" valueType="num">
                                      <p:cBhvr>
                                        <p:cTn id="15" dur="1000" fill="hold"/>
                                        <p:tgtEl>
                                          <p:spTgt spid="3076"/>
                                        </p:tgtEl>
                                        <p:attrNameLst>
                                          <p:attrName>ppt_x</p:attrName>
                                        </p:attrNameLst>
                                      </p:cBhvr>
                                      <p:tavLst>
                                        <p:tav tm="0">
                                          <p:val>
                                            <p:strVal val="#ppt_x"/>
                                          </p:val>
                                        </p:tav>
                                        <p:tav tm="100000">
                                          <p:val>
                                            <p:strVal val="#ppt_x"/>
                                          </p:val>
                                        </p:tav>
                                      </p:tavLst>
                                    </p:anim>
                                    <p:anim calcmode="lin" valueType="num">
                                      <p:cBhvr>
                                        <p:cTn id="16"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8"/>
                                        </p:tgtEl>
                                        <p:attrNameLst>
                                          <p:attrName>style.visibility</p:attrName>
                                        </p:attrNameLst>
                                      </p:cBhvr>
                                      <p:to>
                                        <p:strVal val="visible"/>
                                      </p:to>
                                    </p:set>
                                    <p:animEffect transition="in" filter="fade">
                                      <p:cBhvr>
                                        <p:cTn id="21" dur="1000"/>
                                        <p:tgtEl>
                                          <p:spTgt spid="3078"/>
                                        </p:tgtEl>
                                      </p:cBhvr>
                                    </p:animEffect>
                                    <p:anim calcmode="lin" valueType="num">
                                      <p:cBhvr>
                                        <p:cTn id="22" dur="1000" fill="hold"/>
                                        <p:tgtEl>
                                          <p:spTgt spid="3078"/>
                                        </p:tgtEl>
                                        <p:attrNameLst>
                                          <p:attrName>ppt_x</p:attrName>
                                        </p:attrNameLst>
                                      </p:cBhvr>
                                      <p:tavLst>
                                        <p:tav tm="0">
                                          <p:val>
                                            <p:strVal val="#ppt_x"/>
                                          </p:val>
                                        </p:tav>
                                        <p:tav tm="100000">
                                          <p:val>
                                            <p:strVal val="#ppt_x"/>
                                          </p:val>
                                        </p:tav>
                                      </p:tavLst>
                                    </p:anim>
                                    <p:anim calcmode="lin" valueType="num">
                                      <p:cBhvr>
                                        <p:cTn id="23"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81BCC3-6CFA-4CFB-AEC1-0E1CD7D8E3F0}"/>
              </a:ext>
            </a:extLst>
          </p:cNvPr>
          <p:cNvSpPr>
            <a:spLocks noGrp="1"/>
          </p:cNvSpPr>
          <p:nvPr>
            <p:ph type="title"/>
          </p:nvPr>
        </p:nvSpPr>
        <p:spPr/>
        <p:txBody>
          <a:bodyPr>
            <a:normAutofit fontScale="90000"/>
          </a:bodyPr>
          <a:lstStyle/>
          <a:p>
            <a:pPr algn="ctr"/>
            <a:r>
              <a:rPr lang="es-PA" sz="3600" b="1" dirty="0"/>
              <a:t>PACIENTES EN TERAPIA SUSTITUTIVA RENAL</a:t>
            </a:r>
            <a:br>
              <a:rPr lang="es-PA" sz="3600" b="1" dirty="0"/>
            </a:br>
            <a:r>
              <a:rPr lang="en-US" sz="3600" b="1" dirty="0"/>
              <a:t>PREVALENCIA DE PACIENTES EN TRR, 2002 </a:t>
            </a:r>
            <a:r>
              <a:rPr lang="es-PA" sz="3600" b="1" dirty="0"/>
              <a:t>SEGÚN PRODUCTO INTERNO BRUTO</a:t>
            </a:r>
            <a:endParaRPr lang="es-PA" b="1" dirty="0"/>
          </a:p>
        </p:txBody>
      </p:sp>
      <p:sp>
        <p:nvSpPr>
          <p:cNvPr id="3" name="Marcador de contenido 2">
            <a:extLst>
              <a:ext uri="{FF2B5EF4-FFF2-40B4-BE49-F238E27FC236}">
                <a16:creationId xmlns:a16="http://schemas.microsoft.com/office/drawing/2014/main" id="{ECF7009E-614F-4331-BEF8-35AE2B3EB17E}"/>
              </a:ext>
            </a:extLst>
          </p:cNvPr>
          <p:cNvSpPr>
            <a:spLocks noGrp="1"/>
          </p:cNvSpPr>
          <p:nvPr>
            <p:ph idx="1"/>
          </p:nvPr>
        </p:nvSpPr>
        <p:spPr/>
        <p:txBody>
          <a:bodyPr/>
          <a:lstStyle/>
          <a:p>
            <a:endParaRPr lang="es-PA" dirty="0"/>
          </a:p>
        </p:txBody>
      </p:sp>
      <p:sp>
        <p:nvSpPr>
          <p:cNvPr id="5" name="Rectángulo 4">
            <a:extLst>
              <a:ext uri="{FF2B5EF4-FFF2-40B4-BE49-F238E27FC236}">
                <a16:creationId xmlns:a16="http://schemas.microsoft.com/office/drawing/2014/main" id="{38C0CCFD-EB67-45D8-AC2A-45C07B52F157}"/>
              </a:ext>
            </a:extLst>
          </p:cNvPr>
          <p:cNvSpPr/>
          <p:nvPr/>
        </p:nvSpPr>
        <p:spPr>
          <a:xfrm>
            <a:off x="838200" y="6215876"/>
            <a:ext cx="10393680" cy="553998"/>
          </a:xfrm>
          <a:prstGeom prst="rect">
            <a:avLst/>
          </a:prstGeom>
        </p:spPr>
        <p:txBody>
          <a:bodyPr wrap="square">
            <a:spAutoFit/>
          </a:bodyPr>
          <a:lstStyle/>
          <a:p>
            <a:r>
              <a:rPr lang="en-US" sz="1500" dirty="0">
                <a:solidFill>
                  <a:srgbClr val="000000"/>
                </a:solidFill>
                <a:latin typeface="Minion"/>
              </a:rPr>
              <a:t>White SL, Chadban SJ, Jan S, et al. How can we achieve global equity in provision of renal replacement therapy? </a:t>
            </a:r>
            <a:r>
              <a:rPr lang="en-US" sz="1500" i="1" dirty="0">
                <a:solidFill>
                  <a:srgbClr val="000000"/>
                </a:solidFill>
                <a:latin typeface="Minion"/>
              </a:rPr>
              <a:t>Bull World Health Organ</a:t>
            </a:r>
            <a:r>
              <a:rPr lang="en-US" sz="1500" dirty="0">
                <a:solidFill>
                  <a:srgbClr val="000000"/>
                </a:solidFill>
                <a:latin typeface="Minion"/>
              </a:rPr>
              <a:t>. 2008; 86:229–237. </a:t>
            </a:r>
            <a:endParaRPr lang="es-PA" sz="1500" dirty="0"/>
          </a:p>
        </p:txBody>
      </p:sp>
      <p:pic>
        <p:nvPicPr>
          <p:cNvPr id="7" name="Imagen 6">
            <a:extLst>
              <a:ext uri="{FF2B5EF4-FFF2-40B4-BE49-F238E27FC236}">
                <a16:creationId xmlns:a16="http://schemas.microsoft.com/office/drawing/2014/main" id="{DF6E7213-ACC1-40F4-9076-1B78CB0B649E}"/>
              </a:ext>
            </a:extLst>
          </p:cNvPr>
          <p:cNvPicPr>
            <a:picLocks noChangeAspect="1"/>
          </p:cNvPicPr>
          <p:nvPr/>
        </p:nvPicPr>
        <p:blipFill>
          <a:blip r:embed="rId3"/>
          <a:stretch>
            <a:fillRect/>
          </a:stretch>
        </p:blipFill>
        <p:spPr>
          <a:xfrm>
            <a:off x="942703" y="1923630"/>
            <a:ext cx="9861212" cy="3899033"/>
          </a:xfrm>
          <a:prstGeom prst="rect">
            <a:avLst/>
          </a:prstGeom>
        </p:spPr>
      </p:pic>
      <p:sp>
        <p:nvSpPr>
          <p:cNvPr id="8" name="Título 1">
            <a:extLst>
              <a:ext uri="{FF2B5EF4-FFF2-40B4-BE49-F238E27FC236}">
                <a16:creationId xmlns:a16="http://schemas.microsoft.com/office/drawing/2014/main" id="{86DF3D13-5C2F-4D41-9835-53555CD667A7}"/>
              </a:ext>
            </a:extLst>
          </p:cNvPr>
          <p:cNvSpPr txBox="1">
            <a:spLocks/>
          </p:cNvSpPr>
          <p:nvPr/>
        </p:nvSpPr>
        <p:spPr>
          <a:xfrm>
            <a:off x="6818810" y="3133862"/>
            <a:ext cx="4987969" cy="147857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PA" sz="2800"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91154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4101" name="Picture 2" descr="world map">
            <a:extLst>
              <a:ext uri="{FF2B5EF4-FFF2-40B4-BE49-F238E27FC236}">
                <a16:creationId xmlns:a16="http://schemas.microsoft.com/office/drawing/2014/main" id="{D13F438D-23AE-425C-8577-8F208AF2E73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59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233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extLst/>
          </a:blip>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CEF220-05A9-4571-BF53-A0322F94C16F}"/>
              </a:ext>
            </a:extLst>
          </p:cNvPr>
          <p:cNvSpPr>
            <a:spLocks noGrp="1"/>
          </p:cNvSpPr>
          <p:nvPr>
            <p:ph type="title"/>
          </p:nvPr>
        </p:nvSpPr>
        <p:spPr>
          <a:xfrm>
            <a:off x="1141413" y="618518"/>
            <a:ext cx="9905998" cy="1183928"/>
          </a:xfrm>
        </p:spPr>
        <p:txBody>
          <a:bodyPr>
            <a:normAutofit/>
          </a:bodyPr>
          <a:lstStyle/>
          <a:p>
            <a:r>
              <a:rPr lang="es-PA" dirty="0">
                <a:solidFill>
                  <a:srgbClr val="FFC000"/>
                </a:solidFill>
                <a:effectLst>
                  <a:outerShdw blurRad="38100" dist="38100" dir="2700000" algn="tl">
                    <a:srgbClr val="000000">
                      <a:alpha val="43137"/>
                    </a:srgbClr>
                  </a:outerShdw>
                </a:effectLst>
              </a:rPr>
              <a:t>ETIOLOGÍA DE LA ENFERMEDAD RENAL CRÓNICA</a:t>
            </a:r>
          </a:p>
        </p:txBody>
      </p:sp>
      <p:sp>
        <p:nvSpPr>
          <p:cNvPr id="5" name="Rectángulo 4">
            <a:extLst>
              <a:ext uri="{FF2B5EF4-FFF2-40B4-BE49-F238E27FC236}">
                <a16:creationId xmlns:a16="http://schemas.microsoft.com/office/drawing/2014/main" id="{A91D18A1-9F55-4851-8F7F-749B35873BE7}"/>
              </a:ext>
            </a:extLst>
          </p:cNvPr>
          <p:cNvSpPr/>
          <p:nvPr/>
        </p:nvSpPr>
        <p:spPr>
          <a:xfrm>
            <a:off x="1321942" y="6239482"/>
            <a:ext cx="9314502" cy="553998"/>
          </a:xfrm>
          <a:prstGeom prst="rect">
            <a:avLst/>
          </a:prstGeom>
        </p:spPr>
        <p:txBody>
          <a:bodyPr wrap="square">
            <a:spAutoFit/>
          </a:bodyPr>
          <a:lstStyle/>
          <a:p>
            <a:r>
              <a:rPr lang="es-PA" sz="1500" dirty="0">
                <a:latin typeface="Calibri" panose="020F0502020204030204" pitchFamily="34" charset="0"/>
                <a:ea typeface="Calibri" panose="020F0502020204030204" pitchFamily="34" charset="0"/>
              </a:rPr>
              <a:t>Lewis WLW y E. </a:t>
            </a:r>
            <a:r>
              <a:rPr lang="es-PA" sz="1500" dirty="0" err="1">
                <a:latin typeface="Calibri" panose="020F0502020204030204" pitchFamily="34" charset="0"/>
                <a:ea typeface="Calibri" panose="020F0502020204030204" pitchFamily="34" charset="0"/>
              </a:rPr>
              <a:t>Development</a:t>
            </a:r>
            <a:r>
              <a:rPr lang="es-PA" sz="1500" dirty="0">
                <a:latin typeface="Calibri" panose="020F0502020204030204" pitchFamily="34" charset="0"/>
                <a:ea typeface="Calibri" panose="020F0502020204030204" pitchFamily="34" charset="0"/>
              </a:rPr>
              <a:t> and </a:t>
            </a:r>
            <a:r>
              <a:rPr lang="es-PA" sz="1500" dirty="0" err="1">
                <a:latin typeface="Calibri" panose="020F0502020204030204" pitchFamily="34" charset="0"/>
                <a:ea typeface="Calibri" panose="020F0502020204030204" pitchFamily="34" charset="0"/>
              </a:rPr>
              <a:t>Progression</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of</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Chronic</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Kidney</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Disease</a:t>
            </a:r>
            <a:r>
              <a:rPr lang="es-PA" sz="1500" dirty="0">
                <a:latin typeface="Calibri" panose="020F0502020204030204" pitchFamily="34" charset="0"/>
                <a:ea typeface="Calibri" panose="020F0502020204030204" pitchFamily="34" charset="0"/>
              </a:rPr>
              <a:t>. In: </a:t>
            </a:r>
            <a:r>
              <a:rPr lang="es-PA" sz="1500" dirty="0" err="1">
                <a:latin typeface="Calibri" panose="020F0502020204030204" pitchFamily="34" charset="0"/>
                <a:ea typeface="Calibri" panose="020F0502020204030204" pitchFamily="34" charset="0"/>
              </a:rPr>
              <a:t>National</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Kidney</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Foundation</a:t>
            </a:r>
            <a:r>
              <a:rPr lang="es-PA" sz="1500" dirty="0">
                <a:latin typeface="Calibri" panose="020F0502020204030204" pitchFamily="34" charset="0"/>
                <a:ea typeface="Calibri" panose="020F0502020204030204" pitchFamily="34" charset="0"/>
              </a:rPr>
              <a:t> Primer </a:t>
            </a:r>
            <a:r>
              <a:rPr lang="es-PA" sz="1500" dirty="0" err="1">
                <a:latin typeface="Calibri" panose="020F0502020204030204" pitchFamily="34" charset="0"/>
                <a:ea typeface="Calibri" panose="020F0502020204030204" pitchFamily="34" charset="0"/>
              </a:rPr>
              <a:t>on</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Kidney</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Diseases</a:t>
            </a:r>
            <a:r>
              <a:rPr lang="es-PA" sz="1500" dirty="0">
                <a:latin typeface="Calibri" panose="020F0502020204030204" pitchFamily="34" charset="0"/>
                <a:ea typeface="Calibri" panose="020F0502020204030204" pitchFamily="34" charset="0"/>
              </a:rPr>
              <a:t>. SEVENTH. Elsevier Inc. </a:t>
            </a:r>
            <a:r>
              <a:rPr lang="es-PA" sz="1500" dirty="0" err="1">
                <a:latin typeface="Calibri" panose="020F0502020204030204" pitchFamily="34" charset="0"/>
                <a:ea typeface="Calibri" panose="020F0502020204030204" pitchFamily="34" charset="0"/>
              </a:rPr>
              <a:t>All</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rights</a:t>
            </a:r>
            <a:r>
              <a:rPr lang="es-PA" sz="1500" dirty="0">
                <a:latin typeface="Calibri" panose="020F0502020204030204" pitchFamily="34" charset="0"/>
                <a:ea typeface="Calibri" panose="020F0502020204030204" pitchFamily="34" charset="0"/>
              </a:rPr>
              <a:t> </a:t>
            </a:r>
            <a:r>
              <a:rPr lang="es-PA" sz="1500" dirty="0" err="1">
                <a:latin typeface="Calibri" panose="020F0502020204030204" pitchFamily="34" charset="0"/>
                <a:ea typeface="Calibri" panose="020F0502020204030204" pitchFamily="34" charset="0"/>
              </a:rPr>
              <a:t>reserved</a:t>
            </a:r>
            <a:r>
              <a:rPr lang="es-PA" sz="1500" dirty="0">
                <a:latin typeface="Calibri" panose="020F0502020204030204" pitchFamily="34" charset="0"/>
                <a:ea typeface="Calibri" panose="020F0502020204030204" pitchFamily="34" charset="0"/>
              </a:rPr>
              <a:t>.; 2018. p. 466–475.e1. </a:t>
            </a:r>
            <a:endParaRPr lang="es-PA" sz="1500" dirty="0"/>
          </a:p>
        </p:txBody>
      </p:sp>
      <p:pic>
        <p:nvPicPr>
          <p:cNvPr id="3" name="Imagen 2">
            <a:extLst>
              <a:ext uri="{FF2B5EF4-FFF2-40B4-BE49-F238E27FC236}">
                <a16:creationId xmlns:a16="http://schemas.microsoft.com/office/drawing/2014/main" id="{06B6AEE7-3EF3-434B-84A0-BA4AB3191504}"/>
              </a:ext>
            </a:extLst>
          </p:cNvPr>
          <p:cNvPicPr>
            <a:picLocks noChangeAspect="1"/>
          </p:cNvPicPr>
          <p:nvPr/>
        </p:nvPicPr>
        <p:blipFill>
          <a:blip r:embed="rId3"/>
          <a:stretch>
            <a:fillRect/>
          </a:stretch>
        </p:blipFill>
        <p:spPr>
          <a:xfrm>
            <a:off x="1615044" y="1625621"/>
            <a:ext cx="7950784" cy="4437980"/>
          </a:xfrm>
          <a:prstGeom prst="rect">
            <a:avLst/>
          </a:prstGeom>
        </p:spPr>
      </p:pic>
    </p:spTree>
    <p:extLst>
      <p:ext uri="{BB962C8B-B14F-4D97-AF65-F5344CB8AC3E}">
        <p14:creationId xmlns:p14="http://schemas.microsoft.com/office/powerpoint/2010/main" val="3457572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3F227FC0-035E-484D-AA62-D30602925625}" type="slidenum">
              <a:rPr lang="en-US" smtClean="0"/>
              <a:pPr/>
              <a:t>9</a:t>
            </a:fld>
            <a:endParaRPr lang="en-US" dirty="0"/>
          </a:p>
        </p:txBody>
      </p:sp>
      <p:sp>
        <p:nvSpPr>
          <p:cNvPr id="3" name="Title 2"/>
          <p:cNvSpPr>
            <a:spLocks noGrp="1"/>
          </p:cNvSpPr>
          <p:nvPr>
            <p:ph type="title"/>
          </p:nvPr>
        </p:nvSpPr>
        <p:spPr>
          <a:xfrm>
            <a:off x="1524000" y="234931"/>
            <a:ext cx="9144000" cy="723900"/>
          </a:xfrm>
        </p:spPr>
        <p:txBody>
          <a:bodyPr>
            <a:noAutofit/>
          </a:bodyPr>
          <a:lstStyle/>
          <a:p>
            <a:pPr algn="ctr">
              <a:spcBef>
                <a:spcPts val="2400"/>
              </a:spcBef>
              <a:spcAft>
                <a:spcPts val="600"/>
              </a:spcAft>
              <a:tabLst>
                <a:tab pos="685800" algn="l"/>
              </a:tabLst>
            </a:pPr>
            <a:r>
              <a:rPr lang="en-US" sz="3000" b="1" spc="30" dirty="0" err="1">
                <a:latin typeface="Calibri" panose="020F0502020204030204" pitchFamily="34" charset="0"/>
                <a:ea typeface="Times New Roman" panose="02020603050405020304" pitchFamily="18" charset="0"/>
                <a:cs typeface="Times New Roman" panose="02020603050405020304" pitchFamily="18" charset="0"/>
              </a:rPr>
              <a:t>Prevalencia</a:t>
            </a:r>
            <a:r>
              <a:rPr lang="en-US" sz="3000" b="1" spc="30" dirty="0">
                <a:latin typeface="Calibri" panose="020F0502020204030204" pitchFamily="34" charset="0"/>
                <a:ea typeface="Times New Roman" panose="02020603050405020304" pitchFamily="18" charset="0"/>
                <a:cs typeface="Times New Roman" panose="02020603050405020304" pitchFamily="18" charset="0"/>
              </a:rPr>
              <a:t> de ERC (%) NHANES</a:t>
            </a:r>
            <a:br>
              <a:rPr lang="en-US" sz="3000" b="1" spc="30" dirty="0">
                <a:latin typeface="Calibri" panose="020F0502020204030204" pitchFamily="34" charset="0"/>
                <a:ea typeface="Times New Roman" panose="02020603050405020304" pitchFamily="18" charset="0"/>
                <a:cs typeface="Times New Roman" panose="02020603050405020304" pitchFamily="18" charset="0"/>
              </a:rPr>
            </a:br>
            <a:r>
              <a:rPr lang="en-US" sz="3000" b="1" spc="30" dirty="0" err="1">
                <a:latin typeface="Calibri" panose="020F0502020204030204" pitchFamily="34" charset="0"/>
                <a:ea typeface="Times New Roman" panose="02020603050405020304" pitchFamily="18" charset="0"/>
                <a:cs typeface="Times New Roman" panose="02020603050405020304" pitchFamily="18" charset="0"/>
              </a:rPr>
              <a:t>edad</a:t>
            </a:r>
            <a:r>
              <a:rPr lang="en-US" sz="3000" b="1" spc="30" dirty="0">
                <a:latin typeface="Calibri" panose="020F0502020204030204" pitchFamily="34" charset="0"/>
                <a:ea typeface="Times New Roman" panose="02020603050405020304" pitchFamily="18" charset="0"/>
                <a:cs typeface="Times New Roman" panose="02020603050405020304" pitchFamily="18" charset="0"/>
              </a:rPr>
              <a:t>, </a:t>
            </a:r>
            <a:r>
              <a:rPr lang="en-US" sz="3000" b="1" spc="30" dirty="0" err="1">
                <a:latin typeface="Calibri" panose="020F0502020204030204" pitchFamily="34" charset="0"/>
                <a:ea typeface="Times New Roman" panose="02020603050405020304" pitchFamily="18" charset="0"/>
                <a:cs typeface="Times New Roman" panose="02020603050405020304" pitchFamily="18" charset="0"/>
              </a:rPr>
              <a:t>sexo</a:t>
            </a:r>
            <a:r>
              <a:rPr lang="en-US" sz="3000" b="1" spc="30" dirty="0">
                <a:latin typeface="Calibri" panose="020F0502020204030204" pitchFamily="34" charset="0"/>
                <a:ea typeface="Times New Roman" panose="02020603050405020304" pitchFamily="18" charset="0"/>
                <a:cs typeface="Times New Roman" panose="02020603050405020304" pitchFamily="18" charset="0"/>
              </a:rPr>
              <a:t>, </a:t>
            </a:r>
            <a:r>
              <a:rPr lang="en-US" sz="3000" b="1" spc="30" dirty="0" err="1">
                <a:latin typeface="Calibri" panose="020F0502020204030204" pitchFamily="34" charset="0"/>
                <a:ea typeface="Times New Roman" panose="02020603050405020304" pitchFamily="18" charset="0"/>
                <a:cs typeface="Times New Roman" panose="02020603050405020304" pitchFamily="18" charset="0"/>
              </a:rPr>
              <a:t>etnia</a:t>
            </a:r>
            <a:r>
              <a:rPr lang="en-US" sz="3000" b="1" spc="30" dirty="0">
                <a:latin typeface="Calibri" panose="020F0502020204030204" pitchFamily="34" charset="0"/>
                <a:ea typeface="Times New Roman" panose="02020603050405020304" pitchFamily="18" charset="0"/>
                <a:cs typeface="Times New Roman" panose="02020603050405020304" pitchFamily="18" charset="0"/>
              </a:rPr>
              <a:t>, factor de </a:t>
            </a:r>
            <a:r>
              <a:rPr lang="en-US" sz="3000" b="1" spc="30" dirty="0" err="1">
                <a:latin typeface="Calibri" panose="020F0502020204030204" pitchFamily="34" charset="0"/>
                <a:ea typeface="Times New Roman" panose="02020603050405020304" pitchFamily="18" charset="0"/>
                <a:cs typeface="Times New Roman" panose="02020603050405020304" pitchFamily="18" charset="0"/>
              </a:rPr>
              <a:t>riesgo</a:t>
            </a:r>
            <a:endParaRPr lang="en-US" sz="3000" dirty="0"/>
          </a:p>
        </p:txBody>
      </p:sp>
      <p:pic>
        <p:nvPicPr>
          <p:cNvPr id="6" name="Picture 5"/>
          <p:cNvPicPr>
            <a:picLocks noChangeAspect="1"/>
          </p:cNvPicPr>
          <p:nvPr/>
        </p:nvPicPr>
        <p:blipFill>
          <a:blip r:embed="rId3"/>
          <a:stretch>
            <a:fillRect/>
          </a:stretch>
        </p:blipFill>
        <p:spPr>
          <a:xfrm>
            <a:off x="4535289" y="6380938"/>
            <a:ext cx="3121423" cy="591363"/>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382781076"/>
              </p:ext>
            </p:extLst>
          </p:nvPr>
        </p:nvGraphicFramePr>
        <p:xfrm>
          <a:off x="1175658" y="1187638"/>
          <a:ext cx="9252858" cy="5193906"/>
        </p:xfrm>
        <a:graphic>
          <a:graphicData uri="http://schemas.openxmlformats.org/drawingml/2006/table">
            <a:tbl>
              <a:tblPr firstRow="1" firstCol="1" bandRow="1"/>
              <a:tblGrid>
                <a:gridCol w="2608108">
                  <a:extLst>
                    <a:ext uri="{9D8B030D-6E8A-4147-A177-3AD203B41FA5}">
                      <a16:colId xmlns:a16="http://schemas.microsoft.com/office/drawing/2014/main" val="2931874049"/>
                    </a:ext>
                  </a:extLst>
                </a:gridCol>
                <a:gridCol w="484320">
                  <a:extLst>
                    <a:ext uri="{9D8B030D-6E8A-4147-A177-3AD203B41FA5}">
                      <a16:colId xmlns:a16="http://schemas.microsoft.com/office/drawing/2014/main" val="910565040"/>
                    </a:ext>
                  </a:extLst>
                </a:gridCol>
                <a:gridCol w="483649">
                  <a:extLst>
                    <a:ext uri="{9D8B030D-6E8A-4147-A177-3AD203B41FA5}">
                      <a16:colId xmlns:a16="http://schemas.microsoft.com/office/drawing/2014/main" val="882680361"/>
                    </a:ext>
                  </a:extLst>
                </a:gridCol>
                <a:gridCol w="483649">
                  <a:extLst>
                    <a:ext uri="{9D8B030D-6E8A-4147-A177-3AD203B41FA5}">
                      <a16:colId xmlns:a16="http://schemas.microsoft.com/office/drawing/2014/main" val="2276087372"/>
                    </a:ext>
                  </a:extLst>
                </a:gridCol>
                <a:gridCol w="483649">
                  <a:extLst>
                    <a:ext uri="{9D8B030D-6E8A-4147-A177-3AD203B41FA5}">
                      <a16:colId xmlns:a16="http://schemas.microsoft.com/office/drawing/2014/main" val="183157220"/>
                    </a:ext>
                  </a:extLst>
                </a:gridCol>
                <a:gridCol w="290189">
                  <a:extLst>
                    <a:ext uri="{9D8B030D-6E8A-4147-A177-3AD203B41FA5}">
                      <a16:colId xmlns:a16="http://schemas.microsoft.com/office/drawing/2014/main" val="1809282424"/>
                    </a:ext>
                  </a:extLst>
                </a:gridCol>
                <a:gridCol w="483649">
                  <a:extLst>
                    <a:ext uri="{9D8B030D-6E8A-4147-A177-3AD203B41FA5}">
                      <a16:colId xmlns:a16="http://schemas.microsoft.com/office/drawing/2014/main" val="3173790594"/>
                    </a:ext>
                  </a:extLst>
                </a:gridCol>
                <a:gridCol w="483649">
                  <a:extLst>
                    <a:ext uri="{9D8B030D-6E8A-4147-A177-3AD203B41FA5}">
                      <a16:colId xmlns:a16="http://schemas.microsoft.com/office/drawing/2014/main" val="1636847608"/>
                    </a:ext>
                  </a:extLst>
                </a:gridCol>
                <a:gridCol w="483649">
                  <a:extLst>
                    <a:ext uri="{9D8B030D-6E8A-4147-A177-3AD203B41FA5}">
                      <a16:colId xmlns:a16="http://schemas.microsoft.com/office/drawing/2014/main" val="4180646677"/>
                    </a:ext>
                  </a:extLst>
                </a:gridCol>
                <a:gridCol w="555815">
                  <a:extLst>
                    <a:ext uri="{9D8B030D-6E8A-4147-A177-3AD203B41FA5}">
                      <a16:colId xmlns:a16="http://schemas.microsoft.com/office/drawing/2014/main" val="1583536666"/>
                    </a:ext>
                  </a:extLst>
                </a:gridCol>
                <a:gridCol w="294786">
                  <a:extLst>
                    <a:ext uri="{9D8B030D-6E8A-4147-A177-3AD203B41FA5}">
                      <a16:colId xmlns:a16="http://schemas.microsoft.com/office/drawing/2014/main" val="153544585"/>
                    </a:ext>
                  </a:extLst>
                </a:gridCol>
                <a:gridCol w="508259">
                  <a:extLst>
                    <a:ext uri="{9D8B030D-6E8A-4147-A177-3AD203B41FA5}">
                      <a16:colId xmlns:a16="http://schemas.microsoft.com/office/drawing/2014/main" val="3936857356"/>
                    </a:ext>
                  </a:extLst>
                </a:gridCol>
                <a:gridCol w="508259">
                  <a:extLst>
                    <a:ext uri="{9D8B030D-6E8A-4147-A177-3AD203B41FA5}">
                      <a16:colId xmlns:a16="http://schemas.microsoft.com/office/drawing/2014/main" val="1326460143"/>
                    </a:ext>
                  </a:extLst>
                </a:gridCol>
                <a:gridCol w="550614">
                  <a:extLst>
                    <a:ext uri="{9D8B030D-6E8A-4147-A177-3AD203B41FA5}">
                      <a16:colId xmlns:a16="http://schemas.microsoft.com/office/drawing/2014/main" val="3696887722"/>
                    </a:ext>
                  </a:extLst>
                </a:gridCol>
                <a:gridCol w="550614">
                  <a:extLst>
                    <a:ext uri="{9D8B030D-6E8A-4147-A177-3AD203B41FA5}">
                      <a16:colId xmlns:a16="http://schemas.microsoft.com/office/drawing/2014/main" val="3985916194"/>
                    </a:ext>
                  </a:extLst>
                </a:gridCol>
              </a:tblGrid>
              <a:tr h="221653">
                <a:tc>
                  <a:txBody>
                    <a:bodyPr/>
                    <a:lstStyle/>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tcPr>
                </a:tc>
                <a:tc gridSpan="4">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All CKD</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8460" marR="8460" marT="0" marB="0" anchor="ctr">
                    <a:lnL>
                      <a:noFill/>
                    </a:lnL>
                    <a:lnR>
                      <a:noFill/>
                    </a:lnR>
                    <a:lnT>
                      <a:noFill/>
                    </a:lnT>
                    <a:lnB>
                      <a:noFill/>
                    </a:lnB>
                  </a:tcPr>
                </a:tc>
                <a:tc gridSpan="4">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eGFR &lt;60 ml/min/1.73 m</a:t>
                      </a:r>
                      <a:r>
                        <a:rPr lang="en-US" sz="1100" b="1" baseline="30000">
                          <a:effectLst/>
                          <a:latin typeface="Calibri" panose="020F0502020204030204" pitchFamily="34" charset="0"/>
                          <a:ea typeface="Calibri" panose="020F0502020204030204" pitchFamily="34" charset="0"/>
                          <a:cs typeface="Times New Roman" panose="02020603050405020304" pitchFamily="18" charset="0"/>
                        </a:rPr>
                        <a:t>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8460" marR="8460" marT="0" marB="0" anchor="ctr">
                    <a:lnL>
                      <a:noFill/>
                    </a:lnL>
                    <a:lnR>
                      <a:noFill/>
                    </a:lnR>
                    <a:lnT>
                      <a:noFill/>
                    </a:lnT>
                    <a:lnB>
                      <a:noFill/>
                    </a:lnB>
                  </a:tcPr>
                </a:tc>
                <a:tc gridSpan="4">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ACR ≥30 mg/g</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5259" marR="65259"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78063345"/>
                  </a:ext>
                </a:extLst>
              </a:tr>
              <a:tr h="435842">
                <a:tc>
                  <a:txBody>
                    <a:bodyPr/>
                    <a:lstStyle/>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2001-2004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2005-2008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2009-2012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2013-2016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 </a:t>
                      </a:r>
                    </a:p>
                  </a:txBody>
                  <a:tcPr marL="87012"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2001-2004</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2005-2008</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2009-2012</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2013-2016</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 </a:t>
                      </a:r>
                    </a:p>
                  </a:txBody>
                  <a:tcPr marL="87012"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2001-2004</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2005-2008</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2009-2012</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2013-2016</a:t>
                      </a:r>
                    </a:p>
                  </a:txBody>
                  <a:tcPr marL="87012"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5371829"/>
                  </a:ext>
                </a:extLst>
              </a:tr>
              <a:tr h="211340">
                <a:tc>
                  <a:txBody>
                    <a:bodyPr/>
                    <a:lstStyle/>
                    <a:p>
                      <a:pPr marL="0" marR="0">
                        <a:lnSpc>
                          <a:spcPct val="115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Age</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58617831"/>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20-39</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6.3</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0.4</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l" defTabSz="914400" rtl="0" eaLnBrk="1" latinLnBrk="0" hangingPunct="1">
                        <a:lnSpc>
                          <a:spcPct val="115000"/>
                        </a:lnSpc>
                        <a:spcBef>
                          <a:spcPts val="0"/>
                        </a:spcBef>
                        <a:spcAft>
                          <a:spcPts val="0"/>
                        </a:spcAft>
                      </a:pPr>
                      <a:r>
                        <a:rPr lang="en-US" sz="11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5.3</a:t>
                      </a:r>
                    </a:p>
                  </a:txBody>
                  <a:tcPr marL="8460" marR="8460" marT="0" marB="0" anchor="ctr">
                    <a:lnL>
                      <a:noFill/>
                    </a:lnL>
                    <a:lnR>
                      <a:noFill/>
                    </a:lnR>
                    <a:lnT>
                      <a:noFill/>
                    </a:lnT>
                    <a:lnB>
                      <a:noFill/>
                    </a:lnB>
                    <a:solidFill>
                      <a:srgbClr val="FFFFFF"/>
                    </a:solidFill>
                  </a:tcPr>
                </a:tc>
                <a:tc>
                  <a:txBody>
                    <a:bodyPr/>
                    <a:lstStyle/>
                    <a:p>
                      <a:pPr marL="0" marR="0" algn="l" defTabSz="914400" rtl="0" eaLnBrk="1" latinLnBrk="0" hangingPunct="1">
                        <a:lnSpc>
                          <a:spcPct val="115000"/>
                        </a:lnSpc>
                        <a:spcBef>
                          <a:spcPts val="0"/>
                        </a:spcBef>
                        <a:spcAft>
                          <a:spcPts val="0"/>
                        </a:spcAft>
                      </a:pPr>
                      <a:r>
                        <a:rPr lang="en-US" sz="11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6.0</a:t>
                      </a:r>
                    </a:p>
                  </a:txBody>
                  <a:tcPr marL="8460" marR="8460" marT="0" marB="0" anchor="ctr">
                    <a:lnL>
                      <a:noFill/>
                    </a:lnL>
                    <a:lnR>
                      <a:noFill/>
                    </a:lnR>
                    <a:lnT>
                      <a:noFill/>
                    </a:lnT>
                    <a:lnB>
                      <a:noFill/>
                    </a:lnB>
                    <a:solidFill>
                      <a:srgbClr val="FFFFFF"/>
                    </a:solidFill>
                  </a:tcPr>
                </a:tc>
                <a:tc>
                  <a:txBody>
                    <a:bodyPr/>
                    <a:lstStyle/>
                    <a:p>
                      <a:pPr marL="0" marR="0" algn="l" defTabSz="914400" rtl="0" eaLnBrk="1" latinLnBrk="0" hangingPunct="1">
                        <a:lnSpc>
                          <a:spcPct val="115000"/>
                        </a:lnSpc>
                        <a:spcBef>
                          <a:spcPts val="0"/>
                        </a:spcBef>
                        <a:spcAft>
                          <a:spcPts val="0"/>
                        </a:spcAft>
                      </a:pPr>
                      <a:r>
                        <a:rPr lang="en-US" sz="11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5.4</a:t>
                      </a:r>
                    </a:p>
                  </a:txBody>
                  <a:tcPr marL="8460" marR="8460" marT="0" marB="0" anchor="ctr">
                    <a:lnL>
                      <a:noFill/>
                    </a:lnL>
                    <a:lnR>
                      <a:noFill/>
                    </a:lnR>
                    <a:lnT>
                      <a:noFill/>
                    </a:lnT>
                    <a:lnB>
                      <a:noFill/>
                    </a:lnB>
                    <a:solidFill>
                      <a:srgbClr val="FFFFFF"/>
                    </a:solidFill>
                  </a:tcPr>
                </a:tc>
                <a:tc>
                  <a:txBody>
                    <a:bodyPr/>
                    <a:lstStyle/>
                    <a:p>
                      <a:pPr marL="0" marR="0" algn="l" defTabSz="914400" rtl="0" eaLnBrk="1" latinLnBrk="0" hangingPunct="1">
                        <a:lnSpc>
                          <a:spcPct val="115000"/>
                        </a:lnSpc>
                        <a:spcBef>
                          <a:spcPts val="0"/>
                        </a:spcBef>
                        <a:spcAft>
                          <a:spcPts val="0"/>
                        </a:spcAft>
                      </a:pPr>
                      <a:r>
                        <a:rPr lang="en-US" sz="11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6.1</a:t>
                      </a:r>
                    </a:p>
                  </a:txBody>
                  <a:tcPr marL="8460" marR="8460" marT="0" marB="0" anchor="ctr">
                    <a:lnL>
                      <a:noFill/>
                    </a:lnL>
                    <a:lnR>
                      <a:noFill/>
                    </a:lnR>
                    <a:lnT>
                      <a:noFill/>
                    </a:lnT>
                    <a:lnB>
                      <a:noFill/>
                    </a:lnB>
                    <a:solidFill>
                      <a:srgbClr val="FFFFFF"/>
                    </a:solidFill>
                  </a:tcPr>
                </a:tc>
                <a:extLst>
                  <a:ext uri="{0D108BD9-81ED-4DB2-BD59-A6C34878D82A}">
                    <a16:rowId xmlns:a16="http://schemas.microsoft.com/office/drawing/2014/main" val="2205314282"/>
                  </a:ext>
                </a:extLst>
              </a:tr>
              <a:tr h="211340">
                <a:tc>
                  <a:txBody>
                    <a:bodyPr/>
                    <a:lstStyle/>
                    <a:p>
                      <a:pPr marL="18288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40-59</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10.4</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2.8</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8.6</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3867312601"/>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60+</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38.8</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34.5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33.1</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32.2</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26.7</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23.5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23.0</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21.1</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19.4</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19.1</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17.0</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17.3</a:t>
                      </a:r>
                    </a:p>
                  </a:txBody>
                  <a:tcPr marL="8460" marR="104536"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48047548"/>
                  </a:ext>
                </a:extLst>
              </a:tr>
              <a:tr h="211340">
                <a:tc>
                  <a:txBody>
                    <a:bodyPr/>
                    <a:lstStyle/>
                    <a:p>
                      <a:pPr marL="0" marR="0">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Sex</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04536"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732568855"/>
                  </a:ext>
                </a:extLst>
              </a:tr>
              <a:tr h="211340">
                <a:tc>
                  <a:txBody>
                    <a:bodyPr/>
                    <a:lstStyle/>
                    <a:p>
                      <a:pPr marL="18288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Male</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12.7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12.9</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6.1</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8.9</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2670850122"/>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Female</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15.5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16.3</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14.6</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16.7</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7.7</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7.6</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9.7</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9.1</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9.1</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11.2</a:t>
                      </a:r>
                    </a:p>
                  </a:txBody>
                  <a:tcPr marL="8460" marR="104536"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16345837"/>
                  </a:ext>
                </a:extLst>
              </a:tr>
              <a:tr h="211340">
                <a:tc>
                  <a:txBody>
                    <a:bodyPr/>
                    <a:lstStyle/>
                    <a:p>
                      <a:pPr marL="0" marR="0">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Race/Ethnicity</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04536"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87476846"/>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Non-Hispanic White</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15.6</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8.2</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9.0</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9.6</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3767947367"/>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Non-Hispanic Black/African American</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16.1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15.9</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5.8</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12.6</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325882694"/>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Mexican American</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12.6</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3.3</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11.2</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556088458"/>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Other Hispanic</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13.0</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11.4</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3.0</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9.1</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2812816061"/>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Other Non-Hispanic</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15.9</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11.4</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11.7</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12.6</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5.2</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4.1</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4.7</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12.8</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10.2</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9.8</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9.8</a:t>
                      </a:r>
                    </a:p>
                  </a:txBody>
                  <a:tcPr marL="8460" marR="104536"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2354501"/>
                  </a:ext>
                </a:extLst>
              </a:tr>
              <a:tr h="211340">
                <a:tc>
                  <a:txBody>
                    <a:bodyPr/>
                    <a:lstStyle/>
                    <a:p>
                      <a:pPr marL="0" marR="0">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Risk Factor</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56501"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104536"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47747422"/>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Diabetes</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43.6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40.1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38.6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36.0</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18.2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17.4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21.0</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18.7</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33.2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31.6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26.9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25.8</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1952199377"/>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Self-reported diabetes</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43.8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41.8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39.5</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37.1</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18.7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19.3</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32.4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33.1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27.1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27.3</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3395911752"/>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Hypertension</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32.7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31.6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30.9</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31.2</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17.7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17.4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16.1</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20.7</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3180495805"/>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Self-reported hypertension</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27.2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26.6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26.1</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26.6</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15.7</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14.7</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16.4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17.3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16.9</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3459728127"/>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Self-reported cardiovascular disease</a:t>
                      </a:r>
                    </a:p>
                  </a:txBody>
                  <a:tcPr marL="8460" marR="8460" marT="0" marB="0" anchor="ctr">
                    <a:lnL>
                      <a:noFill/>
                    </a:lnL>
                    <a:lnR>
                      <a:noFill/>
                    </a:lnR>
                    <a:lnT>
                      <a:noFill/>
                    </a:lnT>
                    <a:lnB>
                      <a:noFill/>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42.2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40.6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40.8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40.3</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29.4</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27.3</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28.2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26.3</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22.8</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25.6</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23.2</a:t>
                      </a:r>
                    </a:p>
                  </a:txBody>
                  <a:tcPr marL="8460" marR="156501"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24.8</a:t>
                      </a:r>
                    </a:p>
                  </a:txBody>
                  <a:tcPr marL="8460" marR="104536" marT="0" marB="0" anchor="ctr">
                    <a:lnL>
                      <a:noFill/>
                    </a:lnL>
                    <a:lnR>
                      <a:noFill/>
                    </a:lnR>
                    <a:lnT>
                      <a:noFill/>
                    </a:lnT>
                    <a:lnB>
                      <a:noFill/>
                    </a:lnB>
                    <a:solidFill>
                      <a:srgbClr val="FFFFFF"/>
                    </a:solidFill>
                  </a:tcPr>
                </a:tc>
                <a:extLst>
                  <a:ext uri="{0D108BD9-81ED-4DB2-BD59-A6C34878D82A}">
                    <a16:rowId xmlns:a16="http://schemas.microsoft.com/office/drawing/2014/main" val="947403057"/>
                  </a:ext>
                </a:extLst>
              </a:tr>
              <a:tr h="211340">
                <a:tc>
                  <a:txBody>
                    <a:bodyPr/>
                    <a:lstStyle/>
                    <a:p>
                      <a:pPr marL="18288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Obesity (BMI ≥30)</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17.2</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16.5</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16.8</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6.6</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7.0</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7.8</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7.2</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a:noFill/>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11.9</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12.6</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10.8</a:t>
                      </a:r>
                    </a:p>
                  </a:txBody>
                  <a:tcPr marL="8460" marR="156501"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12.1</a:t>
                      </a:r>
                    </a:p>
                  </a:txBody>
                  <a:tcPr marL="8460" marR="104536"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21874281"/>
                  </a:ext>
                </a:extLst>
              </a:tr>
              <a:tr h="309611">
                <a:tc>
                  <a:txBody>
                    <a:bodyPr/>
                    <a:lstStyle/>
                    <a:p>
                      <a:pPr marL="0" marR="0">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All</a:t>
                      </a:r>
                    </a:p>
                  </a:txBody>
                  <a:tcPr marL="8460" marR="846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14.2</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14.3</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13.5</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14.8</a:t>
                      </a:r>
                    </a:p>
                  </a:txBody>
                  <a:tcPr marL="8460"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6.6</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6.5</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6.6</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6.9</a:t>
                      </a:r>
                    </a:p>
                  </a:txBody>
                  <a:tcPr marL="8460" marR="846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8460" marR="846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9.4</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9.9</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8.8</a:t>
                      </a:r>
                    </a:p>
                  </a:txBody>
                  <a:tcPr marL="8460" marR="15650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10.1</a:t>
                      </a:r>
                    </a:p>
                  </a:txBody>
                  <a:tcPr marL="8460" marR="10453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15956104"/>
                  </a:ext>
                </a:extLst>
              </a:tr>
            </a:tbl>
          </a:graphicData>
        </a:graphic>
      </p:graphicFrame>
      <p:sp>
        <p:nvSpPr>
          <p:cNvPr id="7" name="CuadroTexto 6">
            <a:extLst>
              <a:ext uri="{FF2B5EF4-FFF2-40B4-BE49-F238E27FC236}">
                <a16:creationId xmlns:a16="http://schemas.microsoft.com/office/drawing/2014/main" id="{5F61F8AF-F182-493D-88FC-EDBC6CC19E77}"/>
              </a:ext>
            </a:extLst>
          </p:cNvPr>
          <p:cNvSpPr txBox="1"/>
          <p:nvPr/>
        </p:nvSpPr>
        <p:spPr>
          <a:xfrm>
            <a:off x="1175658" y="2930511"/>
            <a:ext cx="9252858" cy="1708160"/>
          </a:xfrm>
          <a:prstGeom prst="rect">
            <a:avLst/>
          </a:prstGeom>
          <a:solidFill>
            <a:schemeClr val="accent1">
              <a:lumMod val="50000"/>
            </a:schemeClr>
          </a:solidFill>
        </p:spPr>
        <p:txBody>
          <a:bodyPr wrap="square" rtlCol="0">
            <a:spAutoFit/>
          </a:bodyPr>
          <a:lstStyle/>
          <a:p>
            <a:pPr algn="ctr"/>
            <a:r>
              <a:rPr lang="es-PA" sz="3500" dirty="0">
                <a:solidFill>
                  <a:schemeClr val="bg1"/>
                </a:solidFill>
              </a:rPr>
              <a:t>40% DE LOS PACIENTES CON ERC TIENEN DM</a:t>
            </a:r>
          </a:p>
          <a:p>
            <a:pPr algn="ctr"/>
            <a:r>
              <a:rPr lang="es-PA" sz="3500" dirty="0">
                <a:solidFill>
                  <a:schemeClr val="bg1"/>
                </a:solidFill>
              </a:rPr>
              <a:t>32% HIPERTENSIÓN ARTERIAL</a:t>
            </a:r>
          </a:p>
          <a:p>
            <a:pPr algn="ctr"/>
            <a:r>
              <a:rPr lang="es-PA" sz="3500" dirty="0">
                <a:solidFill>
                  <a:schemeClr val="bg1"/>
                </a:solidFill>
              </a:rPr>
              <a:t>40% ENFERMEDAD CV</a:t>
            </a:r>
          </a:p>
        </p:txBody>
      </p:sp>
    </p:spTree>
    <p:extLst>
      <p:ext uri="{BB962C8B-B14F-4D97-AF65-F5344CB8AC3E}">
        <p14:creationId xmlns:p14="http://schemas.microsoft.com/office/powerpoint/2010/main" val="14018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4058</Words>
  <Application>Microsoft Office PowerPoint</Application>
  <PresentationFormat>Panorámica</PresentationFormat>
  <Paragraphs>669</Paragraphs>
  <Slides>49</Slides>
  <Notes>16</Notes>
  <HiddenSlides>1</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49</vt:i4>
      </vt:variant>
    </vt:vector>
  </HeadingPairs>
  <TitlesOfParts>
    <vt:vector size="63" baseType="lpstr">
      <vt:lpstr>SimSun</vt:lpstr>
      <vt:lpstr>Yu Gothic UI</vt:lpstr>
      <vt:lpstr>Arial</vt:lpstr>
      <vt:lpstr>Calibri</vt:lpstr>
      <vt:lpstr>Calibri Light</vt:lpstr>
      <vt:lpstr>Century Gothic</vt:lpstr>
      <vt:lpstr>Minion</vt:lpstr>
      <vt:lpstr>Times New Roman</vt:lpstr>
      <vt:lpstr>TimesNewRomanPS-BoldMT</vt:lpstr>
      <vt:lpstr>TimesNewRomanPSMT</vt:lpstr>
      <vt:lpstr>Trebuchet MS</vt:lpstr>
      <vt:lpstr>Tw Cen MT</vt:lpstr>
      <vt:lpstr>Circuito</vt:lpstr>
      <vt:lpstr>Tema de Office</vt:lpstr>
      <vt:lpstr>DIAGNÓSTICO Y CLASIFICACIÓN DE LA ENFERMEDAD RENAL CRÓNICA</vt:lpstr>
      <vt:lpstr>Presentación de PowerPoint</vt:lpstr>
      <vt:lpstr>Presentación de PowerPoint</vt:lpstr>
      <vt:lpstr>Enfermedad Renal Terminal Tratada-2015-</vt:lpstr>
      <vt:lpstr>Pacientes en Terapia Sustitutiva Renal -2010-</vt:lpstr>
      <vt:lpstr>PACIENTES EN TERAPIA SUSTITUTIVA RENAL PREVALENCIA DE PACIENTES EN TRR, 2002 SEGÚN PRODUCTO INTERNO BRUTO</vt:lpstr>
      <vt:lpstr>Presentación de PowerPoint</vt:lpstr>
      <vt:lpstr>ETIOLOGÍA DE LA ENFERMEDAD RENAL CRÓNICA</vt:lpstr>
      <vt:lpstr>Prevalencia de ERC (%) NHANES edad, sexo, etnia, factor de riesgo</vt:lpstr>
      <vt:lpstr>INCIDENCIA DE ERT SEGUN DIANÓSTICO PRIMARIO(#) USRDS </vt:lpstr>
      <vt:lpstr>Presentación de PowerPoint</vt:lpstr>
      <vt:lpstr>Prevalencia</vt:lpstr>
      <vt:lpstr>Incidencia</vt:lpstr>
      <vt:lpstr>EPIDEMIOLOGÍA DE LA ENFERMEDAD RENAL</vt:lpstr>
      <vt:lpstr>Presentación de PowerPoint</vt:lpstr>
      <vt:lpstr>Definición de enfermedad renal crónica</vt:lpstr>
      <vt:lpstr>CREATININA SÉRICA  COMO MARCADOR DE FILTRACION</vt:lpstr>
      <vt:lpstr>Aplicaciones de la estimación de la tfg</vt:lpstr>
      <vt:lpstr>Definición de enfermedad renal crónica</vt:lpstr>
      <vt:lpstr>DEFINICIÓN DE ERC: daño renal o disminución de función renal por ≥ 3 meses (independiente de la causa)</vt:lpstr>
      <vt:lpstr>Presentación de PowerPoint</vt:lpstr>
      <vt:lpstr>Presentación de PowerPoint</vt:lpstr>
      <vt:lpstr>FUNCIÓN RENAL</vt:lpstr>
      <vt:lpstr>TASA DE FIILTRACIóN GLOMERULAR</vt:lpstr>
      <vt:lpstr>TASA DE FIILTRACIóN GLOMERULAR</vt:lpstr>
      <vt:lpstr>Marcadores de filtración glomerular</vt:lpstr>
      <vt:lpstr>Medición del aclaramiento y marcadores</vt:lpstr>
      <vt:lpstr>TFG BASADAS EN CREATININA SÉRICA</vt:lpstr>
      <vt:lpstr>Resultados de laboratorios segun tfg - erc</vt:lpstr>
      <vt:lpstr>Mortalidad tfg - erc</vt:lpstr>
      <vt:lpstr>Rr DE  DESARROLLAR ENFERMEDAD RENAL TERMINAl – segun tfg</vt:lpstr>
      <vt:lpstr>PROTEINURIA – ACR ACR: Albumin-to-creatinine ratio.</vt:lpstr>
      <vt:lpstr>Rr DE  DESARROLLAR ENFERMEDAD RENAL TERMINAl – segun acr</vt:lpstr>
      <vt:lpstr>Definición de erc</vt:lpstr>
      <vt:lpstr>Clasificación de la enfermedad renal crónica segun tfg y albuminuria</vt:lpstr>
      <vt:lpstr>Clasificación de la enfermedad renal crónica segun tfg y albuminuria</vt:lpstr>
      <vt:lpstr>Clasificación de la enfermedad renal crónica segun tfg y albuminuria</vt:lpstr>
      <vt:lpstr>Clasificación de la enfermedad renal crónica segun tfg y albuminuria</vt:lpstr>
      <vt:lpstr>RECOMENDACIONES SOBRE LA TFG</vt:lpstr>
      <vt:lpstr>RECOMENDACIONES SOBRE LA TFG</vt:lpstr>
      <vt:lpstr>RECOMENDACIONES SOBRE LA TFG</vt:lpstr>
      <vt:lpstr>RECOMENDACIONES SOBRE LA TFG</vt:lpstr>
      <vt:lpstr>CONCLUSIONES</vt:lpstr>
      <vt:lpstr>CONCLUSIONES</vt:lpstr>
      <vt:lpstr>TERAPIA DE REEMPLAZO RENAL SEGUN EDAD AUSTRALIA</vt:lpstr>
      <vt:lpstr>PREVALENCIA DE ERT SEGUN MODALIDAD DE TRATAMIENTO ESTADOS UNIDOS  1980-2016 </vt:lpstr>
      <vt:lpstr>PREVALENCIA DE ERT| Modalidad de Tratamiento</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DIAGNÓSTICO Y CLASIFICACIÓN DE LA ENFERMEDAD RENAL CRÓNICA</dc:title>
  <dc:creator>Francisco Vargas</dc:creator>
  <cp:lastModifiedBy>Francisco Vargas</cp:lastModifiedBy>
  <cp:revision>12</cp:revision>
  <dcterms:created xsi:type="dcterms:W3CDTF">2018-11-22T05:30:41Z</dcterms:created>
  <dcterms:modified xsi:type="dcterms:W3CDTF">2018-11-22T13:16:45Z</dcterms:modified>
</cp:coreProperties>
</file>