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drawings/drawing3.xml" ContentType="application/vnd.openxmlformats-officedocument.drawingml.chartshapes+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handoutMasterIdLst>
    <p:handoutMasterId r:id="rId57"/>
  </p:handoutMasterIdLst>
  <p:sldIdLst>
    <p:sldId id="267" r:id="rId2"/>
    <p:sldId id="257" r:id="rId3"/>
    <p:sldId id="256" r:id="rId4"/>
    <p:sldId id="271" r:id="rId5"/>
    <p:sldId id="278" r:id="rId6"/>
    <p:sldId id="276" r:id="rId7"/>
    <p:sldId id="277" r:id="rId8"/>
    <p:sldId id="279" r:id="rId9"/>
    <p:sldId id="280" r:id="rId10"/>
    <p:sldId id="281" r:id="rId11"/>
    <p:sldId id="275" r:id="rId12"/>
    <p:sldId id="268" r:id="rId13"/>
    <p:sldId id="284" r:id="rId14"/>
    <p:sldId id="287" r:id="rId15"/>
    <p:sldId id="316" r:id="rId16"/>
    <p:sldId id="318" r:id="rId17"/>
    <p:sldId id="319" r:id="rId18"/>
    <p:sldId id="321" r:id="rId19"/>
    <p:sldId id="328" r:id="rId20"/>
    <p:sldId id="327" r:id="rId21"/>
    <p:sldId id="323" r:id="rId22"/>
    <p:sldId id="288" r:id="rId23"/>
    <p:sldId id="325" r:id="rId24"/>
    <p:sldId id="324" r:id="rId25"/>
    <p:sldId id="334" r:id="rId26"/>
    <p:sldId id="330" r:id="rId27"/>
    <p:sldId id="314" r:id="rId28"/>
    <p:sldId id="315" r:id="rId29"/>
    <p:sldId id="293" r:id="rId30"/>
    <p:sldId id="338" r:id="rId31"/>
    <p:sldId id="295" r:id="rId32"/>
    <p:sldId id="296" r:id="rId33"/>
    <p:sldId id="335" r:id="rId34"/>
    <p:sldId id="322" r:id="rId35"/>
    <p:sldId id="297" r:id="rId36"/>
    <p:sldId id="350" r:id="rId37"/>
    <p:sldId id="351" r:id="rId38"/>
    <p:sldId id="353" r:id="rId39"/>
    <p:sldId id="332" r:id="rId40"/>
    <p:sldId id="303" r:id="rId41"/>
    <p:sldId id="333" r:id="rId42"/>
    <p:sldId id="300" r:id="rId43"/>
    <p:sldId id="302" r:id="rId44"/>
    <p:sldId id="354" r:id="rId45"/>
    <p:sldId id="340" r:id="rId46"/>
    <p:sldId id="341" r:id="rId47"/>
    <p:sldId id="347" r:id="rId48"/>
    <p:sldId id="345" r:id="rId49"/>
    <p:sldId id="352" r:id="rId50"/>
    <p:sldId id="343" r:id="rId51"/>
    <p:sldId id="346" r:id="rId52"/>
    <p:sldId id="344" r:id="rId53"/>
    <p:sldId id="339" r:id="rId54"/>
    <p:sldId id="301" r:id="rId55"/>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1452" y="78"/>
      </p:cViewPr>
      <p:guideLst>
        <p:guide orient="horz" pos="2160"/>
        <p:guide pos="2880"/>
      </p:guideLst>
    </p:cSldViewPr>
  </p:slideViewPr>
  <p:notesTextViewPr>
    <p:cViewPr>
      <p:scale>
        <a:sx n="1" d="1"/>
        <a:sy n="1" d="1"/>
      </p:scale>
      <p:origin x="0" y="0"/>
    </p:cViewPr>
  </p:notesTextViewPr>
  <p:notesViewPr>
    <p:cSldViewPr showGuides="1">
      <p:cViewPr varScale="1">
        <p:scale>
          <a:sx n="53" d="100"/>
          <a:sy n="53" d="100"/>
        </p:scale>
        <p:origin x="-283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Hoja_de_c_lculo_de_Microsoft_Excel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Excel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Hoja_de_c_lculo_de_Microsoft_Excel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Hoja_de_c_lculo_de_Microsoft_Excel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Hoja_de_c_lculo_de_Microsoft_Excel12.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Hoja_de_c_lculo_de_Microsoft_Excel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Hoja_de_c_lculo_de_Microsoft_Excel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Hoja_de_c_lculo_de_Microsoft_Excel15.xlsx"/></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2" Type="http://schemas.openxmlformats.org/officeDocument/2006/relationships/oleObject" Target="file:///C:\Users\V&#237;ctor%20Hugo%20Herrera\Documents\Instituto%20GORGAS\Proyecto%20IDRC-Estudio%20de%20demanda%20de%20tabaco%20en%20Panam&#225;\Estad&#237;sticas\Contrabando%20de%20cigarrillos%20Aduanas-Panam&#225;%202013.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Excel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Hoja1!$B$1</c:f>
              <c:strCache>
                <c:ptCount val="1"/>
                <c:pt idx="0">
                  <c:v>Evasión fiscal</c:v>
                </c:pt>
              </c:strCache>
            </c:strRef>
          </c:tx>
          <c:explosion val="25"/>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Hoja1!$A$2:$A$7</c:f>
              <c:strCache>
                <c:ptCount val="6"/>
                <c:pt idx="0">
                  <c:v>Guatemala</c:v>
                </c:pt>
                <c:pt idx="1">
                  <c:v>Honduras</c:v>
                </c:pt>
                <c:pt idx="2">
                  <c:v>El Savador</c:v>
                </c:pt>
                <c:pt idx="3">
                  <c:v>Nicaragua</c:v>
                </c:pt>
                <c:pt idx="4">
                  <c:v>Costa Rica</c:v>
                </c:pt>
                <c:pt idx="5">
                  <c:v>Panamá</c:v>
                </c:pt>
              </c:strCache>
            </c:strRef>
          </c:cat>
          <c:val>
            <c:numRef>
              <c:f>Hoja1!$B$2:$B$7</c:f>
              <c:numCache>
                <c:formatCode>General</c:formatCode>
                <c:ptCount val="6"/>
                <c:pt idx="0">
                  <c:v>19.2</c:v>
                </c:pt>
                <c:pt idx="1">
                  <c:v>9.3000000000000007</c:v>
                </c:pt>
                <c:pt idx="2">
                  <c:v>15</c:v>
                </c:pt>
                <c:pt idx="3">
                  <c:v>2.2000000000000002</c:v>
                </c:pt>
                <c:pt idx="4">
                  <c:v>26</c:v>
                </c:pt>
                <c:pt idx="5">
                  <c:v>41.9</c:v>
                </c:pt>
              </c:numCache>
            </c:numRef>
          </c:val>
          <c:extLst>
            <c:ext xmlns:c16="http://schemas.microsoft.com/office/drawing/2014/chart" uri="{C3380CC4-5D6E-409C-BE32-E72D297353CC}">
              <c16:uniqueId val="{00000000-8576-47F8-886D-C801FE6F6E8F}"/>
            </c:ext>
          </c:extLst>
        </c:ser>
        <c:dLbls>
          <c:showLegendKey val="0"/>
          <c:showVal val="0"/>
          <c:showCatName val="1"/>
          <c:showSerName val="0"/>
          <c:showPercent val="1"/>
          <c:showBubbleSize val="0"/>
          <c:showLeaderLines val="1"/>
        </c:dLbls>
      </c:pie3DChart>
    </c:plotArea>
    <c:plotVisOnly val="1"/>
    <c:dispBlanksAs val="gap"/>
    <c:showDLblsOverMax val="0"/>
  </c:chart>
  <c:spPr>
    <a:solidFill>
      <a:schemeClr val="accent1">
        <a:alpha val="0"/>
      </a:schemeClr>
    </a:solidFill>
    <a:ln>
      <a:solidFill>
        <a:schemeClr val="tx1"/>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PA" sz="1400"/>
              <a:t>Importaciones totales registradas y movimiento de importación y reexportación de la Zona Libre Colón, en la partida 24022000 (de cigarrillos que contengan  tabaco) Panamá, Enero-Marzo de 2016.</a:t>
            </a:r>
          </a:p>
        </c:rich>
      </c:tx>
      <c:layout/>
      <c:overlay val="0"/>
    </c:title>
    <c:autoTitleDeleted val="0"/>
    <c:plotArea>
      <c:layout>
        <c:manualLayout>
          <c:layoutTarget val="inner"/>
          <c:xMode val="edge"/>
          <c:yMode val="edge"/>
          <c:x val="0.12008476859566662"/>
          <c:y val="0.1589130572360184"/>
          <c:w val="0.86380255477618029"/>
          <c:h val="0.76010320972907686"/>
        </c:manualLayout>
      </c:layout>
      <c:barChart>
        <c:barDir val="col"/>
        <c:grouping val="clustered"/>
        <c:varyColors val="0"/>
        <c:ser>
          <c:idx val="0"/>
          <c:order val="0"/>
          <c:spPr>
            <a:solidFill>
              <a:schemeClr val="accent1"/>
            </a:solidFill>
            <a:scene3d>
              <a:camera prst="orthographicFront"/>
              <a:lightRig rig="threePt" dir="t"/>
            </a:scene3d>
            <a:sp3d>
              <a:bevelT/>
            </a:sp3d>
          </c:spPr>
          <c:invertIfNegative val="0"/>
          <c:dLbls>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Importaciones totales</c:v>
                </c:pt>
                <c:pt idx="1">
                  <c:v>Zona Libre/Importaciones</c:v>
                </c:pt>
                <c:pt idx="2">
                  <c:v>Zona Libre/Reexportaciones</c:v>
                </c:pt>
                <c:pt idx="3">
                  <c:v>Saldo Zona Libre</c:v>
                </c:pt>
                <c:pt idx="4">
                  <c:v>Diferencia de saldo en Zona Libre con importaciones totales</c:v>
                </c:pt>
              </c:strCache>
            </c:strRef>
          </c:cat>
          <c:val>
            <c:numRef>
              <c:f>Hoja1!$B$2:$B$6</c:f>
              <c:numCache>
                <c:formatCode>_(* #,##0_);_(* \(#,##0\);_(* "-"??_);_(@_)</c:formatCode>
                <c:ptCount val="5"/>
                <c:pt idx="0">
                  <c:v>113771</c:v>
                </c:pt>
                <c:pt idx="1">
                  <c:v>2218427</c:v>
                </c:pt>
                <c:pt idx="2">
                  <c:v>1853635</c:v>
                </c:pt>
                <c:pt idx="3">
                  <c:v>364792</c:v>
                </c:pt>
                <c:pt idx="4">
                  <c:v>-251021</c:v>
                </c:pt>
              </c:numCache>
            </c:numRef>
          </c:val>
          <c:extLst>
            <c:ext xmlns:c16="http://schemas.microsoft.com/office/drawing/2014/chart" uri="{C3380CC4-5D6E-409C-BE32-E72D297353CC}">
              <c16:uniqueId val="{00000000-E6D8-4B9C-80B8-099C0671680F}"/>
            </c:ext>
          </c:extLst>
        </c:ser>
        <c:dLbls>
          <c:showLegendKey val="0"/>
          <c:showVal val="0"/>
          <c:showCatName val="0"/>
          <c:showSerName val="0"/>
          <c:showPercent val="0"/>
          <c:showBubbleSize val="0"/>
        </c:dLbls>
        <c:gapWidth val="150"/>
        <c:axId val="328983680"/>
        <c:axId val="328985216"/>
      </c:barChart>
      <c:catAx>
        <c:axId val="328983680"/>
        <c:scaling>
          <c:orientation val="minMax"/>
        </c:scaling>
        <c:delete val="0"/>
        <c:axPos val="b"/>
        <c:numFmt formatCode="General" sourceLinked="0"/>
        <c:majorTickMark val="none"/>
        <c:minorTickMark val="none"/>
        <c:tickLblPos val="nextTo"/>
        <c:txPr>
          <a:bodyPr/>
          <a:lstStyle/>
          <a:p>
            <a:pPr>
              <a:defRPr sz="800" baseline="0"/>
            </a:pPr>
            <a:endParaRPr lang="es-PA"/>
          </a:p>
        </c:txPr>
        <c:crossAx val="328985216"/>
        <c:crosses val="autoZero"/>
        <c:auto val="1"/>
        <c:lblAlgn val="ctr"/>
        <c:lblOffset val="100"/>
        <c:noMultiLvlLbl val="0"/>
      </c:catAx>
      <c:valAx>
        <c:axId val="328985216"/>
        <c:scaling>
          <c:orientation val="minMax"/>
        </c:scaling>
        <c:delete val="0"/>
        <c:axPos val="l"/>
        <c:majorGridlines/>
        <c:title>
          <c:tx>
            <c:rich>
              <a:bodyPr rot="-5400000" vert="horz"/>
              <a:lstStyle/>
              <a:p>
                <a:pPr>
                  <a:defRPr/>
                </a:pPr>
                <a:r>
                  <a:rPr lang="es-PA"/>
                  <a:t>En kilogramos brutos</a:t>
                </a:r>
              </a:p>
            </c:rich>
          </c:tx>
          <c:layout/>
          <c:overlay val="0"/>
        </c:title>
        <c:numFmt formatCode="_(* #,##0_);_(* \(#,##0\);_(* &quot;-&quot;??_);_(@_)" sourceLinked="1"/>
        <c:majorTickMark val="none"/>
        <c:minorTickMark val="none"/>
        <c:tickLblPos val="nextTo"/>
        <c:crossAx val="328983680"/>
        <c:crosses val="autoZero"/>
        <c:crossBetween val="between"/>
      </c:valAx>
      <c:spPr>
        <a:ln>
          <a:solidFill>
            <a:srgbClr val="002060"/>
          </a:solidFill>
        </a:ln>
      </c:spPr>
    </c:plotArea>
    <c:plotVisOnly val="1"/>
    <c:dispBlanksAs val="gap"/>
    <c:showDLblsOverMax val="0"/>
  </c:chart>
  <c:spPr>
    <a:ln>
      <a:solidFill>
        <a:srgbClr val="002060"/>
      </a:solidFill>
    </a:ln>
  </c:spPr>
  <c:txPr>
    <a:bodyPr/>
    <a:lstStyle/>
    <a:p>
      <a:pPr>
        <a:defRPr>
          <a:solidFill>
            <a:srgbClr val="002060"/>
          </a:solidFill>
          <a:latin typeface="Arial" panose="020B0604020202020204" pitchFamily="34" charset="0"/>
          <a:cs typeface="Arial" panose="020B0604020202020204" pitchFamily="34" charset="0"/>
        </a:defRPr>
      </a:pPr>
      <a:endParaRPr lang="es-PA"/>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dirty="0" smtClean="0"/>
              <a:t>Participación porcentual</a:t>
            </a:r>
            <a:r>
              <a:rPr lang="es-PA" baseline="0" dirty="0" smtClean="0"/>
              <a:t> de las </a:t>
            </a:r>
            <a:r>
              <a:rPr lang="es-PA" dirty="0" smtClean="0"/>
              <a:t>Importaciones</a:t>
            </a:r>
            <a:r>
              <a:rPr lang="es-PA" baseline="0" dirty="0" smtClean="0"/>
              <a:t> </a:t>
            </a:r>
            <a:r>
              <a:rPr lang="es-PA" baseline="0" dirty="0"/>
              <a:t>de cigarrillos que contengan tabaco hacia Panamá, por país de origen.  </a:t>
            </a:r>
            <a:r>
              <a:rPr lang="es-PA" baseline="0" dirty="0" smtClean="0"/>
              <a:t>Valor CIF en B/. Período </a:t>
            </a:r>
            <a:r>
              <a:rPr lang="es-PA" baseline="0" dirty="0"/>
              <a:t>de 1999 a 2013.</a:t>
            </a:r>
            <a:endParaRPr lang="es-PA" dirty="0"/>
          </a:p>
        </c:rich>
      </c:tx>
      <c:layout/>
      <c:overlay val="0"/>
      <c:spPr>
        <a:solidFill>
          <a:schemeClr val="accent2">
            <a:alpha val="50000"/>
          </a:schemeClr>
        </a:solidFill>
        <a:ln>
          <a:noFill/>
        </a:ln>
        <a:scene3d>
          <a:camera prst="orthographicFront"/>
          <a:lightRig rig="threePt" dir="t"/>
        </a:scene3d>
        <a:sp3d>
          <a:bevelT/>
        </a:sp3d>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5.2764580270844789E-2"/>
          <c:y val="0.16888647500821927"/>
          <c:w val="0.64643754956633026"/>
          <c:h val="0.78962339013800797"/>
        </c:manualLayout>
      </c:layout>
      <c:pie3DChart>
        <c:varyColors val="1"/>
        <c:ser>
          <c:idx val="0"/>
          <c:order val="0"/>
          <c:spPr>
            <a:scene3d>
              <a:camera prst="orthographicFront"/>
              <a:lightRig rig="threePt" dir="t"/>
            </a:scene3d>
            <a:sp3d>
              <a:bevelT/>
            </a:sp3d>
          </c:spPr>
          <c:explosion val="25"/>
          <c:dLbls>
            <c:numFmt formatCode="#,##0.000" sourceLinked="0"/>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'Importaciones 1999-2013'!$B$2:$B$20</c:f>
              <c:strCache>
                <c:ptCount val="19"/>
                <c:pt idx="0">
                  <c:v>ARGENTINA</c:v>
                </c:pt>
                <c:pt idx="1">
                  <c:v>CHILE</c:v>
                </c:pt>
                <c:pt idx="2">
                  <c:v>COLOMBIA</c:v>
                </c:pt>
                <c:pt idx="3">
                  <c:v>COSTA RICA</c:v>
                </c:pt>
                <c:pt idx="4">
                  <c:v>CUBA</c:v>
                </c:pt>
                <c:pt idx="5">
                  <c:v>ECUADOR</c:v>
                </c:pt>
                <c:pt idx="6">
                  <c:v>EL SALVADOR</c:v>
                </c:pt>
                <c:pt idx="7">
                  <c:v>ESPAÑA</c:v>
                </c:pt>
                <c:pt idx="8">
                  <c:v>ESTADOS UNIDOS DE AMERICA</c:v>
                </c:pt>
                <c:pt idx="9">
                  <c:v>FRANCIA</c:v>
                </c:pt>
                <c:pt idx="10">
                  <c:v>GUATEMALA</c:v>
                </c:pt>
                <c:pt idx="11">
                  <c:v>HONDURAS</c:v>
                </c:pt>
                <c:pt idx="12">
                  <c:v>MEXICO</c:v>
                </c:pt>
                <c:pt idx="13">
                  <c:v>NICARAGUA</c:v>
                </c:pt>
                <c:pt idx="14">
                  <c:v>PAISES BAJOS</c:v>
                </c:pt>
                <c:pt idx="15">
                  <c:v>PUERTO RICO</c:v>
                </c:pt>
                <c:pt idx="16">
                  <c:v>VENEZUELA</c:v>
                </c:pt>
                <c:pt idx="17">
                  <c:v>ZONA LIBRE DE COLON</c:v>
                </c:pt>
                <c:pt idx="18">
                  <c:v>ZONAS PROCESADORAS Y EMPRESAS DE ENSAMBLAJE</c:v>
                </c:pt>
              </c:strCache>
            </c:strRef>
          </c:cat>
          <c:val>
            <c:numRef>
              <c:f>'Importaciones 1999-2013'!$C$2:$C$20</c:f>
              <c:numCache>
                <c:formatCode>0.0</c:formatCode>
                <c:ptCount val="19"/>
                <c:pt idx="0">
                  <c:v>0.11533917269705253</c:v>
                </c:pt>
                <c:pt idx="1">
                  <c:v>1.6617176982854538</c:v>
                </c:pt>
                <c:pt idx="2">
                  <c:v>2.2795057924470752E-4</c:v>
                </c:pt>
                <c:pt idx="3">
                  <c:v>6.927042430504331</c:v>
                </c:pt>
                <c:pt idx="4">
                  <c:v>8.7869217697680556E-5</c:v>
                </c:pt>
                <c:pt idx="5">
                  <c:v>1.3218586662346729E-3</c:v>
                </c:pt>
                <c:pt idx="6">
                  <c:v>0</c:v>
                </c:pt>
                <c:pt idx="7">
                  <c:v>9.3272537852626333E-2</c:v>
                </c:pt>
                <c:pt idx="8">
                  <c:v>0.18869596133846112</c:v>
                </c:pt>
                <c:pt idx="9">
                  <c:v>0.33820607198452618</c:v>
                </c:pt>
                <c:pt idx="10">
                  <c:v>42.340358154676643</c:v>
                </c:pt>
                <c:pt idx="11">
                  <c:v>46.424603442081761</c:v>
                </c:pt>
                <c:pt idx="12">
                  <c:v>0.81661703180762535</c:v>
                </c:pt>
                <c:pt idx="13">
                  <c:v>9.7929606390603405E-4</c:v>
                </c:pt>
                <c:pt idx="14">
                  <c:v>0.16825554375490356</c:v>
                </c:pt>
                <c:pt idx="15">
                  <c:v>8.3666776851269741E-4</c:v>
                </c:pt>
                <c:pt idx="16">
                  <c:v>0.11728885055640254</c:v>
                </c:pt>
                <c:pt idx="17">
                  <c:v>0.57967450261852183</c:v>
                </c:pt>
                <c:pt idx="18">
                  <c:v>0.22547495954609462</c:v>
                </c:pt>
              </c:numCache>
            </c:numRef>
          </c:val>
          <c:extLst>
            <c:ext xmlns:c16="http://schemas.microsoft.com/office/drawing/2014/chart" uri="{C3380CC4-5D6E-409C-BE32-E72D297353CC}">
              <c16:uniqueId val="{00000000-6F01-42C1-8F04-3AA5CBA353D1}"/>
            </c:ext>
          </c:extLst>
        </c:ser>
        <c:dLbls>
          <c:showLegendKey val="0"/>
          <c:showVal val="0"/>
          <c:showCatName val="0"/>
          <c:showSerName val="0"/>
          <c:showPercent val="1"/>
          <c:showBubbleSize val="0"/>
          <c:showLeaderLines val="1"/>
        </c:dLbls>
      </c:pie3DChart>
      <c:spPr>
        <a:solidFill>
          <a:schemeClr val="tx2">
            <a:lumMod val="60000"/>
            <a:lumOff val="40000"/>
            <a:alpha val="50000"/>
          </a:schemeClr>
        </a:solidFill>
        <a:scene3d>
          <a:camera prst="orthographicFront"/>
          <a:lightRig rig="threePt" dir="t"/>
        </a:scene3d>
        <a:sp3d>
          <a:bevelT/>
        </a:sp3d>
      </c:spPr>
    </c:plotArea>
    <c:legend>
      <c:legendPos val="r"/>
      <c:layout>
        <c:manualLayout>
          <c:xMode val="edge"/>
          <c:yMode val="edge"/>
          <c:x val="0.72560437047459481"/>
          <c:y val="0.17622804982720153"/>
          <c:w val="0.21288350371408002"/>
          <c:h val="0.76337060737093088"/>
        </c:manualLayout>
      </c:layout>
      <c:overlay val="0"/>
      <c:spPr>
        <a:solidFill>
          <a:schemeClr val="tx2">
            <a:lumMod val="40000"/>
            <a:lumOff val="60000"/>
            <a:alpha val="50000"/>
          </a:schemeClr>
        </a:solidFill>
      </c:spPr>
    </c:legend>
    <c:plotVisOnly val="1"/>
    <c:dispBlanksAs val="gap"/>
    <c:showDLblsOverMax val="0"/>
  </c:chart>
  <c:spPr>
    <a:solidFill>
      <a:schemeClr val="tx2">
        <a:lumMod val="40000"/>
        <a:lumOff val="60000"/>
        <a:alpha val="50000"/>
      </a:schemeClr>
    </a:solidFill>
    <a:ln>
      <a:noFill/>
    </a:ln>
    <a:scene3d>
      <a:camera prst="orthographicFront"/>
      <a:lightRig rig="threePt" dir="t"/>
    </a:scene3d>
    <a:sp3d>
      <a:bevelT/>
    </a:sp3d>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a:t>Disttribución</a:t>
            </a:r>
            <a:r>
              <a:rPr lang="es-PA" baseline="0"/>
              <a:t> de la compra ilegal según principales marcas.  </a:t>
            </a:r>
          </a:p>
          <a:p>
            <a:pPr>
              <a:defRPr/>
            </a:pPr>
            <a:r>
              <a:rPr lang="es-PA" baseline="0"/>
              <a:t>Encuesta de Tabaco en Adultos 2013</a:t>
            </a:r>
            <a:endParaRPr lang="es-PA"/>
          </a:p>
        </c:rich>
      </c:tx>
      <c:layout>
        <c:manualLayout>
          <c:xMode val="edge"/>
          <c:yMode val="edge"/>
          <c:x val="0.1745333315009624"/>
          <c:y val="9.3274863948145052E-3"/>
        </c:manualLayout>
      </c:layout>
      <c:overlay val="1"/>
      <c:spPr>
        <a:solidFill>
          <a:schemeClr val="accent2">
            <a:alpha val="50000"/>
          </a:schemeClr>
        </a:solidFill>
        <a:ln>
          <a:noFill/>
        </a:ln>
        <a:scene3d>
          <a:camera prst="orthographicFront"/>
          <a:lightRig rig="threePt" dir="t"/>
        </a:scene3d>
        <a:sp3d>
          <a:bevelT/>
        </a:sp3d>
      </c:spPr>
    </c:title>
    <c:autoTitleDeleted val="0"/>
    <c:plotArea>
      <c:layout>
        <c:manualLayout>
          <c:layoutTarget val="inner"/>
          <c:xMode val="edge"/>
          <c:yMode val="edge"/>
          <c:x val="8.318332721067373E-2"/>
          <c:y val="1.2333176215375302E-2"/>
          <c:w val="0.90361667292790893"/>
          <c:h val="0.73863966588019936"/>
        </c:manualLayout>
      </c:layout>
      <c:barChart>
        <c:barDir val="col"/>
        <c:grouping val="clustered"/>
        <c:varyColors val="0"/>
        <c:ser>
          <c:idx val="0"/>
          <c:order val="0"/>
          <c:tx>
            <c:strRef>
              <c:f>'Marcas ilegales'!$B$5</c:f>
              <c:strCache>
                <c:ptCount val="1"/>
                <c:pt idx="0">
                  <c:v>MARLBORO</c:v>
                </c:pt>
              </c:strCache>
            </c:strRef>
          </c:tx>
          <c:spPr>
            <a:scene3d>
              <a:camera prst="orthographicFront"/>
              <a:lightRig rig="threePt" dir="t"/>
            </a:scene3d>
            <a:sp3d>
              <a:bevelT/>
            </a:sp3d>
          </c:spPr>
          <c:invertIfNegative val="0"/>
          <c:dLbls>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ilegales'!$D$5,'Marcas ilegales'!$H$5)</c:f>
              <c:numCache>
                <c:formatCode>0.0</c:formatCode>
                <c:ptCount val="2"/>
                <c:pt idx="0">
                  <c:v>5.9950905812513833</c:v>
                </c:pt>
                <c:pt idx="1">
                  <c:v>20.721939899511796</c:v>
                </c:pt>
              </c:numCache>
            </c:numRef>
          </c:val>
          <c:extLst>
            <c:ext xmlns:c16="http://schemas.microsoft.com/office/drawing/2014/chart" uri="{C3380CC4-5D6E-409C-BE32-E72D297353CC}">
              <c16:uniqueId val="{00000000-B38D-4D0C-A293-616C9779D3CD}"/>
            </c:ext>
          </c:extLst>
        </c:ser>
        <c:ser>
          <c:idx val="1"/>
          <c:order val="1"/>
          <c:tx>
            <c:strRef>
              <c:f>'Marcas ilegales'!$B$6</c:f>
              <c:strCache>
                <c:ptCount val="1"/>
                <c:pt idx="0">
                  <c:v>KOOL</c:v>
                </c:pt>
              </c:strCache>
            </c:strRef>
          </c:tx>
          <c:spPr>
            <a:scene3d>
              <a:camera prst="orthographicFront"/>
              <a:lightRig rig="threePt" dir="t"/>
            </a:scene3d>
            <a:sp3d>
              <a:bevelT/>
            </a:sp3d>
          </c:spPr>
          <c:invertIfNegative val="0"/>
          <c:dLbls>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ilegales'!$D$6,'Marcas ilegales'!$H$6)</c:f>
              <c:numCache>
                <c:formatCode>0.0</c:formatCode>
                <c:ptCount val="2"/>
                <c:pt idx="0">
                  <c:v>2.911843796222243</c:v>
                </c:pt>
                <c:pt idx="1">
                  <c:v>13.597240445111547</c:v>
                </c:pt>
              </c:numCache>
            </c:numRef>
          </c:val>
          <c:extLst>
            <c:ext xmlns:c16="http://schemas.microsoft.com/office/drawing/2014/chart" uri="{C3380CC4-5D6E-409C-BE32-E72D297353CC}">
              <c16:uniqueId val="{00000001-B38D-4D0C-A293-616C9779D3CD}"/>
            </c:ext>
          </c:extLst>
        </c:ser>
        <c:ser>
          <c:idx val="2"/>
          <c:order val="2"/>
          <c:tx>
            <c:strRef>
              <c:f>'Marcas ilegales'!$B$7</c:f>
              <c:strCache>
                <c:ptCount val="1"/>
                <c:pt idx="0">
                  <c:v>KENT</c:v>
                </c:pt>
              </c:strCache>
            </c:strRef>
          </c:tx>
          <c:spPr>
            <a:scene3d>
              <a:camera prst="orthographicFront"/>
              <a:lightRig rig="threePt" dir="t"/>
            </a:scene3d>
            <a:sp3d>
              <a:bevelT/>
            </a:sp3d>
          </c:spPr>
          <c:invertIfNegative val="0"/>
          <c:dLbls>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ilegales'!$H$7,'Marcas ilegales'!$D$7)</c:f>
              <c:numCache>
                <c:formatCode>0.0</c:formatCode>
                <c:ptCount val="2"/>
                <c:pt idx="0">
                  <c:v>1.9481675199720798</c:v>
                </c:pt>
                <c:pt idx="1">
                  <c:v>1.7559096763976025</c:v>
                </c:pt>
              </c:numCache>
            </c:numRef>
          </c:val>
          <c:extLst>
            <c:ext xmlns:c16="http://schemas.microsoft.com/office/drawing/2014/chart" uri="{C3380CC4-5D6E-409C-BE32-E72D297353CC}">
              <c16:uniqueId val="{00000002-B38D-4D0C-A293-616C9779D3CD}"/>
            </c:ext>
          </c:extLst>
        </c:ser>
        <c:ser>
          <c:idx val="3"/>
          <c:order val="3"/>
          <c:tx>
            <c:strRef>
              <c:f>'Marcas ilegales'!$B$8</c:f>
              <c:strCache>
                <c:ptCount val="1"/>
                <c:pt idx="0">
                  <c:v>VICEROY</c:v>
                </c:pt>
              </c:strCache>
            </c:strRef>
          </c:tx>
          <c:spPr>
            <a:scene3d>
              <a:camera prst="orthographicFront"/>
              <a:lightRig rig="threePt" dir="t"/>
            </a:scene3d>
            <a:sp3d>
              <a:bevelT/>
            </a:sp3d>
          </c:spPr>
          <c:invertIfNegative val="0"/>
          <c:dLbls>
            <c:dLbl>
              <c:idx val="1"/>
              <c:layout>
                <c:manualLayout>
                  <c:x val="5.573333274820659E-2"/>
                  <c:y val="6.76242763624051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38D-4D0C-A293-616C9779D3CD}"/>
                </c:ext>
              </c:extLst>
            </c:dLbl>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ilegales'!$D$8,'Marcas ilegales'!$H$8)</c:f>
              <c:numCache>
                <c:formatCode>0.0</c:formatCode>
                <c:ptCount val="2"/>
                <c:pt idx="0">
                  <c:v>10.232696099879041</c:v>
                </c:pt>
                <c:pt idx="1">
                  <c:v>29.629798401960883</c:v>
                </c:pt>
              </c:numCache>
            </c:numRef>
          </c:val>
          <c:extLst>
            <c:ext xmlns:c16="http://schemas.microsoft.com/office/drawing/2014/chart" uri="{C3380CC4-5D6E-409C-BE32-E72D297353CC}">
              <c16:uniqueId val="{00000004-B38D-4D0C-A293-616C9779D3CD}"/>
            </c:ext>
          </c:extLst>
        </c:ser>
        <c:ser>
          <c:idx val="4"/>
          <c:order val="4"/>
          <c:tx>
            <c:strRef>
              <c:f>'Marcas ilegales'!$B$9</c:f>
              <c:strCache>
                <c:ptCount val="1"/>
                <c:pt idx="0">
                  <c:v>L&amp;M</c:v>
                </c:pt>
              </c:strCache>
            </c:strRef>
          </c:tx>
          <c:spPr>
            <a:scene3d>
              <a:camera prst="orthographicFront"/>
              <a:lightRig rig="threePt" dir="t"/>
            </a:scene3d>
            <a:sp3d>
              <a:bevelT/>
            </a:sp3d>
          </c:spPr>
          <c:invertIfNegative val="0"/>
          <c:dLbls>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ilegales'!$D$9,'Marcas ilegales'!$H$9)</c:f>
              <c:numCache>
                <c:formatCode>0.0</c:formatCode>
                <c:ptCount val="2"/>
                <c:pt idx="0">
                  <c:v>2.1117491881862378</c:v>
                </c:pt>
                <c:pt idx="1">
                  <c:v>3.0096620840568047</c:v>
                </c:pt>
              </c:numCache>
            </c:numRef>
          </c:val>
          <c:extLst>
            <c:ext xmlns:c16="http://schemas.microsoft.com/office/drawing/2014/chart" uri="{C3380CC4-5D6E-409C-BE32-E72D297353CC}">
              <c16:uniqueId val="{00000005-B38D-4D0C-A293-616C9779D3CD}"/>
            </c:ext>
          </c:extLst>
        </c:ser>
        <c:ser>
          <c:idx val="5"/>
          <c:order val="5"/>
          <c:tx>
            <c:strRef>
              <c:f>'Marcas ilegales'!$B$11</c:f>
              <c:strCache>
                <c:ptCount val="1"/>
                <c:pt idx="0">
                  <c:v>MENTOLADO</c:v>
                </c:pt>
              </c:strCache>
            </c:strRef>
          </c:tx>
          <c:spPr>
            <a:scene3d>
              <a:camera prst="orthographicFront"/>
              <a:lightRig rig="threePt" dir="t"/>
            </a:scene3d>
            <a:sp3d>
              <a:bevelT/>
            </a:sp3d>
          </c:spPr>
          <c:invertIfNegative val="0"/>
          <c:dLbls>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ilegales'!$D$11,'Marcas ilegales'!$H$11)</c:f>
              <c:numCache>
                <c:formatCode>0.0</c:formatCode>
                <c:ptCount val="2"/>
                <c:pt idx="0">
                  <c:v>3.6754730597438492</c:v>
                </c:pt>
                <c:pt idx="1">
                  <c:v>10.419057418120019</c:v>
                </c:pt>
              </c:numCache>
            </c:numRef>
          </c:val>
          <c:extLst>
            <c:ext xmlns:c16="http://schemas.microsoft.com/office/drawing/2014/chart" uri="{C3380CC4-5D6E-409C-BE32-E72D297353CC}">
              <c16:uniqueId val="{00000006-B38D-4D0C-A293-616C9779D3CD}"/>
            </c:ext>
          </c:extLst>
        </c:ser>
        <c:ser>
          <c:idx val="6"/>
          <c:order val="6"/>
          <c:tx>
            <c:strRef>
              <c:f>'Marcas ilegales'!$B$12</c:f>
              <c:strCache>
                <c:ptCount val="1"/>
                <c:pt idx="0">
                  <c:v>LUCKY STRIKE</c:v>
                </c:pt>
              </c:strCache>
            </c:strRef>
          </c:tx>
          <c:spPr>
            <a:solidFill>
              <a:schemeClr val="bg1">
                <a:lumMod val="65000"/>
              </a:schemeClr>
            </a:solidFill>
            <a:scene3d>
              <a:camera prst="orthographicFront"/>
              <a:lightRig rig="threePt" dir="t"/>
            </a:scene3d>
            <a:sp3d>
              <a:bevelT/>
            </a:sp3d>
          </c:spPr>
          <c:invertIfNegative val="0"/>
          <c:dLbls>
            <c:numFmt formatCode="#,##0.00" sourceLinked="0"/>
            <c:spPr>
              <a:noFill/>
              <a:ln>
                <a:noFill/>
              </a:ln>
              <a:effectLst/>
            </c:spPr>
            <c:txPr>
              <a:bodyPr/>
              <a:lstStyle/>
              <a:p>
                <a:pPr>
                  <a:defRPr b="1"/>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('Marcas ilegales'!$D$4,'Marcas ilegales'!$H$4)</c:f>
              <c:strCache>
                <c:ptCount val="2"/>
                <c:pt idx="0">
                  <c:v>% Cigarrillos Ilegales</c:v>
                </c:pt>
                <c:pt idx="1">
                  <c:v>% Cigarrillos Legales</c:v>
                </c:pt>
              </c:strCache>
            </c:strRef>
          </c:cat>
          <c:val>
            <c:numRef>
              <c:f>('Marcas ilegales'!$D$12,'Marcas ilegales'!$H$12)</c:f>
              <c:numCache>
                <c:formatCode>0.0</c:formatCode>
                <c:ptCount val="2"/>
                <c:pt idx="0" formatCode="###0">
                  <c:v>0</c:v>
                </c:pt>
                <c:pt idx="1">
                  <c:v>0.59470560199766975</c:v>
                </c:pt>
              </c:numCache>
            </c:numRef>
          </c:val>
          <c:extLst>
            <c:ext xmlns:c16="http://schemas.microsoft.com/office/drawing/2014/chart" uri="{C3380CC4-5D6E-409C-BE32-E72D297353CC}">
              <c16:uniqueId val="{00000007-B38D-4D0C-A293-616C9779D3CD}"/>
            </c:ext>
          </c:extLst>
        </c:ser>
        <c:dLbls>
          <c:showLegendKey val="0"/>
          <c:showVal val="1"/>
          <c:showCatName val="0"/>
          <c:showSerName val="0"/>
          <c:showPercent val="0"/>
          <c:showBubbleSize val="0"/>
        </c:dLbls>
        <c:gapWidth val="75"/>
        <c:axId val="329299840"/>
        <c:axId val="329301376"/>
      </c:barChart>
      <c:catAx>
        <c:axId val="329299840"/>
        <c:scaling>
          <c:orientation val="minMax"/>
        </c:scaling>
        <c:delete val="0"/>
        <c:axPos val="b"/>
        <c:numFmt formatCode="General" sourceLinked="0"/>
        <c:majorTickMark val="none"/>
        <c:minorTickMark val="none"/>
        <c:tickLblPos val="nextTo"/>
        <c:crossAx val="329301376"/>
        <c:crosses val="autoZero"/>
        <c:auto val="1"/>
        <c:lblAlgn val="ctr"/>
        <c:lblOffset val="100"/>
        <c:noMultiLvlLbl val="0"/>
      </c:catAx>
      <c:valAx>
        <c:axId val="329301376"/>
        <c:scaling>
          <c:orientation val="minMax"/>
        </c:scaling>
        <c:delete val="0"/>
        <c:axPos val="l"/>
        <c:title>
          <c:tx>
            <c:rich>
              <a:bodyPr rot="-5400000" vert="horz"/>
              <a:lstStyle/>
              <a:p>
                <a:pPr>
                  <a:defRPr/>
                </a:pPr>
                <a:r>
                  <a:rPr lang="es-PA"/>
                  <a:t>Porcentajes</a:t>
                </a:r>
              </a:p>
            </c:rich>
          </c:tx>
          <c:layout/>
          <c:overlay val="0"/>
        </c:title>
        <c:numFmt formatCode="0.0" sourceLinked="1"/>
        <c:majorTickMark val="none"/>
        <c:minorTickMark val="none"/>
        <c:tickLblPos val="nextTo"/>
        <c:spPr>
          <a:solidFill>
            <a:schemeClr val="accent1">
              <a:alpha val="50000"/>
            </a:schemeClr>
          </a:solidFill>
        </c:spPr>
        <c:crossAx val="329299840"/>
        <c:crosses val="autoZero"/>
        <c:crossBetween val="between"/>
      </c:valAx>
      <c:spPr>
        <a:solidFill>
          <a:schemeClr val="tx2">
            <a:lumMod val="60000"/>
            <a:lumOff val="40000"/>
            <a:alpha val="16000"/>
          </a:schemeClr>
        </a:solidFill>
        <a:scene3d>
          <a:camera prst="orthographicFront"/>
          <a:lightRig rig="threePt" dir="t"/>
        </a:scene3d>
        <a:sp3d>
          <a:bevelT/>
        </a:sp3d>
      </c:spPr>
    </c:plotArea>
    <c:legend>
      <c:legendPos val="b"/>
      <c:layout/>
      <c:overlay val="0"/>
    </c:legend>
    <c:plotVisOnly val="1"/>
    <c:dispBlanksAs val="gap"/>
    <c:showDLblsOverMax val="0"/>
  </c:chart>
  <c:spPr>
    <a:solidFill>
      <a:schemeClr val="tx2">
        <a:lumMod val="60000"/>
        <a:lumOff val="40000"/>
        <a:alpha val="20000"/>
      </a:schemeClr>
    </a:solidFill>
    <a:ln>
      <a:noFill/>
    </a:ln>
    <a:scene3d>
      <a:camera prst="orthographicFront"/>
      <a:lightRig rig="threePt" dir="t"/>
    </a:scene3d>
    <a:sp3d>
      <a:bevelT/>
    </a:sp3d>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s-PA" sz="1800" dirty="0"/>
              <a:t>Precios </a:t>
            </a:r>
            <a:r>
              <a:rPr lang="es-PA" sz="1800" baseline="0" dirty="0" smtClean="0"/>
              <a:t>unitarios </a:t>
            </a:r>
            <a:r>
              <a:rPr lang="es-PA" sz="1800" baseline="0" dirty="0"/>
              <a:t>por </a:t>
            </a:r>
            <a:r>
              <a:rPr lang="es-PA" sz="1800" baseline="0" dirty="0" smtClean="0"/>
              <a:t>marca en Panamá</a:t>
            </a:r>
            <a:endParaRPr lang="es-PA" sz="1800" dirty="0"/>
          </a:p>
        </c:rich>
      </c:tx>
      <c:layout/>
      <c:overlay val="0"/>
    </c:title>
    <c:autoTitleDeleted val="0"/>
    <c:plotArea>
      <c:layout/>
      <c:barChart>
        <c:barDir val="col"/>
        <c:grouping val="clustered"/>
        <c:varyColors val="0"/>
        <c:ser>
          <c:idx val="0"/>
          <c:order val="0"/>
          <c:tx>
            <c:strRef>
              <c:f>'Precios IDRC'!$G$23</c:f>
              <c:strCache>
                <c:ptCount val="1"/>
                <c:pt idx="0">
                  <c:v>Mas bajo</c:v>
                </c:pt>
              </c:strCache>
            </c:strRef>
          </c:tx>
          <c:spPr>
            <a:scene3d>
              <a:camera prst="orthographicFront"/>
              <a:lightRig rig="threePt" dir="t"/>
            </a:scene3d>
            <a:sp3d>
              <a:bevelT/>
            </a:sp3d>
          </c:spPr>
          <c:invertIfNegative val="0"/>
          <c:cat>
            <c:strRef>
              <c:f>'Precios IDRC'!$H$22:$P$22</c:f>
              <c:strCache>
                <c:ptCount val="9"/>
                <c:pt idx="0">
                  <c:v>Marlboro</c:v>
                </c:pt>
                <c:pt idx="1">
                  <c:v>Vicerroy</c:v>
                </c:pt>
                <c:pt idx="2">
                  <c:v>Kool</c:v>
                </c:pt>
                <c:pt idx="3">
                  <c:v>Jailsalmer verde</c:v>
                </c:pt>
                <c:pt idx="4">
                  <c:v>Jailsarmer rojo</c:v>
                </c:pt>
                <c:pt idx="5">
                  <c:v>Silver</c:v>
                </c:pt>
                <c:pt idx="6">
                  <c:v>Ibiza</c:v>
                </c:pt>
                <c:pt idx="7">
                  <c:v>Elephant</c:v>
                </c:pt>
                <c:pt idx="8">
                  <c:v>Blitz</c:v>
                </c:pt>
              </c:strCache>
            </c:strRef>
          </c:cat>
          <c:val>
            <c:numRef>
              <c:f>'Precios IDRC'!$H$23:$P$23</c:f>
              <c:numCache>
                <c:formatCode>0.00</c:formatCode>
                <c:ptCount val="9"/>
                <c:pt idx="0">
                  <c:v>0.05</c:v>
                </c:pt>
                <c:pt idx="1">
                  <c:v>0.05</c:v>
                </c:pt>
                <c:pt idx="2">
                  <c:v>0.05</c:v>
                </c:pt>
                <c:pt idx="3">
                  <c:v>0.05</c:v>
                </c:pt>
                <c:pt idx="4">
                  <c:v>0.05</c:v>
                </c:pt>
                <c:pt idx="5">
                  <c:v>7.4999999999999997E-2</c:v>
                </c:pt>
                <c:pt idx="6">
                  <c:v>7.4999999999999997E-2</c:v>
                </c:pt>
                <c:pt idx="7">
                  <c:v>0.05</c:v>
                </c:pt>
                <c:pt idx="8">
                  <c:v>7.4999999999999997E-2</c:v>
                </c:pt>
              </c:numCache>
            </c:numRef>
          </c:val>
          <c:extLst>
            <c:ext xmlns:c16="http://schemas.microsoft.com/office/drawing/2014/chart" uri="{C3380CC4-5D6E-409C-BE32-E72D297353CC}">
              <c16:uniqueId val="{00000000-CA83-49C0-AE10-529EC805F8AB}"/>
            </c:ext>
          </c:extLst>
        </c:ser>
        <c:ser>
          <c:idx val="1"/>
          <c:order val="1"/>
          <c:tx>
            <c:strRef>
              <c:f>'Precios IDRC'!$G$24</c:f>
              <c:strCache>
                <c:ptCount val="1"/>
                <c:pt idx="0">
                  <c:v>Mas alto</c:v>
                </c:pt>
              </c:strCache>
            </c:strRef>
          </c:tx>
          <c:spPr>
            <a:scene3d>
              <a:camera prst="orthographicFront"/>
              <a:lightRig rig="threePt" dir="t"/>
            </a:scene3d>
            <a:sp3d>
              <a:bevelT/>
            </a:sp3d>
          </c:spPr>
          <c:invertIfNegative val="0"/>
          <c:cat>
            <c:strRef>
              <c:f>'Precios IDRC'!$H$22:$P$22</c:f>
              <c:strCache>
                <c:ptCount val="9"/>
                <c:pt idx="0">
                  <c:v>Marlboro</c:v>
                </c:pt>
                <c:pt idx="1">
                  <c:v>Vicerroy</c:v>
                </c:pt>
                <c:pt idx="2">
                  <c:v>Kool</c:v>
                </c:pt>
                <c:pt idx="3">
                  <c:v>Jailsalmer verde</c:v>
                </c:pt>
                <c:pt idx="4">
                  <c:v>Jailsarmer rojo</c:v>
                </c:pt>
                <c:pt idx="5">
                  <c:v>Silver</c:v>
                </c:pt>
                <c:pt idx="6">
                  <c:v>Ibiza</c:v>
                </c:pt>
                <c:pt idx="7">
                  <c:v>Elephant</c:v>
                </c:pt>
                <c:pt idx="8">
                  <c:v>Blitz</c:v>
                </c:pt>
              </c:strCache>
            </c:strRef>
          </c:cat>
          <c:val>
            <c:numRef>
              <c:f>'Precios IDRC'!$H$24:$P$24</c:f>
              <c:numCache>
                <c:formatCode>0.00</c:formatCode>
                <c:ptCount val="9"/>
                <c:pt idx="0">
                  <c:v>0.25</c:v>
                </c:pt>
                <c:pt idx="1">
                  <c:v>0.25</c:v>
                </c:pt>
                <c:pt idx="2">
                  <c:v>0.25</c:v>
                </c:pt>
                <c:pt idx="3">
                  <c:v>0.25</c:v>
                </c:pt>
                <c:pt idx="4">
                  <c:v>0.25</c:v>
                </c:pt>
                <c:pt idx="5">
                  <c:v>0.21249999999999999</c:v>
                </c:pt>
                <c:pt idx="6">
                  <c:v>0.23749999999999999</c:v>
                </c:pt>
                <c:pt idx="7">
                  <c:v>0.1875</c:v>
                </c:pt>
                <c:pt idx="8">
                  <c:v>8.7499999999999994E-2</c:v>
                </c:pt>
              </c:numCache>
            </c:numRef>
          </c:val>
          <c:extLst>
            <c:ext xmlns:c16="http://schemas.microsoft.com/office/drawing/2014/chart" uri="{C3380CC4-5D6E-409C-BE32-E72D297353CC}">
              <c16:uniqueId val="{00000001-CA83-49C0-AE10-529EC805F8AB}"/>
            </c:ext>
          </c:extLst>
        </c:ser>
        <c:ser>
          <c:idx val="2"/>
          <c:order val="2"/>
          <c:tx>
            <c:strRef>
              <c:f>'Precios IDRC'!$G$25</c:f>
              <c:strCache>
                <c:ptCount val="1"/>
                <c:pt idx="0">
                  <c:v>Promedio</c:v>
                </c:pt>
              </c:strCache>
            </c:strRef>
          </c:tx>
          <c:spPr>
            <a:scene3d>
              <a:camera prst="orthographicFront"/>
              <a:lightRig rig="threePt" dir="t"/>
            </a:scene3d>
            <a:sp3d>
              <a:bevelT/>
            </a:sp3d>
          </c:spPr>
          <c:invertIfNegative val="0"/>
          <c:cat>
            <c:strRef>
              <c:f>'Precios IDRC'!$H$22:$P$22</c:f>
              <c:strCache>
                <c:ptCount val="9"/>
                <c:pt idx="0">
                  <c:v>Marlboro</c:v>
                </c:pt>
                <c:pt idx="1">
                  <c:v>Vicerroy</c:v>
                </c:pt>
                <c:pt idx="2">
                  <c:v>Kool</c:v>
                </c:pt>
                <c:pt idx="3">
                  <c:v>Jailsalmer verde</c:v>
                </c:pt>
                <c:pt idx="4">
                  <c:v>Jailsarmer rojo</c:v>
                </c:pt>
                <c:pt idx="5">
                  <c:v>Silver</c:v>
                </c:pt>
                <c:pt idx="6">
                  <c:v>Ibiza</c:v>
                </c:pt>
                <c:pt idx="7">
                  <c:v>Elephant</c:v>
                </c:pt>
                <c:pt idx="8">
                  <c:v>Blitz</c:v>
                </c:pt>
              </c:strCache>
            </c:strRef>
          </c:cat>
          <c:val>
            <c:numRef>
              <c:f>'Precios IDRC'!$H$25:$P$25</c:f>
              <c:numCache>
                <c:formatCode>0.00</c:formatCode>
                <c:ptCount val="9"/>
                <c:pt idx="0">
                  <c:v>0.19950000000000001</c:v>
                </c:pt>
                <c:pt idx="1">
                  <c:v>0.17899999999999999</c:v>
                </c:pt>
                <c:pt idx="2">
                  <c:v>0.14699999999999999</c:v>
                </c:pt>
                <c:pt idx="3">
                  <c:v>0.13600000000000001</c:v>
                </c:pt>
                <c:pt idx="4">
                  <c:v>0.1115</c:v>
                </c:pt>
                <c:pt idx="5">
                  <c:v>0.154</c:v>
                </c:pt>
                <c:pt idx="6">
                  <c:v>0.1265</c:v>
                </c:pt>
                <c:pt idx="7">
                  <c:v>0.1</c:v>
                </c:pt>
                <c:pt idx="8">
                  <c:v>7.4999999999999997E-2</c:v>
                </c:pt>
              </c:numCache>
            </c:numRef>
          </c:val>
          <c:extLst>
            <c:ext xmlns:c16="http://schemas.microsoft.com/office/drawing/2014/chart" uri="{C3380CC4-5D6E-409C-BE32-E72D297353CC}">
              <c16:uniqueId val="{00000002-CA83-49C0-AE10-529EC805F8AB}"/>
            </c:ext>
          </c:extLst>
        </c:ser>
        <c:dLbls>
          <c:showLegendKey val="0"/>
          <c:showVal val="0"/>
          <c:showCatName val="0"/>
          <c:showSerName val="0"/>
          <c:showPercent val="0"/>
          <c:showBubbleSize val="0"/>
        </c:dLbls>
        <c:gapWidth val="150"/>
        <c:axId val="178074752"/>
        <c:axId val="178076288"/>
      </c:barChart>
      <c:catAx>
        <c:axId val="178074752"/>
        <c:scaling>
          <c:orientation val="minMax"/>
        </c:scaling>
        <c:delete val="0"/>
        <c:axPos val="b"/>
        <c:numFmt formatCode="General" sourceLinked="0"/>
        <c:majorTickMark val="none"/>
        <c:minorTickMark val="none"/>
        <c:tickLblPos val="nextTo"/>
        <c:crossAx val="178076288"/>
        <c:crosses val="autoZero"/>
        <c:auto val="1"/>
        <c:lblAlgn val="ctr"/>
        <c:lblOffset val="100"/>
        <c:noMultiLvlLbl val="0"/>
      </c:catAx>
      <c:valAx>
        <c:axId val="178076288"/>
        <c:scaling>
          <c:orientation val="minMax"/>
        </c:scaling>
        <c:delete val="0"/>
        <c:axPos val="l"/>
        <c:majorGridlines/>
        <c:title>
          <c:tx>
            <c:rich>
              <a:bodyPr/>
              <a:lstStyle/>
              <a:p>
                <a:pPr>
                  <a:defRPr/>
                </a:pPr>
                <a:r>
                  <a:rPr lang="es-PA"/>
                  <a:t>En Balboas</a:t>
                </a:r>
              </a:p>
              <a:p>
                <a:pPr>
                  <a:defRPr/>
                </a:pPr>
                <a:endParaRPr lang="es-PA"/>
              </a:p>
            </c:rich>
          </c:tx>
          <c:layout/>
          <c:overlay val="0"/>
        </c:title>
        <c:numFmt formatCode="0.00" sourceLinked="1"/>
        <c:majorTickMark val="none"/>
        <c:minorTickMark val="none"/>
        <c:tickLblPos val="nextTo"/>
        <c:crossAx val="178074752"/>
        <c:crosses val="autoZero"/>
        <c:crossBetween val="between"/>
      </c:valAx>
      <c:dTable>
        <c:showHorzBorder val="1"/>
        <c:showVertBorder val="1"/>
        <c:showOutline val="1"/>
        <c:showKeys val="1"/>
      </c:dTable>
      <c:spPr>
        <a:solidFill>
          <a:schemeClr val="tx2">
            <a:lumMod val="60000"/>
            <a:lumOff val="40000"/>
            <a:alpha val="20000"/>
          </a:schemeClr>
        </a:solidFill>
        <a:scene3d>
          <a:camera prst="orthographicFront"/>
          <a:lightRig rig="threePt" dir="t"/>
        </a:scene3d>
        <a:sp3d>
          <a:bevelT/>
        </a:sp3d>
      </c:spPr>
    </c:plotArea>
    <c:plotVisOnly val="1"/>
    <c:dispBlanksAs val="gap"/>
    <c:showDLblsOverMax val="0"/>
  </c:chart>
  <c:spPr>
    <a:solidFill>
      <a:schemeClr val="tx2">
        <a:lumMod val="60000"/>
        <a:lumOff val="40000"/>
        <a:alpha val="20000"/>
      </a:schemeClr>
    </a:solidFill>
    <a:ln>
      <a:noFill/>
    </a:ln>
    <a:scene3d>
      <a:camera prst="orthographicFront"/>
      <a:lightRig rig="threePt" dir="t"/>
    </a:scene3d>
    <a:sp3d>
      <a:bevelT/>
    </a:sp3d>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dirty="0" smtClean="0"/>
              <a:t>Importaciones de cigarrillos en cajetillas de 20 unidades</a:t>
            </a:r>
            <a:endParaRPr lang="es-PA" dirty="0"/>
          </a:p>
        </c:rich>
      </c:tx>
      <c:layout/>
      <c:overlay val="0"/>
    </c:title>
    <c:autoTitleDeleted val="0"/>
    <c:plotArea>
      <c:layout>
        <c:manualLayout>
          <c:layoutTarget val="inner"/>
          <c:xMode val="edge"/>
          <c:yMode val="edge"/>
          <c:x val="0.12004254116010583"/>
          <c:y val="0.11622194535682109"/>
          <c:w val="0.85446458394462166"/>
          <c:h val="0.84574788817375357"/>
        </c:manualLayout>
      </c:layout>
      <c:lineChart>
        <c:grouping val="standard"/>
        <c:varyColors val="0"/>
        <c:ser>
          <c:idx val="0"/>
          <c:order val="0"/>
          <c:tx>
            <c:strRef>
              <c:f>'Datos hasta 2011 serie original'!$C$1</c:f>
              <c:strCache>
                <c:ptCount val="1"/>
                <c:pt idx="0">
                  <c:v>Cajetillas DGI</c:v>
                </c:pt>
              </c:strCache>
            </c:strRef>
          </c:tx>
          <c:spPr>
            <a:ln>
              <a:solidFill>
                <a:srgbClr val="0070C0"/>
              </a:solidFill>
            </a:ln>
          </c:spPr>
          <c:marker>
            <c:symbol val="none"/>
          </c:marker>
          <c:cat>
            <c:strRef>
              <c:f>'Datos hasta 2011 serie original'!$A$2:$A$47</c:f>
              <c:strCache>
                <c:ptCount val="46"/>
                <c:pt idx="0">
                  <c:v>I-2005</c:v>
                </c:pt>
                <c:pt idx="1">
                  <c:v>II-2005</c:v>
                </c:pt>
                <c:pt idx="2">
                  <c:v>III-2005</c:v>
                </c:pt>
                <c:pt idx="3">
                  <c:v>IV-2005</c:v>
                </c:pt>
                <c:pt idx="4">
                  <c:v>I-2006</c:v>
                </c:pt>
                <c:pt idx="5">
                  <c:v>II-2006</c:v>
                </c:pt>
                <c:pt idx="6">
                  <c:v>III-2006</c:v>
                </c:pt>
                <c:pt idx="7">
                  <c:v>IV-2006</c:v>
                </c:pt>
                <c:pt idx="8">
                  <c:v>I-2007</c:v>
                </c:pt>
                <c:pt idx="9">
                  <c:v>II-2007</c:v>
                </c:pt>
                <c:pt idx="10">
                  <c:v>III-2007</c:v>
                </c:pt>
                <c:pt idx="11">
                  <c:v>IV-2007</c:v>
                </c:pt>
                <c:pt idx="12">
                  <c:v>I-2008</c:v>
                </c:pt>
                <c:pt idx="13">
                  <c:v>II-2008</c:v>
                </c:pt>
                <c:pt idx="14">
                  <c:v>III-2008</c:v>
                </c:pt>
                <c:pt idx="15">
                  <c:v>IV-2008</c:v>
                </c:pt>
                <c:pt idx="16">
                  <c:v>I-2009</c:v>
                </c:pt>
                <c:pt idx="17">
                  <c:v>II-2009</c:v>
                </c:pt>
                <c:pt idx="18">
                  <c:v>III-2009</c:v>
                </c:pt>
                <c:pt idx="19">
                  <c:v>IV-2009</c:v>
                </c:pt>
                <c:pt idx="20">
                  <c:v>I-2010</c:v>
                </c:pt>
                <c:pt idx="21">
                  <c:v>II-2010</c:v>
                </c:pt>
                <c:pt idx="22">
                  <c:v>III-2010</c:v>
                </c:pt>
                <c:pt idx="23">
                  <c:v>IV-2010</c:v>
                </c:pt>
                <c:pt idx="24">
                  <c:v>I-2011</c:v>
                </c:pt>
                <c:pt idx="25">
                  <c:v>II-2011</c:v>
                </c:pt>
                <c:pt idx="26">
                  <c:v>III-2011</c:v>
                </c:pt>
                <c:pt idx="27">
                  <c:v>IV-2011</c:v>
                </c:pt>
                <c:pt idx="28">
                  <c:v>I-2012</c:v>
                </c:pt>
                <c:pt idx="29">
                  <c:v>II-2012</c:v>
                </c:pt>
                <c:pt idx="30">
                  <c:v>III-2012</c:v>
                </c:pt>
                <c:pt idx="31">
                  <c:v>IV-2012</c:v>
                </c:pt>
                <c:pt idx="32">
                  <c:v>I-2013</c:v>
                </c:pt>
                <c:pt idx="33">
                  <c:v>II-2013</c:v>
                </c:pt>
                <c:pt idx="34">
                  <c:v>III-2013</c:v>
                </c:pt>
                <c:pt idx="35">
                  <c:v>IV-2013</c:v>
                </c:pt>
                <c:pt idx="36">
                  <c:v>I-2014</c:v>
                </c:pt>
                <c:pt idx="37">
                  <c:v>II-2014</c:v>
                </c:pt>
                <c:pt idx="38">
                  <c:v>III-2014</c:v>
                </c:pt>
                <c:pt idx="39">
                  <c:v>IV-2014</c:v>
                </c:pt>
                <c:pt idx="40">
                  <c:v>I-2015</c:v>
                </c:pt>
                <c:pt idx="41">
                  <c:v>II-2015</c:v>
                </c:pt>
                <c:pt idx="42">
                  <c:v>III-2015</c:v>
                </c:pt>
                <c:pt idx="43">
                  <c:v>IV-2015</c:v>
                </c:pt>
                <c:pt idx="44">
                  <c:v>I-2016</c:v>
                </c:pt>
                <c:pt idx="45">
                  <c:v>II-2016</c:v>
                </c:pt>
              </c:strCache>
            </c:strRef>
          </c:cat>
          <c:val>
            <c:numRef>
              <c:f>'Datos hasta 2011 serie original'!$C$2:$C$47</c:f>
              <c:numCache>
                <c:formatCode>_(* #,##0_);_(* \(#,##0\);_(* "-"??_);_(@_)</c:formatCode>
                <c:ptCount val="46"/>
                <c:pt idx="0">
                  <c:v>8958800</c:v>
                </c:pt>
                <c:pt idx="1">
                  <c:v>8527210</c:v>
                </c:pt>
                <c:pt idx="2">
                  <c:v>7155060</c:v>
                </c:pt>
                <c:pt idx="3">
                  <c:v>7106390</c:v>
                </c:pt>
                <c:pt idx="4">
                  <c:v>9551300</c:v>
                </c:pt>
                <c:pt idx="5">
                  <c:v>10373390</c:v>
                </c:pt>
                <c:pt idx="6">
                  <c:v>9840770</c:v>
                </c:pt>
                <c:pt idx="7">
                  <c:v>7455300</c:v>
                </c:pt>
                <c:pt idx="8">
                  <c:v>5338470</c:v>
                </c:pt>
                <c:pt idx="9">
                  <c:v>7316900</c:v>
                </c:pt>
                <c:pt idx="10">
                  <c:v>6617720</c:v>
                </c:pt>
                <c:pt idx="11">
                  <c:v>8881790</c:v>
                </c:pt>
                <c:pt idx="12">
                  <c:v>8705520</c:v>
                </c:pt>
                <c:pt idx="13">
                  <c:v>8039230</c:v>
                </c:pt>
                <c:pt idx="14">
                  <c:v>5488550</c:v>
                </c:pt>
                <c:pt idx="15">
                  <c:v>8984100</c:v>
                </c:pt>
                <c:pt idx="16">
                  <c:v>5804300</c:v>
                </c:pt>
                <c:pt idx="17">
                  <c:v>7631100</c:v>
                </c:pt>
                <c:pt idx="18">
                  <c:v>8192200</c:v>
                </c:pt>
                <c:pt idx="19">
                  <c:v>7517420</c:v>
                </c:pt>
                <c:pt idx="20">
                  <c:v>4153900</c:v>
                </c:pt>
                <c:pt idx="21">
                  <c:v>3392900</c:v>
                </c:pt>
                <c:pt idx="22">
                  <c:v>2428800</c:v>
                </c:pt>
                <c:pt idx="23">
                  <c:v>4474700</c:v>
                </c:pt>
                <c:pt idx="24">
                  <c:v>2940700</c:v>
                </c:pt>
                <c:pt idx="25">
                  <c:v>3917000</c:v>
                </c:pt>
                <c:pt idx="26">
                  <c:v>3487930</c:v>
                </c:pt>
                <c:pt idx="27">
                  <c:v>3317100</c:v>
                </c:pt>
                <c:pt idx="28">
                  <c:v>3056500</c:v>
                </c:pt>
                <c:pt idx="29">
                  <c:v>3411000</c:v>
                </c:pt>
                <c:pt idx="30">
                  <c:v>3259500</c:v>
                </c:pt>
                <c:pt idx="31">
                  <c:v>2365000</c:v>
                </c:pt>
                <c:pt idx="32">
                  <c:v>3236500</c:v>
                </c:pt>
                <c:pt idx="33">
                  <c:v>1777500</c:v>
                </c:pt>
                <c:pt idx="34">
                  <c:v>3230500</c:v>
                </c:pt>
                <c:pt idx="35">
                  <c:v>3786500</c:v>
                </c:pt>
                <c:pt idx="36">
                  <c:v>1617500</c:v>
                </c:pt>
                <c:pt idx="37">
                  <c:v>3046000</c:v>
                </c:pt>
                <c:pt idx="38">
                  <c:v>3387500</c:v>
                </c:pt>
                <c:pt idx="39">
                  <c:v>1765000</c:v>
                </c:pt>
                <c:pt idx="40">
                  <c:v>1632500</c:v>
                </c:pt>
                <c:pt idx="41">
                  <c:v>3422500</c:v>
                </c:pt>
                <c:pt idx="42">
                  <c:v>3342000</c:v>
                </c:pt>
                <c:pt idx="43">
                  <c:v>3452000</c:v>
                </c:pt>
                <c:pt idx="44">
                  <c:v>3166500</c:v>
                </c:pt>
                <c:pt idx="45">
                  <c:v>3492500</c:v>
                </c:pt>
              </c:numCache>
            </c:numRef>
          </c:val>
          <c:smooth val="0"/>
          <c:extLst>
            <c:ext xmlns:c16="http://schemas.microsoft.com/office/drawing/2014/chart" uri="{C3380CC4-5D6E-409C-BE32-E72D297353CC}">
              <c16:uniqueId val="{00000000-3AE0-492F-B66B-BF2C23299138}"/>
            </c:ext>
          </c:extLst>
        </c:ser>
        <c:ser>
          <c:idx val="1"/>
          <c:order val="1"/>
          <c:tx>
            <c:strRef>
              <c:f>'Datos hasta 2011 serie original'!$G$1</c:f>
              <c:strCache>
                <c:ptCount val="1"/>
                <c:pt idx="0">
                  <c:v>Cajetillas (Estimadas de las importaciones)</c:v>
                </c:pt>
              </c:strCache>
            </c:strRef>
          </c:tx>
          <c:spPr>
            <a:ln>
              <a:solidFill>
                <a:srgbClr val="C00000"/>
              </a:solidFill>
            </a:ln>
          </c:spPr>
          <c:marker>
            <c:symbol val="none"/>
          </c:marker>
          <c:cat>
            <c:strRef>
              <c:f>'Datos hasta 2011 serie original'!$A$2:$A$47</c:f>
              <c:strCache>
                <c:ptCount val="46"/>
                <c:pt idx="0">
                  <c:v>I-2005</c:v>
                </c:pt>
                <c:pt idx="1">
                  <c:v>II-2005</c:v>
                </c:pt>
                <c:pt idx="2">
                  <c:v>III-2005</c:v>
                </c:pt>
                <c:pt idx="3">
                  <c:v>IV-2005</c:v>
                </c:pt>
                <c:pt idx="4">
                  <c:v>I-2006</c:v>
                </c:pt>
                <c:pt idx="5">
                  <c:v>II-2006</c:v>
                </c:pt>
                <c:pt idx="6">
                  <c:v>III-2006</c:v>
                </c:pt>
                <c:pt idx="7">
                  <c:v>IV-2006</c:v>
                </c:pt>
                <c:pt idx="8">
                  <c:v>I-2007</c:v>
                </c:pt>
                <c:pt idx="9">
                  <c:v>II-2007</c:v>
                </c:pt>
                <c:pt idx="10">
                  <c:v>III-2007</c:v>
                </c:pt>
                <c:pt idx="11">
                  <c:v>IV-2007</c:v>
                </c:pt>
                <c:pt idx="12">
                  <c:v>I-2008</c:v>
                </c:pt>
                <c:pt idx="13">
                  <c:v>II-2008</c:v>
                </c:pt>
                <c:pt idx="14">
                  <c:v>III-2008</c:v>
                </c:pt>
                <c:pt idx="15">
                  <c:v>IV-2008</c:v>
                </c:pt>
                <c:pt idx="16">
                  <c:v>I-2009</c:v>
                </c:pt>
                <c:pt idx="17">
                  <c:v>II-2009</c:v>
                </c:pt>
                <c:pt idx="18">
                  <c:v>III-2009</c:v>
                </c:pt>
                <c:pt idx="19">
                  <c:v>IV-2009</c:v>
                </c:pt>
                <c:pt idx="20">
                  <c:v>I-2010</c:v>
                </c:pt>
                <c:pt idx="21">
                  <c:v>II-2010</c:v>
                </c:pt>
                <c:pt idx="22">
                  <c:v>III-2010</c:v>
                </c:pt>
                <c:pt idx="23">
                  <c:v>IV-2010</c:v>
                </c:pt>
                <c:pt idx="24">
                  <c:v>I-2011</c:v>
                </c:pt>
                <c:pt idx="25">
                  <c:v>II-2011</c:v>
                </c:pt>
                <c:pt idx="26">
                  <c:v>III-2011</c:v>
                </c:pt>
                <c:pt idx="27">
                  <c:v>IV-2011</c:v>
                </c:pt>
                <c:pt idx="28">
                  <c:v>I-2012</c:v>
                </c:pt>
                <c:pt idx="29">
                  <c:v>II-2012</c:v>
                </c:pt>
                <c:pt idx="30">
                  <c:v>III-2012</c:v>
                </c:pt>
                <c:pt idx="31">
                  <c:v>IV-2012</c:v>
                </c:pt>
                <c:pt idx="32">
                  <c:v>I-2013</c:v>
                </c:pt>
                <c:pt idx="33">
                  <c:v>II-2013</c:v>
                </c:pt>
                <c:pt idx="34">
                  <c:v>III-2013</c:v>
                </c:pt>
                <c:pt idx="35">
                  <c:v>IV-2013</c:v>
                </c:pt>
                <c:pt idx="36">
                  <c:v>I-2014</c:v>
                </c:pt>
                <c:pt idx="37">
                  <c:v>II-2014</c:v>
                </c:pt>
                <c:pt idx="38">
                  <c:v>III-2014</c:v>
                </c:pt>
                <c:pt idx="39">
                  <c:v>IV-2014</c:v>
                </c:pt>
                <c:pt idx="40">
                  <c:v>I-2015</c:v>
                </c:pt>
                <c:pt idx="41">
                  <c:v>II-2015</c:v>
                </c:pt>
                <c:pt idx="42">
                  <c:v>III-2015</c:v>
                </c:pt>
                <c:pt idx="43">
                  <c:v>IV-2015</c:v>
                </c:pt>
                <c:pt idx="44">
                  <c:v>I-2016</c:v>
                </c:pt>
                <c:pt idx="45">
                  <c:v>II-2016</c:v>
                </c:pt>
              </c:strCache>
            </c:strRef>
          </c:cat>
          <c:val>
            <c:numRef>
              <c:f>'Datos hasta 2011 serie original'!$G$2:$G$47</c:f>
              <c:numCache>
                <c:formatCode>_(* #,##0_);_(* \(#,##0\);_(* "-"??_);_(@_)</c:formatCode>
                <c:ptCount val="46"/>
                <c:pt idx="0">
                  <c:v>10410230.76923077</c:v>
                </c:pt>
                <c:pt idx="1">
                  <c:v>9173461.538461538</c:v>
                </c:pt>
                <c:pt idx="2">
                  <c:v>10257346.153846154</c:v>
                </c:pt>
                <c:pt idx="3">
                  <c:v>7923307.692307692</c:v>
                </c:pt>
                <c:pt idx="4">
                  <c:v>8139346.153846154</c:v>
                </c:pt>
                <c:pt idx="5">
                  <c:v>5998076.9230769221</c:v>
                </c:pt>
                <c:pt idx="6">
                  <c:v>6225461.538461538</c:v>
                </c:pt>
                <c:pt idx="7">
                  <c:v>5844730.7692307699</c:v>
                </c:pt>
                <c:pt idx="8">
                  <c:v>6461538.461538462</c:v>
                </c:pt>
                <c:pt idx="9">
                  <c:v>6299423.0769230779</c:v>
                </c:pt>
                <c:pt idx="10">
                  <c:v>6379307.692307692</c:v>
                </c:pt>
                <c:pt idx="11">
                  <c:v>6671615.384615385</c:v>
                </c:pt>
                <c:pt idx="12">
                  <c:v>7911423.0769230779</c:v>
                </c:pt>
                <c:pt idx="13">
                  <c:v>8588461.538461538</c:v>
                </c:pt>
                <c:pt idx="14">
                  <c:v>8573923.0769230761</c:v>
                </c:pt>
                <c:pt idx="15">
                  <c:v>9901807.692307692</c:v>
                </c:pt>
                <c:pt idx="16">
                  <c:v>10266230.76923077</c:v>
                </c:pt>
                <c:pt idx="17">
                  <c:v>11599538.46153846</c:v>
                </c:pt>
                <c:pt idx="18">
                  <c:v>9153807.692307692</c:v>
                </c:pt>
                <c:pt idx="19">
                  <c:v>10250730.76923077</c:v>
                </c:pt>
                <c:pt idx="20">
                  <c:v>9131000</c:v>
                </c:pt>
                <c:pt idx="21">
                  <c:v>9720230.7692307699</c:v>
                </c:pt>
                <c:pt idx="22">
                  <c:v>8920615.384615384</c:v>
                </c:pt>
                <c:pt idx="23">
                  <c:v>7982153.846153846</c:v>
                </c:pt>
                <c:pt idx="24">
                  <c:v>6594346.153846154</c:v>
                </c:pt>
                <c:pt idx="25">
                  <c:v>5815615.384615385</c:v>
                </c:pt>
                <c:pt idx="26">
                  <c:v>5848115.384615385</c:v>
                </c:pt>
                <c:pt idx="27">
                  <c:v>6890423.0769230779</c:v>
                </c:pt>
                <c:pt idx="28">
                  <c:v>3773670</c:v>
                </c:pt>
                <c:pt idx="29">
                  <c:v>3180100</c:v>
                </c:pt>
                <c:pt idx="30">
                  <c:v>3251000</c:v>
                </c:pt>
                <c:pt idx="31">
                  <c:v>3342100</c:v>
                </c:pt>
                <c:pt idx="32">
                  <c:v>4340840</c:v>
                </c:pt>
                <c:pt idx="33">
                  <c:v>4750900</c:v>
                </c:pt>
                <c:pt idx="34">
                  <c:v>3422600</c:v>
                </c:pt>
                <c:pt idx="35">
                  <c:v>3937900</c:v>
                </c:pt>
                <c:pt idx="36">
                  <c:v>4128300</c:v>
                </c:pt>
                <c:pt idx="37">
                  <c:v>3279300</c:v>
                </c:pt>
                <c:pt idx="38">
                  <c:v>3868800</c:v>
                </c:pt>
                <c:pt idx="39">
                  <c:v>4140490</c:v>
                </c:pt>
                <c:pt idx="40">
                  <c:v>4284700</c:v>
                </c:pt>
                <c:pt idx="41">
                  <c:v>3662220</c:v>
                </c:pt>
                <c:pt idx="42">
                  <c:v>3964210</c:v>
                </c:pt>
                <c:pt idx="43">
                  <c:v>4806200</c:v>
                </c:pt>
                <c:pt idx="44">
                  <c:v>4995900</c:v>
                </c:pt>
                <c:pt idx="45">
                  <c:v>3716500</c:v>
                </c:pt>
              </c:numCache>
            </c:numRef>
          </c:val>
          <c:smooth val="0"/>
          <c:extLst>
            <c:ext xmlns:c16="http://schemas.microsoft.com/office/drawing/2014/chart" uri="{C3380CC4-5D6E-409C-BE32-E72D297353CC}">
              <c16:uniqueId val="{00000001-3AE0-492F-B66B-BF2C23299138}"/>
            </c:ext>
          </c:extLst>
        </c:ser>
        <c:ser>
          <c:idx val="2"/>
          <c:order val="2"/>
          <c:tx>
            <c:v>Diferencia</c:v>
          </c:tx>
          <c:spPr>
            <a:ln>
              <a:solidFill>
                <a:schemeClr val="tx1"/>
              </a:solidFill>
            </a:ln>
          </c:spPr>
          <c:marker>
            <c:symbol val="none"/>
          </c:marker>
          <c:cat>
            <c:strRef>
              <c:f>'Datos hasta 2011 serie original'!$A$2:$A$47</c:f>
              <c:strCache>
                <c:ptCount val="46"/>
                <c:pt idx="0">
                  <c:v>I-2005</c:v>
                </c:pt>
                <c:pt idx="1">
                  <c:v>II-2005</c:v>
                </c:pt>
                <c:pt idx="2">
                  <c:v>III-2005</c:v>
                </c:pt>
                <c:pt idx="3">
                  <c:v>IV-2005</c:v>
                </c:pt>
                <c:pt idx="4">
                  <c:v>I-2006</c:v>
                </c:pt>
                <c:pt idx="5">
                  <c:v>II-2006</c:v>
                </c:pt>
                <c:pt idx="6">
                  <c:v>III-2006</c:v>
                </c:pt>
                <c:pt idx="7">
                  <c:v>IV-2006</c:v>
                </c:pt>
                <c:pt idx="8">
                  <c:v>I-2007</c:v>
                </c:pt>
                <c:pt idx="9">
                  <c:v>II-2007</c:v>
                </c:pt>
                <c:pt idx="10">
                  <c:v>III-2007</c:v>
                </c:pt>
                <c:pt idx="11">
                  <c:v>IV-2007</c:v>
                </c:pt>
                <c:pt idx="12">
                  <c:v>I-2008</c:v>
                </c:pt>
                <c:pt idx="13">
                  <c:v>II-2008</c:v>
                </c:pt>
                <c:pt idx="14">
                  <c:v>III-2008</c:v>
                </c:pt>
                <c:pt idx="15">
                  <c:v>IV-2008</c:v>
                </c:pt>
                <c:pt idx="16">
                  <c:v>I-2009</c:v>
                </c:pt>
                <c:pt idx="17">
                  <c:v>II-2009</c:v>
                </c:pt>
                <c:pt idx="18">
                  <c:v>III-2009</c:v>
                </c:pt>
                <c:pt idx="19">
                  <c:v>IV-2009</c:v>
                </c:pt>
                <c:pt idx="20">
                  <c:v>I-2010</c:v>
                </c:pt>
                <c:pt idx="21">
                  <c:v>II-2010</c:v>
                </c:pt>
                <c:pt idx="22">
                  <c:v>III-2010</c:v>
                </c:pt>
                <c:pt idx="23">
                  <c:v>IV-2010</c:v>
                </c:pt>
                <c:pt idx="24">
                  <c:v>I-2011</c:v>
                </c:pt>
                <c:pt idx="25">
                  <c:v>II-2011</c:v>
                </c:pt>
                <c:pt idx="26">
                  <c:v>III-2011</c:v>
                </c:pt>
                <c:pt idx="27">
                  <c:v>IV-2011</c:v>
                </c:pt>
                <c:pt idx="28">
                  <c:v>I-2012</c:v>
                </c:pt>
                <c:pt idx="29">
                  <c:v>II-2012</c:v>
                </c:pt>
                <c:pt idx="30">
                  <c:v>III-2012</c:v>
                </c:pt>
                <c:pt idx="31">
                  <c:v>IV-2012</c:v>
                </c:pt>
                <c:pt idx="32">
                  <c:v>I-2013</c:v>
                </c:pt>
                <c:pt idx="33">
                  <c:v>II-2013</c:v>
                </c:pt>
                <c:pt idx="34">
                  <c:v>III-2013</c:v>
                </c:pt>
                <c:pt idx="35">
                  <c:v>IV-2013</c:v>
                </c:pt>
                <c:pt idx="36">
                  <c:v>I-2014</c:v>
                </c:pt>
                <c:pt idx="37">
                  <c:v>II-2014</c:v>
                </c:pt>
                <c:pt idx="38">
                  <c:v>III-2014</c:v>
                </c:pt>
                <c:pt idx="39">
                  <c:v>IV-2014</c:v>
                </c:pt>
                <c:pt idx="40">
                  <c:v>I-2015</c:v>
                </c:pt>
                <c:pt idx="41">
                  <c:v>II-2015</c:v>
                </c:pt>
                <c:pt idx="42">
                  <c:v>III-2015</c:v>
                </c:pt>
                <c:pt idx="43">
                  <c:v>IV-2015</c:v>
                </c:pt>
                <c:pt idx="44">
                  <c:v>I-2016</c:v>
                </c:pt>
                <c:pt idx="45">
                  <c:v>II-2016</c:v>
                </c:pt>
              </c:strCache>
            </c:strRef>
          </c:cat>
          <c:val>
            <c:numRef>
              <c:f>'Datos hasta 2011 serie original'!$H$2:$H$47</c:f>
              <c:numCache>
                <c:formatCode>_(* #,##0_);_(* \(#,##0\);_(* "-"??_);_(@_)</c:formatCode>
                <c:ptCount val="46"/>
                <c:pt idx="0">
                  <c:v>1451430.7692307699</c:v>
                </c:pt>
                <c:pt idx="1">
                  <c:v>646251.53846153803</c:v>
                </c:pt>
                <c:pt idx="2">
                  <c:v>3102286.153846154</c:v>
                </c:pt>
                <c:pt idx="3">
                  <c:v>816917.69230769202</c:v>
                </c:pt>
                <c:pt idx="4">
                  <c:v>-1411953.846153846</c:v>
                </c:pt>
                <c:pt idx="5">
                  <c:v>-4375313.0769230779</c:v>
                </c:pt>
                <c:pt idx="6">
                  <c:v>-3615308.461538462</c:v>
                </c:pt>
                <c:pt idx="7">
                  <c:v>-1610569.2307692301</c:v>
                </c:pt>
                <c:pt idx="8">
                  <c:v>1123068.461538462</c:v>
                </c:pt>
                <c:pt idx="9">
                  <c:v>-1017476.9230769221</c:v>
                </c:pt>
                <c:pt idx="10">
                  <c:v>-238412.30769230798</c:v>
                </c:pt>
                <c:pt idx="11">
                  <c:v>-2210174.615384615</c:v>
                </c:pt>
                <c:pt idx="12">
                  <c:v>-794096.92307692207</c:v>
                </c:pt>
                <c:pt idx="13">
                  <c:v>549231.53846153803</c:v>
                </c:pt>
                <c:pt idx="14">
                  <c:v>3085373.0769230761</c:v>
                </c:pt>
                <c:pt idx="15">
                  <c:v>917707.69230769202</c:v>
                </c:pt>
                <c:pt idx="16">
                  <c:v>4461930.7692307699</c:v>
                </c:pt>
                <c:pt idx="17">
                  <c:v>3968438.4615384601</c:v>
                </c:pt>
                <c:pt idx="18">
                  <c:v>961607.69230769202</c:v>
                </c:pt>
                <c:pt idx="19">
                  <c:v>2733310.7692307699</c:v>
                </c:pt>
                <c:pt idx="20">
                  <c:v>4977100</c:v>
                </c:pt>
                <c:pt idx="21">
                  <c:v>6327330.7692307699</c:v>
                </c:pt>
                <c:pt idx="22">
                  <c:v>6491815.384615384</c:v>
                </c:pt>
                <c:pt idx="23">
                  <c:v>3507453.846153846</c:v>
                </c:pt>
                <c:pt idx="24">
                  <c:v>3653646.153846154</c:v>
                </c:pt>
                <c:pt idx="25">
                  <c:v>1898615.384615385</c:v>
                </c:pt>
                <c:pt idx="26">
                  <c:v>2360185.384615385</c:v>
                </c:pt>
                <c:pt idx="27">
                  <c:v>3573323.0769230779</c:v>
                </c:pt>
                <c:pt idx="28">
                  <c:v>717170</c:v>
                </c:pt>
                <c:pt idx="29">
                  <c:v>-230900</c:v>
                </c:pt>
                <c:pt idx="30">
                  <c:v>-8500</c:v>
                </c:pt>
                <c:pt idx="31">
                  <c:v>977100</c:v>
                </c:pt>
                <c:pt idx="32">
                  <c:v>1104340</c:v>
                </c:pt>
                <c:pt idx="33">
                  <c:v>2973400</c:v>
                </c:pt>
                <c:pt idx="34">
                  <c:v>192100</c:v>
                </c:pt>
                <c:pt idx="35">
                  <c:v>151400</c:v>
                </c:pt>
                <c:pt idx="36">
                  <c:v>2510800</c:v>
                </c:pt>
                <c:pt idx="37">
                  <c:v>233300</c:v>
                </c:pt>
                <c:pt idx="38">
                  <c:v>481300</c:v>
                </c:pt>
                <c:pt idx="39">
                  <c:v>2375490</c:v>
                </c:pt>
                <c:pt idx="40">
                  <c:v>2652200</c:v>
                </c:pt>
                <c:pt idx="41">
                  <c:v>239720</c:v>
                </c:pt>
                <c:pt idx="42">
                  <c:v>622210</c:v>
                </c:pt>
                <c:pt idx="43">
                  <c:v>1354200</c:v>
                </c:pt>
                <c:pt idx="44">
                  <c:v>1829400</c:v>
                </c:pt>
                <c:pt idx="45">
                  <c:v>224000</c:v>
                </c:pt>
              </c:numCache>
            </c:numRef>
          </c:val>
          <c:smooth val="0"/>
          <c:extLst>
            <c:ext xmlns:c16="http://schemas.microsoft.com/office/drawing/2014/chart" uri="{C3380CC4-5D6E-409C-BE32-E72D297353CC}">
              <c16:uniqueId val="{00000002-3AE0-492F-B66B-BF2C23299138}"/>
            </c:ext>
          </c:extLst>
        </c:ser>
        <c:dLbls>
          <c:showLegendKey val="0"/>
          <c:showVal val="0"/>
          <c:showCatName val="0"/>
          <c:showSerName val="0"/>
          <c:showPercent val="0"/>
          <c:showBubbleSize val="0"/>
        </c:dLbls>
        <c:smooth val="0"/>
        <c:axId val="184765824"/>
        <c:axId val="184771712"/>
      </c:lineChart>
      <c:catAx>
        <c:axId val="184765824"/>
        <c:scaling>
          <c:orientation val="minMax"/>
        </c:scaling>
        <c:delete val="0"/>
        <c:axPos val="b"/>
        <c:numFmt formatCode="General" sourceLinked="0"/>
        <c:majorTickMark val="none"/>
        <c:minorTickMark val="none"/>
        <c:tickLblPos val="nextTo"/>
        <c:txPr>
          <a:bodyPr rot="-5400000" vert="horz"/>
          <a:lstStyle/>
          <a:p>
            <a:pPr>
              <a:defRPr/>
            </a:pPr>
            <a:endParaRPr lang="es-PA"/>
          </a:p>
        </c:txPr>
        <c:crossAx val="184771712"/>
        <c:crosses val="autoZero"/>
        <c:auto val="1"/>
        <c:lblAlgn val="ctr"/>
        <c:lblOffset val="100"/>
        <c:noMultiLvlLbl val="0"/>
      </c:catAx>
      <c:valAx>
        <c:axId val="184771712"/>
        <c:scaling>
          <c:orientation val="minMax"/>
        </c:scaling>
        <c:delete val="0"/>
        <c:axPos val="l"/>
        <c:title>
          <c:tx>
            <c:rich>
              <a:bodyPr/>
              <a:lstStyle/>
              <a:p>
                <a:pPr>
                  <a:defRPr/>
                </a:pPr>
                <a:r>
                  <a:rPr lang="es-PA"/>
                  <a:t>En unidades (Cajetillas)</a:t>
                </a:r>
              </a:p>
            </c:rich>
          </c:tx>
          <c:layout/>
          <c:overlay val="0"/>
        </c:title>
        <c:numFmt formatCode="_(* #,##0_);_(* \(#,##0\);_(* &quot;-&quot;??_);_(@_)" sourceLinked="1"/>
        <c:majorTickMark val="none"/>
        <c:minorTickMark val="none"/>
        <c:tickLblPos val="nextTo"/>
        <c:spPr>
          <a:ln>
            <a:solidFill>
              <a:srgbClr val="002060"/>
            </a:solidFill>
          </a:ln>
        </c:spPr>
        <c:crossAx val="184765824"/>
        <c:crosses val="autoZero"/>
        <c:crossBetween val="between"/>
      </c:valAx>
      <c:spPr>
        <a:ln>
          <a:solidFill>
            <a:srgbClr val="002060"/>
          </a:solidFill>
        </a:ln>
      </c:spPr>
    </c:plotArea>
    <c:legend>
      <c:legendPos val="r"/>
      <c:layout>
        <c:manualLayout>
          <c:xMode val="edge"/>
          <c:yMode val="edge"/>
          <c:x val="0.61434958142555218"/>
          <c:y val="0.85543570042325989"/>
          <c:w val="0.36877133125265898"/>
          <c:h val="0.13573283044161033"/>
        </c:manualLayout>
      </c:layout>
      <c:overlay val="0"/>
      <c:spPr>
        <a:solidFill>
          <a:schemeClr val="bg1"/>
        </a:solidFill>
        <a:ln>
          <a:solidFill>
            <a:schemeClr val="tx1"/>
          </a:solidFill>
        </a:ln>
      </c:spPr>
    </c:legend>
    <c:plotVisOnly val="1"/>
    <c:dispBlanksAs val="gap"/>
    <c:showDLblsOverMax val="0"/>
  </c:chart>
  <c:spPr>
    <a:ln>
      <a:solidFill>
        <a:srgbClr val="002060"/>
      </a:solidFill>
    </a:ln>
  </c:spPr>
  <c:txPr>
    <a:bodyPr/>
    <a:lstStyle/>
    <a:p>
      <a:pPr>
        <a:defRPr>
          <a:solidFill>
            <a:srgbClr val="002060"/>
          </a:solidFill>
        </a:defRPr>
      </a:pPr>
      <a:endParaRPr lang="es-PA"/>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s-PA" sz="1600" dirty="0"/>
              <a:t>Distribución</a:t>
            </a:r>
            <a:r>
              <a:rPr lang="es-PA" sz="1600" baseline="0" dirty="0"/>
              <a:t> del ingreso y de la compra de cigarrillos manufacturados ilegales.  Panamá, EMTA 2013</a:t>
            </a:r>
            <a:endParaRPr lang="es-PA" sz="1600" dirty="0"/>
          </a:p>
        </c:rich>
      </c:tx>
      <c:layout>
        <c:manualLayout>
          <c:xMode val="edge"/>
          <c:yMode val="edge"/>
          <c:x val="0.14855691777067911"/>
          <c:y val="2.3899958828104067E-2"/>
        </c:manualLayout>
      </c:layout>
      <c:overlay val="0"/>
      <c:spPr>
        <a:solidFill>
          <a:schemeClr val="accent2">
            <a:alpha val="50000"/>
          </a:schemeClr>
        </a:solidFill>
        <a:scene3d>
          <a:camera prst="orthographicFront"/>
          <a:lightRig rig="threePt" dir="t"/>
        </a:scene3d>
        <a:sp3d>
          <a:bevelT/>
        </a:sp3d>
      </c:spPr>
    </c:title>
    <c:autoTitleDeleted val="0"/>
    <c:plotArea>
      <c:layout>
        <c:manualLayout>
          <c:layoutTarget val="inner"/>
          <c:xMode val="edge"/>
          <c:yMode val="edge"/>
          <c:x val="9.5000202994351218E-2"/>
          <c:y val="0.13136820151942918"/>
          <c:w val="0.87560506157188012"/>
          <c:h val="0.77522021987164169"/>
        </c:manualLayout>
      </c:layout>
      <c:scatterChart>
        <c:scatterStyle val="smoothMarker"/>
        <c:varyColors val="0"/>
        <c:ser>
          <c:idx val="0"/>
          <c:order val="0"/>
          <c:tx>
            <c:v>Línea de equidad</c:v>
          </c:tx>
          <c:marker>
            <c:symbol val="none"/>
          </c:marker>
          <c:xVal>
            <c:numRef>
              <c:f>'C:\Users\Víctor Hugo Herrera\Documents\INSP\[Tablas para paper GATS.xlsx]Gasto compra ilegal GINI'!$O$6:$O$15</c:f>
              <c:numCache>
                <c:formatCode>General</c:formatCode>
                <c:ptCount val="10"/>
                <c:pt idx="0">
                  <c:v>0</c:v>
                </c:pt>
                <c:pt idx="1">
                  <c:v>10</c:v>
                </c:pt>
                <c:pt idx="2">
                  <c:v>20</c:v>
                </c:pt>
                <c:pt idx="3">
                  <c:v>30</c:v>
                </c:pt>
                <c:pt idx="4">
                  <c:v>40</c:v>
                </c:pt>
                <c:pt idx="5">
                  <c:v>50</c:v>
                </c:pt>
                <c:pt idx="6">
                  <c:v>60</c:v>
                </c:pt>
                <c:pt idx="7">
                  <c:v>80</c:v>
                </c:pt>
                <c:pt idx="8">
                  <c:v>90</c:v>
                </c:pt>
                <c:pt idx="9">
                  <c:v>100</c:v>
                </c:pt>
              </c:numCache>
            </c:numRef>
          </c:xVal>
          <c:yVal>
            <c:numRef>
              <c:f>'C:\Users\Víctor Hugo Herrera\Documents\INSP\[Tablas para paper GATS.xlsx]Gasto compra ilegal GINI'!$P$6:$P$15</c:f>
              <c:numCache>
                <c:formatCode>General</c:formatCode>
                <c:ptCount val="10"/>
                <c:pt idx="0">
                  <c:v>0</c:v>
                </c:pt>
                <c:pt idx="1">
                  <c:v>10</c:v>
                </c:pt>
                <c:pt idx="2">
                  <c:v>20</c:v>
                </c:pt>
                <c:pt idx="3">
                  <c:v>30</c:v>
                </c:pt>
                <c:pt idx="4">
                  <c:v>40</c:v>
                </c:pt>
                <c:pt idx="5">
                  <c:v>50</c:v>
                </c:pt>
                <c:pt idx="6">
                  <c:v>60</c:v>
                </c:pt>
                <c:pt idx="7">
                  <c:v>80</c:v>
                </c:pt>
                <c:pt idx="8">
                  <c:v>90</c:v>
                </c:pt>
                <c:pt idx="9">
                  <c:v>100</c:v>
                </c:pt>
              </c:numCache>
            </c:numRef>
          </c:yVal>
          <c:smooth val="1"/>
          <c:extLst>
            <c:ext xmlns:c16="http://schemas.microsoft.com/office/drawing/2014/chart" uri="{C3380CC4-5D6E-409C-BE32-E72D297353CC}">
              <c16:uniqueId val="{00000000-4FBA-4EBB-9558-B02AF3827BFB}"/>
            </c:ext>
          </c:extLst>
        </c:ser>
        <c:ser>
          <c:idx val="1"/>
          <c:order val="1"/>
          <c:tx>
            <c:v>Distribución de la compra ilegal</c:v>
          </c:tx>
          <c:marker>
            <c:symbol val="none"/>
          </c:marker>
          <c:xVal>
            <c:numRef>
              <c:f>'C:\Users\Víctor Hugo Herrera\Documents\INSP\[Tablas para paper GATS.xlsx]Gasto compra ilegal GINI'!$J$4:$J$22</c:f>
              <c:numCache>
                <c:formatCode>General</c:formatCode>
                <c:ptCount val="19"/>
                <c:pt idx="0">
                  <c:v>0</c:v>
                </c:pt>
                <c:pt idx="1">
                  <c:v>14.9</c:v>
                </c:pt>
                <c:pt idx="2">
                  <c:v>23.111027664612841</c:v>
                </c:pt>
                <c:pt idx="3">
                  <c:v>30.342901755673616</c:v>
                </c:pt>
                <c:pt idx="4">
                  <c:v>36.626563242895458</c:v>
                </c:pt>
                <c:pt idx="5">
                  <c:v>41.214753144470961</c:v>
                </c:pt>
                <c:pt idx="6">
                  <c:v>51.670057860299259</c:v>
                </c:pt>
                <c:pt idx="7">
                  <c:v>54.564384578812202</c:v>
                </c:pt>
                <c:pt idx="8">
                  <c:v>59.254397698245931</c:v>
                </c:pt>
                <c:pt idx="9">
                  <c:v>73.366814650285505</c:v>
                </c:pt>
                <c:pt idx="10">
                  <c:v>80.324679840242396</c:v>
                </c:pt>
                <c:pt idx="11">
                  <c:v>84.478259861850162</c:v>
                </c:pt>
                <c:pt idx="12">
                  <c:v>93.216078718648831</c:v>
                </c:pt>
                <c:pt idx="13">
                  <c:v>99.879001115357056</c:v>
                </c:pt>
                <c:pt idx="14">
                  <c:v>99.992508666982175</c:v>
                </c:pt>
                <c:pt idx="15">
                  <c:v>99.992508666982175</c:v>
                </c:pt>
                <c:pt idx="16">
                  <c:v>100.04717394878719</c:v>
                </c:pt>
                <c:pt idx="17">
                  <c:v>100.04717394878719</c:v>
                </c:pt>
                <c:pt idx="18">
                  <c:v>100.04717394878719</c:v>
                </c:pt>
              </c:numCache>
            </c:numRef>
          </c:xVal>
          <c:yVal>
            <c:numRef>
              <c:f>'C:\Users\Víctor Hugo Herrera\Documents\INSP\[Tablas para paper GATS.xlsx]Gasto compra ilegal GINI'!$L$4:$L$22</c:f>
              <c:numCache>
                <c:formatCode>General</c:formatCode>
                <c:ptCount val="19"/>
                <c:pt idx="0">
                  <c:v>0</c:v>
                </c:pt>
                <c:pt idx="1">
                  <c:v>1.9</c:v>
                </c:pt>
                <c:pt idx="2">
                  <c:v>4.3843973574275248</c:v>
                </c:pt>
                <c:pt idx="3">
                  <c:v>7.2013086425116324</c:v>
                </c:pt>
                <c:pt idx="4">
                  <c:v>10.195211043363921</c:v>
                </c:pt>
                <c:pt idx="5">
                  <c:v>12.780211891391627</c:v>
                </c:pt>
                <c:pt idx="6">
                  <c:v>19.579799783349351</c:v>
                </c:pt>
                <c:pt idx="7">
                  <c:v>21.839590341485735</c:v>
                </c:pt>
                <c:pt idx="8">
                  <c:v>26.316936753417075</c:v>
                </c:pt>
                <c:pt idx="9">
                  <c:v>43.470441615530035</c:v>
                </c:pt>
                <c:pt idx="10">
                  <c:v>54.347463358266793</c:v>
                </c:pt>
                <c:pt idx="11">
                  <c:v>62.285161316031505</c:v>
                </c:pt>
                <c:pt idx="12">
                  <c:v>82.022404094259656</c:v>
                </c:pt>
                <c:pt idx="13">
                  <c:v>99.390039075303122</c:v>
                </c:pt>
                <c:pt idx="14">
                  <c:v>99.725384534313733</c:v>
                </c:pt>
                <c:pt idx="15">
                  <c:v>99.725384534313733</c:v>
                </c:pt>
                <c:pt idx="16">
                  <c:v>99.962932952257205</c:v>
                </c:pt>
                <c:pt idx="17">
                  <c:v>99.962932952257205</c:v>
                </c:pt>
                <c:pt idx="18">
                  <c:v>99.962932952257205</c:v>
                </c:pt>
              </c:numCache>
            </c:numRef>
          </c:yVal>
          <c:smooth val="1"/>
          <c:extLst>
            <c:ext xmlns:c16="http://schemas.microsoft.com/office/drawing/2014/chart" uri="{C3380CC4-5D6E-409C-BE32-E72D297353CC}">
              <c16:uniqueId val="{00000001-4FBA-4EBB-9558-B02AF3827BFB}"/>
            </c:ext>
          </c:extLst>
        </c:ser>
        <c:ser>
          <c:idx val="2"/>
          <c:order val="2"/>
          <c:tx>
            <c:v>Curva de Lorenz ingresos</c:v>
          </c:tx>
          <c:marker>
            <c:symbol val="none"/>
          </c:marker>
          <c:xVal>
            <c:numRef>
              <c:f>'C:\Users\Víctor Hugo Herrera\Documents\INSP\[Tablas para paper GATS.xlsx]Lorenz ingresos'!$G$4:$G$22</c:f>
              <c:numCache>
                <c:formatCode>General</c:formatCode>
                <c:ptCount val="19"/>
                <c:pt idx="0">
                  <c:v>0</c:v>
                </c:pt>
                <c:pt idx="1">
                  <c:v>6.3</c:v>
                </c:pt>
                <c:pt idx="2">
                  <c:v>10.278590445402834</c:v>
                </c:pt>
                <c:pt idx="3">
                  <c:v>16.518188235168303</c:v>
                </c:pt>
                <c:pt idx="4">
                  <c:v>19.076314319494657</c:v>
                </c:pt>
                <c:pt idx="5">
                  <c:v>21.803920764432689</c:v>
                </c:pt>
                <c:pt idx="6">
                  <c:v>25.763513336256715</c:v>
                </c:pt>
                <c:pt idx="7">
                  <c:v>32.618467919329845</c:v>
                </c:pt>
                <c:pt idx="8">
                  <c:v>37.566856412381362</c:v>
                </c:pt>
                <c:pt idx="9">
                  <c:v>47.664312310955154</c:v>
                </c:pt>
                <c:pt idx="10">
                  <c:v>60.274312294713759</c:v>
                </c:pt>
                <c:pt idx="11">
                  <c:v>70.438051592670917</c:v>
                </c:pt>
                <c:pt idx="12">
                  <c:v>75.761691032437355</c:v>
                </c:pt>
                <c:pt idx="13">
                  <c:v>80.513848734338836</c:v>
                </c:pt>
                <c:pt idx="14">
                  <c:v>84.924315056244481</c:v>
                </c:pt>
                <c:pt idx="15">
                  <c:v>88.204176188070363</c:v>
                </c:pt>
                <c:pt idx="16">
                  <c:v>93.914360769481092</c:v>
                </c:pt>
                <c:pt idx="17">
                  <c:v>96.719714075983632</c:v>
                </c:pt>
                <c:pt idx="18">
                  <c:v>100.00934022505049</c:v>
                </c:pt>
              </c:numCache>
            </c:numRef>
          </c:xVal>
          <c:yVal>
            <c:numRef>
              <c:f>'C:\Users\Víctor Hugo Herrera\Documents\INSP\[Tablas para paper GATS.xlsx]Lorenz ingresos'!$I$4:$I$22</c:f>
              <c:numCache>
                <c:formatCode>General</c:formatCode>
                <c:ptCount val="19"/>
                <c:pt idx="0">
                  <c:v>0</c:v>
                </c:pt>
                <c:pt idx="1">
                  <c:v>0.4</c:v>
                </c:pt>
                <c:pt idx="2">
                  <c:v>0.99750918374926434</c:v>
                </c:pt>
                <c:pt idx="3">
                  <c:v>2.2038519242743848</c:v>
                </c:pt>
                <c:pt idx="4">
                  <c:v>2.8088285706005749</c:v>
                </c:pt>
                <c:pt idx="5">
                  <c:v>3.5715971928822396</c:v>
                </c:pt>
                <c:pt idx="6">
                  <c:v>4.8497659692824389</c:v>
                </c:pt>
                <c:pt idx="7">
                  <c:v>7.506310033320049</c:v>
                </c:pt>
                <c:pt idx="8">
                  <c:v>9.8510907506389866</c:v>
                </c:pt>
                <c:pt idx="9">
                  <c:v>15.943025485868645</c:v>
                </c:pt>
                <c:pt idx="10">
                  <c:v>25.727575982828199</c:v>
                </c:pt>
                <c:pt idx="11">
                  <c:v>35.368470038082251</c:v>
                </c:pt>
                <c:pt idx="12">
                  <c:v>41.337226870903294</c:v>
                </c:pt>
                <c:pt idx="13">
                  <c:v>47.485576819028218</c:v>
                </c:pt>
                <c:pt idx="14">
                  <c:v>53.953189296641881</c:v>
                </c:pt>
                <c:pt idx="15">
                  <c:v>59.329031620311</c:v>
                </c:pt>
                <c:pt idx="16">
                  <c:v>71.645395299566971</c:v>
                </c:pt>
                <c:pt idx="17">
                  <c:v>80.117622773667335</c:v>
                </c:pt>
                <c:pt idx="18">
                  <c:v>99.992785192377454</c:v>
                </c:pt>
              </c:numCache>
            </c:numRef>
          </c:yVal>
          <c:smooth val="1"/>
          <c:extLst>
            <c:ext xmlns:c16="http://schemas.microsoft.com/office/drawing/2014/chart" uri="{C3380CC4-5D6E-409C-BE32-E72D297353CC}">
              <c16:uniqueId val="{00000002-4FBA-4EBB-9558-B02AF3827BFB}"/>
            </c:ext>
          </c:extLst>
        </c:ser>
        <c:dLbls>
          <c:showLegendKey val="0"/>
          <c:showVal val="0"/>
          <c:showCatName val="0"/>
          <c:showSerName val="0"/>
          <c:showPercent val="0"/>
          <c:showBubbleSize val="0"/>
        </c:dLbls>
        <c:axId val="329746688"/>
        <c:axId val="329748864"/>
      </c:scatterChart>
      <c:valAx>
        <c:axId val="329746688"/>
        <c:scaling>
          <c:orientation val="minMax"/>
          <c:max val="100"/>
          <c:min val="0"/>
        </c:scaling>
        <c:delete val="0"/>
        <c:axPos val="b"/>
        <c:majorGridlines/>
        <c:title>
          <c:tx>
            <c:rich>
              <a:bodyPr/>
              <a:lstStyle/>
              <a:p>
                <a:pPr>
                  <a:defRPr/>
                </a:pPr>
                <a:r>
                  <a:rPr lang="es-PA"/>
                  <a:t>Porcentaje de individuos</a:t>
                </a:r>
              </a:p>
            </c:rich>
          </c:tx>
          <c:layout/>
          <c:overlay val="0"/>
        </c:title>
        <c:numFmt formatCode="General" sourceLinked="1"/>
        <c:majorTickMark val="out"/>
        <c:minorTickMark val="out"/>
        <c:tickLblPos val="nextTo"/>
        <c:crossAx val="329748864"/>
        <c:crosses val="autoZero"/>
        <c:crossBetween val="midCat"/>
        <c:minorUnit val="2"/>
      </c:valAx>
      <c:valAx>
        <c:axId val="329748864"/>
        <c:scaling>
          <c:orientation val="minMax"/>
          <c:max val="100"/>
        </c:scaling>
        <c:delete val="0"/>
        <c:axPos val="l"/>
        <c:majorGridlines/>
        <c:title>
          <c:tx>
            <c:rich>
              <a:bodyPr/>
              <a:lstStyle/>
              <a:p>
                <a:pPr>
                  <a:defRPr/>
                </a:pPr>
                <a:r>
                  <a:rPr lang="es-PA"/>
                  <a:t>Porcentaje de ingresos</a:t>
                </a:r>
              </a:p>
            </c:rich>
          </c:tx>
          <c:layout/>
          <c:overlay val="0"/>
        </c:title>
        <c:numFmt formatCode="General" sourceLinked="1"/>
        <c:majorTickMark val="out"/>
        <c:minorTickMark val="out"/>
        <c:tickLblPos val="nextTo"/>
        <c:crossAx val="329746688"/>
        <c:crosses val="autoZero"/>
        <c:crossBetween val="midCat"/>
      </c:valAx>
      <c:spPr>
        <a:solidFill>
          <a:schemeClr val="tx2">
            <a:lumMod val="60000"/>
            <a:lumOff val="40000"/>
            <a:alpha val="26000"/>
          </a:schemeClr>
        </a:solidFill>
        <a:ln>
          <a:noFill/>
        </a:ln>
        <a:scene3d>
          <a:camera prst="orthographicFront"/>
          <a:lightRig rig="threePt" dir="t"/>
        </a:scene3d>
        <a:sp3d>
          <a:bevelT/>
        </a:sp3d>
      </c:spPr>
    </c:plotArea>
    <c:legend>
      <c:legendPos val="r"/>
      <c:layout>
        <c:manualLayout>
          <c:xMode val="edge"/>
          <c:yMode val="edge"/>
          <c:x val="0.67999486055210956"/>
          <c:y val="0.70879171727136403"/>
          <c:w val="0.27573184077123025"/>
          <c:h val="0.10955085927012842"/>
        </c:manualLayout>
      </c:layout>
      <c:overlay val="0"/>
      <c:spPr>
        <a:solidFill>
          <a:schemeClr val="bg1"/>
        </a:solidFill>
        <a:ln>
          <a:solidFill>
            <a:srgbClr val="000000"/>
          </a:solidFill>
        </a:ln>
      </c:spPr>
    </c:legend>
    <c:plotVisOnly val="1"/>
    <c:dispBlanksAs val="gap"/>
    <c:showDLblsOverMax val="0"/>
  </c:chart>
  <c:spPr>
    <a:solidFill>
      <a:schemeClr val="tx2">
        <a:lumMod val="40000"/>
        <a:lumOff val="60000"/>
        <a:alpha val="13000"/>
      </a:schemeClr>
    </a:solidFill>
    <a:ln>
      <a:noFill/>
    </a:ln>
    <a:scene3d>
      <a:camera prst="orthographicFront"/>
      <a:lightRig rig="threePt" dir="t"/>
    </a:scene3d>
    <a:sp3d>
      <a:bevelT/>
    </a:sp3d>
  </c:sp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002060"/>
                </a:solidFill>
                <a:latin typeface="Arial" panose="020B0604020202020204" pitchFamily="34" charset="0"/>
                <a:cs typeface="Arial" panose="020B0604020202020204" pitchFamily="34" charset="0"/>
              </a:defRPr>
            </a:pPr>
            <a:r>
              <a:rPr lang="es-PA" sz="1200" dirty="0" smtClean="0">
                <a:solidFill>
                  <a:srgbClr val="002060"/>
                </a:solidFill>
                <a:latin typeface="Arial" panose="020B0604020202020204" pitchFamily="34" charset="0"/>
                <a:cs typeface="Arial" panose="020B0604020202020204" pitchFamily="34" charset="0"/>
              </a:rPr>
              <a:t>Razones</a:t>
            </a:r>
            <a:r>
              <a:rPr lang="es-PA" sz="1200" baseline="0" dirty="0" smtClean="0">
                <a:solidFill>
                  <a:srgbClr val="002060"/>
                </a:solidFill>
                <a:latin typeface="Arial" panose="020B0604020202020204" pitchFamily="34" charset="0"/>
                <a:cs typeface="Arial" panose="020B0604020202020204" pitchFamily="34" charset="0"/>
              </a:rPr>
              <a:t> </a:t>
            </a:r>
            <a:r>
              <a:rPr lang="es-PA" sz="1200" baseline="0" dirty="0">
                <a:solidFill>
                  <a:srgbClr val="002060"/>
                </a:solidFill>
                <a:latin typeface="Arial" panose="020B0604020202020204" pitchFamily="34" charset="0"/>
                <a:cs typeface="Arial" panose="020B0604020202020204" pitchFamily="34" charset="0"/>
              </a:rPr>
              <a:t>de momios (OR)</a:t>
            </a:r>
            <a:r>
              <a:rPr lang="es-PA" sz="1200" dirty="0">
                <a:solidFill>
                  <a:srgbClr val="002060"/>
                </a:solidFill>
                <a:latin typeface="Arial" panose="020B0604020202020204" pitchFamily="34" charset="0"/>
                <a:cs typeface="Arial" panose="020B0604020202020204" pitchFamily="34" charset="0"/>
              </a:rPr>
              <a:t> de las variables</a:t>
            </a:r>
            <a:r>
              <a:rPr lang="es-PA" sz="1200" baseline="0" dirty="0">
                <a:solidFill>
                  <a:srgbClr val="002060"/>
                </a:solidFill>
                <a:latin typeface="Arial" panose="020B0604020202020204" pitchFamily="34" charset="0"/>
                <a:cs typeface="Arial" panose="020B0604020202020204" pitchFamily="34" charset="0"/>
              </a:rPr>
              <a:t> sociodemográficas y socioeconómicas </a:t>
            </a:r>
            <a:r>
              <a:rPr lang="es-PA" sz="1200" dirty="0">
                <a:solidFill>
                  <a:srgbClr val="002060"/>
                </a:solidFill>
                <a:latin typeface="Arial" panose="020B0604020202020204" pitchFamily="34" charset="0"/>
                <a:cs typeface="Arial" panose="020B0604020202020204" pitchFamily="34" charset="0"/>
              </a:rPr>
              <a:t> respecto de la compra ilegal de cigarrillos </a:t>
            </a:r>
            <a:r>
              <a:rPr lang="es-PA" sz="1200" baseline="0" dirty="0">
                <a:solidFill>
                  <a:srgbClr val="002060"/>
                </a:solidFill>
                <a:latin typeface="Arial" panose="020B0604020202020204" pitchFamily="34" charset="0"/>
                <a:cs typeface="Arial" panose="020B0604020202020204" pitchFamily="34" charset="0"/>
              </a:rPr>
              <a:t>en los últimos doce </a:t>
            </a:r>
            <a:r>
              <a:rPr lang="es-PA" sz="1200" baseline="0" dirty="0" smtClean="0">
                <a:solidFill>
                  <a:srgbClr val="002060"/>
                </a:solidFill>
                <a:latin typeface="Arial" panose="020B0604020202020204" pitchFamily="34" charset="0"/>
                <a:cs typeface="Arial" panose="020B0604020202020204" pitchFamily="34" charset="0"/>
              </a:rPr>
              <a:t>meses.  Regresión logística binaria.  </a:t>
            </a:r>
          </a:p>
          <a:p>
            <a:pPr>
              <a:defRPr sz="1200">
                <a:solidFill>
                  <a:srgbClr val="002060"/>
                </a:solidFill>
                <a:latin typeface="Arial" panose="020B0604020202020204" pitchFamily="34" charset="0"/>
                <a:cs typeface="Arial" panose="020B0604020202020204" pitchFamily="34" charset="0"/>
              </a:defRPr>
            </a:pPr>
            <a:r>
              <a:rPr lang="es-PA" sz="1200" baseline="0" dirty="0" smtClean="0">
                <a:solidFill>
                  <a:srgbClr val="002060"/>
                </a:solidFill>
                <a:latin typeface="Arial" panose="020B0604020202020204" pitchFamily="34" charset="0"/>
                <a:cs typeface="Arial" panose="020B0604020202020204" pitchFamily="34" charset="0"/>
              </a:rPr>
              <a:t>EMTA, Panamá 2013. </a:t>
            </a:r>
            <a:endParaRPr lang="es-PA" sz="1200" baseline="0" dirty="0">
              <a:solidFill>
                <a:srgbClr val="002060"/>
              </a:solidFill>
              <a:latin typeface="Arial" panose="020B0604020202020204" pitchFamily="34" charset="0"/>
              <a:cs typeface="Arial" panose="020B0604020202020204" pitchFamily="34" charset="0"/>
            </a:endParaRPr>
          </a:p>
        </c:rich>
      </c:tx>
      <c:layout>
        <c:manualLayout>
          <c:xMode val="edge"/>
          <c:yMode val="edge"/>
          <c:x val="0.10024938064965128"/>
          <c:y val="2.2746571491668219E-3"/>
        </c:manualLayout>
      </c:layout>
      <c:overlay val="0"/>
      <c:spPr>
        <a:solidFill>
          <a:schemeClr val="accent2">
            <a:alpha val="50000"/>
          </a:schemeClr>
        </a:solidFill>
        <a:ln>
          <a:noFill/>
        </a:ln>
        <a:scene3d>
          <a:camera prst="orthographicFront"/>
          <a:lightRig rig="threePt" dir="t"/>
        </a:scene3d>
        <a:sp3d>
          <a:bevelT/>
        </a:sp3d>
      </c:spPr>
    </c:title>
    <c:autoTitleDeleted val="0"/>
    <c:plotArea>
      <c:layout>
        <c:manualLayout>
          <c:layoutTarget val="inner"/>
          <c:xMode val="edge"/>
          <c:yMode val="edge"/>
          <c:x val="0.3094668375918127"/>
          <c:y val="0.11511034327997698"/>
          <c:w val="0.65913877611882032"/>
          <c:h val="0.77174927005434246"/>
        </c:manualLayout>
      </c:layout>
      <c:scatterChart>
        <c:scatterStyle val="lineMarker"/>
        <c:varyColors val="0"/>
        <c:ser>
          <c:idx val="0"/>
          <c:order val="0"/>
          <c:tx>
            <c:strRef>
              <c:f>'Datos OR 1'!$A$2:$A$4</c:f>
              <c:strCache>
                <c:ptCount val="3"/>
                <c:pt idx="0">
                  <c:v>Hombre</c:v>
                </c:pt>
              </c:strCache>
            </c:strRef>
          </c:tx>
          <c:spPr>
            <a:ln>
              <a:solidFill>
                <a:schemeClr val="tx1"/>
              </a:solidFill>
            </a:ln>
          </c:spPr>
          <c:marker>
            <c:symbol val="circle"/>
            <c:size val="7"/>
            <c:spPr>
              <a:solidFill>
                <a:schemeClr val="accent2"/>
              </a:solidFill>
              <a:ln>
                <a:solidFill>
                  <a:schemeClr val="tx1"/>
                </a:solidFill>
              </a:ln>
            </c:spPr>
          </c:marker>
          <c:dLbls>
            <c:delete val="1"/>
          </c:dLbls>
          <c:xVal>
            <c:numRef>
              <c:f>'Datos OR 1'!$C$2:$C$4</c:f>
              <c:numCache>
                <c:formatCode>####.000</c:formatCode>
                <c:ptCount val="3"/>
                <c:pt idx="0">
                  <c:v>2.7074315596832697</c:v>
                </c:pt>
                <c:pt idx="1">
                  <c:v>2.60761931455332</c:v>
                </c:pt>
                <c:pt idx="2">
                  <c:v>2.8110643334549112</c:v>
                </c:pt>
              </c:numCache>
            </c:numRef>
          </c:xVal>
          <c:yVal>
            <c:numRef>
              <c:f>'Datos OR 1'!$D$2:$D$4</c:f>
              <c:numCache>
                <c:formatCode>0</c:formatCode>
                <c:ptCount val="3"/>
                <c:pt idx="0">
                  <c:v>17</c:v>
                </c:pt>
                <c:pt idx="1">
                  <c:v>17</c:v>
                </c:pt>
                <c:pt idx="2">
                  <c:v>17</c:v>
                </c:pt>
              </c:numCache>
            </c:numRef>
          </c:yVal>
          <c:smooth val="0"/>
          <c:extLst>
            <c:ext xmlns:c16="http://schemas.microsoft.com/office/drawing/2014/chart" uri="{C3380CC4-5D6E-409C-BE32-E72D297353CC}">
              <c16:uniqueId val="{00000000-BD1D-4E4D-B4B7-690516E15599}"/>
            </c:ext>
          </c:extLst>
        </c:ser>
        <c:ser>
          <c:idx val="1"/>
          <c:order val="1"/>
          <c:tx>
            <c:strRef>
              <c:f>'Datos OR 1'!$A$11:$A$13</c:f>
              <c:strCache>
                <c:ptCount val="3"/>
                <c:pt idx="0">
                  <c:v>Educación primaria</c:v>
                </c:pt>
              </c:strCache>
            </c:strRef>
          </c:tx>
          <c:spPr>
            <a:ln>
              <a:solidFill>
                <a:schemeClr val="tx1"/>
              </a:solidFill>
            </a:ln>
          </c:spPr>
          <c:marker>
            <c:symbol val="circle"/>
            <c:size val="7"/>
            <c:spPr>
              <a:solidFill>
                <a:schemeClr val="accent3"/>
              </a:solidFill>
              <a:ln>
                <a:solidFill>
                  <a:schemeClr val="tx1"/>
                </a:solidFill>
              </a:ln>
            </c:spPr>
          </c:marker>
          <c:dLbls>
            <c:delete val="1"/>
          </c:dLbls>
          <c:xVal>
            <c:numRef>
              <c:f>'Datos OR 1'!$C$11:$C$13</c:f>
              <c:numCache>
                <c:formatCode>####.000</c:formatCode>
                <c:ptCount val="3"/>
                <c:pt idx="0">
                  <c:v>0.38622310800263648</c:v>
                </c:pt>
                <c:pt idx="1">
                  <c:v>0.36759252107789947</c:v>
                </c:pt>
                <c:pt idx="2">
                  <c:v>0.40579794365186439</c:v>
                </c:pt>
              </c:numCache>
            </c:numRef>
          </c:xVal>
          <c:yVal>
            <c:numRef>
              <c:f>'Datos OR 1'!$D$11:$D$13</c:f>
              <c:numCache>
                <c:formatCode>0</c:formatCode>
                <c:ptCount val="3"/>
                <c:pt idx="0">
                  <c:v>14</c:v>
                </c:pt>
                <c:pt idx="1">
                  <c:v>14</c:v>
                </c:pt>
                <c:pt idx="2">
                  <c:v>14</c:v>
                </c:pt>
              </c:numCache>
            </c:numRef>
          </c:yVal>
          <c:smooth val="0"/>
          <c:extLst>
            <c:ext xmlns:c16="http://schemas.microsoft.com/office/drawing/2014/chart" uri="{C3380CC4-5D6E-409C-BE32-E72D297353CC}">
              <c16:uniqueId val="{00000001-BD1D-4E4D-B4B7-690516E15599}"/>
            </c:ext>
          </c:extLst>
        </c:ser>
        <c:ser>
          <c:idx val="2"/>
          <c:order val="2"/>
          <c:tx>
            <c:strRef>
              <c:f>'Datos OR 1'!$A$14:$A$16</c:f>
              <c:strCache>
                <c:ptCount val="3"/>
                <c:pt idx="0">
                  <c:v>Educación secundaria</c:v>
                </c:pt>
              </c:strCache>
            </c:strRef>
          </c:tx>
          <c:spPr>
            <a:ln>
              <a:solidFill>
                <a:schemeClr val="tx1"/>
              </a:solidFill>
            </a:ln>
          </c:spPr>
          <c:marker>
            <c:symbol val="circle"/>
            <c:size val="7"/>
            <c:spPr>
              <a:solidFill>
                <a:schemeClr val="accent4"/>
              </a:solidFill>
              <a:ln>
                <a:solidFill>
                  <a:schemeClr val="tx1"/>
                </a:solidFill>
              </a:ln>
            </c:spPr>
          </c:marker>
          <c:dLbls>
            <c:delete val="1"/>
          </c:dLbls>
          <c:xVal>
            <c:numRef>
              <c:f>'Datos OR 1'!$C$14:$C$16</c:f>
              <c:numCache>
                <c:formatCode>####.000</c:formatCode>
                <c:ptCount val="3"/>
                <c:pt idx="0">
                  <c:v>0.33275872688082248</c:v>
                </c:pt>
                <c:pt idx="1">
                  <c:v>0.31473632354751224</c:v>
                </c:pt>
                <c:pt idx="2">
                  <c:v>0.35181312746900145</c:v>
                </c:pt>
              </c:numCache>
            </c:numRef>
          </c:xVal>
          <c:yVal>
            <c:numRef>
              <c:f>'Datos OR 1'!$D$14:$D$16</c:f>
              <c:numCache>
                <c:formatCode>0</c:formatCode>
                <c:ptCount val="3"/>
                <c:pt idx="0">
                  <c:v>13</c:v>
                </c:pt>
                <c:pt idx="1">
                  <c:v>13</c:v>
                </c:pt>
                <c:pt idx="2">
                  <c:v>13</c:v>
                </c:pt>
              </c:numCache>
            </c:numRef>
          </c:yVal>
          <c:smooth val="0"/>
          <c:extLst>
            <c:ext xmlns:c16="http://schemas.microsoft.com/office/drawing/2014/chart" uri="{C3380CC4-5D6E-409C-BE32-E72D297353CC}">
              <c16:uniqueId val="{00000002-BD1D-4E4D-B4B7-690516E15599}"/>
            </c:ext>
          </c:extLst>
        </c:ser>
        <c:ser>
          <c:idx val="3"/>
          <c:order val="3"/>
          <c:tx>
            <c:strRef>
              <c:f>'Datos OR 1'!$A$17:$A$19</c:f>
              <c:strCache>
                <c:ptCount val="3"/>
                <c:pt idx="0">
                  <c:v>Educación Superior</c:v>
                </c:pt>
              </c:strCache>
            </c:strRef>
          </c:tx>
          <c:spPr>
            <a:ln>
              <a:solidFill>
                <a:schemeClr val="tx1"/>
              </a:solidFill>
            </a:ln>
          </c:spPr>
          <c:marker>
            <c:symbol val="circle"/>
            <c:size val="7"/>
            <c:spPr>
              <a:solidFill>
                <a:srgbClr val="FF0000"/>
              </a:solidFill>
              <a:ln>
                <a:solidFill>
                  <a:schemeClr val="tx1"/>
                </a:solidFill>
              </a:ln>
            </c:spPr>
          </c:marker>
          <c:dLbls>
            <c:delete val="1"/>
          </c:dLbls>
          <c:xVal>
            <c:numRef>
              <c:f>'Datos OR 1'!$C$17:$C$19</c:f>
              <c:numCache>
                <c:formatCode>####.000</c:formatCode>
                <c:ptCount val="3"/>
                <c:pt idx="0">
                  <c:v>6.8501710213564618E-2</c:v>
                </c:pt>
                <c:pt idx="1">
                  <c:v>6.3420261560806032E-2</c:v>
                </c:pt>
                <c:pt idx="2">
                  <c:v>7.3990301942922859E-2</c:v>
                </c:pt>
              </c:numCache>
            </c:numRef>
          </c:xVal>
          <c:yVal>
            <c:numRef>
              <c:f>'Datos OR 1'!$D$17:$D$19</c:f>
              <c:numCache>
                <c:formatCode>0</c:formatCode>
                <c:ptCount val="3"/>
                <c:pt idx="0">
                  <c:v>12</c:v>
                </c:pt>
                <c:pt idx="1">
                  <c:v>12</c:v>
                </c:pt>
                <c:pt idx="2">
                  <c:v>12</c:v>
                </c:pt>
              </c:numCache>
            </c:numRef>
          </c:yVal>
          <c:smooth val="0"/>
          <c:extLst>
            <c:ext xmlns:c16="http://schemas.microsoft.com/office/drawing/2014/chart" uri="{C3380CC4-5D6E-409C-BE32-E72D297353CC}">
              <c16:uniqueId val="{00000003-BD1D-4E4D-B4B7-690516E15599}"/>
            </c:ext>
          </c:extLst>
        </c:ser>
        <c:ser>
          <c:idx val="4"/>
          <c:order val="4"/>
          <c:tx>
            <c:strRef>
              <c:f>'Datos OR 1'!$A$23:$A$25</c:f>
              <c:strCache>
                <c:ptCount val="3"/>
                <c:pt idx="0">
                  <c:v>Empleado no gubernamental</c:v>
                </c:pt>
              </c:strCache>
            </c:strRef>
          </c:tx>
          <c:spPr>
            <a:ln>
              <a:solidFill>
                <a:schemeClr val="tx1"/>
              </a:solidFill>
            </a:ln>
          </c:spPr>
          <c:marker>
            <c:symbol val="circle"/>
            <c:size val="7"/>
            <c:spPr>
              <a:solidFill>
                <a:schemeClr val="bg2">
                  <a:lumMod val="90000"/>
                </a:schemeClr>
              </a:solidFill>
              <a:ln>
                <a:solidFill>
                  <a:schemeClr val="tx1"/>
                </a:solidFill>
              </a:ln>
            </c:spPr>
          </c:marker>
          <c:dLbls>
            <c:delete val="1"/>
          </c:dLbls>
          <c:xVal>
            <c:numRef>
              <c:f>'Datos OR 1'!$C$23:$C$25</c:f>
              <c:numCache>
                <c:formatCode>####.000</c:formatCode>
                <c:ptCount val="3"/>
                <c:pt idx="0">
                  <c:v>1.9955811038893503</c:v>
                </c:pt>
                <c:pt idx="1">
                  <c:v>1.8673568198725936</c:v>
                </c:pt>
                <c:pt idx="2">
                  <c:v>2.1326100613550363</c:v>
                </c:pt>
              </c:numCache>
            </c:numRef>
          </c:xVal>
          <c:yVal>
            <c:numRef>
              <c:f>'Datos OR 1'!$D$23:$D$25</c:f>
              <c:numCache>
                <c:formatCode>0</c:formatCode>
                <c:ptCount val="3"/>
                <c:pt idx="0">
                  <c:v>10</c:v>
                </c:pt>
                <c:pt idx="1">
                  <c:v>10</c:v>
                </c:pt>
                <c:pt idx="2">
                  <c:v>10</c:v>
                </c:pt>
              </c:numCache>
            </c:numRef>
          </c:yVal>
          <c:smooth val="0"/>
          <c:extLst>
            <c:ext xmlns:c16="http://schemas.microsoft.com/office/drawing/2014/chart" uri="{C3380CC4-5D6E-409C-BE32-E72D297353CC}">
              <c16:uniqueId val="{00000004-BD1D-4E4D-B4B7-690516E15599}"/>
            </c:ext>
          </c:extLst>
        </c:ser>
        <c:ser>
          <c:idx val="10"/>
          <c:order val="5"/>
          <c:tx>
            <c:strRef>
              <c:f>'Datos OR 1'!$A$29:$A$31</c:f>
              <c:strCache>
                <c:ptCount val="3"/>
                <c:pt idx="0">
                  <c:v>Inactivo</c:v>
                </c:pt>
              </c:strCache>
            </c:strRef>
          </c:tx>
          <c:spPr>
            <a:ln>
              <a:solidFill>
                <a:schemeClr val="tx1"/>
              </a:solidFill>
            </a:ln>
          </c:spPr>
          <c:marker>
            <c:symbol val="circle"/>
            <c:size val="7"/>
            <c:spPr>
              <a:ln>
                <a:solidFill>
                  <a:schemeClr val="tx1"/>
                </a:solidFill>
              </a:ln>
            </c:spPr>
          </c:marker>
          <c:dLbls>
            <c:delete val="1"/>
          </c:dLbls>
          <c:xVal>
            <c:numRef>
              <c:f>'Datos OR 1'!$C$29:$C$31</c:f>
              <c:numCache>
                <c:formatCode>####.000</c:formatCode>
                <c:ptCount val="3"/>
                <c:pt idx="0">
                  <c:v>9.7128925817170515</c:v>
                </c:pt>
                <c:pt idx="1">
                  <c:v>9.0338289221055739</c:v>
                </c:pt>
                <c:pt idx="2">
                  <c:v>10.443000760521997</c:v>
                </c:pt>
              </c:numCache>
            </c:numRef>
          </c:xVal>
          <c:yVal>
            <c:numRef>
              <c:f>'Datos OR 1'!$D$29:$D$31</c:f>
              <c:numCache>
                <c:formatCode>0</c:formatCode>
                <c:ptCount val="3"/>
                <c:pt idx="0">
                  <c:v>8</c:v>
                </c:pt>
                <c:pt idx="1">
                  <c:v>8</c:v>
                </c:pt>
                <c:pt idx="2">
                  <c:v>8</c:v>
                </c:pt>
              </c:numCache>
            </c:numRef>
          </c:yVal>
          <c:smooth val="0"/>
          <c:extLst>
            <c:ext xmlns:c16="http://schemas.microsoft.com/office/drawing/2014/chart" uri="{C3380CC4-5D6E-409C-BE32-E72D297353CC}">
              <c16:uniqueId val="{00000005-BD1D-4E4D-B4B7-690516E15599}"/>
            </c:ext>
          </c:extLst>
        </c:ser>
        <c:ser>
          <c:idx val="11"/>
          <c:order val="6"/>
          <c:tx>
            <c:strRef>
              <c:f>'Datos OR 1'!$A$20:$A$22</c:f>
              <c:strCache>
                <c:ptCount val="3"/>
                <c:pt idx="0">
                  <c:v>Empleado de gobierno</c:v>
                </c:pt>
              </c:strCache>
            </c:strRef>
          </c:tx>
          <c:spPr>
            <a:ln>
              <a:solidFill>
                <a:schemeClr val="tx1"/>
              </a:solidFill>
            </a:ln>
          </c:spPr>
          <c:marker>
            <c:symbol val="circle"/>
            <c:size val="7"/>
            <c:spPr>
              <a:ln>
                <a:solidFill>
                  <a:schemeClr val="tx1"/>
                </a:solidFill>
              </a:ln>
            </c:spPr>
          </c:marker>
          <c:dLbls>
            <c:delete val="1"/>
          </c:dLbls>
          <c:xVal>
            <c:numRef>
              <c:f>'Datos OR 1'!$C$20:$C$22</c:f>
              <c:numCache>
                <c:formatCode>####.000</c:formatCode>
                <c:ptCount val="3"/>
                <c:pt idx="0">
                  <c:v>11.6550668862842</c:v>
                </c:pt>
                <c:pt idx="1">
                  <c:v>10.86245719849833</c:v>
                </c:pt>
                <c:pt idx="2">
                  <c:v>12.505511565333267</c:v>
                </c:pt>
              </c:numCache>
            </c:numRef>
          </c:xVal>
          <c:yVal>
            <c:numRef>
              <c:f>'Datos OR 1'!$D$20:$D$22</c:f>
              <c:numCache>
                <c:formatCode>0</c:formatCode>
                <c:ptCount val="3"/>
                <c:pt idx="0">
                  <c:v>11</c:v>
                </c:pt>
                <c:pt idx="1">
                  <c:v>11</c:v>
                </c:pt>
                <c:pt idx="2">
                  <c:v>11</c:v>
                </c:pt>
              </c:numCache>
            </c:numRef>
          </c:yVal>
          <c:smooth val="0"/>
          <c:extLst>
            <c:ext xmlns:c16="http://schemas.microsoft.com/office/drawing/2014/chart" uri="{C3380CC4-5D6E-409C-BE32-E72D297353CC}">
              <c16:uniqueId val="{00000006-BD1D-4E4D-B4B7-690516E15599}"/>
            </c:ext>
          </c:extLst>
        </c:ser>
        <c:ser>
          <c:idx val="12"/>
          <c:order val="7"/>
          <c:tx>
            <c:strRef>
              <c:f>'Datos OR 1'!$A$26:$A$28</c:f>
              <c:strCache>
                <c:ptCount val="3"/>
                <c:pt idx="0">
                  <c:v>Cuenta propia</c:v>
                </c:pt>
              </c:strCache>
            </c:strRef>
          </c:tx>
          <c:spPr>
            <a:ln>
              <a:solidFill>
                <a:schemeClr val="tx1"/>
              </a:solidFill>
            </a:ln>
          </c:spPr>
          <c:marker>
            <c:symbol val="circle"/>
            <c:size val="7"/>
            <c:spPr>
              <a:solidFill>
                <a:srgbClr val="7030A0"/>
              </a:solidFill>
              <a:ln>
                <a:solidFill>
                  <a:schemeClr val="tx1"/>
                </a:solidFill>
              </a:ln>
            </c:spPr>
          </c:marker>
          <c:dLbls>
            <c:delete val="1"/>
          </c:dLbls>
          <c:xVal>
            <c:numRef>
              <c:f>'Datos OR 1'!$C$26:$C$28</c:f>
              <c:numCache>
                <c:formatCode>####.000</c:formatCode>
                <c:ptCount val="3"/>
                <c:pt idx="0">
                  <c:v>1.9365295513473977</c:v>
                </c:pt>
                <c:pt idx="1">
                  <c:v>1.8137857664576118</c:v>
                </c:pt>
                <c:pt idx="2">
                  <c:v>2.0675797398972442</c:v>
                </c:pt>
              </c:numCache>
            </c:numRef>
          </c:xVal>
          <c:yVal>
            <c:numRef>
              <c:f>'Datos OR 1'!$D$26:$D$28</c:f>
              <c:numCache>
                <c:formatCode>0</c:formatCode>
                <c:ptCount val="3"/>
                <c:pt idx="0">
                  <c:v>9</c:v>
                </c:pt>
                <c:pt idx="1">
                  <c:v>9</c:v>
                </c:pt>
                <c:pt idx="2">
                  <c:v>9</c:v>
                </c:pt>
              </c:numCache>
            </c:numRef>
          </c:yVal>
          <c:smooth val="0"/>
          <c:extLst>
            <c:ext xmlns:c16="http://schemas.microsoft.com/office/drawing/2014/chart" uri="{C3380CC4-5D6E-409C-BE32-E72D297353CC}">
              <c16:uniqueId val="{00000007-BD1D-4E4D-B4B7-690516E15599}"/>
            </c:ext>
          </c:extLst>
        </c:ser>
        <c:ser>
          <c:idx val="15"/>
          <c:order val="8"/>
          <c:tx>
            <c:strRef>
              <c:f>'Datos OR 1'!$A$5:$A$7</c:f>
              <c:strCache>
                <c:ptCount val="3"/>
                <c:pt idx="0">
                  <c:v>Edad 40-59</c:v>
                </c:pt>
              </c:strCache>
            </c:strRef>
          </c:tx>
          <c:spPr>
            <a:ln>
              <a:solidFill>
                <a:schemeClr val="tx1"/>
              </a:solidFill>
            </a:ln>
          </c:spPr>
          <c:marker>
            <c:symbol val="circle"/>
            <c:size val="7"/>
            <c:spPr>
              <a:solidFill>
                <a:schemeClr val="tx1"/>
              </a:solidFill>
              <a:ln>
                <a:solidFill>
                  <a:schemeClr val="tx1"/>
                </a:solidFill>
              </a:ln>
            </c:spPr>
          </c:marker>
          <c:dLbls>
            <c:delete val="1"/>
          </c:dLbls>
          <c:xVal>
            <c:numRef>
              <c:f>'Datos OR 1'!$C$5:$C$7</c:f>
              <c:numCache>
                <c:formatCode>####.000</c:formatCode>
                <c:ptCount val="3"/>
                <c:pt idx="0">
                  <c:v>0.40931308588173476</c:v>
                </c:pt>
                <c:pt idx="1">
                  <c:v>0.39524770681418958</c:v>
                </c:pt>
                <c:pt idx="2">
                  <c:v>0.42387899888003527</c:v>
                </c:pt>
              </c:numCache>
            </c:numRef>
          </c:xVal>
          <c:yVal>
            <c:numRef>
              <c:f>'Datos OR 1'!$D$5:$D$7</c:f>
              <c:numCache>
                <c:formatCode>0</c:formatCode>
                <c:ptCount val="3"/>
                <c:pt idx="0">
                  <c:v>16</c:v>
                </c:pt>
                <c:pt idx="1">
                  <c:v>16</c:v>
                </c:pt>
                <c:pt idx="2">
                  <c:v>16</c:v>
                </c:pt>
              </c:numCache>
            </c:numRef>
          </c:yVal>
          <c:smooth val="0"/>
          <c:extLst>
            <c:ext xmlns:c16="http://schemas.microsoft.com/office/drawing/2014/chart" uri="{C3380CC4-5D6E-409C-BE32-E72D297353CC}">
              <c16:uniqueId val="{00000008-BD1D-4E4D-B4B7-690516E15599}"/>
            </c:ext>
          </c:extLst>
        </c:ser>
        <c:ser>
          <c:idx val="16"/>
          <c:order val="9"/>
          <c:tx>
            <c:strRef>
              <c:f>'Datos OR 1'!$A$8:$A$10</c:f>
              <c:strCache>
                <c:ptCount val="3"/>
                <c:pt idx="0">
                  <c:v>Edad 60 y más</c:v>
                </c:pt>
              </c:strCache>
            </c:strRef>
          </c:tx>
          <c:spPr>
            <a:ln>
              <a:solidFill>
                <a:schemeClr val="tx1"/>
              </a:solidFill>
            </a:ln>
          </c:spPr>
          <c:marker>
            <c:symbol val="circle"/>
            <c:size val="7"/>
            <c:spPr>
              <a:solidFill>
                <a:schemeClr val="tx2"/>
              </a:solidFill>
              <a:ln>
                <a:solidFill>
                  <a:schemeClr val="tx1"/>
                </a:solidFill>
              </a:ln>
            </c:spPr>
          </c:marker>
          <c:dLbls>
            <c:delete val="1"/>
          </c:dLbls>
          <c:xVal>
            <c:numRef>
              <c:f>'Datos OR 1'!$C$8:$C$10</c:f>
              <c:numCache>
                <c:formatCode>####.000</c:formatCode>
                <c:ptCount val="3"/>
                <c:pt idx="0">
                  <c:v>0.32509585248312867</c:v>
                </c:pt>
                <c:pt idx="1">
                  <c:v>0.30874576806936194</c:v>
                </c:pt>
                <c:pt idx="2">
                  <c:v>0.3423117795674166</c:v>
                </c:pt>
              </c:numCache>
            </c:numRef>
          </c:xVal>
          <c:yVal>
            <c:numRef>
              <c:f>'Datos OR 1'!$D$8:$D$10</c:f>
              <c:numCache>
                <c:formatCode>0</c:formatCode>
                <c:ptCount val="3"/>
                <c:pt idx="0">
                  <c:v>15</c:v>
                </c:pt>
                <c:pt idx="1">
                  <c:v>15</c:v>
                </c:pt>
                <c:pt idx="2">
                  <c:v>15</c:v>
                </c:pt>
              </c:numCache>
            </c:numRef>
          </c:yVal>
          <c:smooth val="0"/>
          <c:extLst>
            <c:ext xmlns:c16="http://schemas.microsoft.com/office/drawing/2014/chart" uri="{C3380CC4-5D6E-409C-BE32-E72D297353CC}">
              <c16:uniqueId val="{00000009-BD1D-4E4D-B4B7-690516E15599}"/>
            </c:ext>
          </c:extLst>
        </c:ser>
        <c:dLbls>
          <c:dLblPos val="r"/>
          <c:showLegendKey val="0"/>
          <c:showVal val="1"/>
          <c:showCatName val="1"/>
          <c:showSerName val="0"/>
          <c:showPercent val="0"/>
          <c:showBubbleSize val="0"/>
        </c:dLbls>
        <c:axId val="363360640"/>
        <c:axId val="363362944"/>
      </c:scatterChart>
      <c:valAx>
        <c:axId val="363360640"/>
        <c:scaling>
          <c:orientation val="minMax"/>
          <c:max val="13"/>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002060"/>
                    </a:solidFill>
                    <a:latin typeface="+mn-lt"/>
                    <a:ea typeface="+mn-ea"/>
                    <a:cs typeface="+mn-cs"/>
                  </a:defRPr>
                </a:pPr>
                <a:r>
                  <a:rPr lang="es-PA" sz="900">
                    <a:solidFill>
                      <a:srgbClr val="002060"/>
                    </a:solidFill>
                  </a:rPr>
                  <a:t>OR (</a:t>
                </a:r>
                <a:r>
                  <a:rPr lang="es-PA" sz="900">
                    <a:solidFill>
                      <a:srgbClr val="002060"/>
                    </a:solidFill>
                    <a:effectLst/>
                  </a:rPr>
                  <a:t>Exp(B))</a:t>
                </a:r>
              </a:p>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002060"/>
                    </a:solidFill>
                    <a:latin typeface="+mn-lt"/>
                    <a:ea typeface="+mn-ea"/>
                    <a:cs typeface="+mn-cs"/>
                  </a:defRPr>
                </a:pPr>
                <a:endParaRPr lang="es-PA" sz="900">
                  <a:solidFill>
                    <a:srgbClr val="002060"/>
                  </a:solidFill>
                </a:endParaRPr>
              </a:p>
            </c:rich>
          </c:tx>
          <c:layout>
            <c:manualLayout>
              <c:xMode val="edge"/>
              <c:yMode val="edge"/>
              <c:x val="0.53277756095791851"/>
              <c:y val="0.94783828486020183"/>
            </c:manualLayout>
          </c:layout>
          <c:overlay val="0"/>
        </c:title>
        <c:numFmt formatCode="#,##0.00" sourceLinked="0"/>
        <c:majorTickMark val="out"/>
        <c:minorTickMark val="none"/>
        <c:tickLblPos val="nextTo"/>
        <c:txPr>
          <a:bodyPr/>
          <a:lstStyle/>
          <a:p>
            <a:pPr>
              <a:defRPr>
                <a:solidFill>
                  <a:srgbClr val="002060"/>
                </a:solidFill>
              </a:defRPr>
            </a:pPr>
            <a:endParaRPr lang="es-PA"/>
          </a:p>
        </c:txPr>
        <c:crossAx val="363362944"/>
        <c:crossesAt val="0"/>
        <c:crossBetween val="midCat"/>
        <c:majorUnit val="1"/>
        <c:minorUnit val="1"/>
      </c:valAx>
      <c:valAx>
        <c:axId val="363362944"/>
        <c:scaling>
          <c:orientation val="minMax"/>
        </c:scaling>
        <c:delete val="0"/>
        <c:axPos val="l"/>
        <c:majorGridlines>
          <c:spPr>
            <a:ln>
              <a:noFill/>
            </a:ln>
          </c:spPr>
        </c:majorGridlines>
        <c:numFmt formatCode="0" sourceLinked="1"/>
        <c:majorTickMark val="none"/>
        <c:minorTickMark val="none"/>
        <c:tickLblPos val="none"/>
        <c:crossAx val="363360640"/>
        <c:crossesAt val="1"/>
        <c:crossBetween val="midCat"/>
      </c:valAx>
      <c:spPr>
        <a:noFill/>
        <a:ln>
          <a:solidFill>
            <a:srgbClr val="002060"/>
          </a:solidFill>
        </a:ln>
      </c:spPr>
    </c:plotArea>
    <c:legend>
      <c:legendPos val="r"/>
      <c:layout>
        <c:manualLayout>
          <c:xMode val="edge"/>
          <c:yMode val="edge"/>
          <c:x val="1.2670159474824442E-2"/>
          <c:y val="0.11580148652135783"/>
          <c:w val="0.27984734547234513"/>
          <c:h val="0.77327556388544194"/>
        </c:manualLayout>
      </c:layout>
      <c:overlay val="0"/>
      <c:spPr>
        <a:ln>
          <a:solidFill>
            <a:srgbClr val="002060"/>
          </a:solidFill>
        </a:ln>
      </c:spPr>
      <c:txPr>
        <a:bodyPr/>
        <a:lstStyle/>
        <a:p>
          <a:pPr>
            <a:defRPr sz="1200">
              <a:solidFill>
                <a:srgbClr val="002060"/>
              </a:solidFill>
            </a:defRPr>
          </a:pPr>
          <a:endParaRPr lang="es-PA"/>
        </a:p>
      </c:txPr>
    </c:legend>
    <c:plotVisOnly val="1"/>
    <c:dispBlanksAs val="gap"/>
    <c:showDLblsOverMax val="0"/>
  </c:chart>
  <c:spPr>
    <a:ln>
      <a:solidFill>
        <a:srgbClr val="002060"/>
      </a:solid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002060"/>
                </a:solidFill>
                <a:latin typeface="Arial" panose="020B0604020202020204" pitchFamily="34" charset="0"/>
                <a:cs typeface="Arial" panose="020B0604020202020204" pitchFamily="34" charset="0"/>
              </a:defRPr>
            </a:pPr>
            <a:r>
              <a:rPr lang="es-PA" sz="1200" dirty="0" smtClean="0">
                <a:solidFill>
                  <a:srgbClr val="002060"/>
                </a:solidFill>
                <a:latin typeface="Arial" panose="020B0604020202020204" pitchFamily="34" charset="0"/>
                <a:cs typeface="Arial" panose="020B0604020202020204" pitchFamily="34" charset="0"/>
              </a:rPr>
              <a:t>Razones</a:t>
            </a:r>
            <a:r>
              <a:rPr lang="es-PA" sz="1200" baseline="0" dirty="0" smtClean="0">
                <a:solidFill>
                  <a:srgbClr val="002060"/>
                </a:solidFill>
                <a:latin typeface="Arial" panose="020B0604020202020204" pitchFamily="34" charset="0"/>
                <a:cs typeface="Arial" panose="020B0604020202020204" pitchFamily="34" charset="0"/>
              </a:rPr>
              <a:t> </a:t>
            </a:r>
            <a:r>
              <a:rPr lang="es-PA" sz="1200" baseline="0" dirty="0">
                <a:solidFill>
                  <a:srgbClr val="002060"/>
                </a:solidFill>
                <a:latin typeface="Arial" panose="020B0604020202020204" pitchFamily="34" charset="0"/>
                <a:cs typeface="Arial" panose="020B0604020202020204" pitchFamily="34" charset="0"/>
              </a:rPr>
              <a:t>de momios (OR)</a:t>
            </a:r>
            <a:r>
              <a:rPr lang="es-PA" sz="1200" dirty="0">
                <a:solidFill>
                  <a:srgbClr val="002060"/>
                </a:solidFill>
                <a:latin typeface="Arial" panose="020B0604020202020204" pitchFamily="34" charset="0"/>
                <a:cs typeface="Arial" panose="020B0604020202020204" pitchFamily="34" charset="0"/>
              </a:rPr>
              <a:t> de las variables</a:t>
            </a:r>
            <a:r>
              <a:rPr lang="es-PA" sz="1200" baseline="0" dirty="0">
                <a:solidFill>
                  <a:srgbClr val="002060"/>
                </a:solidFill>
                <a:latin typeface="Arial" panose="020B0604020202020204" pitchFamily="34" charset="0"/>
                <a:cs typeface="Arial" panose="020B0604020202020204" pitchFamily="34" charset="0"/>
              </a:rPr>
              <a:t> sociodemográficas y socioeconómicas </a:t>
            </a:r>
            <a:r>
              <a:rPr lang="es-PA" sz="1200" dirty="0">
                <a:solidFill>
                  <a:srgbClr val="002060"/>
                </a:solidFill>
                <a:latin typeface="Arial" panose="020B0604020202020204" pitchFamily="34" charset="0"/>
                <a:cs typeface="Arial" panose="020B0604020202020204" pitchFamily="34" charset="0"/>
              </a:rPr>
              <a:t> respecto de la compra ilegal de cigarrillos </a:t>
            </a:r>
            <a:r>
              <a:rPr lang="es-PA" sz="1200" baseline="0" dirty="0">
                <a:solidFill>
                  <a:srgbClr val="002060"/>
                </a:solidFill>
                <a:latin typeface="Arial" panose="020B0604020202020204" pitchFamily="34" charset="0"/>
                <a:cs typeface="Arial" panose="020B0604020202020204" pitchFamily="34" charset="0"/>
              </a:rPr>
              <a:t>en los últimos doce </a:t>
            </a:r>
            <a:r>
              <a:rPr lang="es-PA" sz="1200" baseline="0" dirty="0" smtClean="0">
                <a:solidFill>
                  <a:srgbClr val="002060"/>
                </a:solidFill>
                <a:latin typeface="Arial" panose="020B0604020202020204" pitchFamily="34" charset="0"/>
                <a:cs typeface="Arial" panose="020B0604020202020204" pitchFamily="34" charset="0"/>
              </a:rPr>
              <a:t>meses.  Modelo de regresión logística binaria.  EMTA, Panamá 2013. </a:t>
            </a:r>
            <a:endParaRPr lang="es-PA" sz="1200" baseline="0" dirty="0">
              <a:solidFill>
                <a:srgbClr val="002060"/>
              </a:solidFill>
              <a:latin typeface="Arial" panose="020B0604020202020204" pitchFamily="34" charset="0"/>
              <a:cs typeface="Arial" panose="020B0604020202020204" pitchFamily="34" charset="0"/>
            </a:endParaRPr>
          </a:p>
        </c:rich>
      </c:tx>
      <c:layout/>
      <c:overlay val="0"/>
      <c:spPr>
        <a:solidFill>
          <a:schemeClr val="accent2">
            <a:alpha val="50000"/>
          </a:schemeClr>
        </a:solidFill>
        <a:scene3d>
          <a:camera prst="orthographicFront"/>
          <a:lightRig rig="threePt" dir="t"/>
        </a:scene3d>
        <a:sp3d>
          <a:bevelT/>
        </a:sp3d>
      </c:spPr>
    </c:title>
    <c:autoTitleDeleted val="0"/>
    <c:plotArea>
      <c:layout>
        <c:manualLayout>
          <c:layoutTarget val="inner"/>
          <c:xMode val="edge"/>
          <c:yMode val="edge"/>
          <c:x val="0.31602009752620153"/>
          <c:y val="0.11309483945321762"/>
          <c:w val="0.65913877611882032"/>
          <c:h val="0.77174927005434246"/>
        </c:manualLayout>
      </c:layout>
      <c:scatterChart>
        <c:scatterStyle val="lineMarker"/>
        <c:varyColors val="0"/>
        <c:ser>
          <c:idx val="5"/>
          <c:order val="0"/>
          <c:tx>
            <c:strRef>
              <c:f>'Datos OR 2'!$A$5:$A$7</c:f>
              <c:strCache>
                <c:ptCount val="1"/>
                <c:pt idx="0">
                  <c:v>Area Rural</c:v>
                </c:pt>
              </c:strCache>
            </c:strRef>
          </c:tx>
          <c:spPr>
            <a:ln>
              <a:solidFill>
                <a:schemeClr val="tx1"/>
              </a:solidFill>
            </a:ln>
          </c:spPr>
          <c:marker>
            <c:symbol val="circle"/>
            <c:size val="7"/>
            <c:spPr>
              <a:solidFill>
                <a:schemeClr val="tx2">
                  <a:lumMod val="40000"/>
                  <a:lumOff val="60000"/>
                </a:schemeClr>
              </a:solidFill>
              <a:ln>
                <a:solidFill>
                  <a:schemeClr val="tx1"/>
                </a:solidFill>
              </a:ln>
            </c:spPr>
          </c:marker>
          <c:dLbls>
            <c:delete val="1"/>
          </c:dLbls>
          <c:xVal>
            <c:numRef>
              <c:f>'Datos OR 2'!$C$5:$C$7</c:f>
              <c:numCache>
                <c:formatCode>####.000</c:formatCode>
                <c:ptCount val="3"/>
                <c:pt idx="0">
                  <c:v>1.2366400193420428</c:v>
                </c:pt>
                <c:pt idx="1">
                  <c:v>1.1256754075391679</c:v>
                </c:pt>
                <c:pt idx="2">
                  <c:v>1.3585430819541793</c:v>
                </c:pt>
              </c:numCache>
            </c:numRef>
          </c:xVal>
          <c:yVal>
            <c:numRef>
              <c:f>'Datos OR 2'!$D$5:$D$7</c:f>
              <c:numCache>
                <c:formatCode>0</c:formatCode>
                <c:ptCount val="3"/>
                <c:pt idx="0">
                  <c:v>6</c:v>
                </c:pt>
                <c:pt idx="1">
                  <c:v>6</c:v>
                </c:pt>
                <c:pt idx="2">
                  <c:v>6</c:v>
                </c:pt>
              </c:numCache>
            </c:numRef>
          </c:yVal>
          <c:smooth val="0"/>
          <c:extLst>
            <c:ext xmlns:c16="http://schemas.microsoft.com/office/drawing/2014/chart" uri="{C3380CC4-5D6E-409C-BE32-E72D297353CC}">
              <c16:uniqueId val="{00000000-4E7C-4328-8A3A-C9F04E3F432C}"/>
            </c:ext>
          </c:extLst>
        </c:ser>
        <c:ser>
          <c:idx val="6"/>
          <c:order val="1"/>
          <c:tx>
            <c:strRef>
              <c:f>'Datos OR 2'!$A$8:$A$10</c:f>
              <c:strCache>
                <c:ptCount val="1"/>
                <c:pt idx="0">
                  <c:v>Fumador diario</c:v>
                </c:pt>
              </c:strCache>
            </c:strRef>
          </c:tx>
          <c:spPr>
            <a:ln>
              <a:solidFill>
                <a:schemeClr val="tx1"/>
              </a:solidFill>
            </a:ln>
          </c:spPr>
          <c:marker>
            <c:symbol val="circle"/>
            <c:size val="7"/>
            <c:spPr>
              <a:solidFill>
                <a:srgbClr val="FFFF00"/>
              </a:solidFill>
              <a:ln>
                <a:solidFill>
                  <a:schemeClr val="tx1"/>
                </a:solidFill>
              </a:ln>
            </c:spPr>
          </c:marker>
          <c:dLbls>
            <c:delete val="1"/>
          </c:dLbls>
          <c:xVal>
            <c:numRef>
              <c:f>'Datos OR 2'!$C$8:$C$10</c:f>
              <c:numCache>
                <c:formatCode>####.000</c:formatCode>
                <c:ptCount val="3"/>
                <c:pt idx="0">
                  <c:v>1.6047237613429715</c:v>
                </c:pt>
                <c:pt idx="1">
                  <c:v>1.5569517351405633</c:v>
                </c:pt>
                <c:pt idx="2">
                  <c:v>1.6539615789607296</c:v>
                </c:pt>
              </c:numCache>
            </c:numRef>
          </c:xVal>
          <c:yVal>
            <c:numRef>
              <c:f>'Datos OR 2'!$D$8:$D$10</c:f>
              <c:numCache>
                <c:formatCode>0</c:formatCode>
                <c:ptCount val="3"/>
                <c:pt idx="0">
                  <c:v>5</c:v>
                </c:pt>
                <c:pt idx="1">
                  <c:v>5</c:v>
                </c:pt>
                <c:pt idx="2">
                  <c:v>5</c:v>
                </c:pt>
              </c:numCache>
            </c:numRef>
          </c:yVal>
          <c:smooth val="0"/>
          <c:extLst>
            <c:ext xmlns:c16="http://schemas.microsoft.com/office/drawing/2014/chart" uri="{C3380CC4-5D6E-409C-BE32-E72D297353CC}">
              <c16:uniqueId val="{00000001-4E7C-4328-8A3A-C9F04E3F432C}"/>
            </c:ext>
          </c:extLst>
        </c:ser>
        <c:ser>
          <c:idx val="8"/>
          <c:order val="2"/>
          <c:tx>
            <c:strRef>
              <c:f>'Datos OR 2'!$A$17:$A$19</c:f>
              <c:strCache>
                <c:ptCount val="1"/>
                <c:pt idx="0">
                  <c:v>III Quintil</c:v>
                </c:pt>
              </c:strCache>
            </c:strRef>
          </c:tx>
          <c:spPr>
            <a:ln>
              <a:solidFill>
                <a:schemeClr val="tx1"/>
              </a:solidFill>
            </a:ln>
          </c:spPr>
          <c:marker>
            <c:symbol val="circle"/>
            <c:size val="7"/>
            <c:spPr>
              <a:solidFill>
                <a:srgbClr val="00B050"/>
              </a:solidFill>
              <a:ln>
                <a:solidFill>
                  <a:schemeClr val="tx1"/>
                </a:solidFill>
              </a:ln>
            </c:spPr>
          </c:marker>
          <c:dLbls>
            <c:delete val="1"/>
          </c:dLbls>
          <c:xVal>
            <c:numRef>
              <c:f>'Datos OR 2'!$C$17:$C$19</c:f>
              <c:numCache>
                <c:formatCode>####.000</c:formatCode>
                <c:ptCount val="3"/>
                <c:pt idx="0">
                  <c:v>0.62557089997705295</c:v>
                </c:pt>
                <c:pt idx="1">
                  <c:v>0.5953575623392553</c:v>
                </c:pt>
                <c:pt idx="2">
                  <c:v>0.65731751077531708</c:v>
                </c:pt>
              </c:numCache>
            </c:numRef>
          </c:xVal>
          <c:yVal>
            <c:numRef>
              <c:f>'Datos OR 2'!$D$17:$D$19</c:f>
              <c:numCache>
                <c:formatCode>0</c:formatCode>
                <c:ptCount val="3"/>
                <c:pt idx="0">
                  <c:v>2</c:v>
                </c:pt>
                <c:pt idx="1">
                  <c:v>2</c:v>
                </c:pt>
                <c:pt idx="2">
                  <c:v>2</c:v>
                </c:pt>
              </c:numCache>
            </c:numRef>
          </c:yVal>
          <c:smooth val="0"/>
          <c:extLst>
            <c:ext xmlns:c16="http://schemas.microsoft.com/office/drawing/2014/chart" uri="{C3380CC4-5D6E-409C-BE32-E72D297353CC}">
              <c16:uniqueId val="{00000002-4E7C-4328-8A3A-C9F04E3F432C}"/>
            </c:ext>
          </c:extLst>
        </c:ser>
        <c:ser>
          <c:idx val="9"/>
          <c:order val="3"/>
          <c:tx>
            <c:strRef>
              <c:f>'Datos OR 2'!$A$2:$A$4</c:f>
              <c:strCache>
                <c:ptCount val="1"/>
                <c:pt idx="0">
                  <c:v>Area Urbana</c:v>
                </c:pt>
              </c:strCache>
            </c:strRef>
          </c:tx>
          <c:spPr>
            <a:ln>
              <a:solidFill>
                <a:schemeClr val="tx1"/>
              </a:solidFill>
            </a:ln>
          </c:spPr>
          <c:marker>
            <c:symbol val="circle"/>
            <c:size val="7"/>
            <c:spPr>
              <a:ln>
                <a:solidFill>
                  <a:schemeClr val="tx1"/>
                </a:solidFill>
              </a:ln>
            </c:spPr>
          </c:marker>
          <c:dLbls>
            <c:delete val="1"/>
          </c:dLbls>
          <c:xVal>
            <c:numRef>
              <c:f>'Datos OR 2'!$C$2:$C$4</c:f>
              <c:numCache>
                <c:formatCode>####.000</c:formatCode>
                <c:ptCount val="3"/>
                <c:pt idx="0">
                  <c:v>2.5336691910581171</c:v>
                </c:pt>
                <c:pt idx="1">
                  <c:v>2.3072502177826038</c:v>
                </c:pt>
                <c:pt idx="2">
                  <c:v>2.7823074932404044</c:v>
                </c:pt>
              </c:numCache>
            </c:numRef>
          </c:xVal>
          <c:yVal>
            <c:numRef>
              <c:f>'Datos OR 2'!$D$2:$D$4</c:f>
              <c:numCache>
                <c:formatCode>0</c:formatCode>
                <c:ptCount val="3"/>
                <c:pt idx="0">
                  <c:v>7</c:v>
                </c:pt>
                <c:pt idx="1">
                  <c:v>7</c:v>
                </c:pt>
                <c:pt idx="2">
                  <c:v>7</c:v>
                </c:pt>
              </c:numCache>
            </c:numRef>
          </c:yVal>
          <c:smooth val="0"/>
          <c:extLst>
            <c:ext xmlns:c16="http://schemas.microsoft.com/office/drawing/2014/chart" uri="{C3380CC4-5D6E-409C-BE32-E72D297353CC}">
              <c16:uniqueId val="{00000003-4E7C-4328-8A3A-C9F04E3F432C}"/>
            </c:ext>
          </c:extLst>
        </c:ser>
        <c:ser>
          <c:idx val="13"/>
          <c:order val="4"/>
          <c:tx>
            <c:strRef>
              <c:f>'Datos OR 2'!$A$11:$A$13</c:f>
              <c:strCache>
                <c:ptCount val="1"/>
                <c:pt idx="0">
                  <c:v>I Quintil</c:v>
                </c:pt>
              </c:strCache>
            </c:strRef>
          </c:tx>
          <c:spPr>
            <a:ln>
              <a:solidFill>
                <a:schemeClr val="tx1"/>
              </a:solidFill>
            </a:ln>
          </c:spPr>
          <c:marker>
            <c:symbol val="circle"/>
            <c:size val="7"/>
            <c:spPr>
              <a:ln>
                <a:solidFill>
                  <a:schemeClr val="tx1"/>
                </a:solidFill>
              </a:ln>
            </c:spPr>
          </c:marker>
          <c:dLbls>
            <c:delete val="1"/>
          </c:dLbls>
          <c:xVal>
            <c:numRef>
              <c:f>'Datos OR 2'!$C$11:$C$13</c:f>
              <c:numCache>
                <c:formatCode>####.000</c:formatCode>
                <c:ptCount val="3"/>
                <c:pt idx="0">
                  <c:v>1.591970343123434</c:v>
                </c:pt>
                <c:pt idx="1">
                  <c:v>1.4880455993272292</c:v>
                </c:pt>
                <c:pt idx="2">
                  <c:v>1.7031531658239343</c:v>
                </c:pt>
              </c:numCache>
            </c:numRef>
          </c:xVal>
          <c:yVal>
            <c:numRef>
              <c:f>'Datos OR 2'!$D$11:$D$13</c:f>
              <c:numCache>
                <c:formatCode>0</c:formatCode>
                <c:ptCount val="3"/>
                <c:pt idx="0">
                  <c:v>4</c:v>
                </c:pt>
                <c:pt idx="1">
                  <c:v>4</c:v>
                </c:pt>
                <c:pt idx="2">
                  <c:v>4</c:v>
                </c:pt>
              </c:numCache>
            </c:numRef>
          </c:yVal>
          <c:smooth val="0"/>
          <c:extLst>
            <c:ext xmlns:c16="http://schemas.microsoft.com/office/drawing/2014/chart" uri="{C3380CC4-5D6E-409C-BE32-E72D297353CC}">
              <c16:uniqueId val="{00000004-4E7C-4328-8A3A-C9F04E3F432C}"/>
            </c:ext>
          </c:extLst>
        </c:ser>
        <c:ser>
          <c:idx val="14"/>
          <c:order val="5"/>
          <c:tx>
            <c:strRef>
              <c:f>'Datos OR 2'!$A$20:$A$22</c:f>
              <c:strCache>
                <c:ptCount val="1"/>
                <c:pt idx="0">
                  <c:v>IV Quintil</c:v>
                </c:pt>
              </c:strCache>
            </c:strRef>
          </c:tx>
          <c:spPr>
            <a:ln>
              <a:solidFill>
                <a:schemeClr val="tx1"/>
              </a:solidFill>
            </a:ln>
          </c:spPr>
          <c:marker>
            <c:spPr>
              <a:solidFill>
                <a:schemeClr val="tx1"/>
              </a:solidFill>
              <a:ln>
                <a:solidFill>
                  <a:schemeClr val="tx1"/>
                </a:solidFill>
              </a:ln>
            </c:spPr>
          </c:marker>
          <c:dLbls>
            <c:delete val="1"/>
          </c:dLbls>
          <c:xVal>
            <c:numRef>
              <c:f>'Datos OR 2'!$C$20:$C$22</c:f>
              <c:numCache>
                <c:formatCode>####.000</c:formatCode>
                <c:ptCount val="3"/>
                <c:pt idx="0">
                  <c:v>0.624430782335607</c:v>
                </c:pt>
                <c:pt idx="1">
                  <c:v>0.59633506169962114</c:v>
                </c:pt>
                <c:pt idx="2">
                  <c:v>0.65385020430789464</c:v>
                </c:pt>
              </c:numCache>
            </c:numRef>
          </c:xVal>
          <c:yVal>
            <c:numRef>
              <c:f>'Datos OR 2'!$D$20:$D$22</c:f>
              <c:numCache>
                <c:formatCode>General</c:formatCode>
                <c:ptCount val="3"/>
                <c:pt idx="0">
                  <c:v>1</c:v>
                </c:pt>
                <c:pt idx="1">
                  <c:v>1</c:v>
                </c:pt>
                <c:pt idx="2">
                  <c:v>1</c:v>
                </c:pt>
              </c:numCache>
            </c:numRef>
          </c:yVal>
          <c:smooth val="0"/>
          <c:extLst>
            <c:ext xmlns:c16="http://schemas.microsoft.com/office/drawing/2014/chart" uri="{C3380CC4-5D6E-409C-BE32-E72D297353CC}">
              <c16:uniqueId val="{00000005-4E7C-4328-8A3A-C9F04E3F432C}"/>
            </c:ext>
          </c:extLst>
        </c:ser>
        <c:ser>
          <c:idx val="17"/>
          <c:order val="6"/>
          <c:tx>
            <c:strRef>
              <c:f>'Datos OR 2'!$A$14:$A$16</c:f>
              <c:strCache>
                <c:ptCount val="1"/>
                <c:pt idx="0">
                  <c:v>II Quintil</c:v>
                </c:pt>
              </c:strCache>
            </c:strRef>
          </c:tx>
          <c:spPr>
            <a:ln>
              <a:solidFill>
                <a:schemeClr val="tx1"/>
              </a:solidFill>
            </a:ln>
          </c:spPr>
          <c:marker>
            <c:symbol val="circle"/>
            <c:size val="7"/>
            <c:spPr>
              <a:ln>
                <a:solidFill>
                  <a:schemeClr val="tx1"/>
                </a:solidFill>
              </a:ln>
            </c:spPr>
          </c:marker>
          <c:dLbls>
            <c:delete val="1"/>
          </c:dLbls>
          <c:xVal>
            <c:numRef>
              <c:f>'Datos OR 2'!$C$14:$C$16</c:f>
              <c:numCache>
                <c:formatCode>####.000</c:formatCode>
                <c:ptCount val="3"/>
                <c:pt idx="0">
                  <c:v>0.65908027503886779</c:v>
                </c:pt>
                <c:pt idx="1">
                  <c:v>0.62573408540557607</c:v>
                </c:pt>
                <c:pt idx="2">
                  <c:v>0.69420352682842457</c:v>
                </c:pt>
              </c:numCache>
            </c:numRef>
          </c:xVal>
          <c:yVal>
            <c:numRef>
              <c:f>'Datos OR 2'!$D$14:$D$16</c:f>
              <c:numCache>
                <c:formatCode>0</c:formatCode>
                <c:ptCount val="3"/>
                <c:pt idx="0">
                  <c:v>3</c:v>
                </c:pt>
                <c:pt idx="1">
                  <c:v>3</c:v>
                </c:pt>
                <c:pt idx="2">
                  <c:v>3</c:v>
                </c:pt>
              </c:numCache>
            </c:numRef>
          </c:yVal>
          <c:smooth val="0"/>
          <c:extLst>
            <c:ext xmlns:c16="http://schemas.microsoft.com/office/drawing/2014/chart" uri="{C3380CC4-5D6E-409C-BE32-E72D297353CC}">
              <c16:uniqueId val="{00000006-4E7C-4328-8A3A-C9F04E3F432C}"/>
            </c:ext>
          </c:extLst>
        </c:ser>
        <c:dLbls>
          <c:dLblPos val="r"/>
          <c:showLegendKey val="0"/>
          <c:showVal val="1"/>
          <c:showCatName val="1"/>
          <c:showSerName val="0"/>
          <c:showPercent val="0"/>
          <c:showBubbleSize val="0"/>
        </c:dLbls>
        <c:axId val="363626496"/>
        <c:axId val="363628800"/>
      </c:scatterChart>
      <c:valAx>
        <c:axId val="363626496"/>
        <c:scaling>
          <c:orientation val="minMax"/>
          <c:max val="3.5"/>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002060"/>
                    </a:solidFill>
                    <a:latin typeface="+mn-lt"/>
                    <a:ea typeface="+mn-ea"/>
                    <a:cs typeface="+mn-cs"/>
                  </a:defRPr>
                </a:pPr>
                <a:r>
                  <a:rPr lang="es-PA" sz="900">
                    <a:solidFill>
                      <a:srgbClr val="002060"/>
                    </a:solidFill>
                  </a:rPr>
                  <a:t>OR (</a:t>
                </a:r>
                <a:r>
                  <a:rPr lang="es-PA" sz="900">
                    <a:solidFill>
                      <a:srgbClr val="002060"/>
                    </a:solidFill>
                    <a:effectLst/>
                  </a:rPr>
                  <a:t>Exp(B))</a:t>
                </a:r>
              </a:p>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002060"/>
                    </a:solidFill>
                    <a:latin typeface="+mn-lt"/>
                    <a:ea typeface="+mn-ea"/>
                    <a:cs typeface="+mn-cs"/>
                  </a:defRPr>
                </a:pPr>
                <a:endParaRPr lang="es-PA" sz="900">
                  <a:solidFill>
                    <a:srgbClr val="002060"/>
                  </a:solidFill>
                </a:endParaRPr>
              </a:p>
            </c:rich>
          </c:tx>
          <c:layout>
            <c:manualLayout>
              <c:xMode val="edge"/>
              <c:yMode val="edge"/>
              <c:x val="0.53277756095791851"/>
              <c:y val="0.94783828486020183"/>
            </c:manualLayout>
          </c:layout>
          <c:overlay val="0"/>
        </c:title>
        <c:numFmt formatCode="#,##0.00" sourceLinked="0"/>
        <c:majorTickMark val="out"/>
        <c:minorTickMark val="none"/>
        <c:tickLblPos val="nextTo"/>
        <c:txPr>
          <a:bodyPr/>
          <a:lstStyle/>
          <a:p>
            <a:pPr>
              <a:defRPr>
                <a:solidFill>
                  <a:srgbClr val="002060"/>
                </a:solidFill>
              </a:defRPr>
            </a:pPr>
            <a:endParaRPr lang="es-PA"/>
          </a:p>
        </c:txPr>
        <c:crossAx val="363628800"/>
        <c:crossesAt val="0"/>
        <c:crossBetween val="midCat"/>
        <c:majorUnit val="1"/>
        <c:minorUnit val="1"/>
      </c:valAx>
      <c:valAx>
        <c:axId val="363628800"/>
        <c:scaling>
          <c:orientation val="minMax"/>
        </c:scaling>
        <c:delete val="0"/>
        <c:axPos val="l"/>
        <c:majorGridlines>
          <c:spPr>
            <a:ln>
              <a:noFill/>
            </a:ln>
          </c:spPr>
        </c:majorGridlines>
        <c:numFmt formatCode="0" sourceLinked="1"/>
        <c:majorTickMark val="none"/>
        <c:minorTickMark val="none"/>
        <c:tickLblPos val="none"/>
        <c:crossAx val="363626496"/>
        <c:crossesAt val="1"/>
        <c:crossBetween val="midCat"/>
      </c:valAx>
      <c:spPr>
        <a:noFill/>
        <a:ln>
          <a:solidFill>
            <a:srgbClr val="002060"/>
          </a:solidFill>
        </a:ln>
      </c:spPr>
    </c:plotArea>
    <c:legend>
      <c:legendPos val="r"/>
      <c:layout>
        <c:manualLayout>
          <c:xMode val="edge"/>
          <c:yMode val="edge"/>
          <c:x val="1.7070723532426325E-2"/>
          <c:y val="0.11177047886783913"/>
          <c:w val="0.27984734547234513"/>
          <c:h val="0.77308140699306827"/>
        </c:manualLayout>
      </c:layout>
      <c:overlay val="0"/>
      <c:spPr>
        <a:ln>
          <a:solidFill>
            <a:srgbClr val="002060"/>
          </a:solidFill>
        </a:ln>
      </c:spPr>
      <c:txPr>
        <a:bodyPr/>
        <a:lstStyle/>
        <a:p>
          <a:pPr>
            <a:defRPr sz="1200">
              <a:solidFill>
                <a:srgbClr val="002060"/>
              </a:solidFill>
            </a:defRPr>
          </a:pPr>
          <a:endParaRPr lang="es-PA"/>
        </a:p>
      </c:txPr>
    </c:legend>
    <c:plotVisOnly val="1"/>
    <c:dispBlanksAs val="gap"/>
    <c:showDLblsOverMax val="0"/>
  </c:chart>
  <c:spPr>
    <a:ln>
      <a:solidFill>
        <a:srgbClr val="002060"/>
      </a:solid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060"/>
                </a:solidFill>
                <a:latin typeface="+mn-lt"/>
                <a:ea typeface="+mn-ea"/>
                <a:cs typeface="+mn-cs"/>
              </a:defRPr>
            </a:pPr>
            <a:r>
              <a:rPr lang="es-PA" b="1" dirty="0"/>
              <a:t>Razones de momios (OR) de las variables sociodemográficas y socioeconómicas  respecto de la compra ilegal de cigarrillos en los últimos doce meses.  Regresión logística binaria.  </a:t>
            </a:r>
          </a:p>
          <a:p>
            <a:pPr>
              <a:defRPr b="1"/>
            </a:pPr>
            <a:r>
              <a:rPr lang="es-PA" b="1" dirty="0"/>
              <a:t>EMTA, Panamá 2013</a:t>
            </a:r>
            <a:r>
              <a:rPr lang="es-PA" b="1" dirty="0" smtClean="0"/>
              <a:t>.</a:t>
            </a:r>
            <a:endParaRPr lang="es-PA" b="1" dirty="0"/>
          </a:p>
        </c:rich>
      </c:tx>
      <c:layout>
        <c:manualLayout>
          <c:xMode val="edge"/>
          <c:yMode val="edge"/>
          <c:x val="0.13433145908531055"/>
          <c:y val="1.4096108823862858E-2"/>
        </c:manualLayout>
      </c:layout>
      <c:overlay val="0"/>
      <c:spPr>
        <a:solidFill>
          <a:srgbClr val="C00000">
            <a:alpha val="34000"/>
          </a:srgbClr>
        </a:solidFill>
        <a:ln>
          <a:noFill/>
        </a:ln>
        <a:effectLst/>
        <a:scene3d>
          <a:camera prst="orthographicFront"/>
          <a:lightRig rig="threePt" dir="t"/>
        </a:scene3d>
        <a:sp3d>
          <a:bevelT/>
        </a:sp3d>
      </c:spPr>
      <c:txPr>
        <a:bodyPr rot="0" spcFirstLastPara="1" vertOverflow="ellipsis" vert="horz" wrap="square" anchor="ctr" anchorCtr="1"/>
        <a:lstStyle/>
        <a:p>
          <a:pPr>
            <a:defRPr sz="1400" b="1" i="0" u="none" strike="noStrike" kern="1200" spc="0" baseline="0">
              <a:solidFill>
                <a:srgbClr val="002060"/>
              </a:solidFill>
              <a:latin typeface="+mn-lt"/>
              <a:ea typeface="+mn-ea"/>
              <a:cs typeface="+mn-cs"/>
            </a:defRPr>
          </a:pPr>
          <a:endParaRPr lang="es-PA"/>
        </a:p>
      </c:txPr>
    </c:title>
    <c:autoTitleDeleted val="0"/>
    <c:plotArea>
      <c:layout/>
      <c:barChart>
        <c:barDir val="col"/>
        <c:grouping val="clustered"/>
        <c:varyColors val="0"/>
        <c:ser>
          <c:idx val="0"/>
          <c:order val="0"/>
          <c:tx>
            <c:strRef>
              <c:f>OR!$C$2</c:f>
              <c:strCache>
                <c:ptCount val="1"/>
                <c:pt idx="0">
                  <c:v>Valores</c:v>
                </c:pt>
              </c:strCache>
            </c:strRef>
          </c:tx>
          <c:spPr>
            <a:solidFill>
              <a:schemeClr val="accent1"/>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OR!$B$3:$B$12</c:f>
              <c:strCache>
                <c:ptCount val="10"/>
                <c:pt idx="0">
                  <c:v>Empleado de gobierno</c:v>
                </c:pt>
                <c:pt idx="1">
                  <c:v>Inactivo</c:v>
                </c:pt>
                <c:pt idx="2">
                  <c:v>Hombre</c:v>
                </c:pt>
                <c:pt idx="3">
                  <c:v>Empleado no gubernamental</c:v>
                </c:pt>
                <c:pt idx="4">
                  <c:v>Cuenta propia</c:v>
                </c:pt>
                <c:pt idx="5">
                  <c:v>Edad 40-59</c:v>
                </c:pt>
                <c:pt idx="6">
                  <c:v>Educación primaria</c:v>
                </c:pt>
                <c:pt idx="7">
                  <c:v>Educación secundaria</c:v>
                </c:pt>
                <c:pt idx="8">
                  <c:v>Edad 60 y más</c:v>
                </c:pt>
                <c:pt idx="9">
                  <c:v>Educación Superior</c:v>
                </c:pt>
              </c:strCache>
            </c:strRef>
          </c:cat>
          <c:val>
            <c:numRef>
              <c:f>OR!$C$3:$C$12</c:f>
              <c:numCache>
                <c:formatCode>General</c:formatCode>
                <c:ptCount val="10"/>
                <c:pt idx="0">
                  <c:v>11.654999999999999</c:v>
                </c:pt>
                <c:pt idx="1">
                  <c:v>9.7129999999999992</c:v>
                </c:pt>
                <c:pt idx="2">
                  <c:v>2.7069999999999999</c:v>
                </c:pt>
                <c:pt idx="3">
                  <c:v>1.996</c:v>
                </c:pt>
                <c:pt idx="4">
                  <c:v>1.9370000000000001</c:v>
                </c:pt>
                <c:pt idx="5">
                  <c:v>0.40899999999999997</c:v>
                </c:pt>
                <c:pt idx="6">
                  <c:v>0.38600000000000001</c:v>
                </c:pt>
                <c:pt idx="7">
                  <c:v>0.33300000000000002</c:v>
                </c:pt>
                <c:pt idx="8">
                  <c:v>0.32500000000000001</c:v>
                </c:pt>
                <c:pt idx="9">
                  <c:v>6.9000000000000006E-2</c:v>
                </c:pt>
              </c:numCache>
            </c:numRef>
          </c:val>
          <c:extLst>
            <c:ext xmlns:c16="http://schemas.microsoft.com/office/drawing/2014/chart" uri="{C3380CC4-5D6E-409C-BE32-E72D297353CC}">
              <c16:uniqueId val="{00000000-A2FA-4ECA-A504-7A6CA6D4399F}"/>
            </c:ext>
          </c:extLst>
        </c:ser>
        <c:dLbls>
          <c:showLegendKey val="0"/>
          <c:showVal val="0"/>
          <c:showCatName val="0"/>
          <c:showSerName val="0"/>
          <c:showPercent val="0"/>
          <c:showBubbleSize val="0"/>
        </c:dLbls>
        <c:gapWidth val="150"/>
        <c:axId val="1375519408"/>
        <c:axId val="1375521072"/>
      </c:barChart>
      <c:catAx>
        <c:axId val="1375519408"/>
        <c:scaling>
          <c:orientation val="minMax"/>
        </c:scaling>
        <c:delete val="0"/>
        <c:axPos val="b"/>
        <c:title>
          <c:tx>
            <c:rich>
              <a:bodyPr rot="0" spcFirstLastPara="1" vertOverflow="ellipsis" vert="horz" wrap="square" anchor="ctr" anchorCtr="1"/>
              <a:lstStyle/>
              <a:p>
                <a:pPr>
                  <a:defRPr sz="1000" b="1" i="0" u="none" strike="noStrike" kern="1200" baseline="0">
                    <a:solidFill>
                      <a:srgbClr val="002060"/>
                    </a:solidFill>
                    <a:latin typeface="+mn-lt"/>
                    <a:ea typeface="+mn-ea"/>
                    <a:cs typeface="+mn-cs"/>
                  </a:defRPr>
                </a:pPr>
                <a:r>
                  <a:rPr lang="es-PA" b="1"/>
                  <a:t>Variables categóricas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s-PA"/>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s-PA"/>
          </a:p>
        </c:txPr>
        <c:crossAx val="1375521072"/>
        <c:crosses val="autoZero"/>
        <c:auto val="1"/>
        <c:lblAlgn val="ctr"/>
        <c:lblOffset val="100"/>
        <c:noMultiLvlLbl val="0"/>
      </c:catAx>
      <c:valAx>
        <c:axId val="1375521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002060"/>
                    </a:solidFill>
                    <a:latin typeface="+mn-lt"/>
                    <a:ea typeface="+mn-ea"/>
                    <a:cs typeface="+mn-cs"/>
                  </a:defRPr>
                </a:pPr>
                <a:r>
                  <a:rPr lang="es-PA" b="1"/>
                  <a:t>Razones de momios</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s-PA"/>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s-PA"/>
          </a:p>
        </c:txPr>
        <c:crossAx val="1375519408"/>
        <c:crosses val="autoZero"/>
        <c:crossBetween val="between"/>
      </c:valAx>
      <c:spPr>
        <a:noFill/>
        <a:ln>
          <a:solidFill>
            <a:schemeClr val="tx1"/>
          </a:solidFill>
        </a:ln>
        <a:effectLst/>
      </c:spPr>
    </c:plotArea>
    <c:plotVisOnly val="1"/>
    <c:dispBlanksAs val="gap"/>
    <c:showDLblsOverMax val="0"/>
  </c:chart>
  <c:spPr>
    <a:noFill/>
    <a:ln>
      <a:solidFill>
        <a:schemeClr val="tx1"/>
      </a:solidFill>
    </a:ln>
    <a:effectLst/>
  </c:spPr>
  <c:txPr>
    <a:bodyPr/>
    <a:lstStyle/>
    <a:p>
      <a:pPr>
        <a:defRPr>
          <a:solidFill>
            <a:srgbClr val="002060"/>
          </a:solidFill>
        </a:defRPr>
      </a:pPr>
      <a:endParaRPr lang="es-P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Consumo</c:v>
          </c:tx>
          <c:spPr>
            <a:scene3d>
              <a:camera prst="orthographicFront"/>
              <a:lightRig rig="threePt" dir="t"/>
            </a:scene3d>
            <a:sp3d>
              <a:bevelT/>
            </a:sp3d>
          </c:spPr>
          <c:invertIfNegative val="0"/>
          <c:cat>
            <c:strRef>
              <c:f>'Consumo por país'!$A$2:$A$7</c:f>
              <c:strCache>
                <c:ptCount val="6"/>
                <c:pt idx="0">
                  <c:v>Costa Rica</c:v>
                </c:pt>
                <c:pt idx="1">
                  <c:v>Nicaragua</c:v>
                </c:pt>
                <c:pt idx="2">
                  <c:v>Honduras</c:v>
                </c:pt>
                <c:pt idx="3">
                  <c:v>Guatemala</c:v>
                </c:pt>
                <c:pt idx="4">
                  <c:v>El Savador</c:v>
                </c:pt>
                <c:pt idx="5">
                  <c:v>Panamá</c:v>
                </c:pt>
              </c:strCache>
            </c:strRef>
          </c:cat>
          <c:val>
            <c:numRef>
              <c:f>'Consumo por país'!$B$2:$B$7</c:f>
              <c:numCache>
                <c:formatCode>General</c:formatCode>
                <c:ptCount val="6"/>
                <c:pt idx="0">
                  <c:v>2020</c:v>
                </c:pt>
                <c:pt idx="1">
                  <c:v>1930</c:v>
                </c:pt>
                <c:pt idx="2">
                  <c:v>1800</c:v>
                </c:pt>
                <c:pt idx="3">
                  <c:v>1620</c:v>
                </c:pt>
                <c:pt idx="4">
                  <c:v>940</c:v>
                </c:pt>
                <c:pt idx="5">
                  <c:v>820</c:v>
                </c:pt>
              </c:numCache>
            </c:numRef>
          </c:val>
          <c:extLst>
            <c:ext xmlns:c16="http://schemas.microsoft.com/office/drawing/2014/chart" uri="{C3380CC4-5D6E-409C-BE32-E72D297353CC}">
              <c16:uniqueId val="{00000000-47FC-4D7C-8A3C-91761105A801}"/>
            </c:ext>
          </c:extLst>
        </c:ser>
        <c:dLbls>
          <c:showLegendKey val="0"/>
          <c:showVal val="0"/>
          <c:showCatName val="0"/>
          <c:showSerName val="0"/>
          <c:showPercent val="0"/>
          <c:showBubbleSize val="0"/>
        </c:dLbls>
        <c:gapWidth val="150"/>
        <c:axId val="318302464"/>
        <c:axId val="318111744"/>
      </c:barChart>
      <c:catAx>
        <c:axId val="318302464"/>
        <c:scaling>
          <c:orientation val="minMax"/>
        </c:scaling>
        <c:delete val="0"/>
        <c:axPos val="b"/>
        <c:numFmt formatCode="General" sourceLinked="0"/>
        <c:majorTickMark val="none"/>
        <c:minorTickMark val="none"/>
        <c:tickLblPos val="nextTo"/>
        <c:crossAx val="318111744"/>
        <c:crosses val="autoZero"/>
        <c:auto val="1"/>
        <c:lblAlgn val="ctr"/>
        <c:lblOffset val="100"/>
        <c:noMultiLvlLbl val="0"/>
      </c:catAx>
      <c:valAx>
        <c:axId val="318111744"/>
        <c:scaling>
          <c:orientation val="minMax"/>
        </c:scaling>
        <c:delete val="0"/>
        <c:axPos val="l"/>
        <c:majorGridlines/>
        <c:title>
          <c:tx>
            <c:rich>
              <a:bodyPr/>
              <a:lstStyle/>
              <a:p>
                <a:pPr>
                  <a:defRPr/>
                </a:pPr>
                <a:r>
                  <a:rPr lang="es-PA"/>
                  <a:t>En millones de unidades</a:t>
                </a:r>
              </a:p>
            </c:rich>
          </c:tx>
          <c:layout/>
          <c:overlay val="0"/>
        </c:title>
        <c:numFmt formatCode="General" sourceLinked="1"/>
        <c:majorTickMark val="none"/>
        <c:minorTickMark val="none"/>
        <c:tickLblPos val="nextTo"/>
        <c:crossAx val="318302464"/>
        <c:crosses val="autoZero"/>
        <c:crossBetween val="between"/>
      </c:valAx>
      <c:dTable>
        <c:showHorzBorder val="1"/>
        <c:showVertBorder val="1"/>
        <c:showOutline val="1"/>
        <c:showKeys val="1"/>
        <c:txPr>
          <a:bodyPr/>
          <a:lstStyle/>
          <a:p>
            <a:pPr rtl="0">
              <a:defRPr sz="800"/>
            </a:pPr>
            <a:endParaRPr lang="es-PA"/>
          </a:p>
        </c:txPr>
      </c:dTable>
      <c:spPr>
        <a:ln>
          <a:solidFill>
            <a:schemeClr val="tx1"/>
          </a:solidFill>
        </a:ln>
      </c:spPr>
    </c:plotArea>
    <c:plotVisOnly val="1"/>
    <c:dispBlanksAs val="gap"/>
    <c:showDLblsOverMax val="0"/>
  </c:chart>
  <c:spPr>
    <a:solidFill>
      <a:schemeClr val="bg1">
        <a:alpha val="0"/>
      </a:schemeClr>
    </a:solidFill>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'Marcas no domésticas'!$B$2</c:f>
              <c:strCache>
                <c:ptCount val="1"/>
                <c:pt idx="0">
                  <c:v>Marcas ilegales</c:v>
                </c:pt>
              </c:strCache>
            </c:strRef>
          </c:tx>
          <c:invertIfNegative val="0"/>
          <c:cat>
            <c:strRef>
              <c:f>'Marcas no domésticas'!$A$3:$A$8</c:f>
              <c:strCache>
                <c:ptCount val="6"/>
                <c:pt idx="0">
                  <c:v>Nicaragua</c:v>
                </c:pt>
                <c:pt idx="1">
                  <c:v>Costa Rica</c:v>
                </c:pt>
                <c:pt idx="2">
                  <c:v>Honduras</c:v>
                </c:pt>
                <c:pt idx="3">
                  <c:v>Guatemala</c:v>
                </c:pt>
                <c:pt idx="4">
                  <c:v>El Savador</c:v>
                </c:pt>
                <c:pt idx="5">
                  <c:v>Panamá</c:v>
                </c:pt>
              </c:strCache>
            </c:strRef>
          </c:cat>
          <c:val>
            <c:numRef>
              <c:f>'Marcas no domésticas'!$B$3:$B$8</c:f>
              <c:numCache>
                <c:formatCode>0%</c:formatCode>
                <c:ptCount val="6"/>
                <c:pt idx="0">
                  <c:v>0.05</c:v>
                </c:pt>
                <c:pt idx="1">
                  <c:v>0.16</c:v>
                </c:pt>
                <c:pt idx="2">
                  <c:v>0.2</c:v>
                </c:pt>
                <c:pt idx="3">
                  <c:v>0.21</c:v>
                </c:pt>
                <c:pt idx="4">
                  <c:v>0.31</c:v>
                </c:pt>
                <c:pt idx="5">
                  <c:v>0.67</c:v>
                </c:pt>
              </c:numCache>
            </c:numRef>
          </c:val>
          <c:extLst>
            <c:ext xmlns:c16="http://schemas.microsoft.com/office/drawing/2014/chart" uri="{C3380CC4-5D6E-409C-BE32-E72D297353CC}">
              <c16:uniqueId val="{00000000-6405-400D-8837-22CD6E186FAE}"/>
            </c:ext>
          </c:extLst>
        </c:ser>
        <c:dLbls>
          <c:showLegendKey val="0"/>
          <c:showVal val="0"/>
          <c:showCatName val="0"/>
          <c:showSerName val="0"/>
          <c:showPercent val="0"/>
          <c:showBubbleSize val="0"/>
        </c:dLbls>
        <c:gapWidth val="150"/>
        <c:shape val="box"/>
        <c:axId val="318837120"/>
        <c:axId val="318838656"/>
        <c:axId val="0"/>
      </c:bar3DChart>
      <c:catAx>
        <c:axId val="318837120"/>
        <c:scaling>
          <c:orientation val="minMax"/>
        </c:scaling>
        <c:delete val="0"/>
        <c:axPos val="b"/>
        <c:numFmt formatCode="General" sourceLinked="0"/>
        <c:majorTickMark val="none"/>
        <c:minorTickMark val="none"/>
        <c:tickLblPos val="nextTo"/>
        <c:crossAx val="318838656"/>
        <c:crosses val="autoZero"/>
        <c:auto val="1"/>
        <c:lblAlgn val="ctr"/>
        <c:lblOffset val="100"/>
        <c:noMultiLvlLbl val="0"/>
      </c:catAx>
      <c:valAx>
        <c:axId val="318838656"/>
        <c:scaling>
          <c:orientation val="minMax"/>
        </c:scaling>
        <c:delete val="0"/>
        <c:axPos val="l"/>
        <c:title>
          <c:tx>
            <c:rich>
              <a:bodyPr/>
              <a:lstStyle/>
              <a:p>
                <a:pPr>
                  <a:defRPr/>
                </a:pPr>
                <a:r>
                  <a:rPr lang="es-PA"/>
                  <a:t>Porcentaje</a:t>
                </a:r>
              </a:p>
            </c:rich>
          </c:tx>
          <c:layout>
            <c:manualLayout>
              <c:xMode val="edge"/>
              <c:yMode val="edge"/>
              <c:x val="7.8364489489489472E-2"/>
              <c:y val="0.34620101010101012"/>
            </c:manualLayout>
          </c:layout>
          <c:overlay val="0"/>
        </c:title>
        <c:numFmt formatCode="0%" sourceLinked="1"/>
        <c:majorTickMark val="none"/>
        <c:minorTickMark val="none"/>
        <c:tickLblPos val="nextTo"/>
        <c:crossAx val="318837120"/>
        <c:crosses val="autoZero"/>
        <c:crossBetween val="between"/>
      </c:valAx>
      <c:dTable>
        <c:showHorzBorder val="1"/>
        <c:showVertBorder val="1"/>
        <c:showOutline val="1"/>
        <c:showKeys val="1"/>
      </c:dTable>
      <c:spPr>
        <a:ln>
          <a:noFill/>
        </a:ln>
      </c:spPr>
    </c:plotArea>
    <c:plotVisOnly val="1"/>
    <c:dispBlanksAs val="gap"/>
    <c:showDLblsOverMax val="0"/>
  </c:chart>
  <c:spPr>
    <a:solidFill>
      <a:schemeClr val="bg1">
        <a:alpha val="0"/>
      </a:schemeClr>
    </a:solidFill>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dirty="0" err="1"/>
              <a:t>Prices</a:t>
            </a:r>
            <a:r>
              <a:rPr lang="es-PA" dirty="0"/>
              <a:t> of </a:t>
            </a:r>
            <a:r>
              <a:rPr lang="es-PA" dirty="0" err="1"/>
              <a:t>cigarretes</a:t>
            </a:r>
            <a:r>
              <a:rPr lang="es-PA" dirty="0"/>
              <a:t> (in USD, june 1997) and</a:t>
            </a:r>
            <a:r>
              <a:rPr lang="es-PA" baseline="0" dirty="0"/>
              <a:t> </a:t>
            </a:r>
            <a:r>
              <a:rPr lang="es-PA" baseline="0" dirty="0" err="1"/>
              <a:t>level</a:t>
            </a:r>
            <a:r>
              <a:rPr lang="es-PA" baseline="0" dirty="0"/>
              <a:t> of </a:t>
            </a:r>
            <a:r>
              <a:rPr lang="es-PA" baseline="0" dirty="0" err="1"/>
              <a:t>smugling</a:t>
            </a:r>
            <a:r>
              <a:rPr lang="es-PA" baseline="0" dirty="0"/>
              <a:t> (1995) </a:t>
            </a:r>
            <a:r>
              <a:rPr lang="es-PA" baseline="0" dirty="0" err="1"/>
              <a:t>into</a:t>
            </a:r>
            <a:r>
              <a:rPr lang="es-PA" baseline="0" dirty="0"/>
              <a:t> </a:t>
            </a:r>
            <a:r>
              <a:rPr lang="es-PA" baseline="0" dirty="0" err="1"/>
              <a:t>countries</a:t>
            </a:r>
            <a:r>
              <a:rPr lang="es-PA" baseline="0" dirty="0"/>
              <a:t> of </a:t>
            </a:r>
            <a:r>
              <a:rPr lang="es-PA" baseline="0" dirty="0" err="1"/>
              <a:t>the</a:t>
            </a:r>
            <a:r>
              <a:rPr lang="es-PA" baseline="0" dirty="0"/>
              <a:t> </a:t>
            </a:r>
            <a:r>
              <a:rPr lang="es-PA" baseline="0" dirty="0" err="1"/>
              <a:t>European</a:t>
            </a:r>
            <a:r>
              <a:rPr lang="es-PA" baseline="0" dirty="0"/>
              <a:t> </a:t>
            </a:r>
            <a:r>
              <a:rPr lang="es-PA" baseline="0" dirty="0" err="1"/>
              <a:t>Union</a:t>
            </a:r>
            <a:r>
              <a:rPr lang="es-PA" baseline="0" dirty="0"/>
              <a:t>.</a:t>
            </a:r>
            <a:endParaRPr lang="es-PA" dirty="0"/>
          </a:p>
        </c:rich>
      </c:tx>
      <c:layout/>
      <c:overlay val="0"/>
      <c:spPr>
        <a:solidFill>
          <a:schemeClr val="accent2">
            <a:alpha val="50000"/>
          </a:schemeClr>
        </a:solidFill>
        <a:scene3d>
          <a:camera prst="orthographicFront"/>
          <a:lightRig rig="threePt" dir="t"/>
        </a:scene3d>
        <a:sp3d>
          <a:bevelT/>
        </a:sp3d>
      </c:spPr>
    </c:title>
    <c:autoTitleDeleted val="0"/>
    <c:plotArea>
      <c:layout>
        <c:manualLayout>
          <c:layoutTarget val="inner"/>
          <c:xMode val="edge"/>
          <c:yMode val="edge"/>
          <c:x val="0.11957662733507285"/>
          <c:y val="0.12919191919191919"/>
          <c:w val="0.82685304916064373"/>
          <c:h val="0.82019867971049076"/>
        </c:manualLayout>
      </c:layout>
      <c:barChart>
        <c:barDir val="bar"/>
        <c:grouping val="clustered"/>
        <c:varyColors val="0"/>
        <c:ser>
          <c:idx val="0"/>
          <c:order val="0"/>
          <c:tx>
            <c:strRef>
              <c:f>Hoja1!$C$2</c:f>
              <c:strCache>
                <c:ptCount val="1"/>
                <c:pt idx="0">
                  <c:v>Price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Hoja1!$B$3:$B$18</c:f>
              <c:strCache>
                <c:ptCount val="16"/>
                <c:pt idx="0">
                  <c:v>Spain</c:v>
                </c:pt>
                <c:pt idx="1">
                  <c:v>Portugal</c:v>
                </c:pt>
                <c:pt idx="2">
                  <c:v>Greece</c:v>
                </c:pt>
                <c:pt idx="3">
                  <c:v>Italy</c:v>
                </c:pt>
                <c:pt idx="4">
                  <c:v>Luxembourg</c:v>
                </c:pt>
                <c:pt idx="5">
                  <c:v>Netherlands</c:v>
                </c:pt>
                <c:pt idx="6">
                  <c:v>Austria</c:v>
                </c:pt>
                <c:pt idx="7">
                  <c:v>Belgium</c:v>
                </c:pt>
                <c:pt idx="8">
                  <c:v>Germany</c:v>
                </c:pt>
                <c:pt idx="9">
                  <c:v>France</c:v>
                </c:pt>
                <c:pt idx="10">
                  <c:v>Finland</c:v>
                </c:pt>
                <c:pt idx="11">
                  <c:v>Ireland</c:v>
                </c:pt>
                <c:pt idx="12">
                  <c:v>United Kingdom</c:v>
                </c:pt>
                <c:pt idx="13">
                  <c:v>Denmark</c:v>
                </c:pt>
                <c:pt idx="14">
                  <c:v>Sweden</c:v>
                </c:pt>
                <c:pt idx="15">
                  <c:v>Norway</c:v>
                </c:pt>
              </c:strCache>
            </c:strRef>
          </c:cat>
          <c:val>
            <c:numRef>
              <c:f>Hoja1!$C$3:$C$18</c:f>
              <c:numCache>
                <c:formatCode>General</c:formatCode>
                <c:ptCount val="16"/>
                <c:pt idx="0">
                  <c:v>1.2</c:v>
                </c:pt>
                <c:pt idx="1">
                  <c:v>1.75</c:v>
                </c:pt>
                <c:pt idx="2">
                  <c:v>2.06</c:v>
                </c:pt>
                <c:pt idx="3">
                  <c:v>2.0699999999999998</c:v>
                </c:pt>
                <c:pt idx="4">
                  <c:v>2.12</c:v>
                </c:pt>
                <c:pt idx="5">
                  <c:v>2.4300000000000002</c:v>
                </c:pt>
                <c:pt idx="6">
                  <c:v>2.69</c:v>
                </c:pt>
                <c:pt idx="7">
                  <c:v>2.95</c:v>
                </c:pt>
                <c:pt idx="8">
                  <c:v>3.02</c:v>
                </c:pt>
                <c:pt idx="9">
                  <c:v>3.38</c:v>
                </c:pt>
                <c:pt idx="10">
                  <c:v>4.26</c:v>
                </c:pt>
                <c:pt idx="11">
                  <c:v>4.2699999999999996</c:v>
                </c:pt>
                <c:pt idx="12">
                  <c:v>4.3499999999999996</c:v>
                </c:pt>
                <c:pt idx="13">
                  <c:v>4.55</c:v>
                </c:pt>
                <c:pt idx="14">
                  <c:v>4.97</c:v>
                </c:pt>
                <c:pt idx="15">
                  <c:v>6.27</c:v>
                </c:pt>
              </c:numCache>
            </c:numRef>
          </c:val>
          <c:extLst>
            <c:ext xmlns:c16="http://schemas.microsoft.com/office/drawing/2014/chart" uri="{C3380CC4-5D6E-409C-BE32-E72D297353CC}">
              <c16:uniqueId val="{00000000-EE53-4C2C-9468-AEE6ABC8226B}"/>
            </c:ext>
          </c:extLst>
        </c:ser>
        <c:dLbls>
          <c:showLegendKey val="0"/>
          <c:showVal val="0"/>
          <c:showCatName val="0"/>
          <c:showSerName val="0"/>
          <c:showPercent val="0"/>
          <c:showBubbleSize val="0"/>
        </c:dLbls>
        <c:gapWidth val="150"/>
        <c:axId val="318178816"/>
        <c:axId val="318179968"/>
      </c:barChart>
      <c:catAx>
        <c:axId val="318178816"/>
        <c:scaling>
          <c:orientation val="minMax"/>
        </c:scaling>
        <c:delete val="0"/>
        <c:axPos val="l"/>
        <c:numFmt formatCode="General" sourceLinked="0"/>
        <c:majorTickMark val="out"/>
        <c:minorTickMark val="none"/>
        <c:tickLblPos val="nextTo"/>
        <c:crossAx val="318179968"/>
        <c:crosses val="autoZero"/>
        <c:auto val="1"/>
        <c:lblAlgn val="ctr"/>
        <c:lblOffset val="100"/>
        <c:noMultiLvlLbl val="0"/>
      </c:catAx>
      <c:valAx>
        <c:axId val="318179968"/>
        <c:scaling>
          <c:orientation val="minMax"/>
        </c:scaling>
        <c:delete val="0"/>
        <c:axPos val="b"/>
        <c:title>
          <c:tx>
            <c:rich>
              <a:bodyPr/>
              <a:lstStyle/>
              <a:p>
                <a:pPr>
                  <a:defRPr/>
                </a:pPr>
                <a:r>
                  <a:rPr lang="en-US"/>
                  <a:t>USD</a:t>
                </a:r>
                <a:r>
                  <a:rPr lang="en-US" baseline="0"/>
                  <a:t> of 20 cigarettes from the most popular price category</a:t>
                </a:r>
                <a:endParaRPr lang="en-US"/>
              </a:p>
            </c:rich>
          </c:tx>
          <c:layout>
            <c:manualLayout>
              <c:xMode val="edge"/>
              <c:yMode val="edge"/>
              <c:x val="0.38378391484055696"/>
              <c:y val="0.8999738755694735"/>
            </c:manualLayout>
          </c:layout>
          <c:overlay val="0"/>
        </c:title>
        <c:numFmt formatCode="General" sourceLinked="1"/>
        <c:majorTickMark val="out"/>
        <c:minorTickMark val="none"/>
        <c:tickLblPos val="nextTo"/>
        <c:crossAx val="318178816"/>
        <c:crosses val="autoZero"/>
        <c:crossBetween val="between"/>
      </c:valAx>
    </c:plotArea>
    <c:plotVisOnly val="1"/>
    <c:dispBlanksAs val="gap"/>
    <c:showDLblsOverMax val="0"/>
  </c:chart>
  <c:spPr>
    <a:ln>
      <a:solidFill>
        <a:schemeClr val="tx1"/>
      </a:solid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s-PA" sz="1600" dirty="0"/>
              <a:t>Comparación de la estructura del precio de los cigarrillos en Panamá en cajetillas de 20 según las seis principales marcas según las base </a:t>
            </a:r>
            <a:r>
              <a:rPr lang="es-PA" sz="1600" dirty="0" smtClean="0"/>
              <a:t>impositivas del </a:t>
            </a:r>
            <a:r>
              <a:rPr lang="es-PA" sz="1600" dirty="0"/>
              <a:t>ISC del  32.5% y del 100</a:t>
            </a:r>
            <a:r>
              <a:rPr lang="es-PA" sz="1600" dirty="0" smtClean="0"/>
              <a:t>%. 2009</a:t>
            </a:r>
            <a:endParaRPr lang="es-PA" sz="1600" dirty="0"/>
          </a:p>
        </c:rich>
      </c:tx>
      <c:layout/>
      <c:overlay val="1"/>
      <c:spPr>
        <a:solidFill>
          <a:srgbClr val="C0504D">
            <a:alpha val="50000"/>
          </a:srgbClr>
        </a:solidFill>
        <a:scene3d>
          <a:camera prst="orthographicFront"/>
          <a:lightRig rig="threePt" dir="t"/>
        </a:scene3d>
        <a:sp3d>
          <a:bevelT/>
        </a:sp3d>
      </c:spPr>
    </c:title>
    <c:autoTitleDeleted val="0"/>
    <c:plotArea>
      <c:layout/>
      <c:barChart>
        <c:barDir val="col"/>
        <c:grouping val="stacked"/>
        <c:varyColors val="0"/>
        <c:ser>
          <c:idx val="0"/>
          <c:order val="0"/>
          <c:tx>
            <c:strRef>
              <c:f>'Estructura del precio'!$C$12</c:f>
              <c:strCache>
                <c:ptCount val="1"/>
                <c:pt idx="0">
                  <c:v>Valor CIF</c:v>
                </c:pt>
              </c:strCache>
            </c:strRef>
          </c:tx>
          <c:spPr>
            <a:scene3d>
              <a:camera prst="orthographicFront"/>
              <a:lightRig rig="threePt" dir="t"/>
            </a:scene3d>
            <a:sp3d>
              <a:bevelT/>
            </a:sp3d>
          </c:spPr>
          <c:invertIfNegative val="0"/>
          <c:dLbls>
            <c:dLbl>
              <c:idx val="0"/>
              <c:layout>
                <c:manualLayout>
                  <c:x val="0"/>
                  <c:y val="4.03548187731464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602-4481-A94D-2D1B7AD34BAF}"/>
                </c:ext>
              </c:extLst>
            </c:dLbl>
            <c:dLbl>
              <c:idx val="1"/>
              <c:layout>
                <c:manualLayout>
                  <c:x val="0"/>
                  <c:y val="3.3629015644288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602-4481-A94D-2D1B7AD34BAF}"/>
                </c:ext>
              </c:extLst>
            </c:dLbl>
            <c:spPr>
              <a:noFill/>
              <a:ln>
                <a:noFill/>
              </a:ln>
              <a:effectLst/>
            </c:spPr>
            <c:txPr>
              <a:bodyPr/>
              <a:lstStyle/>
              <a:p>
                <a:pPr>
                  <a:defRPr b="1">
                    <a:solidFill>
                      <a:schemeClr val="bg1"/>
                    </a:solidFill>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'Estructura del precio'!$B$13:$B$14</c:f>
              <c:strCache>
                <c:ptCount val="2"/>
                <c:pt idx="0">
                  <c:v>ISC-32.5%</c:v>
                </c:pt>
                <c:pt idx="1">
                  <c:v>ISC-100%</c:v>
                </c:pt>
              </c:strCache>
            </c:strRef>
          </c:cat>
          <c:val>
            <c:numRef>
              <c:f>'Estructura del precio'!$C$13:$C$14</c:f>
              <c:numCache>
                <c:formatCode>0.0</c:formatCode>
                <c:ptCount val="2"/>
                <c:pt idx="0">
                  <c:v>34.426229508196727</c:v>
                </c:pt>
                <c:pt idx="1">
                  <c:v>22.826086956521692</c:v>
                </c:pt>
              </c:numCache>
            </c:numRef>
          </c:val>
          <c:extLst>
            <c:ext xmlns:c16="http://schemas.microsoft.com/office/drawing/2014/chart" uri="{C3380CC4-5D6E-409C-BE32-E72D297353CC}">
              <c16:uniqueId val="{00000002-2602-4481-A94D-2D1B7AD34BAF}"/>
            </c:ext>
          </c:extLst>
        </c:ser>
        <c:ser>
          <c:idx val="1"/>
          <c:order val="1"/>
          <c:tx>
            <c:strRef>
              <c:f>'Estructura del precio'!$D$12</c:f>
              <c:strCache>
                <c:ptCount val="1"/>
                <c:pt idx="0">
                  <c:v>IVA Importaciones+Arancel</c:v>
                </c:pt>
              </c:strCache>
            </c:strRef>
          </c:tx>
          <c:spPr>
            <a:scene3d>
              <a:camera prst="orthographicFront"/>
              <a:lightRig rig="threePt" dir="t"/>
            </a:scene3d>
            <a:sp3d>
              <a:bevelT/>
            </a:sp3d>
          </c:spPr>
          <c:invertIfNegative val="0"/>
          <c:dLbls>
            <c:spPr>
              <a:noFill/>
              <a:ln>
                <a:noFill/>
              </a:ln>
              <a:effectLst/>
            </c:spPr>
            <c:txPr>
              <a:bodyPr/>
              <a:lstStyle/>
              <a:p>
                <a:pPr>
                  <a:defRPr b="1">
                    <a:solidFill>
                      <a:schemeClr val="bg1"/>
                    </a:solidFill>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'Estructura del precio'!$B$13:$B$14</c:f>
              <c:strCache>
                <c:ptCount val="2"/>
                <c:pt idx="0">
                  <c:v>ISC-32.5%</c:v>
                </c:pt>
                <c:pt idx="1">
                  <c:v>ISC-100%</c:v>
                </c:pt>
              </c:strCache>
            </c:strRef>
          </c:cat>
          <c:val>
            <c:numRef>
              <c:f>'Estructura del precio'!$D$13:$D$14</c:f>
              <c:numCache>
                <c:formatCode>0.0</c:formatCode>
                <c:ptCount val="2"/>
                <c:pt idx="0">
                  <c:v>10.382513661202186</c:v>
                </c:pt>
                <c:pt idx="1">
                  <c:v>6.7934782608695654</c:v>
                </c:pt>
              </c:numCache>
            </c:numRef>
          </c:val>
          <c:extLst>
            <c:ext xmlns:c16="http://schemas.microsoft.com/office/drawing/2014/chart" uri="{C3380CC4-5D6E-409C-BE32-E72D297353CC}">
              <c16:uniqueId val="{00000003-2602-4481-A94D-2D1B7AD34BAF}"/>
            </c:ext>
          </c:extLst>
        </c:ser>
        <c:ser>
          <c:idx val="2"/>
          <c:order val="2"/>
          <c:tx>
            <c:strRef>
              <c:f>'Estructura del precio'!$E$12</c:f>
              <c:strCache>
                <c:ptCount val="1"/>
                <c:pt idx="0">
                  <c:v>Margen Mayorista</c:v>
                </c:pt>
              </c:strCache>
            </c:strRef>
          </c:tx>
          <c:spPr>
            <a:scene3d>
              <a:camera prst="orthographicFront"/>
              <a:lightRig rig="threePt" dir="t"/>
            </a:scene3d>
            <a:sp3d>
              <a:bevelT/>
            </a:sp3d>
          </c:spPr>
          <c:invertIfNegative val="0"/>
          <c:dLbls>
            <c:spPr>
              <a:noFill/>
              <a:ln>
                <a:noFill/>
              </a:ln>
              <a:effectLst/>
            </c:spPr>
            <c:txPr>
              <a:bodyPr/>
              <a:lstStyle/>
              <a:p>
                <a:pPr>
                  <a:defRPr b="1">
                    <a:solidFill>
                      <a:schemeClr val="bg1"/>
                    </a:solidFill>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'Estructura del precio'!$B$13:$B$14</c:f>
              <c:strCache>
                <c:ptCount val="2"/>
                <c:pt idx="0">
                  <c:v>ISC-32.5%</c:v>
                </c:pt>
                <c:pt idx="1">
                  <c:v>ISC-100%</c:v>
                </c:pt>
              </c:strCache>
            </c:strRef>
          </c:cat>
          <c:val>
            <c:numRef>
              <c:f>'Estructura del precio'!$E$13:$E$14</c:f>
              <c:numCache>
                <c:formatCode>0.0</c:formatCode>
                <c:ptCount val="2"/>
                <c:pt idx="0">
                  <c:v>19.125683060109289</c:v>
                </c:pt>
                <c:pt idx="1">
                  <c:v>12.771739130434781</c:v>
                </c:pt>
              </c:numCache>
            </c:numRef>
          </c:val>
          <c:extLst>
            <c:ext xmlns:c16="http://schemas.microsoft.com/office/drawing/2014/chart" uri="{C3380CC4-5D6E-409C-BE32-E72D297353CC}">
              <c16:uniqueId val="{00000004-2602-4481-A94D-2D1B7AD34BAF}"/>
            </c:ext>
          </c:extLst>
        </c:ser>
        <c:ser>
          <c:idx val="3"/>
          <c:order val="3"/>
          <c:tx>
            <c:strRef>
              <c:f>'Estructura del precio'!$F$12</c:f>
              <c:strCache>
                <c:ptCount val="1"/>
                <c:pt idx="0">
                  <c:v>Imp.Selectivo Consumo (ISC)</c:v>
                </c:pt>
              </c:strCache>
            </c:strRef>
          </c:tx>
          <c:spPr>
            <a:scene3d>
              <a:camera prst="orthographicFront"/>
              <a:lightRig rig="threePt" dir="t"/>
            </a:scene3d>
            <a:sp3d>
              <a:bevelT/>
            </a:sp3d>
          </c:spPr>
          <c:invertIfNegative val="0"/>
          <c:dLbls>
            <c:dLbl>
              <c:idx val="0"/>
              <c:layout>
                <c:manualLayout>
                  <c:x val="0"/>
                  <c:y val="1.34516062577154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602-4481-A94D-2D1B7AD34BAF}"/>
                </c:ext>
              </c:extLst>
            </c:dLbl>
            <c:dLbl>
              <c:idx val="1"/>
              <c:layout>
                <c:manualLayout>
                  <c:x val="-2.9295775687551095E-3"/>
                  <c:y val="3.3629015644288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602-4481-A94D-2D1B7AD34BAF}"/>
                </c:ext>
              </c:extLst>
            </c:dLbl>
            <c:spPr>
              <a:noFill/>
              <a:ln>
                <a:noFill/>
              </a:ln>
              <a:effectLst/>
            </c:spPr>
            <c:txPr>
              <a:bodyPr/>
              <a:lstStyle/>
              <a:p>
                <a:pPr>
                  <a:defRPr b="1">
                    <a:solidFill>
                      <a:schemeClr val="bg1"/>
                    </a:solidFill>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'Estructura del precio'!$B$13:$B$14</c:f>
              <c:strCache>
                <c:ptCount val="2"/>
                <c:pt idx="0">
                  <c:v>ISC-32.5%</c:v>
                </c:pt>
                <c:pt idx="1">
                  <c:v>ISC-100%</c:v>
                </c:pt>
              </c:strCache>
            </c:strRef>
          </c:cat>
          <c:val>
            <c:numRef>
              <c:f>'Estructura del precio'!$F$13:$F$14</c:f>
              <c:numCache>
                <c:formatCode>0.0</c:formatCode>
                <c:ptCount val="2"/>
                <c:pt idx="0">
                  <c:v>20.765027322404372</c:v>
                </c:pt>
                <c:pt idx="1">
                  <c:v>42.391304347826086</c:v>
                </c:pt>
              </c:numCache>
            </c:numRef>
          </c:val>
          <c:extLst>
            <c:ext xmlns:c16="http://schemas.microsoft.com/office/drawing/2014/chart" uri="{C3380CC4-5D6E-409C-BE32-E72D297353CC}">
              <c16:uniqueId val="{00000007-2602-4481-A94D-2D1B7AD34BAF}"/>
            </c:ext>
          </c:extLst>
        </c:ser>
        <c:ser>
          <c:idx val="4"/>
          <c:order val="4"/>
          <c:tx>
            <c:strRef>
              <c:f>'Estructura del precio'!$G$12</c:f>
              <c:strCache>
                <c:ptCount val="1"/>
                <c:pt idx="0">
                  <c:v>Margen Minorista</c:v>
                </c:pt>
              </c:strCache>
            </c:strRef>
          </c:tx>
          <c:spPr>
            <a:scene3d>
              <a:camera prst="orthographicFront"/>
              <a:lightRig rig="threePt" dir="t"/>
            </a:scene3d>
            <a:sp3d>
              <a:bevelT/>
            </a:sp3d>
          </c:spPr>
          <c:invertIfNegative val="0"/>
          <c:dLbls>
            <c:spPr>
              <a:noFill/>
              <a:ln>
                <a:noFill/>
              </a:ln>
              <a:effectLst/>
            </c:spPr>
            <c:txPr>
              <a:bodyPr/>
              <a:lstStyle/>
              <a:p>
                <a:pPr>
                  <a:defRPr b="1">
                    <a:solidFill>
                      <a:schemeClr val="bg1"/>
                    </a:solidFill>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'Estructura del precio'!$B$13:$B$14</c:f>
              <c:strCache>
                <c:ptCount val="2"/>
                <c:pt idx="0">
                  <c:v>ISC-32.5%</c:v>
                </c:pt>
                <c:pt idx="1">
                  <c:v>ISC-100%</c:v>
                </c:pt>
              </c:strCache>
            </c:strRef>
          </c:cat>
          <c:val>
            <c:numRef>
              <c:f>'Estructura del precio'!$G$13:$G$14</c:f>
              <c:numCache>
                <c:formatCode>0.0</c:formatCode>
                <c:ptCount val="2"/>
                <c:pt idx="0">
                  <c:v>15.300546448087465</c:v>
                </c:pt>
                <c:pt idx="1">
                  <c:v>15.217391304347807</c:v>
                </c:pt>
              </c:numCache>
            </c:numRef>
          </c:val>
          <c:extLst>
            <c:ext xmlns:c16="http://schemas.microsoft.com/office/drawing/2014/chart" uri="{C3380CC4-5D6E-409C-BE32-E72D297353CC}">
              <c16:uniqueId val="{00000008-2602-4481-A94D-2D1B7AD34BAF}"/>
            </c:ext>
          </c:extLst>
        </c:ser>
        <c:dLbls>
          <c:showLegendKey val="0"/>
          <c:showVal val="1"/>
          <c:showCatName val="0"/>
          <c:showSerName val="0"/>
          <c:showPercent val="0"/>
          <c:showBubbleSize val="0"/>
        </c:dLbls>
        <c:gapWidth val="75"/>
        <c:overlap val="100"/>
        <c:axId val="178004352"/>
        <c:axId val="178007424"/>
      </c:barChart>
      <c:catAx>
        <c:axId val="178004352"/>
        <c:scaling>
          <c:orientation val="minMax"/>
        </c:scaling>
        <c:delete val="0"/>
        <c:axPos val="b"/>
        <c:numFmt formatCode="General" sourceLinked="0"/>
        <c:majorTickMark val="none"/>
        <c:minorTickMark val="none"/>
        <c:tickLblPos val="nextTo"/>
        <c:crossAx val="178007424"/>
        <c:crosses val="autoZero"/>
        <c:auto val="1"/>
        <c:lblAlgn val="ctr"/>
        <c:lblOffset val="100"/>
        <c:noMultiLvlLbl val="0"/>
      </c:catAx>
      <c:valAx>
        <c:axId val="178007424"/>
        <c:scaling>
          <c:orientation val="minMax"/>
        </c:scaling>
        <c:delete val="0"/>
        <c:axPos val="l"/>
        <c:title>
          <c:tx>
            <c:rich>
              <a:bodyPr rot="-5400000" vert="horz"/>
              <a:lstStyle/>
              <a:p>
                <a:pPr>
                  <a:defRPr/>
                </a:pPr>
                <a:r>
                  <a:rPr lang="es-PA"/>
                  <a:t>En porcentaje del precio al por menor</a:t>
                </a:r>
              </a:p>
            </c:rich>
          </c:tx>
          <c:layout/>
          <c:overlay val="0"/>
        </c:title>
        <c:numFmt formatCode="0.0" sourceLinked="1"/>
        <c:majorTickMark val="none"/>
        <c:minorTickMark val="none"/>
        <c:tickLblPos val="nextTo"/>
        <c:crossAx val="178004352"/>
        <c:crosses val="autoZero"/>
        <c:crossBetween val="between"/>
      </c:valAx>
      <c:spPr>
        <a:solidFill>
          <a:sysClr val="window" lastClr="FFFFFF">
            <a:alpha val="0"/>
          </a:sysClr>
        </a:solidFill>
      </c:spPr>
    </c:plotArea>
    <c:legend>
      <c:legendPos val="b"/>
      <c:layout/>
      <c:overlay val="0"/>
    </c:legend>
    <c:plotVisOnly val="1"/>
    <c:dispBlanksAs val="gap"/>
    <c:showDLblsOverMax val="0"/>
  </c:chart>
  <c:spPr>
    <a:ln>
      <a:solidFill>
        <a:srgbClr val="002060"/>
      </a:solidFill>
    </a:ln>
  </c:spPr>
  <c:txPr>
    <a:bodyPr/>
    <a:lstStyle/>
    <a:p>
      <a:pPr>
        <a:defRPr>
          <a:solidFill>
            <a:srgbClr val="002060"/>
          </a:solidFill>
          <a:latin typeface="Arial" panose="020B0604020202020204" pitchFamily="34" charset="0"/>
          <a:cs typeface="Arial" panose="020B0604020202020204" pitchFamily="34" charset="0"/>
        </a:defRPr>
      </a:pPr>
      <a:endParaRPr lang="es-PA"/>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600"/>
            </a:pPr>
            <a:r>
              <a:rPr lang="es-PA" sz="1600" dirty="0"/>
              <a:t>Importaciones de cigarrillos y sucedáneos del tabaco en valor CIF</a:t>
            </a:r>
          </a:p>
        </c:rich>
      </c:tx>
      <c:layout>
        <c:manualLayout>
          <c:xMode val="edge"/>
          <c:yMode val="edge"/>
          <c:x val="0.14131717036946817"/>
          <c:y val="4.5436409300442848E-2"/>
        </c:manualLayout>
      </c:layout>
      <c:overlay val="0"/>
      <c:spPr>
        <a:solidFill>
          <a:schemeClr val="accent2">
            <a:alpha val="50000"/>
          </a:schemeClr>
        </a:solidFill>
        <a:ln>
          <a:noFill/>
        </a:ln>
        <a:scene3d>
          <a:camera prst="orthographicFront"/>
          <a:lightRig rig="threePt" dir="t"/>
        </a:scene3d>
        <a:sp3d>
          <a:bevelT/>
          <a:bevelB/>
        </a:sp3d>
      </c:spPr>
    </c:title>
    <c:autoTitleDeleted val="0"/>
    <c:plotArea>
      <c:layout>
        <c:manualLayout>
          <c:layoutTarget val="inner"/>
          <c:xMode val="edge"/>
          <c:yMode val="edge"/>
          <c:x val="0.13562444753241912"/>
          <c:y val="0.13619101099412825"/>
          <c:w val="0.85265724219256045"/>
          <c:h val="0.77923135292828882"/>
        </c:manualLayout>
      </c:layout>
      <c:barChart>
        <c:barDir val="col"/>
        <c:grouping val="clustered"/>
        <c:varyColors val="0"/>
        <c:ser>
          <c:idx val="1"/>
          <c:order val="0"/>
          <c:tx>
            <c:strRef>
              <c:f>'Importaciones a 2015'!$B$1</c:f>
              <c:strCache>
                <c:ptCount val="1"/>
                <c:pt idx="0">
                  <c:v>Importaciones</c:v>
                </c:pt>
              </c:strCache>
            </c:strRef>
          </c:tx>
          <c:spPr>
            <a:gradFill>
              <a:gsLst>
                <a:gs pos="0">
                  <a:srgbClr val="DDEBCF"/>
                </a:gs>
                <a:gs pos="50000">
                  <a:srgbClr val="9CB86E"/>
                </a:gs>
                <a:gs pos="100000">
                  <a:srgbClr val="156B13"/>
                </a:gs>
              </a:gsLst>
              <a:lin ang="5400000" scaled="0"/>
            </a:gradFill>
            <a:scene3d>
              <a:camera prst="orthographicFront"/>
              <a:lightRig rig="threePt" dir="tl"/>
            </a:scene3d>
            <a:sp3d prstMaterial="plastic">
              <a:bevelT/>
            </a:sp3d>
          </c:spPr>
          <c:invertIfNegative val="0"/>
          <c:cat>
            <c:numRef>
              <c:f>'Importaciones a 2015'!$A$2:$A$11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'Importaciones a 2015'!$B$2:$B$11</c:f>
              <c:numCache>
                <c:formatCode>#,##0</c:formatCode>
                <c:ptCount val="10"/>
                <c:pt idx="0">
                  <c:v>4814720</c:v>
                </c:pt>
                <c:pt idx="1">
                  <c:v>7016643</c:v>
                </c:pt>
                <c:pt idx="2">
                  <c:v>7064748</c:v>
                </c:pt>
                <c:pt idx="3">
                  <c:v>7948898</c:v>
                </c:pt>
                <c:pt idx="4">
                  <c:v>3875631</c:v>
                </c:pt>
                <c:pt idx="5">
                  <c:v>4145067</c:v>
                </c:pt>
                <c:pt idx="6">
                  <c:v>4411380</c:v>
                </c:pt>
                <c:pt idx="7">
                  <c:v>4203565</c:v>
                </c:pt>
                <c:pt idx="8">
                  <c:v>5064511</c:v>
                </c:pt>
                <c:pt idx="9">
                  <c:v>4937987</c:v>
                </c:pt>
              </c:numCache>
            </c:numRef>
          </c:val>
          <c:extLst>
            <c:ext xmlns:c16="http://schemas.microsoft.com/office/drawing/2014/chart" uri="{C3380CC4-5D6E-409C-BE32-E72D297353CC}">
              <c16:uniqueId val="{00000000-4376-4F5F-B093-5932B1575DA7}"/>
            </c:ext>
          </c:extLst>
        </c:ser>
        <c:dLbls>
          <c:showLegendKey val="0"/>
          <c:showVal val="0"/>
          <c:showCatName val="0"/>
          <c:showSerName val="0"/>
          <c:showPercent val="0"/>
          <c:showBubbleSize val="0"/>
        </c:dLbls>
        <c:gapWidth val="150"/>
        <c:axId val="318711680"/>
        <c:axId val="318713216"/>
      </c:barChart>
      <c:catAx>
        <c:axId val="318711680"/>
        <c:scaling>
          <c:orientation val="minMax"/>
        </c:scaling>
        <c:delete val="0"/>
        <c:axPos val="b"/>
        <c:numFmt formatCode="General" sourceLinked="1"/>
        <c:majorTickMark val="none"/>
        <c:minorTickMark val="none"/>
        <c:tickLblPos val="nextTo"/>
        <c:crossAx val="318713216"/>
        <c:crosses val="autoZero"/>
        <c:auto val="1"/>
        <c:lblAlgn val="ctr"/>
        <c:lblOffset val="100"/>
        <c:noMultiLvlLbl val="0"/>
      </c:catAx>
      <c:valAx>
        <c:axId val="318713216"/>
        <c:scaling>
          <c:orientation val="minMax"/>
        </c:scaling>
        <c:delete val="0"/>
        <c:axPos val="l"/>
        <c:title>
          <c:tx>
            <c:rich>
              <a:bodyPr/>
              <a:lstStyle/>
              <a:p>
                <a:pPr>
                  <a:defRPr/>
                </a:pPr>
                <a:r>
                  <a:rPr lang="es-PA"/>
                  <a:t>En USD</a:t>
                </a:r>
              </a:p>
            </c:rich>
          </c:tx>
          <c:layout>
            <c:manualLayout>
              <c:xMode val="edge"/>
              <c:yMode val="edge"/>
              <c:x val="1.0991682767809523E-2"/>
              <c:y val="0.48438820982066705"/>
            </c:manualLayout>
          </c:layout>
          <c:overlay val="0"/>
        </c:title>
        <c:numFmt formatCode="#,##0" sourceLinked="1"/>
        <c:majorTickMark val="none"/>
        <c:minorTickMark val="none"/>
        <c:tickLblPos val="nextTo"/>
        <c:crossAx val="318711680"/>
        <c:crosses val="autoZero"/>
        <c:crossBetween val="between"/>
      </c:valAx>
      <c:dTable>
        <c:showHorzBorder val="1"/>
        <c:showVertBorder val="1"/>
        <c:showOutline val="1"/>
        <c:showKeys val="1"/>
      </c:dTable>
      <c:spPr>
        <a:noFill/>
        <a:ln>
          <a:solidFill>
            <a:srgbClr val="002060"/>
          </a:solidFill>
        </a:ln>
        <a:scene3d>
          <a:camera prst="orthographicFront"/>
          <a:lightRig rig="threePt" dir="t"/>
        </a:scene3d>
        <a:sp3d>
          <a:bevelT/>
          <a:bevelB/>
        </a:sp3d>
      </c:spPr>
    </c:plotArea>
    <c:plotVisOnly val="1"/>
    <c:dispBlanksAs val="gap"/>
    <c:showDLblsOverMax val="0"/>
  </c:chart>
  <c:spPr>
    <a:noFill/>
    <a:ln>
      <a:solidFill>
        <a:srgbClr val="002060"/>
      </a:solidFill>
    </a:ln>
    <a:scene3d>
      <a:camera prst="orthographicFront"/>
      <a:lightRig rig="threePt" dir="t"/>
    </a:scene3d>
    <a:sp3d>
      <a:bevelT/>
      <a:bevelB/>
    </a:sp3d>
  </c:spPr>
  <c:txPr>
    <a:bodyPr/>
    <a:lstStyle/>
    <a:p>
      <a:pPr>
        <a:defRPr>
          <a:solidFill>
            <a:srgbClr val="002060"/>
          </a:solidFill>
          <a:latin typeface="Arial" panose="020B0604020202020204" pitchFamily="34" charset="0"/>
          <a:cs typeface="Arial" panose="020B0604020202020204" pitchFamily="34" charset="0"/>
        </a:defRPr>
      </a:pPr>
      <a:endParaRPr lang="es-PA"/>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dirty="0"/>
              <a:t>Recaudación del Impuesto Selectivo al Consumo de Cigarrillos y otros </a:t>
            </a:r>
            <a:r>
              <a:rPr lang="es-PA" dirty="0" smtClean="0"/>
              <a:t>productos </a:t>
            </a:r>
            <a:r>
              <a:rPr lang="es-PA" dirty="0"/>
              <a:t>derivados del tabaco.  </a:t>
            </a:r>
            <a:endParaRPr lang="es-PA" dirty="0" smtClean="0"/>
          </a:p>
          <a:p>
            <a:pPr>
              <a:defRPr/>
            </a:pPr>
            <a:r>
              <a:rPr lang="es-PA" dirty="0" smtClean="0"/>
              <a:t>Panamá</a:t>
            </a:r>
            <a:r>
              <a:rPr lang="es-PA" dirty="0"/>
              <a:t>, 2007 al 2016.</a:t>
            </a:r>
          </a:p>
        </c:rich>
      </c:tx>
      <c:layout/>
      <c:overlay val="0"/>
      <c:spPr>
        <a:solidFill>
          <a:schemeClr val="accent2">
            <a:alpha val="50000"/>
          </a:schemeClr>
        </a:solidFill>
        <a:scene3d>
          <a:camera prst="orthographicFront"/>
          <a:lightRig rig="threePt" dir="t"/>
        </a:scene3d>
        <a:sp3d>
          <a:bevelT/>
        </a:sp3d>
      </c:spPr>
    </c:title>
    <c:autoTitleDeleted val="0"/>
    <c:plotArea>
      <c:layout/>
      <c:barChart>
        <c:barDir val="col"/>
        <c:grouping val="clustered"/>
        <c:varyColors val="0"/>
        <c:ser>
          <c:idx val="1"/>
          <c:order val="0"/>
          <c:tx>
            <c:strRef>
              <c:f>'ISC al 2016'!$K$4</c:f>
              <c:strCache>
                <c:ptCount val="1"/>
                <c:pt idx="0">
                  <c:v>Total</c:v>
                </c:pt>
              </c:strCache>
            </c:strRef>
          </c:tx>
          <c:spPr>
            <a:solidFill>
              <a:schemeClr val="accent3"/>
            </a:solidFill>
            <a:scene3d>
              <a:camera prst="orthographicFront"/>
              <a:lightRig rig="threePt" dir="t"/>
            </a:scene3d>
            <a:sp3d>
              <a:bevelT/>
            </a:sp3d>
          </c:spPr>
          <c:invertIfNegative val="0"/>
          <c:dPt>
            <c:idx val="0"/>
            <c:invertIfNegative val="0"/>
            <c:bubble3D val="0"/>
            <c:spPr>
              <a:solidFill>
                <a:schemeClr val="accent2"/>
              </a:solidFill>
              <a:scene3d>
                <a:camera prst="orthographicFront"/>
                <a:lightRig rig="threePt" dir="t"/>
              </a:scene3d>
              <a:sp3d>
                <a:bevelT/>
              </a:sp3d>
            </c:spPr>
            <c:extLst>
              <c:ext xmlns:c16="http://schemas.microsoft.com/office/drawing/2014/chart" uri="{C3380CC4-5D6E-409C-BE32-E72D297353CC}">
                <c16:uniqueId val="{00000001-FACE-422A-8825-CBAE3812C383}"/>
              </c:ext>
            </c:extLst>
          </c:dPt>
          <c:dPt>
            <c:idx val="1"/>
            <c:invertIfNegative val="0"/>
            <c:bubble3D val="0"/>
            <c:spPr>
              <a:solidFill>
                <a:schemeClr val="accent2"/>
              </a:solidFill>
              <a:scene3d>
                <a:camera prst="orthographicFront"/>
                <a:lightRig rig="threePt" dir="t"/>
              </a:scene3d>
              <a:sp3d>
                <a:bevelT/>
              </a:sp3d>
            </c:spPr>
            <c:extLst>
              <c:ext xmlns:c16="http://schemas.microsoft.com/office/drawing/2014/chart" uri="{C3380CC4-5D6E-409C-BE32-E72D297353CC}">
                <c16:uniqueId val="{00000003-FACE-422A-8825-CBAE3812C383}"/>
              </c:ext>
            </c:extLst>
          </c:dPt>
          <c:dPt>
            <c:idx val="2"/>
            <c:invertIfNegative val="0"/>
            <c:bubble3D val="0"/>
            <c:spPr>
              <a:solidFill>
                <a:schemeClr val="accent2"/>
              </a:solidFill>
              <a:ln>
                <a:solidFill>
                  <a:schemeClr val="accent1"/>
                </a:solidFill>
              </a:ln>
              <a:scene3d>
                <a:camera prst="orthographicFront"/>
                <a:lightRig rig="threePt" dir="t"/>
              </a:scene3d>
              <a:sp3d>
                <a:bevelT/>
              </a:sp3d>
            </c:spPr>
            <c:extLst>
              <c:ext xmlns:c16="http://schemas.microsoft.com/office/drawing/2014/chart" uri="{C3380CC4-5D6E-409C-BE32-E72D297353CC}">
                <c16:uniqueId val="{00000005-FACE-422A-8825-CBAE3812C383}"/>
              </c:ext>
            </c:extLst>
          </c:dPt>
          <c:cat>
            <c:numRef>
              <c:f>'ISC al 2016'!$J$5:$J$14</c:f>
              <c:numCache>
                <c:formatCode>#,##0</c:formatCode>
                <c:ptCount val="10"/>
                <c:pt idx="0">
                  <c:v>2007</c:v>
                </c:pt>
                <c:pt idx="1">
                  <c:v>2008</c:v>
                </c:pt>
                <c:pt idx="2">
                  <c:v>2009</c:v>
                </c:pt>
                <c:pt idx="3" formatCode="General">
                  <c:v>2010</c:v>
                </c:pt>
                <c:pt idx="4" formatCode="General">
                  <c:v>2011</c:v>
                </c:pt>
                <c:pt idx="5" formatCode="General">
                  <c:v>2012</c:v>
                </c:pt>
                <c:pt idx="6" formatCode="General">
                  <c:v>2013</c:v>
                </c:pt>
                <c:pt idx="7" formatCode="General">
                  <c:v>2014</c:v>
                </c:pt>
                <c:pt idx="8" formatCode="General">
                  <c:v>2015</c:v>
                </c:pt>
                <c:pt idx="9" formatCode="General">
                  <c:v>2016</c:v>
                </c:pt>
              </c:numCache>
            </c:numRef>
          </c:cat>
          <c:val>
            <c:numRef>
              <c:f>'ISC al 2016'!$K$5:$K$14</c:f>
              <c:numCache>
                <c:formatCode>#,##0</c:formatCode>
                <c:ptCount val="10"/>
                <c:pt idx="0">
                  <c:v>8260763</c:v>
                </c:pt>
                <c:pt idx="1">
                  <c:v>9868185</c:v>
                </c:pt>
                <c:pt idx="2">
                  <c:v>12363495</c:v>
                </c:pt>
                <c:pt idx="3">
                  <c:v>22014000</c:v>
                </c:pt>
                <c:pt idx="4">
                  <c:v>21501000</c:v>
                </c:pt>
                <c:pt idx="5">
                  <c:v>25990510</c:v>
                </c:pt>
                <c:pt idx="6">
                  <c:v>23256987</c:v>
                </c:pt>
                <c:pt idx="7">
                  <c:v>27840780</c:v>
                </c:pt>
                <c:pt idx="8">
                  <c:v>29560439</c:v>
                </c:pt>
                <c:pt idx="9">
                  <c:v>27500000</c:v>
                </c:pt>
              </c:numCache>
            </c:numRef>
          </c:val>
          <c:extLst>
            <c:ext xmlns:c16="http://schemas.microsoft.com/office/drawing/2014/chart" uri="{C3380CC4-5D6E-409C-BE32-E72D297353CC}">
              <c16:uniqueId val="{00000006-FACE-422A-8825-CBAE3812C383}"/>
            </c:ext>
          </c:extLst>
        </c:ser>
        <c:dLbls>
          <c:showLegendKey val="0"/>
          <c:showVal val="0"/>
          <c:showCatName val="0"/>
          <c:showSerName val="0"/>
          <c:showPercent val="0"/>
          <c:showBubbleSize val="0"/>
        </c:dLbls>
        <c:gapWidth val="150"/>
        <c:axId val="327107712"/>
        <c:axId val="327109248"/>
      </c:barChart>
      <c:catAx>
        <c:axId val="327107712"/>
        <c:scaling>
          <c:orientation val="minMax"/>
        </c:scaling>
        <c:delete val="0"/>
        <c:axPos val="b"/>
        <c:numFmt formatCode="#,##0" sourceLinked="1"/>
        <c:majorTickMark val="none"/>
        <c:minorTickMark val="none"/>
        <c:tickLblPos val="nextTo"/>
        <c:crossAx val="327109248"/>
        <c:crosses val="autoZero"/>
        <c:auto val="1"/>
        <c:lblAlgn val="ctr"/>
        <c:lblOffset val="100"/>
        <c:noMultiLvlLbl val="0"/>
      </c:catAx>
      <c:valAx>
        <c:axId val="327109248"/>
        <c:scaling>
          <c:orientation val="minMax"/>
        </c:scaling>
        <c:delete val="0"/>
        <c:axPos val="l"/>
        <c:majorGridlines/>
        <c:title>
          <c:tx>
            <c:rich>
              <a:bodyPr/>
              <a:lstStyle/>
              <a:p>
                <a:pPr>
                  <a:defRPr/>
                </a:pPr>
                <a:r>
                  <a:rPr lang="es-PA"/>
                  <a:t>En USD</a:t>
                </a:r>
              </a:p>
            </c:rich>
          </c:tx>
          <c:layout/>
          <c:overlay val="0"/>
        </c:title>
        <c:numFmt formatCode="#,##0" sourceLinked="1"/>
        <c:majorTickMark val="none"/>
        <c:minorTickMark val="none"/>
        <c:tickLblPos val="nextTo"/>
        <c:spPr>
          <a:ln>
            <a:solidFill>
              <a:schemeClr val="tx1"/>
            </a:solidFill>
          </a:ln>
        </c:spPr>
        <c:crossAx val="327107712"/>
        <c:crosses val="autoZero"/>
        <c:crossBetween val="between"/>
      </c:valAx>
      <c:dTable>
        <c:showHorzBorder val="1"/>
        <c:showVertBorder val="1"/>
        <c:showOutline val="1"/>
        <c:showKeys val="1"/>
      </c:dTable>
      <c:spPr>
        <a:ln>
          <a:solidFill>
            <a:schemeClr val="tx1"/>
          </a:solidFill>
        </a:ln>
      </c:spPr>
    </c:plotArea>
    <c:plotVisOnly val="1"/>
    <c:dispBlanksAs val="gap"/>
    <c:showDLblsOverMax val="0"/>
  </c:chart>
  <c:spPr>
    <a:ln>
      <a:solidFill>
        <a:schemeClr val="tx1"/>
      </a:solidFill>
    </a:ln>
  </c:spPr>
  <c:txPr>
    <a:bodyPr/>
    <a:lstStyle/>
    <a:p>
      <a:pPr>
        <a:defRPr>
          <a:solidFill>
            <a:srgbClr val="002060"/>
          </a:solidFill>
          <a:latin typeface="Arial" panose="020B0604020202020204" pitchFamily="34" charset="0"/>
          <a:cs typeface="Arial" panose="020B0604020202020204" pitchFamily="34" charset="0"/>
        </a:defRPr>
      </a:pPr>
      <a:endParaRPr lang="es-PA"/>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a:t>Distribución de la recaudación del Impuesto Selectivo al Consumo de Cigarrillos y otros producrtos derivados del tabaco, por institución.  Panamá, 2010 al 2016.</a:t>
            </a:r>
          </a:p>
        </c:rich>
      </c:tx>
      <c:layout/>
      <c:overlay val="0"/>
      <c:spPr>
        <a:solidFill>
          <a:schemeClr val="accent2">
            <a:lumMod val="75000"/>
            <a:alpha val="50000"/>
          </a:schemeClr>
        </a:solidFill>
        <a:scene3d>
          <a:camera prst="orthographicFront"/>
          <a:lightRig rig="threePt" dir="t"/>
        </a:scene3d>
        <a:sp3d>
          <a:bevelT/>
        </a:sp3d>
      </c:spPr>
    </c:title>
    <c:autoTitleDeleted val="0"/>
    <c:plotArea>
      <c:layout/>
      <c:barChart>
        <c:barDir val="col"/>
        <c:grouping val="clustered"/>
        <c:varyColors val="0"/>
        <c:ser>
          <c:idx val="2"/>
          <c:order val="0"/>
          <c:tx>
            <c:strRef>
              <c:f>'ISC al 2016'!$D$4</c:f>
              <c:strCache>
                <c:ptCount val="1"/>
                <c:pt idx="0">
                  <c:v>MINSA</c:v>
                </c:pt>
              </c:strCache>
            </c:strRef>
          </c:tx>
          <c:spPr>
            <a:solidFill>
              <a:schemeClr val="accent2"/>
            </a:solidFill>
            <a:scene3d>
              <a:camera prst="orthographicFront"/>
              <a:lightRig rig="threePt" dir="t"/>
            </a:scene3d>
            <a:sp3d>
              <a:bevelT/>
            </a:sp3d>
          </c:spPr>
          <c:invertIfNegative val="0"/>
          <c:cat>
            <c:numRef>
              <c:f>'ISC al 2016'!$B$5:$B$11</c:f>
              <c:numCache>
                <c:formatCode>General</c:formatCode>
                <c:ptCount val="7"/>
                <c:pt idx="0">
                  <c:v>2010</c:v>
                </c:pt>
                <c:pt idx="1">
                  <c:v>2011</c:v>
                </c:pt>
                <c:pt idx="2">
                  <c:v>2012</c:v>
                </c:pt>
                <c:pt idx="3">
                  <c:v>2013</c:v>
                </c:pt>
                <c:pt idx="4">
                  <c:v>2014</c:v>
                </c:pt>
                <c:pt idx="5">
                  <c:v>2015</c:v>
                </c:pt>
                <c:pt idx="6">
                  <c:v>2016</c:v>
                </c:pt>
              </c:numCache>
            </c:numRef>
          </c:cat>
          <c:val>
            <c:numRef>
              <c:f>'ISC al 2016'!$D$5:$D$11</c:f>
              <c:numCache>
                <c:formatCode>#,##0</c:formatCode>
                <c:ptCount val="7"/>
                <c:pt idx="0">
                  <c:v>4402800</c:v>
                </c:pt>
                <c:pt idx="1">
                  <c:v>4300200</c:v>
                </c:pt>
                <c:pt idx="2">
                  <c:v>5198102</c:v>
                </c:pt>
                <c:pt idx="3">
                  <c:v>4651397</c:v>
                </c:pt>
                <c:pt idx="4">
                  <c:v>5568156</c:v>
                </c:pt>
                <c:pt idx="5">
                  <c:v>5912088</c:v>
                </c:pt>
                <c:pt idx="6">
                  <c:v>5500000</c:v>
                </c:pt>
              </c:numCache>
            </c:numRef>
          </c:val>
          <c:extLst>
            <c:ext xmlns:c16="http://schemas.microsoft.com/office/drawing/2014/chart" uri="{C3380CC4-5D6E-409C-BE32-E72D297353CC}">
              <c16:uniqueId val="{00000000-9CD1-40F8-A9C6-2C88FC42D19F}"/>
            </c:ext>
          </c:extLst>
        </c:ser>
        <c:ser>
          <c:idx val="3"/>
          <c:order val="1"/>
          <c:tx>
            <c:strRef>
              <c:f>'ISC al 2016'!$E$4</c:f>
              <c:strCache>
                <c:ptCount val="1"/>
                <c:pt idx="0">
                  <c:v>ION </c:v>
                </c:pt>
              </c:strCache>
            </c:strRef>
          </c:tx>
          <c:spPr>
            <a:solidFill>
              <a:schemeClr val="accent5"/>
            </a:solidFill>
            <a:scene3d>
              <a:camera prst="orthographicFront"/>
              <a:lightRig rig="threePt" dir="t"/>
            </a:scene3d>
            <a:sp3d>
              <a:bevelT/>
            </a:sp3d>
          </c:spPr>
          <c:invertIfNegative val="0"/>
          <c:cat>
            <c:numRef>
              <c:f>'ISC al 2016'!$B$5:$B$11</c:f>
              <c:numCache>
                <c:formatCode>General</c:formatCode>
                <c:ptCount val="7"/>
                <c:pt idx="0">
                  <c:v>2010</c:v>
                </c:pt>
                <c:pt idx="1">
                  <c:v>2011</c:v>
                </c:pt>
                <c:pt idx="2">
                  <c:v>2012</c:v>
                </c:pt>
                <c:pt idx="3">
                  <c:v>2013</c:v>
                </c:pt>
                <c:pt idx="4">
                  <c:v>2014</c:v>
                </c:pt>
                <c:pt idx="5">
                  <c:v>2015</c:v>
                </c:pt>
                <c:pt idx="6">
                  <c:v>2016</c:v>
                </c:pt>
              </c:numCache>
            </c:numRef>
          </c:cat>
          <c:val>
            <c:numRef>
              <c:f>'ISC al 2016'!$E$5:$E$11</c:f>
              <c:numCache>
                <c:formatCode>#,##0</c:formatCode>
                <c:ptCount val="7"/>
                <c:pt idx="0">
                  <c:v>4402800</c:v>
                </c:pt>
                <c:pt idx="1">
                  <c:v>4300200</c:v>
                </c:pt>
                <c:pt idx="2">
                  <c:v>5198102</c:v>
                </c:pt>
                <c:pt idx="3">
                  <c:v>4651397</c:v>
                </c:pt>
                <c:pt idx="4">
                  <c:v>5568156</c:v>
                </c:pt>
                <c:pt idx="5">
                  <c:v>5912088</c:v>
                </c:pt>
                <c:pt idx="6">
                  <c:v>5500000</c:v>
                </c:pt>
              </c:numCache>
            </c:numRef>
          </c:val>
          <c:extLst>
            <c:ext xmlns:c16="http://schemas.microsoft.com/office/drawing/2014/chart" uri="{C3380CC4-5D6E-409C-BE32-E72D297353CC}">
              <c16:uniqueId val="{00000001-9CD1-40F8-A9C6-2C88FC42D19F}"/>
            </c:ext>
          </c:extLst>
        </c:ser>
        <c:ser>
          <c:idx val="4"/>
          <c:order val="2"/>
          <c:tx>
            <c:strRef>
              <c:f>'ISC al 2016'!$F$4</c:f>
              <c:strCache>
                <c:ptCount val="1"/>
                <c:pt idx="0">
                  <c:v>ADUANAS</c:v>
                </c:pt>
              </c:strCache>
            </c:strRef>
          </c:tx>
          <c:spPr>
            <a:solidFill>
              <a:srgbClr val="0070C0"/>
            </a:solidFill>
            <a:scene3d>
              <a:camera prst="orthographicFront"/>
              <a:lightRig rig="threePt" dir="t"/>
            </a:scene3d>
            <a:sp3d>
              <a:bevelT/>
            </a:sp3d>
          </c:spPr>
          <c:invertIfNegative val="0"/>
          <c:cat>
            <c:numRef>
              <c:f>'ISC al 2016'!$B$5:$B$11</c:f>
              <c:numCache>
                <c:formatCode>General</c:formatCode>
                <c:ptCount val="7"/>
                <c:pt idx="0">
                  <c:v>2010</c:v>
                </c:pt>
                <c:pt idx="1">
                  <c:v>2011</c:v>
                </c:pt>
                <c:pt idx="2">
                  <c:v>2012</c:v>
                </c:pt>
                <c:pt idx="3">
                  <c:v>2013</c:v>
                </c:pt>
                <c:pt idx="4">
                  <c:v>2014</c:v>
                </c:pt>
                <c:pt idx="5">
                  <c:v>2015</c:v>
                </c:pt>
                <c:pt idx="6">
                  <c:v>2016</c:v>
                </c:pt>
              </c:numCache>
            </c:numRef>
          </c:cat>
          <c:val>
            <c:numRef>
              <c:f>'ISC al 2016'!$F$5:$F$11</c:f>
              <c:numCache>
                <c:formatCode>#,##0</c:formatCode>
                <c:ptCount val="7"/>
                <c:pt idx="0">
                  <c:v>2201400</c:v>
                </c:pt>
                <c:pt idx="1">
                  <c:v>2150100</c:v>
                </c:pt>
                <c:pt idx="2">
                  <c:v>2599051</c:v>
                </c:pt>
                <c:pt idx="3">
                  <c:v>2325699</c:v>
                </c:pt>
                <c:pt idx="4">
                  <c:v>2784078</c:v>
                </c:pt>
                <c:pt idx="5">
                  <c:v>2956044</c:v>
                </c:pt>
                <c:pt idx="6">
                  <c:v>2750000</c:v>
                </c:pt>
              </c:numCache>
            </c:numRef>
          </c:val>
          <c:extLst>
            <c:ext xmlns:c16="http://schemas.microsoft.com/office/drawing/2014/chart" uri="{C3380CC4-5D6E-409C-BE32-E72D297353CC}">
              <c16:uniqueId val="{00000002-9CD1-40F8-A9C6-2C88FC42D19F}"/>
            </c:ext>
          </c:extLst>
        </c:ser>
        <c:dLbls>
          <c:showLegendKey val="0"/>
          <c:showVal val="0"/>
          <c:showCatName val="0"/>
          <c:showSerName val="0"/>
          <c:showPercent val="0"/>
          <c:showBubbleSize val="0"/>
        </c:dLbls>
        <c:gapWidth val="150"/>
        <c:axId val="327172480"/>
        <c:axId val="327174016"/>
      </c:barChart>
      <c:catAx>
        <c:axId val="327172480"/>
        <c:scaling>
          <c:orientation val="minMax"/>
        </c:scaling>
        <c:delete val="0"/>
        <c:axPos val="b"/>
        <c:numFmt formatCode="General" sourceLinked="1"/>
        <c:majorTickMark val="none"/>
        <c:minorTickMark val="none"/>
        <c:tickLblPos val="nextTo"/>
        <c:crossAx val="327174016"/>
        <c:crosses val="autoZero"/>
        <c:auto val="1"/>
        <c:lblAlgn val="ctr"/>
        <c:lblOffset val="100"/>
        <c:noMultiLvlLbl val="0"/>
      </c:catAx>
      <c:valAx>
        <c:axId val="327174016"/>
        <c:scaling>
          <c:orientation val="minMax"/>
        </c:scaling>
        <c:delete val="0"/>
        <c:axPos val="l"/>
        <c:majorGridlines/>
        <c:title>
          <c:tx>
            <c:rich>
              <a:bodyPr/>
              <a:lstStyle/>
              <a:p>
                <a:pPr>
                  <a:defRPr/>
                </a:pPr>
                <a:r>
                  <a:rPr lang="es-PA"/>
                  <a:t>En USD</a:t>
                </a:r>
              </a:p>
            </c:rich>
          </c:tx>
          <c:layout/>
          <c:overlay val="0"/>
        </c:title>
        <c:numFmt formatCode="#,##0" sourceLinked="1"/>
        <c:majorTickMark val="none"/>
        <c:minorTickMark val="none"/>
        <c:tickLblPos val="nextTo"/>
        <c:crossAx val="327172480"/>
        <c:crosses val="autoZero"/>
        <c:crossBetween val="between"/>
      </c:valAx>
      <c:dTable>
        <c:showHorzBorder val="1"/>
        <c:showVertBorder val="1"/>
        <c:showOutline val="1"/>
        <c:showKeys val="1"/>
      </c:dTable>
    </c:plotArea>
    <c:plotVisOnly val="1"/>
    <c:dispBlanksAs val="gap"/>
    <c:showDLblsOverMax val="0"/>
  </c:chart>
  <c:spPr>
    <a:ln>
      <a:solidFill>
        <a:schemeClr val="tx1"/>
      </a:solidFill>
    </a:ln>
  </c:spPr>
  <c:txPr>
    <a:bodyPr/>
    <a:lstStyle/>
    <a:p>
      <a:pPr>
        <a:defRPr>
          <a:solidFill>
            <a:srgbClr val="002060"/>
          </a:solidFill>
          <a:latin typeface="Arial" panose="020B0604020202020204" pitchFamily="34" charset="0"/>
          <a:cs typeface="Arial" panose="020B0604020202020204" pitchFamily="34" charset="0"/>
        </a:defRPr>
      </a:pPr>
      <a:endParaRPr lang="es-PA"/>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dirty="0"/>
              <a:t>Evolución de la recaudación del ISC y del precio real de los cigarrillos (2002=100</a:t>
            </a:r>
            <a:r>
              <a:rPr lang="es-PA" dirty="0" smtClean="0"/>
              <a:t>). 2014</a:t>
            </a:r>
            <a:endParaRPr lang="es-PA" dirty="0"/>
          </a:p>
        </c:rich>
      </c:tx>
      <c:layout>
        <c:manualLayout>
          <c:xMode val="edge"/>
          <c:yMode val="edge"/>
          <c:x val="0.1170895638758634"/>
          <c:y val="1.1658000886008067E-2"/>
        </c:manualLayout>
      </c:layout>
      <c:overlay val="0"/>
      <c:spPr>
        <a:solidFill>
          <a:schemeClr val="accent2">
            <a:alpha val="50000"/>
          </a:schemeClr>
        </a:solidFill>
        <a:scene3d>
          <a:camera prst="orthographicFront"/>
          <a:lightRig rig="threePt" dir="t"/>
        </a:scene3d>
        <a:sp3d>
          <a:bevelT/>
        </a:sp3d>
      </c:spPr>
    </c:title>
    <c:autoTitleDeleted val="0"/>
    <c:plotArea>
      <c:layout>
        <c:manualLayout>
          <c:layoutTarget val="inner"/>
          <c:xMode val="edge"/>
          <c:yMode val="edge"/>
          <c:x val="0.1242071686532432"/>
          <c:y val="0.17110989492561185"/>
          <c:w val="0.72612671091943526"/>
          <c:h val="0.70105856483950613"/>
        </c:manualLayout>
      </c:layout>
      <c:lineChart>
        <c:grouping val="standard"/>
        <c:varyColors val="0"/>
        <c:ser>
          <c:idx val="1"/>
          <c:order val="1"/>
          <c:tx>
            <c:strRef>
              <c:f>'Anexo 1'!$G$3</c:f>
              <c:strCache>
                <c:ptCount val="1"/>
                <c:pt idx="0">
                  <c:v>Precio real</c:v>
                </c:pt>
              </c:strCache>
            </c:strRef>
          </c:tx>
          <c:spPr>
            <a:ln>
              <a:solidFill>
                <a:srgbClr val="002060"/>
              </a:solidFill>
            </a:ln>
          </c:spPr>
          <c:marker>
            <c:symbol val="none"/>
          </c:marker>
          <c:cat>
            <c:numRef>
              <c:f>'Anexo 1'!$A$8:$A$13</c:f>
              <c:numCache>
                <c:formatCode>General</c:formatCode>
                <c:ptCount val="6"/>
                <c:pt idx="0">
                  <c:v>2009</c:v>
                </c:pt>
                <c:pt idx="1">
                  <c:v>2010</c:v>
                </c:pt>
                <c:pt idx="2">
                  <c:v>2011</c:v>
                </c:pt>
                <c:pt idx="3">
                  <c:v>2012</c:v>
                </c:pt>
                <c:pt idx="4">
                  <c:v>2013</c:v>
                </c:pt>
                <c:pt idx="5">
                  <c:v>2014</c:v>
                </c:pt>
              </c:numCache>
            </c:numRef>
          </c:cat>
          <c:val>
            <c:numRef>
              <c:f>'Anexo 1'!$G$8:$G$13</c:f>
              <c:numCache>
                <c:formatCode>0.00</c:formatCode>
                <c:ptCount val="6"/>
                <c:pt idx="0">
                  <c:v>1.1069080062368652</c:v>
                </c:pt>
                <c:pt idx="1">
                  <c:v>1.9047556661862963</c:v>
                </c:pt>
                <c:pt idx="2">
                  <c:v>1.8702592340530846</c:v>
                </c:pt>
                <c:pt idx="3">
                  <c:v>1.8154413486302974</c:v>
                </c:pt>
                <c:pt idx="4">
                  <c:v>1.8194350663965788</c:v>
                </c:pt>
                <c:pt idx="5">
                  <c:v>1.8613613942781981</c:v>
                </c:pt>
              </c:numCache>
            </c:numRef>
          </c:val>
          <c:smooth val="0"/>
          <c:extLst>
            <c:ext xmlns:c16="http://schemas.microsoft.com/office/drawing/2014/chart" uri="{C3380CC4-5D6E-409C-BE32-E72D297353CC}">
              <c16:uniqueId val="{00000000-B49B-4CDD-8742-6026D39F532E}"/>
            </c:ext>
          </c:extLst>
        </c:ser>
        <c:dLbls>
          <c:showLegendKey val="0"/>
          <c:showVal val="0"/>
          <c:showCatName val="0"/>
          <c:showSerName val="0"/>
          <c:showPercent val="0"/>
          <c:showBubbleSize val="0"/>
        </c:dLbls>
        <c:marker val="1"/>
        <c:smooth val="0"/>
        <c:axId val="328818048"/>
        <c:axId val="327210112"/>
      </c:lineChart>
      <c:lineChart>
        <c:grouping val="standard"/>
        <c:varyColors val="0"/>
        <c:ser>
          <c:idx val="0"/>
          <c:order val="0"/>
          <c:tx>
            <c:strRef>
              <c:f>'Anexo 1'!$B$3</c:f>
              <c:strCache>
                <c:ptCount val="1"/>
                <c:pt idx="0">
                  <c:v>ISC Recaudado</c:v>
                </c:pt>
              </c:strCache>
            </c:strRef>
          </c:tx>
          <c:spPr>
            <a:ln>
              <a:solidFill>
                <a:srgbClr val="FF0000"/>
              </a:solidFill>
            </a:ln>
          </c:spPr>
          <c:marker>
            <c:symbol val="none"/>
          </c:marker>
          <c:cat>
            <c:numRef>
              <c:f>'Anexo 1'!$A$8:$A$13</c:f>
              <c:numCache>
                <c:formatCode>General</c:formatCode>
                <c:ptCount val="6"/>
                <c:pt idx="0">
                  <c:v>2009</c:v>
                </c:pt>
                <c:pt idx="1">
                  <c:v>2010</c:v>
                </c:pt>
                <c:pt idx="2">
                  <c:v>2011</c:v>
                </c:pt>
                <c:pt idx="3">
                  <c:v>2012</c:v>
                </c:pt>
                <c:pt idx="4">
                  <c:v>2013</c:v>
                </c:pt>
                <c:pt idx="5">
                  <c:v>2014</c:v>
                </c:pt>
              </c:numCache>
            </c:numRef>
          </c:cat>
          <c:val>
            <c:numRef>
              <c:f>'Anexo 1'!$B$8:$B$13</c:f>
              <c:numCache>
                <c:formatCode>_(* #,##0.00_);_(* \(#,##0.00\);_(* "-"??_);_(@_)</c:formatCode>
                <c:ptCount val="6"/>
                <c:pt idx="0">
                  <c:v>12363495</c:v>
                </c:pt>
                <c:pt idx="1">
                  <c:v>22014248</c:v>
                </c:pt>
                <c:pt idx="2">
                  <c:v>21501053</c:v>
                </c:pt>
                <c:pt idx="3">
                  <c:v>23578103</c:v>
                </c:pt>
                <c:pt idx="4">
                  <c:v>23869003</c:v>
                </c:pt>
                <c:pt idx="5">
                  <c:v>27840779</c:v>
                </c:pt>
              </c:numCache>
            </c:numRef>
          </c:val>
          <c:smooth val="0"/>
          <c:extLst>
            <c:ext xmlns:c16="http://schemas.microsoft.com/office/drawing/2014/chart" uri="{C3380CC4-5D6E-409C-BE32-E72D297353CC}">
              <c16:uniqueId val="{00000001-B49B-4CDD-8742-6026D39F532E}"/>
            </c:ext>
          </c:extLst>
        </c:ser>
        <c:dLbls>
          <c:showLegendKey val="0"/>
          <c:showVal val="0"/>
          <c:showCatName val="0"/>
          <c:showSerName val="0"/>
          <c:showPercent val="0"/>
          <c:showBubbleSize val="0"/>
        </c:dLbls>
        <c:marker val="1"/>
        <c:smooth val="0"/>
        <c:axId val="328795264"/>
        <c:axId val="327212032"/>
      </c:lineChart>
      <c:catAx>
        <c:axId val="328818048"/>
        <c:scaling>
          <c:orientation val="minMax"/>
        </c:scaling>
        <c:delete val="0"/>
        <c:axPos val="b"/>
        <c:numFmt formatCode="General" sourceLinked="1"/>
        <c:majorTickMark val="none"/>
        <c:minorTickMark val="none"/>
        <c:tickLblPos val="nextTo"/>
        <c:crossAx val="327210112"/>
        <c:crossesAt val="0.8"/>
        <c:auto val="1"/>
        <c:lblAlgn val="ctr"/>
        <c:lblOffset val="100"/>
        <c:noMultiLvlLbl val="0"/>
      </c:catAx>
      <c:valAx>
        <c:axId val="327210112"/>
        <c:scaling>
          <c:orientation val="minMax"/>
          <c:min val="0"/>
        </c:scaling>
        <c:delete val="0"/>
        <c:axPos val="l"/>
        <c:majorGridlines/>
        <c:title>
          <c:tx>
            <c:rich>
              <a:bodyPr/>
              <a:lstStyle/>
              <a:p>
                <a:pPr>
                  <a:defRPr/>
                </a:pPr>
                <a:r>
                  <a:rPr lang="es-PA"/>
                  <a:t>Precio real de los cigarrillos (relación IPC cigarrillos/IPC total)</a:t>
                </a:r>
              </a:p>
            </c:rich>
          </c:tx>
          <c:layout>
            <c:manualLayout>
              <c:xMode val="edge"/>
              <c:yMode val="edge"/>
              <c:x val="3.6619719609438869E-2"/>
              <c:y val="0.17443159902058106"/>
            </c:manualLayout>
          </c:layout>
          <c:overlay val="0"/>
        </c:title>
        <c:numFmt formatCode="0.00" sourceLinked="1"/>
        <c:majorTickMark val="none"/>
        <c:minorTickMark val="none"/>
        <c:tickLblPos val="nextTo"/>
        <c:crossAx val="328818048"/>
        <c:crosses val="autoZero"/>
        <c:crossBetween val="between"/>
      </c:valAx>
      <c:valAx>
        <c:axId val="327212032"/>
        <c:scaling>
          <c:orientation val="minMax"/>
        </c:scaling>
        <c:delete val="0"/>
        <c:axPos val="r"/>
        <c:title>
          <c:tx>
            <c:rich>
              <a:bodyPr rot="-5400000" vert="horz"/>
              <a:lstStyle/>
              <a:p>
                <a:pPr>
                  <a:defRPr/>
                </a:pPr>
                <a:r>
                  <a:rPr lang="es-PA"/>
                  <a:t>En USD</a:t>
                </a:r>
              </a:p>
            </c:rich>
          </c:tx>
          <c:layout/>
          <c:overlay val="0"/>
        </c:title>
        <c:numFmt formatCode="_(* #,##0.00_);_(* \(#,##0.00\);_(* &quot;-&quot;??_);_(@_)" sourceLinked="1"/>
        <c:majorTickMark val="out"/>
        <c:minorTickMark val="none"/>
        <c:tickLblPos val="nextTo"/>
        <c:crossAx val="328795264"/>
        <c:crosses val="max"/>
        <c:crossBetween val="between"/>
      </c:valAx>
      <c:catAx>
        <c:axId val="328795264"/>
        <c:scaling>
          <c:orientation val="minMax"/>
        </c:scaling>
        <c:delete val="1"/>
        <c:axPos val="b"/>
        <c:numFmt formatCode="General" sourceLinked="1"/>
        <c:majorTickMark val="out"/>
        <c:minorTickMark val="none"/>
        <c:tickLblPos val="nextTo"/>
        <c:crossAx val="327212032"/>
        <c:crosses val="autoZero"/>
        <c:auto val="1"/>
        <c:lblAlgn val="ctr"/>
        <c:lblOffset val="100"/>
        <c:noMultiLvlLbl val="0"/>
      </c:catAx>
      <c:dTable>
        <c:showHorzBorder val="1"/>
        <c:showVertBorder val="1"/>
        <c:showOutline val="1"/>
        <c:showKeys val="0"/>
      </c:dTable>
      <c:spPr>
        <a:noFill/>
        <a:ln>
          <a:solidFill>
            <a:srgbClr val="002060"/>
          </a:solidFill>
        </a:ln>
        <a:scene3d>
          <a:camera prst="orthographicFront"/>
          <a:lightRig rig="threePt" dir="t"/>
        </a:scene3d>
        <a:sp3d>
          <a:bevelT/>
          <a:bevelB/>
        </a:sp3d>
      </c:spPr>
    </c:plotArea>
    <c:legend>
      <c:legendPos val="r"/>
      <c:layout>
        <c:manualLayout>
          <c:xMode val="edge"/>
          <c:yMode val="edge"/>
          <c:x val="0.63093147187513265"/>
          <c:y val="0.58447670540108099"/>
          <c:w val="0.15667415439012192"/>
          <c:h val="0.11288220404587329"/>
        </c:manualLayout>
      </c:layout>
      <c:overlay val="0"/>
      <c:spPr>
        <a:solidFill>
          <a:schemeClr val="accent1">
            <a:alpha val="50000"/>
          </a:schemeClr>
        </a:solidFill>
        <a:ln>
          <a:solidFill>
            <a:srgbClr val="002060"/>
          </a:solidFill>
        </a:ln>
        <a:effectLst>
          <a:innerShdw blurRad="63500" dist="50800" dir="13500000">
            <a:prstClr val="black">
              <a:alpha val="50000"/>
            </a:prstClr>
          </a:innerShdw>
        </a:effectLst>
      </c:spPr>
    </c:legend>
    <c:plotVisOnly val="1"/>
    <c:dispBlanksAs val="gap"/>
    <c:showDLblsOverMax val="0"/>
  </c:chart>
  <c:spPr>
    <a:noFill/>
    <a:ln>
      <a:solidFill>
        <a:srgbClr val="002060"/>
      </a:solidFill>
    </a:ln>
    <a:scene3d>
      <a:camera prst="orthographicFront"/>
      <a:lightRig rig="threePt" dir="t"/>
    </a:scene3d>
    <a:sp3d>
      <a:bevelT/>
      <a:bevelB/>
    </a:sp3d>
  </c:spPr>
  <c:txPr>
    <a:bodyPr/>
    <a:lstStyle/>
    <a:p>
      <a:pPr>
        <a:defRPr>
          <a:solidFill>
            <a:srgbClr val="002060"/>
          </a:solidFill>
          <a:latin typeface="Arial" panose="020B0604020202020204" pitchFamily="34" charset="0"/>
          <a:cs typeface="Arial" panose="020B0604020202020204" pitchFamily="34" charset="0"/>
        </a:defRPr>
      </a:pPr>
      <a:endParaRPr lang="es-PA"/>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D85D8-319C-4FC1-905B-B514B47AFCA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s-PA"/>
        </a:p>
      </dgm:t>
    </dgm:pt>
    <dgm:pt modelId="{69216744-898A-44A8-87C1-B2486E398923}">
      <dgm:prSet phldrT="[Texto]"/>
      <dgm:spPr>
        <a:scene3d>
          <a:camera prst="orthographicFront"/>
          <a:lightRig rig="threePt" dir="t"/>
        </a:scene3d>
        <a:sp3d>
          <a:bevelT w="184150"/>
        </a:sp3d>
      </dgm:spPr>
      <dgm:t>
        <a:bodyPr/>
        <a:lstStyle/>
        <a:p>
          <a:r>
            <a:rPr lang="es-PA" b="1" dirty="0" smtClean="0"/>
            <a:t>MPOWER</a:t>
          </a:r>
          <a:endParaRPr lang="es-PA" b="1" dirty="0"/>
        </a:p>
      </dgm:t>
    </dgm:pt>
    <dgm:pt modelId="{4DFFA1BD-45CC-43BF-9B52-FE9428B5ADC2}" type="parTrans" cxnId="{633B7A80-3D76-45A2-9BEF-DF26C3A174B9}">
      <dgm:prSet/>
      <dgm:spPr/>
      <dgm:t>
        <a:bodyPr/>
        <a:lstStyle/>
        <a:p>
          <a:endParaRPr lang="es-PA"/>
        </a:p>
      </dgm:t>
    </dgm:pt>
    <dgm:pt modelId="{9BC6A1E5-DC0E-495B-A687-DAD78E0208B6}" type="sibTrans" cxnId="{633B7A80-3D76-45A2-9BEF-DF26C3A174B9}">
      <dgm:prSet/>
      <dgm:spPr/>
      <dgm:t>
        <a:bodyPr/>
        <a:lstStyle/>
        <a:p>
          <a:endParaRPr lang="es-PA"/>
        </a:p>
      </dgm:t>
    </dgm:pt>
    <dgm:pt modelId="{08BCAF41-38CD-4C84-A63C-D2393FDFFEAA}">
      <dgm:prSet phldrT="[Texto]"/>
      <dgm:spPr>
        <a:solidFill>
          <a:schemeClr val="accent2">
            <a:lumMod val="75000"/>
          </a:schemeClr>
        </a:solidFill>
        <a:scene3d>
          <a:camera prst="orthographicFront"/>
          <a:lightRig rig="threePt" dir="t"/>
        </a:scene3d>
        <a:sp3d>
          <a:bevelT w="184150"/>
        </a:sp3d>
      </dgm:spPr>
      <dgm:t>
        <a:bodyPr/>
        <a:lstStyle/>
        <a:p>
          <a:r>
            <a:rPr lang="es-PA" b="1" dirty="0" err="1" smtClean="0"/>
            <a:t>Monitoring</a:t>
          </a:r>
          <a:endParaRPr lang="es-PA" b="1" dirty="0"/>
        </a:p>
      </dgm:t>
    </dgm:pt>
    <dgm:pt modelId="{AFFE66F4-2DE8-4473-9E76-AE8A7FA14D9F}" type="parTrans" cxnId="{B4D27F93-2DEB-4A73-86E0-1C1287AC0225}">
      <dgm:prSet/>
      <dgm:spPr/>
      <dgm:t>
        <a:bodyPr/>
        <a:lstStyle/>
        <a:p>
          <a:endParaRPr lang="es-PA"/>
        </a:p>
      </dgm:t>
    </dgm:pt>
    <dgm:pt modelId="{BA7600E8-FD80-44D4-A8FC-642FF54CC53B}" type="sibTrans" cxnId="{B4D27F93-2DEB-4A73-86E0-1C1287AC0225}">
      <dgm:prSet/>
      <dgm:spPr/>
      <dgm:t>
        <a:bodyPr/>
        <a:lstStyle/>
        <a:p>
          <a:endParaRPr lang="es-PA"/>
        </a:p>
      </dgm:t>
    </dgm:pt>
    <dgm:pt modelId="{F2737458-699F-442B-A0DE-EF1D841C2AC6}">
      <dgm:prSet phldrT="[Texto]"/>
      <dgm:spPr>
        <a:solidFill>
          <a:schemeClr val="accent3">
            <a:lumMod val="75000"/>
          </a:schemeClr>
        </a:solidFill>
        <a:scene3d>
          <a:camera prst="orthographicFront"/>
          <a:lightRig rig="threePt" dir="t"/>
        </a:scene3d>
        <a:sp3d>
          <a:bevelT w="184150"/>
        </a:sp3d>
      </dgm:spPr>
      <dgm:t>
        <a:bodyPr/>
        <a:lstStyle/>
        <a:p>
          <a:r>
            <a:rPr lang="es-PA" b="1" dirty="0" err="1" smtClean="0"/>
            <a:t>Protect</a:t>
          </a:r>
          <a:endParaRPr lang="es-PA" b="1" dirty="0"/>
        </a:p>
      </dgm:t>
    </dgm:pt>
    <dgm:pt modelId="{776ECC6A-BA94-47C2-9D93-33477E44A9A8}" type="parTrans" cxnId="{91D35C55-70CD-4FDB-82E7-BEC36181A42E}">
      <dgm:prSet/>
      <dgm:spPr/>
      <dgm:t>
        <a:bodyPr/>
        <a:lstStyle/>
        <a:p>
          <a:endParaRPr lang="es-PA"/>
        </a:p>
      </dgm:t>
    </dgm:pt>
    <dgm:pt modelId="{FC8594DA-12A3-4D6C-B78B-3A5C15FA50A3}" type="sibTrans" cxnId="{91D35C55-70CD-4FDB-82E7-BEC36181A42E}">
      <dgm:prSet/>
      <dgm:spPr/>
      <dgm:t>
        <a:bodyPr/>
        <a:lstStyle/>
        <a:p>
          <a:endParaRPr lang="es-PA"/>
        </a:p>
      </dgm:t>
    </dgm:pt>
    <dgm:pt modelId="{C7E9FEF2-E7AE-4392-961F-F968F077E85D}">
      <dgm:prSet phldrT="[Texto]"/>
      <dgm:spPr>
        <a:solidFill>
          <a:schemeClr val="accent6">
            <a:lumMod val="75000"/>
          </a:schemeClr>
        </a:solidFill>
        <a:scene3d>
          <a:camera prst="orthographicFront"/>
          <a:lightRig rig="threePt" dir="t"/>
        </a:scene3d>
        <a:sp3d>
          <a:bevelT w="184150"/>
        </a:sp3d>
      </dgm:spPr>
      <dgm:t>
        <a:bodyPr/>
        <a:lstStyle/>
        <a:p>
          <a:r>
            <a:rPr lang="es-PA" b="1" dirty="0" err="1" smtClean="0"/>
            <a:t>Offer</a:t>
          </a:r>
          <a:endParaRPr lang="es-PA" b="1" dirty="0"/>
        </a:p>
      </dgm:t>
    </dgm:pt>
    <dgm:pt modelId="{328A3944-A7E1-4623-8849-8C04AF95A8C0}" type="parTrans" cxnId="{97088F1B-5068-4BD7-9EB0-97208AD22735}">
      <dgm:prSet/>
      <dgm:spPr/>
      <dgm:t>
        <a:bodyPr/>
        <a:lstStyle/>
        <a:p>
          <a:endParaRPr lang="es-PA"/>
        </a:p>
      </dgm:t>
    </dgm:pt>
    <dgm:pt modelId="{43BDA786-A0A3-4445-A74C-362C992CDFFC}" type="sibTrans" cxnId="{97088F1B-5068-4BD7-9EB0-97208AD22735}">
      <dgm:prSet/>
      <dgm:spPr/>
      <dgm:t>
        <a:bodyPr/>
        <a:lstStyle/>
        <a:p>
          <a:endParaRPr lang="es-PA"/>
        </a:p>
      </dgm:t>
    </dgm:pt>
    <dgm:pt modelId="{09BD5BD1-2709-46BA-91DC-EF821F0C82EA}">
      <dgm:prSet phldrT="[Texto]"/>
      <dgm:spPr>
        <a:solidFill>
          <a:srgbClr val="FF0000"/>
        </a:solidFill>
        <a:scene3d>
          <a:camera prst="orthographicFront"/>
          <a:lightRig rig="threePt" dir="t"/>
        </a:scene3d>
        <a:sp3d>
          <a:bevelT w="184150"/>
        </a:sp3d>
      </dgm:spPr>
      <dgm:t>
        <a:bodyPr/>
        <a:lstStyle/>
        <a:p>
          <a:r>
            <a:rPr lang="es-PA" b="1" dirty="0" err="1" smtClean="0">
              <a:solidFill>
                <a:schemeClr val="bg1"/>
              </a:solidFill>
            </a:rPr>
            <a:t>Warm</a:t>
          </a:r>
          <a:endParaRPr lang="es-PA" b="1" dirty="0">
            <a:solidFill>
              <a:schemeClr val="bg1"/>
            </a:solidFill>
          </a:endParaRPr>
        </a:p>
      </dgm:t>
    </dgm:pt>
    <dgm:pt modelId="{3BA49AE2-2A16-44FF-B838-F9D7E853AB00}" type="parTrans" cxnId="{5DC47ADF-D730-4052-AA91-66D08C76E933}">
      <dgm:prSet/>
      <dgm:spPr/>
      <dgm:t>
        <a:bodyPr/>
        <a:lstStyle/>
        <a:p>
          <a:endParaRPr lang="es-PA"/>
        </a:p>
      </dgm:t>
    </dgm:pt>
    <dgm:pt modelId="{E38468D4-30E5-4F2A-A2AF-F47A28CE178B}" type="sibTrans" cxnId="{5DC47ADF-D730-4052-AA91-66D08C76E933}">
      <dgm:prSet/>
      <dgm:spPr/>
      <dgm:t>
        <a:bodyPr/>
        <a:lstStyle/>
        <a:p>
          <a:endParaRPr lang="es-PA"/>
        </a:p>
      </dgm:t>
    </dgm:pt>
    <dgm:pt modelId="{C735170E-389B-435F-8D80-A169EFFFB1B5}">
      <dgm:prSet phldrT="[Texto]"/>
      <dgm:spPr>
        <a:solidFill>
          <a:schemeClr val="bg1">
            <a:lumMod val="50000"/>
          </a:schemeClr>
        </a:solidFill>
        <a:scene3d>
          <a:camera prst="orthographicFront"/>
          <a:lightRig rig="threePt" dir="t"/>
        </a:scene3d>
        <a:sp3d>
          <a:bevelT w="184150"/>
        </a:sp3d>
      </dgm:spPr>
      <dgm:t>
        <a:bodyPr/>
        <a:lstStyle/>
        <a:p>
          <a:r>
            <a:rPr lang="es-PA" b="1" dirty="0" err="1" smtClean="0"/>
            <a:t>Enforce</a:t>
          </a:r>
          <a:endParaRPr lang="es-PA" b="1" dirty="0"/>
        </a:p>
      </dgm:t>
    </dgm:pt>
    <dgm:pt modelId="{DDE80411-80BB-4604-9A55-0204EA5A6D7D}" type="parTrans" cxnId="{383D171F-0F9F-4D3E-A32B-864FF6E826E9}">
      <dgm:prSet/>
      <dgm:spPr/>
      <dgm:t>
        <a:bodyPr/>
        <a:lstStyle/>
        <a:p>
          <a:endParaRPr lang="es-PA"/>
        </a:p>
      </dgm:t>
    </dgm:pt>
    <dgm:pt modelId="{A1B63817-F6B6-41DB-95C7-752AADFBE2D0}" type="sibTrans" cxnId="{383D171F-0F9F-4D3E-A32B-864FF6E826E9}">
      <dgm:prSet/>
      <dgm:spPr/>
      <dgm:t>
        <a:bodyPr/>
        <a:lstStyle/>
        <a:p>
          <a:endParaRPr lang="es-PA"/>
        </a:p>
      </dgm:t>
    </dgm:pt>
    <dgm:pt modelId="{4DA7A112-7354-4B90-8BEF-D9B28271B12D}">
      <dgm:prSet phldrT="[Texto]"/>
      <dgm:spPr>
        <a:solidFill>
          <a:schemeClr val="tx1"/>
        </a:solidFill>
        <a:scene3d>
          <a:camera prst="orthographicFront"/>
          <a:lightRig rig="threePt" dir="t"/>
        </a:scene3d>
        <a:sp3d>
          <a:bevelT w="184150"/>
        </a:sp3d>
      </dgm:spPr>
      <dgm:t>
        <a:bodyPr/>
        <a:lstStyle/>
        <a:p>
          <a:r>
            <a:rPr lang="es-PA" b="1" dirty="0" err="1" smtClean="0"/>
            <a:t>Raise</a:t>
          </a:r>
          <a:r>
            <a:rPr lang="es-PA" b="1" dirty="0" smtClean="0"/>
            <a:t> </a:t>
          </a:r>
          <a:r>
            <a:rPr lang="es-PA" b="1" dirty="0" err="1" smtClean="0"/>
            <a:t>taxs</a:t>
          </a:r>
          <a:endParaRPr lang="es-PA" b="1" dirty="0"/>
        </a:p>
      </dgm:t>
    </dgm:pt>
    <dgm:pt modelId="{A2852110-AC57-4C3E-9F57-5B04D1CE9DF8}" type="parTrans" cxnId="{BE5A7428-4F63-4E2D-B9B4-6B4EEB58E589}">
      <dgm:prSet/>
      <dgm:spPr/>
      <dgm:t>
        <a:bodyPr/>
        <a:lstStyle/>
        <a:p>
          <a:endParaRPr lang="es-PA"/>
        </a:p>
      </dgm:t>
    </dgm:pt>
    <dgm:pt modelId="{F0E18E16-7F2D-40F1-9509-97D90592FAF6}" type="sibTrans" cxnId="{BE5A7428-4F63-4E2D-B9B4-6B4EEB58E589}">
      <dgm:prSet/>
      <dgm:spPr/>
      <dgm:t>
        <a:bodyPr/>
        <a:lstStyle/>
        <a:p>
          <a:endParaRPr lang="es-PA"/>
        </a:p>
      </dgm:t>
    </dgm:pt>
    <dgm:pt modelId="{2A52504F-A370-41FF-AAD3-61586E1B3197}" type="pres">
      <dgm:prSet presAssocID="{DD5D85D8-319C-4FC1-905B-B514B47AFCA9}" presName="Name0" presStyleCnt="0">
        <dgm:presLayoutVars>
          <dgm:chMax val="1"/>
          <dgm:chPref val="1"/>
          <dgm:dir/>
          <dgm:animOne val="branch"/>
          <dgm:animLvl val="lvl"/>
        </dgm:presLayoutVars>
      </dgm:prSet>
      <dgm:spPr/>
      <dgm:t>
        <a:bodyPr/>
        <a:lstStyle/>
        <a:p>
          <a:endParaRPr lang="es-PA"/>
        </a:p>
      </dgm:t>
    </dgm:pt>
    <dgm:pt modelId="{E979A2F2-EB1D-4E2C-95A6-9878271350A9}" type="pres">
      <dgm:prSet presAssocID="{69216744-898A-44A8-87C1-B2486E398923}" presName="Parent" presStyleLbl="node0" presStyleIdx="0" presStyleCnt="1">
        <dgm:presLayoutVars>
          <dgm:chMax val="6"/>
          <dgm:chPref val="6"/>
        </dgm:presLayoutVars>
      </dgm:prSet>
      <dgm:spPr/>
      <dgm:t>
        <a:bodyPr/>
        <a:lstStyle/>
        <a:p>
          <a:endParaRPr lang="es-PA"/>
        </a:p>
      </dgm:t>
    </dgm:pt>
    <dgm:pt modelId="{5ACAFA96-E74C-492A-B481-EE067B0222F3}" type="pres">
      <dgm:prSet presAssocID="{08BCAF41-38CD-4C84-A63C-D2393FDFFEAA}" presName="Accent1" presStyleCnt="0"/>
      <dgm:spPr>
        <a:scene3d>
          <a:camera prst="orthographicFront"/>
          <a:lightRig rig="threePt" dir="t"/>
        </a:scene3d>
        <a:sp3d>
          <a:bevelT w="184150"/>
        </a:sp3d>
      </dgm:spPr>
      <dgm:t>
        <a:bodyPr/>
        <a:lstStyle/>
        <a:p>
          <a:endParaRPr lang="es-PA"/>
        </a:p>
      </dgm:t>
    </dgm:pt>
    <dgm:pt modelId="{F0E17794-AA03-4CA9-BD08-F9D9C91FE7AD}" type="pres">
      <dgm:prSet presAssocID="{08BCAF41-38CD-4C84-A63C-D2393FDFFEAA}" presName="Accent" presStyleLbl="bgShp" presStyleIdx="0" presStyleCnt="6"/>
      <dgm:spPr>
        <a:scene3d>
          <a:camera prst="orthographicFront"/>
          <a:lightRig rig="threePt" dir="t"/>
        </a:scene3d>
        <a:sp3d>
          <a:bevelT w="184150"/>
        </a:sp3d>
      </dgm:spPr>
      <dgm:t>
        <a:bodyPr/>
        <a:lstStyle/>
        <a:p>
          <a:endParaRPr lang="es-PA"/>
        </a:p>
      </dgm:t>
    </dgm:pt>
    <dgm:pt modelId="{FEB858E4-7080-4923-ABB9-886444571FB2}" type="pres">
      <dgm:prSet presAssocID="{08BCAF41-38CD-4C84-A63C-D2393FDFFEAA}" presName="Child1" presStyleLbl="node1" presStyleIdx="0" presStyleCnt="6">
        <dgm:presLayoutVars>
          <dgm:chMax val="0"/>
          <dgm:chPref val="0"/>
          <dgm:bulletEnabled val="1"/>
        </dgm:presLayoutVars>
      </dgm:prSet>
      <dgm:spPr/>
      <dgm:t>
        <a:bodyPr/>
        <a:lstStyle/>
        <a:p>
          <a:endParaRPr lang="es-PA"/>
        </a:p>
      </dgm:t>
    </dgm:pt>
    <dgm:pt modelId="{4BDB01C3-18CE-427B-910D-67B7966DF0DB}" type="pres">
      <dgm:prSet presAssocID="{F2737458-699F-442B-A0DE-EF1D841C2AC6}" presName="Accent2" presStyleCnt="0"/>
      <dgm:spPr>
        <a:scene3d>
          <a:camera prst="orthographicFront"/>
          <a:lightRig rig="threePt" dir="t"/>
        </a:scene3d>
        <a:sp3d>
          <a:bevelT w="184150"/>
        </a:sp3d>
      </dgm:spPr>
      <dgm:t>
        <a:bodyPr/>
        <a:lstStyle/>
        <a:p>
          <a:endParaRPr lang="es-PA"/>
        </a:p>
      </dgm:t>
    </dgm:pt>
    <dgm:pt modelId="{AC1D6C9B-6A5A-4C80-9DE7-59DDB33893CE}" type="pres">
      <dgm:prSet presAssocID="{F2737458-699F-442B-A0DE-EF1D841C2AC6}" presName="Accent" presStyleLbl="bgShp" presStyleIdx="1" presStyleCnt="6"/>
      <dgm:spPr>
        <a:scene3d>
          <a:camera prst="orthographicFront"/>
          <a:lightRig rig="threePt" dir="t"/>
        </a:scene3d>
        <a:sp3d>
          <a:bevelT w="184150"/>
        </a:sp3d>
      </dgm:spPr>
      <dgm:t>
        <a:bodyPr/>
        <a:lstStyle/>
        <a:p>
          <a:endParaRPr lang="es-PA"/>
        </a:p>
      </dgm:t>
    </dgm:pt>
    <dgm:pt modelId="{4BFB228E-65FD-486F-984E-0F7414956A94}" type="pres">
      <dgm:prSet presAssocID="{F2737458-699F-442B-A0DE-EF1D841C2AC6}" presName="Child2" presStyleLbl="node1" presStyleIdx="1" presStyleCnt="6">
        <dgm:presLayoutVars>
          <dgm:chMax val="0"/>
          <dgm:chPref val="0"/>
          <dgm:bulletEnabled val="1"/>
        </dgm:presLayoutVars>
      </dgm:prSet>
      <dgm:spPr/>
      <dgm:t>
        <a:bodyPr/>
        <a:lstStyle/>
        <a:p>
          <a:endParaRPr lang="es-PA"/>
        </a:p>
      </dgm:t>
    </dgm:pt>
    <dgm:pt modelId="{B37DC127-EC96-4ED7-8C0B-4E873F70E2B9}" type="pres">
      <dgm:prSet presAssocID="{C7E9FEF2-E7AE-4392-961F-F968F077E85D}" presName="Accent3" presStyleCnt="0"/>
      <dgm:spPr>
        <a:scene3d>
          <a:camera prst="orthographicFront"/>
          <a:lightRig rig="threePt" dir="t"/>
        </a:scene3d>
        <a:sp3d>
          <a:bevelT w="184150"/>
        </a:sp3d>
      </dgm:spPr>
      <dgm:t>
        <a:bodyPr/>
        <a:lstStyle/>
        <a:p>
          <a:endParaRPr lang="es-PA"/>
        </a:p>
      </dgm:t>
    </dgm:pt>
    <dgm:pt modelId="{9F5F43F6-C538-47DA-B126-B4C34A29EB92}" type="pres">
      <dgm:prSet presAssocID="{C7E9FEF2-E7AE-4392-961F-F968F077E85D}" presName="Accent" presStyleLbl="bgShp" presStyleIdx="2" presStyleCnt="6"/>
      <dgm:spPr>
        <a:scene3d>
          <a:camera prst="orthographicFront"/>
          <a:lightRig rig="threePt" dir="t"/>
        </a:scene3d>
        <a:sp3d>
          <a:bevelT w="184150"/>
        </a:sp3d>
      </dgm:spPr>
      <dgm:t>
        <a:bodyPr/>
        <a:lstStyle/>
        <a:p>
          <a:endParaRPr lang="es-PA"/>
        </a:p>
      </dgm:t>
    </dgm:pt>
    <dgm:pt modelId="{AF305259-CB1B-41B9-B358-E48D745EE5BA}" type="pres">
      <dgm:prSet presAssocID="{C7E9FEF2-E7AE-4392-961F-F968F077E85D}" presName="Child3" presStyleLbl="node1" presStyleIdx="2" presStyleCnt="6">
        <dgm:presLayoutVars>
          <dgm:chMax val="0"/>
          <dgm:chPref val="0"/>
          <dgm:bulletEnabled val="1"/>
        </dgm:presLayoutVars>
      </dgm:prSet>
      <dgm:spPr/>
      <dgm:t>
        <a:bodyPr/>
        <a:lstStyle/>
        <a:p>
          <a:endParaRPr lang="es-PA"/>
        </a:p>
      </dgm:t>
    </dgm:pt>
    <dgm:pt modelId="{BA5DC4B8-2012-46C0-92D7-A1A4017D413F}" type="pres">
      <dgm:prSet presAssocID="{09BD5BD1-2709-46BA-91DC-EF821F0C82EA}" presName="Accent4" presStyleCnt="0"/>
      <dgm:spPr>
        <a:scene3d>
          <a:camera prst="orthographicFront"/>
          <a:lightRig rig="threePt" dir="t"/>
        </a:scene3d>
        <a:sp3d>
          <a:bevelT w="184150"/>
        </a:sp3d>
      </dgm:spPr>
      <dgm:t>
        <a:bodyPr/>
        <a:lstStyle/>
        <a:p>
          <a:endParaRPr lang="es-PA"/>
        </a:p>
      </dgm:t>
    </dgm:pt>
    <dgm:pt modelId="{902354D8-6E24-4D54-865C-3CCA1FE7FE4A}" type="pres">
      <dgm:prSet presAssocID="{09BD5BD1-2709-46BA-91DC-EF821F0C82EA}" presName="Accent" presStyleLbl="bgShp" presStyleIdx="3" presStyleCnt="6"/>
      <dgm:spPr>
        <a:scene3d>
          <a:camera prst="orthographicFront"/>
          <a:lightRig rig="threePt" dir="t"/>
        </a:scene3d>
        <a:sp3d>
          <a:bevelT w="184150"/>
        </a:sp3d>
      </dgm:spPr>
      <dgm:t>
        <a:bodyPr/>
        <a:lstStyle/>
        <a:p>
          <a:endParaRPr lang="es-PA"/>
        </a:p>
      </dgm:t>
    </dgm:pt>
    <dgm:pt modelId="{E014E335-AB05-4C19-916A-BD0F88030C9E}" type="pres">
      <dgm:prSet presAssocID="{09BD5BD1-2709-46BA-91DC-EF821F0C82EA}" presName="Child4" presStyleLbl="node1" presStyleIdx="3" presStyleCnt="6">
        <dgm:presLayoutVars>
          <dgm:chMax val="0"/>
          <dgm:chPref val="0"/>
          <dgm:bulletEnabled val="1"/>
        </dgm:presLayoutVars>
      </dgm:prSet>
      <dgm:spPr/>
      <dgm:t>
        <a:bodyPr/>
        <a:lstStyle/>
        <a:p>
          <a:endParaRPr lang="es-PA"/>
        </a:p>
      </dgm:t>
    </dgm:pt>
    <dgm:pt modelId="{0D527824-6C41-459C-A01F-9D4EE68D1FED}" type="pres">
      <dgm:prSet presAssocID="{C735170E-389B-435F-8D80-A169EFFFB1B5}" presName="Accent5" presStyleCnt="0"/>
      <dgm:spPr>
        <a:scene3d>
          <a:camera prst="orthographicFront"/>
          <a:lightRig rig="threePt" dir="t"/>
        </a:scene3d>
        <a:sp3d>
          <a:bevelT w="184150"/>
        </a:sp3d>
      </dgm:spPr>
      <dgm:t>
        <a:bodyPr/>
        <a:lstStyle/>
        <a:p>
          <a:endParaRPr lang="es-PA"/>
        </a:p>
      </dgm:t>
    </dgm:pt>
    <dgm:pt modelId="{96C4DBB2-B9C5-4B10-ADEE-B7CC06493463}" type="pres">
      <dgm:prSet presAssocID="{C735170E-389B-435F-8D80-A169EFFFB1B5}" presName="Accent" presStyleLbl="bgShp" presStyleIdx="4" presStyleCnt="6"/>
      <dgm:spPr>
        <a:scene3d>
          <a:camera prst="orthographicFront"/>
          <a:lightRig rig="threePt" dir="t"/>
        </a:scene3d>
        <a:sp3d>
          <a:bevelT w="184150"/>
        </a:sp3d>
      </dgm:spPr>
      <dgm:t>
        <a:bodyPr/>
        <a:lstStyle/>
        <a:p>
          <a:endParaRPr lang="es-PA"/>
        </a:p>
      </dgm:t>
    </dgm:pt>
    <dgm:pt modelId="{2E0C405D-3074-4361-9832-065B688B3C4F}" type="pres">
      <dgm:prSet presAssocID="{C735170E-389B-435F-8D80-A169EFFFB1B5}" presName="Child5" presStyleLbl="node1" presStyleIdx="4" presStyleCnt="6">
        <dgm:presLayoutVars>
          <dgm:chMax val="0"/>
          <dgm:chPref val="0"/>
          <dgm:bulletEnabled val="1"/>
        </dgm:presLayoutVars>
      </dgm:prSet>
      <dgm:spPr/>
      <dgm:t>
        <a:bodyPr/>
        <a:lstStyle/>
        <a:p>
          <a:endParaRPr lang="es-PA"/>
        </a:p>
      </dgm:t>
    </dgm:pt>
    <dgm:pt modelId="{FB329853-32E1-4AB3-829B-F67318F0A82B}" type="pres">
      <dgm:prSet presAssocID="{4DA7A112-7354-4B90-8BEF-D9B28271B12D}" presName="Accent6" presStyleCnt="0"/>
      <dgm:spPr>
        <a:scene3d>
          <a:camera prst="orthographicFront"/>
          <a:lightRig rig="threePt" dir="t"/>
        </a:scene3d>
        <a:sp3d>
          <a:bevelT w="184150"/>
        </a:sp3d>
      </dgm:spPr>
      <dgm:t>
        <a:bodyPr/>
        <a:lstStyle/>
        <a:p>
          <a:endParaRPr lang="es-PA"/>
        </a:p>
      </dgm:t>
    </dgm:pt>
    <dgm:pt modelId="{0870DB97-0587-45D4-A5C0-079E22A5C285}" type="pres">
      <dgm:prSet presAssocID="{4DA7A112-7354-4B90-8BEF-D9B28271B12D}" presName="Accent" presStyleLbl="bgShp" presStyleIdx="5" presStyleCnt="6"/>
      <dgm:spPr>
        <a:scene3d>
          <a:camera prst="orthographicFront"/>
          <a:lightRig rig="threePt" dir="t"/>
        </a:scene3d>
        <a:sp3d>
          <a:bevelT w="184150"/>
        </a:sp3d>
      </dgm:spPr>
      <dgm:t>
        <a:bodyPr/>
        <a:lstStyle/>
        <a:p>
          <a:endParaRPr lang="es-PA"/>
        </a:p>
      </dgm:t>
    </dgm:pt>
    <dgm:pt modelId="{74D98107-FF1E-4916-B5D5-040B76CFE221}" type="pres">
      <dgm:prSet presAssocID="{4DA7A112-7354-4B90-8BEF-D9B28271B12D}" presName="Child6" presStyleLbl="node1" presStyleIdx="5" presStyleCnt="6">
        <dgm:presLayoutVars>
          <dgm:chMax val="0"/>
          <dgm:chPref val="0"/>
          <dgm:bulletEnabled val="1"/>
        </dgm:presLayoutVars>
      </dgm:prSet>
      <dgm:spPr/>
      <dgm:t>
        <a:bodyPr/>
        <a:lstStyle/>
        <a:p>
          <a:endParaRPr lang="es-PA"/>
        </a:p>
      </dgm:t>
    </dgm:pt>
  </dgm:ptLst>
  <dgm:cxnLst>
    <dgm:cxn modelId="{91D35C55-70CD-4FDB-82E7-BEC36181A42E}" srcId="{69216744-898A-44A8-87C1-B2486E398923}" destId="{F2737458-699F-442B-A0DE-EF1D841C2AC6}" srcOrd="1" destOrd="0" parTransId="{776ECC6A-BA94-47C2-9D93-33477E44A9A8}" sibTransId="{FC8594DA-12A3-4D6C-B78B-3A5C15FA50A3}"/>
    <dgm:cxn modelId="{3DB7591A-2A89-404C-8AEB-88A7FFE95C07}" type="presOf" srcId="{08BCAF41-38CD-4C84-A63C-D2393FDFFEAA}" destId="{FEB858E4-7080-4923-ABB9-886444571FB2}" srcOrd="0" destOrd="0" presId="urn:microsoft.com/office/officeart/2011/layout/HexagonRadial"/>
    <dgm:cxn modelId="{302D0547-8300-48C7-84ED-F6F11B8E6D78}" type="presOf" srcId="{C735170E-389B-435F-8D80-A169EFFFB1B5}" destId="{2E0C405D-3074-4361-9832-065B688B3C4F}" srcOrd="0" destOrd="0" presId="urn:microsoft.com/office/officeart/2011/layout/HexagonRadial"/>
    <dgm:cxn modelId="{90AF4E51-E00D-4334-A276-F037F92DE4D2}" type="presOf" srcId="{C7E9FEF2-E7AE-4392-961F-F968F077E85D}" destId="{AF305259-CB1B-41B9-B358-E48D745EE5BA}" srcOrd="0" destOrd="0" presId="urn:microsoft.com/office/officeart/2011/layout/HexagonRadial"/>
    <dgm:cxn modelId="{633B7A80-3D76-45A2-9BEF-DF26C3A174B9}" srcId="{DD5D85D8-319C-4FC1-905B-B514B47AFCA9}" destId="{69216744-898A-44A8-87C1-B2486E398923}" srcOrd="0" destOrd="0" parTransId="{4DFFA1BD-45CC-43BF-9B52-FE9428B5ADC2}" sibTransId="{9BC6A1E5-DC0E-495B-A687-DAD78E0208B6}"/>
    <dgm:cxn modelId="{3F67E998-E899-4C9F-9869-9B98C3CE2424}" type="presOf" srcId="{F2737458-699F-442B-A0DE-EF1D841C2AC6}" destId="{4BFB228E-65FD-486F-984E-0F7414956A94}" srcOrd="0" destOrd="0" presId="urn:microsoft.com/office/officeart/2011/layout/HexagonRadial"/>
    <dgm:cxn modelId="{A44037EE-F557-4A04-BEFB-334A433B0D80}" type="presOf" srcId="{09BD5BD1-2709-46BA-91DC-EF821F0C82EA}" destId="{E014E335-AB05-4C19-916A-BD0F88030C9E}" srcOrd="0" destOrd="0" presId="urn:microsoft.com/office/officeart/2011/layout/HexagonRadial"/>
    <dgm:cxn modelId="{BE5A7428-4F63-4E2D-B9B4-6B4EEB58E589}" srcId="{69216744-898A-44A8-87C1-B2486E398923}" destId="{4DA7A112-7354-4B90-8BEF-D9B28271B12D}" srcOrd="5" destOrd="0" parTransId="{A2852110-AC57-4C3E-9F57-5B04D1CE9DF8}" sibTransId="{F0E18E16-7F2D-40F1-9509-97D90592FAF6}"/>
    <dgm:cxn modelId="{E5944C95-FA45-4A9A-BB8E-55D659D9C220}" type="presOf" srcId="{69216744-898A-44A8-87C1-B2486E398923}" destId="{E979A2F2-EB1D-4E2C-95A6-9878271350A9}" srcOrd="0" destOrd="0" presId="urn:microsoft.com/office/officeart/2011/layout/HexagonRadial"/>
    <dgm:cxn modelId="{B4D27F93-2DEB-4A73-86E0-1C1287AC0225}" srcId="{69216744-898A-44A8-87C1-B2486E398923}" destId="{08BCAF41-38CD-4C84-A63C-D2393FDFFEAA}" srcOrd="0" destOrd="0" parTransId="{AFFE66F4-2DE8-4473-9E76-AE8A7FA14D9F}" sibTransId="{BA7600E8-FD80-44D4-A8FC-642FF54CC53B}"/>
    <dgm:cxn modelId="{97088F1B-5068-4BD7-9EB0-97208AD22735}" srcId="{69216744-898A-44A8-87C1-B2486E398923}" destId="{C7E9FEF2-E7AE-4392-961F-F968F077E85D}" srcOrd="2" destOrd="0" parTransId="{328A3944-A7E1-4623-8849-8C04AF95A8C0}" sibTransId="{43BDA786-A0A3-4445-A74C-362C992CDFFC}"/>
    <dgm:cxn modelId="{383D171F-0F9F-4D3E-A32B-864FF6E826E9}" srcId="{69216744-898A-44A8-87C1-B2486E398923}" destId="{C735170E-389B-435F-8D80-A169EFFFB1B5}" srcOrd="4" destOrd="0" parTransId="{DDE80411-80BB-4604-9A55-0204EA5A6D7D}" sibTransId="{A1B63817-F6B6-41DB-95C7-752AADFBE2D0}"/>
    <dgm:cxn modelId="{F3F2B993-B5AA-4C20-A1A6-2989DB5D517E}" type="presOf" srcId="{DD5D85D8-319C-4FC1-905B-B514B47AFCA9}" destId="{2A52504F-A370-41FF-AAD3-61586E1B3197}" srcOrd="0" destOrd="0" presId="urn:microsoft.com/office/officeart/2011/layout/HexagonRadial"/>
    <dgm:cxn modelId="{5DC47ADF-D730-4052-AA91-66D08C76E933}" srcId="{69216744-898A-44A8-87C1-B2486E398923}" destId="{09BD5BD1-2709-46BA-91DC-EF821F0C82EA}" srcOrd="3" destOrd="0" parTransId="{3BA49AE2-2A16-44FF-B838-F9D7E853AB00}" sibTransId="{E38468D4-30E5-4F2A-A2AF-F47A28CE178B}"/>
    <dgm:cxn modelId="{9E2AF0C8-5A59-494E-AB35-E25BCF4D49D3}" type="presOf" srcId="{4DA7A112-7354-4B90-8BEF-D9B28271B12D}" destId="{74D98107-FF1E-4916-B5D5-040B76CFE221}" srcOrd="0" destOrd="0" presId="urn:microsoft.com/office/officeart/2011/layout/HexagonRadial"/>
    <dgm:cxn modelId="{4504D49E-F3D0-428F-A4E9-C7A40D9EDA01}" type="presParOf" srcId="{2A52504F-A370-41FF-AAD3-61586E1B3197}" destId="{E979A2F2-EB1D-4E2C-95A6-9878271350A9}" srcOrd="0" destOrd="0" presId="urn:microsoft.com/office/officeart/2011/layout/HexagonRadial"/>
    <dgm:cxn modelId="{ECE44960-FEA7-4A98-B863-CB3FBCCEA14E}" type="presParOf" srcId="{2A52504F-A370-41FF-AAD3-61586E1B3197}" destId="{5ACAFA96-E74C-492A-B481-EE067B0222F3}" srcOrd="1" destOrd="0" presId="urn:microsoft.com/office/officeart/2011/layout/HexagonRadial"/>
    <dgm:cxn modelId="{55964B23-1B12-4A09-9D88-8366DD12566D}" type="presParOf" srcId="{5ACAFA96-E74C-492A-B481-EE067B0222F3}" destId="{F0E17794-AA03-4CA9-BD08-F9D9C91FE7AD}" srcOrd="0" destOrd="0" presId="urn:microsoft.com/office/officeart/2011/layout/HexagonRadial"/>
    <dgm:cxn modelId="{135E883F-8461-4E7B-9770-B6FC0D114374}" type="presParOf" srcId="{2A52504F-A370-41FF-AAD3-61586E1B3197}" destId="{FEB858E4-7080-4923-ABB9-886444571FB2}" srcOrd="2" destOrd="0" presId="urn:microsoft.com/office/officeart/2011/layout/HexagonRadial"/>
    <dgm:cxn modelId="{5247B8F5-78A8-4208-9E34-151C67FB08E4}" type="presParOf" srcId="{2A52504F-A370-41FF-AAD3-61586E1B3197}" destId="{4BDB01C3-18CE-427B-910D-67B7966DF0DB}" srcOrd="3" destOrd="0" presId="urn:microsoft.com/office/officeart/2011/layout/HexagonRadial"/>
    <dgm:cxn modelId="{E2D6855B-E7FA-49A8-828C-A37769367AEE}" type="presParOf" srcId="{4BDB01C3-18CE-427B-910D-67B7966DF0DB}" destId="{AC1D6C9B-6A5A-4C80-9DE7-59DDB33893CE}" srcOrd="0" destOrd="0" presId="urn:microsoft.com/office/officeart/2011/layout/HexagonRadial"/>
    <dgm:cxn modelId="{EE4B6483-C908-4764-BAC9-B6FC07B4E78B}" type="presParOf" srcId="{2A52504F-A370-41FF-AAD3-61586E1B3197}" destId="{4BFB228E-65FD-486F-984E-0F7414956A94}" srcOrd="4" destOrd="0" presId="urn:microsoft.com/office/officeart/2011/layout/HexagonRadial"/>
    <dgm:cxn modelId="{BABC19FB-0050-4212-8D4E-C6AB65B44052}" type="presParOf" srcId="{2A52504F-A370-41FF-AAD3-61586E1B3197}" destId="{B37DC127-EC96-4ED7-8C0B-4E873F70E2B9}" srcOrd="5" destOrd="0" presId="urn:microsoft.com/office/officeart/2011/layout/HexagonRadial"/>
    <dgm:cxn modelId="{E7DF35C8-DF6F-48E7-8897-B41EEC599609}" type="presParOf" srcId="{B37DC127-EC96-4ED7-8C0B-4E873F70E2B9}" destId="{9F5F43F6-C538-47DA-B126-B4C34A29EB92}" srcOrd="0" destOrd="0" presId="urn:microsoft.com/office/officeart/2011/layout/HexagonRadial"/>
    <dgm:cxn modelId="{75995BA8-C429-4B0F-AC7D-50436DBCCD22}" type="presParOf" srcId="{2A52504F-A370-41FF-AAD3-61586E1B3197}" destId="{AF305259-CB1B-41B9-B358-E48D745EE5BA}" srcOrd="6" destOrd="0" presId="urn:microsoft.com/office/officeart/2011/layout/HexagonRadial"/>
    <dgm:cxn modelId="{569BBC33-35F9-4089-A3EE-1064E382876F}" type="presParOf" srcId="{2A52504F-A370-41FF-AAD3-61586E1B3197}" destId="{BA5DC4B8-2012-46C0-92D7-A1A4017D413F}" srcOrd="7" destOrd="0" presId="urn:microsoft.com/office/officeart/2011/layout/HexagonRadial"/>
    <dgm:cxn modelId="{5485D421-38F6-4A74-9F77-7E9E41B54AF7}" type="presParOf" srcId="{BA5DC4B8-2012-46C0-92D7-A1A4017D413F}" destId="{902354D8-6E24-4D54-865C-3CCA1FE7FE4A}" srcOrd="0" destOrd="0" presId="urn:microsoft.com/office/officeart/2011/layout/HexagonRadial"/>
    <dgm:cxn modelId="{D3C6E744-DD12-4650-B45C-2072B901529E}" type="presParOf" srcId="{2A52504F-A370-41FF-AAD3-61586E1B3197}" destId="{E014E335-AB05-4C19-916A-BD0F88030C9E}" srcOrd="8" destOrd="0" presId="urn:microsoft.com/office/officeart/2011/layout/HexagonRadial"/>
    <dgm:cxn modelId="{A02731FD-13F0-41EC-BE6E-D28652769BA4}" type="presParOf" srcId="{2A52504F-A370-41FF-AAD3-61586E1B3197}" destId="{0D527824-6C41-459C-A01F-9D4EE68D1FED}" srcOrd="9" destOrd="0" presId="urn:microsoft.com/office/officeart/2011/layout/HexagonRadial"/>
    <dgm:cxn modelId="{609B24F1-7116-4D81-B0C2-8F43E6000B66}" type="presParOf" srcId="{0D527824-6C41-459C-A01F-9D4EE68D1FED}" destId="{96C4DBB2-B9C5-4B10-ADEE-B7CC06493463}" srcOrd="0" destOrd="0" presId="urn:microsoft.com/office/officeart/2011/layout/HexagonRadial"/>
    <dgm:cxn modelId="{3CFF50E2-06B9-4A9D-80EA-170BE3B85D47}" type="presParOf" srcId="{2A52504F-A370-41FF-AAD3-61586E1B3197}" destId="{2E0C405D-3074-4361-9832-065B688B3C4F}" srcOrd="10" destOrd="0" presId="urn:microsoft.com/office/officeart/2011/layout/HexagonRadial"/>
    <dgm:cxn modelId="{C6DF5F61-56E1-49ED-B5F6-CC04921450D3}" type="presParOf" srcId="{2A52504F-A370-41FF-AAD3-61586E1B3197}" destId="{FB329853-32E1-4AB3-829B-F67318F0A82B}" srcOrd="11" destOrd="0" presId="urn:microsoft.com/office/officeart/2011/layout/HexagonRadial"/>
    <dgm:cxn modelId="{A45EC87F-8869-4F10-A6E9-2F726715DA5A}" type="presParOf" srcId="{FB329853-32E1-4AB3-829B-F67318F0A82B}" destId="{0870DB97-0587-45D4-A5C0-079E22A5C285}" srcOrd="0" destOrd="0" presId="urn:microsoft.com/office/officeart/2011/layout/HexagonRadial"/>
    <dgm:cxn modelId="{A8BAD5E2-9D93-4495-B868-C6DC8F084662}" type="presParOf" srcId="{2A52504F-A370-41FF-AAD3-61586E1B3197}" destId="{74D98107-FF1E-4916-B5D5-040B76CFE221}" srcOrd="12" destOrd="0" presId="urn:microsoft.com/office/officeart/2011/layout/HexagonRadial"/>
  </dgm:cxnLst>
  <dgm:bg>
    <a:solidFill>
      <a:schemeClr val="tx2">
        <a:lumMod val="60000"/>
        <a:lumOff val="40000"/>
        <a:alpha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72EA89-78FC-4B16-8532-BFE5858E728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PA"/>
        </a:p>
      </dgm:t>
    </dgm:pt>
    <dgm:pt modelId="{758998A6-D0A4-4258-A025-B779CEF6EFC8}">
      <dgm:prSet phldrT="[Texto]"/>
      <dgm:spPr>
        <a:solidFill>
          <a:schemeClr val="accent2"/>
        </a:solidFill>
        <a:scene3d>
          <a:camera prst="orthographicFront"/>
          <a:lightRig rig="threePt" dir="t"/>
        </a:scene3d>
        <a:sp3d>
          <a:bevelT/>
        </a:sp3d>
      </dgm:spPr>
      <dgm:t>
        <a:bodyPr/>
        <a:lstStyle/>
        <a:p>
          <a:r>
            <a:rPr lang="es-PA" dirty="0" smtClean="0"/>
            <a:t>Artículo 15 FCTC</a:t>
          </a:r>
          <a:endParaRPr lang="es-PA" dirty="0"/>
        </a:p>
      </dgm:t>
    </dgm:pt>
    <dgm:pt modelId="{C7305859-6131-4832-9A4F-419EC34F390F}" type="parTrans" cxnId="{7869AB1A-7D06-43D7-9EC5-E49E78BCC18C}">
      <dgm:prSet/>
      <dgm:spPr/>
      <dgm:t>
        <a:bodyPr/>
        <a:lstStyle/>
        <a:p>
          <a:endParaRPr lang="es-PA"/>
        </a:p>
      </dgm:t>
    </dgm:pt>
    <dgm:pt modelId="{AB36491F-E34E-4FFA-9C87-BEC3260361D3}" type="sibTrans" cxnId="{7869AB1A-7D06-43D7-9EC5-E49E78BCC18C}">
      <dgm:prSet/>
      <dgm:spPr/>
      <dgm:t>
        <a:bodyPr/>
        <a:lstStyle/>
        <a:p>
          <a:endParaRPr lang="es-PA"/>
        </a:p>
      </dgm:t>
    </dgm:pt>
    <dgm:pt modelId="{B1AFDAD1-A1DC-4BE4-B2C3-2981490816A7}">
      <dgm:prSet phldrT="[Texto]" custT="1"/>
      <dgm:spPr>
        <a:solidFill>
          <a:schemeClr val="accent2"/>
        </a:solidFill>
        <a:scene3d>
          <a:camera prst="orthographicFront"/>
          <a:lightRig rig="threePt" dir="t"/>
        </a:scene3d>
        <a:sp3d>
          <a:bevelT/>
        </a:sp3d>
      </dgm:spPr>
      <dgm:t>
        <a:bodyPr/>
        <a:lstStyle/>
        <a:p>
          <a:r>
            <a:rPr lang="es-PA" sz="800" dirty="0" smtClean="0"/>
            <a:t>Eliminar todas las formas de comercio ilícito</a:t>
          </a:r>
          <a:endParaRPr lang="es-PA" sz="800" dirty="0"/>
        </a:p>
      </dgm:t>
    </dgm:pt>
    <dgm:pt modelId="{AEAB709F-C526-44FE-8FD9-91C44BD5645A}" type="parTrans" cxnId="{56D9A6FF-1B43-44DF-AE7D-F8BC39EC8AB4}">
      <dgm:prSet/>
      <dgm:spPr/>
      <dgm:t>
        <a:bodyPr/>
        <a:lstStyle/>
        <a:p>
          <a:endParaRPr lang="es-PA"/>
        </a:p>
      </dgm:t>
    </dgm:pt>
    <dgm:pt modelId="{A18B6BE7-90A6-4CFC-9547-BC17AC540741}" type="sibTrans" cxnId="{56D9A6FF-1B43-44DF-AE7D-F8BC39EC8AB4}">
      <dgm:prSet/>
      <dgm:spPr>
        <a:scene3d>
          <a:camera prst="orthographicFront"/>
          <a:lightRig rig="threePt" dir="t"/>
        </a:scene3d>
        <a:sp3d>
          <a:bevelT/>
        </a:sp3d>
      </dgm:spPr>
      <dgm:t>
        <a:bodyPr/>
        <a:lstStyle/>
        <a:p>
          <a:endParaRPr lang="es-PA"/>
        </a:p>
      </dgm:t>
    </dgm:pt>
    <dgm:pt modelId="{FA525497-30FA-4AAE-988C-A5EC4A7A1E5E}">
      <dgm:prSet phldrT="[Texto]" custT="1"/>
      <dgm:spPr>
        <a:solidFill>
          <a:schemeClr val="accent2"/>
        </a:solidFill>
        <a:scene3d>
          <a:camera prst="orthographicFront"/>
          <a:lightRig rig="threePt" dir="t"/>
        </a:scene3d>
        <a:sp3d>
          <a:bevelT/>
        </a:sp3d>
      </dgm:spPr>
      <dgm:t>
        <a:bodyPr/>
        <a:lstStyle/>
        <a:p>
          <a:r>
            <a:rPr lang="es-PA" sz="800" dirty="0" smtClean="0"/>
            <a:t>Informes a la conferencia de las partes sobre comercio ilícito</a:t>
          </a:r>
          <a:endParaRPr lang="es-PA" sz="800" dirty="0"/>
        </a:p>
      </dgm:t>
    </dgm:pt>
    <dgm:pt modelId="{6643B83E-B691-4027-9806-DFA4DCC0F665}" type="parTrans" cxnId="{F08BB9C0-D928-4622-8BAB-3E32E3991CC3}">
      <dgm:prSet/>
      <dgm:spPr/>
      <dgm:t>
        <a:bodyPr/>
        <a:lstStyle/>
        <a:p>
          <a:endParaRPr lang="es-PA"/>
        </a:p>
      </dgm:t>
    </dgm:pt>
    <dgm:pt modelId="{295FA214-7F83-4B6F-8971-D4618507067F}" type="sibTrans" cxnId="{F08BB9C0-D928-4622-8BAB-3E32E3991CC3}">
      <dgm:prSet/>
      <dgm:spPr>
        <a:scene3d>
          <a:camera prst="orthographicFront"/>
          <a:lightRig rig="threePt" dir="t"/>
        </a:scene3d>
        <a:sp3d>
          <a:bevelT/>
        </a:sp3d>
      </dgm:spPr>
      <dgm:t>
        <a:bodyPr/>
        <a:lstStyle/>
        <a:p>
          <a:endParaRPr lang="es-PA"/>
        </a:p>
      </dgm:t>
    </dgm:pt>
    <dgm:pt modelId="{84F86C10-B8F2-4195-B862-68E174C66DA6}">
      <dgm:prSet phldrT="[Texto]" custT="1"/>
      <dgm:spPr>
        <a:solidFill>
          <a:schemeClr val="accent2"/>
        </a:solidFill>
        <a:scene3d>
          <a:camera prst="orthographicFront"/>
          <a:lightRig rig="threePt" dir="t"/>
        </a:scene3d>
        <a:sp3d>
          <a:bevelT/>
        </a:sp3d>
      </dgm:spPr>
      <dgm:t>
        <a:bodyPr/>
        <a:lstStyle/>
        <a:p>
          <a:r>
            <a:rPr lang="es-PA" sz="800" dirty="0" smtClean="0"/>
            <a:t>Procesos judiciales dirigidos a penalizar el comercio ilícito</a:t>
          </a:r>
          <a:endParaRPr lang="es-PA" sz="800" dirty="0"/>
        </a:p>
      </dgm:t>
    </dgm:pt>
    <dgm:pt modelId="{74D2337E-1561-46C1-A114-905C086A99BF}" type="parTrans" cxnId="{F5252CFC-57AE-438C-8ACB-A2E1EA54CC83}">
      <dgm:prSet/>
      <dgm:spPr/>
      <dgm:t>
        <a:bodyPr/>
        <a:lstStyle/>
        <a:p>
          <a:endParaRPr lang="es-PA"/>
        </a:p>
      </dgm:t>
    </dgm:pt>
    <dgm:pt modelId="{74176117-5761-45B8-90E3-B79B18D1B1AB}" type="sibTrans" cxnId="{F5252CFC-57AE-438C-8ACB-A2E1EA54CC83}">
      <dgm:prSet/>
      <dgm:spPr>
        <a:scene3d>
          <a:camera prst="orthographicFront"/>
          <a:lightRig rig="threePt" dir="t"/>
        </a:scene3d>
        <a:sp3d>
          <a:bevelT/>
        </a:sp3d>
      </dgm:spPr>
      <dgm:t>
        <a:bodyPr/>
        <a:lstStyle/>
        <a:p>
          <a:endParaRPr lang="es-PA"/>
        </a:p>
      </dgm:t>
    </dgm:pt>
    <dgm:pt modelId="{B466A809-3C15-43E5-9122-3DE134A025A5}">
      <dgm:prSet phldrT="[Texto]" custT="1"/>
      <dgm:spPr>
        <a:solidFill>
          <a:schemeClr val="accent2"/>
        </a:solidFill>
        <a:scene3d>
          <a:camera prst="orthographicFront"/>
          <a:lightRig rig="threePt" dir="t"/>
        </a:scene3d>
        <a:sp3d>
          <a:bevelT/>
        </a:sp3d>
      </dgm:spPr>
      <dgm:t>
        <a:bodyPr/>
        <a:lstStyle/>
        <a:p>
          <a:r>
            <a:rPr lang="es-PA" sz="800" dirty="0" smtClean="0"/>
            <a:t>Medidas respecto a la expedición de licencias</a:t>
          </a:r>
          <a:endParaRPr lang="es-PA" sz="800" dirty="0"/>
        </a:p>
      </dgm:t>
    </dgm:pt>
    <dgm:pt modelId="{D05C4783-243E-4FCA-AA95-28FB0A706A3A}" type="parTrans" cxnId="{BB14429D-560A-4A17-A248-368CA3AD2011}">
      <dgm:prSet/>
      <dgm:spPr/>
      <dgm:t>
        <a:bodyPr/>
        <a:lstStyle/>
        <a:p>
          <a:endParaRPr lang="es-PA"/>
        </a:p>
      </dgm:t>
    </dgm:pt>
    <dgm:pt modelId="{60134C0F-BBB5-4482-9DAB-D374735BA6C3}" type="sibTrans" cxnId="{BB14429D-560A-4A17-A248-368CA3AD2011}">
      <dgm:prSet/>
      <dgm:spPr>
        <a:scene3d>
          <a:camera prst="orthographicFront"/>
          <a:lightRig rig="threePt" dir="t"/>
        </a:scene3d>
        <a:sp3d>
          <a:bevelT/>
        </a:sp3d>
      </dgm:spPr>
      <dgm:t>
        <a:bodyPr/>
        <a:lstStyle/>
        <a:p>
          <a:endParaRPr lang="es-PA"/>
        </a:p>
      </dgm:t>
    </dgm:pt>
    <dgm:pt modelId="{416D596C-F92E-49B9-9097-D00D638BC14D}">
      <dgm:prSet custT="1"/>
      <dgm:spPr>
        <a:solidFill>
          <a:schemeClr val="accent2"/>
        </a:solidFill>
        <a:scene3d>
          <a:camera prst="orthographicFront"/>
          <a:lightRig rig="threePt" dir="t"/>
        </a:scene3d>
        <a:sp3d>
          <a:bevelT/>
        </a:sp3d>
      </dgm:spPr>
      <dgm:t>
        <a:bodyPr/>
        <a:lstStyle/>
        <a:p>
          <a:r>
            <a:rPr lang="es-PA" sz="750" dirty="0" smtClean="0"/>
            <a:t>Comercio transfronterizo </a:t>
          </a:r>
          <a:r>
            <a:rPr lang="es-PA" sz="750" dirty="0" err="1" smtClean="0"/>
            <a:t>almacenaminto</a:t>
          </a:r>
          <a:r>
            <a:rPr lang="es-PA" sz="750" dirty="0" smtClean="0"/>
            <a:t>, productos en tránsito, incautaciones</a:t>
          </a:r>
          <a:endParaRPr lang="es-PA" sz="750" dirty="0"/>
        </a:p>
      </dgm:t>
    </dgm:pt>
    <dgm:pt modelId="{FC18D268-60EB-4DB3-974B-3A325FCC9ECC}" type="parTrans" cxnId="{86211AB0-8091-482B-A143-DC76BFC92D7C}">
      <dgm:prSet/>
      <dgm:spPr/>
      <dgm:t>
        <a:bodyPr/>
        <a:lstStyle/>
        <a:p>
          <a:endParaRPr lang="es-PA"/>
        </a:p>
      </dgm:t>
    </dgm:pt>
    <dgm:pt modelId="{D5C688A5-72D4-404A-B26C-24254CC0F7FF}" type="sibTrans" cxnId="{86211AB0-8091-482B-A143-DC76BFC92D7C}">
      <dgm:prSet/>
      <dgm:spPr>
        <a:scene3d>
          <a:camera prst="orthographicFront"/>
          <a:lightRig rig="threePt" dir="t"/>
        </a:scene3d>
        <a:sp3d>
          <a:bevelT/>
        </a:sp3d>
      </dgm:spPr>
      <dgm:t>
        <a:bodyPr/>
        <a:lstStyle/>
        <a:p>
          <a:endParaRPr lang="es-PA"/>
        </a:p>
      </dgm:t>
    </dgm:pt>
    <dgm:pt modelId="{411F38B9-7B37-49CB-B4DC-FB6583FADDA6}">
      <dgm:prSet custT="1"/>
      <dgm:spPr>
        <a:solidFill>
          <a:schemeClr val="accent2"/>
        </a:solidFill>
        <a:scene3d>
          <a:camera prst="orthographicFront"/>
          <a:lightRig rig="threePt" dir="t"/>
        </a:scene3d>
        <a:sp3d>
          <a:bevelT/>
        </a:sp3d>
      </dgm:spPr>
      <dgm:t>
        <a:bodyPr/>
        <a:lstStyle/>
        <a:p>
          <a:r>
            <a:rPr lang="es-PA" sz="800" dirty="0" smtClean="0"/>
            <a:t>Información e indicaciones legibles en el empaquetado</a:t>
          </a:r>
          <a:endParaRPr lang="es-PA" sz="800" dirty="0"/>
        </a:p>
      </dgm:t>
    </dgm:pt>
    <dgm:pt modelId="{5F55B723-0515-45F8-8FC8-568826F5AFA6}" type="parTrans" cxnId="{D999C007-36E8-45B3-80B3-67A3128F4F25}">
      <dgm:prSet/>
      <dgm:spPr/>
      <dgm:t>
        <a:bodyPr/>
        <a:lstStyle/>
        <a:p>
          <a:endParaRPr lang="es-PA"/>
        </a:p>
      </dgm:t>
    </dgm:pt>
    <dgm:pt modelId="{99B8A251-2DF8-44AF-856C-B3B92FA540E2}" type="sibTrans" cxnId="{D999C007-36E8-45B3-80B3-67A3128F4F25}">
      <dgm:prSet/>
      <dgm:spPr>
        <a:scene3d>
          <a:camera prst="orthographicFront"/>
          <a:lightRig rig="threePt" dir="t"/>
        </a:scene3d>
        <a:sp3d>
          <a:bevelT/>
        </a:sp3d>
      </dgm:spPr>
      <dgm:t>
        <a:bodyPr/>
        <a:lstStyle/>
        <a:p>
          <a:endParaRPr lang="es-PA"/>
        </a:p>
      </dgm:t>
    </dgm:pt>
    <dgm:pt modelId="{68605C66-355D-4D81-9801-A9979DCD37A6}">
      <dgm:prSet custT="1"/>
      <dgm:spPr>
        <a:solidFill>
          <a:schemeClr val="accent2"/>
        </a:solidFill>
        <a:scene3d>
          <a:camera prst="orthographicFront"/>
          <a:lightRig rig="threePt" dir="t"/>
        </a:scene3d>
        <a:sp3d>
          <a:bevelT/>
        </a:sp3d>
      </dgm:spPr>
      <dgm:t>
        <a:bodyPr/>
        <a:lstStyle/>
        <a:p>
          <a:r>
            <a:rPr lang="es-PA" sz="800" dirty="0" smtClean="0"/>
            <a:t>Medidas relativas al empacado para el control del comercio ilícito</a:t>
          </a:r>
          <a:endParaRPr lang="es-PA" sz="800" dirty="0"/>
        </a:p>
      </dgm:t>
    </dgm:pt>
    <dgm:pt modelId="{2A16C0CE-169D-4171-8158-A24420DFDA20}" type="parTrans" cxnId="{78D0E2FF-7CBE-4736-99F1-CD39A069A427}">
      <dgm:prSet/>
      <dgm:spPr/>
      <dgm:t>
        <a:bodyPr/>
        <a:lstStyle/>
        <a:p>
          <a:endParaRPr lang="es-PA"/>
        </a:p>
      </dgm:t>
    </dgm:pt>
    <dgm:pt modelId="{E2886EE0-1B6E-4579-9958-6CE625284433}" type="sibTrans" cxnId="{78D0E2FF-7CBE-4736-99F1-CD39A069A427}">
      <dgm:prSet/>
      <dgm:spPr>
        <a:scene3d>
          <a:camera prst="orthographicFront"/>
          <a:lightRig rig="threePt" dir="t"/>
        </a:scene3d>
        <a:sp3d>
          <a:bevelT/>
        </a:sp3d>
      </dgm:spPr>
      <dgm:t>
        <a:bodyPr/>
        <a:lstStyle/>
        <a:p>
          <a:endParaRPr lang="es-PA"/>
        </a:p>
      </dgm:t>
    </dgm:pt>
    <dgm:pt modelId="{86023C94-017C-4EF1-A9E3-E45927C8C535}" type="pres">
      <dgm:prSet presAssocID="{5D72EA89-78FC-4B16-8532-BFE5858E728E}" presName="Name0" presStyleCnt="0">
        <dgm:presLayoutVars>
          <dgm:chMax val="1"/>
          <dgm:dir/>
          <dgm:animLvl val="ctr"/>
          <dgm:resizeHandles val="exact"/>
        </dgm:presLayoutVars>
      </dgm:prSet>
      <dgm:spPr/>
      <dgm:t>
        <a:bodyPr/>
        <a:lstStyle/>
        <a:p>
          <a:endParaRPr lang="es-PA"/>
        </a:p>
      </dgm:t>
    </dgm:pt>
    <dgm:pt modelId="{F2D8EE01-8ED7-4EBF-8E6D-AE32E06CA521}" type="pres">
      <dgm:prSet presAssocID="{758998A6-D0A4-4258-A025-B779CEF6EFC8}" presName="centerShape" presStyleLbl="node0" presStyleIdx="0" presStyleCnt="1"/>
      <dgm:spPr/>
      <dgm:t>
        <a:bodyPr/>
        <a:lstStyle/>
        <a:p>
          <a:endParaRPr lang="es-PA"/>
        </a:p>
      </dgm:t>
    </dgm:pt>
    <dgm:pt modelId="{E04A5DEA-361F-47B5-ADA6-0198EE97F2AF}" type="pres">
      <dgm:prSet presAssocID="{B1AFDAD1-A1DC-4BE4-B2C3-2981490816A7}" presName="node" presStyleLbl="node1" presStyleIdx="0" presStyleCnt="7">
        <dgm:presLayoutVars>
          <dgm:bulletEnabled val="1"/>
        </dgm:presLayoutVars>
      </dgm:prSet>
      <dgm:spPr/>
      <dgm:t>
        <a:bodyPr/>
        <a:lstStyle/>
        <a:p>
          <a:endParaRPr lang="es-PA"/>
        </a:p>
      </dgm:t>
    </dgm:pt>
    <dgm:pt modelId="{031811E2-3AF0-4DF0-88B5-DE171F87150B}" type="pres">
      <dgm:prSet presAssocID="{B1AFDAD1-A1DC-4BE4-B2C3-2981490816A7}" presName="dummy" presStyleCnt="0"/>
      <dgm:spPr>
        <a:scene3d>
          <a:camera prst="orthographicFront"/>
          <a:lightRig rig="threePt" dir="t"/>
        </a:scene3d>
        <a:sp3d>
          <a:bevelT/>
        </a:sp3d>
      </dgm:spPr>
      <dgm:t>
        <a:bodyPr/>
        <a:lstStyle/>
        <a:p>
          <a:endParaRPr lang="es-PA"/>
        </a:p>
      </dgm:t>
    </dgm:pt>
    <dgm:pt modelId="{937D2CB7-121E-403F-847E-490592E79300}" type="pres">
      <dgm:prSet presAssocID="{A18B6BE7-90A6-4CFC-9547-BC17AC540741}" presName="sibTrans" presStyleLbl="sibTrans2D1" presStyleIdx="0" presStyleCnt="7"/>
      <dgm:spPr/>
      <dgm:t>
        <a:bodyPr/>
        <a:lstStyle/>
        <a:p>
          <a:endParaRPr lang="es-PA"/>
        </a:p>
      </dgm:t>
    </dgm:pt>
    <dgm:pt modelId="{30023CB0-84AF-4161-A4CF-D502679D6688}" type="pres">
      <dgm:prSet presAssocID="{68605C66-355D-4D81-9801-A9979DCD37A6}" presName="node" presStyleLbl="node1" presStyleIdx="1" presStyleCnt="7">
        <dgm:presLayoutVars>
          <dgm:bulletEnabled val="1"/>
        </dgm:presLayoutVars>
      </dgm:prSet>
      <dgm:spPr/>
      <dgm:t>
        <a:bodyPr/>
        <a:lstStyle/>
        <a:p>
          <a:endParaRPr lang="es-PA"/>
        </a:p>
      </dgm:t>
    </dgm:pt>
    <dgm:pt modelId="{FA78AF4A-A453-4EDE-888D-9DBBCE152508}" type="pres">
      <dgm:prSet presAssocID="{68605C66-355D-4D81-9801-A9979DCD37A6}" presName="dummy" presStyleCnt="0"/>
      <dgm:spPr>
        <a:scene3d>
          <a:camera prst="orthographicFront"/>
          <a:lightRig rig="threePt" dir="t"/>
        </a:scene3d>
        <a:sp3d>
          <a:bevelT/>
        </a:sp3d>
      </dgm:spPr>
      <dgm:t>
        <a:bodyPr/>
        <a:lstStyle/>
        <a:p>
          <a:endParaRPr lang="es-PA"/>
        </a:p>
      </dgm:t>
    </dgm:pt>
    <dgm:pt modelId="{5A5D9F6E-979A-453F-935D-9436EC2B8855}" type="pres">
      <dgm:prSet presAssocID="{E2886EE0-1B6E-4579-9958-6CE625284433}" presName="sibTrans" presStyleLbl="sibTrans2D1" presStyleIdx="1" presStyleCnt="7"/>
      <dgm:spPr/>
      <dgm:t>
        <a:bodyPr/>
        <a:lstStyle/>
        <a:p>
          <a:endParaRPr lang="es-PA"/>
        </a:p>
      </dgm:t>
    </dgm:pt>
    <dgm:pt modelId="{6CAB723C-FEAE-4B0D-80AD-B4ACA4A28C4D}" type="pres">
      <dgm:prSet presAssocID="{411F38B9-7B37-49CB-B4DC-FB6583FADDA6}" presName="node" presStyleLbl="node1" presStyleIdx="2" presStyleCnt="7">
        <dgm:presLayoutVars>
          <dgm:bulletEnabled val="1"/>
        </dgm:presLayoutVars>
      </dgm:prSet>
      <dgm:spPr/>
      <dgm:t>
        <a:bodyPr/>
        <a:lstStyle/>
        <a:p>
          <a:endParaRPr lang="es-PA"/>
        </a:p>
      </dgm:t>
    </dgm:pt>
    <dgm:pt modelId="{E141FED1-7275-4229-B6FA-E620D90047ED}" type="pres">
      <dgm:prSet presAssocID="{411F38B9-7B37-49CB-B4DC-FB6583FADDA6}" presName="dummy" presStyleCnt="0"/>
      <dgm:spPr>
        <a:scene3d>
          <a:camera prst="orthographicFront"/>
          <a:lightRig rig="threePt" dir="t"/>
        </a:scene3d>
        <a:sp3d>
          <a:bevelT/>
        </a:sp3d>
      </dgm:spPr>
      <dgm:t>
        <a:bodyPr/>
        <a:lstStyle/>
        <a:p>
          <a:endParaRPr lang="es-PA"/>
        </a:p>
      </dgm:t>
    </dgm:pt>
    <dgm:pt modelId="{1D92BE3C-639F-4357-AB20-72BB33487CEB}" type="pres">
      <dgm:prSet presAssocID="{99B8A251-2DF8-44AF-856C-B3B92FA540E2}" presName="sibTrans" presStyleLbl="sibTrans2D1" presStyleIdx="2" presStyleCnt="7"/>
      <dgm:spPr/>
      <dgm:t>
        <a:bodyPr/>
        <a:lstStyle/>
        <a:p>
          <a:endParaRPr lang="es-PA"/>
        </a:p>
      </dgm:t>
    </dgm:pt>
    <dgm:pt modelId="{ED7FFD05-90C0-4D36-88C3-F4BCD6FBEB30}" type="pres">
      <dgm:prSet presAssocID="{416D596C-F92E-49B9-9097-D00D638BC14D}" presName="node" presStyleLbl="node1" presStyleIdx="3" presStyleCnt="7" custRadScaleRad="101302" custRadScaleInc="-8688">
        <dgm:presLayoutVars>
          <dgm:bulletEnabled val="1"/>
        </dgm:presLayoutVars>
      </dgm:prSet>
      <dgm:spPr/>
      <dgm:t>
        <a:bodyPr/>
        <a:lstStyle/>
        <a:p>
          <a:endParaRPr lang="es-PA"/>
        </a:p>
      </dgm:t>
    </dgm:pt>
    <dgm:pt modelId="{F2B95FAD-8FC4-4D8D-BBA4-4C78164212CD}" type="pres">
      <dgm:prSet presAssocID="{416D596C-F92E-49B9-9097-D00D638BC14D}" presName="dummy" presStyleCnt="0"/>
      <dgm:spPr>
        <a:scene3d>
          <a:camera prst="orthographicFront"/>
          <a:lightRig rig="threePt" dir="t"/>
        </a:scene3d>
        <a:sp3d>
          <a:bevelT/>
        </a:sp3d>
      </dgm:spPr>
      <dgm:t>
        <a:bodyPr/>
        <a:lstStyle/>
        <a:p>
          <a:endParaRPr lang="es-PA"/>
        </a:p>
      </dgm:t>
    </dgm:pt>
    <dgm:pt modelId="{C45F9A4A-E23B-44B9-A60E-B793B91D7C18}" type="pres">
      <dgm:prSet presAssocID="{D5C688A5-72D4-404A-B26C-24254CC0F7FF}" presName="sibTrans" presStyleLbl="sibTrans2D1" presStyleIdx="3" presStyleCnt="7"/>
      <dgm:spPr/>
      <dgm:t>
        <a:bodyPr/>
        <a:lstStyle/>
        <a:p>
          <a:endParaRPr lang="es-PA"/>
        </a:p>
      </dgm:t>
    </dgm:pt>
    <dgm:pt modelId="{AA152E5B-4079-440C-82DE-E4C2A5DB135D}" type="pres">
      <dgm:prSet presAssocID="{FA525497-30FA-4AAE-988C-A5EC4A7A1E5E}" presName="node" presStyleLbl="node1" presStyleIdx="4" presStyleCnt="7">
        <dgm:presLayoutVars>
          <dgm:bulletEnabled val="1"/>
        </dgm:presLayoutVars>
      </dgm:prSet>
      <dgm:spPr/>
      <dgm:t>
        <a:bodyPr/>
        <a:lstStyle/>
        <a:p>
          <a:endParaRPr lang="es-PA"/>
        </a:p>
      </dgm:t>
    </dgm:pt>
    <dgm:pt modelId="{2B5191EB-A643-4218-AA96-7F54340BA049}" type="pres">
      <dgm:prSet presAssocID="{FA525497-30FA-4AAE-988C-A5EC4A7A1E5E}" presName="dummy" presStyleCnt="0"/>
      <dgm:spPr>
        <a:scene3d>
          <a:camera prst="orthographicFront"/>
          <a:lightRig rig="threePt" dir="t"/>
        </a:scene3d>
        <a:sp3d>
          <a:bevelT/>
        </a:sp3d>
      </dgm:spPr>
      <dgm:t>
        <a:bodyPr/>
        <a:lstStyle/>
        <a:p>
          <a:endParaRPr lang="es-PA"/>
        </a:p>
      </dgm:t>
    </dgm:pt>
    <dgm:pt modelId="{553FA095-47ED-4CD6-9F0C-7318857A5507}" type="pres">
      <dgm:prSet presAssocID="{295FA214-7F83-4B6F-8971-D4618507067F}" presName="sibTrans" presStyleLbl="sibTrans2D1" presStyleIdx="4" presStyleCnt="7"/>
      <dgm:spPr/>
      <dgm:t>
        <a:bodyPr/>
        <a:lstStyle/>
        <a:p>
          <a:endParaRPr lang="es-PA"/>
        </a:p>
      </dgm:t>
    </dgm:pt>
    <dgm:pt modelId="{C134251B-3A64-4C85-A08D-D1218CB9ECF0}" type="pres">
      <dgm:prSet presAssocID="{84F86C10-B8F2-4195-B862-68E174C66DA6}" presName="node" presStyleLbl="node1" presStyleIdx="5" presStyleCnt="7">
        <dgm:presLayoutVars>
          <dgm:bulletEnabled val="1"/>
        </dgm:presLayoutVars>
      </dgm:prSet>
      <dgm:spPr/>
      <dgm:t>
        <a:bodyPr/>
        <a:lstStyle/>
        <a:p>
          <a:endParaRPr lang="es-PA"/>
        </a:p>
      </dgm:t>
    </dgm:pt>
    <dgm:pt modelId="{0F250409-8E28-42DE-91F5-C1D6837E5A32}" type="pres">
      <dgm:prSet presAssocID="{84F86C10-B8F2-4195-B862-68E174C66DA6}" presName="dummy" presStyleCnt="0"/>
      <dgm:spPr>
        <a:scene3d>
          <a:camera prst="orthographicFront"/>
          <a:lightRig rig="threePt" dir="t"/>
        </a:scene3d>
        <a:sp3d>
          <a:bevelT/>
        </a:sp3d>
      </dgm:spPr>
      <dgm:t>
        <a:bodyPr/>
        <a:lstStyle/>
        <a:p>
          <a:endParaRPr lang="es-PA"/>
        </a:p>
      </dgm:t>
    </dgm:pt>
    <dgm:pt modelId="{C69FE537-D346-4D58-9248-7962CF47277E}" type="pres">
      <dgm:prSet presAssocID="{74176117-5761-45B8-90E3-B79B18D1B1AB}" presName="sibTrans" presStyleLbl="sibTrans2D1" presStyleIdx="5" presStyleCnt="7"/>
      <dgm:spPr/>
      <dgm:t>
        <a:bodyPr/>
        <a:lstStyle/>
        <a:p>
          <a:endParaRPr lang="es-PA"/>
        </a:p>
      </dgm:t>
    </dgm:pt>
    <dgm:pt modelId="{B4D88539-929D-4DB7-87A8-6FF21C1CE55F}" type="pres">
      <dgm:prSet presAssocID="{B466A809-3C15-43E5-9122-3DE134A025A5}" presName="node" presStyleLbl="node1" presStyleIdx="6" presStyleCnt="7">
        <dgm:presLayoutVars>
          <dgm:bulletEnabled val="1"/>
        </dgm:presLayoutVars>
      </dgm:prSet>
      <dgm:spPr/>
      <dgm:t>
        <a:bodyPr/>
        <a:lstStyle/>
        <a:p>
          <a:endParaRPr lang="es-PA"/>
        </a:p>
      </dgm:t>
    </dgm:pt>
    <dgm:pt modelId="{EB32C72B-8A4B-49F2-8B19-ADF397E24825}" type="pres">
      <dgm:prSet presAssocID="{B466A809-3C15-43E5-9122-3DE134A025A5}" presName="dummy" presStyleCnt="0"/>
      <dgm:spPr>
        <a:scene3d>
          <a:camera prst="orthographicFront"/>
          <a:lightRig rig="threePt" dir="t"/>
        </a:scene3d>
        <a:sp3d>
          <a:bevelT/>
        </a:sp3d>
      </dgm:spPr>
      <dgm:t>
        <a:bodyPr/>
        <a:lstStyle/>
        <a:p>
          <a:endParaRPr lang="es-PA"/>
        </a:p>
      </dgm:t>
    </dgm:pt>
    <dgm:pt modelId="{243495D2-1B1D-4BAE-A6D3-037358CADA3F}" type="pres">
      <dgm:prSet presAssocID="{60134C0F-BBB5-4482-9DAB-D374735BA6C3}" presName="sibTrans" presStyleLbl="sibTrans2D1" presStyleIdx="6" presStyleCnt="7"/>
      <dgm:spPr/>
      <dgm:t>
        <a:bodyPr/>
        <a:lstStyle/>
        <a:p>
          <a:endParaRPr lang="es-PA"/>
        </a:p>
      </dgm:t>
    </dgm:pt>
  </dgm:ptLst>
  <dgm:cxnLst>
    <dgm:cxn modelId="{93E03A62-3F01-4229-93F1-92E357872517}" type="presOf" srcId="{68605C66-355D-4D81-9801-A9979DCD37A6}" destId="{30023CB0-84AF-4161-A4CF-D502679D6688}" srcOrd="0" destOrd="0" presId="urn:microsoft.com/office/officeart/2005/8/layout/radial6"/>
    <dgm:cxn modelId="{143EE020-CCAE-4AA2-84EC-6C063FB1C13B}" type="presOf" srcId="{5D72EA89-78FC-4B16-8532-BFE5858E728E}" destId="{86023C94-017C-4EF1-A9E3-E45927C8C535}" srcOrd="0" destOrd="0" presId="urn:microsoft.com/office/officeart/2005/8/layout/radial6"/>
    <dgm:cxn modelId="{86211AB0-8091-482B-A143-DC76BFC92D7C}" srcId="{758998A6-D0A4-4258-A025-B779CEF6EFC8}" destId="{416D596C-F92E-49B9-9097-D00D638BC14D}" srcOrd="3" destOrd="0" parTransId="{FC18D268-60EB-4DB3-974B-3A325FCC9ECC}" sibTransId="{D5C688A5-72D4-404A-B26C-24254CC0F7FF}"/>
    <dgm:cxn modelId="{BC961D2B-88F0-486C-ADBB-028030AC885D}" type="presOf" srcId="{B466A809-3C15-43E5-9122-3DE134A025A5}" destId="{B4D88539-929D-4DB7-87A8-6FF21C1CE55F}" srcOrd="0" destOrd="0" presId="urn:microsoft.com/office/officeart/2005/8/layout/radial6"/>
    <dgm:cxn modelId="{D999C007-36E8-45B3-80B3-67A3128F4F25}" srcId="{758998A6-D0A4-4258-A025-B779CEF6EFC8}" destId="{411F38B9-7B37-49CB-B4DC-FB6583FADDA6}" srcOrd="2" destOrd="0" parTransId="{5F55B723-0515-45F8-8FC8-568826F5AFA6}" sibTransId="{99B8A251-2DF8-44AF-856C-B3B92FA540E2}"/>
    <dgm:cxn modelId="{304C640D-5355-4A2D-A329-C3721A8CC6C6}" type="presOf" srcId="{60134C0F-BBB5-4482-9DAB-D374735BA6C3}" destId="{243495D2-1B1D-4BAE-A6D3-037358CADA3F}" srcOrd="0" destOrd="0" presId="urn:microsoft.com/office/officeart/2005/8/layout/radial6"/>
    <dgm:cxn modelId="{92CD3011-3364-466C-969B-53173F4518F9}" type="presOf" srcId="{295FA214-7F83-4B6F-8971-D4618507067F}" destId="{553FA095-47ED-4CD6-9F0C-7318857A5507}" srcOrd="0" destOrd="0" presId="urn:microsoft.com/office/officeart/2005/8/layout/radial6"/>
    <dgm:cxn modelId="{78D0E2FF-7CBE-4736-99F1-CD39A069A427}" srcId="{758998A6-D0A4-4258-A025-B779CEF6EFC8}" destId="{68605C66-355D-4D81-9801-A9979DCD37A6}" srcOrd="1" destOrd="0" parTransId="{2A16C0CE-169D-4171-8158-A24420DFDA20}" sibTransId="{E2886EE0-1B6E-4579-9958-6CE625284433}"/>
    <dgm:cxn modelId="{664A13A8-C8A3-42C1-9130-4CE12FD48F51}" type="presOf" srcId="{D5C688A5-72D4-404A-B26C-24254CC0F7FF}" destId="{C45F9A4A-E23B-44B9-A60E-B793B91D7C18}" srcOrd="0" destOrd="0" presId="urn:microsoft.com/office/officeart/2005/8/layout/radial6"/>
    <dgm:cxn modelId="{7869AB1A-7D06-43D7-9EC5-E49E78BCC18C}" srcId="{5D72EA89-78FC-4B16-8532-BFE5858E728E}" destId="{758998A6-D0A4-4258-A025-B779CEF6EFC8}" srcOrd="0" destOrd="0" parTransId="{C7305859-6131-4832-9A4F-419EC34F390F}" sibTransId="{AB36491F-E34E-4FFA-9C87-BEC3260361D3}"/>
    <dgm:cxn modelId="{25E7126B-1014-4426-BF45-9AB1985B3B16}" type="presOf" srcId="{74176117-5761-45B8-90E3-B79B18D1B1AB}" destId="{C69FE537-D346-4D58-9248-7962CF47277E}" srcOrd="0" destOrd="0" presId="urn:microsoft.com/office/officeart/2005/8/layout/radial6"/>
    <dgm:cxn modelId="{56D9A6FF-1B43-44DF-AE7D-F8BC39EC8AB4}" srcId="{758998A6-D0A4-4258-A025-B779CEF6EFC8}" destId="{B1AFDAD1-A1DC-4BE4-B2C3-2981490816A7}" srcOrd="0" destOrd="0" parTransId="{AEAB709F-C526-44FE-8FD9-91C44BD5645A}" sibTransId="{A18B6BE7-90A6-4CFC-9547-BC17AC540741}"/>
    <dgm:cxn modelId="{4CBFF120-24F9-4EC5-9A25-875D43089D88}" type="presOf" srcId="{FA525497-30FA-4AAE-988C-A5EC4A7A1E5E}" destId="{AA152E5B-4079-440C-82DE-E4C2A5DB135D}" srcOrd="0" destOrd="0" presId="urn:microsoft.com/office/officeart/2005/8/layout/radial6"/>
    <dgm:cxn modelId="{BF349EBE-E1E9-4C6E-AEF0-9862284445DA}" type="presOf" srcId="{99B8A251-2DF8-44AF-856C-B3B92FA540E2}" destId="{1D92BE3C-639F-4357-AB20-72BB33487CEB}" srcOrd="0" destOrd="0" presId="urn:microsoft.com/office/officeart/2005/8/layout/radial6"/>
    <dgm:cxn modelId="{306ADACC-4465-46D2-A5FE-80F14A48130B}" type="presOf" srcId="{416D596C-F92E-49B9-9097-D00D638BC14D}" destId="{ED7FFD05-90C0-4D36-88C3-F4BCD6FBEB30}" srcOrd="0" destOrd="0" presId="urn:microsoft.com/office/officeart/2005/8/layout/radial6"/>
    <dgm:cxn modelId="{E8377BEB-4451-474F-923D-53FA6525B52D}" type="presOf" srcId="{411F38B9-7B37-49CB-B4DC-FB6583FADDA6}" destId="{6CAB723C-FEAE-4B0D-80AD-B4ACA4A28C4D}" srcOrd="0" destOrd="0" presId="urn:microsoft.com/office/officeart/2005/8/layout/radial6"/>
    <dgm:cxn modelId="{F08BB9C0-D928-4622-8BAB-3E32E3991CC3}" srcId="{758998A6-D0A4-4258-A025-B779CEF6EFC8}" destId="{FA525497-30FA-4AAE-988C-A5EC4A7A1E5E}" srcOrd="4" destOrd="0" parTransId="{6643B83E-B691-4027-9806-DFA4DCC0F665}" sibTransId="{295FA214-7F83-4B6F-8971-D4618507067F}"/>
    <dgm:cxn modelId="{5AFE56A7-0F9F-4013-8DAF-93655AFCFE4D}" type="presOf" srcId="{758998A6-D0A4-4258-A025-B779CEF6EFC8}" destId="{F2D8EE01-8ED7-4EBF-8E6D-AE32E06CA521}" srcOrd="0" destOrd="0" presId="urn:microsoft.com/office/officeart/2005/8/layout/radial6"/>
    <dgm:cxn modelId="{7BACB55E-6128-4FC2-BEBB-B6675599779F}" type="presOf" srcId="{B1AFDAD1-A1DC-4BE4-B2C3-2981490816A7}" destId="{E04A5DEA-361F-47B5-ADA6-0198EE97F2AF}" srcOrd="0" destOrd="0" presId="urn:microsoft.com/office/officeart/2005/8/layout/radial6"/>
    <dgm:cxn modelId="{8ABBBB3B-15BF-42F2-927A-B196537C4928}" type="presOf" srcId="{E2886EE0-1B6E-4579-9958-6CE625284433}" destId="{5A5D9F6E-979A-453F-935D-9436EC2B8855}" srcOrd="0" destOrd="0" presId="urn:microsoft.com/office/officeart/2005/8/layout/radial6"/>
    <dgm:cxn modelId="{1DE3AE95-FA24-4342-81E5-121649D677F5}" type="presOf" srcId="{84F86C10-B8F2-4195-B862-68E174C66DA6}" destId="{C134251B-3A64-4C85-A08D-D1218CB9ECF0}" srcOrd="0" destOrd="0" presId="urn:microsoft.com/office/officeart/2005/8/layout/radial6"/>
    <dgm:cxn modelId="{BB14429D-560A-4A17-A248-368CA3AD2011}" srcId="{758998A6-D0A4-4258-A025-B779CEF6EFC8}" destId="{B466A809-3C15-43E5-9122-3DE134A025A5}" srcOrd="6" destOrd="0" parTransId="{D05C4783-243E-4FCA-AA95-28FB0A706A3A}" sibTransId="{60134C0F-BBB5-4482-9DAB-D374735BA6C3}"/>
    <dgm:cxn modelId="{F5252CFC-57AE-438C-8ACB-A2E1EA54CC83}" srcId="{758998A6-D0A4-4258-A025-B779CEF6EFC8}" destId="{84F86C10-B8F2-4195-B862-68E174C66DA6}" srcOrd="5" destOrd="0" parTransId="{74D2337E-1561-46C1-A114-905C086A99BF}" sibTransId="{74176117-5761-45B8-90E3-B79B18D1B1AB}"/>
    <dgm:cxn modelId="{AFD455B8-08AB-4E16-B7A3-AEC821F58E4A}" type="presOf" srcId="{A18B6BE7-90A6-4CFC-9547-BC17AC540741}" destId="{937D2CB7-121E-403F-847E-490592E79300}" srcOrd="0" destOrd="0" presId="urn:microsoft.com/office/officeart/2005/8/layout/radial6"/>
    <dgm:cxn modelId="{B054F26D-160D-41DF-9076-0099FE529C09}" type="presParOf" srcId="{86023C94-017C-4EF1-A9E3-E45927C8C535}" destId="{F2D8EE01-8ED7-4EBF-8E6D-AE32E06CA521}" srcOrd="0" destOrd="0" presId="urn:microsoft.com/office/officeart/2005/8/layout/radial6"/>
    <dgm:cxn modelId="{8602FC1D-F4F2-44BB-A517-1E04DC78E312}" type="presParOf" srcId="{86023C94-017C-4EF1-A9E3-E45927C8C535}" destId="{E04A5DEA-361F-47B5-ADA6-0198EE97F2AF}" srcOrd="1" destOrd="0" presId="urn:microsoft.com/office/officeart/2005/8/layout/radial6"/>
    <dgm:cxn modelId="{9CD55ED5-0D81-4C4B-86BD-737D9CC163B7}" type="presParOf" srcId="{86023C94-017C-4EF1-A9E3-E45927C8C535}" destId="{031811E2-3AF0-4DF0-88B5-DE171F87150B}" srcOrd="2" destOrd="0" presId="urn:microsoft.com/office/officeart/2005/8/layout/radial6"/>
    <dgm:cxn modelId="{84A1B9B7-524B-449B-9CEE-E83DB92A919F}" type="presParOf" srcId="{86023C94-017C-4EF1-A9E3-E45927C8C535}" destId="{937D2CB7-121E-403F-847E-490592E79300}" srcOrd="3" destOrd="0" presId="urn:microsoft.com/office/officeart/2005/8/layout/radial6"/>
    <dgm:cxn modelId="{729E2148-8F6D-4CED-B14E-A199740130CA}" type="presParOf" srcId="{86023C94-017C-4EF1-A9E3-E45927C8C535}" destId="{30023CB0-84AF-4161-A4CF-D502679D6688}" srcOrd="4" destOrd="0" presId="urn:microsoft.com/office/officeart/2005/8/layout/radial6"/>
    <dgm:cxn modelId="{52F73932-5021-47E9-BBA6-71120FC8E951}" type="presParOf" srcId="{86023C94-017C-4EF1-A9E3-E45927C8C535}" destId="{FA78AF4A-A453-4EDE-888D-9DBBCE152508}" srcOrd="5" destOrd="0" presId="urn:microsoft.com/office/officeart/2005/8/layout/radial6"/>
    <dgm:cxn modelId="{E8CE7F15-CD88-42E9-8907-CC4D9617ABB3}" type="presParOf" srcId="{86023C94-017C-4EF1-A9E3-E45927C8C535}" destId="{5A5D9F6E-979A-453F-935D-9436EC2B8855}" srcOrd="6" destOrd="0" presId="urn:microsoft.com/office/officeart/2005/8/layout/radial6"/>
    <dgm:cxn modelId="{307B52DF-EFFA-4BD6-A2F5-DD1E46F160F4}" type="presParOf" srcId="{86023C94-017C-4EF1-A9E3-E45927C8C535}" destId="{6CAB723C-FEAE-4B0D-80AD-B4ACA4A28C4D}" srcOrd="7" destOrd="0" presId="urn:microsoft.com/office/officeart/2005/8/layout/radial6"/>
    <dgm:cxn modelId="{D6F16C05-48C5-40EB-9919-E1B79E9ED2D4}" type="presParOf" srcId="{86023C94-017C-4EF1-A9E3-E45927C8C535}" destId="{E141FED1-7275-4229-B6FA-E620D90047ED}" srcOrd="8" destOrd="0" presId="urn:microsoft.com/office/officeart/2005/8/layout/radial6"/>
    <dgm:cxn modelId="{B43464E4-F7DD-419B-80E1-9021EE047153}" type="presParOf" srcId="{86023C94-017C-4EF1-A9E3-E45927C8C535}" destId="{1D92BE3C-639F-4357-AB20-72BB33487CEB}" srcOrd="9" destOrd="0" presId="urn:microsoft.com/office/officeart/2005/8/layout/radial6"/>
    <dgm:cxn modelId="{28AD3BB0-13B0-487D-9C50-53D7DDF648F9}" type="presParOf" srcId="{86023C94-017C-4EF1-A9E3-E45927C8C535}" destId="{ED7FFD05-90C0-4D36-88C3-F4BCD6FBEB30}" srcOrd="10" destOrd="0" presId="urn:microsoft.com/office/officeart/2005/8/layout/radial6"/>
    <dgm:cxn modelId="{B1E315F2-7C8B-46DF-AE5F-A82B2A431114}" type="presParOf" srcId="{86023C94-017C-4EF1-A9E3-E45927C8C535}" destId="{F2B95FAD-8FC4-4D8D-BBA4-4C78164212CD}" srcOrd="11" destOrd="0" presId="urn:microsoft.com/office/officeart/2005/8/layout/radial6"/>
    <dgm:cxn modelId="{7501F87E-2E61-4420-8597-88BE35870102}" type="presParOf" srcId="{86023C94-017C-4EF1-A9E3-E45927C8C535}" destId="{C45F9A4A-E23B-44B9-A60E-B793B91D7C18}" srcOrd="12" destOrd="0" presId="urn:microsoft.com/office/officeart/2005/8/layout/radial6"/>
    <dgm:cxn modelId="{2E179D20-52F4-48D7-95C5-2A0B6D5A7C48}" type="presParOf" srcId="{86023C94-017C-4EF1-A9E3-E45927C8C535}" destId="{AA152E5B-4079-440C-82DE-E4C2A5DB135D}" srcOrd="13" destOrd="0" presId="urn:microsoft.com/office/officeart/2005/8/layout/radial6"/>
    <dgm:cxn modelId="{993B4598-B850-48F0-B0F3-E20DBFEAC41F}" type="presParOf" srcId="{86023C94-017C-4EF1-A9E3-E45927C8C535}" destId="{2B5191EB-A643-4218-AA96-7F54340BA049}" srcOrd="14" destOrd="0" presId="urn:microsoft.com/office/officeart/2005/8/layout/radial6"/>
    <dgm:cxn modelId="{63EEA4D8-BAFC-4A36-AC3B-6C0BE7CAADDA}" type="presParOf" srcId="{86023C94-017C-4EF1-A9E3-E45927C8C535}" destId="{553FA095-47ED-4CD6-9F0C-7318857A5507}" srcOrd="15" destOrd="0" presId="urn:microsoft.com/office/officeart/2005/8/layout/radial6"/>
    <dgm:cxn modelId="{A6A22396-5E3B-499A-AA93-71C9E9A0E104}" type="presParOf" srcId="{86023C94-017C-4EF1-A9E3-E45927C8C535}" destId="{C134251B-3A64-4C85-A08D-D1218CB9ECF0}" srcOrd="16" destOrd="0" presId="urn:microsoft.com/office/officeart/2005/8/layout/radial6"/>
    <dgm:cxn modelId="{4B8BFC2E-FA6B-4F32-9030-38CB308F03D0}" type="presParOf" srcId="{86023C94-017C-4EF1-A9E3-E45927C8C535}" destId="{0F250409-8E28-42DE-91F5-C1D6837E5A32}" srcOrd="17" destOrd="0" presId="urn:microsoft.com/office/officeart/2005/8/layout/radial6"/>
    <dgm:cxn modelId="{180EBBF3-3619-4CD0-B23A-DED4C51F7BC0}" type="presParOf" srcId="{86023C94-017C-4EF1-A9E3-E45927C8C535}" destId="{C69FE537-D346-4D58-9248-7962CF47277E}" srcOrd="18" destOrd="0" presId="urn:microsoft.com/office/officeart/2005/8/layout/radial6"/>
    <dgm:cxn modelId="{7BB6D514-D83A-4E46-A50E-F27051BFEF5E}" type="presParOf" srcId="{86023C94-017C-4EF1-A9E3-E45927C8C535}" destId="{B4D88539-929D-4DB7-87A8-6FF21C1CE55F}" srcOrd="19" destOrd="0" presId="urn:microsoft.com/office/officeart/2005/8/layout/radial6"/>
    <dgm:cxn modelId="{0DAD7D31-868D-4084-9B65-9393894C86B4}" type="presParOf" srcId="{86023C94-017C-4EF1-A9E3-E45927C8C535}" destId="{EB32C72B-8A4B-49F2-8B19-ADF397E24825}" srcOrd="20" destOrd="0" presId="urn:microsoft.com/office/officeart/2005/8/layout/radial6"/>
    <dgm:cxn modelId="{52EA2F13-8DEE-4373-A2EB-00DA03F41ACC}" type="presParOf" srcId="{86023C94-017C-4EF1-A9E3-E45927C8C535}" destId="{243495D2-1B1D-4BAE-A6D3-037358CADA3F}" srcOrd="21" destOrd="0" presId="urn:microsoft.com/office/officeart/2005/8/layout/radial6"/>
  </dgm:cxnLst>
  <dgm:bg>
    <a:solidFill>
      <a:schemeClr val="tx2">
        <a:lumMod val="60000"/>
        <a:lumOff val="40000"/>
        <a:alpha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16ABD6-6704-4101-B651-B759007AD5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PA"/>
        </a:p>
      </dgm:t>
    </dgm:pt>
    <dgm:pt modelId="{E66B76F7-3B5A-42F5-9DF8-0918C6B5C3B9}">
      <dgm:prSet phldrT="[Texto]"/>
      <dgm:spPr>
        <a:solidFill>
          <a:schemeClr val="accent2">
            <a:alpha val="50000"/>
          </a:schemeClr>
        </a:solidFill>
        <a:ln>
          <a:noFill/>
        </a:ln>
        <a:scene3d>
          <a:camera prst="orthographicFront"/>
          <a:lightRig rig="threePt" dir="t"/>
        </a:scene3d>
        <a:sp3d>
          <a:bevelT/>
        </a:sp3d>
      </dgm:spPr>
      <dgm:t>
        <a:bodyPr/>
        <a:lstStyle/>
        <a:p>
          <a:r>
            <a:rPr lang="es-PA" b="1" dirty="0" smtClean="0">
              <a:solidFill>
                <a:schemeClr val="tx1"/>
              </a:solidFill>
            </a:rPr>
            <a:t>Belice</a:t>
          </a:r>
          <a:endParaRPr lang="es-PA" b="1" dirty="0">
            <a:solidFill>
              <a:schemeClr val="tx1"/>
            </a:solidFill>
          </a:endParaRPr>
        </a:p>
      </dgm:t>
    </dgm:pt>
    <dgm:pt modelId="{B4BCCBFC-1CAE-49ED-979B-172FBBE0A7BB}" type="parTrans" cxnId="{48A7AEAE-7DB5-494B-BEC9-AAB444391FEF}">
      <dgm:prSet/>
      <dgm:spPr/>
      <dgm:t>
        <a:bodyPr/>
        <a:lstStyle/>
        <a:p>
          <a:endParaRPr lang="es-PA"/>
        </a:p>
      </dgm:t>
    </dgm:pt>
    <dgm:pt modelId="{07514C5E-34A8-40DB-A074-3470BB5C0989}" type="sibTrans" cxnId="{48A7AEAE-7DB5-494B-BEC9-AAB444391FEF}">
      <dgm:prSet/>
      <dgm:spPr/>
      <dgm:t>
        <a:bodyPr/>
        <a:lstStyle/>
        <a:p>
          <a:endParaRPr lang="es-PA"/>
        </a:p>
      </dgm:t>
    </dgm:pt>
    <dgm:pt modelId="{86FAB6A0-382F-4F8A-A6AB-5BE20BEB16B2}">
      <dgm:prSet phldrT="[Texto]"/>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endParaRPr lang="es-PA" dirty="0">
            <a:solidFill>
              <a:schemeClr val="tx1"/>
            </a:solidFill>
          </a:endParaRPr>
        </a:p>
      </dgm:t>
    </dgm:pt>
    <dgm:pt modelId="{85201A68-7702-4B41-A273-E901B0842D15}" type="parTrans" cxnId="{ADC12C64-F652-4BF5-A304-98CA6729CAFC}">
      <dgm:prSet/>
      <dgm:spPr/>
      <dgm:t>
        <a:bodyPr/>
        <a:lstStyle/>
        <a:p>
          <a:endParaRPr lang="es-PA"/>
        </a:p>
      </dgm:t>
    </dgm:pt>
    <dgm:pt modelId="{2643792F-3929-4A5F-B68D-C15AAD498D70}" type="sibTrans" cxnId="{ADC12C64-F652-4BF5-A304-98CA6729CAFC}">
      <dgm:prSet/>
      <dgm:spPr/>
      <dgm:t>
        <a:bodyPr/>
        <a:lstStyle/>
        <a:p>
          <a:endParaRPr lang="es-PA"/>
        </a:p>
      </dgm:t>
    </dgm:pt>
    <dgm:pt modelId="{6BDD1B96-6F9B-42D8-B74D-844075EC496F}">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Este país no ha firmado el protocolo para la eliminación del comercio ilícito de productos de tabaco.</a:t>
          </a:r>
          <a:endParaRPr lang="es-PA" dirty="0">
            <a:solidFill>
              <a:schemeClr val="tx1"/>
            </a:solidFill>
          </a:endParaRPr>
        </a:p>
      </dgm:t>
    </dgm:pt>
    <dgm:pt modelId="{B236FE40-EA34-47D9-A75B-A35B197C6BDE}" type="parTrans" cxnId="{0DCD4931-6734-49BB-88FD-1EB387E7AC12}">
      <dgm:prSet/>
      <dgm:spPr/>
      <dgm:t>
        <a:bodyPr/>
        <a:lstStyle/>
        <a:p>
          <a:endParaRPr lang="es-PA"/>
        </a:p>
      </dgm:t>
    </dgm:pt>
    <dgm:pt modelId="{4448A9DD-974A-46BD-A348-F7111F3A4450}" type="sibTrans" cxnId="{0DCD4931-6734-49BB-88FD-1EB387E7AC12}">
      <dgm:prSet/>
      <dgm:spPr/>
      <dgm:t>
        <a:bodyPr/>
        <a:lstStyle/>
        <a:p>
          <a:endParaRPr lang="es-PA"/>
        </a:p>
      </dgm:t>
    </dgm:pt>
    <dgm:pt modelId="{E03C0A05-8A15-44DB-AB47-951CB9E9A4BA}">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Con relación al MPOWER.</a:t>
          </a:r>
          <a:endParaRPr lang="es-PA" dirty="0">
            <a:solidFill>
              <a:schemeClr val="tx1"/>
            </a:solidFill>
          </a:endParaRPr>
        </a:p>
      </dgm:t>
    </dgm:pt>
    <dgm:pt modelId="{4FBBDEF7-318C-4038-A79D-E82A42BB008E}" type="parTrans" cxnId="{44A1C833-24D1-423F-A84A-959E53EB0EE2}">
      <dgm:prSet/>
      <dgm:spPr/>
      <dgm:t>
        <a:bodyPr/>
        <a:lstStyle/>
        <a:p>
          <a:endParaRPr lang="es-PA"/>
        </a:p>
      </dgm:t>
    </dgm:pt>
    <dgm:pt modelId="{5F20E0C1-1C72-4A3B-80CC-4D4107406E36}" type="sibTrans" cxnId="{44A1C833-24D1-423F-A84A-959E53EB0EE2}">
      <dgm:prSet/>
      <dgm:spPr/>
      <dgm:t>
        <a:bodyPr/>
        <a:lstStyle/>
        <a:p>
          <a:endParaRPr lang="es-PA"/>
        </a:p>
      </dgm:t>
    </dgm:pt>
    <dgm:pt modelId="{31E08546-3E20-4439-AAE1-0F60CCBB01E9}">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Ratificó el FCTC en 2005.</a:t>
          </a:r>
          <a:endParaRPr lang="es-PA" dirty="0">
            <a:solidFill>
              <a:schemeClr val="tx1"/>
            </a:solidFill>
          </a:endParaRPr>
        </a:p>
      </dgm:t>
    </dgm:pt>
    <dgm:pt modelId="{3F031457-34B2-4665-8CE5-31681497299B}" type="parTrans" cxnId="{B6147782-2959-44AF-99F0-9CDDDE1000C4}">
      <dgm:prSet/>
      <dgm:spPr/>
      <dgm:t>
        <a:bodyPr/>
        <a:lstStyle/>
        <a:p>
          <a:endParaRPr lang="es-PA"/>
        </a:p>
      </dgm:t>
    </dgm:pt>
    <dgm:pt modelId="{8F494FEF-CF86-42B6-A39A-47EAD08A4B5C}" type="sibTrans" cxnId="{B6147782-2959-44AF-99F0-9CDDDE1000C4}">
      <dgm:prSet/>
      <dgm:spPr/>
      <dgm:t>
        <a:bodyPr/>
        <a:lstStyle/>
        <a:p>
          <a:endParaRPr lang="es-PA"/>
        </a:p>
      </dgm:t>
    </dgm:pt>
    <dgm:pt modelId="{1ABC8951-35B6-4F09-ACF2-32204BF67B15}">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Débil aplicación de advertencias sanitarias y nada respecto a empaquetado.</a:t>
          </a:r>
          <a:endParaRPr lang="es-PA" dirty="0">
            <a:solidFill>
              <a:schemeClr val="tx1"/>
            </a:solidFill>
          </a:endParaRPr>
        </a:p>
      </dgm:t>
    </dgm:pt>
    <dgm:pt modelId="{338CB110-F448-45E9-B8CA-A076EF947A22}" type="parTrans" cxnId="{A67076B9-B42F-4815-9E15-1D9CFF5E2296}">
      <dgm:prSet/>
      <dgm:spPr/>
      <dgm:t>
        <a:bodyPr/>
        <a:lstStyle/>
        <a:p>
          <a:endParaRPr lang="es-PA"/>
        </a:p>
      </dgm:t>
    </dgm:pt>
    <dgm:pt modelId="{DD772B9D-2F4B-4873-85B4-FE08B1834E17}" type="sibTrans" cxnId="{A67076B9-B42F-4815-9E15-1D9CFF5E2296}">
      <dgm:prSet/>
      <dgm:spPr/>
      <dgm:t>
        <a:bodyPr/>
        <a:lstStyle/>
        <a:p>
          <a:endParaRPr lang="es-PA"/>
        </a:p>
      </dgm:t>
    </dgm:pt>
    <dgm:pt modelId="{3C133E3B-F6C9-45A1-AA32-9870E1E7D18E}">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No tiene prohibición  total de la publicidad, promoción y patrocinio (parcial).</a:t>
          </a:r>
          <a:endParaRPr lang="es-PA" dirty="0">
            <a:solidFill>
              <a:schemeClr val="tx1"/>
            </a:solidFill>
          </a:endParaRPr>
        </a:p>
      </dgm:t>
    </dgm:pt>
    <dgm:pt modelId="{76B3E819-A79E-4B9A-B5BD-566627D370C2}" type="parTrans" cxnId="{D57D78EA-AF72-415F-AD92-220E7E617D57}">
      <dgm:prSet/>
      <dgm:spPr/>
      <dgm:t>
        <a:bodyPr/>
        <a:lstStyle/>
        <a:p>
          <a:endParaRPr lang="es-PA"/>
        </a:p>
      </dgm:t>
    </dgm:pt>
    <dgm:pt modelId="{2944D38A-DC49-4CF3-9617-9F36B6622F0E}" type="sibTrans" cxnId="{D57D78EA-AF72-415F-AD92-220E7E617D57}">
      <dgm:prSet/>
      <dgm:spPr/>
      <dgm:t>
        <a:bodyPr/>
        <a:lstStyle/>
        <a:p>
          <a:endParaRPr lang="es-PA"/>
        </a:p>
      </dgm:t>
    </dgm:pt>
    <dgm:pt modelId="{425A9F0E-0930-4011-B0F8-0F4EF7877414}">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Presión fiscal de impuesto al tabaco  del 37.11% respecto a la marca más vendida en paquete de 20 cigarrillos.</a:t>
          </a:r>
          <a:endParaRPr lang="es-PA" dirty="0">
            <a:solidFill>
              <a:schemeClr val="tx1"/>
            </a:solidFill>
          </a:endParaRPr>
        </a:p>
      </dgm:t>
    </dgm:pt>
    <dgm:pt modelId="{3B555F76-E633-4D85-9821-C89C9E7DAA23}" type="parTrans" cxnId="{6A3AAFF9-904C-45B9-91D1-9244146F3CDF}">
      <dgm:prSet/>
      <dgm:spPr/>
      <dgm:t>
        <a:bodyPr/>
        <a:lstStyle/>
        <a:p>
          <a:endParaRPr lang="es-PA"/>
        </a:p>
      </dgm:t>
    </dgm:pt>
    <dgm:pt modelId="{5D579B0A-F34A-4AFA-A655-A707A20DA723}" type="sibTrans" cxnId="{6A3AAFF9-904C-45B9-91D1-9244146F3CDF}">
      <dgm:prSet/>
      <dgm:spPr/>
      <dgm:t>
        <a:bodyPr/>
        <a:lstStyle/>
        <a:p>
          <a:endParaRPr lang="es-PA"/>
        </a:p>
      </dgm:t>
    </dgm:pt>
    <dgm:pt modelId="{E9A239A2-EFAD-40D9-B369-77EE1F6751A4}">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Precio de la marca más vendida en USD  (Internacional) 4.78.</a:t>
          </a:r>
          <a:endParaRPr lang="es-PA" dirty="0">
            <a:solidFill>
              <a:schemeClr val="tx1"/>
            </a:solidFill>
          </a:endParaRPr>
        </a:p>
      </dgm:t>
    </dgm:pt>
    <dgm:pt modelId="{48E4BBAC-340A-4878-A3FD-3DADA7453223}" type="parTrans" cxnId="{E23955C5-1EB1-46C6-9ECD-84CB6482D030}">
      <dgm:prSet/>
      <dgm:spPr/>
      <dgm:t>
        <a:bodyPr/>
        <a:lstStyle/>
        <a:p>
          <a:endParaRPr lang="es-PA"/>
        </a:p>
      </dgm:t>
    </dgm:pt>
    <dgm:pt modelId="{753D9825-7A3E-4F8D-A529-E0F2BED2B05C}" type="sibTrans" cxnId="{E23955C5-1EB1-46C6-9ECD-84CB6482D030}">
      <dgm:prSet/>
      <dgm:spPr/>
      <dgm:t>
        <a:bodyPr/>
        <a:lstStyle/>
        <a:p>
          <a:endParaRPr lang="es-PA"/>
        </a:p>
      </dgm:t>
    </dgm:pt>
    <dgm:pt modelId="{64336EB2-FFF1-45E6-B115-846A01CA8833}">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No tiene aplicación de la normativa de ambientes 100% libres de humo.</a:t>
          </a:r>
          <a:endParaRPr lang="es-PA" dirty="0">
            <a:solidFill>
              <a:schemeClr val="tx1"/>
            </a:solidFill>
          </a:endParaRPr>
        </a:p>
      </dgm:t>
    </dgm:pt>
    <dgm:pt modelId="{9A0DFDB2-D502-4B9A-A60A-982BE0FA9C32}" type="parTrans" cxnId="{065FF3AD-A1AF-4F33-AAF1-9515584AF55B}">
      <dgm:prSet/>
      <dgm:spPr/>
      <dgm:t>
        <a:bodyPr/>
        <a:lstStyle/>
        <a:p>
          <a:endParaRPr lang="es-PA"/>
        </a:p>
      </dgm:t>
    </dgm:pt>
    <dgm:pt modelId="{A9E56060-F032-4E45-9A07-0CEA874DC885}" type="sibTrans" cxnId="{065FF3AD-A1AF-4F33-AAF1-9515584AF55B}">
      <dgm:prSet/>
      <dgm:spPr/>
      <dgm:t>
        <a:bodyPr/>
        <a:lstStyle/>
        <a:p>
          <a:endParaRPr lang="es-PA"/>
        </a:p>
      </dgm:t>
    </dgm:pt>
    <dgm:pt modelId="{D2B79010-0FD3-4FEA-A0F5-A7BA0EE2D375}">
      <dgm:prSet/>
      <dgm:spPr>
        <a:solidFill>
          <a:srgbClr val="0070C0">
            <a:alpha val="40000"/>
          </a:srgbClr>
        </a:solidFill>
        <a:ln>
          <a:solidFill>
            <a:schemeClr val="tx2">
              <a:lumMod val="60000"/>
              <a:lumOff val="40000"/>
              <a:alpha val="90000"/>
            </a:schemeClr>
          </a:solidFill>
        </a:ln>
        <a:scene3d>
          <a:camera prst="orthographicFront"/>
          <a:lightRig rig="threePt" dir="t"/>
        </a:scene3d>
        <a:sp3d>
          <a:bevelT/>
        </a:sp3d>
      </dgm:spPr>
      <dgm:t>
        <a:bodyPr/>
        <a:lstStyle/>
        <a:p>
          <a:pPr algn="just"/>
          <a:r>
            <a:rPr lang="es-PA" dirty="0" smtClean="0">
              <a:solidFill>
                <a:schemeClr val="tx1"/>
              </a:solidFill>
            </a:rPr>
            <a:t>Las ventas libres de derechos de aduana se limitan a 200 cigarrillos.</a:t>
          </a:r>
          <a:endParaRPr lang="es-PA" dirty="0">
            <a:solidFill>
              <a:schemeClr val="tx1"/>
            </a:solidFill>
          </a:endParaRPr>
        </a:p>
      </dgm:t>
    </dgm:pt>
    <dgm:pt modelId="{9A9E99A6-4EAF-4F23-B6F5-38B132E83EDE}" type="parTrans" cxnId="{00F557D0-E385-4C5E-BDE6-B05430E39C76}">
      <dgm:prSet/>
      <dgm:spPr/>
      <dgm:t>
        <a:bodyPr/>
        <a:lstStyle/>
        <a:p>
          <a:endParaRPr lang="es-PA"/>
        </a:p>
      </dgm:t>
    </dgm:pt>
    <dgm:pt modelId="{6954CAB9-7E31-4382-AF46-221C72CB8A51}" type="sibTrans" cxnId="{00F557D0-E385-4C5E-BDE6-B05430E39C76}">
      <dgm:prSet/>
      <dgm:spPr/>
      <dgm:t>
        <a:bodyPr/>
        <a:lstStyle/>
        <a:p>
          <a:endParaRPr lang="es-PA"/>
        </a:p>
      </dgm:t>
    </dgm:pt>
    <dgm:pt modelId="{2B0D3C92-64AD-43A6-80F3-06639D359B54}" type="pres">
      <dgm:prSet presAssocID="{3516ABD6-6704-4101-B651-B759007AD500}" presName="Name0" presStyleCnt="0">
        <dgm:presLayoutVars>
          <dgm:dir/>
          <dgm:animLvl val="lvl"/>
          <dgm:resizeHandles val="exact"/>
        </dgm:presLayoutVars>
      </dgm:prSet>
      <dgm:spPr/>
      <dgm:t>
        <a:bodyPr/>
        <a:lstStyle/>
        <a:p>
          <a:endParaRPr lang="es-PA"/>
        </a:p>
      </dgm:t>
    </dgm:pt>
    <dgm:pt modelId="{3349069D-4085-4685-82BB-AEC27C287ABB}" type="pres">
      <dgm:prSet presAssocID="{E66B76F7-3B5A-42F5-9DF8-0918C6B5C3B9}" presName="composite" presStyleCnt="0"/>
      <dgm:spPr/>
    </dgm:pt>
    <dgm:pt modelId="{7889ABFD-2D62-4D23-BB2B-F19FD0E9F74E}" type="pres">
      <dgm:prSet presAssocID="{E66B76F7-3B5A-42F5-9DF8-0918C6B5C3B9}" presName="parTx" presStyleLbl="alignNode1" presStyleIdx="0" presStyleCnt="1" custLinFactNeighborY="-14045">
        <dgm:presLayoutVars>
          <dgm:chMax val="0"/>
          <dgm:chPref val="0"/>
          <dgm:bulletEnabled val="1"/>
        </dgm:presLayoutVars>
      </dgm:prSet>
      <dgm:spPr/>
      <dgm:t>
        <a:bodyPr/>
        <a:lstStyle/>
        <a:p>
          <a:endParaRPr lang="es-PA"/>
        </a:p>
      </dgm:t>
    </dgm:pt>
    <dgm:pt modelId="{E2BD60D6-7AFF-48EA-AA57-A6D296E5B394}" type="pres">
      <dgm:prSet presAssocID="{E66B76F7-3B5A-42F5-9DF8-0918C6B5C3B9}" presName="desTx" presStyleLbl="alignAccFollowNode1" presStyleIdx="0" presStyleCnt="1">
        <dgm:presLayoutVars>
          <dgm:bulletEnabled val="1"/>
        </dgm:presLayoutVars>
      </dgm:prSet>
      <dgm:spPr/>
      <dgm:t>
        <a:bodyPr/>
        <a:lstStyle/>
        <a:p>
          <a:endParaRPr lang="es-PA"/>
        </a:p>
      </dgm:t>
    </dgm:pt>
  </dgm:ptLst>
  <dgm:cxnLst>
    <dgm:cxn modelId="{ADC12C64-F652-4BF5-A304-98CA6729CAFC}" srcId="{E66B76F7-3B5A-42F5-9DF8-0918C6B5C3B9}" destId="{86FAB6A0-382F-4F8A-A6AB-5BE20BEB16B2}" srcOrd="0" destOrd="0" parTransId="{85201A68-7702-4B41-A273-E901B0842D15}" sibTransId="{2643792F-3929-4A5F-B68D-C15AAD498D70}"/>
    <dgm:cxn modelId="{7035B9F0-B4CC-43FA-8B62-B01FF70633BA}" type="presOf" srcId="{1ABC8951-35B6-4F09-ACF2-32204BF67B15}" destId="{E2BD60D6-7AFF-48EA-AA57-A6D296E5B394}" srcOrd="0" destOrd="6" presId="urn:microsoft.com/office/officeart/2005/8/layout/hList1"/>
    <dgm:cxn modelId="{48A7AEAE-7DB5-494B-BEC9-AAB444391FEF}" srcId="{3516ABD6-6704-4101-B651-B759007AD500}" destId="{E66B76F7-3B5A-42F5-9DF8-0918C6B5C3B9}" srcOrd="0" destOrd="0" parTransId="{B4BCCBFC-1CAE-49ED-979B-172FBBE0A7BB}" sibTransId="{07514C5E-34A8-40DB-A074-3470BB5C0989}"/>
    <dgm:cxn modelId="{44A1C833-24D1-423F-A84A-959E53EB0EE2}" srcId="{86FAB6A0-382F-4F8A-A6AB-5BE20BEB16B2}" destId="{E03C0A05-8A15-44DB-AB47-951CB9E9A4BA}" srcOrd="2" destOrd="0" parTransId="{4FBBDEF7-318C-4038-A79D-E82A42BB008E}" sibTransId="{5F20E0C1-1C72-4A3B-80CC-4D4107406E36}"/>
    <dgm:cxn modelId="{E0F2A0A8-95D9-4F1E-9E9C-186BFB33109B}" type="presOf" srcId="{E66B76F7-3B5A-42F5-9DF8-0918C6B5C3B9}" destId="{7889ABFD-2D62-4D23-BB2B-F19FD0E9F74E}" srcOrd="0" destOrd="0" presId="urn:microsoft.com/office/officeart/2005/8/layout/hList1"/>
    <dgm:cxn modelId="{7875F6B4-0BB6-40EC-92EE-4A09B2940C13}" type="presOf" srcId="{86FAB6A0-382F-4F8A-A6AB-5BE20BEB16B2}" destId="{E2BD60D6-7AFF-48EA-AA57-A6D296E5B394}" srcOrd="0" destOrd="0" presId="urn:microsoft.com/office/officeart/2005/8/layout/hList1"/>
    <dgm:cxn modelId="{6A3AAFF9-904C-45B9-91D1-9244146F3CDF}" srcId="{E03C0A05-8A15-44DB-AB47-951CB9E9A4BA}" destId="{425A9F0E-0930-4011-B0F8-0F4EF7877414}" srcOrd="4" destOrd="0" parTransId="{3B555F76-E633-4D85-9821-C89C9E7DAA23}" sibTransId="{5D579B0A-F34A-4AFA-A655-A707A20DA723}"/>
    <dgm:cxn modelId="{A67076B9-B42F-4815-9E15-1D9CFF5E2296}" srcId="{E03C0A05-8A15-44DB-AB47-951CB9E9A4BA}" destId="{1ABC8951-35B6-4F09-ACF2-32204BF67B15}" srcOrd="2" destOrd="0" parTransId="{338CB110-F448-45E9-B8CA-A076EF947A22}" sibTransId="{DD772B9D-2F4B-4873-85B4-FE08B1834E17}"/>
    <dgm:cxn modelId="{42E97AC8-3AD5-4F9C-A730-1664BCEBA399}" type="presOf" srcId="{E03C0A05-8A15-44DB-AB47-951CB9E9A4BA}" destId="{E2BD60D6-7AFF-48EA-AA57-A6D296E5B394}" srcOrd="0" destOrd="3" presId="urn:microsoft.com/office/officeart/2005/8/layout/hList1"/>
    <dgm:cxn modelId="{0DCD4931-6734-49BB-88FD-1EB387E7AC12}" srcId="{86FAB6A0-382F-4F8A-A6AB-5BE20BEB16B2}" destId="{6BDD1B96-6F9B-42D8-B74D-844075EC496F}" srcOrd="0" destOrd="0" parTransId="{B236FE40-EA34-47D9-A75B-A35B197C6BDE}" sibTransId="{4448A9DD-974A-46BD-A348-F7111F3A4450}"/>
    <dgm:cxn modelId="{B28E4267-1206-483A-81D3-D6709B8FEBA3}" type="presOf" srcId="{425A9F0E-0930-4011-B0F8-0F4EF7877414}" destId="{E2BD60D6-7AFF-48EA-AA57-A6D296E5B394}" srcOrd="0" destOrd="8" presId="urn:microsoft.com/office/officeart/2005/8/layout/hList1"/>
    <dgm:cxn modelId="{065FF3AD-A1AF-4F33-AAF1-9515584AF55B}" srcId="{E03C0A05-8A15-44DB-AB47-951CB9E9A4BA}" destId="{64336EB2-FFF1-45E6-B115-846A01CA8833}" srcOrd="1" destOrd="0" parTransId="{9A0DFDB2-D502-4B9A-A60A-982BE0FA9C32}" sibTransId="{A9E56060-F032-4E45-9A07-0CEA874DC885}"/>
    <dgm:cxn modelId="{F4597E68-B73B-4D5F-9E5E-A2D320B2E355}" type="presOf" srcId="{E9A239A2-EFAD-40D9-B369-77EE1F6751A4}" destId="{E2BD60D6-7AFF-48EA-AA57-A6D296E5B394}" srcOrd="0" destOrd="9" presId="urn:microsoft.com/office/officeart/2005/8/layout/hList1"/>
    <dgm:cxn modelId="{B6147782-2959-44AF-99F0-9CDDDE1000C4}" srcId="{E03C0A05-8A15-44DB-AB47-951CB9E9A4BA}" destId="{31E08546-3E20-4439-AAE1-0F60CCBB01E9}" srcOrd="0" destOrd="0" parTransId="{3F031457-34B2-4665-8CE5-31681497299B}" sibTransId="{8F494FEF-CF86-42B6-A39A-47EAD08A4B5C}"/>
    <dgm:cxn modelId="{00F557D0-E385-4C5E-BDE6-B05430E39C76}" srcId="{86FAB6A0-382F-4F8A-A6AB-5BE20BEB16B2}" destId="{D2B79010-0FD3-4FEA-A0F5-A7BA0EE2D375}" srcOrd="1" destOrd="0" parTransId="{9A9E99A6-4EAF-4F23-B6F5-38B132E83EDE}" sibTransId="{6954CAB9-7E31-4382-AF46-221C72CB8A51}"/>
    <dgm:cxn modelId="{69D7EF8C-96CF-4960-AB68-E032D33DB630}" type="presOf" srcId="{D2B79010-0FD3-4FEA-A0F5-A7BA0EE2D375}" destId="{E2BD60D6-7AFF-48EA-AA57-A6D296E5B394}" srcOrd="0" destOrd="2" presId="urn:microsoft.com/office/officeart/2005/8/layout/hList1"/>
    <dgm:cxn modelId="{E95722C2-B6F0-4AF7-BC7B-1C2D508C8654}" type="presOf" srcId="{3516ABD6-6704-4101-B651-B759007AD500}" destId="{2B0D3C92-64AD-43A6-80F3-06639D359B54}" srcOrd="0" destOrd="0" presId="urn:microsoft.com/office/officeart/2005/8/layout/hList1"/>
    <dgm:cxn modelId="{76ED2490-2262-4C0B-8B2C-3D3774A28FA2}" type="presOf" srcId="{3C133E3B-F6C9-45A1-AA32-9870E1E7D18E}" destId="{E2BD60D6-7AFF-48EA-AA57-A6D296E5B394}" srcOrd="0" destOrd="7" presId="urn:microsoft.com/office/officeart/2005/8/layout/hList1"/>
    <dgm:cxn modelId="{85C85378-2D0E-42D1-81E8-707A9CFDAA74}" type="presOf" srcId="{64336EB2-FFF1-45E6-B115-846A01CA8833}" destId="{E2BD60D6-7AFF-48EA-AA57-A6D296E5B394}" srcOrd="0" destOrd="5" presId="urn:microsoft.com/office/officeart/2005/8/layout/hList1"/>
    <dgm:cxn modelId="{2CFCD6EE-BE64-425A-B21B-4A763E8090F9}" type="presOf" srcId="{31E08546-3E20-4439-AAE1-0F60CCBB01E9}" destId="{E2BD60D6-7AFF-48EA-AA57-A6D296E5B394}" srcOrd="0" destOrd="4" presId="urn:microsoft.com/office/officeart/2005/8/layout/hList1"/>
    <dgm:cxn modelId="{D57D78EA-AF72-415F-AD92-220E7E617D57}" srcId="{E03C0A05-8A15-44DB-AB47-951CB9E9A4BA}" destId="{3C133E3B-F6C9-45A1-AA32-9870E1E7D18E}" srcOrd="3" destOrd="0" parTransId="{76B3E819-A79E-4B9A-B5BD-566627D370C2}" sibTransId="{2944D38A-DC49-4CF3-9617-9F36B6622F0E}"/>
    <dgm:cxn modelId="{E23955C5-1EB1-46C6-9ECD-84CB6482D030}" srcId="{E03C0A05-8A15-44DB-AB47-951CB9E9A4BA}" destId="{E9A239A2-EFAD-40D9-B369-77EE1F6751A4}" srcOrd="5" destOrd="0" parTransId="{48E4BBAC-340A-4878-A3FD-3DADA7453223}" sibTransId="{753D9825-7A3E-4F8D-A529-E0F2BED2B05C}"/>
    <dgm:cxn modelId="{C1C93167-6373-44FD-BFE0-C2B61143BB9A}" type="presOf" srcId="{6BDD1B96-6F9B-42D8-B74D-844075EC496F}" destId="{E2BD60D6-7AFF-48EA-AA57-A6D296E5B394}" srcOrd="0" destOrd="1" presId="urn:microsoft.com/office/officeart/2005/8/layout/hList1"/>
    <dgm:cxn modelId="{0456C57B-CFEB-4224-9029-8A9F92E31CD5}" type="presParOf" srcId="{2B0D3C92-64AD-43A6-80F3-06639D359B54}" destId="{3349069D-4085-4685-82BB-AEC27C287ABB}" srcOrd="0" destOrd="0" presId="urn:microsoft.com/office/officeart/2005/8/layout/hList1"/>
    <dgm:cxn modelId="{D5F0D827-4666-4A97-B3C9-138F7394026C}" type="presParOf" srcId="{3349069D-4085-4685-82BB-AEC27C287ABB}" destId="{7889ABFD-2D62-4D23-BB2B-F19FD0E9F74E}" srcOrd="0" destOrd="0" presId="urn:microsoft.com/office/officeart/2005/8/layout/hList1"/>
    <dgm:cxn modelId="{7AA89D2E-DBD9-42D1-A268-395D33A69AD0}" type="presParOf" srcId="{3349069D-4085-4685-82BB-AEC27C287ABB}" destId="{E2BD60D6-7AFF-48EA-AA57-A6D296E5B39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9A2F2-EB1D-4E2C-95A6-9878271350A9}">
      <dsp:nvSpPr>
        <dsp:cNvPr id="0" name=""/>
        <dsp:cNvSpPr/>
      </dsp:nvSpPr>
      <dsp:spPr>
        <a:xfrm>
          <a:off x="2214607" y="1311046"/>
          <a:ext cx="1666396" cy="144150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smtClean="0"/>
            <a:t>MPOWER</a:t>
          </a:r>
          <a:endParaRPr lang="es-PA" sz="1400" b="1" kern="1200" dirty="0"/>
        </a:p>
      </dsp:txBody>
      <dsp:txXfrm>
        <a:off x="2490752" y="1549923"/>
        <a:ext cx="1114106" cy="963746"/>
      </dsp:txXfrm>
    </dsp:sp>
    <dsp:sp modelId="{AC1D6C9B-6A5A-4C80-9DE7-59DDB33893CE}">
      <dsp:nvSpPr>
        <dsp:cNvPr id="0" name=""/>
        <dsp:cNvSpPr/>
      </dsp:nvSpPr>
      <dsp:spPr>
        <a:xfrm>
          <a:off x="32580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w="184150"/>
        </a:sp3d>
      </dsp:spPr>
      <dsp:style>
        <a:lnRef idx="0">
          <a:scrgbClr r="0" g="0" b="0"/>
        </a:lnRef>
        <a:fillRef idx="1">
          <a:scrgbClr r="0" g="0" b="0"/>
        </a:fillRef>
        <a:effectRef idx="0">
          <a:scrgbClr r="0" g="0" b="0"/>
        </a:effectRef>
        <a:fontRef idx="minor"/>
      </dsp:style>
    </dsp:sp>
    <dsp:sp modelId="{FEB858E4-7080-4923-ABB9-886444571FB2}">
      <dsp:nvSpPr>
        <dsp:cNvPr id="0" name=""/>
        <dsp:cNvSpPr/>
      </dsp:nvSpPr>
      <dsp:spPr>
        <a:xfrm>
          <a:off x="2368106" y="0"/>
          <a:ext cx="1365600" cy="1181404"/>
        </a:xfrm>
        <a:prstGeom prst="hexagon">
          <a:avLst>
            <a:gd name="adj" fmla="val 28570"/>
            <a:gd name="vf" fmla="val 115470"/>
          </a:avLst>
        </a:prstGeom>
        <a:solidFill>
          <a:schemeClr val="accent2">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err="1" smtClean="0"/>
            <a:t>Monitoring</a:t>
          </a:r>
          <a:endParaRPr lang="es-PA" sz="1400" b="1" kern="1200" dirty="0"/>
        </a:p>
      </dsp:txBody>
      <dsp:txXfrm>
        <a:off x="2594415" y="195784"/>
        <a:ext cx="912982" cy="789836"/>
      </dsp:txXfrm>
    </dsp:sp>
    <dsp:sp modelId="{9F5F43F6-C538-47DA-B126-B4C34A29EB92}">
      <dsp:nvSpPr>
        <dsp:cNvPr id="0" name=""/>
        <dsp:cNvSpPr/>
      </dsp:nvSpPr>
      <dsp:spPr>
        <a:xfrm>
          <a:off x="39918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w="184150"/>
        </a:sp3d>
      </dsp:spPr>
      <dsp:style>
        <a:lnRef idx="0">
          <a:scrgbClr r="0" g="0" b="0"/>
        </a:lnRef>
        <a:fillRef idx="1">
          <a:scrgbClr r="0" g="0" b="0"/>
        </a:fillRef>
        <a:effectRef idx="0">
          <a:scrgbClr r="0" g="0" b="0"/>
        </a:effectRef>
        <a:fontRef idx="minor"/>
      </dsp:style>
    </dsp:sp>
    <dsp:sp modelId="{4BFB228E-65FD-486F-984E-0F7414956A94}">
      <dsp:nvSpPr>
        <dsp:cNvPr id="0" name=""/>
        <dsp:cNvSpPr/>
      </dsp:nvSpPr>
      <dsp:spPr>
        <a:xfrm>
          <a:off x="3620521" y="726643"/>
          <a:ext cx="1365600" cy="1181404"/>
        </a:xfrm>
        <a:prstGeom prst="hexagon">
          <a:avLst>
            <a:gd name="adj" fmla="val 28570"/>
            <a:gd name="vf" fmla="val 115470"/>
          </a:avLst>
        </a:prstGeom>
        <a:solidFill>
          <a:schemeClr val="accent3">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err="1" smtClean="0"/>
            <a:t>Protect</a:t>
          </a:r>
          <a:endParaRPr lang="es-PA" sz="1400" b="1" kern="1200" dirty="0"/>
        </a:p>
      </dsp:txBody>
      <dsp:txXfrm>
        <a:off x="3846830" y="922427"/>
        <a:ext cx="912982" cy="789836"/>
      </dsp:txXfrm>
    </dsp:sp>
    <dsp:sp modelId="{902354D8-6E24-4D54-865C-3CCA1FE7FE4A}">
      <dsp:nvSpPr>
        <dsp:cNvPr id="0" name=""/>
        <dsp:cNvSpPr/>
      </dsp:nvSpPr>
      <dsp:spPr>
        <a:xfrm>
          <a:off x="34821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w="184150"/>
        </a:sp3d>
      </dsp:spPr>
      <dsp:style>
        <a:lnRef idx="0">
          <a:scrgbClr r="0" g="0" b="0"/>
        </a:lnRef>
        <a:fillRef idx="1">
          <a:scrgbClr r="0" g="0" b="0"/>
        </a:fillRef>
        <a:effectRef idx="0">
          <a:scrgbClr r="0" g="0" b="0"/>
        </a:effectRef>
        <a:fontRef idx="minor"/>
      </dsp:style>
    </dsp:sp>
    <dsp:sp modelId="{AF305259-CB1B-41B9-B358-E48D745EE5BA}">
      <dsp:nvSpPr>
        <dsp:cNvPr id="0" name=""/>
        <dsp:cNvSpPr/>
      </dsp:nvSpPr>
      <dsp:spPr>
        <a:xfrm>
          <a:off x="3620521" y="2155139"/>
          <a:ext cx="1365600" cy="1181404"/>
        </a:xfrm>
        <a:prstGeom prst="hexagon">
          <a:avLst>
            <a:gd name="adj" fmla="val 2857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err="1" smtClean="0"/>
            <a:t>Offer</a:t>
          </a:r>
          <a:endParaRPr lang="es-PA" sz="1400" b="1" kern="1200" dirty="0"/>
        </a:p>
      </dsp:txBody>
      <dsp:txXfrm>
        <a:off x="3846830" y="2350923"/>
        <a:ext cx="912982" cy="789836"/>
      </dsp:txXfrm>
    </dsp:sp>
    <dsp:sp modelId="{96C4DBB2-B9C5-4B10-ADEE-B7CC06493463}">
      <dsp:nvSpPr>
        <dsp:cNvPr id="0" name=""/>
        <dsp:cNvSpPr/>
      </dsp:nvSpPr>
      <dsp:spPr>
        <a:xfrm>
          <a:off x="22177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w="184150"/>
        </a:sp3d>
      </dsp:spPr>
      <dsp:style>
        <a:lnRef idx="0">
          <a:scrgbClr r="0" g="0" b="0"/>
        </a:lnRef>
        <a:fillRef idx="1">
          <a:scrgbClr r="0" g="0" b="0"/>
        </a:fillRef>
        <a:effectRef idx="0">
          <a:scrgbClr r="0" g="0" b="0"/>
        </a:effectRef>
        <a:fontRef idx="minor"/>
      </dsp:style>
    </dsp:sp>
    <dsp:sp modelId="{E014E335-AB05-4C19-916A-BD0F88030C9E}">
      <dsp:nvSpPr>
        <dsp:cNvPr id="0" name=""/>
        <dsp:cNvSpPr/>
      </dsp:nvSpPr>
      <dsp:spPr>
        <a:xfrm>
          <a:off x="2368106" y="2882595"/>
          <a:ext cx="1365600" cy="1181404"/>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err="1" smtClean="0">
              <a:solidFill>
                <a:schemeClr val="bg1"/>
              </a:solidFill>
            </a:rPr>
            <a:t>Warm</a:t>
          </a:r>
          <a:endParaRPr lang="es-PA" sz="1400" b="1" kern="1200" dirty="0">
            <a:solidFill>
              <a:schemeClr val="bg1"/>
            </a:solidFill>
          </a:endParaRPr>
        </a:p>
      </dsp:txBody>
      <dsp:txXfrm>
        <a:off x="2594415" y="3078379"/>
        <a:ext cx="912982" cy="789836"/>
      </dsp:txXfrm>
    </dsp:sp>
    <dsp:sp modelId="{0870DB97-0587-45D4-A5C0-079E22A5C285}">
      <dsp:nvSpPr>
        <dsp:cNvPr id="0" name=""/>
        <dsp:cNvSpPr/>
      </dsp:nvSpPr>
      <dsp:spPr>
        <a:xfrm>
          <a:off x="1471919"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w="184150"/>
        </a:sp3d>
      </dsp:spPr>
      <dsp:style>
        <a:lnRef idx="0">
          <a:scrgbClr r="0" g="0" b="0"/>
        </a:lnRef>
        <a:fillRef idx="1">
          <a:scrgbClr r="0" g="0" b="0"/>
        </a:fillRef>
        <a:effectRef idx="0">
          <a:scrgbClr r="0" g="0" b="0"/>
        </a:effectRef>
        <a:fontRef idx="minor"/>
      </dsp:style>
    </dsp:sp>
    <dsp:sp modelId="{2E0C405D-3074-4361-9832-065B688B3C4F}">
      <dsp:nvSpPr>
        <dsp:cNvPr id="0" name=""/>
        <dsp:cNvSpPr/>
      </dsp:nvSpPr>
      <dsp:spPr>
        <a:xfrm>
          <a:off x="1109878" y="2155952"/>
          <a:ext cx="1365600" cy="1181404"/>
        </a:xfrm>
        <a:prstGeom prst="hexagon">
          <a:avLst>
            <a:gd name="adj" fmla="val 28570"/>
            <a:gd name="vf" fmla="val 115470"/>
          </a:avLst>
        </a:prstGeom>
        <a:solidFill>
          <a:schemeClr val="bg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err="1" smtClean="0"/>
            <a:t>Enforce</a:t>
          </a:r>
          <a:endParaRPr lang="es-PA" sz="1400" b="1" kern="1200" dirty="0"/>
        </a:p>
      </dsp:txBody>
      <dsp:txXfrm>
        <a:off x="1336187" y="2351736"/>
        <a:ext cx="912982" cy="789836"/>
      </dsp:txXfrm>
    </dsp:sp>
    <dsp:sp modelId="{74D98107-FF1E-4916-B5D5-040B76CFE221}">
      <dsp:nvSpPr>
        <dsp:cNvPr id="0" name=""/>
        <dsp:cNvSpPr/>
      </dsp:nvSpPr>
      <dsp:spPr>
        <a:xfrm>
          <a:off x="1109878" y="725017"/>
          <a:ext cx="1365600" cy="1181404"/>
        </a:xfrm>
        <a:prstGeom prst="hexagon">
          <a:avLst>
            <a:gd name="adj" fmla="val 28570"/>
            <a:gd name="vf" fmla="val 115470"/>
          </a:avLst>
        </a:prstGeom>
        <a:solidFill>
          <a:schemeClr val="tx1"/>
        </a:solidFill>
        <a:ln w="25400" cap="flat" cmpd="sng" algn="ctr">
          <a:solidFill>
            <a:schemeClr val="lt1">
              <a:hueOff val="0"/>
              <a:satOff val="0"/>
              <a:lumOff val="0"/>
              <a:alphaOff val="0"/>
            </a:schemeClr>
          </a:solidFill>
          <a:prstDash val="solid"/>
        </a:ln>
        <a:effectLst/>
        <a:scene3d>
          <a:camera prst="orthographicFront"/>
          <a:lightRig rig="threePt" dir="t"/>
        </a:scene3d>
        <a:sp3d>
          <a:bevelT w="18415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A" sz="1400" b="1" kern="1200" dirty="0" err="1" smtClean="0"/>
            <a:t>Raise</a:t>
          </a:r>
          <a:r>
            <a:rPr lang="es-PA" sz="1400" b="1" kern="1200" dirty="0" smtClean="0"/>
            <a:t> </a:t>
          </a:r>
          <a:r>
            <a:rPr lang="es-PA" sz="1400" b="1" kern="1200" dirty="0" err="1" smtClean="0"/>
            <a:t>taxs</a:t>
          </a:r>
          <a:endParaRPr lang="es-PA" sz="1400" b="1" kern="1200" dirty="0"/>
        </a:p>
      </dsp:txBody>
      <dsp:txXfrm>
        <a:off x="1336187" y="920801"/>
        <a:ext cx="912982" cy="789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495D2-1B1D-4BAE-A6D3-037358CADA3F}">
      <dsp:nvSpPr>
        <dsp:cNvPr id="0" name=""/>
        <dsp:cNvSpPr/>
      </dsp:nvSpPr>
      <dsp:spPr>
        <a:xfrm>
          <a:off x="1595038" y="424368"/>
          <a:ext cx="3362650" cy="3362650"/>
        </a:xfrm>
        <a:prstGeom prst="blockArc">
          <a:avLst>
            <a:gd name="adj1" fmla="val 13114286"/>
            <a:gd name="adj2" fmla="val 16200000"/>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C69FE537-D346-4D58-9248-7962CF47277E}">
      <dsp:nvSpPr>
        <dsp:cNvPr id="0" name=""/>
        <dsp:cNvSpPr/>
      </dsp:nvSpPr>
      <dsp:spPr>
        <a:xfrm>
          <a:off x="1595038" y="424368"/>
          <a:ext cx="3362650" cy="3362650"/>
        </a:xfrm>
        <a:prstGeom prst="blockArc">
          <a:avLst>
            <a:gd name="adj1" fmla="val 10028571"/>
            <a:gd name="adj2" fmla="val 13114286"/>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553FA095-47ED-4CD6-9F0C-7318857A5507}">
      <dsp:nvSpPr>
        <dsp:cNvPr id="0" name=""/>
        <dsp:cNvSpPr/>
      </dsp:nvSpPr>
      <dsp:spPr>
        <a:xfrm>
          <a:off x="1595038" y="424368"/>
          <a:ext cx="3362650" cy="3362650"/>
        </a:xfrm>
        <a:prstGeom prst="blockArc">
          <a:avLst>
            <a:gd name="adj1" fmla="val 6942857"/>
            <a:gd name="adj2" fmla="val 10028571"/>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C45F9A4A-E23B-44B9-A60E-B793B91D7C18}">
      <dsp:nvSpPr>
        <dsp:cNvPr id="0" name=""/>
        <dsp:cNvSpPr/>
      </dsp:nvSpPr>
      <dsp:spPr>
        <a:xfrm>
          <a:off x="1619123" y="436209"/>
          <a:ext cx="3362650" cy="3362650"/>
        </a:xfrm>
        <a:prstGeom prst="blockArc">
          <a:avLst>
            <a:gd name="adj1" fmla="val 3801162"/>
            <a:gd name="adj2" fmla="val 6998824"/>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1D92BE3C-639F-4357-AB20-72BB33487CEB}">
      <dsp:nvSpPr>
        <dsp:cNvPr id="0" name=""/>
        <dsp:cNvSpPr/>
      </dsp:nvSpPr>
      <dsp:spPr>
        <a:xfrm>
          <a:off x="1589046" y="451690"/>
          <a:ext cx="3362650" cy="3362650"/>
        </a:xfrm>
        <a:prstGeom prst="blockArc">
          <a:avLst>
            <a:gd name="adj1" fmla="val 713098"/>
            <a:gd name="adj2" fmla="val 3730619"/>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5A5D9F6E-979A-453F-935D-9436EC2B8855}">
      <dsp:nvSpPr>
        <dsp:cNvPr id="0" name=""/>
        <dsp:cNvSpPr/>
      </dsp:nvSpPr>
      <dsp:spPr>
        <a:xfrm>
          <a:off x="1595038" y="424368"/>
          <a:ext cx="3362650" cy="3362650"/>
        </a:xfrm>
        <a:prstGeom prst="blockArc">
          <a:avLst>
            <a:gd name="adj1" fmla="val 19285714"/>
            <a:gd name="adj2" fmla="val 771429"/>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937D2CB7-121E-403F-847E-490592E79300}">
      <dsp:nvSpPr>
        <dsp:cNvPr id="0" name=""/>
        <dsp:cNvSpPr/>
      </dsp:nvSpPr>
      <dsp:spPr>
        <a:xfrm>
          <a:off x="1595038" y="424368"/>
          <a:ext cx="3362650" cy="3362650"/>
        </a:xfrm>
        <a:prstGeom prst="blockArc">
          <a:avLst>
            <a:gd name="adj1" fmla="val 16200000"/>
            <a:gd name="adj2" fmla="val 19285714"/>
            <a:gd name="adj3" fmla="val 3899"/>
          </a:avLst>
        </a:prstGeom>
        <a:solidFill>
          <a:schemeClr val="accent1">
            <a:tint val="6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F2D8EE01-8ED7-4EBF-8E6D-AE32E06CA521}">
      <dsp:nvSpPr>
        <dsp:cNvPr id="0" name=""/>
        <dsp:cNvSpPr/>
      </dsp:nvSpPr>
      <dsp:spPr>
        <a:xfrm>
          <a:off x="2626050" y="1455380"/>
          <a:ext cx="1300626" cy="1300626"/>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PA" sz="2100" kern="1200" dirty="0" smtClean="0"/>
            <a:t>Artículo 15 FCTC</a:t>
          </a:r>
          <a:endParaRPr lang="es-PA" sz="2100" kern="1200" dirty="0"/>
        </a:p>
      </dsp:txBody>
      <dsp:txXfrm>
        <a:off x="2816522" y="1645852"/>
        <a:ext cx="919682" cy="919682"/>
      </dsp:txXfrm>
    </dsp:sp>
    <dsp:sp modelId="{E04A5DEA-361F-47B5-ADA6-0198EE97F2AF}">
      <dsp:nvSpPr>
        <dsp:cNvPr id="0" name=""/>
        <dsp:cNvSpPr/>
      </dsp:nvSpPr>
      <dsp:spPr>
        <a:xfrm>
          <a:off x="2821144" y="1925"/>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Eliminar todas las formas de comercio ilícito</a:t>
          </a:r>
          <a:endParaRPr lang="es-PA" sz="800" kern="1200" dirty="0"/>
        </a:p>
      </dsp:txBody>
      <dsp:txXfrm>
        <a:off x="2954475" y="135256"/>
        <a:ext cx="643776" cy="643776"/>
      </dsp:txXfrm>
    </dsp:sp>
    <dsp:sp modelId="{30023CB0-84AF-4161-A4CF-D502679D6688}">
      <dsp:nvSpPr>
        <dsp:cNvPr id="0" name=""/>
        <dsp:cNvSpPr/>
      </dsp:nvSpPr>
      <dsp:spPr>
        <a:xfrm>
          <a:off x="4110032" y="622620"/>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Medidas relativas al empacado para el control del comercio ilícito</a:t>
          </a:r>
          <a:endParaRPr lang="es-PA" sz="800" kern="1200" dirty="0"/>
        </a:p>
      </dsp:txBody>
      <dsp:txXfrm>
        <a:off x="4243363" y="755951"/>
        <a:ext cx="643776" cy="643776"/>
      </dsp:txXfrm>
    </dsp:sp>
    <dsp:sp modelId="{6CAB723C-FEAE-4B0D-80AD-B4ACA4A28C4D}">
      <dsp:nvSpPr>
        <dsp:cNvPr id="0" name=""/>
        <dsp:cNvSpPr/>
      </dsp:nvSpPr>
      <dsp:spPr>
        <a:xfrm>
          <a:off x="4428361" y="2017311"/>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Información e indicaciones legibles en el empaquetado</a:t>
          </a:r>
          <a:endParaRPr lang="es-PA" sz="800" kern="1200" dirty="0"/>
        </a:p>
      </dsp:txBody>
      <dsp:txXfrm>
        <a:off x="4561692" y="2150642"/>
        <a:ext cx="643776" cy="643776"/>
      </dsp:txXfrm>
    </dsp:sp>
    <dsp:sp modelId="{ED7FFD05-90C0-4D36-88C3-F4BCD6FBEB30}">
      <dsp:nvSpPr>
        <dsp:cNvPr id="0" name=""/>
        <dsp:cNvSpPr/>
      </dsp:nvSpPr>
      <dsp:spPr>
        <a:xfrm>
          <a:off x="3584599" y="3135763"/>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33375">
            <a:lnSpc>
              <a:spcPct val="90000"/>
            </a:lnSpc>
            <a:spcBef>
              <a:spcPct val="0"/>
            </a:spcBef>
            <a:spcAft>
              <a:spcPct val="35000"/>
            </a:spcAft>
          </a:pPr>
          <a:r>
            <a:rPr lang="es-PA" sz="750" kern="1200" dirty="0" smtClean="0"/>
            <a:t>Comercio transfronterizo </a:t>
          </a:r>
          <a:r>
            <a:rPr lang="es-PA" sz="750" kern="1200" dirty="0" err="1" smtClean="0"/>
            <a:t>almacenaminto</a:t>
          </a:r>
          <a:r>
            <a:rPr lang="es-PA" sz="750" kern="1200" dirty="0" smtClean="0"/>
            <a:t>, productos en tránsito, incautaciones</a:t>
          </a:r>
          <a:endParaRPr lang="es-PA" sz="750" kern="1200" dirty="0"/>
        </a:p>
      </dsp:txBody>
      <dsp:txXfrm>
        <a:off x="3717930" y="3269094"/>
        <a:ext cx="643776" cy="643776"/>
      </dsp:txXfrm>
    </dsp:sp>
    <dsp:sp modelId="{AA152E5B-4079-440C-82DE-E4C2A5DB135D}">
      <dsp:nvSpPr>
        <dsp:cNvPr id="0" name=""/>
        <dsp:cNvSpPr/>
      </dsp:nvSpPr>
      <dsp:spPr>
        <a:xfrm>
          <a:off x="2105865" y="3135766"/>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Informes a la conferencia de las partes sobre comercio ilícito</a:t>
          </a:r>
          <a:endParaRPr lang="es-PA" sz="800" kern="1200" dirty="0"/>
        </a:p>
      </dsp:txBody>
      <dsp:txXfrm>
        <a:off x="2239196" y="3269097"/>
        <a:ext cx="643776" cy="643776"/>
      </dsp:txXfrm>
    </dsp:sp>
    <dsp:sp modelId="{C134251B-3A64-4C85-A08D-D1218CB9ECF0}">
      <dsp:nvSpPr>
        <dsp:cNvPr id="0" name=""/>
        <dsp:cNvSpPr/>
      </dsp:nvSpPr>
      <dsp:spPr>
        <a:xfrm>
          <a:off x="1213927" y="2017311"/>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Procesos judiciales dirigidos a penalizar el comercio ilícito</a:t>
          </a:r>
          <a:endParaRPr lang="es-PA" sz="800" kern="1200" dirty="0"/>
        </a:p>
      </dsp:txBody>
      <dsp:txXfrm>
        <a:off x="1347258" y="2150642"/>
        <a:ext cx="643776" cy="643776"/>
      </dsp:txXfrm>
    </dsp:sp>
    <dsp:sp modelId="{B4D88539-929D-4DB7-87A8-6FF21C1CE55F}">
      <dsp:nvSpPr>
        <dsp:cNvPr id="0" name=""/>
        <dsp:cNvSpPr/>
      </dsp:nvSpPr>
      <dsp:spPr>
        <a:xfrm>
          <a:off x="1532256" y="622620"/>
          <a:ext cx="910438" cy="910438"/>
        </a:xfrm>
        <a:prstGeom prst="ellipse">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PA" sz="800" kern="1200" dirty="0" smtClean="0"/>
            <a:t>Medidas respecto a la expedición de licencias</a:t>
          </a:r>
          <a:endParaRPr lang="es-PA" sz="800" kern="1200" dirty="0"/>
        </a:p>
      </dsp:txBody>
      <dsp:txXfrm>
        <a:off x="1665587" y="755951"/>
        <a:ext cx="643776" cy="643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ABFD-2D62-4D23-BB2B-F19FD0E9F74E}">
      <dsp:nvSpPr>
        <dsp:cNvPr id="0" name=""/>
        <dsp:cNvSpPr/>
      </dsp:nvSpPr>
      <dsp:spPr>
        <a:xfrm>
          <a:off x="0" y="25975"/>
          <a:ext cx="6096000" cy="432000"/>
        </a:xfrm>
        <a:prstGeom prst="rect">
          <a:avLst/>
        </a:prstGeom>
        <a:solidFill>
          <a:schemeClr val="accent2">
            <a:alpha val="50000"/>
          </a:schemeClr>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PA" sz="1500" b="1" kern="1200" dirty="0" smtClean="0">
              <a:solidFill>
                <a:schemeClr val="tx1"/>
              </a:solidFill>
            </a:rPr>
            <a:t>Belice</a:t>
          </a:r>
          <a:endParaRPr lang="es-PA" sz="1500" b="1" kern="1200" dirty="0">
            <a:solidFill>
              <a:schemeClr val="tx1"/>
            </a:solidFill>
          </a:endParaRPr>
        </a:p>
      </dsp:txBody>
      <dsp:txXfrm>
        <a:off x="0" y="25975"/>
        <a:ext cx="6096000" cy="432000"/>
      </dsp:txXfrm>
    </dsp:sp>
    <dsp:sp modelId="{E2BD60D6-7AFF-48EA-AA57-A6D296E5B394}">
      <dsp:nvSpPr>
        <dsp:cNvPr id="0" name=""/>
        <dsp:cNvSpPr/>
      </dsp:nvSpPr>
      <dsp:spPr>
        <a:xfrm>
          <a:off x="0" y="518649"/>
          <a:ext cx="6096000" cy="3458700"/>
        </a:xfrm>
        <a:prstGeom prst="rect">
          <a:avLst/>
        </a:prstGeom>
        <a:solidFill>
          <a:srgbClr val="0070C0">
            <a:alpha val="40000"/>
          </a:srgbClr>
        </a:solidFill>
        <a:ln w="25400" cap="flat" cmpd="sng" algn="ctr">
          <a:solidFill>
            <a:schemeClr val="tx2">
              <a:lumMod val="60000"/>
              <a:lumOff val="40000"/>
              <a:alpha val="9000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just" defTabSz="666750">
            <a:lnSpc>
              <a:spcPct val="90000"/>
            </a:lnSpc>
            <a:spcBef>
              <a:spcPct val="0"/>
            </a:spcBef>
            <a:spcAft>
              <a:spcPct val="15000"/>
            </a:spcAft>
            <a:buChar char="••"/>
          </a:pPr>
          <a:endParaRPr lang="es-PA" sz="1500" kern="1200" dirty="0">
            <a:solidFill>
              <a:schemeClr val="tx1"/>
            </a:solidFill>
          </a:endParaRPr>
        </a:p>
        <a:p>
          <a:pPr marL="228600" lvl="2" indent="-114300" algn="just" defTabSz="666750">
            <a:lnSpc>
              <a:spcPct val="90000"/>
            </a:lnSpc>
            <a:spcBef>
              <a:spcPct val="0"/>
            </a:spcBef>
            <a:spcAft>
              <a:spcPct val="15000"/>
            </a:spcAft>
            <a:buChar char="••"/>
          </a:pPr>
          <a:r>
            <a:rPr lang="es-PA" sz="1500" kern="1200" dirty="0" smtClean="0">
              <a:solidFill>
                <a:schemeClr val="tx1"/>
              </a:solidFill>
            </a:rPr>
            <a:t>Este país no ha firmado el protocolo para la eliminación del comercio ilícito de productos de tabaco.</a:t>
          </a:r>
          <a:endParaRPr lang="es-PA" sz="1500" kern="1200" dirty="0">
            <a:solidFill>
              <a:schemeClr val="tx1"/>
            </a:solidFill>
          </a:endParaRPr>
        </a:p>
        <a:p>
          <a:pPr marL="228600" lvl="2" indent="-114300" algn="just" defTabSz="666750">
            <a:lnSpc>
              <a:spcPct val="90000"/>
            </a:lnSpc>
            <a:spcBef>
              <a:spcPct val="0"/>
            </a:spcBef>
            <a:spcAft>
              <a:spcPct val="15000"/>
            </a:spcAft>
            <a:buChar char="••"/>
          </a:pPr>
          <a:r>
            <a:rPr lang="es-PA" sz="1500" kern="1200" dirty="0" smtClean="0">
              <a:solidFill>
                <a:schemeClr val="tx1"/>
              </a:solidFill>
            </a:rPr>
            <a:t>Las ventas libres de derechos de aduana se limitan a 200 cigarrillos.</a:t>
          </a:r>
          <a:endParaRPr lang="es-PA" sz="1500" kern="1200" dirty="0">
            <a:solidFill>
              <a:schemeClr val="tx1"/>
            </a:solidFill>
          </a:endParaRPr>
        </a:p>
        <a:p>
          <a:pPr marL="228600" lvl="2" indent="-114300" algn="just" defTabSz="666750">
            <a:lnSpc>
              <a:spcPct val="90000"/>
            </a:lnSpc>
            <a:spcBef>
              <a:spcPct val="0"/>
            </a:spcBef>
            <a:spcAft>
              <a:spcPct val="15000"/>
            </a:spcAft>
            <a:buChar char="••"/>
          </a:pPr>
          <a:r>
            <a:rPr lang="es-PA" sz="1500" kern="1200" dirty="0" smtClean="0">
              <a:solidFill>
                <a:schemeClr val="tx1"/>
              </a:solidFill>
            </a:rPr>
            <a:t>Con relación al MPOWER.</a:t>
          </a:r>
          <a:endParaRPr lang="es-PA" sz="1500" kern="1200" dirty="0">
            <a:solidFill>
              <a:schemeClr val="tx1"/>
            </a:solidFill>
          </a:endParaRPr>
        </a:p>
        <a:p>
          <a:pPr marL="342900" lvl="3" indent="-114300" algn="just" defTabSz="666750">
            <a:lnSpc>
              <a:spcPct val="90000"/>
            </a:lnSpc>
            <a:spcBef>
              <a:spcPct val="0"/>
            </a:spcBef>
            <a:spcAft>
              <a:spcPct val="15000"/>
            </a:spcAft>
            <a:buChar char="••"/>
          </a:pPr>
          <a:r>
            <a:rPr lang="es-PA" sz="1500" kern="1200" dirty="0" smtClean="0">
              <a:solidFill>
                <a:schemeClr val="tx1"/>
              </a:solidFill>
            </a:rPr>
            <a:t>Ratificó el FCTC en 2005.</a:t>
          </a:r>
          <a:endParaRPr lang="es-PA" sz="1500" kern="1200" dirty="0">
            <a:solidFill>
              <a:schemeClr val="tx1"/>
            </a:solidFill>
          </a:endParaRPr>
        </a:p>
        <a:p>
          <a:pPr marL="342900" lvl="3" indent="-114300" algn="just" defTabSz="666750">
            <a:lnSpc>
              <a:spcPct val="90000"/>
            </a:lnSpc>
            <a:spcBef>
              <a:spcPct val="0"/>
            </a:spcBef>
            <a:spcAft>
              <a:spcPct val="15000"/>
            </a:spcAft>
            <a:buChar char="••"/>
          </a:pPr>
          <a:r>
            <a:rPr lang="es-PA" sz="1500" kern="1200" dirty="0" smtClean="0">
              <a:solidFill>
                <a:schemeClr val="tx1"/>
              </a:solidFill>
            </a:rPr>
            <a:t>No tiene aplicación de la normativa de ambientes 100% libres de humo.</a:t>
          </a:r>
          <a:endParaRPr lang="es-PA" sz="1500" kern="1200" dirty="0">
            <a:solidFill>
              <a:schemeClr val="tx1"/>
            </a:solidFill>
          </a:endParaRPr>
        </a:p>
        <a:p>
          <a:pPr marL="342900" lvl="3" indent="-114300" algn="just" defTabSz="666750">
            <a:lnSpc>
              <a:spcPct val="90000"/>
            </a:lnSpc>
            <a:spcBef>
              <a:spcPct val="0"/>
            </a:spcBef>
            <a:spcAft>
              <a:spcPct val="15000"/>
            </a:spcAft>
            <a:buChar char="••"/>
          </a:pPr>
          <a:r>
            <a:rPr lang="es-PA" sz="1500" kern="1200" dirty="0" smtClean="0">
              <a:solidFill>
                <a:schemeClr val="tx1"/>
              </a:solidFill>
            </a:rPr>
            <a:t>Débil aplicación de advertencias sanitarias y nada respecto a empaquetado.</a:t>
          </a:r>
          <a:endParaRPr lang="es-PA" sz="1500" kern="1200" dirty="0">
            <a:solidFill>
              <a:schemeClr val="tx1"/>
            </a:solidFill>
          </a:endParaRPr>
        </a:p>
        <a:p>
          <a:pPr marL="342900" lvl="3" indent="-114300" algn="just" defTabSz="666750">
            <a:lnSpc>
              <a:spcPct val="90000"/>
            </a:lnSpc>
            <a:spcBef>
              <a:spcPct val="0"/>
            </a:spcBef>
            <a:spcAft>
              <a:spcPct val="15000"/>
            </a:spcAft>
            <a:buChar char="••"/>
          </a:pPr>
          <a:r>
            <a:rPr lang="es-PA" sz="1500" kern="1200" dirty="0" smtClean="0">
              <a:solidFill>
                <a:schemeClr val="tx1"/>
              </a:solidFill>
            </a:rPr>
            <a:t>No tiene prohibición  total de la publicidad, promoción y patrocinio (parcial).</a:t>
          </a:r>
          <a:endParaRPr lang="es-PA" sz="1500" kern="1200" dirty="0">
            <a:solidFill>
              <a:schemeClr val="tx1"/>
            </a:solidFill>
          </a:endParaRPr>
        </a:p>
        <a:p>
          <a:pPr marL="342900" lvl="3" indent="-114300" algn="just" defTabSz="666750">
            <a:lnSpc>
              <a:spcPct val="90000"/>
            </a:lnSpc>
            <a:spcBef>
              <a:spcPct val="0"/>
            </a:spcBef>
            <a:spcAft>
              <a:spcPct val="15000"/>
            </a:spcAft>
            <a:buChar char="••"/>
          </a:pPr>
          <a:r>
            <a:rPr lang="es-PA" sz="1500" kern="1200" dirty="0" smtClean="0">
              <a:solidFill>
                <a:schemeClr val="tx1"/>
              </a:solidFill>
            </a:rPr>
            <a:t>Presión fiscal de impuesto al tabaco  del 37.11% respecto a la marca más vendida en paquete de 20 cigarrillos.</a:t>
          </a:r>
          <a:endParaRPr lang="es-PA" sz="1500" kern="1200" dirty="0">
            <a:solidFill>
              <a:schemeClr val="tx1"/>
            </a:solidFill>
          </a:endParaRPr>
        </a:p>
        <a:p>
          <a:pPr marL="342900" lvl="3" indent="-114300" algn="just" defTabSz="666750">
            <a:lnSpc>
              <a:spcPct val="90000"/>
            </a:lnSpc>
            <a:spcBef>
              <a:spcPct val="0"/>
            </a:spcBef>
            <a:spcAft>
              <a:spcPct val="15000"/>
            </a:spcAft>
            <a:buChar char="••"/>
          </a:pPr>
          <a:r>
            <a:rPr lang="es-PA" sz="1500" kern="1200" dirty="0" smtClean="0">
              <a:solidFill>
                <a:schemeClr val="tx1"/>
              </a:solidFill>
            </a:rPr>
            <a:t>Precio de la marca más vendida en USD  (Internacional) 4.78.</a:t>
          </a:r>
          <a:endParaRPr lang="es-PA" sz="1500" kern="1200" dirty="0">
            <a:solidFill>
              <a:schemeClr val="tx1"/>
            </a:solidFill>
          </a:endParaRPr>
        </a:p>
      </dsp:txBody>
      <dsp:txXfrm>
        <a:off x="0" y="518649"/>
        <a:ext cx="6096000" cy="345870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ágonos radiales"/>
  <dgm:desc val="Se usa para mostrar un proceso secuencial  relacionado con un tema o una idea centrales. Limitado a seis formas de Nivel 2. Funciona mejor con poco texto No aparece el texto sin utilizar, pero queda disponible si cambia entre diseño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0.57331</cdr:x>
      <cdr:y>0.48889</cdr:y>
    </cdr:from>
    <cdr:to>
      <cdr:x>1</cdr:x>
      <cdr:y>0.8</cdr:y>
    </cdr:to>
    <cdr:sp macro="" textlink="">
      <cdr:nvSpPr>
        <cdr:cNvPr id="3" name="2 CuadroTexto"/>
        <cdr:cNvSpPr txBox="1"/>
      </cdr:nvSpPr>
      <cdr:spPr>
        <a:xfrm xmlns:a="http://schemas.openxmlformats.org/drawingml/2006/main">
          <a:off x="5092700" y="3073400"/>
          <a:ext cx="3695700" cy="195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PA" sz="1100"/>
        </a:p>
      </cdr:txBody>
    </cdr:sp>
  </cdr:relSizeAnchor>
  <cdr:relSizeAnchor xmlns:cdr="http://schemas.openxmlformats.org/drawingml/2006/chartDrawing">
    <cdr:from>
      <cdr:x>0.65836</cdr:x>
      <cdr:y>0.49293</cdr:y>
    </cdr:from>
    <cdr:to>
      <cdr:x>0.88856</cdr:x>
      <cdr:y>0.67879</cdr:y>
    </cdr:to>
    <cdr:sp macro="" textlink="">
      <cdr:nvSpPr>
        <cdr:cNvPr id="4" name="3 CuadroTexto"/>
        <cdr:cNvSpPr txBox="1"/>
      </cdr:nvSpPr>
      <cdr:spPr>
        <a:xfrm xmlns:a="http://schemas.openxmlformats.org/drawingml/2006/main">
          <a:off x="5702300" y="3098800"/>
          <a:ext cx="1993900" cy="1168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PA" sz="1100"/>
        </a:p>
      </cdr:txBody>
    </cdr:sp>
  </cdr:relSizeAnchor>
</c:userShapes>
</file>

<file path=ppt/drawings/drawing2.xml><?xml version="1.0" encoding="utf-8"?>
<c:userShapes xmlns:c="http://schemas.openxmlformats.org/drawingml/2006/chart">
  <cdr:relSizeAnchor xmlns:cdr="http://schemas.openxmlformats.org/drawingml/2006/chartDrawing">
    <cdr:from>
      <cdr:x>0.10514</cdr:x>
      <cdr:y>0.92339</cdr:y>
    </cdr:from>
    <cdr:to>
      <cdr:x>0.63049</cdr:x>
      <cdr:y>0.9797</cdr:y>
    </cdr:to>
    <cdr:sp macro="" textlink="">
      <cdr:nvSpPr>
        <cdr:cNvPr id="2" name="1 CuadroTexto"/>
        <cdr:cNvSpPr txBox="1"/>
      </cdr:nvSpPr>
      <cdr:spPr>
        <a:xfrm xmlns:a="http://schemas.openxmlformats.org/drawingml/2006/main">
          <a:off x="911564" y="5406370"/>
          <a:ext cx="4554886" cy="329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PA" sz="1100" dirty="0"/>
            <a:t>Fuente: </a:t>
          </a:r>
          <a:r>
            <a:rPr lang="es-PA" sz="1100" baseline="0" dirty="0"/>
            <a:t> Estadísticas de Comercio Exterior. IN</a:t>
          </a:r>
          <a:r>
            <a:rPr lang="es-PA" sz="1100" dirty="0"/>
            <a:t>EC.</a:t>
          </a:r>
        </a:p>
      </cdr:txBody>
    </cdr:sp>
  </cdr:relSizeAnchor>
  <cdr:relSizeAnchor xmlns:cdr="http://schemas.openxmlformats.org/drawingml/2006/chartDrawing">
    <cdr:from>
      <cdr:x>0.72094</cdr:x>
      <cdr:y>0.31002</cdr:y>
    </cdr:from>
    <cdr:to>
      <cdr:x>0.90877</cdr:x>
      <cdr:y>0.39461</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250674" y="1815153"/>
          <a:ext cx="1628571" cy="495238"/>
        </a:xfrm>
        <a:prstGeom xmlns:a="http://schemas.openxmlformats.org/drawingml/2006/main" prst="rect">
          <a:avLst/>
        </a:prstGeom>
        <a:solidFill xmlns:a="http://schemas.openxmlformats.org/drawingml/2006/main">
          <a:schemeClr val="accent1">
            <a:alpha val="31000"/>
          </a:schemeClr>
        </a:solidFill>
        <a:ln xmlns:a="http://schemas.openxmlformats.org/drawingml/2006/main">
          <a:solidFill>
            <a:schemeClr val="tx1"/>
          </a:solidFill>
        </a:ln>
        <a:scene3d xmlns:a="http://schemas.openxmlformats.org/drawingml/2006/main">
          <a:camera prst="orthographicFront"/>
          <a:lightRig rig="threePt" dir="t"/>
        </a:scene3d>
        <a:sp3d xmlns:a="http://schemas.openxmlformats.org/drawingml/2006/main">
          <a:bevelT/>
        </a:sp3d>
      </cdr:spPr>
    </cdr:pic>
  </cdr:relSizeAnchor>
</c:userShapes>
</file>

<file path=ppt/drawings/drawing3.xml><?xml version="1.0" encoding="utf-8"?>
<c:userShapes xmlns:c="http://schemas.openxmlformats.org/drawingml/2006/chart">
  <cdr:relSizeAnchor xmlns:cdr="http://schemas.openxmlformats.org/drawingml/2006/chartDrawing">
    <cdr:from>
      <cdr:x>0.15905</cdr:x>
      <cdr:y>0.80398</cdr:y>
    </cdr:from>
    <cdr:to>
      <cdr:x>0.48337</cdr:x>
      <cdr:y>0.93961</cdr:y>
    </cdr:to>
    <cdr:sp macro="" textlink="">
      <cdr:nvSpPr>
        <cdr:cNvPr id="3" name="5 CuadroTexto"/>
        <cdr:cNvSpPr txBox="1"/>
      </cdr:nvSpPr>
      <cdr:spPr>
        <a:xfrm xmlns:a="http://schemas.openxmlformats.org/drawingml/2006/main">
          <a:off x="1377218" y="4378712"/>
          <a:ext cx="2808312" cy="73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PA" sz="1400" b="1" dirty="0" smtClean="0"/>
            <a:t>26.7% de la venta ilegal de distribuye entre las 7 marcas que dominan el mercado</a:t>
          </a:r>
          <a:endParaRPr lang="es-PA" sz="1400" b="1" dirty="0"/>
        </a:p>
      </cdr:txBody>
    </cdr:sp>
  </cdr:relSizeAnchor>
  <cdr:relSizeAnchor xmlns:cdr="http://schemas.openxmlformats.org/drawingml/2006/chartDrawing">
    <cdr:from>
      <cdr:x>0.78483</cdr:x>
      <cdr:y>0.27282</cdr:y>
    </cdr:from>
    <cdr:to>
      <cdr:x>1</cdr:x>
      <cdr:y>0.32368</cdr:y>
    </cdr:to>
    <cdr:sp macro="" textlink="">
      <cdr:nvSpPr>
        <cdr:cNvPr id="4" name="6 CuadroTexto"/>
        <cdr:cNvSpPr txBox="1"/>
      </cdr:nvSpPr>
      <cdr:spPr>
        <a:xfrm xmlns:a="http://schemas.openxmlformats.org/drawingml/2006/main">
          <a:off x="6795948" y="1485828"/>
          <a:ext cx="1863143"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A" sz="1200" b="1" dirty="0" smtClean="0"/>
            <a:t>Compra Lícita total: 63.7%</a:t>
          </a:r>
          <a:endParaRPr lang="es-PA" sz="12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0.12394</cdr:x>
      <cdr:y>0.17088</cdr:y>
    </cdr:from>
    <cdr:to>
      <cdr:x>0.40563</cdr:x>
      <cdr:y>0.25161</cdr:y>
    </cdr:to>
    <cdr:sp macro="" textlink="">
      <cdr:nvSpPr>
        <cdr:cNvPr id="2" name="1 CuadroTexto"/>
        <cdr:cNvSpPr txBox="1"/>
      </cdr:nvSpPr>
      <cdr:spPr>
        <a:xfrm xmlns:a="http://schemas.openxmlformats.org/drawingml/2006/main">
          <a:off x="1074584" y="984378"/>
          <a:ext cx="2442306" cy="465074"/>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s-PA" sz="1100" dirty="0" err="1">
              <a:latin typeface="+mn-lt"/>
              <a:ea typeface="+mn-ea"/>
              <a:cs typeface="+mn-cs"/>
            </a:rPr>
            <a:t>Coeficient</a:t>
          </a:r>
          <a:r>
            <a:rPr lang="es-PA" sz="1100" baseline="0" dirty="0">
              <a:latin typeface="+mn-lt"/>
              <a:ea typeface="+mn-ea"/>
              <a:cs typeface="+mn-cs"/>
            </a:rPr>
            <a:t> de GINI compra ilegal : 0.43</a:t>
          </a:r>
          <a:endParaRPr lang="es-PA" sz="1100" dirty="0">
            <a:latin typeface="+mn-lt"/>
            <a:ea typeface="+mn-ea"/>
            <a:cs typeface="+mn-cs"/>
          </a:endParaRPr>
        </a:p>
        <a:p xmlns:a="http://schemas.openxmlformats.org/drawingml/2006/main">
          <a:r>
            <a:rPr lang="es-PA" sz="1100" dirty="0" err="1"/>
            <a:t>Coefciente</a:t>
          </a:r>
          <a:r>
            <a:rPr lang="es-PA" sz="1100" baseline="0" dirty="0"/>
            <a:t> de GINI ingresos: </a:t>
          </a:r>
          <a:r>
            <a:rPr lang="es-PA" sz="1100" baseline="0" dirty="0" smtClean="0"/>
            <a:t>0.49</a:t>
          </a:r>
        </a:p>
        <a:p xmlns:a="http://schemas.openxmlformats.org/drawingml/2006/main">
          <a:r>
            <a:rPr lang="es-PA" dirty="0" err="1" smtClean="0"/>
            <a:t>Gini</a:t>
          </a:r>
          <a:r>
            <a:rPr lang="es-PA" dirty="0" smtClean="0"/>
            <a:t>: Banco Mundial 0.519 (2012)</a:t>
          </a:r>
          <a:endParaRPr lang="es-PA" sz="1100" baseline="0" dirty="0" smtClean="0"/>
        </a:p>
        <a:p xmlns:a="http://schemas.openxmlformats.org/drawingml/2006/main">
          <a:endParaRPr lang="es-PA"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A"/>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E6E4DE-4161-42A3-BAB8-E5F7E6B35B25}" type="datetimeFigureOut">
              <a:rPr lang="es-PA" smtClean="0"/>
              <a:t>15/11/18</a:t>
            </a:fld>
            <a:endParaRPr lang="es-PA"/>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PA"/>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410F70-EF36-4CF4-AFF2-6178D0C56548}" type="slidenum">
              <a:rPr lang="es-PA" smtClean="0"/>
              <a:t>‹Nº›</a:t>
            </a:fld>
            <a:endParaRPr lang="es-PA"/>
          </a:p>
        </p:txBody>
      </p:sp>
    </p:spTree>
    <p:extLst>
      <p:ext uri="{BB962C8B-B14F-4D97-AF65-F5344CB8AC3E}">
        <p14:creationId xmlns:p14="http://schemas.microsoft.com/office/powerpoint/2010/main" val="3431094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A"/>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37536F-4277-4102-8B19-CF14ABCE7C29}" type="datetimeFigureOut">
              <a:rPr lang="es-PA" smtClean="0"/>
              <a:t>15/11/18</a:t>
            </a:fld>
            <a:endParaRPr lang="es-PA"/>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A"/>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A"/>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A3B74-A8D5-488E-999A-4C7EE90E1137}" type="slidenum">
              <a:rPr lang="es-PA" smtClean="0"/>
              <a:t>‹Nº›</a:t>
            </a:fld>
            <a:endParaRPr lang="es-PA"/>
          </a:p>
        </p:txBody>
      </p:sp>
    </p:spTree>
    <p:extLst>
      <p:ext uri="{BB962C8B-B14F-4D97-AF65-F5344CB8AC3E}">
        <p14:creationId xmlns:p14="http://schemas.microsoft.com/office/powerpoint/2010/main" val="400246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s-PA" dirty="0" smtClean="0"/>
              <a:t>Este incremento</a:t>
            </a:r>
            <a:r>
              <a:rPr lang="es-PA" baseline="0" dirty="0" smtClean="0"/>
              <a:t> genera un cambió en la estructura de precio de los paquetes de cigarrillo de 20 unidades de las 6 marcas más consumidos en el país, donde el impuesto selectivo al consumo pasar a ser 1.9 veces mayor en la actualidad que con respecto al 2009., con un descenso de 1.5 veces del valor </a:t>
            </a:r>
            <a:r>
              <a:rPr lang="es-PA" baseline="0" dirty="0" err="1" smtClean="0"/>
              <a:t>cif</a:t>
            </a:r>
            <a:r>
              <a:rPr lang="es-PA" baseline="0" dirty="0" smtClean="0"/>
              <a:t> y del </a:t>
            </a:r>
            <a:r>
              <a:rPr lang="es-PA" baseline="0" dirty="0" err="1" smtClean="0"/>
              <a:t>iva</a:t>
            </a:r>
            <a:r>
              <a:rPr lang="es-PA" baseline="0" dirty="0" smtClean="0"/>
              <a:t>. Se mantiene el margen minorista.</a:t>
            </a:r>
            <a:endParaRPr lang="es-PA" dirty="0"/>
          </a:p>
        </p:txBody>
      </p:sp>
      <p:sp>
        <p:nvSpPr>
          <p:cNvPr id="4" name="3 Marcador de número de diapositiva"/>
          <p:cNvSpPr>
            <a:spLocks noGrp="1"/>
          </p:cNvSpPr>
          <p:nvPr>
            <p:ph type="sldNum" sz="quarter" idx="10"/>
          </p:nvPr>
        </p:nvSpPr>
        <p:spPr/>
        <p:txBody>
          <a:bodyPr/>
          <a:lstStyle/>
          <a:p>
            <a:fld id="{E75A9D49-9650-49F9-A33C-4F054473E109}" type="slidenum">
              <a:rPr lang="es-PA" smtClean="0"/>
              <a:pPr/>
              <a:t>23</a:t>
            </a:fld>
            <a:endParaRPr lang="es-PA"/>
          </a:p>
        </p:txBody>
      </p:sp>
    </p:spTree>
    <p:extLst>
      <p:ext uri="{BB962C8B-B14F-4D97-AF65-F5344CB8AC3E}">
        <p14:creationId xmlns:p14="http://schemas.microsoft.com/office/powerpoint/2010/main" val="2534294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8"/>
            <a:ext cx="7772400" cy="1470025"/>
          </a:xfrm>
        </p:spPr>
        <p:txBody>
          <a:bodyPr/>
          <a:lstStyle/>
          <a:p>
            <a:r>
              <a:rPr lang="es-ES_tradnl" smtClean="0"/>
              <a:t>Clic para editar título</a:t>
            </a:r>
            <a:endParaRPr lang="es-PA"/>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PA"/>
          </a:p>
        </p:txBody>
      </p:sp>
      <p:sp>
        <p:nvSpPr>
          <p:cNvPr id="4" name="3 Marcador de fecha"/>
          <p:cNvSpPr>
            <a:spLocks noGrp="1"/>
          </p:cNvSpPr>
          <p:nvPr>
            <p:ph type="dt" sz="half" idx="10"/>
          </p:nvPr>
        </p:nvSpPr>
        <p:spPr/>
        <p:txBody>
          <a:bodyPr/>
          <a:lstStyle/>
          <a:p>
            <a:fld id="{160411D8-06E7-4272-A861-C79F93DA0454}"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37167003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PA"/>
          </a:p>
        </p:txBody>
      </p:sp>
      <p:sp>
        <p:nvSpPr>
          <p:cNvPr id="3" name="2 Marcador de texto vertical"/>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4" name="3 Marcador de fecha"/>
          <p:cNvSpPr>
            <a:spLocks noGrp="1"/>
          </p:cNvSpPr>
          <p:nvPr>
            <p:ph type="dt" sz="half" idx="10"/>
          </p:nvPr>
        </p:nvSpPr>
        <p:spPr/>
        <p:txBody>
          <a:bodyPr/>
          <a:lstStyle/>
          <a:p>
            <a:fld id="{3DF36A8C-BCAF-49AD-96A2-9091C703CAFB}"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40476707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_tradnl" smtClean="0"/>
              <a:t>Clic para editar título</a:t>
            </a:r>
            <a:endParaRPr lang="es-PA"/>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4" name="3 Marcador de fecha"/>
          <p:cNvSpPr>
            <a:spLocks noGrp="1"/>
          </p:cNvSpPr>
          <p:nvPr>
            <p:ph type="dt" sz="half" idx="10"/>
          </p:nvPr>
        </p:nvSpPr>
        <p:spPr/>
        <p:txBody>
          <a:bodyPr/>
          <a:lstStyle/>
          <a:p>
            <a:fld id="{432EF264-ACAD-4044-A8C0-C987D5D445AD}"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10879595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PA"/>
          </a:p>
        </p:txBody>
      </p:sp>
      <p:sp>
        <p:nvSpPr>
          <p:cNvPr id="3" name="2 Marcador de contenido"/>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4" name="3 Marcador de fecha"/>
          <p:cNvSpPr>
            <a:spLocks noGrp="1"/>
          </p:cNvSpPr>
          <p:nvPr>
            <p:ph type="dt" sz="half" idx="10"/>
          </p:nvPr>
        </p:nvSpPr>
        <p:spPr/>
        <p:txBody>
          <a:bodyPr/>
          <a:lstStyle/>
          <a:p>
            <a:fld id="{EF51F819-54A3-4807-A4C0-59284EB24E6D}"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33586920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PA"/>
          </a:p>
        </p:txBody>
      </p:sp>
      <p:sp>
        <p:nvSpPr>
          <p:cNvPr id="3" name="2 Marcador de texto"/>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3 Marcador de fecha"/>
          <p:cNvSpPr>
            <a:spLocks noGrp="1"/>
          </p:cNvSpPr>
          <p:nvPr>
            <p:ph type="dt" sz="half" idx="10"/>
          </p:nvPr>
        </p:nvSpPr>
        <p:spPr/>
        <p:txBody>
          <a:bodyPr/>
          <a:lstStyle/>
          <a:p>
            <a:fld id="{3169A828-D2D7-4B3D-902E-E49D8B4F3640}"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3440145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PA"/>
          </a:p>
        </p:txBody>
      </p:sp>
      <p:sp>
        <p:nvSpPr>
          <p:cNvPr id="3" name="2 Marcador de contenido"/>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4" name="3 Marcador de contenido"/>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5" name="4 Marcador de fecha"/>
          <p:cNvSpPr>
            <a:spLocks noGrp="1"/>
          </p:cNvSpPr>
          <p:nvPr>
            <p:ph type="dt" sz="half" idx="10"/>
          </p:nvPr>
        </p:nvSpPr>
        <p:spPr/>
        <p:txBody>
          <a:bodyPr/>
          <a:lstStyle/>
          <a:p>
            <a:fld id="{D3183271-B00B-47B9-94B6-5B7031962DDE}" type="datetime1">
              <a:rPr lang="es-PA" smtClean="0">
                <a:solidFill>
                  <a:prstClr val="black">
                    <a:tint val="75000"/>
                  </a:prstClr>
                </a:solidFill>
              </a:rPr>
              <a:pPr/>
              <a:t>15/11/18</a:t>
            </a:fld>
            <a:endParaRPr lang="es-PA">
              <a:solidFill>
                <a:prstClr val="black">
                  <a:tint val="75000"/>
                </a:prstClr>
              </a:solidFill>
            </a:endParaRPr>
          </a:p>
        </p:txBody>
      </p:sp>
      <p:sp>
        <p:nvSpPr>
          <p:cNvPr id="6" name="5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18173601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_tradnl" smtClean="0"/>
              <a:t>Clic para editar título</a:t>
            </a:r>
            <a:endParaRPr lang="es-PA"/>
          </a:p>
        </p:txBody>
      </p:sp>
      <p:sp>
        <p:nvSpPr>
          <p:cNvPr id="3" name="2 Marcador de texto"/>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3 Marcador de contenido"/>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5" name="4 Marcador de texto"/>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5 Marcador de contenido"/>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7" name="6 Marcador de fecha"/>
          <p:cNvSpPr>
            <a:spLocks noGrp="1"/>
          </p:cNvSpPr>
          <p:nvPr>
            <p:ph type="dt" sz="half" idx="10"/>
          </p:nvPr>
        </p:nvSpPr>
        <p:spPr/>
        <p:txBody>
          <a:bodyPr/>
          <a:lstStyle/>
          <a:p>
            <a:fld id="{5E0806A9-0FEB-483D-B7A1-97A94107585F}" type="datetime1">
              <a:rPr lang="es-PA" smtClean="0">
                <a:solidFill>
                  <a:prstClr val="black">
                    <a:tint val="75000"/>
                  </a:prstClr>
                </a:solidFill>
              </a:rPr>
              <a:pPr/>
              <a:t>15/11/18</a:t>
            </a:fld>
            <a:endParaRPr lang="es-PA">
              <a:solidFill>
                <a:prstClr val="black">
                  <a:tint val="75000"/>
                </a:prstClr>
              </a:solidFill>
            </a:endParaRPr>
          </a:p>
        </p:txBody>
      </p:sp>
      <p:sp>
        <p:nvSpPr>
          <p:cNvPr id="8" name="7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417758312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PA"/>
          </a:p>
        </p:txBody>
      </p:sp>
      <p:sp>
        <p:nvSpPr>
          <p:cNvPr id="3" name="2 Marcador de fecha"/>
          <p:cNvSpPr>
            <a:spLocks noGrp="1"/>
          </p:cNvSpPr>
          <p:nvPr>
            <p:ph type="dt" sz="half" idx="10"/>
          </p:nvPr>
        </p:nvSpPr>
        <p:spPr/>
        <p:txBody>
          <a:bodyPr/>
          <a:lstStyle/>
          <a:p>
            <a:fld id="{D605C442-2E0A-4CCB-A66D-4415E7A59687}" type="datetime1">
              <a:rPr lang="es-PA" smtClean="0">
                <a:solidFill>
                  <a:prstClr val="black">
                    <a:tint val="75000"/>
                  </a:prstClr>
                </a:solidFill>
              </a:rPr>
              <a:pPr/>
              <a:t>15/11/18</a:t>
            </a:fld>
            <a:endParaRPr lang="es-PA">
              <a:solidFill>
                <a:prstClr val="black">
                  <a:tint val="75000"/>
                </a:prstClr>
              </a:solidFill>
            </a:endParaRPr>
          </a:p>
        </p:txBody>
      </p:sp>
      <p:sp>
        <p:nvSpPr>
          <p:cNvPr id="4" name="3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158628009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6" name="5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151198348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_tradnl" smtClean="0"/>
              <a:t>Clic para editar título</a:t>
            </a:r>
            <a:endParaRPr lang="es-PA"/>
          </a:p>
        </p:txBody>
      </p:sp>
      <p:sp>
        <p:nvSpPr>
          <p:cNvPr id="3" name="2 Marcador de contenido"/>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PA"/>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E7E2153F-FE88-4388-80F5-F2EBCFFA73A3}" type="datetime1">
              <a:rPr lang="es-PA" smtClean="0">
                <a:solidFill>
                  <a:prstClr val="black">
                    <a:tint val="75000"/>
                  </a:prstClr>
                </a:solidFill>
              </a:rPr>
              <a:pPr/>
              <a:t>15/11/18</a:t>
            </a:fld>
            <a:endParaRPr lang="es-PA">
              <a:solidFill>
                <a:prstClr val="black">
                  <a:tint val="75000"/>
                </a:prstClr>
              </a:solidFill>
            </a:endParaRPr>
          </a:p>
        </p:txBody>
      </p:sp>
      <p:sp>
        <p:nvSpPr>
          <p:cNvPr id="6" name="5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20754631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_tradnl" smtClean="0"/>
              <a:t>Clic para editar título</a:t>
            </a:r>
            <a:endParaRPr lang="es-PA"/>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PA"/>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E5919EB0-158B-4620-B6F3-23FBBAC23DF8}" type="datetime1">
              <a:rPr lang="es-PA" smtClean="0">
                <a:solidFill>
                  <a:prstClr val="black">
                    <a:tint val="75000"/>
                  </a:prstClr>
                </a:solidFill>
              </a:rPr>
              <a:pPr/>
              <a:t>15/11/18</a:t>
            </a:fld>
            <a:endParaRPr lang="es-PA">
              <a:solidFill>
                <a:prstClr val="black">
                  <a:tint val="75000"/>
                </a:prstClr>
              </a:solidFill>
            </a:endParaRPr>
          </a:p>
        </p:txBody>
      </p:sp>
      <p:sp>
        <p:nvSpPr>
          <p:cNvPr id="6" name="5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29086895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A"/>
          </a:p>
        </p:txBody>
      </p:sp>
      <p:sp>
        <p:nvSpPr>
          <p:cNvPr id="3" name="2 Marcador de texto"/>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3 Marcador de fecha"/>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BDC2E-B5E0-4ED2-9E40-9109A4CC8303}" type="slidenum">
              <a:rPr lang="es-PA" smtClean="0">
                <a:solidFill>
                  <a:prstClr val="black">
                    <a:tint val="75000"/>
                  </a:prstClr>
                </a:solidFill>
              </a:rPr>
              <a:pPr/>
              <a:t>‹Nº›</a:t>
            </a:fld>
            <a:endParaRPr lang="es-PA">
              <a:solidFill>
                <a:prstClr val="black">
                  <a:tint val="75000"/>
                </a:prstClr>
              </a:solidFill>
            </a:endParaRPr>
          </a:p>
        </p:txBody>
      </p:sp>
    </p:spTree>
    <p:extLst>
      <p:ext uri="{BB962C8B-B14F-4D97-AF65-F5344CB8AC3E}">
        <p14:creationId xmlns:p14="http://schemas.microsoft.com/office/powerpoint/2010/main" val="2580431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package" Target="../embeddings/Presentaci_n_de_Microsoft_PowerPoint.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euromonitor.com/tobacco?id=1&amp;pageSizes=50&amp;sortBy=5&amp;fs%5b0%5d.Code=96650&amp;fs%5b0%5d.Group=industry&amp;fs%5b0%5d.Name=Cigarettes&amp;fs%5b0%5d.hasChildren=False&amp;fs%5b0%5d.Expanded=False&amp;fs%5b0%5d.Type=Child" TargetMode="External"/><Relationship Id="rId2" Type="http://schemas.openxmlformats.org/officeDocument/2006/relationships/hyperlink" Target="http://apps.who.int/iris/bitstream/10665/80881/1/9789243505244_spa.pdf?ua=1" TargetMode="External"/><Relationship Id="rId1" Type="http://schemas.openxmlformats.org/officeDocument/2006/relationships/slideLayout" Target="../slideLayouts/slideLayout6.xml"/><Relationship Id="rId5" Type="http://schemas.openxmlformats.org/officeDocument/2006/relationships/hyperlink" Target="http://dx.doi.org/10.1016/S0140-6736(13)61583-4" TargetMode="External"/><Relationship Id="rId4" Type="http://schemas.openxmlformats.org/officeDocument/2006/relationships/hyperlink" Target="http://www.who.int/tobacco/training/en/bestpracticesreportonsmugglingcontrolspain.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mercadoilegal.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457200" y="6356353"/>
            <a:ext cx="2133600" cy="365125"/>
          </a:xfrm>
        </p:spPr>
        <p:txBody>
          <a:bodyPr/>
          <a:lstStyle/>
          <a:p>
            <a:fld id="{84A09272-6CBC-4C26-A041-0CB965923018}" type="datetime1">
              <a:rPr lang="es-PA" smtClean="0">
                <a:solidFill>
                  <a:prstClr val="black">
                    <a:tint val="75000"/>
                  </a:prstClr>
                </a:solidFill>
              </a:rPr>
              <a:pPr/>
              <a:t>15/11/18</a:t>
            </a:fld>
            <a:endParaRPr lang="es-PA" dirty="0">
              <a:solidFill>
                <a:prstClr val="black">
                  <a:tint val="75000"/>
                </a:prstClr>
              </a:solidFill>
            </a:endParaRPr>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a:xfrm>
            <a:off x="6553200" y="6356353"/>
            <a:ext cx="2133600" cy="365125"/>
          </a:xfrm>
        </p:spPr>
        <p:txBody>
          <a:bodyPr/>
          <a:lstStyle/>
          <a:p>
            <a:endParaRPr lang="es-PA" dirty="0">
              <a:solidFill>
                <a:prstClr val="black">
                  <a:tint val="75000"/>
                </a:prstClr>
              </a:solidFill>
            </a:endParaRPr>
          </a:p>
        </p:txBody>
      </p:sp>
      <p:sp>
        <p:nvSpPr>
          <p:cNvPr id="3" name="2 Subtítulo"/>
          <p:cNvSpPr>
            <a:spLocks noGrp="1"/>
          </p:cNvSpPr>
          <p:nvPr>
            <p:ph type="subTitle" idx="4294967295"/>
          </p:nvPr>
        </p:nvSpPr>
        <p:spPr>
          <a:xfrm>
            <a:off x="1043608" y="2492896"/>
            <a:ext cx="6984776" cy="2376264"/>
          </a:xfrm>
          <a:solidFill>
            <a:schemeClr val="tx2">
              <a:lumMod val="60000"/>
              <a:lumOff val="40000"/>
              <a:alpha val="36000"/>
            </a:schemeClr>
          </a:solidFill>
          <a:scene3d>
            <a:camera prst="orthographicFront"/>
            <a:lightRig rig="threePt" dir="t"/>
          </a:scene3d>
          <a:sp3d>
            <a:bevelT/>
          </a:sp3d>
        </p:spPr>
        <p:txBody>
          <a:bodyPr>
            <a:normAutofit fontScale="55000" lnSpcReduction="20000"/>
          </a:bodyPr>
          <a:lstStyle/>
          <a:p>
            <a:endParaRPr lang="es-PA" b="1" dirty="0"/>
          </a:p>
          <a:p>
            <a:pPr marL="0" indent="0" algn="ctr">
              <a:buNone/>
            </a:pPr>
            <a:r>
              <a:rPr lang="es-PA" sz="7200" dirty="0" err="1" smtClean="0"/>
              <a:t>MSc</a:t>
            </a:r>
            <a:r>
              <a:rPr lang="es-PA" sz="7200" dirty="0" smtClean="0"/>
              <a:t>. Víctor Hugo Herrera Ballesteros</a:t>
            </a:r>
            <a:endParaRPr lang="es-PA" sz="3300" b="1" dirty="0" smtClean="0"/>
          </a:p>
          <a:p>
            <a:pPr marL="0" indent="0" algn="ctr">
              <a:buNone/>
            </a:pPr>
            <a:r>
              <a:rPr lang="es-PA" sz="3300" b="1" dirty="0" smtClean="0"/>
              <a:t>Instituto Conmemorativo Gorgas de Estudios de la Salud, Panamá</a:t>
            </a:r>
          </a:p>
          <a:p>
            <a:pPr marL="0" indent="0" algn="ctr">
              <a:buNone/>
            </a:pPr>
            <a:r>
              <a:rPr lang="es-PA" sz="3300" b="1" dirty="0" smtClean="0"/>
              <a:t>Determinantes socioeconómicos del comercio ilícito de tabaco</a:t>
            </a:r>
          </a:p>
          <a:p>
            <a:pPr marL="0" indent="0" algn="ctr">
              <a:buNone/>
            </a:pPr>
            <a:r>
              <a:rPr lang="es-PA" sz="3300" b="1" dirty="0" smtClean="0"/>
              <a:t>Panamá, Noviembre de 2018</a:t>
            </a:r>
            <a:endParaRPr lang="es-PA" b="1" dirty="0"/>
          </a:p>
        </p:txBody>
      </p:sp>
      <p:sp>
        <p:nvSpPr>
          <p:cNvPr id="2" name="AutoShape 2" descr="https://mail.google.com/mail/u/0/?ui=2&amp;ik=0d681ee014&amp;view=fimg&amp;th=15d803af466dc824&amp;attid=0.2&amp;disp=emb&amp;attbid=ANGjdJ-JkKSl5Q0uKcDXIDKYXWEUVeRZZM00LfhtQwbXkjYIcsZ6cKPe8bWvM6bx-oefF5JCVo2GScpPsXtatE__JH3WbQEb17PWd-oWU_BisX9sk2OOoicMyGGkbYU&amp;sz=s0-l75-ft&amp;ats=1501511469768&amp;rm=15d803af466dc824&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A"/>
          </a:p>
        </p:txBody>
      </p:sp>
      <p:sp>
        <p:nvSpPr>
          <p:cNvPr id="7" name="AutoShape 4" descr="https://mail.google.com/mail/u/0/?ui=2&amp;ik=0d681ee014&amp;view=fimg&amp;th=15d803af466dc824&amp;attid=0.2&amp;disp=emb&amp;attbid=ANGjdJ-JkKSl5Q0uKcDXIDKYXWEUVeRZZM00LfhtQwbXkjYIcsZ6cKPe8bWvM6bx-oefF5JCVo2GScpPsXtatE__JH3WbQEb17PWd-oWU_BisX9sk2OOoicMyGGkbYU&amp;sz=s0-l75-ft&amp;ats=1501511469768&amp;rm=15d803af466dc824&amp;zw&amp;atsh=1"/>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A"/>
          </a:p>
        </p:txBody>
      </p:sp>
    </p:spTree>
    <p:extLst>
      <p:ext uri="{BB962C8B-B14F-4D97-AF65-F5344CB8AC3E}">
        <p14:creationId xmlns:p14="http://schemas.microsoft.com/office/powerpoint/2010/main" val="3478475929"/>
      </p:ext>
    </p:extLst>
  </p:cSld>
  <p:clrMapOvr>
    <a:masterClrMapping/>
  </p:clrMapOvr>
  <mc:AlternateContent xmlns:mc="http://schemas.openxmlformats.org/markup-compatibility/2006" xmlns:p14="http://schemas.microsoft.com/office/powerpoint/2010/main">
    <mc:Choice Requires="p14">
      <p:transition spd="slow" p14:dur="2000" advClick="0">
        <p14:prism/>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10</a:t>
            </a:fld>
            <a:endParaRPr lang="es-PA">
              <a:solidFill>
                <a:prstClr val="black">
                  <a:tint val="75000"/>
                </a:prstClr>
              </a:solidFill>
            </a:endParaRPr>
          </a:p>
        </p:txBody>
      </p:sp>
      <p:grpSp>
        <p:nvGrpSpPr>
          <p:cNvPr id="5" name="4 Grupo"/>
          <p:cNvGrpSpPr/>
          <p:nvPr/>
        </p:nvGrpSpPr>
        <p:grpSpPr>
          <a:xfrm>
            <a:off x="1501536" y="1484832"/>
            <a:ext cx="6094800" cy="432000"/>
            <a:chOff x="2119312" y="267864"/>
            <a:chExt cx="1857374" cy="201600"/>
          </a:xfrm>
          <a:solidFill>
            <a:schemeClr val="accent2">
              <a:alpha val="50000"/>
            </a:schemeClr>
          </a:solidFill>
          <a:scene3d>
            <a:camera prst="orthographicFront"/>
            <a:lightRig rig="threePt" dir="t"/>
          </a:scene3d>
        </p:grpSpPr>
        <p:sp>
          <p:nvSpPr>
            <p:cNvPr id="9" name="8 Rectángulo"/>
            <p:cNvSpPr/>
            <p:nvPr/>
          </p:nvSpPr>
          <p:spPr>
            <a:xfrm>
              <a:off x="2119312" y="267864"/>
              <a:ext cx="1857374" cy="201600"/>
            </a:xfrm>
            <a:prstGeom prst="rect">
              <a:avLst/>
            </a:prstGeom>
            <a:grpFill/>
            <a:ln>
              <a:noFill/>
            </a:ln>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9 Rectángulo"/>
            <p:cNvSpPr/>
            <p:nvPr/>
          </p:nvSpPr>
          <p:spPr>
            <a:xfrm>
              <a:off x="2119312" y="267864"/>
              <a:ext cx="1857374" cy="201600"/>
            </a:xfrm>
            <a:prstGeom prst="rect">
              <a:avLst/>
            </a:prstGeom>
            <a:grpFill/>
            <a:sp3d>
              <a:bevelT/>
            </a:sp3d>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s-PA" sz="1600" kern="1200" dirty="0" smtClean="0">
                  <a:solidFill>
                    <a:schemeClr val="tx1"/>
                  </a:solidFill>
                </a:rPr>
                <a:t>El Salvador</a:t>
              </a:r>
              <a:endParaRPr lang="es-PA" sz="1600" kern="1200" dirty="0">
                <a:solidFill>
                  <a:schemeClr val="tx1"/>
                </a:solidFill>
              </a:endParaRPr>
            </a:p>
          </p:txBody>
        </p:sp>
      </p:grpSp>
      <p:grpSp>
        <p:nvGrpSpPr>
          <p:cNvPr id="6" name="5 Grupo"/>
          <p:cNvGrpSpPr/>
          <p:nvPr/>
        </p:nvGrpSpPr>
        <p:grpSpPr>
          <a:xfrm>
            <a:off x="1501536" y="1988840"/>
            <a:ext cx="6094800" cy="3294000"/>
            <a:chOff x="2119312" y="469464"/>
            <a:chExt cx="1857374" cy="3326671"/>
          </a:xfrm>
          <a:solidFill>
            <a:schemeClr val="accent1">
              <a:alpha val="40000"/>
            </a:schemeClr>
          </a:solidFill>
          <a:scene3d>
            <a:camera prst="orthographicFront"/>
            <a:lightRig rig="threePt" dir="t"/>
          </a:scene3d>
        </p:grpSpPr>
        <p:sp>
          <p:nvSpPr>
            <p:cNvPr id="7" name="6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lvl="1" indent="-57150" algn="just" defTabSz="311150">
                <a:lnSpc>
                  <a:spcPct val="90000"/>
                </a:lnSpc>
                <a:spcBef>
                  <a:spcPct val="0"/>
                </a:spcBef>
                <a:spcAft>
                  <a:spcPct val="15000"/>
                </a:spcAft>
                <a:buChar char="••"/>
              </a:pPr>
              <a:endParaRPr lang="es-PA" sz="700" kern="1200" dirty="0">
                <a:solidFill>
                  <a:schemeClr val="tx1"/>
                </a:solidFill>
              </a:endParaRPr>
            </a:p>
            <a:p>
              <a:pPr marL="57150" lvl="1" indent="-57150" algn="just" defTabSz="311150">
                <a:lnSpc>
                  <a:spcPct val="90000"/>
                </a:lnSpc>
                <a:spcBef>
                  <a:spcPct val="0"/>
                </a:spcBef>
                <a:spcAft>
                  <a:spcPct val="15000"/>
                </a:spcAft>
                <a:buChar char="••"/>
              </a:pPr>
              <a:endParaRPr lang="es-PA" sz="1500" dirty="0" smtClean="0">
                <a:solidFill>
                  <a:schemeClr val="tx1"/>
                </a:solidFill>
              </a:endParaRPr>
            </a:p>
            <a:p>
              <a:pPr marL="57150" lvl="1" indent="-57150" algn="just" defTabSz="311150">
                <a:lnSpc>
                  <a:spcPct val="90000"/>
                </a:lnSpc>
                <a:spcBef>
                  <a:spcPct val="0"/>
                </a:spcBef>
                <a:spcAft>
                  <a:spcPct val="15000"/>
                </a:spcAft>
                <a:buChar char="••"/>
              </a:pPr>
              <a:r>
                <a:rPr lang="es-PA" sz="1500" dirty="0">
                  <a:solidFill>
                    <a:schemeClr val="tx1"/>
                  </a:solidFill>
                </a:rPr>
                <a:t>Este país firmó el Protocolo de la OMS para la eliminación del comercio ilícito de productos de tabaco, </a:t>
              </a:r>
              <a:r>
                <a:rPr lang="es-PA" sz="1500" dirty="0" smtClean="0">
                  <a:solidFill>
                    <a:schemeClr val="tx1"/>
                  </a:solidFill>
                </a:rPr>
                <a:t>pero no lo ha ratificado.</a:t>
              </a:r>
            </a:p>
            <a:p>
              <a:pPr marL="57150" lvl="1" indent="-57150" algn="just" defTabSz="311150">
                <a:lnSpc>
                  <a:spcPct val="90000"/>
                </a:lnSpc>
                <a:spcBef>
                  <a:spcPct val="0"/>
                </a:spcBef>
                <a:spcAft>
                  <a:spcPct val="15000"/>
                </a:spcAft>
                <a:buChar char="••"/>
              </a:pPr>
              <a:r>
                <a:rPr lang="es-PA" sz="1500" dirty="0" smtClean="0">
                  <a:solidFill>
                    <a:schemeClr val="tx1"/>
                  </a:solidFill>
                </a:rPr>
                <a:t>Están limitadas a 200 cigarrillos las ventas libres de derechos de aduana.</a:t>
              </a:r>
              <a:endParaRPr lang="es-PA" sz="1500" dirty="0">
                <a:solidFill>
                  <a:schemeClr val="tx1"/>
                </a:solidFill>
              </a:endParaRPr>
            </a:p>
            <a:p>
              <a:pPr marL="57150" lvl="1" indent="-57150" algn="just" defTabSz="311150">
                <a:lnSpc>
                  <a:spcPct val="90000"/>
                </a:lnSpc>
                <a:spcBef>
                  <a:spcPct val="0"/>
                </a:spcBef>
                <a:spcAft>
                  <a:spcPct val="15000"/>
                </a:spcAft>
                <a:buChar char="••"/>
              </a:pPr>
              <a:r>
                <a:rPr lang="es-PA" sz="1500" dirty="0">
                  <a:solidFill>
                    <a:schemeClr val="tx1"/>
                  </a:solidFill>
                </a:rPr>
                <a:t>Con relación al MPOWER</a:t>
              </a:r>
            </a:p>
            <a:p>
              <a:pPr marL="57150" lvl="1" indent="-57150" algn="just" defTabSz="311150">
                <a:lnSpc>
                  <a:spcPct val="90000"/>
                </a:lnSpc>
                <a:spcBef>
                  <a:spcPct val="0"/>
                </a:spcBef>
                <a:spcAft>
                  <a:spcPct val="15000"/>
                </a:spcAft>
                <a:buChar char="••"/>
              </a:pPr>
              <a:r>
                <a:rPr lang="es-PA" sz="1500" dirty="0" smtClean="0">
                  <a:solidFill>
                    <a:schemeClr val="tx1"/>
                  </a:solidFill>
                </a:rPr>
                <a:t>En </a:t>
              </a:r>
              <a:r>
                <a:rPr lang="es-PA" sz="1500" dirty="0">
                  <a:solidFill>
                    <a:schemeClr val="tx1"/>
                  </a:solidFill>
                </a:rPr>
                <a:t>2014 este país ratificó el FCTC.</a:t>
              </a:r>
            </a:p>
            <a:p>
              <a:pPr marL="514350" lvl="2" indent="-57150" algn="just" defTabSz="311150">
                <a:lnSpc>
                  <a:spcPct val="90000"/>
                </a:lnSpc>
                <a:spcBef>
                  <a:spcPct val="0"/>
                </a:spcBef>
                <a:spcAft>
                  <a:spcPct val="15000"/>
                </a:spcAft>
                <a:buChar char="••"/>
              </a:pPr>
              <a:r>
                <a:rPr lang="es-PA" sz="1500" dirty="0" smtClean="0">
                  <a:solidFill>
                    <a:schemeClr val="tx1"/>
                  </a:solidFill>
                </a:rPr>
                <a:t>No </a:t>
              </a:r>
              <a:r>
                <a:rPr lang="es-PA" sz="1500" dirty="0">
                  <a:solidFill>
                    <a:schemeClr val="tx1"/>
                  </a:solidFill>
                </a:rPr>
                <a:t>cumple con la normativa de ambientes 100% libres de humo.</a:t>
              </a:r>
            </a:p>
            <a:p>
              <a:pPr marL="514350" lvl="2" indent="-57150" algn="just" defTabSz="311150">
                <a:lnSpc>
                  <a:spcPct val="90000"/>
                </a:lnSpc>
                <a:spcBef>
                  <a:spcPct val="0"/>
                </a:spcBef>
                <a:spcAft>
                  <a:spcPct val="15000"/>
                </a:spcAft>
                <a:buChar char="••"/>
              </a:pPr>
              <a:r>
                <a:rPr lang="es-PA" sz="1500" dirty="0" smtClean="0">
                  <a:solidFill>
                    <a:schemeClr val="tx1"/>
                  </a:solidFill>
                </a:rPr>
                <a:t>Cumple </a:t>
              </a:r>
              <a:r>
                <a:rPr lang="es-PA" sz="1500" dirty="0">
                  <a:solidFill>
                    <a:schemeClr val="tx1"/>
                  </a:solidFill>
                </a:rPr>
                <a:t>en 100% con las características de las advertencias sanitarias.</a:t>
              </a:r>
            </a:p>
            <a:p>
              <a:pPr marL="514350" lvl="2" indent="-57150" algn="just" defTabSz="311150">
                <a:lnSpc>
                  <a:spcPct val="90000"/>
                </a:lnSpc>
                <a:spcBef>
                  <a:spcPct val="0"/>
                </a:spcBef>
                <a:spcAft>
                  <a:spcPct val="15000"/>
                </a:spcAft>
                <a:buChar char="••"/>
              </a:pPr>
              <a:r>
                <a:rPr lang="es-PA" sz="1500" dirty="0" smtClean="0">
                  <a:solidFill>
                    <a:schemeClr val="tx1"/>
                  </a:solidFill>
                </a:rPr>
                <a:t>En </a:t>
              </a:r>
              <a:r>
                <a:rPr lang="es-PA" sz="1500" dirty="0">
                  <a:solidFill>
                    <a:schemeClr val="tx1"/>
                  </a:solidFill>
                </a:rPr>
                <a:t>el empacado tiene 50% por cada lado de la cajetilla.</a:t>
              </a:r>
            </a:p>
            <a:p>
              <a:pPr marL="514350" lvl="2" indent="-57150" algn="just" defTabSz="311150">
                <a:lnSpc>
                  <a:spcPct val="90000"/>
                </a:lnSpc>
                <a:spcBef>
                  <a:spcPct val="0"/>
                </a:spcBef>
                <a:spcAft>
                  <a:spcPct val="15000"/>
                </a:spcAft>
                <a:buChar char="••"/>
              </a:pPr>
              <a:r>
                <a:rPr lang="es-PA" sz="1500" dirty="0" smtClean="0">
                  <a:solidFill>
                    <a:schemeClr val="tx1"/>
                  </a:solidFill>
                </a:rPr>
                <a:t>Cumple </a:t>
              </a:r>
              <a:r>
                <a:rPr lang="es-PA" sz="1500" dirty="0">
                  <a:solidFill>
                    <a:schemeClr val="tx1"/>
                  </a:solidFill>
                </a:rPr>
                <a:t>de manera parcial con la prohibición de la publicidad, promoción y patrocinio.</a:t>
              </a:r>
            </a:p>
            <a:p>
              <a:pPr marL="514350" lvl="2" indent="-57150" algn="just" defTabSz="311150">
                <a:lnSpc>
                  <a:spcPct val="90000"/>
                </a:lnSpc>
                <a:spcBef>
                  <a:spcPct val="0"/>
                </a:spcBef>
                <a:spcAft>
                  <a:spcPct val="15000"/>
                </a:spcAft>
                <a:buChar char="••"/>
              </a:pPr>
              <a:r>
                <a:rPr lang="es-PA" sz="1500" dirty="0" smtClean="0">
                  <a:solidFill>
                    <a:schemeClr val="tx1"/>
                  </a:solidFill>
                </a:rPr>
                <a:t>Presión </a:t>
              </a:r>
              <a:r>
                <a:rPr lang="es-PA" sz="1500" dirty="0">
                  <a:solidFill>
                    <a:schemeClr val="tx1"/>
                  </a:solidFill>
                </a:rPr>
                <a:t>fiscal sobre el precio de </a:t>
              </a:r>
              <a:r>
                <a:rPr lang="es-PA" sz="1500" dirty="0" smtClean="0">
                  <a:solidFill>
                    <a:schemeClr val="tx1"/>
                  </a:solidFill>
                </a:rPr>
                <a:t>52.52% </a:t>
              </a:r>
              <a:r>
                <a:rPr lang="es-PA" sz="1500" dirty="0">
                  <a:solidFill>
                    <a:schemeClr val="tx1"/>
                  </a:solidFill>
                </a:rPr>
                <a:t>con un precio </a:t>
              </a:r>
              <a:r>
                <a:rPr lang="es-PA" sz="1500" dirty="0" smtClean="0">
                  <a:solidFill>
                    <a:schemeClr val="tx1"/>
                  </a:solidFill>
                </a:rPr>
                <a:t>de </a:t>
              </a:r>
              <a:r>
                <a:rPr lang="es-PA" sz="1500" dirty="0">
                  <a:solidFill>
                    <a:schemeClr val="tx1"/>
                  </a:solidFill>
                </a:rPr>
                <a:t>USD </a:t>
              </a:r>
              <a:r>
                <a:rPr lang="es-PA" sz="1500" dirty="0" smtClean="0">
                  <a:solidFill>
                    <a:schemeClr val="tx1"/>
                  </a:solidFill>
                </a:rPr>
                <a:t>3.85 sobre </a:t>
              </a:r>
              <a:r>
                <a:rPr lang="es-PA" sz="1500" dirty="0">
                  <a:solidFill>
                    <a:schemeClr val="tx1"/>
                  </a:solidFill>
                </a:rPr>
                <a:t>la marca más vendida.</a:t>
              </a:r>
            </a:p>
            <a:p>
              <a:pPr marL="57150" lvl="1" indent="-57150" algn="just" defTabSz="311150">
                <a:lnSpc>
                  <a:spcPct val="90000"/>
                </a:lnSpc>
                <a:spcBef>
                  <a:spcPct val="0"/>
                </a:spcBef>
                <a:spcAft>
                  <a:spcPct val="15000"/>
                </a:spcAft>
                <a:buChar char="••"/>
              </a:pPr>
              <a:endParaRPr lang="es-PA" sz="1500" kern="1200" dirty="0">
                <a:solidFill>
                  <a:schemeClr val="tx1"/>
                </a:solidFill>
              </a:endParaRPr>
            </a:p>
          </p:txBody>
        </p:sp>
      </p:grpSp>
      <p:sp>
        <p:nvSpPr>
          <p:cNvPr id="11" name="10 CuadroTexto"/>
          <p:cNvSpPr txBox="1"/>
          <p:nvPr/>
        </p:nvSpPr>
        <p:spPr>
          <a:xfrm>
            <a:off x="1403648" y="5301208"/>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230357242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11</a:t>
            </a:fld>
            <a:endParaRPr lang="es-PA">
              <a:solidFill>
                <a:prstClr val="black">
                  <a:tint val="75000"/>
                </a:prstClr>
              </a:solidFill>
            </a:endParaRPr>
          </a:p>
        </p:txBody>
      </p:sp>
      <p:graphicFrame>
        <p:nvGraphicFramePr>
          <p:cNvPr id="5" name="4 Diagrama"/>
          <p:cNvGraphicFramePr/>
          <p:nvPr>
            <p:extLst>
              <p:ext uri="{D42A27DB-BD31-4B8C-83A1-F6EECF244321}">
                <p14:modId xmlns:p14="http://schemas.microsoft.com/office/powerpoint/2010/main" val="177742822"/>
              </p:ext>
            </p:extLst>
          </p:nvPr>
        </p:nvGraphicFramePr>
        <p:xfrm>
          <a:off x="1524000" y="13970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1403648" y="5363925"/>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1142864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844825"/>
            <a:ext cx="7772400" cy="1470025"/>
          </a:xfrm>
          <a:solidFill>
            <a:schemeClr val="accent2">
              <a:alpha val="50000"/>
            </a:schemeClr>
          </a:solidFill>
          <a:scene3d>
            <a:camera prst="orthographicFront"/>
            <a:lightRig rig="threePt" dir="t"/>
          </a:scene3d>
          <a:sp3d>
            <a:bevelT/>
          </a:sp3d>
        </p:spPr>
        <p:txBody>
          <a:bodyPr/>
          <a:lstStyle/>
          <a:p>
            <a:r>
              <a:rPr lang="es-PA" dirty="0" smtClean="0"/>
              <a:t>Una mirada al comercio ilícito en Centroamérica y Panamá</a:t>
            </a:r>
            <a:endParaRPr lang="es-PA" dirty="0"/>
          </a:p>
        </p:txBody>
      </p:sp>
      <p:sp>
        <p:nvSpPr>
          <p:cNvPr id="3" name="2 Subtítulo"/>
          <p:cNvSpPr>
            <a:spLocks noGrp="1"/>
          </p:cNvSpPr>
          <p:nvPr>
            <p:ph type="subTitle" idx="1"/>
          </p:nvPr>
        </p:nvSpPr>
        <p:spPr>
          <a:xfrm>
            <a:off x="1371600" y="3717033"/>
            <a:ext cx="6400800" cy="1198984"/>
          </a:xfrm>
          <a:solidFill>
            <a:schemeClr val="tx2">
              <a:lumMod val="60000"/>
              <a:lumOff val="40000"/>
              <a:alpha val="50000"/>
            </a:schemeClr>
          </a:solidFill>
          <a:scene3d>
            <a:camera prst="orthographicFront"/>
            <a:lightRig rig="threePt" dir="t"/>
          </a:scene3d>
          <a:sp3d>
            <a:bevelT/>
          </a:sp3d>
        </p:spPr>
        <p:txBody>
          <a:bodyPr/>
          <a:lstStyle/>
          <a:p>
            <a:r>
              <a:rPr lang="es-PA" dirty="0" smtClean="0">
                <a:solidFill>
                  <a:schemeClr val="tx1"/>
                </a:solidFill>
              </a:rPr>
              <a:t>Algunos datos estadísticos y contextualización regional</a:t>
            </a:r>
            <a:endParaRPr lang="es-PA" dirty="0">
              <a:solidFill>
                <a:schemeClr val="tx1"/>
              </a:solidFill>
            </a:endParaRPr>
          </a:p>
        </p:txBody>
      </p:sp>
      <p:sp>
        <p:nvSpPr>
          <p:cNvPr id="4" name="3 Marcador de fecha"/>
          <p:cNvSpPr>
            <a:spLocks noGrp="1"/>
          </p:cNvSpPr>
          <p:nvPr>
            <p:ph type="dt" sz="half" idx="10"/>
          </p:nvPr>
        </p:nvSpPr>
        <p:spPr/>
        <p:txBody>
          <a:bodyPr/>
          <a:lstStyle/>
          <a:p>
            <a:fld id="{160411D8-06E7-4272-A861-C79F93DA0454}"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12</a:t>
            </a:fld>
            <a:endParaRPr lang="es-PA">
              <a:solidFill>
                <a:prstClr val="black">
                  <a:tint val="75000"/>
                </a:prstClr>
              </a:solidFill>
            </a:endParaRPr>
          </a:p>
        </p:txBody>
      </p:sp>
    </p:spTree>
    <p:extLst>
      <p:ext uri="{BB962C8B-B14F-4D97-AF65-F5344CB8AC3E}">
        <p14:creationId xmlns:p14="http://schemas.microsoft.com/office/powerpoint/2010/main" val="4708019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917848"/>
            <a:ext cx="7272808" cy="1143000"/>
          </a:xfrm>
          <a:solidFill>
            <a:schemeClr val="accent2">
              <a:alpha val="50000"/>
            </a:schemeClr>
          </a:solidFill>
          <a:scene3d>
            <a:camera prst="orthographicFront"/>
            <a:lightRig rig="threePt" dir="t"/>
          </a:scene3d>
          <a:sp3d>
            <a:bevelT/>
          </a:sp3d>
        </p:spPr>
        <p:txBody>
          <a:bodyPr>
            <a:noAutofit/>
          </a:bodyPr>
          <a:lstStyle/>
          <a:p>
            <a:r>
              <a:rPr lang="es-PA" sz="2800" dirty="0" smtClean="0"/>
              <a:t>Contexto regional del comercio ilícito de productos de tabaco en las américas</a:t>
            </a:r>
            <a:endParaRPr lang="es-PA" sz="2800" dirty="0"/>
          </a:p>
        </p:txBody>
      </p:sp>
      <p:sp>
        <p:nvSpPr>
          <p:cNvPr id="3" name="2 Marcador de fecha"/>
          <p:cNvSpPr>
            <a:spLocks noGrp="1"/>
          </p:cNvSpPr>
          <p:nvPr>
            <p:ph type="dt" sz="half" idx="10"/>
          </p:nvPr>
        </p:nvSpPr>
        <p:spPr/>
        <p:txBody>
          <a:bodyPr/>
          <a:lstStyle/>
          <a:p>
            <a:fld id="{D605C442-2E0A-4CCB-A66D-4415E7A59687}" type="datetime1">
              <a:rPr lang="es-PA" smtClean="0"/>
              <a:t>15/11/18</a:t>
            </a:fld>
            <a:endParaRPr lang="es-PA"/>
          </a:p>
        </p:txBody>
      </p:sp>
      <p:sp>
        <p:nvSpPr>
          <p:cNvPr id="4" name="3 Marcador de pie de página"/>
          <p:cNvSpPr>
            <a:spLocks noGrp="1"/>
          </p:cNvSpPr>
          <p:nvPr>
            <p:ph type="ftr" sz="quarter" idx="11"/>
          </p:nvPr>
        </p:nvSpPr>
        <p:spPr/>
        <p:txBody>
          <a:bodyPr/>
          <a:lstStyle/>
          <a:p>
            <a:r>
              <a:rPr lang="es-PA" dirty="0" smtClean="0"/>
              <a:t>ICGES-MINSA</a:t>
            </a:r>
            <a:endParaRPr lang="es-PA" dirty="0"/>
          </a:p>
        </p:txBody>
      </p:sp>
      <p:sp>
        <p:nvSpPr>
          <p:cNvPr id="5" name="4 Marcador de número de diapositiva"/>
          <p:cNvSpPr>
            <a:spLocks noGrp="1"/>
          </p:cNvSpPr>
          <p:nvPr>
            <p:ph type="sldNum" sz="quarter" idx="12"/>
          </p:nvPr>
        </p:nvSpPr>
        <p:spPr/>
        <p:txBody>
          <a:bodyPr/>
          <a:lstStyle/>
          <a:p>
            <a:fld id="{21EBDC2E-B5E0-4ED2-9E40-9109A4CC8303}" type="slidenum">
              <a:rPr lang="es-PA" smtClean="0"/>
              <a:pPr/>
              <a:t>13</a:t>
            </a:fld>
            <a:endParaRPr lang="es-PA"/>
          </a:p>
        </p:txBody>
      </p:sp>
      <p:sp>
        <p:nvSpPr>
          <p:cNvPr id="6" name="5 CuadroTexto"/>
          <p:cNvSpPr txBox="1"/>
          <p:nvPr/>
        </p:nvSpPr>
        <p:spPr>
          <a:xfrm>
            <a:off x="1043608" y="2104395"/>
            <a:ext cx="7272808" cy="4093428"/>
          </a:xfrm>
          <a:prstGeom prst="rect">
            <a:avLst/>
          </a:prstGeom>
          <a:solidFill>
            <a:schemeClr val="accent1">
              <a:shade val="80000"/>
              <a:hueOff val="0"/>
              <a:satOff val="0"/>
              <a:lumOff val="0"/>
              <a:alpha val="50000"/>
            </a:schemeClr>
          </a:solidFill>
          <a:scene3d>
            <a:camera prst="orthographicFront"/>
            <a:lightRig rig="threePt" dir="t"/>
          </a:scene3d>
          <a:sp3d>
            <a:bevelT/>
          </a:sp3d>
        </p:spPr>
        <p:txBody>
          <a:bodyPr wrap="square" rtlCol="0">
            <a:spAutoFit/>
          </a:bodyPr>
          <a:lstStyle/>
          <a:p>
            <a:pPr marL="342900" indent="-342900" algn="just">
              <a:buAutoNum type="arabicPeriod"/>
            </a:pPr>
            <a:r>
              <a:rPr lang="es-PA" sz="2000" dirty="0" smtClean="0"/>
              <a:t>Control de las empresas multinacionales (oligopolio internacional de cuatro empresas).</a:t>
            </a:r>
          </a:p>
          <a:p>
            <a:pPr marL="342900" indent="-342900" algn="just">
              <a:buAutoNum type="arabicPeriod"/>
            </a:pPr>
            <a:r>
              <a:rPr lang="es-PA" sz="2000" dirty="0" smtClean="0"/>
              <a:t>Debilidades institucionales para el control y combate al comercio ilícito de productos derivados del tabaco.</a:t>
            </a:r>
          </a:p>
          <a:p>
            <a:pPr marL="342900" indent="-342900" algn="just">
              <a:buAutoNum type="arabicPeriod"/>
            </a:pPr>
            <a:r>
              <a:rPr lang="es-PA" sz="2000" dirty="0" smtClean="0"/>
              <a:t>Tendencia al aumento del contrabando en la región.</a:t>
            </a:r>
          </a:p>
          <a:p>
            <a:pPr marL="342900" indent="-342900" algn="just">
              <a:buAutoNum type="arabicPeriod"/>
            </a:pPr>
            <a:r>
              <a:rPr lang="es-PA" sz="2000" dirty="0" smtClean="0"/>
              <a:t>Uso de fuentes dudosas para medir el comercio ilícito y que sean comparables, en adición a que la mayoría proviene de la industria y no son oficiales.</a:t>
            </a:r>
          </a:p>
          <a:p>
            <a:pPr marL="342900" indent="-342900" algn="just">
              <a:buAutoNum type="arabicPeriod"/>
            </a:pPr>
            <a:r>
              <a:rPr lang="es-PA" sz="2000" dirty="0" smtClean="0"/>
              <a:t>Carencia de instrumentos fiables de análisis, estudios científicos y sistemáticos, que no permiten establecer políticas mas focalizadas.</a:t>
            </a:r>
          </a:p>
          <a:p>
            <a:pPr marL="342900" indent="-342900" algn="just">
              <a:buAutoNum type="arabicPeriod"/>
            </a:pPr>
            <a:r>
              <a:rPr lang="es-PA" sz="2000" dirty="0" smtClean="0"/>
              <a:t>Pocos países han adoptado  los estándares de control establecidos en el CMCT.</a:t>
            </a:r>
            <a:endParaRPr lang="es-PA" sz="2000" dirty="0"/>
          </a:p>
        </p:txBody>
      </p:sp>
    </p:spTree>
    <p:extLst>
      <p:ext uri="{BB962C8B-B14F-4D97-AF65-F5344CB8AC3E}">
        <p14:creationId xmlns:p14="http://schemas.microsoft.com/office/powerpoint/2010/main" val="7646974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476672"/>
            <a:ext cx="7344816" cy="1143000"/>
          </a:xfrm>
          <a:solidFill>
            <a:schemeClr val="accent2">
              <a:alpha val="50000"/>
            </a:schemeClr>
          </a:solidFill>
          <a:scene3d>
            <a:camera prst="orthographicFront"/>
            <a:lightRig rig="threePt" dir="t"/>
          </a:scene3d>
          <a:sp3d>
            <a:bevelT/>
          </a:sp3d>
        </p:spPr>
        <p:txBody>
          <a:bodyPr>
            <a:normAutofit fontScale="90000"/>
          </a:bodyPr>
          <a:lstStyle/>
          <a:p>
            <a:r>
              <a:rPr lang="es-PA" sz="3600" dirty="0" smtClean="0"/>
              <a:t>El contrabando es funcional a la industria</a:t>
            </a:r>
            <a:endParaRPr lang="es-PA" sz="3600" dirty="0"/>
          </a:p>
        </p:txBody>
      </p:sp>
      <p:sp>
        <p:nvSpPr>
          <p:cNvPr id="3" name="2 Marcador de fecha"/>
          <p:cNvSpPr>
            <a:spLocks noGrp="1"/>
          </p:cNvSpPr>
          <p:nvPr>
            <p:ph type="dt" sz="half" idx="10"/>
          </p:nvPr>
        </p:nvSpPr>
        <p:spPr/>
        <p:txBody>
          <a:bodyPr/>
          <a:lstStyle/>
          <a:p>
            <a:fld id="{D605C442-2E0A-4CCB-A66D-4415E7A59687}" type="datetime1">
              <a:rPr lang="es-PA" smtClean="0"/>
              <a:t>15/11/18</a:t>
            </a:fld>
            <a:endParaRPr lang="es-PA"/>
          </a:p>
        </p:txBody>
      </p:sp>
      <p:sp>
        <p:nvSpPr>
          <p:cNvPr id="4" name="3 Marcador de pie de página"/>
          <p:cNvSpPr>
            <a:spLocks noGrp="1"/>
          </p:cNvSpPr>
          <p:nvPr>
            <p:ph type="ftr" sz="quarter" idx="11"/>
          </p:nvPr>
        </p:nvSpPr>
        <p:spPr/>
        <p:txBody>
          <a:bodyPr/>
          <a:lstStyle/>
          <a:p>
            <a:r>
              <a:rPr lang="es-PA" dirty="0" smtClean="0"/>
              <a:t>ICGES-MINSA</a:t>
            </a:r>
            <a:endParaRPr lang="es-PA" dirty="0"/>
          </a:p>
        </p:txBody>
      </p:sp>
      <p:sp>
        <p:nvSpPr>
          <p:cNvPr id="5" name="4 Marcador de número de diapositiva"/>
          <p:cNvSpPr>
            <a:spLocks noGrp="1"/>
          </p:cNvSpPr>
          <p:nvPr>
            <p:ph type="sldNum" sz="quarter" idx="12"/>
          </p:nvPr>
        </p:nvSpPr>
        <p:spPr/>
        <p:txBody>
          <a:bodyPr/>
          <a:lstStyle/>
          <a:p>
            <a:fld id="{21EBDC2E-B5E0-4ED2-9E40-9109A4CC8303}" type="slidenum">
              <a:rPr lang="es-PA" smtClean="0"/>
              <a:pPr/>
              <a:t>14</a:t>
            </a:fld>
            <a:endParaRPr lang="es-PA"/>
          </a:p>
        </p:txBody>
      </p:sp>
      <p:sp>
        <p:nvSpPr>
          <p:cNvPr id="6" name="5 CuadroTexto"/>
          <p:cNvSpPr txBox="1"/>
          <p:nvPr/>
        </p:nvSpPr>
        <p:spPr>
          <a:xfrm>
            <a:off x="1259632" y="1772816"/>
            <a:ext cx="7344816" cy="4247317"/>
          </a:xfrm>
          <a:prstGeom prst="rect">
            <a:avLst/>
          </a:prstGeom>
          <a:solidFill>
            <a:schemeClr val="tx2">
              <a:lumMod val="60000"/>
              <a:lumOff val="40000"/>
              <a:alpha val="50000"/>
            </a:schemeClr>
          </a:solidFill>
          <a:scene3d>
            <a:camera prst="orthographicFront"/>
            <a:lightRig rig="threePt" dir="t"/>
          </a:scene3d>
          <a:sp3d>
            <a:bevelT/>
          </a:sp3d>
        </p:spPr>
        <p:txBody>
          <a:bodyPr wrap="square" rtlCol="0">
            <a:spAutoFit/>
          </a:bodyPr>
          <a:lstStyle/>
          <a:p>
            <a:pPr marL="342900" indent="-342900" algn="just">
              <a:buAutoNum type="arabicPeriod"/>
            </a:pPr>
            <a:r>
              <a:rPr lang="es-PA" dirty="0" smtClean="0"/>
              <a:t>Marcas de bajo valor estimulan la demanda, en países de renta media y baja.</a:t>
            </a:r>
          </a:p>
          <a:p>
            <a:pPr marL="342900" indent="-342900" algn="just">
              <a:buAutoNum type="arabicPeriod"/>
            </a:pPr>
            <a:r>
              <a:rPr lang="es-PA" dirty="0" smtClean="0"/>
              <a:t>Es una estrategia para penetrar mercados.</a:t>
            </a:r>
          </a:p>
          <a:p>
            <a:pPr marL="342900" indent="-342900" algn="just">
              <a:buAutoNum type="arabicPeriod"/>
            </a:pPr>
            <a:r>
              <a:rPr lang="es-PA" dirty="0" smtClean="0"/>
              <a:t>Tipología más común es la de mercado en tránsito para evadir impuestos o derechos aduaneros.</a:t>
            </a:r>
          </a:p>
          <a:p>
            <a:pPr marL="342900" indent="-342900" algn="just">
              <a:buAutoNum type="arabicPeriod"/>
            </a:pPr>
            <a:r>
              <a:rPr lang="es-PA" dirty="0" smtClean="0"/>
              <a:t>Distribución del </a:t>
            </a:r>
            <a:r>
              <a:rPr lang="es-PA" dirty="0" err="1" smtClean="0"/>
              <a:t>Market</a:t>
            </a:r>
            <a:r>
              <a:rPr lang="es-PA" dirty="0" smtClean="0"/>
              <a:t> Share entre ventas legales e ilegales y colusión de precios a lo largo de todo el canal de comercialización.</a:t>
            </a:r>
          </a:p>
          <a:p>
            <a:pPr marL="342900" indent="-342900" algn="just">
              <a:buAutoNum type="arabicPeriod"/>
            </a:pPr>
            <a:r>
              <a:rPr lang="es-PA" dirty="0" smtClean="0"/>
              <a:t>El contrabando es parte de las operaciones comerciales de las empresas tabacaleras.</a:t>
            </a:r>
          </a:p>
          <a:p>
            <a:pPr marL="342900" indent="-342900" algn="just">
              <a:buAutoNum type="arabicPeriod"/>
            </a:pPr>
            <a:r>
              <a:rPr lang="es-PA" dirty="0" smtClean="0"/>
              <a:t>El contrabando y la corrupción institucional son complementarios.</a:t>
            </a:r>
          </a:p>
          <a:p>
            <a:pPr marL="342900" indent="-342900" algn="just">
              <a:buAutoNum type="arabicPeriod"/>
            </a:pPr>
            <a:r>
              <a:rPr lang="es-PA" dirty="0" smtClean="0"/>
              <a:t>Ataque de la industria a la política impositiva: </a:t>
            </a:r>
            <a:r>
              <a:rPr lang="es-PA" i="1" dirty="0" smtClean="0"/>
              <a:t>“Caso de Canadá (Incremento de impuestos bajó el consumo al 43%.  En 1994 el gobierno accedió a bajar los impuestos ante presiones de la industria, el consumo volvió a aumentar y para 1998 el fisco perdió 5 mil millones de dólares producto del contrabando”</a:t>
            </a:r>
            <a:r>
              <a:rPr lang="es-PA" sz="1200" dirty="0" smtClean="0"/>
              <a:t>[4].  </a:t>
            </a:r>
            <a:endParaRPr lang="es-PA" dirty="0"/>
          </a:p>
        </p:txBody>
      </p:sp>
    </p:spTree>
    <p:extLst>
      <p:ext uri="{BB962C8B-B14F-4D97-AF65-F5344CB8AC3E}">
        <p14:creationId xmlns:p14="http://schemas.microsoft.com/office/powerpoint/2010/main" val="42030777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15</a:t>
            </a:fld>
            <a:endParaRPr lang="es-PA">
              <a:solidFill>
                <a:prstClr val="black">
                  <a:tint val="75000"/>
                </a:prstClr>
              </a:solidFill>
            </a:endParaRPr>
          </a:p>
        </p:txBody>
      </p:sp>
      <p:graphicFrame>
        <p:nvGraphicFramePr>
          <p:cNvPr id="5" name="1 Gráfico"/>
          <p:cNvGraphicFramePr>
            <a:graphicFrameLocks/>
          </p:cNvGraphicFramePr>
          <p:nvPr>
            <p:extLst>
              <p:ext uri="{D42A27DB-BD31-4B8C-83A1-F6EECF244321}">
                <p14:modId xmlns:p14="http://schemas.microsoft.com/office/powerpoint/2010/main" val="1636035900"/>
              </p:ext>
            </p:extLst>
          </p:nvPr>
        </p:nvGraphicFramePr>
        <p:xfrm>
          <a:off x="863588" y="1954119"/>
          <a:ext cx="7416824" cy="3675856"/>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724563" y="343111"/>
            <a:ext cx="7632848" cy="1384995"/>
          </a:xfrm>
          <a:prstGeom prst="rect">
            <a:avLst/>
          </a:prstGeom>
          <a:solidFill>
            <a:schemeClr val="accent2">
              <a:alpha val="50000"/>
            </a:schemeClr>
          </a:solidFill>
          <a:scene3d>
            <a:camera prst="orthographicFront"/>
            <a:lightRig rig="threePt" dir="t"/>
          </a:scene3d>
          <a:sp3d>
            <a:bevelT/>
          </a:sp3d>
        </p:spPr>
        <p:txBody>
          <a:bodyPr wrap="square" rtlCol="0">
            <a:spAutoFit/>
          </a:bodyPr>
          <a:lstStyle/>
          <a:p>
            <a:pPr algn="ctr"/>
            <a:r>
              <a:rPr lang="es-PA" sz="2800" dirty="0" smtClean="0"/>
              <a:t>Evasión fiscal derivada del comercio ilícito de cigarrillos en Centroamérica según la industria.  2013-2014</a:t>
            </a:r>
            <a:endParaRPr lang="es-PA" sz="2800" dirty="0"/>
          </a:p>
        </p:txBody>
      </p:sp>
      <p:sp>
        <p:nvSpPr>
          <p:cNvPr id="8" name="7 CuadroTexto"/>
          <p:cNvSpPr txBox="1"/>
          <p:nvPr/>
        </p:nvSpPr>
        <p:spPr>
          <a:xfrm>
            <a:off x="755576" y="5661248"/>
            <a:ext cx="7416824" cy="246221"/>
          </a:xfrm>
          <a:prstGeom prst="rect">
            <a:avLst/>
          </a:prstGeom>
          <a:noFill/>
        </p:spPr>
        <p:txBody>
          <a:bodyPr wrap="square" rtlCol="0">
            <a:spAutoFit/>
          </a:bodyPr>
          <a:lstStyle/>
          <a:p>
            <a:r>
              <a:rPr lang="es-PA" sz="1000" dirty="0" smtClean="0"/>
              <a:t> Fuente: Comercio ilícito de cigarrillos en Centroamérica.  CID-Gallup Latinoamérica Tomado del informe FROST-KPMG, 2016 Página 16.</a:t>
            </a:r>
            <a:endParaRPr lang="es-PA" sz="1000" dirty="0"/>
          </a:p>
        </p:txBody>
      </p:sp>
    </p:spTree>
    <p:extLst>
      <p:ext uri="{BB962C8B-B14F-4D97-AF65-F5344CB8AC3E}">
        <p14:creationId xmlns:p14="http://schemas.microsoft.com/office/powerpoint/2010/main" val="27665243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2">
              <a:alpha val="50000"/>
            </a:schemeClr>
          </a:solidFill>
          <a:scene3d>
            <a:camera prst="orthographicFront"/>
            <a:lightRig rig="threePt" dir="t"/>
          </a:scene3d>
          <a:sp3d>
            <a:bevelT/>
          </a:sp3d>
        </p:spPr>
        <p:txBody>
          <a:bodyPr>
            <a:noAutofit/>
          </a:bodyPr>
          <a:lstStyle/>
          <a:p>
            <a:r>
              <a:rPr lang="es-PA" sz="3200" dirty="0" smtClean="0"/>
              <a:t>Consumo de cigarrillos por unidad en países de Centroamérica según la industria</a:t>
            </a:r>
            <a:endParaRPr lang="es-PA" sz="3200" dirty="0"/>
          </a:p>
        </p:txBody>
      </p:sp>
      <p:sp>
        <p:nvSpPr>
          <p:cNvPr id="3" name="2 Marcador de fecha"/>
          <p:cNvSpPr>
            <a:spLocks noGrp="1"/>
          </p:cNvSpPr>
          <p:nvPr>
            <p:ph type="dt" sz="half" idx="10"/>
          </p:nvPr>
        </p:nvSpPr>
        <p:spPr/>
        <p:txBody>
          <a:bodyPr/>
          <a:lstStyle/>
          <a:p>
            <a:fld id="{D605C442-2E0A-4CCB-A66D-4415E7A59687}" type="datetime1">
              <a:rPr lang="es-PA" smtClean="0">
                <a:solidFill>
                  <a:prstClr val="black">
                    <a:tint val="75000"/>
                  </a:prstClr>
                </a:solidFill>
              </a:rPr>
              <a:pPr/>
              <a:t>15/11/18</a:t>
            </a:fld>
            <a:endParaRPr lang="es-PA">
              <a:solidFill>
                <a:prstClr val="black">
                  <a:tint val="75000"/>
                </a:prstClr>
              </a:solidFill>
            </a:endParaRPr>
          </a:p>
        </p:txBody>
      </p:sp>
      <p:sp>
        <p:nvSpPr>
          <p:cNvPr id="4" name="3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16</a:t>
            </a:fld>
            <a:endParaRPr lang="es-PA">
              <a:solidFill>
                <a:prstClr val="black">
                  <a:tint val="75000"/>
                </a:prstClr>
              </a:solidFill>
            </a:endParaRPr>
          </a:p>
        </p:txBody>
      </p:sp>
      <p:graphicFrame>
        <p:nvGraphicFramePr>
          <p:cNvPr id="6" name="1 Gráfico"/>
          <p:cNvGraphicFramePr>
            <a:graphicFrameLocks/>
          </p:cNvGraphicFramePr>
          <p:nvPr>
            <p:extLst>
              <p:ext uri="{D42A27DB-BD31-4B8C-83A1-F6EECF244321}">
                <p14:modId xmlns:p14="http://schemas.microsoft.com/office/powerpoint/2010/main" val="242214090"/>
              </p:ext>
            </p:extLst>
          </p:nvPr>
        </p:nvGraphicFramePr>
        <p:xfrm>
          <a:off x="755576" y="1700809"/>
          <a:ext cx="7632848"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611560" y="5661248"/>
            <a:ext cx="7416824" cy="246221"/>
          </a:xfrm>
          <a:prstGeom prst="rect">
            <a:avLst/>
          </a:prstGeom>
          <a:noFill/>
        </p:spPr>
        <p:txBody>
          <a:bodyPr wrap="square" rtlCol="0">
            <a:spAutoFit/>
          </a:bodyPr>
          <a:lstStyle/>
          <a:p>
            <a:r>
              <a:rPr lang="es-PA" sz="1000" dirty="0" smtClean="0"/>
              <a:t> Fuente: Comercio ilícito de cigarrillos en Centroamérica.  CID-Gallup Latinoamérica Tomado del informe FROST-KPMG, 2016 Página 27.</a:t>
            </a:r>
            <a:endParaRPr lang="es-PA" sz="1000" dirty="0"/>
          </a:p>
        </p:txBody>
      </p:sp>
    </p:spTree>
    <p:extLst>
      <p:ext uri="{BB962C8B-B14F-4D97-AF65-F5344CB8AC3E}">
        <p14:creationId xmlns:p14="http://schemas.microsoft.com/office/powerpoint/2010/main" val="22550993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2">
              <a:alpha val="50000"/>
            </a:schemeClr>
          </a:solidFill>
          <a:scene3d>
            <a:camera prst="orthographicFront"/>
            <a:lightRig rig="threePt" dir="t"/>
          </a:scene3d>
          <a:sp3d>
            <a:bevelT/>
          </a:sp3d>
        </p:spPr>
        <p:txBody>
          <a:bodyPr>
            <a:normAutofit fontScale="90000"/>
          </a:bodyPr>
          <a:lstStyle/>
          <a:p>
            <a:r>
              <a:rPr lang="es-PA" dirty="0" smtClean="0"/>
              <a:t>Incidencia de marcas no domésticas en el comercio ilícito</a:t>
            </a:r>
            <a:endParaRPr lang="es-PA" dirty="0"/>
          </a:p>
        </p:txBody>
      </p:sp>
      <p:sp>
        <p:nvSpPr>
          <p:cNvPr id="3" name="2 Marcador de fecha"/>
          <p:cNvSpPr>
            <a:spLocks noGrp="1"/>
          </p:cNvSpPr>
          <p:nvPr>
            <p:ph type="dt" sz="half" idx="10"/>
          </p:nvPr>
        </p:nvSpPr>
        <p:spPr/>
        <p:txBody>
          <a:bodyPr/>
          <a:lstStyle/>
          <a:p>
            <a:fld id="{D605C442-2E0A-4CCB-A66D-4415E7A59687}" type="datetime1">
              <a:rPr lang="es-PA" smtClean="0">
                <a:solidFill>
                  <a:prstClr val="black">
                    <a:tint val="75000"/>
                  </a:prstClr>
                </a:solidFill>
              </a:rPr>
              <a:pPr/>
              <a:t>15/11/18</a:t>
            </a:fld>
            <a:endParaRPr lang="es-PA">
              <a:solidFill>
                <a:prstClr val="black">
                  <a:tint val="75000"/>
                </a:prstClr>
              </a:solidFill>
            </a:endParaRPr>
          </a:p>
        </p:txBody>
      </p:sp>
      <p:sp>
        <p:nvSpPr>
          <p:cNvPr id="4" name="3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17</a:t>
            </a:fld>
            <a:endParaRPr lang="es-PA">
              <a:solidFill>
                <a:prstClr val="black">
                  <a:tint val="75000"/>
                </a:prstClr>
              </a:solidFill>
            </a:endParaRPr>
          </a:p>
        </p:txBody>
      </p:sp>
      <p:graphicFrame>
        <p:nvGraphicFramePr>
          <p:cNvPr id="6" name="1 Gráfico"/>
          <p:cNvGraphicFramePr>
            <a:graphicFrameLocks/>
          </p:cNvGraphicFramePr>
          <p:nvPr>
            <p:extLst>
              <p:ext uri="{D42A27DB-BD31-4B8C-83A1-F6EECF244321}">
                <p14:modId xmlns:p14="http://schemas.microsoft.com/office/powerpoint/2010/main" val="475722909"/>
              </p:ext>
            </p:extLst>
          </p:nvPr>
        </p:nvGraphicFramePr>
        <p:xfrm>
          <a:off x="576000" y="1628800"/>
          <a:ext cx="7992000" cy="396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467544" y="5555330"/>
            <a:ext cx="7416824" cy="246221"/>
          </a:xfrm>
          <a:prstGeom prst="rect">
            <a:avLst/>
          </a:prstGeom>
          <a:noFill/>
        </p:spPr>
        <p:txBody>
          <a:bodyPr wrap="square" rtlCol="0">
            <a:spAutoFit/>
          </a:bodyPr>
          <a:lstStyle/>
          <a:p>
            <a:r>
              <a:rPr lang="es-PA" sz="1000" dirty="0" smtClean="0"/>
              <a:t> Fuente: Comercio ilícito de cigarrillos en Centroamérica.  CID-Gallup Latinoamérica Tomado del informe FROST-KPMG, 2016 Página 28 y 29.</a:t>
            </a:r>
            <a:endParaRPr lang="es-PA" sz="1000" dirty="0"/>
          </a:p>
        </p:txBody>
      </p:sp>
      <p:sp>
        <p:nvSpPr>
          <p:cNvPr id="8" name="7 CuadroTexto"/>
          <p:cNvSpPr txBox="1"/>
          <p:nvPr/>
        </p:nvSpPr>
        <p:spPr>
          <a:xfrm>
            <a:off x="2339752" y="2145631"/>
            <a:ext cx="4680520" cy="1200329"/>
          </a:xfrm>
          <a:prstGeom prst="rect">
            <a:avLst/>
          </a:prstGeom>
          <a:solidFill>
            <a:schemeClr val="accent3">
              <a:alpha val="23000"/>
            </a:schemeClr>
          </a:solidFill>
          <a:scene3d>
            <a:camera prst="orthographicFront"/>
            <a:lightRig rig="threePt" dir="t"/>
          </a:scene3d>
          <a:sp3d>
            <a:bevelT/>
          </a:sp3d>
        </p:spPr>
        <p:txBody>
          <a:bodyPr wrap="square" rtlCol="0">
            <a:spAutoFit/>
          </a:bodyPr>
          <a:lstStyle/>
          <a:p>
            <a:r>
              <a:rPr lang="es-PA" b="1" dirty="0" smtClean="0"/>
              <a:t>Belice es el punto principal de tránsito de comercio ilícito hacia Centroamérica pero, ¿Cuáles son sus avances en el control del consumo de tabaco?</a:t>
            </a:r>
            <a:endParaRPr lang="es-PA" b="1" dirty="0"/>
          </a:p>
        </p:txBody>
      </p:sp>
      <p:sp>
        <p:nvSpPr>
          <p:cNvPr id="9" name="8 CuadroTexto"/>
          <p:cNvSpPr txBox="1"/>
          <p:nvPr/>
        </p:nvSpPr>
        <p:spPr>
          <a:xfrm>
            <a:off x="2339752" y="3345959"/>
            <a:ext cx="4104456" cy="646331"/>
          </a:xfrm>
          <a:prstGeom prst="rect">
            <a:avLst/>
          </a:prstGeom>
          <a:noFill/>
        </p:spPr>
        <p:txBody>
          <a:bodyPr wrap="square" rtlCol="0">
            <a:spAutoFit/>
          </a:bodyPr>
          <a:lstStyle/>
          <a:p>
            <a:r>
              <a:rPr lang="es-PA" b="1" dirty="0" smtClean="0">
                <a:solidFill>
                  <a:srgbClr val="FF0000"/>
                </a:solidFill>
              </a:rPr>
              <a:t>Panamá no tiene marcas propias.  No tiene industria tabacalera desde 1999.</a:t>
            </a:r>
            <a:endParaRPr lang="es-PA" b="1" dirty="0">
              <a:solidFill>
                <a:srgbClr val="FF0000"/>
              </a:solidFill>
            </a:endParaRPr>
          </a:p>
        </p:txBody>
      </p:sp>
    </p:spTree>
    <p:extLst>
      <p:ext uri="{BB962C8B-B14F-4D97-AF65-F5344CB8AC3E}">
        <p14:creationId xmlns:p14="http://schemas.microsoft.com/office/powerpoint/2010/main" val="12944056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C00000">
              <a:alpha val="50000"/>
            </a:srgbClr>
          </a:solidFill>
          <a:scene3d>
            <a:camera prst="orthographicFront"/>
            <a:lightRig rig="threePt" dir="t"/>
          </a:scene3d>
          <a:sp3d>
            <a:bevelT/>
          </a:sp3d>
        </p:spPr>
        <p:txBody>
          <a:bodyPr>
            <a:noAutofit/>
          </a:bodyPr>
          <a:lstStyle/>
          <a:p>
            <a:r>
              <a:rPr lang="es-PA" sz="2800" dirty="0" smtClean="0"/>
              <a:t>Las rutas del comercio ilícito en Centroamérica según la industria ¿Qué pasa con Belice?</a:t>
            </a:r>
            <a:endParaRPr lang="es-PA" sz="2800" dirty="0"/>
          </a:p>
        </p:txBody>
      </p:sp>
      <p:sp>
        <p:nvSpPr>
          <p:cNvPr id="3" name="2 Marcador de fecha"/>
          <p:cNvSpPr>
            <a:spLocks noGrp="1"/>
          </p:cNvSpPr>
          <p:nvPr>
            <p:ph type="dt" sz="half" idx="10"/>
          </p:nvPr>
        </p:nvSpPr>
        <p:spPr/>
        <p:txBody>
          <a:bodyPr/>
          <a:lstStyle/>
          <a:p>
            <a:fld id="{D605C442-2E0A-4CCB-A66D-4415E7A59687}" type="datetime1">
              <a:rPr lang="es-PA" smtClean="0">
                <a:solidFill>
                  <a:prstClr val="black">
                    <a:tint val="75000"/>
                  </a:prstClr>
                </a:solidFill>
              </a:rPr>
              <a:pPr/>
              <a:t>15/11/18</a:t>
            </a:fld>
            <a:endParaRPr lang="es-PA">
              <a:solidFill>
                <a:prstClr val="black">
                  <a:tint val="75000"/>
                </a:prstClr>
              </a:solidFill>
            </a:endParaRPr>
          </a:p>
        </p:txBody>
      </p:sp>
      <p:sp>
        <p:nvSpPr>
          <p:cNvPr id="4" name="3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18</a:t>
            </a:fld>
            <a:endParaRPr lang="es-PA">
              <a:solidFill>
                <a:prstClr val="black">
                  <a:tint val="75000"/>
                </a:prstClr>
              </a:solidFill>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3000"/>
                    </a14:imgEffect>
                  </a14:imgLayer>
                </a14:imgProps>
              </a:ext>
              <a:ext uri="{28A0092B-C50C-407E-A947-70E740481C1C}">
                <a14:useLocalDpi xmlns:a14="http://schemas.microsoft.com/office/drawing/2010/main" val="0"/>
              </a:ext>
            </a:extLst>
          </a:blip>
          <a:srcRect/>
          <a:stretch>
            <a:fillRect/>
          </a:stretch>
        </p:blipFill>
        <p:spPr bwMode="auto">
          <a:xfrm>
            <a:off x="1259632" y="1590702"/>
            <a:ext cx="7056784" cy="4358578"/>
          </a:xfrm>
          <a:prstGeom prst="rect">
            <a:avLst/>
          </a:prstGeom>
          <a:blipFill dpi="0" rotWithShape="1">
            <a:blip r:embed="rId5">
              <a:alphaModFix amt="2000"/>
            </a:blip>
            <a:srcRect/>
            <a:tile tx="0" ty="0" sx="100000" sy="100000" flip="none" algn="tl"/>
          </a:blipFill>
          <a:ln>
            <a:solidFill>
              <a:schemeClr val="tx1"/>
            </a:solidFill>
          </a:ln>
        </p:spPr>
      </p:pic>
      <p:sp>
        <p:nvSpPr>
          <p:cNvPr id="7" name="6 CuadroTexto"/>
          <p:cNvSpPr txBox="1"/>
          <p:nvPr/>
        </p:nvSpPr>
        <p:spPr>
          <a:xfrm>
            <a:off x="1115616" y="5919083"/>
            <a:ext cx="7128792" cy="230832"/>
          </a:xfrm>
          <a:prstGeom prst="rect">
            <a:avLst/>
          </a:prstGeom>
          <a:noFill/>
        </p:spPr>
        <p:txBody>
          <a:bodyPr wrap="square" rtlCol="0">
            <a:spAutoFit/>
          </a:bodyPr>
          <a:lstStyle/>
          <a:p>
            <a:r>
              <a:rPr lang="es-PA" sz="900" dirty="0" smtClean="0"/>
              <a:t> Fuente: Comercio ilícito de cigarrillos en Centroamérica.  CID-Gallup Latinoamérica Tomado del informe FROST-KPMG, 2016 Página 33.</a:t>
            </a:r>
            <a:endParaRPr lang="es-PA" sz="900" dirty="0"/>
          </a:p>
        </p:txBody>
      </p:sp>
    </p:spTree>
    <p:extLst>
      <p:ext uri="{BB962C8B-B14F-4D97-AF65-F5344CB8AC3E}">
        <p14:creationId xmlns:p14="http://schemas.microsoft.com/office/powerpoint/2010/main" val="20473722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19</a:t>
            </a:fld>
            <a:endParaRPr lang="es-PA">
              <a:solidFill>
                <a:prstClr val="black">
                  <a:tint val="75000"/>
                </a:prstClr>
              </a:solidFill>
            </a:endParaRPr>
          </a:p>
        </p:txBody>
      </p:sp>
      <p:graphicFrame>
        <p:nvGraphicFramePr>
          <p:cNvPr id="5" name="1 Gráfico"/>
          <p:cNvGraphicFramePr>
            <a:graphicFrameLocks noGrp="1"/>
          </p:cNvGraphicFramePr>
          <p:nvPr>
            <p:extLst>
              <p:ext uri="{D42A27DB-BD31-4B8C-83A1-F6EECF244321}">
                <p14:modId xmlns:p14="http://schemas.microsoft.com/office/powerpoint/2010/main" val="2347083065"/>
              </p:ext>
            </p:extLst>
          </p:nvPr>
        </p:nvGraphicFramePr>
        <p:xfrm>
          <a:off x="241300" y="285750"/>
          <a:ext cx="8661400" cy="58795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815888982"/>
              </p:ext>
            </p:extLst>
          </p:nvPr>
        </p:nvGraphicFramePr>
        <p:xfrm>
          <a:off x="6012161" y="2420888"/>
          <a:ext cx="2736305" cy="3036386"/>
        </p:xfrm>
        <a:graphic>
          <a:graphicData uri="http://schemas.openxmlformats.org/drawingml/2006/table">
            <a:tbl>
              <a:tblPr>
                <a:effectLst>
                  <a:outerShdw blurRad="50800" dist="38100" dir="18900000" algn="bl" rotWithShape="0">
                    <a:prstClr val="black">
                      <a:alpha val="40000"/>
                    </a:prstClr>
                  </a:outerShdw>
                </a:effectLst>
              </a:tblPr>
              <a:tblGrid>
                <a:gridCol w="912101">
                  <a:extLst>
                    <a:ext uri="{9D8B030D-6E8A-4147-A177-3AD203B41FA5}">
                      <a16:colId xmlns:a16="http://schemas.microsoft.com/office/drawing/2014/main" val="20000"/>
                    </a:ext>
                  </a:extLst>
                </a:gridCol>
                <a:gridCol w="578063">
                  <a:extLst>
                    <a:ext uri="{9D8B030D-6E8A-4147-A177-3AD203B41FA5}">
                      <a16:colId xmlns:a16="http://schemas.microsoft.com/office/drawing/2014/main" val="20001"/>
                    </a:ext>
                  </a:extLst>
                </a:gridCol>
                <a:gridCol w="1246141">
                  <a:extLst>
                    <a:ext uri="{9D8B030D-6E8A-4147-A177-3AD203B41FA5}">
                      <a16:colId xmlns:a16="http://schemas.microsoft.com/office/drawing/2014/main" val="20002"/>
                    </a:ext>
                  </a:extLst>
                </a:gridCol>
              </a:tblGrid>
              <a:tr h="289179">
                <a:tc>
                  <a:txBody>
                    <a:bodyPr/>
                    <a:lstStyle/>
                    <a:p>
                      <a:pPr algn="ctr">
                        <a:lnSpc>
                          <a:spcPct val="115000"/>
                        </a:lnSpc>
                        <a:spcBef>
                          <a:spcPts val="700"/>
                        </a:spcBef>
                        <a:spcAft>
                          <a:spcPts val="0"/>
                        </a:spcAft>
                      </a:pPr>
                      <a:r>
                        <a:rPr lang="es-PA" sz="800" b="1" dirty="0">
                          <a:solidFill>
                            <a:srgbClr val="000000"/>
                          </a:solidFill>
                          <a:effectLst/>
                          <a:latin typeface="QANHZU+Syntax-Bold"/>
                          <a:ea typeface="Calibri"/>
                          <a:cs typeface="QANHZU+Syntax-Bold"/>
                        </a:rPr>
                        <a:t>Country</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gn="ctr">
                        <a:lnSpc>
                          <a:spcPct val="115000"/>
                        </a:lnSpc>
                        <a:spcBef>
                          <a:spcPts val="700"/>
                        </a:spcBef>
                        <a:spcAft>
                          <a:spcPts val="0"/>
                        </a:spcAft>
                      </a:pPr>
                      <a:r>
                        <a:rPr lang="es-PA" sz="800" b="1" dirty="0">
                          <a:solidFill>
                            <a:srgbClr val="000000"/>
                          </a:solidFill>
                          <a:effectLst/>
                          <a:latin typeface="QANHZU+Syntax-Bold"/>
                          <a:ea typeface="Calibri"/>
                          <a:cs typeface="QANHZU+Syntax-Bold"/>
                        </a:rPr>
                        <a:t>Price</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gn="ctr">
                        <a:lnSpc>
                          <a:spcPct val="115000"/>
                        </a:lnSpc>
                        <a:spcBef>
                          <a:spcPts val="700"/>
                        </a:spcBef>
                        <a:spcAft>
                          <a:spcPts val="0"/>
                        </a:spcAft>
                      </a:pPr>
                      <a:r>
                        <a:rPr lang="es-PA" sz="800" b="1" dirty="0" err="1">
                          <a:solidFill>
                            <a:srgbClr val="000000"/>
                          </a:solidFill>
                          <a:effectLst/>
                          <a:latin typeface="QANHZU+Syntax-Bold"/>
                          <a:ea typeface="Calibri"/>
                          <a:cs typeface="QANHZU+Syntax-Bold"/>
                        </a:rPr>
                        <a:t>Level</a:t>
                      </a:r>
                      <a:r>
                        <a:rPr lang="es-PA" sz="800" b="1" dirty="0">
                          <a:solidFill>
                            <a:srgbClr val="000000"/>
                          </a:solidFill>
                          <a:effectLst/>
                          <a:latin typeface="QANHZU+Syntax-Bold"/>
                          <a:ea typeface="Calibri"/>
                          <a:cs typeface="QANHZU+Syntax-Bold"/>
                        </a:rPr>
                        <a:t> of </a:t>
                      </a:r>
                      <a:r>
                        <a:rPr lang="es-PA" sz="800" b="1" dirty="0" err="1">
                          <a:solidFill>
                            <a:srgbClr val="000000"/>
                          </a:solidFill>
                          <a:effectLst/>
                          <a:latin typeface="QANHZU+Syntax-Bold"/>
                          <a:ea typeface="Calibri"/>
                          <a:cs typeface="QANHZU+Syntax-Bold"/>
                        </a:rPr>
                        <a:t>smuggling</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0"/>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Spain</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1.20</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dirty="0" err="1">
                          <a:solidFill>
                            <a:srgbClr val="000000"/>
                          </a:solidFill>
                          <a:effectLst/>
                          <a:latin typeface="ACJPJA+Syntax-Roman"/>
                          <a:ea typeface="Calibri"/>
                          <a:cs typeface="ACJPJA+Syntax-Roman"/>
                        </a:rPr>
                        <a:t>high</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1"/>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Portugal</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1.75</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medium*</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2"/>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Greece</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2.06</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medium</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3"/>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Italy</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2.07</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high</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4"/>
                  </a:ext>
                </a:extLst>
              </a:tr>
              <a:tr h="289179">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Luxembourg</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dirty="0">
                          <a:solidFill>
                            <a:srgbClr val="000000"/>
                          </a:solidFill>
                          <a:effectLst/>
                          <a:latin typeface="ACJPJA+Syntax-Roman"/>
                          <a:ea typeface="Calibri"/>
                          <a:cs typeface="ACJPJA+Syntax-Roman"/>
                        </a:rPr>
                        <a:t>2.12</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medium*</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5"/>
                  </a:ext>
                </a:extLst>
              </a:tr>
              <a:tr h="289179">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Netherlands</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2.43</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dirty="0" err="1">
                          <a:solidFill>
                            <a:srgbClr val="000000"/>
                          </a:solidFill>
                          <a:effectLst/>
                          <a:latin typeface="ACJPJA+Syntax-Roman"/>
                          <a:ea typeface="Calibri"/>
                          <a:cs typeface="ACJPJA+Syntax-Roman"/>
                        </a:rPr>
                        <a:t>medium</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6"/>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Austria</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2.69</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high</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7"/>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Belgium</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2.95</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medium</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8"/>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Germany</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3.02</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high</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09"/>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France</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3.38</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low</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0"/>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Finland</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4.26</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low*</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1"/>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Ireland</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4.27</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low</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2"/>
                  </a:ext>
                </a:extLst>
              </a:tr>
              <a:tr h="289179">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United Kingdom</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4.35</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low</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3"/>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Denmark</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dirty="0">
                          <a:solidFill>
                            <a:srgbClr val="000000"/>
                          </a:solidFill>
                          <a:effectLst/>
                          <a:latin typeface="ACJPJA+Syntax-Roman"/>
                          <a:ea typeface="Calibri"/>
                          <a:cs typeface="ACJPJA+Syntax-Roman"/>
                        </a:rPr>
                        <a:t>4.55</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low*</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4"/>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Sweden</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4.97</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low</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5"/>
                  </a:ext>
                </a:extLst>
              </a:tr>
              <a:tr h="144590">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Norway</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a:solidFill>
                            <a:srgbClr val="000000"/>
                          </a:solidFill>
                          <a:effectLst/>
                          <a:latin typeface="ACJPJA+Syntax-Roman"/>
                          <a:ea typeface="Calibri"/>
                          <a:cs typeface="ACJPJA+Syntax-Roman"/>
                        </a:rPr>
                        <a:t>6.27</a:t>
                      </a:r>
                      <a:endParaRPr lang="es-PA" sz="80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tc>
                  <a:txBody>
                    <a:bodyPr/>
                    <a:lstStyle/>
                    <a:p>
                      <a:pPr>
                        <a:lnSpc>
                          <a:spcPct val="115000"/>
                        </a:lnSpc>
                        <a:spcBef>
                          <a:spcPts val="700"/>
                        </a:spcBef>
                        <a:spcAft>
                          <a:spcPts val="0"/>
                        </a:spcAft>
                      </a:pPr>
                      <a:r>
                        <a:rPr lang="es-PA" sz="800" dirty="0" err="1">
                          <a:solidFill>
                            <a:srgbClr val="000000"/>
                          </a:solidFill>
                          <a:effectLst/>
                          <a:latin typeface="ACJPJA+Syntax-Roman"/>
                          <a:ea typeface="Calibri"/>
                          <a:cs typeface="ACJPJA+Syntax-Roman"/>
                        </a:rPr>
                        <a:t>low</a:t>
                      </a:r>
                      <a:endParaRPr lang="es-PA" sz="800" dirty="0">
                        <a:effectLst/>
                        <a:latin typeface="FQHTBQ+Syntax-Black"/>
                        <a:ea typeface="Calibri"/>
                        <a:cs typeface="Times New Roman"/>
                      </a:endParaRPr>
                    </a:p>
                  </a:txBody>
                  <a:tcPr marL="68580" marR="68580" marT="0" marB="0">
                    <a:lnL>
                      <a:noFill/>
                    </a:lnL>
                    <a:lnR>
                      <a:noFill/>
                    </a:lnR>
                    <a:lnT>
                      <a:noFill/>
                    </a:lnT>
                    <a:lnB>
                      <a:noFill/>
                    </a:lnB>
                    <a:solidFill>
                      <a:schemeClr val="accent3">
                        <a:alpha val="40000"/>
                      </a:schemeClr>
                    </a:solidFill>
                  </a:tcPr>
                </a:tc>
                <a:extLst>
                  <a:ext uri="{0D108BD9-81ED-4DB2-BD59-A6C34878D82A}">
                    <a16:rowId xmlns:a16="http://schemas.microsoft.com/office/drawing/2014/main" val="10016"/>
                  </a:ext>
                </a:extLst>
              </a:tr>
            </a:tbl>
          </a:graphicData>
        </a:graphic>
      </p:graphicFrame>
      <p:sp>
        <p:nvSpPr>
          <p:cNvPr id="7" name="6 CuadroTexto"/>
          <p:cNvSpPr txBox="1"/>
          <p:nvPr/>
        </p:nvSpPr>
        <p:spPr>
          <a:xfrm>
            <a:off x="179512" y="6228021"/>
            <a:ext cx="2808312" cy="246221"/>
          </a:xfrm>
          <a:prstGeom prst="rect">
            <a:avLst/>
          </a:prstGeom>
          <a:noFill/>
        </p:spPr>
        <p:txBody>
          <a:bodyPr wrap="square" rtlCol="0">
            <a:spAutoFit/>
          </a:bodyPr>
          <a:lstStyle/>
          <a:p>
            <a:r>
              <a:rPr lang="es-PA" sz="1000" dirty="0" smtClean="0"/>
              <a:t>Fuente: Referencia [8].</a:t>
            </a:r>
            <a:endParaRPr lang="es-PA" sz="1000" dirty="0"/>
          </a:p>
        </p:txBody>
      </p:sp>
    </p:spTree>
    <p:extLst>
      <p:ext uri="{BB962C8B-B14F-4D97-AF65-F5344CB8AC3E}">
        <p14:creationId xmlns:p14="http://schemas.microsoft.com/office/powerpoint/2010/main" val="26705747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20521471"/>
              </p:ext>
            </p:extLst>
          </p:nvPr>
        </p:nvGraphicFramePr>
        <p:xfrm>
          <a:off x="1524000" y="195728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CuadroTexto"/>
          <p:cNvSpPr txBox="1"/>
          <p:nvPr/>
        </p:nvSpPr>
        <p:spPr>
          <a:xfrm>
            <a:off x="1547664" y="572488"/>
            <a:ext cx="6048672" cy="1200329"/>
          </a:xfrm>
          <a:prstGeom prst="rect">
            <a:avLst/>
          </a:prstGeom>
          <a:solidFill>
            <a:schemeClr val="accent2">
              <a:alpha val="50000"/>
            </a:schemeClr>
          </a:solidFill>
          <a:scene3d>
            <a:camera prst="orthographicFront"/>
            <a:lightRig rig="threePt" dir="t"/>
          </a:scene3d>
          <a:sp3d>
            <a:bevelT/>
          </a:sp3d>
        </p:spPr>
        <p:txBody>
          <a:bodyPr wrap="square" rtlCol="0">
            <a:spAutoFit/>
          </a:bodyPr>
          <a:lstStyle/>
          <a:p>
            <a:pPr algn="ctr"/>
            <a:r>
              <a:rPr lang="es-PA" sz="3600" dirty="0" smtClean="0"/>
              <a:t>Lineamientos generales </a:t>
            </a:r>
          </a:p>
          <a:p>
            <a:pPr algn="ctr"/>
            <a:r>
              <a:rPr lang="es-PA" sz="3600" dirty="0" smtClean="0"/>
              <a:t>del FCTC</a:t>
            </a:r>
            <a:endParaRPr lang="es-PA" sz="3600" dirty="0"/>
          </a:p>
        </p:txBody>
      </p:sp>
      <p:sp>
        <p:nvSpPr>
          <p:cNvPr id="4" name="3 Marcador de fecha"/>
          <p:cNvSpPr>
            <a:spLocks noGrp="1"/>
          </p:cNvSpPr>
          <p:nvPr>
            <p:ph type="dt" sz="half" idx="10"/>
          </p:nvPr>
        </p:nvSpPr>
        <p:spPr>
          <a:xfrm>
            <a:off x="457200" y="6356353"/>
            <a:ext cx="2133600" cy="365125"/>
          </a:xfrm>
        </p:spPr>
        <p:txBody>
          <a:bodyPr/>
          <a:lstStyle/>
          <a:p>
            <a:fld id="{84A09272-6CBC-4C26-A041-0CB965923018}" type="datetime1">
              <a:rPr lang="es-PA" smtClean="0">
                <a:solidFill>
                  <a:prstClr val="black">
                    <a:tint val="75000"/>
                  </a:prstClr>
                </a:solidFill>
              </a:rPr>
              <a:pPr/>
              <a:t>15/11/18</a:t>
            </a:fld>
            <a:endParaRPr lang="es-PA" dirty="0">
              <a:solidFill>
                <a:prstClr val="black">
                  <a:tint val="75000"/>
                </a:prstClr>
              </a:solidFill>
            </a:endParaRPr>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2</a:t>
            </a:fld>
            <a:endParaRPr lang="es-PA">
              <a:solidFill>
                <a:prstClr val="black">
                  <a:tint val="75000"/>
                </a:prstClr>
              </a:solidFill>
            </a:endParaRPr>
          </a:p>
        </p:txBody>
      </p:sp>
      <p:sp>
        <p:nvSpPr>
          <p:cNvPr id="7" name="6 CuadroTexto"/>
          <p:cNvSpPr txBox="1"/>
          <p:nvPr/>
        </p:nvSpPr>
        <p:spPr>
          <a:xfrm>
            <a:off x="1403648" y="6084004"/>
            <a:ext cx="2664296" cy="369332"/>
          </a:xfrm>
          <a:prstGeom prst="rect">
            <a:avLst/>
          </a:prstGeom>
          <a:noFill/>
        </p:spPr>
        <p:txBody>
          <a:bodyPr wrap="square" rtlCol="0">
            <a:spAutoFit/>
          </a:bodyPr>
          <a:lstStyle/>
          <a:p>
            <a:r>
              <a:rPr lang="es-PA" dirty="0" smtClean="0"/>
              <a:t>Fuente: Referencia [1]</a:t>
            </a:r>
            <a:endParaRPr lang="es-PA" dirty="0"/>
          </a:p>
        </p:txBody>
      </p:sp>
    </p:spTree>
    <p:extLst>
      <p:ext uri="{BB962C8B-B14F-4D97-AF65-F5344CB8AC3E}">
        <p14:creationId xmlns:p14="http://schemas.microsoft.com/office/powerpoint/2010/main" val="41124997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20</a:t>
            </a:fld>
            <a:endParaRPr lang="es-PA">
              <a:solidFill>
                <a:prstClr val="black">
                  <a:tint val="75000"/>
                </a:prstClr>
              </a:solidFill>
            </a:endParaRPr>
          </a:p>
        </p:txBody>
      </p:sp>
      <p:sp>
        <p:nvSpPr>
          <p:cNvPr id="5" name="4 CuadroTexto"/>
          <p:cNvSpPr txBox="1"/>
          <p:nvPr/>
        </p:nvSpPr>
        <p:spPr>
          <a:xfrm>
            <a:off x="1331640" y="2571869"/>
            <a:ext cx="6408712" cy="2862322"/>
          </a:xfrm>
          <a:prstGeom prst="rect">
            <a:avLst/>
          </a:prstGeom>
          <a:noFill/>
        </p:spPr>
        <p:txBody>
          <a:bodyPr wrap="square" rtlCol="0">
            <a:spAutoFit/>
          </a:bodyPr>
          <a:lstStyle/>
          <a:p>
            <a:pPr algn="just"/>
            <a:r>
              <a:rPr lang="es-PA" b="1" dirty="0" smtClean="0"/>
              <a:t>OMS</a:t>
            </a:r>
            <a:r>
              <a:rPr lang="es-PA" dirty="0" smtClean="0"/>
              <a:t>. </a:t>
            </a:r>
            <a:r>
              <a:rPr lang="es-PA" i="1" dirty="0" smtClean="0"/>
              <a:t>“La experiencia internacional establece que países con precios altos como el caso de Reino Unido o Francia, tienen los menores niveles de comercio ilícito, incluso en el caso de España y Andorra, pese a tener los precios más bajos de la zona, se establece en consecuencia que no existe correlación entre los altos precios y el comercio </a:t>
            </a:r>
            <a:r>
              <a:rPr lang="es-PA" i="1" dirty="0"/>
              <a:t>ilícito</a:t>
            </a:r>
            <a:r>
              <a:rPr lang="es-PA" i="1" dirty="0" smtClean="0"/>
              <a:t>”</a:t>
            </a:r>
            <a:r>
              <a:rPr lang="es-PA" dirty="0" smtClean="0"/>
              <a:t>[</a:t>
            </a:r>
            <a:r>
              <a:rPr lang="es-PA" dirty="0"/>
              <a:t>8]. </a:t>
            </a:r>
            <a:endParaRPr lang="es-PA" dirty="0" smtClean="0"/>
          </a:p>
          <a:p>
            <a:pPr algn="just"/>
            <a:endParaRPr lang="es-PA" dirty="0"/>
          </a:p>
          <a:p>
            <a:pPr algn="just"/>
            <a:r>
              <a:rPr lang="es-PA" dirty="0" smtClean="0"/>
              <a:t>El combate al comercio ilícito requiere de una sólida política aduanera local y con buenos enlaces de cooperación internacional. La transparencia y el combate a la corrupción son fundamentales.</a:t>
            </a:r>
            <a:endParaRPr lang="es-PA" dirty="0"/>
          </a:p>
        </p:txBody>
      </p:sp>
      <p:sp>
        <p:nvSpPr>
          <p:cNvPr id="6" name="5 CuadroTexto"/>
          <p:cNvSpPr txBox="1"/>
          <p:nvPr/>
        </p:nvSpPr>
        <p:spPr>
          <a:xfrm>
            <a:off x="1475656" y="1043444"/>
            <a:ext cx="6120680" cy="369332"/>
          </a:xfrm>
          <a:prstGeom prst="rect">
            <a:avLst/>
          </a:prstGeom>
          <a:solidFill>
            <a:schemeClr val="accent2">
              <a:alpha val="50000"/>
            </a:schemeClr>
          </a:solidFill>
          <a:scene3d>
            <a:camera prst="orthographicFront"/>
            <a:lightRig rig="threePt" dir="t"/>
          </a:scene3d>
          <a:sp3d>
            <a:bevelT/>
          </a:sp3d>
        </p:spPr>
        <p:txBody>
          <a:bodyPr wrap="square" rtlCol="0">
            <a:spAutoFit/>
          </a:bodyPr>
          <a:lstStyle/>
          <a:p>
            <a:pPr algn="ctr"/>
            <a:r>
              <a:rPr lang="es-PA" dirty="0" smtClean="0"/>
              <a:t>Evidencia internacional reciente</a:t>
            </a:r>
            <a:endParaRPr lang="es-PA" dirty="0"/>
          </a:p>
        </p:txBody>
      </p:sp>
    </p:spTree>
    <p:extLst>
      <p:ext uri="{BB962C8B-B14F-4D97-AF65-F5344CB8AC3E}">
        <p14:creationId xmlns:p14="http://schemas.microsoft.com/office/powerpoint/2010/main" val="146451616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21</a:t>
            </a:fld>
            <a:endParaRPr lang="es-PA">
              <a:solidFill>
                <a:prstClr val="black">
                  <a:tint val="75000"/>
                </a:prstClr>
              </a:solidFill>
            </a:endParaRPr>
          </a:p>
        </p:txBody>
      </p:sp>
      <p:sp>
        <p:nvSpPr>
          <p:cNvPr id="5" name="4 Rectángulo"/>
          <p:cNvSpPr/>
          <p:nvPr/>
        </p:nvSpPr>
        <p:spPr>
          <a:xfrm>
            <a:off x="971600" y="1843078"/>
            <a:ext cx="7128792" cy="3477875"/>
          </a:xfrm>
          <a:prstGeom prst="rect">
            <a:avLst/>
          </a:prstGeom>
          <a:solidFill>
            <a:schemeClr val="accent1">
              <a:alpha val="41000"/>
            </a:schemeClr>
          </a:solidFill>
          <a:ln>
            <a:noFill/>
          </a:ln>
          <a:scene3d>
            <a:camera prst="orthographicFront"/>
            <a:lightRig rig="threePt" dir="t"/>
          </a:scene3d>
          <a:sp3d>
            <a:bevelT/>
          </a:sp3d>
        </p:spPr>
        <p:txBody>
          <a:bodyPr wrap="square">
            <a:spAutoFit/>
          </a:bodyPr>
          <a:lstStyle/>
          <a:p>
            <a:pPr marL="342900" indent="-342900" algn="just">
              <a:buFont typeface="+mj-lt"/>
              <a:buAutoNum type="arabicPeriod"/>
            </a:pPr>
            <a:r>
              <a:rPr lang="es-PA" sz="2000" dirty="0"/>
              <a:t>La materia prima llega a Panamá procedente </a:t>
            </a:r>
            <a:r>
              <a:rPr lang="es-PA" sz="2000" dirty="0" smtClean="0"/>
              <a:t>de China </a:t>
            </a:r>
            <a:r>
              <a:rPr lang="es-PA" sz="2000" dirty="0"/>
              <a:t>e India principalmente, aunque </a:t>
            </a:r>
            <a:r>
              <a:rPr lang="es-PA" sz="2000" dirty="0" smtClean="0"/>
              <a:t>también de </a:t>
            </a:r>
            <a:r>
              <a:rPr lang="es-PA" sz="2000" dirty="0"/>
              <a:t>Paraguay, Canadá y Corea del Norte.</a:t>
            </a:r>
          </a:p>
          <a:p>
            <a:pPr marL="342900" indent="-342900" algn="just">
              <a:buFont typeface="+mj-lt"/>
              <a:buAutoNum type="arabicPeriod"/>
            </a:pPr>
            <a:r>
              <a:rPr lang="es-PA" sz="2000" dirty="0"/>
              <a:t>S</a:t>
            </a:r>
            <a:r>
              <a:rPr lang="es-PA" sz="2000" dirty="0" smtClean="0"/>
              <a:t>e </a:t>
            </a:r>
            <a:r>
              <a:rPr lang="es-PA" sz="2000" dirty="0"/>
              <a:t>maquila en la zona franca de </a:t>
            </a:r>
            <a:r>
              <a:rPr lang="es-PA" sz="2000" dirty="0" err="1"/>
              <a:t>Albrook</a:t>
            </a:r>
            <a:endParaRPr lang="es-PA" sz="2000" dirty="0"/>
          </a:p>
          <a:p>
            <a:pPr marL="342900" indent="-342900" algn="just">
              <a:buFont typeface="+mj-lt"/>
              <a:buAutoNum type="arabicPeriod"/>
            </a:pPr>
            <a:r>
              <a:rPr lang="es-PA" sz="2000" dirty="0" smtClean="0"/>
              <a:t> Se </a:t>
            </a:r>
            <a:r>
              <a:rPr lang="es-PA" sz="2000" dirty="0"/>
              <a:t>envía a las zonas libres de Colón en </a:t>
            </a:r>
            <a:r>
              <a:rPr lang="es-PA" sz="2000" dirty="0" smtClean="0"/>
              <a:t>Panamá y </a:t>
            </a:r>
            <a:r>
              <a:rPr lang="es-PA" sz="2000" dirty="0"/>
              <a:t>Corozal en Belice desde donde se </a:t>
            </a:r>
            <a:r>
              <a:rPr lang="es-PA" sz="2000" dirty="0" smtClean="0"/>
              <a:t>distribuye ilegalmente </a:t>
            </a:r>
            <a:r>
              <a:rPr lang="es-PA" sz="2000" dirty="0"/>
              <a:t>a los países de destino de </a:t>
            </a:r>
            <a:r>
              <a:rPr lang="es-PA" sz="2000" dirty="0" smtClean="0"/>
              <a:t>consumo en </a:t>
            </a:r>
            <a:r>
              <a:rPr lang="es-PA" sz="2000" dirty="0"/>
              <a:t>la región</a:t>
            </a:r>
            <a:r>
              <a:rPr lang="es-PA" sz="2000" dirty="0" smtClean="0"/>
              <a:t>.</a:t>
            </a:r>
          </a:p>
          <a:p>
            <a:pPr marL="342900" indent="-342900" algn="just">
              <a:buFont typeface="+mj-lt"/>
              <a:buAutoNum type="arabicPeriod"/>
            </a:pPr>
            <a:r>
              <a:rPr lang="es-PA" sz="2000" dirty="0"/>
              <a:t>La empresa </a:t>
            </a:r>
            <a:r>
              <a:rPr lang="es-PA" sz="2000" dirty="0" err="1"/>
              <a:t>Overseas</a:t>
            </a:r>
            <a:r>
              <a:rPr lang="es-PA" sz="2000" dirty="0"/>
              <a:t> </a:t>
            </a:r>
            <a:r>
              <a:rPr lang="es-PA" sz="2000" dirty="0" err="1"/>
              <a:t>United</a:t>
            </a:r>
            <a:r>
              <a:rPr lang="es-PA" sz="2000" dirty="0"/>
              <a:t> Inc. (OUI</a:t>
            </a:r>
            <a:r>
              <a:rPr lang="es-PA" sz="2000" dirty="0" smtClean="0"/>
              <a:t>) es señalada como punto de origen.  Esta empresa está en la zona franca de </a:t>
            </a:r>
            <a:r>
              <a:rPr lang="es-PA" sz="2000" dirty="0" err="1" smtClean="0"/>
              <a:t>Albrook</a:t>
            </a:r>
            <a:r>
              <a:rPr lang="es-PA" sz="2000" dirty="0" smtClean="0"/>
              <a:t> en las cercanías al Canal de Panamá pero tiene su licencia suspendida.</a:t>
            </a:r>
            <a:endParaRPr lang="es-PA" sz="2000" dirty="0"/>
          </a:p>
        </p:txBody>
      </p:sp>
      <p:sp>
        <p:nvSpPr>
          <p:cNvPr id="7" name="6 CuadroTexto"/>
          <p:cNvSpPr txBox="1"/>
          <p:nvPr/>
        </p:nvSpPr>
        <p:spPr>
          <a:xfrm>
            <a:off x="1115616" y="620688"/>
            <a:ext cx="6840760" cy="1077218"/>
          </a:xfrm>
          <a:prstGeom prst="rect">
            <a:avLst/>
          </a:prstGeom>
          <a:solidFill>
            <a:schemeClr val="accent2">
              <a:alpha val="50000"/>
            </a:schemeClr>
          </a:solidFill>
          <a:scene3d>
            <a:camera prst="orthographicFront"/>
            <a:lightRig rig="threePt" dir="t"/>
          </a:scene3d>
          <a:sp3d>
            <a:bevelT/>
          </a:sp3d>
        </p:spPr>
        <p:txBody>
          <a:bodyPr wrap="square" rtlCol="0">
            <a:spAutoFit/>
          </a:bodyPr>
          <a:lstStyle/>
          <a:p>
            <a:pPr algn="ctr"/>
            <a:r>
              <a:rPr lang="es-PA" sz="3200" dirty="0" smtClean="0"/>
              <a:t>En el caso de Panamá según la industria:</a:t>
            </a:r>
            <a:endParaRPr lang="es-PA" sz="3200" dirty="0"/>
          </a:p>
        </p:txBody>
      </p:sp>
      <p:sp>
        <p:nvSpPr>
          <p:cNvPr id="8" name="7 CuadroTexto"/>
          <p:cNvSpPr txBox="1"/>
          <p:nvPr/>
        </p:nvSpPr>
        <p:spPr>
          <a:xfrm>
            <a:off x="827584" y="5445224"/>
            <a:ext cx="7416824" cy="246221"/>
          </a:xfrm>
          <a:prstGeom prst="rect">
            <a:avLst/>
          </a:prstGeom>
          <a:noFill/>
        </p:spPr>
        <p:txBody>
          <a:bodyPr wrap="square" rtlCol="0">
            <a:spAutoFit/>
          </a:bodyPr>
          <a:lstStyle/>
          <a:p>
            <a:r>
              <a:rPr lang="es-PA" sz="1000" dirty="0" smtClean="0"/>
              <a:t> Fuente: Comercio ilícito de cigarrillos en Centroamérica.  CID-Gallup Latinoamérica Tomado del informe FROST-KPMG, 2016 Página 32.</a:t>
            </a:r>
            <a:endParaRPr lang="es-PA" sz="1000" dirty="0"/>
          </a:p>
        </p:txBody>
      </p:sp>
    </p:spTree>
    <p:extLst>
      <p:ext uri="{BB962C8B-B14F-4D97-AF65-F5344CB8AC3E}">
        <p14:creationId xmlns:p14="http://schemas.microsoft.com/office/powerpoint/2010/main" val="39199737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solidFill>
            <a:schemeClr val="accent2">
              <a:alpha val="50000"/>
            </a:schemeClr>
          </a:solidFill>
          <a:scene3d>
            <a:camera prst="orthographicFront"/>
            <a:lightRig rig="threePt" dir="t"/>
          </a:scene3d>
          <a:sp3d>
            <a:bevelT/>
          </a:sp3d>
        </p:spPr>
        <p:txBody>
          <a:bodyPr>
            <a:normAutofit/>
          </a:bodyPr>
          <a:lstStyle/>
          <a:p>
            <a:r>
              <a:rPr lang="es-PA" dirty="0"/>
              <a:t>Panamá en el </a:t>
            </a:r>
            <a:r>
              <a:rPr lang="es-PA" dirty="0" smtClean="0"/>
              <a:t>contexto regional Impuestos y comercio ilícito</a:t>
            </a:r>
            <a:endParaRPr lang="es-PA" dirty="0"/>
          </a:p>
        </p:txBody>
      </p:sp>
      <p:sp>
        <p:nvSpPr>
          <p:cNvPr id="3" name="2 Subtítulo"/>
          <p:cNvSpPr>
            <a:spLocks noGrp="1"/>
          </p:cNvSpPr>
          <p:nvPr>
            <p:ph type="subTitle" idx="1"/>
          </p:nvPr>
        </p:nvSpPr>
        <p:spPr>
          <a:xfrm>
            <a:off x="1371600" y="3886200"/>
            <a:ext cx="6400800" cy="550912"/>
          </a:xfrm>
          <a:solidFill>
            <a:schemeClr val="tx2">
              <a:lumMod val="60000"/>
              <a:lumOff val="40000"/>
              <a:alpha val="50000"/>
            </a:schemeClr>
          </a:solidFill>
          <a:scene3d>
            <a:camera prst="orthographicFront"/>
            <a:lightRig rig="threePt" dir="t"/>
          </a:scene3d>
          <a:sp3d>
            <a:bevelT/>
          </a:sp3d>
        </p:spPr>
        <p:txBody>
          <a:bodyPr>
            <a:normAutofit lnSpcReduction="10000"/>
          </a:bodyPr>
          <a:lstStyle/>
          <a:p>
            <a:r>
              <a:rPr lang="es-PA" dirty="0">
                <a:solidFill>
                  <a:schemeClr val="tx1"/>
                </a:solidFill>
              </a:rPr>
              <a:t>Impuestos y comercio </a:t>
            </a:r>
            <a:r>
              <a:rPr lang="es-PA" dirty="0" smtClean="0">
                <a:solidFill>
                  <a:schemeClr val="tx1"/>
                </a:solidFill>
              </a:rPr>
              <a:t>ilícito</a:t>
            </a:r>
            <a:endParaRPr lang="es-PA" dirty="0">
              <a:solidFill>
                <a:schemeClr val="tx1"/>
              </a:solidFill>
            </a:endParaRPr>
          </a:p>
        </p:txBody>
      </p:sp>
      <p:sp>
        <p:nvSpPr>
          <p:cNvPr id="4" name="3 Marcador de fecha"/>
          <p:cNvSpPr>
            <a:spLocks noGrp="1"/>
          </p:cNvSpPr>
          <p:nvPr>
            <p:ph type="dt" sz="half" idx="10"/>
          </p:nvPr>
        </p:nvSpPr>
        <p:spPr/>
        <p:txBody>
          <a:bodyPr/>
          <a:lstStyle/>
          <a:p>
            <a:fld id="{160411D8-06E7-4272-A861-C79F93DA0454}" type="datetime1">
              <a:rPr lang="es-PA" smtClean="0"/>
              <a:t>15/11/18</a:t>
            </a:fld>
            <a:endParaRPr lang="es-PA" dirty="0"/>
          </a:p>
        </p:txBody>
      </p:sp>
      <p:sp>
        <p:nvSpPr>
          <p:cNvPr id="5" name="4 Marcador de pie de página"/>
          <p:cNvSpPr>
            <a:spLocks noGrp="1"/>
          </p:cNvSpPr>
          <p:nvPr>
            <p:ph type="ftr" sz="quarter" idx="11"/>
          </p:nvPr>
        </p:nvSpPr>
        <p:spPr/>
        <p:txBody>
          <a:bodyPr/>
          <a:lstStyle/>
          <a:p>
            <a:r>
              <a:rPr lang="es-PA" dirty="0" smtClean="0"/>
              <a:t>ICGES-MINSA</a:t>
            </a:r>
            <a:endParaRPr lang="es-PA" dirty="0"/>
          </a:p>
        </p:txBody>
      </p:sp>
      <p:sp>
        <p:nvSpPr>
          <p:cNvPr id="6" name="5 Marcador de número de diapositiva"/>
          <p:cNvSpPr>
            <a:spLocks noGrp="1"/>
          </p:cNvSpPr>
          <p:nvPr>
            <p:ph type="sldNum" sz="quarter" idx="12"/>
          </p:nvPr>
        </p:nvSpPr>
        <p:spPr/>
        <p:txBody>
          <a:bodyPr/>
          <a:lstStyle/>
          <a:p>
            <a:fld id="{21EBDC2E-B5E0-4ED2-9E40-9109A4CC8303}" type="slidenum">
              <a:rPr lang="es-PA" smtClean="0"/>
              <a:pPr/>
              <a:t>22</a:t>
            </a:fld>
            <a:endParaRPr lang="es-PA" dirty="0"/>
          </a:p>
        </p:txBody>
      </p:sp>
    </p:spTree>
    <p:extLst>
      <p:ext uri="{BB962C8B-B14F-4D97-AF65-F5344CB8AC3E}">
        <p14:creationId xmlns:p14="http://schemas.microsoft.com/office/powerpoint/2010/main" val="25514189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Título"/>
          <p:cNvSpPr>
            <a:spLocks noGrp="1"/>
          </p:cNvSpPr>
          <p:nvPr>
            <p:ph type="title"/>
          </p:nvPr>
        </p:nvSpPr>
        <p:spPr>
          <a:xfrm>
            <a:off x="468313" y="549276"/>
            <a:ext cx="8229600" cy="633413"/>
          </a:xfrm>
        </p:spPr>
        <p:txBody>
          <a:bodyPr>
            <a:normAutofit fontScale="90000"/>
          </a:bodyPr>
          <a:lstStyle/>
          <a:p>
            <a:pPr algn="just" eaLnBrk="1" fontAlgn="auto" hangingPunct="1">
              <a:spcAft>
                <a:spcPts val="0"/>
              </a:spcAft>
              <a:defRPr/>
            </a:pPr>
            <a:r>
              <a:rPr lang="es-PA" sz="1800" smtClean="0"/>
              <a:t/>
            </a:r>
            <a:br>
              <a:rPr lang="es-PA" sz="1800" smtClean="0"/>
            </a:br>
            <a:endParaRPr lang="es-PA" sz="1800" smtClean="0"/>
          </a:p>
        </p:txBody>
      </p:sp>
      <p:graphicFrame>
        <p:nvGraphicFramePr>
          <p:cNvPr id="8" name="1 Gráfico"/>
          <p:cNvGraphicFramePr>
            <a:graphicFrameLocks noGrp="1"/>
          </p:cNvGraphicFramePr>
          <p:nvPr>
            <p:extLst>
              <p:ext uri="{D42A27DB-BD31-4B8C-83A1-F6EECF244321}">
                <p14:modId xmlns:p14="http://schemas.microsoft.com/office/powerpoint/2010/main" val="3920492981"/>
              </p:ext>
            </p:extLst>
          </p:nvPr>
        </p:nvGraphicFramePr>
        <p:xfrm>
          <a:off x="236904" y="284530"/>
          <a:ext cx="8670192" cy="5664751"/>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15 Grupo"/>
          <p:cNvGrpSpPr/>
          <p:nvPr/>
        </p:nvGrpSpPr>
        <p:grpSpPr>
          <a:xfrm>
            <a:off x="7956375" y="2594119"/>
            <a:ext cx="947695" cy="1728192"/>
            <a:chOff x="7956376" y="2924944"/>
            <a:chExt cx="947696" cy="1728192"/>
          </a:xfrm>
        </p:grpSpPr>
        <p:grpSp>
          <p:nvGrpSpPr>
            <p:cNvPr id="7" name="13 Grupo"/>
            <p:cNvGrpSpPr/>
            <p:nvPr/>
          </p:nvGrpSpPr>
          <p:grpSpPr>
            <a:xfrm>
              <a:off x="7956376" y="2924944"/>
              <a:ext cx="720080" cy="1728192"/>
              <a:chOff x="7956376" y="2924944"/>
              <a:chExt cx="720080" cy="1728192"/>
            </a:xfrm>
          </p:grpSpPr>
          <p:cxnSp>
            <p:nvCxnSpPr>
              <p:cNvPr id="6" name="5 Conector recto"/>
              <p:cNvCxnSpPr/>
              <p:nvPr/>
            </p:nvCxnSpPr>
            <p:spPr>
              <a:xfrm>
                <a:off x="7956376" y="2924944"/>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angular"/>
              <p:cNvCxnSpPr/>
              <p:nvPr/>
            </p:nvCxnSpPr>
            <p:spPr>
              <a:xfrm rot="5400000" flipH="1" flipV="1">
                <a:off x="7524328" y="3501008"/>
                <a:ext cx="1728192" cy="57606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H="1">
                <a:off x="7956376" y="4653136"/>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14 CuadroTexto"/>
            <p:cNvSpPr txBox="1"/>
            <p:nvPr/>
          </p:nvSpPr>
          <p:spPr>
            <a:xfrm>
              <a:off x="7956376" y="3212976"/>
              <a:ext cx="947696" cy="461665"/>
            </a:xfrm>
            <a:prstGeom prst="rect">
              <a:avLst/>
            </a:prstGeom>
            <a:solidFill>
              <a:srgbClr val="FF0000"/>
            </a:solidFill>
            <a:scene3d>
              <a:camera prst="orthographicFront"/>
              <a:lightRig rig="threePt" dir="t"/>
            </a:scene3d>
            <a:sp3d>
              <a:bevelT/>
            </a:sp3d>
          </p:spPr>
          <p:txBody>
            <a:bodyPr wrap="none" rtlCol="0">
              <a:spAutoFit/>
            </a:bodyPr>
            <a:lstStyle/>
            <a:p>
              <a:r>
                <a:rPr lang="es-PA"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49.2%</a:t>
              </a:r>
              <a:endParaRPr lang="es-PA"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0" name="17 Grupo"/>
          <p:cNvGrpSpPr/>
          <p:nvPr/>
        </p:nvGrpSpPr>
        <p:grpSpPr>
          <a:xfrm>
            <a:off x="4067944" y="2120097"/>
            <a:ext cx="1163719" cy="1728192"/>
            <a:chOff x="7956376" y="2924944"/>
            <a:chExt cx="1163720" cy="1728192"/>
          </a:xfrm>
        </p:grpSpPr>
        <p:grpSp>
          <p:nvGrpSpPr>
            <p:cNvPr id="11" name="18 Grupo"/>
            <p:cNvGrpSpPr/>
            <p:nvPr/>
          </p:nvGrpSpPr>
          <p:grpSpPr>
            <a:xfrm>
              <a:off x="7956376" y="2924944"/>
              <a:ext cx="720080" cy="1728192"/>
              <a:chOff x="7956376" y="2924944"/>
              <a:chExt cx="720080" cy="1728192"/>
            </a:xfrm>
          </p:grpSpPr>
          <p:cxnSp>
            <p:nvCxnSpPr>
              <p:cNvPr id="21" name="20 Conector recto"/>
              <p:cNvCxnSpPr/>
              <p:nvPr/>
            </p:nvCxnSpPr>
            <p:spPr>
              <a:xfrm>
                <a:off x="7956376" y="2924944"/>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Conector angular"/>
              <p:cNvCxnSpPr/>
              <p:nvPr/>
            </p:nvCxnSpPr>
            <p:spPr>
              <a:xfrm rot="5400000" flipH="1" flipV="1">
                <a:off x="7524328" y="3501008"/>
                <a:ext cx="1728192" cy="57606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flipH="1">
                <a:off x="7956376" y="4653136"/>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19 CuadroTexto"/>
            <p:cNvSpPr txBox="1"/>
            <p:nvPr/>
          </p:nvSpPr>
          <p:spPr>
            <a:xfrm>
              <a:off x="8172400" y="3212976"/>
              <a:ext cx="947696" cy="461665"/>
            </a:xfrm>
            <a:prstGeom prst="rect">
              <a:avLst/>
            </a:prstGeom>
            <a:solidFill>
              <a:srgbClr val="FF0000"/>
            </a:solidFill>
            <a:scene3d>
              <a:camera prst="orthographicFront"/>
              <a:lightRig rig="threePt" dir="t"/>
            </a:scene3d>
            <a:sp3d>
              <a:bevelT/>
            </a:sp3d>
          </p:spPr>
          <p:txBody>
            <a:bodyPr wrap="none" rtlCol="0">
              <a:spAutoFit/>
            </a:bodyPr>
            <a:lstStyle/>
            <a:p>
              <a:r>
                <a:rPr lang="es-PA"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31.2%</a:t>
              </a:r>
              <a:endParaRPr lang="es-PA"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17" name="16 CuadroTexto"/>
          <p:cNvSpPr txBox="1"/>
          <p:nvPr/>
        </p:nvSpPr>
        <p:spPr>
          <a:xfrm>
            <a:off x="6339508" y="2377862"/>
            <a:ext cx="891078" cy="369332"/>
          </a:xfrm>
          <a:prstGeom prst="rect">
            <a:avLst/>
          </a:prstGeom>
          <a:noFill/>
        </p:spPr>
        <p:txBody>
          <a:bodyPr wrap="none" rtlCol="0">
            <a:spAutoFit/>
          </a:bodyPr>
          <a:lstStyle/>
          <a:p>
            <a:r>
              <a:rPr lang="es-PA" b="1" dirty="0" smtClean="0">
                <a:solidFill>
                  <a:schemeClr val="bg1"/>
                </a:solidFill>
              </a:rPr>
              <a:t>ISC TAX</a:t>
            </a:r>
            <a:endParaRPr lang="es-PA" b="1" dirty="0">
              <a:solidFill>
                <a:schemeClr val="bg1"/>
              </a:solidFill>
            </a:endParaRPr>
          </a:p>
        </p:txBody>
      </p:sp>
      <p:sp>
        <p:nvSpPr>
          <p:cNvPr id="25" name="24 CuadroTexto"/>
          <p:cNvSpPr txBox="1"/>
          <p:nvPr/>
        </p:nvSpPr>
        <p:spPr>
          <a:xfrm>
            <a:off x="2477924" y="1956037"/>
            <a:ext cx="891078" cy="369332"/>
          </a:xfrm>
          <a:prstGeom prst="rect">
            <a:avLst/>
          </a:prstGeom>
          <a:noFill/>
        </p:spPr>
        <p:txBody>
          <a:bodyPr wrap="none" rtlCol="0">
            <a:spAutoFit/>
          </a:bodyPr>
          <a:lstStyle/>
          <a:p>
            <a:r>
              <a:rPr lang="es-PA" b="1" dirty="0" smtClean="0">
                <a:solidFill>
                  <a:schemeClr val="bg1"/>
                </a:solidFill>
              </a:rPr>
              <a:t>ISC TAX</a:t>
            </a:r>
            <a:endParaRPr lang="es-PA" b="1" dirty="0">
              <a:solidFill>
                <a:schemeClr val="bg1"/>
              </a:solidFill>
            </a:endParaRPr>
          </a:p>
        </p:txBody>
      </p:sp>
      <p:sp>
        <p:nvSpPr>
          <p:cNvPr id="26" name="25 CuadroTexto"/>
          <p:cNvSpPr txBox="1"/>
          <p:nvPr/>
        </p:nvSpPr>
        <p:spPr>
          <a:xfrm>
            <a:off x="6530554" y="4534695"/>
            <a:ext cx="473206" cy="369332"/>
          </a:xfrm>
          <a:prstGeom prst="rect">
            <a:avLst/>
          </a:prstGeom>
          <a:noFill/>
        </p:spPr>
        <p:txBody>
          <a:bodyPr wrap="none" rtlCol="0">
            <a:spAutoFit/>
          </a:bodyPr>
          <a:lstStyle/>
          <a:p>
            <a:r>
              <a:rPr lang="es-PA" b="1" dirty="0" smtClean="0">
                <a:solidFill>
                  <a:schemeClr val="bg1"/>
                </a:solidFill>
              </a:rPr>
              <a:t>CIF</a:t>
            </a:r>
            <a:endParaRPr lang="es-PA" b="1" dirty="0">
              <a:solidFill>
                <a:schemeClr val="bg1"/>
              </a:solidFill>
            </a:endParaRPr>
          </a:p>
        </p:txBody>
      </p:sp>
      <p:sp>
        <p:nvSpPr>
          <p:cNvPr id="27" name="26 CuadroTexto"/>
          <p:cNvSpPr txBox="1"/>
          <p:nvPr/>
        </p:nvSpPr>
        <p:spPr>
          <a:xfrm>
            <a:off x="2668968" y="4350029"/>
            <a:ext cx="473206" cy="369332"/>
          </a:xfrm>
          <a:prstGeom prst="rect">
            <a:avLst/>
          </a:prstGeom>
          <a:noFill/>
        </p:spPr>
        <p:txBody>
          <a:bodyPr wrap="none" rtlCol="0">
            <a:spAutoFit/>
          </a:bodyPr>
          <a:lstStyle/>
          <a:p>
            <a:r>
              <a:rPr lang="es-PA" b="1" dirty="0" smtClean="0">
                <a:solidFill>
                  <a:schemeClr val="bg1"/>
                </a:solidFill>
              </a:rPr>
              <a:t>CIF</a:t>
            </a:r>
            <a:endParaRPr lang="es-PA" b="1" dirty="0">
              <a:solidFill>
                <a:schemeClr val="bg1"/>
              </a:solidFill>
            </a:endParaRPr>
          </a:p>
        </p:txBody>
      </p:sp>
      <p:sp>
        <p:nvSpPr>
          <p:cNvPr id="12" name="11 CuadroTexto"/>
          <p:cNvSpPr txBox="1"/>
          <p:nvPr/>
        </p:nvSpPr>
        <p:spPr>
          <a:xfrm>
            <a:off x="119861" y="5959504"/>
            <a:ext cx="6466291" cy="307777"/>
          </a:xfrm>
          <a:prstGeom prst="rect">
            <a:avLst/>
          </a:prstGeom>
          <a:noFill/>
        </p:spPr>
        <p:txBody>
          <a:bodyPr wrap="square" rtlCol="0">
            <a:spAutoFit/>
          </a:bodyPr>
          <a:lstStyle/>
          <a:p>
            <a:r>
              <a:rPr lang="es-PA" sz="1400" dirty="0" smtClean="0">
                <a:solidFill>
                  <a:srgbClr val="002060"/>
                </a:solidFill>
              </a:rPr>
              <a:t>Fuente: ICGES.  Encuesta de marcas 2012 y Dirección General de Ingresos.</a:t>
            </a:r>
            <a:endParaRPr lang="es-PA" sz="1400" dirty="0">
              <a:solidFill>
                <a:srgbClr val="002060"/>
              </a:solidFill>
            </a:endParaRPr>
          </a:p>
        </p:txBody>
      </p:sp>
      <p:sp>
        <p:nvSpPr>
          <p:cNvPr id="3" name="2 CuadroTexto"/>
          <p:cNvSpPr txBox="1"/>
          <p:nvPr/>
        </p:nvSpPr>
        <p:spPr>
          <a:xfrm>
            <a:off x="4215728" y="4250176"/>
            <a:ext cx="1337483" cy="954107"/>
          </a:xfrm>
          <a:prstGeom prst="rect">
            <a:avLst/>
          </a:prstGeom>
          <a:solidFill>
            <a:srgbClr val="FF0000"/>
          </a:solidFill>
          <a:scene3d>
            <a:camera prst="orthographicFront"/>
            <a:lightRig rig="threePt" dir="t"/>
          </a:scene3d>
          <a:sp3d>
            <a:bevelT/>
          </a:sp3d>
        </p:spPr>
        <p:txBody>
          <a:bodyPr wrap="square" rtlCol="0">
            <a:spAutoFit/>
          </a:bodyPr>
          <a:lstStyle/>
          <a:p>
            <a:pPr algn="ctr"/>
            <a:r>
              <a:rPr lang="es-PA" sz="1400" b="1" dirty="0" smtClean="0">
                <a:solidFill>
                  <a:schemeClr val="bg1"/>
                </a:solidFill>
                <a:latin typeface="Arial" panose="020B0604020202020204" pitchFamily="34" charset="0"/>
                <a:cs typeface="Arial" panose="020B0604020202020204" pitchFamily="34" charset="0"/>
              </a:rPr>
              <a:t>Con la marca más vendida es el 56.52% OMS.</a:t>
            </a:r>
            <a:endParaRPr lang="es-PA" sz="1400" b="1" dirty="0">
              <a:solidFill>
                <a:schemeClr val="bg1"/>
              </a:solidFill>
              <a:latin typeface="Arial" panose="020B0604020202020204" pitchFamily="34" charset="0"/>
              <a:cs typeface="Arial" panose="020B0604020202020204" pitchFamily="34" charset="0"/>
            </a:endParaRPr>
          </a:p>
        </p:txBody>
      </p:sp>
      <p:sp>
        <p:nvSpPr>
          <p:cNvPr id="24"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28"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29"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23</a:t>
            </a:fld>
            <a:endParaRPr lang="es-PA" dirty="0"/>
          </a:p>
        </p:txBody>
      </p:sp>
    </p:spTree>
    <p:extLst>
      <p:ext uri="{BB962C8B-B14F-4D97-AF65-F5344CB8AC3E}">
        <p14:creationId xmlns:p14="http://schemas.microsoft.com/office/powerpoint/2010/main" val="4724784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noGrp="1"/>
          </p:cNvGraphicFramePr>
          <p:nvPr>
            <p:extLst>
              <p:ext uri="{D42A27DB-BD31-4B8C-83A1-F6EECF244321}">
                <p14:modId xmlns:p14="http://schemas.microsoft.com/office/powerpoint/2010/main" val="4241164210"/>
              </p:ext>
            </p:extLst>
          </p:nvPr>
        </p:nvGraphicFramePr>
        <p:xfrm>
          <a:off x="236904" y="316247"/>
          <a:ext cx="8670192" cy="5622001"/>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142441" y="5938248"/>
            <a:ext cx="8280920" cy="276999"/>
          </a:xfrm>
          <a:prstGeom prst="rect">
            <a:avLst/>
          </a:prstGeom>
          <a:noFill/>
        </p:spPr>
        <p:txBody>
          <a:bodyPr wrap="square" rtlCol="0">
            <a:spAutoFit/>
          </a:bodyPr>
          <a:lstStyle/>
          <a:p>
            <a:r>
              <a:rPr lang="es-PA" sz="1200" dirty="0" smtClean="0">
                <a:solidFill>
                  <a:srgbClr val="002060"/>
                </a:solidFill>
                <a:latin typeface="Arial" panose="020B0604020202020204" pitchFamily="34" charset="0"/>
                <a:cs typeface="Arial" panose="020B0604020202020204" pitchFamily="34" charset="0"/>
              </a:rPr>
              <a:t>Fuente: Elaboración propia con datos de la Dirección General de Ingresos y el INEC.</a:t>
            </a:r>
            <a:endParaRPr lang="es-PA" sz="1200" dirty="0">
              <a:solidFill>
                <a:srgbClr val="002060"/>
              </a:solidFill>
              <a:latin typeface="Arial" panose="020B0604020202020204" pitchFamily="34" charset="0"/>
              <a:cs typeface="Arial" panose="020B0604020202020204" pitchFamily="34" charset="0"/>
            </a:endParaRPr>
          </a:p>
        </p:txBody>
      </p:sp>
      <p:grpSp>
        <p:nvGrpSpPr>
          <p:cNvPr id="6" name="5 Grupo"/>
          <p:cNvGrpSpPr/>
          <p:nvPr/>
        </p:nvGrpSpPr>
        <p:grpSpPr>
          <a:xfrm>
            <a:off x="1815152" y="1275647"/>
            <a:ext cx="1592872" cy="730573"/>
            <a:chOff x="1815152" y="1384830"/>
            <a:chExt cx="1592871" cy="730573"/>
          </a:xfrm>
        </p:grpSpPr>
        <p:sp>
          <p:nvSpPr>
            <p:cNvPr id="4" name="3 CuadroTexto"/>
            <p:cNvSpPr txBox="1"/>
            <p:nvPr/>
          </p:nvSpPr>
          <p:spPr>
            <a:xfrm>
              <a:off x="1815152" y="1384830"/>
              <a:ext cx="1592871" cy="338554"/>
            </a:xfrm>
            <a:prstGeom prst="rect">
              <a:avLst/>
            </a:prstGeom>
            <a:solidFill>
              <a:srgbClr val="FF0000"/>
            </a:solidFill>
            <a:scene3d>
              <a:camera prst="orthographicFront"/>
              <a:lightRig rig="threePt" dir="t"/>
            </a:scene3d>
            <a:sp3d>
              <a:bevelT/>
            </a:sp3d>
          </p:spPr>
          <p:txBody>
            <a:bodyPr wrap="none" rtlCol="0">
              <a:spAutoFit/>
            </a:bodyPr>
            <a:lstStyle/>
            <a:p>
              <a:r>
                <a:rPr lang="es-PA" sz="1600" b="1" dirty="0" smtClean="0">
                  <a:solidFill>
                    <a:schemeClr val="bg1"/>
                  </a:solidFill>
                  <a:latin typeface="Arial" panose="020B0604020202020204" pitchFamily="34" charset="0"/>
                  <a:cs typeface="Arial" panose="020B0604020202020204" pitchFamily="34" charset="0"/>
                </a:rPr>
                <a:t>ENSCAVI</a:t>
              </a:r>
              <a:r>
                <a:rPr lang="es-PA" sz="1600" b="1" dirty="0" smtClean="0">
                  <a:solidFill>
                    <a:schemeClr val="bg1"/>
                  </a:solidFill>
                </a:rPr>
                <a:t>: 9.4%</a:t>
              </a:r>
              <a:endParaRPr lang="es-PA" sz="1600" b="1" dirty="0">
                <a:solidFill>
                  <a:schemeClr val="bg1"/>
                </a:solidFill>
              </a:endParaRPr>
            </a:p>
          </p:txBody>
        </p:sp>
        <p:sp>
          <p:nvSpPr>
            <p:cNvPr id="5" name="4 Flecha abajo"/>
            <p:cNvSpPr/>
            <p:nvPr/>
          </p:nvSpPr>
          <p:spPr>
            <a:xfrm>
              <a:off x="2388358" y="1723384"/>
              <a:ext cx="208001" cy="392019"/>
            </a:xfrm>
            <a:prstGeom prst="downArrow">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grpSp>
      <p:cxnSp>
        <p:nvCxnSpPr>
          <p:cNvPr id="11" name="10 Conector recto"/>
          <p:cNvCxnSpPr/>
          <p:nvPr/>
        </p:nvCxnSpPr>
        <p:spPr>
          <a:xfrm>
            <a:off x="3234519" y="2573560"/>
            <a:ext cx="52953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3881874" y="1992244"/>
            <a:ext cx="1526315" cy="523220"/>
          </a:xfrm>
          <a:prstGeom prst="rect">
            <a:avLst/>
          </a:prstGeom>
          <a:solidFill>
            <a:srgbClr val="FFFF00"/>
          </a:solidFill>
          <a:scene3d>
            <a:camera prst="orthographicFront"/>
            <a:lightRig rig="threePt" dir="t"/>
          </a:scene3d>
          <a:sp3d>
            <a:bevelT/>
          </a:sp3d>
        </p:spPr>
        <p:txBody>
          <a:bodyPr wrap="none" rtlCol="0">
            <a:spAutoFit/>
          </a:bodyPr>
          <a:lstStyle/>
          <a:p>
            <a:r>
              <a:rPr lang="es-PA" sz="1400" b="1" dirty="0" smtClean="0">
                <a:latin typeface="Arial" panose="020B0604020202020204" pitchFamily="34" charset="0"/>
                <a:cs typeface="Arial" panose="020B0604020202020204" pitchFamily="34" charset="0"/>
              </a:rPr>
              <a:t>LEY 13 DE 2008</a:t>
            </a:r>
          </a:p>
          <a:p>
            <a:r>
              <a:rPr lang="es-PA" sz="1400" b="1" dirty="0" smtClean="0">
                <a:latin typeface="Arial" panose="020B0604020202020204" pitchFamily="34" charset="0"/>
                <a:cs typeface="Arial" panose="020B0604020202020204" pitchFamily="34" charset="0"/>
              </a:rPr>
              <a:t>LEY 69 DE 2009</a:t>
            </a:r>
            <a:endParaRPr lang="es-PA" sz="1400" b="1" dirty="0">
              <a:latin typeface="Arial" panose="020B0604020202020204" pitchFamily="34" charset="0"/>
              <a:cs typeface="Arial" panose="020B0604020202020204" pitchFamily="34" charset="0"/>
            </a:endParaRPr>
          </a:p>
        </p:txBody>
      </p:sp>
      <p:grpSp>
        <p:nvGrpSpPr>
          <p:cNvPr id="7" name="6 Grupo"/>
          <p:cNvGrpSpPr/>
          <p:nvPr/>
        </p:nvGrpSpPr>
        <p:grpSpPr>
          <a:xfrm>
            <a:off x="6252950" y="2404284"/>
            <a:ext cx="1344407" cy="730573"/>
            <a:chOff x="1815152" y="1384830"/>
            <a:chExt cx="1344407" cy="730573"/>
          </a:xfrm>
        </p:grpSpPr>
        <p:sp>
          <p:nvSpPr>
            <p:cNvPr id="8" name="7 CuadroTexto"/>
            <p:cNvSpPr txBox="1"/>
            <p:nvPr/>
          </p:nvSpPr>
          <p:spPr>
            <a:xfrm>
              <a:off x="1815152" y="1384830"/>
              <a:ext cx="1344407" cy="338554"/>
            </a:xfrm>
            <a:prstGeom prst="rect">
              <a:avLst/>
            </a:prstGeom>
            <a:solidFill>
              <a:srgbClr val="FF0000"/>
            </a:solidFill>
            <a:scene3d>
              <a:camera prst="orthographicFront"/>
              <a:lightRig rig="threePt" dir="t"/>
            </a:scene3d>
            <a:sp3d>
              <a:bevelT/>
            </a:sp3d>
          </p:spPr>
          <p:txBody>
            <a:bodyPr wrap="none" rtlCol="0">
              <a:spAutoFit/>
            </a:bodyPr>
            <a:lstStyle/>
            <a:p>
              <a:r>
                <a:rPr lang="es-PA" sz="1600" b="1" dirty="0" smtClean="0">
                  <a:solidFill>
                    <a:schemeClr val="bg1"/>
                  </a:solidFill>
                  <a:latin typeface="Arial" panose="020B0604020202020204" pitchFamily="34" charset="0"/>
                  <a:cs typeface="Arial" panose="020B0604020202020204" pitchFamily="34" charset="0"/>
                </a:rPr>
                <a:t>EMTA: </a:t>
              </a:r>
              <a:r>
                <a:rPr lang="es-PA" sz="1600" b="1" dirty="0">
                  <a:solidFill>
                    <a:schemeClr val="bg1"/>
                  </a:solidFill>
                  <a:latin typeface="Arial" panose="020B0604020202020204" pitchFamily="34" charset="0"/>
                  <a:cs typeface="Arial" panose="020B0604020202020204" pitchFamily="34" charset="0"/>
                </a:rPr>
                <a:t>6</a:t>
              </a:r>
              <a:r>
                <a:rPr lang="es-PA" sz="1600" b="1" dirty="0" smtClean="0">
                  <a:solidFill>
                    <a:schemeClr val="bg1"/>
                  </a:solidFill>
                  <a:latin typeface="Arial" panose="020B0604020202020204" pitchFamily="34" charset="0"/>
                  <a:cs typeface="Arial" panose="020B0604020202020204" pitchFamily="34" charset="0"/>
                </a:rPr>
                <a:t>.4%</a:t>
              </a:r>
              <a:endParaRPr lang="es-PA" sz="1600" b="1" dirty="0">
                <a:solidFill>
                  <a:schemeClr val="bg1"/>
                </a:solidFill>
                <a:latin typeface="Arial" panose="020B0604020202020204" pitchFamily="34" charset="0"/>
                <a:cs typeface="Arial" panose="020B0604020202020204" pitchFamily="34" charset="0"/>
              </a:endParaRPr>
            </a:p>
          </p:txBody>
        </p:sp>
        <p:sp>
          <p:nvSpPr>
            <p:cNvPr id="9" name="8 Flecha abajo"/>
            <p:cNvSpPr/>
            <p:nvPr/>
          </p:nvSpPr>
          <p:spPr>
            <a:xfrm>
              <a:off x="2388358" y="1723384"/>
              <a:ext cx="208001" cy="392019"/>
            </a:xfrm>
            <a:prstGeom prst="downArrow">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grpSp>
      <p:sp>
        <p:nvSpPr>
          <p:cNvPr id="12"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14"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15"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24</a:t>
            </a:fld>
            <a:endParaRPr lang="es-PA" dirty="0"/>
          </a:p>
        </p:txBody>
      </p:sp>
    </p:spTree>
    <p:extLst>
      <p:ext uri="{BB962C8B-B14F-4D97-AF65-F5344CB8AC3E}">
        <p14:creationId xmlns:p14="http://schemas.microsoft.com/office/powerpoint/2010/main" val="23260287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noGrp="1"/>
          </p:cNvGraphicFramePr>
          <p:nvPr>
            <p:extLst>
              <p:ext uri="{D42A27DB-BD31-4B8C-83A1-F6EECF244321}">
                <p14:modId xmlns:p14="http://schemas.microsoft.com/office/powerpoint/2010/main" val="3926649507"/>
              </p:ext>
            </p:extLst>
          </p:nvPr>
        </p:nvGraphicFramePr>
        <p:xfrm>
          <a:off x="252413" y="581892"/>
          <a:ext cx="8661400" cy="5438899"/>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143887" y="6009587"/>
            <a:ext cx="7128792" cy="276999"/>
          </a:xfrm>
          <a:prstGeom prst="rect">
            <a:avLst/>
          </a:prstGeom>
          <a:noFill/>
        </p:spPr>
        <p:txBody>
          <a:bodyPr wrap="square" rtlCol="0">
            <a:spAutoFit/>
          </a:bodyPr>
          <a:lstStyle/>
          <a:p>
            <a:r>
              <a:rPr lang="es-PA" sz="1200" b="1" dirty="0" smtClean="0">
                <a:solidFill>
                  <a:srgbClr val="002060"/>
                </a:solidFill>
                <a:latin typeface="Arial" panose="020B0604020202020204" pitchFamily="34" charset="0"/>
                <a:cs typeface="Arial" panose="020B0604020202020204" pitchFamily="34" charset="0"/>
              </a:rPr>
              <a:t>Fuente: Dirección General de Ingresos, Panamá.</a:t>
            </a:r>
            <a:endParaRPr lang="es-PA" sz="1200" b="1" dirty="0">
              <a:solidFill>
                <a:srgbClr val="002060"/>
              </a:solidFill>
              <a:latin typeface="Arial" panose="020B0604020202020204" pitchFamily="34" charset="0"/>
              <a:cs typeface="Arial" panose="020B0604020202020204" pitchFamily="34" charset="0"/>
            </a:endParaRPr>
          </a:p>
        </p:txBody>
      </p:sp>
      <p:sp>
        <p:nvSpPr>
          <p:cNvPr id="4"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6"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25</a:t>
            </a:fld>
            <a:endParaRPr lang="es-PA" dirty="0"/>
          </a:p>
        </p:txBody>
      </p:sp>
    </p:spTree>
    <p:extLst>
      <p:ext uri="{BB962C8B-B14F-4D97-AF65-F5344CB8AC3E}">
        <p14:creationId xmlns:p14="http://schemas.microsoft.com/office/powerpoint/2010/main" val="21046525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noGrp="1"/>
          </p:cNvGraphicFramePr>
          <p:nvPr>
            <p:extLst>
              <p:ext uri="{D42A27DB-BD31-4B8C-83A1-F6EECF244321}">
                <p14:modId xmlns:p14="http://schemas.microsoft.com/office/powerpoint/2010/main" val="3599557619"/>
              </p:ext>
            </p:extLst>
          </p:nvPr>
        </p:nvGraphicFramePr>
        <p:xfrm>
          <a:off x="241300" y="285751"/>
          <a:ext cx="8661400" cy="5758790"/>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143887" y="6009587"/>
            <a:ext cx="7128792" cy="276999"/>
          </a:xfrm>
          <a:prstGeom prst="rect">
            <a:avLst/>
          </a:prstGeom>
          <a:noFill/>
        </p:spPr>
        <p:txBody>
          <a:bodyPr wrap="square" rtlCol="0">
            <a:spAutoFit/>
          </a:bodyPr>
          <a:lstStyle/>
          <a:p>
            <a:r>
              <a:rPr lang="es-PA" sz="1200" b="1" dirty="0" smtClean="0">
                <a:solidFill>
                  <a:srgbClr val="002060"/>
                </a:solidFill>
                <a:latin typeface="Arial" panose="020B0604020202020204" pitchFamily="34" charset="0"/>
                <a:cs typeface="Arial" panose="020B0604020202020204" pitchFamily="34" charset="0"/>
              </a:rPr>
              <a:t>Fuente: Dirección General de Ingresos, Panamá.</a:t>
            </a:r>
            <a:endParaRPr lang="es-PA" sz="1200" b="1" dirty="0">
              <a:solidFill>
                <a:srgbClr val="002060"/>
              </a:solidFill>
              <a:latin typeface="Arial" panose="020B0604020202020204" pitchFamily="34" charset="0"/>
              <a:cs typeface="Arial" panose="020B0604020202020204" pitchFamily="34" charset="0"/>
            </a:endParaRPr>
          </a:p>
        </p:txBody>
      </p:sp>
      <p:sp>
        <p:nvSpPr>
          <p:cNvPr id="4"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6"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26</a:t>
            </a:fld>
            <a:endParaRPr lang="es-PA" dirty="0"/>
          </a:p>
        </p:txBody>
      </p:sp>
    </p:spTree>
    <p:extLst>
      <p:ext uri="{BB962C8B-B14F-4D97-AF65-F5344CB8AC3E}">
        <p14:creationId xmlns:p14="http://schemas.microsoft.com/office/powerpoint/2010/main" val="16932281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noGrp="1"/>
          </p:cNvGraphicFramePr>
          <p:nvPr>
            <p:extLst>
              <p:ext uri="{D42A27DB-BD31-4B8C-83A1-F6EECF244321}">
                <p14:modId xmlns:p14="http://schemas.microsoft.com/office/powerpoint/2010/main" val="86807350"/>
              </p:ext>
            </p:extLst>
          </p:nvPr>
        </p:nvGraphicFramePr>
        <p:xfrm>
          <a:off x="236904" y="471984"/>
          <a:ext cx="8670192" cy="5446903"/>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142441" y="5946725"/>
            <a:ext cx="7128792" cy="276999"/>
          </a:xfrm>
          <a:prstGeom prst="rect">
            <a:avLst/>
          </a:prstGeom>
          <a:noFill/>
        </p:spPr>
        <p:txBody>
          <a:bodyPr wrap="square" rtlCol="0">
            <a:spAutoFit/>
          </a:bodyPr>
          <a:lstStyle/>
          <a:p>
            <a:r>
              <a:rPr lang="es-PA" sz="1200" dirty="0">
                <a:solidFill>
                  <a:srgbClr val="002060"/>
                </a:solidFill>
                <a:latin typeface="Arial" panose="020B0604020202020204" pitchFamily="34" charset="0"/>
                <a:cs typeface="Arial" panose="020B0604020202020204" pitchFamily="34" charset="0"/>
              </a:rPr>
              <a:t>Fuente: </a:t>
            </a:r>
            <a:r>
              <a:rPr lang="es-PA" sz="1200" dirty="0" smtClean="0">
                <a:solidFill>
                  <a:srgbClr val="002060"/>
                </a:solidFill>
                <a:latin typeface="Arial" panose="020B0604020202020204" pitchFamily="34" charset="0"/>
                <a:cs typeface="Arial" panose="020B0604020202020204" pitchFamily="34" charset="0"/>
              </a:rPr>
              <a:t>INEC y Dirección </a:t>
            </a:r>
            <a:r>
              <a:rPr lang="es-PA" sz="1200" dirty="0">
                <a:solidFill>
                  <a:srgbClr val="002060"/>
                </a:solidFill>
                <a:latin typeface="Arial" panose="020B0604020202020204" pitchFamily="34" charset="0"/>
                <a:cs typeface="Arial" panose="020B0604020202020204" pitchFamily="34" charset="0"/>
              </a:rPr>
              <a:t>General de </a:t>
            </a:r>
            <a:r>
              <a:rPr lang="es-PA" sz="1200" dirty="0" smtClean="0">
                <a:solidFill>
                  <a:srgbClr val="002060"/>
                </a:solidFill>
                <a:latin typeface="Arial" panose="020B0604020202020204" pitchFamily="34" charset="0"/>
                <a:cs typeface="Arial" panose="020B0604020202020204" pitchFamily="34" charset="0"/>
              </a:rPr>
              <a:t>Ingresos-Ministerio de Economía y Finanzas.</a:t>
            </a:r>
            <a:endParaRPr lang="es-PA" sz="1200" dirty="0">
              <a:solidFill>
                <a:srgbClr val="002060"/>
              </a:solidFill>
              <a:latin typeface="Arial" panose="020B0604020202020204" pitchFamily="34" charset="0"/>
              <a:cs typeface="Arial" panose="020B0604020202020204" pitchFamily="34" charset="0"/>
            </a:endParaRPr>
          </a:p>
        </p:txBody>
      </p:sp>
      <p:sp>
        <p:nvSpPr>
          <p:cNvPr id="4"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6"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27</a:t>
            </a:fld>
            <a:endParaRPr lang="es-PA" dirty="0"/>
          </a:p>
        </p:txBody>
      </p:sp>
    </p:spTree>
    <p:extLst>
      <p:ext uri="{BB962C8B-B14F-4D97-AF65-F5344CB8AC3E}">
        <p14:creationId xmlns:p14="http://schemas.microsoft.com/office/powerpoint/2010/main" val="304264407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1 Gráfico"/>
          <p:cNvGraphicFramePr>
            <a:graphicFrameLocks noGrp="1"/>
          </p:cNvGraphicFramePr>
          <p:nvPr>
            <p:extLst>
              <p:ext uri="{D42A27DB-BD31-4B8C-83A1-F6EECF244321}">
                <p14:modId xmlns:p14="http://schemas.microsoft.com/office/powerpoint/2010/main" val="1488320579"/>
              </p:ext>
            </p:extLst>
          </p:nvPr>
        </p:nvGraphicFramePr>
        <p:xfrm>
          <a:off x="248017" y="177422"/>
          <a:ext cx="8670192" cy="5854889"/>
        </p:xfrm>
        <a:graphic>
          <a:graphicData uri="http://schemas.openxmlformats.org/drawingml/2006/chart">
            <c:chart xmlns:c="http://schemas.openxmlformats.org/drawingml/2006/chart" xmlns:r="http://schemas.openxmlformats.org/officeDocument/2006/relationships" r:id="rId2"/>
          </a:graphicData>
        </a:graphic>
      </p:graphicFrame>
      <p:sp>
        <p:nvSpPr>
          <p:cNvPr id="4"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6"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28</a:t>
            </a:fld>
            <a:endParaRPr lang="es-PA" dirty="0"/>
          </a:p>
        </p:txBody>
      </p:sp>
    </p:spTree>
    <p:extLst>
      <p:ext uri="{BB962C8B-B14F-4D97-AF65-F5344CB8AC3E}">
        <p14:creationId xmlns:p14="http://schemas.microsoft.com/office/powerpoint/2010/main" val="3711138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t>15/11/18</a:t>
            </a:fld>
            <a:endParaRPr lang="es-PA"/>
          </a:p>
        </p:txBody>
      </p:sp>
      <p:sp>
        <p:nvSpPr>
          <p:cNvPr id="3" name="2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29</a:t>
            </a:fld>
            <a:endParaRPr lang="es-PA"/>
          </a:p>
        </p:txBody>
      </p:sp>
      <p:graphicFrame>
        <p:nvGraphicFramePr>
          <p:cNvPr id="5" name="1 Gráfico"/>
          <p:cNvGraphicFramePr>
            <a:graphicFrameLocks noGrp="1"/>
          </p:cNvGraphicFramePr>
          <p:nvPr>
            <p:extLst>
              <p:ext uri="{D42A27DB-BD31-4B8C-83A1-F6EECF244321}">
                <p14:modId xmlns:p14="http://schemas.microsoft.com/office/powerpoint/2010/main" val="2072720214"/>
              </p:ext>
            </p:extLst>
          </p:nvPr>
        </p:nvGraphicFramePr>
        <p:xfrm>
          <a:off x="236270" y="286988"/>
          <a:ext cx="8671461" cy="6022333"/>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251520" y="6032322"/>
            <a:ext cx="8136904" cy="276999"/>
          </a:xfrm>
          <a:prstGeom prst="rect">
            <a:avLst/>
          </a:prstGeom>
          <a:noFill/>
        </p:spPr>
        <p:txBody>
          <a:bodyPr wrap="square" rtlCol="0">
            <a:spAutoFit/>
          </a:bodyPr>
          <a:lstStyle/>
          <a:p>
            <a:r>
              <a:rPr lang="es-PA" sz="1200" dirty="0" smtClean="0"/>
              <a:t>Fuente: Sistema de consulta estadística de comercio exterior. http</a:t>
            </a:r>
            <a:r>
              <a:rPr lang="es-PA" sz="1200" dirty="0"/>
              <a:t>://www.contraloria.gob.pa/inec/ComercioExterior/</a:t>
            </a:r>
          </a:p>
        </p:txBody>
      </p:sp>
      <p:sp>
        <p:nvSpPr>
          <p:cNvPr id="7" name="6 CuadroTexto"/>
          <p:cNvSpPr txBox="1"/>
          <p:nvPr/>
        </p:nvSpPr>
        <p:spPr>
          <a:xfrm>
            <a:off x="1043608" y="5454517"/>
            <a:ext cx="4464496" cy="369332"/>
          </a:xfrm>
          <a:prstGeom prst="rect">
            <a:avLst/>
          </a:prstGeom>
          <a:solidFill>
            <a:schemeClr val="bg1"/>
          </a:solidFill>
        </p:spPr>
        <p:txBody>
          <a:bodyPr wrap="square" rtlCol="0">
            <a:spAutoFit/>
          </a:bodyPr>
          <a:lstStyle/>
          <a:p>
            <a:r>
              <a:rPr lang="es-PA" dirty="0" smtClean="0"/>
              <a:t>89% corresponden a Honduras y Guatemala.</a:t>
            </a:r>
            <a:endParaRPr lang="es-PA" dirty="0"/>
          </a:p>
        </p:txBody>
      </p:sp>
    </p:spTree>
    <p:extLst>
      <p:ext uri="{BB962C8B-B14F-4D97-AF65-F5344CB8AC3E}">
        <p14:creationId xmlns:p14="http://schemas.microsoft.com/office/powerpoint/2010/main" val="88608971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53780687"/>
              </p:ext>
            </p:extLst>
          </p:nvPr>
        </p:nvGraphicFramePr>
        <p:xfrm>
          <a:off x="1259632" y="1973158"/>
          <a:ext cx="6552728" cy="4048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1547664" y="500480"/>
            <a:ext cx="6120680" cy="1200329"/>
          </a:xfrm>
          <a:prstGeom prst="rect">
            <a:avLst/>
          </a:prstGeom>
          <a:solidFill>
            <a:schemeClr val="accent2">
              <a:alpha val="50000"/>
            </a:schemeClr>
          </a:solidFill>
          <a:scene3d>
            <a:camera prst="orthographicFront"/>
            <a:lightRig rig="threePt" dir="t"/>
          </a:scene3d>
          <a:sp3d>
            <a:bevelT/>
          </a:sp3d>
        </p:spPr>
        <p:txBody>
          <a:bodyPr wrap="square" rtlCol="0">
            <a:spAutoFit/>
          </a:bodyPr>
          <a:lstStyle/>
          <a:p>
            <a:pPr algn="ctr"/>
            <a:r>
              <a:rPr lang="es-PA" sz="3600" dirty="0" smtClean="0"/>
              <a:t>Directrices del artículo 15 del FCTC</a:t>
            </a:r>
            <a:endParaRPr lang="es-PA" sz="3600" dirty="0"/>
          </a:p>
        </p:txBody>
      </p:sp>
      <p:sp>
        <p:nvSpPr>
          <p:cNvPr id="5" name="4 Marcador de pie de página"/>
          <p:cNvSpPr>
            <a:spLocks noGrp="1"/>
          </p:cNvSpPr>
          <p:nvPr>
            <p:ph type="ftr" sz="quarter" idx="11"/>
          </p:nvPr>
        </p:nvSpPr>
        <p:spPr>
          <a:xfrm>
            <a:off x="3124200" y="6356353"/>
            <a:ext cx="2895600" cy="365125"/>
          </a:xfrm>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3 Marcador de fecha"/>
          <p:cNvSpPr>
            <a:spLocks noGrp="1"/>
          </p:cNvSpPr>
          <p:nvPr>
            <p:ph type="dt" sz="half" idx="10"/>
          </p:nvPr>
        </p:nvSpPr>
        <p:spPr>
          <a:xfrm>
            <a:off x="457200" y="6356353"/>
            <a:ext cx="2133600" cy="365125"/>
          </a:xfrm>
        </p:spPr>
        <p:txBody>
          <a:bodyPr/>
          <a:lstStyle/>
          <a:p>
            <a:fld id="{84A09272-6CBC-4C26-A041-0CB965923018}" type="datetime1">
              <a:rPr lang="es-PA" smtClean="0">
                <a:solidFill>
                  <a:prstClr val="black">
                    <a:tint val="75000"/>
                  </a:prstClr>
                </a:solidFill>
              </a:rPr>
              <a:pPr/>
              <a:t>15/11/18</a:t>
            </a:fld>
            <a:endParaRPr lang="es-PA" dirty="0">
              <a:solidFill>
                <a:prstClr val="black">
                  <a:tint val="75000"/>
                </a:prstClr>
              </a:solidFill>
            </a:endParaRPr>
          </a:p>
        </p:txBody>
      </p:sp>
      <p:sp>
        <p:nvSpPr>
          <p:cNvPr id="7"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3</a:t>
            </a:fld>
            <a:endParaRPr lang="es-PA">
              <a:solidFill>
                <a:prstClr val="black">
                  <a:tint val="75000"/>
                </a:prstClr>
              </a:solidFill>
            </a:endParaRPr>
          </a:p>
        </p:txBody>
      </p:sp>
      <p:sp>
        <p:nvSpPr>
          <p:cNvPr id="8" name="7 CuadroTexto"/>
          <p:cNvSpPr txBox="1"/>
          <p:nvPr/>
        </p:nvSpPr>
        <p:spPr>
          <a:xfrm>
            <a:off x="1475656" y="6084004"/>
            <a:ext cx="2664296" cy="369332"/>
          </a:xfrm>
          <a:prstGeom prst="rect">
            <a:avLst/>
          </a:prstGeom>
          <a:noFill/>
        </p:spPr>
        <p:txBody>
          <a:bodyPr wrap="square" rtlCol="0">
            <a:spAutoFit/>
          </a:bodyPr>
          <a:lstStyle/>
          <a:p>
            <a:r>
              <a:rPr lang="es-PA" dirty="0" smtClean="0"/>
              <a:t>Fuente: Referencia [1]</a:t>
            </a:r>
            <a:endParaRPr lang="es-PA" dirty="0"/>
          </a:p>
        </p:txBody>
      </p:sp>
    </p:spTree>
    <p:extLst>
      <p:ext uri="{BB962C8B-B14F-4D97-AF65-F5344CB8AC3E}">
        <p14:creationId xmlns:p14="http://schemas.microsoft.com/office/powerpoint/2010/main" val="412785917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30</a:t>
            </a:fld>
            <a:endParaRPr lang="es-PA">
              <a:solidFill>
                <a:prstClr val="black">
                  <a:tint val="75000"/>
                </a:prstClr>
              </a:solidFill>
            </a:endParaRPr>
          </a:p>
        </p:txBody>
      </p:sp>
      <p:sp>
        <p:nvSpPr>
          <p:cNvPr id="5" name="Rectangle 2"/>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graphicFrame>
        <p:nvGraphicFramePr>
          <p:cNvPr id="6" name="5 Objeto"/>
          <p:cNvGraphicFramePr>
            <a:graphicFrameLocks noChangeAspect="1"/>
          </p:cNvGraphicFramePr>
          <p:nvPr>
            <p:extLst>
              <p:ext uri="{D42A27DB-BD31-4B8C-83A1-F6EECF244321}">
                <p14:modId xmlns:p14="http://schemas.microsoft.com/office/powerpoint/2010/main" val="1921857510"/>
              </p:ext>
            </p:extLst>
          </p:nvPr>
        </p:nvGraphicFramePr>
        <p:xfrm>
          <a:off x="1188095" y="692696"/>
          <a:ext cx="7272337" cy="5329238"/>
        </p:xfrm>
        <a:graphic>
          <a:graphicData uri="http://schemas.openxmlformats.org/presentationml/2006/ole">
            <mc:AlternateContent xmlns:mc="http://schemas.openxmlformats.org/markup-compatibility/2006">
              <mc:Choice xmlns:v="urn:schemas-microsoft-com:vml" Requires="v">
                <p:oleObj spid="_x0000_s2150" name="Presentación" r:id="rId3" imgW="4399751" imgH="3299308" progId="PowerPoint.Show.12">
                  <p:embed/>
                </p:oleObj>
              </mc:Choice>
              <mc:Fallback>
                <p:oleObj name="Presentación" r:id="rId3" imgW="4399751" imgH="3299308" progId="PowerPoint.Show.12">
                  <p:embed/>
                  <p:pic>
                    <p:nvPicPr>
                      <p:cNvPr id="0" name=""/>
                      <p:cNvPicPr>
                        <a:picLocks noChangeAspect="1" noChangeArrowheads="1"/>
                      </p:cNvPicPr>
                      <p:nvPr/>
                    </p:nvPicPr>
                    <p:blipFill>
                      <a:blip r:embed="rId4"/>
                      <a:srcRect/>
                      <a:stretch>
                        <a:fillRect/>
                      </a:stretch>
                    </p:blipFill>
                    <p:spPr bwMode="auto">
                      <a:xfrm>
                        <a:off x="1188095" y="692696"/>
                        <a:ext cx="7272337" cy="5329238"/>
                      </a:xfrm>
                      <a:prstGeom prst="rect">
                        <a:avLst/>
                      </a:prstGeom>
                      <a:solidFill>
                        <a:schemeClr val="accent1">
                          <a:alpha val="0"/>
                        </a:schemeClr>
                      </a:solidFill>
                      <a:ln w="0">
                        <a:solidFill>
                          <a:schemeClr val="tx1"/>
                        </a:solidFill>
                      </a:ln>
                    </p:spPr>
                  </p:pic>
                </p:oleObj>
              </mc:Fallback>
            </mc:AlternateContent>
          </a:graphicData>
        </a:graphic>
      </p:graphicFrame>
    </p:spTree>
    <p:extLst>
      <p:ext uri="{BB962C8B-B14F-4D97-AF65-F5344CB8AC3E}">
        <p14:creationId xmlns:p14="http://schemas.microsoft.com/office/powerpoint/2010/main" val="1018089858"/>
      </p:ext>
    </p:extLst>
  </p:cSld>
  <p:clrMapOvr>
    <a:masterClrMapping/>
  </p:clrMapOvr>
  <mc:AlternateContent xmlns:mc="http://schemas.openxmlformats.org/markup-compatibility/2006" xmlns:p14="http://schemas.microsoft.com/office/powerpoint/2010/main">
    <mc:Choice Requires="p14">
      <p:transition spd="slow" p14:dur="2000" advClick="0">
        <p14:prism/>
      </p:transition>
    </mc:Choice>
    <mc:Fallback xmlns="">
      <p:transition spd="slow"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t>15/11/18</a:t>
            </a:fld>
            <a:endParaRPr lang="es-PA"/>
          </a:p>
        </p:txBody>
      </p:sp>
      <p:sp>
        <p:nvSpPr>
          <p:cNvPr id="3" name="2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31</a:t>
            </a:fld>
            <a:endParaRPr lang="es-PA"/>
          </a:p>
        </p:txBody>
      </p:sp>
      <p:graphicFrame>
        <p:nvGraphicFramePr>
          <p:cNvPr id="5" name="1 Gráfico"/>
          <p:cNvGraphicFramePr>
            <a:graphicFrameLocks noGrp="1"/>
          </p:cNvGraphicFramePr>
          <p:nvPr>
            <p:extLst>
              <p:ext uri="{D42A27DB-BD31-4B8C-83A1-F6EECF244321}">
                <p14:modId xmlns:p14="http://schemas.microsoft.com/office/powerpoint/2010/main" val="3175454859"/>
              </p:ext>
            </p:extLst>
          </p:nvPr>
        </p:nvGraphicFramePr>
        <p:xfrm>
          <a:off x="242455" y="286987"/>
          <a:ext cx="8659091" cy="5446269"/>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5508104" y="4633137"/>
            <a:ext cx="2771800" cy="738664"/>
          </a:xfrm>
          <a:prstGeom prst="rect">
            <a:avLst/>
          </a:prstGeom>
          <a:noFill/>
        </p:spPr>
        <p:txBody>
          <a:bodyPr wrap="square" rtlCol="0">
            <a:spAutoFit/>
          </a:bodyPr>
          <a:lstStyle/>
          <a:p>
            <a:pPr algn="ctr"/>
            <a:r>
              <a:rPr lang="es-PA" sz="1400" b="1" dirty="0" smtClean="0"/>
              <a:t>53.2% de la venta legal se distribuye entre las siete marcas que dominan el mercado</a:t>
            </a:r>
            <a:endParaRPr lang="es-PA" sz="1400" b="1" dirty="0"/>
          </a:p>
        </p:txBody>
      </p:sp>
      <p:sp>
        <p:nvSpPr>
          <p:cNvPr id="7" name="6 CuadroTexto"/>
          <p:cNvSpPr txBox="1"/>
          <p:nvPr/>
        </p:nvSpPr>
        <p:spPr>
          <a:xfrm>
            <a:off x="1619672" y="1772817"/>
            <a:ext cx="2304256" cy="276999"/>
          </a:xfrm>
          <a:prstGeom prst="rect">
            <a:avLst/>
          </a:prstGeom>
          <a:noFill/>
        </p:spPr>
        <p:txBody>
          <a:bodyPr wrap="square" rtlCol="0">
            <a:spAutoFit/>
          </a:bodyPr>
          <a:lstStyle/>
          <a:p>
            <a:r>
              <a:rPr lang="es-PA" sz="1200" b="1" dirty="0" smtClean="0"/>
              <a:t>Compra ilícita total: 36.3%</a:t>
            </a:r>
            <a:endParaRPr lang="es-PA" sz="1200" b="1" dirty="0"/>
          </a:p>
        </p:txBody>
      </p:sp>
      <p:sp>
        <p:nvSpPr>
          <p:cNvPr id="9" name="8 CuadroTexto"/>
          <p:cNvSpPr txBox="1"/>
          <p:nvPr/>
        </p:nvSpPr>
        <p:spPr>
          <a:xfrm>
            <a:off x="179512" y="5805265"/>
            <a:ext cx="7848872" cy="369332"/>
          </a:xfrm>
          <a:prstGeom prst="rect">
            <a:avLst/>
          </a:prstGeom>
          <a:noFill/>
        </p:spPr>
        <p:txBody>
          <a:bodyPr wrap="square" rtlCol="0">
            <a:spAutoFit/>
          </a:bodyPr>
          <a:lstStyle/>
          <a:p>
            <a:r>
              <a:rPr lang="es-PA" dirty="0" smtClean="0"/>
              <a:t>Fuente: MINSA-ICGES. Encuesta Mundial de Tabaco en Adultos, 2013.</a:t>
            </a:r>
            <a:endParaRPr lang="es-PA" dirty="0"/>
          </a:p>
        </p:txBody>
      </p:sp>
    </p:spTree>
    <p:extLst>
      <p:ext uri="{BB962C8B-B14F-4D97-AF65-F5344CB8AC3E}">
        <p14:creationId xmlns:p14="http://schemas.microsoft.com/office/powerpoint/2010/main" val="32008989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t>15/11/18</a:t>
            </a:fld>
            <a:endParaRPr lang="es-PA"/>
          </a:p>
        </p:txBody>
      </p:sp>
      <p:sp>
        <p:nvSpPr>
          <p:cNvPr id="3" name="2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32</a:t>
            </a:fld>
            <a:endParaRPr lang="es-PA"/>
          </a:p>
        </p:txBody>
      </p:sp>
      <p:graphicFrame>
        <p:nvGraphicFramePr>
          <p:cNvPr id="5" name="1 Gráfico"/>
          <p:cNvGraphicFramePr>
            <a:graphicFrameLocks/>
          </p:cNvGraphicFramePr>
          <p:nvPr>
            <p:extLst>
              <p:ext uri="{D42A27DB-BD31-4B8C-83A1-F6EECF244321}">
                <p14:modId xmlns:p14="http://schemas.microsoft.com/office/powerpoint/2010/main" val="1146995123"/>
              </p:ext>
            </p:extLst>
          </p:nvPr>
        </p:nvGraphicFramePr>
        <p:xfrm>
          <a:off x="539552" y="1196753"/>
          <a:ext cx="8064896" cy="4608511"/>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467544" y="5877273"/>
            <a:ext cx="5184576" cy="369332"/>
          </a:xfrm>
          <a:prstGeom prst="rect">
            <a:avLst/>
          </a:prstGeom>
          <a:noFill/>
        </p:spPr>
        <p:txBody>
          <a:bodyPr wrap="square" rtlCol="0">
            <a:spAutoFit/>
          </a:bodyPr>
          <a:lstStyle/>
          <a:p>
            <a:r>
              <a:rPr lang="es-PA" dirty="0" smtClean="0"/>
              <a:t>Fuente: ICGES. Encuesta de marcas 2012. n=1,712.</a:t>
            </a:r>
            <a:endParaRPr lang="es-PA" dirty="0"/>
          </a:p>
        </p:txBody>
      </p:sp>
      <p:sp>
        <p:nvSpPr>
          <p:cNvPr id="9" name="8 CuadroTexto"/>
          <p:cNvSpPr txBox="1"/>
          <p:nvPr/>
        </p:nvSpPr>
        <p:spPr>
          <a:xfrm>
            <a:off x="611560" y="260648"/>
            <a:ext cx="7920880" cy="830997"/>
          </a:xfrm>
          <a:prstGeom prst="rect">
            <a:avLst/>
          </a:prstGeom>
          <a:solidFill>
            <a:schemeClr val="accent2">
              <a:alpha val="50000"/>
            </a:schemeClr>
          </a:solidFill>
          <a:scene3d>
            <a:camera prst="orthographicFront"/>
            <a:lightRig rig="threePt" dir="t"/>
          </a:scene3d>
          <a:sp3d>
            <a:bevelT/>
          </a:sp3d>
        </p:spPr>
        <p:txBody>
          <a:bodyPr wrap="square" rtlCol="0">
            <a:spAutoFit/>
          </a:bodyPr>
          <a:lstStyle/>
          <a:p>
            <a:pPr algn="ctr"/>
            <a:r>
              <a:rPr lang="es-PA" sz="2400" dirty="0" smtClean="0"/>
              <a:t>Precios posteriores al aumento del ISC:  ¿Existencia de </a:t>
            </a:r>
            <a:r>
              <a:rPr lang="es-PA" sz="2400" dirty="0" err="1" smtClean="0"/>
              <a:t>Over-Shifting</a:t>
            </a:r>
            <a:r>
              <a:rPr lang="es-PA" sz="2400" dirty="0" smtClean="0"/>
              <a:t>/</a:t>
            </a:r>
            <a:r>
              <a:rPr lang="es-PA" sz="2400" dirty="0" err="1" smtClean="0"/>
              <a:t>Under-Shifting</a:t>
            </a:r>
            <a:r>
              <a:rPr lang="es-PA" sz="2400" dirty="0" smtClean="0"/>
              <a:t>?)</a:t>
            </a:r>
            <a:endParaRPr lang="es-PA" sz="2400" dirty="0"/>
          </a:p>
        </p:txBody>
      </p:sp>
    </p:spTree>
    <p:extLst>
      <p:ext uri="{BB962C8B-B14F-4D97-AF65-F5344CB8AC3E}">
        <p14:creationId xmlns:p14="http://schemas.microsoft.com/office/powerpoint/2010/main" val="46060371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226" y="448963"/>
            <a:ext cx="8083551" cy="1194486"/>
          </a:xfrm>
          <a:solidFill>
            <a:schemeClr val="accent2">
              <a:alpha val="50000"/>
            </a:schemeClr>
          </a:solidFill>
          <a:scene3d>
            <a:camera prst="orthographicFront"/>
            <a:lightRig rig="threePt" dir="t"/>
          </a:scene3d>
          <a:sp3d>
            <a:bevelT/>
          </a:sp3d>
        </p:spPr>
        <p:txBody>
          <a:bodyPr>
            <a:normAutofit fontScale="90000"/>
          </a:bodyPr>
          <a:lstStyle/>
          <a:p>
            <a:pPr algn="ctr"/>
            <a:r>
              <a:rPr lang="es-PA" sz="2400" b="1" dirty="0">
                <a:solidFill>
                  <a:srgbClr val="002060"/>
                </a:solidFill>
                <a:latin typeface="Arial" panose="020B0604020202020204" pitchFamily="34" charset="0"/>
                <a:cs typeface="Arial" panose="020B0604020202020204" pitchFamily="34" charset="0"/>
              </a:rPr>
              <a:t>Distribución de los fumadores que compran cigarrillos legales e ilegales en función de los precios promedio </a:t>
            </a:r>
            <a:r>
              <a:rPr lang="es-PA" sz="2400" b="1" dirty="0" smtClean="0">
                <a:solidFill>
                  <a:srgbClr val="002060"/>
                </a:solidFill>
                <a:latin typeface="Arial" panose="020B0604020202020204" pitchFamily="34" charset="0"/>
                <a:cs typeface="Arial" panose="020B0604020202020204" pitchFamily="34" charset="0"/>
              </a:rPr>
              <a:t/>
            </a:r>
            <a:br>
              <a:rPr lang="es-PA" sz="2400" b="1" dirty="0" smtClean="0">
                <a:solidFill>
                  <a:srgbClr val="002060"/>
                </a:solidFill>
                <a:latin typeface="Arial" panose="020B0604020202020204" pitchFamily="34" charset="0"/>
                <a:cs typeface="Arial" panose="020B0604020202020204" pitchFamily="34" charset="0"/>
              </a:rPr>
            </a:br>
            <a:r>
              <a:rPr lang="es-PA" sz="2400" b="1" dirty="0" smtClean="0">
                <a:solidFill>
                  <a:srgbClr val="002060"/>
                </a:solidFill>
                <a:latin typeface="Arial" panose="020B0604020202020204" pitchFamily="34" charset="0"/>
                <a:cs typeface="Arial" panose="020B0604020202020204" pitchFamily="34" charset="0"/>
              </a:rPr>
              <a:t>por </a:t>
            </a:r>
            <a:r>
              <a:rPr lang="es-PA" sz="2400" b="1" dirty="0">
                <a:solidFill>
                  <a:srgbClr val="002060"/>
                </a:solidFill>
                <a:latin typeface="Arial" panose="020B0604020202020204" pitchFamily="34" charset="0"/>
                <a:cs typeface="Arial" panose="020B0604020202020204" pitchFamily="34" charset="0"/>
              </a:rPr>
              <a:t>cajetilla y </a:t>
            </a:r>
            <a:r>
              <a:rPr lang="es-PA" sz="2400" b="1" dirty="0" smtClean="0">
                <a:solidFill>
                  <a:srgbClr val="002060"/>
                </a:solidFill>
                <a:latin typeface="Arial" panose="020B0604020202020204" pitchFamily="34" charset="0"/>
                <a:cs typeface="Arial" panose="020B0604020202020204" pitchFamily="34" charset="0"/>
              </a:rPr>
              <a:t>marca. Año:2015</a:t>
            </a:r>
            <a:endParaRPr lang="es-PA" sz="2400" b="1" dirty="0">
              <a:solidFill>
                <a:srgbClr val="002060"/>
              </a:solidFill>
              <a:latin typeface="Arial" panose="020B0604020202020204" pitchFamily="34" charset="0"/>
              <a:cs typeface="Arial" panose="020B0604020202020204" pitchFamily="34" charset="0"/>
            </a:endParaRPr>
          </a:p>
        </p:txBody>
      </p:sp>
      <p:sp>
        <p:nvSpPr>
          <p:cNvPr id="5" name="4 CuadroTexto"/>
          <p:cNvSpPr txBox="1"/>
          <p:nvPr/>
        </p:nvSpPr>
        <p:spPr>
          <a:xfrm>
            <a:off x="119693" y="5474049"/>
            <a:ext cx="4955060" cy="276999"/>
          </a:xfrm>
          <a:prstGeom prst="rect">
            <a:avLst/>
          </a:prstGeom>
          <a:noFill/>
        </p:spPr>
        <p:txBody>
          <a:bodyPr wrap="square" rtlCol="0">
            <a:spAutoFit/>
          </a:bodyPr>
          <a:lstStyle/>
          <a:p>
            <a:r>
              <a:rPr lang="es-PA" sz="1200" dirty="0" smtClean="0">
                <a:solidFill>
                  <a:srgbClr val="002060"/>
                </a:solidFill>
                <a:latin typeface="Arial" panose="020B0604020202020204" pitchFamily="34" charset="0"/>
                <a:cs typeface="Arial" panose="020B0604020202020204" pitchFamily="34" charset="0"/>
              </a:rPr>
              <a:t>Fuente: Encuesta de marcas 2015. n=1,712.</a:t>
            </a:r>
            <a:endParaRPr lang="es-PA" sz="1200" dirty="0">
              <a:solidFill>
                <a:srgbClr val="002060"/>
              </a:solidFill>
              <a:latin typeface="Arial" panose="020B0604020202020204" pitchFamily="34" charset="0"/>
              <a:cs typeface="Arial" panose="020B0604020202020204" pitchFamily="34" charset="0"/>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7" y="2188958"/>
            <a:ext cx="8736228"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t>15/11/18</a:t>
            </a:fld>
            <a:endParaRPr lang="es-PA"/>
          </a:p>
        </p:txBody>
      </p:sp>
      <p:sp>
        <p:nvSpPr>
          <p:cNvPr id="7" name="2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8"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33</a:t>
            </a:fld>
            <a:endParaRPr lang="es-PA" dirty="0"/>
          </a:p>
        </p:txBody>
      </p:sp>
    </p:spTree>
    <p:extLst>
      <p:ext uri="{BB962C8B-B14F-4D97-AF65-F5344CB8AC3E}">
        <p14:creationId xmlns:p14="http://schemas.microsoft.com/office/powerpoint/2010/main" val="287748786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a:xfrm>
            <a:off x="457200" y="163766"/>
            <a:ext cx="8229600" cy="968999"/>
          </a:xfrm>
          <a:solidFill>
            <a:schemeClr val="accent2">
              <a:alpha val="50000"/>
            </a:schemeClr>
          </a:solidFill>
          <a:scene3d>
            <a:camera prst="orthographicFront"/>
            <a:lightRig rig="threePt" dir="t"/>
          </a:scene3d>
          <a:sp3d>
            <a:bevelT/>
          </a:sp3d>
        </p:spPr>
        <p:txBody>
          <a:bodyPr>
            <a:normAutofit fontScale="90000"/>
          </a:bodyPr>
          <a:lstStyle/>
          <a:p>
            <a:pPr algn="ctr"/>
            <a:r>
              <a:rPr lang="es-PA" altLang="es-PA" sz="3200" b="1" dirty="0" smtClean="0">
                <a:solidFill>
                  <a:srgbClr val="002060"/>
                </a:solidFill>
                <a:latin typeface="Arial" panose="020B0604020202020204" pitchFamily="34" charset="0"/>
                <a:cs typeface="Arial" panose="020B0604020202020204" pitchFamily="34" charset="0"/>
              </a:rPr>
              <a:t>Evolución de las importaciones de cigarrillos </a:t>
            </a:r>
            <a:br>
              <a:rPr lang="es-PA" altLang="es-PA" sz="3200" b="1" dirty="0" smtClean="0">
                <a:solidFill>
                  <a:srgbClr val="002060"/>
                </a:solidFill>
                <a:latin typeface="Arial" panose="020B0604020202020204" pitchFamily="34" charset="0"/>
                <a:cs typeface="Arial" panose="020B0604020202020204" pitchFamily="34" charset="0"/>
              </a:rPr>
            </a:br>
            <a:r>
              <a:rPr lang="es-PA" altLang="es-PA" sz="3200" b="1" dirty="0" smtClean="0">
                <a:solidFill>
                  <a:srgbClr val="002060"/>
                </a:solidFill>
                <a:latin typeface="Arial" panose="020B0604020202020204" pitchFamily="34" charset="0"/>
                <a:cs typeface="Arial" panose="020B0604020202020204" pitchFamily="34" charset="0"/>
              </a:rPr>
              <a:t>y evasión fiscal. 2016</a:t>
            </a:r>
          </a:p>
        </p:txBody>
      </p:sp>
      <p:sp>
        <p:nvSpPr>
          <p:cNvPr id="3" name="2 CuadroTexto"/>
          <p:cNvSpPr txBox="1"/>
          <p:nvPr/>
        </p:nvSpPr>
        <p:spPr>
          <a:xfrm>
            <a:off x="520712" y="6043393"/>
            <a:ext cx="8280920" cy="276999"/>
          </a:xfrm>
          <a:prstGeom prst="rect">
            <a:avLst/>
          </a:prstGeom>
          <a:noFill/>
        </p:spPr>
        <p:txBody>
          <a:bodyPr wrap="square" rtlCol="0">
            <a:spAutoFit/>
          </a:bodyPr>
          <a:lstStyle/>
          <a:p>
            <a:r>
              <a:rPr lang="es-PA" sz="1200" dirty="0" smtClean="0">
                <a:solidFill>
                  <a:srgbClr val="002060"/>
                </a:solidFill>
                <a:latin typeface="Arial" panose="020B0604020202020204" pitchFamily="34" charset="0"/>
                <a:cs typeface="Arial" panose="020B0604020202020204" pitchFamily="34" charset="0"/>
              </a:rPr>
              <a:t>Fuente: Elaboración propia con datos de la Dirección General de Ingresos y el INEC.</a:t>
            </a:r>
            <a:endParaRPr lang="es-PA" sz="1200" dirty="0">
              <a:solidFill>
                <a:srgbClr val="002060"/>
              </a:solidFill>
              <a:latin typeface="Arial" panose="020B0604020202020204" pitchFamily="34" charset="0"/>
              <a:cs typeface="Arial" panose="020B0604020202020204" pitchFamily="34" charset="0"/>
            </a:endParaRPr>
          </a:p>
        </p:txBody>
      </p:sp>
      <p:graphicFrame>
        <p:nvGraphicFramePr>
          <p:cNvPr id="6" name="1 Gráfico"/>
          <p:cNvGraphicFramePr>
            <a:graphicFrameLocks noGrp="1"/>
          </p:cNvGraphicFramePr>
          <p:nvPr>
            <p:extLst>
              <p:ext uri="{D42A27DB-BD31-4B8C-83A1-F6EECF244321}">
                <p14:modId xmlns:p14="http://schemas.microsoft.com/office/powerpoint/2010/main" val="3358886574"/>
              </p:ext>
            </p:extLst>
          </p:nvPr>
        </p:nvGraphicFramePr>
        <p:xfrm>
          <a:off x="637758" y="1197734"/>
          <a:ext cx="7890711" cy="4881634"/>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4 Conector recto"/>
          <p:cNvCxnSpPr/>
          <p:nvPr/>
        </p:nvCxnSpPr>
        <p:spPr>
          <a:xfrm>
            <a:off x="3507475" y="1760562"/>
            <a:ext cx="0" cy="2879678"/>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5868539" y="1760562"/>
            <a:ext cx="0" cy="2879678"/>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7"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8" name="4 Marcador de pie de página"/>
          <p:cNvSpPr>
            <a:spLocks noGrp="1"/>
          </p:cNvSpPr>
          <p:nvPr>
            <p:ph type="ftr" sz="quarter" idx="11"/>
          </p:nvPr>
        </p:nvSpPr>
        <p:spPr>
          <a:xfrm>
            <a:off x="3124200" y="6356353"/>
            <a:ext cx="2895600" cy="365125"/>
          </a:xfrm>
        </p:spPr>
        <p:txBody>
          <a:bodyPr/>
          <a:lstStyle/>
          <a:p>
            <a:r>
              <a:rPr lang="es-PA" dirty="0" smtClean="0"/>
              <a:t>ICGES-MINSA</a:t>
            </a:r>
            <a:endParaRPr lang="es-PA" dirty="0"/>
          </a:p>
        </p:txBody>
      </p:sp>
      <p:sp>
        <p:nvSpPr>
          <p:cNvPr id="9"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34</a:t>
            </a:fld>
            <a:endParaRPr lang="es-PA" dirty="0"/>
          </a:p>
        </p:txBody>
      </p:sp>
    </p:spTree>
    <p:extLst>
      <p:ext uri="{BB962C8B-B14F-4D97-AF65-F5344CB8AC3E}">
        <p14:creationId xmlns:p14="http://schemas.microsoft.com/office/powerpoint/2010/main" val="322684358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D605C442-2E0A-4CCB-A66D-4415E7A59687}" type="datetime1">
              <a:rPr lang="es-PA" smtClean="0"/>
              <a:t>15/11/18</a:t>
            </a:fld>
            <a:endParaRPr lang="es-PA"/>
          </a:p>
        </p:txBody>
      </p:sp>
      <p:sp>
        <p:nvSpPr>
          <p:cNvPr id="4" name="3 Marcador de pie de página"/>
          <p:cNvSpPr>
            <a:spLocks noGrp="1"/>
          </p:cNvSpPr>
          <p:nvPr>
            <p:ph type="ftr" sz="quarter" idx="11"/>
          </p:nvPr>
        </p:nvSpPr>
        <p:spPr/>
        <p:txBody>
          <a:bodyPr/>
          <a:lstStyle/>
          <a:p>
            <a:r>
              <a:rPr lang="es-PA" smtClean="0"/>
              <a:t>ICGES-MINSA</a:t>
            </a:r>
            <a:endParaRPr lang="es-PA" dirty="0"/>
          </a:p>
        </p:txBody>
      </p:sp>
      <p:sp>
        <p:nvSpPr>
          <p:cNvPr id="5" name="4 Marcador de número de diapositiva"/>
          <p:cNvSpPr>
            <a:spLocks noGrp="1"/>
          </p:cNvSpPr>
          <p:nvPr>
            <p:ph type="sldNum" sz="quarter" idx="12"/>
          </p:nvPr>
        </p:nvSpPr>
        <p:spPr/>
        <p:txBody>
          <a:bodyPr/>
          <a:lstStyle/>
          <a:p>
            <a:fld id="{21EBDC2E-B5E0-4ED2-9E40-9109A4CC8303}" type="slidenum">
              <a:rPr lang="es-PA" smtClean="0"/>
              <a:pPr/>
              <a:t>35</a:t>
            </a:fld>
            <a:endParaRPr lang="es-PA"/>
          </a:p>
        </p:txBody>
      </p:sp>
      <p:graphicFrame>
        <p:nvGraphicFramePr>
          <p:cNvPr id="6" name="1 Gráfico"/>
          <p:cNvGraphicFramePr>
            <a:graphicFrameLocks noGrp="1"/>
          </p:cNvGraphicFramePr>
          <p:nvPr>
            <p:extLst>
              <p:ext uri="{D42A27DB-BD31-4B8C-83A1-F6EECF244321}">
                <p14:modId xmlns:p14="http://schemas.microsoft.com/office/powerpoint/2010/main" val="375962462"/>
              </p:ext>
            </p:extLst>
          </p:nvPr>
        </p:nvGraphicFramePr>
        <p:xfrm>
          <a:off x="236904" y="251357"/>
          <a:ext cx="8670192"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179512" y="6011997"/>
            <a:ext cx="7848872" cy="369332"/>
          </a:xfrm>
          <a:prstGeom prst="rect">
            <a:avLst/>
          </a:prstGeom>
          <a:noFill/>
        </p:spPr>
        <p:txBody>
          <a:bodyPr wrap="square" rtlCol="0">
            <a:spAutoFit/>
          </a:bodyPr>
          <a:lstStyle/>
          <a:p>
            <a:r>
              <a:rPr lang="es-PA" dirty="0" smtClean="0"/>
              <a:t>Fuente: MINSA-ICGES. Encuesta Mundial de Tabaco en Adultos, 2013.</a:t>
            </a:r>
            <a:endParaRPr lang="es-PA" dirty="0"/>
          </a:p>
        </p:txBody>
      </p:sp>
    </p:spTree>
    <p:extLst>
      <p:ext uri="{BB962C8B-B14F-4D97-AF65-F5344CB8AC3E}">
        <p14:creationId xmlns:p14="http://schemas.microsoft.com/office/powerpoint/2010/main" val="8008222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noGrp="1"/>
          </p:cNvGraphicFramePr>
          <p:nvPr>
            <p:extLst>
              <p:ext uri="{D42A27DB-BD31-4B8C-83A1-F6EECF244321}">
                <p14:modId xmlns:p14="http://schemas.microsoft.com/office/powerpoint/2010/main" val="666460318"/>
              </p:ext>
            </p:extLst>
          </p:nvPr>
        </p:nvGraphicFramePr>
        <p:xfrm>
          <a:off x="244078" y="273844"/>
          <a:ext cx="8655844" cy="5747444"/>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244078" y="6108649"/>
            <a:ext cx="7848872" cy="276999"/>
          </a:xfrm>
          <a:prstGeom prst="rect">
            <a:avLst/>
          </a:prstGeom>
          <a:noFill/>
        </p:spPr>
        <p:txBody>
          <a:bodyPr wrap="square" rtlCol="0">
            <a:spAutoFit/>
          </a:bodyPr>
          <a:lstStyle/>
          <a:p>
            <a:r>
              <a:rPr lang="es-PA" sz="1200" dirty="0" smtClean="0">
                <a:solidFill>
                  <a:srgbClr val="002060"/>
                </a:solidFill>
                <a:latin typeface="Arial" panose="020B0604020202020204" pitchFamily="34" charset="0"/>
                <a:cs typeface="Arial" panose="020B0604020202020204" pitchFamily="34" charset="0"/>
              </a:rPr>
              <a:t>Fuente: Referencia [10]</a:t>
            </a:r>
            <a:endParaRPr lang="es-PA" sz="1200" dirty="0">
              <a:solidFill>
                <a:srgbClr val="002060"/>
              </a:solidFill>
              <a:latin typeface="Arial" panose="020B0604020202020204" pitchFamily="34" charset="0"/>
              <a:cs typeface="Arial" panose="020B0604020202020204" pitchFamily="34" charset="0"/>
            </a:endParaRPr>
          </a:p>
        </p:txBody>
      </p:sp>
      <p:sp>
        <p:nvSpPr>
          <p:cNvPr id="8" name="Marcador de fecha 2"/>
          <p:cNvSpPr>
            <a:spLocks noGrp="1"/>
          </p:cNvSpPr>
          <p:nvPr>
            <p:ph type="dt" sz="half" idx="10"/>
          </p:nvPr>
        </p:nvSpPr>
        <p:spPr>
          <a:xfrm>
            <a:off x="457200" y="6356353"/>
            <a:ext cx="2133600" cy="365125"/>
          </a:xfrm>
        </p:spPr>
        <p:txBody>
          <a:bodyPr/>
          <a:lstStyle/>
          <a:p>
            <a:fld id="{D605C442-2E0A-4CCB-A66D-4415E7A59687}" type="datetime1">
              <a:rPr lang="es-PA" smtClean="0">
                <a:solidFill>
                  <a:prstClr val="black">
                    <a:tint val="75000"/>
                  </a:prstClr>
                </a:solidFill>
              </a:rPr>
              <a:pPr/>
              <a:t>15/11/18</a:t>
            </a:fld>
            <a:endParaRPr lang="es-PA" dirty="0">
              <a:solidFill>
                <a:prstClr val="black">
                  <a:tint val="75000"/>
                </a:prstClr>
              </a:solidFill>
            </a:endParaRPr>
          </a:p>
        </p:txBody>
      </p:sp>
      <p:sp>
        <p:nvSpPr>
          <p:cNvPr id="9" name="Marcador de pie de página 3"/>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10" name="Marcador de número de diapositiva 4"/>
          <p:cNvSpPr>
            <a:spLocks noGrp="1"/>
          </p:cNvSpPr>
          <p:nvPr>
            <p:ph type="sldNum" sz="quarter" idx="12"/>
          </p:nvPr>
        </p:nvSpPr>
        <p:spPr>
          <a:xfrm>
            <a:off x="6553200" y="6356353"/>
            <a:ext cx="2133600" cy="365125"/>
          </a:xfrm>
        </p:spPr>
        <p:txBody>
          <a:bodyPr/>
          <a:lstStyle/>
          <a:p>
            <a:r>
              <a:rPr lang="es-PA" dirty="0" smtClean="0">
                <a:solidFill>
                  <a:prstClr val="black">
                    <a:tint val="75000"/>
                  </a:prstClr>
                </a:solidFill>
              </a:rPr>
              <a:t>36</a:t>
            </a:r>
            <a:endParaRPr lang="es-PA" dirty="0">
              <a:solidFill>
                <a:prstClr val="black">
                  <a:tint val="75000"/>
                </a:prstClr>
              </a:solidFill>
            </a:endParaRPr>
          </a:p>
        </p:txBody>
      </p:sp>
    </p:spTree>
    <p:extLst>
      <p:ext uri="{BB962C8B-B14F-4D97-AF65-F5344CB8AC3E}">
        <p14:creationId xmlns:p14="http://schemas.microsoft.com/office/powerpoint/2010/main" val="193581907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a:graphicFrameLocks noGrp="1"/>
          </p:cNvGraphicFramePr>
          <p:nvPr>
            <p:extLst>
              <p:ext uri="{D42A27DB-BD31-4B8C-83A1-F6EECF244321}">
                <p14:modId xmlns:p14="http://schemas.microsoft.com/office/powerpoint/2010/main" val="3698760553"/>
              </p:ext>
            </p:extLst>
          </p:nvPr>
        </p:nvGraphicFramePr>
        <p:xfrm>
          <a:off x="244078" y="273844"/>
          <a:ext cx="8655844" cy="5719184"/>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154798" y="6013405"/>
            <a:ext cx="7848872" cy="276999"/>
          </a:xfrm>
          <a:prstGeom prst="rect">
            <a:avLst/>
          </a:prstGeom>
          <a:noFill/>
        </p:spPr>
        <p:txBody>
          <a:bodyPr wrap="square" rtlCol="0">
            <a:spAutoFit/>
          </a:bodyPr>
          <a:lstStyle/>
          <a:p>
            <a:r>
              <a:rPr lang="es-PA" sz="1200" dirty="0" smtClean="0">
                <a:solidFill>
                  <a:srgbClr val="002060"/>
                </a:solidFill>
                <a:latin typeface="Arial" panose="020B0604020202020204" pitchFamily="34" charset="0"/>
                <a:cs typeface="Arial" panose="020B0604020202020204" pitchFamily="34" charset="0"/>
              </a:rPr>
              <a:t>Fuente: Referencia [10]</a:t>
            </a:r>
            <a:endParaRPr lang="es-PA" sz="1200" dirty="0">
              <a:solidFill>
                <a:srgbClr val="002060"/>
              </a:solidFill>
              <a:latin typeface="Arial" panose="020B0604020202020204" pitchFamily="34" charset="0"/>
              <a:cs typeface="Arial" panose="020B0604020202020204" pitchFamily="34" charset="0"/>
            </a:endParaRPr>
          </a:p>
        </p:txBody>
      </p:sp>
      <p:sp>
        <p:nvSpPr>
          <p:cNvPr id="4" name="Marcador de fecha 2"/>
          <p:cNvSpPr>
            <a:spLocks noGrp="1"/>
          </p:cNvSpPr>
          <p:nvPr>
            <p:ph type="dt" sz="half" idx="10"/>
          </p:nvPr>
        </p:nvSpPr>
        <p:spPr>
          <a:xfrm>
            <a:off x="457200" y="6356353"/>
            <a:ext cx="2133600" cy="365125"/>
          </a:xfrm>
        </p:spPr>
        <p:txBody>
          <a:bodyPr/>
          <a:lstStyle/>
          <a:p>
            <a:fld id="{D605C442-2E0A-4CCB-A66D-4415E7A59687}" type="datetime1">
              <a:rPr lang="es-PA" smtClean="0">
                <a:solidFill>
                  <a:prstClr val="black">
                    <a:tint val="75000"/>
                  </a:prstClr>
                </a:solidFill>
              </a:rPr>
              <a:pPr/>
              <a:t>15/11/18</a:t>
            </a:fld>
            <a:endParaRPr lang="es-PA" dirty="0">
              <a:solidFill>
                <a:prstClr val="black">
                  <a:tint val="75000"/>
                </a:prstClr>
              </a:solidFill>
            </a:endParaRPr>
          </a:p>
        </p:txBody>
      </p:sp>
      <p:sp>
        <p:nvSpPr>
          <p:cNvPr id="5" name="Marcador de pie de página 3"/>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6" name="Marcador de número de diapositiva 4"/>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37</a:t>
            </a:fld>
            <a:endParaRPr lang="es-PA" dirty="0">
              <a:solidFill>
                <a:prstClr val="black">
                  <a:tint val="75000"/>
                </a:prstClr>
              </a:solidFill>
            </a:endParaRPr>
          </a:p>
        </p:txBody>
      </p:sp>
    </p:spTree>
    <p:extLst>
      <p:ext uri="{BB962C8B-B14F-4D97-AF65-F5344CB8AC3E}">
        <p14:creationId xmlns:p14="http://schemas.microsoft.com/office/powerpoint/2010/main" val="22524938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D605C442-2E0A-4CCB-A66D-4415E7A59687}" type="datetime1">
              <a:rPr lang="es-PA" smtClean="0">
                <a:solidFill>
                  <a:prstClr val="black">
                    <a:tint val="75000"/>
                  </a:prstClr>
                </a:solidFill>
              </a:rPr>
              <a:pPr/>
              <a:t>15/11/18</a:t>
            </a:fld>
            <a:endParaRPr lang="es-PA" dirty="0">
              <a:solidFill>
                <a:prstClr val="black">
                  <a:tint val="75000"/>
                </a:prstClr>
              </a:solidFill>
            </a:endParaRPr>
          </a:p>
        </p:txBody>
      </p:sp>
      <p:sp>
        <p:nvSpPr>
          <p:cNvPr id="4" name="Marcador de pie de página 3"/>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21EBDC2E-B5E0-4ED2-9E40-9109A4CC8303}" type="slidenum">
              <a:rPr lang="es-PA" smtClean="0">
                <a:solidFill>
                  <a:prstClr val="black">
                    <a:tint val="75000"/>
                  </a:prstClr>
                </a:solidFill>
              </a:rPr>
              <a:pPr/>
              <a:t>38</a:t>
            </a:fld>
            <a:endParaRPr lang="es-PA">
              <a:solidFill>
                <a:prstClr val="black">
                  <a:tint val="75000"/>
                </a:prstClr>
              </a:solidFill>
            </a:endParaRPr>
          </a:p>
        </p:txBody>
      </p:sp>
      <p:graphicFrame>
        <p:nvGraphicFramePr>
          <p:cNvPr id="8" name="Gráfico 7"/>
          <p:cNvGraphicFramePr>
            <a:graphicFrameLocks noGrp="1"/>
          </p:cNvGraphicFramePr>
          <p:nvPr>
            <p:extLst>
              <p:ext uri="{D42A27DB-BD31-4B8C-83A1-F6EECF244321}">
                <p14:modId xmlns:p14="http://schemas.microsoft.com/office/powerpoint/2010/main" val="1070540768"/>
              </p:ext>
            </p:extLst>
          </p:nvPr>
        </p:nvGraphicFramePr>
        <p:xfrm>
          <a:off x="235238" y="232210"/>
          <a:ext cx="8673523" cy="61241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3200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992187"/>
          </a:xfrm>
          <a:solidFill>
            <a:schemeClr val="accent2">
              <a:alpha val="50000"/>
            </a:schemeClr>
          </a:solidFill>
          <a:scene3d>
            <a:camera prst="orthographicFront"/>
            <a:lightRig rig="threePt" dir="t"/>
          </a:scene3d>
          <a:sp3d>
            <a:bevelT/>
          </a:sp3d>
        </p:spPr>
        <p:txBody>
          <a:bodyPr>
            <a:noAutofit/>
          </a:bodyPr>
          <a:lstStyle/>
          <a:p>
            <a:pPr algn="ctr"/>
            <a:r>
              <a:rPr lang="es-PA" sz="2800" dirty="0" smtClean="0">
                <a:solidFill>
                  <a:srgbClr val="002060"/>
                </a:solidFill>
                <a:latin typeface="Arial" panose="020B0604020202020204" pitchFamily="34" charset="0"/>
                <a:cs typeface="Arial" panose="020B0604020202020204" pitchFamily="34" charset="0"/>
              </a:rPr>
              <a:t>Resultados destacados del control del consumo de productos de tabaco en Panamá</a:t>
            </a:r>
            <a:endParaRPr lang="es-PA" sz="2800" dirty="0">
              <a:solidFill>
                <a:srgbClr val="002060"/>
              </a:solidFill>
              <a:latin typeface="Arial" panose="020B0604020202020204" pitchFamily="34" charset="0"/>
              <a:cs typeface="Arial" panose="020B0604020202020204" pitchFamily="34" charset="0"/>
            </a:endParaRPr>
          </a:p>
        </p:txBody>
      </p:sp>
      <p:sp>
        <p:nvSpPr>
          <p:cNvPr id="4" name="3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6" name="5 Rectángulo"/>
          <p:cNvSpPr/>
          <p:nvPr/>
        </p:nvSpPr>
        <p:spPr>
          <a:xfrm>
            <a:off x="971600" y="1727591"/>
            <a:ext cx="7200800" cy="4016484"/>
          </a:xfrm>
          <a:prstGeom prst="rect">
            <a:avLst/>
          </a:prstGeom>
        </p:spPr>
        <p:txBody>
          <a:bodyPr wrap="square">
            <a:spAutoFit/>
          </a:bodyPr>
          <a:lstStyle/>
          <a:p>
            <a:pPr algn="just"/>
            <a:r>
              <a:rPr lang="es-PA" dirty="0" smtClean="0">
                <a:solidFill>
                  <a:srgbClr val="002060"/>
                </a:solidFill>
                <a:latin typeface="Arial" panose="020B0604020202020204" pitchFamily="34" charset="0"/>
                <a:cs typeface="Arial" panose="020B0604020202020204" pitchFamily="34" charset="0"/>
              </a:rPr>
              <a:t>En un artículo reciente, publicado </a:t>
            </a:r>
            <a:r>
              <a:rPr lang="es-PA" dirty="0">
                <a:solidFill>
                  <a:srgbClr val="002060"/>
                </a:solidFill>
                <a:latin typeface="Arial" panose="020B0604020202020204" pitchFamily="34" charset="0"/>
                <a:cs typeface="Arial" panose="020B0604020202020204" pitchFamily="34" charset="0"/>
              </a:rPr>
              <a:t>con datos del </a:t>
            </a:r>
            <a:r>
              <a:rPr lang="es-PA" b="1" dirty="0">
                <a:solidFill>
                  <a:srgbClr val="002060"/>
                </a:solidFill>
                <a:latin typeface="Arial" panose="020B0604020202020204" pitchFamily="34" charset="0"/>
                <a:cs typeface="Arial" panose="020B0604020202020204" pitchFamily="34" charset="0"/>
              </a:rPr>
              <a:t>GLOBAL BURDEN OF DISEASE</a:t>
            </a:r>
            <a:r>
              <a:rPr lang="es-PA" dirty="0">
                <a:solidFill>
                  <a:srgbClr val="002060"/>
                </a:solidFill>
                <a:latin typeface="Arial" panose="020B0604020202020204" pitchFamily="34" charset="0"/>
                <a:cs typeface="Arial" panose="020B0604020202020204" pitchFamily="34" charset="0"/>
              </a:rPr>
              <a:t> del 7 de abril de 2017 en la revista </a:t>
            </a:r>
            <a:r>
              <a:rPr lang="es-PA" b="1" dirty="0" err="1">
                <a:solidFill>
                  <a:srgbClr val="002060"/>
                </a:solidFill>
                <a:latin typeface="Arial" panose="020B0604020202020204" pitchFamily="34" charset="0"/>
                <a:cs typeface="Arial" panose="020B0604020202020204" pitchFamily="34" charset="0"/>
              </a:rPr>
              <a:t>The</a:t>
            </a:r>
            <a:r>
              <a:rPr lang="es-PA" b="1" dirty="0">
                <a:solidFill>
                  <a:srgbClr val="002060"/>
                </a:solidFill>
                <a:latin typeface="Arial" panose="020B0604020202020204" pitchFamily="34" charset="0"/>
                <a:cs typeface="Arial" panose="020B0604020202020204" pitchFamily="34" charset="0"/>
              </a:rPr>
              <a:t> </a:t>
            </a:r>
            <a:r>
              <a:rPr lang="es-PA" b="1" dirty="0" err="1">
                <a:solidFill>
                  <a:srgbClr val="002060"/>
                </a:solidFill>
                <a:latin typeface="Arial" panose="020B0604020202020204" pitchFamily="34" charset="0"/>
                <a:cs typeface="Arial" panose="020B0604020202020204" pitchFamily="34" charset="0"/>
              </a:rPr>
              <a:t>Lancet</a:t>
            </a:r>
            <a:r>
              <a:rPr lang="es-PA" dirty="0" smtClean="0">
                <a:solidFill>
                  <a:srgbClr val="002060"/>
                </a:solidFill>
                <a:latin typeface="Arial" panose="020B0604020202020204" pitchFamily="34" charset="0"/>
                <a:cs typeface="Arial" panose="020B0604020202020204" pitchFamily="34" charset="0"/>
              </a:rPr>
              <a:t>, se menciona que </a:t>
            </a:r>
            <a:r>
              <a:rPr lang="es-PA" i="1" dirty="0" smtClean="0">
                <a:solidFill>
                  <a:srgbClr val="002060"/>
                </a:solidFill>
                <a:latin typeface="Arial" panose="020B0604020202020204" pitchFamily="34" charset="0"/>
                <a:cs typeface="Arial" panose="020B0604020202020204" pitchFamily="34" charset="0"/>
              </a:rPr>
              <a:t>“…siendo </a:t>
            </a:r>
            <a:r>
              <a:rPr lang="es-PA" i="1" dirty="0">
                <a:solidFill>
                  <a:srgbClr val="002060"/>
                </a:solidFill>
                <a:latin typeface="Arial" panose="020B0604020202020204" pitchFamily="34" charset="0"/>
                <a:cs typeface="Arial" panose="020B0604020202020204" pitchFamily="34" charset="0"/>
              </a:rPr>
              <a:t>Panamá un país con un índice sociodemográfico alto-medio (SDI) y con una economía en franco crecimiento, tiene prevalencias de tabaquismo estandarizadas por edad de 2.4 para las mujeres y de 4.6 para los hombres en el año 2015 (entre 1990 y 2015 las mismas cayeron en -2.1 y -4.1), además de tener uno de los valores más bajos en el ranking de carga de enfermedad por tabaquismo en el intervalo de </a:t>
            </a:r>
            <a:r>
              <a:rPr lang="es-PA" i="1" dirty="0" smtClean="0">
                <a:solidFill>
                  <a:srgbClr val="002060"/>
                </a:solidFill>
                <a:latin typeface="Arial" panose="020B0604020202020204" pitchFamily="34" charset="0"/>
                <a:cs typeface="Arial" panose="020B0604020202020204" pitchFamily="34" charset="0"/>
              </a:rPr>
              <a:t>10-19”</a:t>
            </a:r>
            <a:r>
              <a:rPr lang="es-PA" dirty="0" smtClean="0">
                <a:solidFill>
                  <a:srgbClr val="002060"/>
                </a:solidFill>
                <a:latin typeface="Arial" panose="020B0604020202020204" pitchFamily="34" charset="0"/>
                <a:cs typeface="Arial" panose="020B0604020202020204" pitchFamily="34" charset="0"/>
              </a:rPr>
              <a:t>[9]. </a:t>
            </a:r>
          </a:p>
          <a:p>
            <a:pPr algn="just"/>
            <a:endParaRPr lang="es-PA" dirty="0">
              <a:solidFill>
                <a:srgbClr val="002060"/>
              </a:solidFill>
              <a:latin typeface="Arial" panose="020B0604020202020204" pitchFamily="34" charset="0"/>
              <a:cs typeface="Arial" panose="020B0604020202020204" pitchFamily="34" charset="0"/>
            </a:endParaRPr>
          </a:p>
          <a:p>
            <a:pPr algn="just"/>
            <a:r>
              <a:rPr lang="es-PA" i="1" dirty="0" smtClean="0">
                <a:solidFill>
                  <a:srgbClr val="002060"/>
                </a:solidFill>
                <a:latin typeface="Arial" panose="020B0604020202020204" pitchFamily="34" charset="0"/>
                <a:cs typeface="Arial" panose="020B0604020202020204" pitchFamily="34" charset="0"/>
              </a:rPr>
              <a:t>“…Panamá </a:t>
            </a:r>
            <a:r>
              <a:rPr lang="es-PA" i="1" dirty="0">
                <a:solidFill>
                  <a:srgbClr val="002060"/>
                </a:solidFill>
                <a:latin typeface="Arial" panose="020B0604020202020204" pitchFamily="34" charset="0"/>
                <a:cs typeface="Arial" panose="020B0604020202020204" pitchFamily="34" charset="0"/>
              </a:rPr>
              <a:t>es un país caracterizado por tener fuertes controles contra el consumo de tabaco (ver página 15 de la discusión del artículo de </a:t>
            </a:r>
            <a:r>
              <a:rPr lang="es-PA" i="1" dirty="0" err="1">
                <a:solidFill>
                  <a:srgbClr val="002060"/>
                </a:solidFill>
                <a:latin typeface="Arial" panose="020B0604020202020204" pitchFamily="34" charset="0"/>
                <a:cs typeface="Arial" panose="020B0604020202020204" pitchFamily="34" charset="0"/>
              </a:rPr>
              <a:t>The</a:t>
            </a:r>
            <a:r>
              <a:rPr lang="es-PA" i="1" dirty="0">
                <a:solidFill>
                  <a:srgbClr val="002060"/>
                </a:solidFill>
                <a:latin typeface="Arial" panose="020B0604020202020204" pitchFamily="34" charset="0"/>
                <a:cs typeface="Arial" panose="020B0604020202020204" pitchFamily="34" charset="0"/>
              </a:rPr>
              <a:t> </a:t>
            </a:r>
            <a:r>
              <a:rPr lang="es-PA" i="1" dirty="0" err="1">
                <a:solidFill>
                  <a:srgbClr val="002060"/>
                </a:solidFill>
                <a:latin typeface="Arial" panose="020B0604020202020204" pitchFamily="34" charset="0"/>
                <a:cs typeface="Arial" panose="020B0604020202020204" pitchFamily="34" charset="0"/>
              </a:rPr>
              <a:t>Lancet</a:t>
            </a:r>
            <a:r>
              <a:rPr lang="es-PA" i="1" dirty="0">
                <a:solidFill>
                  <a:srgbClr val="002060"/>
                </a:solidFill>
                <a:latin typeface="Arial" panose="020B0604020202020204" pitchFamily="34" charset="0"/>
                <a:cs typeface="Arial" panose="020B0604020202020204" pitchFamily="34" charset="0"/>
              </a:rPr>
              <a:t>), </a:t>
            </a:r>
            <a:r>
              <a:rPr lang="es-PA" i="1" dirty="0" smtClean="0">
                <a:solidFill>
                  <a:srgbClr val="002060"/>
                </a:solidFill>
                <a:latin typeface="Arial" panose="020B0604020202020204" pitchFamily="34" charset="0"/>
                <a:cs typeface="Arial" panose="020B0604020202020204" pitchFamily="34" charset="0"/>
              </a:rPr>
              <a:t>con lo </a:t>
            </a:r>
            <a:r>
              <a:rPr lang="es-PA" i="1" dirty="0">
                <a:solidFill>
                  <a:srgbClr val="002060"/>
                </a:solidFill>
                <a:latin typeface="Arial" panose="020B0604020202020204" pitchFamily="34" charset="0"/>
                <a:cs typeface="Arial" panose="020B0604020202020204" pitchFamily="34" charset="0"/>
              </a:rPr>
              <a:t>cual la política fiscal </a:t>
            </a:r>
            <a:r>
              <a:rPr lang="es-PA" i="1" dirty="0" err="1">
                <a:solidFill>
                  <a:srgbClr val="002060"/>
                </a:solidFill>
                <a:latin typeface="Arial" panose="020B0604020202020204" pitchFamily="34" charset="0"/>
                <a:cs typeface="Arial" panose="020B0604020202020204" pitchFamily="34" charset="0"/>
              </a:rPr>
              <a:t>antitabáquica</a:t>
            </a:r>
            <a:r>
              <a:rPr lang="es-PA" i="1" dirty="0">
                <a:solidFill>
                  <a:srgbClr val="002060"/>
                </a:solidFill>
                <a:latin typeface="Arial" panose="020B0604020202020204" pitchFamily="34" charset="0"/>
                <a:cs typeface="Arial" panose="020B0604020202020204" pitchFamily="34" charset="0"/>
              </a:rPr>
              <a:t> ha tenido importantes resultados en la </a:t>
            </a:r>
            <a:r>
              <a:rPr lang="es-PA" i="1" dirty="0" smtClean="0">
                <a:solidFill>
                  <a:srgbClr val="002060"/>
                </a:solidFill>
                <a:latin typeface="Arial" panose="020B0604020202020204" pitchFamily="34" charset="0"/>
                <a:cs typeface="Arial" panose="020B0604020202020204" pitchFamily="34" charset="0"/>
              </a:rPr>
              <a:t>salud.”</a:t>
            </a:r>
            <a:r>
              <a:rPr lang="es-PA" dirty="0" smtClean="0">
                <a:solidFill>
                  <a:srgbClr val="002060"/>
                </a:solidFill>
                <a:latin typeface="Arial" panose="020B0604020202020204" pitchFamily="34" charset="0"/>
                <a:cs typeface="Arial" panose="020B0604020202020204" pitchFamily="34" charset="0"/>
              </a:rPr>
              <a:t>[9].</a:t>
            </a:r>
            <a:endParaRPr lang="es-PA" dirty="0">
              <a:solidFill>
                <a:srgbClr val="002060"/>
              </a:solidFill>
              <a:latin typeface="Arial" panose="020B0604020202020204" pitchFamily="34" charset="0"/>
              <a:cs typeface="Arial" panose="020B0604020202020204" pitchFamily="34" charset="0"/>
            </a:endParaRPr>
          </a:p>
        </p:txBody>
      </p:sp>
      <p:sp>
        <p:nvSpPr>
          <p:cNvPr id="5" name="3 Marcador de fecha"/>
          <p:cNvSpPr>
            <a:spLocks noGrp="1"/>
          </p:cNvSpPr>
          <p:nvPr>
            <p:ph type="dt" sz="half" idx="10"/>
          </p:nvPr>
        </p:nvSpPr>
        <p:spPr>
          <a:xfrm>
            <a:off x="457200" y="6356353"/>
            <a:ext cx="2133600" cy="365125"/>
          </a:xfrm>
        </p:spPr>
        <p:txBody>
          <a:bodyPr/>
          <a:lstStyle/>
          <a:p>
            <a:fld id="{160411D8-06E7-4272-A861-C79F93DA0454}" type="datetime1">
              <a:rPr lang="es-PA" smtClean="0"/>
              <a:t>15/11/18</a:t>
            </a:fld>
            <a:endParaRPr lang="es-PA" dirty="0"/>
          </a:p>
        </p:txBody>
      </p:sp>
      <p:sp>
        <p:nvSpPr>
          <p:cNvPr id="7" name="4 Marcador de pie de página"/>
          <p:cNvSpPr txBox="1">
            <a:spLocks/>
          </p:cNvSpPr>
          <p:nvPr/>
        </p:nvSpPr>
        <p:spPr>
          <a:xfrm>
            <a:off x="3124200" y="6356353"/>
            <a:ext cx="2895600" cy="365125"/>
          </a:xfrm>
          <a:prstGeom prst="rect">
            <a:avLst/>
          </a:prstGeom>
        </p:spPr>
        <p:txBody>
          <a:bodyPr vert="horz" lIns="91440" tIns="45720" rIns="91440" bIns="45720" rtlCol="0" anchor="ctr"/>
          <a:lstStyle>
            <a:defPPr>
              <a:defRPr lang="es-PA"/>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A" smtClean="0"/>
              <a:t>ICGES-MINSA</a:t>
            </a:r>
            <a:endParaRPr lang="es-PA" dirty="0"/>
          </a:p>
        </p:txBody>
      </p:sp>
      <p:sp>
        <p:nvSpPr>
          <p:cNvPr id="8" name="5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pPr/>
              <a:t>39</a:t>
            </a:fld>
            <a:endParaRPr lang="es-PA" dirty="0"/>
          </a:p>
        </p:txBody>
      </p:sp>
    </p:spTree>
    <p:extLst>
      <p:ext uri="{BB962C8B-B14F-4D97-AF65-F5344CB8AC3E}">
        <p14:creationId xmlns:p14="http://schemas.microsoft.com/office/powerpoint/2010/main" val="1715016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764704"/>
            <a:ext cx="7772400" cy="2520281"/>
          </a:xfrm>
          <a:solidFill>
            <a:schemeClr val="accent2">
              <a:alpha val="50000"/>
            </a:schemeClr>
          </a:solidFill>
          <a:scene3d>
            <a:camera prst="orthographicFront"/>
            <a:lightRig rig="threePt" dir="t"/>
          </a:scene3d>
          <a:sp3d>
            <a:bevelT/>
          </a:sp3d>
        </p:spPr>
        <p:txBody>
          <a:bodyPr>
            <a:normAutofit/>
          </a:bodyPr>
          <a:lstStyle/>
          <a:p>
            <a:r>
              <a:rPr lang="es-PA" dirty="0" smtClean="0"/>
              <a:t>Situación de  Panamá en la implementación del FCTC</a:t>
            </a:r>
            <a:br>
              <a:rPr lang="es-PA" dirty="0" smtClean="0"/>
            </a:br>
            <a:r>
              <a:rPr lang="es-PA" dirty="0" smtClean="0"/>
              <a:t>Análisis contextual</a:t>
            </a:r>
            <a:endParaRPr lang="es-PA" dirty="0"/>
          </a:p>
        </p:txBody>
      </p:sp>
      <p:sp>
        <p:nvSpPr>
          <p:cNvPr id="3" name="2 Subtítulo"/>
          <p:cNvSpPr>
            <a:spLocks noGrp="1"/>
          </p:cNvSpPr>
          <p:nvPr>
            <p:ph type="subTitle" idx="1"/>
          </p:nvPr>
        </p:nvSpPr>
        <p:spPr>
          <a:xfrm>
            <a:off x="2339752" y="3789040"/>
            <a:ext cx="4104456" cy="432048"/>
          </a:xfrm>
          <a:solidFill>
            <a:schemeClr val="tx2">
              <a:lumMod val="60000"/>
              <a:lumOff val="40000"/>
              <a:alpha val="50000"/>
            </a:schemeClr>
          </a:solidFill>
          <a:scene3d>
            <a:camera prst="orthographicFront"/>
            <a:lightRig rig="threePt" dir="t"/>
          </a:scene3d>
          <a:sp3d>
            <a:bevelT/>
          </a:sp3d>
        </p:spPr>
        <p:txBody>
          <a:bodyPr>
            <a:normAutofit fontScale="85000" lnSpcReduction="20000"/>
          </a:bodyPr>
          <a:lstStyle/>
          <a:p>
            <a:r>
              <a:rPr lang="es-PA" dirty="0" smtClean="0">
                <a:solidFill>
                  <a:schemeClr val="tx1"/>
                </a:solidFill>
              </a:rPr>
              <a:t>Artículo 15 del CMCT</a:t>
            </a:r>
            <a:endParaRPr lang="es-PA" dirty="0">
              <a:solidFill>
                <a:schemeClr val="tx1"/>
              </a:solidFill>
            </a:endParaRPr>
          </a:p>
        </p:txBody>
      </p:sp>
      <p:sp>
        <p:nvSpPr>
          <p:cNvPr id="4" name="3 Marcador de fecha"/>
          <p:cNvSpPr>
            <a:spLocks noGrp="1"/>
          </p:cNvSpPr>
          <p:nvPr>
            <p:ph type="dt" sz="half" idx="10"/>
          </p:nvPr>
        </p:nvSpPr>
        <p:spPr/>
        <p:txBody>
          <a:bodyPr/>
          <a:lstStyle/>
          <a:p>
            <a:fld id="{160411D8-06E7-4272-A861-C79F93DA0454}" type="datetime1">
              <a:rPr lang="es-PA" smtClean="0">
                <a:solidFill>
                  <a:prstClr val="black">
                    <a:tint val="75000"/>
                  </a:prstClr>
                </a:solidFill>
              </a:rPr>
              <a:pPr/>
              <a:t>15/11/18</a:t>
            </a:fld>
            <a:endParaRPr lang="es-PA">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dirty="0" smtClean="0">
                <a:solidFill>
                  <a:prstClr val="black">
                    <a:tint val="75000"/>
                  </a:prstClr>
                </a:solidFill>
              </a:rPr>
              <a:t>ICGES-MINSA</a:t>
            </a:r>
            <a:endParaRPr lang="es-PA"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a:t>
            </a:fld>
            <a:endParaRPr lang="es-PA">
              <a:solidFill>
                <a:prstClr val="black">
                  <a:tint val="75000"/>
                </a:prstClr>
              </a:solidFill>
            </a:endParaRPr>
          </a:p>
        </p:txBody>
      </p:sp>
      <p:sp>
        <p:nvSpPr>
          <p:cNvPr id="7" name="6 Rectángulo"/>
          <p:cNvSpPr/>
          <p:nvPr/>
        </p:nvSpPr>
        <p:spPr>
          <a:xfrm>
            <a:off x="611560" y="4653137"/>
            <a:ext cx="8136904" cy="1200329"/>
          </a:xfrm>
          <a:prstGeom prst="rect">
            <a:avLst/>
          </a:prstGeom>
        </p:spPr>
        <p:txBody>
          <a:bodyPr wrap="square">
            <a:spAutoFit/>
          </a:bodyPr>
          <a:lstStyle/>
          <a:p>
            <a:pPr algn="just"/>
            <a:r>
              <a:rPr lang="es-PA" sz="1200" b="1" dirty="0" smtClean="0"/>
              <a:t>Fuentes:  </a:t>
            </a:r>
          </a:p>
          <a:p>
            <a:pPr marL="342900" indent="-342900" algn="just">
              <a:buAutoNum type="arabicPeriod"/>
            </a:pPr>
            <a:r>
              <a:rPr lang="es-PA" sz="1200" b="1" dirty="0" smtClean="0"/>
              <a:t>Artículo Situación </a:t>
            </a:r>
            <a:r>
              <a:rPr lang="es-PA" sz="1200" b="1" dirty="0"/>
              <a:t>del Comercio Ilícito en América </a:t>
            </a:r>
            <a:r>
              <a:rPr lang="es-PA" sz="1200" b="1" dirty="0" smtClean="0"/>
              <a:t>Central  derechos reservados de la OMS-OPS.  Autor Víctor Hugo Herrera Ballesteros. (No publicado).</a:t>
            </a:r>
          </a:p>
          <a:p>
            <a:pPr marL="342900" indent="-342900" algn="just">
              <a:buAutoNum type="arabicPeriod"/>
            </a:pPr>
            <a:r>
              <a:rPr lang="es-PA" sz="1200" b="1" dirty="0" smtClean="0"/>
              <a:t>GATS-Panamá 2013. Ministerio de Salud, Panamá. </a:t>
            </a:r>
          </a:p>
          <a:p>
            <a:pPr marL="342900" indent="-342900" algn="just">
              <a:buAutoNum type="arabicPeriod"/>
            </a:pPr>
            <a:r>
              <a:rPr lang="es-PA" sz="1200" b="1" dirty="0" smtClean="0"/>
              <a:t>Encuesta de marcas de cigarrillos 2013 y 2015.  Instituto Conmemorativo Gorgas de Estudios de la Salud, Panamá &amp; </a:t>
            </a:r>
            <a:r>
              <a:rPr lang="es-PA" sz="1200" b="1" dirty="0" err="1" smtClean="0"/>
              <a:t>Inrternational</a:t>
            </a:r>
            <a:r>
              <a:rPr lang="es-PA" sz="1200" b="1" dirty="0" smtClean="0"/>
              <a:t> </a:t>
            </a:r>
            <a:r>
              <a:rPr lang="es-PA" sz="1200" b="1" dirty="0" err="1" smtClean="0"/>
              <a:t>Development</a:t>
            </a:r>
            <a:r>
              <a:rPr lang="es-PA" sz="1200" b="1" dirty="0" smtClean="0"/>
              <a:t> </a:t>
            </a:r>
            <a:r>
              <a:rPr lang="es-PA" sz="1200" b="1" dirty="0" err="1" smtClean="0"/>
              <a:t>Research</a:t>
            </a:r>
            <a:r>
              <a:rPr lang="es-PA" sz="1200" b="1" dirty="0" smtClean="0"/>
              <a:t> Centré-Canadá.</a:t>
            </a:r>
            <a:endParaRPr lang="es-PA" sz="1200" dirty="0"/>
          </a:p>
        </p:txBody>
      </p:sp>
    </p:spTree>
    <p:extLst>
      <p:ext uri="{BB962C8B-B14F-4D97-AF65-F5344CB8AC3E}">
        <p14:creationId xmlns:p14="http://schemas.microsoft.com/office/powerpoint/2010/main" val="335156952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88640"/>
            <a:ext cx="7848872" cy="1143000"/>
          </a:xfrm>
          <a:solidFill>
            <a:schemeClr val="accent2">
              <a:alpha val="50000"/>
            </a:schemeClr>
          </a:solidFill>
          <a:scene3d>
            <a:camera prst="orthographicFront"/>
            <a:lightRig rig="threePt" dir="t"/>
          </a:scene3d>
          <a:sp3d>
            <a:bevelT/>
          </a:sp3d>
        </p:spPr>
        <p:txBody>
          <a:bodyPr>
            <a:normAutofit fontScale="90000"/>
          </a:bodyPr>
          <a:lstStyle/>
          <a:p>
            <a:r>
              <a:rPr lang="es-PA" dirty="0" smtClean="0"/>
              <a:t>Algunas consideraciones finales Centroamérica</a:t>
            </a:r>
            <a:endParaRPr lang="es-PA" dirty="0"/>
          </a:p>
        </p:txBody>
      </p:sp>
      <p:sp>
        <p:nvSpPr>
          <p:cNvPr id="3" name="2 Marcador de fecha"/>
          <p:cNvSpPr>
            <a:spLocks noGrp="1"/>
          </p:cNvSpPr>
          <p:nvPr>
            <p:ph type="dt" sz="half" idx="10"/>
          </p:nvPr>
        </p:nvSpPr>
        <p:spPr/>
        <p:txBody>
          <a:bodyPr/>
          <a:lstStyle/>
          <a:p>
            <a:fld id="{D605C442-2E0A-4CCB-A66D-4415E7A59687}" type="datetime1">
              <a:rPr lang="es-PA" smtClean="0"/>
              <a:t>15/11/18</a:t>
            </a:fld>
            <a:endParaRPr lang="es-PA"/>
          </a:p>
        </p:txBody>
      </p:sp>
      <p:sp>
        <p:nvSpPr>
          <p:cNvPr id="4" name="3 Marcador de pie de página"/>
          <p:cNvSpPr>
            <a:spLocks noGrp="1"/>
          </p:cNvSpPr>
          <p:nvPr>
            <p:ph type="ftr" sz="quarter" idx="11"/>
          </p:nvPr>
        </p:nvSpPr>
        <p:spPr/>
        <p:txBody>
          <a:bodyPr/>
          <a:lstStyle/>
          <a:p>
            <a:r>
              <a:rPr lang="es-PA" dirty="0" smtClean="0"/>
              <a:t>ICGES-MINSA</a:t>
            </a:r>
            <a:endParaRPr lang="es-PA" dirty="0"/>
          </a:p>
        </p:txBody>
      </p:sp>
      <p:sp>
        <p:nvSpPr>
          <p:cNvPr id="5" name="4 Marcador de número de diapositiva"/>
          <p:cNvSpPr>
            <a:spLocks noGrp="1"/>
          </p:cNvSpPr>
          <p:nvPr>
            <p:ph type="sldNum" sz="quarter" idx="12"/>
          </p:nvPr>
        </p:nvSpPr>
        <p:spPr/>
        <p:txBody>
          <a:bodyPr/>
          <a:lstStyle/>
          <a:p>
            <a:fld id="{21EBDC2E-B5E0-4ED2-9E40-9109A4CC8303}" type="slidenum">
              <a:rPr lang="es-PA" smtClean="0"/>
              <a:pPr/>
              <a:t>40</a:t>
            </a:fld>
            <a:endParaRPr lang="es-PA"/>
          </a:p>
        </p:txBody>
      </p:sp>
      <p:sp>
        <p:nvSpPr>
          <p:cNvPr id="8" name="7 CuadroTexto"/>
          <p:cNvSpPr txBox="1"/>
          <p:nvPr/>
        </p:nvSpPr>
        <p:spPr>
          <a:xfrm>
            <a:off x="611560" y="1484784"/>
            <a:ext cx="7848872" cy="4939814"/>
          </a:xfrm>
          <a:prstGeom prst="rect">
            <a:avLst/>
          </a:prstGeom>
          <a:solidFill>
            <a:schemeClr val="tx2">
              <a:lumMod val="40000"/>
              <a:lumOff val="60000"/>
              <a:alpha val="50000"/>
            </a:schemeClr>
          </a:solidFill>
          <a:scene3d>
            <a:camera prst="orthographicFront"/>
            <a:lightRig rig="threePt" dir="t"/>
          </a:scene3d>
          <a:sp3d>
            <a:bevelT/>
          </a:sp3d>
        </p:spPr>
        <p:txBody>
          <a:bodyPr wrap="square" rtlCol="0">
            <a:spAutoFit/>
          </a:bodyPr>
          <a:lstStyle/>
          <a:p>
            <a:pPr marL="342900" indent="-342900" algn="just">
              <a:buAutoNum type="arabicPeriod"/>
            </a:pPr>
            <a:r>
              <a:rPr lang="es-PA" sz="1500" dirty="0" smtClean="0"/>
              <a:t>El combate al comercio ilícito debe verse como un proceso que tiene como base la aplicación del FCTC de manera integral entre todos los países.</a:t>
            </a:r>
          </a:p>
          <a:p>
            <a:pPr marL="342900" indent="-342900" algn="just">
              <a:buAutoNum type="arabicPeriod"/>
            </a:pPr>
            <a:endParaRPr lang="es-PA" sz="1500" dirty="0"/>
          </a:p>
          <a:p>
            <a:pPr marL="342900" indent="-342900" algn="just">
              <a:buAutoNum type="arabicPeriod"/>
            </a:pPr>
            <a:r>
              <a:rPr lang="es-PA" sz="1500" dirty="0" smtClean="0"/>
              <a:t>Las debilidades </a:t>
            </a:r>
            <a:r>
              <a:rPr lang="es-PA" sz="1500" dirty="0"/>
              <a:t>institucionales permiten que la industria aproveche estratégicamente esta ventana para la introducción de productos ilegales y de esta manera ser parte de sus estrategias de precios con productos con sus marcas legales e ilegales de manera complementaria</a:t>
            </a:r>
            <a:r>
              <a:rPr lang="es-PA" sz="1500" dirty="0" smtClean="0"/>
              <a:t>.</a:t>
            </a:r>
          </a:p>
          <a:p>
            <a:pPr marL="342900" indent="-342900" algn="just">
              <a:buAutoNum type="arabicPeriod"/>
            </a:pPr>
            <a:endParaRPr lang="es-PA" sz="1500" dirty="0"/>
          </a:p>
          <a:p>
            <a:pPr marL="342900" indent="-342900" algn="just">
              <a:buFontTx/>
              <a:buAutoNum type="arabicPeriod"/>
            </a:pPr>
            <a:r>
              <a:rPr lang="es-PA" sz="1500" dirty="0" smtClean="0"/>
              <a:t>Su </a:t>
            </a:r>
            <a:r>
              <a:rPr lang="es-PA" sz="1500" dirty="0"/>
              <a:t>estrategia se complementa infiltrando las estructuras de poder político y económico de cada país, en adición al uso de medios información para atacar las políticas de control del tabaco, que como se ha podido observar en esta subregión han tenido una aplicación muy escasa en la mayoría de los países de acuerdo a los lineamientos del MPOWER como parte de las estrategias del FCTC.</a:t>
            </a:r>
          </a:p>
          <a:p>
            <a:pPr marL="342900" indent="-342900" algn="just">
              <a:buAutoNum type="arabicPeriod"/>
            </a:pPr>
            <a:endParaRPr lang="es-PA" sz="1500" dirty="0"/>
          </a:p>
          <a:p>
            <a:pPr marL="342900" indent="-342900" algn="just">
              <a:buAutoNum type="arabicPeriod"/>
            </a:pPr>
            <a:r>
              <a:rPr lang="es-PA" sz="1500" dirty="0" smtClean="0"/>
              <a:t>La </a:t>
            </a:r>
            <a:r>
              <a:rPr lang="es-PA" sz="1500" dirty="0"/>
              <a:t>modernización y coordinación de los sistemas aduaneros, respecto al intercambio de información y generación de estadísticas oficiales fiables que permitan medir de manera eficiente el comercio ilícito dentro y fuera de cada país y no ser objeto de captura institucional por parte de la industria y del crimen </a:t>
            </a:r>
            <a:r>
              <a:rPr lang="es-PA" sz="1500" dirty="0" smtClean="0"/>
              <a:t>organizado.</a:t>
            </a:r>
          </a:p>
          <a:p>
            <a:pPr marL="342900" indent="-342900" algn="just">
              <a:buAutoNum type="arabicPeriod"/>
            </a:pPr>
            <a:endParaRPr lang="es-PA" sz="1500" dirty="0"/>
          </a:p>
          <a:p>
            <a:pPr marL="342900" indent="-342900" algn="just">
              <a:buAutoNum type="arabicPeriod"/>
            </a:pPr>
            <a:r>
              <a:rPr lang="es-PA" sz="1500" dirty="0"/>
              <a:t>La aplicación del MPWOER y la ratificación del Protocolo para la eliminación del comercio ilícito de productos de tabaco, es crucial para estos fines</a:t>
            </a:r>
            <a:r>
              <a:rPr lang="es-PA" sz="1500" dirty="0" smtClean="0"/>
              <a:t>.</a:t>
            </a:r>
            <a:endParaRPr lang="es-PA" sz="1500" dirty="0"/>
          </a:p>
        </p:txBody>
      </p:sp>
    </p:spTree>
    <p:extLst>
      <p:ext uri="{BB962C8B-B14F-4D97-AF65-F5344CB8AC3E}">
        <p14:creationId xmlns:p14="http://schemas.microsoft.com/office/powerpoint/2010/main" val="379947840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69776"/>
            <a:ext cx="7848872" cy="1143000"/>
          </a:xfrm>
          <a:solidFill>
            <a:schemeClr val="accent2">
              <a:alpha val="50000"/>
            </a:schemeClr>
          </a:solidFill>
          <a:scene3d>
            <a:camera prst="orthographicFront"/>
            <a:lightRig rig="threePt" dir="t"/>
          </a:scene3d>
          <a:sp3d>
            <a:bevelT/>
          </a:sp3d>
        </p:spPr>
        <p:txBody>
          <a:bodyPr>
            <a:normAutofit fontScale="90000"/>
          </a:bodyPr>
          <a:lstStyle/>
          <a:p>
            <a:r>
              <a:rPr lang="es-PA" dirty="0" smtClean="0"/>
              <a:t>Algunas consideraciones finales Panamá</a:t>
            </a:r>
            <a:endParaRPr lang="es-PA" dirty="0"/>
          </a:p>
        </p:txBody>
      </p:sp>
      <p:sp>
        <p:nvSpPr>
          <p:cNvPr id="3" name="2 Marcador de fecha"/>
          <p:cNvSpPr>
            <a:spLocks noGrp="1"/>
          </p:cNvSpPr>
          <p:nvPr>
            <p:ph type="dt" sz="half" idx="10"/>
          </p:nvPr>
        </p:nvSpPr>
        <p:spPr/>
        <p:txBody>
          <a:bodyPr/>
          <a:lstStyle/>
          <a:p>
            <a:fld id="{D605C442-2E0A-4CCB-A66D-4415E7A59687}" type="datetime1">
              <a:rPr lang="es-PA" smtClean="0"/>
              <a:t>15/11/18</a:t>
            </a:fld>
            <a:endParaRPr lang="es-PA"/>
          </a:p>
        </p:txBody>
      </p:sp>
      <p:sp>
        <p:nvSpPr>
          <p:cNvPr id="4" name="3 Marcador de pie de página"/>
          <p:cNvSpPr>
            <a:spLocks noGrp="1"/>
          </p:cNvSpPr>
          <p:nvPr>
            <p:ph type="ftr" sz="quarter" idx="11"/>
          </p:nvPr>
        </p:nvSpPr>
        <p:spPr/>
        <p:txBody>
          <a:bodyPr/>
          <a:lstStyle/>
          <a:p>
            <a:r>
              <a:rPr lang="es-PA" dirty="0" smtClean="0"/>
              <a:t>ICGES-MINSA</a:t>
            </a:r>
            <a:endParaRPr lang="es-PA" dirty="0"/>
          </a:p>
        </p:txBody>
      </p:sp>
      <p:sp>
        <p:nvSpPr>
          <p:cNvPr id="5" name="4 Marcador de número de diapositiva"/>
          <p:cNvSpPr>
            <a:spLocks noGrp="1"/>
          </p:cNvSpPr>
          <p:nvPr>
            <p:ph type="sldNum" sz="quarter" idx="12"/>
          </p:nvPr>
        </p:nvSpPr>
        <p:spPr/>
        <p:txBody>
          <a:bodyPr/>
          <a:lstStyle/>
          <a:p>
            <a:fld id="{21EBDC2E-B5E0-4ED2-9E40-9109A4CC8303}" type="slidenum">
              <a:rPr lang="es-PA" smtClean="0"/>
              <a:pPr/>
              <a:t>41</a:t>
            </a:fld>
            <a:endParaRPr lang="es-PA"/>
          </a:p>
        </p:txBody>
      </p:sp>
      <p:sp>
        <p:nvSpPr>
          <p:cNvPr id="8" name="7 CuadroTexto"/>
          <p:cNvSpPr txBox="1"/>
          <p:nvPr/>
        </p:nvSpPr>
        <p:spPr>
          <a:xfrm>
            <a:off x="611560" y="1712997"/>
            <a:ext cx="7848872" cy="4278094"/>
          </a:xfrm>
          <a:prstGeom prst="rect">
            <a:avLst/>
          </a:prstGeom>
          <a:solidFill>
            <a:schemeClr val="tx2">
              <a:lumMod val="40000"/>
              <a:lumOff val="60000"/>
              <a:alpha val="50000"/>
            </a:schemeClr>
          </a:solidFill>
          <a:scene3d>
            <a:camera prst="orthographicFront"/>
            <a:lightRig rig="threePt" dir="t"/>
          </a:scene3d>
          <a:sp3d>
            <a:bevelT/>
          </a:sp3d>
        </p:spPr>
        <p:txBody>
          <a:bodyPr wrap="square" rtlCol="0">
            <a:spAutoFit/>
          </a:bodyPr>
          <a:lstStyle/>
          <a:p>
            <a:pPr marL="342900" indent="-342900" algn="just">
              <a:buAutoNum type="arabicPeriod"/>
            </a:pPr>
            <a:r>
              <a:rPr lang="es-PA" sz="1600" dirty="0" smtClean="0"/>
              <a:t>Panamá: El incremento del ISC reforzó las medidas no fiscales y contribuyó a reducir la prevalencia.</a:t>
            </a:r>
          </a:p>
          <a:p>
            <a:pPr marL="342900" indent="-342900" algn="just">
              <a:buAutoNum type="arabicPeriod"/>
            </a:pPr>
            <a:r>
              <a:rPr lang="es-PA" sz="1600" dirty="0" smtClean="0"/>
              <a:t>Panamá: El incremento en la recaudación del ISC y caída de la prevalencia demuestra la costo-efectividad del incremento del ISC.</a:t>
            </a:r>
          </a:p>
          <a:p>
            <a:pPr marL="342900" indent="-342900" algn="just">
              <a:buAutoNum type="arabicPeriod"/>
            </a:pPr>
            <a:r>
              <a:rPr lang="es-PA" sz="1600" dirty="0" smtClean="0"/>
              <a:t>Panamá: La distribución de la compra ilícita entre las principales marcas legales establece un reacomodo de la industria ante el incremento del ISC, pero no una expansión del consumo dada la prevalencia de 6.4% ¿Significa el </a:t>
            </a:r>
            <a:r>
              <a:rPr lang="es-PA" sz="1600" dirty="0" err="1" smtClean="0"/>
              <a:t>End</a:t>
            </a:r>
            <a:r>
              <a:rPr lang="es-PA" sz="1600" dirty="0" smtClean="0"/>
              <a:t> </a:t>
            </a:r>
            <a:r>
              <a:rPr lang="es-PA" sz="1600" dirty="0" err="1" smtClean="0"/>
              <a:t>Game</a:t>
            </a:r>
            <a:r>
              <a:rPr lang="es-PA" sz="1600" dirty="0" smtClean="0"/>
              <a:t>?</a:t>
            </a:r>
          </a:p>
          <a:p>
            <a:pPr marL="342900" indent="-342900" algn="just">
              <a:buAutoNum type="arabicPeriod"/>
            </a:pPr>
            <a:r>
              <a:rPr lang="es-PA" sz="1600" dirty="0" smtClean="0"/>
              <a:t>Panamá: El alineamiento de precios en la misma banda para las marcas legales e ilegales, ¿Implica posible colusión de precios de la industria la venta ilegal como parte de sus estrategias?</a:t>
            </a:r>
          </a:p>
          <a:p>
            <a:pPr marL="342900" indent="-342900" algn="just">
              <a:buFontTx/>
              <a:buAutoNum type="arabicPeriod"/>
            </a:pPr>
            <a:r>
              <a:rPr lang="es-PA" sz="1600" dirty="0"/>
              <a:t>Muchas marcas ilegales que entran al país </a:t>
            </a:r>
            <a:r>
              <a:rPr lang="es-PA" sz="1600" dirty="0" smtClean="0"/>
              <a:t>son </a:t>
            </a:r>
            <a:r>
              <a:rPr lang="es-PA" sz="1600" dirty="0"/>
              <a:t>legales en sus países de origen</a:t>
            </a:r>
            <a:r>
              <a:rPr lang="es-PA" sz="1600" dirty="0" smtClean="0"/>
              <a:t>.</a:t>
            </a:r>
          </a:p>
          <a:p>
            <a:pPr marL="342900" indent="-342900" algn="just">
              <a:buAutoNum type="arabicPeriod"/>
            </a:pPr>
            <a:r>
              <a:rPr lang="es-PA" sz="1600" dirty="0" smtClean="0"/>
              <a:t>Según GATS Panamá 2013, existen un total de 163,339 fumadores activos, respecto </a:t>
            </a:r>
            <a:r>
              <a:rPr lang="es-PA" sz="1600" dirty="0"/>
              <a:t>de la población de 15 años y más de edad, para el año 2013 (2.6 millones), </a:t>
            </a:r>
            <a:r>
              <a:rPr lang="es-PA" sz="1600" dirty="0" smtClean="0"/>
              <a:t>de los cuales 59,292</a:t>
            </a:r>
            <a:r>
              <a:rPr lang="es-PA" sz="1600" dirty="0"/>
              <a:t> </a:t>
            </a:r>
            <a:r>
              <a:rPr lang="es-PA" sz="1600" dirty="0" smtClean="0"/>
              <a:t>hacen compra ilegal, siendo un mercado marginal con lo cual el problema del comercio ilícito  en el caso de Panamá debe ser llevado más bien a la esfera internacional con relación a la estrategia de comercialización regional de la industria.</a:t>
            </a:r>
          </a:p>
          <a:p>
            <a:pPr marL="342900" indent="-342900" algn="just">
              <a:buAutoNum type="arabicPeriod"/>
            </a:pPr>
            <a:endParaRPr lang="es-PA" sz="1600" dirty="0"/>
          </a:p>
        </p:txBody>
      </p:sp>
    </p:spTree>
    <p:extLst>
      <p:ext uri="{BB962C8B-B14F-4D97-AF65-F5344CB8AC3E}">
        <p14:creationId xmlns:p14="http://schemas.microsoft.com/office/powerpoint/2010/main" val="41756365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69776"/>
            <a:ext cx="7848872" cy="1143000"/>
          </a:xfrm>
          <a:solidFill>
            <a:schemeClr val="accent2">
              <a:alpha val="50000"/>
            </a:schemeClr>
          </a:solidFill>
          <a:scene3d>
            <a:camera prst="orthographicFront"/>
            <a:lightRig rig="threePt" dir="t"/>
          </a:scene3d>
          <a:sp3d>
            <a:bevelT/>
          </a:sp3d>
        </p:spPr>
        <p:txBody>
          <a:bodyPr>
            <a:normAutofit fontScale="90000"/>
          </a:bodyPr>
          <a:lstStyle/>
          <a:p>
            <a:r>
              <a:rPr lang="es-PA" dirty="0" smtClean="0"/>
              <a:t>Algunas consideraciones finales Panamá</a:t>
            </a:r>
            <a:endParaRPr lang="es-PA" dirty="0"/>
          </a:p>
        </p:txBody>
      </p:sp>
      <p:sp>
        <p:nvSpPr>
          <p:cNvPr id="3" name="2 Marcador de fecha"/>
          <p:cNvSpPr>
            <a:spLocks noGrp="1"/>
          </p:cNvSpPr>
          <p:nvPr>
            <p:ph type="dt" sz="half" idx="10"/>
          </p:nvPr>
        </p:nvSpPr>
        <p:spPr/>
        <p:txBody>
          <a:bodyPr/>
          <a:lstStyle/>
          <a:p>
            <a:fld id="{D605C442-2E0A-4CCB-A66D-4415E7A59687}" type="datetime1">
              <a:rPr lang="es-PA" smtClean="0"/>
              <a:t>15/11/18</a:t>
            </a:fld>
            <a:endParaRPr lang="es-PA"/>
          </a:p>
        </p:txBody>
      </p:sp>
      <p:sp>
        <p:nvSpPr>
          <p:cNvPr id="4" name="3 Marcador de pie de página"/>
          <p:cNvSpPr>
            <a:spLocks noGrp="1"/>
          </p:cNvSpPr>
          <p:nvPr>
            <p:ph type="ftr" sz="quarter" idx="11"/>
          </p:nvPr>
        </p:nvSpPr>
        <p:spPr/>
        <p:txBody>
          <a:bodyPr/>
          <a:lstStyle/>
          <a:p>
            <a:r>
              <a:rPr lang="es-PA" dirty="0" smtClean="0"/>
              <a:t>ICGES-MINSA</a:t>
            </a:r>
            <a:endParaRPr lang="es-PA" dirty="0"/>
          </a:p>
        </p:txBody>
      </p:sp>
      <p:sp>
        <p:nvSpPr>
          <p:cNvPr id="5" name="4 Marcador de número de diapositiva"/>
          <p:cNvSpPr>
            <a:spLocks noGrp="1"/>
          </p:cNvSpPr>
          <p:nvPr>
            <p:ph type="sldNum" sz="quarter" idx="12"/>
          </p:nvPr>
        </p:nvSpPr>
        <p:spPr/>
        <p:txBody>
          <a:bodyPr/>
          <a:lstStyle/>
          <a:p>
            <a:fld id="{21EBDC2E-B5E0-4ED2-9E40-9109A4CC8303}" type="slidenum">
              <a:rPr lang="es-PA" smtClean="0"/>
              <a:pPr/>
              <a:t>42</a:t>
            </a:fld>
            <a:endParaRPr lang="es-PA"/>
          </a:p>
        </p:txBody>
      </p:sp>
      <p:sp>
        <p:nvSpPr>
          <p:cNvPr id="8" name="7 CuadroTexto"/>
          <p:cNvSpPr txBox="1"/>
          <p:nvPr/>
        </p:nvSpPr>
        <p:spPr>
          <a:xfrm>
            <a:off x="611560" y="2276873"/>
            <a:ext cx="7848872" cy="2839239"/>
          </a:xfrm>
          <a:prstGeom prst="rect">
            <a:avLst/>
          </a:prstGeom>
          <a:solidFill>
            <a:schemeClr val="tx2">
              <a:lumMod val="40000"/>
              <a:lumOff val="60000"/>
              <a:alpha val="50000"/>
            </a:schemeClr>
          </a:solidFill>
          <a:scene3d>
            <a:camera prst="orthographicFront"/>
            <a:lightRig rig="threePt" dir="t"/>
          </a:scene3d>
          <a:sp3d>
            <a:bevelT/>
          </a:sp3d>
        </p:spPr>
        <p:txBody>
          <a:bodyPr wrap="square" rtlCol="0">
            <a:spAutoFit/>
          </a:bodyPr>
          <a:lstStyle/>
          <a:p>
            <a:pPr marL="342900" indent="-342900" algn="just">
              <a:buFont typeface="+mj-lt"/>
              <a:buAutoNum type="arabicPeriod" startAt="7"/>
            </a:pPr>
            <a:r>
              <a:rPr lang="es-PA" sz="1600" dirty="0" smtClean="0"/>
              <a:t>Ejemplos de  lo anterior</a:t>
            </a:r>
            <a:r>
              <a:rPr lang="es-PA" sz="1600" dirty="0"/>
              <a:t>: Año 2011: Exportación hacia los Estados Unidos de América de la fracción arancelaria N° 24021000 </a:t>
            </a:r>
            <a:r>
              <a:rPr lang="es-PA" sz="1600" b="1" dirty="0" smtClean="0"/>
              <a:t>Cigarros (puros) (incluso despuntados) y cigarritos (puritos), que contengan tabaco</a:t>
            </a:r>
            <a:r>
              <a:rPr lang="es-PA" sz="1600" dirty="0" smtClean="0"/>
              <a:t>. Que </a:t>
            </a:r>
            <a:r>
              <a:rPr lang="es-PA" sz="1600" dirty="0"/>
              <a:t>no pagó impuestos. Año 2012: Importación en la fracción arancelaria N° 24022000 (Cigarrillos que contengan tabaco) realizada por </a:t>
            </a:r>
            <a:r>
              <a:rPr lang="es-PA" sz="1600" b="1" dirty="0" smtClean="0"/>
              <a:t>Zonas procesadoras y empresas de ensamblaje</a:t>
            </a:r>
            <a:r>
              <a:rPr lang="es-PA" sz="1600" dirty="0" smtClean="0"/>
              <a:t>, </a:t>
            </a:r>
            <a:r>
              <a:rPr lang="es-PA" sz="1600" dirty="0"/>
              <a:t>no pagó impuesto. </a:t>
            </a:r>
          </a:p>
          <a:p>
            <a:pPr marL="342900" indent="-342900" algn="just">
              <a:buFont typeface="+mj-lt"/>
              <a:buAutoNum type="arabicPeriod" startAt="7"/>
            </a:pPr>
            <a:r>
              <a:rPr lang="es-PA" sz="1600" dirty="0" smtClean="0"/>
              <a:t>La mayor probabilidad de compra ilegal en Panamá es en kioscos, lo cual obliga a reforzar los sistemas de vigilancia en los sectores populares y pesquisas de cigarrillos ilegales.  Sin embargo, la edad (40 y más) y el estatus socioeconómico también inciden y requieren de programas de educación dirigidos a estos grupos.</a:t>
            </a:r>
          </a:p>
          <a:p>
            <a:pPr marL="342900" indent="-342900" algn="just">
              <a:buFont typeface="+mj-lt"/>
              <a:buAutoNum type="arabicPeriod" startAt="7"/>
            </a:pPr>
            <a:r>
              <a:rPr lang="es-PA" sz="1600" dirty="0" smtClean="0"/>
              <a:t>Es indispensable que los países de la región adopten el CMCT, para hacer efectiva la lucha contra el comercio ilícito.</a:t>
            </a:r>
            <a:endParaRPr lang="es-PA" sz="1600" dirty="0"/>
          </a:p>
        </p:txBody>
      </p:sp>
    </p:spTree>
    <p:extLst>
      <p:ext uri="{BB962C8B-B14F-4D97-AF65-F5344CB8AC3E}">
        <p14:creationId xmlns:p14="http://schemas.microsoft.com/office/powerpoint/2010/main" val="3100942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197768"/>
            <a:ext cx="8229600" cy="1143000"/>
          </a:xfrm>
          <a:solidFill>
            <a:schemeClr val="accent2">
              <a:alpha val="50000"/>
            </a:schemeClr>
          </a:solidFill>
          <a:scene3d>
            <a:camera prst="orthographicFront"/>
            <a:lightRig rig="threePt" dir="t"/>
          </a:scene3d>
          <a:sp3d>
            <a:bevelT/>
          </a:sp3d>
        </p:spPr>
        <p:txBody>
          <a:bodyPr/>
          <a:lstStyle/>
          <a:p>
            <a:r>
              <a:rPr lang="es-PA" dirty="0" smtClean="0"/>
              <a:t>Referencias bibliográficas</a:t>
            </a:r>
            <a:endParaRPr lang="es-PA" dirty="0"/>
          </a:p>
        </p:txBody>
      </p:sp>
      <p:sp>
        <p:nvSpPr>
          <p:cNvPr id="3" name="2 Marcador de fecha"/>
          <p:cNvSpPr>
            <a:spLocks noGrp="1"/>
          </p:cNvSpPr>
          <p:nvPr>
            <p:ph type="dt" sz="half" idx="10"/>
          </p:nvPr>
        </p:nvSpPr>
        <p:spPr/>
        <p:txBody>
          <a:bodyPr/>
          <a:lstStyle/>
          <a:p>
            <a:fld id="{D605C442-2E0A-4CCB-A66D-4415E7A59687}" type="datetime1">
              <a:rPr lang="es-PA" smtClean="0">
                <a:solidFill>
                  <a:prstClr val="black">
                    <a:tint val="75000"/>
                  </a:prstClr>
                </a:solidFill>
              </a:rPr>
              <a:pPr/>
              <a:t>15/11/18</a:t>
            </a:fld>
            <a:endParaRPr lang="es-PA">
              <a:solidFill>
                <a:prstClr val="black">
                  <a:tint val="75000"/>
                </a:prstClr>
              </a:solidFill>
            </a:endParaRPr>
          </a:p>
        </p:txBody>
      </p:sp>
      <p:sp>
        <p:nvSpPr>
          <p:cNvPr id="4" name="3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43</a:t>
            </a:fld>
            <a:endParaRPr lang="es-PA">
              <a:solidFill>
                <a:prstClr val="black">
                  <a:tint val="75000"/>
                </a:prstClr>
              </a:solidFill>
            </a:endParaRPr>
          </a:p>
        </p:txBody>
      </p:sp>
      <p:sp>
        <p:nvSpPr>
          <p:cNvPr id="10" name="9 Rectángulo"/>
          <p:cNvSpPr/>
          <p:nvPr/>
        </p:nvSpPr>
        <p:spPr>
          <a:xfrm>
            <a:off x="35496" y="1412776"/>
            <a:ext cx="9036496" cy="5478423"/>
          </a:xfrm>
          <a:prstGeom prst="rect">
            <a:avLst/>
          </a:prstGeom>
          <a:solidFill>
            <a:schemeClr val="tx2">
              <a:lumMod val="60000"/>
              <a:lumOff val="40000"/>
              <a:alpha val="50000"/>
            </a:schemeClr>
          </a:solidFill>
          <a:scene3d>
            <a:camera prst="orthographicFront"/>
            <a:lightRig rig="threePt" dir="t"/>
          </a:scene3d>
          <a:sp3d>
            <a:bevelT/>
          </a:sp3d>
        </p:spPr>
        <p:txBody>
          <a:bodyPr wrap="square">
            <a:spAutoFit/>
          </a:bodyPr>
          <a:lstStyle/>
          <a:p>
            <a:pPr marL="342900" indent="-342900" algn="just">
              <a:buFontTx/>
              <a:buAutoNum type="arabicPeriod"/>
            </a:pPr>
            <a:r>
              <a:rPr lang="es-PA" sz="1400" dirty="0" err="1"/>
              <a:t>Organization</a:t>
            </a:r>
            <a:r>
              <a:rPr lang="es-PA" sz="1400" dirty="0"/>
              <a:t>, W.H. </a:t>
            </a:r>
            <a:r>
              <a:rPr lang="es-PA" sz="1400" i="1" dirty="0"/>
              <a:t>Protocolo para la Eliminación del Comercio Ilícito de Productos de Tabaco</a:t>
            </a:r>
            <a:r>
              <a:rPr lang="es-PA" sz="1400" dirty="0"/>
              <a:t>. 2013  [</a:t>
            </a:r>
            <a:r>
              <a:rPr lang="es-PA" sz="1400" dirty="0" err="1"/>
              <a:t>cited</a:t>
            </a:r>
            <a:r>
              <a:rPr lang="es-PA" sz="1400" dirty="0"/>
              <a:t> 2015; </a:t>
            </a:r>
            <a:r>
              <a:rPr lang="es-PA" sz="1400" dirty="0" err="1"/>
              <a:t>Available</a:t>
            </a:r>
            <a:r>
              <a:rPr lang="es-PA" sz="1400" dirty="0"/>
              <a:t> </a:t>
            </a:r>
            <a:r>
              <a:rPr lang="es-PA" sz="1400" dirty="0" err="1"/>
              <a:t>from</a:t>
            </a:r>
            <a:r>
              <a:rPr lang="es-PA" sz="1400" dirty="0"/>
              <a:t>: </a:t>
            </a:r>
            <a:r>
              <a:rPr lang="es-PA" sz="1400" u="sng" dirty="0">
                <a:hlinkClick r:id="rId2"/>
              </a:rPr>
              <a:t>http://apps.who.int/iris/bitstream/10665/80881/1/9789243505244_spa.pdf?ua=1</a:t>
            </a:r>
            <a:r>
              <a:rPr lang="es-PA" sz="1400" dirty="0"/>
              <a:t>.</a:t>
            </a:r>
          </a:p>
          <a:p>
            <a:pPr marL="342900" indent="-342900" algn="just">
              <a:buAutoNum type="arabicPeriod"/>
            </a:pPr>
            <a:r>
              <a:rPr lang="es-PA" sz="1400" dirty="0" err="1"/>
              <a:t>World</a:t>
            </a:r>
            <a:r>
              <a:rPr lang="es-PA" sz="1400" dirty="0"/>
              <a:t>, O. H. (2016). Informe sobre Control del Tabaco en la Región de las Américas (pp. 148). Washington D.C..</a:t>
            </a:r>
            <a:endParaRPr lang="es-PA" sz="1400" dirty="0" smtClean="0"/>
          </a:p>
          <a:p>
            <a:pPr marL="342900" indent="-342900" algn="just">
              <a:buAutoNum type="arabicPeriod"/>
            </a:pPr>
            <a:r>
              <a:rPr lang="es-PA" sz="1400" dirty="0" err="1"/>
              <a:t>Organization</a:t>
            </a:r>
            <a:r>
              <a:rPr lang="es-PA" sz="1400" dirty="0"/>
              <a:t>, W.H., </a:t>
            </a:r>
            <a:r>
              <a:rPr lang="es-PA" sz="1400" i="1" dirty="0"/>
              <a:t>Country case </a:t>
            </a:r>
            <a:r>
              <a:rPr lang="es-PA" sz="1400" i="1" dirty="0" err="1"/>
              <a:t>study</a:t>
            </a:r>
            <a:r>
              <a:rPr lang="es-PA" sz="1400" i="1" dirty="0"/>
              <a:t> </a:t>
            </a:r>
            <a:r>
              <a:rPr lang="es-PA" sz="1400" i="1" dirty="0" err="1"/>
              <a:t>on</a:t>
            </a:r>
            <a:r>
              <a:rPr lang="es-PA" sz="1400" i="1" dirty="0"/>
              <a:t> </a:t>
            </a:r>
            <a:r>
              <a:rPr lang="es-PA" sz="1400" i="1" dirty="0" err="1"/>
              <a:t>tobacco</a:t>
            </a:r>
            <a:r>
              <a:rPr lang="es-PA" sz="1400" i="1" dirty="0"/>
              <a:t> </a:t>
            </a:r>
            <a:r>
              <a:rPr lang="es-PA" sz="1400" i="1" dirty="0" err="1"/>
              <a:t>tax</a:t>
            </a:r>
            <a:r>
              <a:rPr lang="es-PA" sz="1400" i="1" dirty="0"/>
              <a:t> </a:t>
            </a:r>
            <a:r>
              <a:rPr lang="es-PA" sz="1400" i="1" dirty="0" err="1"/>
              <a:t>earmarking</a:t>
            </a:r>
            <a:r>
              <a:rPr lang="es-PA" sz="1400" i="1" dirty="0"/>
              <a:t> </a:t>
            </a:r>
            <a:r>
              <a:rPr lang="es-PA" sz="1400" i="1" dirty="0" err="1"/>
              <a:t>experience</a:t>
            </a:r>
            <a:r>
              <a:rPr lang="es-PA" sz="1400" i="1" dirty="0"/>
              <a:t>: </a:t>
            </a:r>
            <a:r>
              <a:rPr lang="es-PA" sz="1400" i="1" dirty="0" err="1"/>
              <a:t>Panama</a:t>
            </a:r>
            <a:r>
              <a:rPr lang="es-PA" sz="1400" dirty="0"/>
              <a:t>, 2015, </a:t>
            </a:r>
            <a:r>
              <a:rPr lang="es-PA" sz="1400" dirty="0" err="1"/>
              <a:t>World</a:t>
            </a:r>
            <a:r>
              <a:rPr lang="es-PA" sz="1400" dirty="0"/>
              <a:t> </a:t>
            </a:r>
            <a:r>
              <a:rPr lang="es-PA" sz="1400" dirty="0" err="1"/>
              <a:t>Health</a:t>
            </a:r>
            <a:r>
              <a:rPr lang="es-PA" sz="1400" dirty="0"/>
              <a:t> </a:t>
            </a:r>
            <a:r>
              <a:rPr lang="es-PA" sz="1400" dirty="0" err="1"/>
              <a:t>Organization</a:t>
            </a:r>
            <a:r>
              <a:rPr lang="es-PA" sz="1400" dirty="0"/>
              <a:t>: Washington D.C. . p. 14.</a:t>
            </a:r>
            <a:endParaRPr lang="es-PA" sz="1400" dirty="0" smtClean="0"/>
          </a:p>
          <a:p>
            <a:pPr marL="342900" indent="-342900" algn="just">
              <a:buAutoNum type="arabicPeriod"/>
            </a:pPr>
            <a:r>
              <a:rPr lang="es-PA" sz="1400" dirty="0" smtClean="0"/>
              <a:t>Ministerio de Salud, </a:t>
            </a:r>
            <a:r>
              <a:rPr lang="es-PA" sz="1400" dirty="0" err="1" smtClean="0"/>
              <a:t>I.C.G.d.E.d.l.S</a:t>
            </a:r>
            <a:r>
              <a:rPr lang="es-PA" sz="1400" dirty="0" smtClean="0"/>
              <a:t>., Centro para el Control y Prevención de Enfermedades, Organización Panamericana de la Salud, Organización Mundial de la Salud, Ministerio de Economía y Finanzas y Instituto Nacional de Estadística y Censo., </a:t>
            </a:r>
            <a:r>
              <a:rPr lang="es-PA" sz="1400" i="1" dirty="0" smtClean="0"/>
              <a:t>Global </a:t>
            </a:r>
            <a:r>
              <a:rPr lang="es-PA" sz="1400" i="1" dirty="0" err="1" smtClean="0"/>
              <a:t>Adult</a:t>
            </a:r>
            <a:r>
              <a:rPr lang="es-PA" sz="1400" i="1" dirty="0" smtClean="0"/>
              <a:t> </a:t>
            </a:r>
            <a:r>
              <a:rPr lang="es-PA" sz="1400" i="1" dirty="0" err="1" smtClean="0"/>
              <a:t>Tobacco</a:t>
            </a:r>
            <a:r>
              <a:rPr lang="es-PA" sz="1400" i="1" dirty="0" smtClean="0"/>
              <a:t> </a:t>
            </a:r>
            <a:r>
              <a:rPr lang="es-PA" sz="1400" i="1" dirty="0" err="1" smtClean="0"/>
              <a:t>Survey</a:t>
            </a:r>
            <a:r>
              <a:rPr lang="es-PA" sz="1400" i="1" dirty="0" smtClean="0"/>
              <a:t> </a:t>
            </a:r>
            <a:r>
              <a:rPr lang="es-PA" sz="1400" i="1" dirty="0" err="1" smtClean="0"/>
              <a:t>Panama</a:t>
            </a:r>
            <a:r>
              <a:rPr lang="es-PA" sz="1400" i="1" dirty="0" smtClean="0"/>
              <a:t>.</a:t>
            </a:r>
            <a:r>
              <a:rPr lang="es-PA" sz="1400" dirty="0" smtClean="0"/>
              <a:t>, 2013.</a:t>
            </a:r>
          </a:p>
          <a:p>
            <a:pPr marL="342900" indent="-342900" algn="just">
              <a:buFontTx/>
              <a:buAutoNum type="arabicPeriod"/>
            </a:pPr>
            <a:r>
              <a:rPr lang="es-PA" sz="1400" dirty="0" smtClean="0"/>
              <a:t>International, E. </a:t>
            </a:r>
            <a:r>
              <a:rPr lang="es-PA" sz="1400" i="1" dirty="0" err="1" smtClean="0"/>
              <a:t>Tobacco</a:t>
            </a:r>
            <a:r>
              <a:rPr lang="es-PA" sz="1400" dirty="0" smtClean="0"/>
              <a:t>.  [</a:t>
            </a:r>
            <a:r>
              <a:rPr lang="es-PA" sz="1400" dirty="0" err="1" smtClean="0"/>
              <a:t>cited</a:t>
            </a:r>
            <a:r>
              <a:rPr lang="es-PA" sz="1400" dirty="0" smtClean="0"/>
              <a:t> 2015 04/24/15]; </a:t>
            </a:r>
            <a:r>
              <a:rPr lang="es-PA" sz="1400" dirty="0" err="1" smtClean="0"/>
              <a:t>Available</a:t>
            </a:r>
            <a:r>
              <a:rPr lang="es-PA" sz="1400" dirty="0" smtClean="0"/>
              <a:t> </a:t>
            </a:r>
            <a:r>
              <a:rPr lang="es-PA" sz="1400" dirty="0" err="1" smtClean="0"/>
              <a:t>from</a:t>
            </a:r>
            <a:r>
              <a:rPr lang="es-PA" sz="1400" dirty="0" smtClean="0"/>
              <a:t>: </a:t>
            </a:r>
            <a:r>
              <a:rPr lang="es-PA" sz="1400" u="sng" dirty="0" smtClean="0">
                <a:hlinkClick r:id="rId3"/>
              </a:rPr>
              <a:t>http://www.euromonitor.com/tobacco?id=1&amp;pageSizes=50&amp;sortBy=5&amp;fs[0].Code=96650&amp;fs[0].Group=industry&amp;fs[0].Name=Cigarettes&amp;fs[0].hasChildren=False&amp;fs[0].Expanded=False&amp;fs[0].Type=Child</a:t>
            </a:r>
            <a:r>
              <a:rPr lang="es-PA" sz="1400" dirty="0" smtClean="0"/>
              <a:t>.</a:t>
            </a:r>
          </a:p>
          <a:p>
            <a:pPr marL="342900" indent="-342900" algn="just">
              <a:buFontTx/>
              <a:buAutoNum type="arabicPeriod"/>
            </a:pPr>
            <a:r>
              <a:rPr lang="es-PA" sz="1400" dirty="0" err="1" smtClean="0"/>
              <a:t>Stein</a:t>
            </a:r>
            <a:r>
              <a:rPr lang="es-PA" sz="1400" dirty="0" smtClean="0"/>
              <a:t> Eduardo, </a:t>
            </a:r>
            <a:r>
              <a:rPr lang="es-PA" sz="1400" dirty="0" err="1" smtClean="0"/>
              <a:t>e.a</a:t>
            </a:r>
            <a:r>
              <a:rPr lang="es-PA" sz="1400" dirty="0" smtClean="0"/>
              <a:t>., ed. </a:t>
            </a:r>
            <a:r>
              <a:rPr lang="es-PA" sz="1400" i="1" dirty="0" smtClean="0"/>
              <a:t>Contrabando y defraudación aduanera en Centroamérica</a:t>
            </a:r>
            <a:r>
              <a:rPr lang="es-PA" sz="1400" dirty="0" smtClean="0"/>
              <a:t>. 2015, Fundación Konrad Adenauer: Guatemala. 127.</a:t>
            </a:r>
          </a:p>
          <a:p>
            <a:pPr marL="342900" indent="-342900" algn="just">
              <a:buFontTx/>
              <a:buAutoNum type="arabicPeriod"/>
            </a:pPr>
            <a:r>
              <a:rPr lang="es-PA" sz="1400" dirty="0" err="1" smtClean="0"/>
              <a:t>Armendares</a:t>
            </a:r>
            <a:r>
              <a:rPr lang="es-PA" sz="1400" dirty="0" smtClean="0"/>
              <a:t> Pedro </a:t>
            </a:r>
            <a:r>
              <a:rPr lang="es-PA" sz="1400" dirty="0" err="1" smtClean="0"/>
              <a:t>Enriquez</a:t>
            </a:r>
            <a:r>
              <a:rPr lang="es-PA" sz="1400" dirty="0" smtClean="0"/>
              <a:t>, et al. Expansión de la industria tabacalera y contrabando: retos para la salud pública. 2006. 48, 183-189. Salud Pública de México.</a:t>
            </a:r>
          </a:p>
          <a:p>
            <a:pPr marL="342900" indent="-342900" algn="just">
              <a:buFontTx/>
              <a:buAutoNum type="arabicPeriod"/>
            </a:pPr>
            <a:r>
              <a:rPr lang="es-PA" sz="1400" dirty="0" err="1"/>
              <a:t>Joossens</a:t>
            </a:r>
            <a:r>
              <a:rPr lang="es-PA" sz="1400" dirty="0"/>
              <a:t>, L. (2017). </a:t>
            </a:r>
            <a:r>
              <a:rPr lang="es-PA" sz="1400" dirty="0" err="1"/>
              <a:t>Report</a:t>
            </a:r>
            <a:r>
              <a:rPr lang="es-PA" sz="1400" dirty="0"/>
              <a:t> </a:t>
            </a:r>
            <a:r>
              <a:rPr lang="es-PA" sz="1400" dirty="0" err="1"/>
              <a:t>on</a:t>
            </a:r>
            <a:r>
              <a:rPr lang="es-PA" sz="1400" dirty="0"/>
              <a:t> </a:t>
            </a:r>
            <a:r>
              <a:rPr lang="es-PA" sz="1400" dirty="0" err="1"/>
              <a:t>smugling</a:t>
            </a:r>
            <a:r>
              <a:rPr lang="es-PA" sz="1400" dirty="0"/>
              <a:t> control in </a:t>
            </a:r>
            <a:r>
              <a:rPr lang="es-PA" sz="1400" dirty="0" err="1"/>
              <a:t>Spain</a:t>
            </a:r>
            <a:r>
              <a:rPr lang="es-PA" sz="1400" dirty="0"/>
              <a:t> (pp. 6): </a:t>
            </a:r>
            <a:r>
              <a:rPr lang="es-PA" sz="1400" dirty="0" err="1"/>
              <a:t>World</a:t>
            </a:r>
            <a:r>
              <a:rPr lang="es-PA" sz="1400" dirty="0"/>
              <a:t> </a:t>
            </a:r>
            <a:r>
              <a:rPr lang="es-PA" sz="1400" dirty="0" err="1"/>
              <a:t>Health</a:t>
            </a:r>
            <a:r>
              <a:rPr lang="es-PA" sz="1400" dirty="0"/>
              <a:t> </a:t>
            </a:r>
            <a:r>
              <a:rPr lang="es-PA" sz="1400" dirty="0" err="1"/>
              <a:t>Organization</a:t>
            </a:r>
            <a:r>
              <a:rPr lang="es-PA" sz="1400" dirty="0"/>
              <a:t>. </a:t>
            </a:r>
            <a:r>
              <a:rPr lang="es-PA" sz="1400" dirty="0" err="1"/>
              <a:t>Available</a:t>
            </a:r>
            <a:r>
              <a:rPr lang="es-PA" sz="1400" dirty="0"/>
              <a:t> </a:t>
            </a:r>
            <a:r>
              <a:rPr lang="es-PA" sz="1400" dirty="0" err="1"/>
              <a:t>from</a:t>
            </a:r>
            <a:r>
              <a:rPr lang="es-PA" sz="1400" dirty="0"/>
              <a:t>: </a:t>
            </a:r>
            <a:r>
              <a:rPr lang="es-PA" sz="1400" dirty="0">
                <a:hlinkClick r:id="rId4"/>
              </a:rPr>
              <a:t>http://</a:t>
            </a:r>
            <a:r>
              <a:rPr lang="es-PA" sz="1400" dirty="0" smtClean="0">
                <a:hlinkClick r:id="rId4"/>
              </a:rPr>
              <a:t>www.who.int/tobacco/training/en/bestpracticesreportonsmugglingcontrolspain.pdf</a:t>
            </a:r>
            <a:r>
              <a:rPr lang="es-PA" sz="1400" dirty="0" smtClean="0"/>
              <a:t> </a:t>
            </a:r>
          </a:p>
          <a:p>
            <a:pPr marL="342900" indent="-342900" algn="just">
              <a:buFontTx/>
              <a:buAutoNum type="arabicPeriod"/>
            </a:pPr>
            <a:r>
              <a:rPr lang="en-US" sz="1400" u="sng" dirty="0" smtClean="0"/>
              <a:t>The, L. Tobacco control: when economics trumps health. </a:t>
            </a:r>
            <a:r>
              <a:rPr lang="en-US" sz="1400" i="1" u="sng" dirty="0" smtClean="0"/>
              <a:t>The Lancet, 382</a:t>
            </a:r>
            <a:r>
              <a:rPr lang="en-US" sz="1400" u="sng" dirty="0" smtClean="0"/>
              <a:t>(9888), 182. </a:t>
            </a:r>
            <a:r>
              <a:rPr lang="en-US" sz="1400" u="sng" dirty="0" err="1" smtClean="0"/>
              <a:t>doi</a:t>
            </a:r>
            <a:r>
              <a:rPr lang="en-US" sz="1400" u="sng" dirty="0" smtClean="0"/>
              <a:t>: </a:t>
            </a:r>
            <a:r>
              <a:rPr lang="en-US" sz="1400" u="sng" dirty="0" smtClean="0">
                <a:hlinkClick r:id="rId5"/>
              </a:rPr>
              <a:t>http://dx.doi.org/10.1016/S0140-6736(13)61583-4</a:t>
            </a:r>
            <a:endParaRPr lang="en-US" sz="1400" u="sng" dirty="0" smtClean="0"/>
          </a:p>
          <a:p>
            <a:pPr marL="342900" indent="-342900" algn="just">
              <a:buFontTx/>
              <a:buAutoNum type="arabicPeriod"/>
            </a:pPr>
            <a:r>
              <a:rPr lang="es-PA" sz="1400" u="sng" dirty="0" smtClean="0"/>
              <a:t>1. Herrera Ballesteros Víctor </a:t>
            </a:r>
            <a:r>
              <a:rPr lang="es-PA" sz="1400" u="sng" dirty="0"/>
              <a:t>Hugo, Zúñiga Julio, Gómez Beatriz, Roa Rodríguez Reina Gisela, </a:t>
            </a:r>
            <a:r>
              <a:rPr lang="es-PA" sz="1400" u="sng" dirty="0" err="1"/>
              <a:t>Ilais</a:t>
            </a:r>
            <a:r>
              <a:rPr lang="es-PA" sz="1400" u="sng" dirty="0"/>
              <a:t> M. Factores socioeconómicos asociados a la compra ilegal de productos del tabaco en Panamá. Revista de Salud Pública de México 2017; 125. </a:t>
            </a:r>
            <a:r>
              <a:rPr lang="es-PA" sz="1400" u="sng" dirty="0" err="1"/>
              <a:t>Available</a:t>
            </a:r>
            <a:r>
              <a:rPr lang="es-PA" sz="1400" u="sng" dirty="0"/>
              <a:t> at: http://saludpublica.mx/index.php/spm/issue/view/494/showToc, </a:t>
            </a:r>
            <a:r>
              <a:rPr lang="es-PA" sz="1400" u="sng" dirty="0" smtClean="0"/>
              <a:t>59 .</a:t>
            </a:r>
            <a:endParaRPr lang="es-PA" sz="1400" u="sng" dirty="0"/>
          </a:p>
          <a:p>
            <a:pPr marL="342900" indent="-342900" algn="just">
              <a:buFontTx/>
              <a:buAutoNum type="arabicPeriod"/>
            </a:pPr>
            <a:endParaRPr lang="es-PA" sz="1400" u="sng" dirty="0"/>
          </a:p>
          <a:p>
            <a:pPr marL="342900" indent="-342900" algn="just">
              <a:buFontTx/>
              <a:buAutoNum type="arabicPeriod"/>
            </a:pPr>
            <a:endParaRPr lang="en-US" sz="1400" u="sng" dirty="0" smtClean="0"/>
          </a:p>
          <a:p>
            <a:pPr marL="342900" indent="-342900" algn="just">
              <a:buFontTx/>
              <a:buAutoNum type="arabicPeriod"/>
            </a:pPr>
            <a:endParaRPr lang="es-PA" sz="1400" dirty="0"/>
          </a:p>
        </p:txBody>
      </p:sp>
    </p:spTree>
    <p:extLst>
      <p:ext uri="{BB962C8B-B14F-4D97-AF65-F5344CB8AC3E}">
        <p14:creationId xmlns:p14="http://schemas.microsoft.com/office/powerpoint/2010/main" val="29983752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722313" y="3068960"/>
            <a:ext cx="7772400" cy="833887"/>
          </a:xfrm>
        </p:spPr>
        <p:txBody>
          <a:bodyPr>
            <a:normAutofit/>
          </a:bodyPr>
          <a:lstStyle/>
          <a:p>
            <a:pPr algn="ctr"/>
            <a:r>
              <a:rPr lang="es-PA" sz="4800" b="1" dirty="0" smtClean="0">
                <a:solidFill>
                  <a:schemeClr val="tx1"/>
                </a:solidFill>
              </a:rPr>
              <a:t>Trabajo de campo</a:t>
            </a:r>
            <a:endParaRPr lang="es-PA" sz="4800" b="1" dirty="0">
              <a:solidFill>
                <a:schemeClr val="tx1"/>
              </a:solidFill>
            </a:endParaRPr>
          </a:p>
        </p:txBody>
      </p:sp>
      <p:sp>
        <p:nvSpPr>
          <p:cNvPr id="4" name="Marcador de fecha 3"/>
          <p:cNvSpPr>
            <a:spLocks noGrp="1"/>
          </p:cNvSpPr>
          <p:nvPr>
            <p:ph type="dt" sz="half" idx="10"/>
          </p:nvPr>
        </p:nvSpPr>
        <p:spPr/>
        <p:txBody>
          <a:bodyPr/>
          <a:lstStyle/>
          <a:p>
            <a:fld id="{3169A828-D2D7-4B3D-902E-E49D8B4F3640}" type="datetime1">
              <a:rPr lang="es-PA" smtClean="0">
                <a:solidFill>
                  <a:prstClr val="black">
                    <a:tint val="75000"/>
                  </a:prstClr>
                </a:solidFill>
              </a:rPr>
              <a:pPr/>
              <a:t>15/11/18</a:t>
            </a:fld>
            <a:endParaRPr lang="es-PA">
              <a:solidFill>
                <a:prstClr val="black">
                  <a:tint val="75000"/>
                </a:prstClr>
              </a:solidFill>
            </a:endParaRPr>
          </a:p>
        </p:txBody>
      </p:sp>
      <p:sp>
        <p:nvSpPr>
          <p:cNvPr id="5" name="Marcador de pie de página 4"/>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r>
              <a:rPr lang="es-PA" dirty="0" smtClean="0">
                <a:solidFill>
                  <a:prstClr val="black">
                    <a:tint val="75000"/>
                  </a:prstClr>
                </a:solidFill>
              </a:rPr>
              <a:t>45</a:t>
            </a:r>
            <a:endParaRPr lang="es-PA" dirty="0">
              <a:solidFill>
                <a:prstClr val="black">
                  <a:tint val="75000"/>
                </a:prstClr>
              </a:solidFill>
            </a:endParaRPr>
          </a:p>
        </p:txBody>
      </p:sp>
    </p:spTree>
    <p:extLst>
      <p:ext uri="{BB962C8B-B14F-4D97-AF65-F5344CB8AC3E}">
        <p14:creationId xmlns:p14="http://schemas.microsoft.com/office/powerpoint/2010/main" val="660532486"/>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45</a:t>
            </a:fld>
            <a:endParaRPr lang="es-PA">
              <a:solidFill>
                <a:prstClr val="black">
                  <a:tint val="75000"/>
                </a:prstClr>
              </a:solidFill>
            </a:endParaRPr>
          </a:p>
        </p:txBody>
      </p:sp>
      <p:pic>
        <p:nvPicPr>
          <p:cNvPr id="4098" name="Picture 2" descr="C:\Users\vherrera67\Pictures\Encuesta de mercaddo de cigarrillos 2017\20170605_0854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211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209438"/>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46</a:t>
            </a:fld>
            <a:endParaRPr lang="es-PA">
              <a:solidFill>
                <a:prstClr val="black">
                  <a:tint val="75000"/>
                </a:prstClr>
              </a:solidFill>
            </a:endParaRPr>
          </a:p>
        </p:txBody>
      </p:sp>
      <p:pic>
        <p:nvPicPr>
          <p:cNvPr id="5122" name="Picture 2" descr="C:\Users\vherrera67\Pictures\Encuesta de mercaddo de cigarrillos 2017\20170626_0926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2" y="0"/>
            <a:ext cx="9151992" cy="688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2271"/>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47</a:t>
            </a:fld>
            <a:endParaRPr lang="es-PA">
              <a:solidFill>
                <a:prstClr val="black">
                  <a:tint val="75000"/>
                </a:prstClr>
              </a:solidFill>
            </a:endParaRPr>
          </a:p>
        </p:txBody>
      </p:sp>
      <p:pic>
        <p:nvPicPr>
          <p:cNvPr id="4098" name="Picture 2" descr="C:\Users\vherrera67\Pictures\Encuesta de PPP\20160215_101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936023"/>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48</a:t>
            </a:fld>
            <a:endParaRPr lang="es-PA">
              <a:solidFill>
                <a:prstClr val="black">
                  <a:tint val="75000"/>
                </a:prstClr>
              </a:solidFill>
            </a:endParaRPr>
          </a:p>
        </p:txBody>
      </p:sp>
      <p:pic>
        <p:nvPicPr>
          <p:cNvPr id="9218" name="Picture 2" descr="C:\Users\vherrera67\Pictures\Encuesta de mercaddo de cigarrillos 2017\20170701_061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744" y="0"/>
            <a:ext cx="113052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15728"/>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49</a:t>
            </a:fld>
            <a:endParaRPr lang="es-PA">
              <a:solidFill>
                <a:prstClr val="black">
                  <a:tint val="75000"/>
                </a:prstClr>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488" y="0"/>
            <a:ext cx="45995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184121"/>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5</a:t>
            </a:fld>
            <a:endParaRPr lang="es-PA">
              <a:solidFill>
                <a:prstClr val="black">
                  <a:tint val="75000"/>
                </a:prstClr>
              </a:solidFill>
            </a:endParaRPr>
          </a:p>
        </p:txBody>
      </p:sp>
      <p:grpSp>
        <p:nvGrpSpPr>
          <p:cNvPr id="5" name="4 Grupo"/>
          <p:cNvGrpSpPr/>
          <p:nvPr/>
        </p:nvGrpSpPr>
        <p:grpSpPr>
          <a:xfrm>
            <a:off x="1501536" y="1484832"/>
            <a:ext cx="6094800" cy="432000"/>
            <a:chOff x="2119312" y="267864"/>
            <a:chExt cx="1857374" cy="201600"/>
          </a:xfrm>
          <a:solidFill>
            <a:schemeClr val="accent2">
              <a:alpha val="50000"/>
            </a:schemeClr>
          </a:solidFill>
          <a:scene3d>
            <a:camera prst="orthographicFront"/>
            <a:lightRig rig="threePt" dir="t"/>
          </a:scene3d>
        </p:grpSpPr>
        <p:sp>
          <p:nvSpPr>
            <p:cNvPr id="9" name="8 Rectángulo"/>
            <p:cNvSpPr/>
            <p:nvPr/>
          </p:nvSpPr>
          <p:spPr>
            <a:xfrm>
              <a:off x="2119312" y="267864"/>
              <a:ext cx="1857374" cy="201600"/>
            </a:xfrm>
            <a:prstGeom prst="rect">
              <a:avLst/>
            </a:prstGeom>
            <a:grpFill/>
            <a:ln>
              <a:noFill/>
            </a:ln>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9 Rectángulo"/>
            <p:cNvSpPr/>
            <p:nvPr/>
          </p:nvSpPr>
          <p:spPr>
            <a:xfrm>
              <a:off x="2119312" y="267864"/>
              <a:ext cx="1857374" cy="201600"/>
            </a:xfrm>
            <a:prstGeom prst="rect">
              <a:avLst/>
            </a:prstGeom>
            <a:grpFill/>
            <a:sp3d>
              <a:bevelT/>
            </a:sp3d>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s-PA" sz="1600" kern="1200" dirty="0" smtClean="0">
                  <a:solidFill>
                    <a:schemeClr val="tx1"/>
                  </a:solidFill>
                </a:rPr>
                <a:t>Panamá</a:t>
              </a:r>
              <a:endParaRPr lang="es-PA" sz="1600" kern="1200" dirty="0">
                <a:solidFill>
                  <a:schemeClr val="tx1"/>
                </a:solidFill>
              </a:endParaRPr>
            </a:p>
          </p:txBody>
        </p:sp>
      </p:grpSp>
      <p:grpSp>
        <p:nvGrpSpPr>
          <p:cNvPr id="6" name="5 Grupo"/>
          <p:cNvGrpSpPr/>
          <p:nvPr/>
        </p:nvGrpSpPr>
        <p:grpSpPr>
          <a:xfrm>
            <a:off x="1501536" y="1988840"/>
            <a:ext cx="6094800" cy="3497034"/>
            <a:chOff x="2119312" y="469464"/>
            <a:chExt cx="1857374" cy="3326671"/>
          </a:xfrm>
          <a:solidFill>
            <a:schemeClr val="tx2">
              <a:lumMod val="60000"/>
              <a:lumOff val="40000"/>
              <a:alpha val="40000"/>
            </a:schemeClr>
          </a:solidFill>
          <a:scene3d>
            <a:camera prst="orthographicFront"/>
            <a:lightRig rig="threePt" dir="t"/>
          </a:scene3d>
        </p:grpSpPr>
        <p:sp>
          <p:nvSpPr>
            <p:cNvPr id="7" name="6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lvl="1" indent="-57150" algn="just" defTabSz="311150">
                <a:lnSpc>
                  <a:spcPct val="90000"/>
                </a:lnSpc>
                <a:spcBef>
                  <a:spcPct val="0"/>
                </a:spcBef>
                <a:spcAft>
                  <a:spcPct val="15000"/>
                </a:spcAft>
                <a:buChar char="••"/>
              </a:pPr>
              <a:endParaRPr lang="es-PA" sz="1200" kern="1200" dirty="0">
                <a:solidFill>
                  <a:schemeClr val="tx1"/>
                </a:solidFill>
              </a:endParaRPr>
            </a:p>
            <a:p>
              <a:pPr marL="57150" lvl="1" indent="-57150" algn="just" defTabSz="311150">
                <a:lnSpc>
                  <a:spcPct val="90000"/>
                </a:lnSpc>
                <a:spcBef>
                  <a:spcPct val="0"/>
                </a:spcBef>
                <a:spcAft>
                  <a:spcPct val="15000"/>
                </a:spcAft>
                <a:buChar char="••"/>
              </a:pPr>
              <a:r>
                <a:rPr lang="es-PA" sz="1200" dirty="0">
                  <a:solidFill>
                    <a:schemeClr val="tx1"/>
                  </a:solidFill>
                </a:rPr>
                <a:t>Este país </a:t>
              </a:r>
              <a:r>
                <a:rPr lang="es-PA" sz="1200" dirty="0" smtClean="0">
                  <a:solidFill>
                    <a:schemeClr val="tx1"/>
                  </a:solidFill>
                </a:rPr>
                <a:t>ratificó el </a:t>
              </a:r>
              <a:r>
                <a:rPr lang="es-PA" sz="1200" dirty="0">
                  <a:solidFill>
                    <a:schemeClr val="tx1"/>
                  </a:solidFill>
                </a:rPr>
                <a:t>Protocolo de la OMS para la eliminación del comercio ilícito de productos de tabaco, </a:t>
              </a:r>
              <a:r>
                <a:rPr lang="es-PA" sz="1200" dirty="0" smtClean="0">
                  <a:solidFill>
                    <a:schemeClr val="tx1"/>
                  </a:solidFill>
                </a:rPr>
                <a:t>2016.</a:t>
              </a:r>
              <a:endParaRPr lang="es-PA" sz="1200" dirty="0">
                <a:solidFill>
                  <a:schemeClr val="tx1"/>
                </a:solidFill>
              </a:endParaRPr>
            </a:p>
            <a:p>
              <a:pPr marL="57150" lvl="1" indent="-57150" algn="just" defTabSz="311150">
                <a:lnSpc>
                  <a:spcPct val="90000"/>
                </a:lnSpc>
                <a:spcBef>
                  <a:spcPct val="0"/>
                </a:spcBef>
                <a:spcAft>
                  <a:spcPct val="15000"/>
                </a:spcAft>
                <a:buChar char="••"/>
              </a:pPr>
              <a:r>
                <a:rPr lang="es-PA" sz="1200" dirty="0">
                  <a:solidFill>
                    <a:schemeClr val="tx1"/>
                  </a:solidFill>
                </a:rPr>
                <a:t>Sin embargo en el proyecto de Ley N° 136 </a:t>
              </a:r>
              <a:r>
                <a:rPr lang="es-PA" sz="1200" dirty="0" smtClean="0">
                  <a:solidFill>
                    <a:schemeClr val="tx1"/>
                  </a:solidFill>
                </a:rPr>
                <a:t>se </a:t>
              </a:r>
              <a:r>
                <a:rPr lang="es-PA" sz="1200" dirty="0">
                  <a:solidFill>
                    <a:schemeClr val="tx1"/>
                  </a:solidFill>
                </a:rPr>
                <a:t>establece el requisito de contar con una licencia de venta de productos de tabaco en los establecimientos que cumplan las disposiciones legales, en zonas comerciales de aeropuertos, zonas libres y zonas económicas especiales.</a:t>
              </a:r>
            </a:p>
            <a:p>
              <a:pPr marL="57150" lvl="1" indent="-57150" algn="just" defTabSz="311150">
                <a:lnSpc>
                  <a:spcPct val="90000"/>
                </a:lnSpc>
                <a:spcBef>
                  <a:spcPct val="0"/>
                </a:spcBef>
                <a:spcAft>
                  <a:spcPct val="15000"/>
                </a:spcAft>
                <a:buChar char="••"/>
              </a:pPr>
              <a:r>
                <a:rPr lang="es-PA" sz="1200" dirty="0" smtClean="0">
                  <a:solidFill>
                    <a:schemeClr val="tx1"/>
                  </a:solidFill>
                </a:rPr>
                <a:t>Se </a:t>
              </a:r>
              <a:r>
                <a:rPr lang="es-PA" sz="1200" dirty="0">
                  <a:solidFill>
                    <a:schemeClr val="tx1"/>
                  </a:solidFill>
                </a:rPr>
                <a:t>incorpora el artículo 9 sobre empaque genérico, con la cajetilla de color gris mate oscuro.</a:t>
              </a:r>
            </a:p>
            <a:p>
              <a:pPr marL="57150" lvl="1" indent="-57150" algn="just" defTabSz="311150">
                <a:lnSpc>
                  <a:spcPct val="90000"/>
                </a:lnSpc>
                <a:spcBef>
                  <a:spcPct val="0"/>
                </a:spcBef>
                <a:spcAft>
                  <a:spcPct val="15000"/>
                </a:spcAft>
                <a:buChar char="••"/>
              </a:pPr>
              <a:r>
                <a:rPr lang="es-PA" sz="1200" dirty="0" smtClean="0">
                  <a:solidFill>
                    <a:schemeClr val="tx1"/>
                  </a:solidFill>
                </a:rPr>
                <a:t>En la ley 34 de 2015, se </a:t>
              </a:r>
              <a:r>
                <a:rPr lang="es-PA" sz="1200" dirty="0">
                  <a:solidFill>
                    <a:schemeClr val="tx1"/>
                  </a:solidFill>
                </a:rPr>
                <a:t>incorpora la figura de defraudación aduanera y el contrabando en el Código </a:t>
              </a:r>
              <a:r>
                <a:rPr lang="es-PA" sz="1200" dirty="0" smtClean="0">
                  <a:solidFill>
                    <a:schemeClr val="tx1"/>
                  </a:solidFill>
                </a:rPr>
                <a:t>Penal </a:t>
              </a:r>
              <a:r>
                <a:rPr lang="es-PA" sz="1200" dirty="0">
                  <a:solidFill>
                    <a:schemeClr val="tx1"/>
                  </a:solidFill>
                </a:rPr>
                <a:t>con 5 a 12 años de </a:t>
              </a:r>
              <a:r>
                <a:rPr lang="es-PA" sz="1200" dirty="0" smtClean="0">
                  <a:solidFill>
                    <a:schemeClr val="tx1"/>
                  </a:solidFill>
                </a:rPr>
                <a:t>cárcel</a:t>
              </a:r>
            </a:p>
            <a:p>
              <a:pPr marL="57150" lvl="1" indent="-57150" algn="just" defTabSz="311150">
                <a:lnSpc>
                  <a:spcPct val="90000"/>
                </a:lnSpc>
                <a:spcBef>
                  <a:spcPct val="0"/>
                </a:spcBef>
                <a:spcAft>
                  <a:spcPct val="15000"/>
                </a:spcAft>
                <a:buChar char="••"/>
              </a:pPr>
              <a:r>
                <a:rPr lang="es-PA" sz="1200" dirty="0" smtClean="0">
                  <a:solidFill>
                    <a:schemeClr val="tx1"/>
                  </a:solidFill>
                </a:rPr>
                <a:t>Están </a:t>
              </a:r>
              <a:r>
                <a:rPr lang="es-PA" sz="1200" dirty="0" err="1" smtClean="0">
                  <a:solidFill>
                    <a:schemeClr val="tx1"/>
                  </a:solidFill>
                </a:rPr>
                <a:t>prohiibidas</a:t>
              </a:r>
              <a:r>
                <a:rPr lang="es-PA" sz="1200" dirty="0" smtClean="0">
                  <a:solidFill>
                    <a:schemeClr val="tx1"/>
                  </a:solidFill>
                </a:rPr>
                <a:t> las ventas libres de derechos de aduana.</a:t>
              </a:r>
              <a:endParaRPr lang="es-PA" sz="1200" dirty="0">
                <a:solidFill>
                  <a:schemeClr val="tx1"/>
                </a:solidFill>
              </a:endParaRPr>
            </a:p>
            <a:p>
              <a:pPr marL="57150" lvl="1" indent="-57150" algn="just" defTabSz="311150">
                <a:lnSpc>
                  <a:spcPct val="90000"/>
                </a:lnSpc>
                <a:spcBef>
                  <a:spcPct val="0"/>
                </a:spcBef>
                <a:spcAft>
                  <a:spcPct val="15000"/>
                </a:spcAft>
                <a:buChar char="••"/>
              </a:pPr>
              <a:r>
                <a:rPr lang="es-PA" sz="1200" dirty="0">
                  <a:solidFill>
                    <a:schemeClr val="tx1"/>
                  </a:solidFill>
                </a:rPr>
                <a:t>Con relación al MPOWER</a:t>
              </a:r>
            </a:p>
            <a:p>
              <a:pPr marL="514350" lvl="2" indent="-57150" algn="just" defTabSz="311150">
                <a:lnSpc>
                  <a:spcPct val="90000"/>
                </a:lnSpc>
                <a:spcBef>
                  <a:spcPct val="0"/>
                </a:spcBef>
                <a:spcAft>
                  <a:spcPct val="15000"/>
                </a:spcAft>
                <a:buChar char="••"/>
              </a:pPr>
              <a:r>
                <a:rPr lang="es-PA" sz="1200" dirty="0" smtClean="0">
                  <a:solidFill>
                    <a:schemeClr val="tx1"/>
                  </a:solidFill>
                </a:rPr>
                <a:t>Aplicación </a:t>
              </a:r>
              <a:r>
                <a:rPr lang="es-PA" sz="1200" dirty="0">
                  <a:solidFill>
                    <a:schemeClr val="tx1"/>
                  </a:solidFill>
                </a:rPr>
                <a:t>de normativa de ambientes 100% libres de humo.</a:t>
              </a:r>
            </a:p>
            <a:p>
              <a:pPr marL="514350" lvl="2" indent="-57150" algn="just" defTabSz="311150">
                <a:lnSpc>
                  <a:spcPct val="90000"/>
                </a:lnSpc>
                <a:spcBef>
                  <a:spcPct val="0"/>
                </a:spcBef>
                <a:spcAft>
                  <a:spcPct val="15000"/>
                </a:spcAft>
                <a:buChar char="••"/>
              </a:pPr>
              <a:r>
                <a:rPr lang="es-PA" sz="1200" dirty="0" smtClean="0">
                  <a:solidFill>
                    <a:schemeClr val="tx1"/>
                  </a:solidFill>
                </a:rPr>
                <a:t>Cumplimiento </a:t>
              </a:r>
              <a:r>
                <a:rPr lang="es-PA" sz="1200" dirty="0">
                  <a:solidFill>
                    <a:schemeClr val="tx1"/>
                  </a:solidFill>
                </a:rPr>
                <a:t>del 100% de las características de las advertencias sanitarias.</a:t>
              </a:r>
            </a:p>
            <a:p>
              <a:pPr marL="514350" lvl="2" indent="-57150" algn="just" defTabSz="311150">
                <a:lnSpc>
                  <a:spcPct val="90000"/>
                </a:lnSpc>
                <a:spcBef>
                  <a:spcPct val="0"/>
                </a:spcBef>
                <a:spcAft>
                  <a:spcPct val="15000"/>
                </a:spcAft>
                <a:buChar char="••"/>
              </a:pPr>
              <a:r>
                <a:rPr lang="es-PA" sz="1200" dirty="0" smtClean="0">
                  <a:solidFill>
                    <a:schemeClr val="tx1"/>
                  </a:solidFill>
                </a:rPr>
                <a:t>Empaquetado </a:t>
              </a:r>
              <a:r>
                <a:rPr lang="es-PA" sz="1200" dirty="0">
                  <a:solidFill>
                    <a:schemeClr val="tx1"/>
                  </a:solidFill>
                </a:rPr>
                <a:t>50% por ambas caras.</a:t>
              </a:r>
            </a:p>
            <a:p>
              <a:pPr marL="514350" lvl="2" indent="-57150" algn="just" defTabSz="311150">
                <a:lnSpc>
                  <a:spcPct val="90000"/>
                </a:lnSpc>
                <a:spcBef>
                  <a:spcPct val="0"/>
                </a:spcBef>
                <a:spcAft>
                  <a:spcPct val="15000"/>
                </a:spcAft>
                <a:buChar char="••"/>
              </a:pPr>
              <a:r>
                <a:rPr lang="es-PA" sz="1200" dirty="0" smtClean="0">
                  <a:solidFill>
                    <a:schemeClr val="tx1"/>
                  </a:solidFill>
                </a:rPr>
                <a:t>100</a:t>
              </a:r>
              <a:r>
                <a:rPr lang="es-PA" sz="1200" dirty="0">
                  <a:solidFill>
                    <a:schemeClr val="tx1"/>
                  </a:solidFill>
                </a:rPr>
                <a:t>% de prohibición de la publicidad, promoción y patrocinio.</a:t>
              </a:r>
            </a:p>
            <a:p>
              <a:pPr marL="514350" lvl="2" indent="-57150" algn="just" defTabSz="311150">
                <a:lnSpc>
                  <a:spcPct val="90000"/>
                </a:lnSpc>
                <a:spcBef>
                  <a:spcPct val="0"/>
                </a:spcBef>
                <a:spcAft>
                  <a:spcPct val="15000"/>
                </a:spcAft>
                <a:buChar char="••"/>
              </a:pPr>
              <a:r>
                <a:rPr lang="es-PA" sz="1200" dirty="0" smtClean="0">
                  <a:solidFill>
                    <a:schemeClr val="tx1"/>
                  </a:solidFill>
                </a:rPr>
                <a:t>Presión </a:t>
              </a:r>
              <a:r>
                <a:rPr lang="es-PA" sz="1200" dirty="0">
                  <a:solidFill>
                    <a:schemeClr val="tx1"/>
                  </a:solidFill>
                </a:rPr>
                <a:t>fiscal del </a:t>
              </a:r>
              <a:r>
                <a:rPr lang="es-PA" sz="1200" dirty="0" smtClean="0">
                  <a:solidFill>
                    <a:schemeClr val="tx1"/>
                  </a:solidFill>
                </a:rPr>
                <a:t>56.52% </a:t>
              </a:r>
              <a:r>
                <a:rPr lang="es-PA" sz="1200" dirty="0">
                  <a:solidFill>
                    <a:schemeClr val="tx1"/>
                  </a:solidFill>
                </a:rPr>
                <a:t>sobre el precio de la marca más vendida en paquetes de 20 </a:t>
              </a:r>
              <a:r>
                <a:rPr lang="es-PA" sz="1200" dirty="0" smtClean="0">
                  <a:solidFill>
                    <a:schemeClr val="tx1"/>
                  </a:solidFill>
                </a:rPr>
                <a:t>cigarrillos</a:t>
              </a:r>
              <a:r>
                <a:rPr lang="es-PA" sz="1200" dirty="0">
                  <a:solidFill>
                    <a:schemeClr val="tx1"/>
                  </a:solidFill>
                </a:rPr>
                <a:t>.</a:t>
              </a:r>
            </a:p>
            <a:p>
              <a:pPr marL="514350" lvl="2" indent="-57150" algn="just" defTabSz="311150">
                <a:lnSpc>
                  <a:spcPct val="90000"/>
                </a:lnSpc>
                <a:spcBef>
                  <a:spcPct val="0"/>
                </a:spcBef>
                <a:spcAft>
                  <a:spcPct val="15000"/>
                </a:spcAft>
                <a:buChar char="••"/>
              </a:pPr>
              <a:r>
                <a:rPr lang="es-PA" sz="1200" dirty="0" smtClean="0">
                  <a:solidFill>
                    <a:schemeClr val="tx1"/>
                  </a:solidFill>
                </a:rPr>
                <a:t>Precio </a:t>
              </a:r>
              <a:r>
                <a:rPr lang="es-PA" sz="1200" dirty="0">
                  <a:solidFill>
                    <a:schemeClr val="tx1"/>
                  </a:solidFill>
                </a:rPr>
                <a:t>promedio de la marca más vendida USD </a:t>
              </a:r>
              <a:r>
                <a:rPr lang="es-PA" sz="1200" dirty="0" smtClean="0">
                  <a:solidFill>
                    <a:schemeClr val="tx1"/>
                  </a:solidFill>
                </a:rPr>
                <a:t>6.40 </a:t>
              </a:r>
              <a:r>
                <a:rPr lang="es-PA" sz="1200" dirty="0">
                  <a:solidFill>
                    <a:schemeClr val="tx1"/>
                  </a:solidFill>
                </a:rPr>
                <a:t>en paquete de 20.</a:t>
              </a:r>
            </a:p>
          </p:txBody>
        </p:sp>
      </p:grpSp>
      <p:sp>
        <p:nvSpPr>
          <p:cNvPr id="12" name="11 CuadroTexto"/>
          <p:cNvSpPr txBox="1"/>
          <p:nvPr/>
        </p:nvSpPr>
        <p:spPr>
          <a:xfrm>
            <a:off x="1403648" y="5485875"/>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12659184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50</a:t>
            </a:fld>
            <a:endParaRPr lang="es-PA">
              <a:solidFill>
                <a:prstClr val="black">
                  <a:tint val="75000"/>
                </a:prstClr>
              </a:solidFill>
            </a:endParaRPr>
          </a:p>
        </p:txBody>
      </p:sp>
      <p:pic>
        <p:nvPicPr>
          <p:cNvPr id="7170" name="Picture 2" descr="C:\Users\vherrera67\Pictures\Encuesta de mercaddo de cigarrillos 2017\20170606_0924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2" y="1143001"/>
            <a:ext cx="6858001" cy="45720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vherrera67\Pictures\Encuesta de mercaddo de cigarrillos 2017\20170607_0944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416443" y="1130446"/>
            <a:ext cx="6852321" cy="460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24306"/>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51</a:t>
            </a:fld>
            <a:endParaRPr lang="es-PA">
              <a:solidFill>
                <a:prstClr val="black">
                  <a:tint val="75000"/>
                </a:prstClr>
              </a:solidFill>
            </a:endParaRPr>
          </a:p>
        </p:txBody>
      </p:sp>
      <p:pic>
        <p:nvPicPr>
          <p:cNvPr id="3074" name="Picture 2" descr="C:\Users\vherrera67\Pictures\Encuesta de PPP\20160301_111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0"/>
            <a:ext cx="93610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830286"/>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52</a:t>
            </a:fld>
            <a:endParaRPr lang="es-PA">
              <a:solidFill>
                <a:prstClr val="black">
                  <a:tint val="75000"/>
                </a:prstClr>
              </a:solidFill>
            </a:endParaRPr>
          </a:p>
        </p:txBody>
      </p:sp>
      <p:pic>
        <p:nvPicPr>
          <p:cNvPr id="8194" name="Picture 2" descr="C:\Users\vherrera67\Pictures\Encuesta de mercaddo de cigarrillos 2017\20170626_155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1" y="1143001"/>
            <a:ext cx="685800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vherrera67\Pictures\Encuesta de mercaddo de cigarrillos 2017\20170626_1255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438694" y="1152698"/>
            <a:ext cx="6838611"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571758"/>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0ED6B5B-772C-4DCE-BB7E-9ECEF48F0341}"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1EBDC2E-B5E0-4ED2-9E40-9109A4CC8303}" type="slidenum">
              <a:rPr lang="es-PA" smtClean="0">
                <a:solidFill>
                  <a:prstClr val="black">
                    <a:tint val="75000"/>
                  </a:prstClr>
                </a:solidFill>
              </a:rPr>
              <a:pPr/>
              <a:t>53</a:t>
            </a:fld>
            <a:endParaRPr lang="es-PA">
              <a:solidFill>
                <a:prstClr val="black">
                  <a:tint val="75000"/>
                </a:prstClr>
              </a:solidFill>
            </a:endParaRPr>
          </a:p>
        </p:txBody>
      </p:sp>
      <p:pic>
        <p:nvPicPr>
          <p:cNvPr id="3074" name="Picture 2" descr="C:\Users\vherrera67\Pictures\Encuesta de mercaddo de cigarrillos 2017\20170701_0739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
            <a:ext cx="9252520"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42436"/>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3398788"/>
            <a:ext cx="7772400" cy="678284"/>
          </a:xfrm>
          <a:solidFill>
            <a:schemeClr val="tx2">
              <a:lumMod val="60000"/>
              <a:lumOff val="40000"/>
              <a:alpha val="50000"/>
            </a:schemeClr>
          </a:solidFill>
          <a:scene3d>
            <a:camera prst="orthographicFront"/>
            <a:lightRig rig="threePt" dir="t"/>
          </a:scene3d>
          <a:sp3d>
            <a:bevelT/>
          </a:sp3d>
        </p:spPr>
        <p:txBody>
          <a:bodyPr>
            <a:normAutofit fontScale="90000"/>
          </a:bodyPr>
          <a:lstStyle/>
          <a:p>
            <a:pPr algn="ctr"/>
            <a:r>
              <a:rPr lang="es-PA" dirty="0" err="1" smtClean="0"/>
              <a:t>Icges</a:t>
            </a:r>
            <a:r>
              <a:rPr lang="es-PA" dirty="0" smtClean="0"/>
              <a:t>-panamá</a:t>
            </a:r>
            <a:endParaRPr lang="es-PA" dirty="0"/>
          </a:p>
        </p:txBody>
      </p:sp>
      <p:sp>
        <p:nvSpPr>
          <p:cNvPr id="3" name="2 Marcador de texto"/>
          <p:cNvSpPr>
            <a:spLocks noGrp="1"/>
          </p:cNvSpPr>
          <p:nvPr>
            <p:ph type="body" idx="1"/>
          </p:nvPr>
        </p:nvSpPr>
        <p:spPr>
          <a:xfrm>
            <a:off x="683568" y="2667123"/>
            <a:ext cx="7772400" cy="689870"/>
          </a:xfrm>
          <a:solidFill>
            <a:schemeClr val="accent2">
              <a:alpha val="50000"/>
            </a:schemeClr>
          </a:solidFill>
          <a:scene3d>
            <a:camera prst="orthographicFront"/>
            <a:lightRig rig="threePt" dir="t"/>
          </a:scene3d>
          <a:sp3d>
            <a:bevelT/>
          </a:sp3d>
        </p:spPr>
        <p:txBody>
          <a:bodyPr>
            <a:normAutofit fontScale="92500" lnSpcReduction="10000"/>
          </a:bodyPr>
          <a:lstStyle/>
          <a:p>
            <a:pPr algn="ctr"/>
            <a:r>
              <a:rPr lang="es-PA" sz="4400" b="1" dirty="0" smtClean="0">
                <a:solidFill>
                  <a:schemeClr val="tx1"/>
                </a:solidFill>
              </a:rPr>
              <a:t>Muchas gracias</a:t>
            </a:r>
            <a:endParaRPr lang="es-PA" sz="4400" b="1" dirty="0">
              <a:solidFill>
                <a:schemeClr val="tx1"/>
              </a:solidFill>
            </a:endParaRPr>
          </a:p>
        </p:txBody>
      </p:sp>
      <p:sp>
        <p:nvSpPr>
          <p:cNvPr id="4" name="3 Marcador de fecha"/>
          <p:cNvSpPr>
            <a:spLocks noGrp="1"/>
          </p:cNvSpPr>
          <p:nvPr>
            <p:ph type="dt" sz="half" idx="10"/>
          </p:nvPr>
        </p:nvSpPr>
        <p:spPr/>
        <p:txBody>
          <a:bodyPr/>
          <a:lstStyle/>
          <a:p>
            <a:fld id="{3169A828-D2D7-4B3D-902E-E49D8B4F3640}" type="datetime1">
              <a:rPr lang="es-PA" smtClean="0">
                <a:solidFill>
                  <a:prstClr val="black">
                    <a:tint val="75000"/>
                  </a:prstClr>
                </a:solidFill>
              </a:rPr>
              <a:pPr/>
              <a:t>15/11/18</a:t>
            </a:fld>
            <a:endParaRPr lang="es-PA"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PA" smtClean="0">
                <a:solidFill>
                  <a:prstClr val="black">
                    <a:tint val="75000"/>
                  </a:prstClr>
                </a:solidFill>
              </a:rPr>
              <a:t>ICGES-MINSA</a:t>
            </a:r>
            <a:endParaRPr lang="es-PA" dirty="0">
              <a:solidFill>
                <a:prstClr val="black">
                  <a:tint val="75000"/>
                </a:prstClr>
              </a:solidFill>
            </a:endParaRPr>
          </a:p>
        </p:txBody>
      </p:sp>
    </p:spTree>
    <p:extLst>
      <p:ext uri="{BB962C8B-B14F-4D97-AF65-F5344CB8AC3E}">
        <p14:creationId xmlns:p14="http://schemas.microsoft.com/office/powerpoint/2010/main" val="545551232"/>
      </p:ext>
    </p:extLst>
  </p:cSld>
  <p:clrMapOvr>
    <a:masterClrMapping/>
  </p:clrMapOvr>
  <mc:AlternateContent xmlns:mc="http://schemas.openxmlformats.org/markup-compatibility/2006">
    <mc:Choice xmlns:p14="http://schemas.microsoft.com/office/powerpoint/2010/main" Requires="p14">
      <p:transition spd="slow" p14:dur="2000" advClick="0" advTm="2000">
        <p14:prism/>
      </p:transition>
    </mc:Choice>
    <mc:Fallback>
      <p:transition spd="slow" advClick="0" advTm="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6</a:t>
            </a:fld>
            <a:endParaRPr lang="es-PA">
              <a:solidFill>
                <a:prstClr val="black">
                  <a:tint val="75000"/>
                </a:prstClr>
              </a:solidFill>
            </a:endParaRPr>
          </a:p>
        </p:txBody>
      </p:sp>
      <p:grpSp>
        <p:nvGrpSpPr>
          <p:cNvPr id="5" name="4 Grupo"/>
          <p:cNvGrpSpPr/>
          <p:nvPr/>
        </p:nvGrpSpPr>
        <p:grpSpPr>
          <a:xfrm>
            <a:off x="1501536" y="1484832"/>
            <a:ext cx="6094800" cy="432000"/>
            <a:chOff x="2119312" y="267864"/>
            <a:chExt cx="1857374" cy="201600"/>
          </a:xfrm>
          <a:solidFill>
            <a:schemeClr val="accent2">
              <a:alpha val="50000"/>
            </a:schemeClr>
          </a:solidFill>
          <a:scene3d>
            <a:camera prst="orthographicFront"/>
            <a:lightRig rig="threePt" dir="t"/>
          </a:scene3d>
        </p:grpSpPr>
        <p:sp>
          <p:nvSpPr>
            <p:cNvPr id="9" name="8 Rectángulo"/>
            <p:cNvSpPr/>
            <p:nvPr/>
          </p:nvSpPr>
          <p:spPr>
            <a:xfrm>
              <a:off x="2119312" y="267864"/>
              <a:ext cx="1857374" cy="201600"/>
            </a:xfrm>
            <a:prstGeom prst="rect">
              <a:avLst/>
            </a:prstGeom>
            <a:grpFill/>
            <a:ln>
              <a:noFill/>
            </a:ln>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9 Rectángulo"/>
            <p:cNvSpPr/>
            <p:nvPr/>
          </p:nvSpPr>
          <p:spPr>
            <a:xfrm>
              <a:off x="2119312" y="267864"/>
              <a:ext cx="1857374" cy="201600"/>
            </a:xfrm>
            <a:prstGeom prst="rect">
              <a:avLst/>
            </a:prstGeom>
            <a:grpFill/>
            <a:sp3d>
              <a:bevelT/>
            </a:sp3d>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s-PA" sz="1600" kern="1200" dirty="0" smtClean="0">
                  <a:solidFill>
                    <a:schemeClr val="tx1"/>
                  </a:solidFill>
                </a:rPr>
                <a:t>Costa Rica</a:t>
              </a:r>
              <a:endParaRPr lang="es-PA" sz="1600" kern="1200" dirty="0">
                <a:solidFill>
                  <a:schemeClr val="tx1"/>
                </a:solidFill>
              </a:endParaRPr>
            </a:p>
          </p:txBody>
        </p:sp>
      </p:grpSp>
      <p:grpSp>
        <p:nvGrpSpPr>
          <p:cNvPr id="6" name="5 Grupo"/>
          <p:cNvGrpSpPr/>
          <p:nvPr/>
        </p:nvGrpSpPr>
        <p:grpSpPr>
          <a:xfrm>
            <a:off x="1501536" y="1988840"/>
            <a:ext cx="6094800" cy="3519100"/>
            <a:chOff x="2119312" y="469464"/>
            <a:chExt cx="1857374" cy="3326671"/>
          </a:xfrm>
          <a:solidFill>
            <a:schemeClr val="tx2">
              <a:lumMod val="60000"/>
              <a:lumOff val="40000"/>
              <a:alpha val="40000"/>
            </a:schemeClr>
          </a:solidFill>
          <a:scene3d>
            <a:camera prst="orthographicFront"/>
            <a:lightRig rig="threePt" dir="t"/>
          </a:scene3d>
        </p:grpSpPr>
        <p:sp>
          <p:nvSpPr>
            <p:cNvPr id="7" name="6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lvl="1" indent="-57150" algn="just" defTabSz="311150">
                <a:lnSpc>
                  <a:spcPct val="90000"/>
                </a:lnSpc>
                <a:spcBef>
                  <a:spcPct val="0"/>
                </a:spcBef>
                <a:spcAft>
                  <a:spcPct val="15000"/>
                </a:spcAft>
                <a:buChar char="••"/>
              </a:pPr>
              <a:endParaRPr lang="es-PA" sz="1400" kern="1200" dirty="0">
                <a:solidFill>
                  <a:schemeClr val="tx1"/>
                </a:solidFill>
              </a:endParaRPr>
            </a:p>
            <a:p>
              <a:pPr marL="57150" lvl="1" indent="-57150" algn="just" defTabSz="311150">
                <a:lnSpc>
                  <a:spcPct val="90000"/>
                </a:lnSpc>
                <a:spcBef>
                  <a:spcPct val="0"/>
                </a:spcBef>
                <a:spcAft>
                  <a:spcPct val="15000"/>
                </a:spcAft>
                <a:buChar char="••"/>
              </a:pPr>
              <a:r>
                <a:rPr lang="es-PA" sz="1400" kern="1200" dirty="0" smtClean="0">
                  <a:solidFill>
                    <a:schemeClr val="tx1"/>
                  </a:solidFill>
                </a:rPr>
                <a:t>Este país logró la ratificación del Protocolo de la OMS para la eliminación del comercio ilícito de productos de tabaco en 2016.</a:t>
              </a:r>
              <a:endParaRPr lang="es-PA" sz="1400" kern="1200" dirty="0">
                <a:solidFill>
                  <a:schemeClr val="tx1"/>
                </a:solidFill>
              </a:endParaRPr>
            </a:p>
            <a:p>
              <a:pPr marL="57150" lvl="1" indent="-57150" algn="just" defTabSz="311150">
                <a:lnSpc>
                  <a:spcPct val="90000"/>
                </a:lnSpc>
                <a:spcBef>
                  <a:spcPct val="0"/>
                </a:spcBef>
                <a:spcAft>
                  <a:spcPct val="15000"/>
                </a:spcAft>
                <a:buChar char="••"/>
              </a:pPr>
              <a:r>
                <a:rPr lang="es-PA" sz="1400" kern="1200" dirty="0" smtClean="0">
                  <a:solidFill>
                    <a:schemeClr val="tx1"/>
                  </a:solidFill>
                </a:rPr>
                <a:t>Avanza hacia la penalización del comercio ilícito.  Se bajó el monto mínimo de 50 (USD 93.75) mil colones a 10 (USD 18.75) mil colones.</a:t>
              </a:r>
              <a:endParaRPr lang="es-PA" sz="1400" kern="1200" dirty="0">
                <a:solidFill>
                  <a:schemeClr val="tx1"/>
                </a:solidFill>
              </a:endParaRPr>
            </a:p>
            <a:p>
              <a:pPr marL="57150" lvl="1" indent="-57150" algn="just" defTabSz="311150">
                <a:lnSpc>
                  <a:spcPct val="90000"/>
                </a:lnSpc>
                <a:spcBef>
                  <a:spcPct val="0"/>
                </a:spcBef>
                <a:spcAft>
                  <a:spcPct val="15000"/>
                </a:spcAft>
                <a:buChar char="••"/>
              </a:pPr>
              <a:r>
                <a:rPr lang="es-PA" sz="1400" kern="1200" dirty="0" smtClean="0">
                  <a:solidFill>
                    <a:schemeClr val="tx1"/>
                  </a:solidFill>
                </a:rPr>
                <a:t>Desarrollo de una aplicación para dispositivos móviles y computadoras y tabletas para geolocalización de sitios de venta de contrabando.  Desarrollado por la Cámara Costarricense Norteamericana de Comercio y el Ministerio de Hacienda.  </a:t>
              </a:r>
              <a:r>
                <a:rPr lang="es-PA" sz="1400" kern="1200" dirty="0" smtClean="0">
                  <a:solidFill>
                    <a:schemeClr val="tx1"/>
                  </a:solidFill>
                  <a:hlinkClick r:id="rId2"/>
                </a:rPr>
                <a:t>www.mercadoilegal.com</a:t>
              </a:r>
              <a:endParaRPr lang="es-PA" sz="1400" kern="1200" dirty="0" smtClean="0">
                <a:solidFill>
                  <a:schemeClr val="tx1"/>
                </a:solidFill>
              </a:endParaRPr>
            </a:p>
            <a:p>
              <a:pPr marL="57150" lvl="1" indent="-57150" algn="just" defTabSz="311150">
                <a:lnSpc>
                  <a:spcPct val="90000"/>
                </a:lnSpc>
                <a:spcBef>
                  <a:spcPct val="0"/>
                </a:spcBef>
                <a:spcAft>
                  <a:spcPct val="15000"/>
                </a:spcAft>
                <a:buChar char="••"/>
              </a:pPr>
              <a:r>
                <a:rPr lang="es-PA" sz="1400" dirty="0" smtClean="0">
                  <a:solidFill>
                    <a:schemeClr val="tx1"/>
                  </a:solidFill>
                </a:rPr>
                <a:t>Están limitadas las ventas libres de derechos de aduana.</a:t>
              </a:r>
              <a:r>
                <a:rPr lang="es-PA" sz="1400" kern="1200" dirty="0" smtClean="0">
                  <a:solidFill>
                    <a:schemeClr val="tx1"/>
                  </a:solidFill>
                </a:rPr>
                <a:t> </a:t>
              </a:r>
              <a:endParaRPr lang="es-PA" sz="1400" kern="1200" dirty="0">
                <a:solidFill>
                  <a:schemeClr val="tx1"/>
                </a:solidFill>
              </a:endParaRPr>
            </a:p>
            <a:p>
              <a:pPr marL="57150" lvl="1" indent="-57150" algn="just" defTabSz="311150">
                <a:lnSpc>
                  <a:spcPct val="90000"/>
                </a:lnSpc>
                <a:spcBef>
                  <a:spcPct val="0"/>
                </a:spcBef>
                <a:spcAft>
                  <a:spcPct val="15000"/>
                </a:spcAft>
                <a:buChar char="••"/>
              </a:pPr>
              <a:r>
                <a:rPr lang="es-PA" sz="1400" kern="1200" dirty="0" smtClean="0">
                  <a:solidFill>
                    <a:schemeClr val="tx1"/>
                  </a:solidFill>
                </a:rPr>
                <a:t>Con relación al MPOWER</a:t>
              </a:r>
              <a:endParaRPr lang="es-PA" sz="1400" kern="1200" dirty="0">
                <a:solidFill>
                  <a:schemeClr val="tx1"/>
                </a:solidFill>
              </a:endParaRPr>
            </a:p>
            <a:p>
              <a:pPr marL="571500" lvl="3" indent="-57150" algn="just" defTabSz="311150">
                <a:lnSpc>
                  <a:spcPct val="90000"/>
                </a:lnSpc>
                <a:spcBef>
                  <a:spcPct val="0"/>
                </a:spcBef>
                <a:spcAft>
                  <a:spcPct val="15000"/>
                </a:spcAft>
                <a:buChar char="••"/>
              </a:pPr>
              <a:r>
                <a:rPr lang="es-PA" sz="1400" kern="1200" dirty="0" smtClean="0">
                  <a:solidFill>
                    <a:schemeClr val="tx1"/>
                  </a:solidFill>
                </a:rPr>
                <a:t>100% ambientes libres de humo</a:t>
              </a:r>
              <a:endParaRPr lang="es-PA" sz="1400" kern="1200" dirty="0">
                <a:solidFill>
                  <a:schemeClr val="tx1"/>
                </a:solidFill>
              </a:endParaRPr>
            </a:p>
            <a:p>
              <a:pPr marL="571500" lvl="3" indent="-57150" algn="just" defTabSz="311150">
                <a:lnSpc>
                  <a:spcPct val="90000"/>
                </a:lnSpc>
                <a:spcBef>
                  <a:spcPct val="0"/>
                </a:spcBef>
                <a:spcAft>
                  <a:spcPct val="15000"/>
                </a:spcAft>
                <a:buChar char="••"/>
              </a:pPr>
              <a:r>
                <a:rPr lang="es-PA" sz="1400" kern="1200" dirty="0" err="1" smtClean="0">
                  <a:solidFill>
                    <a:schemeClr val="tx1"/>
                  </a:solidFill>
                </a:rPr>
                <a:t>Avertencias</a:t>
              </a:r>
              <a:r>
                <a:rPr lang="es-PA" sz="1400" kern="1200" dirty="0" smtClean="0">
                  <a:solidFill>
                    <a:schemeClr val="tx1"/>
                  </a:solidFill>
                </a:rPr>
                <a:t> sanitarias 50% por ambos lados.</a:t>
              </a:r>
              <a:endParaRPr lang="es-PA" sz="1400" kern="1200" dirty="0">
                <a:solidFill>
                  <a:schemeClr val="tx1"/>
                </a:solidFill>
              </a:endParaRPr>
            </a:p>
            <a:p>
              <a:pPr marL="571500" lvl="3" indent="-57150" algn="just" defTabSz="311150">
                <a:lnSpc>
                  <a:spcPct val="90000"/>
                </a:lnSpc>
                <a:spcBef>
                  <a:spcPct val="0"/>
                </a:spcBef>
                <a:spcAft>
                  <a:spcPct val="15000"/>
                </a:spcAft>
                <a:buChar char="••"/>
              </a:pPr>
              <a:r>
                <a:rPr lang="es-PA" sz="1400" kern="1200" dirty="0" smtClean="0">
                  <a:solidFill>
                    <a:schemeClr val="tx1"/>
                  </a:solidFill>
                </a:rPr>
                <a:t>Aplicación parcial de prohibición de la publicidad, promoción y patrocinio.</a:t>
              </a:r>
              <a:endParaRPr lang="es-PA" sz="1400" kern="1200" dirty="0">
                <a:solidFill>
                  <a:schemeClr val="tx1"/>
                </a:solidFill>
              </a:endParaRPr>
            </a:p>
            <a:p>
              <a:pPr marL="571500" lvl="3" indent="-57150" algn="just" defTabSz="311150">
                <a:lnSpc>
                  <a:spcPct val="90000"/>
                </a:lnSpc>
                <a:spcBef>
                  <a:spcPct val="0"/>
                </a:spcBef>
                <a:spcAft>
                  <a:spcPct val="15000"/>
                </a:spcAft>
                <a:buChar char="••"/>
              </a:pPr>
              <a:r>
                <a:rPr lang="es-PA" sz="1400" kern="1200" dirty="0" smtClean="0">
                  <a:solidFill>
                    <a:schemeClr val="tx1"/>
                  </a:solidFill>
                </a:rPr>
                <a:t>Presión fiscal del 69.76%.  Con un precio de USD 3.85 en la marca más vendida en paquete de 20.</a:t>
              </a:r>
              <a:endParaRPr lang="es-PA" sz="1400" kern="1200" dirty="0">
                <a:solidFill>
                  <a:schemeClr val="tx1"/>
                </a:solidFill>
              </a:endParaRPr>
            </a:p>
            <a:p>
              <a:pPr marL="57150" lvl="1" indent="-57150" algn="just" defTabSz="311150">
                <a:lnSpc>
                  <a:spcPct val="90000"/>
                </a:lnSpc>
                <a:spcBef>
                  <a:spcPct val="0"/>
                </a:spcBef>
                <a:spcAft>
                  <a:spcPct val="15000"/>
                </a:spcAft>
                <a:buChar char="••"/>
              </a:pPr>
              <a:endParaRPr lang="es-PA" sz="1400" kern="1200" dirty="0">
                <a:solidFill>
                  <a:schemeClr val="tx1"/>
                </a:solidFill>
              </a:endParaRPr>
            </a:p>
          </p:txBody>
        </p:sp>
      </p:grpSp>
      <p:sp>
        <p:nvSpPr>
          <p:cNvPr id="11" name="10 CuadroTexto"/>
          <p:cNvSpPr txBox="1"/>
          <p:nvPr/>
        </p:nvSpPr>
        <p:spPr>
          <a:xfrm>
            <a:off x="1403648" y="5507941"/>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206531287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7</a:t>
            </a:fld>
            <a:endParaRPr lang="es-PA">
              <a:solidFill>
                <a:prstClr val="black">
                  <a:tint val="75000"/>
                </a:prstClr>
              </a:solidFill>
            </a:endParaRPr>
          </a:p>
        </p:txBody>
      </p:sp>
      <p:grpSp>
        <p:nvGrpSpPr>
          <p:cNvPr id="5" name="4 Grupo"/>
          <p:cNvGrpSpPr/>
          <p:nvPr/>
        </p:nvGrpSpPr>
        <p:grpSpPr>
          <a:xfrm>
            <a:off x="1501536" y="1484832"/>
            <a:ext cx="6094800" cy="432000"/>
            <a:chOff x="2119312" y="267864"/>
            <a:chExt cx="1857374" cy="201600"/>
          </a:xfrm>
          <a:solidFill>
            <a:schemeClr val="accent2">
              <a:alpha val="50000"/>
            </a:schemeClr>
          </a:solidFill>
          <a:scene3d>
            <a:camera prst="orthographicFront"/>
            <a:lightRig rig="threePt" dir="t"/>
          </a:scene3d>
        </p:grpSpPr>
        <p:sp>
          <p:nvSpPr>
            <p:cNvPr id="9" name="8 Rectángulo"/>
            <p:cNvSpPr/>
            <p:nvPr/>
          </p:nvSpPr>
          <p:spPr>
            <a:xfrm>
              <a:off x="2119312" y="267864"/>
              <a:ext cx="1857374" cy="201600"/>
            </a:xfrm>
            <a:prstGeom prst="rect">
              <a:avLst/>
            </a:prstGeom>
            <a:grpFill/>
            <a:ln>
              <a:noFill/>
            </a:ln>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9 Rectángulo"/>
            <p:cNvSpPr/>
            <p:nvPr/>
          </p:nvSpPr>
          <p:spPr>
            <a:xfrm>
              <a:off x="2119312" y="267864"/>
              <a:ext cx="1857374" cy="201600"/>
            </a:xfrm>
            <a:prstGeom prst="rect">
              <a:avLst/>
            </a:prstGeom>
            <a:grpFill/>
            <a:sp3d>
              <a:bevelT/>
            </a:sp3d>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s-PA" sz="1600" kern="1200" dirty="0" smtClean="0">
                  <a:solidFill>
                    <a:schemeClr val="tx1"/>
                  </a:solidFill>
                </a:rPr>
                <a:t>Nicaragua</a:t>
              </a:r>
              <a:endParaRPr lang="es-PA" sz="1600" kern="1200" dirty="0">
                <a:solidFill>
                  <a:schemeClr val="tx1"/>
                </a:solidFill>
              </a:endParaRPr>
            </a:p>
          </p:txBody>
        </p:sp>
      </p:grpSp>
      <p:grpSp>
        <p:nvGrpSpPr>
          <p:cNvPr id="6" name="5 Grupo"/>
          <p:cNvGrpSpPr/>
          <p:nvPr/>
        </p:nvGrpSpPr>
        <p:grpSpPr>
          <a:xfrm>
            <a:off x="1501536" y="1988840"/>
            <a:ext cx="6094800" cy="3294000"/>
            <a:chOff x="2119312" y="469464"/>
            <a:chExt cx="1857374" cy="3326671"/>
          </a:xfrm>
          <a:solidFill>
            <a:schemeClr val="tx2">
              <a:lumMod val="60000"/>
              <a:lumOff val="40000"/>
              <a:alpha val="40000"/>
            </a:schemeClr>
          </a:solidFill>
          <a:scene3d>
            <a:camera prst="orthographicFront"/>
            <a:lightRig rig="threePt" dir="t"/>
          </a:scene3d>
        </p:grpSpPr>
        <p:sp>
          <p:nvSpPr>
            <p:cNvPr id="7" name="6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lvl="1" indent="-57150" algn="just" defTabSz="311150">
                <a:lnSpc>
                  <a:spcPct val="90000"/>
                </a:lnSpc>
                <a:spcBef>
                  <a:spcPct val="0"/>
                </a:spcBef>
                <a:spcAft>
                  <a:spcPct val="15000"/>
                </a:spcAft>
                <a:buChar char="••"/>
              </a:pPr>
              <a:endParaRPr lang="es-PA" sz="700" kern="1200" dirty="0">
                <a:solidFill>
                  <a:schemeClr val="tx1"/>
                </a:solidFill>
              </a:endParaRPr>
            </a:p>
            <a:p>
              <a:pPr marL="57150" lvl="1" indent="-57150" algn="just" defTabSz="311150">
                <a:lnSpc>
                  <a:spcPct val="90000"/>
                </a:lnSpc>
                <a:spcBef>
                  <a:spcPct val="0"/>
                </a:spcBef>
                <a:spcAft>
                  <a:spcPct val="15000"/>
                </a:spcAft>
                <a:buChar char="••"/>
              </a:pPr>
              <a:endParaRPr lang="es-PA" sz="1500" dirty="0" smtClean="0">
                <a:solidFill>
                  <a:schemeClr val="tx1"/>
                </a:solidFill>
              </a:endParaRPr>
            </a:p>
            <a:p>
              <a:pPr marL="57150" lvl="1" indent="-57150" algn="just" defTabSz="311150">
                <a:lnSpc>
                  <a:spcPct val="90000"/>
                </a:lnSpc>
                <a:spcBef>
                  <a:spcPct val="0"/>
                </a:spcBef>
                <a:spcAft>
                  <a:spcPct val="15000"/>
                </a:spcAft>
                <a:buChar char="••"/>
              </a:pPr>
              <a:r>
                <a:rPr lang="es-PA" sz="1500" dirty="0" smtClean="0">
                  <a:solidFill>
                    <a:schemeClr val="tx1"/>
                  </a:solidFill>
                </a:rPr>
                <a:t>Fue el primer </a:t>
              </a:r>
              <a:r>
                <a:rPr lang="es-PA" sz="1500" dirty="0">
                  <a:solidFill>
                    <a:schemeClr val="tx1"/>
                  </a:solidFill>
                </a:rPr>
                <a:t>país en la subregión en ratificar el Protocolo de la OMS para la eliminación del comercio ilícito de productos de </a:t>
              </a:r>
              <a:r>
                <a:rPr lang="es-PA" sz="1500" dirty="0" smtClean="0">
                  <a:solidFill>
                    <a:schemeClr val="tx1"/>
                  </a:solidFill>
                </a:rPr>
                <a:t>tabaco en 2013.</a:t>
              </a:r>
            </a:p>
            <a:p>
              <a:pPr marL="57150" lvl="1" indent="-57150" algn="just" defTabSz="311150">
                <a:lnSpc>
                  <a:spcPct val="90000"/>
                </a:lnSpc>
                <a:spcBef>
                  <a:spcPct val="0"/>
                </a:spcBef>
                <a:spcAft>
                  <a:spcPct val="15000"/>
                </a:spcAft>
                <a:buChar char="••"/>
              </a:pPr>
              <a:r>
                <a:rPr lang="es-PA" sz="1500" dirty="0" smtClean="0">
                  <a:solidFill>
                    <a:schemeClr val="tx1"/>
                  </a:solidFill>
                </a:rPr>
                <a:t>No se sabe si están prohibidas  o limitadas las  ventas libres de derechos aduaneros.</a:t>
              </a:r>
              <a:endParaRPr lang="es-PA" sz="1500" dirty="0">
                <a:solidFill>
                  <a:schemeClr val="tx1"/>
                </a:solidFill>
              </a:endParaRPr>
            </a:p>
            <a:p>
              <a:pPr marL="57150" lvl="1" indent="-57150" algn="just" defTabSz="311150">
                <a:lnSpc>
                  <a:spcPct val="90000"/>
                </a:lnSpc>
                <a:spcBef>
                  <a:spcPct val="0"/>
                </a:spcBef>
                <a:spcAft>
                  <a:spcPct val="15000"/>
                </a:spcAft>
                <a:buChar char="••"/>
              </a:pPr>
              <a:r>
                <a:rPr lang="es-PA" sz="1500" dirty="0">
                  <a:solidFill>
                    <a:schemeClr val="tx1"/>
                  </a:solidFill>
                </a:rPr>
                <a:t>Con relación al MPOWER.</a:t>
              </a:r>
            </a:p>
            <a:p>
              <a:pPr marL="514350" lvl="2" indent="-57150" algn="just" defTabSz="311150">
                <a:lnSpc>
                  <a:spcPct val="90000"/>
                </a:lnSpc>
                <a:spcBef>
                  <a:spcPct val="0"/>
                </a:spcBef>
                <a:spcAft>
                  <a:spcPct val="15000"/>
                </a:spcAft>
                <a:buChar char="••"/>
              </a:pPr>
              <a:r>
                <a:rPr lang="es-PA" sz="1500" dirty="0" smtClean="0">
                  <a:solidFill>
                    <a:schemeClr val="tx1"/>
                  </a:solidFill>
                </a:rPr>
                <a:t>Ambientes </a:t>
              </a:r>
              <a:r>
                <a:rPr lang="es-PA" sz="1500" dirty="0">
                  <a:solidFill>
                    <a:schemeClr val="tx1"/>
                  </a:solidFill>
                </a:rPr>
                <a:t>libres de humo con aplicación parcial.</a:t>
              </a:r>
            </a:p>
            <a:p>
              <a:pPr marL="514350" lvl="2" indent="-57150" algn="just" defTabSz="311150">
                <a:lnSpc>
                  <a:spcPct val="90000"/>
                </a:lnSpc>
                <a:spcBef>
                  <a:spcPct val="0"/>
                </a:spcBef>
                <a:spcAft>
                  <a:spcPct val="15000"/>
                </a:spcAft>
                <a:buChar char="••"/>
              </a:pPr>
              <a:r>
                <a:rPr lang="es-PA" sz="1500" dirty="0" smtClean="0">
                  <a:solidFill>
                    <a:schemeClr val="tx1"/>
                  </a:solidFill>
                </a:rPr>
                <a:t>Advertencias </a:t>
              </a:r>
              <a:r>
                <a:rPr lang="es-PA" sz="1500" dirty="0">
                  <a:solidFill>
                    <a:schemeClr val="tx1"/>
                  </a:solidFill>
                </a:rPr>
                <a:t>sanitarias (parcial</a:t>
              </a:r>
              <a:r>
                <a:rPr lang="es-PA" sz="1500" dirty="0" smtClean="0">
                  <a:solidFill>
                    <a:schemeClr val="tx1"/>
                  </a:solidFill>
                </a:rPr>
                <a:t>) falta alguna característica.</a:t>
              </a:r>
              <a:endParaRPr lang="es-PA" sz="1500" dirty="0">
                <a:solidFill>
                  <a:schemeClr val="tx1"/>
                </a:solidFill>
              </a:endParaRPr>
            </a:p>
            <a:p>
              <a:pPr marL="514350" lvl="2" indent="-57150" algn="just" defTabSz="311150">
                <a:lnSpc>
                  <a:spcPct val="90000"/>
                </a:lnSpc>
                <a:spcBef>
                  <a:spcPct val="0"/>
                </a:spcBef>
                <a:spcAft>
                  <a:spcPct val="15000"/>
                </a:spcAft>
                <a:buChar char="••"/>
              </a:pPr>
              <a:r>
                <a:rPr lang="es-PA" sz="1500" dirty="0" smtClean="0">
                  <a:solidFill>
                    <a:schemeClr val="tx1"/>
                  </a:solidFill>
                </a:rPr>
                <a:t>Prohibición </a:t>
              </a:r>
              <a:r>
                <a:rPr lang="es-PA" sz="1500" dirty="0">
                  <a:solidFill>
                    <a:schemeClr val="tx1"/>
                  </a:solidFill>
                </a:rPr>
                <a:t>de la publicidad, promoción y patrocinio (parcial).</a:t>
              </a:r>
            </a:p>
            <a:p>
              <a:pPr marL="514350" lvl="2" indent="-57150" algn="just" defTabSz="311150">
                <a:lnSpc>
                  <a:spcPct val="90000"/>
                </a:lnSpc>
                <a:spcBef>
                  <a:spcPct val="0"/>
                </a:spcBef>
                <a:spcAft>
                  <a:spcPct val="15000"/>
                </a:spcAft>
                <a:buChar char="••"/>
              </a:pPr>
              <a:r>
                <a:rPr lang="es-PA" sz="1500" dirty="0" smtClean="0">
                  <a:solidFill>
                    <a:schemeClr val="tx1"/>
                  </a:solidFill>
                </a:rPr>
                <a:t>Presión </a:t>
              </a:r>
              <a:r>
                <a:rPr lang="es-PA" sz="1500" dirty="0">
                  <a:solidFill>
                    <a:schemeClr val="tx1"/>
                  </a:solidFill>
                </a:rPr>
                <a:t>fiscal de impuesto al tabaco  del </a:t>
              </a:r>
              <a:r>
                <a:rPr lang="es-PA" sz="1500" dirty="0" smtClean="0">
                  <a:solidFill>
                    <a:schemeClr val="tx1"/>
                  </a:solidFill>
                </a:rPr>
                <a:t>32.27% </a:t>
              </a:r>
              <a:r>
                <a:rPr lang="es-PA" sz="1500" dirty="0">
                  <a:solidFill>
                    <a:schemeClr val="tx1"/>
                  </a:solidFill>
                </a:rPr>
                <a:t>respecto a la marca más </a:t>
              </a:r>
              <a:r>
                <a:rPr lang="es-PA" sz="1500" dirty="0" smtClean="0">
                  <a:solidFill>
                    <a:schemeClr val="tx1"/>
                  </a:solidFill>
                </a:rPr>
                <a:t>vendida </a:t>
              </a:r>
              <a:r>
                <a:rPr lang="es-PA" sz="1500" dirty="0">
                  <a:solidFill>
                    <a:schemeClr val="tx1"/>
                  </a:solidFill>
                </a:rPr>
                <a:t>en paquete de 20 cigarrillos.</a:t>
              </a:r>
            </a:p>
            <a:p>
              <a:pPr marL="514350" lvl="2" indent="-57150" algn="just" defTabSz="311150">
                <a:lnSpc>
                  <a:spcPct val="90000"/>
                </a:lnSpc>
                <a:spcBef>
                  <a:spcPct val="0"/>
                </a:spcBef>
                <a:spcAft>
                  <a:spcPct val="15000"/>
                </a:spcAft>
                <a:buChar char="••"/>
              </a:pPr>
              <a:r>
                <a:rPr lang="es-PA" sz="1500" dirty="0" smtClean="0">
                  <a:solidFill>
                    <a:schemeClr val="tx1"/>
                  </a:solidFill>
                </a:rPr>
                <a:t>Precio de la marca más vendida por </a:t>
              </a:r>
              <a:r>
                <a:rPr lang="es-PA" sz="1500" dirty="0">
                  <a:solidFill>
                    <a:schemeClr val="tx1"/>
                  </a:solidFill>
                </a:rPr>
                <a:t>cajetilla de 20 cigarrillos, USD </a:t>
              </a:r>
              <a:r>
                <a:rPr lang="es-PA" sz="1500" dirty="0" smtClean="0">
                  <a:solidFill>
                    <a:schemeClr val="tx1"/>
                  </a:solidFill>
                </a:rPr>
                <a:t>3.70</a:t>
              </a:r>
              <a:endParaRPr lang="es-PA" sz="1500" dirty="0">
                <a:solidFill>
                  <a:schemeClr val="tx1"/>
                </a:solidFill>
              </a:endParaRPr>
            </a:p>
            <a:p>
              <a:pPr marL="57150" lvl="1" indent="-57150" algn="just" defTabSz="311150">
                <a:lnSpc>
                  <a:spcPct val="90000"/>
                </a:lnSpc>
                <a:spcBef>
                  <a:spcPct val="0"/>
                </a:spcBef>
                <a:spcAft>
                  <a:spcPct val="15000"/>
                </a:spcAft>
                <a:buChar char="••"/>
              </a:pPr>
              <a:endParaRPr lang="es-PA" sz="1500" kern="1200" dirty="0">
                <a:solidFill>
                  <a:schemeClr val="tx1"/>
                </a:solidFill>
              </a:endParaRPr>
            </a:p>
          </p:txBody>
        </p:sp>
      </p:grpSp>
      <p:sp>
        <p:nvSpPr>
          <p:cNvPr id="11" name="10 CuadroTexto"/>
          <p:cNvSpPr txBox="1"/>
          <p:nvPr/>
        </p:nvSpPr>
        <p:spPr>
          <a:xfrm>
            <a:off x="1403648" y="5301208"/>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337717233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8</a:t>
            </a:fld>
            <a:endParaRPr lang="es-PA">
              <a:solidFill>
                <a:prstClr val="black">
                  <a:tint val="75000"/>
                </a:prstClr>
              </a:solidFill>
            </a:endParaRPr>
          </a:p>
        </p:txBody>
      </p:sp>
      <p:grpSp>
        <p:nvGrpSpPr>
          <p:cNvPr id="5" name="4 Grupo"/>
          <p:cNvGrpSpPr/>
          <p:nvPr/>
        </p:nvGrpSpPr>
        <p:grpSpPr>
          <a:xfrm>
            <a:off x="1501536" y="1484832"/>
            <a:ext cx="6094800" cy="432000"/>
            <a:chOff x="2119312" y="267864"/>
            <a:chExt cx="1857374" cy="201600"/>
          </a:xfrm>
          <a:solidFill>
            <a:schemeClr val="accent2">
              <a:alpha val="50000"/>
            </a:schemeClr>
          </a:solidFill>
          <a:scene3d>
            <a:camera prst="orthographicFront"/>
            <a:lightRig rig="threePt" dir="t"/>
          </a:scene3d>
        </p:grpSpPr>
        <p:sp>
          <p:nvSpPr>
            <p:cNvPr id="9" name="8 Rectángulo"/>
            <p:cNvSpPr/>
            <p:nvPr/>
          </p:nvSpPr>
          <p:spPr>
            <a:xfrm>
              <a:off x="2119312" y="267864"/>
              <a:ext cx="1857374" cy="201600"/>
            </a:xfrm>
            <a:prstGeom prst="rect">
              <a:avLst/>
            </a:prstGeom>
            <a:grpFill/>
            <a:ln>
              <a:noFill/>
            </a:ln>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9 Rectángulo"/>
            <p:cNvSpPr/>
            <p:nvPr/>
          </p:nvSpPr>
          <p:spPr>
            <a:xfrm>
              <a:off x="2119312" y="267864"/>
              <a:ext cx="1857374" cy="201600"/>
            </a:xfrm>
            <a:prstGeom prst="rect">
              <a:avLst/>
            </a:prstGeom>
            <a:grpFill/>
            <a:sp3d>
              <a:bevelT/>
            </a:sp3d>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s-PA" sz="1600" kern="1200" dirty="0" smtClean="0">
                  <a:solidFill>
                    <a:schemeClr val="tx1"/>
                  </a:solidFill>
                </a:rPr>
                <a:t>Honduras</a:t>
              </a:r>
              <a:endParaRPr lang="es-PA" sz="1600" kern="1200" dirty="0">
                <a:solidFill>
                  <a:schemeClr val="tx1"/>
                </a:solidFill>
              </a:endParaRPr>
            </a:p>
          </p:txBody>
        </p:sp>
      </p:grpSp>
      <p:grpSp>
        <p:nvGrpSpPr>
          <p:cNvPr id="6" name="5 Grupo"/>
          <p:cNvGrpSpPr/>
          <p:nvPr/>
        </p:nvGrpSpPr>
        <p:grpSpPr>
          <a:xfrm>
            <a:off x="1501536" y="1988840"/>
            <a:ext cx="6094800" cy="3294000"/>
            <a:chOff x="2119312" y="469464"/>
            <a:chExt cx="1857374" cy="3326671"/>
          </a:xfrm>
          <a:solidFill>
            <a:schemeClr val="tx2">
              <a:lumMod val="60000"/>
              <a:lumOff val="40000"/>
              <a:alpha val="40000"/>
            </a:schemeClr>
          </a:solidFill>
          <a:scene3d>
            <a:camera prst="orthographicFront"/>
            <a:lightRig rig="threePt" dir="t"/>
          </a:scene3d>
        </p:grpSpPr>
        <p:sp>
          <p:nvSpPr>
            <p:cNvPr id="7" name="6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lvl="1" indent="-57150" algn="just" defTabSz="311150">
                <a:lnSpc>
                  <a:spcPct val="90000"/>
                </a:lnSpc>
                <a:spcBef>
                  <a:spcPct val="0"/>
                </a:spcBef>
                <a:spcAft>
                  <a:spcPct val="15000"/>
                </a:spcAft>
                <a:buChar char="••"/>
              </a:pPr>
              <a:endParaRPr lang="es-PA" sz="700" kern="1200" dirty="0">
                <a:solidFill>
                  <a:schemeClr val="tx1"/>
                </a:solidFill>
              </a:endParaRPr>
            </a:p>
            <a:p>
              <a:pPr marL="57150" lvl="1" indent="-57150" algn="just" defTabSz="311150">
                <a:lnSpc>
                  <a:spcPct val="90000"/>
                </a:lnSpc>
                <a:spcBef>
                  <a:spcPct val="0"/>
                </a:spcBef>
                <a:spcAft>
                  <a:spcPct val="15000"/>
                </a:spcAft>
                <a:buChar char="••"/>
              </a:pPr>
              <a:endParaRPr lang="es-PA" sz="1500" dirty="0" smtClean="0">
                <a:solidFill>
                  <a:schemeClr val="tx1"/>
                </a:solidFill>
              </a:endParaRPr>
            </a:p>
            <a:p>
              <a:pPr marL="57150" lvl="1" indent="-57150" algn="just" defTabSz="311150">
                <a:lnSpc>
                  <a:spcPct val="90000"/>
                </a:lnSpc>
                <a:spcBef>
                  <a:spcPct val="0"/>
                </a:spcBef>
                <a:spcAft>
                  <a:spcPct val="15000"/>
                </a:spcAft>
                <a:buChar char="••"/>
              </a:pPr>
              <a:r>
                <a:rPr lang="es-PA" sz="1500" dirty="0">
                  <a:solidFill>
                    <a:schemeClr val="tx1"/>
                  </a:solidFill>
                </a:rPr>
                <a:t>Este país no ha firmado el protocolo para la eliminación del comercio ilícito de productos de tabaco</a:t>
              </a:r>
              <a:r>
                <a:rPr lang="es-PA" sz="1500" dirty="0" smtClean="0">
                  <a:solidFill>
                    <a:schemeClr val="tx1"/>
                  </a:solidFill>
                </a:rPr>
                <a:t>.</a:t>
              </a:r>
            </a:p>
            <a:p>
              <a:pPr marL="57150" lvl="1" indent="-57150" algn="just" defTabSz="311150">
                <a:lnSpc>
                  <a:spcPct val="90000"/>
                </a:lnSpc>
                <a:spcBef>
                  <a:spcPct val="0"/>
                </a:spcBef>
                <a:spcAft>
                  <a:spcPct val="15000"/>
                </a:spcAft>
                <a:buChar char="••"/>
              </a:pPr>
              <a:r>
                <a:rPr lang="es-PA" sz="1500" dirty="0" smtClean="0">
                  <a:solidFill>
                    <a:schemeClr val="tx1"/>
                  </a:solidFill>
                </a:rPr>
                <a:t>Las ventas libres de derechos de aduana están prohibidas.</a:t>
              </a:r>
              <a:endParaRPr lang="es-PA" sz="1500" dirty="0">
                <a:solidFill>
                  <a:schemeClr val="tx1"/>
                </a:solidFill>
              </a:endParaRPr>
            </a:p>
            <a:p>
              <a:pPr marL="57150" lvl="1" indent="-57150" algn="just" defTabSz="311150">
                <a:lnSpc>
                  <a:spcPct val="90000"/>
                </a:lnSpc>
                <a:spcBef>
                  <a:spcPct val="0"/>
                </a:spcBef>
                <a:spcAft>
                  <a:spcPct val="15000"/>
                </a:spcAft>
                <a:buChar char="••"/>
              </a:pPr>
              <a:r>
                <a:rPr lang="es-PA" sz="1500" dirty="0">
                  <a:solidFill>
                    <a:schemeClr val="tx1"/>
                  </a:solidFill>
                </a:rPr>
                <a:t>Con relación al MPOWER.</a:t>
              </a:r>
            </a:p>
            <a:p>
              <a:pPr marL="514350" lvl="2" indent="-57150" algn="just" defTabSz="311150">
                <a:lnSpc>
                  <a:spcPct val="90000"/>
                </a:lnSpc>
                <a:spcBef>
                  <a:spcPct val="0"/>
                </a:spcBef>
                <a:spcAft>
                  <a:spcPct val="15000"/>
                </a:spcAft>
                <a:buChar char="••"/>
              </a:pPr>
              <a:r>
                <a:rPr lang="es-PA" sz="1500" dirty="0" smtClean="0">
                  <a:solidFill>
                    <a:schemeClr val="tx1"/>
                  </a:solidFill>
                </a:rPr>
                <a:t>Ratificó </a:t>
              </a:r>
              <a:r>
                <a:rPr lang="es-PA" sz="1500" dirty="0">
                  <a:solidFill>
                    <a:schemeClr val="tx1"/>
                  </a:solidFill>
                </a:rPr>
                <a:t>el FCTC en 2005.</a:t>
              </a:r>
            </a:p>
            <a:p>
              <a:pPr marL="514350" lvl="2" indent="-57150" algn="just" defTabSz="311150">
                <a:lnSpc>
                  <a:spcPct val="90000"/>
                </a:lnSpc>
                <a:spcBef>
                  <a:spcPct val="0"/>
                </a:spcBef>
                <a:spcAft>
                  <a:spcPct val="15000"/>
                </a:spcAft>
                <a:buChar char="••"/>
              </a:pPr>
              <a:r>
                <a:rPr lang="es-PA" sz="1500" dirty="0" smtClean="0">
                  <a:solidFill>
                    <a:schemeClr val="tx1"/>
                  </a:solidFill>
                </a:rPr>
                <a:t>Cumple </a:t>
              </a:r>
              <a:r>
                <a:rPr lang="es-PA" sz="1500" dirty="0">
                  <a:solidFill>
                    <a:schemeClr val="tx1"/>
                  </a:solidFill>
                </a:rPr>
                <a:t>el 100% de la normativa de ambientes libres de humo.</a:t>
              </a:r>
            </a:p>
            <a:p>
              <a:pPr marL="514350" lvl="2" indent="-57150" algn="just" defTabSz="311150">
                <a:lnSpc>
                  <a:spcPct val="90000"/>
                </a:lnSpc>
                <a:spcBef>
                  <a:spcPct val="0"/>
                </a:spcBef>
                <a:spcAft>
                  <a:spcPct val="15000"/>
                </a:spcAft>
                <a:buChar char="••"/>
              </a:pPr>
              <a:r>
                <a:rPr lang="es-PA" sz="1500" dirty="0" smtClean="0">
                  <a:solidFill>
                    <a:schemeClr val="tx1"/>
                  </a:solidFill>
                </a:rPr>
                <a:t>Advertencias </a:t>
              </a:r>
              <a:r>
                <a:rPr lang="es-PA" sz="1500" dirty="0">
                  <a:solidFill>
                    <a:schemeClr val="tx1"/>
                  </a:solidFill>
                </a:rPr>
                <a:t>sanitarias (50% por ambos lados de la cajetilla).</a:t>
              </a:r>
            </a:p>
            <a:p>
              <a:pPr marL="514350" lvl="2" indent="-57150" algn="just" defTabSz="311150">
                <a:lnSpc>
                  <a:spcPct val="90000"/>
                </a:lnSpc>
                <a:spcBef>
                  <a:spcPct val="0"/>
                </a:spcBef>
                <a:spcAft>
                  <a:spcPct val="15000"/>
                </a:spcAft>
                <a:buChar char="••"/>
              </a:pPr>
              <a:r>
                <a:rPr lang="es-PA" sz="1500" dirty="0" smtClean="0">
                  <a:solidFill>
                    <a:schemeClr val="tx1"/>
                  </a:solidFill>
                </a:rPr>
                <a:t>Prohibición </a:t>
              </a:r>
              <a:r>
                <a:rPr lang="es-PA" sz="1500" dirty="0">
                  <a:solidFill>
                    <a:schemeClr val="tx1"/>
                  </a:solidFill>
                </a:rPr>
                <a:t>de la publicidad, promoción y patrocinio (parcial).</a:t>
              </a:r>
            </a:p>
            <a:p>
              <a:pPr marL="514350" lvl="2" indent="-57150" algn="just" defTabSz="311150">
                <a:lnSpc>
                  <a:spcPct val="90000"/>
                </a:lnSpc>
                <a:spcBef>
                  <a:spcPct val="0"/>
                </a:spcBef>
                <a:spcAft>
                  <a:spcPct val="15000"/>
                </a:spcAft>
                <a:buChar char="••"/>
              </a:pPr>
              <a:r>
                <a:rPr lang="es-PA" sz="1500" dirty="0" smtClean="0">
                  <a:solidFill>
                    <a:schemeClr val="tx1"/>
                  </a:solidFill>
                </a:rPr>
                <a:t>Presión </a:t>
              </a:r>
              <a:r>
                <a:rPr lang="es-PA" sz="1500" dirty="0">
                  <a:solidFill>
                    <a:schemeClr val="tx1"/>
                  </a:solidFill>
                </a:rPr>
                <a:t>fiscal de impuesto al tabaco  del </a:t>
              </a:r>
              <a:r>
                <a:rPr lang="es-PA" sz="1500" dirty="0" smtClean="0">
                  <a:solidFill>
                    <a:schemeClr val="tx1"/>
                  </a:solidFill>
                </a:rPr>
                <a:t>36.76% </a:t>
              </a:r>
              <a:r>
                <a:rPr lang="es-PA" sz="1500" dirty="0">
                  <a:solidFill>
                    <a:schemeClr val="tx1"/>
                  </a:solidFill>
                </a:rPr>
                <a:t>respecto a la marca más </a:t>
              </a:r>
              <a:r>
                <a:rPr lang="es-PA" sz="1500" dirty="0" smtClean="0">
                  <a:solidFill>
                    <a:schemeClr val="tx1"/>
                  </a:solidFill>
                </a:rPr>
                <a:t>vendida </a:t>
              </a:r>
              <a:r>
                <a:rPr lang="es-PA" sz="1500" dirty="0">
                  <a:solidFill>
                    <a:schemeClr val="tx1"/>
                  </a:solidFill>
                </a:rPr>
                <a:t>en paquete de 20 cigarrillos.</a:t>
              </a:r>
            </a:p>
            <a:p>
              <a:pPr marL="514350" lvl="2" indent="-57150" algn="just" defTabSz="311150">
                <a:lnSpc>
                  <a:spcPct val="90000"/>
                </a:lnSpc>
                <a:spcBef>
                  <a:spcPct val="0"/>
                </a:spcBef>
                <a:spcAft>
                  <a:spcPct val="15000"/>
                </a:spcAft>
                <a:buChar char="••"/>
              </a:pPr>
              <a:r>
                <a:rPr lang="es-PA" sz="1500" dirty="0" smtClean="0">
                  <a:solidFill>
                    <a:schemeClr val="tx1"/>
                  </a:solidFill>
                </a:rPr>
                <a:t>Precio </a:t>
              </a:r>
              <a:r>
                <a:rPr lang="es-PA" sz="1500" dirty="0">
                  <a:solidFill>
                    <a:schemeClr val="tx1"/>
                  </a:solidFill>
                </a:rPr>
                <a:t>promedio por cajetilla de 20 cigarrillos, </a:t>
              </a:r>
              <a:r>
                <a:rPr lang="es-PA" sz="1500" dirty="0" smtClean="0">
                  <a:solidFill>
                    <a:schemeClr val="tx1"/>
                  </a:solidFill>
                </a:rPr>
                <a:t> USD 3.56.</a:t>
              </a:r>
              <a:endParaRPr lang="es-PA" sz="1500" dirty="0">
                <a:solidFill>
                  <a:schemeClr val="tx1"/>
                </a:solidFill>
              </a:endParaRPr>
            </a:p>
            <a:p>
              <a:pPr marL="57150" lvl="1" indent="-57150" algn="just" defTabSz="311150">
                <a:lnSpc>
                  <a:spcPct val="90000"/>
                </a:lnSpc>
                <a:spcBef>
                  <a:spcPct val="0"/>
                </a:spcBef>
                <a:spcAft>
                  <a:spcPct val="15000"/>
                </a:spcAft>
                <a:buChar char="••"/>
              </a:pPr>
              <a:endParaRPr lang="es-PA" sz="1500" kern="1200" dirty="0">
                <a:solidFill>
                  <a:schemeClr val="tx1"/>
                </a:solidFill>
              </a:endParaRPr>
            </a:p>
          </p:txBody>
        </p:sp>
      </p:grpSp>
      <p:sp>
        <p:nvSpPr>
          <p:cNvPr id="11" name="10 CuadroTexto"/>
          <p:cNvSpPr txBox="1"/>
          <p:nvPr/>
        </p:nvSpPr>
        <p:spPr>
          <a:xfrm>
            <a:off x="1403648" y="5301208"/>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6177604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3"/>
            <a:ext cx="2133600" cy="365125"/>
          </a:xfrm>
        </p:spPr>
        <p:txBody>
          <a:bodyPr/>
          <a:lstStyle/>
          <a:p>
            <a:fld id="{5616742C-17C1-4F18-A55C-F7A6254FA6A7}" type="datetime1">
              <a:rPr lang="es-PA" smtClean="0">
                <a:solidFill>
                  <a:prstClr val="black">
                    <a:tint val="75000"/>
                  </a:prstClr>
                </a:solidFill>
              </a:rPr>
              <a:pPr/>
              <a:t>15/11/18</a:t>
            </a:fld>
            <a:endParaRPr lang="es-PA">
              <a:solidFill>
                <a:prstClr val="black">
                  <a:tint val="75000"/>
                </a:prstClr>
              </a:solidFill>
            </a:endParaRPr>
          </a:p>
        </p:txBody>
      </p:sp>
      <p:sp>
        <p:nvSpPr>
          <p:cNvPr id="3" name="2 Marcador de pie de página"/>
          <p:cNvSpPr>
            <a:spLocks noGrp="1"/>
          </p:cNvSpPr>
          <p:nvPr>
            <p:ph type="ftr" sz="quarter" idx="11"/>
          </p:nvPr>
        </p:nvSpPr>
        <p:spPr>
          <a:xfrm>
            <a:off x="3124200" y="6356353"/>
            <a:ext cx="2895600" cy="365125"/>
          </a:xfrm>
        </p:spPr>
        <p:txBody>
          <a:bodyPr/>
          <a:lstStyle/>
          <a:p>
            <a:r>
              <a:rPr lang="es-PA" smtClean="0">
                <a:solidFill>
                  <a:prstClr val="black">
                    <a:tint val="75000"/>
                  </a:prstClr>
                </a:solidFill>
              </a:rPr>
              <a:t>ICGES-MINSA</a:t>
            </a:r>
            <a:endParaRPr lang="es-PA" dirty="0">
              <a:solidFill>
                <a:prstClr val="black">
                  <a:tint val="75000"/>
                </a:prstClr>
              </a:solidFill>
            </a:endParaRPr>
          </a:p>
        </p:txBody>
      </p:sp>
      <p:sp>
        <p:nvSpPr>
          <p:cNvPr id="4" name="3 Marcador de número de diapositiva"/>
          <p:cNvSpPr>
            <a:spLocks noGrp="1"/>
          </p:cNvSpPr>
          <p:nvPr>
            <p:ph type="sldNum" sz="quarter" idx="12"/>
          </p:nvPr>
        </p:nvSpPr>
        <p:spPr>
          <a:xfrm>
            <a:off x="6553200" y="6356353"/>
            <a:ext cx="2133600" cy="365125"/>
          </a:xfrm>
        </p:spPr>
        <p:txBody>
          <a:bodyPr/>
          <a:lstStyle/>
          <a:p>
            <a:fld id="{21EBDC2E-B5E0-4ED2-9E40-9109A4CC8303}" type="slidenum">
              <a:rPr lang="es-PA" smtClean="0">
                <a:solidFill>
                  <a:prstClr val="black">
                    <a:tint val="75000"/>
                  </a:prstClr>
                </a:solidFill>
              </a:rPr>
              <a:pPr/>
              <a:t>9</a:t>
            </a:fld>
            <a:endParaRPr lang="es-PA">
              <a:solidFill>
                <a:prstClr val="black">
                  <a:tint val="75000"/>
                </a:prstClr>
              </a:solidFill>
            </a:endParaRPr>
          </a:p>
        </p:txBody>
      </p:sp>
      <p:grpSp>
        <p:nvGrpSpPr>
          <p:cNvPr id="5" name="4 Grupo"/>
          <p:cNvGrpSpPr/>
          <p:nvPr/>
        </p:nvGrpSpPr>
        <p:grpSpPr>
          <a:xfrm>
            <a:off x="1501536" y="1484832"/>
            <a:ext cx="6094800" cy="432000"/>
            <a:chOff x="2119312" y="267864"/>
            <a:chExt cx="1857374" cy="201600"/>
          </a:xfrm>
          <a:solidFill>
            <a:schemeClr val="accent2">
              <a:alpha val="50000"/>
            </a:schemeClr>
          </a:solidFill>
          <a:scene3d>
            <a:camera prst="orthographicFront"/>
            <a:lightRig rig="threePt" dir="t"/>
          </a:scene3d>
        </p:grpSpPr>
        <p:sp>
          <p:nvSpPr>
            <p:cNvPr id="9" name="8 Rectángulo"/>
            <p:cNvSpPr/>
            <p:nvPr/>
          </p:nvSpPr>
          <p:spPr>
            <a:xfrm>
              <a:off x="2119312" y="267864"/>
              <a:ext cx="1857374" cy="201600"/>
            </a:xfrm>
            <a:prstGeom prst="rect">
              <a:avLst/>
            </a:prstGeom>
            <a:grpFill/>
            <a:ln>
              <a:noFill/>
            </a:ln>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9 Rectángulo"/>
            <p:cNvSpPr/>
            <p:nvPr/>
          </p:nvSpPr>
          <p:spPr>
            <a:xfrm>
              <a:off x="2119312" y="267864"/>
              <a:ext cx="1857374" cy="201600"/>
            </a:xfrm>
            <a:prstGeom prst="rect">
              <a:avLst/>
            </a:prstGeom>
            <a:grpFill/>
            <a:sp3d>
              <a:bevelT/>
            </a:sp3d>
          </p:spPr>
          <p:style>
            <a:lnRef idx="0">
              <a:scrgbClr r="0" g="0" b="0"/>
            </a:lnRef>
            <a:fillRef idx="0">
              <a:scrgbClr r="0" g="0" b="0"/>
            </a:fillRef>
            <a:effectRef idx="0">
              <a:scrgbClr r="0" g="0" b="0"/>
            </a:effectRef>
            <a:fontRef idx="minor">
              <a:schemeClr val="lt1"/>
            </a:fontRef>
          </p:style>
          <p:txBody>
            <a:bodyPr spcFirstLastPara="0" vert="horz" wrap="square" lIns="49784" tIns="28448" rIns="49784" bIns="28448" numCol="1" spcCol="1270" anchor="ctr" anchorCtr="0">
              <a:noAutofit/>
            </a:bodyPr>
            <a:lstStyle/>
            <a:p>
              <a:pPr lvl="0" algn="ctr" defTabSz="311150">
                <a:lnSpc>
                  <a:spcPct val="90000"/>
                </a:lnSpc>
                <a:spcBef>
                  <a:spcPct val="0"/>
                </a:spcBef>
                <a:spcAft>
                  <a:spcPct val="35000"/>
                </a:spcAft>
              </a:pPr>
              <a:r>
                <a:rPr lang="es-PA" sz="1600" kern="1200" dirty="0" smtClean="0">
                  <a:solidFill>
                    <a:schemeClr val="tx1"/>
                  </a:solidFill>
                </a:rPr>
                <a:t>Guatemala</a:t>
              </a:r>
              <a:endParaRPr lang="es-PA" sz="1600" kern="1200" dirty="0">
                <a:solidFill>
                  <a:schemeClr val="tx1"/>
                </a:solidFill>
              </a:endParaRPr>
            </a:p>
          </p:txBody>
        </p:sp>
      </p:grpSp>
      <p:grpSp>
        <p:nvGrpSpPr>
          <p:cNvPr id="6" name="5 Grupo"/>
          <p:cNvGrpSpPr/>
          <p:nvPr/>
        </p:nvGrpSpPr>
        <p:grpSpPr>
          <a:xfrm>
            <a:off x="1501536" y="1988840"/>
            <a:ext cx="6094800" cy="3294000"/>
            <a:chOff x="2119312" y="469464"/>
            <a:chExt cx="1857374" cy="3326671"/>
          </a:xfrm>
          <a:solidFill>
            <a:schemeClr val="tx2">
              <a:lumMod val="60000"/>
              <a:lumOff val="40000"/>
              <a:alpha val="40000"/>
            </a:schemeClr>
          </a:solidFill>
          <a:scene3d>
            <a:camera prst="orthographicFront"/>
            <a:lightRig rig="threePt" dir="t"/>
          </a:scene3d>
        </p:grpSpPr>
        <p:sp>
          <p:nvSpPr>
            <p:cNvPr id="7" name="6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7 Rectángulo"/>
            <p:cNvSpPr/>
            <p:nvPr/>
          </p:nvSpPr>
          <p:spPr>
            <a:xfrm>
              <a:off x="2119312" y="469464"/>
              <a:ext cx="1857374" cy="3326671"/>
            </a:xfrm>
            <a:prstGeom prst="rect">
              <a:avLst/>
            </a:prstGeom>
            <a:grpFill/>
            <a:ln>
              <a:solidFill>
                <a:schemeClr val="tx2">
                  <a:lumMod val="60000"/>
                  <a:lumOff val="40000"/>
                </a:schemeClr>
              </a:solidFill>
            </a:ln>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338" tIns="37338" rIns="49784" bIns="56007" numCol="1" spcCol="1270" anchor="t" anchorCtr="0">
              <a:noAutofit/>
            </a:bodyPr>
            <a:lstStyle/>
            <a:p>
              <a:pPr marL="57150" lvl="1" indent="-57150" algn="just" defTabSz="311150">
                <a:lnSpc>
                  <a:spcPct val="90000"/>
                </a:lnSpc>
                <a:spcBef>
                  <a:spcPct val="0"/>
                </a:spcBef>
                <a:spcAft>
                  <a:spcPct val="15000"/>
                </a:spcAft>
                <a:buChar char="••"/>
              </a:pPr>
              <a:endParaRPr lang="es-PA" sz="700" kern="1200" dirty="0">
                <a:solidFill>
                  <a:schemeClr val="tx1"/>
                </a:solidFill>
              </a:endParaRPr>
            </a:p>
            <a:p>
              <a:pPr marL="57150" lvl="1" indent="-57150" algn="just" defTabSz="311150">
                <a:lnSpc>
                  <a:spcPct val="90000"/>
                </a:lnSpc>
                <a:spcBef>
                  <a:spcPct val="0"/>
                </a:spcBef>
                <a:spcAft>
                  <a:spcPct val="15000"/>
                </a:spcAft>
                <a:buChar char="••"/>
              </a:pPr>
              <a:endParaRPr lang="es-PA" sz="1500" dirty="0" smtClean="0">
                <a:solidFill>
                  <a:schemeClr val="tx1"/>
                </a:solidFill>
              </a:endParaRPr>
            </a:p>
            <a:p>
              <a:pPr marL="57150" lvl="1" indent="-57150" algn="just" defTabSz="311150">
                <a:lnSpc>
                  <a:spcPct val="90000"/>
                </a:lnSpc>
                <a:spcBef>
                  <a:spcPct val="0"/>
                </a:spcBef>
                <a:spcAft>
                  <a:spcPct val="15000"/>
                </a:spcAft>
                <a:buChar char="••"/>
              </a:pPr>
              <a:r>
                <a:rPr lang="es-PA" sz="1500" dirty="0">
                  <a:solidFill>
                    <a:schemeClr val="tx1"/>
                  </a:solidFill>
                </a:rPr>
                <a:t>Este país tiene pendiente la ratificación del Protocolo de la OMS para la eliminación del comercio ilícito de productos de tabaco.</a:t>
              </a:r>
            </a:p>
            <a:p>
              <a:pPr marL="57150" lvl="1" indent="-57150" algn="just" defTabSz="311150">
                <a:lnSpc>
                  <a:spcPct val="90000"/>
                </a:lnSpc>
                <a:spcBef>
                  <a:spcPct val="0"/>
                </a:spcBef>
                <a:spcAft>
                  <a:spcPct val="15000"/>
                </a:spcAft>
                <a:buChar char="••"/>
              </a:pPr>
              <a:r>
                <a:rPr lang="es-PA" sz="1500" dirty="0">
                  <a:solidFill>
                    <a:schemeClr val="tx1"/>
                  </a:solidFill>
                </a:rPr>
                <a:t>Con relación al </a:t>
              </a:r>
              <a:r>
                <a:rPr lang="es-PA" sz="1500" dirty="0" smtClean="0">
                  <a:solidFill>
                    <a:schemeClr val="tx1"/>
                  </a:solidFill>
                </a:rPr>
                <a:t>MPOWER</a:t>
              </a:r>
            </a:p>
            <a:p>
              <a:pPr marL="57150" lvl="1" indent="-57150" algn="just" defTabSz="311150">
                <a:lnSpc>
                  <a:spcPct val="90000"/>
                </a:lnSpc>
                <a:spcBef>
                  <a:spcPct val="0"/>
                </a:spcBef>
                <a:spcAft>
                  <a:spcPct val="15000"/>
                </a:spcAft>
                <a:buChar char="••"/>
              </a:pPr>
              <a:r>
                <a:rPr lang="es-PA" sz="1500" dirty="0" smtClean="0">
                  <a:solidFill>
                    <a:schemeClr val="tx1"/>
                  </a:solidFill>
                </a:rPr>
                <a:t>Las ventas libres de derechos de aduana se limitan a 80 cigarrillos.</a:t>
              </a:r>
              <a:endParaRPr lang="es-PA" sz="1500" dirty="0">
                <a:solidFill>
                  <a:schemeClr val="tx1"/>
                </a:solidFill>
              </a:endParaRPr>
            </a:p>
            <a:p>
              <a:pPr marL="514350" lvl="2" indent="-57150" algn="just" defTabSz="311150">
                <a:lnSpc>
                  <a:spcPct val="90000"/>
                </a:lnSpc>
                <a:spcBef>
                  <a:spcPct val="0"/>
                </a:spcBef>
                <a:spcAft>
                  <a:spcPct val="15000"/>
                </a:spcAft>
                <a:buChar char="••"/>
              </a:pPr>
              <a:r>
                <a:rPr lang="es-PA" sz="1500" dirty="0" smtClean="0">
                  <a:solidFill>
                    <a:schemeClr val="tx1"/>
                  </a:solidFill>
                </a:rPr>
                <a:t>100</a:t>
              </a:r>
              <a:r>
                <a:rPr lang="es-PA" sz="1500" dirty="0">
                  <a:solidFill>
                    <a:schemeClr val="tx1"/>
                  </a:solidFill>
                </a:rPr>
                <a:t>% de la normativa de ambientes libres de humo</a:t>
              </a:r>
            </a:p>
            <a:p>
              <a:pPr marL="514350" lvl="2" indent="-57150" algn="just" defTabSz="311150">
                <a:lnSpc>
                  <a:spcPct val="90000"/>
                </a:lnSpc>
                <a:spcBef>
                  <a:spcPct val="0"/>
                </a:spcBef>
                <a:spcAft>
                  <a:spcPct val="15000"/>
                </a:spcAft>
                <a:buChar char="••"/>
              </a:pPr>
              <a:r>
                <a:rPr lang="es-PA" sz="1500" dirty="0" smtClean="0">
                  <a:solidFill>
                    <a:schemeClr val="tx1"/>
                  </a:solidFill>
                </a:rPr>
                <a:t>Advertencias </a:t>
              </a:r>
              <a:r>
                <a:rPr lang="es-PA" sz="1500" dirty="0">
                  <a:solidFill>
                    <a:schemeClr val="tx1"/>
                  </a:solidFill>
                </a:rPr>
                <a:t>sanitarias 25% por ambos lados.</a:t>
              </a:r>
            </a:p>
            <a:p>
              <a:pPr marL="514350" lvl="2" indent="-57150" algn="just" defTabSz="311150">
                <a:lnSpc>
                  <a:spcPct val="90000"/>
                </a:lnSpc>
                <a:spcBef>
                  <a:spcPct val="0"/>
                </a:spcBef>
                <a:spcAft>
                  <a:spcPct val="15000"/>
                </a:spcAft>
                <a:buChar char="••"/>
              </a:pPr>
              <a:r>
                <a:rPr lang="es-PA" sz="1500" dirty="0" smtClean="0">
                  <a:solidFill>
                    <a:schemeClr val="tx1"/>
                  </a:solidFill>
                </a:rPr>
                <a:t>Aplicación </a:t>
              </a:r>
              <a:r>
                <a:rPr lang="es-PA" sz="1500" dirty="0">
                  <a:solidFill>
                    <a:schemeClr val="tx1"/>
                  </a:solidFill>
                </a:rPr>
                <a:t>casi nula de prohibición de la publicidad, promoción y patrocinio.</a:t>
              </a:r>
            </a:p>
            <a:p>
              <a:pPr marL="514350" lvl="2" indent="-57150" algn="just" defTabSz="311150">
                <a:lnSpc>
                  <a:spcPct val="90000"/>
                </a:lnSpc>
                <a:spcBef>
                  <a:spcPct val="0"/>
                </a:spcBef>
                <a:spcAft>
                  <a:spcPct val="15000"/>
                </a:spcAft>
                <a:buChar char="••"/>
              </a:pPr>
              <a:r>
                <a:rPr lang="es-PA" sz="1500" dirty="0" smtClean="0">
                  <a:solidFill>
                    <a:schemeClr val="tx1"/>
                  </a:solidFill>
                </a:rPr>
                <a:t>Presión </a:t>
              </a:r>
              <a:r>
                <a:rPr lang="es-PA" sz="1500" dirty="0">
                  <a:solidFill>
                    <a:schemeClr val="tx1"/>
                  </a:solidFill>
                </a:rPr>
                <a:t>fiscal del 48.98</a:t>
              </a:r>
              <a:r>
                <a:rPr lang="es-PA" sz="1500" dirty="0" smtClean="0">
                  <a:solidFill>
                    <a:schemeClr val="tx1"/>
                  </a:solidFill>
                </a:rPr>
                <a:t>%. Con </a:t>
              </a:r>
              <a:r>
                <a:rPr lang="es-PA" sz="1500" dirty="0">
                  <a:solidFill>
                    <a:schemeClr val="tx1"/>
                  </a:solidFill>
                </a:rPr>
                <a:t>un precio promedio de USD </a:t>
              </a:r>
              <a:r>
                <a:rPr lang="es-PA" sz="1500" dirty="0" smtClean="0">
                  <a:solidFill>
                    <a:schemeClr val="tx1"/>
                  </a:solidFill>
                </a:rPr>
                <a:t>2.98 </a:t>
              </a:r>
              <a:r>
                <a:rPr lang="es-PA" sz="1500" dirty="0">
                  <a:solidFill>
                    <a:schemeClr val="tx1"/>
                  </a:solidFill>
                </a:rPr>
                <a:t>en la marca más vendida en paquete de 20.</a:t>
              </a:r>
            </a:p>
            <a:p>
              <a:pPr marL="57150" lvl="1" indent="-57150" algn="just" defTabSz="311150">
                <a:lnSpc>
                  <a:spcPct val="90000"/>
                </a:lnSpc>
                <a:spcBef>
                  <a:spcPct val="0"/>
                </a:spcBef>
                <a:spcAft>
                  <a:spcPct val="15000"/>
                </a:spcAft>
                <a:buChar char="••"/>
              </a:pPr>
              <a:endParaRPr lang="es-PA" sz="1500" kern="1200" dirty="0">
                <a:solidFill>
                  <a:schemeClr val="tx1"/>
                </a:solidFill>
              </a:endParaRPr>
            </a:p>
          </p:txBody>
        </p:sp>
      </p:grpSp>
      <p:sp>
        <p:nvSpPr>
          <p:cNvPr id="11" name="10 CuadroTexto"/>
          <p:cNvSpPr txBox="1"/>
          <p:nvPr/>
        </p:nvSpPr>
        <p:spPr>
          <a:xfrm>
            <a:off x="1403648" y="5301208"/>
            <a:ext cx="2664296" cy="369332"/>
          </a:xfrm>
          <a:prstGeom prst="rect">
            <a:avLst/>
          </a:prstGeom>
          <a:noFill/>
        </p:spPr>
        <p:txBody>
          <a:bodyPr wrap="square" rtlCol="0">
            <a:spAutoFit/>
          </a:bodyPr>
          <a:lstStyle/>
          <a:p>
            <a:r>
              <a:rPr lang="es-PA" dirty="0" smtClean="0"/>
              <a:t>Fuente: Referencia [2]</a:t>
            </a:r>
            <a:endParaRPr lang="es-PA" dirty="0"/>
          </a:p>
        </p:txBody>
      </p:sp>
    </p:spTree>
    <p:extLst>
      <p:ext uri="{BB962C8B-B14F-4D97-AF65-F5344CB8AC3E}">
        <p14:creationId xmlns:p14="http://schemas.microsoft.com/office/powerpoint/2010/main" val="26429825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lnatilla_Gorgas_ulti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4091</TotalTime>
  <Words>3949</Words>
  <Application>Microsoft Office PowerPoint</Application>
  <PresentationFormat>Presentación en pantalla (4:3)</PresentationFormat>
  <Paragraphs>492</Paragraphs>
  <Slides>54</Slides>
  <Notes>1</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62" baseType="lpstr">
      <vt:lpstr>ACJPJA+Syntax-Roman</vt:lpstr>
      <vt:lpstr>Arial</vt:lpstr>
      <vt:lpstr>Calibri</vt:lpstr>
      <vt:lpstr>FQHTBQ+Syntax-Black</vt:lpstr>
      <vt:lpstr>QANHZU+Syntax-Bold</vt:lpstr>
      <vt:lpstr>Times New Roman</vt:lpstr>
      <vt:lpstr>Plnatilla_Gorgas_ultima</vt:lpstr>
      <vt:lpstr>Presentación</vt:lpstr>
      <vt:lpstr>Presentación de PowerPoint</vt:lpstr>
      <vt:lpstr>Presentación de PowerPoint</vt:lpstr>
      <vt:lpstr>Presentación de PowerPoint</vt:lpstr>
      <vt:lpstr>Situación de  Panamá en la implementación del FCTC Análisis contextual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Una mirada al comercio ilícito en Centroamérica y Panamá</vt:lpstr>
      <vt:lpstr>Contexto regional del comercio ilícito de productos de tabaco en las américas</vt:lpstr>
      <vt:lpstr>El contrabando es funcional a la industria</vt:lpstr>
      <vt:lpstr>Presentación de PowerPoint</vt:lpstr>
      <vt:lpstr>Consumo de cigarrillos por unidad en países de Centroamérica según la industria</vt:lpstr>
      <vt:lpstr>Incidencia de marcas no domésticas en el comercio ilícito</vt:lpstr>
      <vt:lpstr>Las rutas del comercio ilícito en Centroamérica según la industria ¿Qué pasa con Belice?</vt:lpstr>
      <vt:lpstr>Presentación de PowerPoint</vt:lpstr>
      <vt:lpstr>Presentación de PowerPoint</vt:lpstr>
      <vt:lpstr>Presentación de PowerPoint</vt:lpstr>
      <vt:lpstr>Panamá en el contexto regional Impuestos y comercio ilícito</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Distribución de los fumadores que compran cigarrillos legales e ilegales en función de los precios promedio  por cajetilla y marca. Año:2015</vt:lpstr>
      <vt:lpstr>Evolución de las importaciones de cigarrillos  y evasión fiscal. 2016</vt:lpstr>
      <vt:lpstr>Presentación de PowerPoint</vt:lpstr>
      <vt:lpstr>Presentación de PowerPoint</vt:lpstr>
      <vt:lpstr>Presentación de PowerPoint</vt:lpstr>
      <vt:lpstr>Presentación de PowerPoint</vt:lpstr>
      <vt:lpstr>Resultados destacados del control del consumo de productos de tabaco en Panamá</vt:lpstr>
      <vt:lpstr>Algunas consideraciones finales Centroamérica</vt:lpstr>
      <vt:lpstr>Algunas consideraciones finales Panamá</vt:lpstr>
      <vt:lpstr>Algunas consideraciones finales Panamá</vt:lpstr>
      <vt:lpstr>Referencias bibliográficas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Icges-panamá</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vherrera67</dc:creator>
  <cp:lastModifiedBy>Víctor Hugo Herrera Ballestero</cp:lastModifiedBy>
  <cp:revision>342</cp:revision>
  <dcterms:created xsi:type="dcterms:W3CDTF">2015-07-14T19:41:20Z</dcterms:created>
  <dcterms:modified xsi:type="dcterms:W3CDTF">2018-11-15T16:59:08Z</dcterms:modified>
</cp:coreProperties>
</file>