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48" r:id="rId2"/>
    <p:sldId id="267" r:id="rId3"/>
    <p:sldId id="271" r:id="rId4"/>
    <p:sldId id="377" r:id="rId5"/>
    <p:sldId id="256" r:id="rId6"/>
    <p:sldId id="284" r:id="rId7"/>
    <p:sldId id="285" r:id="rId8"/>
    <p:sldId id="290" r:id="rId9"/>
    <p:sldId id="273" r:id="rId10"/>
    <p:sldId id="289" r:id="rId11"/>
    <p:sldId id="291" r:id="rId12"/>
    <p:sldId id="298" r:id="rId13"/>
    <p:sldId id="272" r:id="rId14"/>
    <p:sldId id="269" r:id="rId15"/>
    <p:sldId id="299" r:id="rId16"/>
    <p:sldId id="378" r:id="rId17"/>
    <p:sldId id="379" r:id="rId18"/>
    <p:sldId id="274" r:id="rId19"/>
    <p:sldId id="353" r:id="rId20"/>
    <p:sldId id="292" r:id="rId21"/>
    <p:sldId id="293" r:id="rId22"/>
    <p:sldId id="281" r:id="rId23"/>
    <p:sldId id="350" r:id="rId24"/>
    <p:sldId id="294" r:id="rId25"/>
    <p:sldId id="295" r:id="rId26"/>
    <p:sldId id="351" r:id="rId27"/>
    <p:sldId id="365" r:id="rId28"/>
    <p:sldId id="301" r:id="rId29"/>
    <p:sldId id="302" r:id="rId30"/>
    <p:sldId id="303" r:id="rId31"/>
    <p:sldId id="309" r:id="rId32"/>
    <p:sldId id="311" r:id="rId33"/>
    <p:sldId id="312" r:id="rId34"/>
    <p:sldId id="335" r:id="rId35"/>
    <p:sldId id="354" r:id="rId36"/>
    <p:sldId id="355" r:id="rId37"/>
    <p:sldId id="360" r:id="rId38"/>
    <p:sldId id="361" r:id="rId39"/>
    <p:sldId id="362" r:id="rId40"/>
    <p:sldId id="375" r:id="rId41"/>
    <p:sldId id="363" r:id="rId42"/>
    <p:sldId id="364" r:id="rId43"/>
    <p:sldId id="356" r:id="rId44"/>
    <p:sldId id="359" r:id="rId45"/>
    <p:sldId id="376" r:id="rId46"/>
    <p:sldId id="319" r:id="rId47"/>
    <p:sldId id="334" r:id="rId48"/>
    <p:sldId id="357" r:id="rId49"/>
    <p:sldId id="358" r:id="rId50"/>
    <p:sldId id="340" r:id="rId51"/>
    <p:sldId id="313" r:id="rId52"/>
    <p:sldId id="315" r:id="rId53"/>
    <p:sldId id="322" r:id="rId54"/>
    <p:sldId id="326" r:id="rId55"/>
    <p:sldId id="323" r:id="rId56"/>
    <p:sldId id="327" r:id="rId57"/>
    <p:sldId id="328" r:id="rId58"/>
    <p:sldId id="330" r:id="rId59"/>
    <p:sldId id="343" r:id="rId60"/>
    <p:sldId id="347" r:id="rId61"/>
    <p:sldId id="345" r:id="rId62"/>
    <p:sldId id="346" r:id="rId63"/>
    <p:sldId id="352" r:id="rId64"/>
    <p:sldId id="371" r:id="rId65"/>
    <p:sldId id="372" r:id="rId66"/>
    <p:sldId id="373" r:id="rId67"/>
    <p:sldId id="374" r:id="rId68"/>
    <p:sldId id="380" r:id="rId6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67" autoAdjust="0"/>
    <p:restoredTop sz="94660"/>
  </p:normalViewPr>
  <p:slideViewPr>
    <p:cSldViewPr snapToGrid="0">
      <p:cViewPr>
        <p:scale>
          <a:sx n="51" d="100"/>
          <a:sy n="51" d="100"/>
        </p:scale>
        <p:origin x="1192" y="684"/>
      </p:cViewPr>
      <p:guideLst/>
    </p:cSldViewPr>
  </p:slideViewPr>
  <p:notesTextViewPr>
    <p:cViewPr>
      <p:scale>
        <a:sx n="1" d="1"/>
        <a:sy n="1" d="1"/>
      </p:scale>
      <p:origin x="0" y="0"/>
    </p:cViewPr>
  </p:notesTextViewPr>
  <p:sorterViewPr>
    <p:cViewPr>
      <p:scale>
        <a:sx n="55" d="100"/>
        <a:sy n="55" d="100"/>
      </p:scale>
      <p:origin x="0" y="-93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D0B3FD-65B2-4F25-B3B1-4D555C52C5D2}" type="datetimeFigureOut">
              <a:rPr lang="es-ES" smtClean="0"/>
              <a:t>22/11/2018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BBEE6-8778-47C8-9443-913178CB606B}" type="slidenum">
              <a:rPr lang="es-ES" smtClean="0"/>
              <a:t>‹Nº›</a:t>
            </a:fld>
            <a:endParaRPr lang="es-ES"/>
          </a:p>
        </p:txBody>
      </p:sp>
    </p:spTree>
    <p:extLst>
      <p:ext uri="{BB962C8B-B14F-4D97-AF65-F5344CB8AC3E}">
        <p14:creationId xmlns:p14="http://schemas.microsoft.com/office/powerpoint/2010/main" val="164158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433388" y="1023938"/>
            <a:ext cx="6229350" cy="3505200"/>
          </a:xfrm>
          <a:ln/>
        </p:spPr>
      </p:sp>
      <p:sp>
        <p:nvSpPr>
          <p:cNvPr id="5123"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3429246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2187583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1150016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361950" y="892175"/>
            <a:ext cx="6375400" cy="3587750"/>
          </a:xfrm>
          <a:ln/>
        </p:spPr>
      </p:sp>
      <p:sp>
        <p:nvSpPr>
          <p:cNvPr id="97283" name="Rectangle 3"/>
          <p:cNvSpPr>
            <a:spLocks noGrp="1" noChangeArrowheads="1"/>
          </p:cNvSpPr>
          <p:nvPr>
            <p:ph type="body" idx="1"/>
          </p:nvPr>
        </p:nvSpPr>
        <p:spPr>
          <a:xfrm>
            <a:off x="946150" y="4862513"/>
            <a:ext cx="5207000" cy="43116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32257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1938233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3884138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315022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433388" y="1023938"/>
            <a:ext cx="6229350" cy="3505200"/>
          </a:xfrm>
          <a:ln/>
        </p:spPr>
      </p:sp>
      <p:sp>
        <p:nvSpPr>
          <p:cNvPr id="129027"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2584961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431800" y="1023938"/>
            <a:ext cx="6229350" cy="3505200"/>
          </a:xfrm>
          <a:ln/>
        </p:spPr>
      </p:sp>
      <p:sp>
        <p:nvSpPr>
          <p:cNvPr id="138243"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1341378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1058035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539573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433388" y="1023938"/>
            <a:ext cx="6229350" cy="3505200"/>
          </a:xfrm>
          <a:ln/>
        </p:spPr>
      </p:sp>
      <p:sp>
        <p:nvSpPr>
          <p:cNvPr id="43011"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3427617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4190453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2138742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433388" y="1023938"/>
            <a:ext cx="6229350" cy="3505200"/>
          </a:xfrm>
          <a:ln/>
        </p:spPr>
      </p:sp>
      <p:sp>
        <p:nvSpPr>
          <p:cNvPr id="122883"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538306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361950" y="892175"/>
            <a:ext cx="6375400" cy="3586163"/>
          </a:xfrm>
          <a:ln/>
        </p:spPr>
      </p:sp>
      <p:sp>
        <p:nvSpPr>
          <p:cNvPr id="126979" name="Rectangle 3"/>
          <p:cNvSpPr>
            <a:spLocks noGrp="1" noChangeArrowheads="1"/>
          </p:cNvSpPr>
          <p:nvPr>
            <p:ph type="body" idx="1"/>
          </p:nvPr>
        </p:nvSpPr>
        <p:spPr>
          <a:xfrm>
            <a:off x="947738" y="4864100"/>
            <a:ext cx="5203825" cy="43116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63" tIns="45028" rIns="91663" bIns="45028"/>
          <a:lstStyle/>
          <a:p>
            <a:endParaRPr lang="es-ES" altLang="es-ES" smtClean="0"/>
          </a:p>
        </p:txBody>
      </p:sp>
    </p:spTree>
    <p:extLst>
      <p:ext uri="{BB962C8B-B14F-4D97-AF65-F5344CB8AC3E}">
        <p14:creationId xmlns:p14="http://schemas.microsoft.com/office/powerpoint/2010/main" val="3019958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2302911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219725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3285621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3398910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a:ln/>
        </p:spPr>
      </p:sp>
      <p:sp>
        <p:nvSpPr>
          <p:cNvPr id="89091" name="2 Marcador de notas"/>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894837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17006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433388" y="1023938"/>
            <a:ext cx="6229350" cy="3505200"/>
          </a:xfrm>
          <a:ln/>
        </p:spPr>
      </p:sp>
      <p:sp>
        <p:nvSpPr>
          <p:cNvPr id="45059"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3027235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1952670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3243124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3485582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a:ln/>
        </p:spPr>
      </p:sp>
      <p:sp>
        <p:nvSpPr>
          <p:cNvPr id="103427" name="2 Marcador de notas"/>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2227498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700201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noTextEdit="1"/>
          </p:cNvSpPr>
          <p:nvPr>
            <p:ph type="sldImg"/>
          </p:nvPr>
        </p:nvSpPr>
        <p:spPr>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237736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433388" y="1023938"/>
            <a:ext cx="6229350" cy="3505200"/>
          </a:xfrm>
          <a:ln/>
        </p:spPr>
      </p:sp>
      <p:sp>
        <p:nvSpPr>
          <p:cNvPr id="69635"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315796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433388" y="1023938"/>
            <a:ext cx="6229350" cy="3505200"/>
          </a:xfrm>
          <a:ln/>
        </p:spPr>
      </p:sp>
      <p:sp>
        <p:nvSpPr>
          <p:cNvPr id="71683"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288322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211263" y="1023938"/>
            <a:ext cx="4673600" cy="3505200"/>
          </a:xfrm>
          <a:ln/>
        </p:spPr>
      </p:sp>
      <p:sp>
        <p:nvSpPr>
          <p:cNvPr id="101379"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1297810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a:xfrm>
            <a:off x="433388" y="1023938"/>
            <a:ext cx="6229350" cy="3505200"/>
          </a:xfrm>
          <a:ln/>
        </p:spPr>
      </p:sp>
      <p:sp>
        <p:nvSpPr>
          <p:cNvPr id="103427" name="2 Marcador de notas"/>
          <p:cNvSpPr>
            <a:spLocks noGrp="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320339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433388" y="1023938"/>
            <a:ext cx="6229350" cy="3505200"/>
          </a:xfrm>
          <a:ln/>
        </p:spPr>
      </p:sp>
      <p:sp>
        <p:nvSpPr>
          <p:cNvPr id="105475" name="Rectangle 3"/>
          <p:cNvSpPr>
            <a:spLocks noGrp="1" noChangeArrowheads="1"/>
          </p:cNvSpPr>
          <p:nvPr>
            <p:ph type="body" idx="1"/>
          </p:nvPr>
        </p:nvSpPr>
        <p:spPr>
          <a:xfrm>
            <a:off x="1082675" y="4872038"/>
            <a:ext cx="4937125" cy="38909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s-ES" altLang="es-ES" smtClean="0"/>
          </a:p>
        </p:txBody>
      </p:sp>
    </p:spTree>
    <p:extLst>
      <p:ext uri="{BB962C8B-B14F-4D97-AF65-F5344CB8AC3E}">
        <p14:creationId xmlns:p14="http://schemas.microsoft.com/office/powerpoint/2010/main" val="4185188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smtClean="0"/>
          </a:p>
        </p:txBody>
      </p:sp>
    </p:spTree>
    <p:extLst>
      <p:ext uri="{BB962C8B-B14F-4D97-AF65-F5344CB8AC3E}">
        <p14:creationId xmlns:p14="http://schemas.microsoft.com/office/powerpoint/2010/main" val="365303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D98F61BB-A745-464E-AC78-5C6CF9202CAC}" type="datetimeFigureOut">
              <a:rPr lang="es-ES" smtClean="0"/>
              <a:t>22/11/2018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151413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98F61BB-A745-464E-AC78-5C6CF9202CAC}" type="datetimeFigureOut">
              <a:rPr lang="es-ES" smtClean="0"/>
              <a:t>22/11/2018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413313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98F61BB-A745-464E-AC78-5C6CF9202CAC}" type="datetimeFigureOut">
              <a:rPr lang="es-ES" smtClean="0"/>
              <a:t>22/11/2018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334863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a:lstStyle>
            <a:lvl1pPr algn="l">
              <a:defRPr sz="4000">
                <a:solidFill>
                  <a:srgbClr val="280071"/>
                </a:solidFill>
              </a:defRPr>
            </a:lvl1pPr>
          </a:lstStyle>
          <a:p>
            <a:r>
              <a:rPr lang="en-US" smtClean="0"/>
              <a:t>Click to edit Master title style</a:t>
            </a:r>
            <a:endParaRPr lang="en-GB" dirty="0"/>
          </a:p>
        </p:txBody>
      </p:sp>
      <p:sp>
        <p:nvSpPr>
          <p:cNvPr id="4" name="Text Placeholder 3"/>
          <p:cNvSpPr>
            <a:spLocks noGrp="1"/>
          </p:cNvSpPr>
          <p:nvPr>
            <p:ph type="body" sz="quarter" idx="10"/>
          </p:nvPr>
        </p:nvSpPr>
        <p:spPr>
          <a:xfrm>
            <a:off x="624420" y="1604435"/>
            <a:ext cx="10991849" cy="3881967"/>
          </a:xfrm>
          <a:prstGeom prst="rect">
            <a:avLst/>
          </a:prstGeom>
        </p:spPr>
        <p:txBody>
          <a:bodyPr/>
          <a:lstStyle>
            <a:lvl1pPr marL="0" indent="0" algn="l">
              <a:buNone/>
              <a:defRPr sz="2800">
                <a:solidFill>
                  <a:srgbClr val="280071"/>
                </a:solidFill>
              </a:defRPr>
            </a:lvl1pPr>
            <a:lvl2pPr marL="457200" indent="0" algn="l">
              <a:buNone/>
              <a:defRPr sz="2800">
                <a:solidFill>
                  <a:srgbClr val="280071"/>
                </a:solidFill>
              </a:defRPr>
            </a:lvl2pPr>
            <a:lvl3pPr marL="914400" indent="0" algn="l">
              <a:buNone/>
              <a:defRPr sz="2800">
                <a:solidFill>
                  <a:srgbClr val="280071"/>
                </a:solidFill>
              </a:defRPr>
            </a:lvl3pPr>
            <a:lvl4pPr marL="1371600" indent="0" algn="l">
              <a:buNone/>
              <a:defRPr sz="2800">
                <a:solidFill>
                  <a:srgbClr val="280071"/>
                </a:solidFill>
              </a:defRPr>
            </a:lvl4pPr>
            <a:lvl5pPr marL="1828800" indent="0" algn="l">
              <a:buNone/>
              <a:defRPr sz="2800">
                <a:solidFill>
                  <a:srgbClr val="280071"/>
                </a:solidFill>
              </a:defRPr>
            </a:lvl5pPr>
          </a:lstStyle>
          <a:p>
            <a:pPr lvl="0"/>
            <a:r>
              <a:rPr lang="en-US" smtClean="0"/>
              <a:t>Click to edit Master text styles</a:t>
            </a:r>
          </a:p>
        </p:txBody>
      </p:sp>
    </p:spTree>
    <p:extLst>
      <p:ext uri="{BB962C8B-B14F-4D97-AF65-F5344CB8AC3E}">
        <p14:creationId xmlns:p14="http://schemas.microsoft.com/office/powerpoint/2010/main" val="1305272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elfolie">
    <p:spTree>
      <p:nvGrpSpPr>
        <p:cNvPr id="1" name=""/>
        <p:cNvGrpSpPr/>
        <p:nvPr/>
      </p:nvGrpSpPr>
      <p:grpSpPr>
        <a:xfrm>
          <a:off x="0" y="0"/>
          <a:ext cx="0" cy="0"/>
          <a:chOff x="0" y="0"/>
          <a:chExt cx="0" cy="0"/>
        </a:xfrm>
      </p:grpSpPr>
      <p:sp>
        <p:nvSpPr>
          <p:cNvPr id="4" name="Rechteck 27"/>
          <p:cNvSpPr/>
          <p:nvPr/>
        </p:nvSpPr>
        <p:spPr>
          <a:xfrm>
            <a:off x="4233" y="-14288"/>
            <a:ext cx="12192000" cy="1117601"/>
          </a:xfrm>
          <a:prstGeom prst="rect">
            <a:avLst/>
          </a:prstGeom>
          <a:solidFill>
            <a:srgbClr val="F3F3F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pic>
        <p:nvPicPr>
          <p:cNvPr id="5" name="Grafik 18"/>
          <p:cNvPicPr>
            <a:picLocks noChangeAspect="1"/>
          </p:cNvPicPr>
          <p:nvPr/>
        </p:nvPicPr>
        <p:blipFill>
          <a:blip r:embed="rId2">
            <a:extLst>
              <a:ext uri="{28A0092B-C50C-407E-A947-70E740481C1C}">
                <a14:useLocalDpi xmlns:a14="http://schemas.microsoft.com/office/drawing/2010/main" val="0"/>
              </a:ext>
            </a:extLst>
          </a:blip>
          <a:srcRect r="11754"/>
          <a:stretch>
            <a:fillRect/>
          </a:stretch>
        </p:blipFill>
        <p:spPr bwMode="auto">
          <a:xfrm>
            <a:off x="1" y="936625"/>
            <a:ext cx="12196233"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21"/>
          <p:cNvPicPr>
            <a:picLocks noChangeAspect="1"/>
          </p:cNvPicPr>
          <p:nvPr/>
        </p:nvPicPr>
        <p:blipFill rotWithShape="1">
          <a:blip r:embed="rId3"/>
          <a:srcRect l="481" r="-481"/>
          <a:stretch/>
        </p:blipFill>
        <p:spPr>
          <a:xfrm>
            <a:off x="1232899" y="912540"/>
            <a:ext cx="3757111" cy="2786766"/>
          </a:xfrm>
          <a:prstGeom prst="ellipse">
            <a:avLst/>
          </a:prstGeom>
        </p:spPr>
      </p:pic>
      <p:pic>
        <p:nvPicPr>
          <p:cNvPr id="7" name="Grafik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1" y="3722688"/>
            <a:ext cx="3750733"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ieren 23"/>
          <p:cNvGrpSpPr>
            <a:grpSpLocks/>
          </p:cNvGrpSpPr>
          <p:nvPr/>
        </p:nvGrpSpPr>
        <p:grpSpPr bwMode="auto">
          <a:xfrm>
            <a:off x="237067" y="3630614"/>
            <a:ext cx="190500" cy="3227387"/>
            <a:chOff x="449988" y="3631095"/>
            <a:chExt cx="143177" cy="3226905"/>
          </a:xfrm>
        </p:grpSpPr>
        <p:sp>
          <p:nvSpPr>
            <p:cNvPr id="9" name="Rechteck 29"/>
            <p:cNvSpPr/>
            <p:nvPr/>
          </p:nvSpPr>
          <p:spPr>
            <a:xfrm>
              <a:off x="449988" y="3631095"/>
              <a:ext cx="143177" cy="947595"/>
            </a:xfrm>
            <a:custGeom>
              <a:avLst/>
              <a:gdLst>
                <a:gd name="connsiteX0" fmla="*/ 0 w 144000"/>
                <a:gd name="connsiteY0" fmla="*/ 0 h 933871"/>
                <a:gd name="connsiteX1" fmla="*/ 144000 w 144000"/>
                <a:gd name="connsiteY1" fmla="*/ 0 h 933871"/>
                <a:gd name="connsiteX2" fmla="*/ 144000 w 144000"/>
                <a:gd name="connsiteY2" fmla="*/ 933871 h 933871"/>
                <a:gd name="connsiteX3" fmla="*/ 0 w 144000"/>
                <a:gd name="connsiteY3" fmla="*/ 933871 h 933871"/>
                <a:gd name="connsiteX4" fmla="*/ 0 w 144000"/>
                <a:gd name="connsiteY4" fmla="*/ 0 h 933871"/>
                <a:gd name="connsiteX0" fmla="*/ 0 w 144000"/>
                <a:gd name="connsiteY0" fmla="*/ 58309 h 933871"/>
                <a:gd name="connsiteX1" fmla="*/ 144000 w 144000"/>
                <a:gd name="connsiteY1" fmla="*/ 0 h 933871"/>
                <a:gd name="connsiteX2" fmla="*/ 144000 w 144000"/>
                <a:gd name="connsiteY2" fmla="*/ 933871 h 933871"/>
                <a:gd name="connsiteX3" fmla="*/ 0 w 144000"/>
                <a:gd name="connsiteY3" fmla="*/ 933871 h 933871"/>
                <a:gd name="connsiteX4" fmla="*/ 0 w 144000"/>
                <a:gd name="connsiteY4" fmla="*/ 58309 h 93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 h="933871">
                  <a:moveTo>
                    <a:pt x="0" y="58309"/>
                  </a:moveTo>
                  <a:lnTo>
                    <a:pt x="144000" y="0"/>
                  </a:lnTo>
                  <a:lnTo>
                    <a:pt x="144000" y="933871"/>
                  </a:lnTo>
                  <a:lnTo>
                    <a:pt x="0" y="933871"/>
                  </a:lnTo>
                  <a:lnTo>
                    <a:pt x="0" y="58309"/>
                  </a:lnTo>
                  <a:close/>
                </a:path>
              </a:pathLst>
            </a:cu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800" dirty="0"/>
            </a:p>
          </p:txBody>
        </p:sp>
        <p:sp>
          <p:nvSpPr>
            <p:cNvPr id="10" name="Rechteck 25"/>
            <p:cNvSpPr/>
            <p:nvPr/>
          </p:nvSpPr>
          <p:spPr>
            <a:xfrm>
              <a:off x="449988" y="4578690"/>
              <a:ext cx="143177" cy="1157115"/>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800" dirty="0"/>
            </a:p>
          </p:txBody>
        </p:sp>
        <p:sp>
          <p:nvSpPr>
            <p:cNvPr id="11" name="Rechteck 26"/>
            <p:cNvSpPr/>
            <p:nvPr/>
          </p:nvSpPr>
          <p:spPr>
            <a:xfrm>
              <a:off x="449988" y="5735806"/>
              <a:ext cx="143177" cy="1122194"/>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1800" dirty="0"/>
            </a:p>
          </p:txBody>
        </p:sp>
      </p:grpSp>
      <p:sp>
        <p:nvSpPr>
          <p:cNvPr id="20" name="Titel 1"/>
          <p:cNvSpPr>
            <a:spLocks noGrp="1"/>
          </p:cNvSpPr>
          <p:nvPr>
            <p:ph type="ctrTitle"/>
          </p:nvPr>
        </p:nvSpPr>
        <p:spPr>
          <a:xfrm>
            <a:off x="5794485" y="1102813"/>
            <a:ext cx="5994400" cy="2094118"/>
          </a:xfrm>
        </p:spPr>
        <p:txBody>
          <a:bodyPr anchor="b">
            <a:normAutofit/>
          </a:bodyPr>
          <a:lstStyle>
            <a:lvl1pPr algn="ctr">
              <a:defRPr sz="4800" baseline="0">
                <a:latin typeface="+mj-lt"/>
              </a:defRPr>
            </a:lvl1pPr>
          </a:lstStyle>
          <a:p>
            <a:r>
              <a:rPr lang="es-ES" smtClean="0"/>
              <a:t>Haga clic para modificar el estilo de título del patrón</a:t>
            </a:r>
            <a:endParaRPr lang="en-US" dirty="0"/>
          </a:p>
        </p:txBody>
      </p:sp>
      <p:sp>
        <p:nvSpPr>
          <p:cNvPr id="21" name="Untertitel 2"/>
          <p:cNvSpPr>
            <a:spLocks noGrp="1"/>
          </p:cNvSpPr>
          <p:nvPr>
            <p:ph type="subTitle" idx="1"/>
          </p:nvPr>
        </p:nvSpPr>
        <p:spPr>
          <a:xfrm>
            <a:off x="5794485" y="3475610"/>
            <a:ext cx="5994400" cy="1655762"/>
          </a:xfrm>
        </p:spPr>
        <p:txBody>
          <a:bodyPr/>
          <a:lstStyle>
            <a:lvl1pPr marL="0" indent="0" algn="ctr">
              <a:buFont typeface="Arial" panose="020B0604020202020204" pitchFamily="34" charset="0"/>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Tree>
    <p:extLst>
      <p:ext uri="{BB962C8B-B14F-4D97-AF65-F5344CB8AC3E}">
        <p14:creationId xmlns:p14="http://schemas.microsoft.com/office/powerpoint/2010/main" val="229567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D98F61BB-A745-464E-AC78-5C6CF9202CAC}" type="datetimeFigureOut">
              <a:rPr lang="es-ES" smtClean="0"/>
              <a:t>22/11/2018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242680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98F61BB-A745-464E-AC78-5C6CF9202CAC}" type="datetimeFigureOut">
              <a:rPr lang="es-ES" smtClean="0"/>
              <a:t>22/11/2018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187432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D98F61BB-A745-464E-AC78-5C6CF9202CAC}" type="datetimeFigureOut">
              <a:rPr lang="es-ES" smtClean="0"/>
              <a:t>22/11/2018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557811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D98F61BB-A745-464E-AC78-5C6CF9202CAC}" type="datetimeFigureOut">
              <a:rPr lang="es-ES" smtClean="0"/>
              <a:t>22/11/2018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150863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D98F61BB-A745-464E-AC78-5C6CF9202CAC}" type="datetimeFigureOut">
              <a:rPr lang="es-ES" smtClean="0"/>
              <a:t>22/11/2018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27947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98F61BB-A745-464E-AC78-5C6CF9202CAC}" type="datetimeFigureOut">
              <a:rPr lang="es-ES" smtClean="0"/>
              <a:t>22/11/2018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263422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98F61BB-A745-464E-AC78-5C6CF9202CAC}" type="datetimeFigureOut">
              <a:rPr lang="es-ES" smtClean="0"/>
              <a:t>22/11/2018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413107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98F61BB-A745-464E-AC78-5C6CF9202CAC}" type="datetimeFigureOut">
              <a:rPr lang="es-ES" smtClean="0"/>
              <a:t>22/11/2018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9CED30-2546-413B-809C-54D5EF1BDE78}" type="slidenum">
              <a:rPr lang="es-ES" smtClean="0"/>
              <a:t>‹Nº›</a:t>
            </a:fld>
            <a:endParaRPr lang="es-ES"/>
          </a:p>
        </p:txBody>
      </p:sp>
    </p:spTree>
    <p:extLst>
      <p:ext uri="{BB962C8B-B14F-4D97-AF65-F5344CB8AC3E}">
        <p14:creationId xmlns:p14="http://schemas.microsoft.com/office/powerpoint/2010/main" val="2063141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F61BB-A745-464E-AC78-5C6CF9202CAC}" type="datetimeFigureOut">
              <a:rPr lang="es-ES" smtClean="0"/>
              <a:t>22/11/2018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CED30-2546-413B-809C-54D5EF1BDE78}" type="slidenum">
              <a:rPr lang="es-ES" smtClean="0"/>
              <a:t>‹Nº›</a:t>
            </a:fld>
            <a:endParaRPr lang="es-ES"/>
          </a:p>
        </p:txBody>
      </p:sp>
    </p:spTree>
    <p:extLst>
      <p:ext uri="{BB962C8B-B14F-4D97-AF65-F5344CB8AC3E}">
        <p14:creationId xmlns:p14="http://schemas.microsoft.com/office/powerpoint/2010/main" val="2112622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emf"/><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wmf"/><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0.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1.wmf"/><Relationship Id="rId5" Type="http://schemas.openxmlformats.org/officeDocument/2006/relationships/oleObject" Target="../embeddings/oleObject1.bin"/><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auto">
          <a:xfrm>
            <a:off x="1881189" y="758826"/>
            <a:ext cx="8143875" cy="286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3000"/>
              </a:lnSpc>
              <a:spcBef>
                <a:spcPct val="0"/>
              </a:spcBef>
              <a:buClr>
                <a:srgbClr val="000000"/>
              </a:buClr>
              <a:buSzPct val="45000"/>
              <a:buNone/>
            </a:pPr>
            <a:r>
              <a:rPr lang="es-ES" altLang="es-ES" sz="3600" b="1" dirty="0">
                <a:cs typeface="Arial" panose="020B0604020202020204" pitchFamily="34" charset="0"/>
              </a:rPr>
              <a:t>“Ambiente y </a:t>
            </a:r>
            <a:r>
              <a:rPr lang="es-ES" altLang="es-ES" sz="3600" b="1" dirty="0" smtClean="0">
                <a:cs typeface="Arial" panose="020B0604020202020204" pitchFamily="34" charset="0"/>
              </a:rPr>
              <a:t>ENT, </a:t>
            </a:r>
            <a:r>
              <a:rPr lang="es-ES" altLang="es-ES" sz="3600" b="1" dirty="0">
                <a:cs typeface="Arial" panose="020B0604020202020204" pitchFamily="34" charset="0"/>
              </a:rPr>
              <a:t>la verdad desconocida” </a:t>
            </a:r>
          </a:p>
          <a:p>
            <a:pPr algn="ctr" eaLnBrk="1">
              <a:lnSpc>
                <a:spcPct val="93000"/>
              </a:lnSpc>
              <a:spcBef>
                <a:spcPct val="0"/>
              </a:spcBef>
              <a:buClr>
                <a:srgbClr val="000000"/>
              </a:buClr>
              <a:buSzPct val="45000"/>
              <a:buFont typeface="Wingdings" panose="05000000000000000000" pitchFamily="2" charset="2"/>
              <a:buNone/>
            </a:pPr>
            <a:endParaRPr lang="es-ES" altLang="es-ES" sz="1800" b="1" dirty="0">
              <a:cs typeface="Arial" panose="020B0604020202020204" pitchFamily="34" charset="0"/>
            </a:endParaRPr>
          </a:p>
          <a:p>
            <a:pPr algn="ctr" eaLnBrk="1">
              <a:lnSpc>
                <a:spcPct val="93000"/>
              </a:lnSpc>
              <a:spcBef>
                <a:spcPct val="0"/>
              </a:spcBef>
              <a:buClr>
                <a:srgbClr val="000000"/>
              </a:buClr>
              <a:buSzPct val="45000"/>
              <a:buFont typeface="Wingdings" panose="05000000000000000000" pitchFamily="2" charset="2"/>
              <a:buNone/>
            </a:pPr>
            <a:r>
              <a:rPr lang="es-ES" altLang="es-ES" sz="2800" b="1" dirty="0">
                <a:cs typeface="Arial" panose="020B0604020202020204" pitchFamily="34" charset="0"/>
              </a:rPr>
              <a:t>Nicolás Olea</a:t>
            </a:r>
          </a:p>
          <a:p>
            <a:pPr algn="ctr" eaLnBrk="1">
              <a:lnSpc>
                <a:spcPct val="93000"/>
              </a:lnSpc>
              <a:spcBef>
                <a:spcPct val="0"/>
              </a:spcBef>
              <a:buClr>
                <a:srgbClr val="000000"/>
              </a:buClr>
              <a:buSzPct val="45000"/>
              <a:buFont typeface="Wingdings" panose="05000000000000000000" pitchFamily="2" charset="2"/>
              <a:buNone/>
            </a:pPr>
            <a:endParaRPr lang="es-ES" altLang="es-ES" sz="1600" dirty="0">
              <a:cs typeface="Arial" panose="020B0604020202020204" pitchFamily="34" charset="0"/>
            </a:endParaRPr>
          </a:p>
          <a:p>
            <a:pPr algn="ctr" eaLnBrk="1">
              <a:lnSpc>
                <a:spcPct val="93000"/>
              </a:lnSpc>
              <a:spcBef>
                <a:spcPct val="0"/>
              </a:spcBef>
              <a:buClr>
                <a:srgbClr val="000000"/>
              </a:buClr>
              <a:buSzPct val="45000"/>
              <a:buFont typeface="Wingdings" panose="05000000000000000000" pitchFamily="2" charset="2"/>
              <a:buNone/>
            </a:pPr>
            <a:r>
              <a:rPr lang="es-ES" altLang="es-ES" sz="2000" dirty="0">
                <a:cs typeface="Arial" panose="020B0604020202020204" pitchFamily="34" charset="0"/>
              </a:rPr>
              <a:t>Instituto de Investigación </a:t>
            </a:r>
            <a:r>
              <a:rPr lang="es-ES" altLang="es-ES" sz="2000" dirty="0" err="1">
                <a:cs typeface="Arial" panose="020B0604020202020204" pitchFamily="34" charset="0"/>
              </a:rPr>
              <a:t>Biosanitaria</a:t>
            </a:r>
            <a:r>
              <a:rPr lang="es-ES" altLang="es-ES" sz="2000" dirty="0">
                <a:cs typeface="Arial" panose="020B0604020202020204" pitchFamily="34" charset="0"/>
              </a:rPr>
              <a:t> </a:t>
            </a:r>
            <a:r>
              <a:rPr lang="es-ES" altLang="es-ES" sz="2000" dirty="0" err="1">
                <a:cs typeface="Arial" panose="020B0604020202020204" pitchFamily="34" charset="0"/>
              </a:rPr>
              <a:t>ibs.GRANADA</a:t>
            </a:r>
            <a:r>
              <a:rPr lang="es-ES" altLang="es-ES" sz="2000" dirty="0">
                <a:cs typeface="Arial" panose="020B0604020202020204" pitchFamily="34" charset="0"/>
              </a:rPr>
              <a:t>. </a:t>
            </a:r>
          </a:p>
          <a:p>
            <a:pPr algn="ctr" eaLnBrk="1">
              <a:lnSpc>
                <a:spcPct val="93000"/>
              </a:lnSpc>
              <a:spcBef>
                <a:spcPct val="0"/>
              </a:spcBef>
              <a:buClr>
                <a:srgbClr val="000000"/>
              </a:buClr>
              <a:buSzPct val="45000"/>
              <a:buFont typeface="Wingdings" panose="05000000000000000000" pitchFamily="2" charset="2"/>
              <a:buNone/>
            </a:pPr>
            <a:r>
              <a:rPr lang="es-ES" altLang="es-ES" sz="2000" dirty="0">
                <a:cs typeface="Arial" panose="020B0604020202020204" pitchFamily="34" charset="0"/>
              </a:rPr>
              <a:t>Hospitales Universitarios/Universidad de </a:t>
            </a:r>
            <a:r>
              <a:rPr lang="es-ES" altLang="es-ES" sz="2000" dirty="0" smtClean="0">
                <a:cs typeface="Arial" panose="020B0604020202020204" pitchFamily="34" charset="0"/>
              </a:rPr>
              <a:t>Granada</a:t>
            </a:r>
          </a:p>
          <a:p>
            <a:pPr algn="ctr" eaLnBrk="1">
              <a:lnSpc>
                <a:spcPct val="93000"/>
              </a:lnSpc>
              <a:spcBef>
                <a:spcPct val="0"/>
              </a:spcBef>
              <a:buClr>
                <a:srgbClr val="000000"/>
              </a:buClr>
              <a:buSzPct val="45000"/>
              <a:buFont typeface="Wingdings" panose="05000000000000000000" pitchFamily="2" charset="2"/>
              <a:buNone/>
            </a:pPr>
            <a:r>
              <a:rPr lang="es-ES" altLang="es-ES" sz="2000" dirty="0" smtClean="0">
                <a:cs typeface="Arial" panose="020B0604020202020204" pitchFamily="34" charset="0"/>
              </a:rPr>
              <a:t>Granada-España</a:t>
            </a:r>
            <a:endParaRPr lang="es-ES" altLang="es-ES" sz="2000" dirty="0">
              <a:cs typeface="Arial" panose="020B0604020202020204" pitchFamily="34" charset="0"/>
            </a:endParaRPr>
          </a:p>
        </p:txBody>
      </p:sp>
      <p:pic>
        <p:nvPicPr>
          <p:cNvPr id="4099" name="4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2625" y="5916613"/>
            <a:ext cx="2713038"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5488" y="5838826"/>
            <a:ext cx="1306512"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838" y="5845175"/>
            <a:ext cx="19431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0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5753" t="36247" r="62398" b="23279"/>
          <a:stretch>
            <a:fillRect/>
          </a:stretch>
        </p:blipFill>
        <p:spPr bwMode="auto">
          <a:xfrm>
            <a:off x="8739189" y="5475289"/>
            <a:ext cx="12858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AutoShape 8" descr="https://webmail.ugr.es/?_task=mail&amp;_action=get&amp;_mbox=INBOX&amp;_uid=41517&amp;_part=2"/>
          <p:cNvSpPr>
            <a:spLocks noChangeAspect="1" noChangeArrowheads="1"/>
          </p:cNvSpPr>
          <p:nvPr/>
        </p:nvSpPr>
        <p:spPr bwMode="auto">
          <a:xfrm>
            <a:off x="172878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a:p>
        </p:txBody>
      </p:sp>
    </p:spTree>
    <p:extLst>
      <p:ext uri="{BB962C8B-B14F-4D97-AF65-F5344CB8AC3E}">
        <p14:creationId xmlns:p14="http://schemas.microsoft.com/office/powerpoint/2010/main" val="1294227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95855" y="725369"/>
            <a:ext cx="10164544" cy="2729027"/>
          </a:xfrm>
          <a:prstGeom prst="rect">
            <a:avLst/>
          </a:prstGeom>
        </p:spPr>
      </p:pic>
      <p:pic>
        <p:nvPicPr>
          <p:cNvPr id="6" name="Imagen 5"/>
          <p:cNvPicPr>
            <a:picLocks noChangeAspect="1"/>
          </p:cNvPicPr>
          <p:nvPr/>
        </p:nvPicPr>
        <p:blipFill>
          <a:blip r:embed="rId3"/>
          <a:stretch>
            <a:fillRect/>
          </a:stretch>
        </p:blipFill>
        <p:spPr>
          <a:xfrm>
            <a:off x="9974918" y="396372"/>
            <a:ext cx="1774090" cy="1225402"/>
          </a:xfrm>
          <a:prstGeom prst="rect">
            <a:avLst/>
          </a:prstGeom>
        </p:spPr>
      </p:pic>
      <p:pic>
        <p:nvPicPr>
          <p:cNvPr id="7" name="Imagen 6"/>
          <p:cNvPicPr>
            <a:picLocks noChangeAspect="1"/>
          </p:cNvPicPr>
          <p:nvPr/>
        </p:nvPicPr>
        <p:blipFill>
          <a:blip r:embed="rId4"/>
          <a:stretch>
            <a:fillRect/>
          </a:stretch>
        </p:blipFill>
        <p:spPr>
          <a:xfrm>
            <a:off x="1756506" y="3551117"/>
            <a:ext cx="9003893" cy="2997465"/>
          </a:xfrm>
          <a:prstGeom prst="rect">
            <a:avLst/>
          </a:prstGeom>
        </p:spPr>
      </p:pic>
      <p:pic>
        <p:nvPicPr>
          <p:cNvPr id="8" name="Imagen 7"/>
          <p:cNvPicPr>
            <a:picLocks noChangeAspect="1"/>
          </p:cNvPicPr>
          <p:nvPr/>
        </p:nvPicPr>
        <p:blipFill>
          <a:blip r:embed="rId5"/>
          <a:stretch>
            <a:fillRect/>
          </a:stretch>
        </p:blipFill>
        <p:spPr>
          <a:xfrm>
            <a:off x="1681018" y="3330506"/>
            <a:ext cx="9347695" cy="3162657"/>
          </a:xfrm>
          <a:prstGeom prst="rect">
            <a:avLst/>
          </a:prstGeom>
        </p:spPr>
      </p:pic>
    </p:spTree>
    <p:extLst>
      <p:ext uri="{BB962C8B-B14F-4D97-AF65-F5344CB8AC3E}">
        <p14:creationId xmlns:p14="http://schemas.microsoft.com/office/powerpoint/2010/main" val="10666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9446" y="544750"/>
            <a:ext cx="8873971" cy="2909650"/>
          </a:xfrm>
          <a:prstGeom prst="rect">
            <a:avLst/>
          </a:prstGeom>
        </p:spPr>
      </p:pic>
      <p:pic>
        <p:nvPicPr>
          <p:cNvPr id="6" name="Imagen 5"/>
          <p:cNvPicPr>
            <a:picLocks noChangeAspect="1"/>
          </p:cNvPicPr>
          <p:nvPr/>
        </p:nvPicPr>
        <p:blipFill>
          <a:blip r:embed="rId3"/>
          <a:stretch>
            <a:fillRect/>
          </a:stretch>
        </p:blipFill>
        <p:spPr>
          <a:xfrm>
            <a:off x="3696511" y="3980558"/>
            <a:ext cx="8070615" cy="2595733"/>
          </a:xfrm>
          <a:prstGeom prst="rect">
            <a:avLst/>
          </a:prstGeom>
        </p:spPr>
      </p:pic>
      <p:pic>
        <p:nvPicPr>
          <p:cNvPr id="7" name="Imagen 6"/>
          <p:cNvPicPr>
            <a:picLocks noChangeAspect="1"/>
          </p:cNvPicPr>
          <p:nvPr/>
        </p:nvPicPr>
        <p:blipFill>
          <a:blip r:embed="rId4"/>
          <a:stretch>
            <a:fillRect/>
          </a:stretch>
        </p:blipFill>
        <p:spPr>
          <a:xfrm>
            <a:off x="9974918" y="396372"/>
            <a:ext cx="1774090" cy="1225402"/>
          </a:xfrm>
          <a:prstGeom prst="rect">
            <a:avLst/>
          </a:prstGeom>
        </p:spPr>
      </p:pic>
    </p:spTree>
    <p:extLst>
      <p:ext uri="{BB962C8B-B14F-4D97-AF65-F5344CB8AC3E}">
        <p14:creationId xmlns:p14="http://schemas.microsoft.com/office/powerpoint/2010/main" val="1969867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878219" y="396372"/>
            <a:ext cx="9734872" cy="2845592"/>
          </a:xfrm>
          <a:prstGeom prst="rect">
            <a:avLst/>
          </a:prstGeom>
        </p:spPr>
      </p:pic>
      <p:pic>
        <p:nvPicPr>
          <p:cNvPr id="8" name="Imagen 7"/>
          <p:cNvPicPr>
            <a:picLocks noChangeAspect="1"/>
          </p:cNvPicPr>
          <p:nvPr/>
        </p:nvPicPr>
        <p:blipFill>
          <a:blip r:embed="rId3"/>
          <a:stretch>
            <a:fillRect/>
          </a:stretch>
        </p:blipFill>
        <p:spPr>
          <a:xfrm>
            <a:off x="9974918" y="396372"/>
            <a:ext cx="1774090" cy="1225402"/>
          </a:xfrm>
          <a:prstGeom prst="rect">
            <a:avLst/>
          </a:prstGeom>
        </p:spPr>
      </p:pic>
      <p:pic>
        <p:nvPicPr>
          <p:cNvPr id="9" name="Imagen 8"/>
          <p:cNvPicPr>
            <a:picLocks noChangeAspect="1"/>
          </p:cNvPicPr>
          <p:nvPr/>
        </p:nvPicPr>
        <p:blipFill>
          <a:blip r:embed="rId4"/>
          <a:stretch>
            <a:fillRect/>
          </a:stretch>
        </p:blipFill>
        <p:spPr>
          <a:xfrm>
            <a:off x="2576008" y="3226902"/>
            <a:ext cx="8202239" cy="2794515"/>
          </a:xfrm>
          <a:prstGeom prst="rect">
            <a:avLst/>
          </a:prstGeom>
        </p:spPr>
      </p:pic>
      <p:pic>
        <p:nvPicPr>
          <p:cNvPr id="10" name="Imagen 9"/>
          <p:cNvPicPr>
            <a:picLocks noChangeAspect="1"/>
          </p:cNvPicPr>
          <p:nvPr/>
        </p:nvPicPr>
        <p:blipFill>
          <a:blip r:embed="rId5"/>
          <a:stretch>
            <a:fillRect/>
          </a:stretch>
        </p:blipFill>
        <p:spPr>
          <a:xfrm>
            <a:off x="713063" y="2075212"/>
            <a:ext cx="8601210" cy="2771880"/>
          </a:xfrm>
          <a:prstGeom prst="rect">
            <a:avLst/>
          </a:prstGeom>
        </p:spPr>
      </p:pic>
    </p:spTree>
    <p:extLst>
      <p:ext uri="{BB962C8B-B14F-4D97-AF65-F5344CB8AC3E}">
        <p14:creationId xmlns:p14="http://schemas.microsoft.com/office/powerpoint/2010/main" val="24624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03563" y="1960563"/>
            <a:ext cx="11139055" cy="2554545"/>
          </a:xfrm>
          <a:prstGeom prst="rect">
            <a:avLst/>
          </a:prstGeom>
          <a:noFill/>
        </p:spPr>
        <p:txBody>
          <a:bodyPr wrap="square" rtlCol="0">
            <a:spAutoFit/>
          </a:bodyPr>
          <a:lstStyle/>
          <a:p>
            <a:r>
              <a:rPr lang="es-ES" sz="3200" dirty="0" smtClean="0">
                <a:latin typeface="Arial" panose="020B0604020202020204" pitchFamily="34" charset="0"/>
                <a:cs typeface="Arial" panose="020B0604020202020204" pitchFamily="34" charset="0"/>
              </a:rPr>
              <a:t>El objetivo de estos programas de investigación </a:t>
            </a:r>
            <a:r>
              <a:rPr lang="es-ES" sz="3200" b="1" dirty="0" smtClean="0">
                <a:latin typeface="Arial" panose="020B0604020202020204" pitchFamily="34" charset="0"/>
                <a:cs typeface="Arial" panose="020B0604020202020204" pitchFamily="34" charset="0"/>
              </a:rPr>
              <a:t>es proveer la evidencia </a:t>
            </a:r>
            <a:r>
              <a:rPr lang="es-ES" sz="3200" dirty="0" smtClean="0">
                <a:latin typeface="Arial" panose="020B0604020202020204" pitchFamily="34" charset="0"/>
                <a:cs typeface="Arial" panose="020B0604020202020204" pitchFamily="34" charset="0"/>
              </a:rPr>
              <a:t>para justificar las políticas y los cambios sociales requeridos para poner en marcha </a:t>
            </a:r>
            <a:r>
              <a:rPr lang="es-ES" sz="3200" b="1" dirty="0" smtClean="0">
                <a:latin typeface="Arial" panose="020B0604020202020204" pitchFamily="34" charset="0"/>
                <a:cs typeface="Arial" panose="020B0604020202020204" pitchFamily="34" charset="0"/>
              </a:rPr>
              <a:t>acciones preventivas</a:t>
            </a:r>
            <a:r>
              <a:rPr lang="es-ES" sz="3200" dirty="0" smtClean="0">
                <a:latin typeface="Arial" panose="020B0604020202020204" pitchFamily="34" charset="0"/>
                <a:cs typeface="Arial" panose="020B0604020202020204" pitchFamily="34" charset="0"/>
              </a:rPr>
              <a:t> coste-efectivas</a:t>
            </a:r>
          </a:p>
          <a:p>
            <a:endParaRPr lang="es-ES" sz="32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9974918" y="396372"/>
            <a:ext cx="1774090" cy="1225402"/>
          </a:xfrm>
          <a:prstGeom prst="rect">
            <a:avLst/>
          </a:prstGeom>
        </p:spPr>
      </p:pic>
    </p:spTree>
    <p:extLst>
      <p:ext uri="{BB962C8B-B14F-4D97-AF65-F5344CB8AC3E}">
        <p14:creationId xmlns:p14="http://schemas.microsoft.com/office/powerpoint/2010/main" val="183254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70322" y="834000"/>
            <a:ext cx="10679570" cy="5016758"/>
          </a:xfrm>
          <a:prstGeom prst="rect">
            <a:avLst/>
          </a:prstGeom>
          <a:noFill/>
        </p:spPr>
        <p:txBody>
          <a:bodyPr wrap="square" rtlCol="0">
            <a:spAutoFit/>
          </a:bodyPr>
          <a:lstStyle/>
          <a:p>
            <a:r>
              <a:rPr lang="es-ES" sz="3200" dirty="0" smtClean="0">
                <a:latin typeface="Arial" panose="020B0604020202020204" pitchFamily="34" charset="0"/>
                <a:cs typeface="Arial" panose="020B0604020202020204" pitchFamily="34" charset="0"/>
              </a:rPr>
              <a:t>En 2018, la investigación de la EU en seguridad química se fundamenta en tres pilares:</a:t>
            </a:r>
          </a:p>
          <a:p>
            <a:endParaRPr lang="es-ES" sz="3200" dirty="0">
              <a:latin typeface="Arial" panose="020B0604020202020204" pitchFamily="34" charset="0"/>
              <a:cs typeface="Arial" panose="020B0604020202020204" pitchFamily="34" charset="0"/>
            </a:endParaRPr>
          </a:p>
          <a:p>
            <a:r>
              <a:rPr lang="es-ES" sz="3200" b="1" dirty="0" smtClean="0">
                <a:latin typeface="Arial" panose="020B0604020202020204" pitchFamily="34" charset="0"/>
                <a:cs typeface="Arial" panose="020B0604020202020204" pitchFamily="34" charset="0"/>
              </a:rPr>
              <a:t>IPCHEM</a:t>
            </a:r>
            <a:r>
              <a:rPr lang="es-ES" sz="3200" dirty="0" smtClean="0">
                <a:latin typeface="Arial" panose="020B0604020202020204" pitchFamily="34" charset="0"/>
                <a:cs typeface="Arial" panose="020B0604020202020204" pitchFamily="34" charset="0"/>
              </a:rPr>
              <a:t>: Base de datos en compuestos químicos</a:t>
            </a:r>
            <a:br>
              <a:rPr lang="es-ES" sz="3200" dirty="0" smtClean="0">
                <a:latin typeface="Arial" panose="020B0604020202020204" pitchFamily="34" charset="0"/>
                <a:cs typeface="Arial" panose="020B0604020202020204" pitchFamily="34" charset="0"/>
              </a:rPr>
            </a:br>
            <a:r>
              <a:rPr lang="es-ES" sz="3200" b="1" dirty="0" smtClean="0">
                <a:latin typeface="Arial" panose="020B0604020202020204" pitchFamily="34" charset="0"/>
                <a:cs typeface="Arial" panose="020B0604020202020204" pitchFamily="34" charset="0"/>
              </a:rPr>
              <a:t>EUTOXRISK</a:t>
            </a:r>
            <a:r>
              <a:rPr lang="es-ES" sz="3200" dirty="0" smtClean="0">
                <a:latin typeface="Arial" panose="020B0604020202020204" pitchFamily="34" charset="0"/>
                <a:cs typeface="Arial" panose="020B0604020202020204" pitchFamily="34" charset="0"/>
              </a:rPr>
              <a:t>: Métodos de ensayo toxicológico que sirvan para reducir el uso de animales </a:t>
            </a:r>
            <a:r>
              <a:rPr lang="es-ES" sz="3200" dirty="0" smtClean="0">
                <a:latin typeface="Arial" panose="020B0604020202020204" pitchFamily="34" charset="0"/>
                <a:cs typeface="Arial" panose="020B0604020202020204" pitchFamily="34" charset="0"/>
              </a:rPr>
              <a:t>de experimentación</a:t>
            </a:r>
            <a:r>
              <a:rPr lang="es-ES" sz="3200" dirty="0" smtClean="0">
                <a:latin typeface="Arial" panose="020B0604020202020204" pitchFamily="34" charset="0"/>
                <a:cs typeface="Arial" panose="020B0604020202020204" pitchFamily="34" charset="0"/>
              </a:rPr>
              <a:t/>
            </a:r>
            <a:br>
              <a:rPr lang="es-ES" sz="3200" dirty="0" smtClean="0">
                <a:latin typeface="Arial" panose="020B0604020202020204" pitchFamily="34" charset="0"/>
                <a:cs typeface="Arial" panose="020B0604020202020204" pitchFamily="34" charset="0"/>
              </a:rPr>
            </a:br>
            <a:r>
              <a:rPr lang="es-ES" sz="3200" b="1" dirty="0" smtClean="0">
                <a:latin typeface="Arial" panose="020B0604020202020204" pitchFamily="34" charset="0"/>
                <a:cs typeface="Arial" panose="020B0604020202020204" pitchFamily="34" charset="0"/>
              </a:rPr>
              <a:t>HBM4EU</a:t>
            </a:r>
            <a:r>
              <a:rPr lang="es-ES" sz="3200" dirty="0" smtClean="0">
                <a:latin typeface="Arial" panose="020B0604020202020204" pitchFamily="34" charset="0"/>
                <a:cs typeface="Arial" panose="020B0604020202020204" pitchFamily="34" charset="0"/>
              </a:rPr>
              <a:t>: </a:t>
            </a:r>
            <a:r>
              <a:rPr lang="es-ES" sz="3200" dirty="0" err="1" smtClean="0">
                <a:latin typeface="Arial" panose="020B0604020202020204" pitchFamily="34" charset="0"/>
                <a:cs typeface="Arial" panose="020B0604020202020204" pitchFamily="34" charset="0"/>
              </a:rPr>
              <a:t>Biomonitorización</a:t>
            </a:r>
            <a:r>
              <a:rPr lang="es-ES" sz="3200" dirty="0" smtClean="0">
                <a:latin typeface="Arial" panose="020B0604020202020204" pitchFamily="34" charset="0"/>
                <a:cs typeface="Arial" panose="020B0604020202020204" pitchFamily="34" charset="0"/>
              </a:rPr>
              <a:t> de la exposición humana como ayuda para entender la conexión entre el impacto en salud de los contaminantes químicos y apoyar </a:t>
            </a:r>
          </a:p>
          <a:p>
            <a:r>
              <a:rPr lang="es-ES" sz="3200" dirty="0" smtClean="0">
                <a:latin typeface="Arial" panose="020B0604020202020204" pitchFamily="34" charset="0"/>
                <a:cs typeface="Arial" panose="020B0604020202020204" pitchFamily="34" charset="0"/>
              </a:rPr>
              <a:t>políticas reguladoras</a:t>
            </a:r>
            <a:endParaRPr lang="es-ES" sz="32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2035808" y="-541329"/>
            <a:ext cx="8482501" cy="6074667"/>
          </a:xfrm>
          <a:prstGeom prst="rect">
            <a:avLst/>
          </a:prstGeom>
        </p:spPr>
      </p:pic>
    </p:spTree>
    <p:extLst>
      <p:ext uri="{BB962C8B-B14F-4D97-AF65-F5344CB8AC3E}">
        <p14:creationId xmlns:p14="http://schemas.microsoft.com/office/powerpoint/2010/main" val="283414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45845" y="883127"/>
            <a:ext cx="8787001" cy="3864667"/>
          </a:xfrm>
          <a:prstGeom prst="rect">
            <a:avLst/>
          </a:prstGeom>
        </p:spPr>
      </p:pic>
      <p:pic>
        <p:nvPicPr>
          <p:cNvPr id="3" name="Imagen 2"/>
          <p:cNvPicPr>
            <a:picLocks noChangeAspect="1"/>
          </p:cNvPicPr>
          <p:nvPr/>
        </p:nvPicPr>
        <p:blipFill>
          <a:blip r:embed="rId3"/>
          <a:stretch>
            <a:fillRect/>
          </a:stretch>
        </p:blipFill>
        <p:spPr>
          <a:xfrm>
            <a:off x="932872" y="106211"/>
            <a:ext cx="9762835" cy="6751789"/>
          </a:xfrm>
          <a:prstGeom prst="rect">
            <a:avLst/>
          </a:prstGeom>
        </p:spPr>
      </p:pic>
      <p:cxnSp>
        <p:nvCxnSpPr>
          <p:cNvPr id="5" name="Conector recto 4"/>
          <p:cNvCxnSpPr/>
          <p:nvPr/>
        </p:nvCxnSpPr>
        <p:spPr>
          <a:xfrm flipV="1">
            <a:off x="1062182" y="5153891"/>
            <a:ext cx="9337963" cy="184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flipV="1">
            <a:off x="1002147" y="5583373"/>
            <a:ext cx="9337963" cy="184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1117603" y="6012872"/>
            <a:ext cx="9337963" cy="184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flipV="1">
            <a:off x="1085272" y="6386945"/>
            <a:ext cx="9337963" cy="184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flipV="1">
            <a:off x="1048328" y="6761018"/>
            <a:ext cx="4124036" cy="1385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24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Tabla"/>
          <p:cNvGraphicFramePr>
            <a:graphicFrameLocks noGrp="1"/>
          </p:cNvGraphicFramePr>
          <p:nvPr/>
        </p:nvGraphicFramePr>
        <p:xfrm>
          <a:off x="2489200" y="931864"/>
          <a:ext cx="6745288" cy="3692525"/>
        </p:xfrm>
        <a:graphic>
          <a:graphicData uri="http://schemas.openxmlformats.org/drawingml/2006/table">
            <a:tbl>
              <a:tblPr/>
              <a:tblGrid>
                <a:gridCol w="6745288">
                  <a:extLst>
                    <a:ext uri="{9D8B030D-6E8A-4147-A177-3AD203B41FA5}">
                      <a16:colId xmlns:a16="http://schemas.microsoft.com/office/drawing/2014/main" val="20000"/>
                    </a:ext>
                  </a:extLst>
                </a:gridCol>
              </a:tblGrid>
              <a:tr h="451590">
                <a:tc>
                  <a:txBody>
                    <a:bodyPr/>
                    <a:lstStyle/>
                    <a:p>
                      <a:pPr algn="ctr"/>
                      <a:r>
                        <a:rPr lang="es-ES" sz="2000" dirty="0" err="1" smtClean="0"/>
                        <a:t>Phthalates</a:t>
                      </a:r>
                      <a:r>
                        <a:rPr lang="es-ES" sz="2000" dirty="0" smtClean="0"/>
                        <a:t> and </a:t>
                      </a:r>
                      <a:r>
                        <a:rPr lang="es-ES" sz="2000" dirty="0" err="1" smtClean="0"/>
                        <a:t>analogues</a:t>
                      </a:r>
                      <a:r>
                        <a:rPr lang="es-ES" sz="2000" dirty="0" smtClean="0"/>
                        <a:t> (DINCH)</a:t>
                      </a:r>
                      <a:endParaRPr lang="es-ES" sz="2000" dirty="0"/>
                    </a:p>
                  </a:txBody>
                  <a:tcPr marL="91427" marR="91427" marT="45723" marB="45723">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2321">
                <a:tc>
                  <a:txBody>
                    <a:bodyPr/>
                    <a:lstStyle/>
                    <a:p>
                      <a:pPr algn="ctr"/>
                      <a:r>
                        <a:rPr lang="es-ES" sz="2000" dirty="0" err="1" smtClean="0"/>
                        <a:t>Poly</a:t>
                      </a:r>
                      <a:r>
                        <a:rPr lang="es-ES" sz="2000" dirty="0" smtClean="0"/>
                        <a:t>/per-</a:t>
                      </a:r>
                      <a:r>
                        <a:rPr lang="es-ES" sz="2000" dirty="0" err="1" smtClean="0"/>
                        <a:t>fluorinated</a:t>
                      </a:r>
                      <a:r>
                        <a:rPr lang="es-ES" sz="2000" baseline="0" dirty="0" smtClean="0"/>
                        <a:t> </a:t>
                      </a:r>
                      <a:r>
                        <a:rPr lang="es-ES" sz="2000" baseline="0" dirty="0" err="1" smtClean="0"/>
                        <a:t>compounds</a:t>
                      </a:r>
                      <a:endParaRPr lang="es-ES" sz="2000" dirty="0"/>
                    </a:p>
                  </a:txBody>
                  <a:tcPr marL="91427" marR="9142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89031">
                <a:tc>
                  <a:txBody>
                    <a:bodyPr/>
                    <a:lstStyle/>
                    <a:p>
                      <a:pPr algn="ctr"/>
                      <a:r>
                        <a:rPr lang="es-ES" sz="2000" dirty="0" err="1" smtClean="0"/>
                        <a:t>Brominated</a:t>
                      </a:r>
                      <a:r>
                        <a:rPr lang="es-ES" sz="2000" dirty="0" smtClean="0"/>
                        <a:t> and </a:t>
                      </a:r>
                      <a:r>
                        <a:rPr lang="es-ES" sz="2000" dirty="0" err="1" smtClean="0"/>
                        <a:t>organophosphate</a:t>
                      </a:r>
                      <a:r>
                        <a:rPr lang="es-ES" sz="2000" dirty="0" smtClean="0"/>
                        <a:t> </a:t>
                      </a:r>
                      <a:r>
                        <a:rPr lang="es-ES" sz="2000" dirty="0" err="1" smtClean="0"/>
                        <a:t>flame</a:t>
                      </a:r>
                      <a:r>
                        <a:rPr lang="es-ES" sz="2000" dirty="0" smtClean="0"/>
                        <a:t> </a:t>
                      </a:r>
                      <a:r>
                        <a:rPr lang="es-ES" sz="2000" dirty="0" err="1" smtClean="0"/>
                        <a:t>retardants</a:t>
                      </a:r>
                      <a:endParaRPr lang="es-ES" sz="2000" dirty="0"/>
                    </a:p>
                  </a:txBody>
                  <a:tcPr marL="91427" marR="9142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1590">
                <a:tc>
                  <a:txBody>
                    <a:bodyPr/>
                    <a:lstStyle/>
                    <a:p>
                      <a:pPr algn="ctr"/>
                      <a:r>
                        <a:rPr lang="es-ES" sz="2000" dirty="0" err="1" smtClean="0"/>
                        <a:t>Bisphenol</a:t>
                      </a:r>
                      <a:r>
                        <a:rPr lang="es-ES" sz="2000" dirty="0" smtClean="0"/>
                        <a:t> A,</a:t>
                      </a:r>
                      <a:r>
                        <a:rPr lang="es-ES" sz="2000" baseline="0" dirty="0" smtClean="0"/>
                        <a:t> S and F</a:t>
                      </a:r>
                      <a:endParaRPr lang="es-ES" sz="2000" dirty="0"/>
                    </a:p>
                  </a:txBody>
                  <a:tcPr marL="91427" marR="9142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61407">
                <a:tc>
                  <a:txBody>
                    <a:bodyPr/>
                    <a:lstStyle/>
                    <a:p>
                      <a:pPr algn="ctr"/>
                      <a:r>
                        <a:rPr lang="es-ES" sz="2000" dirty="0" err="1" smtClean="0"/>
                        <a:t>Cadmium</a:t>
                      </a:r>
                      <a:r>
                        <a:rPr lang="es-ES" sz="2000" baseline="0" dirty="0" smtClean="0"/>
                        <a:t> and </a:t>
                      </a:r>
                      <a:r>
                        <a:rPr lang="es-ES" sz="2000" baseline="0" dirty="0" err="1" smtClean="0"/>
                        <a:t>Chromium</a:t>
                      </a:r>
                      <a:r>
                        <a:rPr lang="es-ES" sz="2000" baseline="0" dirty="0" smtClean="0"/>
                        <a:t> (VI)</a:t>
                      </a:r>
                      <a:endParaRPr lang="es-ES" sz="2000" dirty="0"/>
                    </a:p>
                  </a:txBody>
                  <a:tcPr marL="91427" marR="9142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34054">
                <a:tc>
                  <a:txBody>
                    <a:bodyPr/>
                    <a:lstStyle/>
                    <a:p>
                      <a:pPr algn="ctr"/>
                      <a:r>
                        <a:rPr lang="es-ES" sz="2000" dirty="0" smtClean="0"/>
                        <a:t>8 </a:t>
                      </a:r>
                      <a:r>
                        <a:rPr lang="es-ES" sz="2000" dirty="0" err="1" smtClean="0"/>
                        <a:t>carcinogenic</a:t>
                      </a:r>
                      <a:r>
                        <a:rPr lang="es-ES" sz="2000" dirty="0" smtClean="0"/>
                        <a:t> </a:t>
                      </a:r>
                      <a:r>
                        <a:rPr lang="es-ES" sz="2000" dirty="0" err="1" smtClean="0"/>
                        <a:t>PAHs</a:t>
                      </a:r>
                      <a:r>
                        <a:rPr lang="es-ES" sz="2000" baseline="0" dirty="0" smtClean="0"/>
                        <a:t> in REACH, 16 USEPA </a:t>
                      </a:r>
                      <a:r>
                        <a:rPr lang="es-ES" sz="2000" baseline="0" dirty="0" err="1" smtClean="0"/>
                        <a:t>priority</a:t>
                      </a:r>
                      <a:r>
                        <a:rPr lang="es-ES" sz="2000" baseline="0" dirty="0" smtClean="0"/>
                        <a:t> </a:t>
                      </a:r>
                      <a:r>
                        <a:rPr lang="es-ES" sz="2000" baseline="0" dirty="0" err="1" smtClean="0"/>
                        <a:t>PAHs</a:t>
                      </a:r>
                      <a:endParaRPr lang="es-ES" sz="2000" dirty="0"/>
                    </a:p>
                  </a:txBody>
                  <a:tcPr marL="91427" marR="9142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96266">
                <a:tc>
                  <a:txBody>
                    <a:bodyPr/>
                    <a:lstStyle/>
                    <a:p>
                      <a:pPr algn="ctr"/>
                      <a:r>
                        <a:rPr lang="es-ES" sz="2000" dirty="0" err="1" smtClean="0"/>
                        <a:t>Anilin</a:t>
                      </a:r>
                      <a:r>
                        <a:rPr lang="es-ES" sz="2000" dirty="0" smtClean="0"/>
                        <a:t> </a:t>
                      </a:r>
                      <a:r>
                        <a:rPr lang="es-ES" sz="2000" dirty="0" err="1" smtClean="0"/>
                        <a:t>derivatives</a:t>
                      </a:r>
                      <a:endParaRPr lang="es-ES" sz="2000" dirty="0"/>
                    </a:p>
                  </a:txBody>
                  <a:tcPr marL="91427" marR="9142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96266">
                <a:tc>
                  <a:txBody>
                    <a:bodyPr/>
                    <a:lstStyle/>
                    <a:p>
                      <a:pPr algn="ctr"/>
                      <a:r>
                        <a:rPr lang="es-ES" sz="2000" dirty="0" smtClean="0"/>
                        <a:t>Mixtures</a:t>
                      </a:r>
                      <a:endParaRPr lang="es-ES" sz="2000" dirty="0"/>
                    </a:p>
                  </a:txBody>
                  <a:tcPr marL="91427" marR="91427"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1"/>
                    </a:solidFill>
                  </a:tcPr>
                </a:tc>
                <a:extLst>
                  <a:ext uri="{0D108BD9-81ED-4DB2-BD59-A6C34878D82A}">
                    <a16:rowId xmlns:a16="http://schemas.microsoft.com/office/drawing/2014/main" val="10007"/>
                  </a:ext>
                </a:extLst>
              </a:tr>
            </a:tbl>
          </a:graphicData>
        </a:graphic>
      </p:graphicFrame>
      <p:sp>
        <p:nvSpPr>
          <p:cNvPr id="52248" name="2 CuadroTexto"/>
          <p:cNvSpPr txBox="1">
            <a:spLocks noChangeArrowheads="1"/>
          </p:cNvSpPr>
          <p:nvPr/>
        </p:nvSpPr>
        <p:spPr bwMode="auto">
          <a:xfrm>
            <a:off x="2024063" y="5572125"/>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s-ES" altLang="es-ES"/>
              <a:t>Contaminantes ambientales y salud humana </a:t>
            </a:r>
          </a:p>
        </p:txBody>
      </p:sp>
    </p:spTree>
    <p:extLst>
      <p:ext uri="{BB962C8B-B14F-4D97-AF65-F5344CB8AC3E}">
        <p14:creationId xmlns:p14="http://schemas.microsoft.com/office/powerpoint/2010/main" val="3403105677"/>
      </p:ext>
    </p:extLst>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Tabla"/>
          <p:cNvGraphicFramePr>
            <a:graphicFrameLocks noGrp="1"/>
          </p:cNvGraphicFramePr>
          <p:nvPr/>
        </p:nvGraphicFramePr>
        <p:xfrm>
          <a:off x="2466975" y="942976"/>
          <a:ext cx="7391400" cy="3992824"/>
        </p:xfrm>
        <a:graphic>
          <a:graphicData uri="http://schemas.openxmlformats.org/drawingml/2006/table">
            <a:tbl>
              <a:tblPr/>
              <a:tblGrid>
                <a:gridCol w="7391400">
                  <a:extLst>
                    <a:ext uri="{9D8B030D-6E8A-4147-A177-3AD203B41FA5}">
                      <a16:colId xmlns:a16="http://schemas.microsoft.com/office/drawing/2014/main" val="20000"/>
                    </a:ext>
                  </a:extLst>
                </a:gridCol>
              </a:tblGrid>
              <a:tr h="396209">
                <a:tc>
                  <a:txBody>
                    <a:bodyPr/>
                    <a:lstStyle/>
                    <a:p>
                      <a:pPr algn="ctr"/>
                      <a:r>
                        <a:rPr lang="es-ES" sz="2000" dirty="0" err="1" smtClean="0"/>
                        <a:t>Neurodevelopment</a:t>
                      </a:r>
                      <a:r>
                        <a:rPr lang="es-ES" sz="2000" baseline="0" dirty="0" smtClean="0"/>
                        <a:t> and </a:t>
                      </a:r>
                      <a:r>
                        <a:rPr lang="es-ES" sz="2000" baseline="0" dirty="0" err="1" smtClean="0"/>
                        <a:t>Behavior</a:t>
                      </a:r>
                      <a:endParaRPr lang="es-ES" sz="2000" dirty="0"/>
                    </a:p>
                  </a:txBody>
                  <a:tcPr marL="91452" marR="91452" marT="45716" marB="45716">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00984">
                <a:tc>
                  <a:txBody>
                    <a:bodyPr/>
                    <a:lstStyle/>
                    <a:p>
                      <a:pPr algn="ctr"/>
                      <a:r>
                        <a:rPr lang="es-ES" sz="2000" dirty="0" err="1" smtClean="0"/>
                        <a:t>Reproductive</a:t>
                      </a:r>
                      <a:r>
                        <a:rPr lang="es-ES" sz="2000" baseline="0" dirty="0" smtClean="0"/>
                        <a:t> </a:t>
                      </a:r>
                      <a:r>
                        <a:rPr lang="es-ES" sz="2000" baseline="0" dirty="0" err="1" smtClean="0"/>
                        <a:t>outcomes</a:t>
                      </a:r>
                      <a:r>
                        <a:rPr lang="es-ES" sz="2000" baseline="0" dirty="0" smtClean="0"/>
                        <a:t> (i.e. AGD, semen </a:t>
                      </a:r>
                      <a:r>
                        <a:rPr lang="es-ES" sz="2000" baseline="0" dirty="0" err="1" smtClean="0"/>
                        <a:t>quality</a:t>
                      </a:r>
                      <a:r>
                        <a:rPr lang="es-ES" sz="2000" baseline="0" dirty="0" smtClean="0"/>
                        <a:t>, DNA semen </a:t>
                      </a:r>
                      <a:r>
                        <a:rPr lang="es-ES" sz="2000" baseline="0" dirty="0" err="1" smtClean="0"/>
                        <a:t>damage</a:t>
                      </a:r>
                      <a:r>
                        <a:rPr lang="es-ES" sz="2000" baseline="0" dirty="0" smtClean="0"/>
                        <a:t>…)</a:t>
                      </a:r>
                      <a:endParaRPr lang="es-ES" sz="2000" dirty="0"/>
                    </a:p>
                  </a:txBody>
                  <a:tcPr marL="91452" marR="9145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00984">
                <a:tc>
                  <a:txBody>
                    <a:bodyPr/>
                    <a:lstStyle/>
                    <a:p>
                      <a:pPr algn="ctr"/>
                      <a:r>
                        <a:rPr lang="es-ES" sz="2000" dirty="0" err="1" smtClean="0"/>
                        <a:t>Endocrine</a:t>
                      </a:r>
                      <a:r>
                        <a:rPr lang="es-ES" sz="2000" baseline="0" dirty="0" smtClean="0"/>
                        <a:t> </a:t>
                      </a:r>
                      <a:r>
                        <a:rPr lang="es-ES" sz="2000" baseline="0" dirty="0" err="1" smtClean="0"/>
                        <a:t>alterations</a:t>
                      </a:r>
                      <a:r>
                        <a:rPr lang="es-ES" sz="2000" baseline="0" dirty="0" smtClean="0"/>
                        <a:t> and </a:t>
                      </a:r>
                      <a:r>
                        <a:rPr lang="es-ES" sz="2000" baseline="0" dirty="0" err="1" smtClean="0"/>
                        <a:t>diseases</a:t>
                      </a:r>
                      <a:r>
                        <a:rPr lang="es-ES" sz="2000" baseline="0" dirty="0" smtClean="0"/>
                        <a:t> (i.e. </a:t>
                      </a:r>
                      <a:r>
                        <a:rPr lang="es-ES" sz="2000" baseline="0" dirty="0" err="1" smtClean="0"/>
                        <a:t>pituitary</a:t>
                      </a:r>
                      <a:r>
                        <a:rPr lang="es-ES" sz="2000" baseline="0" dirty="0" smtClean="0"/>
                        <a:t> and </a:t>
                      </a:r>
                      <a:r>
                        <a:rPr lang="es-ES" sz="2000" baseline="0" dirty="0" err="1" smtClean="0"/>
                        <a:t>pheripheral</a:t>
                      </a:r>
                      <a:r>
                        <a:rPr lang="es-ES" sz="2000" baseline="0" dirty="0" smtClean="0"/>
                        <a:t> hormone </a:t>
                      </a:r>
                      <a:r>
                        <a:rPr lang="es-ES" sz="2000" baseline="0" dirty="0" err="1" smtClean="0"/>
                        <a:t>levels</a:t>
                      </a:r>
                      <a:r>
                        <a:rPr lang="es-ES" sz="2000" baseline="0" dirty="0" smtClean="0"/>
                        <a:t>)</a:t>
                      </a:r>
                      <a:endParaRPr lang="es-ES" sz="2000" dirty="0"/>
                    </a:p>
                  </a:txBody>
                  <a:tcPr marL="91452" marR="9145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00984">
                <a:tc>
                  <a:txBody>
                    <a:bodyPr/>
                    <a:lstStyle/>
                    <a:p>
                      <a:pPr algn="ctr"/>
                      <a:r>
                        <a:rPr lang="es-ES" sz="2000" dirty="0" err="1" smtClean="0"/>
                        <a:t>Obesity</a:t>
                      </a:r>
                      <a:r>
                        <a:rPr lang="es-ES" sz="2000" baseline="0" dirty="0" smtClean="0"/>
                        <a:t> and </a:t>
                      </a:r>
                      <a:r>
                        <a:rPr lang="es-ES" sz="2000" baseline="0" dirty="0" err="1" smtClean="0"/>
                        <a:t>Cardio-metabolic</a:t>
                      </a:r>
                      <a:r>
                        <a:rPr lang="es-ES" sz="2000" baseline="0" dirty="0" smtClean="0"/>
                        <a:t> </a:t>
                      </a:r>
                      <a:r>
                        <a:rPr lang="es-ES" sz="2000" baseline="0" dirty="0" err="1" smtClean="0"/>
                        <a:t>markers</a:t>
                      </a:r>
                      <a:r>
                        <a:rPr lang="es-ES" sz="2000" baseline="0" dirty="0" smtClean="0"/>
                        <a:t> (i.e. HOMA-IR, C-reactive </a:t>
                      </a:r>
                      <a:r>
                        <a:rPr lang="es-ES" sz="2000" baseline="0" dirty="0" err="1" smtClean="0"/>
                        <a:t>protein</a:t>
                      </a:r>
                      <a:r>
                        <a:rPr lang="es-ES" sz="2000" baseline="0" dirty="0" smtClean="0"/>
                        <a:t>, </a:t>
                      </a:r>
                      <a:r>
                        <a:rPr lang="es-ES" sz="2000" baseline="0" dirty="0" err="1" smtClean="0"/>
                        <a:t>leptin</a:t>
                      </a:r>
                      <a:r>
                        <a:rPr lang="es-ES" sz="2000" baseline="0" dirty="0" smtClean="0"/>
                        <a:t>, </a:t>
                      </a:r>
                      <a:r>
                        <a:rPr lang="es-ES" sz="2000" baseline="0" dirty="0" err="1" smtClean="0"/>
                        <a:t>adiponectin</a:t>
                      </a:r>
                      <a:r>
                        <a:rPr lang="es-ES" sz="2000" baseline="0" dirty="0" smtClean="0"/>
                        <a:t>, </a:t>
                      </a:r>
                      <a:r>
                        <a:rPr lang="es-ES" sz="2000" baseline="0" dirty="0" err="1" smtClean="0"/>
                        <a:t>inflammatory</a:t>
                      </a:r>
                      <a:r>
                        <a:rPr lang="es-ES" sz="2000" baseline="0" dirty="0" smtClean="0"/>
                        <a:t> </a:t>
                      </a:r>
                      <a:r>
                        <a:rPr lang="es-ES" sz="2000" baseline="0" dirty="0" err="1" smtClean="0"/>
                        <a:t>citokines</a:t>
                      </a:r>
                      <a:r>
                        <a:rPr lang="es-ES" sz="2000" baseline="0" dirty="0" smtClean="0"/>
                        <a:t>…).</a:t>
                      </a:r>
                      <a:endParaRPr lang="es-ES" sz="2000" dirty="0"/>
                    </a:p>
                  </a:txBody>
                  <a:tcPr marL="91452" marR="9145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00984">
                <a:tc>
                  <a:txBody>
                    <a:bodyPr/>
                    <a:lstStyle/>
                    <a:p>
                      <a:pPr algn="ctr"/>
                      <a:r>
                        <a:rPr lang="es-ES" sz="2000" dirty="0" smtClean="0"/>
                        <a:t>Perinatal</a:t>
                      </a:r>
                      <a:r>
                        <a:rPr lang="es-ES" sz="2000" baseline="0" dirty="0" smtClean="0"/>
                        <a:t> </a:t>
                      </a:r>
                      <a:r>
                        <a:rPr lang="es-ES" sz="2000" baseline="0" dirty="0" err="1" smtClean="0"/>
                        <a:t>outcomes</a:t>
                      </a:r>
                      <a:r>
                        <a:rPr lang="es-ES" sz="2000" baseline="0" dirty="0" smtClean="0"/>
                        <a:t> (i.e. </a:t>
                      </a:r>
                      <a:r>
                        <a:rPr lang="es-ES" sz="2000" baseline="0" dirty="0" err="1" smtClean="0"/>
                        <a:t>birth</a:t>
                      </a:r>
                      <a:r>
                        <a:rPr lang="es-ES" sz="2000" baseline="0" dirty="0" smtClean="0"/>
                        <a:t> </a:t>
                      </a:r>
                      <a:r>
                        <a:rPr lang="es-ES" sz="2000" baseline="0" dirty="0" err="1" smtClean="0"/>
                        <a:t>weight</a:t>
                      </a:r>
                      <a:r>
                        <a:rPr lang="es-ES" sz="2000" baseline="0" dirty="0" smtClean="0"/>
                        <a:t>, head </a:t>
                      </a:r>
                      <a:r>
                        <a:rPr lang="es-ES" sz="2000" baseline="0" dirty="0" err="1" smtClean="0"/>
                        <a:t>circumference</a:t>
                      </a:r>
                      <a:r>
                        <a:rPr lang="es-ES" sz="2000" baseline="0" dirty="0" smtClean="0"/>
                        <a:t>, </a:t>
                      </a:r>
                      <a:r>
                        <a:rPr lang="es-ES" sz="2000" baseline="0" dirty="0" err="1" smtClean="0"/>
                        <a:t>gestational</a:t>
                      </a:r>
                      <a:r>
                        <a:rPr lang="es-ES" sz="2000" baseline="0" dirty="0" smtClean="0"/>
                        <a:t> </a:t>
                      </a:r>
                      <a:r>
                        <a:rPr lang="es-ES" sz="2000" baseline="0" dirty="0" err="1" smtClean="0"/>
                        <a:t>age</a:t>
                      </a:r>
                      <a:r>
                        <a:rPr lang="es-ES" sz="2000" baseline="0" dirty="0" smtClean="0"/>
                        <a:t>…).</a:t>
                      </a:r>
                      <a:endParaRPr lang="es-ES" sz="2000" dirty="0"/>
                    </a:p>
                  </a:txBody>
                  <a:tcPr marL="91452" marR="9145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96209">
                <a:tc>
                  <a:txBody>
                    <a:bodyPr/>
                    <a:lstStyle/>
                    <a:p>
                      <a:pPr algn="ctr"/>
                      <a:r>
                        <a:rPr lang="es-ES" sz="2000" dirty="0" err="1" smtClean="0"/>
                        <a:t>Cancer</a:t>
                      </a:r>
                      <a:r>
                        <a:rPr lang="es-ES" sz="2000" baseline="0" dirty="0" smtClean="0"/>
                        <a:t> (i.e. DNA </a:t>
                      </a:r>
                      <a:r>
                        <a:rPr lang="es-ES" sz="2000" baseline="0" dirty="0" err="1" smtClean="0"/>
                        <a:t>damage</a:t>
                      </a:r>
                      <a:r>
                        <a:rPr lang="es-ES" sz="2000" baseline="0" dirty="0" smtClean="0"/>
                        <a:t>, </a:t>
                      </a:r>
                      <a:r>
                        <a:rPr lang="es-ES" sz="2000" baseline="0" dirty="0" err="1" smtClean="0"/>
                        <a:t>oxidative</a:t>
                      </a:r>
                      <a:r>
                        <a:rPr lang="es-ES" sz="2000" baseline="0" dirty="0" smtClean="0"/>
                        <a:t> stress…).</a:t>
                      </a:r>
                      <a:endParaRPr lang="es-ES" sz="2000" dirty="0"/>
                    </a:p>
                  </a:txBody>
                  <a:tcPr marL="91452" marR="9145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96209">
                <a:tc>
                  <a:txBody>
                    <a:bodyPr/>
                    <a:lstStyle/>
                    <a:p>
                      <a:pPr algn="ctr"/>
                      <a:r>
                        <a:rPr lang="es-ES" sz="2000" dirty="0" err="1" smtClean="0"/>
                        <a:t>Allergies</a:t>
                      </a:r>
                      <a:r>
                        <a:rPr lang="es-ES" sz="2000" dirty="0" smtClean="0"/>
                        <a:t> (</a:t>
                      </a:r>
                      <a:r>
                        <a:rPr lang="es-ES" sz="2000" dirty="0" err="1" smtClean="0"/>
                        <a:t>Immune</a:t>
                      </a:r>
                      <a:r>
                        <a:rPr lang="es-ES" sz="2000" baseline="0" dirty="0" smtClean="0"/>
                        <a:t> </a:t>
                      </a:r>
                      <a:r>
                        <a:rPr lang="es-ES" sz="2000" baseline="0" dirty="0" err="1" smtClean="0"/>
                        <a:t>system</a:t>
                      </a:r>
                      <a:r>
                        <a:rPr lang="es-ES" sz="2000" baseline="0" dirty="0" smtClean="0"/>
                        <a:t> </a:t>
                      </a:r>
                      <a:r>
                        <a:rPr lang="es-ES" sz="2000" baseline="0" dirty="0" err="1" smtClean="0"/>
                        <a:t>parameters</a:t>
                      </a:r>
                      <a:r>
                        <a:rPr lang="es-ES" sz="2000" baseline="0" dirty="0" smtClean="0"/>
                        <a:t>)</a:t>
                      </a:r>
                      <a:endParaRPr lang="es-ES" sz="2000" dirty="0"/>
                    </a:p>
                  </a:txBody>
                  <a:tcPr marL="91452" marR="91452"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3270" name="2 CuadroTexto"/>
          <p:cNvSpPr txBox="1">
            <a:spLocks noChangeArrowheads="1"/>
          </p:cNvSpPr>
          <p:nvPr/>
        </p:nvSpPr>
        <p:spPr bwMode="auto">
          <a:xfrm>
            <a:off x="2024063" y="5572125"/>
            <a:ext cx="838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s-ES" altLang="es-ES"/>
              <a:t>Contaminantes ambientales y salud humana </a:t>
            </a:r>
          </a:p>
        </p:txBody>
      </p:sp>
    </p:spTree>
    <p:extLst>
      <p:ext uri="{BB962C8B-B14F-4D97-AF65-F5344CB8AC3E}">
        <p14:creationId xmlns:p14="http://schemas.microsoft.com/office/powerpoint/2010/main" val="3311409857"/>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03566" y="600357"/>
            <a:ext cx="11744170" cy="6001643"/>
          </a:xfrm>
          <a:prstGeom prst="rect">
            <a:avLst/>
          </a:prstGeom>
          <a:noFill/>
        </p:spPr>
        <p:txBody>
          <a:bodyPr wrap="square" rtlCol="0">
            <a:spAutoFit/>
          </a:bodyPr>
          <a:lstStyle/>
          <a:p>
            <a:r>
              <a:rPr lang="es-ES" sz="3200" dirty="0" smtClean="0">
                <a:latin typeface="Arial" panose="020B0604020202020204" pitchFamily="34" charset="0"/>
                <a:cs typeface="Arial" panose="020B0604020202020204" pitchFamily="34" charset="0"/>
              </a:rPr>
              <a:t>La aproximación tradicional centrada en una </a:t>
            </a:r>
          </a:p>
          <a:p>
            <a:r>
              <a:rPr lang="es-ES" sz="3200" b="1" dirty="0" smtClean="0">
                <a:latin typeface="Arial" panose="020B0604020202020204" pitchFamily="34" charset="0"/>
                <a:cs typeface="Arial" panose="020B0604020202020204" pitchFamily="34" charset="0"/>
              </a:rPr>
              <a:t>exposición/una enfermedad </a:t>
            </a:r>
            <a:r>
              <a:rPr lang="es-ES" sz="3200" dirty="0" smtClean="0">
                <a:latin typeface="Arial" panose="020B0604020202020204" pitchFamily="34" charset="0"/>
                <a:cs typeface="Arial" panose="020B0604020202020204" pitchFamily="34" charset="0"/>
              </a:rPr>
              <a:t>ha dado paso a una</a:t>
            </a:r>
          </a:p>
          <a:p>
            <a:r>
              <a:rPr lang="es-ES" sz="3200" dirty="0" smtClean="0">
                <a:latin typeface="Arial" panose="020B0604020202020204" pitchFamily="34" charset="0"/>
                <a:cs typeface="Arial" panose="020B0604020202020204" pitchFamily="34" charset="0"/>
              </a:rPr>
              <a:t>visión mas amplia del problema donde se deben considerar </a:t>
            </a:r>
          </a:p>
          <a:p>
            <a:r>
              <a:rPr lang="es-ES" sz="3200" dirty="0" smtClean="0">
                <a:latin typeface="Arial" panose="020B0604020202020204" pitchFamily="34" charset="0"/>
                <a:cs typeface="Arial" panose="020B0604020202020204" pitchFamily="34" charset="0"/>
              </a:rPr>
              <a:t>factores ambientales concurrentes, </a:t>
            </a:r>
          </a:p>
          <a:p>
            <a:endParaRPr lang="es-ES" sz="3200" dirty="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Es decisión de EU priorizar:</a:t>
            </a:r>
          </a:p>
          <a:p>
            <a:endParaRPr lang="es-ES" sz="3200" dirty="0">
              <a:latin typeface="Arial" panose="020B0604020202020204" pitchFamily="34" charset="0"/>
              <a:cs typeface="Arial" panose="020B0604020202020204" pitchFamily="34" charset="0"/>
            </a:endParaRPr>
          </a:p>
          <a:p>
            <a:pPr marL="342900" indent="-342900">
              <a:buFontTx/>
              <a:buChar char="-"/>
            </a:pPr>
            <a:r>
              <a:rPr lang="es-ES" sz="3200" dirty="0" smtClean="0">
                <a:latin typeface="Arial" panose="020B0604020202020204" pitchFamily="34" charset="0"/>
                <a:cs typeface="Arial" panose="020B0604020202020204" pitchFamily="34" charset="0"/>
              </a:rPr>
              <a:t>La seguridad de los compuestos químicos</a:t>
            </a:r>
          </a:p>
          <a:p>
            <a:pPr marL="342900" indent="-342900">
              <a:buFontTx/>
              <a:buChar char="-"/>
            </a:pPr>
            <a:r>
              <a:rPr lang="es-ES" sz="3200" dirty="0" smtClean="0">
                <a:latin typeface="Arial" panose="020B0604020202020204" pitchFamily="34" charset="0"/>
                <a:cs typeface="Arial" panose="020B0604020202020204" pitchFamily="34" charset="0"/>
              </a:rPr>
              <a:t>La descripción del </a:t>
            </a:r>
            <a:r>
              <a:rPr lang="es-ES" sz="3200" dirty="0" err="1" smtClean="0">
                <a:latin typeface="Arial" panose="020B0604020202020204" pitchFamily="34" charset="0"/>
                <a:cs typeface="Arial" panose="020B0604020202020204" pitchFamily="34" charset="0"/>
              </a:rPr>
              <a:t>exposoma</a:t>
            </a:r>
            <a:endParaRPr lang="es-ES" sz="3200" dirty="0" smtClean="0">
              <a:latin typeface="Arial" panose="020B0604020202020204" pitchFamily="34" charset="0"/>
              <a:cs typeface="Arial" panose="020B0604020202020204" pitchFamily="34" charset="0"/>
            </a:endParaRPr>
          </a:p>
          <a:p>
            <a:pPr marL="342900" indent="-342900">
              <a:buFontTx/>
              <a:buChar char="-"/>
            </a:pPr>
            <a:r>
              <a:rPr lang="es-ES" sz="3200" dirty="0" smtClean="0">
                <a:latin typeface="Arial" panose="020B0604020202020204" pitchFamily="34" charset="0"/>
                <a:cs typeface="Arial" panose="020B0604020202020204" pitchFamily="34" charset="0"/>
              </a:rPr>
              <a:t>La búsqueda de soluciones basadas en la naturaleza</a:t>
            </a:r>
          </a:p>
          <a:p>
            <a:pPr marL="342900" indent="-342900">
              <a:buFontTx/>
              <a:buChar char="-"/>
            </a:pPr>
            <a:r>
              <a:rPr lang="es-ES" sz="3200" dirty="0" smtClean="0">
                <a:latin typeface="Arial" panose="020B0604020202020204" pitchFamily="34" charset="0"/>
                <a:cs typeface="Arial" panose="020B0604020202020204" pitchFamily="34" charset="0"/>
              </a:rPr>
              <a:t>Los estudios sobre los efectos en salud del cambio climático</a:t>
            </a:r>
          </a:p>
          <a:p>
            <a:pPr marL="342900" indent="-342900">
              <a:buFontTx/>
              <a:buChar char="-"/>
            </a:pPr>
            <a:r>
              <a:rPr lang="es-ES" sz="3200" dirty="0" smtClean="0">
                <a:latin typeface="Arial" panose="020B0604020202020204" pitchFamily="34" charset="0"/>
                <a:cs typeface="Arial" panose="020B0604020202020204" pitchFamily="34" charset="0"/>
              </a:rPr>
              <a:t>Los efectos de la urbanización</a:t>
            </a:r>
            <a:endParaRPr lang="es-ES" sz="32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9974918" y="396372"/>
            <a:ext cx="1774090" cy="1225402"/>
          </a:xfrm>
          <a:prstGeom prst="rect">
            <a:avLst/>
          </a:prstGeom>
        </p:spPr>
      </p:pic>
    </p:spTree>
    <p:extLst>
      <p:ext uri="{BB962C8B-B14F-4D97-AF65-F5344CB8AC3E}">
        <p14:creationId xmlns:p14="http://schemas.microsoft.com/office/powerpoint/2010/main" val="3910946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9387" y="341738"/>
            <a:ext cx="11744170" cy="2246769"/>
          </a:xfrm>
          <a:prstGeom prst="rect">
            <a:avLst/>
          </a:prstGeom>
          <a:noFill/>
        </p:spPr>
        <p:txBody>
          <a:bodyPr wrap="square" rtlCol="0">
            <a:spAutoFit/>
          </a:bodyPr>
          <a:lstStyle/>
          <a:p>
            <a:r>
              <a:rPr lang="es-ES" sz="2800" dirty="0" smtClean="0">
                <a:latin typeface="Arial" panose="020B0604020202020204" pitchFamily="34" charset="0"/>
                <a:cs typeface="Arial" panose="020B0604020202020204" pitchFamily="34" charset="0"/>
              </a:rPr>
              <a:t>Una parte sustancial de esta investigación financiada por la </a:t>
            </a:r>
          </a:p>
          <a:p>
            <a:r>
              <a:rPr lang="es-ES" sz="2800" dirty="0" smtClean="0">
                <a:latin typeface="Arial" panose="020B0604020202020204" pitchFamily="34" charset="0"/>
                <a:cs typeface="Arial" panose="020B0604020202020204" pitchFamily="34" charset="0"/>
              </a:rPr>
              <a:t>UE se ha centrado en el estudio de los </a:t>
            </a:r>
            <a:r>
              <a:rPr lang="es-ES" sz="2800" b="1" dirty="0" smtClean="0">
                <a:latin typeface="Arial" panose="020B0604020202020204" pitchFamily="34" charset="0"/>
                <a:cs typeface="Arial" panose="020B0604020202020204" pitchFamily="34" charset="0"/>
              </a:rPr>
              <a:t>contaminantes </a:t>
            </a:r>
          </a:p>
          <a:p>
            <a:r>
              <a:rPr lang="es-ES" sz="2800" dirty="0">
                <a:latin typeface="Arial" panose="020B0604020202020204" pitchFamily="34" charset="0"/>
                <a:cs typeface="Arial" panose="020B0604020202020204" pitchFamily="34" charset="0"/>
              </a:rPr>
              <a:t>a</a:t>
            </a:r>
            <a:r>
              <a:rPr lang="es-ES" sz="2800" dirty="0" smtClean="0">
                <a:latin typeface="Arial" panose="020B0604020202020204" pitchFamily="34" charset="0"/>
                <a:cs typeface="Arial" panose="020B0604020202020204" pitchFamily="34" charset="0"/>
              </a:rPr>
              <a:t>mbientales con</a:t>
            </a:r>
            <a:r>
              <a:rPr lang="es-ES" sz="2800" b="1" dirty="0" smtClean="0">
                <a:latin typeface="Arial" panose="020B0604020202020204" pitchFamily="34" charset="0"/>
                <a:cs typeface="Arial" panose="020B0604020202020204" pitchFamily="34" charset="0"/>
              </a:rPr>
              <a:t> actividad hormonal</a:t>
            </a:r>
          </a:p>
          <a:p>
            <a:r>
              <a:rPr lang="es-ES" sz="2800" dirty="0" smtClean="0">
                <a:latin typeface="Arial" panose="020B0604020202020204" pitchFamily="34" charset="0"/>
                <a:cs typeface="Arial" panose="020B0604020202020204" pitchFamily="34" charset="0"/>
              </a:rPr>
              <a:t>Se acuñó el término </a:t>
            </a:r>
            <a:r>
              <a:rPr lang="es-ES" sz="2800" dirty="0" err="1" smtClean="0">
                <a:latin typeface="Arial" panose="020B0604020202020204" pitchFamily="34" charset="0"/>
                <a:cs typeface="Arial" panose="020B0604020202020204" pitchFamily="34" charset="0"/>
              </a:rPr>
              <a:t>disruptor</a:t>
            </a:r>
            <a:r>
              <a:rPr lang="es-ES" sz="2800" dirty="0" smtClean="0">
                <a:latin typeface="Arial" panose="020B0604020202020204" pitchFamily="34" charset="0"/>
                <a:cs typeface="Arial" panose="020B0604020202020204" pitchFamily="34" charset="0"/>
              </a:rPr>
              <a:t> endocrino para definir a estos compuestos </a:t>
            </a:r>
          </a:p>
          <a:p>
            <a:r>
              <a:rPr lang="es-ES" sz="2800" dirty="0">
                <a:latin typeface="Arial" panose="020B0604020202020204" pitchFamily="34" charset="0"/>
                <a:cs typeface="Arial" panose="020B0604020202020204" pitchFamily="34" charset="0"/>
              </a:rPr>
              <a:t>q</a:t>
            </a:r>
            <a:r>
              <a:rPr lang="es-ES" sz="2800" dirty="0" smtClean="0">
                <a:latin typeface="Arial" panose="020B0604020202020204" pitchFamily="34" charset="0"/>
                <a:cs typeface="Arial" panose="020B0604020202020204" pitchFamily="34" charset="0"/>
              </a:rPr>
              <a:t>uímicos:</a:t>
            </a:r>
            <a:endParaRPr lang="es-ES" sz="28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9974918" y="396372"/>
            <a:ext cx="1774090" cy="1225402"/>
          </a:xfrm>
          <a:prstGeom prst="rect">
            <a:avLst/>
          </a:prstGeom>
        </p:spPr>
      </p:pic>
      <p:pic>
        <p:nvPicPr>
          <p:cNvPr id="5" name="Imagen 4"/>
          <p:cNvPicPr>
            <a:picLocks noChangeAspect="1"/>
          </p:cNvPicPr>
          <p:nvPr/>
        </p:nvPicPr>
        <p:blipFill>
          <a:blip r:embed="rId3"/>
          <a:stretch>
            <a:fillRect/>
          </a:stretch>
        </p:blipFill>
        <p:spPr>
          <a:xfrm>
            <a:off x="1372630" y="2738251"/>
            <a:ext cx="9045988" cy="4330244"/>
          </a:xfrm>
          <a:prstGeom prst="rect">
            <a:avLst/>
          </a:prstGeom>
        </p:spPr>
      </p:pic>
    </p:spTree>
    <p:extLst>
      <p:ext uri="{BB962C8B-B14F-4D97-AF65-F5344CB8AC3E}">
        <p14:creationId xmlns:p14="http://schemas.microsoft.com/office/powerpoint/2010/main" val="2471079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42110" y="610136"/>
            <a:ext cx="10058400" cy="6801862"/>
          </a:xfrm>
          <a:prstGeom prst="rect">
            <a:avLst/>
          </a:prstGeom>
          <a:noFill/>
        </p:spPr>
        <p:txBody>
          <a:bodyPr wrap="square" rtlCol="0">
            <a:spAutoFit/>
          </a:bodyPr>
          <a:lstStyle/>
          <a:p>
            <a:r>
              <a:rPr lang="es-ES" sz="4000" b="1" dirty="0" smtClean="0">
                <a:latin typeface="Arial" panose="020B0604020202020204" pitchFamily="34" charset="0"/>
                <a:cs typeface="Arial" panose="020B0604020202020204" pitchFamily="34" charset="0"/>
              </a:rPr>
              <a:t>Contenido</a:t>
            </a:r>
          </a:p>
          <a:p>
            <a:endParaRPr lang="es-ES" sz="3600" dirty="0">
              <a:latin typeface="Arial" panose="020B0604020202020204" pitchFamily="34" charset="0"/>
              <a:cs typeface="Arial" panose="020B0604020202020204" pitchFamily="34" charset="0"/>
            </a:endParaRPr>
          </a:p>
          <a:p>
            <a:r>
              <a:rPr lang="es-ES" sz="3600" dirty="0" smtClean="0">
                <a:latin typeface="Arial" panose="020B0604020202020204" pitchFamily="34" charset="0"/>
                <a:cs typeface="Arial" panose="020B0604020202020204" pitchFamily="34" charset="0"/>
              </a:rPr>
              <a:t>Medioambiente y salud</a:t>
            </a:r>
          </a:p>
          <a:p>
            <a:r>
              <a:rPr lang="es-ES" sz="3600" dirty="0">
                <a:latin typeface="Arial" panose="020B0604020202020204" pitchFamily="34" charset="0"/>
                <a:cs typeface="Arial" panose="020B0604020202020204" pitchFamily="34" charset="0"/>
              </a:rPr>
              <a:t>	</a:t>
            </a:r>
            <a:endParaRPr lang="es-ES" sz="3200" dirty="0" smtClean="0">
              <a:latin typeface="Arial" panose="020B0604020202020204" pitchFamily="34" charset="0"/>
              <a:cs typeface="Arial" panose="020B0604020202020204" pitchFamily="34" charset="0"/>
            </a:endParaRPr>
          </a:p>
          <a:p>
            <a:r>
              <a:rPr lang="es-ES" sz="3600" dirty="0" smtClean="0">
                <a:latin typeface="Arial" panose="020B0604020202020204" pitchFamily="34" charset="0"/>
                <a:cs typeface="Arial" panose="020B0604020202020204" pitchFamily="34" charset="0"/>
              </a:rPr>
              <a:t>Exposición ambiental a compuestos químicos</a:t>
            </a:r>
          </a:p>
          <a:p>
            <a:r>
              <a:rPr lang="es-ES" sz="3600" dirty="0">
                <a:latin typeface="Arial" panose="020B0604020202020204" pitchFamily="34" charset="0"/>
                <a:cs typeface="Arial" panose="020B0604020202020204" pitchFamily="34" charset="0"/>
              </a:rPr>
              <a:t>	</a:t>
            </a:r>
            <a:r>
              <a:rPr lang="es-ES" sz="3200" dirty="0" smtClean="0">
                <a:latin typeface="Arial" panose="020B0604020202020204" pitchFamily="34" charset="0"/>
                <a:cs typeface="Arial" panose="020B0604020202020204" pitchFamily="34" charset="0"/>
              </a:rPr>
              <a:t>La posición europea en investigación y políticas 	de protección</a:t>
            </a:r>
          </a:p>
          <a:p>
            <a:r>
              <a:rPr lang="es-ES" sz="3600" dirty="0" err="1" smtClean="0">
                <a:latin typeface="Arial" panose="020B0604020202020204" pitchFamily="34" charset="0"/>
                <a:cs typeface="Arial" panose="020B0604020202020204" pitchFamily="34" charset="0"/>
              </a:rPr>
              <a:t>Disruptores</a:t>
            </a:r>
            <a:r>
              <a:rPr lang="es-ES" sz="3600" dirty="0" smtClean="0">
                <a:latin typeface="Arial" panose="020B0604020202020204" pitchFamily="34" charset="0"/>
                <a:cs typeface="Arial" panose="020B0604020202020204" pitchFamily="34" charset="0"/>
              </a:rPr>
              <a:t> endocrinos (</a:t>
            </a:r>
            <a:r>
              <a:rPr lang="es-ES" sz="3600" dirty="0" err="1" smtClean="0">
                <a:latin typeface="Arial" panose="020B0604020202020204" pitchFamily="34" charset="0"/>
                <a:cs typeface="Arial" panose="020B0604020202020204" pitchFamily="34" charset="0"/>
              </a:rPr>
              <a:t>EDCs</a:t>
            </a:r>
            <a:r>
              <a:rPr lang="es-ES" sz="3600" dirty="0" smtClean="0">
                <a:latin typeface="Arial" panose="020B0604020202020204" pitchFamily="34" charset="0"/>
                <a:cs typeface="Arial" panose="020B0604020202020204" pitchFamily="34" charset="0"/>
              </a:rPr>
              <a:t>)</a:t>
            </a:r>
          </a:p>
          <a:p>
            <a:r>
              <a:rPr lang="es-ES" sz="3600" dirty="0">
                <a:latin typeface="Arial" panose="020B0604020202020204" pitchFamily="34" charset="0"/>
                <a:cs typeface="Arial" panose="020B0604020202020204" pitchFamily="34" charset="0"/>
              </a:rPr>
              <a:t>	</a:t>
            </a:r>
            <a:r>
              <a:rPr lang="es-ES" sz="3200" dirty="0" smtClean="0">
                <a:latin typeface="Arial" panose="020B0604020202020204" pitchFamily="34" charset="0"/>
                <a:cs typeface="Arial" panose="020B0604020202020204" pitchFamily="34" charset="0"/>
              </a:rPr>
              <a:t>Una forma especial de toxicidad de los 	compuestos químicos </a:t>
            </a:r>
          </a:p>
          <a:p>
            <a:endParaRPr lang="es-ES" sz="3200" dirty="0" smtClean="0">
              <a:latin typeface="Arial" panose="020B0604020202020204" pitchFamily="34" charset="0"/>
              <a:cs typeface="Arial" panose="020B0604020202020204" pitchFamily="34" charset="0"/>
            </a:endParaRPr>
          </a:p>
          <a:p>
            <a:endParaRPr lang="es-ES" sz="3600" dirty="0" smtClean="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10532816" y="219807"/>
            <a:ext cx="1382093" cy="1978447"/>
          </a:xfrm>
          <a:prstGeom prst="rect">
            <a:avLst/>
          </a:prstGeom>
        </p:spPr>
      </p:pic>
    </p:spTree>
    <p:extLst>
      <p:ext uri="{BB962C8B-B14F-4D97-AF65-F5344CB8AC3E}">
        <p14:creationId xmlns:p14="http://schemas.microsoft.com/office/powerpoint/2010/main" val="20320004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1191491" y="1731532"/>
            <a:ext cx="9008197" cy="392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SzPct val="45000"/>
              <a:buFont typeface="Wingdings" panose="05000000000000000000" pitchFamily="2" charset="2"/>
              <a:buNone/>
            </a:pPr>
            <a:r>
              <a:rPr lang="es-ES" altLang="es-ES" b="1" dirty="0">
                <a:cs typeface="Arial" panose="020B0604020202020204" pitchFamily="34" charset="0"/>
              </a:rPr>
              <a:t>¿Que es un </a:t>
            </a:r>
            <a:r>
              <a:rPr lang="es-ES" altLang="es-ES" b="1" dirty="0" err="1" smtClean="0">
                <a:cs typeface="Arial" panose="020B0604020202020204" pitchFamily="34" charset="0"/>
              </a:rPr>
              <a:t>disruptor</a:t>
            </a:r>
            <a:r>
              <a:rPr lang="es-ES" altLang="es-ES" b="1" dirty="0" smtClean="0">
                <a:cs typeface="Arial" panose="020B0604020202020204" pitchFamily="34" charset="0"/>
              </a:rPr>
              <a:t> endocrino </a:t>
            </a:r>
            <a:r>
              <a:rPr lang="es-ES" altLang="es-ES" b="1" dirty="0">
                <a:cs typeface="Arial" panose="020B0604020202020204" pitchFamily="34" charset="0"/>
              </a:rPr>
              <a:t>(EDC)?</a:t>
            </a:r>
          </a:p>
          <a:p>
            <a:pPr eaLnBrk="1" hangingPunct="1">
              <a:lnSpc>
                <a:spcPct val="93000"/>
              </a:lnSpc>
              <a:spcBef>
                <a:spcPct val="0"/>
              </a:spcBef>
              <a:buClr>
                <a:srgbClr val="000000"/>
              </a:buClr>
              <a:buSzPct val="45000"/>
              <a:buFont typeface="Wingdings" panose="05000000000000000000" pitchFamily="2" charset="2"/>
              <a:buNone/>
            </a:pPr>
            <a:endParaRPr lang="es-ES" altLang="es-ES" sz="2800" b="1" dirty="0">
              <a:cs typeface="Arial" panose="020B0604020202020204" pitchFamily="34" charset="0"/>
            </a:endParaRPr>
          </a:p>
          <a:p>
            <a:pPr eaLnBrk="1" hangingPunct="1">
              <a:lnSpc>
                <a:spcPct val="93000"/>
              </a:lnSpc>
              <a:spcBef>
                <a:spcPct val="0"/>
              </a:spcBef>
              <a:buClr>
                <a:srgbClr val="000000"/>
              </a:buClr>
              <a:buSzPct val="45000"/>
              <a:buFont typeface="Wingdings" panose="05000000000000000000" pitchFamily="2" charset="2"/>
              <a:buNone/>
            </a:pPr>
            <a:r>
              <a:rPr lang="es-ES_tradnl" altLang="es-ES" sz="2800" dirty="0">
                <a:cs typeface="Arial" panose="020B0604020202020204" pitchFamily="34" charset="0"/>
              </a:rPr>
              <a:t>Sustancia química exógena que tiene efectos adversos para la salud de un organismo intacto o su </a:t>
            </a:r>
            <a:r>
              <a:rPr lang="es-ES_tradnl" altLang="es-ES" sz="2800" dirty="0" smtClean="0">
                <a:cs typeface="Arial" panose="020B0604020202020204" pitchFamily="34" charset="0"/>
              </a:rPr>
              <a:t>descendencia, como </a:t>
            </a:r>
            <a:r>
              <a:rPr lang="es-ES_tradnl" altLang="es-ES" sz="2800" dirty="0">
                <a:cs typeface="Arial" panose="020B0604020202020204" pitchFamily="34" charset="0"/>
              </a:rPr>
              <a:t>consecuencia de cambios en la función </a:t>
            </a:r>
            <a:r>
              <a:rPr lang="es-ES" altLang="es-ES" sz="2800" dirty="0">
                <a:cs typeface="Arial" panose="020B0604020202020204" pitchFamily="34" charset="0"/>
              </a:rPr>
              <a:t>e</a:t>
            </a:r>
            <a:r>
              <a:rPr lang="es-ES_tradnl" altLang="es-ES" sz="2800" dirty="0" err="1">
                <a:cs typeface="Arial" panose="020B0604020202020204" pitchFamily="34" charset="0"/>
              </a:rPr>
              <a:t>ndocrina</a:t>
            </a:r>
            <a:endParaRPr lang="es-ES_tradnl" altLang="es-ES" sz="2800" dirty="0">
              <a:cs typeface="Arial" panose="020B0604020202020204" pitchFamily="34" charset="0"/>
            </a:endParaRPr>
          </a:p>
          <a:p>
            <a:pPr eaLnBrk="1" hangingPunct="1">
              <a:lnSpc>
                <a:spcPct val="93000"/>
              </a:lnSpc>
              <a:spcBef>
                <a:spcPct val="0"/>
              </a:spcBef>
              <a:buClr>
                <a:srgbClr val="000000"/>
              </a:buClr>
              <a:buSzPct val="45000"/>
              <a:buFont typeface="Wingdings" panose="05000000000000000000" pitchFamily="2" charset="2"/>
              <a:buNone/>
            </a:pPr>
            <a:endParaRPr lang="es-ES" altLang="es-ES" sz="2400" dirty="0">
              <a:cs typeface="Arial" panose="020B0604020202020204" pitchFamily="34" charset="0"/>
            </a:endParaRPr>
          </a:p>
          <a:p>
            <a:pPr eaLnBrk="1" hangingPunct="1">
              <a:lnSpc>
                <a:spcPct val="93000"/>
              </a:lnSpc>
              <a:spcBef>
                <a:spcPct val="0"/>
              </a:spcBef>
              <a:buClr>
                <a:srgbClr val="000000"/>
              </a:buClr>
              <a:buSzPct val="45000"/>
              <a:buFont typeface="Wingdings" panose="05000000000000000000" pitchFamily="2" charset="2"/>
              <a:buNone/>
            </a:pPr>
            <a:r>
              <a:rPr lang="es-ES" altLang="es-ES" sz="2400" dirty="0" err="1">
                <a:cs typeface="Arial" panose="020B0604020202020204" pitchFamily="34" charset="0"/>
              </a:rPr>
              <a:t>Wingspread</a:t>
            </a:r>
            <a:r>
              <a:rPr lang="es-ES" altLang="es-ES" sz="2400" dirty="0">
                <a:cs typeface="Arial" panose="020B0604020202020204" pitchFamily="34" charset="0"/>
              </a:rPr>
              <a:t>, US, 1992</a:t>
            </a:r>
          </a:p>
          <a:p>
            <a:pPr eaLnBrk="1" hangingPunct="1">
              <a:lnSpc>
                <a:spcPct val="93000"/>
              </a:lnSpc>
              <a:spcBef>
                <a:spcPct val="0"/>
              </a:spcBef>
              <a:buClr>
                <a:srgbClr val="000000"/>
              </a:buClr>
              <a:buSzPct val="45000"/>
              <a:buFont typeface="Wingdings" panose="05000000000000000000" pitchFamily="2" charset="2"/>
              <a:buNone/>
            </a:pPr>
            <a:r>
              <a:rPr lang="es-ES" altLang="es-ES" sz="2400" dirty="0" err="1">
                <a:cs typeface="Arial" panose="020B0604020202020204" pitchFamily="34" charset="0"/>
              </a:rPr>
              <a:t>Weybridge</a:t>
            </a:r>
            <a:r>
              <a:rPr lang="es-ES" altLang="es-ES" sz="2400" dirty="0">
                <a:cs typeface="Arial" panose="020B0604020202020204" pitchFamily="34" charset="0"/>
              </a:rPr>
              <a:t>, UK, 1996</a:t>
            </a:r>
          </a:p>
          <a:p>
            <a:pPr eaLnBrk="1" hangingPunct="1">
              <a:lnSpc>
                <a:spcPct val="93000"/>
              </a:lnSpc>
              <a:spcBef>
                <a:spcPct val="0"/>
              </a:spcBef>
              <a:buClr>
                <a:srgbClr val="000000"/>
              </a:buClr>
              <a:buSzPct val="45000"/>
              <a:buFont typeface="Wingdings" panose="05000000000000000000" pitchFamily="2" charset="2"/>
              <a:buNone/>
            </a:pPr>
            <a:r>
              <a:rPr lang="es-ES" altLang="es-ES" sz="2400" dirty="0">
                <a:cs typeface="Arial" panose="020B0604020202020204" pitchFamily="34" charset="0"/>
              </a:rPr>
              <a:t>Granada, CONDE, 1996</a:t>
            </a:r>
          </a:p>
        </p:txBody>
      </p:sp>
      <p:pic>
        <p:nvPicPr>
          <p:cNvPr id="3" name="Imagen 2"/>
          <p:cNvPicPr>
            <a:picLocks noChangeAspect="1"/>
          </p:cNvPicPr>
          <p:nvPr/>
        </p:nvPicPr>
        <p:blipFill>
          <a:blip r:embed="rId3"/>
          <a:stretch>
            <a:fillRect/>
          </a:stretch>
        </p:blipFill>
        <p:spPr>
          <a:xfrm>
            <a:off x="9356437" y="236349"/>
            <a:ext cx="2650836" cy="1038575"/>
          </a:xfrm>
          <a:prstGeom prst="rect">
            <a:avLst/>
          </a:prstGeom>
        </p:spPr>
      </p:pic>
    </p:spTree>
    <p:extLst>
      <p:ext uri="{BB962C8B-B14F-4D97-AF65-F5344CB8AC3E}">
        <p14:creationId xmlns:p14="http://schemas.microsoft.com/office/powerpoint/2010/main" val="2703700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6"/>
          <p:cNvSpPr txBox="1">
            <a:spLocks noChangeArrowheads="1"/>
          </p:cNvSpPr>
          <p:nvPr/>
        </p:nvSpPr>
        <p:spPr bwMode="auto">
          <a:xfrm>
            <a:off x="471055" y="1052513"/>
            <a:ext cx="5864658" cy="346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SzPct val="45000"/>
              <a:buFont typeface="Wingdings" panose="05000000000000000000" pitchFamily="2" charset="2"/>
              <a:buNone/>
            </a:pPr>
            <a:endParaRPr lang="es-ES_tradnl" altLang="es-ES" dirty="0">
              <a:cs typeface="Arial" panose="020B0604020202020204" pitchFamily="34" charset="0"/>
            </a:endParaRPr>
          </a:p>
          <a:p>
            <a:pPr eaLnBrk="1" hangingPunct="1">
              <a:lnSpc>
                <a:spcPct val="93000"/>
              </a:lnSpc>
              <a:spcBef>
                <a:spcPct val="0"/>
              </a:spcBef>
              <a:buClr>
                <a:srgbClr val="000000"/>
              </a:buClr>
              <a:buSzPct val="45000"/>
              <a:buFont typeface="Wingdings" panose="05000000000000000000" pitchFamily="2" charset="2"/>
              <a:buNone/>
            </a:pPr>
            <a:r>
              <a:rPr lang="es-ES_tradnl" altLang="es-ES" sz="2800" dirty="0" err="1">
                <a:cs typeface="Arial" panose="020B0604020202020204" pitchFamily="34" charset="0"/>
              </a:rPr>
              <a:t>State</a:t>
            </a:r>
            <a:r>
              <a:rPr lang="es-ES_tradnl" altLang="es-ES" sz="2800" dirty="0">
                <a:cs typeface="Arial" panose="020B0604020202020204" pitchFamily="34" charset="0"/>
              </a:rPr>
              <a:t> of </a:t>
            </a:r>
            <a:r>
              <a:rPr lang="es-ES_tradnl" altLang="es-ES" sz="2800" dirty="0" err="1">
                <a:cs typeface="Arial" panose="020B0604020202020204" pitchFamily="34" charset="0"/>
              </a:rPr>
              <a:t>the</a:t>
            </a:r>
            <a:r>
              <a:rPr lang="es-ES_tradnl" altLang="es-ES" sz="2800" dirty="0">
                <a:cs typeface="Arial" panose="020B0604020202020204" pitchFamily="34" charset="0"/>
              </a:rPr>
              <a:t> </a:t>
            </a:r>
            <a:r>
              <a:rPr lang="es-ES_tradnl" altLang="es-ES" sz="2800" dirty="0" err="1">
                <a:cs typeface="Arial" panose="020B0604020202020204" pitchFamily="34" charset="0"/>
              </a:rPr>
              <a:t>Science</a:t>
            </a:r>
            <a:r>
              <a:rPr lang="es-ES_tradnl" altLang="es-ES" sz="2800" dirty="0">
                <a:cs typeface="Arial" panose="020B0604020202020204" pitchFamily="34" charset="0"/>
              </a:rPr>
              <a:t> of </a:t>
            </a:r>
            <a:r>
              <a:rPr lang="es-ES_tradnl" altLang="es-ES" sz="2800" dirty="0" err="1">
                <a:cs typeface="Arial" panose="020B0604020202020204" pitchFamily="34" charset="0"/>
              </a:rPr>
              <a:t>Endocrine</a:t>
            </a:r>
            <a:r>
              <a:rPr lang="es-ES_tradnl" altLang="es-ES" sz="2800" dirty="0">
                <a:cs typeface="Arial" panose="020B0604020202020204" pitchFamily="34" charset="0"/>
              </a:rPr>
              <a:t> </a:t>
            </a:r>
            <a:r>
              <a:rPr lang="es-ES_tradnl" altLang="es-ES" sz="2800" dirty="0" err="1">
                <a:cs typeface="Arial" panose="020B0604020202020204" pitchFamily="34" charset="0"/>
              </a:rPr>
              <a:t>disrupting</a:t>
            </a:r>
            <a:r>
              <a:rPr lang="es-ES_tradnl" altLang="es-ES" sz="2800" dirty="0">
                <a:cs typeface="Arial" panose="020B0604020202020204" pitchFamily="34" charset="0"/>
              </a:rPr>
              <a:t> Chemicals-2012</a:t>
            </a:r>
          </a:p>
          <a:p>
            <a:pPr eaLnBrk="1" hangingPunct="1">
              <a:lnSpc>
                <a:spcPct val="93000"/>
              </a:lnSpc>
              <a:spcBef>
                <a:spcPct val="0"/>
              </a:spcBef>
              <a:buClr>
                <a:srgbClr val="000000"/>
              </a:buClr>
              <a:buSzPct val="45000"/>
              <a:buFont typeface="Wingdings" panose="05000000000000000000" pitchFamily="2" charset="2"/>
              <a:buNone/>
            </a:pPr>
            <a:endParaRPr lang="es-ES_tradnl" altLang="es-ES" sz="2800" dirty="0">
              <a:cs typeface="Arial" panose="020B0604020202020204" pitchFamily="34" charset="0"/>
            </a:endParaRPr>
          </a:p>
          <a:p>
            <a:pPr eaLnBrk="1" hangingPunct="1">
              <a:lnSpc>
                <a:spcPct val="93000"/>
              </a:lnSpc>
              <a:spcBef>
                <a:spcPct val="0"/>
              </a:spcBef>
              <a:buClr>
                <a:srgbClr val="000000"/>
              </a:buClr>
              <a:buSzPct val="45000"/>
              <a:buFont typeface="Wingdings" panose="05000000000000000000" pitchFamily="2" charset="2"/>
              <a:buNone/>
            </a:pPr>
            <a:r>
              <a:rPr lang="es-ES_tradnl" altLang="es-ES" sz="2800" dirty="0" err="1">
                <a:cs typeface="Arial" panose="020B0604020202020204" pitchFamily="34" charset="0"/>
              </a:rPr>
              <a:t>Worldwide</a:t>
            </a:r>
            <a:r>
              <a:rPr lang="es-ES_tradnl" altLang="es-ES" sz="2800" dirty="0">
                <a:cs typeface="Arial" panose="020B0604020202020204" pitchFamily="34" charset="0"/>
              </a:rPr>
              <a:t> </a:t>
            </a:r>
            <a:r>
              <a:rPr lang="es-ES_tradnl" altLang="es-ES" sz="2800" dirty="0" err="1">
                <a:cs typeface="Arial" panose="020B0604020202020204" pitchFamily="34" charset="0"/>
              </a:rPr>
              <a:t>iniciatives</a:t>
            </a:r>
            <a:r>
              <a:rPr lang="es-ES_tradnl" altLang="es-ES" sz="2800" dirty="0">
                <a:cs typeface="Arial" panose="020B0604020202020204" pitchFamily="34" charset="0"/>
              </a:rPr>
              <a:t> to </a:t>
            </a:r>
            <a:r>
              <a:rPr lang="es-ES_tradnl" altLang="es-ES" sz="2800" dirty="0" err="1">
                <a:cs typeface="Arial" panose="020B0604020202020204" pitchFamily="34" charset="0"/>
              </a:rPr>
              <a:t>identify</a:t>
            </a:r>
            <a:r>
              <a:rPr lang="es-ES_tradnl" altLang="es-ES" sz="2800" dirty="0">
                <a:cs typeface="Arial" panose="020B0604020202020204" pitchFamily="34" charset="0"/>
              </a:rPr>
              <a:t> </a:t>
            </a:r>
            <a:r>
              <a:rPr lang="es-ES_tradnl" altLang="es-ES" sz="2800" dirty="0" err="1">
                <a:cs typeface="Arial" panose="020B0604020202020204" pitchFamily="34" charset="0"/>
              </a:rPr>
              <a:t>EDCs</a:t>
            </a:r>
            <a:r>
              <a:rPr lang="es-ES_tradnl" altLang="es-ES" sz="2800" dirty="0">
                <a:cs typeface="Arial" panose="020B0604020202020204" pitchFamily="34" charset="0"/>
              </a:rPr>
              <a:t> and </a:t>
            </a:r>
            <a:r>
              <a:rPr lang="es-ES_tradnl" altLang="es-ES" sz="2800" dirty="0" err="1">
                <a:cs typeface="Arial" panose="020B0604020202020204" pitchFamily="34" charset="0"/>
              </a:rPr>
              <a:t>potential</a:t>
            </a:r>
            <a:r>
              <a:rPr lang="es-ES_tradnl" altLang="es-ES" sz="2800" dirty="0">
                <a:cs typeface="Arial" panose="020B0604020202020204" pitchFamily="34" charset="0"/>
              </a:rPr>
              <a:t> EDCs-2017</a:t>
            </a:r>
          </a:p>
          <a:p>
            <a:pPr eaLnBrk="1" hangingPunct="1">
              <a:lnSpc>
                <a:spcPct val="93000"/>
              </a:lnSpc>
              <a:spcBef>
                <a:spcPct val="0"/>
              </a:spcBef>
              <a:buClr>
                <a:srgbClr val="000000"/>
              </a:buClr>
              <a:buSzPct val="45000"/>
              <a:buFont typeface="Wingdings" panose="05000000000000000000" pitchFamily="2" charset="2"/>
              <a:buNone/>
            </a:pPr>
            <a:endParaRPr lang="es-ES_tradnl" altLang="es-ES" dirty="0">
              <a:cs typeface="Arial" panose="020B0604020202020204" pitchFamily="34" charset="0"/>
            </a:endParaRPr>
          </a:p>
          <a:p>
            <a:pPr eaLnBrk="1" hangingPunct="1">
              <a:lnSpc>
                <a:spcPct val="93000"/>
              </a:lnSpc>
              <a:spcBef>
                <a:spcPct val="0"/>
              </a:spcBef>
              <a:buClr>
                <a:srgbClr val="000000"/>
              </a:buClr>
              <a:buSzPct val="45000"/>
              <a:buFont typeface="Wingdings" panose="05000000000000000000" pitchFamily="2" charset="2"/>
              <a:buNone/>
            </a:pPr>
            <a:endParaRPr lang="es-ES_tradnl" altLang="es-ES" dirty="0">
              <a:cs typeface="Arial" panose="020B0604020202020204" pitchFamily="34" charset="0"/>
            </a:endParaRPr>
          </a:p>
        </p:txBody>
      </p:sp>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176" y="908050"/>
            <a:ext cx="36496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7769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80937" y="1562915"/>
            <a:ext cx="11511064" cy="3539430"/>
          </a:xfrm>
          <a:prstGeom prst="rect">
            <a:avLst/>
          </a:prstGeom>
          <a:noFill/>
        </p:spPr>
        <p:txBody>
          <a:bodyPr wrap="square" rtlCol="0">
            <a:spAutoFit/>
          </a:bodyPr>
          <a:lstStyle/>
          <a:p>
            <a:r>
              <a:rPr lang="es-ES" sz="3200" dirty="0" smtClean="0">
                <a:latin typeface="Arial" panose="020B0604020202020204" pitchFamily="34" charset="0"/>
                <a:cs typeface="Arial" panose="020B0604020202020204" pitchFamily="34" charset="0"/>
              </a:rPr>
              <a:t>La UE ha establecido </a:t>
            </a:r>
            <a:r>
              <a:rPr lang="es-ES" sz="3200" b="1" dirty="0" smtClean="0">
                <a:latin typeface="Arial" panose="020B0604020202020204" pitchFamily="34" charset="0"/>
                <a:cs typeface="Arial" panose="020B0604020202020204" pitchFamily="34" charset="0"/>
              </a:rPr>
              <a:t>obligaciones legislativas </a:t>
            </a:r>
            <a:r>
              <a:rPr lang="es-ES" sz="3200" dirty="0" smtClean="0">
                <a:latin typeface="Arial" panose="020B0604020202020204" pitchFamily="34" charset="0"/>
                <a:cs typeface="Arial" panose="020B0604020202020204" pitchFamily="34" charset="0"/>
              </a:rPr>
              <a:t>particulares para eliminar </a:t>
            </a:r>
            <a:r>
              <a:rPr lang="es-ES" sz="3200" dirty="0" err="1" smtClean="0">
                <a:latin typeface="Arial" panose="020B0604020202020204" pitchFamily="34" charset="0"/>
                <a:cs typeface="Arial" panose="020B0604020202020204" pitchFamily="34" charset="0"/>
              </a:rPr>
              <a:t>EDCs</a:t>
            </a:r>
            <a:r>
              <a:rPr lang="es-ES" sz="3200" dirty="0" smtClean="0">
                <a:latin typeface="Arial" panose="020B0604020202020204" pitchFamily="34" charset="0"/>
                <a:cs typeface="Arial" panose="020B0604020202020204" pitchFamily="34" charset="0"/>
              </a:rPr>
              <a:t> en agua,  compuestos químicos industriales, productos que protegen las plantas y </a:t>
            </a:r>
            <a:r>
              <a:rPr lang="es-ES" sz="3200" dirty="0" err="1" smtClean="0">
                <a:latin typeface="Arial" panose="020B0604020202020204" pitchFamily="34" charset="0"/>
                <a:cs typeface="Arial" panose="020B0604020202020204" pitchFamily="34" charset="0"/>
              </a:rPr>
              <a:t>biocidas</a:t>
            </a:r>
            <a:r>
              <a:rPr lang="es-ES" sz="3200" dirty="0" smtClean="0">
                <a:latin typeface="Arial" panose="020B0604020202020204" pitchFamily="34" charset="0"/>
                <a:cs typeface="Arial" panose="020B0604020202020204" pitchFamily="34" charset="0"/>
              </a:rPr>
              <a:t>.</a:t>
            </a:r>
          </a:p>
          <a:p>
            <a:endParaRPr lang="es-ES" sz="3200" dirty="0" smtClean="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Tras años de debate, se han establecido los </a:t>
            </a:r>
            <a:r>
              <a:rPr lang="es-ES" sz="3200" b="1" dirty="0" smtClean="0">
                <a:latin typeface="Arial" panose="020B0604020202020204" pitchFamily="34" charset="0"/>
                <a:cs typeface="Arial" panose="020B0604020202020204" pitchFamily="34" charset="0"/>
              </a:rPr>
              <a:t>criterios para identificar los </a:t>
            </a:r>
            <a:r>
              <a:rPr lang="es-ES" sz="3200" b="1" dirty="0" err="1" smtClean="0">
                <a:latin typeface="Arial" panose="020B0604020202020204" pitchFamily="34" charset="0"/>
                <a:cs typeface="Arial" panose="020B0604020202020204" pitchFamily="34" charset="0"/>
              </a:rPr>
              <a:t>EDCs</a:t>
            </a:r>
            <a:r>
              <a:rPr lang="es-ES" sz="3200" dirty="0" smtClean="0">
                <a:latin typeface="Arial" panose="020B0604020202020204" pitchFamily="34" charset="0"/>
                <a:cs typeface="Arial" panose="020B0604020202020204" pitchFamily="34" charset="0"/>
              </a:rPr>
              <a:t> en el contexto de las leyes de </a:t>
            </a:r>
            <a:r>
              <a:rPr lang="es-ES" sz="3200" dirty="0" err="1" smtClean="0">
                <a:latin typeface="Arial" panose="020B0604020202020204" pitchFamily="34" charset="0"/>
                <a:cs typeface="Arial" panose="020B0604020202020204" pitchFamily="34" charset="0"/>
              </a:rPr>
              <a:t>biocidas</a:t>
            </a:r>
            <a:r>
              <a:rPr lang="es-ES" sz="3200" dirty="0">
                <a:latin typeface="Arial" panose="020B0604020202020204" pitchFamily="34" charset="0"/>
                <a:cs typeface="Arial" panose="020B0604020202020204" pitchFamily="34" charset="0"/>
              </a:rPr>
              <a:t> </a:t>
            </a:r>
            <a:r>
              <a:rPr lang="es-ES" sz="3200" dirty="0" smtClean="0">
                <a:latin typeface="Arial" panose="020B0604020202020204" pitchFamily="34" charset="0"/>
                <a:cs typeface="Arial" panose="020B0604020202020204" pitchFamily="34" charset="0"/>
              </a:rPr>
              <a:t>y PPC que se harán obligatorios en nov 2018</a:t>
            </a:r>
            <a:endParaRPr lang="es-ES" sz="32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9356437" y="236349"/>
            <a:ext cx="2650836" cy="1038575"/>
          </a:xfrm>
          <a:prstGeom prst="rect">
            <a:avLst/>
          </a:prstGeom>
        </p:spPr>
      </p:pic>
    </p:spTree>
    <p:extLst>
      <p:ext uri="{BB962C8B-B14F-4D97-AF65-F5344CB8AC3E}">
        <p14:creationId xmlns:p14="http://schemas.microsoft.com/office/powerpoint/2010/main" val="2375509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356437" y="236349"/>
            <a:ext cx="2650836" cy="1038575"/>
          </a:xfrm>
          <a:prstGeom prst="rect">
            <a:avLst/>
          </a:prstGeom>
        </p:spPr>
      </p:pic>
      <p:sp>
        <p:nvSpPr>
          <p:cNvPr id="91138" name="Title 1"/>
          <p:cNvSpPr>
            <a:spLocks noGrp="1"/>
          </p:cNvSpPr>
          <p:nvPr>
            <p:ph type="title"/>
          </p:nvPr>
        </p:nvSpPr>
        <p:spPr>
          <a:xfrm>
            <a:off x="1952626" y="476251"/>
            <a:ext cx="8715375" cy="5381625"/>
          </a:xfrm>
        </p:spPr>
        <p:txBody>
          <a:bodyPr/>
          <a:lstStyle/>
          <a:p>
            <a:r>
              <a:rPr lang="en-GB" altLang="es-ES" sz="2400" b="1" dirty="0">
                <a:solidFill>
                  <a:schemeClr val="tx1"/>
                </a:solidFill>
                <a:cs typeface="Arial" panose="020B0604020202020204" pitchFamily="34" charset="0"/>
              </a:rPr>
              <a:t>1996</a:t>
            </a:r>
            <a:r>
              <a:rPr lang="en-GB" altLang="es-ES" sz="2400" dirty="0">
                <a:solidFill>
                  <a:schemeClr val="tx1"/>
                </a:solidFill>
                <a:cs typeface="Arial" panose="020B0604020202020204" pitchFamily="34" charset="0"/>
              </a:rPr>
              <a:t>, Weybridge Meeting on EDCs</a:t>
            </a:r>
            <a:br>
              <a:rPr lang="en-GB" altLang="es-ES" sz="2400" dirty="0">
                <a:solidFill>
                  <a:schemeClr val="tx1"/>
                </a:solidFill>
                <a:cs typeface="Arial" panose="020B0604020202020204" pitchFamily="34" charset="0"/>
              </a:rPr>
            </a:br>
            <a:r>
              <a:rPr lang="en-GB" altLang="es-ES" sz="2400" dirty="0">
                <a:solidFill>
                  <a:schemeClr val="tx1"/>
                </a:solidFill>
                <a:cs typeface="Arial" panose="020B0604020202020204" pitchFamily="34" charset="0"/>
              </a:rPr>
              <a:t>1999, EU Strategy for the regulation of EDCs</a:t>
            </a:r>
            <a:br>
              <a:rPr lang="en-GB" altLang="es-ES" sz="2400" dirty="0">
                <a:solidFill>
                  <a:schemeClr val="tx1"/>
                </a:solidFill>
                <a:cs typeface="Arial" panose="020B0604020202020204" pitchFamily="34" charset="0"/>
              </a:rPr>
            </a:br>
            <a:r>
              <a:rPr lang="en-GB" altLang="es-ES" sz="2400" dirty="0">
                <a:solidFill>
                  <a:schemeClr val="tx1"/>
                </a:solidFill>
                <a:cs typeface="Arial" panose="020B0604020202020204" pitchFamily="34" charset="0"/>
              </a:rPr>
              <a:t>2000, Water framework directive 2000/60/EC</a:t>
            </a:r>
            <a:br>
              <a:rPr lang="en-GB" altLang="es-ES" sz="2400" dirty="0">
                <a:solidFill>
                  <a:schemeClr val="tx1"/>
                </a:solidFill>
                <a:cs typeface="Arial" panose="020B0604020202020204" pitchFamily="34" charset="0"/>
              </a:rPr>
            </a:br>
            <a:r>
              <a:rPr lang="en-GB" altLang="es-ES" sz="2400" dirty="0">
                <a:solidFill>
                  <a:schemeClr val="tx1"/>
                </a:solidFill>
                <a:cs typeface="Arial" panose="020B0604020202020204" pitchFamily="34" charset="0"/>
              </a:rPr>
              <a:t>2006, REACH 1907/2006</a:t>
            </a:r>
            <a:br>
              <a:rPr lang="en-GB" altLang="es-ES" sz="2400" dirty="0">
                <a:solidFill>
                  <a:schemeClr val="tx1"/>
                </a:solidFill>
                <a:cs typeface="Arial" panose="020B0604020202020204" pitchFamily="34" charset="0"/>
              </a:rPr>
            </a:br>
            <a:r>
              <a:rPr lang="en-GB" altLang="es-ES" sz="2400" dirty="0">
                <a:solidFill>
                  <a:schemeClr val="tx1"/>
                </a:solidFill>
                <a:cs typeface="Arial" panose="020B0604020202020204" pitchFamily="34" charset="0"/>
              </a:rPr>
              <a:t>2009, Plant Protection Products Regulation (PPPR)1107/2009</a:t>
            </a:r>
            <a:br>
              <a:rPr lang="en-GB" altLang="es-ES" sz="2400" dirty="0">
                <a:solidFill>
                  <a:schemeClr val="tx1"/>
                </a:solidFill>
                <a:cs typeface="Arial" panose="020B0604020202020204" pitchFamily="34" charset="0"/>
              </a:rPr>
            </a:br>
            <a:r>
              <a:rPr lang="en-GB" altLang="es-ES" sz="2400" dirty="0">
                <a:solidFill>
                  <a:schemeClr val="tx1"/>
                </a:solidFill>
                <a:cs typeface="Arial" panose="020B0604020202020204" pitchFamily="34" charset="0"/>
              </a:rPr>
              <a:t>2009, Cosmetics Regulation 2009/1223/EC</a:t>
            </a:r>
            <a:br>
              <a:rPr lang="en-GB" altLang="es-ES" sz="2400" dirty="0">
                <a:solidFill>
                  <a:schemeClr val="tx1"/>
                </a:solidFill>
                <a:cs typeface="Arial" panose="020B0604020202020204" pitchFamily="34" charset="0"/>
              </a:rPr>
            </a:br>
            <a:r>
              <a:rPr lang="en-GB" altLang="es-ES" sz="2400" dirty="0">
                <a:solidFill>
                  <a:schemeClr val="tx1"/>
                </a:solidFill>
                <a:cs typeface="Arial" panose="020B0604020202020204" pitchFamily="34" charset="0"/>
              </a:rPr>
              <a:t>2012, Biocidal Product Regulation (BPR)</a:t>
            </a:r>
            <a:r>
              <a:rPr lang="en-US" altLang="es-ES" sz="2400" dirty="0">
                <a:solidFill>
                  <a:schemeClr val="tx1"/>
                </a:solidFill>
                <a:cs typeface="Arial" panose="020B0604020202020204" pitchFamily="34" charset="0"/>
              </a:rPr>
              <a:t> 528/2012</a:t>
            </a:r>
            <a:br>
              <a:rPr lang="en-US" altLang="es-ES" sz="2400" dirty="0">
                <a:solidFill>
                  <a:schemeClr val="tx1"/>
                </a:solidFill>
                <a:cs typeface="Arial" panose="020B0604020202020204" pitchFamily="34" charset="0"/>
              </a:rPr>
            </a:br>
            <a:r>
              <a:rPr lang="en-GB" altLang="es-ES" sz="2400" dirty="0">
                <a:solidFill>
                  <a:schemeClr val="tx1"/>
                </a:solidFill>
                <a:cs typeface="Arial" panose="020B0604020202020204" pitchFamily="34" charset="0"/>
              </a:rPr>
              <a:t>2013: Requirement to the EC to establish scientific criteria to identify substances with endocrine-disrupting properties (PPPs and BPs)</a:t>
            </a:r>
            <a:br>
              <a:rPr lang="en-GB" altLang="es-ES" sz="2400" dirty="0">
                <a:solidFill>
                  <a:schemeClr val="tx1"/>
                </a:solidFill>
                <a:cs typeface="Arial" panose="020B0604020202020204" pitchFamily="34" charset="0"/>
              </a:rPr>
            </a:br>
            <a:r>
              <a:rPr lang="en-GB" altLang="es-ES" sz="2400" b="1" dirty="0">
                <a:solidFill>
                  <a:schemeClr val="tx1"/>
                </a:solidFill>
                <a:cs typeface="Arial" panose="020B0604020202020204" pitchFamily="34" charset="0"/>
              </a:rPr>
              <a:t>2018</a:t>
            </a:r>
            <a:r>
              <a:rPr lang="en-GB" altLang="es-ES" sz="2400" dirty="0">
                <a:solidFill>
                  <a:schemeClr val="tx1"/>
                </a:solidFill>
                <a:cs typeface="Arial" panose="020B0604020202020204" pitchFamily="34" charset="0"/>
              </a:rPr>
              <a:t>, S</a:t>
            </a:r>
            <a:r>
              <a:rPr lang="en-US" altLang="es-ES" sz="2400" dirty="0" err="1">
                <a:solidFill>
                  <a:schemeClr val="tx1"/>
                </a:solidFill>
                <a:cs typeface="Arial" panose="020B0604020202020204" pitchFamily="34" charset="0"/>
              </a:rPr>
              <a:t>etting</a:t>
            </a:r>
            <a:r>
              <a:rPr lang="en-US" altLang="es-ES" sz="2400" dirty="0">
                <a:solidFill>
                  <a:schemeClr val="tx1"/>
                </a:solidFill>
                <a:cs typeface="Arial" panose="020B0604020202020204" pitchFamily="34" charset="0"/>
              </a:rPr>
              <a:t> out the scientific criteria to identify EDCs 605/2018</a:t>
            </a:r>
            <a:endParaRPr lang="en-GB" altLang="es-ES" sz="2400" dirty="0">
              <a:solidFill>
                <a:schemeClr val="tx1"/>
              </a:solidFill>
              <a:cs typeface="Arial" panose="020B0604020202020204" pitchFamily="34" charset="0"/>
            </a:endParaRPr>
          </a:p>
        </p:txBody>
      </p:sp>
      <p:pic>
        <p:nvPicPr>
          <p:cNvPr id="9113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9063" y="5589589"/>
            <a:ext cx="2792412"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a:spLocks noChangeArrowheads="1"/>
          </p:cNvSpPr>
          <p:nvPr/>
        </p:nvSpPr>
        <p:spPr bwMode="auto">
          <a:xfrm rot="19238631">
            <a:off x="695326" y="3049589"/>
            <a:ext cx="10253663"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4000">
                <a:solidFill>
                  <a:srgbClr val="FFFF00"/>
                </a:solidFill>
              </a:rPr>
              <a:t>Cuestión de tiempo: 22 años para decidir !!!!</a:t>
            </a:r>
          </a:p>
        </p:txBody>
      </p:sp>
    </p:spTree>
    <p:extLst>
      <p:ext uri="{BB962C8B-B14F-4D97-AF65-F5344CB8AC3E}">
        <p14:creationId xmlns:p14="http://schemas.microsoft.com/office/powerpoint/2010/main" val="199208311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6"/>
          <p:cNvSpPr txBox="1">
            <a:spLocks noChangeArrowheads="1"/>
          </p:cNvSpPr>
          <p:nvPr/>
        </p:nvSpPr>
        <p:spPr bwMode="auto">
          <a:xfrm>
            <a:off x="969818" y="735014"/>
            <a:ext cx="10196946" cy="550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828675">
              <a:spcBef>
                <a:spcPct val="20000"/>
              </a:spcBef>
              <a:buChar char="•"/>
              <a:defRPr sz="32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400">
                <a:solidFill>
                  <a:schemeClr val="tx1"/>
                </a:solidFill>
                <a:latin typeface="Arial" panose="020B0604020202020204" pitchFamily="34" charset="0"/>
              </a:defRPr>
            </a:lvl3pPr>
            <a:lvl4pPr marL="1600200" indent="-228600" defTabSz="828675">
              <a:spcBef>
                <a:spcPct val="20000"/>
              </a:spcBef>
              <a:buChar char="–"/>
              <a:defRPr sz="2000">
                <a:solidFill>
                  <a:schemeClr val="tx1"/>
                </a:solidFill>
                <a:latin typeface="Arial" panose="020B0604020202020204" pitchFamily="34" charset="0"/>
              </a:defRPr>
            </a:lvl4pPr>
            <a:lvl5pPr marL="2057400" indent="-228600" defTabSz="828675">
              <a:spcBef>
                <a:spcPct val="20000"/>
              </a:spcBef>
              <a:buChar char="»"/>
              <a:defRPr sz="20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SzPct val="45000"/>
              <a:buFont typeface="Wingdings" panose="05000000000000000000" pitchFamily="2" charset="2"/>
              <a:buNone/>
            </a:pPr>
            <a:r>
              <a:rPr lang="es-ES" altLang="es-ES" sz="3600" b="1" dirty="0">
                <a:cs typeface="Arial" panose="020B0604020202020204" pitchFamily="34" charset="0"/>
              </a:rPr>
              <a:t>¿Que hemos aprendido </a:t>
            </a:r>
          </a:p>
          <a:p>
            <a:pPr eaLnBrk="1" hangingPunct="1">
              <a:lnSpc>
                <a:spcPct val="93000"/>
              </a:lnSpc>
              <a:spcBef>
                <a:spcPct val="0"/>
              </a:spcBef>
              <a:buClr>
                <a:srgbClr val="000000"/>
              </a:buClr>
              <a:buSzPct val="45000"/>
              <a:buFont typeface="Wingdings" panose="05000000000000000000" pitchFamily="2" charset="2"/>
              <a:buNone/>
            </a:pPr>
            <a:r>
              <a:rPr lang="es-ES" altLang="es-ES" sz="3600" b="1" dirty="0">
                <a:cs typeface="Arial" panose="020B0604020202020204" pitchFamily="34" charset="0"/>
              </a:rPr>
              <a:t>en estos 22 años?</a:t>
            </a:r>
          </a:p>
          <a:p>
            <a:pPr eaLnBrk="1" hangingPunct="1">
              <a:lnSpc>
                <a:spcPct val="93000"/>
              </a:lnSpc>
              <a:spcBef>
                <a:spcPct val="0"/>
              </a:spcBef>
              <a:buClr>
                <a:srgbClr val="000000"/>
              </a:buClr>
              <a:buSzPct val="45000"/>
              <a:buFont typeface="Wingdings" panose="05000000000000000000" pitchFamily="2" charset="2"/>
              <a:buNone/>
            </a:pPr>
            <a:endParaRPr lang="es-ES" altLang="es-ES" sz="2800" b="1" dirty="0">
              <a:solidFill>
                <a:srgbClr val="0D0D0D"/>
              </a:solidFill>
              <a:cs typeface="Arial" panose="020B0604020202020204" pitchFamily="34" charset="0"/>
            </a:endParaRPr>
          </a:p>
          <a:p>
            <a:pPr eaLnBrk="1" hangingPunct="1">
              <a:lnSpc>
                <a:spcPct val="93000"/>
              </a:lnSpc>
              <a:spcBef>
                <a:spcPct val="0"/>
              </a:spcBef>
              <a:buClr>
                <a:srgbClr val="000000"/>
              </a:buClr>
              <a:buSzPct val="83000"/>
              <a:buFontTx/>
              <a:buNone/>
            </a:pPr>
            <a:r>
              <a:rPr lang="es-ES" altLang="es-ES" sz="2500" dirty="0">
                <a:solidFill>
                  <a:srgbClr val="0D0D0D"/>
                </a:solidFill>
                <a:cs typeface="Arial" panose="020B0604020202020204" pitchFamily="34" charset="0"/>
              </a:rPr>
              <a:t>- </a:t>
            </a:r>
            <a:r>
              <a:rPr lang="es-ES" altLang="es-ES" dirty="0">
                <a:solidFill>
                  <a:srgbClr val="0D0D0D"/>
                </a:solidFill>
                <a:cs typeface="Arial" panose="020B0604020202020204" pitchFamily="34" charset="0"/>
              </a:rPr>
              <a:t>Las fuentes de exposición a EDC son universales e inadvertidas</a:t>
            </a:r>
          </a:p>
          <a:p>
            <a:pPr eaLnBrk="1" hangingPunct="1">
              <a:lnSpc>
                <a:spcPct val="93000"/>
              </a:lnSpc>
              <a:spcBef>
                <a:spcPct val="0"/>
              </a:spcBef>
              <a:buClr>
                <a:srgbClr val="000000"/>
              </a:buClr>
              <a:buSzPct val="83000"/>
              <a:buFont typeface="Wingdings" panose="05000000000000000000" pitchFamily="2" charset="2"/>
              <a:buChar char="§"/>
            </a:pPr>
            <a:endParaRPr lang="es-ES" altLang="es-ES" dirty="0">
              <a:solidFill>
                <a:srgbClr val="0D0D0D"/>
              </a:solidFill>
              <a:cs typeface="Arial" panose="020B0604020202020204" pitchFamily="34" charset="0"/>
            </a:endParaRPr>
          </a:p>
          <a:p>
            <a:pPr eaLnBrk="1" hangingPunct="1">
              <a:lnSpc>
                <a:spcPct val="93000"/>
              </a:lnSpc>
              <a:spcBef>
                <a:spcPct val="0"/>
              </a:spcBef>
              <a:buClr>
                <a:srgbClr val="000000"/>
              </a:buClr>
              <a:buSzPct val="83000"/>
              <a:buFontTx/>
              <a:buNone/>
            </a:pPr>
            <a:r>
              <a:rPr lang="es-ES" altLang="es-ES" dirty="0">
                <a:solidFill>
                  <a:srgbClr val="0D0D0D"/>
                </a:solidFill>
                <a:cs typeface="Arial" panose="020B0604020202020204" pitchFamily="34" charset="0"/>
              </a:rPr>
              <a:t>- Se trata de múltiples residuos actuando a bajas concentraciones </a:t>
            </a:r>
          </a:p>
          <a:p>
            <a:pPr eaLnBrk="1" hangingPunct="1">
              <a:lnSpc>
                <a:spcPct val="93000"/>
              </a:lnSpc>
              <a:spcBef>
                <a:spcPct val="0"/>
              </a:spcBef>
              <a:buClr>
                <a:srgbClr val="000000"/>
              </a:buClr>
              <a:buSzPct val="83000"/>
              <a:buFont typeface="Wingdings" panose="05000000000000000000" pitchFamily="2" charset="2"/>
              <a:buChar char="§"/>
            </a:pPr>
            <a:endParaRPr lang="es-ES" altLang="es-ES" dirty="0">
              <a:solidFill>
                <a:srgbClr val="0D0D0D"/>
              </a:solidFill>
              <a:cs typeface="Arial" panose="020B0604020202020204" pitchFamily="34" charset="0"/>
            </a:endParaRPr>
          </a:p>
          <a:p>
            <a:pPr eaLnBrk="1" hangingPunct="1">
              <a:lnSpc>
                <a:spcPct val="93000"/>
              </a:lnSpc>
              <a:spcBef>
                <a:spcPct val="0"/>
              </a:spcBef>
              <a:buClr>
                <a:srgbClr val="000000"/>
              </a:buClr>
              <a:buSzPct val="83000"/>
              <a:buFontTx/>
              <a:buNone/>
            </a:pPr>
            <a:r>
              <a:rPr lang="es-ES" altLang="es-ES" dirty="0">
                <a:solidFill>
                  <a:srgbClr val="0D0D0D"/>
                </a:solidFill>
                <a:cs typeface="Arial" panose="020B0604020202020204" pitchFamily="34" charset="0"/>
              </a:rPr>
              <a:t>- La clave está en el efecto combinado (cóctel)</a:t>
            </a:r>
          </a:p>
          <a:p>
            <a:pPr eaLnBrk="1" hangingPunct="1">
              <a:lnSpc>
                <a:spcPct val="93000"/>
              </a:lnSpc>
              <a:spcBef>
                <a:spcPct val="0"/>
              </a:spcBef>
              <a:buClr>
                <a:srgbClr val="000000"/>
              </a:buClr>
              <a:buSzPct val="83000"/>
              <a:buFont typeface="Wingdings" panose="05000000000000000000" pitchFamily="2" charset="2"/>
              <a:buChar char="§"/>
            </a:pPr>
            <a:endParaRPr lang="es-ES" altLang="es-ES" dirty="0">
              <a:solidFill>
                <a:srgbClr val="0D0D0D"/>
              </a:solidFill>
              <a:cs typeface="Arial" panose="020B0604020202020204" pitchFamily="34" charset="0"/>
            </a:endParaRPr>
          </a:p>
          <a:p>
            <a:pPr eaLnBrk="1" hangingPunct="1">
              <a:lnSpc>
                <a:spcPct val="93000"/>
              </a:lnSpc>
              <a:spcBef>
                <a:spcPct val="0"/>
              </a:spcBef>
              <a:buClr>
                <a:srgbClr val="000000"/>
              </a:buClr>
              <a:buSzPct val="83000"/>
              <a:buFontTx/>
              <a:buNone/>
            </a:pPr>
            <a:endParaRPr lang="es-ES" altLang="es-ES" sz="2200" i="1" dirty="0">
              <a:solidFill>
                <a:srgbClr val="0D0D0D"/>
              </a:solidFill>
              <a:cs typeface="Arial" panose="020B0604020202020204" pitchFamily="34" charset="0"/>
            </a:endParaRPr>
          </a:p>
        </p:txBody>
      </p:sp>
    </p:spTree>
    <p:extLst>
      <p:ext uri="{BB962C8B-B14F-4D97-AF65-F5344CB8AC3E}">
        <p14:creationId xmlns:p14="http://schemas.microsoft.com/office/powerpoint/2010/main" val="201204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6"/>
          <p:cNvSpPr txBox="1">
            <a:spLocks noChangeArrowheads="1"/>
          </p:cNvSpPr>
          <p:nvPr/>
        </p:nvSpPr>
        <p:spPr bwMode="auto">
          <a:xfrm>
            <a:off x="877455" y="706439"/>
            <a:ext cx="9539721" cy="627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828675">
              <a:spcBef>
                <a:spcPct val="20000"/>
              </a:spcBef>
              <a:buChar char="•"/>
              <a:defRPr sz="32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400">
                <a:solidFill>
                  <a:schemeClr val="tx1"/>
                </a:solidFill>
                <a:latin typeface="Arial" panose="020B0604020202020204" pitchFamily="34" charset="0"/>
              </a:defRPr>
            </a:lvl3pPr>
            <a:lvl4pPr marL="1600200" indent="-228600" defTabSz="828675">
              <a:spcBef>
                <a:spcPct val="20000"/>
              </a:spcBef>
              <a:buChar char="–"/>
              <a:defRPr sz="2000">
                <a:solidFill>
                  <a:schemeClr val="tx1"/>
                </a:solidFill>
                <a:latin typeface="Arial" panose="020B0604020202020204" pitchFamily="34" charset="0"/>
              </a:defRPr>
            </a:lvl4pPr>
            <a:lvl5pPr marL="2057400" indent="-228600" defTabSz="828675">
              <a:spcBef>
                <a:spcPct val="20000"/>
              </a:spcBef>
              <a:buChar char="»"/>
              <a:defRPr sz="20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SzPct val="45000"/>
              <a:buFont typeface="Wingdings" panose="05000000000000000000" pitchFamily="2" charset="2"/>
              <a:buNone/>
            </a:pPr>
            <a:r>
              <a:rPr lang="es-ES" altLang="es-ES" sz="3600" b="1" dirty="0">
                <a:cs typeface="Arial" panose="020B0604020202020204" pitchFamily="34" charset="0"/>
              </a:rPr>
              <a:t>¿Que hemos aprendido </a:t>
            </a:r>
          </a:p>
          <a:p>
            <a:pPr eaLnBrk="1" hangingPunct="1">
              <a:lnSpc>
                <a:spcPct val="93000"/>
              </a:lnSpc>
              <a:spcBef>
                <a:spcPct val="0"/>
              </a:spcBef>
              <a:buClr>
                <a:srgbClr val="000000"/>
              </a:buClr>
              <a:buSzPct val="45000"/>
              <a:buFont typeface="Wingdings" panose="05000000000000000000" pitchFamily="2" charset="2"/>
              <a:buNone/>
            </a:pPr>
            <a:r>
              <a:rPr lang="es-ES" altLang="es-ES" sz="3600" b="1" dirty="0">
                <a:cs typeface="Arial" panose="020B0604020202020204" pitchFamily="34" charset="0"/>
              </a:rPr>
              <a:t>en estos 22 años?</a:t>
            </a:r>
          </a:p>
          <a:p>
            <a:pPr eaLnBrk="1" hangingPunct="1">
              <a:lnSpc>
                <a:spcPct val="93000"/>
              </a:lnSpc>
              <a:spcBef>
                <a:spcPct val="0"/>
              </a:spcBef>
              <a:buClr>
                <a:srgbClr val="000000"/>
              </a:buClr>
              <a:buSzPct val="45000"/>
              <a:buFont typeface="Wingdings" panose="05000000000000000000" pitchFamily="2" charset="2"/>
              <a:buNone/>
            </a:pPr>
            <a:endParaRPr lang="es-ES" altLang="es-ES" sz="2800" b="1" dirty="0">
              <a:solidFill>
                <a:srgbClr val="0D0D0D"/>
              </a:solidFill>
              <a:cs typeface="Arial" panose="020B0604020202020204" pitchFamily="34" charset="0"/>
            </a:endParaRPr>
          </a:p>
          <a:p>
            <a:pPr eaLnBrk="1" hangingPunct="1">
              <a:lnSpc>
                <a:spcPct val="93000"/>
              </a:lnSpc>
              <a:spcBef>
                <a:spcPct val="0"/>
              </a:spcBef>
              <a:buClr>
                <a:srgbClr val="000000"/>
              </a:buClr>
              <a:buSzPct val="83000"/>
              <a:buFontTx/>
              <a:buNone/>
            </a:pPr>
            <a:r>
              <a:rPr lang="es-ES" altLang="es-ES" sz="2800" dirty="0">
                <a:solidFill>
                  <a:srgbClr val="0D0D0D"/>
                </a:solidFill>
                <a:cs typeface="Arial" panose="020B0604020202020204" pitchFamily="34" charset="0"/>
              </a:rPr>
              <a:t>- </a:t>
            </a:r>
            <a:r>
              <a:rPr lang="es-ES" altLang="es-ES" dirty="0">
                <a:solidFill>
                  <a:srgbClr val="0D0D0D"/>
                </a:solidFill>
                <a:cs typeface="Arial" panose="020B0604020202020204" pitchFamily="34" charset="0"/>
              </a:rPr>
              <a:t>Las curvas dosis-respuesta son aparentemente paradójicas (U y U-invertida)</a:t>
            </a:r>
          </a:p>
          <a:p>
            <a:pPr eaLnBrk="1" hangingPunct="1">
              <a:lnSpc>
                <a:spcPct val="93000"/>
              </a:lnSpc>
              <a:spcBef>
                <a:spcPct val="0"/>
              </a:spcBef>
              <a:buClr>
                <a:srgbClr val="000000"/>
              </a:buClr>
              <a:buSzPct val="83000"/>
              <a:buFont typeface="Wingdings" panose="05000000000000000000" pitchFamily="2" charset="2"/>
              <a:buChar char="§"/>
            </a:pPr>
            <a:endParaRPr lang="es-ES" altLang="es-ES" dirty="0">
              <a:solidFill>
                <a:srgbClr val="0D0D0D"/>
              </a:solidFill>
              <a:cs typeface="Arial" panose="020B0604020202020204" pitchFamily="34" charset="0"/>
            </a:endParaRPr>
          </a:p>
          <a:p>
            <a:pPr eaLnBrk="1" hangingPunct="1">
              <a:lnSpc>
                <a:spcPct val="93000"/>
              </a:lnSpc>
              <a:spcBef>
                <a:spcPct val="0"/>
              </a:spcBef>
              <a:buClr>
                <a:srgbClr val="000000"/>
              </a:buClr>
              <a:buSzPct val="83000"/>
              <a:buFontTx/>
              <a:buNone/>
            </a:pPr>
            <a:r>
              <a:rPr lang="es-ES" altLang="es-ES" dirty="0">
                <a:solidFill>
                  <a:srgbClr val="0D0D0D"/>
                </a:solidFill>
                <a:cs typeface="Arial" panose="020B0604020202020204" pitchFamily="34" charset="0"/>
              </a:rPr>
              <a:t>- Lo importante es la ventana de exposición (cuando ocurre la exposición en la vida del individuo)</a:t>
            </a:r>
          </a:p>
          <a:p>
            <a:pPr eaLnBrk="1" hangingPunct="1">
              <a:lnSpc>
                <a:spcPct val="93000"/>
              </a:lnSpc>
              <a:spcBef>
                <a:spcPct val="0"/>
              </a:spcBef>
              <a:buClr>
                <a:srgbClr val="000000"/>
              </a:buClr>
              <a:buSzPct val="83000"/>
              <a:buFont typeface="Wingdings" panose="05000000000000000000" pitchFamily="2" charset="2"/>
              <a:buChar char="§"/>
            </a:pPr>
            <a:endParaRPr lang="es-ES" altLang="es-ES" dirty="0">
              <a:solidFill>
                <a:srgbClr val="0D0D0D"/>
              </a:solidFill>
              <a:cs typeface="Arial" panose="020B0604020202020204" pitchFamily="34" charset="0"/>
            </a:endParaRPr>
          </a:p>
          <a:p>
            <a:pPr eaLnBrk="1" hangingPunct="1">
              <a:lnSpc>
                <a:spcPct val="93000"/>
              </a:lnSpc>
              <a:spcBef>
                <a:spcPct val="0"/>
              </a:spcBef>
              <a:buClr>
                <a:srgbClr val="000000"/>
              </a:buClr>
              <a:buSzPct val="83000"/>
              <a:buFontTx/>
              <a:buNone/>
            </a:pPr>
            <a:r>
              <a:rPr lang="es-ES" altLang="es-ES" dirty="0">
                <a:solidFill>
                  <a:srgbClr val="0D0D0D"/>
                </a:solidFill>
                <a:cs typeface="Arial" panose="020B0604020202020204" pitchFamily="34" charset="0"/>
              </a:rPr>
              <a:t>- Se ha abusado del principio de precaución cuando la evidencia es suficiente</a:t>
            </a:r>
            <a:endParaRPr lang="es-ES" altLang="es-ES" b="1" dirty="0">
              <a:solidFill>
                <a:srgbClr val="0D0D0D"/>
              </a:solidFill>
              <a:cs typeface="Arial" panose="020B0604020202020204" pitchFamily="34" charset="0"/>
            </a:endParaRPr>
          </a:p>
          <a:p>
            <a:pPr eaLnBrk="1" hangingPunct="1">
              <a:lnSpc>
                <a:spcPct val="93000"/>
              </a:lnSpc>
              <a:spcBef>
                <a:spcPct val="0"/>
              </a:spcBef>
              <a:buClr>
                <a:srgbClr val="000000"/>
              </a:buClr>
              <a:buSzPct val="45000"/>
              <a:buFont typeface="Wingdings" panose="05000000000000000000" pitchFamily="2" charset="2"/>
              <a:buNone/>
            </a:pPr>
            <a:endParaRPr lang="es-ES" altLang="es-ES" sz="2200" i="1" dirty="0">
              <a:solidFill>
                <a:srgbClr val="0D0D0D"/>
              </a:solidFill>
              <a:cs typeface="Arial" panose="020B0604020202020204" pitchFamily="34" charset="0"/>
            </a:endParaRPr>
          </a:p>
          <a:p>
            <a:pPr eaLnBrk="1" hangingPunct="1">
              <a:lnSpc>
                <a:spcPct val="93000"/>
              </a:lnSpc>
              <a:spcBef>
                <a:spcPct val="0"/>
              </a:spcBef>
              <a:buClr>
                <a:srgbClr val="000000"/>
              </a:buClr>
              <a:buSzPct val="45000"/>
              <a:buFont typeface="Wingdings" panose="05000000000000000000" pitchFamily="2" charset="2"/>
              <a:buNone/>
            </a:pPr>
            <a:endParaRPr lang="es-ES" altLang="es-ES" sz="2200" i="1" dirty="0">
              <a:solidFill>
                <a:srgbClr val="0D0D0D"/>
              </a:solidFill>
              <a:cs typeface="Arial" panose="020B0604020202020204" pitchFamily="34" charset="0"/>
            </a:endParaRPr>
          </a:p>
        </p:txBody>
      </p:sp>
    </p:spTree>
    <p:extLst>
      <p:ext uri="{BB962C8B-B14F-4D97-AF65-F5344CB8AC3E}">
        <p14:creationId xmlns:p14="http://schemas.microsoft.com/office/powerpoint/2010/main" val="1899594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68220" y="886691"/>
            <a:ext cx="7673896" cy="5201424"/>
          </a:xfrm>
          <a:prstGeom prst="rect">
            <a:avLst/>
          </a:prstGeom>
          <a:noFill/>
        </p:spPr>
        <p:txBody>
          <a:bodyPr wrap="none" rtlCol="0">
            <a:spAutoFit/>
          </a:bodyPr>
          <a:lstStyle/>
          <a:p>
            <a:r>
              <a:rPr lang="es-ES" sz="4000" b="1" dirty="0" smtClean="0">
                <a:latin typeface="Arial" panose="020B0604020202020204" pitchFamily="34" charset="0"/>
                <a:cs typeface="Arial" panose="020B0604020202020204" pitchFamily="34" charset="0"/>
              </a:rPr>
              <a:t>Cómo ocurre la exposición</a:t>
            </a:r>
          </a:p>
          <a:p>
            <a:r>
              <a:rPr lang="es-ES" sz="4000" b="1" dirty="0" smtClean="0">
                <a:latin typeface="Arial" panose="020B0604020202020204" pitchFamily="34" charset="0"/>
                <a:cs typeface="Arial" panose="020B0604020202020204" pitchFamily="34" charset="0"/>
              </a:rPr>
              <a:t>a los </a:t>
            </a:r>
            <a:r>
              <a:rPr lang="es-ES" sz="4000" b="1" dirty="0" err="1" smtClean="0">
                <a:latin typeface="Arial" panose="020B0604020202020204" pitchFamily="34" charset="0"/>
                <a:cs typeface="Arial" panose="020B0604020202020204" pitchFamily="34" charset="0"/>
              </a:rPr>
              <a:t>disruptores</a:t>
            </a:r>
            <a:r>
              <a:rPr lang="es-ES" sz="4000" b="1" dirty="0" smtClean="0">
                <a:latin typeface="Arial" panose="020B0604020202020204" pitchFamily="34" charset="0"/>
                <a:cs typeface="Arial" panose="020B0604020202020204" pitchFamily="34" charset="0"/>
              </a:rPr>
              <a:t> endocrinos?</a:t>
            </a:r>
          </a:p>
          <a:p>
            <a:endParaRPr lang="es-ES" sz="3600" dirty="0">
              <a:latin typeface="Arial" panose="020B0604020202020204" pitchFamily="34" charset="0"/>
              <a:cs typeface="Arial" panose="020B0604020202020204" pitchFamily="34" charset="0"/>
            </a:endParaRPr>
          </a:p>
          <a:p>
            <a:r>
              <a:rPr lang="es-ES" sz="3600" dirty="0" smtClean="0">
                <a:latin typeface="Arial" panose="020B0604020202020204" pitchFamily="34" charset="0"/>
                <a:cs typeface="Arial" panose="020B0604020202020204" pitchFamily="34" charset="0"/>
              </a:rPr>
              <a:t>Plásticos y sus aditivos</a:t>
            </a:r>
          </a:p>
          <a:p>
            <a:r>
              <a:rPr lang="es-ES" sz="3600" dirty="0" smtClean="0">
                <a:latin typeface="Arial" panose="020B0604020202020204" pitchFamily="34" charset="0"/>
                <a:cs typeface="Arial" panose="020B0604020202020204" pitchFamily="34" charset="0"/>
              </a:rPr>
              <a:t>Envases alimentarios</a:t>
            </a:r>
          </a:p>
          <a:p>
            <a:r>
              <a:rPr lang="es-ES" sz="3600" dirty="0" smtClean="0">
                <a:latin typeface="Arial" panose="020B0604020202020204" pitchFamily="34" charset="0"/>
                <a:cs typeface="Arial" panose="020B0604020202020204" pitchFamily="34" charset="0"/>
              </a:rPr>
              <a:t>Textiles y sus aditivos</a:t>
            </a:r>
          </a:p>
          <a:p>
            <a:r>
              <a:rPr lang="es-ES" sz="3600" dirty="0" smtClean="0">
                <a:latin typeface="Arial" panose="020B0604020202020204" pitchFamily="34" charset="0"/>
                <a:cs typeface="Arial" panose="020B0604020202020204" pitchFamily="34" charset="0"/>
              </a:rPr>
              <a:t>Cosméticos </a:t>
            </a:r>
          </a:p>
          <a:p>
            <a:r>
              <a:rPr lang="es-ES" sz="3600" dirty="0" smtClean="0">
                <a:latin typeface="Arial" panose="020B0604020202020204" pitchFamily="34" charset="0"/>
                <a:cs typeface="Arial" panose="020B0604020202020204" pitchFamily="34" charset="0"/>
              </a:rPr>
              <a:t>Residuos de pesticidas en alimentos</a:t>
            </a:r>
          </a:p>
          <a:p>
            <a:endParaRPr lang="es-ES" sz="3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617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57388" y="526476"/>
            <a:ext cx="10411825" cy="6801862"/>
          </a:xfrm>
          <a:prstGeom prst="rect">
            <a:avLst/>
          </a:prstGeom>
          <a:noFill/>
        </p:spPr>
        <p:txBody>
          <a:bodyPr wrap="none" rtlCol="0">
            <a:spAutoFit/>
          </a:bodyPr>
          <a:lstStyle/>
          <a:p>
            <a:r>
              <a:rPr lang="es-ES" sz="4000" b="1" dirty="0" smtClean="0">
                <a:latin typeface="Arial" panose="020B0604020202020204" pitchFamily="34" charset="0"/>
                <a:cs typeface="Arial" panose="020B0604020202020204" pitchFamily="34" charset="0"/>
              </a:rPr>
              <a:t>¿Cuales son esos compuestos químicos?</a:t>
            </a:r>
          </a:p>
          <a:p>
            <a:endParaRPr lang="es-ES" sz="3600" dirty="0">
              <a:latin typeface="Arial" panose="020B0604020202020204" pitchFamily="34" charset="0"/>
              <a:cs typeface="Arial" panose="020B0604020202020204" pitchFamily="34" charset="0"/>
            </a:endParaRPr>
          </a:p>
          <a:p>
            <a:r>
              <a:rPr lang="es-ES" sz="2800" dirty="0" err="1" smtClean="0">
                <a:latin typeface="Arial" panose="020B0604020202020204" pitchFamily="34" charset="0"/>
                <a:cs typeface="Arial" panose="020B0604020202020204" pitchFamily="34" charset="0"/>
              </a:rPr>
              <a:t>COPs</a:t>
            </a:r>
            <a:r>
              <a:rPr lang="es-ES" sz="2800" dirty="0" smtClean="0">
                <a:latin typeface="Arial" panose="020B0604020202020204" pitchFamily="34" charset="0"/>
                <a:cs typeface="Arial" panose="020B0604020202020204" pitchFamily="34" charset="0"/>
              </a:rPr>
              <a:t>: Pesticidas OC y </a:t>
            </a:r>
            <a:r>
              <a:rPr lang="es-ES" sz="2800" dirty="0" err="1" smtClean="0">
                <a:latin typeface="Arial" panose="020B0604020202020204" pitchFamily="34" charset="0"/>
                <a:cs typeface="Arial" panose="020B0604020202020204" pitchFamily="34" charset="0"/>
              </a:rPr>
              <a:t>PCBs</a:t>
            </a:r>
            <a:endParaRPr lang="es-ES" sz="2800" dirty="0" smtClean="0">
              <a:latin typeface="Arial" panose="020B0604020202020204" pitchFamily="34" charset="0"/>
              <a:cs typeface="Arial" panose="020B0604020202020204" pitchFamily="34" charset="0"/>
            </a:endParaRPr>
          </a:p>
          <a:p>
            <a:r>
              <a:rPr lang="es-ES" sz="2800" dirty="0" smtClean="0">
                <a:latin typeface="Arial" panose="020B0604020202020204" pitchFamily="34" charset="0"/>
                <a:cs typeface="Arial" panose="020B0604020202020204" pitchFamily="34" charset="0"/>
              </a:rPr>
              <a:t>Bisfenoles, </a:t>
            </a:r>
            <a:r>
              <a:rPr lang="es-ES" sz="2800" dirty="0" err="1" smtClean="0">
                <a:latin typeface="Arial" panose="020B0604020202020204" pitchFamily="34" charset="0"/>
                <a:cs typeface="Arial" panose="020B0604020202020204" pitchFamily="34" charset="0"/>
              </a:rPr>
              <a:t>parabenos</a:t>
            </a:r>
            <a:r>
              <a:rPr lang="es-ES" sz="2800" dirty="0" smtClean="0">
                <a:latin typeface="Arial" panose="020B0604020202020204" pitchFamily="34" charset="0"/>
                <a:cs typeface="Arial" panose="020B0604020202020204" pitchFamily="34" charset="0"/>
              </a:rPr>
              <a:t>, </a:t>
            </a:r>
            <a:r>
              <a:rPr lang="es-ES" sz="2800" dirty="0" err="1" smtClean="0">
                <a:latin typeface="Arial" panose="020B0604020202020204" pitchFamily="34" charset="0"/>
                <a:cs typeface="Arial" panose="020B0604020202020204" pitchFamily="34" charset="0"/>
              </a:rPr>
              <a:t>benzofenonas</a:t>
            </a:r>
            <a:endParaRPr lang="es-ES" sz="2800" dirty="0" smtClean="0">
              <a:latin typeface="Arial" panose="020B0604020202020204" pitchFamily="34" charset="0"/>
              <a:cs typeface="Arial" panose="020B0604020202020204" pitchFamily="34" charset="0"/>
            </a:endParaRPr>
          </a:p>
          <a:p>
            <a:r>
              <a:rPr lang="es-ES" sz="2800" dirty="0" smtClean="0">
                <a:latin typeface="Arial" panose="020B0604020202020204" pitchFamily="34" charset="0"/>
                <a:cs typeface="Arial" panose="020B0604020202020204" pitchFamily="34" charset="0"/>
              </a:rPr>
              <a:t>Filtros UV: canfenos, </a:t>
            </a:r>
            <a:r>
              <a:rPr lang="es-ES" sz="2800" dirty="0" err="1" smtClean="0">
                <a:latin typeface="Arial" panose="020B0604020202020204" pitchFamily="34" charset="0"/>
                <a:cs typeface="Arial" panose="020B0604020202020204" pitchFamily="34" charset="0"/>
              </a:rPr>
              <a:t>oxicinamatos</a:t>
            </a:r>
            <a:endParaRPr lang="es-ES" sz="2800" dirty="0" smtClean="0">
              <a:latin typeface="Arial" panose="020B0604020202020204" pitchFamily="34" charset="0"/>
              <a:cs typeface="Arial" panose="020B0604020202020204" pitchFamily="34" charset="0"/>
            </a:endParaRPr>
          </a:p>
          <a:p>
            <a:r>
              <a:rPr lang="es-ES" sz="2800" dirty="0" err="1" smtClean="0">
                <a:latin typeface="Arial" panose="020B0604020202020204" pitchFamily="34" charset="0"/>
                <a:cs typeface="Arial" panose="020B0604020202020204" pitchFamily="34" charset="0"/>
              </a:rPr>
              <a:t>Ftalatos</a:t>
            </a:r>
            <a:endParaRPr lang="es-ES" sz="2800" dirty="0" smtClean="0">
              <a:latin typeface="Arial" panose="020B0604020202020204" pitchFamily="34" charset="0"/>
              <a:cs typeface="Arial" panose="020B0604020202020204" pitchFamily="34" charset="0"/>
            </a:endParaRPr>
          </a:p>
          <a:p>
            <a:r>
              <a:rPr lang="es-ES" sz="2800" dirty="0" err="1" smtClean="0">
                <a:latin typeface="Arial" panose="020B0604020202020204" pitchFamily="34" charset="0"/>
                <a:cs typeface="Arial" panose="020B0604020202020204" pitchFamily="34" charset="0"/>
              </a:rPr>
              <a:t>Perflurados</a:t>
            </a:r>
            <a:endParaRPr lang="es-ES" sz="2800" dirty="0" smtClean="0">
              <a:latin typeface="Arial" panose="020B0604020202020204" pitchFamily="34" charset="0"/>
              <a:cs typeface="Arial" panose="020B0604020202020204" pitchFamily="34" charset="0"/>
            </a:endParaRPr>
          </a:p>
          <a:p>
            <a:r>
              <a:rPr lang="es-ES" sz="2800" dirty="0" err="1" smtClean="0">
                <a:latin typeface="Arial" panose="020B0604020202020204" pitchFamily="34" charset="0"/>
                <a:cs typeface="Arial" panose="020B0604020202020204" pitchFamily="34" charset="0"/>
              </a:rPr>
              <a:t>Polibromados</a:t>
            </a:r>
            <a:endParaRPr lang="es-ES" sz="2800" dirty="0" smtClean="0">
              <a:latin typeface="Arial" panose="020B0604020202020204" pitchFamily="34" charset="0"/>
              <a:cs typeface="Arial" panose="020B0604020202020204" pitchFamily="34" charset="0"/>
            </a:endParaRPr>
          </a:p>
          <a:p>
            <a:r>
              <a:rPr lang="es-ES" sz="2800" dirty="0" smtClean="0">
                <a:latin typeface="Arial" panose="020B0604020202020204" pitchFamily="34" charset="0"/>
                <a:cs typeface="Arial" panose="020B0604020202020204" pitchFamily="34" charset="0"/>
              </a:rPr>
              <a:t>Derivados </a:t>
            </a:r>
            <a:r>
              <a:rPr lang="es-ES" sz="2800" dirty="0" err="1" smtClean="0">
                <a:latin typeface="Arial" panose="020B0604020202020204" pitchFamily="34" charset="0"/>
                <a:cs typeface="Arial" panose="020B0604020202020204" pitchFamily="34" charset="0"/>
              </a:rPr>
              <a:t>estánicos</a:t>
            </a:r>
            <a:endParaRPr lang="es-ES" sz="2800" dirty="0" smtClean="0">
              <a:latin typeface="Arial" panose="020B0604020202020204" pitchFamily="34" charset="0"/>
              <a:cs typeface="Arial" panose="020B0604020202020204" pitchFamily="34" charset="0"/>
            </a:endParaRPr>
          </a:p>
          <a:p>
            <a:r>
              <a:rPr lang="es-ES" sz="2800" dirty="0" err="1" smtClean="0">
                <a:latin typeface="Arial" panose="020B0604020202020204" pitchFamily="34" charset="0"/>
                <a:cs typeface="Arial" panose="020B0604020202020204" pitchFamily="34" charset="0"/>
              </a:rPr>
              <a:t>Dimeticonas</a:t>
            </a:r>
            <a:endParaRPr lang="es-ES" sz="2800" dirty="0" smtClean="0">
              <a:latin typeface="Arial" panose="020B0604020202020204" pitchFamily="34" charset="0"/>
              <a:cs typeface="Arial" panose="020B0604020202020204" pitchFamily="34" charset="0"/>
            </a:endParaRPr>
          </a:p>
          <a:p>
            <a:r>
              <a:rPr lang="es-ES" sz="2800" dirty="0" err="1" smtClean="0">
                <a:latin typeface="Arial" panose="020B0604020202020204" pitchFamily="34" charset="0"/>
                <a:cs typeface="Arial" panose="020B0604020202020204" pitchFamily="34" charset="0"/>
              </a:rPr>
              <a:t>Alquilfenoles</a:t>
            </a:r>
            <a:endParaRPr lang="es-ES" sz="2800" dirty="0" smtClean="0">
              <a:latin typeface="Arial" panose="020B0604020202020204" pitchFamily="34" charset="0"/>
              <a:cs typeface="Arial" panose="020B0604020202020204" pitchFamily="34" charset="0"/>
            </a:endParaRPr>
          </a:p>
          <a:p>
            <a:endParaRPr lang="es-ES" sz="3600" dirty="0" smtClean="0">
              <a:latin typeface="Arial" panose="020B0604020202020204" pitchFamily="34" charset="0"/>
              <a:cs typeface="Arial" panose="020B0604020202020204" pitchFamily="34" charset="0"/>
            </a:endParaRPr>
          </a:p>
          <a:p>
            <a:r>
              <a:rPr lang="es-ES" sz="3600" b="1" dirty="0" smtClean="0">
                <a:solidFill>
                  <a:srgbClr val="FF0000"/>
                </a:solidFill>
                <a:latin typeface="Arial" panose="020B0604020202020204" pitchFamily="34" charset="0"/>
                <a:cs typeface="Arial" panose="020B0604020202020204" pitchFamily="34" charset="0"/>
              </a:rPr>
              <a:t>600/144.000</a:t>
            </a:r>
          </a:p>
          <a:p>
            <a:endParaRPr lang="es-ES" sz="3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87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Imagen 3" descr="http://www.recyclenow.org/plastic_pet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6" y="471488"/>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Imagen 4" descr="http://www.recyclenow.org/plastic_hdp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6" y="1400175"/>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Imagen 9" descr="http://www.recyclenow.org/plastic_other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26" y="5857876"/>
            <a:ext cx="5810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Imagen 8" descr="http://www.recyclenow.org/plastic_ps6.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25" y="5000625"/>
            <a:ext cx="5905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Imagen 7" descr="http://www.recyclenow.org/plastic_pp5.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1" y="4114800"/>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Imagen 6" descr="http://www.recyclenow.org/plastic_ldpe4.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4126" y="3186113"/>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Imagen 5" descr="http://www.recyclenow.org/plastic_pvc3.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4126" y="2328863"/>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1" name="8 CuadroTexto"/>
          <p:cNvSpPr txBox="1">
            <a:spLocks noChangeArrowheads="1"/>
          </p:cNvSpPr>
          <p:nvPr/>
        </p:nvSpPr>
        <p:spPr bwMode="auto">
          <a:xfrm>
            <a:off x="3452813" y="642939"/>
            <a:ext cx="603885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s-ES" altLang="es-ES" sz="1800">
                <a:cs typeface="Arial" panose="020B0604020202020204" pitchFamily="34" charset="0"/>
              </a:rPr>
              <a:t>Poli-etileno tereftalato		</a:t>
            </a:r>
            <a:r>
              <a:rPr lang="es-ES" altLang="es-ES" sz="2800" b="1">
                <a:cs typeface="Arial" panose="020B0604020202020204" pitchFamily="34" charset="0"/>
              </a:rPr>
              <a:t>CLASIFICACION </a:t>
            </a:r>
          </a:p>
          <a:p>
            <a:pPr eaLnBrk="1">
              <a:lnSpc>
                <a:spcPct val="93000"/>
              </a:lnSpc>
              <a:spcBef>
                <a:spcPct val="0"/>
              </a:spcBef>
              <a:buClr>
                <a:srgbClr val="000000"/>
              </a:buClr>
              <a:buSzPct val="45000"/>
              <a:buFont typeface="Wingdings" panose="05000000000000000000" pitchFamily="2" charset="2"/>
              <a:buNone/>
            </a:pPr>
            <a:r>
              <a:rPr lang="es-ES" altLang="es-ES" sz="2800" b="1">
                <a:cs typeface="Arial" panose="020B0604020202020204" pitchFamily="34" charset="0"/>
              </a:rPr>
              <a:t>						    PLASTICOS</a:t>
            </a:r>
          </a:p>
        </p:txBody>
      </p:sp>
      <p:sp>
        <p:nvSpPr>
          <p:cNvPr id="100362" name="9 CuadroTexto"/>
          <p:cNvSpPr txBox="1">
            <a:spLocks noChangeArrowheads="1"/>
          </p:cNvSpPr>
          <p:nvPr/>
        </p:nvSpPr>
        <p:spPr bwMode="auto">
          <a:xfrm>
            <a:off x="3452814" y="1416050"/>
            <a:ext cx="31718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s-ES" altLang="es-ES" sz="1800">
                <a:cs typeface="Arial" panose="020B0604020202020204" pitchFamily="34" charset="0"/>
              </a:rPr>
              <a:t>Poli-etileno  de alta densidad</a:t>
            </a:r>
          </a:p>
        </p:txBody>
      </p:sp>
      <p:sp>
        <p:nvSpPr>
          <p:cNvPr id="100363" name="10 CuadroTexto"/>
          <p:cNvSpPr txBox="1">
            <a:spLocks noChangeArrowheads="1"/>
          </p:cNvSpPr>
          <p:nvPr/>
        </p:nvSpPr>
        <p:spPr bwMode="auto">
          <a:xfrm>
            <a:off x="3452814" y="2416176"/>
            <a:ext cx="22304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s-ES" altLang="es-ES" sz="1800">
                <a:cs typeface="Arial" panose="020B0604020202020204" pitchFamily="34" charset="0"/>
              </a:rPr>
              <a:t>Cloruro de polivinilo</a:t>
            </a:r>
          </a:p>
        </p:txBody>
      </p:sp>
      <p:sp>
        <p:nvSpPr>
          <p:cNvPr id="100364" name="11 CuadroTexto"/>
          <p:cNvSpPr txBox="1">
            <a:spLocks noChangeArrowheads="1"/>
          </p:cNvSpPr>
          <p:nvPr/>
        </p:nvSpPr>
        <p:spPr bwMode="auto">
          <a:xfrm>
            <a:off x="3432175" y="3284539"/>
            <a:ext cx="22923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s-ES" altLang="es-ES" sz="1800">
                <a:cs typeface="Arial" panose="020B0604020202020204" pitchFamily="34" charset="0"/>
              </a:rPr>
              <a:t>Poli-etileno  de baja </a:t>
            </a:r>
          </a:p>
          <a:p>
            <a:pPr eaLnBrk="1">
              <a:lnSpc>
                <a:spcPct val="93000"/>
              </a:lnSpc>
              <a:spcBef>
                <a:spcPct val="0"/>
              </a:spcBef>
              <a:buClr>
                <a:srgbClr val="000000"/>
              </a:buClr>
              <a:buSzPct val="45000"/>
              <a:buFont typeface="Wingdings" panose="05000000000000000000" pitchFamily="2" charset="2"/>
              <a:buNone/>
            </a:pPr>
            <a:r>
              <a:rPr lang="es-ES" altLang="es-ES" sz="1800">
                <a:cs typeface="Arial" panose="020B0604020202020204" pitchFamily="34" charset="0"/>
              </a:rPr>
              <a:t>densidad</a:t>
            </a:r>
          </a:p>
        </p:txBody>
      </p:sp>
      <p:sp>
        <p:nvSpPr>
          <p:cNvPr id="100365" name="12 CuadroTexto"/>
          <p:cNvSpPr txBox="1">
            <a:spLocks noChangeArrowheads="1"/>
          </p:cNvSpPr>
          <p:nvPr/>
        </p:nvSpPr>
        <p:spPr bwMode="auto">
          <a:xfrm>
            <a:off x="3452814" y="4357689"/>
            <a:ext cx="15319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s-ES" altLang="es-ES" sz="1800">
                <a:cs typeface="Arial" panose="020B0604020202020204" pitchFamily="34" charset="0"/>
              </a:rPr>
              <a:t>Polipropileno</a:t>
            </a:r>
          </a:p>
        </p:txBody>
      </p:sp>
      <p:sp>
        <p:nvSpPr>
          <p:cNvPr id="100366" name="13 CuadroTexto"/>
          <p:cNvSpPr txBox="1">
            <a:spLocks noChangeArrowheads="1"/>
          </p:cNvSpPr>
          <p:nvPr/>
        </p:nvSpPr>
        <p:spPr bwMode="auto">
          <a:xfrm>
            <a:off x="3452814" y="5202239"/>
            <a:ext cx="14001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s-ES" altLang="es-ES" sz="1800">
                <a:cs typeface="Arial" panose="020B0604020202020204" pitchFamily="34" charset="0"/>
              </a:rPr>
              <a:t>Poliestireno</a:t>
            </a:r>
          </a:p>
        </p:txBody>
      </p:sp>
      <p:sp>
        <p:nvSpPr>
          <p:cNvPr id="100367" name="14 CuadroTexto"/>
          <p:cNvSpPr txBox="1">
            <a:spLocks noChangeArrowheads="1"/>
          </p:cNvSpPr>
          <p:nvPr/>
        </p:nvSpPr>
        <p:spPr bwMode="auto">
          <a:xfrm>
            <a:off x="3452814" y="6059489"/>
            <a:ext cx="75088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s-ES" altLang="es-ES" sz="1800">
                <a:cs typeface="Arial" panose="020B0604020202020204" pitchFamily="34" charset="0"/>
              </a:rPr>
              <a:t>Otros</a:t>
            </a:r>
          </a:p>
        </p:txBody>
      </p:sp>
      <p:pic>
        <p:nvPicPr>
          <p:cNvPr id="100368" name="Picture 2" descr="http://www.sciencesclub.com/sciencesclub/wp-content/uploads/2012/02/ler4597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2625" y="1928813"/>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363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2" name="Picture 2" descr="baby bo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88" y="285750"/>
            <a:ext cx="3941762"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2" descr="baby bot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260350"/>
            <a:ext cx="3941763"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Rectangle 3"/>
          <p:cNvSpPr>
            <a:spLocks noChangeArrowheads="1"/>
          </p:cNvSpPr>
          <p:nvPr/>
        </p:nvSpPr>
        <p:spPr bwMode="auto">
          <a:xfrm>
            <a:off x="2066926" y="1700214"/>
            <a:ext cx="8308975"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0" tIns="152337" rIns="91430" bIns="38084" anchor="ctr">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93000"/>
              </a:lnSpc>
              <a:spcBef>
                <a:spcPct val="0"/>
              </a:spcBef>
              <a:buClr>
                <a:srgbClr val="000000"/>
              </a:buClr>
              <a:buSzPct val="45000"/>
              <a:buFont typeface="Wingdings" panose="05000000000000000000" pitchFamily="2" charset="2"/>
              <a:buNone/>
            </a:pPr>
            <a:r>
              <a:rPr lang="en-US" altLang="es-ES" sz="1000" b="1">
                <a:latin typeface="Times New Roman" panose="02020603050405020304" pitchFamily="18" charset="0"/>
                <a:cs typeface="Times New Roman" panose="02020603050405020304" pitchFamily="18" charset="0"/>
              </a:rPr>
              <a:t>News Release</a:t>
            </a:r>
            <a:endParaRPr lang="es-ES" altLang="es-ES" sz="1000" b="1">
              <a:latin typeface="Times New Roman" panose="02020603050405020304" pitchFamily="18" charset="0"/>
              <a:cs typeface="Times New Roman" panose="02020603050405020304" pitchFamily="18" charset="0"/>
            </a:endParaRPr>
          </a:p>
          <a:p>
            <a:pPr algn="r">
              <a:lnSpc>
                <a:spcPct val="93000"/>
              </a:lnSpc>
              <a:spcBef>
                <a:spcPct val="0"/>
              </a:spcBef>
              <a:buClr>
                <a:srgbClr val="000000"/>
              </a:buClr>
              <a:buSzPct val="45000"/>
              <a:buFont typeface="Wingdings" panose="05000000000000000000" pitchFamily="2" charset="2"/>
              <a:buNone/>
            </a:pPr>
            <a:r>
              <a:rPr lang="en-US" altLang="es-ES" sz="600">
                <a:latin typeface="Times New Roman" panose="02020603050405020304" pitchFamily="18" charset="0"/>
                <a:cs typeface="Times New Roman" panose="02020603050405020304" pitchFamily="18" charset="0"/>
              </a:rPr>
              <a:t>2008-59</a:t>
            </a:r>
            <a:br>
              <a:rPr lang="en-US" altLang="es-ES" sz="600">
                <a:latin typeface="Times New Roman" panose="02020603050405020304" pitchFamily="18" charset="0"/>
                <a:cs typeface="Times New Roman" panose="02020603050405020304" pitchFamily="18" charset="0"/>
              </a:rPr>
            </a:br>
            <a:r>
              <a:rPr lang="en-US" altLang="es-ES" sz="600">
                <a:latin typeface="Times New Roman" panose="02020603050405020304" pitchFamily="18" charset="0"/>
                <a:cs typeface="Times New Roman" panose="02020603050405020304" pitchFamily="18" charset="0"/>
              </a:rPr>
              <a:t>April 18, 2008</a:t>
            </a:r>
            <a:br>
              <a:rPr lang="en-US" altLang="es-ES" sz="600">
                <a:latin typeface="Times New Roman" panose="02020603050405020304" pitchFamily="18" charset="0"/>
                <a:cs typeface="Times New Roman" panose="02020603050405020304" pitchFamily="18" charset="0"/>
              </a:rPr>
            </a:br>
            <a:r>
              <a:rPr lang="en-US" altLang="es-ES" sz="600">
                <a:latin typeface="Times New Roman" panose="02020603050405020304" pitchFamily="18" charset="0"/>
                <a:cs typeface="Times New Roman" panose="02020603050405020304" pitchFamily="18" charset="0"/>
              </a:rPr>
              <a:t>For immediate release</a:t>
            </a:r>
            <a:endParaRPr lang="es-ES" altLang="es-ES" sz="600" b="1" i="1">
              <a:latin typeface="Cambria" panose="02040503050406030204" pitchFamily="18" charset="0"/>
              <a:cs typeface="Times New Roman" panose="02020603050405020304" pitchFamily="18" charset="0"/>
            </a:endParaRPr>
          </a:p>
          <a:p>
            <a:pPr algn="r">
              <a:lnSpc>
                <a:spcPct val="93000"/>
              </a:lnSpc>
              <a:spcBef>
                <a:spcPct val="0"/>
              </a:spcBef>
              <a:buClr>
                <a:srgbClr val="000000"/>
              </a:buClr>
              <a:buSzPct val="45000"/>
              <a:buFont typeface="Wingdings" panose="05000000000000000000" pitchFamily="2" charset="2"/>
              <a:buNone/>
            </a:pPr>
            <a:endParaRPr lang="en-US" altLang="es-ES" sz="1800" b="1" i="1">
              <a:latin typeface="Cambria" panose="02040503050406030204" pitchFamily="18" charset="0"/>
              <a:cs typeface="Times New Roman" panose="02020603050405020304" pitchFamily="18" charset="0"/>
            </a:endParaRPr>
          </a:p>
          <a:p>
            <a:pPr algn="r">
              <a:lnSpc>
                <a:spcPct val="93000"/>
              </a:lnSpc>
              <a:spcBef>
                <a:spcPct val="0"/>
              </a:spcBef>
              <a:buClr>
                <a:srgbClr val="000000"/>
              </a:buClr>
              <a:buSzPct val="45000"/>
              <a:buFont typeface="Wingdings" panose="05000000000000000000" pitchFamily="2" charset="2"/>
              <a:buNone/>
            </a:pPr>
            <a:r>
              <a:rPr lang="en-US" altLang="es-ES" sz="1800" b="1" i="1">
                <a:latin typeface="Cambria" panose="02040503050406030204" pitchFamily="18" charset="0"/>
                <a:cs typeface="Times New Roman" panose="02020603050405020304" pitchFamily="18" charset="0"/>
              </a:rPr>
              <a:t>Government of Canada Takes Action on </a:t>
            </a:r>
          </a:p>
          <a:p>
            <a:pPr algn="r">
              <a:lnSpc>
                <a:spcPct val="93000"/>
              </a:lnSpc>
              <a:spcBef>
                <a:spcPct val="0"/>
              </a:spcBef>
              <a:buClr>
                <a:srgbClr val="000000"/>
              </a:buClr>
              <a:buSzPct val="45000"/>
              <a:buFont typeface="Wingdings" panose="05000000000000000000" pitchFamily="2" charset="2"/>
              <a:buNone/>
            </a:pPr>
            <a:r>
              <a:rPr lang="en-US" altLang="es-ES" sz="1800" b="1" i="1">
                <a:latin typeface="Cambria" panose="02040503050406030204" pitchFamily="18" charset="0"/>
                <a:cs typeface="Times New Roman" panose="02020603050405020304" pitchFamily="18" charset="0"/>
              </a:rPr>
              <a:t>Another Chemical of Concern: Bisphenol A</a:t>
            </a:r>
            <a:endParaRPr lang="es-ES" altLang="es-ES" sz="1800" b="1" i="1">
              <a:latin typeface="Cambria" panose="02040503050406030204" pitchFamily="18" charset="0"/>
              <a:cs typeface="Times New Roman" panose="02020603050405020304" pitchFamily="18" charset="0"/>
            </a:endParaRPr>
          </a:p>
          <a:p>
            <a:pPr algn="r">
              <a:lnSpc>
                <a:spcPct val="93000"/>
              </a:lnSpc>
              <a:spcBef>
                <a:spcPct val="0"/>
              </a:spcBef>
              <a:buClr>
                <a:srgbClr val="000000"/>
              </a:buClr>
              <a:buSzPct val="45000"/>
              <a:buFont typeface="Wingdings" panose="05000000000000000000" pitchFamily="2" charset="2"/>
              <a:buNone/>
            </a:pPr>
            <a:endParaRPr lang="en-US" altLang="es-ES" sz="1000" b="1">
              <a:latin typeface="Times New Roman" panose="02020603050405020304" pitchFamily="18" charset="0"/>
              <a:cs typeface="Times New Roman" panose="02020603050405020304" pitchFamily="18" charset="0"/>
            </a:endParaRPr>
          </a:p>
          <a:p>
            <a:pPr algn="r">
              <a:lnSpc>
                <a:spcPct val="93000"/>
              </a:lnSpc>
              <a:spcBef>
                <a:spcPct val="0"/>
              </a:spcBef>
              <a:buClr>
                <a:srgbClr val="000000"/>
              </a:buClr>
              <a:buSzPct val="45000"/>
              <a:buFont typeface="Wingdings" panose="05000000000000000000" pitchFamily="2" charset="2"/>
              <a:buNone/>
            </a:pPr>
            <a:endParaRPr lang="en-US" altLang="es-ES" sz="1000" b="1">
              <a:latin typeface="Times New Roman" panose="02020603050405020304" pitchFamily="18" charset="0"/>
              <a:cs typeface="Times New Roman" panose="02020603050405020304" pitchFamily="18" charset="0"/>
            </a:endParaRPr>
          </a:p>
          <a:p>
            <a:pPr algn="r">
              <a:lnSpc>
                <a:spcPct val="93000"/>
              </a:lnSpc>
              <a:spcBef>
                <a:spcPct val="0"/>
              </a:spcBef>
              <a:buClr>
                <a:srgbClr val="000000"/>
              </a:buClr>
              <a:buSzPct val="45000"/>
              <a:buFont typeface="Wingdings" panose="05000000000000000000" pitchFamily="2" charset="2"/>
              <a:buNone/>
            </a:pPr>
            <a:r>
              <a:rPr lang="en-US" altLang="es-ES" sz="800" b="1">
                <a:latin typeface="Times New Roman" panose="02020603050405020304" pitchFamily="18" charset="0"/>
                <a:cs typeface="Times New Roman" panose="02020603050405020304" pitchFamily="18" charset="0"/>
              </a:rPr>
              <a:t>OTTAWA</a:t>
            </a:r>
            <a:r>
              <a:rPr lang="en-US" altLang="es-ES" sz="800">
                <a:latin typeface="Times New Roman" panose="02020603050405020304" pitchFamily="18" charset="0"/>
                <a:cs typeface="Times New Roman" panose="02020603050405020304" pitchFamily="18" charset="0"/>
              </a:rPr>
              <a:t> - The Honourable Tony Clement, Minister of Health, and the Honourable John Baird, Minister of the Environment, today announced that the Government is taking action to protectthe health of Canadians and the environment from another chemical of concern.</a:t>
            </a:r>
            <a:endParaRPr lang="en-US" altLang="es-ES" sz="800">
              <a:latin typeface="Times New Roman" panose="02020603050405020304" pitchFamily="18" charset="0"/>
            </a:endParaRPr>
          </a:p>
        </p:txBody>
      </p:sp>
      <p:sp>
        <p:nvSpPr>
          <p:cNvPr id="587781" name="Rectangle 5"/>
          <p:cNvSpPr>
            <a:spLocks noChangeArrowheads="1"/>
          </p:cNvSpPr>
          <p:nvPr/>
        </p:nvSpPr>
        <p:spPr bwMode="auto">
          <a:xfrm>
            <a:off x="2060575" y="4149725"/>
            <a:ext cx="8242300" cy="1208088"/>
          </a:xfrm>
          <a:prstGeom prst="rect">
            <a:avLst/>
          </a:prstGeom>
          <a:noFill/>
          <a:ln w="12700">
            <a:noFill/>
            <a:miter lim="800000"/>
            <a:headEnd/>
            <a:tailEnd/>
          </a:ln>
          <a:effectLst>
            <a:prstShdw prst="shdw17" dist="17961" dir="2700000">
              <a:schemeClr val="accent1">
                <a:gamma/>
                <a:shade val="60000"/>
                <a:invGamma/>
              </a:schemeClr>
            </a:prstShdw>
          </a:effectLst>
        </p:spPr>
        <p:txBody>
          <a:bodyPr wrap="none" lIns="0" tIns="0" rIns="0" bIns="0" anchor="ctr">
            <a:spAutoFit/>
          </a:bodyPr>
          <a:lstStyle/>
          <a:p>
            <a:pPr algn="r" defTabSz="828675">
              <a:lnSpc>
                <a:spcPct val="93000"/>
              </a:lnSpc>
              <a:buClr>
                <a:srgbClr val="000000"/>
              </a:buClr>
              <a:buSzPct val="45000"/>
              <a:defRPr/>
            </a:pPr>
            <a:r>
              <a:rPr lang="es-ES_tradnl" sz="2800" b="1">
                <a:latin typeface="Arial" charset="0"/>
                <a:cs typeface="Arial" charset="0"/>
              </a:rPr>
              <a:t>European Commission: EU Ban on Bisphenol A </a:t>
            </a:r>
          </a:p>
          <a:p>
            <a:pPr algn="r" defTabSz="828675">
              <a:lnSpc>
                <a:spcPct val="93000"/>
              </a:lnSpc>
              <a:buClr>
                <a:srgbClr val="000000"/>
              </a:buClr>
              <a:buSzPct val="45000"/>
              <a:defRPr/>
            </a:pPr>
            <a:r>
              <a:rPr lang="es-ES_tradnl" sz="2800" b="1">
                <a:latin typeface="Arial" charset="0"/>
                <a:cs typeface="Arial" charset="0"/>
              </a:rPr>
              <a:t>in Baby Bottles in 2011</a:t>
            </a:r>
          </a:p>
          <a:p>
            <a:pPr algn="r" defTabSz="828675">
              <a:lnSpc>
                <a:spcPct val="93000"/>
              </a:lnSpc>
              <a:buClr>
                <a:srgbClr val="000000"/>
              </a:buClr>
              <a:buSzPct val="45000"/>
              <a:defRPr/>
            </a:pPr>
            <a:endParaRPr lang="es-ES_tradnl" sz="2800">
              <a:latin typeface="Arial" charset="0"/>
            </a:endParaRPr>
          </a:p>
        </p:txBody>
      </p:sp>
      <p:sp>
        <p:nvSpPr>
          <p:cNvPr id="102406" name="Rectangle 6"/>
          <p:cNvSpPr>
            <a:spLocks noChangeArrowheads="1"/>
          </p:cNvSpPr>
          <p:nvPr/>
        </p:nvSpPr>
        <p:spPr bwMode="auto">
          <a:xfrm>
            <a:off x="7319963" y="5400676"/>
            <a:ext cx="2043112" cy="519113"/>
          </a:xfrm>
          <a:prstGeom prst="rect">
            <a:avLst/>
          </a:prstGeom>
          <a:solidFill>
            <a:srgbClr val="145077"/>
          </a:solidFill>
          <a:ln>
            <a:noFill/>
          </a:ln>
          <a:effectLst>
            <a:prstShdw prst="shdw17" dist="17961" dir="2700000">
              <a:srgbClr val="0C3047"/>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3000"/>
              </a:lnSpc>
              <a:spcBef>
                <a:spcPct val="0"/>
              </a:spcBef>
              <a:buClr>
                <a:srgbClr val="000000"/>
              </a:buClr>
              <a:buSzPct val="45000"/>
              <a:buFont typeface="Wingdings" panose="05000000000000000000" pitchFamily="2" charset="2"/>
              <a:buNone/>
            </a:pPr>
            <a:r>
              <a:rPr lang="es-ES_tradnl" altLang="es-ES" sz="1800" b="1">
                <a:solidFill>
                  <a:srgbClr val="FFFFFF"/>
                </a:solidFill>
                <a:cs typeface="Arial" panose="020B0604020202020204" pitchFamily="34" charset="0"/>
              </a:rPr>
              <a:t>26 November 2010</a:t>
            </a:r>
          </a:p>
          <a:p>
            <a:pPr algn="ctr">
              <a:lnSpc>
                <a:spcPct val="93000"/>
              </a:lnSpc>
              <a:spcBef>
                <a:spcPct val="0"/>
              </a:spcBef>
              <a:buClr>
                <a:srgbClr val="000000"/>
              </a:buClr>
              <a:buSzPct val="45000"/>
              <a:buFont typeface="Wingdings" panose="05000000000000000000" pitchFamily="2" charset="2"/>
              <a:buNone/>
            </a:pPr>
            <a:r>
              <a:rPr lang="es-ES_tradnl" altLang="es-ES" sz="1800" b="1">
                <a:solidFill>
                  <a:srgbClr val="FFFFFF"/>
                </a:solidFill>
                <a:cs typeface="Arial" panose="020B0604020202020204" pitchFamily="34" charset="0"/>
              </a:rPr>
              <a:t>30 June 2011 </a:t>
            </a:r>
            <a:endParaRPr lang="es-ES_tradnl" altLang="es-ES" sz="1800">
              <a:cs typeface="Arial" panose="020B0604020202020204" pitchFamily="34" charset="0"/>
            </a:endParaRPr>
          </a:p>
        </p:txBody>
      </p:sp>
      <p:pic>
        <p:nvPicPr>
          <p:cNvPr id="543751" name="Picture 7" descr="bpa free babay bot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92195">
            <a:off x="3214689" y="1504950"/>
            <a:ext cx="5761037"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Imagen 9" descr="http://www.recyclenow.org/plastic_other7.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8351" y="214314"/>
            <a:ext cx="5810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77091" y="5994400"/>
            <a:ext cx="1188018" cy="830997"/>
          </a:xfrm>
          <a:prstGeom prst="rect">
            <a:avLst/>
          </a:prstGeom>
          <a:noFill/>
        </p:spPr>
        <p:txBody>
          <a:bodyPr wrap="none" rtlCol="0">
            <a:spAutoFit/>
          </a:bodyPr>
          <a:lstStyle/>
          <a:p>
            <a:r>
              <a:rPr lang="es-ES" sz="4800" b="1" dirty="0" smtClean="0">
                <a:solidFill>
                  <a:srgbClr val="FF0000"/>
                </a:solidFill>
              </a:rPr>
              <a:t>BPA</a:t>
            </a:r>
            <a:endParaRPr lang="es-ES" sz="4800" b="1" dirty="0">
              <a:solidFill>
                <a:srgbClr val="FF0000"/>
              </a:solidFill>
            </a:endParaRPr>
          </a:p>
        </p:txBody>
      </p:sp>
    </p:spTree>
    <p:extLst>
      <p:ext uri="{BB962C8B-B14F-4D97-AF65-F5344CB8AC3E}">
        <p14:creationId xmlns:p14="http://schemas.microsoft.com/office/powerpoint/2010/main" val="35734511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43751"/>
                                        </p:tgtEl>
                                        <p:attrNameLst>
                                          <p:attrName>style.visibility</p:attrName>
                                        </p:attrNameLst>
                                      </p:cBhvr>
                                      <p:to>
                                        <p:strVal val="visible"/>
                                      </p:to>
                                    </p:set>
                                    <p:animEffect transition="in" filter="blinds(horizontal)">
                                      <p:cBhvr>
                                        <p:cTn id="7" dur="500"/>
                                        <p:tgtEl>
                                          <p:spTgt spid="5437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27200" y="407267"/>
            <a:ext cx="8534399" cy="5902920"/>
          </a:xfrm>
          <a:prstGeom prst="rect">
            <a:avLst/>
          </a:prstGeom>
        </p:spPr>
      </p:pic>
    </p:spTree>
    <p:extLst>
      <p:ext uri="{BB962C8B-B14F-4D97-AF65-F5344CB8AC3E}">
        <p14:creationId xmlns:p14="http://schemas.microsoft.com/office/powerpoint/2010/main" val="22189998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40" name="Picture 8" descr="lat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9" y="2908300"/>
            <a:ext cx="5545137"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6"/>
          <p:cNvSpPr>
            <a:spLocks noChangeArrowheads="1"/>
          </p:cNvSpPr>
          <p:nvPr/>
        </p:nvSpPr>
        <p:spPr bwMode="auto">
          <a:xfrm>
            <a:off x="1774826" y="0"/>
            <a:ext cx="89646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n-US" altLang="es-ES" sz="2800">
                <a:cs typeface="Arial" panose="020B0604020202020204" pitchFamily="34" charset="0"/>
              </a:rPr>
              <a:t>Exposición a bisfenoles</a:t>
            </a:r>
          </a:p>
          <a:p>
            <a:pPr eaLnBrk="1">
              <a:lnSpc>
                <a:spcPct val="93000"/>
              </a:lnSpc>
              <a:spcBef>
                <a:spcPct val="0"/>
              </a:spcBef>
              <a:buClr>
                <a:srgbClr val="000000"/>
              </a:buClr>
              <a:buSzPct val="45000"/>
              <a:buFont typeface="Wingdings" panose="05000000000000000000" pitchFamily="2" charset="2"/>
              <a:buNone/>
            </a:pPr>
            <a:r>
              <a:rPr lang="en-US" altLang="es-ES" sz="2800">
                <a:cs typeface="Arial" panose="020B0604020202020204" pitchFamily="34" charset="0"/>
              </a:rPr>
              <a:t>Latas con recubrimiento interior (envases alimentarios)</a:t>
            </a:r>
          </a:p>
        </p:txBody>
      </p:sp>
      <p:pic>
        <p:nvPicPr>
          <p:cNvPr id="1044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1412875"/>
            <a:ext cx="67960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3068638"/>
            <a:ext cx="2984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5798" name="Picture 6" descr="free bpa ftala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216705">
            <a:off x="3719513" y="1282700"/>
            <a:ext cx="44767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p:cNvSpPr txBox="1"/>
          <p:nvPr/>
        </p:nvSpPr>
        <p:spPr>
          <a:xfrm>
            <a:off x="277091" y="5994400"/>
            <a:ext cx="1188018" cy="830997"/>
          </a:xfrm>
          <a:prstGeom prst="rect">
            <a:avLst/>
          </a:prstGeom>
          <a:noFill/>
        </p:spPr>
        <p:txBody>
          <a:bodyPr wrap="none" rtlCol="0">
            <a:spAutoFit/>
          </a:bodyPr>
          <a:lstStyle/>
          <a:p>
            <a:r>
              <a:rPr lang="es-ES" sz="4800" b="1" dirty="0" smtClean="0">
                <a:solidFill>
                  <a:srgbClr val="FF0000"/>
                </a:solidFill>
              </a:rPr>
              <a:t>BPA</a:t>
            </a:r>
            <a:endParaRPr lang="es-ES" sz="4800" b="1" dirty="0">
              <a:solidFill>
                <a:srgbClr val="FF0000"/>
              </a:solidFill>
            </a:endParaRPr>
          </a:p>
        </p:txBody>
      </p:sp>
    </p:spTree>
    <p:extLst>
      <p:ext uri="{BB962C8B-B14F-4D97-AF65-F5344CB8AC3E}">
        <p14:creationId xmlns:p14="http://schemas.microsoft.com/office/powerpoint/2010/main" val="2911636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8840"/>
                                        </p:tgtEl>
                                        <p:attrNameLst>
                                          <p:attrName>style.visibility</p:attrName>
                                        </p:attrNameLst>
                                      </p:cBhvr>
                                      <p:to>
                                        <p:strVal val="visible"/>
                                      </p:to>
                                    </p:set>
                                    <p:animEffect transition="in" filter="dissolve">
                                      <p:cBhvr>
                                        <p:cTn id="7" dur="500"/>
                                        <p:tgtEl>
                                          <p:spTgt spid="2488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45798"/>
                                        </p:tgtEl>
                                        <p:attrNameLst>
                                          <p:attrName>style.visibility</p:attrName>
                                        </p:attrNameLst>
                                      </p:cBhvr>
                                      <p:to>
                                        <p:strVal val="visible"/>
                                      </p:to>
                                    </p:set>
                                    <p:animEffect transition="in" filter="blinds(horizontal)">
                                      <p:cBhvr>
                                        <p:cTn id="12" dur="500"/>
                                        <p:tgtEl>
                                          <p:spTgt spid="54579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Τίτλος 1"/>
          <p:cNvSpPr>
            <a:spLocks noGrp="1"/>
          </p:cNvSpPr>
          <p:nvPr>
            <p:ph type="title"/>
          </p:nvPr>
        </p:nvSpPr>
        <p:spPr/>
        <p:txBody>
          <a:bodyPr/>
          <a:lstStyle/>
          <a:p>
            <a:endParaRPr lang="el-GR" altLang="es-ES" smtClean="0"/>
          </a:p>
        </p:txBody>
      </p:sp>
      <p:sp>
        <p:nvSpPr>
          <p:cNvPr id="116739" name="Θέση περιεχομένου 2"/>
          <p:cNvSpPr>
            <a:spLocks noGrp="1"/>
          </p:cNvSpPr>
          <p:nvPr>
            <p:ph idx="1"/>
          </p:nvPr>
        </p:nvSpPr>
        <p:spPr/>
        <p:txBody>
          <a:bodyPr/>
          <a:lstStyle/>
          <a:p>
            <a:endParaRPr lang="es-ES" altLang="es-ES" smtClean="0"/>
          </a:p>
        </p:txBody>
      </p:sp>
      <p:pic>
        <p:nvPicPr>
          <p:cNvPr id="1167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47675"/>
            <a:ext cx="8763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277091" y="5994400"/>
            <a:ext cx="1188018" cy="830997"/>
          </a:xfrm>
          <a:prstGeom prst="rect">
            <a:avLst/>
          </a:prstGeom>
          <a:noFill/>
        </p:spPr>
        <p:txBody>
          <a:bodyPr wrap="none" rtlCol="0">
            <a:spAutoFit/>
          </a:bodyPr>
          <a:lstStyle/>
          <a:p>
            <a:r>
              <a:rPr lang="es-ES" sz="4800" b="1" dirty="0" smtClean="0">
                <a:solidFill>
                  <a:srgbClr val="FF0000"/>
                </a:solidFill>
              </a:rPr>
              <a:t>BPA</a:t>
            </a:r>
            <a:endParaRPr lang="es-ES" sz="4800" b="1" dirty="0">
              <a:solidFill>
                <a:srgbClr val="FF0000"/>
              </a:solidFill>
            </a:endParaRPr>
          </a:p>
        </p:txBody>
      </p:sp>
    </p:spTree>
    <p:extLst>
      <p:ext uri="{BB962C8B-B14F-4D97-AF65-F5344CB8AC3E}">
        <p14:creationId xmlns:p14="http://schemas.microsoft.com/office/powerpoint/2010/main" val="1074075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2"/>
          <a:srcRect/>
          <a:stretch>
            <a:fillRect/>
          </a:stretch>
        </p:blipFill>
        <p:spPr bwMode="auto">
          <a:xfrm>
            <a:off x="1666876" y="357188"/>
            <a:ext cx="8786813" cy="2374900"/>
          </a:xfrm>
          <a:prstGeom prst="rect">
            <a:avLst/>
          </a:prstGeom>
          <a:noFill/>
          <a:ln w="12700" cap="flat" cmpd="sng">
            <a:noFill/>
            <a:prstDash val="solid"/>
            <a:miter lim="800000"/>
            <a:headEnd/>
            <a:tailEnd/>
          </a:ln>
          <a:effectLst>
            <a:prstShdw prst="shdw17" dist="17961" dir="2700000">
              <a:schemeClr val="accent1">
                <a:gamma/>
                <a:shade val="60000"/>
                <a:invGamma/>
              </a:schemeClr>
            </a:prstShdw>
          </a:effectLst>
        </p:spPr>
      </p:pic>
      <p:pic>
        <p:nvPicPr>
          <p:cNvPr id="215043" name="Picture 3"/>
          <p:cNvPicPr>
            <a:picLocks noChangeAspect="1" noChangeArrowheads="1"/>
          </p:cNvPicPr>
          <p:nvPr/>
        </p:nvPicPr>
        <p:blipFill>
          <a:blip r:embed="rId3"/>
          <a:srcRect/>
          <a:stretch>
            <a:fillRect/>
          </a:stretch>
        </p:blipFill>
        <p:spPr bwMode="auto">
          <a:xfrm>
            <a:off x="1812925" y="3294063"/>
            <a:ext cx="8566150" cy="1492250"/>
          </a:xfrm>
          <a:prstGeom prst="rect">
            <a:avLst/>
          </a:prstGeom>
          <a:noFill/>
          <a:ln w="12700" cap="flat" cmpd="sng">
            <a:noFill/>
            <a:prstDash val="solid"/>
            <a:miter lim="800000"/>
            <a:headEnd/>
            <a:tailEnd/>
          </a:ln>
          <a:effectLst>
            <a:prstShdw prst="shdw17" dist="17961" dir="2700000">
              <a:schemeClr val="accent1">
                <a:gamma/>
                <a:shade val="60000"/>
                <a:invGamma/>
              </a:schemeClr>
            </a:prstShdw>
          </a:effectLst>
        </p:spPr>
      </p:pic>
      <p:sp>
        <p:nvSpPr>
          <p:cNvPr id="4" name="CuadroTexto 3"/>
          <p:cNvSpPr txBox="1"/>
          <p:nvPr/>
        </p:nvSpPr>
        <p:spPr>
          <a:xfrm>
            <a:off x="277091" y="5994400"/>
            <a:ext cx="1188018" cy="830997"/>
          </a:xfrm>
          <a:prstGeom prst="rect">
            <a:avLst/>
          </a:prstGeom>
          <a:noFill/>
        </p:spPr>
        <p:txBody>
          <a:bodyPr wrap="none" rtlCol="0">
            <a:spAutoFit/>
          </a:bodyPr>
          <a:lstStyle/>
          <a:p>
            <a:r>
              <a:rPr lang="es-ES" sz="4800" b="1" dirty="0" smtClean="0">
                <a:solidFill>
                  <a:srgbClr val="FF0000"/>
                </a:solidFill>
              </a:rPr>
              <a:t>BPA</a:t>
            </a:r>
            <a:endParaRPr lang="es-ES" sz="4800" b="1" dirty="0">
              <a:solidFill>
                <a:srgbClr val="FF0000"/>
              </a:solidFill>
            </a:endParaRPr>
          </a:p>
        </p:txBody>
      </p:sp>
    </p:spTree>
    <p:extLst>
      <p:ext uri="{BB962C8B-B14F-4D97-AF65-F5344CB8AC3E}">
        <p14:creationId xmlns:p14="http://schemas.microsoft.com/office/powerpoint/2010/main" val="1264282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2"/>
          <a:srcRect/>
          <a:stretch>
            <a:fillRect/>
          </a:stretch>
        </p:blipFill>
        <p:spPr bwMode="auto">
          <a:xfrm>
            <a:off x="1952625" y="1357313"/>
            <a:ext cx="8286750" cy="2324100"/>
          </a:xfrm>
          <a:prstGeom prst="rect">
            <a:avLst/>
          </a:prstGeom>
          <a:noFill/>
          <a:ln w="12700" cap="flat" cmpd="sng">
            <a:noFill/>
            <a:prstDash val="solid"/>
            <a:miter lim="800000"/>
            <a:headEnd/>
            <a:tailEnd/>
          </a:ln>
          <a:effectLst>
            <a:prstShdw prst="shdw17" dist="17961" dir="2700000">
              <a:schemeClr val="accent1">
                <a:gamma/>
                <a:shade val="60000"/>
                <a:invGamma/>
              </a:schemeClr>
            </a:prstShdw>
          </a:effectLst>
        </p:spPr>
      </p:pic>
      <p:sp>
        <p:nvSpPr>
          <p:cNvPr id="3" name="CuadroTexto 2"/>
          <p:cNvSpPr txBox="1"/>
          <p:nvPr/>
        </p:nvSpPr>
        <p:spPr>
          <a:xfrm>
            <a:off x="277091" y="5994400"/>
            <a:ext cx="1188018" cy="830997"/>
          </a:xfrm>
          <a:prstGeom prst="rect">
            <a:avLst/>
          </a:prstGeom>
          <a:noFill/>
        </p:spPr>
        <p:txBody>
          <a:bodyPr wrap="none" rtlCol="0">
            <a:spAutoFit/>
          </a:bodyPr>
          <a:lstStyle/>
          <a:p>
            <a:r>
              <a:rPr lang="es-ES" sz="4800" b="1" dirty="0" smtClean="0">
                <a:solidFill>
                  <a:srgbClr val="FF0000"/>
                </a:solidFill>
              </a:rPr>
              <a:t>BPA</a:t>
            </a:r>
            <a:endParaRPr lang="es-ES" sz="4800" b="1" dirty="0">
              <a:solidFill>
                <a:srgbClr val="FF0000"/>
              </a:solidFill>
            </a:endParaRPr>
          </a:p>
        </p:txBody>
      </p:sp>
    </p:spTree>
    <p:extLst>
      <p:ext uri="{BB962C8B-B14F-4D97-AF65-F5344CB8AC3E}">
        <p14:creationId xmlns:p14="http://schemas.microsoft.com/office/powerpoint/2010/main" val="46474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ecouterre.com/wp-content/uploads/2013/08/water-bottle-537x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523821">
            <a:off x="3657601" y="1600201"/>
            <a:ext cx="51149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77091" y="5994400"/>
            <a:ext cx="4631974" cy="830997"/>
          </a:xfrm>
          <a:prstGeom prst="rect">
            <a:avLst/>
          </a:prstGeom>
          <a:noFill/>
        </p:spPr>
        <p:txBody>
          <a:bodyPr wrap="none" rtlCol="0">
            <a:spAutoFit/>
          </a:bodyPr>
          <a:lstStyle/>
          <a:p>
            <a:r>
              <a:rPr lang="es-ES" sz="4800" b="1" dirty="0" err="1" smtClean="0">
                <a:solidFill>
                  <a:srgbClr val="FF0000"/>
                </a:solidFill>
              </a:rPr>
              <a:t>Ftalatos</a:t>
            </a:r>
            <a:r>
              <a:rPr lang="es-ES" sz="4800" b="1" dirty="0" smtClean="0">
                <a:solidFill>
                  <a:srgbClr val="FF0000"/>
                </a:solidFill>
              </a:rPr>
              <a:t>, Sb, UV…</a:t>
            </a:r>
            <a:endParaRPr lang="es-ES" sz="4800" b="1" dirty="0">
              <a:solidFill>
                <a:srgbClr val="FF0000"/>
              </a:solidFill>
            </a:endParaRPr>
          </a:p>
        </p:txBody>
      </p:sp>
    </p:spTree>
    <p:extLst>
      <p:ext uri="{BB962C8B-B14F-4D97-AF65-F5344CB8AC3E}">
        <p14:creationId xmlns:p14="http://schemas.microsoft.com/office/powerpoint/2010/main" val="2468634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1"/>
          <p:cNvSpPr txBox="1">
            <a:spLocks noChangeArrowheads="1"/>
          </p:cNvSpPr>
          <p:nvPr/>
        </p:nvSpPr>
        <p:spPr bwMode="auto">
          <a:xfrm>
            <a:off x="1182255" y="288355"/>
            <a:ext cx="91618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2800" b="1" dirty="0">
                <a:cs typeface="Arial" panose="020B0604020202020204" pitchFamily="34" charset="0"/>
              </a:rPr>
              <a:t>E</a:t>
            </a:r>
            <a:r>
              <a:rPr lang="es-ES" altLang="es-ES" sz="2800" b="1" dirty="0" smtClean="0">
                <a:cs typeface="Arial" panose="020B0604020202020204" pitchFamily="34" charset="0"/>
              </a:rPr>
              <a:t>xposición </a:t>
            </a:r>
            <a:r>
              <a:rPr lang="es-ES" altLang="es-ES" sz="2800" b="1" dirty="0">
                <a:cs typeface="Arial" panose="020B0604020202020204" pitchFamily="34" charset="0"/>
              </a:rPr>
              <a:t>a componentes del PET</a:t>
            </a:r>
            <a:endParaRPr lang="es-ES" altLang="es-ES" sz="2800" dirty="0">
              <a:cs typeface="Arial" panose="020B0604020202020204" pitchFamily="34" charset="0"/>
            </a:endParaRPr>
          </a:p>
        </p:txBody>
      </p:sp>
      <p:pic>
        <p:nvPicPr>
          <p:cNvPr id="26627" name="Picture 5" descr="Resultado de imagen de botella agua p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5" y="1989138"/>
            <a:ext cx="309403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magen 3" descr="http://www.recyclenow.org/plastic_pete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4" y="1030288"/>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Imagen 4" descr="http://www.recyclenow.org/plastic_hdpe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26" y="1822450"/>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Imagen 9" descr="http://www.recyclenow.org/plastic_other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4589" y="5857876"/>
            <a:ext cx="5810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Imagen 8" descr="http://www.recyclenow.org/plastic_ps6.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25" y="5805488"/>
            <a:ext cx="5905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Imagen 7" descr="http://www.recyclenow.org/plastic_pp5.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1" y="4846638"/>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Imagen 6" descr="http://www.recyclenow.org/plastic_ldpe4.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4126" y="3838575"/>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Imagen 5" descr="http://www.recyclenow.org/plastic_pvc3.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4126" y="2830513"/>
            <a:ext cx="581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9 CuadroTexto"/>
          <p:cNvSpPr txBox="1">
            <a:spLocks noChangeArrowheads="1"/>
          </p:cNvSpPr>
          <p:nvPr/>
        </p:nvSpPr>
        <p:spPr bwMode="auto">
          <a:xfrm>
            <a:off x="3482975" y="2054226"/>
            <a:ext cx="311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a:cs typeface="Arial" panose="020B0604020202020204" pitchFamily="34" charset="0"/>
              </a:rPr>
              <a:t>Poli-etileno  de alta densidad</a:t>
            </a:r>
          </a:p>
        </p:txBody>
      </p:sp>
      <p:sp>
        <p:nvSpPr>
          <p:cNvPr id="26636" name="10 CuadroTexto"/>
          <p:cNvSpPr txBox="1">
            <a:spLocks noChangeArrowheads="1"/>
          </p:cNvSpPr>
          <p:nvPr/>
        </p:nvSpPr>
        <p:spPr bwMode="auto">
          <a:xfrm>
            <a:off x="3452813" y="2917826"/>
            <a:ext cx="219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a:cs typeface="Arial" panose="020B0604020202020204" pitchFamily="34" charset="0"/>
              </a:rPr>
              <a:t>Cloruro de polivinilo</a:t>
            </a:r>
          </a:p>
        </p:txBody>
      </p:sp>
      <p:sp>
        <p:nvSpPr>
          <p:cNvPr id="26637" name="11 CuadroTexto"/>
          <p:cNvSpPr txBox="1">
            <a:spLocks noChangeArrowheads="1"/>
          </p:cNvSpPr>
          <p:nvPr/>
        </p:nvSpPr>
        <p:spPr bwMode="auto">
          <a:xfrm>
            <a:off x="3432175" y="3937001"/>
            <a:ext cx="318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a:cs typeface="Arial" panose="020B0604020202020204" pitchFamily="34" charset="0"/>
              </a:rPr>
              <a:t>Poli-etileno  de baja densidad</a:t>
            </a:r>
          </a:p>
        </p:txBody>
      </p:sp>
      <p:sp>
        <p:nvSpPr>
          <p:cNvPr id="26638" name="12 CuadroTexto"/>
          <p:cNvSpPr txBox="1">
            <a:spLocks noChangeArrowheads="1"/>
          </p:cNvSpPr>
          <p:nvPr/>
        </p:nvSpPr>
        <p:spPr bwMode="auto">
          <a:xfrm>
            <a:off x="3452813" y="5014913"/>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a:cs typeface="Arial" panose="020B0604020202020204" pitchFamily="34" charset="0"/>
              </a:rPr>
              <a:t>Polipropileno</a:t>
            </a:r>
          </a:p>
        </p:txBody>
      </p:sp>
      <p:sp>
        <p:nvSpPr>
          <p:cNvPr id="26639" name="13 CuadroTexto"/>
          <p:cNvSpPr txBox="1">
            <a:spLocks noChangeArrowheads="1"/>
          </p:cNvSpPr>
          <p:nvPr/>
        </p:nvSpPr>
        <p:spPr bwMode="auto">
          <a:xfrm>
            <a:off x="3452813" y="6007101"/>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a:cs typeface="Arial" panose="020B0604020202020204" pitchFamily="34" charset="0"/>
              </a:rPr>
              <a:t>Poliestireno</a:t>
            </a:r>
          </a:p>
        </p:txBody>
      </p:sp>
      <p:sp>
        <p:nvSpPr>
          <p:cNvPr id="26640" name="14 CuadroTexto"/>
          <p:cNvSpPr txBox="1">
            <a:spLocks noChangeArrowheads="1"/>
          </p:cNvSpPr>
          <p:nvPr/>
        </p:nvSpPr>
        <p:spPr bwMode="auto">
          <a:xfrm>
            <a:off x="7153275" y="6059488"/>
            <a:ext cx="742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a:cs typeface="Arial" panose="020B0604020202020204" pitchFamily="34" charset="0"/>
              </a:rPr>
              <a:t>Otros</a:t>
            </a:r>
          </a:p>
        </p:txBody>
      </p:sp>
      <p:sp>
        <p:nvSpPr>
          <p:cNvPr id="26641" name="10 CuadroTexto"/>
          <p:cNvSpPr txBox="1">
            <a:spLocks noChangeArrowheads="1"/>
          </p:cNvSpPr>
          <p:nvPr/>
        </p:nvSpPr>
        <p:spPr bwMode="auto">
          <a:xfrm>
            <a:off x="4722813" y="1262063"/>
            <a:ext cx="259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a:cs typeface="Arial" panose="020B0604020202020204" pitchFamily="34" charset="0"/>
              </a:rPr>
              <a:t>Polie-etileno Tereftalato</a:t>
            </a:r>
          </a:p>
        </p:txBody>
      </p:sp>
      <p:sp>
        <p:nvSpPr>
          <p:cNvPr id="18" name="CuadroTexto 17"/>
          <p:cNvSpPr txBox="1"/>
          <p:nvPr/>
        </p:nvSpPr>
        <p:spPr>
          <a:xfrm>
            <a:off x="277091" y="5994400"/>
            <a:ext cx="2210733" cy="830997"/>
          </a:xfrm>
          <a:prstGeom prst="rect">
            <a:avLst/>
          </a:prstGeom>
          <a:noFill/>
        </p:spPr>
        <p:txBody>
          <a:bodyPr wrap="none" rtlCol="0">
            <a:spAutoFit/>
          </a:bodyPr>
          <a:lstStyle/>
          <a:p>
            <a:r>
              <a:rPr lang="es-ES" sz="4800" b="1" dirty="0" err="1" smtClean="0">
                <a:solidFill>
                  <a:srgbClr val="FF0000"/>
                </a:solidFill>
              </a:rPr>
              <a:t>Ftalatos</a:t>
            </a:r>
            <a:endParaRPr lang="es-ES" sz="4800" b="1" dirty="0">
              <a:solidFill>
                <a:srgbClr val="FF0000"/>
              </a:solidFill>
            </a:endParaRPr>
          </a:p>
        </p:txBody>
      </p:sp>
    </p:spTree>
    <p:extLst>
      <p:ext uri="{BB962C8B-B14F-4D97-AF65-F5344CB8AC3E}">
        <p14:creationId xmlns:p14="http://schemas.microsoft.com/office/powerpoint/2010/main" val="304875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4814"/>
            <a:ext cx="914400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77091" y="5994400"/>
            <a:ext cx="2210733" cy="830997"/>
          </a:xfrm>
          <a:prstGeom prst="rect">
            <a:avLst/>
          </a:prstGeom>
          <a:noFill/>
        </p:spPr>
        <p:txBody>
          <a:bodyPr wrap="none" rtlCol="0">
            <a:spAutoFit/>
          </a:bodyPr>
          <a:lstStyle/>
          <a:p>
            <a:r>
              <a:rPr lang="es-ES" sz="4800" b="1" dirty="0" err="1" smtClean="0">
                <a:solidFill>
                  <a:srgbClr val="FF0000"/>
                </a:solidFill>
              </a:rPr>
              <a:t>Ftalatos</a:t>
            </a:r>
            <a:endParaRPr lang="es-ES" sz="4800" b="1" dirty="0">
              <a:solidFill>
                <a:srgbClr val="FF0000"/>
              </a:solidFill>
            </a:endParaRPr>
          </a:p>
        </p:txBody>
      </p:sp>
    </p:spTree>
    <p:extLst>
      <p:ext uri="{BB962C8B-B14F-4D97-AF65-F5344CB8AC3E}">
        <p14:creationId xmlns:p14="http://schemas.microsoft.com/office/powerpoint/2010/main" val="3016630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309786" y="1071547"/>
            <a:ext cx="8101898" cy="954107"/>
          </a:xfrm>
          <a:prstGeom prst="rect">
            <a:avLst/>
          </a:prstGeom>
          <a:noFill/>
        </p:spPr>
        <p:txBody>
          <a:bodyPr wrap="none" rtlCol="0">
            <a:spAutoFit/>
          </a:bodyPr>
          <a:lstStyle/>
          <a:p>
            <a:r>
              <a:rPr lang="es-ES" sz="2800" dirty="0">
                <a:latin typeface="Arial" pitchFamily="34" charset="0"/>
                <a:cs typeface="Arial" pitchFamily="34" charset="0"/>
              </a:rPr>
              <a:t>Reciclado de botellas de plástico en hilos y telas, </a:t>
            </a:r>
          </a:p>
          <a:p>
            <a:r>
              <a:rPr lang="es-ES" sz="2800" dirty="0">
                <a:latin typeface="Arial" pitchFamily="34" charset="0"/>
                <a:cs typeface="Arial" pitchFamily="34" charset="0"/>
              </a:rPr>
              <a:t>o como convertir una botella en un traje</a:t>
            </a:r>
          </a:p>
        </p:txBody>
      </p:sp>
      <p:pic>
        <p:nvPicPr>
          <p:cNvPr id="3" name="Picture 2" descr="Este crecimiento en la demanda de PET reciclado para botellas viene de la mano de los problemas que estÃ¡n teniendo los recicladores debido a la contaminaciÃ³n del material, principalmente por los sistemas de reciclaje sobre la acera. Foto: Â© chones - Foto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556" y="2908142"/>
            <a:ext cx="6552728" cy="260909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Resultado de imagen de traje de polieste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 name="Imagen 5"/>
          <p:cNvPicPr>
            <a:picLocks noChangeAspect="1"/>
          </p:cNvPicPr>
          <p:nvPr/>
        </p:nvPicPr>
        <p:blipFill>
          <a:blip r:embed="rId3"/>
          <a:stretch>
            <a:fillRect/>
          </a:stretch>
        </p:blipFill>
        <p:spPr>
          <a:xfrm>
            <a:off x="8896300" y="2708921"/>
            <a:ext cx="1016124" cy="2794341"/>
          </a:xfrm>
          <a:prstGeom prst="rect">
            <a:avLst/>
          </a:prstGeom>
        </p:spPr>
      </p:pic>
      <p:sp>
        <p:nvSpPr>
          <p:cNvPr id="7" name="CuadroTexto 6"/>
          <p:cNvSpPr txBox="1"/>
          <p:nvPr/>
        </p:nvSpPr>
        <p:spPr>
          <a:xfrm>
            <a:off x="277091" y="5994400"/>
            <a:ext cx="3560077" cy="830997"/>
          </a:xfrm>
          <a:prstGeom prst="rect">
            <a:avLst/>
          </a:prstGeom>
          <a:noFill/>
        </p:spPr>
        <p:txBody>
          <a:bodyPr wrap="none" rtlCol="0">
            <a:spAutoFit/>
          </a:bodyPr>
          <a:lstStyle/>
          <a:p>
            <a:r>
              <a:rPr lang="es-ES" sz="4800" b="1" dirty="0" smtClean="0">
                <a:solidFill>
                  <a:srgbClr val="FF0000"/>
                </a:solidFill>
              </a:rPr>
              <a:t>PET reciclado</a:t>
            </a:r>
            <a:endParaRPr lang="es-ES" sz="4800" b="1" dirty="0">
              <a:solidFill>
                <a:srgbClr val="FF0000"/>
              </a:solidFill>
            </a:endParaRPr>
          </a:p>
        </p:txBody>
      </p:sp>
    </p:spTree>
    <p:extLst>
      <p:ext uri="{BB962C8B-B14F-4D97-AF65-F5344CB8AC3E}">
        <p14:creationId xmlns:p14="http://schemas.microsoft.com/office/powerpoint/2010/main" val="294487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G_17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5913"/>
            <a:ext cx="9899650" cy="742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IMG_17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
            <a:ext cx="3792538"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IMG_1790"/>
          <p:cNvPicPr>
            <a:picLocks noChangeAspect="1" noChangeArrowheads="1"/>
          </p:cNvPicPr>
          <p:nvPr/>
        </p:nvPicPr>
        <p:blipFill>
          <a:blip r:embed="rId5">
            <a:extLst>
              <a:ext uri="{28A0092B-C50C-407E-A947-70E740481C1C}">
                <a14:useLocalDpi xmlns:a14="http://schemas.microsoft.com/office/drawing/2010/main" val="0"/>
              </a:ext>
            </a:extLst>
          </a:blip>
          <a:srcRect l="44983" t="36375" r="37946" b="37695"/>
          <a:stretch>
            <a:fillRect/>
          </a:stretch>
        </p:blipFill>
        <p:spPr bwMode="auto">
          <a:xfrm>
            <a:off x="5303838" y="3143250"/>
            <a:ext cx="39243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AutoShape 5"/>
          <p:cNvSpPr>
            <a:spLocks noChangeArrowheads="1"/>
          </p:cNvSpPr>
          <p:nvPr/>
        </p:nvSpPr>
        <p:spPr bwMode="auto">
          <a:xfrm rot="1784693">
            <a:off x="2897188" y="2906714"/>
            <a:ext cx="2952750" cy="11525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a:noFill/>
          </a:ln>
          <a:effectLst>
            <a:prstShdw prst="shdw17" dist="17961" dir="2700000">
              <a:srgbClr val="991F00"/>
            </a:prst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endParaRPr lang="es-ES" altLang="es-ES"/>
          </a:p>
        </p:txBody>
      </p:sp>
      <p:sp>
        <p:nvSpPr>
          <p:cNvPr id="6" name="CuadroTexto 5"/>
          <p:cNvSpPr txBox="1"/>
          <p:nvPr/>
        </p:nvSpPr>
        <p:spPr>
          <a:xfrm>
            <a:off x="277091" y="5994400"/>
            <a:ext cx="1116011" cy="830997"/>
          </a:xfrm>
          <a:prstGeom prst="rect">
            <a:avLst/>
          </a:prstGeom>
          <a:noFill/>
        </p:spPr>
        <p:txBody>
          <a:bodyPr wrap="none" rtlCol="0">
            <a:spAutoFit/>
          </a:bodyPr>
          <a:lstStyle/>
          <a:p>
            <a:r>
              <a:rPr lang="es-ES" sz="4800" b="1" dirty="0" smtClean="0">
                <a:solidFill>
                  <a:srgbClr val="FF0000"/>
                </a:solidFill>
              </a:rPr>
              <a:t>PET</a:t>
            </a:r>
            <a:endParaRPr lang="es-ES" sz="4800" b="1" dirty="0">
              <a:solidFill>
                <a:srgbClr val="FF0000"/>
              </a:solidFill>
            </a:endParaRPr>
          </a:p>
        </p:txBody>
      </p:sp>
    </p:spTree>
    <p:extLst>
      <p:ext uri="{BB962C8B-B14F-4D97-AF65-F5344CB8AC3E}">
        <p14:creationId xmlns:p14="http://schemas.microsoft.com/office/powerpoint/2010/main" val="3367686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Text Box 2"/>
          <p:cNvSpPr txBox="1">
            <a:spLocks noChangeArrowheads="1"/>
          </p:cNvSpPr>
          <p:nvPr/>
        </p:nvSpPr>
        <p:spPr bwMode="auto">
          <a:xfrm>
            <a:off x="1108364" y="676428"/>
            <a:ext cx="8818051" cy="5601533"/>
          </a:xfrm>
          <a:prstGeom prst="rect">
            <a:avLst/>
          </a:prstGeom>
          <a:noFill/>
          <a:ln w="12700">
            <a:noFill/>
            <a:miter lim="800000"/>
            <a:headEnd/>
            <a:tailEnd/>
          </a:ln>
          <a:effectLst>
            <a:prstShdw prst="shdw17" dist="17961" dir="2700000">
              <a:schemeClr val="accent1">
                <a:gamma/>
                <a:shade val="60000"/>
                <a:invGamma/>
              </a:schemeClr>
            </a:prstShdw>
          </a:effectLst>
        </p:spPr>
        <p:txBody>
          <a:bodyPr wrap="square">
            <a:spAutoFit/>
          </a:bodyPr>
          <a:lstStyle/>
          <a:p>
            <a:pPr>
              <a:defRPr/>
            </a:pPr>
            <a:r>
              <a:rPr lang="es-ES" sz="3200" b="1" dirty="0">
                <a:latin typeface="Arial" charset="0"/>
                <a:cs typeface="Arial" charset="0"/>
              </a:rPr>
              <a:t>Fibras, hilos y telas (</a:t>
            </a:r>
            <a:r>
              <a:rPr lang="es-ES" sz="3200" b="1" dirty="0" err="1">
                <a:latin typeface="Arial" charset="0"/>
                <a:cs typeface="Arial" charset="0"/>
              </a:rPr>
              <a:t>fibres</a:t>
            </a:r>
            <a:r>
              <a:rPr lang="es-ES" sz="3200" b="1" dirty="0">
                <a:latin typeface="Arial" charset="0"/>
                <a:cs typeface="Arial" charset="0"/>
              </a:rPr>
              <a:t>, </a:t>
            </a:r>
            <a:r>
              <a:rPr lang="es-ES" sz="3200" b="1" dirty="0" err="1">
                <a:latin typeface="Arial" charset="0"/>
                <a:cs typeface="Arial" charset="0"/>
              </a:rPr>
              <a:t>yarn</a:t>
            </a:r>
            <a:r>
              <a:rPr lang="es-ES" sz="3200" b="1" dirty="0">
                <a:latin typeface="Arial" charset="0"/>
                <a:cs typeface="Arial" charset="0"/>
              </a:rPr>
              <a:t>, </a:t>
            </a:r>
            <a:r>
              <a:rPr lang="es-ES" sz="3200" b="1" dirty="0" err="1">
                <a:latin typeface="Arial" charset="0"/>
                <a:cs typeface="Arial" charset="0"/>
              </a:rPr>
              <a:t>fabrics</a:t>
            </a:r>
            <a:r>
              <a:rPr lang="es-ES" sz="3200" b="1" dirty="0">
                <a:latin typeface="Arial" charset="0"/>
                <a:cs typeface="Arial" charset="0"/>
              </a:rPr>
              <a:t>)</a:t>
            </a:r>
          </a:p>
          <a:p>
            <a:pPr>
              <a:defRPr/>
            </a:pPr>
            <a:endParaRPr lang="es-ES" dirty="0">
              <a:latin typeface="Arial" charset="0"/>
              <a:cs typeface="Arial" charset="0"/>
            </a:endParaRPr>
          </a:p>
          <a:p>
            <a:pPr>
              <a:defRPr/>
            </a:pPr>
            <a:r>
              <a:rPr lang="es-ES" sz="2400" dirty="0">
                <a:latin typeface="Arial" charset="0"/>
                <a:cs typeface="Arial" charset="0"/>
              </a:rPr>
              <a:t>- </a:t>
            </a:r>
            <a:r>
              <a:rPr lang="es-ES" sz="2800" dirty="0">
                <a:latin typeface="Arial" charset="0"/>
                <a:cs typeface="Arial" charset="0"/>
              </a:rPr>
              <a:t>PBB, </a:t>
            </a:r>
            <a:r>
              <a:rPr lang="es-ES" sz="2800" dirty="0" err="1">
                <a:latin typeface="Arial" charset="0"/>
                <a:cs typeface="Arial" charset="0"/>
              </a:rPr>
              <a:t>PBDEs</a:t>
            </a:r>
            <a:endParaRPr lang="es-ES" sz="2800" dirty="0">
              <a:latin typeface="Arial" charset="0"/>
              <a:cs typeface="Arial" charset="0"/>
            </a:endParaRPr>
          </a:p>
          <a:p>
            <a:pPr>
              <a:defRPr/>
            </a:pPr>
            <a:r>
              <a:rPr lang="es-ES" sz="2800" dirty="0">
                <a:latin typeface="Arial" charset="0"/>
                <a:cs typeface="Arial" charset="0"/>
              </a:rPr>
              <a:t>- PFOS, PFOA</a:t>
            </a:r>
          </a:p>
          <a:p>
            <a:pPr>
              <a:defRPr/>
            </a:pPr>
            <a:r>
              <a:rPr lang="es-ES" sz="2800" dirty="0">
                <a:latin typeface="Arial" charset="0"/>
                <a:cs typeface="Arial" charset="0"/>
              </a:rPr>
              <a:t>- Cr, Cd, Pb, Sb, Hg, Cu…</a:t>
            </a:r>
          </a:p>
          <a:p>
            <a:pPr>
              <a:defRPr/>
            </a:pPr>
            <a:r>
              <a:rPr lang="es-ES" sz="2800" dirty="0">
                <a:latin typeface="Arial" charset="0"/>
                <a:cs typeface="Arial" charset="0"/>
              </a:rPr>
              <a:t>- NP, OP, </a:t>
            </a:r>
            <a:r>
              <a:rPr lang="es-ES" sz="2800" dirty="0" err="1">
                <a:latin typeface="Arial" charset="0"/>
                <a:cs typeface="Arial" charset="0"/>
              </a:rPr>
              <a:t>APEs</a:t>
            </a:r>
            <a:endParaRPr lang="es-ES" sz="2800" dirty="0">
              <a:latin typeface="Arial" charset="0"/>
              <a:cs typeface="Arial" charset="0"/>
            </a:endParaRPr>
          </a:p>
          <a:p>
            <a:pPr>
              <a:defRPr/>
            </a:pPr>
            <a:r>
              <a:rPr lang="es-ES" sz="2800" dirty="0">
                <a:latin typeface="Arial" charset="0"/>
                <a:cs typeface="Arial" charset="0"/>
              </a:rPr>
              <a:t>- </a:t>
            </a:r>
            <a:r>
              <a:rPr lang="es-ES" sz="2800" dirty="0" err="1">
                <a:latin typeface="Arial" charset="0"/>
                <a:cs typeface="Arial" charset="0"/>
              </a:rPr>
              <a:t>Phthalates</a:t>
            </a:r>
            <a:r>
              <a:rPr lang="es-ES" sz="2800" dirty="0">
                <a:latin typeface="Arial" charset="0"/>
                <a:cs typeface="Arial" charset="0"/>
              </a:rPr>
              <a:t>: DHEP, BBP…</a:t>
            </a:r>
          </a:p>
          <a:p>
            <a:pPr>
              <a:defRPr/>
            </a:pPr>
            <a:r>
              <a:rPr lang="es-ES" sz="2800" dirty="0">
                <a:latin typeface="Arial" charset="0"/>
                <a:cs typeface="Arial" charset="0"/>
              </a:rPr>
              <a:t>- TBT</a:t>
            </a:r>
          </a:p>
          <a:p>
            <a:pPr>
              <a:defRPr/>
            </a:pPr>
            <a:r>
              <a:rPr lang="es-ES" sz="2800" dirty="0">
                <a:latin typeface="Arial" charset="0"/>
                <a:cs typeface="Arial" charset="0"/>
              </a:rPr>
              <a:t>- BPA y bisfenoles</a:t>
            </a:r>
          </a:p>
          <a:p>
            <a:pPr>
              <a:defRPr/>
            </a:pPr>
            <a:r>
              <a:rPr lang="es-ES" sz="2800" dirty="0">
                <a:latin typeface="Arial" charset="0"/>
                <a:cs typeface="Arial" charset="0"/>
              </a:rPr>
              <a:t>- </a:t>
            </a:r>
            <a:r>
              <a:rPr lang="es-ES" sz="2800" dirty="0" err="1">
                <a:latin typeface="Arial" charset="0"/>
                <a:cs typeface="Arial" charset="0"/>
              </a:rPr>
              <a:t>Pentachlorophenol</a:t>
            </a:r>
            <a:endParaRPr lang="es-ES" sz="2800" dirty="0">
              <a:latin typeface="Arial" charset="0"/>
              <a:cs typeface="Arial" charset="0"/>
            </a:endParaRPr>
          </a:p>
          <a:p>
            <a:pPr>
              <a:defRPr/>
            </a:pPr>
            <a:r>
              <a:rPr lang="es-ES" sz="2800" dirty="0">
                <a:latin typeface="Arial" charset="0"/>
                <a:cs typeface="Arial" charset="0"/>
              </a:rPr>
              <a:t>- </a:t>
            </a:r>
            <a:r>
              <a:rPr lang="es-ES" sz="2800" dirty="0" err="1">
                <a:latin typeface="Arial" charset="0"/>
                <a:cs typeface="Arial" charset="0"/>
              </a:rPr>
              <a:t>Dichloromethane</a:t>
            </a:r>
            <a:endParaRPr lang="es-ES" sz="2800" dirty="0">
              <a:latin typeface="Arial" charset="0"/>
              <a:cs typeface="Arial" charset="0"/>
            </a:endParaRPr>
          </a:p>
          <a:p>
            <a:pPr>
              <a:defRPr/>
            </a:pPr>
            <a:r>
              <a:rPr lang="es-ES" sz="2800" dirty="0">
                <a:latin typeface="Arial" charset="0"/>
                <a:cs typeface="Arial" charset="0"/>
              </a:rPr>
              <a:t>- </a:t>
            </a:r>
            <a:r>
              <a:rPr lang="es-ES" sz="2800" dirty="0" err="1">
                <a:latin typeface="Arial" charset="0"/>
                <a:cs typeface="Arial" charset="0"/>
              </a:rPr>
              <a:t>Formaldehide</a:t>
            </a:r>
            <a:endParaRPr lang="es-ES" sz="2800" dirty="0">
              <a:latin typeface="Arial" charset="0"/>
              <a:cs typeface="Arial" charset="0"/>
            </a:endParaRPr>
          </a:p>
          <a:p>
            <a:pPr>
              <a:defRPr/>
            </a:pPr>
            <a:r>
              <a:rPr lang="es-ES" sz="2800" dirty="0">
                <a:latin typeface="Arial" charset="0"/>
                <a:cs typeface="Arial" charset="0"/>
              </a:rPr>
              <a:t>….</a:t>
            </a:r>
          </a:p>
        </p:txBody>
      </p:sp>
    </p:spTree>
    <p:extLst>
      <p:ext uri="{BB962C8B-B14F-4D97-AF65-F5344CB8AC3E}">
        <p14:creationId xmlns:p14="http://schemas.microsoft.com/office/powerpoint/2010/main" val="387176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731211" y="5754254"/>
            <a:ext cx="3136072" cy="963065"/>
          </a:xfrm>
          <a:prstGeom prst="rect">
            <a:avLst/>
          </a:prstGeom>
        </p:spPr>
      </p:pic>
      <p:sp>
        <p:nvSpPr>
          <p:cNvPr id="4" name="CuadroTexto 3"/>
          <p:cNvSpPr txBox="1"/>
          <p:nvPr/>
        </p:nvSpPr>
        <p:spPr>
          <a:xfrm>
            <a:off x="665018" y="951346"/>
            <a:ext cx="10797309" cy="4031873"/>
          </a:xfrm>
          <a:prstGeom prst="rect">
            <a:avLst/>
          </a:prstGeom>
          <a:noFill/>
        </p:spPr>
        <p:txBody>
          <a:bodyPr wrap="square" rtlCol="0">
            <a:spAutoFit/>
          </a:bodyPr>
          <a:lstStyle/>
          <a:p>
            <a:r>
              <a:rPr lang="es-ES" sz="3200" dirty="0" smtClean="0">
                <a:latin typeface="Arial" panose="020B0604020202020204" pitchFamily="34" charset="0"/>
                <a:cs typeface="Arial" panose="020B0604020202020204" pitchFamily="34" charset="0"/>
              </a:rPr>
              <a:t>La preocupación social &amp; la necesidad de proveer </a:t>
            </a:r>
          </a:p>
          <a:p>
            <a:r>
              <a:rPr lang="es-ES" sz="3200" dirty="0" smtClean="0">
                <a:latin typeface="Arial" panose="020B0604020202020204" pitchFamily="34" charset="0"/>
                <a:cs typeface="Arial" panose="020B0604020202020204" pitchFamily="34" charset="0"/>
              </a:rPr>
              <a:t>una base científica sólida a las políticas reguladoras la </a:t>
            </a:r>
          </a:p>
          <a:p>
            <a:r>
              <a:rPr lang="es-ES" sz="3200" dirty="0" smtClean="0">
                <a:latin typeface="Arial" panose="020B0604020202020204" pitchFamily="34" charset="0"/>
                <a:cs typeface="Arial" panose="020B0604020202020204" pitchFamily="34" charset="0"/>
              </a:rPr>
              <a:t>UE ha amparado investigaciones a este respecto desde 1998 en mas de </a:t>
            </a:r>
            <a:r>
              <a:rPr lang="es-ES" sz="3200" b="1" dirty="0" smtClean="0">
                <a:latin typeface="Arial" panose="020B0604020202020204" pitchFamily="34" charset="0"/>
                <a:cs typeface="Arial" panose="020B0604020202020204" pitchFamily="34" charset="0"/>
              </a:rPr>
              <a:t>400 proyectos </a:t>
            </a:r>
            <a:r>
              <a:rPr lang="es-ES" sz="3200" dirty="0" smtClean="0">
                <a:latin typeface="Arial" panose="020B0604020202020204" pitchFamily="34" charset="0"/>
                <a:cs typeface="Arial" panose="020B0604020202020204" pitchFamily="34" charset="0"/>
              </a:rPr>
              <a:t>(1.2 billones de Euros)</a:t>
            </a:r>
          </a:p>
          <a:p>
            <a:endParaRPr lang="es-ES" sz="3200" dirty="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Los programas de Investigación y desarrollo de la UE han contribuido al desarrollo de políticas en colaboración con la </a:t>
            </a:r>
            <a:r>
              <a:rPr lang="es-ES" sz="3200" b="1" dirty="0" smtClean="0">
                <a:latin typeface="Arial" panose="020B0604020202020204" pitchFamily="34" charset="0"/>
                <a:cs typeface="Arial" panose="020B0604020202020204" pitchFamily="34" charset="0"/>
              </a:rPr>
              <a:t>OMS de la región europea </a:t>
            </a:r>
            <a:r>
              <a:rPr lang="es-ES" sz="3200" dirty="0" smtClean="0">
                <a:latin typeface="Arial" panose="020B0604020202020204" pitchFamily="34" charset="0"/>
                <a:cs typeface="Arial" panose="020B0604020202020204" pitchFamily="34" charset="0"/>
              </a:rPr>
              <a:t>y el </a:t>
            </a:r>
            <a:r>
              <a:rPr lang="es-ES" sz="3200" b="1" dirty="0" smtClean="0">
                <a:latin typeface="Arial" panose="020B0604020202020204" pitchFamily="34" charset="0"/>
                <a:cs typeface="Arial" panose="020B0604020202020204" pitchFamily="34" charset="0"/>
              </a:rPr>
              <a:t>programa UNEP</a:t>
            </a:r>
            <a:endParaRPr lang="es-ES" sz="3200" b="1"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9974918" y="396372"/>
            <a:ext cx="1774090" cy="1225402"/>
          </a:xfrm>
          <a:prstGeom prst="rect">
            <a:avLst/>
          </a:prstGeom>
        </p:spPr>
      </p:pic>
    </p:spTree>
    <p:extLst>
      <p:ext uri="{BB962C8B-B14F-4D97-AF65-F5344CB8AC3E}">
        <p14:creationId xmlns:p14="http://schemas.microsoft.com/office/powerpoint/2010/main" val="3379177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6238875" y="1654175"/>
            <a:ext cx="40005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r>
              <a:rPr lang="es-ES_tradnl" altLang="es-ES" sz="2000">
                <a:latin typeface="Arial Unicode MS" pitchFamily="34" charset="-128"/>
                <a:cs typeface="Arial" panose="020B0604020202020204" pitchFamily="34" charset="0"/>
              </a:rPr>
              <a:t>Residuo de compuestos persistentes organobromados</a:t>
            </a:r>
          </a:p>
          <a:p>
            <a:r>
              <a:rPr lang="es-ES_tradnl" altLang="es-ES" sz="2000">
                <a:latin typeface="Arial Unicode MS" pitchFamily="34" charset="-128"/>
                <a:cs typeface="Arial" panose="020B0604020202020204" pitchFamily="34" charset="0"/>
              </a:rPr>
              <a:t>(ng/g de tejido) Tejido adiposo, mujeres 45-65 años. </a:t>
            </a:r>
          </a:p>
          <a:p>
            <a:r>
              <a:rPr lang="es-ES_tradnl" altLang="es-ES" sz="2000">
                <a:latin typeface="Arial Unicode MS" pitchFamily="34" charset="-128"/>
                <a:cs typeface="Arial" panose="020B0604020202020204" pitchFamily="34" charset="0"/>
              </a:rPr>
              <a:t>Provincia de Granada</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825" y="3786189"/>
            <a:ext cx="722788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476251"/>
            <a:ext cx="40751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797" name="Text Box 21"/>
          <p:cNvSpPr txBox="1">
            <a:spLocks noChangeArrowheads="1"/>
          </p:cNvSpPr>
          <p:nvPr/>
        </p:nvSpPr>
        <p:spPr bwMode="auto">
          <a:xfrm>
            <a:off x="2063750" y="44451"/>
            <a:ext cx="828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s-ES" altLang="es-ES" sz="2800" b="1" dirty="0">
                <a:cs typeface="Arial" panose="020B0604020202020204" pitchFamily="34" charset="0"/>
              </a:rPr>
              <a:t>Exposición a </a:t>
            </a:r>
            <a:r>
              <a:rPr lang="es-ES" altLang="es-ES" sz="2800" b="1" dirty="0" err="1">
                <a:cs typeface="Arial" panose="020B0604020202020204" pitchFamily="34" charset="0"/>
              </a:rPr>
              <a:t>piroretardantes</a:t>
            </a:r>
            <a:r>
              <a:rPr lang="es-ES" altLang="es-ES" sz="2800" b="1" dirty="0">
                <a:cs typeface="Arial" panose="020B0604020202020204" pitchFamily="34" charset="0"/>
              </a:rPr>
              <a:t> bromados (</a:t>
            </a:r>
            <a:r>
              <a:rPr lang="es-ES" altLang="es-ES" sz="2800" b="1" dirty="0" err="1">
                <a:cs typeface="Arial" panose="020B0604020202020204" pitchFamily="34" charset="0"/>
              </a:rPr>
              <a:t>PBBs</a:t>
            </a:r>
            <a:r>
              <a:rPr lang="es-ES" altLang="es-ES" sz="2800" b="1" dirty="0">
                <a:cs typeface="Arial" panose="020B0604020202020204" pitchFamily="34" charset="0"/>
              </a:rPr>
              <a:t>)</a:t>
            </a:r>
            <a:endParaRPr lang="es-ES" altLang="es-ES" sz="2800" dirty="0">
              <a:cs typeface="Arial" panose="020B0604020202020204" pitchFamily="34" charset="0"/>
            </a:endParaRPr>
          </a:p>
        </p:txBody>
      </p:sp>
      <p:sp>
        <p:nvSpPr>
          <p:cNvPr id="6" name="CuadroTexto 5"/>
          <p:cNvSpPr txBox="1"/>
          <p:nvPr/>
        </p:nvSpPr>
        <p:spPr>
          <a:xfrm>
            <a:off x="277091" y="5994400"/>
            <a:ext cx="1446230" cy="830997"/>
          </a:xfrm>
          <a:prstGeom prst="rect">
            <a:avLst/>
          </a:prstGeom>
          <a:noFill/>
        </p:spPr>
        <p:txBody>
          <a:bodyPr wrap="none" rtlCol="0">
            <a:spAutoFit/>
          </a:bodyPr>
          <a:lstStyle/>
          <a:p>
            <a:r>
              <a:rPr lang="es-ES" sz="4800" b="1" dirty="0" err="1" smtClean="0">
                <a:solidFill>
                  <a:srgbClr val="FF0000"/>
                </a:solidFill>
              </a:rPr>
              <a:t>PBBs</a:t>
            </a:r>
            <a:endParaRPr lang="es-ES" sz="4800" b="1" dirty="0">
              <a:solidFill>
                <a:srgbClr val="FF0000"/>
              </a:solidFill>
            </a:endParaRPr>
          </a:p>
        </p:txBody>
      </p:sp>
    </p:spTree>
    <p:extLst>
      <p:ext uri="{BB962C8B-B14F-4D97-AF65-F5344CB8AC3E}">
        <p14:creationId xmlns:p14="http://schemas.microsoft.com/office/powerpoint/2010/main" val="2457486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2"/>
          <a:srcRect/>
          <a:stretch>
            <a:fillRect/>
          </a:stretch>
        </p:blipFill>
        <p:spPr bwMode="auto">
          <a:xfrm>
            <a:off x="2505075" y="4411663"/>
            <a:ext cx="7181850" cy="2089150"/>
          </a:xfrm>
          <a:prstGeom prst="rect">
            <a:avLst/>
          </a:prstGeom>
          <a:noFill/>
          <a:ln w="12700" cap="flat" cmpd="sng">
            <a:noFill/>
            <a:prstDash val="solid"/>
            <a:miter lim="800000"/>
            <a:headEnd/>
            <a:tailEnd/>
          </a:ln>
          <a:effectLst>
            <a:prstShdw prst="shdw17" dist="17961" dir="2700000">
              <a:schemeClr val="accent1">
                <a:gamma/>
                <a:shade val="60000"/>
                <a:invGamma/>
              </a:schemeClr>
            </a:prstShdw>
          </a:effectLst>
        </p:spPr>
      </p:pic>
      <p:pic>
        <p:nvPicPr>
          <p:cNvPr id="177155" name="Picture 3"/>
          <p:cNvPicPr>
            <a:picLocks noChangeAspect="1" noChangeArrowheads="1"/>
          </p:cNvPicPr>
          <p:nvPr/>
        </p:nvPicPr>
        <p:blipFill>
          <a:blip r:embed="rId3"/>
          <a:srcRect/>
          <a:stretch>
            <a:fillRect/>
          </a:stretch>
        </p:blipFill>
        <p:spPr bwMode="auto">
          <a:xfrm>
            <a:off x="3667125" y="142875"/>
            <a:ext cx="4643438" cy="4419600"/>
          </a:xfrm>
          <a:prstGeom prst="rect">
            <a:avLst/>
          </a:prstGeom>
          <a:noFill/>
          <a:ln w="12700" cap="flat" cmpd="sng">
            <a:noFill/>
            <a:prstDash val="solid"/>
            <a:miter lim="800000"/>
            <a:headEnd/>
            <a:tailEnd/>
          </a:ln>
          <a:effectLst>
            <a:prstShdw prst="shdw17" dist="17961" dir="2700000">
              <a:schemeClr val="accent1">
                <a:gamma/>
                <a:shade val="60000"/>
                <a:invGamma/>
              </a:schemeClr>
            </a:prstShdw>
          </a:effectLst>
        </p:spPr>
      </p:pic>
      <p:sp>
        <p:nvSpPr>
          <p:cNvPr id="4" name="CuadroTexto 3"/>
          <p:cNvSpPr txBox="1"/>
          <p:nvPr/>
        </p:nvSpPr>
        <p:spPr>
          <a:xfrm>
            <a:off x="277091" y="5994400"/>
            <a:ext cx="1188018" cy="830997"/>
          </a:xfrm>
          <a:prstGeom prst="rect">
            <a:avLst/>
          </a:prstGeom>
          <a:noFill/>
        </p:spPr>
        <p:txBody>
          <a:bodyPr wrap="none" rtlCol="0">
            <a:spAutoFit/>
          </a:bodyPr>
          <a:lstStyle/>
          <a:p>
            <a:r>
              <a:rPr lang="es-ES" sz="4800" b="1" dirty="0" smtClean="0">
                <a:solidFill>
                  <a:srgbClr val="FF0000"/>
                </a:solidFill>
              </a:rPr>
              <a:t>BPA</a:t>
            </a:r>
            <a:endParaRPr lang="es-ES" sz="4800" b="1" dirty="0">
              <a:solidFill>
                <a:srgbClr val="FF0000"/>
              </a:solidFill>
            </a:endParaRPr>
          </a:p>
        </p:txBody>
      </p:sp>
    </p:spTree>
    <p:extLst>
      <p:ext uri="{BB962C8B-B14F-4D97-AF65-F5344CB8AC3E}">
        <p14:creationId xmlns:p14="http://schemas.microsoft.com/office/powerpoint/2010/main" val="12300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iÃ±os y niÃ±as usan remeras y mallas con protecciÃ³n solar (factor 50). Foto: Maxi Fai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404664"/>
            <a:ext cx="6858000" cy="4562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915616" y="5181000"/>
            <a:ext cx="7996808" cy="1200329"/>
          </a:xfrm>
          <a:prstGeom prst="rect">
            <a:avLst/>
          </a:prstGeom>
        </p:spPr>
        <p:txBody>
          <a:bodyPr wrap="square">
            <a:spAutoFit/>
          </a:bodyPr>
          <a:lstStyle/>
          <a:p>
            <a:r>
              <a:rPr lang="es-ES" b="1" dirty="0">
                <a:solidFill>
                  <a:srgbClr val="D80026"/>
                </a:solidFill>
                <a:latin typeface="Portada-Light"/>
              </a:rPr>
              <a:t>Ropa tecnológica (4/01/2018)</a:t>
            </a:r>
          </a:p>
          <a:p>
            <a:r>
              <a:rPr lang="es-ES" dirty="0">
                <a:solidFill>
                  <a:srgbClr val="333333"/>
                </a:solidFill>
                <a:latin typeface="Portada-Light"/>
              </a:rPr>
              <a:t>Las remeras con filtro UV para los nenes son furor y se agotan en la Costa</a:t>
            </a:r>
          </a:p>
          <a:p>
            <a:r>
              <a:rPr lang="es-ES" dirty="0">
                <a:solidFill>
                  <a:srgbClr val="777777"/>
                </a:solidFill>
                <a:latin typeface="Portada-Light"/>
              </a:rPr>
              <a:t>Equivalen a protector factor 50. Este verano, los nenes se meten al mar con la prenda puesta. </a:t>
            </a:r>
          </a:p>
        </p:txBody>
      </p:sp>
      <p:sp>
        <p:nvSpPr>
          <p:cNvPr id="3" name="AutoShape 4" descr="ClarÃ­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a:blip r:embed="rId3"/>
          <a:stretch>
            <a:fillRect/>
          </a:stretch>
        </p:blipFill>
        <p:spPr>
          <a:xfrm>
            <a:off x="8976320" y="4929734"/>
            <a:ext cx="1524000" cy="371475"/>
          </a:xfrm>
          <a:prstGeom prst="rect">
            <a:avLst/>
          </a:prstGeom>
        </p:spPr>
      </p:pic>
      <p:sp>
        <p:nvSpPr>
          <p:cNvPr id="6" name="CuadroTexto 5"/>
          <p:cNvSpPr txBox="1"/>
          <p:nvPr/>
        </p:nvSpPr>
        <p:spPr>
          <a:xfrm>
            <a:off x="277091" y="5994400"/>
            <a:ext cx="2609432" cy="830997"/>
          </a:xfrm>
          <a:prstGeom prst="rect">
            <a:avLst/>
          </a:prstGeom>
          <a:noFill/>
        </p:spPr>
        <p:txBody>
          <a:bodyPr wrap="none" rtlCol="0">
            <a:spAutoFit/>
          </a:bodyPr>
          <a:lstStyle/>
          <a:p>
            <a:r>
              <a:rPr lang="es-ES" sz="4800" b="1" dirty="0" smtClean="0">
                <a:solidFill>
                  <a:srgbClr val="FF0000"/>
                </a:solidFill>
              </a:rPr>
              <a:t>UV-</a:t>
            </a:r>
            <a:r>
              <a:rPr lang="es-ES" sz="4800" b="1" dirty="0" err="1" smtClean="0">
                <a:solidFill>
                  <a:srgbClr val="FF0000"/>
                </a:solidFill>
              </a:rPr>
              <a:t>filters</a:t>
            </a:r>
            <a:endParaRPr lang="es-ES" sz="4800" b="1" dirty="0">
              <a:solidFill>
                <a:srgbClr val="FF0000"/>
              </a:solidFill>
            </a:endParaRPr>
          </a:p>
        </p:txBody>
      </p:sp>
    </p:spTree>
    <p:extLst>
      <p:ext uri="{BB962C8B-B14F-4D97-AF65-F5344CB8AC3E}">
        <p14:creationId xmlns:p14="http://schemas.microsoft.com/office/powerpoint/2010/main" val="18468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2157414" y="1125539"/>
            <a:ext cx="7970837" cy="2016125"/>
          </a:xfrm>
        </p:spPr>
        <p:txBody>
          <a:bodyPr/>
          <a:lstStyle/>
          <a:p>
            <a:pPr algn="l" eaLnBrk="1" hangingPunct="1"/>
            <a:r>
              <a:rPr lang="en-US" altLang="es-ES" sz="2800"/>
              <a:t>Exposición alquilos </a:t>
            </a:r>
            <a:br>
              <a:rPr lang="en-US" altLang="es-ES" sz="2800"/>
            </a:br>
            <a:r>
              <a:rPr lang="en-US" altLang="es-ES" sz="2800"/>
              <a:t>perfluorados (PFOS)</a:t>
            </a:r>
            <a:br>
              <a:rPr lang="en-US" altLang="es-ES" sz="2800"/>
            </a:br>
            <a:r>
              <a:rPr lang="en-US" altLang="es-ES" sz="2800"/>
              <a:t/>
            </a:r>
            <a:br>
              <a:rPr lang="en-US" altLang="es-ES" sz="2800"/>
            </a:br>
            <a:r>
              <a:rPr lang="en-US" altLang="es-ES" sz="2400"/>
              <a:t>Tejidos aislantes: Goretex</a:t>
            </a:r>
            <a:br>
              <a:rPr lang="en-US" altLang="es-ES" sz="2400"/>
            </a:br>
            <a:r>
              <a:rPr lang="en-US" altLang="es-ES" sz="2400"/>
              <a:t>Utensilios de cocina: Tefal</a:t>
            </a:r>
          </a:p>
        </p:txBody>
      </p:sp>
      <p:pic>
        <p:nvPicPr>
          <p:cNvPr id="47107" name="Picture 9" descr="ED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667250" y="2286001"/>
            <a:ext cx="2381250" cy="3324225"/>
          </a:xfrm>
        </p:spPr>
      </p:pic>
      <p:sp>
        <p:nvSpPr>
          <p:cNvPr id="47108" name="Rectangle 11"/>
          <p:cNvSpPr>
            <a:spLocks noChangeArrowheads="1"/>
          </p:cNvSpPr>
          <p:nvPr/>
        </p:nvSpPr>
        <p:spPr bwMode="auto">
          <a:xfrm>
            <a:off x="2166939" y="3571876"/>
            <a:ext cx="2681287"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a:cs typeface="Arial" panose="020B0604020202020204" pitchFamily="34" charset="0"/>
              </a:rPr>
              <a:t>Perfluorooctanoic acid (PFOA or C8)</a:t>
            </a:r>
            <a:br>
              <a:rPr lang="es-ES" altLang="es-ES" sz="1000">
                <a:cs typeface="Arial" panose="020B0604020202020204" pitchFamily="34" charset="0"/>
              </a:rPr>
            </a:br>
            <a:r>
              <a:rPr lang="es-ES" altLang="es-ES" sz="1000">
                <a:cs typeface="Arial" panose="020B0604020202020204" pitchFamily="34" charset="0"/>
              </a:rPr>
              <a:t>CAS No: 335-67-1</a:t>
            </a:r>
            <a:r>
              <a:rPr lang="es-ES" altLang="es-ES" sz="900">
                <a:cs typeface="Arial" panose="020B0604020202020204" pitchFamily="34" charset="0"/>
              </a:rPr>
              <a:t>. </a:t>
            </a:r>
            <a:r>
              <a:rPr lang="es-ES" altLang="es-ES" sz="1000">
                <a:cs typeface="Arial" panose="020B0604020202020204" pitchFamily="34" charset="0"/>
              </a:rPr>
              <a:t>Molecular formula:</a:t>
            </a:r>
            <a:r>
              <a:rPr lang="es-ES" altLang="es-ES" sz="600">
                <a:cs typeface="Arial" panose="020B0604020202020204" pitchFamily="34" charset="0"/>
              </a:rPr>
              <a:t> </a:t>
            </a:r>
            <a:r>
              <a:rPr lang="es-ES" altLang="es-ES" sz="900">
                <a:cs typeface="Arial" panose="020B0604020202020204" pitchFamily="34" charset="0"/>
              </a:rPr>
              <a:t/>
            </a:r>
            <a:br>
              <a:rPr lang="es-ES" altLang="es-ES" sz="900">
                <a:cs typeface="Arial" panose="020B0604020202020204" pitchFamily="34" charset="0"/>
              </a:rPr>
            </a:br>
            <a:r>
              <a:rPr lang="es-ES" altLang="es-ES" sz="1800">
                <a:cs typeface="Arial" panose="020B0604020202020204" pitchFamily="34" charset="0"/>
              </a:rPr>
              <a:t>  </a:t>
            </a:r>
            <a:r>
              <a:rPr lang="es-ES" altLang="es-ES" sz="4200">
                <a:cs typeface="Arial" panose="020B0604020202020204" pitchFamily="34" charset="0"/>
              </a:rPr>
              <a:t> </a:t>
            </a:r>
            <a:r>
              <a:rPr lang="es-ES" altLang="es-ES" sz="1800">
                <a:cs typeface="Arial" panose="020B0604020202020204" pitchFamily="34" charset="0"/>
              </a:rPr>
              <a:t>                                   </a:t>
            </a:r>
          </a:p>
        </p:txBody>
      </p:sp>
      <p:pic>
        <p:nvPicPr>
          <p:cNvPr id="47109" name="Picture 12" descr="pf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964" y="4271963"/>
            <a:ext cx="2238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13"/>
          <p:cNvSpPr>
            <a:spLocks noChangeArrowheads="1"/>
          </p:cNvSpPr>
          <p:nvPr/>
        </p:nvSpPr>
        <p:spPr bwMode="auto">
          <a:xfrm>
            <a:off x="2166938" y="5072064"/>
            <a:ext cx="316706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a:cs typeface="Arial" panose="020B0604020202020204" pitchFamily="34" charset="0"/>
              </a:rPr>
              <a:t>Perfluorooctane sulphonic acid (CAS No. 1763-23-1) </a:t>
            </a:r>
            <a:endParaRPr lang="es-ES" altLang="es-ES" sz="900">
              <a:cs typeface="Arial" panose="020B0604020202020204" pitchFamily="34" charset="0"/>
            </a:endParaRPr>
          </a:p>
          <a:p>
            <a:pPr>
              <a:spcBef>
                <a:spcPct val="0"/>
              </a:spcBef>
              <a:buFontTx/>
              <a:buNone/>
            </a:pPr>
            <a:r>
              <a:rPr lang="es-ES" altLang="es-ES" sz="1800">
                <a:cs typeface="Arial" panose="020B0604020202020204" pitchFamily="34" charset="0"/>
              </a:rPr>
              <a:t>  </a:t>
            </a:r>
            <a:r>
              <a:rPr lang="es-ES" altLang="es-ES" sz="4900">
                <a:cs typeface="Arial" panose="020B0604020202020204" pitchFamily="34" charset="0"/>
              </a:rPr>
              <a:t> </a:t>
            </a:r>
            <a:r>
              <a:rPr lang="es-ES" altLang="es-ES" sz="1800">
                <a:cs typeface="Arial" panose="020B0604020202020204" pitchFamily="34" charset="0"/>
              </a:rPr>
              <a:t>                                   </a:t>
            </a:r>
          </a:p>
        </p:txBody>
      </p:sp>
      <p:pic>
        <p:nvPicPr>
          <p:cNvPr id="47111" name="Picture 14" descr="pf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5505450"/>
            <a:ext cx="23050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descr="IMG_45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501" y="981075"/>
            <a:ext cx="316706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IMG_45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901" y="3789363"/>
            <a:ext cx="3744913"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8" name="Picture 10" descr="FreeofPFO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22692">
            <a:off x="3714750" y="1047750"/>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Text Box 21"/>
          <p:cNvSpPr txBox="1">
            <a:spLocks noChangeArrowheads="1"/>
          </p:cNvSpPr>
          <p:nvPr/>
        </p:nvSpPr>
        <p:spPr bwMode="auto">
          <a:xfrm>
            <a:off x="2208213" y="188913"/>
            <a:ext cx="8280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2800" b="1">
                <a:solidFill>
                  <a:schemeClr val="accent2"/>
                </a:solidFill>
                <a:cs typeface="Arial" panose="020B0604020202020204" pitchFamily="34" charset="0"/>
              </a:rPr>
              <a:t>Exposición a plásticos anti-adherentes</a:t>
            </a:r>
            <a:endParaRPr lang="es-ES" altLang="es-ES" sz="2800">
              <a:solidFill>
                <a:schemeClr val="accent2"/>
              </a:solidFill>
              <a:cs typeface="Arial" panose="020B0604020202020204" pitchFamily="34" charset="0"/>
            </a:endParaRPr>
          </a:p>
        </p:txBody>
      </p:sp>
      <p:sp>
        <p:nvSpPr>
          <p:cNvPr id="12" name="CuadroTexto 11"/>
          <p:cNvSpPr txBox="1"/>
          <p:nvPr/>
        </p:nvSpPr>
        <p:spPr>
          <a:xfrm>
            <a:off x="277091" y="5994400"/>
            <a:ext cx="3148875" cy="830997"/>
          </a:xfrm>
          <a:prstGeom prst="rect">
            <a:avLst/>
          </a:prstGeom>
          <a:noFill/>
        </p:spPr>
        <p:txBody>
          <a:bodyPr wrap="none" rtlCol="0">
            <a:spAutoFit/>
          </a:bodyPr>
          <a:lstStyle/>
          <a:p>
            <a:r>
              <a:rPr lang="es-ES" sz="4800" b="1" dirty="0" smtClean="0">
                <a:solidFill>
                  <a:srgbClr val="FF0000"/>
                </a:solidFill>
              </a:rPr>
              <a:t>PFOS/PFOA</a:t>
            </a:r>
            <a:endParaRPr lang="es-ES" sz="4800" b="1" dirty="0">
              <a:solidFill>
                <a:srgbClr val="FF0000"/>
              </a:solidFill>
            </a:endParaRPr>
          </a:p>
        </p:txBody>
      </p:sp>
    </p:spTree>
    <p:extLst>
      <p:ext uri="{BB962C8B-B14F-4D97-AF65-F5344CB8AC3E}">
        <p14:creationId xmlns:p14="http://schemas.microsoft.com/office/powerpoint/2010/main" val="785588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49898"/>
                                        </p:tgtEl>
                                        <p:attrNameLst>
                                          <p:attrName>style.visibility</p:attrName>
                                        </p:attrNameLst>
                                      </p:cBhvr>
                                      <p:to>
                                        <p:strVal val="visible"/>
                                      </p:to>
                                    </p:set>
                                    <p:animEffect transition="in" filter="blinds(horizontal)">
                                      <p:cBhvr>
                                        <p:cTn id="7" dur="500"/>
                                        <p:tgtEl>
                                          <p:spTgt spid="5498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3"/>
          <p:cNvSpPr>
            <a:spLocks noGrp="1" noChangeArrowheads="1"/>
          </p:cNvSpPr>
          <p:nvPr>
            <p:ph type="title" idx="4294967295"/>
          </p:nvPr>
        </p:nvSpPr>
        <p:spPr>
          <a:xfrm>
            <a:off x="1919288" y="260350"/>
            <a:ext cx="7391400" cy="1143000"/>
          </a:xfrm>
        </p:spPr>
        <p:txBody>
          <a:bodyPr vert="horz" lIns="90488" tIns="44450" rIns="90488" bIns="44450" rtlCol="0" anchor="ctr">
            <a:normAutofit/>
          </a:bodyPr>
          <a:lstStyle/>
          <a:p>
            <a:pPr algn="l" eaLnBrk="1" hangingPunct="1"/>
            <a:r>
              <a:rPr lang="es-ES_tradnl" altLang="es-ES" sz="2800"/>
              <a:t>Exposición a ftalatos</a:t>
            </a:r>
          </a:p>
        </p:txBody>
      </p:sp>
      <p:sp>
        <p:nvSpPr>
          <p:cNvPr id="736263" name="Text Box 7"/>
          <p:cNvSpPr txBox="1">
            <a:spLocks noChangeArrowheads="1"/>
          </p:cNvSpPr>
          <p:nvPr/>
        </p:nvSpPr>
        <p:spPr bwMode="auto">
          <a:xfrm>
            <a:off x="1919288" y="1557338"/>
            <a:ext cx="4464050"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2400">
                <a:latin typeface="Arial Unicode MS" pitchFamily="34" charset="-128"/>
                <a:cs typeface="Arial" panose="020B0604020202020204" pitchFamily="34" charset="0"/>
              </a:rPr>
              <a:t>Butilbencilftalato (BBP)</a:t>
            </a:r>
          </a:p>
          <a:p>
            <a:pPr>
              <a:spcBef>
                <a:spcPct val="0"/>
              </a:spcBef>
              <a:buFontTx/>
              <a:buNone/>
            </a:pPr>
            <a:r>
              <a:rPr lang="es-ES_tradnl" altLang="es-ES" sz="2400">
                <a:latin typeface="Arial Unicode MS" pitchFamily="34" charset="-128"/>
                <a:cs typeface="Arial" panose="020B0604020202020204" pitchFamily="34" charset="0"/>
              </a:rPr>
              <a:t>Dibutilftalato (DBP)</a:t>
            </a:r>
          </a:p>
          <a:p>
            <a:pPr>
              <a:spcBef>
                <a:spcPct val="0"/>
              </a:spcBef>
              <a:buFontTx/>
              <a:buNone/>
            </a:pPr>
            <a:r>
              <a:rPr lang="es-ES_tradnl" altLang="es-ES" sz="2400">
                <a:latin typeface="Arial Unicode MS" pitchFamily="34" charset="-128"/>
                <a:cs typeface="Arial" panose="020B0604020202020204" pitchFamily="34" charset="0"/>
              </a:rPr>
              <a:t>Dietilhexilftalto (DEHP)</a:t>
            </a:r>
          </a:p>
          <a:p>
            <a:pPr>
              <a:spcBef>
                <a:spcPct val="0"/>
              </a:spcBef>
              <a:buFontTx/>
              <a:buNone/>
            </a:pPr>
            <a:endParaRPr lang="es-ES_tradnl" altLang="es-ES" sz="2400">
              <a:latin typeface="Arial Unicode MS" pitchFamily="34" charset="-128"/>
              <a:cs typeface="Arial" panose="020B0604020202020204" pitchFamily="34" charset="0"/>
            </a:endParaRPr>
          </a:p>
          <a:p>
            <a:pPr>
              <a:spcBef>
                <a:spcPct val="0"/>
              </a:spcBef>
              <a:buFontTx/>
              <a:buNone/>
            </a:pPr>
            <a:endParaRPr lang="es-ES_tradnl" altLang="es-ES" sz="2000">
              <a:latin typeface="Arial Unicode MS" pitchFamily="34" charset="-128"/>
              <a:cs typeface="Arial" panose="020B0604020202020204" pitchFamily="34" charset="0"/>
            </a:endParaRPr>
          </a:p>
          <a:p>
            <a:pPr>
              <a:spcBef>
                <a:spcPct val="0"/>
              </a:spcBef>
              <a:buFontTx/>
              <a:buNone/>
            </a:pPr>
            <a:r>
              <a:rPr lang="es-ES_tradnl" altLang="es-ES" sz="2000">
                <a:latin typeface="Arial Unicode MS" pitchFamily="34" charset="-128"/>
                <a:cs typeface="Arial" panose="020B0604020202020204" pitchFamily="34" charset="0"/>
              </a:rPr>
              <a:t>Plastificantes desde 1930</a:t>
            </a:r>
          </a:p>
          <a:p>
            <a:pPr>
              <a:spcBef>
                <a:spcPct val="0"/>
              </a:spcBef>
              <a:buFontTx/>
              <a:buNone/>
            </a:pPr>
            <a:r>
              <a:rPr lang="es-ES_tradnl" altLang="es-ES" sz="2000">
                <a:latin typeface="Arial Unicode MS" pitchFamily="34" charset="-128"/>
                <a:cs typeface="Arial" panose="020B0604020202020204" pitchFamily="34" charset="0"/>
              </a:rPr>
              <a:t>Tintas para plástico y textiles</a:t>
            </a:r>
          </a:p>
          <a:p>
            <a:pPr>
              <a:spcBef>
                <a:spcPct val="0"/>
              </a:spcBef>
              <a:buFontTx/>
              <a:buNone/>
            </a:pPr>
            <a:r>
              <a:rPr lang="es-ES_tradnl" altLang="es-ES" sz="2000">
                <a:latin typeface="Arial Unicode MS" pitchFamily="34" charset="-128"/>
                <a:cs typeface="Arial" panose="020B0604020202020204" pitchFamily="34" charset="0"/>
              </a:rPr>
              <a:t>Tratamiento de suelos</a:t>
            </a:r>
          </a:p>
          <a:p>
            <a:pPr>
              <a:spcBef>
                <a:spcPct val="0"/>
              </a:spcBef>
              <a:buFontTx/>
              <a:buNone/>
            </a:pPr>
            <a:r>
              <a:rPr lang="es-ES_tradnl" altLang="es-ES" sz="2000">
                <a:latin typeface="Arial Unicode MS" pitchFamily="34" charset="-128"/>
                <a:cs typeface="Arial" panose="020B0604020202020204" pitchFamily="34" charset="0"/>
              </a:rPr>
              <a:t>Antioxidantes alimentación (Lácteos)</a:t>
            </a:r>
          </a:p>
          <a:p>
            <a:pPr>
              <a:spcBef>
                <a:spcPct val="0"/>
              </a:spcBef>
              <a:buFontTx/>
              <a:buNone/>
            </a:pPr>
            <a:r>
              <a:rPr lang="es-ES_tradnl" altLang="es-ES" sz="2000">
                <a:latin typeface="Arial Unicode MS" pitchFamily="34" charset="-128"/>
                <a:cs typeface="Arial" panose="020B0604020202020204" pitchFamily="34" charset="0"/>
              </a:rPr>
              <a:t>Envases alimentarios</a:t>
            </a:r>
          </a:p>
          <a:p>
            <a:pPr>
              <a:spcBef>
                <a:spcPct val="0"/>
              </a:spcBef>
              <a:buFontTx/>
              <a:buNone/>
            </a:pPr>
            <a:r>
              <a:rPr lang="es-ES_tradnl" altLang="es-ES" sz="2000">
                <a:latin typeface="Arial Unicode MS" pitchFamily="34" charset="-128"/>
                <a:cs typeface="Arial" panose="020B0604020202020204" pitchFamily="34" charset="0"/>
              </a:rPr>
              <a:t>Tetinas y mordedores infantiles</a:t>
            </a:r>
          </a:p>
        </p:txBody>
      </p:sp>
      <p:pic>
        <p:nvPicPr>
          <p:cNvPr id="736264" name="Picture 8" descr="tala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838200"/>
            <a:ext cx="3962400" cy="213360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36268" name="Picture 12" descr="chup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375" y="3541713"/>
            <a:ext cx="3475038"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942" name="Picture 6" descr="free bpa ftal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280412">
            <a:off x="3984626" y="1276351"/>
            <a:ext cx="4227513"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p:cNvSpPr txBox="1"/>
          <p:nvPr/>
        </p:nvSpPr>
        <p:spPr>
          <a:xfrm>
            <a:off x="277091" y="5994400"/>
            <a:ext cx="2210733" cy="830997"/>
          </a:xfrm>
          <a:prstGeom prst="rect">
            <a:avLst/>
          </a:prstGeom>
          <a:noFill/>
        </p:spPr>
        <p:txBody>
          <a:bodyPr wrap="none" rtlCol="0">
            <a:spAutoFit/>
          </a:bodyPr>
          <a:lstStyle/>
          <a:p>
            <a:r>
              <a:rPr lang="es-ES" sz="4800" b="1" dirty="0" err="1" smtClean="0">
                <a:solidFill>
                  <a:srgbClr val="FF0000"/>
                </a:solidFill>
              </a:rPr>
              <a:t>Ftalatos</a:t>
            </a:r>
            <a:endParaRPr lang="es-ES" sz="4800" b="1" dirty="0">
              <a:solidFill>
                <a:srgbClr val="FF0000"/>
              </a:solidFill>
            </a:endParaRPr>
          </a:p>
        </p:txBody>
      </p:sp>
    </p:spTree>
    <p:extLst>
      <p:ext uri="{BB962C8B-B14F-4D97-AF65-F5344CB8AC3E}">
        <p14:creationId xmlns:p14="http://schemas.microsoft.com/office/powerpoint/2010/main" val="3302310409"/>
      </p:ext>
    </p:extLst>
  </p:cSld>
  <p:clrMapOvr>
    <a:masterClrMapping/>
  </p:clrMapOvr>
  <p:transition advClick="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36264"/>
                                        </p:tgtEl>
                                        <p:attrNameLst>
                                          <p:attrName>style.visibility</p:attrName>
                                        </p:attrNameLst>
                                      </p:cBhvr>
                                      <p:to>
                                        <p:strVal val="visible"/>
                                      </p:to>
                                    </p:set>
                                    <p:animEffect transition="in" filter="dissolve">
                                      <p:cBhvr>
                                        <p:cTn id="7" dur="500"/>
                                        <p:tgtEl>
                                          <p:spTgt spid="73626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36263">
                                            <p:txEl>
                                              <p:pRg st="0" end="0"/>
                                            </p:txEl>
                                          </p:spTgt>
                                        </p:tgtEl>
                                        <p:attrNameLst>
                                          <p:attrName>style.visibility</p:attrName>
                                        </p:attrNameLst>
                                      </p:cBhvr>
                                      <p:to>
                                        <p:strVal val="visible"/>
                                      </p:to>
                                    </p:set>
                                    <p:animEffect transition="in" filter="dissolve">
                                      <p:cBhvr>
                                        <p:cTn id="11" dur="500"/>
                                        <p:tgtEl>
                                          <p:spTgt spid="736263">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36263">
                                            <p:txEl>
                                              <p:pRg st="1" end="1"/>
                                            </p:txEl>
                                          </p:spTgt>
                                        </p:tgtEl>
                                        <p:attrNameLst>
                                          <p:attrName>style.visibility</p:attrName>
                                        </p:attrNameLst>
                                      </p:cBhvr>
                                      <p:to>
                                        <p:strVal val="visible"/>
                                      </p:to>
                                    </p:set>
                                    <p:animEffect transition="in" filter="dissolve">
                                      <p:cBhvr>
                                        <p:cTn id="15" dur="500"/>
                                        <p:tgtEl>
                                          <p:spTgt spid="736263">
                                            <p:txEl>
                                              <p:pRg st="1" end="1"/>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736263">
                                            <p:txEl>
                                              <p:pRg st="2" end="2"/>
                                            </p:txEl>
                                          </p:spTgt>
                                        </p:tgtEl>
                                        <p:attrNameLst>
                                          <p:attrName>style.visibility</p:attrName>
                                        </p:attrNameLst>
                                      </p:cBhvr>
                                      <p:to>
                                        <p:strVal val="visible"/>
                                      </p:to>
                                    </p:set>
                                    <p:animEffect transition="in" filter="dissolve">
                                      <p:cBhvr>
                                        <p:cTn id="19" dur="500"/>
                                        <p:tgtEl>
                                          <p:spTgt spid="736263">
                                            <p:txEl>
                                              <p:pRg st="2" end="2"/>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736263">
                                            <p:txEl>
                                              <p:pRg st="5" end="5"/>
                                            </p:txEl>
                                          </p:spTgt>
                                        </p:tgtEl>
                                        <p:attrNameLst>
                                          <p:attrName>style.visibility</p:attrName>
                                        </p:attrNameLst>
                                      </p:cBhvr>
                                      <p:to>
                                        <p:strVal val="visible"/>
                                      </p:to>
                                    </p:set>
                                    <p:animEffect transition="in" filter="dissolve">
                                      <p:cBhvr>
                                        <p:cTn id="23" dur="500"/>
                                        <p:tgtEl>
                                          <p:spTgt spid="736263">
                                            <p:txEl>
                                              <p:pRg st="5" end="5"/>
                                            </p:txEl>
                                          </p:spTgt>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736263">
                                            <p:txEl>
                                              <p:pRg st="6" end="6"/>
                                            </p:txEl>
                                          </p:spTgt>
                                        </p:tgtEl>
                                        <p:attrNameLst>
                                          <p:attrName>style.visibility</p:attrName>
                                        </p:attrNameLst>
                                      </p:cBhvr>
                                      <p:to>
                                        <p:strVal val="visible"/>
                                      </p:to>
                                    </p:set>
                                    <p:animEffect transition="in" filter="dissolve">
                                      <p:cBhvr>
                                        <p:cTn id="27" dur="500"/>
                                        <p:tgtEl>
                                          <p:spTgt spid="736263">
                                            <p:txEl>
                                              <p:pRg st="6" end="6"/>
                                            </p:txEl>
                                          </p:spTgt>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736263">
                                            <p:txEl>
                                              <p:pRg st="7" end="7"/>
                                            </p:txEl>
                                          </p:spTgt>
                                        </p:tgtEl>
                                        <p:attrNameLst>
                                          <p:attrName>style.visibility</p:attrName>
                                        </p:attrNameLst>
                                      </p:cBhvr>
                                      <p:to>
                                        <p:strVal val="visible"/>
                                      </p:to>
                                    </p:set>
                                    <p:animEffect transition="in" filter="dissolve">
                                      <p:cBhvr>
                                        <p:cTn id="31" dur="500"/>
                                        <p:tgtEl>
                                          <p:spTgt spid="736263">
                                            <p:txEl>
                                              <p:pRg st="7" end="7"/>
                                            </p:txEl>
                                          </p:spTgt>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736263">
                                            <p:txEl>
                                              <p:pRg st="8" end="8"/>
                                            </p:txEl>
                                          </p:spTgt>
                                        </p:tgtEl>
                                        <p:attrNameLst>
                                          <p:attrName>style.visibility</p:attrName>
                                        </p:attrNameLst>
                                      </p:cBhvr>
                                      <p:to>
                                        <p:strVal val="visible"/>
                                      </p:to>
                                    </p:set>
                                    <p:animEffect transition="in" filter="dissolve">
                                      <p:cBhvr>
                                        <p:cTn id="35" dur="500"/>
                                        <p:tgtEl>
                                          <p:spTgt spid="736263">
                                            <p:txEl>
                                              <p:pRg st="8" end="8"/>
                                            </p:txEl>
                                          </p:spTgt>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736263">
                                            <p:txEl>
                                              <p:pRg st="9" end="9"/>
                                            </p:txEl>
                                          </p:spTgt>
                                        </p:tgtEl>
                                        <p:attrNameLst>
                                          <p:attrName>style.visibility</p:attrName>
                                        </p:attrNameLst>
                                      </p:cBhvr>
                                      <p:to>
                                        <p:strVal val="visible"/>
                                      </p:to>
                                    </p:set>
                                    <p:animEffect transition="in" filter="dissolve">
                                      <p:cBhvr>
                                        <p:cTn id="39" dur="500"/>
                                        <p:tgtEl>
                                          <p:spTgt spid="736263">
                                            <p:txEl>
                                              <p:pRg st="9" end="9"/>
                                            </p:txEl>
                                          </p:spTgt>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736263">
                                            <p:txEl>
                                              <p:pRg st="10" end="10"/>
                                            </p:txEl>
                                          </p:spTgt>
                                        </p:tgtEl>
                                        <p:attrNameLst>
                                          <p:attrName>style.visibility</p:attrName>
                                        </p:attrNameLst>
                                      </p:cBhvr>
                                      <p:to>
                                        <p:strVal val="visible"/>
                                      </p:to>
                                    </p:set>
                                    <p:animEffect transition="in" filter="dissolve">
                                      <p:cBhvr>
                                        <p:cTn id="43" dur="500"/>
                                        <p:tgtEl>
                                          <p:spTgt spid="736263">
                                            <p:txEl>
                                              <p:pRg st="10" end="10"/>
                                            </p:txEl>
                                          </p:spTgt>
                                        </p:tgtEl>
                                      </p:cBhvr>
                                    </p:animEffect>
                                  </p:childTnLst>
                                </p:cTn>
                              </p:par>
                            </p:childTnLst>
                          </p:cTn>
                        </p:par>
                        <p:par>
                          <p:cTn id="44" fill="hold" nodeType="afterGroup">
                            <p:stCondLst>
                              <p:cond delay="5000"/>
                            </p:stCondLst>
                            <p:childTnLst>
                              <p:par>
                                <p:cTn id="45" presetID="9" presetClass="entr" presetSubtype="0" fill="hold" nodeType="afterEffect">
                                  <p:stCondLst>
                                    <p:cond delay="0"/>
                                  </p:stCondLst>
                                  <p:childTnLst>
                                    <p:set>
                                      <p:cBhvr>
                                        <p:cTn id="46" dur="1" fill="hold">
                                          <p:stCondLst>
                                            <p:cond delay="0"/>
                                          </p:stCondLst>
                                        </p:cTn>
                                        <p:tgtEl>
                                          <p:spTgt spid="736268"/>
                                        </p:tgtEl>
                                        <p:attrNameLst>
                                          <p:attrName>style.visibility</p:attrName>
                                        </p:attrNameLst>
                                      </p:cBhvr>
                                      <p:to>
                                        <p:strVal val="visible"/>
                                      </p:to>
                                    </p:set>
                                    <p:animEffect transition="in" filter="dissolve">
                                      <p:cBhvr>
                                        <p:cTn id="47" dur="500"/>
                                        <p:tgtEl>
                                          <p:spTgt spid="73626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551942"/>
                                        </p:tgtEl>
                                        <p:attrNameLst>
                                          <p:attrName>style.visibility</p:attrName>
                                        </p:attrNameLst>
                                      </p:cBhvr>
                                      <p:to>
                                        <p:strVal val="visible"/>
                                      </p:to>
                                    </p:set>
                                    <p:animEffect transition="in" filter="blinds(horizontal)">
                                      <p:cBhvr>
                                        <p:cTn id="52" dur="500"/>
                                        <p:tgtEl>
                                          <p:spTgt spid="551942"/>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263" grpId="0" build="p" autoUpdateAnimBg="0" advAuto="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7" name="Picture 5" descr="diente1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3716339"/>
            <a:ext cx="3211512"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Picture 6" descr="diente2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1" y="3951289"/>
            <a:ext cx="33131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tangle 6"/>
          <p:cNvSpPr>
            <a:spLocks noChangeArrowheads="1"/>
          </p:cNvSpPr>
          <p:nvPr/>
        </p:nvSpPr>
        <p:spPr bwMode="auto">
          <a:xfrm>
            <a:off x="1952625" y="44450"/>
            <a:ext cx="84645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n-US" altLang="es-ES" sz="2500">
                <a:solidFill>
                  <a:schemeClr val="tx2"/>
                </a:solidFill>
                <a:cs typeface="Arial" panose="020B0604020202020204" pitchFamily="34" charset="0"/>
              </a:rPr>
              <a:t>Exposición a BPA: Origen sanitario</a:t>
            </a:r>
          </a:p>
        </p:txBody>
      </p:sp>
      <p:pic>
        <p:nvPicPr>
          <p:cNvPr id="12800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6588" y="1412876"/>
            <a:ext cx="76454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800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638" y="2755900"/>
            <a:ext cx="3035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CuadroTexto 6"/>
          <p:cNvSpPr txBox="1"/>
          <p:nvPr/>
        </p:nvSpPr>
        <p:spPr>
          <a:xfrm>
            <a:off x="277091" y="5994400"/>
            <a:ext cx="1188018" cy="830997"/>
          </a:xfrm>
          <a:prstGeom prst="rect">
            <a:avLst/>
          </a:prstGeom>
          <a:noFill/>
        </p:spPr>
        <p:txBody>
          <a:bodyPr wrap="none" rtlCol="0">
            <a:spAutoFit/>
          </a:bodyPr>
          <a:lstStyle/>
          <a:p>
            <a:r>
              <a:rPr lang="es-ES" sz="4800" b="1" dirty="0" smtClean="0">
                <a:solidFill>
                  <a:srgbClr val="FF0000"/>
                </a:solidFill>
              </a:rPr>
              <a:t>BPA</a:t>
            </a:r>
            <a:endParaRPr lang="es-ES" sz="4800" b="1" dirty="0">
              <a:solidFill>
                <a:srgbClr val="FF0000"/>
              </a:solidFill>
            </a:endParaRPr>
          </a:p>
        </p:txBody>
      </p:sp>
    </p:spTree>
    <p:extLst>
      <p:ext uri="{BB962C8B-B14F-4D97-AF65-F5344CB8AC3E}">
        <p14:creationId xmlns:p14="http://schemas.microsoft.com/office/powerpoint/2010/main" val="190421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48837"/>
                                        </p:tgtEl>
                                        <p:attrNameLst>
                                          <p:attrName>style.visibility</p:attrName>
                                        </p:attrNameLst>
                                      </p:cBhvr>
                                      <p:to>
                                        <p:strVal val="visible"/>
                                      </p:to>
                                    </p:set>
                                    <p:anim calcmode="lin" valueType="num">
                                      <p:cBhvr>
                                        <p:cTn id="7" dur="500" fill="hold"/>
                                        <p:tgtEl>
                                          <p:spTgt spid="248837"/>
                                        </p:tgtEl>
                                        <p:attrNameLst>
                                          <p:attrName>ppt_w</p:attrName>
                                        </p:attrNameLst>
                                      </p:cBhvr>
                                      <p:tavLst>
                                        <p:tav tm="0">
                                          <p:val>
                                            <p:fltVal val="0"/>
                                          </p:val>
                                        </p:tav>
                                        <p:tav tm="100000">
                                          <p:val>
                                            <p:strVal val="#ppt_w"/>
                                          </p:val>
                                        </p:tav>
                                      </p:tavLst>
                                    </p:anim>
                                    <p:anim calcmode="lin" valueType="num">
                                      <p:cBhvr>
                                        <p:cTn id="8" dur="500" fill="hold"/>
                                        <p:tgtEl>
                                          <p:spTgt spid="248837"/>
                                        </p:tgtEl>
                                        <p:attrNameLst>
                                          <p:attrName>ppt_h</p:attrName>
                                        </p:attrNameLst>
                                      </p:cBhvr>
                                      <p:tavLst>
                                        <p:tav tm="0">
                                          <p:val>
                                            <p:fltVal val="0"/>
                                          </p:val>
                                        </p:tav>
                                        <p:tav tm="100000">
                                          <p:val>
                                            <p:strVal val="#ppt_h"/>
                                          </p:val>
                                        </p:tav>
                                      </p:tavLst>
                                    </p:anim>
                                    <p:anim calcmode="lin" valueType="num">
                                      <p:cBhvr>
                                        <p:cTn id="9" dur="500" fill="hold"/>
                                        <p:tgtEl>
                                          <p:spTgt spid="248837"/>
                                        </p:tgtEl>
                                        <p:attrNameLst>
                                          <p:attrName>ppt_x</p:attrName>
                                        </p:attrNameLst>
                                      </p:cBhvr>
                                      <p:tavLst>
                                        <p:tav tm="0">
                                          <p:val>
                                            <p:fltVal val="0.5"/>
                                          </p:val>
                                        </p:tav>
                                        <p:tav tm="100000">
                                          <p:val>
                                            <p:strVal val="#ppt_x"/>
                                          </p:val>
                                        </p:tav>
                                      </p:tavLst>
                                    </p:anim>
                                    <p:anim calcmode="lin" valueType="num">
                                      <p:cBhvr>
                                        <p:cTn id="10" dur="500" fill="hold"/>
                                        <p:tgtEl>
                                          <p:spTgt spid="24883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48838"/>
                                        </p:tgtEl>
                                        <p:attrNameLst>
                                          <p:attrName>style.visibility</p:attrName>
                                        </p:attrNameLst>
                                      </p:cBhvr>
                                      <p:to>
                                        <p:strVal val="visible"/>
                                      </p:to>
                                    </p:set>
                                    <p:anim calcmode="lin" valueType="num">
                                      <p:cBhvr>
                                        <p:cTn id="14" dur="500" fill="hold"/>
                                        <p:tgtEl>
                                          <p:spTgt spid="248838"/>
                                        </p:tgtEl>
                                        <p:attrNameLst>
                                          <p:attrName>ppt_w</p:attrName>
                                        </p:attrNameLst>
                                      </p:cBhvr>
                                      <p:tavLst>
                                        <p:tav tm="0">
                                          <p:val>
                                            <p:fltVal val="0"/>
                                          </p:val>
                                        </p:tav>
                                        <p:tav tm="100000">
                                          <p:val>
                                            <p:strVal val="#ppt_w"/>
                                          </p:val>
                                        </p:tav>
                                      </p:tavLst>
                                    </p:anim>
                                    <p:anim calcmode="lin" valueType="num">
                                      <p:cBhvr>
                                        <p:cTn id="15" dur="500" fill="hold"/>
                                        <p:tgtEl>
                                          <p:spTgt spid="248838"/>
                                        </p:tgtEl>
                                        <p:attrNameLst>
                                          <p:attrName>ppt_h</p:attrName>
                                        </p:attrNameLst>
                                      </p:cBhvr>
                                      <p:tavLst>
                                        <p:tav tm="0">
                                          <p:val>
                                            <p:fltVal val="0"/>
                                          </p:val>
                                        </p:tav>
                                        <p:tav tm="100000">
                                          <p:val>
                                            <p:strVal val="#ppt_h"/>
                                          </p:val>
                                        </p:tav>
                                      </p:tavLst>
                                    </p:anim>
                                    <p:anim calcmode="lin" valueType="num">
                                      <p:cBhvr>
                                        <p:cTn id="16" dur="500" fill="hold"/>
                                        <p:tgtEl>
                                          <p:spTgt spid="248838"/>
                                        </p:tgtEl>
                                        <p:attrNameLst>
                                          <p:attrName>ppt_x</p:attrName>
                                        </p:attrNameLst>
                                      </p:cBhvr>
                                      <p:tavLst>
                                        <p:tav tm="0">
                                          <p:val>
                                            <p:fltVal val="0.5"/>
                                          </p:val>
                                        </p:tav>
                                        <p:tav tm="100000">
                                          <p:val>
                                            <p:strVal val="#ppt_x"/>
                                          </p:val>
                                        </p:tav>
                                      </p:tavLst>
                                    </p:anim>
                                    <p:anim calcmode="lin" valueType="num">
                                      <p:cBhvr>
                                        <p:cTn id="17" dur="500" fill="hold"/>
                                        <p:tgtEl>
                                          <p:spTgt spid="248838"/>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incubad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976313"/>
            <a:ext cx="8604250"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3"/>
          <p:cNvSpPr txBox="1">
            <a:spLocks noChangeArrowheads="1"/>
          </p:cNvSpPr>
          <p:nvPr/>
        </p:nvSpPr>
        <p:spPr bwMode="auto">
          <a:xfrm>
            <a:off x="6456364" y="-200025"/>
            <a:ext cx="29479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0" tIns="45715" rIns="91430" bIns="45715">
            <a:spAutoFit/>
          </a:bodyPr>
          <a:lstStyle>
            <a:lvl1pPr defTabSz="414338">
              <a:spcBef>
                <a:spcPct val="20000"/>
              </a:spcBef>
              <a:buChar char="•"/>
              <a:defRPr sz="3200">
                <a:solidFill>
                  <a:schemeClr val="tx1"/>
                </a:solidFill>
                <a:latin typeface="Arial" panose="020B0604020202020204" pitchFamily="34" charset="0"/>
              </a:defRPr>
            </a:lvl1pPr>
            <a:lvl2pPr marL="742950" indent="-285750" defTabSz="414338">
              <a:spcBef>
                <a:spcPct val="20000"/>
              </a:spcBef>
              <a:buChar char="–"/>
              <a:defRPr sz="2800">
                <a:solidFill>
                  <a:schemeClr val="tx1"/>
                </a:solidFill>
                <a:latin typeface="Arial" panose="020B0604020202020204" pitchFamily="34" charset="0"/>
              </a:defRPr>
            </a:lvl2pPr>
            <a:lvl3pPr marL="1143000" indent="-228600" defTabSz="414338">
              <a:spcBef>
                <a:spcPct val="20000"/>
              </a:spcBef>
              <a:buChar char="•"/>
              <a:defRPr sz="2400">
                <a:solidFill>
                  <a:schemeClr val="tx1"/>
                </a:solidFill>
                <a:latin typeface="Arial" panose="020B0604020202020204" pitchFamily="34" charset="0"/>
              </a:defRPr>
            </a:lvl3pPr>
            <a:lvl4pPr marL="1600200" indent="-228600" defTabSz="414338">
              <a:spcBef>
                <a:spcPct val="20000"/>
              </a:spcBef>
              <a:buChar char="–"/>
              <a:defRPr sz="2000">
                <a:solidFill>
                  <a:schemeClr val="tx1"/>
                </a:solidFill>
                <a:latin typeface="Arial" panose="020B0604020202020204" pitchFamily="34" charset="0"/>
              </a:defRPr>
            </a:lvl4pPr>
            <a:lvl5pPr marL="2057400" indent="-228600" defTabSz="414338">
              <a:spcBef>
                <a:spcPct val="20000"/>
              </a:spcBef>
              <a:buChar char="»"/>
              <a:defRPr sz="2000">
                <a:solidFill>
                  <a:schemeClr val="tx1"/>
                </a:solidFill>
                <a:latin typeface="Arial" panose="020B0604020202020204" pitchFamily="34" charset="0"/>
              </a:defRPr>
            </a:lvl5pPr>
            <a:lvl6pPr marL="25146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14338"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a:lnSpc>
                <a:spcPct val="93000"/>
              </a:lnSpc>
              <a:spcBef>
                <a:spcPct val="0"/>
              </a:spcBef>
              <a:buClr>
                <a:srgbClr val="000000"/>
              </a:buClr>
              <a:buSzPct val="45000"/>
              <a:buFont typeface="Wingdings" panose="05000000000000000000" pitchFamily="2" charset="2"/>
              <a:buNone/>
            </a:pPr>
            <a:r>
              <a:rPr lang="es-ES" altLang="es-ES" sz="9600" dirty="0">
                <a:cs typeface="Arial" panose="020B0604020202020204" pitchFamily="34" charset="0"/>
              </a:rPr>
              <a:t>BPA</a:t>
            </a:r>
          </a:p>
          <a:p>
            <a:pPr algn="ctr" eaLnBrk="1">
              <a:lnSpc>
                <a:spcPct val="93000"/>
              </a:lnSpc>
              <a:spcBef>
                <a:spcPct val="0"/>
              </a:spcBef>
              <a:buClr>
                <a:srgbClr val="000000"/>
              </a:buClr>
              <a:buSzPct val="45000"/>
              <a:buFont typeface="Wingdings" panose="05000000000000000000" pitchFamily="2" charset="2"/>
              <a:buNone/>
            </a:pPr>
            <a:r>
              <a:rPr lang="es-ES" altLang="es-ES" sz="3600" dirty="0">
                <a:cs typeface="Arial" panose="020B0604020202020204" pitchFamily="34" charset="0"/>
              </a:rPr>
              <a:t>BISFENOL-A</a:t>
            </a:r>
          </a:p>
        </p:txBody>
      </p:sp>
      <p:pic>
        <p:nvPicPr>
          <p:cNvPr id="137220" name="Imagen 9" descr="http://www.recyclenow.org/plastic_other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9789" y="71439"/>
            <a:ext cx="5810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9013" name="Picture 5" descr="Screen%20Shot%202015-04-28%20at%20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1226" y="333375"/>
            <a:ext cx="4303713"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277091" y="5994400"/>
            <a:ext cx="3927422" cy="830997"/>
          </a:xfrm>
          <a:prstGeom prst="rect">
            <a:avLst/>
          </a:prstGeom>
          <a:noFill/>
        </p:spPr>
        <p:txBody>
          <a:bodyPr wrap="none" rtlCol="0">
            <a:spAutoFit/>
          </a:bodyPr>
          <a:lstStyle/>
          <a:p>
            <a:r>
              <a:rPr lang="es-ES" sz="4800" b="1" dirty="0" smtClean="0">
                <a:solidFill>
                  <a:srgbClr val="FF0000"/>
                </a:solidFill>
              </a:rPr>
              <a:t>BPA &amp; </a:t>
            </a:r>
            <a:r>
              <a:rPr lang="es-ES" sz="4800" b="1" dirty="0" err="1" smtClean="0">
                <a:solidFill>
                  <a:srgbClr val="FF0000"/>
                </a:solidFill>
              </a:rPr>
              <a:t>Ftalatos</a:t>
            </a:r>
            <a:endParaRPr lang="es-ES" sz="4800" b="1" dirty="0">
              <a:solidFill>
                <a:srgbClr val="FF0000"/>
              </a:solidFill>
            </a:endParaRPr>
          </a:p>
        </p:txBody>
      </p:sp>
    </p:spTree>
    <p:extLst>
      <p:ext uri="{BB962C8B-B14F-4D97-AF65-F5344CB8AC3E}">
        <p14:creationId xmlns:p14="http://schemas.microsoft.com/office/powerpoint/2010/main" val="3630670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90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
          <p:cNvSpPr txBox="1">
            <a:spLocks noChangeArrowheads="1"/>
          </p:cNvSpPr>
          <p:nvPr/>
        </p:nvSpPr>
        <p:spPr bwMode="auto">
          <a:xfrm>
            <a:off x="2063750" y="473076"/>
            <a:ext cx="8280400" cy="5324475"/>
          </a:xfrm>
          <a:prstGeom prst="rect">
            <a:avLst/>
          </a:prstGeom>
          <a:noFill/>
          <a:ln>
            <a:noFill/>
          </a:ln>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ES" altLang="es-ES" sz="3600" b="1" dirty="0">
                <a:solidFill>
                  <a:schemeClr val="accent2"/>
                </a:solidFill>
              </a:rPr>
              <a:t>¿Que clase de nutrientes-ingredientes aporta este tipo de comidas?</a:t>
            </a:r>
          </a:p>
          <a:p>
            <a:pPr eaLnBrk="1" hangingPunct="1">
              <a:spcBef>
                <a:spcPct val="0"/>
              </a:spcBef>
              <a:buFontTx/>
              <a:buNone/>
              <a:defRPr/>
            </a:pPr>
            <a:endParaRPr lang="es-ES" altLang="es-ES" sz="3600" b="1" dirty="0">
              <a:solidFill>
                <a:schemeClr val="accent2"/>
              </a:solidFill>
            </a:endParaRPr>
          </a:p>
          <a:p>
            <a:pPr marL="457200" indent="-457200" eaLnBrk="1" hangingPunct="1">
              <a:spcBef>
                <a:spcPct val="0"/>
              </a:spcBef>
              <a:defRPr/>
            </a:pPr>
            <a:r>
              <a:rPr lang="es-ES" altLang="es-ES" sz="2800" dirty="0">
                <a:solidFill>
                  <a:schemeClr val="accent2"/>
                </a:solidFill>
              </a:rPr>
              <a:t>Gran cantidad de proteínas de origen animal</a:t>
            </a:r>
          </a:p>
          <a:p>
            <a:pPr marL="457200" indent="-457200" eaLnBrk="1" hangingPunct="1">
              <a:spcBef>
                <a:spcPct val="0"/>
              </a:spcBef>
              <a:defRPr/>
            </a:pPr>
            <a:r>
              <a:rPr lang="es-ES" altLang="es-ES" sz="2800" dirty="0">
                <a:solidFill>
                  <a:schemeClr val="accent2"/>
                </a:solidFill>
              </a:rPr>
              <a:t>Aditivos tipo conservantes, colorantes y potenciadores del sabor.</a:t>
            </a:r>
          </a:p>
          <a:p>
            <a:pPr marL="457200" indent="-457200" eaLnBrk="1" hangingPunct="1">
              <a:spcBef>
                <a:spcPct val="0"/>
              </a:spcBef>
              <a:defRPr/>
            </a:pPr>
            <a:r>
              <a:rPr lang="es-ES" altLang="es-ES" sz="2800" dirty="0">
                <a:solidFill>
                  <a:schemeClr val="accent2"/>
                </a:solidFill>
              </a:rPr>
              <a:t>Abundante cantidad de azucares simples, grasas saturadas, colesterol y sodio.</a:t>
            </a:r>
          </a:p>
          <a:p>
            <a:pPr marL="457200" indent="-457200" eaLnBrk="1" hangingPunct="1">
              <a:spcBef>
                <a:spcPct val="0"/>
              </a:spcBef>
              <a:defRPr/>
            </a:pPr>
            <a:r>
              <a:rPr lang="es-ES" altLang="es-ES" sz="2800" dirty="0">
                <a:solidFill>
                  <a:schemeClr val="accent2"/>
                </a:solidFill>
              </a:rPr>
              <a:t>Aporte bajo o nulo de fibras y vitaminas.</a:t>
            </a:r>
          </a:p>
          <a:p>
            <a:pPr marL="457200" indent="-457200" eaLnBrk="1" hangingPunct="1">
              <a:spcBef>
                <a:spcPct val="0"/>
              </a:spcBef>
              <a:defRPr/>
            </a:pPr>
            <a:r>
              <a:rPr lang="es-ES" altLang="es-ES" sz="2800" dirty="0">
                <a:solidFill>
                  <a:schemeClr val="accent2"/>
                </a:solidFill>
              </a:rPr>
              <a:t>Elevado aporte calórico por ingesta.</a:t>
            </a:r>
          </a:p>
        </p:txBody>
      </p:sp>
      <p:pic>
        <p:nvPicPr>
          <p:cNvPr id="3" name="Picture 2" descr="https://m1.behance.net/rendition/modules/38444675/disp/58997254e7821ef3d39a32b24c0579b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179388"/>
            <a:ext cx="8904288" cy="667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277091" y="5994400"/>
            <a:ext cx="3478581" cy="830997"/>
          </a:xfrm>
          <a:prstGeom prst="rect">
            <a:avLst/>
          </a:prstGeom>
          <a:noFill/>
        </p:spPr>
        <p:txBody>
          <a:bodyPr wrap="none" rtlCol="0">
            <a:spAutoFit/>
          </a:bodyPr>
          <a:lstStyle/>
          <a:p>
            <a:r>
              <a:rPr lang="es-ES" sz="4800" b="1" dirty="0" smtClean="0">
                <a:solidFill>
                  <a:srgbClr val="FF0000"/>
                </a:solidFill>
              </a:rPr>
              <a:t>BPA/</a:t>
            </a:r>
            <a:r>
              <a:rPr lang="es-ES" sz="4800" b="1" dirty="0" err="1" smtClean="0">
                <a:solidFill>
                  <a:srgbClr val="FF0000"/>
                </a:solidFill>
              </a:rPr>
              <a:t>Ftalatos</a:t>
            </a:r>
            <a:endParaRPr lang="es-ES" sz="4800" b="1" dirty="0">
              <a:solidFill>
                <a:srgbClr val="FF0000"/>
              </a:solidFill>
            </a:endParaRPr>
          </a:p>
        </p:txBody>
      </p:sp>
    </p:spTree>
    <p:extLst>
      <p:ext uri="{BB962C8B-B14F-4D97-AF65-F5344CB8AC3E}">
        <p14:creationId xmlns:p14="http://schemas.microsoft.com/office/powerpoint/2010/main" val="1949327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1"/>
          <p:cNvSpPr txBox="1">
            <a:spLocks noChangeArrowheads="1"/>
          </p:cNvSpPr>
          <p:nvPr/>
        </p:nvSpPr>
        <p:spPr bwMode="auto">
          <a:xfrm>
            <a:off x="2257714" y="676276"/>
            <a:ext cx="82804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3600" b="1" dirty="0">
                <a:cs typeface="Arial" panose="020B0604020202020204" pitchFamily="34" charset="0"/>
              </a:rPr>
              <a:t>Comida rápida (</a:t>
            </a:r>
            <a:r>
              <a:rPr lang="es-ES" altLang="es-ES" sz="3600" b="1" i="1" dirty="0" err="1">
                <a:cs typeface="Arial" panose="020B0604020202020204" pitchFamily="34" charset="0"/>
              </a:rPr>
              <a:t>bystro</a:t>
            </a:r>
            <a:r>
              <a:rPr lang="es-ES" altLang="es-ES" sz="3600" b="1" i="1" dirty="0">
                <a:cs typeface="Arial" panose="020B0604020202020204" pitchFamily="34" charset="0"/>
              </a:rPr>
              <a:t>, </a:t>
            </a:r>
            <a:r>
              <a:rPr lang="es-ES" altLang="es-ES" sz="3600" b="1" i="1" dirty="0" err="1">
                <a:cs typeface="Arial" panose="020B0604020202020204" pitchFamily="34" charset="0"/>
              </a:rPr>
              <a:t>fast</a:t>
            </a:r>
            <a:r>
              <a:rPr lang="es-ES" altLang="es-ES" sz="3600" b="1" i="1" dirty="0">
                <a:cs typeface="Arial" panose="020B0604020202020204" pitchFamily="34" charset="0"/>
              </a:rPr>
              <a:t> </a:t>
            </a:r>
            <a:r>
              <a:rPr lang="es-ES" altLang="es-ES" sz="3600" b="1" i="1" dirty="0" err="1">
                <a:cs typeface="Arial" panose="020B0604020202020204" pitchFamily="34" charset="0"/>
              </a:rPr>
              <a:t>food</a:t>
            </a:r>
            <a:r>
              <a:rPr lang="es-ES" altLang="es-ES" sz="3600" b="1" dirty="0">
                <a:cs typeface="Arial" panose="020B0604020202020204" pitchFamily="34" charset="0"/>
              </a:rPr>
              <a:t>)</a:t>
            </a:r>
          </a:p>
          <a:p>
            <a:pPr eaLnBrk="1" hangingPunct="1">
              <a:spcBef>
                <a:spcPct val="0"/>
              </a:spcBef>
              <a:buFontTx/>
              <a:buNone/>
            </a:pPr>
            <a:endParaRPr lang="es-ES" altLang="es-ES" sz="3600" b="1" dirty="0">
              <a:solidFill>
                <a:schemeClr val="accent2"/>
              </a:solidFill>
              <a:cs typeface="Arial" panose="020B0604020202020204" pitchFamily="34" charset="0"/>
            </a:endParaRPr>
          </a:p>
          <a:p>
            <a:pPr eaLnBrk="1" hangingPunct="1">
              <a:spcBef>
                <a:spcPct val="0"/>
              </a:spcBef>
            </a:pPr>
            <a:r>
              <a:rPr lang="es-ES" altLang="es-ES" sz="2800" dirty="0">
                <a:solidFill>
                  <a:srgbClr val="262673"/>
                </a:solidFill>
                <a:cs typeface="Arial" panose="020B0604020202020204" pitchFamily="34" charset="0"/>
              </a:rPr>
              <a:t> Estilo de alimentación donde el alimento se prepara y sirve para consumir rápidamente en establecimientos especializados o en la calle</a:t>
            </a:r>
          </a:p>
          <a:p>
            <a:pPr eaLnBrk="1" hangingPunct="1">
              <a:spcBef>
                <a:spcPct val="0"/>
              </a:spcBef>
            </a:pPr>
            <a:endParaRPr lang="es-ES" altLang="es-ES" sz="2800" dirty="0">
              <a:solidFill>
                <a:srgbClr val="262673"/>
              </a:solidFill>
              <a:cs typeface="Arial" panose="020B0604020202020204" pitchFamily="34" charset="0"/>
            </a:endParaRPr>
          </a:p>
          <a:p>
            <a:pPr eaLnBrk="1" hangingPunct="1">
              <a:spcBef>
                <a:spcPct val="0"/>
              </a:spcBef>
            </a:pPr>
            <a:r>
              <a:rPr lang="es-ES" altLang="es-ES" sz="2800" dirty="0">
                <a:solidFill>
                  <a:srgbClr val="262673"/>
                </a:solidFill>
                <a:cs typeface="Arial" panose="020B0604020202020204" pitchFamily="34" charset="0"/>
              </a:rPr>
              <a:t> No hay servicio. No se emplean cubiertos.</a:t>
            </a:r>
          </a:p>
          <a:p>
            <a:pPr eaLnBrk="1" hangingPunct="1">
              <a:spcBef>
                <a:spcPct val="0"/>
              </a:spcBef>
            </a:pPr>
            <a:endParaRPr lang="es-ES" altLang="es-ES" sz="2800" dirty="0">
              <a:solidFill>
                <a:srgbClr val="262673"/>
              </a:solidFill>
              <a:cs typeface="Arial" panose="020B0604020202020204" pitchFamily="34" charset="0"/>
            </a:endParaRPr>
          </a:p>
          <a:p>
            <a:pPr eaLnBrk="1" hangingPunct="1">
              <a:spcBef>
                <a:spcPct val="0"/>
              </a:spcBef>
            </a:pPr>
            <a:r>
              <a:rPr lang="es-ES" altLang="es-ES" sz="2800" dirty="0">
                <a:solidFill>
                  <a:srgbClr val="262673"/>
                </a:solidFill>
                <a:cs typeface="Arial" panose="020B0604020202020204" pitchFamily="34" charset="0"/>
              </a:rPr>
              <a:t> El alimento necesita alto grado de ingeniería para mantener sabor y consistencia</a:t>
            </a:r>
          </a:p>
          <a:p>
            <a:pPr eaLnBrk="1" hangingPunct="1">
              <a:spcBef>
                <a:spcPct val="0"/>
              </a:spcBef>
            </a:pPr>
            <a:endParaRPr lang="es-ES" altLang="es-ES" sz="2800" dirty="0">
              <a:solidFill>
                <a:srgbClr val="262673"/>
              </a:solidFill>
              <a:cs typeface="Arial" panose="020B0604020202020204" pitchFamily="34" charset="0"/>
            </a:endParaRPr>
          </a:p>
          <a:p>
            <a:pPr eaLnBrk="1" hangingPunct="1">
              <a:spcBef>
                <a:spcPct val="0"/>
              </a:spcBef>
            </a:pPr>
            <a:r>
              <a:rPr lang="es-ES" altLang="es-ES" sz="2800" dirty="0">
                <a:solidFill>
                  <a:srgbClr val="262673"/>
                </a:solidFill>
                <a:cs typeface="Arial" panose="020B0604020202020204" pitchFamily="34" charset="0"/>
              </a:rPr>
              <a:t> Contacto prolongado y directo con materiales plásticos y/o papel-cartón</a:t>
            </a:r>
          </a:p>
          <a:p>
            <a:pPr eaLnBrk="1" hangingPunct="1">
              <a:spcBef>
                <a:spcPct val="0"/>
              </a:spcBef>
            </a:pPr>
            <a:endParaRPr lang="es-ES" altLang="es-ES" sz="2800" dirty="0">
              <a:solidFill>
                <a:srgbClr val="262673"/>
              </a:solidFill>
              <a:cs typeface="Arial" panose="020B0604020202020204" pitchFamily="34" charset="0"/>
            </a:endParaRPr>
          </a:p>
        </p:txBody>
      </p:sp>
    </p:spTree>
    <p:extLst>
      <p:ext uri="{BB962C8B-B14F-4D97-AF65-F5344CB8AC3E}">
        <p14:creationId xmlns:p14="http://schemas.microsoft.com/office/powerpoint/2010/main" val="1408145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nugg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25" y="5143501"/>
            <a:ext cx="1905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6" descr="pizz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476" y="5143501"/>
            <a:ext cx="15097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6"/>
          <p:cNvSpPr>
            <a:spLocks noChangeArrowheads="1"/>
          </p:cNvSpPr>
          <p:nvPr/>
        </p:nvSpPr>
        <p:spPr bwMode="auto">
          <a:xfrm>
            <a:off x="2060576" y="0"/>
            <a:ext cx="89646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ES" sz="2800">
                <a:cs typeface="Arial" panose="020B0604020202020204" pitchFamily="34" charset="0"/>
              </a:rPr>
              <a:t>Exposición a BPA y ftalatos</a:t>
            </a:r>
          </a:p>
          <a:p>
            <a:pPr eaLnBrk="1" hangingPunct="1">
              <a:spcBef>
                <a:spcPct val="0"/>
              </a:spcBef>
              <a:buFontTx/>
              <a:buNone/>
            </a:pPr>
            <a:r>
              <a:rPr lang="en-US" altLang="es-ES" sz="2800">
                <a:cs typeface="Arial" panose="020B0604020202020204" pitchFamily="34" charset="0"/>
              </a:rPr>
              <a:t>Papel y cartón reciclados (envases alimentarios)</a:t>
            </a:r>
          </a:p>
        </p:txBody>
      </p:sp>
      <p:pic>
        <p:nvPicPr>
          <p:cNvPr id="51206" name="Picture 4" descr="pizz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88" y="5000625"/>
            <a:ext cx="221456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p:cNvSpPr txBox="1"/>
          <p:nvPr/>
        </p:nvSpPr>
        <p:spPr>
          <a:xfrm>
            <a:off x="277091" y="5994400"/>
            <a:ext cx="3478581" cy="830997"/>
          </a:xfrm>
          <a:prstGeom prst="rect">
            <a:avLst/>
          </a:prstGeom>
          <a:noFill/>
        </p:spPr>
        <p:txBody>
          <a:bodyPr wrap="none" rtlCol="0">
            <a:spAutoFit/>
          </a:bodyPr>
          <a:lstStyle/>
          <a:p>
            <a:r>
              <a:rPr lang="es-ES" sz="4800" b="1" dirty="0" smtClean="0">
                <a:solidFill>
                  <a:srgbClr val="FF0000"/>
                </a:solidFill>
              </a:rPr>
              <a:t>BPA/</a:t>
            </a:r>
            <a:r>
              <a:rPr lang="es-ES" sz="4800" b="1" dirty="0" err="1" smtClean="0">
                <a:solidFill>
                  <a:srgbClr val="FF0000"/>
                </a:solidFill>
              </a:rPr>
              <a:t>Ftalatos</a:t>
            </a:r>
            <a:endParaRPr lang="es-ES" sz="4800" b="1" dirty="0">
              <a:solidFill>
                <a:srgbClr val="FF0000"/>
              </a:solidFill>
            </a:endParaRPr>
          </a:p>
        </p:txBody>
      </p:sp>
    </p:spTree>
    <p:extLst>
      <p:ext uri="{BB962C8B-B14F-4D97-AF65-F5344CB8AC3E}">
        <p14:creationId xmlns:p14="http://schemas.microsoft.com/office/powerpoint/2010/main" val="1432591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03565" y="954332"/>
            <a:ext cx="10372436" cy="4031873"/>
          </a:xfrm>
          <a:prstGeom prst="rect">
            <a:avLst/>
          </a:prstGeom>
        </p:spPr>
        <p:txBody>
          <a:bodyPr wrap="square">
            <a:spAutoFit/>
          </a:bodyPr>
          <a:lstStyle/>
          <a:p>
            <a:r>
              <a:rPr lang="es-ES" sz="3200" b="1" dirty="0" smtClean="0">
                <a:latin typeface="Arial" panose="020B0604020202020204" pitchFamily="34" charset="0"/>
                <a:cs typeface="Arial" panose="020B0604020202020204" pitchFamily="34" charset="0"/>
              </a:rPr>
              <a:t>Medio ambiente y salud (I)</a:t>
            </a:r>
          </a:p>
          <a:p>
            <a:endParaRPr lang="es-ES" sz="3200" dirty="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La calidad del medio ambiente es esencial para la salud y el bienestar. </a:t>
            </a:r>
          </a:p>
          <a:p>
            <a:endParaRPr lang="es-ES" sz="3200" dirty="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Las </a:t>
            </a:r>
            <a:r>
              <a:rPr lang="es-ES" sz="3200" b="1" dirty="0" smtClean="0">
                <a:latin typeface="Arial" panose="020B0604020202020204" pitchFamily="34" charset="0"/>
                <a:cs typeface="Arial" panose="020B0604020202020204" pitchFamily="34" charset="0"/>
              </a:rPr>
              <a:t>interacciones</a:t>
            </a:r>
            <a:r>
              <a:rPr lang="es-ES" sz="3200" dirty="0" smtClean="0">
                <a:latin typeface="Arial" panose="020B0604020202020204" pitchFamily="34" charset="0"/>
                <a:cs typeface="Arial" panose="020B0604020202020204" pitchFamily="34" charset="0"/>
              </a:rPr>
              <a:t> entre el medio ambiente y la salud son muy </a:t>
            </a:r>
            <a:r>
              <a:rPr lang="es-ES" sz="3200" b="1" dirty="0" smtClean="0">
                <a:latin typeface="Arial" panose="020B0604020202020204" pitchFamily="34" charset="0"/>
                <a:cs typeface="Arial" panose="020B0604020202020204" pitchFamily="34" charset="0"/>
              </a:rPr>
              <a:t>complejas</a:t>
            </a:r>
            <a:r>
              <a:rPr lang="es-ES" sz="3200" dirty="0" smtClean="0">
                <a:latin typeface="Arial" panose="020B0604020202020204" pitchFamily="34" charset="0"/>
                <a:cs typeface="Arial" panose="020B0604020202020204" pitchFamily="34" charset="0"/>
              </a:rPr>
              <a:t> y difíciles de evaluar, lo que hace especialmente útil el uso del </a:t>
            </a:r>
            <a:r>
              <a:rPr lang="es-ES" sz="3200" b="1" dirty="0" smtClean="0">
                <a:latin typeface="Arial" panose="020B0604020202020204" pitchFamily="34" charset="0"/>
                <a:cs typeface="Arial" panose="020B0604020202020204" pitchFamily="34" charset="0"/>
              </a:rPr>
              <a:t>principio de precaución</a:t>
            </a:r>
            <a:r>
              <a:rPr lang="es-ES" sz="3200" dirty="0" smtClean="0">
                <a:latin typeface="Arial" panose="020B0604020202020204" pitchFamily="34" charset="0"/>
                <a:cs typeface="Arial" panose="020B0604020202020204" pitchFamily="34" charset="0"/>
              </a:rPr>
              <a:t>. </a:t>
            </a:r>
          </a:p>
        </p:txBody>
      </p:sp>
      <p:pic>
        <p:nvPicPr>
          <p:cNvPr id="2" name="Imagen 1"/>
          <p:cNvPicPr>
            <a:picLocks noChangeAspect="1"/>
          </p:cNvPicPr>
          <p:nvPr/>
        </p:nvPicPr>
        <p:blipFill>
          <a:blip r:embed="rId2"/>
          <a:stretch>
            <a:fillRect/>
          </a:stretch>
        </p:blipFill>
        <p:spPr>
          <a:xfrm>
            <a:off x="10021084" y="323275"/>
            <a:ext cx="1772892" cy="1225828"/>
          </a:xfrm>
          <a:prstGeom prst="rect">
            <a:avLst/>
          </a:prstGeom>
        </p:spPr>
      </p:pic>
    </p:spTree>
    <p:extLst>
      <p:ext uri="{BB962C8B-B14F-4D97-AF65-F5344CB8AC3E}">
        <p14:creationId xmlns:p14="http://schemas.microsoft.com/office/powerpoint/2010/main" val="7250337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1"/>
          <p:cNvSpPr txBox="1">
            <a:spLocks noChangeArrowheads="1"/>
          </p:cNvSpPr>
          <p:nvPr/>
        </p:nvSpPr>
        <p:spPr bwMode="auto">
          <a:xfrm>
            <a:off x="1009905" y="473075"/>
            <a:ext cx="933424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3600" b="1" dirty="0">
                <a:cs typeface="Arial" panose="020B0604020202020204" pitchFamily="34" charset="0"/>
              </a:rPr>
              <a:t>Comida rápida y exposición a componentes del cartón de la pizza </a:t>
            </a:r>
          </a:p>
          <a:p>
            <a:pPr eaLnBrk="1" hangingPunct="1">
              <a:spcBef>
                <a:spcPct val="0"/>
              </a:spcBef>
              <a:buFontTx/>
              <a:buNone/>
            </a:pPr>
            <a:endParaRPr lang="es-ES" altLang="es-ES" sz="3600" b="1" dirty="0">
              <a:cs typeface="Arial" panose="020B0604020202020204" pitchFamily="34" charset="0"/>
            </a:endParaRPr>
          </a:p>
          <a:p>
            <a:pPr eaLnBrk="1" hangingPunct="1">
              <a:spcBef>
                <a:spcPct val="0"/>
              </a:spcBef>
            </a:pPr>
            <a:r>
              <a:rPr lang="es-ES" altLang="es-ES" sz="2800" dirty="0">
                <a:cs typeface="Arial" panose="020B0604020202020204" pitchFamily="34" charset="0"/>
              </a:rPr>
              <a:t> </a:t>
            </a:r>
            <a:r>
              <a:rPr lang="es-ES" altLang="es-ES" sz="2800" dirty="0" err="1">
                <a:cs typeface="Arial" panose="020B0604020202020204" pitchFamily="34" charset="0"/>
              </a:rPr>
              <a:t>Ftalatos</a:t>
            </a:r>
            <a:endParaRPr lang="es-ES" altLang="es-ES" sz="2800" dirty="0">
              <a:cs typeface="Arial" panose="020B0604020202020204" pitchFamily="34" charset="0"/>
            </a:endParaRPr>
          </a:p>
          <a:p>
            <a:pPr eaLnBrk="1" hangingPunct="1">
              <a:spcBef>
                <a:spcPct val="0"/>
              </a:spcBef>
            </a:pPr>
            <a:r>
              <a:rPr lang="es-ES" altLang="es-ES" sz="2800" dirty="0">
                <a:cs typeface="Arial" panose="020B0604020202020204" pitchFamily="34" charset="0"/>
              </a:rPr>
              <a:t> Bisfenoles</a:t>
            </a:r>
          </a:p>
          <a:p>
            <a:pPr eaLnBrk="1" hangingPunct="1">
              <a:spcBef>
                <a:spcPct val="0"/>
              </a:spcBef>
            </a:pPr>
            <a:r>
              <a:rPr lang="es-ES" altLang="es-ES" sz="2800" dirty="0">
                <a:cs typeface="Arial" panose="020B0604020202020204" pitchFamily="34" charset="0"/>
              </a:rPr>
              <a:t> </a:t>
            </a:r>
            <a:r>
              <a:rPr lang="es-ES" altLang="es-ES" sz="2800" dirty="0" err="1">
                <a:cs typeface="Arial" panose="020B0604020202020204" pitchFamily="34" charset="0"/>
              </a:rPr>
              <a:t>Parabenos</a:t>
            </a:r>
            <a:endParaRPr lang="es-ES" altLang="es-ES" sz="2800" dirty="0">
              <a:cs typeface="Arial" panose="020B0604020202020204" pitchFamily="34" charset="0"/>
            </a:endParaRPr>
          </a:p>
          <a:p>
            <a:pPr eaLnBrk="1" hangingPunct="1">
              <a:spcBef>
                <a:spcPct val="0"/>
              </a:spcBef>
            </a:pPr>
            <a:r>
              <a:rPr lang="es-ES" altLang="es-ES" sz="2800" dirty="0">
                <a:cs typeface="Arial" panose="020B0604020202020204" pitchFamily="34" charset="0"/>
              </a:rPr>
              <a:t> </a:t>
            </a:r>
            <a:r>
              <a:rPr lang="es-ES" altLang="es-ES" sz="2800" dirty="0" err="1">
                <a:cs typeface="Arial" panose="020B0604020202020204" pitchFamily="34" charset="0"/>
              </a:rPr>
              <a:t>Benzofenonas</a:t>
            </a:r>
            <a:endParaRPr lang="es-ES" altLang="es-ES" sz="2400" dirty="0">
              <a:cs typeface="Arial" panose="020B0604020202020204" pitchFamily="34" charset="0"/>
            </a:endParaRPr>
          </a:p>
        </p:txBody>
      </p:sp>
      <p:pic>
        <p:nvPicPr>
          <p:cNvPr id="49155" name="Picture 4" descr="Resultado de imagen de cuña de piz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849" y="3827582"/>
            <a:ext cx="5567362"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5"/>
          <p:cNvGraphicFramePr>
            <a:graphicFrameLocks noChangeAspect="1"/>
          </p:cNvGraphicFramePr>
          <p:nvPr>
            <p:extLst>
              <p:ext uri="{D42A27DB-BD31-4B8C-83A1-F6EECF244321}">
                <p14:modId xmlns:p14="http://schemas.microsoft.com/office/powerpoint/2010/main" val="138598087"/>
              </p:ext>
            </p:extLst>
          </p:nvPr>
        </p:nvGraphicFramePr>
        <p:xfrm>
          <a:off x="1009905" y="4393264"/>
          <a:ext cx="1733295" cy="1810973"/>
        </p:xfrm>
        <a:graphic>
          <a:graphicData uri="http://schemas.openxmlformats.org/presentationml/2006/ole">
            <mc:AlternateContent xmlns:mc="http://schemas.openxmlformats.org/markup-compatibility/2006">
              <mc:Choice xmlns:v="urn:schemas-microsoft-com:vml" Requires="v">
                <p:oleObj spid="_x0000_s3080" name="Clip" r:id="rId5" imgW="3244850" imgH="3390900" progId="MS_ClipArt_Gallery.5">
                  <p:embed/>
                </p:oleObj>
              </mc:Choice>
              <mc:Fallback>
                <p:oleObj name="Clip" r:id="rId5" imgW="3244850" imgH="3390900" progId="MS_ClipArt_Gallery.5">
                  <p:embed/>
                  <p:pic>
                    <p:nvPicPr>
                      <p:cNvPr id="4"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05" y="4393264"/>
                        <a:ext cx="1733295" cy="1810973"/>
                      </a:xfrm>
                      <a:prstGeom prst="rect">
                        <a:avLst/>
                      </a:prstGeom>
                      <a:noFill/>
                      <a:ln>
                        <a:noFill/>
                      </a:ln>
                      <a:effectLst/>
                    </p:spPr>
                  </p:pic>
                </p:oleObj>
              </mc:Fallback>
            </mc:AlternateContent>
          </a:graphicData>
        </a:graphic>
      </p:graphicFrame>
      <p:pic>
        <p:nvPicPr>
          <p:cNvPr id="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8373" y="2315828"/>
            <a:ext cx="4845627" cy="226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575724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3825"/>
            <a:ext cx="914400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1859" name="Text Box 3"/>
          <p:cNvSpPr txBox="1">
            <a:spLocks noChangeArrowheads="1"/>
          </p:cNvSpPr>
          <p:nvPr/>
        </p:nvSpPr>
        <p:spPr bwMode="auto">
          <a:xfrm>
            <a:off x="2855913" y="4505326"/>
            <a:ext cx="4068786" cy="407153"/>
          </a:xfrm>
          <a:prstGeom prst="rect">
            <a:avLst/>
          </a:prstGeom>
          <a:solidFill>
            <a:schemeClr val="bg1"/>
          </a:solidFill>
          <a:ln>
            <a:noFill/>
          </a:ln>
          <a:effectLst>
            <a:prstShdw prst="shdw17" dist="17961" dir="2700000">
              <a:srgbClr val="999999"/>
            </a:prstShdw>
          </a:effectLst>
          <a:extLst>
            <a:ext uri="{91240B29-F687-4F45-9708-019B960494DF}">
              <a14:hiddenLine xmlns:a14="http://schemas.microsoft.com/office/drawing/2010/main" w="12700">
                <a:solidFill>
                  <a:srgbClr val="000000"/>
                </a:solidFill>
                <a:miter lim="800000"/>
                <a:headEnd/>
                <a:tailEnd/>
              </a14:hiddenLine>
            </a:ext>
          </a:extLst>
        </p:spPr>
        <p:txBody>
          <a:bodyPr wrap="none" lIns="91430" tIns="45715" rIns="91430" bIns="45715">
            <a:spAutoFit/>
          </a:bodyPr>
          <a:lstStyle>
            <a:lvl1pPr defTabSz="828675">
              <a:spcBef>
                <a:spcPct val="20000"/>
              </a:spcBef>
              <a:buChar char="•"/>
              <a:defRPr sz="3200">
                <a:solidFill>
                  <a:schemeClr val="tx1"/>
                </a:solidFill>
                <a:latin typeface="Arial" panose="020B0604020202020204" pitchFamily="34" charset="0"/>
              </a:defRPr>
            </a:lvl1pPr>
            <a:lvl2pPr marL="742950" indent="-285750" defTabSz="828675">
              <a:spcBef>
                <a:spcPct val="20000"/>
              </a:spcBef>
              <a:buChar char="–"/>
              <a:defRPr sz="2800">
                <a:solidFill>
                  <a:schemeClr val="tx1"/>
                </a:solidFill>
                <a:latin typeface="Arial" panose="020B0604020202020204" pitchFamily="34" charset="0"/>
              </a:defRPr>
            </a:lvl2pPr>
            <a:lvl3pPr marL="1143000" indent="-228600" defTabSz="828675">
              <a:spcBef>
                <a:spcPct val="20000"/>
              </a:spcBef>
              <a:buChar char="•"/>
              <a:defRPr sz="2400">
                <a:solidFill>
                  <a:schemeClr val="tx1"/>
                </a:solidFill>
                <a:latin typeface="Arial" panose="020B0604020202020204" pitchFamily="34" charset="0"/>
              </a:defRPr>
            </a:lvl3pPr>
            <a:lvl4pPr marL="1600200" indent="-228600" defTabSz="828675">
              <a:spcBef>
                <a:spcPct val="20000"/>
              </a:spcBef>
              <a:buChar char="–"/>
              <a:defRPr sz="2000">
                <a:solidFill>
                  <a:schemeClr val="tx1"/>
                </a:solidFill>
                <a:latin typeface="Arial" panose="020B0604020202020204" pitchFamily="34" charset="0"/>
              </a:defRPr>
            </a:lvl4pPr>
            <a:lvl5pPr marL="2057400" indent="-228600" defTabSz="828675">
              <a:spcBef>
                <a:spcPct val="20000"/>
              </a:spcBef>
              <a:buChar char="»"/>
              <a:defRPr sz="2000">
                <a:solidFill>
                  <a:schemeClr val="tx1"/>
                </a:solidFill>
                <a:latin typeface="Arial" panose="020B0604020202020204" pitchFamily="34" charset="0"/>
              </a:defRPr>
            </a:lvl5pPr>
            <a:lvl6pPr marL="25146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86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s-ES" altLang="es-ES" sz="2200" b="1">
                <a:latin typeface="Times New Roman" panose="02020603050405020304" pitchFamily="18" charset="0"/>
              </a:rPr>
              <a:t>BPA en recibos de papel térmico</a:t>
            </a:r>
          </a:p>
        </p:txBody>
      </p:sp>
      <p:pic>
        <p:nvPicPr>
          <p:cNvPr id="547844" name="Picture 4" descr="BPA free thermal 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72799">
            <a:off x="2987675" y="1963738"/>
            <a:ext cx="6408738"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4" descr="thermal pa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8300" y="123825"/>
            <a:ext cx="30289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277091" y="5994400"/>
            <a:ext cx="1188018" cy="830997"/>
          </a:xfrm>
          <a:prstGeom prst="rect">
            <a:avLst/>
          </a:prstGeom>
          <a:noFill/>
        </p:spPr>
        <p:txBody>
          <a:bodyPr wrap="none" rtlCol="0">
            <a:spAutoFit/>
          </a:bodyPr>
          <a:lstStyle/>
          <a:p>
            <a:r>
              <a:rPr lang="es-ES" sz="4800" b="1" dirty="0" smtClean="0">
                <a:solidFill>
                  <a:srgbClr val="FF0000"/>
                </a:solidFill>
              </a:rPr>
              <a:t>BPA</a:t>
            </a:r>
            <a:endParaRPr lang="es-ES" sz="4800" b="1" dirty="0">
              <a:solidFill>
                <a:srgbClr val="FF0000"/>
              </a:solidFill>
            </a:endParaRPr>
          </a:p>
        </p:txBody>
      </p:sp>
    </p:spTree>
    <p:extLst>
      <p:ext uri="{BB962C8B-B14F-4D97-AF65-F5344CB8AC3E}">
        <p14:creationId xmlns:p14="http://schemas.microsoft.com/office/powerpoint/2010/main" val="2451606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47844"/>
                                        </p:tgtEl>
                                        <p:attrNameLst>
                                          <p:attrName>style.visibility</p:attrName>
                                        </p:attrNameLst>
                                      </p:cBhvr>
                                      <p:to>
                                        <p:strVal val="visible"/>
                                      </p:to>
                                    </p:set>
                                    <p:animEffect transition="in" filter="blinds(horizontal)">
                                      <p:cBhvr>
                                        <p:cTn id="7" dur="500"/>
                                        <p:tgtEl>
                                          <p:spTgt spid="5478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404813"/>
            <a:ext cx="7424738"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595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4041776"/>
            <a:ext cx="87947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CuadroTexto 4"/>
          <p:cNvSpPr txBox="1"/>
          <p:nvPr/>
        </p:nvSpPr>
        <p:spPr>
          <a:xfrm>
            <a:off x="277091" y="5994400"/>
            <a:ext cx="1188018" cy="830997"/>
          </a:xfrm>
          <a:prstGeom prst="rect">
            <a:avLst/>
          </a:prstGeom>
          <a:noFill/>
        </p:spPr>
        <p:txBody>
          <a:bodyPr wrap="none" rtlCol="0">
            <a:spAutoFit/>
          </a:bodyPr>
          <a:lstStyle/>
          <a:p>
            <a:r>
              <a:rPr lang="es-ES" sz="4800" b="1" dirty="0" smtClean="0">
                <a:solidFill>
                  <a:srgbClr val="FF0000"/>
                </a:solidFill>
              </a:rPr>
              <a:t>BPA</a:t>
            </a:r>
            <a:endParaRPr lang="es-ES" sz="4800" b="1" dirty="0">
              <a:solidFill>
                <a:srgbClr val="FF0000"/>
              </a:solidFill>
            </a:endParaRPr>
          </a:p>
        </p:txBody>
      </p:sp>
    </p:spTree>
    <p:extLst>
      <p:ext uri="{BB962C8B-B14F-4D97-AF65-F5344CB8AC3E}">
        <p14:creationId xmlns:p14="http://schemas.microsoft.com/office/powerpoint/2010/main" val="1627292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1"/>
          <p:cNvSpPr txBox="1">
            <a:spLocks noChangeArrowheads="1"/>
          </p:cNvSpPr>
          <p:nvPr/>
        </p:nvSpPr>
        <p:spPr bwMode="auto">
          <a:xfrm>
            <a:off x="2238376" y="500063"/>
            <a:ext cx="6786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3600" b="1">
                <a:cs typeface="Arial" panose="020B0604020202020204" pitchFamily="34" charset="0"/>
              </a:rPr>
              <a:t>Plásticos y cosméticos </a:t>
            </a:r>
          </a:p>
          <a:p>
            <a:pPr>
              <a:spcBef>
                <a:spcPct val="0"/>
              </a:spcBef>
              <a:buFontTx/>
              <a:buNone/>
            </a:pPr>
            <a:r>
              <a:rPr lang="es-ES" altLang="es-ES" sz="3600" b="1">
                <a:cs typeface="Arial" panose="020B0604020202020204" pitchFamily="34" charset="0"/>
              </a:rPr>
              <a:t>tienen mucho en común</a:t>
            </a:r>
          </a:p>
        </p:txBody>
      </p:sp>
      <p:pic>
        <p:nvPicPr>
          <p:cNvPr id="5123" name="Picture 4" descr="champ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675" y="1773238"/>
            <a:ext cx="7704138"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952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CuadroTexto"/>
          <p:cNvSpPr txBox="1">
            <a:spLocks noChangeArrowheads="1"/>
          </p:cNvSpPr>
          <p:nvPr/>
        </p:nvSpPr>
        <p:spPr bwMode="auto">
          <a:xfrm>
            <a:off x="2084388" y="428625"/>
            <a:ext cx="780891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b="1"/>
              <a:t>Cosméticos y PCP que pueden </a:t>
            </a:r>
          </a:p>
          <a:p>
            <a:pPr eaLnBrk="1" hangingPunct="1">
              <a:spcBef>
                <a:spcPct val="0"/>
              </a:spcBef>
              <a:buFontTx/>
              <a:buNone/>
            </a:pPr>
            <a:r>
              <a:rPr lang="es-ES" altLang="es-ES" b="1"/>
              <a:t>contener disruptores endocrinos</a:t>
            </a:r>
          </a:p>
          <a:p>
            <a:pPr eaLnBrk="1" hangingPunct="1">
              <a:spcBef>
                <a:spcPct val="0"/>
              </a:spcBef>
              <a:buFontTx/>
              <a:buNone/>
            </a:pPr>
            <a:r>
              <a:rPr lang="es-ES" altLang="es-ES"/>
              <a:t/>
            </a:r>
            <a:br>
              <a:rPr lang="es-ES" altLang="es-ES"/>
            </a:br>
            <a:r>
              <a:rPr lang="es-ES" altLang="es-ES"/>
              <a:t>- Tratamientos del pelo</a:t>
            </a:r>
          </a:p>
          <a:p>
            <a:pPr eaLnBrk="1" hangingPunct="1">
              <a:spcBef>
                <a:spcPct val="0"/>
              </a:spcBef>
              <a:buFontTx/>
              <a:buChar char="-"/>
            </a:pPr>
            <a:r>
              <a:rPr lang="es-ES" altLang="es-ES"/>
              <a:t> Cremas de protección solar</a:t>
            </a:r>
          </a:p>
          <a:p>
            <a:pPr eaLnBrk="1" hangingPunct="1">
              <a:spcBef>
                <a:spcPct val="0"/>
              </a:spcBef>
              <a:buFontTx/>
              <a:buChar char="-"/>
            </a:pPr>
            <a:r>
              <a:rPr lang="es-ES" altLang="es-ES"/>
              <a:t> Colonias y perfumes</a:t>
            </a:r>
          </a:p>
          <a:p>
            <a:pPr eaLnBrk="1" hangingPunct="1">
              <a:spcBef>
                <a:spcPct val="0"/>
              </a:spcBef>
              <a:buFontTx/>
              <a:buChar char="-"/>
            </a:pPr>
            <a:r>
              <a:rPr lang="es-ES" altLang="es-ES"/>
              <a:t> Jabones, champús, </a:t>
            </a:r>
          </a:p>
          <a:p>
            <a:pPr eaLnBrk="1" hangingPunct="1">
              <a:spcBef>
                <a:spcPct val="0"/>
              </a:spcBef>
              <a:buFontTx/>
              <a:buChar char="-"/>
            </a:pPr>
            <a:r>
              <a:rPr lang="es-ES" altLang="es-ES"/>
              <a:t> … </a:t>
            </a:r>
          </a:p>
          <a:p>
            <a:pPr eaLnBrk="1" hangingPunct="1">
              <a:spcBef>
                <a:spcPct val="0"/>
              </a:spcBef>
              <a:buFontTx/>
              <a:buChar char="-"/>
            </a:pPr>
            <a:r>
              <a:rPr lang="es-ES" altLang="es-ES"/>
              <a:t> Cuidado de uñas</a:t>
            </a:r>
          </a:p>
          <a:p>
            <a:pPr eaLnBrk="1" hangingPunct="1">
              <a:spcBef>
                <a:spcPct val="0"/>
              </a:spcBef>
              <a:buFontTx/>
              <a:buChar char="-"/>
            </a:pPr>
            <a:r>
              <a:rPr lang="es-ES" altLang="es-ES"/>
              <a:t> Aparatos e instrumentos de plástico (PC)</a:t>
            </a:r>
          </a:p>
          <a:p>
            <a:pPr eaLnBrk="1" hangingPunct="1">
              <a:spcBef>
                <a:spcPct val="0"/>
              </a:spcBef>
              <a:buFontTx/>
              <a:buChar char="-"/>
            </a:pPr>
            <a:r>
              <a:rPr lang="es-ES" altLang="es-ES"/>
              <a:t> Resinas y pegamentos (Resinas epoxy)</a:t>
            </a:r>
          </a:p>
          <a:p>
            <a:pPr eaLnBrk="1" hangingPunct="1">
              <a:spcBef>
                <a:spcPct val="0"/>
              </a:spcBef>
              <a:buFontTx/>
              <a:buChar char="-"/>
            </a:pPr>
            <a:r>
              <a:rPr lang="es-ES" altLang="es-ES"/>
              <a:t> Envases de plástico y material reciclado</a:t>
            </a:r>
          </a:p>
        </p:txBody>
      </p:sp>
    </p:spTree>
    <p:extLst>
      <p:ext uri="{BB962C8B-B14F-4D97-AF65-F5344CB8AC3E}">
        <p14:creationId xmlns:p14="http://schemas.microsoft.com/office/powerpoint/2010/main" val="1417850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3"/>
          <p:cNvSpPr>
            <a:spLocks noGrp="1" noChangeArrowheads="1"/>
          </p:cNvSpPr>
          <p:nvPr>
            <p:ph type="title" idx="4294967295"/>
          </p:nvPr>
        </p:nvSpPr>
        <p:spPr>
          <a:xfrm>
            <a:off x="1919288" y="260350"/>
            <a:ext cx="7391400" cy="1143000"/>
          </a:xfrm>
          <a:noFill/>
        </p:spPr>
        <p:txBody>
          <a:bodyPr vert="horz" lIns="90488" tIns="44450" rIns="90488" bIns="44450" rtlCol="0" anchor="ctr">
            <a:normAutofit/>
          </a:bodyPr>
          <a:lstStyle/>
          <a:p>
            <a:pPr algn="l" eaLnBrk="1" hangingPunct="1"/>
            <a:r>
              <a:rPr lang="es-ES_tradnl" altLang="es-ES" sz="2800"/>
              <a:t>Exposición humana: </a:t>
            </a:r>
            <a:br>
              <a:rPr lang="es-ES_tradnl" altLang="es-ES" sz="2800"/>
            </a:br>
            <a:r>
              <a:rPr lang="es-ES_tradnl" altLang="es-ES" sz="2800"/>
              <a:t>Cosmética</a:t>
            </a:r>
          </a:p>
        </p:txBody>
      </p:sp>
      <p:pic>
        <p:nvPicPr>
          <p:cNvPr id="7171" name="Picture 3" descr="phtal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188914"/>
            <a:ext cx="4932362"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277091" y="5994400"/>
            <a:ext cx="4799199" cy="830997"/>
          </a:xfrm>
          <a:prstGeom prst="rect">
            <a:avLst/>
          </a:prstGeom>
          <a:noFill/>
        </p:spPr>
        <p:txBody>
          <a:bodyPr wrap="none" rtlCol="0">
            <a:spAutoFit/>
          </a:bodyPr>
          <a:lstStyle/>
          <a:p>
            <a:r>
              <a:rPr lang="es-ES" sz="4800" b="1" dirty="0" err="1" smtClean="0">
                <a:solidFill>
                  <a:srgbClr val="FF0000"/>
                </a:solidFill>
              </a:rPr>
              <a:t>Benzofenonas</a:t>
            </a:r>
            <a:r>
              <a:rPr lang="es-ES" sz="4800" b="1" dirty="0" smtClean="0">
                <a:solidFill>
                  <a:srgbClr val="FF0000"/>
                </a:solidFill>
              </a:rPr>
              <a:t>/UV</a:t>
            </a:r>
            <a:endParaRPr lang="es-ES" sz="4800" b="1" dirty="0">
              <a:solidFill>
                <a:srgbClr val="FF0000"/>
              </a:solidFill>
            </a:endParaRPr>
          </a:p>
        </p:txBody>
      </p:sp>
    </p:spTree>
    <p:extLst>
      <p:ext uri="{BB962C8B-B14F-4D97-AF65-F5344CB8AC3E}">
        <p14:creationId xmlns:p14="http://schemas.microsoft.com/office/powerpoint/2010/main" val="80468560"/>
      </p:ext>
    </p:extLst>
  </p:cSld>
  <p:clrMapOvr>
    <a:masterClrMapping/>
  </p:clrMapOvr>
  <p:transition advClick="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G_47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476250"/>
            <a:ext cx="3865562"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7"/>
          <p:cNvSpPr>
            <a:spLocks noChangeArrowheads="1"/>
          </p:cNvSpPr>
          <p:nvPr/>
        </p:nvSpPr>
        <p:spPr bwMode="auto">
          <a:xfrm>
            <a:off x="3792539" y="2133601"/>
            <a:ext cx="2376487" cy="79216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pic>
        <p:nvPicPr>
          <p:cNvPr id="31748" name="Picture 4" descr="IMG_95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4" y="476251"/>
            <a:ext cx="38385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7"/>
          <p:cNvSpPr>
            <a:spLocks noChangeArrowheads="1"/>
          </p:cNvSpPr>
          <p:nvPr/>
        </p:nvSpPr>
        <p:spPr bwMode="auto">
          <a:xfrm>
            <a:off x="7751764" y="2636838"/>
            <a:ext cx="2376487" cy="792162"/>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31750" name="Text Box 6"/>
          <p:cNvSpPr txBox="1">
            <a:spLocks noChangeArrowheads="1"/>
          </p:cNvSpPr>
          <p:nvPr/>
        </p:nvSpPr>
        <p:spPr bwMode="auto">
          <a:xfrm>
            <a:off x="2495550" y="5373689"/>
            <a:ext cx="77533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9600"/>
              <a:t>PARABENOS</a:t>
            </a:r>
            <a:endParaRPr lang="es-ES" altLang="es-ES" sz="3600"/>
          </a:p>
        </p:txBody>
      </p:sp>
      <p:sp>
        <p:nvSpPr>
          <p:cNvPr id="7" name="CuadroTexto 6"/>
          <p:cNvSpPr txBox="1"/>
          <p:nvPr/>
        </p:nvSpPr>
        <p:spPr>
          <a:xfrm>
            <a:off x="277091" y="5994400"/>
            <a:ext cx="2860142" cy="830997"/>
          </a:xfrm>
          <a:prstGeom prst="rect">
            <a:avLst/>
          </a:prstGeom>
          <a:noFill/>
        </p:spPr>
        <p:txBody>
          <a:bodyPr wrap="none" rtlCol="0">
            <a:spAutoFit/>
          </a:bodyPr>
          <a:lstStyle/>
          <a:p>
            <a:r>
              <a:rPr lang="es-ES" sz="4800" b="1" dirty="0" err="1" smtClean="0">
                <a:solidFill>
                  <a:srgbClr val="FF0000"/>
                </a:solidFill>
              </a:rPr>
              <a:t>Parabenos</a:t>
            </a:r>
            <a:endParaRPr lang="es-ES" sz="4800" b="1" dirty="0">
              <a:solidFill>
                <a:srgbClr val="FF0000"/>
              </a:solidFill>
            </a:endParaRPr>
          </a:p>
        </p:txBody>
      </p:sp>
    </p:spTree>
    <p:extLst>
      <p:ext uri="{BB962C8B-B14F-4D97-AF65-F5344CB8AC3E}">
        <p14:creationId xmlns:p14="http://schemas.microsoft.com/office/powerpoint/2010/main" val="1974578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2"/>
          <a:srcRect/>
          <a:stretch>
            <a:fillRect/>
          </a:stretch>
        </p:blipFill>
        <p:spPr bwMode="auto">
          <a:xfrm>
            <a:off x="1295401" y="481014"/>
            <a:ext cx="9586913" cy="2662237"/>
          </a:xfrm>
          <a:prstGeom prst="rect">
            <a:avLst/>
          </a:prstGeom>
          <a:noFill/>
          <a:ln w="12700" cap="flat" cmpd="sng">
            <a:noFill/>
            <a:prstDash val="solid"/>
            <a:miter lim="800000"/>
            <a:headEnd/>
            <a:tailEnd/>
          </a:ln>
          <a:effectLst>
            <a:prstShdw prst="shdw17" dist="17961" dir="2700000">
              <a:schemeClr val="accent1">
                <a:gamma/>
                <a:shade val="60000"/>
                <a:invGamma/>
              </a:schemeClr>
            </a:prstShdw>
          </a:effectLst>
        </p:spPr>
      </p:pic>
      <p:pic>
        <p:nvPicPr>
          <p:cNvPr id="302083" name="Picture 3"/>
          <p:cNvPicPr>
            <a:picLocks noChangeAspect="1" noChangeArrowheads="1"/>
          </p:cNvPicPr>
          <p:nvPr/>
        </p:nvPicPr>
        <p:blipFill>
          <a:blip r:embed="rId3"/>
          <a:srcRect/>
          <a:stretch>
            <a:fillRect/>
          </a:stretch>
        </p:blipFill>
        <p:spPr bwMode="auto">
          <a:xfrm>
            <a:off x="1371600" y="4429125"/>
            <a:ext cx="9867900" cy="1500188"/>
          </a:xfrm>
          <a:prstGeom prst="rect">
            <a:avLst/>
          </a:prstGeom>
          <a:noFill/>
          <a:ln w="12700" cap="flat" cmpd="sng">
            <a:noFill/>
            <a:prstDash val="solid"/>
            <a:miter lim="800000"/>
            <a:headEnd/>
            <a:tailEnd/>
          </a:ln>
          <a:effectLst>
            <a:prstShdw prst="shdw17" dist="17961" dir="2700000">
              <a:schemeClr val="accent1">
                <a:gamma/>
                <a:shade val="60000"/>
                <a:invGamma/>
              </a:schemeClr>
            </a:prstShdw>
          </a:effectLst>
        </p:spPr>
      </p:pic>
      <p:sp>
        <p:nvSpPr>
          <p:cNvPr id="4" name="CuadroTexto 3"/>
          <p:cNvSpPr txBox="1"/>
          <p:nvPr/>
        </p:nvSpPr>
        <p:spPr>
          <a:xfrm>
            <a:off x="277091" y="5994400"/>
            <a:ext cx="2156360" cy="830997"/>
          </a:xfrm>
          <a:prstGeom prst="rect">
            <a:avLst/>
          </a:prstGeom>
          <a:noFill/>
        </p:spPr>
        <p:txBody>
          <a:bodyPr wrap="none" rtlCol="0">
            <a:spAutoFit/>
          </a:bodyPr>
          <a:lstStyle/>
          <a:p>
            <a:r>
              <a:rPr lang="es-ES" sz="4800" b="1" dirty="0" smtClean="0">
                <a:solidFill>
                  <a:srgbClr val="FF0000"/>
                </a:solidFill>
              </a:rPr>
              <a:t>D4 y D5</a:t>
            </a:r>
            <a:endParaRPr lang="es-ES" sz="4800" b="1" dirty="0">
              <a:solidFill>
                <a:srgbClr val="FF0000"/>
              </a:solidFill>
            </a:endParaRPr>
          </a:p>
        </p:txBody>
      </p:sp>
    </p:spTree>
    <p:extLst>
      <p:ext uri="{BB962C8B-B14F-4D97-AF65-F5344CB8AC3E}">
        <p14:creationId xmlns:p14="http://schemas.microsoft.com/office/powerpoint/2010/main" val="97968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ChangeAspect="1" noChangeArrowheads="1"/>
          </p:cNvPicPr>
          <p:nvPr/>
        </p:nvPicPr>
        <p:blipFill>
          <a:blip r:embed="rId2"/>
          <a:srcRect/>
          <a:stretch>
            <a:fillRect/>
          </a:stretch>
        </p:blipFill>
        <p:spPr bwMode="auto">
          <a:xfrm>
            <a:off x="5667375" y="152400"/>
            <a:ext cx="4643438" cy="6656388"/>
          </a:xfrm>
          <a:prstGeom prst="rect">
            <a:avLst/>
          </a:prstGeom>
          <a:noFill/>
          <a:ln w="12700" cap="flat" cmpd="sng">
            <a:noFill/>
            <a:prstDash val="solid"/>
            <a:miter lim="800000"/>
            <a:headEnd/>
            <a:tailEnd/>
          </a:ln>
          <a:effectLst>
            <a:prstShdw prst="shdw17" dist="17961" dir="2700000">
              <a:schemeClr val="accent1">
                <a:gamma/>
                <a:shade val="60000"/>
                <a:invGamma/>
              </a:schemeClr>
            </a:prstShdw>
          </a:effectLst>
        </p:spPr>
      </p:pic>
      <p:sp>
        <p:nvSpPr>
          <p:cNvPr id="58371" name="2 CuadroTexto"/>
          <p:cNvSpPr txBox="1">
            <a:spLocks noChangeArrowheads="1"/>
          </p:cNvSpPr>
          <p:nvPr/>
        </p:nvSpPr>
        <p:spPr bwMode="auto">
          <a:xfrm>
            <a:off x="1952626" y="2214564"/>
            <a:ext cx="29622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a:t>Un documento </a:t>
            </a:r>
          </a:p>
          <a:p>
            <a:pPr eaLnBrk="1" hangingPunct="1">
              <a:spcBef>
                <a:spcPct val="0"/>
              </a:spcBef>
              <a:buFontTx/>
              <a:buNone/>
            </a:pPr>
            <a:r>
              <a:rPr lang="es-ES" altLang="es-ES"/>
              <a:t>que hay que </a:t>
            </a:r>
          </a:p>
          <a:p>
            <a:pPr eaLnBrk="1" hangingPunct="1">
              <a:spcBef>
                <a:spcPct val="0"/>
              </a:spcBef>
              <a:buFontTx/>
              <a:buNone/>
            </a:pPr>
            <a:r>
              <a:rPr lang="es-ES" altLang="es-ES"/>
              <a:t>leer….</a:t>
            </a:r>
          </a:p>
          <a:p>
            <a:pPr eaLnBrk="1" hangingPunct="1">
              <a:spcBef>
                <a:spcPct val="0"/>
              </a:spcBef>
              <a:buFontTx/>
              <a:buNone/>
            </a:pPr>
            <a:endParaRPr lang="es-ES" altLang="es-ES"/>
          </a:p>
          <a:p>
            <a:pPr eaLnBrk="1" hangingPunct="1">
              <a:spcBef>
                <a:spcPct val="0"/>
              </a:spcBef>
              <a:buFontTx/>
              <a:buNone/>
            </a:pPr>
            <a:r>
              <a:rPr lang="es-ES" altLang="es-ES"/>
              <a:t>Manicura!!</a:t>
            </a:r>
          </a:p>
        </p:txBody>
      </p:sp>
    </p:spTree>
    <p:extLst>
      <p:ext uri="{BB962C8B-B14F-4D97-AF65-F5344CB8AC3E}">
        <p14:creationId xmlns:p14="http://schemas.microsoft.com/office/powerpoint/2010/main" val="132426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descr="Inverna1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0" y="692151"/>
            <a:ext cx="510540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2711451" y="142875"/>
            <a:ext cx="4956175" cy="369332"/>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1800">
                <a:solidFill>
                  <a:schemeClr val="bg1"/>
                </a:solidFill>
                <a:latin typeface="Arial Unicode MS" pitchFamily="34" charset="-128"/>
              </a:rPr>
              <a:t>Agricultura Intensiva en el Sur de la Península</a:t>
            </a:r>
            <a:endParaRPr lang="es-ES_tradnl" altLang="es-ES" sz="2800">
              <a:solidFill>
                <a:schemeClr val="bg1"/>
              </a:solidFill>
              <a:latin typeface="Arial Unicode MS" pitchFamily="34" charset="-128"/>
            </a:endParaRPr>
          </a:p>
        </p:txBody>
      </p:sp>
      <p:pic>
        <p:nvPicPr>
          <p:cNvPr id="66569" name="Picture 9" descr="san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7776" y="3117850"/>
            <a:ext cx="538162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10"/>
          <p:cNvSpPr txBox="1">
            <a:spLocks noChangeArrowheads="1"/>
          </p:cNvSpPr>
          <p:nvPr/>
        </p:nvSpPr>
        <p:spPr bwMode="auto">
          <a:xfrm>
            <a:off x="2381251" y="5643564"/>
            <a:ext cx="2809875" cy="646331"/>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1800">
                <a:solidFill>
                  <a:schemeClr val="bg1"/>
                </a:solidFill>
                <a:latin typeface="Arial Unicode MS" pitchFamily="34" charset="-128"/>
              </a:rPr>
              <a:t>Residuo de </a:t>
            </a:r>
          </a:p>
          <a:p>
            <a:pPr>
              <a:spcBef>
                <a:spcPct val="0"/>
              </a:spcBef>
              <a:buFontTx/>
              <a:buNone/>
            </a:pPr>
            <a:r>
              <a:rPr lang="es-ES_tradnl" altLang="es-ES" sz="1800">
                <a:solidFill>
                  <a:schemeClr val="bg1"/>
                </a:solidFill>
                <a:latin typeface="Arial Unicode MS" pitchFamily="34" charset="-128"/>
              </a:rPr>
              <a:t>pesticidas en alimentos</a:t>
            </a:r>
            <a:endParaRPr lang="es-ES_tradnl" altLang="es-ES" sz="2800">
              <a:solidFill>
                <a:schemeClr val="bg1"/>
              </a:solidFill>
              <a:latin typeface="Arial Unicode MS" pitchFamily="34" charset="-128"/>
            </a:endParaRPr>
          </a:p>
        </p:txBody>
      </p:sp>
      <p:sp>
        <p:nvSpPr>
          <p:cNvPr id="6" name="CuadroTexto 5"/>
          <p:cNvSpPr txBox="1"/>
          <p:nvPr/>
        </p:nvSpPr>
        <p:spPr>
          <a:xfrm>
            <a:off x="277091" y="5994400"/>
            <a:ext cx="2702150" cy="830997"/>
          </a:xfrm>
          <a:prstGeom prst="rect">
            <a:avLst/>
          </a:prstGeom>
          <a:noFill/>
        </p:spPr>
        <p:txBody>
          <a:bodyPr wrap="none" rtlCol="0">
            <a:spAutoFit/>
          </a:bodyPr>
          <a:lstStyle/>
          <a:p>
            <a:r>
              <a:rPr lang="es-ES" sz="4800" b="1" dirty="0" smtClean="0">
                <a:solidFill>
                  <a:srgbClr val="FF0000"/>
                </a:solidFill>
              </a:rPr>
              <a:t>Pesticidas</a:t>
            </a:r>
            <a:endParaRPr lang="es-ES" sz="4800" b="1" dirty="0">
              <a:solidFill>
                <a:srgbClr val="FF0000"/>
              </a:solidFill>
            </a:endParaRPr>
          </a:p>
        </p:txBody>
      </p:sp>
    </p:spTree>
    <p:extLst>
      <p:ext uri="{BB962C8B-B14F-4D97-AF65-F5344CB8AC3E}">
        <p14:creationId xmlns:p14="http://schemas.microsoft.com/office/powerpoint/2010/main" val="321511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p:cTn id="7" dur="500" fill="hold"/>
                                        <p:tgtEl>
                                          <p:spTgt spid="66563"/>
                                        </p:tgtEl>
                                        <p:attrNameLst>
                                          <p:attrName>ppt_w</p:attrName>
                                        </p:attrNameLst>
                                      </p:cBhvr>
                                      <p:tavLst>
                                        <p:tav tm="0">
                                          <p:val>
                                            <p:fltVal val="0"/>
                                          </p:val>
                                        </p:tav>
                                        <p:tav tm="100000">
                                          <p:val>
                                            <p:strVal val="#ppt_w"/>
                                          </p:val>
                                        </p:tav>
                                      </p:tavLst>
                                    </p:anim>
                                    <p:anim calcmode="lin" valueType="num">
                                      <p:cBhvr>
                                        <p:cTn id="8" dur="500" fill="hold"/>
                                        <p:tgtEl>
                                          <p:spTgt spid="66563"/>
                                        </p:tgtEl>
                                        <p:attrNameLst>
                                          <p:attrName>ppt_h</p:attrName>
                                        </p:attrNameLst>
                                      </p:cBhvr>
                                      <p:tavLst>
                                        <p:tav tm="0">
                                          <p:val>
                                            <p:fltVal val="0"/>
                                          </p:val>
                                        </p:tav>
                                        <p:tav tm="100000">
                                          <p:val>
                                            <p:strVal val="#ppt_h"/>
                                          </p:val>
                                        </p:tav>
                                      </p:tavLst>
                                    </p:anim>
                                    <p:anim calcmode="lin" valueType="num">
                                      <p:cBhvr>
                                        <p:cTn id="9" dur="500" fill="hold"/>
                                        <p:tgtEl>
                                          <p:spTgt spid="66563"/>
                                        </p:tgtEl>
                                        <p:attrNameLst>
                                          <p:attrName>ppt_x</p:attrName>
                                        </p:attrNameLst>
                                      </p:cBhvr>
                                      <p:tavLst>
                                        <p:tav tm="0">
                                          <p:val>
                                            <p:fltVal val="0.5"/>
                                          </p:val>
                                        </p:tav>
                                        <p:tav tm="100000">
                                          <p:val>
                                            <p:strVal val="#ppt_x"/>
                                          </p:val>
                                        </p:tav>
                                      </p:tavLst>
                                    </p:anim>
                                    <p:anim calcmode="lin" valueType="num">
                                      <p:cBhvr>
                                        <p:cTn id="10" dur="500" fill="hold"/>
                                        <p:tgtEl>
                                          <p:spTgt spid="66563"/>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OMBA.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6570"/>
                                        </p:tgtEl>
                                        <p:attrNameLst>
                                          <p:attrName>style.visibility</p:attrName>
                                        </p:attrNameLst>
                                      </p:cBhvr>
                                      <p:to>
                                        <p:strVal val="visible"/>
                                      </p:to>
                                    </p:set>
                                    <p:anim calcmode="lin" valueType="num">
                                      <p:cBhvr additive="base">
                                        <p:cTn id="15" dur="500" fill="hold"/>
                                        <p:tgtEl>
                                          <p:spTgt spid="66570"/>
                                        </p:tgtEl>
                                        <p:attrNameLst>
                                          <p:attrName>ppt_x</p:attrName>
                                        </p:attrNameLst>
                                      </p:cBhvr>
                                      <p:tavLst>
                                        <p:tav tm="0">
                                          <p:val>
                                            <p:strVal val="0-#ppt_w/2"/>
                                          </p:val>
                                        </p:tav>
                                        <p:tav tm="100000">
                                          <p:val>
                                            <p:strVal val="#ppt_x"/>
                                          </p:val>
                                        </p:tav>
                                      </p:tavLst>
                                    </p:anim>
                                    <p:anim calcmode="lin" valueType="num">
                                      <p:cBhvr additive="base">
                                        <p:cTn id="16" dur="500" fill="hold"/>
                                        <p:tgtEl>
                                          <p:spTgt spid="66570"/>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66569"/>
                                        </p:tgtEl>
                                        <p:attrNameLst>
                                          <p:attrName>style.visibility</p:attrName>
                                        </p:attrNameLst>
                                      </p:cBhvr>
                                      <p:to>
                                        <p:strVal val="visible"/>
                                      </p:to>
                                    </p:set>
                                    <p:anim calcmode="lin" valueType="num">
                                      <p:cBhvr additive="base">
                                        <p:cTn id="21" dur="500" fill="hold"/>
                                        <p:tgtEl>
                                          <p:spTgt spid="66569"/>
                                        </p:tgtEl>
                                        <p:attrNameLst>
                                          <p:attrName>ppt_x</p:attrName>
                                        </p:attrNameLst>
                                      </p:cBhvr>
                                      <p:tavLst>
                                        <p:tav tm="0">
                                          <p:val>
                                            <p:strVal val="1+#ppt_w/2"/>
                                          </p:val>
                                        </p:tav>
                                        <p:tav tm="100000">
                                          <p:val>
                                            <p:strVal val="#ppt_x"/>
                                          </p:val>
                                        </p:tav>
                                      </p:tavLst>
                                    </p:anim>
                                    <p:anim calcmode="lin" valueType="num">
                                      <p:cBhvr additive="base">
                                        <p:cTn id="22" dur="500" fill="hold"/>
                                        <p:tgtEl>
                                          <p:spTgt spid="6656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animBg="1" autoUpdateAnimBg="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68218" y="1360729"/>
            <a:ext cx="10123055" cy="5016758"/>
          </a:xfrm>
          <a:prstGeom prst="rect">
            <a:avLst/>
          </a:prstGeom>
        </p:spPr>
        <p:txBody>
          <a:bodyPr wrap="square">
            <a:spAutoFit/>
          </a:bodyPr>
          <a:lstStyle/>
          <a:p>
            <a:r>
              <a:rPr lang="es-ES" sz="3200" b="1" dirty="0">
                <a:latin typeface="Arial" panose="020B0604020202020204" pitchFamily="34" charset="0"/>
                <a:cs typeface="Arial" panose="020B0604020202020204" pitchFamily="34" charset="0"/>
              </a:rPr>
              <a:t>Medio ambiente y salud </a:t>
            </a:r>
            <a:r>
              <a:rPr lang="es-ES" sz="3200" b="1" dirty="0" smtClean="0">
                <a:latin typeface="Arial" panose="020B0604020202020204" pitchFamily="34" charset="0"/>
                <a:cs typeface="Arial" panose="020B0604020202020204" pitchFamily="34" charset="0"/>
              </a:rPr>
              <a:t>(II)</a:t>
            </a:r>
            <a:endParaRPr lang="es-ES" sz="3200" b="1" dirty="0">
              <a:latin typeface="Arial" panose="020B0604020202020204" pitchFamily="34" charset="0"/>
              <a:cs typeface="Arial" panose="020B0604020202020204" pitchFamily="34" charset="0"/>
            </a:endParaRPr>
          </a:p>
          <a:p>
            <a:endParaRPr lang="es-ES" sz="3200" dirty="0" smtClean="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Los efectos sobre la salud mejor conocidos son los relacionados con la contaminación del </a:t>
            </a:r>
            <a:r>
              <a:rPr lang="es-ES" sz="3200" b="1" dirty="0" smtClean="0">
                <a:latin typeface="Arial" panose="020B0604020202020204" pitchFamily="34" charset="0"/>
                <a:cs typeface="Arial" panose="020B0604020202020204" pitchFamily="34" charset="0"/>
              </a:rPr>
              <a:t>aire</a:t>
            </a:r>
            <a:r>
              <a:rPr lang="es-ES" sz="3200" dirty="0" smtClean="0">
                <a:latin typeface="Arial" panose="020B0604020202020204" pitchFamily="34" charset="0"/>
                <a:cs typeface="Arial" panose="020B0604020202020204" pitchFamily="34" charset="0"/>
              </a:rPr>
              <a:t>, la mala calidad del </a:t>
            </a:r>
            <a:r>
              <a:rPr lang="es-ES" sz="3200" b="1" dirty="0" smtClean="0">
                <a:latin typeface="Arial" panose="020B0604020202020204" pitchFamily="34" charset="0"/>
                <a:cs typeface="Arial" panose="020B0604020202020204" pitchFamily="34" charset="0"/>
              </a:rPr>
              <a:t>agua</a:t>
            </a:r>
            <a:r>
              <a:rPr lang="es-ES" sz="3200" dirty="0" smtClean="0">
                <a:latin typeface="Arial" panose="020B0604020202020204" pitchFamily="34" charset="0"/>
                <a:cs typeface="Arial" panose="020B0604020202020204" pitchFamily="34" charset="0"/>
              </a:rPr>
              <a:t> y las condiciones </a:t>
            </a:r>
            <a:r>
              <a:rPr lang="es-ES" sz="3200" b="1" dirty="0" smtClean="0">
                <a:latin typeface="Arial" panose="020B0604020202020204" pitchFamily="34" charset="0"/>
                <a:cs typeface="Arial" panose="020B0604020202020204" pitchFamily="34" charset="0"/>
              </a:rPr>
              <a:t>higiénicas</a:t>
            </a:r>
            <a:r>
              <a:rPr lang="es-ES" sz="3200" dirty="0" smtClean="0">
                <a:latin typeface="Arial" panose="020B0604020202020204" pitchFamily="34" charset="0"/>
                <a:cs typeface="Arial" panose="020B0604020202020204" pitchFamily="34" charset="0"/>
              </a:rPr>
              <a:t> insuficientes. </a:t>
            </a:r>
          </a:p>
          <a:p>
            <a:endParaRPr lang="es-ES" sz="3200" dirty="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Los efectos sobre la salud de los </a:t>
            </a:r>
            <a:r>
              <a:rPr lang="es-ES" sz="3200" b="1" dirty="0" smtClean="0">
                <a:latin typeface="Arial" panose="020B0604020202020204" pitchFamily="34" charset="0"/>
                <a:cs typeface="Arial" panose="020B0604020202020204" pitchFamily="34" charset="0"/>
              </a:rPr>
              <a:t>productos químicos </a:t>
            </a:r>
            <a:r>
              <a:rPr lang="es-ES" sz="3200" dirty="0" smtClean="0">
                <a:latin typeface="Arial" panose="020B0604020202020204" pitchFamily="34" charset="0"/>
                <a:cs typeface="Arial" panose="020B0604020202020204" pitchFamily="34" charset="0"/>
              </a:rPr>
              <a:t>peligrosos están peor caracterizados. </a:t>
            </a:r>
          </a:p>
          <a:p>
            <a:endParaRPr lang="es-ES" sz="32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9974918" y="396372"/>
            <a:ext cx="1774090" cy="1225402"/>
          </a:xfrm>
          <a:prstGeom prst="rect">
            <a:avLst/>
          </a:prstGeom>
        </p:spPr>
      </p:pic>
    </p:spTree>
    <p:extLst>
      <p:ext uri="{BB962C8B-B14F-4D97-AF65-F5344CB8AC3E}">
        <p14:creationId xmlns:p14="http://schemas.microsoft.com/office/powerpoint/2010/main" val="20950793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9" y="111126"/>
            <a:ext cx="85058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689" y="2644775"/>
            <a:ext cx="4784725"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a:spLocks noChangeArrowheads="1"/>
          </p:cNvSpPr>
          <p:nvPr/>
        </p:nvSpPr>
        <p:spPr bwMode="auto">
          <a:xfrm>
            <a:off x="2300289" y="4391026"/>
            <a:ext cx="7737475" cy="206216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ES" altLang="es-ES"/>
              <a:t>45% algún pesticida (convencional)</a:t>
            </a:r>
          </a:p>
          <a:p>
            <a:pPr algn="ctr">
              <a:spcBef>
                <a:spcPct val="0"/>
              </a:spcBef>
              <a:buFontTx/>
              <a:buNone/>
            </a:pPr>
            <a:r>
              <a:rPr lang="es-ES" altLang="es-ES"/>
              <a:t>1% algún pesticida (ecológico)</a:t>
            </a:r>
          </a:p>
          <a:p>
            <a:pPr algn="ctr">
              <a:spcBef>
                <a:spcPct val="0"/>
              </a:spcBef>
              <a:buFontTx/>
              <a:buNone/>
            </a:pPr>
            <a:endParaRPr lang="es-ES" altLang="es-ES"/>
          </a:p>
          <a:p>
            <a:pPr algn="ctr">
              <a:spcBef>
                <a:spcPct val="0"/>
              </a:spcBef>
              <a:buFontTx/>
              <a:buNone/>
            </a:pPr>
            <a:r>
              <a:rPr lang="es-ES" altLang="es-ES"/>
              <a:t>3% algún pesticida &gt; LMR (convencional)</a:t>
            </a:r>
          </a:p>
        </p:txBody>
      </p:sp>
      <p:sp>
        <p:nvSpPr>
          <p:cNvPr id="5" name="CuadroTexto 4"/>
          <p:cNvSpPr txBox="1"/>
          <p:nvPr/>
        </p:nvSpPr>
        <p:spPr>
          <a:xfrm>
            <a:off x="277091" y="5994400"/>
            <a:ext cx="2702150" cy="830997"/>
          </a:xfrm>
          <a:prstGeom prst="rect">
            <a:avLst/>
          </a:prstGeom>
          <a:noFill/>
        </p:spPr>
        <p:txBody>
          <a:bodyPr wrap="none" rtlCol="0">
            <a:spAutoFit/>
          </a:bodyPr>
          <a:lstStyle/>
          <a:p>
            <a:r>
              <a:rPr lang="es-ES" sz="4800" b="1" dirty="0" smtClean="0">
                <a:solidFill>
                  <a:srgbClr val="FF0000"/>
                </a:solidFill>
              </a:rPr>
              <a:t>Pesticidas</a:t>
            </a:r>
            <a:endParaRPr lang="es-ES" sz="4800" b="1" dirty="0">
              <a:solidFill>
                <a:srgbClr val="FF0000"/>
              </a:solidFill>
            </a:endParaRPr>
          </a:p>
        </p:txBody>
      </p:sp>
    </p:spTree>
    <p:extLst>
      <p:ext uri="{BB962C8B-B14F-4D97-AF65-F5344CB8AC3E}">
        <p14:creationId xmlns:p14="http://schemas.microsoft.com/office/powerpoint/2010/main" val="3705046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819401" y="214314"/>
            <a:ext cx="3419475" cy="646331"/>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1800">
                <a:solidFill>
                  <a:schemeClr val="bg1"/>
                </a:solidFill>
                <a:latin typeface="Arial Unicode MS" pitchFamily="34" charset="-128"/>
              </a:rPr>
              <a:t>Organohalogenados </a:t>
            </a:r>
          </a:p>
          <a:p>
            <a:pPr>
              <a:spcBef>
                <a:spcPct val="0"/>
              </a:spcBef>
              <a:buFontTx/>
              <a:buNone/>
            </a:pPr>
            <a:r>
              <a:rPr lang="es-ES_tradnl" altLang="es-ES" sz="1800">
                <a:solidFill>
                  <a:schemeClr val="bg1"/>
                </a:solidFill>
                <a:latin typeface="Arial Unicode MS" pitchFamily="34" charset="-128"/>
              </a:rPr>
              <a:t>a través de barrera placentaria</a:t>
            </a:r>
            <a:endParaRPr lang="es-ES_tradnl" altLang="es-ES" sz="2800">
              <a:solidFill>
                <a:schemeClr val="bg1"/>
              </a:solidFill>
              <a:latin typeface="Arial Unicode MS" pitchFamily="34" charset="-128"/>
            </a:endParaRPr>
          </a:p>
        </p:txBody>
      </p:sp>
      <p:pic>
        <p:nvPicPr>
          <p:cNvPr id="40964" name="Picture 4" descr="e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43001"/>
            <a:ext cx="358775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te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2057400"/>
            <a:ext cx="3182938"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p:cNvSpPr txBox="1">
            <a:spLocks noChangeArrowheads="1"/>
          </p:cNvSpPr>
          <p:nvPr/>
        </p:nvSpPr>
        <p:spPr bwMode="auto">
          <a:xfrm>
            <a:off x="4667250" y="5715001"/>
            <a:ext cx="2433638" cy="646331"/>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1800">
                <a:solidFill>
                  <a:schemeClr val="bg1"/>
                </a:solidFill>
                <a:latin typeface="Arial Unicode MS" pitchFamily="34" charset="-128"/>
              </a:rPr>
              <a:t>Organohalogenados </a:t>
            </a:r>
          </a:p>
          <a:p>
            <a:pPr>
              <a:spcBef>
                <a:spcPct val="0"/>
              </a:spcBef>
              <a:buFontTx/>
              <a:buNone/>
            </a:pPr>
            <a:r>
              <a:rPr lang="es-ES_tradnl" altLang="es-ES" sz="1800">
                <a:solidFill>
                  <a:schemeClr val="bg1"/>
                </a:solidFill>
                <a:latin typeface="Arial Unicode MS" pitchFamily="34" charset="-128"/>
              </a:rPr>
              <a:t>en leche materna</a:t>
            </a:r>
            <a:endParaRPr lang="es-ES_tradnl" altLang="es-ES" sz="2800">
              <a:solidFill>
                <a:schemeClr val="bg1"/>
              </a:solidFill>
              <a:latin typeface="Arial Unicode MS" pitchFamily="34" charset="-128"/>
            </a:endParaRPr>
          </a:p>
        </p:txBody>
      </p:sp>
      <p:sp>
        <p:nvSpPr>
          <p:cNvPr id="89094" name="Rectangle 7"/>
          <p:cNvSpPr>
            <a:spLocks noChangeArrowheads="1"/>
          </p:cNvSpPr>
          <p:nvPr/>
        </p:nvSpPr>
        <p:spPr bwMode="auto">
          <a:xfrm>
            <a:off x="4443414" y="285751"/>
            <a:ext cx="59388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s-ES_tradnl" altLang="es-ES" sz="2800">
                <a:cs typeface="Arial" panose="020B0604020202020204" pitchFamily="34" charset="0"/>
              </a:rPr>
              <a:t>Exposición histórica</a:t>
            </a:r>
          </a:p>
          <a:p>
            <a:pPr algn="r">
              <a:spcBef>
                <a:spcPct val="0"/>
              </a:spcBef>
              <a:buFontTx/>
              <a:buNone/>
            </a:pPr>
            <a:r>
              <a:rPr lang="es-ES_tradnl" altLang="es-ES" sz="2800" dirty="0">
                <a:cs typeface="Arial" panose="020B0604020202020204" pitchFamily="34" charset="0"/>
              </a:rPr>
              <a:t>PESTICIDAS ORGANOCLORADOS</a:t>
            </a:r>
          </a:p>
        </p:txBody>
      </p:sp>
    </p:spTree>
    <p:extLst>
      <p:ext uri="{BB962C8B-B14F-4D97-AF65-F5344CB8AC3E}">
        <p14:creationId xmlns:p14="http://schemas.microsoft.com/office/powerpoint/2010/main" val="1299961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0-#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dissolve">
                                      <p:cBhvr>
                                        <p:cTn id="12" dur="500"/>
                                        <p:tgtEl>
                                          <p:spTgt spid="40964"/>
                                        </p:tgtEl>
                                      </p:cBhvr>
                                    </p:animEffect>
                                  </p:childTnLst>
                                </p:cTn>
                              </p:par>
                            </p:childTnLst>
                          </p:cTn>
                        </p:par>
                        <p:par>
                          <p:cTn id="13" fill="hold" nodeType="afterGroup">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40966"/>
                                        </p:tgtEl>
                                        <p:attrNameLst>
                                          <p:attrName>style.visibility</p:attrName>
                                        </p:attrNameLst>
                                      </p:cBhvr>
                                      <p:to>
                                        <p:strVal val="visible"/>
                                      </p:to>
                                    </p:set>
                                    <p:anim calcmode="lin" valueType="num">
                                      <p:cBhvr additive="base">
                                        <p:cTn id="16" dur="500" fill="hold"/>
                                        <p:tgtEl>
                                          <p:spTgt spid="40966"/>
                                        </p:tgtEl>
                                        <p:attrNameLst>
                                          <p:attrName>ppt_x</p:attrName>
                                        </p:attrNameLst>
                                      </p:cBhvr>
                                      <p:tavLst>
                                        <p:tav tm="0">
                                          <p:val>
                                            <p:strVal val="1+#ppt_w/2"/>
                                          </p:val>
                                        </p:tav>
                                        <p:tav tm="100000">
                                          <p:val>
                                            <p:strVal val="#ppt_x"/>
                                          </p:val>
                                        </p:tav>
                                      </p:tavLst>
                                    </p:anim>
                                    <p:anim calcmode="lin" valueType="num">
                                      <p:cBhvr additive="base">
                                        <p:cTn id="17" dur="500" fill="hold"/>
                                        <p:tgtEl>
                                          <p:spTgt spid="4096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40965"/>
                                        </p:tgtEl>
                                        <p:attrNameLst>
                                          <p:attrName>style.visibility</p:attrName>
                                        </p:attrNameLst>
                                      </p:cBhvr>
                                      <p:to>
                                        <p:strVal val="visible"/>
                                      </p:to>
                                    </p:set>
                                    <p:animEffect transition="in" filter="dissolve">
                                      <p:cBhvr>
                                        <p:cTn id="21"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autoUpdateAnimBg="0"/>
      <p:bldP spid="40966"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738314" y="285750"/>
            <a:ext cx="2789237" cy="369332"/>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1800">
                <a:solidFill>
                  <a:schemeClr val="bg1"/>
                </a:solidFill>
                <a:latin typeface="Arial Unicode MS" pitchFamily="34" charset="-128"/>
              </a:rPr>
              <a:t>Pesticidas en jardinería</a:t>
            </a:r>
            <a:endParaRPr lang="es-ES_tradnl" altLang="es-ES" sz="2800">
              <a:solidFill>
                <a:schemeClr val="bg1"/>
              </a:solidFill>
              <a:latin typeface="Arial Unicode MS" pitchFamily="34" charset="-128"/>
            </a:endParaRPr>
          </a:p>
        </p:txBody>
      </p:sp>
      <p:pic>
        <p:nvPicPr>
          <p:cNvPr id="3" name="Picture 4" descr="cesp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0539" y="928688"/>
            <a:ext cx="26685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el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8064" y="2743201"/>
            <a:ext cx="2833687"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4024314" y="5786438"/>
            <a:ext cx="3246437" cy="369332"/>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1800">
                <a:solidFill>
                  <a:schemeClr val="bg1"/>
                </a:solidFill>
                <a:latin typeface="Arial Unicode MS" pitchFamily="34" charset="-128"/>
              </a:rPr>
              <a:t>Pesticidas en antiparasitarios</a:t>
            </a:r>
            <a:endParaRPr lang="es-ES_tradnl" altLang="es-ES" sz="2800">
              <a:solidFill>
                <a:schemeClr val="bg1"/>
              </a:solidFill>
              <a:latin typeface="Arial Unicode MS" pitchFamily="34" charset="-128"/>
            </a:endParaRPr>
          </a:p>
        </p:txBody>
      </p:sp>
      <p:sp>
        <p:nvSpPr>
          <p:cNvPr id="95238" name="Rectangle 7"/>
          <p:cNvSpPr>
            <a:spLocks noChangeArrowheads="1"/>
          </p:cNvSpPr>
          <p:nvPr/>
        </p:nvSpPr>
        <p:spPr bwMode="auto">
          <a:xfrm>
            <a:off x="6553200" y="6858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2400">
                <a:solidFill>
                  <a:srgbClr val="003399"/>
                </a:solidFill>
                <a:latin typeface="Arial Unicode MS" pitchFamily="34" charset="-128"/>
              </a:rPr>
              <a:t>Exposición inadvertida</a:t>
            </a:r>
          </a:p>
        </p:txBody>
      </p:sp>
      <p:pic>
        <p:nvPicPr>
          <p:cNvPr id="95239" name="Picture 6" descr="DDTniñ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125" y="2143125"/>
            <a:ext cx="223043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p:cNvSpPr txBox="1"/>
          <p:nvPr/>
        </p:nvSpPr>
        <p:spPr>
          <a:xfrm>
            <a:off x="277091" y="5994400"/>
            <a:ext cx="2702150" cy="830997"/>
          </a:xfrm>
          <a:prstGeom prst="rect">
            <a:avLst/>
          </a:prstGeom>
          <a:noFill/>
        </p:spPr>
        <p:txBody>
          <a:bodyPr wrap="none" rtlCol="0">
            <a:spAutoFit/>
          </a:bodyPr>
          <a:lstStyle/>
          <a:p>
            <a:r>
              <a:rPr lang="es-ES" sz="4800" b="1" dirty="0" smtClean="0">
                <a:solidFill>
                  <a:srgbClr val="FF0000"/>
                </a:solidFill>
              </a:rPr>
              <a:t>Pesticidas</a:t>
            </a:r>
            <a:endParaRPr lang="es-ES" sz="4800" b="1" dirty="0">
              <a:solidFill>
                <a:srgbClr val="FF0000"/>
              </a:solidFill>
            </a:endParaRPr>
          </a:p>
        </p:txBody>
      </p:sp>
    </p:spTree>
    <p:extLst>
      <p:ext uri="{BB962C8B-B14F-4D97-AF65-F5344CB8AC3E}">
        <p14:creationId xmlns:p14="http://schemas.microsoft.com/office/powerpoint/2010/main" val="609986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39273" y="637311"/>
            <a:ext cx="10495181" cy="4031873"/>
          </a:xfrm>
          <a:prstGeom prst="rect">
            <a:avLst/>
          </a:prstGeom>
          <a:noFill/>
        </p:spPr>
        <p:txBody>
          <a:bodyPr wrap="none" rtlCol="0">
            <a:spAutoFit/>
          </a:bodyPr>
          <a:lstStyle/>
          <a:p>
            <a:r>
              <a:rPr lang="es-ES" sz="4000" b="1" dirty="0" smtClean="0">
                <a:latin typeface="Arial" panose="020B0604020202020204" pitchFamily="34" charset="0"/>
                <a:cs typeface="Arial" panose="020B0604020202020204" pitchFamily="34" charset="0"/>
              </a:rPr>
              <a:t>Escenarios de Exposición a </a:t>
            </a:r>
            <a:r>
              <a:rPr lang="es-ES" sz="4000" b="1" dirty="0" err="1" smtClean="0">
                <a:latin typeface="Arial" panose="020B0604020202020204" pitchFamily="34" charset="0"/>
                <a:cs typeface="Arial" panose="020B0604020202020204" pitchFamily="34" charset="0"/>
              </a:rPr>
              <a:t>EDCs</a:t>
            </a:r>
            <a:endParaRPr lang="es-ES" sz="4000" b="1" dirty="0" smtClean="0">
              <a:latin typeface="Arial" panose="020B0604020202020204" pitchFamily="34" charset="0"/>
              <a:cs typeface="Arial" panose="020B0604020202020204" pitchFamily="34" charset="0"/>
            </a:endParaRPr>
          </a:p>
          <a:p>
            <a:endParaRPr lang="es-ES" sz="3600" dirty="0">
              <a:latin typeface="Arial" panose="020B0604020202020204" pitchFamily="34" charset="0"/>
              <a:cs typeface="Arial" panose="020B0604020202020204" pitchFamily="34" charset="0"/>
            </a:endParaRPr>
          </a:p>
          <a:p>
            <a:r>
              <a:rPr lang="es-ES" sz="3600" dirty="0" smtClean="0">
                <a:latin typeface="Arial" panose="020B0604020202020204" pitchFamily="34" charset="0"/>
                <a:cs typeface="Arial" panose="020B0604020202020204" pitchFamily="34" charset="0"/>
              </a:rPr>
              <a:t>La comida y el agua de bebida</a:t>
            </a:r>
          </a:p>
          <a:p>
            <a:r>
              <a:rPr lang="es-ES" sz="3600" dirty="0" smtClean="0">
                <a:latin typeface="Arial" panose="020B0604020202020204" pitchFamily="34" charset="0"/>
                <a:cs typeface="Arial" panose="020B0604020202020204" pitchFamily="34" charset="0"/>
              </a:rPr>
              <a:t>El ambiente en el hogar</a:t>
            </a:r>
          </a:p>
          <a:p>
            <a:r>
              <a:rPr lang="es-ES" sz="3600" dirty="0" smtClean="0">
                <a:latin typeface="Arial" panose="020B0604020202020204" pitchFamily="34" charset="0"/>
                <a:cs typeface="Arial" panose="020B0604020202020204" pitchFamily="34" charset="0"/>
              </a:rPr>
              <a:t>Los cosméticos y productos de cuidado personal</a:t>
            </a:r>
          </a:p>
          <a:p>
            <a:r>
              <a:rPr lang="es-ES" sz="3600" dirty="0" smtClean="0">
                <a:latin typeface="Arial" panose="020B0604020202020204" pitchFamily="34" charset="0"/>
                <a:cs typeface="Arial" panose="020B0604020202020204" pitchFamily="34" charset="0"/>
              </a:rPr>
              <a:t>Los textiles: Ropa y textiles de casa</a:t>
            </a:r>
          </a:p>
          <a:p>
            <a:r>
              <a:rPr lang="es-ES" sz="3600" dirty="0" smtClean="0">
                <a:latin typeface="Arial" panose="020B0604020202020204" pitchFamily="34" charset="0"/>
                <a:cs typeface="Arial" panose="020B0604020202020204" pitchFamily="34" charset="0"/>
              </a:rPr>
              <a:t>Esperando un hijo</a:t>
            </a:r>
          </a:p>
        </p:txBody>
      </p:sp>
    </p:spTree>
    <p:extLst>
      <p:ext uri="{BB962C8B-B14F-4D97-AF65-F5344CB8AC3E}">
        <p14:creationId xmlns:p14="http://schemas.microsoft.com/office/powerpoint/2010/main" val="36810158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4797425"/>
            <a:ext cx="81280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83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33375"/>
            <a:ext cx="846137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40" name="Line 4"/>
          <p:cNvSpPr>
            <a:spLocks noChangeShapeType="1"/>
          </p:cNvSpPr>
          <p:nvPr/>
        </p:nvSpPr>
        <p:spPr bwMode="auto">
          <a:xfrm>
            <a:off x="4008438" y="1557338"/>
            <a:ext cx="6121400"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es-ES"/>
          </a:p>
        </p:txBody>
      </p:sp>
      <p:sp>
        <p:nvSpPr>
          <p:cNvPr id="65541" name="Line 5"/>
          <p:cNvSpPr>
            <a:spLocks noChangeShapeType="1"/>
          </p:cNvSpPr>
          <p:nvPr/>
        </p:nvSpPr>
        <p:spPr bwMode="auto">
          <a:xfrm>
            <a:off x="2135189" y="1989138"/>
            <a:ext cx="8137525"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es-ES"/>
          </a:p>
        </p:txBody>
      </p:sp>
      <p:sp>
        <p:nvSpPr>
          <p:cNvPr id="65542" name="Line 6"/>
          <p:cNvSpPr>
            <a:spLocks noChangeShapeType="1"/>
          </p:cNvSpPr>
          <p:nvPr/>
        </p:nvSpPr>
        <p:spPr bwMode="auto">
          <a:xfrm>
            <a:off x="2135189" y="2420938"/>
            <a:ext cx="5976937"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es-ES"/>
          </a:p>
        </p:txBody>
      </p:sp>
      <p:sp>
        <p:nvSpPr>
          <p:cNvPr id="65543" name="Line 7"/>
          <p:cNvSpPr>
            <a:spLocks noChangeShapeType="1"/>
          </p:cNvSpPr>
          <p:nvPr/>
        </p:nvSpPr>
        <p:spPr bwMode="auto">
          <a:xfrm>
            <a:off x="6167439" y="2924175"/>
            <a:ext cx="4033837"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es-ES"/>
          </a:p>
        </p:txBody>
      </p:sp>
      <p:sp>
        <p:nvSpPr>
          <p:cNvPr id="65544" name="Line 8"/>
          <p:cNvSpPr>
            <a:spLocks noChangeShapeType="1"/>
          </p:cNvSpPr>
          <p:nvPr/>
        </p:nvSpPr>
        <p:spPr bwMode="auto">
          <a:xfrm>
            <a:off x="2063751" y="3357563"/>
            <a:ext cx="8137525"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es-ES"/>
          </a:p>
        </p:txBody>
      </p:sp>
      <p:sp>
        <p:nvSpPr>
          <p:cNvPr id="65545" name="Line 9"/>
          <p:cNvSpPr>
            <a:spLocks noChangeShapeType="1"/>
          </p:cNvSpPr>
          <p:nvPr/>
        </p:nvSpPr>
        <p:spPr bwMode="auto">
          <a:xfrm>
            <a:off x="2063751" y="3789363"/>
            <a:ext cx="8137525"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es-ES"/>
          </a:p>
        </p:txBody>
      </p:sp>
      <p:sp>
        <p:nvSpPr>
          <p:cNvPr id="65546" name="Line 10"/>
          <p:cNvSpPr>
            <a:spLocks noChangeShapeType="1"/>
          </p:cNvSpPr>
          <p:nvPr/>
        </p:nvSpPr>
        <p:spPr bwMode="auto">
          <a:xfrm>
            <a:off x="2063751" y="4221163"/>
            <a:ext cx="5400675"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es-ES"/>
          </a:p>
        </p:txBody>
      </p:sp>
    </p:spTree>
    <p:extLst>
      <p:ext uri="{BB962C8B-B14F-4D97-AF65-F5344CB8AC3E}">
        <p14:creationId xmlns:p14="http://schemas.microsoft.com/office/powerpoint/2010/main" val="1589775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1"/>
          <p:cNvSpPr txBox="1">
            <a:spLocks noChangeArrowheads="1"/>
          </p:cNvSpPr>
          <p:nvPr/>
        </p:nvSpPr>
        <p:spPr bwMode="auto">
          <a:xfrm>
            <a:off x="2279650" y="260351"/>
            <a:ext cx="7416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4000" b="1"/>
              <a:t>El principio de precaución,</a:t>
            </a:r>
          </a:p>
          <a:p>
            <a:pPr eaLnBrk="1" hangingPunct="1">
              <a:spcBef>
                <a:spcPct val="0"/>
              </a:spcBef>
              <a:buFontTx/>
              <a:buNone/>
            </a:pPr>
            <a:r>
              <a:rPr lang="es-ES" altLang="es-ES" sz="4000" b="1"/>
              <a:t>prevención o cautela</a:t>
            </a:r>
            <a:endParaRPr lang="es-ES" altLang="es-ES" sz="4000"/>
          </a:p>
        </p:txBody>
      </p:sp>
      <p:sp>
        <p:nvSpPr>
          <p:cNvPr id="100355" name="Text Box 3075"/>
          <p:cNvSpPr txBox="1">
            <a:spLocks noChangeArrowheads="1"/>
          </p:cNvSpPr>
          <p:nvPr/>
        </p:nvSpPr>
        <p:spPr bwMode="auto">
          <a:xfrm>
            <a:off x="1919288" y="1844675"/>
            <a:ext cx="85407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es-ES" altLang="es-ES" sz="3200"/>
              <a:t>Cuando una actividad se plantea como una</a:t>
            </a:r>
          </a:p>
          <a:p>
            <a:pPr lvl="1" eaLnBrk="1" hangingPunct="1">
              <a:spcBef>
                <a:spcPct val="0"/>
              </a:spcBef>
              <a:buFontTx/>
              <a:buNone/>
            </a:pPr>
            <a:r>
              <a:rPr lang="es-ES" altLang="es-ES" sz="3200"/>
              <a:t>amenaza para la salud humana o el medio ambiente,  deben tomarse medidas precautorias, a pesar de que  algunas relaciones de causa y efecto no se hayan establecido de manera científica en su totalidad</a:t>
            </a:r>
          </a:p>
          <a:p>
            <a:pPr lvl="1" eaLnBrk="1" hangingPunct="1">
              <a:spcBef>
                <a:spcPct val="0"/>
              </a:spcBef>
              <a:buFontTx/>
              <a:buNone/>
            </a:pPr>
            <a:endParaRPr lang="es-ES" altLang="es-ES" sz="3200">
              <a:latin typeface="Times New Roman" panose="02020603050405020304" pitchFamily="18" charset="0"/>
            </a:endParaRPr>
          </a:p>
        </p:txBody>
      </p:sp>
      <p:sp>
        <p:nvSpPr>
          <p:cNvPr id="100356" name="Text Box 3076"/>
          <p:cNvSpPr txBox="1">
            <a:spLocks noChangeArrowheads="1"/>
          </p:cNvSpPr>
          <p:nvPr/>
        </p:nvSpPr>
        <p:spPr bwMode="auto">
          <a:xfrm>
            <a:off x="6223000" y="5235576"/>
            <a:ext cx="368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800"/>
              <a:t>Wingspread Conference, WI, 1998</a:t>
            </a:r>
          </a:p>
        </p:txBody>
      </p:sp>
    </p:spTree>
    <p:extLst>
      <p:ext uri="{BB962C8B-B14F-4D97-AF65-F5344CB8AC3E}">
        <p14:creationId xmlns:p14="http://schemas.microsoft.com/office/powerpoint/2010/main" val="3924988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s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67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IMG_8839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5"/>
          <p:cNvSpPr txBox="1">
            <a:spLocks noChangeArrowheads="1"/>
          </p:cNvSpPr>
          <p:nvPr/>
        </p:nvSpPr>
        <p:spPr bwMode="auto">
          <a:xfrm>
            <a:off x="3646489" y="5373688"/>
            <a:ext cx="5329237"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1800">
                <a:solidFill>
                  <a:schemeClr val="bg1"/>
                </a:solidFill>
              </a:rPr>
              <a:t>GRANADA.ibs, Hospital Clínico-UGR-Spain                      </a:t>
            </a:r>
          </a:p>
          <a:p>
            <a:pPr algn="ctr" eaLnBrk="1" hangingPunct="1">
              <a:spcBef>
                <a:spcPct val="0"/>
              </a:spcBef>
              <a:buFontTx/>
              <a:buNone/>
            </a:pPr>
            <a:r>
              <a:rPr lang="es-ES" altLang="es-ES" sz="1800">
                <a:solidFill>
                  <a:schemeClr val="bg1"/>
                </a:solidFill>
              </a:rPr>
              <a:t>University of London-UK A. Kortenkamp        </a:t>
            </a:r>
          </a:p>
          <a:p>
            <a:pPr algn="ctr" eaLnBrk="1" hangingPunct="1">
              <a:spcBef>
                <a:spcPct val="0"/>
              </a:spcBef>
              <a:buFontTx/>
              <a:buNone/>
            </a:pPr>
            <a:r>
              <a:rPr lang="es-ES" altLang="es-ES" sz="1800">
                <a:solidFill>
                  <a:schemeClr val="bg1"/>
                </a:solidFill>
              </a:rPr>
              <a:t>Tufts University-USA C. Sonnenschein   </a:t>
            </a:r>
          </a:p>
          <a:p>
            <a:pPr algn="ctr" eaLnBrk="1" hangingPunct="1">
              <a:spcBef>
                <a:spcPct val="0"/>
              </a:spcBef>
              <a:buFontTx/>
              <a:buNone/>
            </a:pPr>
            <a:r>
              <a:rPr lang="es-ES" altLang="es-ES" sz="1800">
                <a:solidFill>
                  <a:schemeClr val="bg1"/>
                </a:solidFill>
              </a:rPr>
              <a:t>Rijshospitalet Copenhagen-DK N.Skakkebaek  </a:t>
            </a:r>
          </a:p>
          <a:p>
            <a:pPr algn="ctr" eaLnBrk="1" hangingPunct="1">
              <a:spcBef>
                <a:spcPct val="0"/>
              </a:spcBef>
              <a:buFontTx/>
              <a:buNone/>
            </a:pPr>
            <a:r>
              <a:rPr lang="es-ES" altLang="es-ES" sz="1800">
                <a:solidFill>
                  <a:schemeClr val="bg1"/>
                </a:solidFill>
              </a:rPr>
              <a:t>Karolinska Institut-SE JA Guftarsson</a:t>
            </a:r>
          </a:p>
        </p:txBody>
      </p:sp>
      <p:sp>
        <p:nvSpPr>
          <p:cNvPr id="104452" name="Text Box 4"/>
          <p:cNvSpPr txBox="1">
            <a:spLocks noChangeArrowheads="1"/>
          </p:cNvSpPr>
          <p:nvPr/>
        </p:nvSpPr>
        <p:spPr bwMode="auto">
          <a:xfrm>
            <a:off x="2941638" y="339725"/>
            <a:ext cx="6610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3600"/>
              <a:t>GRACIAS POR SU ATENCION</a:t>
            </a:r>
          </a:p>
        </p:txBody>
      </p:sp>
    </p:spTree>
    <p:extLst>
      <p:ext uri="{BB962C8B-B14F-4D97-AF65-F5344CB8AC3E}">
        <p14:creationId xmlns:p14="http://schemas.microsoft.com/office/powerpoint/2010/main" val="3149906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5"/>
          <p:cNvSpPr txBox="1">
            <a:spLocks noChangeArrowheads="1"/>
          </p:cNvSpPr>
          <p:nvPr/>
        </p:nvSpPr>
        <p:spPr bwMode="auto">
          <a:xfrm>
            <a:off x="3646489" y="5373688"/>
            <a:ext cx="5329237"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algn="ctr" eaLnBrk="1" hangingPunct="1"/>
            <a:r>
              <a:rPr lang="es-ES" altLang="es-ES" sz="1800">
                <a:solidFill>
                  <a:schemeClr val="bg1"/>
                </a:solidFill>
              </a:rPr>
              <a:t>GRANADA.ibs, Hospital Clínico-UGR-Spain                      </a:t>
            </a:r>
          </a:p>
          <a:p>
            <a:pPr algn="ctr" eaLnBrk="1" hangingPunct="1"/>
            <a:r>
              <a:rPr lang="es-ES" altLang="es-ES" sz="1800">
                <a:solidFill>
                  <a:schemeClr val="bg1"/>
                </a:solidFill>
              </a:rPr>
              <a:t>University of London-UK A. Kortenkamp        </a:t>
            </a:r>
          </a:p>
          <a:p>
            <a:pPr algn="ctr" eaLnBrk="1" hangingPunct="1"/>
            <a:r>
              <a:rPr lang="es-ES" altLang="es-ES" sz="1800">
                <a:solidFill>
                  <a:schemeClr val="bg1"/>
                </a:solidFill>
              </a:rPr>
              <a:t>Tufts University-USA C. Sonnenschein   </a:t>
            </a:r>
          </a:p>
          <a:p>
            <a:pPr algn="ctr" eaLnBrk="1" hangingPunct="1"/>
            <a:r>
              <a:rPr lang="es-ES" altLang="es-ES" sz="1800">
                <a:solidFill>
                  <a:schemeClr val="bg1"/>
                </a:solidFill>
              </a:rPr>
              <a:t>Rijshospitalet Copenhagen-DK N.Skakkebaek  </a:t>
            </a:r>
          </a:p>
          <a:p>
            <a:pPr algn="ctr" eaLnBrk="1" hangingPunct="1"/>
            <a:r>
              <a:rPr lang="es-ES" altLang="es-ES" sz="1800">
                <a:solidFill>
                  <a:schemeClr val="bg1"/>
                </a:solidFill>
              </a:rPr>
              <a:t>Karolinska Institut-SE JA Guftarsson</a:t>
            </a:r>
          </a:p>
        </p:txBody>
      </p:sp>
      <p:pic>
        <p:nvPicPr>
          <p:cNvPr id="70659" name="3 Imagen" descr="GRUPO 26_06_20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p:cNvSpPr txBox="1">
            <a:spLocks noChangeArrowheads="1"/>
          </p:cNvSpPr>
          <p:nvPr/>
        </p:nvSpPr>
        <p:spPr bwMode="auto">
          <a:xfrm>
            <a:off x="3200400" y="644525"/>
            <a:ext cx="6610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eaLnBrk="1" hangingPunct="1"/>
            <a:r>
              <a:rPr lang="es-ES" altLang="es-ES" sz="3600">
                <a:solidFill>
                  <a:schemeClr val="bg1"/>
                </a:solidFill>
              </a:rPr>
              <a:t>GRACIAS POR SU ATENCION</a:t>
            </a:r>
          </a:p>
        </p:txBody>
      </p:sp>
    </p:spTree>
    <p:extLst>
      <p:ext uri="{BB962C8B-B14F-4D97-AF65-F5344CB8AC3E}">
        <p14:creationId xmlns:p14="http://schemas.microsoft.com/office/powerpoint/2010/main" val="1910533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79055" y="954332"/>
            <a:ext cx="9873672" cy="4524315"/>
          </a:xfrm>
          <a:prstGeom prst="rect">
            <a:avLst/>
          </a:prstGeom>
        </p:spPr>
        <p:txBody>
          <a:bodyPr wrap="square">
            <a:spAutoFit/>
          </a:bodyPr>
          <a:lstStyle/>
          <a:p>
            <a:r>
              <a:rPr lang="es-ES" sz="3200" b="1" dirty="0" smtClean="0">
                <a:latin typeface="Arial" panose="020B0604020202020204" pitchFamily="34" charset="0"/>
                <a:cs typeface="Arial" panose="020B0604020202020204" pitchFamily="34" charset="0"/>
              </a:rPr>
              <a:t>Medio </a:t>
            </a:r>
            <a:r>
              <a:rPr lang="es-ES" sz="3200" b="1" dirty="0">
                <a:latin typeface="Arial" panose="020B0604020202020204" pitchFamily="34" charset="0"/>
                <a:cs typeface="Arial" panose="020B0604020202020204" pitchFamily="34" charset="0"/>
              </a:rPr>
              <a:t>ambiente y salud </a:t>
            </a:r>
            <a:r>
              <a:rPr lang="es-ES" sz="3200" b="1" dirty="0" smtClean="0">
                <a:latin typeface="Arial" panose="020B0604020202020204" pitchFamily="34" charset="0"/>
                <a:cs typeface="Arial" panose="020B0604020202020204" pitchFamily="34" charset="0"/>
              </a:rPr>
              <a:t>(III)</a:t>
            </a:r>
            <a:endParaRPr lang="es-ES" sz="3200" b="1" dirty="0">
              <a:latin typeface="Arial" panose="020B0604020202020204" pitchFamily="34" charset="0"/>
              <a:cs typeface="Arial" panose="020B0604020202020204" pitchFamily="34" charset="0"/>
            </a:endParaRPr>
          </a:p>
          <a:p>
            <a:endParaRPr lang="es-ES" sz="3200" dirty="0" smtClean="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El </a:t>
            </a:r>
            <a:r>
              <a:rPr lang="es-ES" sz="3200" b="1" dirty="0" smtClean="0">
                <a:latin typeface="Arial" panose="020B0604020202020204" pitchFamily="34" charset="0"/>
                <a:cs typeface="Arial" panose="020B0604020202020204" pitchFamily="34" charset="0"/>
              </a:rPr>
              <a:t>ruido</a:t>
            </a:r>
            <a:r>
              <a:rPr lang="es-ES" sz="3200" dirty="0" smtClean="0">
                <a:latin typeface="Arial" panose="020B0604020202020204" pitchFamily="34" charset="0"/>
                <a:cs typeface="Arial" panose="020B0604020202020204" pitchFamily="34" charset="0"/>
              </a:rPr>
              <a:t> va ganando importancia como problema en el medio ambiente y la salud. </a:t>
            </a:r>
          </a:p>
          <a:p>
            <a:endParaRPr lang="es-ES" sz="3200" dirty="0">
              <a:latin typeface="Arial" panose="020B0604020202020204" pitchFamily="34" charset="0"/>
              <a:cs typeface="Arial" panose="020B0604020202020204" pitchFamily="34" charset="0"/>
            </a:endParaRPr>
          </a:p>
          <a:p>
            <a:r>
              <a:rPr lang="es-ES" sz="3200" dirty="0" smtClean="0">
                <a:latin typeface="Arial" panose="020B0604020202020204" pitchFamily="34" charset="0"/>
                <a:cs typeface="Arial" panose="020B0604020202020204" pitchFamily="34" charset="0"/>
              </a:rPr>
              <a:t>El </a:t>
            </a:r>
            <a:r>
              <a:rPr lang="es-ES" sz="3200" b="1" dirty="0" smtClean="0">
                <a:latin typeface="Arial" panose="020B0604020202020204" pitchFamily="34" charset="0"/>
                <a:cs typeface="Arial" panose="020B0604020202020204" pitchFamily="34" charset="0"/>
              </a:rPr>
              <a:t>cambio climático</a:t>
            </a:r>
            <a:r>
              <a:rPr lang="es-ES" sz="3200" dirty="0" smtClean="0">
                <a:latin typeface="Arial" panose="020B0604020202020204" pitchFamily="34" charset="0"/>
                <a:cs typeface="Arial" panose="020B0604020202020204" pitchFamily="34" charset="0"/>
              </a:rPr>
              <a:t>, la disminución del </a:t>
            </a:r>
            <a:r>
              <a:rPr lang="es-ES" sz="3200" b="1" dirty="0" smtClean="0">
                <a:latin typeface="Arial" panose="020B0604020202020204" pitchFamily="34" charset="0"/>
                <a:cs typeface="Arial" panose="020B0604020202020204" pitchFamily="34" charset="0"/>
              </a:rPr>
              <a:t>ozono </a:t>
            </a:r>
            <a:r>
              <a:rPr lang="es-ES" sz="3200" dirty="0" smtClean="0">
                <a:latin typeface="Arial" panose="020B0604020202020204" pitchFamily="34" charset="0"/>
                <a:cs typeface="Arial" panose="020B0604020202020204" pitchFamily="34" charset="0"/>
              </a:rPr>
              <a:t>estratosférico, la pérdida de </a:t>
            </a:r>
            <a:r>
              <a:rPr lang="es-ES" sz="3200" b="1" dirty="0" smtClean="0">
                <a:latin typeface="Arial" panose="020B0604020202020204" pitchFamily="34" charset="0"/>
                <a:cs typeface="Arial" panose="020B0604020202020204" pitchFamily="34" charset="0"/>
              </a:rPr>
              <a:t>biodiversidad</a:t>
            </a:r>
            <a:r>
              <a:rPr lang="es-ES" sz="3200" dirty="0" smtClean="0">
                <a:latin typeface="Arial" panose="020B0604020202020204" pitchFamily="34" charset="0"/>
                <a:cs typeface="Arial" panose="020B0604020202020204" pitchFamily="34" charset="0"/>
              </a:rPr>
              <a:t> y la degradación de los </a:t>
            </a:r>
            <a:r>
              <a:rPr lang="es-ES" sz="3200" b="1" dirty="0" smtClean="0">
                <a:latin typeface="Arial" panose="020B0604020202020204" pitchFamily="34" charset="0"/>
                <a:cs typeface="Arial" panose="020B0604020202020204" pitchFamily="34" charset="0"/>
              </a:rPr>
              <a:t>suelos</a:t>
            </a:r>
            <a:r>
              <a:rPr lang="es-ES" sz="3200" dirty="0" smtClean="0">
                <a:latin typeface="Arial" panose="020B0604020202020204" pitchFamily="34" charset="0"/>
                <a:cs typeface="Arial" panose="020B0604020202020204" pitchFamily="34" charset="0"/>
              </a:rPr>
              <a:t> son problemas emergentes en salud humana. </a:t>
            </a:r>
            <a:endParaRPr lang="es-ES" sz="32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9974918" y="396372"/>
            <a:ext cx="1774090" cy="1225402"/>
          </a:xfrm>
          <a:prstGeom prst="rect">
            <a:avLst/>
          </a:prstGeom>
        </p:spPr>
      </p:pic>
    </p:spTree>
    <p:extLst>
      <p:ext uri="{BB962C8B-B14F-4D97-AF65-F5344CB8AC3E}">
        <p14:creationId xmlns:p14="http://schemas.microsoft.com/office/powerpoint/2010/main" val="2359935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66749" y="454796"/>
            <a:ext cx="8149446" cy="2895967"/>
          </a:xfrm>
          <a:prstGeom prst="rect">
            <a:avLst/>
          </a:prstGeom>
        </p:spPr>
      </p:pic>
      <p:pic>
        <p:nvPicPr>
          <p:cNvPr id="5" name="Imagen 4"/>
          <p:cNvPicPr>
            <a:picLocks noChangeAspect="1"/>
          </p:cNvPicPr>
          <p:nvPr/>
        </p:nvPicPr>
        <p:blipFill>
          <a:blip r:embed="rId3"/>
          <a:stretch>
            <a:fillRect/>
          </a:stretch>
        </p:blipFill>
        <p:spPr>
          <a:xfrm>
            <a:off x="2785926" y="3350764"/>
            <a:ext cx="9406074" cy="3299417"/>
          </a:xfrm>
          <a:prstGeom prst="rect">
            <a:avLst/>
          </a:prstGeom>
        </p:spPr>
      </p:pic>
      <p:pic>
        <p:nvPicPr>
          <p:cNvPr id="6" name="Imagen 5"/>
          <p:cNvPicPr>
            <a:picLocks noChangeAspect="1"/>
          </p:cNvPicPr>
          <p:nvPr/>
        </p:nvPicPr>
        <p:blipFill>
          <a:blip r:embed="rId4"/>
          <a:stretch>
            <a:fillRect/>
          </a:stretch>
        </p:blipFill>
        <p:spPr>
          <a:xfrm>
            <a:off x="9974918" y="396372"/>
            <a:ext cx="1774090" cy="1225402"/>
          </a:xfrm>
          <a:prstGeom prst="rect">
            <a:avLst/>
          </a:prstGeom>
        </p:spPr>
      </p:pic>
    </p:spTree>
    <p:extLst>
      <p:ext uri="{BB962C8B-B14F-4D97-AF65-F5344CB8AC3E}">
        <p14:creationId xmlns:p14="http://schemas.microsoft.com/office/powerpoint/2010/main" val="2422561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44752" y="1294662"/>
            <a:ext cx="9510449" cy="2219191"/>
          </a:xfrm>
          <a:prstGeom prst="rect">
            <a:avLst/>
          </a:prstGeom>
        </p:spPr>
      </p:pic>
      <p:pic>
        <p:nvPicPr>
          <p:cNvPr id="7" name="Imagen 6"/>
          <p:cNvPicPr>
            <a:picLocks noChangeAspect="1"/>
          </p:cNvPicPr>
          <p:nvPr/>
        </p:nvPicPr>
        <p:blipFill>
          <a:blip r:embed="rId3"/>
          <a:stretch>
            <a:fillRect/>
          </a:stretch>
        </p:blipFill>
        <p:spPr>
          <a:xfrm>
            <a:off x="9974918" y="396372"/>
            <a:ext cx="1774090" cy="1225402"/>
          </a:xfrm>
          <a:prstGeom prst="rect">
            <a:avLst/>
          </a:prstGeom>
        </p:spPr>
      </p:pic>
      <p:pic>
        <p:nvPicPr>
          <p:cNvPr id="5" name="Imagen 4"/>
          <p:cNvPicPr>
            <a:picLocks noChangeAspect="1"/>
          </p:cNvPicPr>
          <p:nvPr/>
        </p:nvPicPr>
        <p:blipFill>
          <a:blip r:embed="rId4"/>
          <a:stretch>
            <a:fillRect/>
          </a:stretch>
        </p:blipFill>
        <p:spPr>
          <a:xfrm>
            <a:off x="3696511" y="3980558"/>
            <a:ext cx="8070615" cy="2595733"/>
          </a:xfrm>
          <a:prstGeom prst="rect">
            <a:avLst/>
          </a:prstGeom>
        </p:spPr>
      </p:pic>
    </p:spTree>
    <p:extLst>
      <p:ext uri="{BB962C8B-B14F-4D97-AF65-F5344CB8AC3E}">
        <p14:creationId xmlns:p14="http://schemas.microsoft.com/office/powerpoint/2010/main" val="16152805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1462</Words>
  <Application>Microsoft Office PowerPoint</Application>
  <PresentationFormat>Panorámica</PresentationFormat>
  <Paragraphs>312</Paragraphs>
  <Slides>68</Slides>
  <Notes>35</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68</vt:i4>
      </vt:variant>
    </vt:vector>
  </HeadingPairs>
  <TitlesOfParts>
    <vt:vector size="78" baseType="lpstr">
      <vt:lpstr>Arial Unicode MS</vt:lpstr>
      <vt:lpstr>Arial</vt:lpstr>
      <vt:lpstr>Calibri</vt:lpstr>
      <vt:lpstr>Calibri Light</vt:lpstr>
      <vt:lpstr>Cambria</vt:lpstr>
      <vt:lpstr>Portada-Light</vt:lpstr>
      <vt:lpstr>Times New Roman</vt:lpstr>
      <vt:lpstr>Wingdings</vt:lpstr>
      <vt:lpstr>Tema de Office</vt:lpstr>
      <vt:lpstr>Clip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1996, Weybridge Meeting on EDCs 1999, EU Strategy for the regulation of EDCs 2000, Water framework directive 2000/60/EC 2006, REACH 1907/2006 2009, Plant Protection Products Regulation (PPPR)1107/2009 2009, Cosmetics Regulation 2009/1223/EC 2012, Biocidal Product Regulation (BPR) 528/2012 2013: Requirement to the EC to establish scientific criteria to identify substances with endocrine-disrupting properties (PPPs and BPs) 2018, Setting out the scientific criteria to identify EDCs 605/2018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Exposición alquilos  perfluorados (PFOS)  Tejidos aislantes: Goretex Utensilios de cocina: Tefal</vt:lpstr>
      <vt:lpstr>Exposición a ftalatos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Exposición humana:  Cosmética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N.Olea</dc:creator>
  <cp:lastModifiedBy>N.Olea</cp:lastModifiedBy>
  <cp:revision>59</cp:revision>
  <dcterms:created xsi:type="dcterms:W3CDTF">2018-11-20T18:27:11Z</dcterms:created>
  <dcterms:modified xsi:type="dcterms:W3CDTF">2018-11-22T10:49:06Z</dcterms:modified>
</cp:coreProperties>
</file>