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51"/>
  </p:notesMasterIdLst>
  <p:handoutMasterIdLst>
    <p:handoutMasterId r:id="rId52"/>
  </p:handoutMasterIdLst>
  <p:sldIdLst>
    <p:sldId id="280" r:id="rId3"/>
    <p:sldId id="1029" r:id="rId4"/>
    <p:sldId id="1061" r:id="rId5"/>
    <p:sldId id="1066" r:id="rId6"/>
    <p:sldId id="1034" r:id="rId7"/>
    <p:sldId id="1039" r:id="rId8"/>
    <p:sldId id="1035" r:id="rId9"/>
    <p:sldId id="1063" r:id="rId10"/>
    <p:sldId id="1036" r:id="rId11"/>
    <p:sldId id="1037" r:id="rId12"/>
    <p:sldId id="1043" r:id="rId13"/>
    <p:sldId id="1041" r:id="rId14"/>
    <p:sldId id="1040" r:id="rId15"/>
    <p:sldId id="1042" r:id="rId16"/>
    <p:sldId id="355" r:id="rId17"/>
    <p:sldId id="1046" r:id="rId18"/>
    <p:sldId id="1045" r:id="rId19"/>
    <p:sldId id="1048" r:id="rId20"/>
    <p:sldId id="917" r:id="rId21"/>
    <p:sldId id="323" r:id="rId22"/>
    <p:sldId id="1047" r:id="rId23"/>
    <p:sldId id="1051" r:id="rId24"/>
    <p:sldId id="1049" r:id="rId25"/>
    <p:sldId id="1050" r:id="rId26"/>
    <p:sldId id="1052" r:id="rId27"/>
    <p:sldId id="1054" r:id="rId28"/>
    <p:sldId id="816" r:id="rId29"/>
    <p:sldId id="1053" r:id="rId30"/>
    <p:sldId id="1056" r:id="rId31"/>
    <p:sldId id="315" r:id="rId32"/>
    <p:sldId id="1030" r:id="rId33"/>
    <p:sldId id="1057" r:id="rId34"/>
    <p:sldId id="1059" r:id="rId35"/>
    <p:sldId id="264" r:id="rId36"/>
    <p:sldId id="1060" r:id="rId37"/>
    <p:sldId id="357" r:id="rId38"/>
    <p:sldId id="1027" r:id="rId39"/>
    <p:sldId id="340" r:id="rId40"/>
    <p:sldId id="341" r:id="rId41"/>
    <p:sldId id="1018" r:id="rId42"/>
    <p:sldId id="1038" r:id="rId43"/>
    <p:sldId id="1067" r:id="rId44"/>
    <p:sldId id="1025" r:id="rId45"/>
    <p:sldId id="1062" r:id="rId46"/>
    <p:sldId id="1064" r:id="rId47"/>
    <p:sldId id="1026" r:id="rId48"/>
    <p:sldId id="1028" r:id="rId49"/>
    <p:sldId id="273" r:id="rId50"/>
  </p:sldIdLst>
  <p:sldSz cx="9144000" cy="5143500" type="screen16x9"/>
  <p:notesSz cx="6797675" cy="9926638"/>
  <p:defaultTextStyle>
    <a:defPPr>
      <a:defRPr lang="pt-BR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ED7"/>
    <a:srgbClr val="00CCFF"/>
    <a:srgbClr val="F7F7F7"/>
    <a:srgbClr val="FEDDAC"/>
    <a:srgbClr val="FFFCE5"/>
    <a:srgbClr val="DEB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005" autoAdjust="0"/>
  </p:normalViewPr>
  <p:slideViewPr>
    <p:cSldViewPr>
      <p:cViewPr varScale="1">
        <p:scale>
          <a:sx n="95" d="100"/>
          <a:sy n="95" d="100"/>
        </p:scale>
        <p:origin x="66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669756803212931E-2"/>
          <c:y val="3.3780136240969746E-2"/>
          <c:w val="0.89615826882108351"/>
          <c:h val="0.79635841315457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2002-03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994466058763487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4.7 (11.8 salt)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FE-4468-8269-47BD4F4AA6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Hoja1!$A$2:$A$3</c:f>
              <c:strCache>
                <c:ptCount val="2"/>
                <c:pt idx="0">
                  <c:v>2002-03</c:v>
                </c:pt>
                <c:pt idx="1">
                  <c:v>2008-09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FE-4468-8269-47BD4F4AA6F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2008-09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4085987187851878E-2"/>
                  <c:y val="3.38383867988726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4.7 (11.8 salt)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FE-4468-8269-47BD4F4AA6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2002-03</c:v>
                </c:pt>
                <c:pt idx="1">
                  <c:v>2008-09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FE-4468-8269-47BD4F4AA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60704"/>
        <c:axId val="35962240"/>
      </c:barChart>
      <c:catAx>
        <c:axId val="3596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pt-BR"/>
          </a:p>
        </c:txPr>
        <c:crossAx val="35962240"/>
        <c:crosses val="autoZero"/>
        <c:auto val="1"/>
        <c:lblAlgn val="ctr"/>
        <c:lblOffset val="100"/>
        <c:noMultiLvlLbl val="0"/>
      </c:catAx>
      <c:valAx>
        <c:axId val="35962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pt-BR" sz="1600"/>
            </a:pPr>
            <a:endParaRPr lang="pt-BR"/>
          </a:p>
        </c:txPr>
        <c:crossAx val="3596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770542041542021E-2"/>
          <c:y val="3.7179860884263657E-2"/>
          <c:w val="0.89615826882108351"/>
          <c:h val="0.79635841315457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2004-05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521496471479021E-3"/>
                  <c:y val="-3.38383807881838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3.94 (9.8 salt)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46-4747-9491-19AB3FE4A4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Hoja1!$A$2:$A$3</c:f>
              <c:strCache>
                <c:ptCount val="2"/>
                <c:pt idx="0">
                  <c:v>2004-05</c:v>
                </c:pt>
                <c:pt idx="1">
                  <c:v>2012-13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46-4747-9491-19AB3FE4A47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2012-13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1861722229037839E-2"/>
                  <c:y val="-2.70705270012515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4.61 (11.5 salt)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44253638414328"/>
                      <c:h val="0.190713114122203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946-4747-9491-19AB3FE4A4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2004-05</c:v>
                </c:pt>
                <c:pt idx="1">
                  <c:v>2012-13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4.6100000000000003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6-4747-9491-19AB3FE4A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242560"/>
        <c:axId val="122244480"/>
      </c:barChart>
      <c:catAx>
        <c:axId val="12224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pt-BR"/>
          </a:p>
        </c:txPr>
        <c:crossAx val="122244480"/>
        <c:crosses val="autoZero"/>
        <c:auto val="1"/>
        <c:lblAlgn val="ctr"/>
        <c:lblOffset val="100"/>
        <c:noMultiLvlLbl val="0"/>
      </c:catAx>
      <c:valAx>
        <c:axId val="122244480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pt-BR" sz="1600"/>
            </a:pPr>
            <a:endParaRPr lang="pt-BR"/>
          </a:p>
        </c:txPr>
        <c:crossAx val="12224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0.13473777583357635"/>
                  <c:y val="-0.11279721022907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A8-4A87-8BC9-21A645804554}"/>
                </c:ext>
              </c:extLst>
            </c:dLbl>
            <c:dLbl>
              <c:idx val="1"/>
              <c:layout>
                <c:manualLayout>
                  <c:x val="8.3714206637432301E-2"/>
                  <c:y val="0.10604200142906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A8-4A87-8BC9-21A645804554}"/>
                </c:ext>
              </c:extLst>
            </c:dLbl>
            <c:dLbl>
              <c:idx val="2"/>
              <c:layout>
                <c:manualLayout>
                  <c:x val="2.7225608903620458E-2"/>
                  <c:y val="0.10111393353579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A8-4A87-8BC9-21A645804554}"/>
                </c:ext>
              </c:extLst>
            </c:dLbl>
            <c:dLbl>
              <c:idx val="3"/>
              <c:layout>
                <c:manualLayout>
                  <c:x val="5.5204384174200462E-2"/>
                  <c:y val="0.14379083523219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A8-4A87-8BC9-21A645804554}"/>
                </c:ext>
              </c:extLst>
            </c:dLbl>
            <c:dLbl>
              <c:idx val="4"/>
              <c:layout>
                <c:manualLayout>
                  <c:x val="2.0168780985710118E-2"/>
                  <c:y val="0.13627243528062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A8-4A87-8BC9-21A645804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b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Sal y condimientos</c:v>
                </c:pt>
                <c:pt idx="1">
                  <c:v>Alimentos industrializados</c:v>
                </c:pt>
                <c:pt idx="2">
                  <c:v>Alimentos listos para consumo</c:v>
                </c:pt>
                <c:pt idx="3">
                  <c:v>Alimentos in natura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77.400000000000006</c:v>
                </c:pt>
                <c:pt idx="1">
                  <c:v>18.899999999999999</c:v>
                </c:pt>
                <c:pt idx="2">
                  <c:v>4.8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8-4A87-8BC9-21A645804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60445222125015"/>
          <c:y val="1.6692319535760145E-2"/>
          <c:w val="0.3511101390104015"/>
          <c:h val="0.89138516436346948"/>
        </c:manualLayout>
      </c:layout>
      <c:overlay val="0"/>
      <c:txPr>
        <a:bodyPr/>
        <a:lstStyle/>
        <a:p>
          <a:pPr>
            <a:defRPr lang="en-US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6B16-4B55-B62B-DD634F4A0E75}"/>
              </c:ext>
            </c:extLst>
          </c:dPt>
          <c:dLbls>
            <c:dLbl>
              <c:idx val="0"/>
              <c:layout>
                <c:manualLayout>
                  <c:x val="-0.13473777583357635"/>
                  <c:y val="-0.11279721022907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16-4B55-B62B-DD634F4A0E75}"/>
                </c:ext>
              </c:extLst>
            </c:dLbl>
            <c:dLbl>
              <c:idx val="1"/>
              <c:layout>
                <c:manualLayout>
                  <c:x val="0.10327525031593339"/>
                  <c:y val="-9.6757971728890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16-4B55-B62B-DD634F4A0E75}"/>
                </c:ext>
              </c:extLst>
            </c:dLbl>
            <c:dLbl>
              <c:idx val="2"/>
              <c:layout>
                <c:manualLayout>
                  <c:x val="0.11148846845533195"/>
                  <c:y val="6.1764755920452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16-4B55-B62B-DD634F4A0E75}"/>
                </c:ext>
              </c:extLst>
            </c:dLbl>
            <c:dLbl>
              <c:idx val="3"/>
              <c:layout>
                <c:manualLayout>
                  <c:x val="5.5204384174200462E-2"/>
                  <c:y val="0.14379083523219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16-4B55-B62B-DD634F4A0E75}"/>
                </c:ext>
              </c:extLst>
            </c:dLbl>
            <c:dLbl>
              <c:idx val="4"/>
              <c:layout>
                <c:manualLayout>
                  <c:x val="2.0168780985710118E-2"/>
                  <c:y val="0.13627243528062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16-4B55-B62B-DD634F4A0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b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Sal</c:v>
                </c:pt>
                <c:pt idx="1">
                  <c:v>Alimentos industrializados</c:v>
                </c:pt>
                <c:pt idx="2">
                  <c:v>Condimientos</c:v>
                </c:pt>
                <c:pt idx="3">
                  <c:v>Alimentos listos para consumo</c:v>
                </c:pt>
                <c:pt idx="4">
                  <c:v>Alimentos in natura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60.2</c:v>
                </c:pt>
                <c:pt idx="1">
                  <c:v>14.2</c:v>
                </c:pt>
                <c:pt idx="2">
                  <c:v>13.2</c:v>
                </c:pt>
                <c:pt idx="3">
                  <c:v>7.2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16-4B55-B62B-DD634F4A0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693362755945464"/>
          <c:y val="1.6692319535760145E-2"/>
          <c:w val="0.42347783698599167"/>
          <c:h val="0.89138516436346948"/>
        </c:manualLayout>
      </c:layout>
      <c:overlay val="0"/>
      <c:txPr>
        <a:bodyPr/>
        <a:lstStyle/>
        <a:p>
          <a:pPr>
            <a:defRPr lang="en-US" sz="1600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Hombres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Mucho alta</c:v>
                </c:pt>
                <c:pt idx="1">
                  <c:v>Alta</c:v>
                </c:pt>
                <c:pt idx="2">
                  <c:v>Adecuada</c:v>
                </c:pt>
                <c:pt idx="3">
                  <c:v>Baja</c:v>
                </c:pt>
                <c:pt idx="4">
                  <c:v>Mucho baja</c:v>
                </c:pt>
                <c:pt idx="5">
                  <c:v>No sabe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2.2999999999999998</c:v>
                </c:pt>
                <c:pt idx="1">
                  <c:v>15</c:v>
                </c:pt>
                <c:pt idx="2">
                  <c:v>46.7</c:v>
                </c:pt>
                <c:pt idx="3">
                  <c:v>27</c:v>
                </c:pt>
                <c:pt idx="4">
                  <c:v>4.5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2-41A5-90F1-ED5E25AF289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Mujeres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Mucho alta</c:v>
                </c:pt>
                <c:pt idx="1">
                  <c:v>Alta</c:v>
                </c:pt>
                <c:pt idx="2">
                  <c:v>Adecuada</c:v>
                </c:pt>
                <c:pt idx="3">
                  <c:v>Baja</c:v>
                </c:pt>
                <c:pt idx="4">
                  <c:v>Mucho baja</c:v>
                </c:pt>
                <c:pt idx="5">
                  <c:v>No sabe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2.4</c:v>
                </c:pt>
                <c:pt idx="1">
                  <c:v>11.7</c:v>
                </c:pt>
                <c:pt idx="2">
                  <c:v>49</c:v>
                </c:pt>
                <c:pt idx="3">
                  <c:v>28.4</c:v>
                </c:pt>
                <c:pt idx="4">
                  <c:v>4.7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82-41A5-90F1-ED5E25AF289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Mucho alta</c:v>
                </c:pt>
                <c:pt idx="1">
                  <c:v>Alta</c:v>
                </c:pt>
                <c:pt idx="2">
                  <c:v>Adecuada</c:v>
                </c:pt>
                <c:pt idx="3">
                  <c:v>Baja</c:v>
                </c:pt>
                <c:pt idx="4">
                  <c:v>Mucho baja</c:v>
                </c:pt>
                <c:pt idx="5">
                  <c:v>No sabe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2.2999999999999998</c:v>
                </c:pt>
                <c:pt idx="1">
                  <c:v>13.2</c:v>
                </c:pt>
                <c:pt idx="2">
                  <c:v>47.9</c:v>
                </c:pt>
                <c:pt idx="3">
                  <c:v>27.7</c:v>
                </c:pt>
                <c:pt idx="4">
                  <c:v>4.5999999999999996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82-41A5-90F1-ED5E25AF28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6787712"/>
        <c:axId val="166805888"/>
      </c:barChart>
      <c:catAx>
        <c:axId val="16678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66805888"/>
        <c:crosses val="autoZero"/>
        <c:auto val="1"/>
        <c:lblAlgn val="ctr"/>
        <c:lblOffset val="100"/>
        <c:noMultiLvlLbl val="0"/>
      </c:catAx>
      <c:valAx>
        <c:axId val="166805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6678771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Teor</a:t>
            </a:r>
            <a:r>
              <a:rPr lang="en-US" b="0" baseline="0"/>
              <a:t> de </a:t>
            </a:r>
            <a:r>
              <a:rPr lang="en-US" b="0"/>
              <a:t>Sódio em Pão de Forma (mg/100g)</a:t>
            </a:r>
          </a:p>
        </c:rich>
      </c:tx>
      <c:layout>
        <c:manualLayout>
          <c:xMode val="edge"/>
          <c:yMode val="edge"/>
          <c:x val="0.22903550604261547"/>
          <c:y val="2.909202811892740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'Pão de Forma'!$H$1</c:f>
              <c:strCache>
                <c:ptCount val="1"/>
                <c:pt idx="0">
                  <c:v>TEOR DE SÓDIO(mg/100g)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1D6-4C4D-87AF-46000BF804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1D6-4C4D-87AF-46000BF804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1D6-4C4D-87AF-46000BF804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1D6-4C4D-87AF-46000BF804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21D6-4C4D-87AF-46000BF804B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21D6-4C4D-87AF-46000BF804B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21D6-4C4D-87AF-46000BF804B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21D6-4C4D-87AF-46000BF804B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21D6-4C4D-87AF-46000BF804B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21D6-4C4D-87AF-46000BF804B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21D6-4C4D-87AF-46000BF804B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21D6-4C4D-87AF-46000BF804B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21D6-4C4D-87AF-46000BF804B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21D6-4C4D-87AF-46000BF804B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21D6-4C4D-87AF-46000BF804B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21D6-4C4D-87AF-46000BF804B8}"/>
              </c:ext>
            </c:extLst>
          </c:dPt>
          <c:val>
            <c:numRef>
              <c:f>'Pão de Forma'!$H$2:$H$17</c:f>
              <c:numCache>
                <c:formatCode>0</c:formatCode>
                <c:ptCount val="16"/>
                <c:pt idx="0">
                  <c:v>488.6</c:v>
                </c:pt>
                <c:pt idx="1">
                  <c:v>623.20000000000005</c:v>
                </c:pt>
                <c:pt idx="2" formatCode="General">
                  <c:v>416</c:v>
                </c:pt>
                <c:pt idx="3" formatCode="General">
                  <c:v>473</c:v>
                </c:pt>
                <c:pt idx="4" formatCode="General">
                  <c:v>682</c:v>
                </c:pt>
                <c:pt idx="5" formatCode="General">
                  <c:v>540</c:v>
                </c:pt>
                <c:pt idx="6" formatCode="General">
                  <c:v>366</c:v>
                </c:pt>
                <c:pt idx="7" formatCode="General">
                  <c:v>614</c:v>
                </c:pt>
                <c:pt idx="8" formatCode="General">
                  <c:v>538</c:v>
                </c:pt>
                <c:pt idx="9" formatCode="General">
                  <c:v>452</c:v>
                </c:pt>
                <c:pt idx="10" formatCode="General">
                  <c:v>538</c:v>
                </c:pt>
                <c:pt idx="11" formatCode="General">
                  <c:v>394</c:v>
                </c:pt>
                <c:pt idx="12" formatCode="General">
                  <c:v>564</c:v>
                </c:pt>
                <c:pt idx="13">
                  <c:v>418.5</c:v>
                </c:pt>
                <c:pt idx="14">
                  <c:v>469.35</c:v>
                </c:pt>
                <c:pt idx="15">
                  <c:v>404.79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1D6-4C4D-87AF-46000BF80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23744"/>
        <c:axId val="42625664"/>
      </c:barChart>
      <c:catAx>
        <c:axId val="4262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625664"/>
        <c:crosses val="autoZero"/>
        <c:auto val="1"/>
        <c:lblAlgn val="ctr"/>
        <c:lblOffset val="100"/>
        <c:noMultiLvlLbl val="0"/>
      </c:catAx>
      <c:valAx>
        <c:axId val="426256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4262374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91086730305267"/>
          <c:y val="0"/>
          <c:w val="0.94099382018205524"/>
          <c:h val="0.87603498305441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Doença coronariana</c:v>
                </c:pt>
                <c:pt idx="1">
                  <c:v>Acidente vascular cerebral</c:v>
                </c:pt>
                <c:pt idx="2">
                  <c:v>Doença hipertensiva</c:v>
                </c:pt>
                <c:pt idx="3">
                  <c:v>Insuficiência cardíaca</c:v>
                </c:pt>
                <c:pt idx="4">
                  <c:v>Embolia pulmonar</c:v>
                </c:pt>
                <c:pt idx="5">
                  <c:v>Doença reumática do coração</c:v>
                </c:pt>
                <c:pt idx="6">
                  <c:v>Aneurisma de aorta 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0.28899999999999998</c:v>
                </c:pt>
                <c:pt idx="1">
                  <c:v>0.30399999999999999</c:v>
                </c:pt>
                <c:pt idx="2">
                  <c:v>0.29099999999999998</c:v>
                </c:pt>
                <c:pt idx="3">
                  <c:v>0.08</c:v>
                </c:pt>
                <c:pt idx="4">
                  <c:v>1.0999999999999999E-2</c:v>
                </c:pt>
                <c:pt idx="5">
                  <c:v>3.0000000000000001E-3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0-4C99-A5AE-7C3627A281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4443392"/>
        <c:axId val="74446336"/>
      </c:barChart>
      <c:catAx>
        <c:axId val="744433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000"/>
            </a:pPr>
            <a:endParaRPr lang="pt-BR"/>
          </a:p>
        </c:txPr>
        <c:crossAx val="74446336"/>
        <c:crosses val="autoZero"/>
        <c:auto val="1"/>
        <c:lblAlgn val="ctr"/>
        <c:lblOffset val="100"/>
        <c:noMultiLvlLbl val="0"/>
      </c:catAx>
      <c:valAx>
        <c:axId val="74446336"/>
        <c:scaling>
          <c:orientation val="minMax"/>
          <c:max val="0.4"/>
          <c:min val="0"/>
        </c:scaling>
        <c:delete val="0"/>
        <c:axPos val="b"/>
        <c:numFmt formatCode="0%" sourceLinked="0"/>
        <c:majorTickMark val="none"/>
        <c:minorTickMark val="none"/>
        <c:tickLblPos val="nextTo"/>
        <c:crossAx val="744433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pt-B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0.4819</cdr:x>
      <cdr:y>0.12653</cdr:y>
    </cdr:from>
    <cdr:to>
      <cdr:x>0.67633</cdr:x>
      <cdr:y>0.22835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857960" y="356168"/>
          <a:ext cx="749617" cy="286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C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15%</a:t>
          </a:r>
        </a:p>
      </cdr:txBody>
    </cdr:sp>
  </cdr:relSizeAnchor>
  <cdr:relSizeAnchor xmlns:cdr="http://schemas.openxmlformats.org/drawingml/2006/chartDrawing">
    <cdr:from>
      <cdr:x>0.54861</cdr:x>
      <cdr:y>0.02203</cdr:y>
    </cdr:from>
    <cdr:to>
      <cdr:x>0.54883</cdr:x>
      <cdr:y>0.10567</cdr:y>
    </cdr:to>
    <cdr:sp macro="" textlink="">
      <cdr:nvSpPr>
        <cdr:cNvPr id="5" name="4 Conector recto de flecha"/>
        <cdr:cNvSpPr/>
      </cdr:nvSpPr>
      <cdr:spPr>
        <a:xfrm xmlns:a="http://schemas.openxmlformats.org/drawingml/2006/main" rot="5400000" flipH="1" flipV="1">
          <a:off x="3800899" y="238829"/>
          <a:ext cx="313912" cy="158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C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0.42306</cdr:y>
    </cdr:from>
    <cdr:to>
      <cdr:x>0.09385</cdr:x>
      <cdr:y>0.54319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07505" y="1520209"/>
          <a:ext cx="579261" cy="431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22,6</a:t>
          </a:r>
          <a:endParaRPr lang="es-CR" sz="1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0.44611</cdr:y>
    </cdr:from>
    <cdr:to>
      <cdr:x>0.09385</cdr:x>
      <cdr:y>0.56624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871761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27.4</a:t>
          </a:r>
          <a:endParaRPr lang="es-CR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E8DD9-CE95-4A85-A6B9-EB4CF03FC689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CD22A-EC4E-44CF-A73C-D0DCAFC9F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730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37C6C-FCCB-4810-B788-5D826A929829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BE234-0F7B-4C7B-9D84-D4281A955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23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6B22-8041-46D2-BCE8-8CFB441D8B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0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DE9F-9FF4-4F13-A2FB-7704C5AABE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6B22-8041-46D2-BCE8-8CFB441D8B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6B22-8041-46D2-BCE8-8CFB441D8B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charset="0"/>
              <a:cs typeface="Arial" charset="0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5028E2-9E4B-4610-8285-63F7A442CDE4}" type="slidenum">
              <a:rPr lang="pt-BR" altLang="pt-BR" sz="1200" smtClean="0"/>
              <a:pPr/>
              <a:t>27</a:t>
            </a:fld>
            <a:endParaRPr lang="pt-BR" alt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6B22-8041-46D2-BCE8-8CFB441D8B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Evaluation of these policies. Results achieved, new targets, past efforts, current strategies, proposed strategies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8CD6-2B49-47F4-A4E5-13167098E4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8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6B22-8041-46D2-BCE8-8CFB441D8B7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8" y="915573"/>
            <a:ext cx="6192688" cy="1102519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8" y="3033692"/>
            <a:ext cx="6192688" cy="54617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9054" y="4114695"/>
            <a:ext cx="2825890" cy="6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8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3C3-1D78-4A8D-B1FE-E1A417B55E4B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14AE-71E2-4AE2-9A45-C4777047B8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78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3C3-1D78-4A8D-B1FE-E1A417B55E4B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14AE-71E2-4AE2-9A45-C4777047B8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27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3C3-1D78-4A8D-B1FE-E1A417B55E4B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14AE-71E2-4AE2-9A45-C4777047B8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99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3C3-1D78-4A8D-B1FE-E1A417B55E4B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14AE-71E2-4AE2-9A45-C4777047B8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16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3C3-1D78-4A8D-B1FE-E1A417B55E4B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14AE-71E2-4AE2-9A45-C4777047B8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2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4F27-9DEB-4D84-8929-F9738FE40392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A691-0066-4A1C-A183-932347976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590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4F27-9DEB-4D84-8929-F9738FE40392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A691-0066-4A1C-A183-932347976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892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4F27-9DEB-4D84-8929-F9738FE40392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A691-0066-4A1C-A183-932347976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436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4F27-9DEB-4D84-8929-F9738FE40392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A691-0066-4A1C-A183-932347976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346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4F27-9DEB-4D84-8929-F9738FE40392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A691-0066-4A1C-A183-932347976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59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2305"/>
            <a:ext cx="8229600" cy="80129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7620"/>
            <a:ext cx="8229600" cy="3124919"/>
          </a:xfrm>
        </p:spPr>
        <p:txBody>
          <a:bodyPr>
            <a:normAutofit/>
          </a:bodyPr>
          <a:lstStyle>
            <a:lvl1pPr marL="342875" indent="-342875">
              <a:buFontTx/>
              <a:buBlip>
                <a:blip r:embed="rId3"/>
              </a:buBlip>
              <a:defRPr sz="2000"/>
            </a:lvl1pPr>
            <a:lvl2pPr marL="742895" indent="-285729">
              <a:buFontTx/>
              <a:buBlip>
                <a:blip r:embed="rId4"/>
              </a:buBlip>
              <a:defRPr sz="2000"/>
            </a:lvl2pPr>
            <a:lvl3pPr marL="1142915" indent="-228582">
              <a:buFontTx/>
              <a:buBlip>
                <a:blip r:embed="rId4"/>
              </a:buBlip>
              <a:defRPr sz="2000"/>
            </a:lvl3pPr>
            <a:lvl4pPr marL="1600080" indent="-228582">
              <a:buFontTx/>
              <a:buBlip>
                <a:blip r:embed="rId4"/>
              </a:buBlip>
              <a:defRPr sz="2000"/>
            </a:lvl4pPr>
            <a:lvl5pPr marL="2057246" indent="-228582">
              <a:buFontTx/>
              <a:buBlip>
                <a:blip r:embed="rId4"/>
              </a:buBlip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9203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4F27-9DEB-4D84-8929-F9738FE40392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A691-0066-4A1C-A183-932347976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09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4F27-9DEB-4D84-8929-F9738FE40392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A691-0066-4A1C-A183-932347976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379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4F27-9DEB-4D84-8929-F9738FE40392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A691-0066-4A1C-A183-932347976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462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4F27-9DEB-4D84-8929-F9738FE40392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A691-0066-4A1C-A183-932347976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51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4F27-9DEB-4D84-8929-F9738FE40392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A691-0066-4A1C-A183-932347976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622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4F27-9DEB-4D84-8929-F9738FE40392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A691-0066-4A1C-A183-932347976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18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83545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16A07DF5-0AAF-4154-A2A7-A44CE23A9BF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661603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1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2305"/>
            <a:ext cx="8229600" cy="80129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456385"/>
          </a:xfrm>
        </p:spPr>
        <p:txBody>
          <a:bodyPr>
            <a:normAutofit/>
          </a:bodyPr>
          <a:lstStyle>
            <a:lvl1pPr marL="342875" indent="-342875">
              <a:buFontTx/>
              <a:buBlip>
                <a:blip r:embed="rId3"/>
              </a:buBlip>
              <a:defRPr sz="2000"/>
            </a:lvl1pPr>
            <a:lvl2pPr marL="742895" indent="-285729">
              <a:buFontTx/>
              <a:buBlip>
                <a:blip r:embed="rId4"/>
              </a:buBlip>
              <a:defRPr sz="2000"/>
            </a:lvl2pPr>
            <a:lvl3pPr marL="1142915" indent="-228582">
              <a:buFontTx/>
              <a:buBlip>
                <a:blip r:embed="rId4"/>
              </a:buBlip>
              <a:defRPr sz="2000"/>
            </a:lvl3pPr>
            <a:lvl4pPr marL="1600080" indent="-228582">
              <a:buFontTx/>
              <a:buBlip>
                <a:blip r:embed="rId4"/>
              </a:buBlip>
              <a:defRPr sz="2000"/>
            </a:lvl4pPr>
            <a:lvl5pPr marL="2057246" indent="-228582">
              <a:buFontTx/>
              <a:buBlip>
                <a:blip r:embed="rId4"/>
              </a:buBlip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4035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2060"/>
            <a:ext cx="8229600" cy="585514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3600"/>
            <a:ext cx="8229600" cy="3268934"/>
          </a:xfrm>
        </p:spPr>
        <p:txBody>
          <a:bodyPr>
            <a:normAutofit/>
          </a:bodyPr>
          <a:lstStyle>
            <a:lvl1pPr marL="342875" indent="-342875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1pPr>
            <a:lvl2pPr marL="742895" indent="-285729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2pPr>
            <a:lvl3pPr marL="1142915" indent="-228582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3pPr>
            <a:lvl4pPr marL="1600080" indent="-228582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4pPr>
            <a:lvl5pPr marL="2057246" indent="-228582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Retângulo de cantos arredondados 7"/>
          <p:cNvSpPr/>
          <p:nvPr userDrawn="1"/>
        </p:nvSpPr>
        <p:spPr>
          <a:xfrm>
            <a:off x="3385397" y="4749424"/>
            <a:ext cx="2373213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76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2060"/>
            <a:ext cx="8229600" cy="585514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3600"/>
            <a:ext cx="8229600" cy="3268934"/>
          </a:xfrm>
        </p:spPr>
        <p:txBody>
          <a:bodyPr>
            <a:normAutofit/>
          </a:bodyPr>
          <a:lstStyle>
            <a:lvl1pPr marL="342875" indent="-342875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1pPr>
            <a:lvl2pPr marL="742895" indent="-285729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2pPr>
            <a:lvl3pPr marL="1142915" indent="-228582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3pPr>
            <a:lvl4pPr marL="1600080" indent="-228582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4pPr>
            <a:lvl5pPr marL="2057246" indent="-228582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3629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3C3-1D78-4A8D-B1FE-E1A417B55E4B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14AE-71E2-4AE2-9A45-C4777047B8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7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3C3-1D78-4A8D-B1FE-E1A417B55E4B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14AE-71E2-4AE2-9A45-C4777047B8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0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3C3-1D78-4A8D-B1FE-E1A417B55E4B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14AE-71E2-4AE2-9A45-C4777047B8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06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3C3-1D78-4A8D-B1FE-E1A417B55E4B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14AE-71E2-4AE2-9A45-C4777047B8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98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33C3-1D78-4A8D-B1FE-E1A417B55E4B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F14AE-71E2-4AE2-9A45-C4777047B8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0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2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04F27-9DEB-4D84-8929-F9738FE40392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A691-0066-4A1C-A183-932347976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83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" y="23813"/>
            <a:ext cx="91344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3"/>
          <p:cNvSpPr txBox="1">
            <a:spLocks/>
          </p:cNvSpPr>
          <p:nvPr/>
        </p:nvSpPr>
        <p:spPr>
          <a:xfrm>
            <a:off x="1187625" y="1707654"/>
            <a:ext cx="6912768" cy="1559369"/>
          </a:xfrm>
          <a:prstGeom prst="rect">
            <a:avLst/>
          </a:prstGeom>
        </p:spPr>
        <p:txBody>
          <a:bodyPr lIns="91434" tIns="45717" rIns="91434" bIns="45717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solidFill>
                  <a:schemeClr val="tx2">
                    <a:lumMod val="50000"/>
                  </a:schemeClr>
                </a:solidFill>
              </a:rPr>
              <a:t>Vigilancia y Evaluación de las Estrategias para Reducir el Consumo de Sal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079C89B-DD0A-42FA-AE4A-8E806090C46D}"/>
              </a:ext>
            </a:extLst>
          </p:cNvPr>
          <p:cNvSpPr txBox="1"/>
          <p:nvPr/>
        </p:nvSpPr>
        <p:spPr>
          <a:xfrm>
            <a:off x="4427984" y="393990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Eduardo Nilson </a:t>
            </a:r>
          </a:p>
          <a:p>
            <a:r>
              <a:rPr lang="pt-BR" dirty="0" err="1"/>
              <a:t>Ministerio</a:t>
            </a:r>
            <a:r>
              <a:rPr lang="pt-BR" dirty="0"/>
              <a:t> de </a:t>
            </a:r>
            <a:r>
              <a:rPr lang="pt-BR" dirty="0" err="1"/>
              <a:t>Salud</a:t>
            </a:r>
            <a:r>
              <a:rPr lang="pt-BR" dirty="0"/>
              <a:t>,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9A2AE9-FA65-44C8-B36D-C9D6F4D2A743}"/>
              </a:ext>
            </a:extLst>
          </p:cNvPr>
          <p:cNvSpPr txBox="1"/>
          <p:nvPr/>
        </p:nvSpPr>
        <p:spPr>
          <a:xfrm>
            <a:off x="467544" y="324092"/>
            <a:ext cx="632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II Congreso Multidisciplinario Internacional de Tabaquismo y Enfermedades No Transmisibles</a:t>
            </a:r>
          </a:p>
          <a:p>
            <a:r>
              <a:rPr lang="es-ES" dirty="0"/>
              <a:t>Panamá, 21 al 23 de Noviembre.</a:t>
            </a:r>
            <a:endParaRPr lang="pt-B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0DB5B46-B7A6-4B1A-B0D7-60CA97457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9" t="90644" r="1692" b="3643"/>
          <a:stretch/>
        </p:blipFill>
        <p:spPr bwMode="auto">
          <a:xfrm>
            <a:off x="6794930" y="4810991"/>
            <a:ext cx="23368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11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-12697"/>
            <a:ext cx="849694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Costos de las </a:t>
            </a:r>
            <a:r>
              <a:rPr lang="es-419" sz="2700" b="1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ENTs</a:t>
            </a:r>
            <a:endParaRPr lang="es-419" sz="2700" b="1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49709" y="483518"/>
            <a:ext cx="6894766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419" sz="21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Costos indirectos: licencias médicas, productividad (absentismo, presentismo) 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419" sz="21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032B55-291C-4C73-8EE1-9711942BC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733" y="1155009"/>
            <a:ext cx="5234533" cy="39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2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-12697"/>
            <a:ext cx="849694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Datos globales y nacionales de </a:t>
            </a:r>
            <a:r>
              <a:rPr lang="es-419" sz="2700" b="1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ENTs</a:t>
            </a:r>
            <a:endParaRPr lang="es-419" sz="2700" b="1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7504" y="507835"/>
            <a:ext cx="8343004" cy="8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Global </a:t>
            </a:r>
            <a:r>
              <a:rPr lang="es-419" sz="1600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Burden</a:t>
            </a: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419" sz="1600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419" sz="1600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Disease</a:t>
            </a: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(GBD) – IHME (</a:t>
            </a:r>
            <a:r>
              <a:rPr lang="en-US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Institute for Health Metrics and Evaluation – Universidad de Washington) – HERRAMIENTA DE BUSCA</a:t>
            </a:r>
            <a:endParaRPr lang="es-419" sz="16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419" sz="21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85C38F-DC28-4C72-A72F-61A1A302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48" y="1059582"/>
            <a:ext cx="7392704" cy="38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-12697"/>
            <a:ext cx="849694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Datos globales y nacionales de </a:t>
            </a:r>
            <a:r>
              <a:rPr lang="es-419" sz="2700" b="1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ENTs</a:t>
            </a:r>
            <a:endParaRPr lang="es-419" sz="2700" b="1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7504" y="507835"/>
            <a:ext cx="8343004" cy="8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Global </a:t>
            </a:r>
            <a:r>
              <a:rPr lang="es-419" sz="1600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Burden</a:t>
            </a: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419" sz="1600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419" sz="1600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Disease</a:t>
            </a: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(GBD) – IHME (</a:t>
            </a:r>
            <a:r>
              <a:rPr lang="en-US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Institute for Health Metrics and Evaluation – Universidad de Washington) – HERRAMIENTA DE BUSCA</a:t>
            </a:r>
            <a:endParaRPr lang="es-419" sz="16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419" sz="21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D85966-21B2-4386-B8C9-6F4F9C61BAF1}"/>
              </a:ext>
            </a:extLst>
          </p:cNvPr>
          <p:cNvSpPr txBox="1"/>
          <p:nvPr/>
        </p:nvSpPr>
        <p:spPr>
          <a:xfrm>
            <a:off x="179512" y="23557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PANAMA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AADCC2-04D5-4CCC-8327-77917BF3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72" y="1113243"/>
            <a:ext cx="74295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4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-12697"/>
            <a:ext cx="849694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Datos globales y nacionales de </a:t>
            </a:r>
            <a:r>
              <a:rPr lang="es-419" sz="2700" b="1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ENTs</a:t>
            </a:r>
            <a:endParaRPr lang="es-419" sz="2700" b="1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7504" y="507835"/>
            <a:ext cx="8343004" cy="8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Global </a:t>
            </a:r>
            <a:r>
              <a:rPr lang="es-419" sz="1600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Burden</a:t>
            </a: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419" sz="1600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419" sz="1600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Disease</a:t>
            </a: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(GBD) – IHME (</a:t>
            </a:r>
            <a:r>
              <a:rPr lang="en-US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Institute for Health Metrics and Evaluation – Universidad de Washington)</a:t>
            </a:r>
            <a:endParaRPr lang="es-419" sz="16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419" sz="21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D85966-21B2-4386-B8C9-6F4F9C61BAF1}"/>
              </a:ext>
            </a:extLst>
          </p:cNvPr>
          <p:cNvSpPr txBox="1"/>
          <p:nvPr/>
        </p:nvSpPr>
        <p:spPr>
          <a:xfrm>
            <a:off x="179512" y="23557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PANAMA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E9D710-B6B6-411F-9EAF-EDFDCCEF3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34" y="1392692"/>
            <a:ext cx="7850623" cy="2907249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CB1C4B47-2672-4A6F-846C-952FA36B9F02}"/>
              </a:ext>
            </a:extLst>
          </p:cNvPr>
          <p:cNvSpPr/>
          <p:nvPr/>
        </p:nvSpPr>
        <p:spPr>
          <a:xfrm>
            <a:off x="4788024" y="1851670"/>
            <a:ext cx="4355976" cy="88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78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-12697"/>
            <a:ext cx="849694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Datos globales y nacionales de </a:t>
            </a:r>
            <a:r>
              <a:rPr lang="es-419" sz="2700" b="1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ENTs</a:t>
            </a:r>
            <a:endParaRPr lang="es-419" sz="2700" b="1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7504" y="507835"/>
            <a:ext cx="8343004" cy="8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Global </a:t>
            </a:r>
            <a:r>
              <a:rPr lang="es-419" sz="1600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Burden</a:t>
            </a: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419" sz="1600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419" sz="1600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Disease</a:t>
            </a:r>
            <a:r>
              <a:rPr lang="es-419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(GBD) – IHME (</a:t>
            </a:r>
            <a:r>
              <a:rPr lang="en-US" sz="16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Institute for Health Metrics and Evaluation – Universidad de Washington)</a:t>
            </a:r>
            <a:endParaRPr lang="es-419" sz="16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419" sz="21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D85966-21B2-4386-B8C9-6F4F9C61BAF1}"/>
              </a:ext>
            </a:extLst>
          </p:cNvPr>
          <p:cNvSpPr txBox="1"/>
          <p:nvPr/>
        </p:nvSpPr>
        <p:spPr>
          <a:xfrm>
            <a:off x="179512" y="23557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PANAMA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0D06257-58A5-49DA-B57D-130342E6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51" y="1120610"/>
            <a:ext cx="7643688" cy="3557374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A03291F2-B306-4844-936B-9F4CF9B1CD03}"/>
              </a:ext>
            </a:extLst>
          </p:cNvPr>
          <p:cNvSpPr/>
          <p:nvPr/>
        </p:nvSpPr>
        <p:spPr>
          <a:xfrm>
            <a:off x="4788024" y="2211710"/>
            <a:ext cx="4154815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22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197069" y="1347614"/>
            <a:ext cx="8749861" cy="65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>
                <a:solidFill>
                  <a:schemeClr val="tx2"/>
                </a:solidFill>
              </a:rPr>
              <a:t>Estimación de ingesta de sodio</a:t>
            </a:r>
          </a:p>
          <a:p>
            <a:pPr algn="ctr"/>
            <a:endParaRPr lang="es-419" sz="2400" b="1" dirty="0">
              <a:solidFill>
                <a:schemeClr val="tx2"/>
              </a:solidFill>
            </a:endParaRPr>
          </a:p>
          <a:p>
            <a:pPr algn="ctr"/>
            <a:r>
              <a:rPr lang="es-419" sz="2400" b="1" dirty="0">
                <a:solidFill>
                  <a:schemeClr val="tx2"/>
                </a:solidFill>
              </a:rPr>
              <a:t>Metodologías directas y indirectas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451978" y="2664121"/>
            <a:ext cx="17395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8" name="Picture 2" descr="Resultado de imagem para salt smart americas paho">
            <a:extLst>
              <a:ext uri="{FF2B5EF4-FFF2-40B4-BE49-F238E27FC236}">
                <a16:creationId xmlns:a16="http://schemas.microsoft.com/office/drawing/2014/main" id="{88ABD32F-27ED-4276-B372-D1F56F57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80" y="2311258"/>
            <a:ext cx="2110832" cy="27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2087"/>
          </a:xfrm>
        </p:spPr>
        <p:txBody>
          <a:bodyPr>
            <a:noAutofit/>
          </a:bodyPr>
          <a:lstStyle/>
          <a:p>
            <a:pPr lvl="0"/>
            <a:r>
              <a:rPr lang="es-ES" sz="2400" b="1" dirty="0"/>
              <a:t>Evaluación directa - excreción urinaria – Spot y 24h</a:t>
            </a:r>
            <a:endParaRPr lang="pt-BR" sz="2400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1904" y="1203598"/>
            <a:ext cx="8064896" cy="3528393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CR" sz="2100" b="1" dirty="0"/>
              <a:t>Padrón oro </a:t>
            </a:r>
            <a:r>
              <a:rPr lang="es-CR" sz="2100" dirty="0"/>
              <a:t>– excreción urinaria 24h (ex: USA, Canadá, México, Barbados y otros)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s-CR" sz="1800" dirty="0"/>
              <a:t>Dificultades: costos, logística.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s-CR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s-CR" sz="2100" b="1" dirty="0"/>
              <a:t>Alternativa</a:t>
            </a:r>
            <a:r>
              <a:rPr lang="es-CR" sz="2100" dirty="0"/>
              <a:t> – utilización de excreción puntual (</a:t>
            </a:r>
            <a:r>
              <a:rPr lang="es-CR" sz="2100" b="1" dirty="0"/>
              <a:t>spot</a:t>
            </a:r>
            <a:r>
              <a:rPr lang="es-CR" sz="2100" dirty="0"/>
              <a:t>) en nivel poblacional (reducir costos, facilitar logística de recolección).</a:t>
            </a:r>
          </a:p>
          <a:p>
            <a:pPr marL="685800" lvl="1" indent="-342900">
              <a:buFont typeface="Arial" pitchFamily="34" charset="0"/>
              <a:buChar char="•"/>
            </a:pPr>
            <a:r>
              <a:rPr lang="es-CR" sz="1800" dirty="0"/>
              <a:t>Ex - Brasil: encuesta nacional con 18,000 adultos (</a:t>
            </a:r>
            <a:r>
              <a:rPr lang="es-CR" sz="1800" b="1" dirty="0"/>
              <a:t>incluyendo análisis de yodo urinaria</a:t>
            </a:r>
            <a:r>
              <a:rPr lang="es-CR" sz="1800" dirty="0"/>
              <a:t>)</a:t>
            </a:r>
          </a:p>
          <a:p>
            <a:pPr marL="685800" lvl="1" indent="-342900">
              <a:buFont typeface="Arial" pitchFamily="34" charset="0"/>
              <a:buChar char="•"/>
            </a:pPr>
            <a:r>
              <a:rPr lang="es-CR" sz="1800" dirty="0"/>
              <a:t>Estudio piloto con 272 adultos para validación metodológica (24h): ingestión promedia de sal de </a:t>
            </a:r>
            <a:r>
              <a:rPr lang="es-CR" sz="1800" b="1" dirty="0"/>
              <a:t>10 ± 4.1g/día</a:t>
            </a:r>
          </a:p>
          <a:p>
            <a:pPr marL="685800" lvl="1" indent="-342900">
              <a:buFont typeface="Arial" pitchFamily="34" charset="0"/>
              <a:buChar char="•"/>
            </a:pPr>
            <a:r>
              <a:rPr lang="es-CR" sz="1800" dirty="0"/>
              <a:t>Nuevo estudio sobre ingesta de sodio, potasio e yodo con embarazadas.</a:t>
            </a:r>
          </a:p>
          <a:p>
            <a:pPr marL="342900" indent="-342900">
              <a:buFont typeface="Arial" pitchFamily="34" charset="0"/>
              <a:buChar char="•"/>
            </a:pPr>
            <a:endParaRPr lang="es-CR" sz="21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0993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5" y="555526"/>
            <a:ext cx="2160240" cy="36976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r" defTabSz="914400">
              <a:lnSpc>
                <a:spcPct val="90000"/>
              </a:lnSpc>
            </a:pPr>
            <a:r>
              <a:rPr lang="en-US" sz="31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Estimativas</a:t>
            </a:r>
            <a:r>
              <a:rPr lang="en-US" sz="3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indirectas</a:t>
            </a:r>
            <a:r>
              <a:rPr lang="en-US" sz="3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1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consumo</a:t>
            </a:r>
            <a:r>
              <a:rPr lang="en-US" sz="3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1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sodio</a:t>
            </a:r>
            <a:r>
              <a:rPr lang="en-US" sz="3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1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dieta</a:t>
            </a:r>
            <a:r>
              <a:rPr lang="en-US" sz="3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483769" y="962297"/>
            <a:ext cx="6031582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err="1"/>
              <a:t>Recordatorios</a:t>
            </a:r>
            <a:r>
              <a:rPr lang="en-US" sz="2200" b="1" dirty="0"/>
              <a:t> </a:t>
            </a:r>
            <a:r>
              <a:rPr lang="en-US" sz="2200" b="1" dirty="0" err="1"/>
              <a:t>dietéticos</a:t>
            </a:r>
            <a:r>
              <a:rPr lang="en-US" sz="2200" b="1" dirty="0"/>
              <a:t> 24h</a:t>
            </a:r>
          </a:p>
          <a:p>
            <a:pPr marL="571500" indent="-4572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err="1"/>
              <a:t>Basadas</a:t>
            </a:r>
            <a:r>
              <a:rPr lang="en-US" sz="2200" b="1" dirty="0"/>
              <a:t> </a:t>
            </a:r>
            <a:r>
              <a:rPr lang="en-US" sz="2200" b="1" dirty="0" err="1"/>
              <a:t>en</a:t>
            </a:r>
            <a:r>
              <a:rPr lang="en-US" sz="2200" b="1" dirty="0"/>
              <a:t> la </a:t>
            </a:r>
            <a:r>
              <a:rPr lang="en-US" sz="2200" b="1" dirty="0" err="1"/>
              <a:t>adquisición</a:t>
            </a:r>
            <a:r>
              <a:rPr lang="en-US" sz="2200" b="1" dirty="0"/>
              <a:t> de </a:t>
            </a:r>
            <a:r>
              <a:rPr lang="en-US" sz="2200" b="1" dirty="0" err="1"/>
              <a:t>alimentos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encuestas</a:t>
            </a:r>
            <a:r>
              <a:rPr lang="en-US" sz="2200" dirty="0"/>
              <a:t> de </a:t>
            </a:r>
            <a:r>
              <a:rPr lang="en-US" sz="2200" dirty="0" err="1"/>
              <a:t>presupuestos</a:t>
            </a:r>
            <a:r>
              <a:rPr lang="en-US" sz="2200" dirty="0"/>
              <a:t> </a:t>
            </a:r>
            <a:r>
              <a:rPr lang="en-US" sz="2200" dirty="0" err="1"/>
              <a:t>familiares</a:t>
            </a:r>
            <a:r>
              <a:rPr lang="en-US" sz="2200" dirty="0"/>
              <a:t>).</a:t>
            </a:r>
          </a:p>
          <a:p>
            <a:pPr marL="742920" lvl="1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Datos</a:t>
            </a:r>
            <a:r>
              <a:rPr lang="en-US" sz="2200" dirty="0"/>
              <a:t> </a:t>
            </a:r>
            <a:r>
              <a:rPr lang="en-US" sz="2200" dirty="0" err="1"/>
              <a:t>recientes</a:t>
            </a:r>
            <a:r>
              <a:rPr lang="en-US" sz="2200" dirty="0"/>
              <a:t> y series </a:t>
            </a:r>
            <a:r>
              <a:rPr lang="en-US" sz="2200" dirty="0" err="1"/>
              <a:t>históricas</a:t>
            </a:r>
            <a:r>
              <a:rPr lang="en-US" sz="2200" dirty="0"/>
              <a:t> </a:t>
            </a:r>
            <a:r>
              <a:rPr lang="en-US" sz="2200" dirty="0" err="1"/>
              <a:t>comunes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muchos</a:t>
            </a:r>
            <a:r>
              <a:rPr lang="en-US" sz="2200" dirty="0"/>
              <a:t> </a:t>
            </a:r>
            <a:r>
              <a:rPr lang="en-US" sz="2200" dirty="0" err="1"/>
              <a:t>países</a:t>
            </a:r>
            <a:r>
              <a:rPr lang="en-US" sz="2200" dirty="0"/>
              <a:t>.</a:t>
            </a:r>
          </a:p>
          <a:p>
            <a:pPr marL="742920" lvl="1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Estimativas</a:t>
            </a:r>
            <a:r>
              <a:rPr lang="en-US" sz="2200" dirty="0"/>
              <a:t> finales </a:t>
            </a:r>
            <a:r>
              <a:rPr lang="en-US" sz="2200" dirty="0" err="1"/>
              <a:t>ajustadas</a:t>
            </a:r>
            <a:r>
              <a:rPr lang="en-US" sz="2200" dirty="0"/>
              <a:t> por 2,000 </a:t>
            </a:r>
            <a:r>
              <a:rPr lang="en-US" sz="2200" dirty="0" err="1"/>
              <a:t>calorias</a:t>
            </a:r>
            <a:r>
              <a:rPr lang="en-US" sz="2200" dirty="0"/>
              <a:t> para </a:t>
            </a:r>
            <a:r>
              <a:rPr lang="en-US" sz="2200" dirty="0" err="1"/>
              <a:t>estimar</a:t>
            </a:r>
            <a:r>
              <a:rPr lang="en-US" sz="2200" dirty="0"/>
              <a:t> a </a:t>
            </a:r>
            <a:r>
              <a:rPr lang="en-US" sz="2200" dirty="0" err="1"/>
              <a:t>participación</a:t>
            </a:r>
            <a:r>
              <a:rPr lang="en-US" sz="2200" dirty="0"/>
              <a:t> de la </a:t>
            </a:r>
            <a:r>
              <a:rPr lang="en-US" sz="2200" dirty="0" err="1"/>
              <a:t>alimentación</a:t>
            </a:r>
            <a:r>
              <a:rPr lang="en-US" sz="2200" dirty="0"/>
              <a:t> </a:t>
            </a:r>
            <a:r>
              <a:rPr lang="en-US" sz="2200" dirty="0" err="1"/>
              <a:t>fuera</a:t>
            </a:r>
            <a:r>
              <a:rPr lang="en-US" sz="2200" dirty="0"/>
              <a:t> de la </a:t>
            </a:r>
            <a:r>
              <a:rPr lang="en-US" sz="2200" dirty="0" err="1"/>
              <a:t>habitación</a:t>
            </a:r>
            <a:r>
              <a:rPr lang="en-US" sz="2200" dirty="0"/>
              <a:t>.</a:t>
            </a:r>
          </a:p>
          <a:p>
            <a:pPr marL="0" indent="-228600" defTabSz="9144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i="1" dirty="0" err="1"/>
              <a:t>También</a:t>
            </a:r>
            <a:r>
              <a:rPr lang="en-US" sz="2200" b="1" i="1" dirty="0"/>
              <a:t> </a:t>
            </a:r>
            <a:r>
              <a:rPr lang="en-US" sz="2200" b="1" i="1" dirty="0" err="1"/>
              <a:t>posibilitan</a:t>
            </a:r>
            <a:r>
              <a:rPr lang="en-US" sz="2200" b="1" i="1" dirty="0"/>
              <a:t> la </a:t>
            </a:r>
            <a:r>
              <a:rPr lang="en-US" sz="2200" b="1" i="1" dirty="0" err="1"/>
              <a:t>identificación</a:t>
            </a:r>
            <a:r>
              <a:rPr lang="en-US" sz="2200" b="1" i="1" dirty="0"/>
              <a:t> de las </a:t>
            </a:r>
            <a:r>
              <a:rPr lang="en-US" sz="2200" b="1" i="1" dirty="0" err="1"/>
              <a:t>fuentes</a:t>
            </a:r>
            <a:r>
              <a:rPr lang="en-US" sz="2200" b="1" i="1" dirty="0"/>
              <a:t> de </a:t>
            </a:r>
            <a:r>
              <a:rPr lang="en-US" sz="2200" b="1" i="1" dirty="0" err="1"/>
              <a:t>sodio</a:t>
            </a:r>
            <a:r>
              <a:rPr lang="en-US" sz="2200" b="1" i="1" dirty="0"/>
              <a:t> </a:t>
            </a:r>
            <a:r>
              <a:rPr lang="en-US" sz="2200" b="1" i="1" dirty="0" err="1"/>
              <a:t>en</a:t>
            </a:r>
            <a:r>
              <a:rPr lang="en-US" sz="2200" b="1" i="1" dirty="0"/>
              <a:t> la </a:t>
            </a:r>
            <a:r>
              <a:rPr lang="en-US" sz="2200" b="1" i="1" dirty="0" err="1"/>
              <a:t>dieta</a:t>
            </a:r>
            <a:r>
              <a:rPr lang="en-US" sz="2200" b="1" i="1" dirty="0"/>
              <a:t>.</a:t>
            </a:r>
          </a:p>
          <a:p>
            <a:pPr marL="0" indent="-228600" defTabSz="9144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2594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2087"/>
          </a:xfrm>
        </p:spPr>
        <p:txBody>
          <a:bodyPr>
            <a:noAutofit/>
          </a:bodyPr>
          <a:lstStyle/>
          <a:p>
            <a:pPr lvl="0"/>
            <a:r>
              <a:rPr lang="es-ES" sz="2400" dirty="0"/>
              <a:t>Ejemplos de estimativas indirectas</a:t>
            </a:r>
            <a:endParaRPr lang="pt-BR" sz="2400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DB1C7D35-95BE-49C3-BBC7-42598FBEC972}"/>
              </a:ext>
            </a:extLst>
          </p:cNvPr>
          <p:cNvSpPr txBox="1">
            <a:spLocks/>
          </p:cNvSpPr>
          <p:nvPr/>
        </p:nvSpPr>
        <p:spPr>
          <a:xfrm>
            <a:off x="611560" y="994420"/>
            <a:ext cx="792088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1800" b="0" dirty="0">
                <a:solidFill>
                  <a:schemeClr val="tx1"/>
                </a:solidFill>
              </a:rPr>
              <a:t>Estimación de la ingesta de sodio (g) a partir de encuestas de presupuestos familiares</a:t>
            </a:r>
          </a:p>
        </p:txBody>
      </p:sp>
      <p:graphicFrame>
        <p:nvGraphicFramePr>
          <p:cNvPr id="5" name="3 Marcador de contenido">
            <a:extLst>
              <a:ext uri="{FF2B5EF4-FFF2-40B4-BE49-F238E27FC236}">
                <a16:creationId xmlns:a16="http://schemas.microsoft.com/office/drawing/2014/main" id="{1DEBCBB2-22B9-4A3D-95F3-EC111EF93D3B}"/>
              </a:ext>
            </a:extLst>
          </p:cNvPr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273769" y="1967273"/>
          <a:ext cx="3636225" cy="298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3 Marcador de contenido">
            <a:extLst>
              <a:ext uri="{FF2B5EF4-FFF2-40B4-BE49-F238E27FC236}">
                <a16:creationId xmlns:a16="http://schemas.microsoft.com/office/drawing/2014/main" id="{F75B84DA-CA02-4B36-B527-457F38DF6CC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0999" y="2099047"/>
          <a:ext cx="3855457" cy="28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78D87E03-FB8F-413A-8629-23D7D5698A97}"/>
              </a:ext>
            </a:extLst>
          </p:cNvPr>
          <p:cNvSpPr txBox="1"/>
          <p:nvPr/>
        </p:nvSpPr>
        <p:spPr>
          <a:xfrm>
            <a:off x="1691680" y="162635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BRASIL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1010202-BC01-4361-8F55-FD6B3457B59B}"/>
              </a:ext>
            </a:extLst>
          </p:cNvPr>
          <p:cNvSpPr txBox="1"/>
          <p:nvPr/>
        </p:nvSpPr>
        <p:spPr>
          <a:xfrm>
            <a:off x="6156176" y="162407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COSTA RICA</a:t>
            </a:r>
          </a:p>
        </p:txBody>
      </p:sp>
    </p:spTree>
    <p:extLst>
      <p:ext uri="{BB962C8B-B14F-4D97-AF65-F5344CB8AC3E}">
        <p14:creationId xmlns:p14="http://schemas.microsoft.com/office/powerpoint/2010/main" val="3707563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47664" y="-12697"/>
            <a:ext cx="6048672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ES" sz="2700" b="1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Sodium</a:t>
            </a:r>
            <a:r>
              <a:rPr lang="es-ES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700" b="1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intake</a:t>
            </a:r>
            <a:r>
              <a:rPr lang="es-ES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lang="es-ES" sz="2700" b="1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dietary</a:t>
            </a:r>
            <a:r>
              <a:rPr lang="es-ES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700" b="1" dirty="0" err="1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sources</a:t>
            </a:r>
            <a:endParaRPr lang="es-ES" sz="2700" b="1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707" y="3543858"/>
            <a:ext cx="5081996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652" y="735546"/>
            <a:ext cx="2684508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1970" y="1636177"/>
            <a:ext cx="3078342" cy="83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572000" y="1599642"/>
            <a:ext cx="14581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 err="1"/>
              <a:t>Salt</a:t>
            </a:r>
            <a:r>
              <a:rPr lang="pt-BR" sz="900" dirty="0"/>
              <a:t> </a:t>
            </a:r>
            <a:r>
              <a:rPr lang="pt-BR" sz="900" dirty="0" err="1"/>
              <a:t>and</a:t>
            </a:r>
            <a:r>
              <a:rPr lang="pt-BR" sz="900" dirty="0"/>
              <a:t> </a:t>
            </a:r>
            <a:r>
              <a:rPr lang="pt-BR" sz="900" dirty="0" err="1"/>
              <a:t>salt-based</a:t>
            </a:r>
            <a:r>
              <a:rPr lang="pt-BR" sz="900" dirty="0"/>
              <a:t> </a:t>
            </a:r>
            <a:r>
              <a:rPr lang="pt-BR" sz="900" dirty="0" err="1"/>
              <a:t>condiments</a:t>
            </a:r>
            <a:endParaRPr lang="pt-BR" sz="9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2117489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 err="1"/>
              <a:t>Processed</a:t>
            </a:r>
            <a:r>
              <a:rPr lang="pt-BR" sz="900" dirty="0"/>
              <a:t> </a:t>
            </a:r>
            <a:r>
              <a:rPr lang="pt-BR" sz="900" dirty="0" err="1"/>
              <a:t>foods</a:t>
            </a:r>
            <a:r>
              <a:rPr lang="pt-BR" sz="900" dirty="0"/>
              <a:t> </a:t>
            </a:r>
            <a:r>
              <a:rPr lang="pt-BR" sz="900" dirty="0" err="1"/>
              <a:t>with</a:t>
            </a:r>
            <a:r>
              <a:rPr lang="pt-BR" sz="900" dirty="0"/>
              <a:t> </a:t>
            </a:r>
            <a:r>
              <a:rPr lang="pt-BR" sz="900" dirty="0" err="1"/>
              <a:t>added</a:t>
            </a:r>
            <a:r>
              <a:rPr lang="pt-BR" sz="900" dirty="0"/>
              <a:t> </a:t>
            </a:r>
            <a:r>
              <a:rPr lang="pt-BR" sz="900" dirty="0" err="1"/>
              <a:t>salt</a:t>
            </a:r>
            <a:endParaRPr lang="pt-BR" sz="9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46186" y="1599642"/>
            <a:ext cx="124213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/>
              <a:t>In natura </a:t>
            </a:r>
            <a:r>
              <a:rPr lang="pt-BR" sz="900" dirty="0" err="1"/>
              <a:t>foods</a:t>
            </a:r>
            <a:r>
              <a:rPr lang="pt-BR" sz="900" dirty="0"/>
              <a:t> </a:t>
            </a:r>
            <a:r>
              <a:rPr lang="pt-BR" sz="900" dirty="0" err="1"/>
              <a:t>or</a:t>
            </a:r>
            <a:r>
              <a:rPr lang="pt-BR" sz="900" dirty="0"/>
              <a:t> </a:t>
            </a:r>
            <a:r>
              <a:rPr lang="pt-BR" sz="900" dirty="0" err="1"/>
              <a:t>processed</a:t>
            </a:r>
            <a:r>
              <a:rPr lang="pt-BR" sz="900" dirty="0"/>
              <a:t> </a:t>
            </a:r>
            <a:r>
              <a:rPr lang="pt-BR" sz="900" dirty="0" err="1"/>
              <a:t>foods</a:t>
            </a:r>
            <a:r>
              <a:rPr lang="pt-BR" sz="900" dirty="0"/>
              <a:t> </a:t>
            </a:r>
            <a:r>
              <a:rPr lang="pt-BR" sz="900" dirty="0" err="1"/>
              <a:t>without</a:t>
            </a:r>
            <a:r>
              <a:rPr lang="pt-BR" sz="900" dirty="0"/>
              <a:t> </a:t>
            </a:r>
            <a:r>
              <a:rPr lang="pt-BR" sz="900" dirty="0" err="1"/>
              <a:t>added</a:t>
            </a:r>
            <a:r>
              <a:rPr lang="pt-BR" sz="900" dirty="0"/>
              <a:t> </a:t>
            </a:r>
            <a:r>
              <a:rPr lang="pt-BR" sz="900" dirty="0" err="1"/>
              <a:t>salt</a:t>
            </a:r>
            <a:endParaRPr lang="pt-BR" sz="9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246186" y="2139702"/>
            <a:ext cx="124213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 err="1"/>
              <a:t>Ready</a:t>
            </a:r>
            <a:r>
              <a:rPr lang="pt-BR" sz="900" dirty="0"/>
              <a:t> to </a:t>
            </a:r>
            <a:r>
              <a:rPr lang="pt-BR" sz="900" dirty="0" err="1"/>
              <a:t>eat</a:t>
            </a:r>
            <a:r>
              <a:rPr lang="pt-BR" sz="900" dirty="0"/>
              <a:t> </a:t>
            </a:r>
            <a:r>
              <a:rPr lang="pt-BR" sz="900" dirty="0" err="1"/>
              <a:t>dishes</a:t>
            </a:r>
            <a:endParaRPr lang="pt-BR" sz="9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4228" y="5014912"/>
            <a:ext cx="11287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29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2087"/>
          </a:xfrm>
        </p:spPr>
        <p:txBody>
          <a:bodyPr>
            <a:noAutofit/>
          </a:bodyPr>
          <a:lstStyle/>
          <a:p>
            <a:pPr lvl="0"/>
            <a:r>
              <a:rPr lang="es-ES" sz="2400" dirty="0"/>
              <a:t>Vigilancia y evaluación delas estrategias de reducción de sodio</a:t>
            </a:r>
            <a:endParaRPr lang="pt-B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D0C6AF-F89B-4F06-A416-6C1DE7FEF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9" t="90644" r="1692" b="3643"/>
          <a:stretch/>
        </p:blipFill>
        <p:spPr bwMode="auto">
          <a:xfrm>
            <a:off x="6794930" y="4810991"/>
            <a:ext cx="23368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sultado de imagem para ops conocer sus numeros">
            <a:extLst>
              <a:ext uri="{FF2B5EF4-FFF2-40B4-BE49-F238E27FC236}">
                <a16:creationId xmlns:a16="http://schemas.microsoft.com/office/drawing/2014/main" id="{E6D61341-6EF4-4A24-8B17-DB193CA1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28721"/>
            <a:ext cx="5184576" cy="37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B407F6C8-4FFA-49AB-B30A-0EDBE8A56DF4}"/>
              </a:ext>
            </a:extLst>
          </p:cNvPr>
          <p:cNvSpPr/>
          <p:nvPr/>
        </p:nvSpPr>
        <p:spPr>
          <a:xfrm>
            <a:off x="3131840" y="2012291"/>
            <a:ext cx="3888432" cy="792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172D3E2A-1CC5-405A-8763-C35EFD45E1F1}"/>
              </a:ext>
            </a:extLst>
          </p:cNvPr>
          <p:cNvSpPr/>
          <p:nvPr/>
        </p:nvSpPr>
        <p:spPr>
          <a:xfrm rot="2948360">
            <a:off x="7188176" y="1281557"/>
            <a:ext cx="570713" cy="13008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489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95486"/>
            <a:ext cx="7272808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CR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Evaluación del consumo excesivo de nutrientes críticos 2008-09, Brasil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259632" y="4687734"/>
            <a:ext cx="641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b="1" dirty="0"/>
              <a:t>Fuente:  IBGE. Encuesta de Presupuestos Familiares (POF) – recordatorios dietéticos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00508"/>
              </p:ext>
            </p:extLst>
          </p:nvPr>
        </p:nvGraphicFramePr>
        <p:xfrm>
          <a:off x="1351913" y="1059582"/>
          <a:ext cx="6819973" cy="3561880"/>
        </p:xfrm>
        <a:graphic>
          <a:graphicData uri="http://schemas.openxmlformats.org/drawingml/2006/table">
            <a:tbl>
              <a:tblPr/>
              <a:tblGrid>
                <a:gridCol w="1967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456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Nutrientes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Prevalencia de inadecuación de consumo (%)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endParaRPr lang="es-CR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HOMBRES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10 - 13 años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14 - 18 años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19 - 59 años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&gt;=60 años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Azúcares simples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80,0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74,0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67,0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50,0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Grasas saturadas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83,0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80,0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82,0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80,0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Sodio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81,5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88,9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88,7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80,4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Fibras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78,0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77,0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71,0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60,0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endParaRPr lang="es-CR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R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R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R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R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endParaRPr lang="es-CR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MUJERES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10 - 13 años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14 - 18 años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19 - 59 años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&gt;=60 años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Azúcares simples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82,0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83,0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67,0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53,0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Grasas saturadas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89,0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90,0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87,0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84,0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Sodio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77,7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72,9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69,7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62,2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456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Fibras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82,0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86,0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75,0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61,0</a:t>
                      </a:r>
                    </a:p>
                  </a:txBody>
                  <a:tcPr marL="10580" marR="10580" marT="10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EBC1BC6F-6C38-45A9-8ECA-2162BF60FA62}"/>
              </a:ext>
            </a:extLst>
          </p:cNvPr>
          <p:cNvSpPr/>
          <p:nvPr/>
        </p:nvSpPr>
        <p:spPr>
          <a:xfrm>
            <a:off x="5580112" y="4687734"/>
            <a:ext cx="2304256" cy="307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518DD6-2D7A-4E11-A15F-453728BAFDF4}"/>
              </a:ext>
            </a:extLst>
          </p:cNvPr>
          <p:cNvSpPr/>
          <p:nvPr/>
        </p:nvSpPr>
        <p:spPr>
          <a:xfrm>
            <a:off x="1259632" y="2355726"/>
            <a:ext cx="691225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DD88290-06E2-409A-931D-847E51CC7FFD}"/>
              </a:ext>
            </a:extLst>
          </p:cNvPr>
          <p:cNvSpPr/>
          <p:nvPr/>
        </p:nvSpPr>
        <p:spPr>
          <a:xfrm>
            <a:off x="1259632" y="4083918"/>
            <a:ext cx="691225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113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-236562"/>
            <a:ext cx="5829300" cy="1102519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Vigilancia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de ingesta de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sal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sodio</a:t>
            </a:r>
            <a:endParaRPr lang="es-C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528638"/>
            <a:ext cx="49720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817694" y="4623978"/>
            <a:ext cx="55086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err="1"/>
              <a:t>Powles</a:t>
            </a:r>
            <a:r>
              <a:rPr lang="pt-BR" sz="1050" dirty="0"/>
              <a:t> J, </a:t>
            </a:r>
            <a:r>
              <a:rPr lang="pt-BR" sz="1050" dirty="0" err="1"/>
              <a:t>Fahimi</a:t>
            </a:r>
            <a:r>
              <a:rPr lang="pt-BR" sz="1050" dirty="0"/>
              <a:t> S, Micha R, </a:t>
            </a:r>
            <a:r>
              <a:rPr lang="pt-BR" sz="1050" dirty="0" err="1"/>
              <a:t>et</a:t>
            </a:r>
            <a:r>
              <a:rPr lang="pt-BR" sz="1050" dirty="0"/>
              <a:t> al. Global, regional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national</a:t>
            </a:r>
            <a:r>
              <a:rPr lang="pt-BR" sz="1050" dirty="0"/>
              <a:t> </a:t>
            </a:r>
            <a:r>
              <a:rPr lang="pt-BR" sz="1050" dirty="0" err="1"/>
              <a:t>sodium</a:t>
            </a:r>
            <a:r>
              <a:rPr lang="pt-BR" sz="1050" dirty="0"/>
              <a:t> </a:t>
            </a:r>
            <a:r>
              <a:rPr lang="pt-BR" sz="1050" dirty="0" err="1"/>
              <a:t>intakes</a:t>
            </a:r>
            <a:r>
              <a:rPr lang="pt-BR" sz="1050" dirty="0"/>
              <a:t> in 1990 </a:t>
            </a:r>
            <a:r>
              <a:rPr lang="pt-BR" sz="1050" dirty="0" err="1"/>
              <a:t>and</a:t>
            </a:r>
            <a:r>
              <a:rPr lang="pt-BR" sz="1050" dirty="0"/>
              <a:t> 2010: a </a:t>
            </a:r>
            <a:r>
              <a:rPr lang="pt-BR" sz="1050" dirty="0" err="1"/>
              <a:t>systematic</a:t>
            </a:r>
            <a:r>
              <a:rPr lang="pt-BR" sz="1050" dirty="0"/>
              <a:t> </a:t>
            </a:r>
            <a:r>
              <a:rPr lang="pt-BR" sz="1050" dirty="0" err="1"/>
              <a:t>analysis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24 h </a:t>
            </a:r>
            <a:r>
              <a:rPr lang="pt-BR" sz="1050" dirty="0" err="1"/>
              <a:t>urinary</a:t>
            </a:r>
            <a:r>
              <a:rPr lang="pt-BR" sz="1050" dirty="0"/>
              <a:t> </a:t>
            </a:r>
            <a:r>
              <a:rPr lang="pt-BR" sz="1050" dirty="0" err="1"/>
              <a:t>sodium</a:t>
            </a:r>
            <a:r>
              <a:rPr lang="pt-BR" sz="1050" dirty="0"/>
              <a:t> </a:t>
            </a:r>
            <a:r>
              <a:rPr lang="pt-BR" sz="1050" dirty="0" err="1"/>
              <a:t>excretion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dietary</a:t>
            </a:r>
            <a:r>
              <a:rPr lang="pt-BR" sz="1050" dirty="0"/>
              <a:t> </a:t>
            </a:r>
            <a:r>
              <a:rPr lang="pt-BR" sz="1050" dirty="0" err="1"/>
              <a:t>surveys</a:t>
            </a:r>
            <a:r>
              <a:rPr lang="pt-BR" sz="1050" dirty="0"/>
              <a:t> </a:t>
            </a:r>
            <a:r>
              <a:rPr lang="pt-BR" sz="1050" dirty="0" err="1"/>
              <a:t>worldwide</a:t>
            </a:r>
            <a:r>
              <a:rPr lang="pt-BR" sz="1050" dirty="0"/>
              <a:t>. BMJ Open 2013;3:e003733. </a:t>
            </a:r>
            <a:r>
              <a:rPr lang="pt-BR" sz="1050" dirty="0" err="1"/>
              <a:t>doi</a:t>
            </a:r>
            <a:r>
              <a:rPr lang="pt-BR" sz="1050" dirty="0"/>
              <a:t>:10.1136/</a:t>
            </a:r>
            <a:r>
              <a:rPr lang="pt-BR" sz="1050" dirty="0" err="1"/>
              <a:t>bmjopen</a:t>
            </a:r>
            <a:r>
              <a:rPr lang="pt-BR" sz="1050" dirty="0"/>
              <a:t>-2013- 003733</a:t>
            </a:r>
          </a:p>
        </p:txBody>
      </p:sp>
    </p:spTree>
    <p:extLst>
      <p:ext uri="{BB962C8B-B14F-4D97-AF65-F5344CB8AC3E}">
        <p14:creationId xmlns:p14="http://schemas.microsoft.com/office/powerpoint/2010/main" val="3557747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197069" y="1347614"/>
            <a:ext cx="8749861" cy="65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>
                <a:solidFill>
                  <a:schemeClr val="tx2"/>
                </a:solidFill>
              </a:rPr>
              <a:t>Fuentes dietéticas de sodio</a:t>
            </a:r>
          </a:p>
          <a:p>
            <a:pPr algn="ctr"/>
            <a:endParaRPr lang="es-419" sz="2400" b="1" dirty="0">
              <a:solidFill>
                <a:schemeClr val="tx2"/>
              </a:solidFill>
            </a:endParaRPr>
          </a:p>
          <a:p>
            <a:pPr algn="ctr"/>
            <a:r>
              <a:rPr lang="es-419" sz="2400" b="1" dirty="0">
                <a:solidFill>
                  <a:schemeClr val="tx2"/>
                </a:solidFill>
              </a:rPr>
              <a:t>Recordatorios dietéticos y encuestas de adquisición de alimentos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451978" y="2664121"/>
            <a:ext cx="17395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8" name="Picture 2" descr="Resultado de imagem para salt smart americas paho">
            <a:extLst>
              <a:ext uri="{FF2B5EF4-FFF2-40B4-BE49-F238E27FC236}">
                <a16:creationId xmlns:a16="http://schemas.microsoft.com/office/drawing/2014/main" id="{88ABD32F-27ED-4276-B372-D1F56F57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80" y="2311258"/>
            <a:ext cx="2110832" cy="27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9604" y="388212"/>
            <a:ext cx="6172200" cy="857250"/>
          </a:xfrm>
        </p:spPr>
        <p:txBody>
          <a:bodyPr>
            <a:noAutofit/>
          </a:bodyPr>
          <a:lstStyle/>
          <a:p>
            <a:pPr algn="ctr"/>
            <a:r>
              <a:rPr lang="es-CR" sz="2400" b="1" dirty="0">
                <a:solidFill>
                  <a:schemeClr val="accent1">
                    <a:lumMod val="75000"/>
                  </a:schemeClr>
                </a:solidFill>
              </a:rPr>
              <a:t>Brasil - Fuentes de sodio en a dieta (%)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07505" y="1282666"/>
          <a:ext cx="6172200" cy="359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Brace 2"/>
          <p:cNvSpPr/>
          <p:nvPr/>
        </p:nvSpPr>
        <p:spPr>
          <a:xfrm>
            <a:off x="467544" y="1707654"/>
            <a:ext cx="378042" cy="199822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sz="1350">
              <a:solidFill>
                <a:srgbClr val="FF0000"/>
              </a:solidFill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-108520" y="4628330"/>
            <a:ext cx="6411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050" b="1" dirty="0" err="1"/>
              <a:t>Source</a:t>
            </a:r>
            <a:r>
              <a:rPr lang="es-CR" sz="1050" b="1" dirty="0"/>
              <a:t>:  IBGE. </a:t>
            </a:r>
            <a:r>
              <a:rPr lang="es-CR" sz="1050" b="1" dirty="0" err="1"/>
              <a:t>Household</a:t>
            </a:r>
            <a:r>
              <a:rPr lang="es-CR" sz="1050" b="1" dirty="0"/>
              <a:t> </a:t>
            </a:r>
            <a:r>
              <a:rPr lang="es-CR" sz="1050" b="1" dirty="0" err="1"/>
              <a:t>Expenditure</a:t>
            </a:r>
            <a:r>
              <a:rPr lang="es-CR" sz="1050" b="1" dirty="0"/>
              <a:t> </a:t>
            </a:r>
            <a:r>
              <a:rPr lang="es-CR" sz="1050" b="1" dirty="0" err="1"/>
              <a:t>Survey</a:t>
            </a:r>
            <a:r>
              <a:rPr lang="es-CR" sz="1050" b="1" dirty="0"/>
              <a:t> (POF)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B5478E-9F86-4AD8-B656-1D83BC987130}"/>
              </a:ext>
            </a:extLst>
          </p:cNvPr>
          <p:cNvSpPr txBox="1"/>
          <p:nvPr/>
        </p:nvSpPr>
        <p:spPr>
          <a:xfrm>
            <a:off x="6948264" y="1347614"/>
            <a:ext cx="19442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Panes</a:t>
            </a:r>
          </a:p>
          <a:p>
            <a:r>
              <a:rPr lang="es-419" dirty="0"/>
              <a:t>Pasta </a:t>
            </a:r>
          </a:p>
          <a:p>
            <a:r>
              <a:rPr lang="es-419" dirty="0"/>
              <a:t>Galletas</a:t>
            </a:r>
          </a:p>
          <a:p>
            <a:r>
              <a:rPr lang="es-419" dirty="0"/>
              <a:t>Snacks</a:t>
            </a:r>
          </a:p>
          <a:p>
            <a:r>
              <a:rPr lang="es-419" dirty="0"/>
              <a:t>Papas fritas</a:t>
            </a:r>
          </a:p>
          <a:p>
            <a:r>
              <a:rPr lang="es-419" dirty="0"/>
              <a:t>Tortas</a:t>
            </a:r>
          </a:p>
          <a:p>
            <a:r>
              <a:rPr lang="es-419" dirty="0"/>
              <a:t>Mayonesa</a:t>
            </a:r>
          </a:p>
          <a:p>
            <a:r>
              <a:rPr lang="es-419" dirty="0"/>
              <a:t>Margarina</a:t>
            </a:r>
          </a:p>
          <a:p>
            <a:r>
              <a:rPr lang="es-419" dirty="0"/>
              <a:t>Cereales matinales</a:t>
            </a:r>
          </a:p>
          <a:p>
            <a:r>
              <a:rPr lang="es-419" dirty="0"/>
              <a:t>Cárnicos</a:t>
            </a:r>
          </a:p>
          <a:p>
            <a:r>
              <a:rPr lang="es-419" dirty="0" err="1"/>
              <a:t>Lacteos</a:t>
            </a:r>
            <a:endParaRPr lang="es-419" dirty="0"/>
          </a:p>
        </p:txBody>
      </p:sp>
      <p:sp>
        <p:nvSpPr>
          <p:cNvPr id="8" name="Left Brace 2">
            <a:extLst>
              <a:ext uri="{FF2B5EF4-FFF2-40B4-BE49-F238E27FC236}">
                <a16:creationId xmlns:a16="http://schemas.microsoft.com/office/drawing/2014/main" id="{8911BC8E-3CBE-492F-93B4-DE80424E3209}"/>
              </a:ext>
            </a:extLst>
          </p:cNvPr>
          <p:cNvSpPr/>
          <p:nvPr/>
        </p:nvSpPr>
        <p:spPr>
          <a:xfrm>
            <a:off x="6614186" y="1245462"/>
            <a:ext cx="378042" cy="351847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sz="1350">
              <a:solidFill>
                <a:srgbClr val="FF0000"/>
              </a:solidFill>
            </a:endParaRP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86AF8B5-FD1F-4E41-B6F0-79E5C926B42A}"/>
              </a:ext>
            </a:extLst>
          </p:cNvPr>
          <p:cNvCxnSpPr/>
          <p:nvPr/>
        </p:nvCxnSpPr>
        <p:spPr>
          <a:xfrm>
            <a:off x="5724128" y="2571750"/>
            <a:ext cx="792088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7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Brace 2"/>
          <p:cNvSpPr/>
          <p:nvPr/>
        </p:nvSpPr>
        <p:spPr>
          <a:xfrm>
            <a:off x="2041127" y="1922995"/>
            <a:ext cx="378042" cy="199822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sz="135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76288" y="4334548"/>
            <a:ext cx="64111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050" b="1" dirty="0" err="1"/>
              <a:t>Source</a:t>
            </a:r>
            <a:r>
              <a:rPr lang="es-CR" sz="1050" b="1" dirty="0"/>
              <a:t>:  INCIENSA, Ministerio de Salud. Programa para la Reducción del Consumo de Sal y </a:t>
            </a:r>
            <a:br>
              <a:rPr lang="es-CR" sz="1050" b="1" dirty="0"/>
            </a:br>
            <a:r>
              <a:rPr lang="es-CR" sz="1050" b="1" dirty="0"/>
              <a:t>Sodio de Costa Rica y Instituto Nacional de Estadística y Censos. Encuesta de Ingresos y Gastos, 2004-05 y </a:t>
            </a:r>
            <a:r>
              <a:rPr lang="en-US" sz="1050" b="1" dirty="0"/>
              <a:t>2012-13. </a:t>
            </a:r>
            <a:r>
              <a:rPr lang="es-CR" sz="1050" b="1" dirty="0"/>
              <a:t>Costa Rica, 2014  </a:t>
            </a:r>
          </a:p>
        </p:txBody>
      </p:sp>
      <p:graphicFrame>
        <p:nvGraphicFramePr>
          <p:cNvPr id="10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467533" y="1282667"/>
          <a:ext cx="6920891" cy="314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0A4C73CC-0C90-428E-91AA-23B9AC95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604" y="388212"/>
            <a:ext cx="6172200" cy="857250"/>
          </a:xfrm>
        </p:spPr>
        <p:txBody>
          <a:bodyPr>
            <a:noAutofit/>
          </a:bodyPr>
          <a:lstStyle/>
          <a:p>
            <a:r>
              <a:rPr lang="es-CR" sz="2400" b="1" dirty="0">
                <a:solidFill>
                  <a:schemeClr val="accent1">
                    <a:lumMod val="75000"/>
                  </a:schemeClr>
                </a:solidFill>
              </a:rPr>
              <a:t>Costa Rica - Fuentes de sodio en a dieta (%)</a:t>
            </a:r>
          </a:p>
        </p:txBody>
      </p:sp>
    </p:spTree>
    <p:extLst>
      <p:ext uri="{BB962C8B-B14F-4D97-AF65-F5344CB8AC3E}">
        <p14:creationId xmlns:p14="http://schemas.microsoft.com/office/powerpoint/2010/main" val="1792012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197069" y="1347614"/>
            <a:ext cx="8749861" cy="65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>
                <a:solidFill>
                  <a:schemeClr val="tx2"/>
                </a:solidFill>
              </a:rPr>
              <a:t>Comportamientos en relación al sal/sodio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451978" y="2664121"/>
            <a:ext cx="17395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8" name="Picture 2" descr="Resultado de imagem para salt smart americas paho">
            <a:extLst>
              <a:ext uri="{FF2B5EF4-FFF2-40B4-BE49-F238E27FC236}">
                <a16:creationId xmlns:a16="http://schemas.microsoft.com/office/drawing/2014/main" id="{88ABD32F-27ED-4276-B372-D1F56F57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80" y="2311258"/>
            <a:ext cx="2110832" cy="27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5536" y="238183"/>
            <a:ext cx="657686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/>
              <a:t>Evaluación</a:t>
            </a:r>
            <a:r>
              <a:rPr lang="pt-BR" sz="2400" b="1" dirty="0"/>
              <a:t> </a:t>
            </a:r>
            <a:r>
              <a:rPr lang="pt-BR" sz="2400" b="1" dirty="0" err="1"/>
              <a:t>del</a:t>
            </a:r>
            <a:r>
              <a:rPr lang="pt-BR" sz="2400" b="1" dirty="0"/>
              <a:t> </a:t>
            </a:r>
            <a:r>
              <a:rPr lang="pt-BR" sz="2400" b="1" dirty="0" err="1"/>
              <a:t>guía</a:t>
            </a:r>
            <a:r>
              <a:rPr lang="pt-BR" sz="2400" b="1" dirty="0"/>
              <a:t> y de </a:t>
            </a:r>
            <a:r>
              <a:rPr lang="pt-BR" sz="2400" b="1" dirty="0" err="1"/>
              <a:t>las</a:t>
            </a:r>
            <a:r>
              <a:rPr lang="pt-BR" sz="2400" b="1" dirty="0"/>
              <a:t> </a:t>
            </a:r>
            <a:r>
              <a:rPr lang="pt-BR" sz="2400" b="1" dirty="0" err="1"/>
              <a:t>acciones</a:t>
            </a:r>
            <a:r>
              <a:rPr lang="pt-BR" sz="2400" b="1" dirty="0"/>
              <a:t> educativas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53296" t="16081" r="1904" b="12630"/>
          <a:stretch>
            <a:fillRect/>
          </a:stretch>
        </p:blipFill>
        <p:spPr bwMode="auto">
          <a:xfrm>
            <a:off x="7884368" y="627534"/>
            <a:ext cx="1168238" cy="1486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Retângulo 8"/>
          <p:cNvSpPr/>
          <p:nvPr/>
        </p:nvSpPr>
        <p:spPr>
          <a:xfrm>
            <a:off x="431255" y="400145"/>
            <a:ext cx="189309" cy="594122"/>
          </a:xfrm>
          <a:prstGeom prst="rect">
            <a:avLst/>
          </a:prstGeom>
          <a:solidFill>
            <a:srgbClr val="11CFE9"/>
          </a:solidFill>
          <a:ln>
            <a:solidFill>
              <a:srgbClr val="11C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>
              <a:solidFill>
                <a:srgbClr val="11CFE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9" t="90644" r="1692" b="3643"/>
          <a:stretch/>
        </p:blipFill>
        <p:spPr bwMode="auto">
          <a:xfrm>
            <a:off x="6248400" y="4894118"/>
            <a:ext cx="1752600" cy="2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C13F92-4256-4BBF-959B-831A2395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51" y="1275606"/>
            <a:ext cx="7028909" cy="3649304"/>
          </a:xfrm>
        </p:spPr>
        <p:txBody>
          <a:bodyPr>
            <a:noAutofit/>
          </a:bodyPr>
          <a:lstStyle/>
          <a:p>
            <a:pPr lvl="1">
              <a:lnSpc>
                <a:spcPct val="130000"/>
              </a:lnSpc>
            </a:pPr>
            <a:r>
              <a:rPr lang="es-UY" sz="2200" dirty="0"/>
              <a:t>Monitoreo en la atención primaria: marcadores de consumo alimentar de SISVAN</a:t>
            </a:r>
          </a:p>
          <a:p>
            <a:pPr lvl="1">
              <a:lnSpc>
                <a:spcPct val="130000"/>
              </a:lnSpc>
            </a:pPr>
            <a:r>
              <a:rPr lang="es-UY" sz="2200" dirty="0"/>
              <a:t>Encuestas de adquisición y consumo de alimentos.</a:t>
            </a:r>
          </a:p>
          <a:p>
            <a:pPr lvl="1">
              <a:lnSpc>
                <a:spcPct val="130000"/>
              </a:lnSpc>
            </a:pPr>
            <a:r>
              <a:rPr lang="es-UY" sz="2200" dirty="0"/>
              <a:t>Encuestas de salud (DHS, escolares, factores de riesgo para </a:t>
            </a:r>
            <a:r>
              <a:rPr lang="es-UY" sz="2200" dirty="0" err="1"/>
              <a:t>ENTs</a:t>
            </a:r>
            <a:r>
              <a:rPr lang="es-UY" sz="2200" dirty="0"/>
              <a:t>)</a:t>
            </a:r>
          </a:p>
          <a:p>
            <a:pPr lvl="1">
              <a:lnSpc>
                <a:spcPct val="130000"/>
              </a:lnSpc>
            </a:pPr>
            <a:r>
              <a:rPr lang="es-UY" sz="2200" dirty="0"/>
              <a:t> Investigaciones específicas de comportamiento alimentar (compra, preparo, consumo)</a:t>
            </a:r>
          </a:p>
        </p:txBody>
      </p:sp>
    </p:spTree>
    <p:extLst>
      <p:ext uri="{BB962C8B-B14F-4D97-AF65-F5344CB8AC3E}">
        <p14:creationId xmlns:p14="http://schemas.microsoft.com/office/powerpoint/2010/main" val="1538440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2"/>
          <p:cNvSpPr txBox="1">
            <a:spLocks/>
          </p:cNvSpPr>
          <p:nvPr/>
        </p:nvSpPr>
        <p:spPr bwMode="auto">
          <a:xfrm>
            <a:off x="1043608" y="33468"/>
            <a:ext cx="7416824" cy="54054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s-ES" sz="2400" dirty="0">
                <a:solidFill>
                  <a:srgbClr val="2B3616"/>
                </a:solidFill>
                <a:latin typeface="+mn-lt"/>
                <a:ea typeface="+mn-ea"/>
                <a:cs typeface="Times New Roman" charset="0"/>
              </a:rPr>
              <a:t>Autopercepción de la ingesta de sal por los brasileiros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491188857"/>
              </p:ext>
            </p:extLst>
          </p:nvPr>
        </p:nvGraphicFramePr>
        <p:xfrm>
          <a:off x="1277635" y="897564"/>
          <a:ext cx="6495731" cy="363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"/>
          <p:cNvSpPr txBox="1"/>
          <p:nvPr/>
        </p:nvSpPr>
        <p:spPr>
          <a:xfrm>
            <a:off x="1277634" y="3003798"/>
            <a:ext cx="455270" cy="4295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dirty="0"/>
              <a:t>%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277634" y="627534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439652" y="4677984"/>
            <a:ext cx="58326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dirty="0">
                <a:solidFill>
                  <a:srgbClr val="2B3616"/>
                </a:solidFill>
                <a:cs typeface="Times New Roman" charset="0"/>
              </a:rPr>
              <a:t>Encuesta Telefónica de Factores de Riesgo para </a:t>
            </a:r>
            <a:r>
              <a:rPr lang="es-ES" sz="1350" dirty="0" err="1">
                <a:solidFill>
                  <a:srgbClr val="2B3616"/>
                </a:solidFill>
                <a:cs typeface="Times New Roman" charset="0"/>
              </a:rPr>
              <a:t>ENTs</a:t>
            </a:r>
            <a:r>
              <a:rPr lang="es-ES" sz="1350" dirty="0">
                <a:solidFill>
                  <a:srgbClr val="2B3616"/>
                </a:solidFill>
                <a:cs typeface="Times New Roman" charset="0"/>
              </a:rPr>
              <a:t> (</a:t>
            </a:r>
            <a:r>
              <a:rPr lang="es-ES" sz="1350" dirty="0" err="1">
                <a:solidFill>
                  <a:srgbClr val="2B3616"/>
                </a:solidFill>
                <a:cs typeface="Times New Roman" charset="0"/>
              </a:rPr>
              <a:t>Vigitel</a:t>
            </a:r>
            <a:r>
              <a:rPr lang="es-ES" sz="1350" dirty="0">
                <a:solidFill>
                  <a:srgbClr val="2B3616"/>
                </a:solidFill>
                <a:cs typeface="Times New Roman" charset="0"/>
              </a:rPr>
              <a:t>) 2014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835644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8F35F0CA-313B-4815-9E35-A0B8A3A34A60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8826853" cy="994172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b="1" dirty="0"/>
              <a:t>Etiquetado frontal – cambio de comportamiento</a:t>
            </a:r>
          </a:p>
        </p:txBody>
      </p:sp>
      <p:pic>
        <p:nvPicPr>
          <p:cNvPr id="10" name="Espaço Reservado para Conteúdo 3">
            <a:extLst>
              <a:ext uri="{FF2B5EF4-FFF2-40B4-BE49-F238E27FC236}">
                <a16:creationId xmlns:a16="http://schemas.microsoft.com/office/drawing/2014/main" id="{90C9E92E-E0B9-421E-8517-FCE968DCA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8" t="8827" r="42368" b="68163"/>
          <a:stretch/>
        </p:blipFill>
        <p:spPr>
          <a:xfrm>
            <a:off x="5822101" y="473574"/>
            <a:ext cx="3321899" cy="117398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043047-AEB1-4D79-B9A6-96A51E56F895}"/>
              </a:ext>
            </a:extLst>
          </p:cNvPr>
          <p:cNvSpPr txBox="1"/>
          <p:nvPr/>
        </p:nvSpPr>
        <p:spPr>
          <a:xfrm>
            <a:off x="143878" y="994172"/>
            <a:ext cx="8285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419" sz="1600" dirty="0"/>
              <a:t>Investigación publicada en </a:t>
            </a:r>
            <a:r>
              <a:rPr lang="es-419" sz="1600" i="1" dirty="0" err="1"/>
              <a:t>Nutrients</a:t>
            </a:r>
            <a:r>
              <a:rPr lang="es-419" sz="1600" i="1" dirty="0"/>
              <a:t> </a:t>
            </a:r>
            <a:r>
              <a:rPr lang="es-419" sz="1600" dirty="0"/>
              <a:t> (2018): estudio clínico </a:t>
            </a:r>
          </a:p>
          <a:p>
            <a:pPr algn="just"/>
            <a:r>
              <a:rPr lang="es-419" sz="1600" dirty="0" err="1"/>
              <a:t>randomizado</a:t>
            </a:r>
            <a:r>
              <a:rPr lang="es-419" sz="1600" dirty="0"/>
              <a:t> con 1607 adultos brasileiros: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s-419" sz="1600" dirty="0"/>
          </a:p>
          <a:p>
            <a:pPr marL="557213" lvl="1" indent="-214313" algn="just">
              <a:buFontTx/>
              <a:buChar char="-"/>
            </a:pPr>
            <a:r>
              <a:rPr lang="es-419" sz="1600" dirty="0"/>
              <a:t>SEMÁFORO: 9,8% de las personas cambiarían un producto con símbolo rojo por otro producto sin señalización roja;</a:t>
            </a:r>
          </a:p>
          <a:p>
            <a:pPr marL="557213" lvl="1" indent="-214313" algn="just">
              <a:buFontTx/>
              <a:buChar char="-"/>
            </a:pPr>
            <a:r>
              <a:rPr lang="es-419" sz="1600" dirty="0"/>
              <a:t>ADVERTENCIA: 16,1% de las personas cambiarían un producto con advertencia por otro sin advertencia</a:t>
            </a:r>
          </a:p>
          <a:p>
            <a:pPr marL="557213" lvl="1" indent="-214313" algn="just">
              <a:buFontTx/>
              <a:buChar char="-"/>
            </a:pPr>
            <a:endParaRPr lang="es-419" sz="1600" dirty="0"/>
          </a:p>
          <a:p>
            <a:pPr marL="557213" lvl="1" indent="-214313" algn="just">
              <a:buFontTx/>
              <a:buChar char="-"/>
            </a:pPr>
            <a:r>
              <a:rPr lang="es-419" sz="1600" dirty="0"/>
              <a:t>SEMÁFORO: 2,9% de las personas no comprarían un producto con símbolo rojo;</a:t>
            </a:r>
          </a:p>
          <a:p>
            <a:pPr marL="557213" lvl="1" indent="-214313" algn="just">
              <a:buFontTx/>
              <a:buChar char="-"/>
            </a:pPr>
            <a:r>
              <a:rPr lang="es-419" sz="1600" dirty="0"/>
              <a:t>ADVERTENCIA: 13% no comprarían un producto con advertencia.</a:t>
            </a:r>
          </a:p>
          <a:p>
            <a:pPr marL="557213" lvl="1" indent="-214313" algn="just">
              <a:buFontTx/>
              <a:buChar char="-"/>
            </a:pPr>
            <a:endParaRPr lang="es-419"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50F2755-CAC9-4864-A546-79CFB144AA0A}"/>
              </a:ext>
            </a:extLst>
          </p:cNvPr>
          <p:cNvSpPr txBox="1"/>
          <p:nvPr/>
        </p:nvSpPr>
        <p:spPr>
          <a:xfrm>
            <a:off x="340986" y="3890642"/>
            <a:ext cx="8381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419" sz="1600" dirty="0"/>
              <a:t>Perfil nutricional (límites para alto contenido de sodio, azúcar y grasas):</a:t>
            </a:r>
          </a:p>
          <a:p>
            <a:pPr marL="671479" lvl="1" indent="-214313" algn="just">
              <a:buFontTx/>
              <a:buChar char="-"/>
            </a:pPr>
            <a:r>
              <a:rPr lang="es-419" sz="1600" dirty="0"/>
              <a:t>17,8% de los productos con señalización roja;</a:t>
            </a:r>
          </a:p>
          <a:p>
            <a:pPr marL="671479" lvl="1" indent="-214313" algn="just">
              <a:buFontTx/>
              <a:buChar char="-"/>
            </a:pPr>
            <a:r>
              <a:rPr lang="es-419" sz="1600" dirty="0"/>
              <a:t>61,3% de los productos con advertencias (triángulo, octógono)</a:t>
            </a:r>
          </a:p>
          <a:p>
            <a:pPr marL="214313" indent="-214313" algn="just">
              <a:buFontTx/>
              <a:buChar char="-"/>
            </a:pPr>
            <a:endParaRPr lang="es-419" sz="1350" dirty="0"/>
          </a:p>
          <a:p>
            <a:endParaRPr lang="es-419" sz="750" dirty="0"/>
          </a:p>
          <a:p>
            <a:r>
              <a:rPr lang="es-419" sz="750" dirty="0" err="1"/>
              <a:t>Fonte</a:t>
            </a:r>
            <a:r>
              <a:rPr lang="es-419" sz="750" dirty="0"/>
              <a:t>: NUPENS/USP . </a:t>
            </a:r>
            <a:r>
              <a:rPr lang="es-419" sz="750" dirty="0" err="1"/>
              <a:t>Avaliação</a:t>
            </a:r>
            <a:r>
              <a:rPr lang="es-419" sz="750" dirty="0"/>
              <a:t> da cobertura de </a:t>
            </a:r>
            <a:r>
              <a:rPr lang="es-419" sz="750" dirty="0" err="1"/>
              <a:t>uma</a:t>
            </a:r>
            <a:r>
              <a:rPr lang="es-419" sz="750" dirty="0"/>
              <a:t> nova </a:t>
            </a:r>
            <a:r>
              <a:rPr lang="es-419" sz="750" dirty="0" err="1"/>
              <a:t>rotulagem</a:t>
            </a:r>
            <a:r>
              <a:rPr lang="es-419" sz="750" dirty="0"/>
              <a:t> frontal para alimentos embalados comercializados no Brasil utilizando diferentes </a:t>
            </a:r>
            <a:r>
              <a:rPr lang="es-419" sz="750" dirty="0" err="1"/>
              <a:t>propostas</a:t>
            </a:r>
            <a:r>
              <a:rPr lang="es-419" sz="750" dirty="0"/>
              <a:t> de sistemas de perfil nutricional. 2018. </a:t>
            </a:r>
          </a:p>
          <a:p>
            <a:pPr marL="214313" indent="-214313">
              <a:buFontTx/>
              <a:buChar char="-"/>
            </a:pPr>
            <a:endParaRPr lang="es-419" sz="1350" dirty="0"/>
          </a:p>
        </p:txBody>
      </p:sp>
    </p:spTree>
    <p:extLst>
      <p:ext uri="{BB962C8B-B14F-4D97-AF65-F5344CB8AC3E}">
        <p14:creationId xmlns:p14="http://schemas.microsoft.com/office/powerpoint/2010/main" val="432470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197069" y="1347614"/>
            <a:ext cx="8749861" cy="65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>
                <a:solidFill>
                  <a:schemeClr val="tx2"/>
                </a:solidFill>
              </a:rPr>
              <a:t>Perfil nutricional de alimentos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451978" y="2664121"/>
            <a:ext cx="17395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8" name="Picture 2" descr="Resultado de imagem para salt smart americas paho">
            <a:extLst>
              <a:ext uri="{FF2B5EF4-FFF2-40B4-BE49-F238E27FC236}">
                <a16:creationId xmlns:a16="http://schemas.microsoft.com/office/drawing/2014/main" id="{88ABD32F-27ED-4276-B372-D1F56F57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80" y="2311258"/>
            <a:ext cx="2110832" cy="27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ES" sz="2400" dirty="0"/>
              <a:t>Para construir una política de reducción: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3296" y="1491630"/>
            <a:ext cx="8064896" cy="2592288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Situación epidemiológica, financiera y alimentaria </a:t>
            </a:r>
            <a:r>
              <a:rPr lang="es-ES" sz="240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– advocacía para políticos y tomadores de decisión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ES" sz="240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Ingesta </a:t>
            </a:r>
            <a:r>
              <a:rPr lang="es-ES" sz="24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de sodio</a:t>
            </a:r>
          </a:p>
          <a:p>
            <a:pPr lvl="1" algn="just">
              <a:buFont typeface="Arial" pitchFamily="34" charset="0"/>
              <a:buChar char="•"/>
            </a:pPr>
            <a:endParaRPr lang="es-ES" sz="24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Fuentes dietéticas de sodio</a:t>
            </a:r>
          </a:p>
        </p:txBody>
      </p:sp>
    </p:spTree>
    <p:extLst>
      <p:ext uri="{BB962C8B-B14F-4D97-AF65-F5344CB8AC3E}">
        <p14:creationId xmlns:p14="http://schemas.microsoft.com/office/powerpoint/2010/main" val="162640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5576" y="177739"/>
            <a:ext cx="8208912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/>
              <a:t>Perfil nutricional de alimentos: etiquetado y analises </a:t>
            </a:r>
            <a:r>
              <a:rPr lang="pt-BR" sz="2400" b="1" dirty="0" err="1"/>
              <a:t>laboratoriales</a:t>
            </a:r>
            <a:r>
              <a:rPr lang="pt-BR" sz="2400" b="1" dirty="0"/>
              <a:t> (</a:t>
            </a:r>
            <a:r>
              <a:rPr lang="pt-BR" sz="2400" b="1" dirty="0" err="1"/>
              <a:t>contenido</a:t>
            </a:r>
            <a:r>
              <a:rPr lang="pt-BR" sz="2400" b="1" dirty="0"/>
              <a:t> de </a:t>
            </a:r>
            <a:r>
              <a:rPr lang="pt-BR" sz="2400" b="1" dirty="0" err="1"/>
              <a:t>sodio</a:t>
            </a:r>
            <a:r>
              <a:rPr lang="pt-BR" sz="2400" b="1" dirty="0"/>
              <a:t>)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7544" y="309303"/>
            <a:ext cx="189309" cy="594122"/>
          </a:xfrm>
          <a:prstGeom prst="rect">
            <a:avLst/>
          </a:prstGeom>
          <a:solidFill>
            <a:srgbClr val="11CFE9"/>
          </a:solidFill>
          <a:ln>
            <a:solidFill>
              <a:srgbClr val="11C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>
              <a:solidFill>
                <a:srgbClr val="11CFE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9" t="90644" r="1692" b="3643"/>
          <a:stretch/>
        </p:blipFill>
        <p:spPr bwMode="auto">
          <a:xfrm>
            <a:off x="6248400" y="4894118"/>
            <a:ext cx="1752600" cy="2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64D4E2-4794-4934-B9DA-2D621FBD8ABF}"/>
              </a:ext>
            </a:extLst>
          </p:cNvPr>
          <p:cNvSpPr txBox="1"/>
          <p:nvPr/>
        </p:nvSpPr>
        <p:spPr>
          <a:xfrm>
            <a:off x="624003" y="1563638"/>
            <a:ext cx="7836430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400" dirty="0"/>
              <a:t>Línea de base y monitoreo de cambios en composición por reformulación:</a:t>
            </a:r>
          </a:p>
          <a:p>
            <a:pPr algn="just"/>
            <a:endParaRPr lang="es-419" sz="2000" dirty="0"/>
          </a:p>
          <a:p>
            <a:pPr algn="just"/>
            <a:r>
              <a:rPr lang="es-419" sz="2000" dirty="0"/>
              <a:t>- </a:t>
            </a:r>
            <a:r>
              <a:rPr lang="es-419" sz="2400" dirty="0"/>
              <a:t>Base para definición de metas de reducción</a:t>
            </a:r>
          </a:p>
          <a:p>
            <a:pPr marL="171450" indent="-171450" algn="just">
              <a:buFontTx/>
              <a:buChar char="-"/>
            </a:pPr>
            <a:r>
              <a:rPr lang="es-419" sz="2400" dirty="0"/>
              <a:t>Evaluación de alcance de metas</a:t>
            </a:r>
          </a:p>
          <a:p>
            <a:pPr marL="171450" indent="-171450" algn="just">
              <a:buFontTx/>
              <a:buChar char="-"/>
            </a:pPr>
            <a:r>
              <a:rPr lang="es-419" sz="2400" dirty="0"/>
              <a:t>Evaluación de cambios en las categorías: contenido máximo, promedio y mediano de sodio. </a:t>
            </a:r>
          </a:p>
          <a:p>
            <a:pPr marL="214313" indent="-214313">
              <a:buFontTx/>
              <a:buChar char="-"/>
            </a:pPr>
            <a:endParaRPr lang="es-419" sz="1350" dirty="0"/>
          </a:p>
        </p:txBody>
      </p:sp>
    </p:spTree>
    <p:extLst>
      <p:ext uri="{BB962C8B-B14F-4D97-AF65-F5344CB8AC3E}">
        <p14:creationId xmlns:p14="http://schemas.microsoft.com/office/powerpoint/2010/main" val="2844834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0"/>
            <a:ext cx="8579296" cy="857250"/>
          </a:xfrm>
        </p:spPr>
        <p:txBody>
          <a:bodyPr>
            <a:noAutofit/>
          </a:bodyPr>
          <a:lstStyle/>
          <a:p>
            <a:r>
              <a:rPr lang="es-UY" sz="3000" b="1" dirty="0">
                <a:solidFill>
                  <a:schemeClr val="accent1">
                    <a:lumMod val="75000"/>
                  </a:schemeClr>
                </a:solidFill>
              </a:rPr>
              <a:t>Referencias internacionales para metas de reducción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52" y="1082686"/>
            <a:ext cx="7301553" cy="406081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UY" b="1" dirty="0"/>
              <a:t>Metas de países y regiones</a:t>
            </a:r>
          </a:p>
          <a:p>
            <a:pPr lvl="1">
              <a:lnSpc>
                <a:spcPct val="120000"/>
              </a:lnSpc>
            </a:pPr>
            <a:r>
              <a:rPr lang="es-UY" sz="2400" dirty="0"/>
              <a:t>Metas de OPS (2015)</a:t>
            </a:r>
          </a:p>
          <a:p>
            <a:pPr lvl="1">
              <a:lnSpc>
                <a:spcPct val="120000"/>
              </a:lnSpc>
            </a:pPr>
            <a:r>
              <a:rPr lang="es-UY" sz="2400" dirty="0"/>
              <a:t>Metas voluntarias de Reino Unido, Brasil, Canadá, Estados Unidos </a:t>
            </a:r>
          </a:p>
          <a:p>
            <a:pPr lvl="1">
              <a:lnSpc>
                <a:spcPct val="120000"/>
              </a:lnSpc>
            </a:pPr>
            <a:r>
              <a:rPr lang="es-UY" sz="2400" dirty="0"/>
              <a:t>Metas regulatorias de Argentina, Sudáfrica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4B86-86F3-4BEF-A197-B3F2E84FDB0E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4C1FBB0-6ED0-4137-859F-31F60B4C6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9" t="90644" r="1692" b="3643"/>
          <a:stretch/>
        </p:blipFill>
        <p:spPr bwMode="auto">
          <a:xfrm>
            <a:off x="6794930" y="4810991"/>
            <a:ext cx="23368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3BF7982-8475-4D8C-8C45-065B587BEC55}"/>
              </a:ext>
            </a:extLst>
          </p:cNvPr>
          <p:cNvSpPr/>
          <p:nvPr/>
        </p:nvSpPr>
        <p:spPr>
          <a:xfrm>
            <a:off x="276052" y="313534"/>
            <a:ext cx="189309" cy="594122"/>
          </a:xfrm>
          <a:prstGeom prst="rect">
            <a:avLst/>
          </a:prstGeom>
          <a:solidFill>
            <a:srgbClr val="11CFE9"/>
          </a:solidFill>
          <a:ln>
            <a:solidFill>
              <a:srgbClr val="11C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>
              <a:solidFill>
                <a:srgbClr val="11C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50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4537" y="87475"/>
            <a:ext cx="864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err="1"/>
              <a:t>Reformulación</a:t>
            </a:r>
            <a:r>
              <a:rPr lang="pt-BR" sz="2400" dirty="0"/>
              <a:t> - Análises comparadas a </a:t>
            </a:r>
            <a:r>
              <a:rPr lang="pt-BR" sz="2400" dirty="0" err="1"/>
              <a:t>las</a:t>
            </a:r>
            <a:r>
              <a:rPr lang="pt-BR" sz="2400" dirty="0"/>
              <a:t> metas </a:t>
            </a:r>
            <a:r>
              <a:rPr lang="pt-BR" sz="2400" dirty="0" err="1"/>
              <a:t>regionales</a:t>
            </a:r>
            <a:r>
              <a:rPr lang="pt-BR" sz="2400" dirty="0"/>
              <a:t> de OPS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195486"/>
            <a:ext cx="54006" cy="48605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11" name="Conector reto 10"/>
          <p:cNvCxnSpPr>
            <a:cxnSpLocks/>
            <a:stCxn id="6" idx="2"/>
          </p:cNvCxnSpPr>
          <p:nvPr/>
        </p:nvCxnSpPr>
        <p:spPr>
          <a:xfrm>
            <a:off x="350531" y="681540"/>
            <a:ext cx="72998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439652" y="5056026"/>
            <a:ext cx="6210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236296" y="3723878"/>
            <a:ext cx="143077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err="1"/>
              <a:t>Nilson</a:t>
            </a:r>
            <a:r>
              <a:rPr lang="en-US" sz="750" dirty="0"/>
              <a:t>, Eduardo A.F., </a:t>
            </a:r>
            <a:r>
              <a:rPr lang="en-US" sz="750" dirty="0" err="1"/>
              <a:t>Spaniol</a:t>
            </a:r>
            <a:r>
              <a:rPr lang="en-US" sz="750" dirty="0"/>
              <a:t>, Ana M., </a:t>
            </a:r>
            <a:r>
              <a:rPr lang="en-US" sz="750" dirty="0" err="1"/>
              <a:t>Gonçalves</a:t>
            </a:r>
            <a:r>
              <a:rPr lang="en-US" sz="750" dirty="0"/>
              <a:t>, Vivian S.S., Oliveira, </a:t>
            </a:r>
            <a:r>
              <a:rPr lang="en-US" sz="750" dirty="0" err="1"/>
              <a:t>Moura</a:t>
            </a:r>
            <a:r>
              <a:rPr lang="en-US" sz="750" dirty="0"/>
              <a:t>, </a:t>
            </a:r>
            <a:r>
              <a:rPr lang="en-US" sz="750" dirty="0" err="1"/>
              <a:t>Iracema</a:t>
            </a:r>
            <a:r>
              <a:rPr lang="en-US" sz="750" dirty="0"/>
              <a:t>, </a:t>
            </a:r>
            <a:r>
              <a:rPr lang="en-US" sz="750" dirty="0" err="1"/>
              <a:t>L'Abbé</a:t>
            </a:r>
            <a:r>
              <a:rPr lang="en-US" sz="750" dirty="0"/>
              <a:t>, Mary, Jaime, Patricia C. Sodium Reduction in Processed Foods in Brazil: Analysis of Food Categories and Voluntary Targets from 2011 to 2017. </a:t>
            </a:r>
            <a:r>
              <a:rPr lang="pt-BR" sz="750" dirty="0" err="1"/>
              <a:t>Nutrients</a:t>
            </a:r>
            <a:r>
              <a:rPr lang="pt-BR" sz="750" dirty="0"/>
              <a:t>. 2017. 9(7):742.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2158821-65B2-4533-9A36-E5D4C53036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0532" y="846605"/>
          <a:ext cx="6813757" cy="4118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248">
                  <a:extLst>
                    <a:ext uri="{9D8B030D-6E8A-4147-A177-3AD203B41FA5}">
                      <a16:colId xmlns:a16="http://schemas.microsoft.com/office/drawing/2014/main" val="297859127"/>
                    </a:ext>
                  </a:extLst>
                </a:gridCol>
                <a:gridCol w="2063908">
                  <a:extLst>
                    <a:ext uri="{9D8B030D-6E8A-4147-A177-3AD203B41FA5}">
                      <a16:colId xmlns:a16="http://schemas.microsoft.com/office/drawing/2014/main" val="2767994073"/>
                    </a:ext>
                  </a:extLst>
                </a:gridCol>
                <a:gridCol w="724424">
                  <a:extLst>
                    <a:ext uri="{9D8B030D-6E8A-4147-A177-3AD203B41FA5}">
                      <a16:colId xmlns:a16="http://schemas.microsoft.com/office/drawing/2014/main" val="2402363312"/>
                    </a:ext>
                  </a:extLst>
                </a:gridCol>
                <a:gridCol w="821942">
                  <a:extLst>
                    <a:ext uri="{9D8B030D-6E8A-4147-A177-3AD203B41FA5}">
                      <a16:colId xmlns:a16="http://schemas.microsoft.com/office/drawing/2014/main" val="1685866545"/>
                    </a:ext>
                  </a:extLst>
                </a:gridCol>
                <a:gridCol w="724424">
                  <a:extLst>
                    <a:ext uri="{9D8B030D-6E8A-4147-A177-3AD203B41FA5}">
                      <a16:colId xmlns:a16="http://schemas.microsoft.com/office/drawing/2014/main" val="2785662845"/>
                    </a:ext>
                  </a:extLst>
                </a:gridCol>
                <a:gridCol w="888811">
                  <a:extLst>
                    <a:ext uri="{9D8B030D-6E8A-4147-A177-3AD203B41FA5}">
                      <a16:colId xmlns:a16="http://schemas.microsoft.com/office/drawing/2014/main" val="3138739875"/>
                    </a:ext>
                  </a:extLst>
                </a:gridCol>
              </a:tblGrid>
              <a:tr h="72064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Food categories and subcategories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Regional Target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 Products that have met the regional targets (2017)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Lower Target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 Products that have met the lower regional targets (2017)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204300085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Americas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Brazil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mg/100g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mg/100g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%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4237234818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Breads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Sliced bread (n=82)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600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400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59.8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4040020452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endParaRPr lang="pt-B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Buns (n=11)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81.8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2823041081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Cakes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Aerated cake mixes (n=135)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400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90.4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25.9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1096377575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endParaRPr lang="pt-B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Creamy cake mixes (n=24)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91.7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45.8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385225530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endParaRPr lang="pt-B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Cakes without filling (n=68)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36.8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4262880566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endParaRPr lang="pt-B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Cakes with filling (n=48)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54.2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1137707661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Pasta (dry, uncooked)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Instant pasta (n=87)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1,921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98.9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1,333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10.3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3842525486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Snacks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Corn snacks (n=39)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900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53.8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530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10.2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716329510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endParaRPr lang="pt-B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Potato chips (n=29)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75.9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2671684144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Mayonnaise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Mayonnaise (n=28)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1,050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85.7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670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17.9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3705948698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Butter/dairy spread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Dairy spread (n=45)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800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500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73.3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3414484986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endParaRPr lang="pt-B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Margarines (n=46)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95.7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28.3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3611765093"/>
                  </a:ext>
                </a:extLst>
              </a:tr>
              <a:tr h="181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Cheese*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Mozzarella cheese (n=28)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559</a:t>
                      </a:r>
                      <a:r>
                        <a:rPr lang="pt-BR" sz="1000" baseline="30000">
                          <a:effectLst/>
                        </a:rPr>
                        <a:t>c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89.3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512</a:t>
                      </a:r>
                      <a:r>
                        <a:rPr lang="pt-BR" sz="1000" baseline="30000">
                          <a:effectLst/>
                        </a:rPr>
                        <a:t>b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834185162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Condiments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Rice condiments (n=5)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33,100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9,100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3181906635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endParaRPr lang="pt-B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Bouillon cubes and powders (n=35)**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1,025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97.1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900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11.4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842518835"/>
                  </a:ext>
                </a:extLst>
              </a:tr>
              <a:tr h="181212">
                <a:tc>
                  <a:txBody>
                    <a:bodyPr/>
                    <a:lstStyle/>
                    <a:p>
                      <a:endParaRPr lang="pt-B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Paste condiments* (n=14)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37,901</a:t>
                      </a:r>
                      <a:r>
                        <a:rPr lang="pt-BR" sz="1000" baseline="30000">
                          <a:effectLst/>
                        </a:rPr>
                        <a:t>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33,134</a:t>
                      </a:r>
                      <a:r>
                        <a:rPr lang="pt-BR" sz="1000" baseline="30000">
                          <a:effectLst/>
                        </a:rPr>
                        <a:t>b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78.6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2820334058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Cookies and sweet biscuits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Sweet biscuits (n=52)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485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99.8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265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21.2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3895491195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endParaRPr lang="pt-B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Filled cookies (n=185)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86.5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4269006523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Savory biscuits and crackers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Salted crackers (n=84)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1,340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700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91.7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1761938102"/>
                  </a:ext>
                </a:extLst>
              </a:tr>
              <a:tr h="15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Breakfast cereals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Breakfast cereals (n=15)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630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100.0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500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100.0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09" marR="30609" marT="0" marB="0" anchor="ctr"/>
                </a:tc>
                <a:extLst>
                  <a:ext uri="{0D108BD9-81ED-4DB2-BD59-A6C34878D82A}">
                    <a16:rowId xmlns:a16="http://schemas.microsoft.com/office/drawing/2014/main" val="814740366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C01B4929-481F-496C-8A21-40FDA442264B}"/>
              </a:ext>
            </a:extLst>
          </p:cNvPr>
          <p:cNvSpPr/>
          <p:nvPr/>
        </p:nvSpPr>
        <p:spPr>
          <a:xfrm>
            <a:off x="4572000" y="681541"/>
            <a:ext cx="1080120" cy="4374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001C6AD-FB3C-4574-B86A-A290B8C16A68}"/>
              </a:ext>
            </a:extLst>
          </p:cNvPr>
          <p:cNvSpPr/>
          <p:nvPr/>
        </p:nvSpPr>
        <p:spPr>
          <a:xfrm>
            <a:off x="6228184" y="695110"/>
            <a:ext cx="1080120" cy="437448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747107"/>
      </p:ext>
    </p:extLst>
  </p:cSld>
  <p:clrMapOvr>
    <a:masterClrMapping/>
  </p:clrMapOvr>
  <p:transition>
    <p:wipe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>
            <a:off x="1439652" y="5056026"/>
            <a:ext cx="6210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030162" y="3435846"/>
            <a:ext cx="143077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err="1"/>
              <a:t>Nilson</a:t>
            </a:r>
            <a:r>
              <a:rPr lang="en-US" sz="750" dirty="0"/>
              <a:t>, Eduardo A.F., </a:t>
            </a:r>
            <a:r>
              <a:rPr lang="en-US" sz="750" dirty="0" err="1"/>
              <a:t>Spaniol</a:t>
            </a:r>
            <a:r>
              <a:rPr lang="en-US" sz="750" dirty="0"/>
              <a:t>, Ana M., </a:t>
            </a:r>
            <a:r>
              <a:rPr lang="en-US" sz="750" dirty="0" err="1"/>
              <a:t>Gonçalves</a:t>
            </a:r>
            <a:r>
              <a:rPr lang="en-US" sz="750" dirty="0"/>
              <a:t>, Vivian S.S., Oliveira, </a:t>
            </a:r>
            <a:r>
              <a:rPr lang="en-US" sz="750" dirty="0" err="1"/>
              <a:t>Moura</a:t>
            </a:r>
            <a:r>
              <a:rPr lang="en-US" sz="750" dirty="0"/>
              <a:t>, </a:t>
            </a:r>
            <a:r>
              <a:rPr lang="en-US" sz="750" dirty="0" err="1"/>
              <a:t>Iracema</a:t>
            </a:r>
            <a:r>
              <a:rPr lang="en-US" sz="750" dirty="0"/>
              <a:t>, </a:t>
            </a:r>
            <a:r>
              <a:rPr lang="en-US" sz="750" dirty="0" err="1"/>
              <a:t>L'Abbé</a:t>
            </a:r>
            <a:r>
              <a:rPr lang="en-US" sz="750" dirty="0"/>
              <a:t>, Mary, Jaime, Patricia C. Sodium Reduction in Processed Foods in Brazil: Analysis of Food Categories and Voluntary Targets from 2011 to 2017. </a:t>
            </a:r>
            <a:r>
              <a:rPr lang="pt-BR" sz="750" dirty="0" err="1"/>
              <a:t>Nutrients</a:t>
            </a:r>
            <a:r>
              <a:rPr lang="pt-BR" sz="750" dirty="0"/>
              <a:t>. 2017. 9(7):742.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1BE5E51-3CAD-4A67-BB63-41711D431A9E}"/>
              </a:ext>
            </a:extLst>
          </p:cNvPr>
          <p:cNvSpPr txBox="1"/>
          <p:nvPr/>
        </p:nvSpPr>
        <p:spPr>
          <a:xfrm>
            <a:off x="404537" y="87475"/>
            <a:ext cx="864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err="1"/>
              <a:t>Reformulación</a:t>
            </a:r>
            <a:r>
              <a:rPr lang="pt-BR" sz="2400" dirty="0"/>
              <a:t> – </a:t>
            </a:r>
            <a:r>
              <a:rPr lang="pt-BR" sz="2400" dirty="0" err="1"/>
              <a:t>Reducción</a:t>
            </a:r>
            <a:r>
              <a:rPr lang="pt-BR" sz="2400" dirty="0"/>
              <a:t> </a:t>
            </a:r>
            <a:r>
              <a:rPr lang="pt-BR" sz="2400" dirty="0" err="1"/>
              <a:t>del</a:t>
            </a:r>
            <a:r>
              <a:rPr lang="pt-BR" sz="2400" dirty="0"/>
              <a:t> </a:t>
            </a:r>
            <a:r>
              <a:rPr lang="pt-BR" sz="2400" dirty="0" err="1"/>
              <a:t>contenido</a:t>
            </a:r>
            <a:r>
              <a:rPr lang="pt-BR" sz="2400" dirty="0"/>
              <a:t> </a:t>
            </a:r>
            <a:r>
              <a:rPr lang="pt-BR" sz="2400" b="1" i="1" dirty="0" err="1"/>
              <a:t>promedio</a:t>
            </a:r>
            <a:r>
              <a:rPr lang="pt-BR" sz="2400" dirty="0"/>
              <a:t> de </a:t>
            </a:r>
            <a:r>
              <a:rPr lang="pt-BR" sz="2400" dirty="0" err="1"/>
              <a:t>sodio</a:t>
            </a:r>
            <a:endParaRPr lang="pt-BR" sz="24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715EE17-C2DE-4043-8EAD-7E1736A88F8C}"/>
              </a:ext>
            </a:extLst>
          </p:cNvPr>
          <p:cNvSpPr/>
          <p:nvPr/>
        </p:nvSpPr>
        <p:spPr>
          <a:xfrm>
            <a:off x="323528" y="195486"/>
            <a:ext cx="54006" cy="48605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929CB14-3482-4D48-9B20-7EF3FFE8207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50531" y="681540"/>
            <a:ext cx="72998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58B5C6E-E576-4998-8582-B4AD0F1A36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9592" y="627534"/>
          <a:ext cx="432048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625">
                  <a:extLst>
                    <a:ext uri="{9D8B030D-6E8A-4147-A177-3AD203B41FA5}">
                      <a16:colId xmlns:a16="http://schemas.microsoft.com/office/drawing/2014/main" val="1291911118"/>
                    </a:ext>
                  </a:extLst>
                </a:gridCol>
                <a:gridCol w="966144">
                  <a:extLst>
                    <a:ext uri="{9D8B030D-6E8A-4147-A177-3AD203B41FA5}">
                      <a16:colId xmlns:a16="http://schemas.microsoft.com/office/drawing/2014/main" val="2672864755"/>
                    </a:ext>
                  </a:extLst>
                </a:gridCol>
                <a:gridCol w="965482">
                  <a:extLst>
                    <a:ext uri="{9D8B030D-6E8A-4147-A177-3AD203B41FA5}">
                      <a16:colId xmlns:a16="http://schemas.microsoft.com/office/drawing/2014/main" val="3530912480"/>
                    </a:ext>
                  </a:extLst>
                </a:gridCol>
                <a:gridCol w="732229">
                  <a:extLst>
                    <a:ext uri="{9D8B030D-6E8A-4147-A177-3AD203B41FA5}">
                      <a16:colId xmlns:a16="http://schemas.microsoft.com/office/drawing/2014/main" val="3890925254"/>
                    </a:ext>
                  </a:extLst>
                </a:gridCol>
              </a:tblGrid>
              <a:tr h="1746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Food categories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% reduction in mean sodium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615738"/>
                  </a:ext>
                </a:extLst>
              </a:tr>
              <a:tr h="1833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2011-2013/14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2013/14-2017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2011-2017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2304521882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Loaf bread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10.8*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14.3*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3902962290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Buns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11.0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14.2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3568194865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Aerated cake mixes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16.9*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5.8*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21.8*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52173694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Creamy cake mixes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7.4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8.4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15.2*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2154939025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Cakes without filling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16.1*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14.2*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28.0*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1527632958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Cakes with filling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14.8*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12.7*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25.7*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1304555638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Instant pastas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15.2*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18.5*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3279733637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Corn snacks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9.4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-9.8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0.5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825333532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Potato chips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6.2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7.4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13.2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2542559692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Mayonnaise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16.2*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19.8*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3819913827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Dairy spreads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20.5*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17.1*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34.1*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830821858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Margarines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6.8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21.0*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26.4*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1039539117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Mozzarella cheese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23.2*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-12.1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13.8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3341816316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Rice condiments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6.0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9.3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2469546687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Bouillon cubes and powders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3.3*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8.0*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1226672975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Paste condiments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4153938153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Sweet biscuits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11.4*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7.9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18.4*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755838626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Filled cookies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6.6*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9.3*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3234412930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Salted crackers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5.0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10.4*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15.0*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3183899744"/>
                  </a:ext>
                </a:extLst>
              </a:tr>
              <a:tr h="17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Breakfast cereals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5.4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11.6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16.3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6" marR="35916" marT="0" marB="0" anchor="b"/>
                </a:tc>
                <a:extLst>
                  <a:ext uri="{0D108BD9-81ED-4DB2-BD59-A6C34878D82A}">
                    <a16:rowId xmlns:a16="http://schemas.microsoft.com/office/drawing/2014/main" val="2157353809"/>
                  </a:ext>
                </a:extLst>
              </a:tr>
            </a:tbl>
          </a:graphicData>
        </a:graphic>
      </p:graphicFrame>
      <p:sp>
        <p:nvSpPr>
          <p:cNvPr id="2" name="Elipse 1">
            <a:extLst>
              <a:ext uri="{FF2B5EF4-FFF2-40B4-BE49-F238E27FC236}">
                <a16:creationId xmlns:a16="http://schemas.microsoft.com/office/drawing/2014/main" id="{AE13D7E5-0524-434D-905D-D00AC9284822}"/>
              </a:ext>
            </a:extLst>
          </p:cNvPr>
          <p:cNvSpPr/>
          <p:nvPr/>
        </p:nvSpPr>
        <p:spPr>
          <a:xfrm>
            <a:off x="4355976" y="458542"/>
            <a:ext cx="1008112" cy="4684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902856"/>
      </p:ext>
    </p:extLst>
  </p:cSld>
  <p:clrMapOvr>
    <a:masterClrMapping/>
  </p:clrMapOvr>
  <p:transition>
    <p:wipe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547664" y="1167594"/>
            <a:ext cx="6624735" cy="3787378"/>
            <a:chOff x="611560" y="1231885"/>
            <a:chExt cx="8832980" cy="5049837"/>
          </a:xfrm>
        </p:grpSpPr>
        <p:graphicFrame>
          <p:nvGraphicFramePr>
            <p:cNvPr id="3" name="Objeto 1"/>
            <p:cNvGraphicFramePr>
              <a:graphicFrameLocks/>
            </p:cNvGraphicFramePr>
            <p:nvPr>
              <p:extLst/>
            </p:nvPr>
          </p:nvGraphicFramePr>
          <p:xfrm>
            <a:off x="611560" y="1231885"/>
            <a:ext cx="7993062" cy="50498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" name="Conector reto 3"/>
            <p:cNvCxnSpPr/>
            <p:nvPr/>
          </p:nvCxnSpPr>
          <p:spPr>
            <a:xfrm>
              <a:off x="899592" y="2564904"/>
              <a:ext cx="799288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CaixaDeTexto 4"/>
            <p:cNvSpPr txBox="1"/>
            <p:nvPr/>
          </p:nvSpPr>
          <p:spPr>
            <a:xfrm>
              <a:off x="6564632" y="2092786"/>
              <a:ext cx="2879908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500" b="1" dirty="0">
                  <a:solidFill>
                    <a:srgbClr val="C00000"/>
                  </a:solidFill>
                </a:rPr>
                <a:t>Meta: 645/100g (2013)</a:t>
              </a:r>
            </a:p>
          </p:txBody>
        </p:sp>
      </p:grpSp>
      <p:sp>
        <p:nvSpPr>
          <p:cNvPr id="9" name="Retângulo 8"/>
          <p:cNvSpPr/>
          <p:nvPr/>
        </p:nvSpPr>
        <p:spPr>
          <a:xfrm>
            <a:off x="179512" y="464934"/>
            <a:ext cx="5526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100" b="1">
                <a:solidFill>
                  <a:srgbClr val="006C31"/>
                </a:solidFill>
              </a:rPr>
              <a:t>93,75%</a:t>
            </a:r>
            <a:r>
              <a:rPr lang="es-419" sz="2100">
                <a:solidFill>
                  <a:srgbClr val="006C31"/>
                </a:solidFill>
              </a:rPr>
              <a:t> de los produtos están com contenido de sódio abajo de las metas establecidas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12109" y="87475"/>
            <a:ext cx="70888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sz="27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Análises laboratoriales</a:t>
            </a:r>
          </a:p>
        </p:txBody>
      </p:sp>
    </p:spTree>
    <p:extLst>
      <p:ext uri="{BB962C8B-B14F-4D97-AF65-F5344CB8AC3E}">
        <p14:creationId xmlns:p14="http://schemas.microsoft.com/office/powerpoint/2010/main" val="3070049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197069" y="1347614"/>
            <a:ext cx="8749861" cy="65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>
                <a:solidFill>
                  <a:schemeClr val="tx2"/>
                </a:solidFill>
              </a:rPr>
              <a:t>Nuevas metodologías para estimaciones de impactos económicos y de salud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451978" y="2664121"/>
            <a:ext cx="17395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8" name="Picture 2" descr="Resultado de imagem para salt smart americas paho">
            <a:extLst>
              <a:ext uri="{FF2B5EF4-FFF2-40B4-BE49-F238E27FC236}">
                <a16:creationId xmlns:a16="http://schemas.microsoft.com/office/drawing/2014/main" id="{88ABD32F-27ED-4276-B372-D1F56F57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80" y="2311258"/>
            <a:ext cx="2110832" cy="27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" descr="S9_mari_6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370" r="4855" b="6674"/>
          <a:stretch>
            <a:fillRect/>
          </a:stretch>
        </p:blipFill>
        <p:spPr bwMode="auto">
          <a:xfrm>
            <a:off x="-6360" y="-261062"/>
            <a:ext cx="6870955" cy="53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90275" y="141480"/>
            <a:ext cx="62246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s-419" sz="3300" b="1">
                <a:solidFill>
                  <a:schemeClr val="bg1"/>
                </a:solidFill>
              </a:rPr>
              <a:t>Reducción informada por las industrias</a:t>
            </a:r>
            <a:endParaRPr lang="es-419" sz="3000" b="1">
              <a:solidFill>
                <a:schemeClr val="bg1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88" y="2777349"/>
            <a:ext cx="2659568" cy="206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55963" y="1203598"/>
            <a:ext cx="4222743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419" sz="2000" dirty="0">
                <a:solidFill>
                  <a:schemeClr val="bg1"/>
                </a:solidFill>
              </a:rPr>
              <a:t>Dos primeros acuerdos:</a:t>
            </a:r>
          </a:p>
          <a:p>
            <a:pPr marL="800066" lvl="1" indent="-342900">
              <a:lnSpc>
                <a:spcPct val="150000"/>
              </a:lnSpc>
              <a:buFontTx/>
              <a:buChar char="-"/>
            </a:pPr>
            <a:r>
              <a:rPr lang="es-419" sz="2000" b="1" dirty="0">
                <a:solidFill>
                  <a:schemeClr val="bg1"/>
                </a:solidFill>
              </a:rPr>
              <a:t>5.230</a:t>
            </a:r>
            <a:r>
              <a:rPr lang="es-419" sz="2000" dirty="0">
                <a:solidFill>
                  <a:schemeClr val="bg1"/>
                </a:solidFill>
              </a:rPr>
              <a:t> toneladas de sodio sacadas hasta  2012 y</a:t>
            </a:r>
          </a:p>
          <a:p>
            <a:pPr marL="800066" lvl="1" indent="-342900">
              <a:lnSpc>
                <a:spcPct val="150000"/>
              </a:lnSpc>
              <a:buFontTx/>
              <a:buChar char="-"/>
            </a:pPr>
            <a:r>
              <a:rPr lang="es-419" sz="2000" b="1" dirty="0">
                <a:solidFill>
                  <a:schemeClr val="bg1"/>
                </a:solidFill>
              </a:rPr>
              <a:t>7.652</a:t>
            </a:r>
            <a:r>
              <a:rPr lang="es-419" sz="2000" dirty="0">
                <a:solidFill>
                  <a:schemeClr val="bg1"/>
                </a:solidFill>
              </a:rPr>
              <a:t> toneladas hasta 2014.</a:t>
            </a:r>
          </a:p>
          <a:p>
            <a:pPr lvl="1">
              <a:lnSpc>
                <a:spcPct val="150000"/>
              </a:lnSpc>
            </a:pPr>
            <a:endParaRPr lang="es-419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s-419" sz="2000" dirty="0">
                <a:solidFill>
                  <a:schemeClr val="bg1"/>
                </a:solidFill>
              </a:rPr>
              <a:t>Con todos los acuerdos, estimativa de sacar más de </a:t>
            </a:r>
            <a:r>
              <a:rPr lang="es-419" sz="2000" b="1" dirty="0">
                <a:solidFill>
                  <a:schemeClr val="bg1"/>
                </a:solidFill>
              </a:rPr>
              <a:t>28.562</a:t>
            </a:r>
            <a:r>
              <a:rPr lang="es-419" sz="2000" dirty="0">
                <a:solidFill>
                  <a:schemeClr val="bg1"/>
                </a:solidFill>
              </a:rPr>
              <a:t> toneladas de sodio hasta 2020.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1A086F-052B-40BE-AF39-80D028CA675C}"/>
              </a:ext>
            </a:extLst>
          </p:cNvPr>
          <p:cNvSpPr txBox="1"/>
          <p:nvPr/>
        </p:nvSpPr>
        <p:spPr>
          <a:xfrm>
            <a:off x="7093515" y="915566"/>
            <a:ext cx="19677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i="1" dirty="0">
                <a:solidFill>
                  <a:srgbClr val="FF0000"/>
                </a:solidFill>
              </a:rPr>
              <a:t>4313 camiones  cargados con sal, que en línea tendrían más de 60km de extensión.</a:t>
            </a:r>
          </a:p>
          <a:p>
            <a:endParaRPr lang="es-419" sz="2400" b="1" i="1" dirty="0">
              <a:solidFill>
                <a:srgbClr val="FF0000"/>
              </a:solidFill>
            </a:endParaRPr>
          </a:p>
          <a:p>
            <a:r>
              <a:rPr lang="es-419" sz="6000" b="1" i="1" dirty="0">
                <a:solidFill>
                  <a:srgbClr val="FF0000"/>
                </a:solidFill>
              </a:rPr>
              <a:t>????</a:t>
            </a:r>
            <a:r>
              <a:rPr lang="es-419" sz="2400" b="1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821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2087"/>
          </a:xfrm>
        </p:spPr>
        <p:txBody>
          <a:bodyPr>
            <a:noAutofit/>
          </a:bodyPr>
          <a:lstStyle/>
          <a:p>
            <a:pPr lvl="0"/>
            <a:r>
              <a:rPr lang="es-ES" sz="2400" dirty="0"/>
              <a:t>Nuevos pasos – estimar y evaluar los impactos</a:t>
            </a:r>
            <a:endParaRPr lang="pt-BR" sz="24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1560" y="1131590"/>
            <a:ext cx="8064896" cy="3528393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CL" b="1" dirty="0"/>
              <a:t>Ex ante – escenarios, </a:t>
            </a:r>
            <a:r>
              <a:rPr lang="es-CL" b="1" dirty="0" err="1"/>
              <a:t>microsimulación</a:t>
            </a:r>
            <a:endParaRPr lang="es-CL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L" dirty="0"/>
              <a:t>Estimar los impactos previamente por escenarios definidos: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s-CL" dirty="0"/>
              <a:t>Reducciones en el consumo de sodio (ex: para 2g, en 25% etc.)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s-CL" dirty="0"/>
              <a:t>Cambios en productos, cambios comportamentales, cambios en la composición de la sal etc.</a:t>
            </a:r>
          </a:p>
        </p:txBody>
      </p:sp>
    </p:spTree>
    <p:extLst>
      <p:ext uri="{BB962C8B-B14F-4D97-AF65-F5344CB8AC3E}">
        <p14:creationId xmlns:p14="http://schemas.microsoft.com/office/powerpoint/2010/main" val="2321877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01670" y="87475"/>
            <a:ext cx="7164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419" sz="2400" b="1" dirty="0">
                <a:latin typeface="Tw Cen MT" pitchFamily="34" charset="0"/>
              </a:rPr>
              <a:t>Estimativas de reducción de mortalidad por causas asociadas al consumo excesivo de sodio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385646" y="1167594"/>
            <a:ext cx="642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>
                <a:latin typeface="Tw Cen MT" pitchFamily="34" charset="0"/>
                <a:ea typeface="+mj-ea"/>
                <a:cs typeface="+mj-cs"/>
              </a:rPr>
              <a:t> PRIME – </a:t>
            </a:r>
            <a:r>
              <a:rPr lang="pt-BR" dirty="0" err="1">
                <a:latin typeface="Tw Cen MT" pitchFamily="34" charset="0"/>
                <a:ea typeface="+mj-ea"/>
                <a:cs typeface="+mj-cs"/>
              </a:rPr>
              <a:t>Preventable</a:t>
            </a:r>
            <a:r>
              <a:rPr lang="pt-BR" dirty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pt-BR" dirty="0" err="1">
                <a:latin typeface="Tw Cen MT" pitchFamily="34" charset="0"/>
                <a:ea typeface="+mj-ea"/>
                <a:cs typeface="+mj-cs"/>
              </a:rPr>
              <a:t>Risk</a:t>
            </a:r>
            <a:r>
              <a:rPr lang="pt-BR" dirty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pt-BR" dirty="0" err="1">
                <a:latin typeface="Tw Cen MT" pitchFamily="34" charset="0"/>
                <a:ea typeface="+mj-ea"/>
                <a:cs typeface="+mj-cs"/>
              </a:rPr>
              <a:t>Integrated</a:t>
            </a:r>
            <a:r>
              <a:rPr lang="pt-BR" dirty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pt-BR" dirty="0" err="1">
                <a:latin typeface="Tw Cen MT" pitchFamily="34" charset="0"/>
                <a:ea typeface="+mj-ea"/>
                <a:cs typeface="+mj-cs"/>
              </a:rPr>
              <a:t>Model</a:t>
            </a:r>
            <a:r>
              <a:rPr lang="pt-BR" dirty="0">
                <a:latin typeface="Tw Cen MT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85646" y="141480"/>
            <a:ext cx="54006" cy="91810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11" name="Conector reto 10"/>
          <p:cNvCxnSpPr/>
          <p:nvPr/>
        </p:nvCxnSpPr>
        <p:spPr>
          <a:xfrm>
            <a:off x="1439652" y="1167594"/>
            <a:ext cx="6210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439652" y="5056026"/>
            <a:ext cx="6210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550194"/>
            <a:ext cx="4536281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871700" y="1977684"/>
            <a:ext cx="9721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Retângulo 8"/>
          <p:cNvSpPr/>
          <p:nvPr/>
        </p:nvSpPr>
        <p:spPr>
          <a:xfrm>
            <a:off x="3437874" y="3597864"/>
            <a:ext cx="972108" cy="27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Retângulo 9"/>
          <p:cNvSpPr/>
          <p:nvPr/>
        </p:nvSpPr>
        <p:spPr>
          <a:xfrm>
            <a:off x="5220072" y="1653648"/>
            <a:ext cx="972108" cy="702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14" name="Conector angulado 13"/>
          <p:cNvCxnSpPr>
            <a:stCxn id="8" idx="3"/>
          </p:cNvCxnSpPr>
          <p:nvPr/>
        </p:nvCxnSpPr>
        <p:spPr>
          <a:xfrm>
            <a:off x="2843808" y="2085696"/>
            <a:ext cx="594066" cy="1647183"/>
          </a:xfrm>
          <a:prstGeom prst="bentConnector3">
            <a:avLst>
              <a:gd name="adj1" fmla="val 6979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9" idx="3"/>
            <a:endCxn id="10" idx="1"/>
          </p:cNvCxnSpPr>
          <p:nvPr/>
        </p:nvCxnSpPr>
        <p:spPr>
          <a:xfrm flipV="1">
            <a:off x="4409982" y="2004687"/>
            <a:ext cx="810090" cy="1728192"/>
          </a:xfrm>
          <a:prstGeom prst="bentConnector3">
            <a:avLst>
              <a:gd name="adj1" fmla="val 7781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786246" y="3493771"/>
            <a:ext cx="108012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Scarborough, P., Harrington, R.A., </a:t>
            </a:r>
            <a:r>
              <a:rPr lang="en-US" sz="750" dirty="0" err="1"/>
              <a:t>Mizdrak</a:t>
            </a:r>
            <a:r>
              <a:rPr lang="en-US" sz="750" dirty="0"/>
              <a:t>, A., Zhou, L.M., Doherty, A. The Preventable Risk Integrated </a:t>
            </a:r>
            <a:r>
              <a:rPr lang="en-US" sz="750" dirty="0" err="1"/>
              <a:t>ModEl</a:t>
            </a:r>
            <a:r>
              <a:rPr lang="en-US" sz="750" dirty="0"/>
              <a:t> and Its Use to Estimate the Health Impact of Public Health Policy Scenarios. </a:t>
            </a:r>
            <a:r>
              <a:rPr lang="en-US" sz="750" dirty="0" err="1"/>
              <a:t>Scientifica</a:t>
            </a:r>
            <a:r>
              <a:rPr lang="en-US" sz="750" dirty="0"/>
              <a:t> Volume 2014, Article ID 748750.</a:t>
            </a:r>
            <a:endParaRPr lang="pt-BR" sz="750" dirty="0"/>
          </a:p>
          <a:p>
            <a:endParaRPr lang="pt-BR" sz="750" dirty="0"/>
          </a:p>
        </p:txBody>
      </p:sp>
    </p:spTree>
  </p:cSld>
  <p:clrMapOvr>
    <a:masterClrMapping/>
  </p:clrMapOvr>
  <p:transition>
    <p:wipe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1385646" y="1167594"/>
            <a:ext cx="642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>
                <a:latin typeface="Tw Cen MT" pitchFamily="34" charset="0"/>
                <a:ea typeface="+mj-ea"/>
                <a:cs typeface="+mj-cs"/>
              </a:rPr>
              <a:t> PRIME – </a:t>
            </a:r>
            <a:r>
              <a:rPr lang="pt-BR" dirty="0" err="1">
                <a:latin typeface="Tw Cen MT" pitchFamily="34" charset="0"/>
                <a:ea typeface="+mj-ea"/>
                <a:cs typeface="+mj-cs"/>
              </a:rPr>
              <a:t>Preventable</a:t>
            </a:r>
            <a:r>
              <a:rPr lang="pt-BR" dirty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pt-BR" dirty="0" err="1">
                <a:latin typeface="Tw Cen MT" pitchFamily="34" charset="0"/>
                <a:ea typeface="+mj-ea"/>
                <a:cs typeface="+mj-cs"/>
              </a:rPr>
              <a:t>Risk</a:t>
            </a:r>
            <a:r>
              <a:rPr lang="pt-BR" dirty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pt-BR" dirty="0" err="1">
                <a:latin typeface="Tw Cen MT" pitchFamily="34" charset="0"/>
                <a:ea typeface="+mj-ea"/>
                <a:cs typeface="+mj-cs"/>
              </a:rPr>
              <a:t>Integrated</a:t>
            </a:r>
            <a:r>
              <a:rPr lang="pt-BR" dirty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pt-BR" dirty="0" err="1">
                <a:latin typeface="Tw Cen MT" pitchFamily="34" charset="0"/>
                <a:ea typeface="+mj-ea"/>
                <a:cs typeface="+mj-cs"/>
              </a:rPr>
              <a:t>Model</a:t>
            </a:r>
            <a:r>
              <a:rPr lang="pt-BR" dirty="0">
                <a:latin typeface="Tw Cen MT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85646" y="141480"/>
            <a:ext cx="54006" cy="91810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11" name="Conector reto 10"/>
          <p:cNvCxnSpPr/>
          <p:nvPr/>
        </p:nvCxnSpPr>
        <p:spPr>
          <a:xfrm>
            <a:off x="1439652" y="1167594"/>
            <a:ext cx="6210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439652" y="5056026"/>
            <a:ext cx="6210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974" y="2031690"/>
            <a:ext cx="6379369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7634" y="1653649"/>
            <a:ext cx="6429375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629" y="2561742"/>
            <a:ext cx="6479381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7635" y="3137502"/>
            <a:ext cx="6450806" cy="186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1601670" y="87475"/>
            <a:ext cx="621069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950" b="1" dirty="0">
                <a:latin typeface="Tw Cen MT" pitchFamily="34" charset="0"/>
              </a:rPr>
              <a:t>2. Estimativas de redução na mortalidade por causas associadas ao excesso de sódio no Brasil em diferentes cenários de redução do consumo do nutriente.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0CA324A-2434-4058-86E1-53107F9AB1E4}"/>
              </a:ext>
            </a:extLst>
          </p:cNvPr>
          <p:cNvSpPr txBox="1"/>
          <p:nvPr/>
        </p:nvSpPr>
        <p:spPr>
          <a:xfrm>
            <a:off x="8063880" y="3492308"/>
            <a:ext cx="108012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Scarborough, P., Harrington, R.A., </a:t>
            </a:r>
            <a:r>
              <a:rPr lang="en-US" sz="750" dirty="0" err="1"/>
              <a:t>Mizdrak</a:t>
            </a:r>
            <a:r>
              <a:rPr lang="en-US" sz="750" dirty="0"/>
              <a:t>, A., Zhou, L.M., Doherty, A. The Preventable Risk Integrated </a:t>
            </a:r>
            <a:r>
              <a:rPr lang="en-US" sz="750" dirty="0" err="1"/>
              <a:t>ModEl</a:t>
            </a:r>
            <a:r>
              <a:rPr lang="en-US" sz="750" dirty="0"/>
              <a:t> and Its Use to Estimate the Health Impact of Public Health Policy Scenarios. </a:t>
            </a:r>
            <a:r>
              <a:rPr lang="en-US" sz="750" dirty="0" err="1"/>
              <a:t>Scientifica</a:t>
            </a:r>
            <a:r>
              <a:rPr lang="en-US" sz="750" dirty="0"/>
              <a:t> Volume 2014, Article ID 748750.</a:t>
            </a:r>
            <a:endParaRPr lang="pt-BR" sz="750" dirty="0"/>
          </a:p>
          <a:p>
            <a:endParaRPr lang="pt-BR" sz="750" dirty="0"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ES" sz="2400" dirty="0"/>
              <a:t>Para estimar los impactos y resultados de las políticas</a:t>
            </a:r>
            <a:endParaRPr lang="pt-BR" sz="24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1560" y="1131590"/>
            <a:ext cx="8064896" cy="3528393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endParaRPr lang="es-CL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L" sz="2400" dirty="0"/>
              <a:t>Acompañar los cambios en la composición de alimentos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L" sz="2400" dirty="0"/>
              <a:t>Monitorear los cambios en las dietas y ingesta de sodio (encuestas)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L" sz="2400" dirty="0"/>
              <a:t>Acompañar los cambios en morbilidad, mortalidad, hospitalizaciones y costos</a:t>
            </a:r>
          </a:p>
        </p:txBody>
      </p:sp>
    </p:spTree>
    <p:extLst>
      <p:ext uri="{BB962C8B-B14F-4D97-AF65-F5344CB8AC3E}">
        <p14:creationId xmlns:p14="http://schemas.microsoft.com/office/powerpoint/2010/main" val="559642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67544" y="96184"/>
            <a:ext cx="7533456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s-419" sz="2100" b="1" dirty="0">
                <a:solidFill>
                  <a:srgbClr val="0070C0"/>
                </a:solidFill>
              </a:rPr>
              <a:t>Estimativa de muertes  asociadas a consumo excesivo de sodio: </a:t>
            </a:r>
            <a:r>
              <a:rPr lang="es-419" sz="2100" b="1" i="1" dirty="0">
                <a:solidFill>
                  <a:srgbClr val="0070C0"/>
                </a:solidFill>
              </a:rPr>
              <a:t>consumo de sodio, población, muertes por causa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1B816AA-4047-492F-8CDC-9B329327C57D}"/>
              </a:ext>
            </a:extLst>
          </p:cNvPr>
          <p:cNvSpPr/>
          <p:nvPr/>
        </p:nvSpPr>
        <p:spPr>
          <a:xfrm>
            <a:off x="755576" y="816263"/>
            <a:ext cx="7533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1600" dirty="0">
                <a:latin typeface="+mj-lt"/>
              </a:rPr>
              <a:t>2015 - 302.681 muertes por enfermedades cardiovasculares, pero más de 30% podrían ser evitadas o adiadas se el consumo de sodio fuera de menor que 2g/día</a:t>
            </a:r>
          </a:p>
          <a:p>
            <a:pPr algn="just"/>
            <a:r>
              <a:rPr lang="es-419" sz="1600" b="1" dirty="0">
                <a:latin typeface="+mj-lt"/>
              </a:rPr>
              <a:t>63.107 muertes</a:t>
            </a:r>
            <a:r>
              <a:rPr lang="es-419" sz="1600" dirty="0">
                <a:latin typeface="+mj-lt"/>
              </a:rPr>
              <a:t> - IC 95%: 28.497-92.260). </a:t>
            </a:r>
          </a:p>
          <a:p>
            <a:pPr algn="just"/>
            <a:r>
              <a:rPr lang="es-419" sz="1600" b="1" dirty="0">
                <a:latin typeface="+mj-lt"/>
              </a:rPr>
              <a:t>27.586 muertes prematuras evitadas o adiadas </a:t>
            </a:r>
            <a:r>
              <a:rPr lang="es-419" sz="1600" dirty="0">
                <a:latin typeface="+mj-lt"/>
              </a:rPr>
              <a:t>(IC 95%: 12.404-40.406)</a:t>
            </a:r>
          </a:p>
          <a:p>
            <a:pPr algn="r"/>
            <a:r>
              <a:rPr lang="es-419" sz="1600" i="1" dirty="0">
                <a:latin typeface="+mj-lt"/>
              </a:rPr>
              <a:t>(Eduardo Nilson/Patrícia Jaime, </a:t>
            </a:r>
            <a:r>
              <a:rPr lang="es-419" sz="1600" i="1" dirty="0" err="1">
                <a:latin typeface="+mj-lt"/>
              </a:rPr>
              <a:t>Conbran</a:t>
            </a:r>
            <a:r>
              <a:rPr lang="es-419" sz="1600" i="1" dirty="0">
                <a:latin typeface="+mj-lt"/>
              </a:rPr>
              <a:t> 2018)</a:t>
            </a:r>
            <a:r>
              <a:rPr lang="es-419" sz="1600" dirty="0">
                <a:latin typeface="+mj-lt"/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A8C4C83-EB39-44BF-A9C0-102BD1C09A60}"/>
              </a:ext>
            </a:extLst>
          </p:cNvPr>
          <p:cNvSpPr/>
          <p:nvPr/>
        </p:nvSpPr>
        <p:spPr>
          <a:xfrm>
            <a:off x="5144074" y="4889585"/>
            <a:ext cx="338836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825" b="1" dirty="0">
                <a:latin typeface="+mj-lt"/>
              </a:rPr>
              <a:t>Figura 2.  </a:t>
            </a:r>
            <a:r>
              <a:rPr lang="es-419" sz="825" dirty="0" err="1">
                <a:latin typeface="+mj-lt"/>
              </a:rPr>
              <a:t>Percentual</a:t>
            </a:r>
            <a:r>
              <a:rPr lang="es-419" sz="825" dirty="0">
                <a:latin typeface="+mj-lt"/>
              </a:rPr>
              <a:t> das </a:t>
            </a:r>
            <a:r>
              <a:rPr lang="es-419" sz="825" dirty="0" err="1">
                <a:latin typeface="+mj-lt"/>
              </a:rPr>
              <a:t>mortes</a:t>
            </a:r>
            <a:r>
              <a:rPr lang="es-419" sz="825" dirty="0">
                <a:latin typeface="+mj-lt"/>
              </a:rPr>
              <a:t> por </a:t>
            </a:r>
            <a:r>
              <a:rPr lang="es-419" sz="825" dirty="0" err="1">
                <a:latin typeface="+mj-lt"/>
              </a:rPr>
              <a:t>doenças</a:t>
            </a:r>
            <a:r>
              <a:rPr lang="es-419" sz="825" dirty="0">
                <a:latin typeface="+mj-lt"/>
              </a:rPr>
              <a:t> cardiovasculares evitadas </a:t>
            </a:r>
            <a:r>
              <a:rPr lang="es-419" sz="825" dirty="0" err="1">
                <a:latin typeface="+mj-lt"/>
              </a:rPr>
              <a:t>ou</a:t>
            </a:r>
            <a:r>
              <a:rPr lang="es-419" sz="825" dirty="0">
                <a:latin typeface="+mj-lt"/>
              </a:rPr>
              <a:t> adiadas pela </a:t>
            </a:r>
            <a:r>
              <a:rPr lang="es-419" sz="825" dirty="0" err="1">
                <a:latin typeface="+mj-lt"/>
              </a:rPr>
              <a:t>redução</a:t>
            </a:r>
            <a:r>
              <a:rPr lang="es-419" sz="825" dirty="0">
                <a:latin typeface="+mj-lt"/>
              </a:rPr>
              <a:t> do consumo de </a:t>
            </a:r>
            <a:r>
              <a:rPr lang="es-419" sz="825" dirty="0" err="1">
                <a:latin typeface="+mj-lt"/>
              </a:rPr>
              <a:t>sódio</a:t>
            </a:r>
            <a:r>
              <a:rPr lang="es-419" sz="825" dirty="0">
                <a:latin typeface="+mj-lt"/>
              </a:rPr>
              <a:t> por tipo de </a:t>
            </a:r>
            <a:r>
              <a:rPr lang="es-419" sz="825" dirty="0" err="1">
                <a:latin typeface="+mj-lt"/>
              </a:rPr>
              <a:t>doença</a:t>
            </a:r>
            <a:r>
              <a:rPr lang="es-419" sz="825" dirty="0">
                <a:latin typeface="+mj-lt"/>
              </a:rPr>
              <a:t> (CID10).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B130BFF-3426-4569-84A6-2FA469392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514138"/>
              </p:ext>
            </p:extLst>
          </p:nvPr>
        </p:nvGraphicFramePr>
        <p:xfrm>
          <a:off x="5066137" y="2270409"/>
          <a:ext cx="3233965" cy="261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eta para cima 30">
            <a:extLst>
              <a:ext uri="{FF2B5EF4-FFF2-40B4-BE49-F238E27FC236}">
                <a16:creationId xmlns:a16="http://schemas.microsoft.com/office/drawing/2014/main" id="{63657ED6-701D-4AE5-B57C-D93D1BFCEF5F}"/>
              </a:ext>
            </a:extLst>
          </p:cNvPr>
          <p:cNvSpPr/>
          <p:nvPr/>
        </p:nvSpPr>
        <p:spPr>
          <a:xfrm rot="10800000">
            <a:off x="780927" y="2350530"/>
            <a:ext cx="516550" cy="2251956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latin typeface="+mj-lt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7C27732-F4B5-4A2B-8311-1B213D654630}"/>
              </a:ext>
            </a:extLst>
          </p:cNvPr>
          <p:cNvSpPr/>
          <p:nvPr/>
        </p:nvSpPr>
        <p:spPr>
          <a:xfrm>
            <a:off x="1223628" y="4889585"/>
            <a:ext cx="307885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825" b="1" dirty="0">
                <a:latin typeface="+mj-lt"/>
              </a:rPr>
              <a:t>Figura 1. </a:t>
            </a:r>
            <a:r>
              <a:rPr lang="es-419" sz="825" dirty="0" err="1">
                <a:latin typeface="+mj-lt"/>
              </a:rPr>
              <a:t>Análise</a:t>
            </a:r>
            <a:r>
              <a:rPr lang="es-419" sz="825" dirty="0">
                <a:latin typeface="+mj-lt"/>
              </a:rPr>
              <a:t> ajustada dos óbitos evitados </a:t>
            </a:r>
            <a:r>
              <a:rPr lang="es-419" sz="825" dirty="0" err="1">
                <a:latin typeface="+mj-lt"/>
              </a:rPr>
              <a:t>ou</a:t>
            </a:r>
            <a:r>
              <a:rPr lang="es-419" sz="825" dirty="0">
                <a:latin typeface="+mj-lt"/>
              </a:rPr>
              <a:t> adiados mediante a </a:t>
            </a:r>
            <a:r>
              <a:rPr lang="es-419" sz="825" dirty="0" err="1">
                <a:latin typeface="+mj-lt"/>
              </a:rPr>
              <a:t>redução</a:t>
            </a:r>
            <a:r>
              <a:rPr lang="es-419" sz="825" dirty="0">
                <a:latin typeface="+mj-lt"/>
              </a:rPr>
              <a:t> do consumo de </a:t>
            </a:r>
            <a:r>
              <a:rPr lang="es-419" sz="825" dirty="0" err="1">
                <a:latin typeface="+mj-lt"/>
              </a:rPr>
              <a:t>sódio</a:t>
            </a:r>
            <a:r>
              <a:rPr lang="es-419" sz="825" dirty="0">
                <a:latin typeface="+mj-lt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9424E75-D4AC-48C2-8C9F-4CDF4513AE93}"/>
              </a:ext>
            </a:extLst>
          </p:cNvPr>
          <p:cNvSpPr txBox="1"/>
          <p:nvPr/>
        </p:nvSpPr>
        <p:spPr>
          <a:xfrm>
            <a:off x="1375415" y="2211710"/>
            <a:ext cx="2964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+mj-lt"/>
              </a:rPr>
              <a:t>Meta OMS 2025 (↓30% consumo de sodio):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s-419" sz="1200" dirty="0">
                <a:latin typeface="+mj-lt"/>
              </a:rPr>
              <a:t>Reducción de 32.842 muertes (IC95%: 13.962-49.376)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es-419" sz="1200" dirty="0">
              <a:latin typeface="+mj-lt"/>
            </a:endParaRPr>
          </a:p>
          <a:p>
            <a:r>
              <a:rPr lang="es-419" sz="1200" dirty="0">
                <a:latin typeface="+mj-lt"/>
              </a:rPr>
              <a:t>Consumo promedio de sodio de 2g/</a:t>
            </a:r>
            <a:r>
              <a:rPr lang="es-419" sz="1200" dirty="0" err="1">
                <a:latin typeface="+mj-lt"/>
              </a:rPr>
              <a:t>dia</a:t>
            </a:r>
            <a:r>
              <a:rPr lang="es-419" sz="1200" dirty="0">
                <a:latin typeface="+mj-lt"/>
              </a:rPr>
              <a:t>: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s-419" sz="1200" dirty="0"/>
              <a:t>↓ </a:t>
            </a:r>
            <a:r>
              <a:rPr lang="es-419" sz="1200" dirty="0">
                <a:latin typeface="+mj-lt"/>
              </a:rPr>
              <a:t>63.107 muertes totales (IC95%: 28.497-92.260)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s-419" sz="1200" dirty="0">
                <a:latin typeface="+mj-lt"/>
              </a:rPr>
              <a:t>Hombres </a:t>
            </a:r>
            <a:r>
              <a:rPr lang="es-419" sz="1200" dirty="0"/>
              <a:t>↓ </a:t>
            </a:r>
            <a:r>
              <a:rPr lang="es-419" sz="1200" dirty="0">
                <a:latin typeface="+mj-lt"/>
              </a:rPr>
              <a:t>32.851 muertes (IC95%: 14.318-48.277)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s-419" sz="1200" dirty="0">
                <a:latin typeface="+mj-lt"/>
              </a:rPr>
              <a:t>Mujeres </a:t>
            </a:r>
            <a:r>
              <a:rPr lang="es-419" sz="1200" dirty="0"/>
              <a:t>↓ </a:t>
            </a:r>
            <a:r>
              <a:rPr lang="es-419" sz="1200" dirty="0">
                <a:latin typeface="+mj-lt"/>
              </a:rPr>
              <a:t>30.256 </a:t>
            </a:r>
            <a:r>
              <a:rPr lang="es-419" sz="1200" dirty="0" err="1">
                <a:latin typeface="+mj-lt"/>
              </a:rPr>
              <a:t>mortes</a:t>
            </a:r>
            <a:r>
              <a:rPr lang="es-419" sz="1200" dirty="0">
                <a:latin typeface="+mj-lt"/>
              </a:rPr>
              <a:t> entre </a:t>
            </a:r>
            <a:r>
              <a:rPr lang="es-419" sz="1200" dirty="0" err="1">
                <a:latin typeface="+mj-lt"/>
              </a:rPr>
              <a:t>mulheres</a:t>
            </a:r>
            <a:r>
              <a:rPr lang="es-419" sz="1200" dirty="0">
                <a:latin typeface="+mj-lt"/>
              </a:rPr>
              <a:t> (IC95%: 14.178-43.983) em </a:t>
            </a:r>
            <a:r>
              <a:rPr lang="es-419" sz="1200" dirty="0" err="1">
                <a:latin typeface="+mj-lt"/>
              </a:rPr>
              <a:t>mulheres</a:t>
            </a:r>
            <a:r>
              <a:rPr lang="es-419" sz="1200" dirty="0">
                <a:latin typeface="+mj-lt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259595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-12697"/>
            <a:ext cx="849694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Costos atribuibles la hipertensión y al sal/sodio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66101" y="480460"/>
            <a:ext cx="8496944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419" sz="21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Datos necesarios para el Riesgo Atribuible Poblacional (RAP): prevalencia de hipertensión o consumo excesivo de sodio, riesgos relativos, costos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419" sz="21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FF64B48-9E66-456C-A137-71B3510C099C}"/>
              </a:ext>
            </a:extLst>
          </p:cNvPr>
          <p:cNvSpPr txBox="1"/>
          <p:nvPr/>
        </p:nvSpPr>
        <p:spPr>
          <a:xfrm>
            <a:off x="4121950" y="476286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Fuentes: POF 2008-09,</a:t>
            </a:r>
            <a:r>
              <a:rPr lang="en-US" sz="1400" dirty="0"/>
              <a:t> </a:t>
            </a:r>
            <a:r>
              <a:rPr lang="pt-BR" sz="1400" dirty="0"/>
              <a:t>PRIME </a:t>
            </a:r>
            <a:r>
              <a:rPr lang="pt-BR" sz="1400" dirty="0" err="1"/>
              <a:t>Model</a:t>
            </a:r>
            <a:r>
              <a:rPr lang="pt-BR" sz="1400" dirty="0"/>
              <a:t>, SIH-SUS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946C7C4-3701-4456-9EFD-FF4C641FD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366459"/>
              </p:ext>
            </p:extLst>
          </p:nvPr>
        </p:nvGraphicFramePr>
        <p:xfrm>
          <a:off x="611560" y="1327332"/>
          <a:ext cx="8208910" cy="3430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592">
                  <a:extLst>
                    <a:ext uri="{9D8B030D-6E8A-4147-A177-3AD203B41FA5}">
                      <a16:colId xmlns:a16="http://schemas.microsoft.com/office/drawing/2014/main" val="3664120465"/>
                    </a:ext>
                  </a:extLst>
                </a:gridCol>
                <a:gridCol w="1353804">
                  <a:extLst>
                    <a:ext uri="{9D8B030D-6E8A-4147-A177-3AD203B41FA5}">
                      <a16:colId xmlns:a16="http://schemas.microsoft.com/office/drawing/2014/main" val="663838539"/>
                    </a:ext>
                  </a:extLst>
                </a:gridCol>
                <a:gridCol w="1235206">
                  <a:extLst>
                    <a:ext uri="{9D8B030D-6E8A-4147-A177-3AD203B41FA5}">
                      <a16:colId xmlns:a16="http://schemas.microsoft.com/office/drawing/2014/main" val="4288270813"/>
                    </a:ext>
                  </a:extLst>
                </a:gridCol>
                <a:gridCol w="1046618">
                  <a:extLst>
                    <a:ext uri="{9D8B030D-6E8A-4147-A177-3AD203B41FA5}">
                      <a16:colId xmlns:a16="http://schemas.microsoft.com/office/drawing/2014/main" val="3765536011"/>
                    </a:ext>
                  </a:extLst>
                </a:gridCol>
                <a:gridCol w="908907">
                  <a:extLst>
                    <a:ext uri="{9D8B030D-6E8A-4147-A177-3AD203B41FA5}">
                      <a16:colId xmlns:a16="http://schemas.microsoft.com/office/drawing/2014/main" val="292575801"/>
                    </a:ext>
                  </a:extLst>
                </a:gridCol>
                <a:gridCol w="2120783">
                  <a:extLst>
                    <a:ext uri="{9D8B030D-6E8A-4147-A177-3AD203B41FA5}">
                      <a16:colId xmlns:a16="http://schemas.microsoft.com/office/drawing/2014/main" val="221119289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Edad</a:t>
                      </a:r>
                      <a:r>
                        <a:rPr lang="pt-BR" sz="1200" u="none" strike="noStrike" dirty="0">
                          <a:effectLst/>
                        </a:rPr>
                        <a:t> - </a:t>
                      </a:r>
                      <a:r>
                        <a:rPr lang="pt-BR" sz="1200" u="none" strike="noStrike" dirty="0" err="1">
                          <a:effectLst/>
                        </a:rPr>
                        <a:t>Hombres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Costos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totales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con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hospitalizaciones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Prevalencia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RAP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Costos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atribuibles</a:t>
                      </a:r>
                      <a:r>
                        <a:rPr lang="pt-BR" sz="1200" u="none" strike="noStrike" dirty="0">
                          <a:effectLst/>
                        </a:rPr>
                        <a:t> al excesso de </a:t>
                      </a:r>
                      <a:r>
                        <a:rPr lang="pt-BR" sz="1200" u="none" strike="noStrike" dirty="0" err="1">
                          <a:effectLst/>
                        </a:rPr>
                        <a:t>sodio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312794076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10 a 14 anos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133.167,93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0,20114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26.785,42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40137301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15 a 19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275.193,69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0,250078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68.819,89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3390745455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20 a 24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580.491,18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0,229008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132.937,01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327634987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25 a 29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1.253.991,54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0,248891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312.106,72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1934839306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30 a 34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3.553.768,04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0,22858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812.318,82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332519767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35 a 39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8.810.258,61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0,25025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2.204.767,58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250719565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40 a 44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20.709.325,38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0,228722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4.736.686,16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240380150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45 a 49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45.257.895,63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0,227131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10.279.462,06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315692194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50 a 54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84.400.774,17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0,226969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19.156.400,54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1793100717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55 a 59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116.287.260,25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0,20177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23.463.298,47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40446792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60 a 64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135.513.152,54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0,203539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27.582.189,36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155868927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65 a 69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122.178.045,62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0,201952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24.674.142,67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100700726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70 a 74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91.765.410,21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0,199544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18.311.242,55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254263993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75 a 79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58.275.400,91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0,176511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10.286.276,80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2616209838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80 anos e mais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38.640.546,76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0,144517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5.584.207,41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2688860525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728.234.763,90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147.631.641,45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4237333774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FAD76C3-8218-482F-BFD2-7F1A9A532AA5}"/>
              </a:ext>
            </a:extLst>
          </p:cNvPr>
          <p:cNvSpPr txBox="1"/>
          <p:nvPr/>
        </p:nvSpPr>
        <p:spPr>
          <a:xfrm>
            <a:off x="-756592" y="472417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(Estimativas preliminares no publicadas)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5962919-EEE1-4C68-B033-01061636CEC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2139702"/>
            <a:ext cx="507159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6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-12697"/>
            <a:ext cx="849694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Costos atribuibles la hipertensión y al sal/sodio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66101" y="480460"/>
            <a:ext cx="8496944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419" sz="21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Datos necesarios para el Riesgo Atribuible Poblacional (RAP): prevalencia de hipertensión o consumo excesivo de sodio, riesgos relativos, costos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419" sz="21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FF64B48-9E66-456C-A137-71B3510C099C}"/>
              </a:ext>
            </a:extLst>
          </p:cNvPr>
          <p:cNvSpPr txBox="1"/>
          <p:nvPr/>
        </p:nvSpPr>
        <p:spPr>
          <a:xfrm>
            <a:off x="4121950" y="476286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Fuentes: POF 2008-09,</a:t>
            </a:r>
            <a:r>
              <a:rPr lang="en-US" sz="1400" dirty="0"/>
              <a:t> </a:t>
            </a:r>
            <a:r>
              <a:rPr lang="pt-BR" sz="1400" dirty="0"/>
              <a:t>PRIME </a:t>
            </a:r>
            <a:r>
              <a:rPr lang="pt-BR" sz="1400" dirty="0" err="1"/>
              <a:t>Model</a:t>
            </a:r>
            <a:r>
              <a:rPr lang="pt-BR" sz="1400" dirty="0"/>
              <a:t>, SIH-SUS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946C7C4-3701-4456-9EFD-FF4C641FD55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1327332"/>
          <a:ext cx="8208910" cy="3430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592">
                  <a:extLst>
                    <a:ext uri="{9D8B030D-6E8A-4147-A177-3AD203B41FA5}">
                      <a16:colId xmlns:a16="http://schemas.microsoft.com/office/drawing/2014/main" val="3664120465"/>
                    </a:ext>
                  </a:extLst>
                </a:gridCol>
                <a:gridCol w="1353804">
                  <a:extLst>
                    <a:ext uri="{9D8B030D-6E8A-4147-A177-3AD203B41FA5}">
                      <a16:colId xmlns:a16="http://schemas.microsoft.com/office/drawing/2014/main" val="663838539"/>
                    </a:ext>
                  </a:extLst>
                </a:gridCol>
                <a:gridCol w="1235206">
                  <a:extLst>
                    <a:ext uri="{9D8B030D-6E8A-4147-A177-3AD203B41FA5}">
                      <a16:colId xmlns:a16="http://schemas.microsoft.com/office/drawing/2014/main" val="4288270813"/>
                    </a:ext>
                  </a:extLst>
                </a:gridCol>
                <a:gridCol w="1046618">
                  <a:extLst>
                    <a:ext uri="{9D8B030D-6E8A-4147-A177-3AD203B41FA5}">
                      <a16:colId xmlns:a16="http://schemas.microsoft.com/office/drawing/2014/main" val="3765536011"/>
                    </a:ext>
                  </a:extLst>
                </a:gridCol>
                <a:gridCol w="908907">
                  <a:extLst>
                    <a:ext uri="{9D8B030D-6E8A-4147-A177-3AD203B41FA5}">
                      <a16:colId xmlns:a16="http://schemas.microsoft.com/office/drawing/2014/main" val="292575801"/>
                    </a:ext>
                  </a:extLst>
                </a:gridCol>
                <a:gridCol w="2120783">
                  <a:extLst>
                    <a:ext uri="{9D8B030D-6E8A-4147-A177-3AD203B41FA5}">
                      <a16:colId xmlns:a16="http://schemas.microsoft.com/office/drawing/2014/main" val="221119289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Edad</a:t>
                      </a:r>
                      <a:r>
                        <a:rPr lang="pt-BR" sz="1200" u="none" strike="noStrike" dirty="0">
                          <a:effectLst/>
                        </a:rPr>
                        <a:t> - </a:t>
                      </a:r>
                      <a:r>
                        <a:rPr lang="pt-BR" sz="1200" u="none" strike="noStrike" dirty="0" err="1">
                          <a:effectLst/>
                        </a:rPr>
                        <a:t>Hombres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Costos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totales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con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hospitalizaciones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Prevalencia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RAP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Costos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atribuibles</a:t>
                      </a:r>
                      <a:r>
                        <a:rPr lang="pt-BR" sz="1200" u="none" strike="noStrike" dirty="0">
                          <a:effectLst/>
                        </a:rPr>
                        <a:t> al excesso de </a:t>
                      </a:r>
                      <a:r>
                        <a:rPr lang="pt-BR" sz="1200" u="none" strike="noStrike" dirty="0" err="1">
                          <a:effectLst/>
                        </a:rPr>
                        <a:t>sodio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312794076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10 a 14 anos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133.167,93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0,20114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26.785,42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40137301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15 a 19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275.193,69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0,250078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68.819,89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3390745455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20 a 24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580.491,18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0,229008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132.937,01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327634987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25 a 29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1.253.991,54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0,248891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312.106,72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1934839306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30 a 34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3.553.768,04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0,22858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812.318,82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332519767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35 a 39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8.810.258,61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0,25025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2.204.767,58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250719565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40 a 44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20.709.325,38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0,228722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4.736.686,16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240380150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45 a 49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45.257.895,63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0,227131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10.279.462,06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315692194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50 a 54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84.400.774,17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0,226969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19.156.400,54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1793100717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55 a 59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116.287.260,25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0,20177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23.463.298,47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40446792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60 a 64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135.513.152,54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0,203539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27.582.189,36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155868927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65 a 69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122.178.045,62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0,201952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24.674.142,67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100700726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70 a 74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91.765.410,21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0,199544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18.311.242,55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254263993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75 a 79 anos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58.275.400,91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0,176511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10.286.276,80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2616209838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80 anos e mais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38.640.546,76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0,144517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5.584.207,41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2688860525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728.234.763,90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147.631.641,45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5" marR="8155" marT="8155" marB="0" anchor="b"/>
                </a:tc>
                <a:extLst>
                  <a:ext uri="{0D108BD9-81ED-4DB2-BD59-A6C34878D82A}">
                    <a16:rowId xmlns:a16="http://schemas.microsoft.com/office/drawing/2014/main" val="4237333774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FAD76C3-8218-482F-BFD2-7F1A9A532AA5}"/>
              </a:ext>
            </a:extLst>
          </p:cNvPr>
          <p:cNvSpPr txBox="1"/>
          <p:nvPr/>
        </p:nvSpPr>
        <p:spPr>
          <a:xfrm>
            <a:off x="-756592" y="472417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(Estimativas preliminares no publicadas)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95FD744-F3AE-4D49-94FB-1F87A7ADA973}"/>
              </a:ext>
            </a:extLst>
          </p:cNvPr>
          <p:cNvSpPr/>
          <p:nvPr/>
        </p:nvSpPr>
        <p:spPr>
          <a:xfrm>
            <a:off x="7506326" y="4505512"/>
            <a:ext cx="1637674" cy="307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E9617C-6C81-4BD9-BA61-E72FC9E8CB66}"/>
              </a:ext>
            </a:extLst>
          </p:cNvPr>
          <p:cNvSpPr txBox="1"/>
          <p:nvPr/>
        </p:nvSpPr>
        <p:spPr>
          <a:xfrm>
            <a:off x="8388424" y="4789189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654870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2087"/>
          </a:xfrm>
        </p:spPr>
        <p:txBody>
          <a:bodyPr>
            <a:noAutofit/>
          </a:bodyPr>
          <a:lstStyle/>
          <a:p>
            <a:pPr lvl="0"/>
            <a:r>
              <a:rPr lang="es-PE" sz="2400" dirty="0"/>
              <a:t>Modelajes por </a:t>
            </a:r>
            <a:r>
              <a:rPr lang="es-PE" sz="2400" dirty="0" err="1"/>
              <a:t>microsimulación</a:t>
            </a:r>
            <a:r>
              <a:rPr lang="es-PE" sz="2400" dirty="0"/>
              <a:t> – IMPACT NCD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C449ACF-DA26-4F0D-A513-64FF74DB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15566"/>
            <a:ext cx="6748041" cy="405559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6AA96A3-EF4D-417B-9846-42E0331B856F}"/>
              </a:ext>
            </a:extLst>
          </p:cNvPr>
          <p:cNvSpPr txBox="1"/>
          <p:nvPr/>
        </p:nvSpPr>
        <p:spPr>
          <a:xfrm>
            <a:off x="7292721" y="4475896"/>
            <a:ext cx="159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Pearson-</a:t>
            </a:r>
            <a:r>
              <a:rPr lang="pt-BR" sz="1000" dirty="0" err="1"/>
              <a:t>Stuttard</a:t>
            </a:r>
            <a:r>
              <a:rPr lang="pt-BR" sz="1000" dirty="0"/>
              <a:t> et al. PLOS </a:t>
            </a:r>
            <a:r>
              <a:rPr lang="pt-BR" sz="1000" dirty="0" err="1"/>
              <a:t>One</a:t>
            </a:r>
            <a:r>
              <a:rPr lang="pt-BR" sz="1000" dirty="0"/>
              <a:t> Medicine, 2018 </a:t>
            </a:r>
          </a:p>
        </p:txBody>
      </p:sp>
    </p:spTree>
    <p:extLst>
      <p:ext uri="{BB962C8B-B14F-4D97-AF65-F5344CB8AC3E}">
        <p14:creationId xmlns:p14="http://schemas.microsoft.com/office/powerpoint/2010/main" val="2359229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2087"/>
          </a:xfrm>
        </p:spPr>
        <p:txBody>
          <a:bodyPr>
            <a:noAutofit/>
          </a:bodyPr>
          <a:lstStyle/>
          <a:p>
            <a:pPr lvl="0"/>
            <a:r>
              <a:rPr lang="es-PE" sz="2400" dirty="0"/>
              <a:t>Oportunidades y desafíos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1560" y="987574"/>
            <a:ext cx="8064896" cy="3528393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100" dirty="0"/>
              <a:t>Grupo Técnico Asesor de OPS para sodio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100" dirty="0"/>
              <a:t>Proyecto regional de IDRC (Argentina, Brasil, Costa Rica, Paraguay, Perú)– metodologías de M&amp;E para la región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2100" dirty="0"/>
              <a:t>Composición de alimentos industrializados y artesanales.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2100" dirty="0"/>
              <a:t>Mercadeo social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2100" dirty="0"/>
              <a:t>Impacto económico y de salud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2100" dirty="0"/>
              <a:t>Impacto general de las políticas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s-PE" sz="2100" dirty="0"/>
          </a:p>
        </p:txBody>
      </p:sp>
    </p:spTree>
    <p:extLst>
      <p:ext uri="{BB962C8B-B14F-4D97-AF65-F5344CB8AC3E}">
        <p14:creationId xmlns:p14="http://schemas.microsoft.com/office/powerpoint/2010/main" val="2228012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2087"/>
          </a:xfrm>
        </p:spPr>
        <p:txBody>
          <a:bodyPr>
            <a:noAutofit/>
          </a:bodyPr>
          <a:lstStyle/>
          <a:p>
            <a:pPr lvl="0"/>
            <a:r>
              <a:rPr lang="es-PE" sz="2400" dirty="0"/>
              <a:t>Mensajes finales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1560" y="987574"/>
            <a:ext cx="8064896" cy="3528393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Tener evidencias clínicas, epidemiológicas, económicas y políticas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Crear un caso fuerte de política a partir de las informaciones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Evidencias: “más es más”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Comenzar con las informaciones existentes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Agregar dados regionales, </a:t>
            </a:r>
            <a:r>
              <a:rPr lang="es-ES" dirty="0" err="1"/>
              <a:t>proxies</a:t>
            </a:r>
            <a:r>
              <a:rPr lang="es-ES" dirty="0"/>
              <a:t>, premisas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Sistemas incrementales: siempre buscar agregar nuevos y mejores métodos, análisis, encuestas, investigaciones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Apoyo entre países, académicos y organismos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Aprovechar las oportunidades que se presentan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80800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2087"/>
          </a:xfrm>
        </p:spPr>
        <p:txBody>
          <a:bodyPr>
            <a:noAutofit/>
          </a:bodyPr>
          <a:lstStyle/>
          <a:p>
            <a:pPr lvl="0"/>
            <a:r>
              <a:rPr lang="es-PE" sz="2400" dirty="0"/>
              <a:t>Oportunidad – Jueves, 8 de junio de 2018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228A26-5945-4439-B0D0-C0A268676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3" y="1264585"/>
            <a:ext cx="2957116" cy="335503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7F62D56-35A0-468A-88B7-BD61862CBE6E}"/>
              </a:ext>
            </a:extLst>
          </p:cNvPr>
          <p:cNvSpPr txBox="1"/>
          <p:nvPr/>
        </p:nvSpPr>
        <p:spPr>
          <a:xfrm>
            <a:off x="827584" y="22837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Mañana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6676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2087"/>
          </a:xfrm>
        </p:spPr>
        <p:txBody>
          <a:bodyPr>
            <a:noAutofit/>
          </a:bodyPr>
          <a:lstStyle/>
          <a:p>
            <a:pPr lvl="0"/>
            <a:r>
              <a:rPr lang="es-PE" sz="2400" dirty="0"/>
              <a:t>Oportunidad – Jueves, 8 de junio de 2018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29569D-5A04-4450-A19B-7860AA32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086550"/>
            <a:ext cx="3604098" cy="36723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B7D58A3-6552-4A95-AB53-91AB12963914}"/>
              </a:ext>
            </a:extLst>
          </p:cNvPr>
          <p:cNvSpPr txBox="1"/>
          <p:nvPr/>
        </p:nvSpPr>
        <p:spPr>
          <a:xfrm>
            <a:off x="827584" y="22837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Tarde</a:t>
            </a:r>
          </a:p>
        </p:txBody>
      </p:sp>
    </p:spTree>
    <p:extLst>
      <p:ext uri="{BB962C8B-B14F-4D97-AF65-F5344CB8AC3E}">
        <p14:creationId xmlns:p14="http://schemas.microsoft.com/office/powerpoint/2010/main" val="164716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91048"/>
            <a:ext cx="8229600" cy="3268934"/>
          </a:xfrm>
        </p:spPr>
        <p:txBody>
          <a:bodyPr>
            <a:normAutofit fontScale="77500" lnSpcReduction="20000"/>
          </a:bodyPr>
          <a:lstStyle/>
          <a:p>
            <a:pPr algn="ctr"/>
            <a:endParaRPr lang="pt-BR" sz="2800" b="1" dirty="0">
              <a:latin typeface="+mj-lt"/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chemeClr val="tx1"/>
                </a:solidFill>
                <a:latin typeface="+mj-lt"/>
              </a:rPr>
              <a:t>MUCHAS GRACIAS</a:t>
            </a:r>
          </a:p>
          <a:p>
            <a:pPr marL="0" indent="0" algn="ctr">
              <a:buNone/>
            </a:pPr>
            <a:endParaRPr lang="pt-BR" sz="3600" b="1" dirty="0">
              <a:latin typeface="+mj-lt"/>
            </a:endParaRPr>
          </a:p>
          <a:p>
            <a:pPr marL="0" indent="0" algn="ctr">
              <a:buNone/>
            </a:pPr>
            <a:endParaRPr lang="pt-BR" sz="3600" b="1" dirty="0">
              <a:latin typeface="+mj-lt"/>
            </a:endParaRPr>
          </a:p>
          <a:p>
            <a:pPr marL="0" indent="0" algn="ctr">
              <a:buNone/>
            </a:pPr>
            <a:endParaRPr lang="pt-BR" sz="3600" b="1" dirty="0">
              <a:latin typeface="+mj-lt"/>
            </a:endParaRPr>
          </a:p>
          <a:p>
            <a:pPr marL="0" indent="0" algn="r">
              <a:buNone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Eduardo Nilson</a:t>
            </a:r>
          </a:p>
          <a:p>
            <a:pPr marL="0" indent="0" algn="r">
              <a:buNone/>
            </a:pPr>
            <a:r>
              <a:rPr lang="pt-BR" sz="2100" i="1" dirty="0" err="1">
                <a:solidFill>
                  <a:schemeClr val="tx1"/>
                </a:solidFill>
                <a:latin typeface="+mj-lt"/>
              </a:rPr>
              <a:t>Coordinación</a:t>
            </a:r>
            <a:r>
              <a:rPr lang="pt-BR" sz="2100" i="1" dirty="0">
                <a:solidFill>
                  <a:schemeClr val="tx1"/>
                </a:solidFill>
                <a:latin typeface="+mj-lt"/>
              </a:rPr>
              <a:t> General de </a:t>
            </a:r>
            <a:r>
              <a:rPr lang="pt-BR" sz="2100" i="1" dirty="0" err="1">
                <a:solidFill>
                  <a:schemeClr val="tx1"/>
                </a:solidFill>
                <a:latin typeface="+mj-lt"/>
              </a:rPr>
              <a:t>Alimentación</a:t>
            </a:r>
            <a:r>
              <a:rPr lang="pt-BR" sz="2100" i="1" dirty="0">
                <a:solidFill>
                  <a:schemeClr val="tx1"/>
                </a:solidFill>
                <a:latin typeface="+mj-lt"/>
              </a:rPr>
              <a:t> y </a:t>
            </a:r>
            <a:r>
              <a:rPr lang="pt-BR" sz="2100" i="1" dirty="0" err="1">
                <a:solidFill>
                  <a:schemeClr val="tx1"/>
                </a:solidFill>
                <a:latin typeface="+mj-lt"/>
              </a:rPr>
              <a:t>Nutrición</a:t>
            </a:r>
            <a:endParaRPr lang="pt-BR" sz="2100" i="1" dirty="0">
              <a:solidFill>
                <a:schemeClr val="tx1"/>
              </a:solidFill>
              <a:latin typeface="+mj-lt"/>
            </a:endParaRPr>
          </a:p>
          <a:p>
            <a:pPr marL="0" indent="0" algn="r">
              <a:buNone/>
            </a:pPr>
            <a:r>
              <a:rPr lang="pt-BR" sz="2100" i="1" dirty="0" err="1">
                <a:solidFill>
                  <a:schemeClr val="tx1"/>
                </a:solidFill>
                <a:latin typeface="+mj-lt"/>
              </a:rPr>
              <a:t>Ministerio</a:t>
            </a:r>
            <a:r>
              <a:rPr lang="pt-BR" sz="2100" i="1" dirty="0">
                <a:solidFill>
                  <a:schemeClr val="tx1"/>
                </a:solidFill>
                <a:latin typeface="+mj-lt"/>
              </a:rPr>
              <a:t> de </a:t>
            </a:r>
            <a:r>
              <a:rPr lang="pt-BR" sz="2100" i="1" dirty="0" err="1">
                <a:solidFill>
                  <a:schemeClr val="tx1"/>
                </a:solidFill>
                <a:latin typeface="+mj-lt"/>
              </a:rPr>
              <a:t>Salud</a:t>
            </a:r>
            <a:r>
              <a:rPr lang="pt-BR" sz="2100" i="1" dirty="0">
                <a:solidFill>
                  <a:schemeClr val="tx1"/>
                </a:solidFill>
                <a:latin typeface="+mj-lt"/>
              </a:rPr>
              <a:t>, Brasil</a:t>
            </a:r>
          </a:p>
          <a:p>
            <a:pPr marL="0" indent="0" algn="r">
              <a:buNone/>
            </a:pPr>
            <a:r>
              <a:rPr lang="pt-BR" sz="2100" i="1" dirty="0">
                <a:solidFill>
                  <a:schemeClr val="tx1"/>
                </a:solidFill>
                <a:latin typeface="+mj-lt"/>
              </a:rPr>
              <a:t>eduardo@saude.gov.br</a:t>
            </a:r>
          </a:p>
        </p:txBody>
      </p:sp>
    </p:spTree>
    <p:extLst>
      <p:ext uri="{BB962C8B-B14F-4D97-AF65-F5344CB8AC3E}">
        <p14:creationId xmlns:p14="http://schemas.microsoft.com/office/powerpoint/2010/main" val="5683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-12697"/>
            <a:ext cx="849694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Morbilidad - Prevalencias de hipertensión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07930" y="592473"/>
            <a:ext cx="648072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1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Presión arterial </a:t>
            </a:r>
            <a:r>
              <a:rPr lang="es-419" sz="21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tomada</a:t>
            </a:r>
            <a:r>
              <a:rPr lang="es-419" sz="21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X referida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419" sz="21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A171093-586B-414D-8277-72194C96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02" y="1131590"/>
            <a:ext cx="6831996" cy="4139918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232A1BC-9CB0-40E8-B253-3373D84796E4}"/>
              </a:ext>
            </a:extLst>
          </p:cNvPr>
          <p:cNvSpPr/>
          <p:nvPr/>
        </p:nvSpPr>
        <p:spPr>
          <a:xfrm>
            <a:off x="971600" y="2283718"/>
            <a:ext cx="7200800" cy="484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84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-12697"/>
            <a:ext cx="849694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Morbilidad - Prevalencias de hipertensión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67544" y="608424"/>
            <a:ext cx="648072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1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Presión arterial tomada X </a:t>
            </a:r>
            <a:r>
              <a:rPr lang="es-419" sz="2100" b="1" i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referida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419" sz="21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9932C95-23A3-4839-964D-0828B22B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36" y="943730"/>
            <a:ext cx="5227905" cy="4127763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87F673-F262-4705-947B-311920594EF9}"/>
              </a:ext>
            </a:extLst>
          </p:cNvPr>
          <p:cNvSpPr/>
          <p:nvPr/>
        </p:nvSpPr>
        <p:spPr>
          <a:xfrm>
            <a:off x="1619672" y="1324005"/>
            <a:ext cx="5772092" cy="4716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95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-12697"/>
            <a:ext cx="849694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Mortalidad - Muertes por hipertensión y CVD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520" y="555526"/>
            <a:ext cx="8496944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1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Estadísticas nacionales – sexo, edad, etnia, escolaridad, rendimientos 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419" sz="21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E986F7-B49D-45BD-B836-DB43C5D2A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073083"/>
            <a:ext cx="7236296" cy="40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-12697"/>
            <a:ext cx="849694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Mortalidad - Muertes por hipertensión y CVD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520" y="555526"/>
            <a:ext cx="8496944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1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Estadísticas nacionales – sexo, edad, etnia, escolaridad, rendimientos 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419" sz="21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E986F7-B49D-45BD-B836-DB43C5D2A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073083"/>
            <a:ext cx="7236296" cy="40704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95CACA-544F-44DB-B0E7-73210F0A4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563638"/>
            <a:ext cx="5497327" cy="239121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908AA1B-E7F0-40AD-9215-BB2561AC5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329097"/>
            <a:ext cx="5036454" cy="2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9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-12697"/>
            <a:ext cx="849694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419" sz="2700" b="1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Costos de la hipertensión y CVD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277634" y="465516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1560" y="617557"/>
            <a:ext cx="6894766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419" sz="2100" dirty="0">
                <a:solidFill>
                  <a:srgbClr val="2B3616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Costos directos: medicamentos, atención primaria y en la hospitalizaciones, del bolsillo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s-419" sz="2100" dirty="0">
              <a:solidFill>
                <a:srgbClr val="2B3616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7593284-D665-4391-ABA4-306161005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351018"/>
              </p:ext>
            </p:extLst>
          </p:nvPr>
        </p:nvGraphicFramePr>
        <p:xfrm>
          <a:off x="997462" y="1843618"/>
          <a:ext cx="7149075" cy="2981950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3853846">
                  <a:extLst>
                    <a:ext uri="{9D8B030D-6E8A-4147-A177-3AD203B41FA5}">
                      <a16:colId xmlns:a16="http://schemas.microsoft.com/office/drawing/2014/main" val="88937742"/>
                    </a:ext>
                  </a:extLst>
                </a:gridCol>
                <a:gridCol w="2006248">
                  <a:extLst>
                    <a:ext uri="{9D8B030D-6E8A-4147-A177-3AD203B41FA5}">
                      <a16:colId xmlns:a16="http://schemas.microsoft.com/office/drawing/2014/main" val="2267445875"/>
                    </a:ext>
                  </a:extLst>
                </a:gridCol>
                <a:gridCol w="1288981">
                  <a:extLst>
                    <a:ext uri="{9D8B030D-6E8A-4147-A177-3AD203B41FA5}">
                      <a16:colId xmlns:a16="http://schemas.microsoft.com/office/drawing/2014/main" val="223872336"/>
                    </a:ext>
                  </a:extLst>
                </a:gridCol>
              </a:tblGrid>
              <a:tr h="196874">
                <a:tc>
                  <a:txBody>
                    <a:bodyPr/>
                    <a:lstStyle/>
                    <a:p>
                      <a:pPr algn="l" fontAlgn="b"/>
                      <a:endParaRPr lang="es-419" sz="15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419" sz="1500" u="none" strike="noStrike" noProof="0">
                          <a:effectLst/>
                        </a:rPr>
                        <a:t>Costos de hospitalizaciiones (US dollars)</a:t>
                      </a:r>
                      <a:endParaRPr lang="es-419" sz="15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00969"/>
                  </a:ext>
                </a:extLst>
              </a:tr>
              <a:tr h="265167">
                <a:tc>
                  <a:txBody>
                    <a:bodyPr/>
                    <a:lstStyle/>
                    <a:p>
                      <a:pPr algn="l" fontAlgn="b"/>
                      <a:r>
                        <a:rPr lang="es-419" sz="1500" u="none" strike="noStrike" noProof="0">
                          <a:effectLst/>
                        </a:rPr>
                        <a:t>Causa de hospitalización</a:t>
                      </a:r>
                      <a:endParaRPr lang="es-419" sz="15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500" u="none" strike="noStrike" noProof="0">
                          <a:effectLst/>
                        </a:rPr>
                        <a:t>2008</a:t>
                      </a:r>
                      <a:endParaRPr lang="es-419" sz="15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500" u="none" strike="noStrike" noProof="0">
                          <a:effectLst/>
                        </a:rPr>
                        <a:t>2017</a:t>
                      </a:r>
                      <a:endParaRPr lang="es-419" sz="15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536085"/>
                  </a:ext>
                </a:extLst>
              </a:tr>
              <a:tr h="3117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500" u="none" strike="noStrike" noProof="0" dirty="0">
                          <a:effectLst/>
                        </a:rPr>
                        <a:t>Canceres</a:t>
                      </a:r>
                      <a:endParaRPr lang="es-419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u="none" strike="noStrike" noProof="0">
                          <a:effectLst/>
                        </a:rPr>
                        <a:t>128.924.989,35</a:t>
                      </a:r>
                      <a:endParaRPr lang="es-419" sz="15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u="none" strike="noStrike" noProof="0">
                          <a:effectLst/>
                        </a:rPr>
                        <a:t>323.566.978,25</a:t>
                      </a:r>
                      <a:endParaRPr lang="es-419" sz="15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1688404"/>
                  </a:ext>
                </a:extLst>
              </a:tr>
              <a:tr h="3117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500" u="none" strike="noStrike" noProof="0" dirty="0">
                          <a:effectLst/>
                        </a:rPr>
                        <a:t>Diabetes mellitus</a:t>
                      </a:r>
                      <a:endParaRPr lang="es-419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u="none" strike="noStrike" noProof="0">
                          <a:effectLst/>
                        </a:rPr>
                        <a:t>13.663.361,38</a:t>
                      </a:r>
                      <a:endParaRPr lang="es-419" sz="15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u="none" strike="noStrike" noProof="0">
                          <a:effectLst/>
                        </a:rPr>
                        <a:t>18.445.826,23</a:t>
                      </a:r>
                      <a:endParaRPr lang="es-419" sz="15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691933"/>
                  </a:ext>
                </a:extLst>
              </a:tr>
              <a:tr h="3117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500" u="none" strike="noStrike" noProof="0" dirty="0">
                          <a:effectLst/>
                        </a:rPr>
                        <a:t>Obesidad</a:t>
                      </a:r>
                      <a:endParaRPr lang="es-419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u="none" strike="noStrike" noProof="0">
                          <a:effectLst/>
                        </a:rPr>
                        <a:t>3.672.398,49</a:t>
                      </a:r>
                      <a:endParaRPr lang="es-419" sz="15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u="none" strike="noStrike" noProof="0">
                          <a:effectLst/>
                        </a:rPr>
                        <a:t>14.502.603,13</a:t>
                      </a:r>
                      <a:endParaRPr lang="es-419" sz="15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8965320"/>
                  </a:ext>
                </a:extLst>
              </a:tr>
              <a:tr h="3117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500" b="1" i="1" u="none" strike="noStrike" noProof="0" dirty="0">
                          <a:effectLst/>
                        </a:rPr>
                        <a:t>Hipertensión</a:t>
                      </a:r>
                      <a:endParaRPr lang="es-419" sz="1500" b="1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b="1" i="1" u="none" strike="noStrike" noProof="0">
                          <a:effectLst/>
                        </a:rPr>
                        <a:t>10.393.520,95</a:t>
                      </a:r>
                      <a:endParaRPr lang="es-419" sz="1500" b="1" i="1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b="1" i="1" u="none" strike="noStrike" noProof="0">
                          <a:effectLst/>
                        </a:rPr>
                        <a:t>6.938.773,68</a:t>
                      </a:r>
                      <a:endParaRPr lang="es-419" sz="1500" b="1" i="1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2851967"/>
                  </a:ext>
                </a:extLst>
              </a:tr>
              <a:tr h="3117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500" b="1" i="1" u="none" strike="noStrike" noProof="0" dirty="0">
                          <a:effectLst/>
                        </a:rPr>
                        <a:t>Enfermedades </a:t>
                      </a:r>
                      <a:r>
                        <a:rPr lang="es-419" sz="1500" b="1" i="1" u="none" strike="noStrike" noProof="0" dirty="0" err="1">
                          <a:effectLst/>
                        </a:rPr>
                        <a:t>coronarianas</a:t>
                      </a:r>
                      <a:endParaRPr lang="es-419" sz="1500" b="1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b="1" i="1" u="none" strike="noStrike" noProof="0" dirty="0">
                          <a:effectLst/>
                        </a:rPr>
                        <a:t>125.621.759,29</a:t>
                      </a:r>
                      <a:endParaRPr lang="es-419" sz="1500" b="1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b="1" i="1" u="none" strike="noStrike" noProof="0" dirty="0">
                          <a:effectLst/>
                        </a:rPr>
                        <a:t>235.667.639,90</a:t>
                      </a:r>
                      <a:endParaRPr lang="es-419" sz="1500" b="1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6341446"/>
                  </a:ext>
                </a:extLst>
              </a:tr>
              <a:tr h="3117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500" b="1" i="1" u="none" strike="noStrike" noProof="0" dirty="0">
                          <a:effectLst/>
                        </a:rPr>
                        <a:t>Accidente vascular cerebral</a:t>
                      </a:r>
                      <a:endParaRPr lang="es-419" sz="1500" b="1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b="1" i="1" u="none" strike="noStrike" noProof="0" dirty="0">
                          <a:effectLst/>
                        </a:rPr>
                        <a:t>57.353.315,63</a:t>
                      </a:r>
                      <a:endParaRPr lang="es-419" sz="1500" b="1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b="1" i="1" u="none" strike="noStrike" noProof="0" dirty="0">
                          <a:effectLst/>
                        </a:rPr>
                        <a:t>79.628.153,69</a:t>
                      </a:r>
                      <a:endParaRPr lang="es-419" sz="1500" b="1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1130304"/>
                  </a:ext>
                </a:extLst>
              </a:tr>
              <a:tr h="298894">
                <a:tc>
                  <a:txBody>
                    <a:bodyPr/>
                    <a:lstStyle/>
                    <a:p>
                      <a:pPr algn="l" fontAlgn="b"/>
                      <a:r>
                        <a:rPr lang="es-419" sz="1500" u="none" strike="noStrike" noProof="0" dirty="0">
                          <a:effectLst/>
                        </a:rPr>
                        <a:t>Enfermedades respiratorias crónicas</a:t>
                      </a:r>
                      <a:endParaRPr lang="es-419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u="none" strike="noStrike" noProof="0">
                          <a:effectLst/>
                        </a:rPr>
                        <a:t>39.614.527,74</a:t>
                      </a:r>
                      <a:endParaRPr lang="es-419" sz="15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u="none" strike="noStrike" noProof="0">
                          <a:effectLst/>
                        </a:rPr>
                        <a:t>31.285.462,08</a:t>
                      </a:r>
                      <a:endParaRPr lang="es-419" sz="15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1679528"/>
                  </a:ext>
                </a:extLst>
              </a:tr>
              <a:tr h="3117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500" u="none" strike="noStrike" noProof="0" dirty="0">
                          <a:effectLst/>
                        </a:rPr>
                        <a:t>TOTAL</a:t>
                      </a:r>
                      <a:endParaRPr lang="es-419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b="1" i="1" u="none" strike="noStrike" noProof="0">
                          <a:effectLst/>
                        </a:rPr>
                        <a:t>379.243.872,83</a:t>
                      </a:r>
                      <a:endParaRPr lang="es-419" sz="1500" b="1" i="1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500" b="1" i="1" u="none" strike="noStrike" noProof="0" dirty="0">
                          <a:effectLst/>
                        </a:rPr>
                        <a:t>692.665.429,22</a:t>
                      </a:r>
                      <a:endParaRPr lang="es-419" sz="1500" b="1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7087885"/>
                  </a:ext>
                </a:extLst>
              </a:tr>
            </a:tbl>
          </a:graphicData>
        </a:graphic>
      </p:graphicFrame>
      <p:sp>
        <p:nvSpPr>
          <p:cNvPr id="7" name="Rectangle 124">
            <a:extLst>
              <a:ext uri="{FF2B5EF4-FFF2-40B4-BE49-F238E27FC236}">
                <a16:creationId xmlns:a16="http://schemas.microsoft.com/office/drawing/2014/main" id="{BD61296F-B7FA-49EC-9D04-BDC6694B0F1D}"/>
              </a:ext>
            </a:extLst>
          </p:cNvPr>
          <p:cNvSpPr/>
          <p:nvPr/>
        </p:nvSpPr>
        <p:spPr>
          <a:xfrm>
            <a:off x="4985974" y="1143464"/>
            <a:ext cx="3841238" cy="6564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/>
              <a:t>Costos de </a:t>
            </a:r>
            <a:r>
              <a:rPr lang="es-419" b="1" dirty="0" err="1"/>
              <a:t>hospitalizciones</a:t>
            </a:r>
            <a:r>
              <a:rPr lang="es-419" b="1" dirty="0"/>
              <a:t> de 3.4 </a:t>
            </a:r>
            <a:r>
              <a:rPr lang="es-419" b="1" dirty="0" err="1"/>
              <a:t>Billion</a:t>
            </a:r>
            <a:r>
              <a:rPr lang="es-419" b="1" dirty="0"/>
              <a:t> US </a:t>
            </a:r>
            <a:r>
              <a:rPr lang="es-419" b="1" dirty="0" err="1"/>
              <a:t>dollars</a:t>
            </a:r>
            <a:r>
              <a:rPr lang="es-419" b="1" dirty="0"/>
              <a:t>/</a:t>
            </a:r>
            <a:r>
              <a:rPr lang="es-419" b="1" dirty="0" err="1"/>
              <a:t>year</a:t>
            </a:r>
            <a:r>
              <a:rPr lang="es-419" b="1" dirty="0"/>
              <a:t> con </a:t>
            </a:r>
            <a:r>
              <a:rPr lang="es-419" b="1" dirty="0" err="1"/>
              <a:t>ENTs</a:t>
            </a:r>
            <a:endParaRPr lang="es-419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FF64B48-9E66-456C-A137-71B3510C099C}"/>
              </a:ext>
            </a:extLst>
          </p:cNvPr>
          <p:cNvSpPr txBox="1"/>
          <p:nvPr/>
        </p:nvSpPr>
        <p:spPr>
          <a:xfrm>
            <a:off x="3563888" y="486927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Fuente: Sistemas de </a:t>
            </a:r>
            <a:r>
              <a:rPr lang="pt-BR" dirty="0" err="1"/>
              <a:t>Informaciones</a:t>
            </a:r>
            <a:r>
              <a:rPr lang="pt-BR" dirty="0"/>
              <a:t> Hospitalares</a:t>
            </a:r>
          </a:p>
        </p:txBody>
      </p:sp>
    </p:spTree>
    <p:extLst>
      <p:ext uri="{BB962C8B-B14F-4D97-AF65-F5344CB8AC3E}">
        <p14:creationId xmlns:p14="http://schemas.microsoft.com/office/powerpoint/2010/main" val="2208260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C1"/>
      </a:accent1>
      <a:accent2>
        <a:srgbClr val="C02323"/>
      </a:accent2>
      <a:accent3>
        <a:srgbClr val="9BBB59"/>
      </a:accent3>
      <a:accent4>
        <a:srgbClr val="8064A2"/>
      </a:accent4>
      <a:accent5>
        <a:srgbClr val="20C4AF"/>
      </a:accent5>
      <a:accent6>
        <a:srgbClr val="FFA200"/>
      </a:accent6>
      <a:hlink>
        <a:srgbClr val="00ACC1"/>
      </a:hlink>
      <a:folHlink>
        <a:srgbClr val="FFD81D"/>
      </a:folHlink>
    </a:clrScheme>
    <a:fontScheme name="Personalizada 2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2874</Words>
  <Application>Microsoft Office PowerPoint</Application>
  <PresentationFormat>Apresentação na tela (16:9)</PresentationFormat>
  <Paragraphs>697</Paragraphs>
  <Slides>48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48</vt:i4>
      </vt:variant>
    </vt:vector>
  </HeadingPairs>
  <TitlesOfParts>
    <vt:vector size="57" baseType="lpstr">
      <vt:lpstr>ＭＳ Ｐゴシック</vt:lpstr>
      <vt:lpstr>Arial</vt:lpstr>
      <vt:lpstr>Calibri</vt:lpstr>
      <vt:lpstr>Tahoma</vt:lpstr>
      <vt:lpstr>Times New Roman</vt:lpstr>
      <vt:lpstr>Tw Cen MT</vt:lpstr>
      <vt:lpstr>Wingdings</vt:lpstr>
      <vt:lpstr>Tema do Office</vt:lpstr>
      <vt:lpstr>1_Tema do Office</vt:lpstr>
      <vt:lpstr>Apresentação do PowerPoint</vt:lpstr>
      <vt:lpstr>Vigilancia y evaluación delas estrategias de reducción de sodio</vt:lpstr>
      <vt:lpstr>Para construir una política de reducción:</vt:lpstr>
      <vt:lpstr>Para estimar los impactos y resultados de las políticas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Evaluación directa - excreción urinaria – Spot y 24h</vt:lpstr>
      <vt:lpstr>Estimativas indirectas de consumo de sodio (dieta)</vt:lpstr>
      <vt:lpstr>Ejemplos de estimativas indirectas</vt:lpstr>
      <vt:lpstr>Apresentação do PowerPoint</vt:lpstr>
      <vt:lpstr>Evaluación del consumo excesivo de nutrientes críticos 2008-09, Brasil</vt:lpstr>
      <vt:lpstr>Vigilancia de ingesta de sal/sodio</vt:lpstr>
      <vt:lpstr>Apresentação do PowerPoint</vt:lpstr>
      <vt:lpstr>Brasil - Fuentes de sodio en a dieta (%)</vt:lpstr>
      <vt:lpstr>Costa Rica - Fuentes de sodio en a dieta (%)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Referencias internacionales para metas de reducción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Nuevos pasos – estimar y evaluar los impactos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Modelajes por microsimulación – IMPACT NCD</vt:lpstr>
      <vt:lpstr>Oportunidades y desafíos</vt:lpstr>
      <vt:lpstr>Mensajes finales</vt:lpstr>
      <vt:lpstr>Oportunidad – Jueves, 8 de junio de 2018</vt:lpstr>
      <vt:lpstr>Oportunidad – Jueves, 8 de junio de 2018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FSB - Tatiana Rodrigues Teles Araujo</dc:creator>
  <cp:lastModifiedBy>Eduardo Nilson</cp:lastModifiedBy>
  <cp:revision>249</cp:revision>
  <cp:lastPrinted>2018-04-26T16:29:33Z</cp:lastPrinted>
  <dcterms:created xsi:type="dcterms:W3CDTF">2017-03-09T18:52:33Z</dcterms:created>
  <dcterms:modified xsi:type="dcterms:W3CDTF">2018-11-23T14:53:58Z</dcterms:modified>
</cp:coreProperties>
</file>