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98" r:id="rId4"/>
    <p:sldId id="260" r:id="rId5"/>
    <p:sldId id="261" r:id="rId6"/>
    <p:sldId id="262" r:id="rId7"/>
    <p:sldId id="264" r:id="rId8"/>
    <p:sldId id="265" r:id="rId9"/>
    <p:sldId id="266" r:id="rId10"/>
    <p:sldId id="300" r:id="rId11"/>
    <p:sldId id="299" r:id="rId12"/>
    <p:sldId id="267" r:id="rId13"/>
    <p:sldId id="263" r:id="rId14"/>
    <p:sldId id="278" r:id="rId15"/>
    <p:sldId id="279" r:id="rId16"/>
    <p:sldId id="268" r:id="rId17"/>
    <p:sldId id="269" r:id="rId18"/>
    <p:sldId id="270" r:id="rId19"/>
    <p:sldId id="271" r:id="rId20"/>
    <p:sldId id="273" r:id="rId21"/>
    <p:sldId id="274" r:id="rId22"/>
    <p:sldId id="275"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78" y="-6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64780E-9C04-421D-8163-5EB367BB26DA}" type="doc">
      <dgm:prSet loTypeId="urn:microsoft.com/office/officeart/2005/8/layout/radial6" loCatId="relationship" qsTypeId="urn:microsoft.com/office/officeart/2005/8/quickstyle/simple5" qsCatId="simple" csTypeId="urn:microsoft.com/office/officeart/2005/8/colors/colorful1" csCatId="colorful" phldr="1"/>
      <dgm:spPr/>
      <dgm:t>
        <a:bodyPr/>
        <a:lstStyle/>
        <a:p>
          <a:endParaRPr lang="es-PA"/>
        </a:p>
      </dgm:t>
    </dgm:pt>
    <dgm:pt modelId="{AFD84E8B-E581-4B4C-8E34-D477F47ED6E0}">
      <dgm:prSet phldrT="[Texto]"/>
      <dgm:spPr>
        <a:gradFill rotWithShape="0">
          <a:gsLst>
            <a:gs pos="0">
              <a:schemeClr val="accent1">
                <a:hueOff val="0"/>
                <a:satOff val="0"/>
                <a:lumOff val="0"/>
                <a:alphaOff val="0"/>
                <a:satMod val="103000"/>
                <a:lumMod val="102000"/>
                <a:tint val="94000"/>
              </a:schemeClr>
            </a:gs>
            <a:gs pos="50000">
              <a:srgbClr val="0070C0"/>
            </a:gs>
            <a:gs pos="100000">
              <a:srgbClr val="0070C0"/>
            </a:gs>
          </a:gsLst>
        </a:gradFill>
      </dgm:spPr>
      <dgm:t>
        <a:bodyPr/>
        <a:lstStyle/>
        <a:p>
          <a:r>
            <a:rPr lang="es-PA" b="1" dirty="0" smtClean="0">
              <a:ln>
                <a:solidFill>
                  <a:schemeClr val="bg1">
                    <a:lumMod val="50000"/>
                  </a:schemeClr>
                </a:solidFill>
              </a:ln>
              <a:effectLst>
                <a:outerShdw blurRad="38100" dist="38100" dir="2700000" algn="tl">
                  <a:srgbClr val="000000">
                    <a:alpha val="43137"/>
                  </a:srgbClr>
                </a:outerShdw>
              </a:effectLst>
              <a:latin typeface="Arial Black" pitchFamily="34" charset="0"/>
            </a:rPr>
            <a:t>EVALUACIÓN DEL DESEMPEÑO </a:t>
          </a:r>
          <a:endParaRPr lang="es-PA" b="1" dirty="0">
            <a:ln>
              <a:solidFill>
                <a:schemeClr val="bg1">
                  <a:lumMod val="50000"/>
                </a:schemeClr>
              </a:solidFill>
            </a:ln>
            <a:effectLst>
              <a:outerShdw blurRad="38100" dist="38100" dir="2700000" algn="tl">
                <a:srgbClr val="000000">
                  <a:alpha val="43137"/>
                </a:srgbClr>
              </a:outerShdw>
            </a:effectLst>
            <a:latin typeface="Arial Black" pitchFamily="34" charset="0"/>
          </a:endParaRPr>
        </a:p>
      </dgm:t>
    </dgm:pt>
    <dgm:pt modelId="{C345104F-77B1-44BD-9E5F-F0F25B695033}" type="parTrans" cxnId="{ED5C0B52-0159-4FCE-8473-2907BC2F4F84}">
      <dgm:prSet/>
      <dgm:spPr/>
      <dgm:t>
        <a:bodyPr/>
        <a:lstStyle/>
        <a:p>
          <a:endParaRPr lang="es-PA"/>
        </a:p>
      </dgm:t>
    </dgm:pt>
    <dgm:pt modelId="{DC730663-3CD6-4BCD-A4EF-9AF63FF49E3E}" type="sibTrans" cxnId="{ED5C0B52-0159-4FCE-8473-2907BC2F4F84}">
      <dgm:prSet/>
      <dgm:spPr/>
      <dgm:t>
        <a:bodyPr/>
        <a:lstStyle/>
        <a:p>
          <a:endParaRPr lang="es-PA"/>
        </a:p>
      </dgm:t>
    </dgm:pt>
    <dgm:pt modelId="{761BE876-075D-4D27-980F-21624D3E5731}">
      <dgm:prSet phldrT="[Texto]" custT="1"/>
      <dgm:spPr>
        <a:gradFill rotWithShape="0">
          <a:gsLst>
            <a:gs pos="0">
              <a:srgbClr val="CCFFCC"/>
            </a:gs>
            <a:gs pos="50000">
              <a:srgbClr val="92D050"/>
            </a:gs>
            <a:gs pos="100000">
              <a:schemeClr val="accent2">
                <a:hueOff val="0"/>
                <a:satOff val="0"/>
                <a:lumOff val="0"/>
                <a:alphaOff val="0"/>
                <a:lumMod val="99000"/>
                <a:satMod val="120000"/>
                <a:shade val="78000"/>
              </a:schemeClr>
            </a:gs>
          </a:gsLst>
        </a:gradFill>
      </dgm:spPr>
      <dgm:t>
        <a:bodyPr/>
        <a:lstStyle/>
        <a:p>
          <a:r>
            <a:rPr lang="es-PA" sz="1600" dirty="0" smtClean="0">
              <a:ln>
                <a:solidFill>
                  <a:schemeClr val="bg1"/>
                </a:solidFill>
              </a:ln>
              <a:latin typeface="Arial Black" pitchFamily="34" charset="0"/>
            </a:rPr>
            <a:t>DIGECA</a:t>
          </a:r>
          <a:endParaRPr lang="es-PA" sz="1600" dirty="0">
            <a:ln>
              <a:solidFill>
                <a:schemeClr val="bg1"/>
              </a:solidFill>
            </a:ln>
            <a:latin typeface="Arial Black" pitchFamily="34" charset="0"/>
          </a:endParaRPr>
        </a:p>
      </dgm:t>
    </dgm:pt>
    <dgm:pt modelId="{AE5C551A-091E-4E5A-AF1A-1365147C1DAD}" type="parTrans" cxnId="{C89BCA4C-FFFE-488F-9E63-B50D59F6C06F}">
      <dgm:prSet/>
      <dgm:spPr/>
      <dgm:t>
        <a:bodyPr/>
        <a:lstStyle/>
        <a:p>
          <a:endParaRPr lang="es-PA"/>
        </a:p>
      </dgm:t>
    </dgm:pt>
    <dgm:pt modelId="{B23A3D47-DCC7-4F50-9C5F-A621ADF43B46}" type="sibTrans" cxnId="{C89BCA4C-FFFE-488F-9E63-B50D59F6C06F}">
      <dgm:prSet/>
      <dgm:spPr/>
      <dgm:t>
        <a:bodyPr/>
        <a:lstStyle/>
        <a:p>
          <a:endParaRPr lang="es-PA"/>
        </a:p>
      </dgm:t>
    </dgm:pt>
    <dgm:pt modelId="{CC4A6E4D-3A50-4808-A1AE-080FE32947C6}">
      <dgm:prSet phldrT="[Texto]" custT="1"/>
      <dgm:spPr>
        <a:gradFill rotWithShape="0">
          <a:gsLst>
            <a:gs pos="0">
              <a:srgbClr val="FFFF00"/>
            </a:gs>
            <a:gs pos="50000">
              <a:srgbClr val="FFFF00"/>
            </a:gs>
            <a:gs pos="81000">
              <a:schemeClr val="accent3">
                <a:hueOff val="0"/>
                <a:satOff val="0"/>
                <a:lumOff val="0"/>
                <a:alphaOff val="0"/>
                <a:lumMod val="99000"/>
                <a:satMod val="120000"/>
                <a:shade val="78000"/>
              </a:schemeClr>
            </a:gs>
          </a:gsLst>
        </a:gradFill>
      </dgm:spPr>
      <dgm:t>
        <a:bodyPr/>
        <a:lstStyle/>
        <a:p>
          <a:r>
            <a:rPr lang="es-PA" sz="1600" dirty="0" smtClean="0">
              <a:ln>
                <a:solidFill>
                  <a:schemeClr val="bg1"/>
                </a:solidFill>
              </a:ln>
              <a:latin typeface="Arial Black" pitchFamily="34" charset="0"/>
            </a:rPr>
            <a:t>OIRH</a:t>
          </a:r>
          <a:endParaRPr lang="es-PA" sz="1600" dirty="0">
            <a:ln>
              <a:solidFill>
                <a:schemeClr val="bg1"/>
              </a:solidFill>
            </a:ln>
            <a:latin typeface="Arial Black" pitchFamily="34" charset="0"/>
          </a:endParaRPr>
        </a:p>
      </dgm:t>
    </dgm:pt>
    <dgm:pt modelId="{00C8099A-1A5C-466B-A795-C9BD6A774F29}" type="parTrans" cxnId="{D3C3BF55-21F6-4358-9788-BD7A381CCA48}">
      <dgm:prSet/>
      <dgm:spPr/>
      <dgm:t>
        <a:bodyPr/>
        <a:lstStyle/>
        <a:p>
          <a:endParaRPr lang="es-PA"/>
        </a:p>
      </dgm:t>
    </dgm:pt>
    <dgm:pt modelId="{EA484B42-E122-4AB0-9649-AD844F91BF78}" type="sibTrans" cxnId="{D3C3BF55-21F6-4358-9788-BD7A381CCA48}">
      <dgm:prSet/>
      <dgm:spPr/>
      <dgm:t>
        <a:bodyPr/>
        <a:lstStyle/>
        <a:p>
          <a:endParaRPr lang="es-PA"/>
        </a:p>
      </dgm:t>
    </dgm:pt>
    <dgm:pt modelId="{3E5AF959-28AD-47A5-B618-165EBA5A1E99}">
      <dgm:prSet phldrT="[Texto]"/>
      <dgm:spPr>
        <a:gradFill rotWithShape="0">
          <a:gsLst>
            <a:gs pos="0">
              <a:schemeClr val="bg2">
                <a:lumMod val="50000"/>
                <a:lumOff val="50000"/>
              </a:schemeClr>
            </a:gs>
            <a:gs pos="50000">
              <a:srgbClr val="002060"/>
            </a:gs>
            <a:gs pos="100000">
              <a:srgbClr val="002060"/>
            </a:gs>
          </a:gsLst>
        </a:gradFill>
      </dgm:spPr>
      <dgm:t>
        <a:bodyPr/>
        <a:lstStyle/>
        <a:p>
          <a:r>
            <a:rPr lang="es-PA" dirty="0" smtClean="0">
              <a:ln>
                <a:solidFill>
                  <a:schemeClr val="bg1"/>
                </a:solidFill>
              </a:ln>
              <a:latin typeface="Arial Black" pitchFamily="34" charset="0"/>
            </a:rPr>
            <a:t>SUPERIOR INMEDIATO DEL EVALUADOR</a:t>
          </a:r>
          <a:endParaRPr lang="es-PA" dirty="0">
            <a:ln>
              <a:solidFill>
                <a:schemeClr val="bg1"/>
              </a:solidFill>
            </a:ln>
            <a:latin typeface="Arial Black" pitchFamily="34" charset="0"/>
          </a:endParaRPr>
        </a:p>
      </dgm:t>
    </dgm:pt>
    <dgm:pt modelId="{2AADE229-9CBB-4032-A9DB-43D964392D24}" type="parTrans" cxnId="{592E4AAB-B399-4EC1-999D-A7E28B06D3CC}">
      <dgm:prSet/>
      <dgm:spPr/>
      <dgm:t>
        <a:bodyPr/>
        <a:lstStyle/>
        <a:p>
          <a:endParaRPr lang="es-PA"/>
        </a:p>
      </dgm:t>
    </dgm:pt>
    <dgm:pt modelId="{6582174F-4A38-4E39-95DA-74841EF6556C}" type="sibTrans" cxnId="{592E4AAB-B399-4EC1-999D-A7E28B06D3CC}">
      <dgm:prSet/>
      <dgm:spPr/>
      <dgm:t>
        <a:bodyPr/>
        <a:lstStyle/>
        <a:p>
          <a:endParaRPr lang="es-PA"/>
        </a:p>
      </dgm:t>
    </dgm:pt>
    <dgm:pt modelId="{3780BBF8-13CA-46CC-B4F2-AC0CEA704C28}">
      <dgm:prSet phldrT="[Texto]" custT="1"/>
      <dgm:spPr>
        <a:gradFill rotWithShape="0">
          <a:gsLst>
            <a:gs pos="0">
              <a:srgbClr val="FFCC00"/>
            </a:gs>
            <a:gs pos="0">
              <a:srgbClr val="FFCCCC"/>
            </a:gs>
            <a:gs pos="100000">
              <a:srgbClr val="FF0000"/>
            </a:gs>
          </a:gsLst>
        </a:gradFill>
      </dgm:spPr>
      <dgm:t>
        <a:bodyPr/>
        <a:lstStyle/>
        <a:p>
          <a:r>
            <a:rPr lang="es-PA" sz="1200" dirty="0" smtClean="0">
              <a:ln>
                <a:solidFill>
                  <a:schemeClr val="bg1"/>
                </a:solidFill>
              </a:ln>
              <a:latin typeface="Arial Black" pitchFamily="34" charset="0"/>
            </a:rPr>
            <a:t>SERVIDOR PÚBLICO</a:t>
          </a:r>
          <a:endParaRPr lang="es-PA" sz="1200" dirty="0">
            <a:ln>
              <a:solidFill>
                <a:schemeClr val="bg1"/>
              </a:solidFill>
            </a:ln>
            <a:latin typeface="Arial Black" pitchFamily="34" charset="0"/>
          </a:endParaRPr>
        </a:p>
      </dgm:t>
    </dgm:pt>
    <dgm:pt modelId="{10304A70-6B3E-4D13-A5E5-566BC9825684}" type="parTrans" cxnId="{533C3EE4-AAF6-4D55-847B-5631033B1442}">
      <dgm:prSet/>
      <dgm:spPr/>
      <dgm:t>
        <a:bodyPr/>
        <a:lstStyle/>
        <a:p>
          <a:endParaRPr lang="es-PA"/>
        </a:p>
      </dgm:t>
    </dgm:pt>
    <dgm:pt modelId="{78C17CA5-27F2-4ADC-BAA8-11FCF3D5CB91}" type="sibTrans" cxnId="{533C3EE4-AAF6-4D55-847B-5631033B1442}">
      <dgm:prSet/>
      <dgm:spPr>
        <a:gradFill rotWithShape="0">
          <a:gsLst>
            <a:gs pos="0">
              <a:srgbClr val="FFCC00"/>
            </a:gs>
            <a:gs pos="80000">
              <a:srgbClr val="FFCC00"/>
            </a:gs>
            <a:gs pos="100000">
              <a:srgbClr val="FFFF00"/>
            </a:gs>
          </a:gsLst>
        </a:gradFill>
      </dgm:spPr>
      <dgm:t>
        <a:bodyPr/>
        <a:lstStyle/>
        <a:p>
          <a:endParaRPr lang="es-PA"/>
        </a:p>
      </dgm:t>
    </dgm:pt>
    <dgm:pt modelId="{31AF13D5-41E3-4960-916C-A6F7844EAF13}">
      <dgm:prSet phldrT="[Texto]" custT="1"/>
      <dgm:spPr>
        <a:gradFill rotWithShape="0">
          <a:gsLst>
            <a:gs pos="0">
              <a:srgbClr val="FFCCFF"/>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gradFill>
      </dgm:spPr>
      <dgm:t>
        <a:bodyPr/>
        <a:lstStyle/>
        <a:p>
          <a:r>
            <a:rPr lang="es-PA" sz="1100" dirty="0" smtClean="0">
              <a:ln>
                <a:solidFill>
                  <a:schemeClr val="bg1"/>
                </a:solidFill>
              </a:ln>
              <a:latin typeface="Arial Black" pitchFamily="34" charset="0"/>
            </a:rPr>
            <a:t>DIRECTORES DE UNIDADES ADMINIST.</a:t>
          </a:r>
          <a:endParaRPr lang="es-PA" sz="1100" dirty="0">
            <a:ln>
              <a:solidFill>
                <a:schemeClr val="bg1"/>
              </a:solidFill>
            </a:ln>
            <a:latin typeface="Arial Black" pitchFamily="34" charset="0"/>
          </a:endParaRPr>
        </a:p>
      </dgm:t>
    </dgm:pt>
    <dgm:pt modelId="{8EB9ADBD-1AD7-4642-9425-0150CE4D7546}" type="parTrans" cxnId="{38F39E4E-8956-4F9C-866F-5B981A4E23A6}">
      <dgm:prSet/>
      <dgm:spPr/>
      <dgm:t>
        <a:bodyPr/>
        <a:lstStyle/>
        <a:p>
          <a:endParaRPr lang="es-PA"/>
        </a:p>
      </dgm:t>
    </dgm:pt>
    <dgm:pt modelId="{037E89ED-724E-4EB9-85E4-2AABD0DD40B1}" type="sibTrans" cxnId="{38F39E4E-8956-4F9C-866F-5B981A4E23A6}">
      <dgm:prSet/>
      <dgm:spPr/>
      <dgm:t>
        <a:bodyPr/>
        <a:lstStyle/>
        <a:p>
          <a:endParaRPr lang="es-PA"/>
        </a:p>
      </dgm:t>
    </dgm:pt>
    <dgm:pt modelId="{C4FCD8A2-CF99-4116-94B7-A5A001E97511}">
      <dgm:prSet phldrT="[Texto]"/>
      <dgm:spPr>
        <a:gradFill rotWithShape="0">
          <a:gsLst>
            <a:gs pos="0">
              <a:srgbClr val="FDA07B"/>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gradFill>
      </dgm:spPr>
      <dgm:t>
        <a:bodyPr/>
        <a:lstStyle/>
        <a:p>
          <a:r>
            <a:rPr lang="es-PA" dirty="0" smtClean="0">
              <a:ln>
                <a:solidFill>
                  <a:schemeClr val="bg1"/>
                </a:solidFill>
              </a:ln>
              <a:latin typeface="Arial Black" pitchFamily="34" charset="0"/>
            </a:rPr>
            <a:t>EVALUADOR O SUPERIOR JERÁRQUICO INMEDIATO</a:t>
          </a:r>
          <a:endParaRPr lang="es-PA" dirty="0">
            <a:ln>
              <a:solidFill>
                <a:schemeClr val="bg1"/>
              </a:solidFill>
            </a:ln>
            <a:latin typeface="Arial Black" pitchFamily="34" charset="0"/>
          </a:endParaRPr>
        </a:p>
      </dgm:t>
    </dgm:pt>
    <dgm:pt modelId="{1FDA0CEC-8B8A-4D37-807C-23BAB2DF6B99}" type="parTrans" cxnId="{CA9D0800-76DE-400A-8513-C20EB1C9410F}">
      <dgm:prSet/>
      <dgm:spPr/>
      <dgm:t>
        <a:bodyPr/>
        <a:lstStyle/>
        <a:p>
          <a:endParaRPr lang="es-PA"/>
        </a:p>
      </dgm:t>
    </dgm:pt>
    <dgm:pt modelId="{B8F3CC2B-BC11-4A72-A9A8-C335B1ADD442}" type="sibTrans" cxnId="{CA9D0800-76DE-400A-8513-C20EB1C9410F}">
      <dgm:prSet/>
      <dgm:spPr/>
      <dgm:t>
        <a:bodyPr/>
        <a:lstStyle/>
        <a:p>
          <a:endParaRPr lang="es-PA"/>
        </a:p>
      </dgm:t>
    </dgm:pt>
    <dgm:pt modelId="{05780C2D-7D93-4D52-A0FF-962645D08E9A}" type="pres">
      <dgm:prSet presAssocID="{AF64780E-9C04-421D-8163-5EB367BB26DA}" presName="Name0" presStyleCnt="0">
        <dgm:presLayoutVars>
          <dgm:chMax val="1"/>
          <dgm:dir/>
          <dgm:animLvl val="ctr"/>
          <dgm:resizeHandles val="exact"/>
        </dgm:presLayoutVars>
      </dgm:prSet>
      <dgm:spPr/>
      <dgm:t>
        <a:bodyPr/>
        <a:lstStyle/>
        <a:p>
          <a:endParaRPr lang="es-PA"/>
        </a:p>
      </dgm:t>
    </dgm:pt>
    <dgm:pt modelId="{B97E155A-E06E-4D3E-BD63-341A783104B0}" type="pres">
      <dgm:prSet presAssocID="{AFD84E8B-E581-4B4C-8E34-D477F47ED6E0}" presName="centerShape" presStyleLbl="node0" presStyleIdx="0" presStyleCnt="1" custLinFactNeighborX="-353" custLinFactNeighborY="7058"/>
      <dgm:spPr>
        <a:prstGeom prst="flowChartAlternateProcess">
          <a:avLst/>
        </a:prstGeom>
      </dgm:spPr>
      <dgm:t>
        <a:bodyPr/>
        <a:lstStyle/>
        <a:p>
          <a:endParaRPr lang="es-PA"/>
        </a:p>
      </dgm:t>
    </dgm:pt>
    <dgm:pt modelId="{91B43C32-9E78-466E-851D-E2DA7FD0AC26}" type="pres">
      <dgm:prSet presAssocID="{761BE876-075D-4D27-980F-21624D3E5731}" presName="node" presStyleLbl="node1" presStyleIdx="0" presStyleCnt="6" custRadScaleRad="73178">
        <dgm:presLayoutVars>
          <dgm:bulletEnabled val="1"/>
        </dgm:presLayoutVars>
      </dgm:prSet>
      <dgm:spPr>
        <a:prstGeom prst="flowChartAlternateProcess">
          <a:avLst/>
        </a:prstGeom>
      </dgm:spPr>
      <dgm:t>
        <a:bodyPr/>
        <a:lstStyle/>
        <a:p>
          <a:endParaRPr lang="es-PA"/>
        </a:p>
      </dgm:t>
    </dgm:pt>
    <dgm:pt modelId="{EACD8A66-BF42-4843-8D52-A66A531332F9}" type="pres">
      <dgm:prSet presAssocID="{761BE876-075D-4D27-980F-21624D3E5731}" presName="dummy" presStyleCnt="0"/>
      <dgm:spPr/>
    </dgm:pt>
    <dgm:pt modelId="{947CC080-5F11-44B1-AB0C-B1BE36523342}" type="pres">
      <dgm:prSet presAssocID="{B23A3D47-DCC7-4F50-9C5F-A621ADF43B46}" presName="sibTrans" presStyleLbl="sibTrans2D1" presStyleIdx="0" presStyleCnt="6"/>
      <dgm:spPr/>
      <dgm:t>
        <a:bodyPr/>
        <a:lstStyle/>
        <a:p>
          <a:endParaRPr lang="es-PA"/>
        </a:p>
      </dgm:t>
    </dgm:pt>
    <dgm:pt modelId="{C8AC1B9C-D9E0-4DA2-8BC3-F69C7FB2B703}" type="pres">
      <dgm:prSet presAssocID="{CC4A6E4D-3A50-4808-A1AE-080FE32947C6}" presName="node" presStyleLbl="node1" presStyleIdx="1" presStyleCnt="6" custRadScaleRad="103160" custRadScaleInc="127300">
        <dgm:presLayoutVars>
          <dgm:bulletEnabled val="1"/>
        </dgm:presLayoutVars>
      </dgm:prSet>
      <dgm:spPr>
        <a:prstGeom prst="flowChartAlternateProcess">
          <a:avLst/>
        </a:prstGeom>
      </dgm:spPr>
      <dgm:t>
        <a:bodyPr/>
        <a:lstStyle/>
        <a:p>
          <a:endParaRPr lang="es-PA"/>
        </a:p>
      </dgm:t>
    </dgm:pt>
    <dgm:pt modelId="{80BE3107-8897-4AAA-B3C0-0B4E54F236D0}" type="pres">
      <dgm:prSet presAssocID="{CC4A6E4D-3A50-4808-A1AE-080FE32947C6}" presName="dummy" presStyleCnt="0"/>
      <dgm:spPr/>
    </dgm:pt>
    <dgm:pt modelId="{F75399FF-C682-44B3-AF11-8ACE316E7D52}" type="pres">
      <dgm:prSet presAssocID="{EA484B42-E122-4AB0-9649-AD844F91BF78}" presName="sibTrans" presStyleLbl="sibTrans2D1" presStyleIdx="1" presStyleCnt="6"/>
      <dgm:spPr/>
      <dgm:t>
        <a:bodyPr/>
        <a:lstStyle/>
        <a:p>
          <a:endParaRPr lang="es-PA"/>
        </a:p>
      </dgm:t>
    </dgm:pt>
    <dgm:pt modelId="{0E516638-393D-4B62-B1B6-C4BE6CF21926}" type="pres">
      <dgm:prSet presAssocID="{31AF13D5-41E3-4960-916C-A6F7844EAF13}" presName="node" presStyleLbl="node1" presStyleIdx="2" presStyleCnt="6" custRadScaleRad="124689" custRadScaleInc="54076">
        <dgm:presLayoutVars>
          <dgm:bulletEnabled val="1"/>
        </dgm:presLayoutVars>
      </dgm:prSet>
      <dgm:spPr>
        <a:prstGeom prst="flowChartAlternateProcess">
          <a:avLst/>
        </a:prstGeom>
      </dgm:spPr>
      <dgm:t>
        <a:bodyPr/>
        <a:lstStyle/>
        <a:p>
          <a:endParaRPr lang="es-PA"/>
        </a:p>
      </dgm:t>
    </dgm:pt>
    <dgm:pt modelId="{593B2DE2-5789-443E-A5BD-A4671D1BBE1C}" type="pres">
      <dgm:prSet presAssocID="{31AF13D5-41E3-4960-916C-A6F7844EAF13}" presName="dummy" presStyleCnt="0"/>
      <dgm:spPr/>
    </dgm:pt>
    <dgm:pt modelId="{270EC0EE-803B-4452-B20F-025B2AF7A144}" type="pres">
      <dgm:prSet presAssocID="{037E89ED-724E-4EB9-85E4-2AABD0DD40B1}" presName="sibTrans" presStyleLbl="sibTrans2D1" presStyleIdx="2" presStyleCnt="6"/>
      <dgm:spPr/>
      <dgm:t>
        <a:bodyPr/>
        <a:lstStyle/>
        <a:p>
          <a:endParaRPr lang="es-PA"/>
        </a:p>
      </dgm:t>
    </dgm:pt>
    <dgm:pt modelId="{D6A2B011-5BA3-4BB4-BECA-39E05F8556FE}" type="pres">
      <dgm:prSet presAssocID="{C4FCD8A2-CF99-4116-94B7-A5A001E97511}" presName="node" presStyleLbl="node1" presStyleIdx="3" presStyleCnt="6">
        <dgm:presLayoutVars>
          <dgm:bulletEnabled val="1"/>
        </dgm:presLayoutVars>
      </dgm:prSet>
      <dgm:spPr>
        <a:prstGeom prst="flowChartAlternateProcess">
          <a:avLst/>
        </a:prstGeom>
      </dgm:spPr>
      <dgm:t>
        <a:bodyPr/>
        <a:lstStyle/>
        <a:p>
          <a:endParaRPr lang="es-PA"/>
        </a:p>
      </dgm:t>
    </dgm:pt>
    <dgm:pt modelId="{F2CF0A11-5AA1-4866-8FA8-1599304E2D99}" type="pres">
      <dgm:prSet presAssocID="{C4FCD8A2-CF99-4116-94B7-A5A001E97511}" presName="dummy" presStyleCnt="0"/>
      <dgm:spPr/>
    </dgm:pt>
    <dgm:pt modelId="{318607E3-7D11-4EC4-B580-4B775F61B4C5}" type="pres">
      <dgm:prSet presAssocID="{B8F3CC2B-BC11-4A72-A9A8-C335B1ADD442}" presName="sibTrans" presStyleLbl="sibTrans2D1" presStyleIdx="3" presStyleCnt="6"/>
      <dgm:spPr/>
      <dgm:t>
        <a:bodyPr/>
        <a:lstStyle/>
        <a:p>
          <a:endParaRPr lang="es-PA"/>
        </a:p>
      </dgm:t>
    </dgm:pt>
    <dgm:pt modelId="{DAB3FFC0-1F15-4CA6-9C7A-C812CFB06AF8}" type="pres">
      <dgm:prSet presAssocID="{3E5AF959-28AD-47A5-B618-165EBA5A1E99}" presName="node" presStyleLbl="node1" presStyleIdx="4" presStyleCnt="6" custRadScaleRad="121539" custRadScaleInc="-23122">
        <dgm:presLayoutVars>
          <dgm:bulletEnabled val="1"/>
        </dgm:presLayoutVars>
      </dgm:prSet>
      <dgm:spPr>
        <a:prstGeom prst="flowChartAlternateProcess">
          <a:avLst/>
        </a:prstGeom>
      </dgm:spPr>
      <dgm:t>
        <a:bodyPr/>
        <a:lstStyle/>
        <a:p>
          <a:endParaRPr lang="es-PA"/>
        </a:p>
      </dgm:t>
    </dgm:pt>
    <dgm:pt modelId="{EBF68C22-2DF3-42EF-AA58-11FB1E58A93F}" type="pres">
      <dgm:prSet presAssocID="{3E5AF959-28AD-47A5-B618-165EBA5A1E99}" presName="dummy" presStyleCnt="0"/>
      <dgm:spPr/>
    </dgm:pt>
    <dgm:pt modelId="{F086C382-25A5-4576-8A30-66EDC42779B3}" type="pres">
      <dgm:prSet presAssocID="{6582174F-4A38-4E39-95DA-74841EF6556C}" presName="sibTrans" presStyleLbl="sibTrans2D1" presStyleIdx="4" presStyleCnt="6"/>
      <dgm:spPr/>
      <dgm:t>
        <a:bodyPr/>
        <a:lstStyle/>
        <a:p>
          <a:endParaRPr lang="es-PA"/>
        </a:p>
      </dgm:t>
    </dgm:pt>
    <dgm:pt modelId="{B36A3753-1C0C-4AFE-B404-46BC34EFAE44}" type="pres">
      <dgm:prSet presAssocID="{3780BBF8-13CA-46CC-B4F2-AC0CEA704C28}" presName="node" presStyleLbl="node1" presStyleIdx="5" presStyleCnt="6" custRadScaleRad="106559" custRadScaleInc="-112761">
        <dgm:presLayoutVars>
          <dgm:bulletEnabled val="1"/>
        </dgm:presLayoutVars>
      </dgm:prSet>
      <dgm:spPr>
        <a:prstGeom prst="flowChartAlternateProcess">
          <a:avLst/>
        </a:prstGeom>
      </dgm:spPr>
      <dgm:t>
        <a:bodyPr/>
        <a:lstStyle/>
        <a:p>
          <a:endParaRPr lang="es-PA"/>
        </a:p>
      </dgm:t>
    </dgm:pt>
    <dgm:pt modelId="{8A0F4473-0E87-40B9-9F79-3763F5384DAE}" type="pres">
      <dgm:prSet presAssocID="{3780BBF8-13CA-46CC-B4F2-AC0CEA704C28}" presName="dummy" presStyleCnt="0"/>
      <dgm:spPr/>
    </dgm:pt>
    <dgm:pt modelId="{52DFE323-08E0-4CC0-96DD-E1A8ED2F089E}" type="pres">
      <dgm:prSet presAssocID="{78C17CA5-27F2-4ADC-BAA8-11FCF3D5CB91}" presName="sibTrans" presStyleLbl="sibTrans2D1" presStyleIdx="5" presStyleCnt="6" custLinFactNeighborX="3857" custRadScaleRad="199975"/>
      <dgm:spPr/>
      <dgm:t>
        <a:bodyPr/>
        <a:lstStyle/>
        <a:p>
          <a:endParaRPr lang="es-PA"/>
        </a:p>
      </dgm:t>
    </dgm:pt>
  </dgm:ptLst>
  <dgm:cxnLst>
    <dgm:cxn modelId="{E6BDEADC-23A6-431B-9DB6-DA651E0EF17C}" type="presOf" srcId="{761BE876-075D-4D27-980F-21624D3E5731}" destId="{91B43C32-9E78-466E-851D-E2DA7FD0AC26}" srcOrd="0" destOrd="0" presId="urn:microsoft.com/office/officeart/2005/8/layout/radial6"/>
    <dgm:cxn modelId="{E0C5E78E-70C8-4215-9557-5DF9C9FE63DE}" type="presOf" srcId="{C4FCD8A2-CF99-4116-94B7-A5A001E97511}" destId="{D6A2B011-5BA3-4BB4-BECA-39E05F8556FE}" srcOrd="0" destOrd="0" presId="urn:microsoft.com/office/officeart/2005/8/layout/radial6"/>
    <dgm:cxn modelId="{EF7ADFCA-4A21-4FB7-ADC9-2ACEE544F9EC}" type="presOf" srcId="{78C17CA5-27F2-4ADC-BAA8-11FCF3D5CB91}" destId="{52DFE323-08E0-4CC0-96DD-E1A8ED2F089E}" srcOrd="0" destOrd="0" presId="urn:microsoft.com/office/officeart/2005/8/layout/radial6"/>
    <dgm:cxn modelId="{592E4AAB-B399-4EC1-999D-A7E28B06D3CC}" srcId="{AFD84E8B-E581-4B4C-8E34-D477F47ED6E0}" destId="{3E5AF959-28AD-47A5-B618-165EBA5A1E99}" srcOrd="4" destOrd="0" parTransId="{2AADE229-9CBB-4032-A9DB-43D964392D24}" sibTransId="{6582174F-4A38-4E39-95DA-74841EF6556C}"/>
    <dgm:cxn modelId="{A7F631F7-D0DF-41BE-BB43-1AE1EAE6B914}" type="presOf" srcId="{AF64780E-9C04-421D-8163-5EB367BB26DA}" destId="{05780C2D-7D93-4D52-A0FF-962645D08E9A}" srcOrd="0" destOrd="0" presId="urn:microsoft.com/office/officeart/2005/8/layout/radial6"/>
    <dgm:cxn modelId="{429CAC31-9729-4C30-AA33-AC6C73B87049}" type="presOf" srcId="{AFD84E8B-E581-4B4C-8E34-D477F47ED6E0}" destId="{B97E155A-E06E-4D3E-BD63-341A783104B0}" srcOrd="0" destOrd="0" presId="urn:microsoft.com/office/officeart/2005/8/layout/radial6"/>
    <dgm:cxn modelId="{7F34BD2B-D57C-4FC0-B701-0A00BE56C69C}" type="presOf" srcId="{3780BBF8-13CA-46CC-B4F2-AC0CEA704C28}" destId="{B36A3753-1C0C-4AFE-B404-46BC34EFAE44}" srcOrd="0" destOrd="0" presId="urn:microsoft.com/office/officeart/2005/8/layout/radial6"/>
    <dgm:cxn modelId="{99BEBBD3-C924-4B05-A8D0-DFB0444570BD}" type="presOf" srcId="{037E89ED-724E-4EB9-85E4-2AABD0DD40B1}" destId="{270EC0EE-803B-4452-B20F-025B2AF7A144}" srcOrd="0" destOrd="0" presId="urn:microsoft.com/office/officeart/2005/8/layout/radial6"/>
    <dgm:cxn modelId="{AC054EA0-3FBE-47FA-85C1-B090CA97FCB8}" type="presOf" srcId="{31AF13D5-41E3-4960-916C-A6F7844EAF13}" destId="{0E516638-393D-4B62-B1B6-C4BE6CF21926}" srcOrd="0" destOrd="0" presId="urn:microsoft.com/office/officeart/2005/8/layout/radial6"/>
    <dgm:cxn modelId="{533C3EE4-AAF6-4D55-847B-5631033B1442}" srcId="{AFD84E8B-E581-4B4C-8E34-D477F47ED6E0}" destId="{3780BBF8-13CA-46CC-B4F2-AC0CEA704C28}" srcOrd="5" destOrd="0" parTransId="{10304A70-6B3E-4D13-A5E5-566BC9825684}" sibTransId="{78C17CA5-27F2-4ADC-BAA8-11FCF3D5CB91}"/>
    <dgm:cxn modelId="{C89BCA4C-FFFE-488F-9E63-B50D59F6C06F}" srcId="{AFD84E8B-E581-4B4C-8E34-D477F47ED6E0}" destId="{761BE876-075D-4D27-980F-21624D3E5731}" srcOrd="0" destOrd="0" parTransId="{AE5C551A-091E-4E5A-AF1A-1365147C1DAD}" sibTransId="{B23A3D47-DCC7-4F50-9C5F-A621ADF43B46}"/>
    <dgm:cxn modelId="{D3E343D1-ED76-449D-8588-5C52A74DAA8A}" type="presOf" srcId="{B8F3CC2B-BC11-4A72-A9A8-C335B1ADD442}" destId="{318607E3-7D11-4EC4-B580-4B775F61B4C5}" srcOrd="0" destOrd="0" presId="urn:microsoft.com/office/officeart/2005/8/layout/radial6"/>
    <dgm:cxn modelId="{CA9D0800-76DE-400A-8513-C20EB1C9410F}" srcId="{AFD84E8B-E581-4B4C-8E34-D477F47ED6E0}" destId="{C4FCD8A2-CF99-4116-94B7-A5A001E97511}" srcOrd="3" destOrd="0" parTransId="{1FDA0CEC-8B8A-4D37-807C-23BAB2DF6B99}" sibTransId="{B8F3CC2B-BC11-4A72-A9A8-C335B1ADD442}"/>
    <dgm:cxn modelId="{38F39E4E-8956-4F9C-866F-5B981A4E23A6}" srcId="{AFD84E8B-E581-4B4C-8E34-D477F47ED6E0}" destId="{31AF13D5-41E3-4960-916C-A6F7844EAF13}" srcOrd="2" destOrd="0" parTransId="{8EB9ADBD-1AD7-4642-9425-0150CE4D7546}" sibTransId="{037E89ED-724E-4EB9-85E4-2AABD0DD40B1}"/>
    <dgm:cxn modelId="{40A0F3AE-6DD6-43C1-8891-63EBB2D765AF}" type="presOf" srcId="{6582174F-4A38-4E39-95DA-74841EF6556C}" destId="{F086C382-25A5-4576-8A30-66EDC42779B3}" srcOrd="0" destOrd="0" presId="urn:microsoft.com/office/officeart/2005/8/layout/radial6"/>
    <dgm:cxn modelId="{566F1CFA-3925-453E-AA09-896D3B35705A}" type="presOf" srcId="{EA484B42-E122-4AB0-9649-AD844F91BF78}" destId="{F75399FF-C682-44B3-AF11-8ACE316E7D52}" srcOrd="0" destOrd="0" presId="urn:microsoft.com/office/officeart/2005/8/layout/radial6"/>
    <dgm:cxn modelId="{ADA14537-317C-4FBD-AFAB-C401F7F3BCF1}" type="presOf" srcId="{CC4A6E4D-3A50-4808-A1AE-080FE32947C6}" destId="{C8AC1B9C-D9E0-4DA2-8BC3-F69C7FB2B703}" srcOrd="0" destOrd="0" presId="urn:microsoft.com/office/officeart/2005/8/layout/radial6"/>
    <dgm:cxn modelId="{156FC978-64C1-4BED-B1B5-3EC07D661CDE}" type="presOf" srcId="{B23A3D47-DCC7-4F50-9C5F-A621ADF43B46}" destId="{947CC080-5F11-44B1-AB0C-B1BE36523342}" srcOrd="0" destOrd="0" presId="urn:microsoft.com/office/officeart/2005/8/layout/radial6"/>
    <dgm:cxn modelId="{ED5C0B52-0159-4FCE-8473-2907BC2F4F84}" srcId="{AF64780E-9C04-421D-8163-5EB367BB26DA}" destId="{AFD84E8B-E581-4B4C-8E34-D477F47ED6E0}" srcOrd="0" destOrd="0" parTransId="{C345104F-77B1-44BD-9E5F-F0F25B695033}" sibTransId="{DC730663-3CD6-4BCD-A4EF-9AF63FF49E3E}"/>
    <dgm:cxn modelId="{765592F7-49D3-45DA-9F61-F08E8629197C}" type="presOf" srcId="{3E5AF959-28AD-47A5-B618-165EBA5A1E99}" destId="{DAB3FFC0-1F15-4CA6-9C7A-C812CFB06AF8}" srcOrd="0" destOrd="0" presId="urn:microsoft.com/office/officeart/2005/8/layout/radial6"/>
    <dgm:cxn modelId="{D3C3BF55-21F6-4358-9788-BD7A381CCA48}" srcId="{AFD84E8B-E581-4B4C-8E34-D477F47ED6E0}" destId="{CC4A6E4D-3A50-4808-A1AE-080FE32947C6}" srcOrd="1" destOrd="0" parTransId="{00C8099A-1A5C-466B-A795-C9BD6A774F29}" sibTransId="{EA484B42-E122-4AB0-9649-AD844F91BF78}"/>
    <dgm:cxn modelId="{74D0969D-8C3C-4B1C-9F22-7A2F95107794}" type="presParOf" srcId="{05780C2D-7D93-4D52-A0FF-962645D08E9A}" destId="{B97E155A-E06E-4D3E-BD63-341A783104B0}" srcOrd="0" destOrd="0" presId="urn:microsoft.com/office/officeart/2005/8/layout/radial6"/>
    <dgm:cxn modelId="{D34AB1F5-7886-495C-81FC-74A754F444C1}" type="presParOf" srcId="{05780C2D-7D93-4D52-A0FF-962645D08E9A}" destId="{91B43C32-9E78-466E-851D-E2DA7FD0AC26}" srcOrd="1" destOrd="0" presId="urn:microsoft.com/office/officeart/2005/8/layout/radial6"/>
    <dgm:cxn modelId="{7F2A28C7-FD9C-40CA-AA53-DA348776D691}" type="presParOf" srcId="{05780C2D-7D93-4D52-A0FF-962645D08E9A}" destId="{EACD8A66-BF42-4843-8D52-A66A531332F9}" srcOrd="2" destOrd="0" presId="urn:microsoft.com/office/officeart/2005/8/layout/radial6"/>
    <dgm:cxn modelId="{201DEE62-3627-4DA0-BCBB-D36ADBB598B8}" type="presParOf" srcId="{05780C2D-7D93-4D52-A0FF-962645D08E9A}" destId="{947CC080-5F11-44B1-AB0C-B1BE36523342}" srcOrd="3" destOrd="0" presId="urn:microsoft.com/office/officeart/2005/8/layout/radial6"/>
    <dgm:cxn modelId="{B483A112-F12E-468A-82C5-964647EFE9C7}" type="presParOf" srcId="{05780C2D-7D93-4D52-A0FF-962645D08E9A}" destId="{C8AC1B9C-D9E0-4DA2-8BC3-F69C7FB2B703}" srcOrd="4" destOrd="0" presId="urn:microsoft.com/office/officeart/2005/8/layout/radial6"/>
    <dgm:cxn modelId="{C1C5240A-2536-4219-ACE0-AFE341E77731}" type="presParOf" srcId="{05780C2D-7D93-4D52-A0FF-962645D08E9A}" destId="{80BE3107-8897-4AAA-B3C0-0B4E54F236D0}" srcOrd="5" destOrd="0" presId="urn:microsoft.com/office/officeart/2005/8/layout/radial6"/>
    <dgm:cxn modelId="{5661E545-E485-48C8-92E8-CF503E2482C5}" type="presParOf" srcId="{05780C2D-7D93-4D52-A0FF-962645D08E9A}" destId="{F75399FF-C682-44B3-AF11-8ACE316E7D52}" srcOrd="6" destOrd="0" presId="urn:microsoft.com/office/officeart/2005/8/layout/radial6"/>
    <dgm:cxn modelId="{8656563D-C880-4889-8F1A-742425A36130}" type="presParOf" srcId="{05780C2D-7D93-4D52-A0FF-962645D08E9A}" destId="{0E516638-393D-4B62-B1B6-C4BE6CF21926}" srcOrd="7" destOrd="0" presId="urn:microsoft.com/office/officeart/2005/8/layout/radial6"/>
    <dgm:cxn modelId="{378711F3-D6B9-4D73-A4E6-E411409A6A11}" type="presParOf" srcId="{05780C2D-7D93-4D52-A0FF-962645D08E9A}" destId="{593B2DE2-5789-443E-A5BD-A4671D1BBE1C}" srcOrd="8" destOrd="0" presId="urn:microsoft.com/office/officeart/2005/8/layout/radial6"/>
    <dgm:cxn modelId="{8ED35EC5-486D-447E-97ED-93C1D5BAEAA9}" type="presParOf" srcId="{05780C2D-7D93-4D52-A0FF-962645D08E9A}" destId="{270EC0EE-803B-4452-B20F-025B2AF7A144}" srcOrd="9" destOrd="0" presId="urn:microsoft.com/office/officeart/2005/8/layout/radial6"/>
    <dgm:cxn modelId="{093A345C-0060-4EE8-AF34-FD53F0102800}" type="presParOf" srcId="{05780C2D-7D93-4D52-A0FF-962645D08E9A}" destId="{D6A2B011-5BA3-4BB4-BECA-39E05F8556FE}" srcOrd="10" destOrd="0" presId="urn:microsoft.com/office/officeart/2005/8/layout/radial6"/>
    <dgm:cxn modelId="{11016478-1447-4EE6-8AEA-239187DF6C4A}" type="presParOf" srcId="{05780C2D-7D93-4D52-A0FF-962645D08E9A}" destId="{F2CF0A11-5AA1-4866-8FA8-1599304E2D99}" srcOrd="11" destOrd="0" presId="urn:microsoft.com/office/officeart/2005/8/layout/radial6"/>
    <dgm:cxn modelId="{62A1D22A-9442-4181-BCD6-A77B1CFA71C6}" type="presParOf" srcId="{05780C2D-7D93-4D52-A0FF-962645D08E9A}" destId="{318607E3-7D11-4EC4-B580-4B775F61B4C5}" srcOrd="12" destOrd="0" presId="urn:microsoft.com/office/officeart/2005/8/layout/radial6"/>
    <dgm:cxn modelId="{849E6F57-912F-424D-A738-1F90915267D1}" type="presParOf" srcId="{05780C2D-7D93-4D52-A0FF-962645D08E9A}" destId="{DAB3FFC0-1F15-4CA6-9C7A-C812CFB06AF8}" srcOrd="13" destOrd="0" presId="urn:microsoft.com/office/officeart/2005/8/layout/radial6"/>
    <dgm:cxn modelId="{7F34ED8C-7979-440D-850D-67A2F0583400}" type="presParOf" srcId="{05780C2D-7D93-4D52-A0FF-962645D08E9A}" destId="{EBF68C22-2DF3-42EF-AA58-11FB1E58A93F}" srcOrd="14" destOrd="0" presId="urn:microsoft.com/office/officeart/2005/8/layout/radial6"/>
    <dgm:cxn modelId="{8A7887F0-2A69-404F-8ED2-B0AC014E37E7}" type="presParOf" srcId="{05780C2D-7D93-4D52-A0FF-962645D08E9A}" destId="{F086C382-25A5-4576-8A30-66EDC42779B3}" srcOrd="15" destOrd="0" presId="urn:microsoft.com/office/officeart/2005/8/layout/radial6"/>
    <dgm:cxn modelId="{D7B69B9D-F2C2-4EFA-B0E9-841B2A421081}" type="presParOf" srcId="{05780C2D-7D93-4D52-A0FF-962645D08E9A}" destId="{B36A3753-1C0C-4AFE-B404-46BC34EFAE44}" srcOrd="16" destOrd="0" presId="urn:microsoft.com/office/officeart/2005/8/layout/radial6"/>
    <dgm:cxn modelId="{F042F269-22D5-45E4-A8D1-AF39198C481C}" type="presParOf" srcId="{05780C2D-7D93-4D52-A0FF-962645D08E9A}" destId="{8A0F4473-0E87-40B9-9F79-3763F5384DAE}" srcOrd="17" destOrd="0" presId="urn:microsoft.com/office/officeart/2005/8/layout/radial6"/>
    <dgm:cxn modelId="{251833AE-92A0-4D76-B507-376C9EF726A4}" type="presParOf" srcId="{05780C2D-7D93-4D52-A0FF-962645D08E9A}" destId="{52DFE323-08E0-4CC0-96DD-E1A8ED2F089E}"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FE323-08E0-4CC0-96DD-E1A8ED2F089E}">
      <dsp:nvSpPr>
        <dsp:cNvPr id="0" name=""/>
        <dsp:cNvSpPr/>
      </dsp:nvSpPr>
      <dsp:spPr>
        <a:xfrm>
          <a:off x="1516595" y="1017223"/>
          <a:ext cx="3733645" cy="3733645"/>
        </a:xfrm>
        <a:prstGeom prst="blockArc">
          <a:avLst>
            <a:gd name="adj1" fmla="val 12202273"/>
            <a:gd name="adj2" fmla="val 16678170"/>
            <a:gd name="adj3" fmla="val 4521"/>
          </a:avLst>
        </a:prstGeom>
        <a:gradFill rotWithShape="0">
          <a:gsLst>
            <a:gs pos="0">
              <a:srgbClr val="FFCC00"/>
            </a:gs>
            <a:gs pos="80000">
              <a:srgbClr val="FFCC00"/>
            </a:gs>
            <a:gs pos="100000">
              <a:srgbClr val="FFFF00"/>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F086C382-25A5-4576-8A30-66EDC42779B3}">
      <dsp:nvSpPr>
        <dsp:cNvPr id="0" name=""/>
        <dsp:cNvSpPr/>
      </dsp:nvSpPr>
      <dsp:spPr>
        <a:xfrm>
          <a:off x="1405161" y="936626"/>
          <a:ext cx="3733645" cy="3733645"/>
        </a:xfrm>
        <a:prstGeom prst="blockArc">
          <a:avLst>
            <a:gd name="adj1" fmla="val 9093799"/>
            <a:gd name="adj2" fmla="val 12038473"/>
            <a:gd name="adj3" fmla="val 4521"/>
          </a:avLst>
        </a:prstGeom>
        <a:gradFill rotWithShape="0">
          <a:gsLst>
            <a:gs pos="0">
              <a:schemeClr val="accent6">
                <a:hueOff val="0"/>
                <a:satOff val="0"/>
                <a:lumOff val="0"/>
                <a:alphaOff val="0"/>
                <a:tint val="98000"/>
                <a:hueMod val="94000"/>
                <a:satMod val="130000"/>
                <a:lumMod val="128000"/>
              </a:schemeClr>
            </a:gs>
            <a:gs pos="100000">
              <a:schemeClr val="accent6">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318607E3-7D11-4EC4-B580-4B775F61B4C5}">
      <dsp:nvSpPr>
        <dsp:cNvPr id="0" name=""/>
        <dsp:cNvSpPr/>
      </dsp:nvSpPr>
      <dsp:spPr>
        <a:xfrm>
          <a:off x="1172625" y="602557"/>
          <a:ext cx="3733645" cy="3733645"/>
        </a:xfrm>
        <a:prstGeom prst="blockArc">
          <a:avLst>
            <a:gd name="adj1" fmla="val 4537606"/>
            <a:gd name="adj2" fmla="val 8325315"/>
            <a:gd name="adj3" fmla="val 4521"/>
          </a:avLst>
        </a:prstGeom>
        <a:gradFill rotWithShape="0">
          <a:gsLst>
            <a:gs pos="0">
              <a:schemeClr val="accent5">
                <a:hueOff val="0"/>
                <a:satOff val="0"/>
                <a:lumOff val="0"/>
                <a:alphaOff val="0"/>
                <a:tint val="98000"/>
                <a:hueMod val="94000"/>
                <a:satMod val="130000"/>
                <a:lumMod val="128000"/>
              </a:schemeClr>
            </a:gs>
            <a:gs pos="100000">
              <a:schemeClr val="accent5">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270EC0EE-803B-4452-B20F-025B2AF7A144}">
      <dsp:nvSpPr>
        <dsp:cNvPr id="0" name=""/>
        <dsp:cNvSpPr/>
      </dsp:nvSpPr>
      <dsp:spPr>
        <a:xfrm>
          <a:off x="2178697" y="631305"/>
          <a:ext cx="3733645" cy="3733645"/>
        </a:xfrm>
        <a:prstGeom prst="blockArc">
          <a:avLst>
            <a:gd name="adj1" fmla="val 3010141"/>
            <a:gd name="adj2" fmla="val 6458808"/>
            <a:gd name="adj3" fmla="val 4521"/>
          </a:avLst>
        </a:prstGeom>
        <a:gradFill rotWithShape="0">
          <a:gsLst>
            <a:gs pos="0">
              <a:schemeClr val="accent4">
                <a:hueOff val="0"/>
                <a:satOff val="0"/>
                <a:lumOff val="0"/>
                <a:alphaOff val="0"/>
                <a:tint val="98000"/>
                <a:hueMod val="94000"/>
                <a:satMod val="130000"/>
                <a:lumMod val="128000"/>
              </a:schemeClr>
            </a:gs>
            <a:gs pos="100000">
              <a:schemeClr val="accent4">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F75399FF-C682-44B3-AF11-8ACE316E7D52}">
      <dsp:nvSpPr>
        <dsp:cNvPr id="0" name=""/>
        <dsp:cNvSpPr/>
      </dsp:nvSpPr>
      <dsp:spPr>
        <a:xfrm>
          <a:off x="1802749" y="1061284"/>
          <a:ext cx="3733645" cy="3733645"/>
        </a:xfrm>
        <a:prstGeom prst="blockArc">
          <a:avLst>
            <a:gd name="adj1" fmla="val 20317884"/>
            <a:gd name="adj2" fmla="val 1929594"/>
            <a:gd name="adj3" fmla="val 4521"/>
          </a:avLst>
        </a:prstGeom>
        <a:gradFill rotWithShape="0">
          <a:gsLst>
            <a:gs pos="0">
              <a:schemeClr val="accent3">
                <a:hueOff val="0"/>
                <a:satOff val="0"/>
                <a:lumOff val="0"/>
                <a:alphaOff val="0"/>
                <a:tint val="98000"/>
                <a:hueMod val="94000"/>
                <a:satMod val="130000"/>
                <a:lumMod val="128000"/>
              </a:schemeClr>
            </a:gs>
            <a:gs pos="100000">
              <a:schemeClr val="accent3">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947CC080-5F11-44B1-AB0C-B1BE36523342}">
      <dsp:nvSpPr>
        <dsp:cNvPr id="0" name=""/>
        <dsp:cNvSpPr/>
      </dsp:nvSpPr>
      <dsp:spPr>
        <a:xfrm>
          <a:off x="1789890" y="1027431"/>
          <a:ext cx="3733645" cy="3733645"/>
        </a:xfrm>
        <a:prstGeom prst="blockArc">
          <a:avLst>
            <a:gd name="adj1" fmla="val 15889978"/>
            <a:gd name="adj2" fmla="val 20386115"/>
            <a:gd name="adj3" fmla="val 4521"/>
          </a:avLst>
        </a:prstGeom>
        <a:gradFill rotWithShape="0">
          <a:gsLst>
            <a:gs pos="0">
              <a:schemeClr val="accent2">
                <a:hueOff val="0"/>
                <a:satOff val="0"/>
                <a:lumOff val="0"/>
                <a:alphaOff val="0"/>
                <a:tint val="98000"/>
                <a:hueMod val="94000"/>
                <a:satMod val="130000"/>
                <a:lumMod val="128000"/>
              </a:schemeClr>
            </a:gs>
            <a:gs pos="100000">
              <a:schemeClr val="accent2">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sp>
    <dsp:sp modelId="{B97E155A-E06E-4D3E-BD63-341A783104B0}">
      <dsp:nvSpPr>
        <dsp:cNvPr id="0" name=""/>
        <dsp:cNvSpPr/>
      </dsp:nvSpPr>
      <dsp:spPr>
        <a:xfrm>
          <a:off x="2642219" y="1832545"/>
          <a:ext cx="1674572" cy="1674572"/>
        </a:xfrm>
        <a:prstGeom prst="flowChartAlternateProcess">
          <a:avLst/>
        </a:prstGeom>
        <a:gradFill rotWithShape="0">
          <a:gsLst>
            <a:gs pos="0">
              <a:schemeClr val="accent1">
                <a:hueOff val="0"/>
                <a:satOff val="0"/>
                <a:lumOff val="0"/>
                <a:alphaOff val="0"/>
                <a:satMod val="103000"/>
                <a:lumMod val="102000"/>
                <a:tint val="94000"/>
              </a:schemeClr>
            </a:gs>
            <a:gs pos="50000">
              <a:srgbClr val="0070C0"/>
            </a:gs>
            <a:gs pos="100000">
              <a:srgbClr val="0070C0"/>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PA" sz="1500" b="1" kern="1200" dirty="0" smtClean="0">
              <a:ln>
                <a:solidFill>
                  <a:schemeClr val="bg1">
                    <a:lumMod val="50000"/>
                  </a:schemeClr>
                </a:solidFill>
              </a:ln>
              <a:effectLst>
                <a:outerShdw blurRad="38100" dist="38100" dir="2700000" algn="tl">
                  <a:srgbClr val="000000">
                    <a:alpha val="43137"/>
                  </a:srgbClr>
                </a:outerShdw>
              </a:effectLst>
              <a:latin typeface="Arial Black" pitchFamily="34" charset="0"/>
            </a:rPr>
            <a:t>EVALUACIÓN DEL DESEMPEÑO </a:t>
          </a:r>
          <a:endParaRPr lang="es-PA" sz="1500" b="1" kern="1200" dirty="0">
            <a:ln>
              <a:solidFill>
                <a:schemeClr val="bg1">
                  <a:lumMod val="50000"/>
                </a:schemeClr>
              </a:solidFill>
            </a:ln>
            <a:effectLst>
              <a:outerShdw blurRad="38100" dist="38100" dir="2700000" algn="tl">
                <a:srgbClr val="000000">
                  <a:alpha val="43137"/>
                </a:srgbClr>
              </a:outerShdw>
            </a:effectLst>
            <a:latin typeface="Arial Black" pitchFamily="34" charset="0"/>
          </a:endParaRPr>
        </a:p>
      </dsp:txBody>
      <dsp:txXfrm>
        <a:off x="2723963" y="1914289"/>
        <a:ext cx="1511084" cy="1511084"/>
      </dsp:txXfrm>
    </dsp:sp>
    <dsp:sp modelId="{91B43C32-9E78-466E-851D-E2DA7FD0AC26}">
      <dsp:nvSpPr>
        <dsp:cNvPr id="0" name=""/>
        <dsp:cNvSpPr/>
      </dsp:nvSpPr>
      <dsp:spPr>
        <a:xfrm>
          <a:off x="2906287" y="490944"/>
          <a:ext cx="1172200" cy="1172200"/>
        </a:xfrm>
        <a:prstGeom prst="flowChartAlternateProcess">
          <a:avLst/>
        </a:prstGeom>
        <a:gradFill rotWithShape="0">
          <a:gsLst>
            <a:gs pos="0">
              <a:srgbClr val="CCFFCC"/>
            </a:gs>
            <a:gs pos="50000">
              <a:srgbClr val="92D050"/>
            </a:gs>
            <a:gs pos="100000">
              <a:schemeClr val="accent2">
                <a:hueOff val="0"/>
                <a:satOff val="0"/>
                <a:lumOff val="0"/>
                <a:alphaOff val="0"/>
                <a:lumMod val="99000"/>
                <a:satMod val="120000"/>
                <a:shade val="7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PA" sz="1600" kern="1200" dirty="0" smtClean="0">
              <a:ln>
                <a:solidFill>
                  <a:schemeClr val="bg1"/>
                </a:solidFill>
              </a:ln>
              <a:latin typeface="Arial Black" pitchFamily="34" charset="0"/>
            </a:rPr>
            <a:t>DIGECA</a:t>
          </a:r>
          <a:endParaRPr lang="es-PA" sz="1600" kern="1200" dirty="0">
            <a:ln>
              <a:solidFill>
                <a:schemeClr val="bg1"/>
              </a:solidFill>
            </a:ln>
            <a:latin typeface="Arial Black" pitchFamily="34" charset="0"/>
          </a:endParaRPr>
        </a:p>
      </dsp:txBody>
      <dsp:txXfrm>
        <a:off x="2963508" y="548165"/>
        <a:ext cx="1057758" cy="1057758"/>
      </dsp:txXfrm>
    </dsp:sp>
    <dsp:sp modelId="{C8AC1B9C-D9E0-4DA2-8BC3-F69C7FB2B703}">
      <dsp:nvSpPr>
        <dsp:cNvPr id="0" name=""/>
        <dsp:cNvSpPr/>
      </dsp:nvSpPr>
      <dsp:spPr>
        <a:xfrm>
          <a:off x="4782663" y="1677175"/>
          <a:ext cx="1172200" cy="1172200"/>
        </a:xfrm>
        <a:prstGeom prst="flowChartAlternateProcess">
          <a:avLst/>
        </a:prstGeom>
        <a:gradFill rotWithShape="0">
          <a:gsLst>
            <a:gs pos="0">
              <a:srgbClr val="FFFF00"/>
            </a:gs>
            <a:gs pos="50000">
              <a:srgbClr val="FFFF00"/>
            </a:gs>
            <a:gs pos="81000">
              <a:schemeClr val="accent3">
                <a:hueOff val="0"/>
                <a:satOff val="0"/>
                <a:lumOff val="0"/>
                <a:alphaOff val="0"/>
                <a:lumMod val="99000"/>
                <a:satMod val="120000"/>
                <a:shade val="7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PA" sz="1600" kern="1200" dirty="0" smtClean="0">
              <a:ln>
                <a:solidFill>
                  <a:schemeClr val="bg1"/>
                </a:solidFill>
              </a:ln>
              <a:latin typeface="Arial Black" pitchFamily="34" charset="0"/>
            </a:rPr>
            <a:t>OIRH</a:t>
          </a:r>
          <a:endParaRPr lang="es-PA" sz="1600" kern="1200" dirty="0">
            <a:ln>
              <a:solidFill>
                <a:schemeClr val="bg1"/>
              </a:solidFill>
            </a:ln>
            <a:latin typeface="Arial Black" pitchFamily="34" charset="0"/>
          </a:endParaRPr>
        </a:p>
      </dsp:txBody>
      <dsp:txXfrm>
        <a:off x="4839884" y="1734396"/>
        <a:ext cx="1057758" cy="1057758"/>
      </dsp:txXfrm>
    </dsp:sp>
    <dsp:sp modelId="{0E516638-393D-4B62-B1B6-C4BE6CF21926}">
      <dsp:nvSpPr>
        <dsp:cNvPr id="0" name=""/>
        <dsp:cNvSpPr/>
      </dsp:nvSpPr>
      <dsp:spPr>
        <a:xfrm>
          <a:off x="4628136" y="3313224"/>
          <a:ext cx="1172200" cy="1172200"/>
        </a:xfrm>
        <a:prstGeom prst="flowChartAlternateProcess">
          <a:avLst/>
        </a:prstGeom>
        <a:gradFill rotWithShape="0">
          <a:gsLst>
            <a:gs pos="0">
              <a:srgbClr val="FFCCFF"/>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PA" sz="1100" kern="1200" dirty="0" smtClean="0">
              <a:ln>
                <a:solidFill>
                  <a:schemeClr val="bg1"/>
                </a:solidFill>
              </a:ln>
              <a:latin typeface="Arial Black" pitchFamily="34" charset="0"/>
            </a:rPr>
            <a:t>DIRECTORES DE UNIDADES ADMINIST.</a:t>
          </a:r>
          <a:endParaRPr lang="es-PA" sz="1100" kern="1200" dirty="0">
            <a:ln>
              <a:solidFill>
                <a:schemeClr val="bg1"/>
              </a:solidFill>
            </a:ln>
            <a:latin typeface="Arial Black" pitchFamily="34" charset="0"/>
          </a:endParaRPr>
        </a:p>
      </dsp:txBody>
      <dsp:txXfrm>
        <a:off x="4685357" y="3370445"/>
        <a:ext cx="1057758" cy="1057758"/>
      </dsp:txXfrm>
    </dsp:sp>
    <dsp:sp modelId="{D6A2B011-5BA3-4BB4-BECA-39E05F8556FE}">
      <dsp:nvSpPr>
        <dsp:cNvPr id="0" name=""/>
        <dsp:cNvSpPr/>
      </dsp:nvSpPr>
      <dsp:spPr>
        <a:xfrm>
          <a:off x="2906287" y="3650791"/>
          <a:ext cx="1172200" cy="1172200"/>
        </a:xfrm>
        <a:prstGeom prst="flowChartAlternateProcess">
          <a:avLst/>
        </a:prstGeom>
        <a:gradFill rotWithShape="0">
          <a:gsLst>
            <a:gs pos="0">
              <a:srgbClr val="FDA07B"/>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PA" sz="1000" kern="1200" dirty="0" smtClean="0">
              <a:ln>
                <a:solidFill>
                  <a:schemeClr val="bg1"/>
                </a:solidFill>
              </a:ln>
              <a:latin typeface="Arial Black" pitchFamily="34" charset="0"/>
            </a:rPr>
            <a:t>EVALUADOR O SUPERIOR JERÁRQUICO INMEDIATO</a:t>
          </a:r>
          <a:endParaRPr lang="es-PA" sz="1000" kern="1200" dirty="0">
            <a:ln>
              <a:solidFill>
                <a:schemeClr val="bg1"/>
              </a:solidFill>
            </a:ln>
            <a:latin typeface="Arial Black" pitchFamily="34" charset="0"/>
          </a:endParaRPr>
        </a:p>
      </dsp:txBody>
      <dsp:txXfrm>
        <a:off x="2963508" y="3708012"/>
        <a:ext cx="1057758" cy="1057758"/>
      </dsp:txXfrm>
    </dsp:sp>
    <dsp:sp modelId="{DAB3FFC0-1F15-4CA6-9C7A-C812CFB06AF8}">
      <dsp:nvSpPr>
        <dsp:cNvPr id="0" name=""/>
        <dsp:cNvSpPr/>
      </dsp:nvSpPr>
      <dsp:spPr>
        <a:xfrm>
          <a:off x="1081412" y="3086211"/>
          <a:ext cx="1172200" cy="1172200"/>
        </a:xfrm>
        <a:prstGeom prst="flowChartAlternateProcess">
          <a:avLst/>
        </a:prstGeom>
        <a:gradFill rotWithShape="0">
          <a:gsLst>
            <a:gs pos="0">
              <a:schemeClr val="bg2">
                <a:lumMod val="50000"/>
                <a:lumOff val="50000"/>
              </a:schemeClr>
            </a:gs>
            <a:gs pos="50000">
              <a:srgbClr val="002060"/>
            </a:gs>
            <a:gs pos="100000">
              <a:srgbClr val="002060"/>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PA" sz="1000" kern="1200" dirty="0" smtClean="0">
              <a:ln>
                <a:solidFill>
                  <a:schemeClr val="bg1"/>
                </a:solidFill>
              </a:ln>
              <a:latin typeface="Arial Black" pitchFamily="34" charset="0"/>
            </a:rPr>
            <a:t>SUPERIOR INMEDIATO DEL EVALUADOR</a:t>
          </a:r>
          <a:endParaRPr lang="es-PA" sz="1000" kern="1200" dirty="0">
            <a:ln>
              <a:solidFill>
                <a:schemeClr val="bg1"/>
              </a:solidFill>
            </a:ln>
            <a:latin typeface="Arial Black" pitchFamily="34" charset="0"/>
          </a:endParaRPr>
        </a:p>
      </dsp:txBody>
      <dsp:txXfrm>
        <a:off x="1138633" y="3143432"/>
        <a:ext cx="1057758" cy="1057758"/>
      </dsp:txXfrm>
    </dsp:sp>
    <dsp:sp modelId="{B36A3753-1C0C-4AFE-B404-46BC34EFAE44}">
      <dsp:nvSpPr>
        <dsp:cNvPr id="0" name=""/>
        <dsp:cNvSpPr/>
      </dsp:nvSpPr>
      <dsp:spPr>
        <a:xfrm>
          <a:off x="978390" y="1574141"/>
          <a:ext cx="1172200" cy="1172200"/>
        </a:xfrm>
        <a:prstGeom prst="flowChartAlternateProcess">
          <a:avLst/>
        </a:prstGeom>
        <a:gradFill rotWithShape="0">
          <a:gsLst>
            <a:gs pos="0">
              <a:srgbClr val="FFCC00"/>
            </a:gs>
            <a:gs pos="0">
              <a:srgbClr val="FFCCCC"/>
            </a:gs>
            <a:gs pos="100000">
              <a:srgbClr val="FF0000"/>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PA" sz="1200" kern="1200" dirty="0" smtClean="0">
              <a:ln>
                <a:solidFill>
                  <a:schemeClr val="bg1"/>
                </a:solidFill>
              </a:ln>
              <a:latin typeface="Arial Black" pitchFamily="34" charset="0"/>
            </a:rPr>
            <a:t>SERVIDOR PÚBLICO</a:t>
          </a:r>
          <a:endParaRPr lang="es-PA" sz="1200" kern="1200" dirty="0">
            <a:ln>
              <a:solidFill>
                <a:schemeClr val="bg1"/>
              </a:solidFill>
            </a:ln>
            <a:latin typeface="Arial Black" pitchFamily="34" charset="0"/>
          </a:endParaRPr>
        </a:p>
      </dsp:txBody>
      <dsp:txXfrm>
        <a:off x="1035611" y="1631362"/>
        <a:ext cx="1057758" cy="105775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0000">
              <a:srgbClr val="A5E4F7"/>
            </a:gs>
            <a:gs pos="7000">
              <a:schemeClr val="tx2">
                <a:lumMod val="60000"/>
                <a:lumOff val="40000"/>
              </a:schemeClr>
            </a:gs>
            <a:gs pos="33000">
              <a:srgbClr val="86CFF1"/>
            </a:gs>
            <a:gs pos="80000">
              <a:schemeClr val="bg2">
                <a:lumMod val="60000"/>
                <a:lumOff val="4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emf"/><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5.emf"/><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ángulo 19"/>
          <p:cNvSpPr/>
          <p:nvPr/>
        </p:nvSpPr>
        <p:spPr>
          <a:xfrm rot="10800000">
            <a:off x="4711649" y="2318197"/>
            <a:ext cx="1008112" cy="4539803"/>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0" name="8 CuadroTexto"/>
          <p:cNvSpPr txBox="1"/>
          <p:nvPr/>
        </p:nvSpPr>
        <p:spPr>
          <a:xfrm>
            <a:off x="47328" y="4561965"/>
            <a:ext cx="4392488" cy="646331"/>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b="1" dirty="0">
                <a:ln>
                  <a:solidFill>
                    <a:schemeClr val="bg1"/>
                  </a:solidFill>
                </a:ln>
                <a:effectLst/>
                <a:latin typeface="Arial Black" pitchFamily="34" charset="0"/>
                <a:cs typeface="Arial" pitchFamily="34" charset="0"/>
              </a:rPr>
              <a:t>DIRECCIÓN DE ADMINISTRACIÓN DE RECURSOS HUMANOS</a:t>
            </a:r>
          </a:p>
        </p:txBody>
      </p:sp>
      <p:sp>
        <p:nvSpPr>
          <p:cNvPr id="13" name="8 CuadroTexto"/>
          <p:cNvSpPr txBox="1"/>
          <p:nvPr/>
        </p:nvSpPr>
        <p:spPr>
          <a:xfrm>
            <a:off x="1588" y="3122966"/>
            <a:ext cx="4392488" cy="954107"/>
          </a:xfrm>
          <a:prstGeom prst="rect">
            <a:avLst/>
          </a:prstGeom>
          <a:noFill/>
        </p:spPr>
        <p:txBody>
          <a:bodyPr wrap="square" rtlCol="0">
            <a:spAutoFit/>
          </a:bodyPr>
          <a:lstStyle/>
          <a:p>
            <a:pPr algn="ctr"/>
            <a:r>
              <a:rPr lang="es-PA" sz="2800" b="1" dirty="0">
                <a:ln>
                  <a:solidFill>
                    <a:schemeClr val="bg1"/>
                  </a:solidFill>
                </a:ln>
                <a:effectLst/>
                <a:latin typeface="Arial Black" pitchFamily="34" charset="0"/>
                <a:cs typeface="Arial" pitchFamily="34" charset="0"/>
              </a:rPr>
              <a:t>MINISTERIO DE LA PRESIDENCIA</a:t>
            </a:r>
          </a:p>
        </p:txBody>
      </p:sp>
      <p:pic>
        <p:nvPicPr>
          <p:cNvPr id="3" name="Imagen 2"/>
          <p:cNvPicPr>
            <a:picLocks noChangeAspect="1"/>
          </p:cNvPicPr>
          <p:nvPr/>
        </p:nvPicPr>
        <p:blipFill>
          <a:blip r:embed="rId2">
            <a:clrChange>
              <a:clrFrom>
                <a:srgbClr val="FFFFFF"/>
              </a:clrFrom>
              <a:clrTo>
                <a:srgbClr val="FFFFFF">
                  <a:alpha val="0"/>
                </a:srgbClr>
              </a:clrTo>
            </a:clrChange>
          </a:blip>
          <a:stretch>
            <a:fillRect/>
          </a:stretch>
        </p:blipFill>
        <p:spPr>
          <a:xfrm>
            <a:off x="-1" y="26965"/>
            <a:ext cx="12165429" cy="3096001"/>
          </a:xfrm>
          <a:prstGeom prst="rect">
            <a:avLst/>
          </a:prstGeom>
        </p:spPr>
      </p:pic>
      <p:pic>
        <p:nvPicPr>
          <p:cNvPr id="18"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535" y="709173"/>
            <a:ext cx="1769936" cy="1465234"/>
          </a:xfrm>
          <a:prstGeom prst="rect">
            <a:avLst/>
          </a:prstGeom>
          <a:noFill/>
          <a:ln>
            <a:noFill/>
          </a:ln>
          <a:effectLst>
            <a:glow rad="101600">
              <a:schemeClr val="tx1">
                <a:alpha val="60000"/>
              </a:schemeClr>
            </a:glow>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Imagen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77833" y="804677"/>
            <a:ext cx="5296782" cy="1274226"/>
          </a:xfrm>
          <a:prstGeom prst="rect">
            <a:avLst/>
          </a:prstGeom>
          <a:effectLst>
            <a:outerShdw blurRad="50800" dist="38100" dir="5400000" algn="t" rotWithShape="0">
              <a:prstClr val="black">
                <a:alpha val="40000"/>
              </a:prstClr>
            </a:outerShdw>
          </a:effectLst>
        </p:spPr>
      </p:pic>
      <p:sp>
        <p:nvSpPr>
          <p:cNvPr id="11" name="9 CuadroTexto"/>
          <p:cNvSpPr txBox="1"/>
          <p:nvPr/>
        </p:nvSpPr>
        <p:spPr>
          <a:xfrm>
            <a:off x="-328911" y="5719441"/>
            <a:ext cx="5544616" cy="584775"/>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1600" b="1" dirty="0">
                <a:ln>
                  <a:solidFill>
                    <a:schemeClr val="bg1"/>
                  </a:solidFill>
                </a:ln>
                <a:latin typeface="Arial Black" pitchFamily="34" charset="0"/>
                <a:cs typeface="Arial" pitchFamily="34" charset="0"/>
              </a:rPr>
              <a:t>DEPARTAMENTO DE EVALUACIÓN DEL DESEMPEÑO Y RENDIMIENTO</a:t>
            </a:r>
          </a:p>
        </p:txBody>
      </p:sp>
      <p:pic>
        <p:nvPicPr>
          <p:cNvPr id="19" name="Imagen 18"/>
          <p:cNvPicPr>
            <a:picLocks noChangeAspect="1"/>
          </p:cNvPicPr>
          <p:nvPr/>
        </p:nvPicPr>
        <p:blipFill>
          <a:blip r:embed="rId5">
            <a:clrChange>
              <a:clrFrom>
                <a:srgbClr val="FFFFFF"/>
              </a:clrFrom>
              <a:clrTo>
                <a:srgbClr val="FFFFFF">
                  <a:alpha val="0"/>
                </a:srgbClr>
              </a:clrTo>
            </a:clrChange>
            <a:lum bright="70000" contrast="-70000"/>
          </a:blip>
          <a:stretch>
            <a:fillRect/>
          </a:stretch>
        </p:blipFill>
        <p:spPr>
          <a:xfrm>
            <a:off x="8918713" y="709879"/>
            <a:ext cx="3054563" cy="1461551"/>
          </a:xfrm>
          <a:prstGeom prst="rect">
            <a:avLst/>
          </a:prstGeom>
        </p:spPr>
      </p:pic>
      <p:sp>
        <p:nvSpPr>
          <p:cNvPr id="15" name="6 CuadroTexto"/>
          <p:cNvSpPr txBox="1"/>
          <p:nvPr/>
        </p:nvSpPr>
        <p:spPr>
          <a:xfrm>
            <a:off x="5719761" y="2840164"/>
            <a:ext cx="6340845" cy="2062103"/>
          </a:xfrm>
          <a:prstGeom prst="rect">
            <a:avLst/>
          </a:prstGeom>
          <a:noFill/>
        </p:spPr>
        <p:txBody>
          <a:bodyPr wrap="square" rtlCol="0">
            <a:spAutoFit/>
          </a:bodyPr>
          <a:lstStyle/>
          <a:p>
            <a:pPr algn="ctr"/>
            <a:r>
              <a:rPr lang="es-PA" sz="3200" b="1" dirty="0">
                <a:ln>
                  <a:solidFill>
                    <a:schemeClr val="bg1"/>
                  </a:solidFill>
                </a:ln>
                <a:effectLst>
                  <a:outerShdw blurRad="38100" dist="38100" dir="2700000" algn="tl">
                    <a:srgbClr val="000000">
                      <a:alpha val="43137"/>
                    </a:srgbClr>
                  </a:outerShdw>
                </a:effectLst>
                <a:latin typeface="Arial" pitchFamily="34" charset="0"/>
                <a:cs typeface="Arial" pitchFamily="34" charset="0"/>
              </a:rPr>
              <a:t>REGLAMENTO TÉCNICO DE EVALUACIÓN DEL DESEMPEÑO Y </a:t>
            </a:r>
            <a:r>
              <a:rPr lang="es-PA" sz="3200" b="1" dirty="0" smtClean="0">
                <a:ln>
                  <a:solidFill>
                    <a:schemeClr val="bg1"/>
                  </a:solidFill>
                </a:ln>
                <a:effectLst>
                  <a:outerShdw blurRad="38100" dist="38100" dir="2700000" algn="tl">
                    <a:srgbClr val="000000">
                      <a:alpha val="43137"/>
                    </a:srgbClr>
                  </a:outerShdw>
                </a:effectLst>
                <a:latin typeface="Arial" pitchFamily="34" charset="0"/>
                <a:cs typeface="Arial" pitchFamily="34" charset="0"/>
              </a:rPr>
              <a:t>RENDIMIENTO PARA EL SECTOR PÚBLICO  </a:t>
            </a:r>
            <a:endParaRPr lang="es-PA" sz="3200" b="1" dirty="0">
              <a:ln>
                <a:solidFill>
                  <a:schemeClr val="bg1"/>
                </a:solidFill>
              </a:ln>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2763017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200905" y="1514752"/>
            <a:ext cx="7032015" cy="4093428"/>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endParaRPr lang="es-PA" sz="1400" b="1" dirty="0">
              <a:solidFill>
                <a:srgbClr val="002060"/>
              </a:solidFill>
              <a:latin typeface="Arial" pitchFamily="34" charset="0"/>
              <a:cs typeface="Arial" pitchFamily="34" charset="0"/>
            </a:endParaRPr>
          </a:p>
          <a:p>
            <a:r>
              <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Informe </a:t>
            </a:r>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Descriptivo de Desempeño y Rendimiento.</a:t>
            </a:r>
          </a:p>
          <a:p>
            <a:pPr algn="just"/>
            <a:endParaRPr lang="es-PA" sz="14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El que debe elaborar el Superior Inmediato Evaluador, a los </a:t>
            </a:r>
            <a:r>
              <a:rPr lang="es-PA" sz="1600" b="1" dirty="0" smtClean="0">
                <a:solidFill>
                  <a:srgbClr val="002060"/>
                </a:solidFill>
                <a:latin typeface="Arial" pitchFamily="34" charset="0"/>
                <a:cs typeface="Arial" pitchFamily="34" charset="0"/>
              </a:rPr>
              <a:t>Servidores Públicos </a:t>
            </a:r>
            <a:r>
              <a:rPr lang="es-PA" sz="1600" b="1" dirty="0">
                <a:solidFill>
                  <a:srgbClr val="002060"/>
                </a:solidFill>
                <a:latin typeface="Arial" pitchFamily="34" charset="0"/>
                <a:cs typeface="Arial" pitchFamily="34" charset="0"/>
              </a:rPr>
              <a:t>con anticipación, cuando ocurra  alguna de las siguientes situaciones:</a:t>
            </a: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Por reubicación o cambio de lugar de trabajo por algún tipo de movilidad  </a:t>
            </a:r>
            <a:r>
              <a:rPr lang="es-PA" sz="1600" b="1" dirty="0" smtClean="0">
                <a:solidFill>
                  <a:srgbClr val="002060"/>
                </a:solidFill>
                <a:latin typeface="Arial" pitchFamily="34" charset="0"/>
                <a:cs typeface="Arial" pitchFamily="34" charset="0"/>
              </a:rPr>
              <a:t>laboral: </a:t>
            </a:r>
            <a:r>
              <a:rPr lang="es-PA" sz="1600" b="1" dirty="0">
                <a:solidFill>
                  <a:srgbClr val="002060"/>
                </a:solidFill>
                <a:latin typeface="Arial" pitchFamily="34" charset="0"/>
                <a:cs typeface="Arial" pitchFamily="34" charset="0"/>
              </a:rPr>
              <a:t>permuta, transferencia o traslado.</a:t>
            </a: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Cuando asuma temporalmente por interinidad por destaque, u </a:t>
            </a:r>
          </a:p>
          <a:p>
            <a:pPr algn="just"/>
            <a:r>
              <a:rPr lang="es-PA" sz="1600" b="1" dirty="0">
                <a:solidFill>
                  <a:srgbClr val="002060"/>
                </a:solidFill>
                <a:latin typeface="Arial" pitchFamily="34" charset="0"/>
                <a:cs typeface="Arial" pitchFamily="34" charset="0"/>
              </a:rPr>
              <a:t>     </a:t>
            </a:r>
            <a:r>
              <a:rPr lang="es-PA" sz="1600" b="1" dirty="0" smtClean="0">
                <a:solidFill>
                  <a:srgbClr val="002060"/>
                </a:solidFill>
                <a:latin typeface="Arial" pitchFamily="34" charset="0"/>
                <a:cs typeface="Arial" pitchFamily="34" charset="0"/>
              </a:rPr>
              <a:t>        otras </a:t>
            </a:r>
            <a:r>
              <a:rPr lang="es-PA" sz="1600" b="1" dirty="0">
                <a:solidFill>
                  <a:srgbClr val="002060"/>
                </a:solidFill>
                <a:latin typeface="Arial" pitchFamily="34" charset="0"/>
                <a:cs typeface="Arial" pitchFamily="34" charset="0"/>
              </a:rPr>
              <a:t>funciones por una </a:t>
            </a:r>
            <a:r>
              <a:rPr lang="es-PA" sz="1600" b="1" dirty="0" smtClean="0">
                <a:solidFill>
                  <a:srgbClr val="002060"/>
                </a:solidFill>
                <a:latin typeface="Arial" pitchFamily="34" charset="0"/>
                <a:cs typeface="Arial" pitchFamily="34" charset="0"/>
              </a:rPr>
              <a:t>Acción </a:t>
            </a:r>
            <a:r>
              <a:rPr lang="es-PA" sz="1600" b="1" dirty="0">
                <a:solidFill>
                  <a:srgbClr val="002060"/>
                </a:solidFill>
                <a:latin typeface="Arial" pitchFamily="34" charset="0"/>
                <a:cs typeface="Arial" pitchFamily="34" charset="0"/>
              </a:rPr>
              <a:t>de </a:t>
            </a:r>
            <a:r>
              <a:rPr lang="es-PA" sz="1600" b="1" dirty="0" smtClean="0">
                <a:solidFill>
                  <a:srgbClr val="002060"/>
                </a:solidFill>
                <a:latin typeface="Arial" pitchFamily="34" charset="0"/>
                <a:cs typeface="Arial" pitchFamily="34" charset="0"/>
              </a:rPr>
              <a:t>Préstamo</a:t>
            </a:r>
            <a:r>
              <a:rPr lang="es-PA" sz="1600" b="1" dirty="0">
                <a:solidFill>
                  <a:srgbClr val="002060"/>
                </a:solidFill>
                <a:latin typeface="Arial" pitchFamily="34" charset="0"/>
                <a:cs typeface="Arial" pitchFamily="34" charset="0"/>
              </a:rPr>
              <a:t>.</a:t>
            </a: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Cualquier </a:t>
            </a:r>
            <a:r>
              <a:rPr lang="es-PA" sz="1600" b="1" dirty="0">
                <a:solidFill>
                  <a:srgbClr val="002060"/>
                </a:solidFill>
                <a:latin typeface="Arial" pitchFamily="34" charset="0"/>
                <a:cs typeface="Arial" pitchFamily="34" charset="0"/>
              </a:rPr>
              <a:t>otro impedimento que afecte la continuidad del </a:t>
            </a:r>
          </a:p>
          <a:p>
            <a:pPr algn="just"/>
            <a:r>
              <a:rPr lang="es-PA" sz="1600" b="1" dirty="0">
                <a:solidFill>
                  <a:srgbClr val="002060"/>
                </a:solidFill>
                <a:latin typeface="Arial" pitchFamily="34" charset="0"/>
                <a:cs typeface="Arial" pitchFamily="34" charset="0"/>
              </a:rPr>
              <a:t>     </a:t>
            </a:r>
            <a:r>
              <a:rPr lang="es-PA" sz="1600" b="1" dirty="0" smtClean="0">
                <a:solidFill>
                  <a:srgbClr val="002060"/>
                </a:solidFill>
                <a:latin typeface="Arial" pitchFamily="34" charset="0"/>
                <a:cs typeface="Arial" pitchFamily="34" charset="0"/>
              </a:rPr>
              <a:t>        período </a:t>
            </a:r>
            <a:r>
              <a:rPr lang="es-PA" sz="1600" b="1" dirty="0">
                <a:solidFill>
                  <a:srgbClr val="002060"/>
                </a:solidFill>
                <a:latin typeface="Arial" pitchFamily="34" charset="0"/>
                <a:cs typeface="Arial" pitchFamily="34" charset="0"/>
              </a:rPr>
              <a:t>de la  Evaluación Ordinaria Anual.</a:t>
            </a:r>
          </a:p>
        </p:txBody>
      </p:sp>
      <p:sp>
        <p:nvSpPr>
          <p:cNvPr id="13" name="Rectángulo 12"/>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25580"/>
            <a:ext cx="12165429" cy="1801835"/>
          </a:xfrm>
          <a:prstGeom prst="rect">
            <a:avLst/>
          </a:prstGeom>
        </p:spPr>
      </p:pic>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
        <p:nvSpPr>
          <p:cNvPr id="14" name="6 CuadroTexto"/>
          <p:cNvSpPr txBox="1"/>
          <p:nvPr/>
        </p:nvSpPr>
        <p:spPr>
          <a:xfrm>
            <a:off x="4797786" y="44769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spTree>
    <p:extLst>
      <p:ext uri="{BB962C8B-B14F-4D97-AF65-F5344CB8AC3E}">
        <p14:creationId xmlns:p14="http://schemas.microsoft.com/office/powerpoint/2010/main" val="3203087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p:nvPr/>
        </p:nvSpPr>
        <p:spPr>
          <a:xfrm rot="10800000">
            <a:off x="3051124"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439816" y="1484784"/>
            <a:ext cx="7416825" cy="3231654"/>
          </a:xfrm>
          <a:prstGeom prst="rect">
            <a:avLst/>
          </a:prstGeom>
          <a:noFill/>
        </p:spPr>
        <p:txBody>
          <a:bodyPr wrap="square" rtlCol="0">
            <a:spAutoFit/>
          </a:bodyPr>
          <a:lstStyle/>
          <a:p>
            <a:pPr algn="just"/>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algn="just"/>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Permanencia en el </a:t>
            </a:r>
            <a:r>
              <a:rPr lang="es-PA"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Portafolio de Evidencia</a:t>
            </a:r>
            <a:endPar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16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1600" b="1" dirty="0" smtClean="0">
                <a:solidFill>
                  <a:srgbClr val="002060"/>
                </a:solidFill>
                <a:latin typeface="Arial" pitchFamily="34" charset="0"/>
                <a:cs typeface="Arial" pitchFamily="34" charset="0"/>
              </a:rPr>
              <a:t>Debe </a:t>
            </a:r>
            <a:r>
              <a:rPr lang="es-PA" sz="1600" b="1" dirty="0">
                <a:solidFill>
                  <a:srgbClr val="002060"/>
                </a:solidFill>
                <a:latin typeface="Arial" pitchFamily="34" charset="0"/>
                <a:cs typeface="Arial" pitchFamily="34" charset="0"/>
              </a:rPr>
              <a:t>permanecer </a:t>
            </a:r>
            <a:r>
              <a:rPr lang="es-PA" sz="1600" b="1" dirty="0" smtClean="0">
                <a:solidFill>
                  <a:srgbClr val="002060"/>
                </a:solidFill>
                <a:latin typeface="Arial" pitchFamily="34" charset="0"/>
                <a:cs typeface="Arial" pitchFamily="34" charset="0"/>
              </a:rPr>
              <a:t> </a:t>
            </a:r>
            <a:r>
              <a:rPr lang="es-PA" sz="1600" b="1" dirty="0">
                <a:solidFill>
                  <a:srgbClr val="002060"/>
                </a:solidFill>
                <a:latin typeface="Arial" pitchFamily="34" charset="0"/>
                <a:cs typeface="Arial" pitchFamily="34" charset="0"/>
              </a:rPr>
              <a:t>lo siguiente:</a:t>
            </a:r>
          </a:p>
          <a:p>
            <a:pPr algn="just"/>
            <a:endParaRPr lang="es-PA" sz="1600" b="1" dirty="0">
              <a:solidFill>
                <a:srgbClr val="002060"/>
              </a:solidFill>
              <a:latin typeface="Arial" pitchFamily="34" charset="0"/>
              <a:cs typeface="Arial" pitchFamily="34" charset="0"/>
            </a:endParaRPr>
          </a:p>
          <a:p>
            <a:pPr marL="742950" lvl="1" indent="-285750" algn="just">
              <a:buFont typeface="Wingdings" panose="05000000000000000000" pitchFamily="2" charset="2"/>
              <a:buChar char="§"/>
            </a:pPr>
            <a:r>
              <a:rPr lang="es-PA" sz="1600" b="1" dirty="0">
                <a:solidFill>
                  <a:srgbClr val="002060"/>
                </a:solidFill>
                <a:latin typeface="Arial" pitchFamily="34" charset="0"/>
                <a:cs typeface="Arial" pitchFamily="34" charset="0"/>
              </a:rPr>
              <a:t>Informes Periódicos de Trabajo.</a:t>
            </a:r>
          </a:p>
          <a:p>
            <a:pPr marL="742950" lvl="1" indent="-285750" algn="just">
              <a:buFont typeface="Wingdings" panose="05000000000000000000" pitchFamily="2" charset="2"/>
              <a:buChar char="§"/>
            </a:pPr>
            <a:r>
              <a:rPr lang="es-PA" sz="1600" b="1" dirty="0">
                <a:solidFill>
                  <a:srgbClr val="002060"/>
                </a:solidFill>
                <a:latin typeface="Arial" pitchFamily="34" charset="0"/>
                <a:cs typeface="Arial" pitchFamily="34" charset="0"/>
              </a:rPr>
              <a:t>Evidencias Positivas.</a:t>
            </a:r>
          </a:p>
          <a:p>
            <a:pPr marL="742950" lvl="1" indent="-285750" algn="just">
              <a:buFont typeface="Wingdings" panose="05000000000000000000" pitchFamily="2" charset="2"/>
              <a:buChar char="§"/>
            </a:pPr>
            <a:r>
              <a:rPr lang="es-PA" sz="1600" b="1" dirty="0">
                <a:solidFill>
                  <a:srgbClr val="002060"/>
                </a:solidFill>
                <a:latin typeface="Arial" pitchFamily="34" charset="0"/>
                <a:cs typeface="Arial" pitchFamily="34" charset="0"/>
              </a:rPr>
              <a:t>Evidencias </a:t>
            </a:r>
            <a:r>
              <a:rPr lang="es-PA" sz="1600" b="1" dirty="0" smtClean="0">
                <a:solidFill>
                  <a:srgbClr val="002060"/>
                </a:solidFill>
                <a:latin typeface="Arial" pitchFamily="34" charset="0"/>
                <a:cs typeface="Arial" pitchFamily="34" charset="0"/>
              </a:rPr>
              <a:t>Negativas</a:t>
            </a:r>
            <a:r>
              <a:rPr lang="es-PA" sz="1600" b="1" dirty="0">
                <a:solidFill>
                  <a:srgbClr val="002060"/>
                </a:solidFill>
                <a:latin typeface="Arial" pitchFamily="34" charset="0"/>
                <a:cs typeface="Arial" pitchFamily="34" charset="0"/>
              </a:rPr>
              <a:t>.</a:t>
            </a:r>
          </a:p>
          <a:p>
            <a:pPr marL="742950" lvl="1" indent="-285750" algn="just">
              <a:buFont typeface="Wingdings" panose="05000000000000000000" pitchFamily="2" charset="2"/>
              <a:buChar char="§"/>
            </a:pPr>
            <a:r>
              <a:rPr lang="es-PA" sz="1600" b="1" dirty="0">
                <a:solidFill>
                  <a:srgbClr val="002060"/>
                </a:solidFill>
                <a:latin typeface="Arial" pitchFamily="34" charset="0"/>
                <a:cs typeface="Arial" pitchFamily="34" charset="0"/>
              </a:rPr>
              <a:t>Resultados de las Evaluaciones.</a:t>
            </a:r>
          </a:p>
          <a:p>
            <a:pPr marL="742950" lvl="1" indent="-285750" algn="just">
              <a:buFont typeface="Wingdings" panose="05000000000000000000" pitchFamily="2" charset="2"/>
              <a:buChar char="§"/>
            </a:pPr>
            <a:r>
              <a:rPr lang="es-PA" sz="1600" b="1" dirty="0">
                <a:solidFill>
                  <a:srgbClr val="002060"/>
                </a:solidFill>
                <a:latin typeface="Arial" pitchFamily="34" charset="0"/>
                <a:cs typeface="Arial" pitchFamily="34" charset="0"/>
              </a:rPr>
              <a:t>Actividades de Mejoramiento.</a:t>
            </a:r>
          </a:p>
          <a:p>
            <a:pPr marL="742950" lvl="1" indent="-285750" algn="just">
              <a:buFont typeface="Wingdings" panose="05000000000000000000" pitchFamily="2" charset="2"/>
              <a:buChar char="§"/>
            </a:pPr>
            <a:r>
              <a:rPr lang="es-PA" sz="1600" b="1" dirty="0">
                <a:solidFill>
                  <a:srgbClr val="002060"/>
                </a:solidFill>
                <a:latin typeface="Arial" pitchFamily="34" charset="0"/>
                <a:cs typeface="Arial" pitchFamily="34" charset="0"/>
              </a:rPr>
              <a:t>Informe Descriptivo por Movilidad Laboral.</a:t>
            </a: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12711"/>
            <a:ext cx="12165429" cy="1801835"/>
          </a:xfrm>
          <a:prstGeom prst="rect">
            <a:avLst/>
          </a:prstGeom>
        </p:spPr>
      </p:pic>
      <p:sp>
        <p:nvSpPr>
          <p:cNvPr id="14" name="6 CuadroTexto"/>
          <p:cNvSpPr txBox="1"/>
          <p:nvPr/>
        </p:nvSpPr>
        <p:spPr>
          <a:xfrm>
            <a:off x="4797786" y="447694"/>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137352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ángulo 15"/>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817974" y="1660661"/>
            <a:ext cx="6691461" cy="3508653"/>
          </a:xfrm>
          <a:prstGeom prst="rect">
            <a:avLst/>
          </a:prstGeom>
          <a:noFill/>
        </p:spPr>
        <p:txBody>
          <a:bodyPr wrap="square" rtlCol="0">
            <a:spAutoFit/>
          </a:bodyPr>
          <a:lstStyle/>
          <a:p>
            <a:pPr algn="just"/>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Servidor Público en Calidad de Préstamo</a:t>
            </a:r>
          </a:p>
          <a:p>
            <a:pPr algn="ctr"/>
            <a:endParaRPr lang="es-PA"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Todo Servidor Público que se encuentre en </a:t>
            </a:r>
            <a:r>
              <a:rPr lang="es-PA" sz="1600" b="1" dirty="0" smtClean="0">
                <a:solidFill>
                  <a:srgbClr val="002060"/>
                </a:solidFill>
                <a:latin typeface="Arial" pitchFamily="34" charset="0"/>
                <a:cs typeface="Arial" pitchFamily="34" charset="0"/>
              </a:rPr>
              <a:t>Calidad </a:t>
            </a:r>
            <a:r>
              <a:rPr lang="es-PA" sz="1600" b="1" dirty="0">
                <a:solidFill>
                  <a:srgbClr val="002060"/>
                </a:solidFill>
                <a:latin typeface="Arial" pitchFamily="34" charset="0"/>
                <a:cs typeface="Arial" pitchFamily="34" charset="0"/>
              </a:rPr>
              <a:t>de </a:t>
            </a:r>
            <a:r>
              <a:rPr lang="es-PA" sz="1600" b="1" dirty="0" smtClean="0">
                <a:solidFill>
                  <a:srgbClr val="002060"/>
                </a:solidFill>
                <a:latin typeface="Arial" pitchFamily="34" charset="0"/>
                <a:cs typeface="Arial" pitchFamily="34" charset="0"/>
              </a:rPr>
              <a:t>Préstamo, </a:t>
            </a:r>
            <a:r>
              <a:rPr lang="es-PA" sz="1600" b="1" dirty="0">
                <a:solidFill>
                  <a:srgbClr val="002060"/>
                </a:solidFill>
                <a:latin typeface="Arial" pitchFamily="34" charset="0"/>
                <a:cs typeface="Arial" pitchFamily="34" charset="0"/>
              </a:rPr>
              <a:t>se le debe aplicar la Evaluación del Desempeño y Rendimiento.</a:t>
            </a: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La aplicación de esta </a:t>
            </a:r>
            <a:r>
              <a:rPr lang="es-PA" sz="1600" b="1" dirty="0" smtClean="0">
                <a:solidFill>
                  <a:srgbClr val="002060"/>
                </a:solidFill>
                <a:latin typeface="Arial" pitchFamily="34" charset="0"/>
                <a:cs typeface="Arial" pitchFamily="34" charset="0"/>
              </a:rPr>
              <a:t>Evaluación </a:t>
            </a:r>
            <a:r>
              <a:rPr lang="es-PA" sz="1600" b="1" dirty="0">
                <a:solidFill>
                  <a:srgbClr val="002060"/>
                </a:solidFill>
                <a:latin typeface="Arial" pitchFamily="34" charset="0"/>
                <a:cs typeface="Arial" pitchFamily="34" charset="0"/>
              </a:rPr>
              <a:t>se hará en cumplimiento a lo que </a:t>
            </a:r>
            <a:r>
              <a:rPr lang="es-PA" sz="1600" b="1" dirty="0" smtClean="0">
                <a:solidFill>
                  <a:srgbClr val="002060"/>
                </a:solidFill>
                <a:latin typeface="Arial" pitchFamily="34" charset="0"/>
                <a:cs typeface="Arial" pitchFamily="34" charset="0"/>
              </a:rPr>
              <a:t>establecen las Normas </a:t>
            </a:r>
            <a:r>
              <a:rPr lang="es-PA" sz="1600" b="1" dirty="0">
                <a:solidFill>
                  <a:srgbClr val="002060"/>
                </a:solidFill>
                <a:latin typeface="Arial" pitchFamily="34" charset="0"/>
                <a:cs typeface="Arial" pitchFamily="34" charset="0"/>
              </a:rPr>
              <a:t>de EDES, debidamente coordinadas entre las Oficinas Institucionales de Recursos Humanos de ambas Instituciones.</a:t>
            </a:r>
          </a:p>
          <a:p>
            <a:pPr algn="just"/>
            <a:endParaRPr lang="es-PA" sz="1600" b="1" dirty="0">
              <a:solidFill>
                <a:srgbClr val="002060"/>
              </a:solidFill>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12711"/>
            <a:ext cx="12165429" cy="1801835"/>
          </a:xfrm>
          <a:prstGeom prst="rect">
            <a:avLst/>
          </a:prstGeom>
        </p:spPr>
      </p:pic>
      <p:sp>
        <p:nvSpPr>
          <p:cNvPr id="15" name="6 CuadroTexto"/>
          <p:cNvSpPr txBox="1"/>
          <p:nvPr/>
        </p:nvSpPr>
        <p:spPr>
          <a:xfrm>
            <a:off x="4797786" y="434814"/>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3"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Imagen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228240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1864992"/>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511824" y="2016710"/>
            <a:ext cx="7251590" cy="2708434"/>
          </a:xfrm>
          <a:prstGeom prst="rect">
            <a:avLst/>
          </a:prstGeom>
          <a:noFill/>
        </p:spPr>
        <p:txBody>
          <a:bodyPr wrap="square" rtlCol="0">
            <a:spAutoFit/>
          </a:bodyPr>
          <a:lstStyle/>
          <a:p>
            <a:pPr algn="just"/>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Obligatoriedad del Superior Inmediato de Evaluar el Desempeño del Subalterno</a:t>
            </a:r>
          </a:p>
          <a:p>
            <a:pPr algn="just"/>
            <a:endParaRPr lang="es-PA"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Todo Superior Inmediato de un Servidor Público, tiene la obligación de evaluar el desempeño de sus Subalternos.</a:t>
            </a:r>
          </a:p>
          <a:p>
            <a:pPr algn="just"/>
            <a:endParaRPr lang="es-PA" sz="1600" b="1" dirty="0">
              <a:solidFill>
                <a:srgbClr val="002060"/>
              </a:solidFill>
              <a:latin typeface="Arial" pitchFamily="34" charset="0"/>
              <a:cs typeface="Arial" pitchFamily="34" charset="0"/>
            </a:endParaRPr>
          </a:p>
        </p:txBody>
      </p:sp>
      <p:sp>
        <p:nvSpPr>
          <p:cNvPr id="10" name="Rectángulo 9"/>
          <p:cNvSpPr/>
          <p:nvPr/>
        </p:nvSpPr>
        <p:spPr>
          <a:xfrm rot="10800000">
            <a:off x="3051124"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2">
            <a:clrChange>
              <a:clrFrom>
                <a:srgbClr val="FFFFFF"/>
              </a:clrFrom>
              <a:clrTo>
                <a:srgbClr val="FFFFFF">
                  <a:alpha val="0"/>
                </a:srgbClr>
              </a:clrTo>
            </a:clrChange>
          </a:blip>
          <a:stretch>
            <a:fillRect/>
          </a:stretch>
        </p:blipFill>
        <p:spPr>
          <a:xfrm>
            <a:off x="0" y="38469"/>
            <a:ext cx="12165429" cy="1801835"/>
          </a:xfrm>
          <a:prstGeom prst="rect">
            <a:avLst/>
          </a:prstGeom>
        </p:spPr>
      </p:pic>
      <p:sp>
        <p:nvSpPr>
          <p:cNvPr id="14" name="6 CuadroTexto"/>
          <p:cNvSpPr txBox="1"/>
          <p:nvPr/>
        </p:nvSpPr>
        <p:spPr>
          <a:xfrm>
            <a:off x="4797786" y="499206"/>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Imagen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402428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3" name="8 CuadroTexto"/>
          <p:cNvSpPr txBox="1"/>
          <p:nvPr/>
        </p:nvSpPr>
        <p:spPr>
          <a:xfrm>
            <a:off x="4295801" y="1722581"/>
            <a:ext cx="7304857" cy="3477875"/>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1600" b="1" dirty="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Impedimentos para Evaluar</a:t>
            </a:r>
          </a:p>
          <a:p>
            <a:pPr algn="just"/>
            <a:endParaRPr lang="es-PA" sz="1600" b="1" dirty="0">
              <a:solidFill>
                <a:srgbClr val="002060"/>
              </a:solidFill>
              <a:latin typeface="Arial" pitchFamily="34" charset="0"/>
              <a:cs typeface="Arial" pitchFamily="34" charset="0"/>
            </a:endParaRPr>
          </a:p>
          <a:p>
            <a:pPr marL="1200150" lvl="2"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 </a:t>
            </a:r>
            <a:r>
              <a:rPr lang="es-PA" sz="1600" b="1" dirty="0" smtClean="0">
                <a:solidFill>
                  <a:srgbClr val="002060"/>
                </a:solidFill>
                <a:latin typeface="Arial" pitchFamily="34" charset="0"/>
                <a:cs typeface="Arial" pitchFamily="34" charset="0"/>
              </a:rPr>
              <a:t>Exista </a:t>
            </a:r>
            <a:r>
              <a:rPr lang="es-PA" sz="1600" b="1" dirty="0">
                <a:solidFill>
                  <a:srgbClr val="002060"/>
                </a:solidFill>
                <a:latin typeface="Arial" pitchFamily="34" charset="0"/>
                <a:cs typeface="Arial" pitchFamily="34" charset="0"/>
              </a:rPr>
              <a:t>conflicto evidente con el Servidor a </a:t>
            </a:r>
            <a:r>
              <a:rPr lang="es-PA" sz="1600" b="1" dirty="0" smtClean="0">
                <a:solidFill>
                  <a:srgbClr val="002060"/>
                </a:solidFill>
                <a:latin typeface="Arial" pitchFamily="34" charset="0"/>
                <a:cs typeface="Arial" pitchFamily="34" charset="0"/>
              </a:rPr>
              <a:t>evaluar.</a:t>
            </a:r>
            <a:endParaRPr lang="es-PA" sz="1600" b="1" dirty="0">
              <a:solidFill>
                <a:srgbClr val="002060"/>
              </a:solidFill>
              <a:latin typeface="Arial" pitchFamily="34" charset="0"/>
              <a:cs typeface="Arial" pitchFamily="34" charset="0"/>
            </a:endParaRPr>
          </a:p>
          <a:p>
            <a:pPr marL="342900" indent="-342900" algn="just">
              <a:buAutoNum type="arabicPeriod"/>
            </a:pPr>
            <a:endParaRPr lang="es-PA" sz="1600" b="1" dirty="0">
              <a:solidFill>
                <a:srgbClr val="002060"/>
              </a:solidFill>
              <a:latin typeface="Arial" pitchFamily="34" charset="0"/>
              <a:cs typeface="Arial" pitchFamily="34" charset="0"/>
            </a:endParaRPr>
          </a:p>
          <a:p>
            <a:pPr marL="1200150" lvl="2"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En la situación excepcional de que se encuentren vinculados por matrimonio o por unión consensual.</a:t>
            </a:r>
          </a:p>
          <a:p>
            <a:pPr marL="342900" indent="-342900" algn="just">
              <a:buAutoNum type="arabicPeriod"/>
            </a:pPr>
            <a:endParaRPr lang="es-PA" sz="1600" b="1" dirty="0">
              <a:solidFill>
                <a:srgbClr val="002060"/>
              </a:solidFill>
              <a:latin typeface="Arial" pitchFamily="34" charset="0"/>
              <a:cs typeface="Arial" pitchFamily="34" charset="0"/>
            </a:endParaRPr>
          </a:p>
          <a:p>
            <a:pPr marL="1200150" lvl="2"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Tengan parentescos hasta segundo grado de afinidad (suegros, nueras, yernos y cuñadas) o cuarto grado de consanguinidad (padres, hijos, hermanos. tíos, sobrinos y primos).</a:t>
            </a:r>
          </a:p>
          <a:p>
            <a:pPr algn="just"/>
            <a:endParaRPr lang="es-PA" sz="1600" b="1" dirty="0">
              <a:solidFill>
                <a:srgbClr val="002060"/>
              </a:solidFill>
              <a:latin typeface="Arial" pitchFamily="34" charset="0"/>
              <a:cs typeface="Arial" pitchFamily="34" charset="0"/>
            </a:endParaRP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2" name="Imagen 11"/>
          <p:cNvPicPr>
            <a:picLocks noChangeAspect="1"/>
          </p:cNvPicPr>
          <p:nvPr/>
        </p:nvPicPr>
        <p:blipFill>
          <a:blip r:embed="rId2">
            <a:clrChange>
              <a:clrFrom>
                <a:srgbClr val="FFFFFF"/>
              </a:clrFrom>
              <a:clrTo>
                <a:srgbClr val="FFFFFF">
                  <a:alpha val="0"/>
                </a:srgbClr>
              </a:clrTo>
            </a:clrChange>
          </a:blip>
          <a:stretch>
            <a:fillRect/>
          </a:stretch>
        </p:blipFill>
        <p:spPr>
          <a:xfrm>
            <a:off x="0" y="12699"/>
            <a:ext cx="12165429" cy="1801835"/>
          </a:xfrm>
          <a:prstGeom prst="rect">
            <a:avLst/>
          </a:prstGeom>
        </p:spPr>
      </p:pic>
      <p:sp>
        <p:nvSpPr>
          <p:cNvPr id="14" name="6 CuadroTexto"/>
          <p:cNvSpPr txBox="1"/>
          <p:nvPr/>
        </p:nvSpPr>
        <p:spPr>
          <a:xfrm>
            <a:off x="4797786" y="434812"/>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603185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404765" y="1844824"/>
            <a:ext cx="7304857" cy="3293209"/>
          </a:xfrm>
          <a:prstGeom prst="rect">
            <a:avLst/>
          </a:prstGeom>
          <a:noFill/>
        </p:spPr>
        <p:txBody>
          <a:bodyPr wrap="square" rtlCol="0">
            <a:spAutoFit/>
          </a:bodyPr>
          <a:lstStyle/>
          <a:p>
            <a:pPr algn="ctr"/>
            <a:endParaRPr lang="es-PA" sz="16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endParaRPr lang="es-PA" sz="16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Procedimiento ante la Existencia de Impedimentos para Evaluar.</a:t>
            </a:r>
          </a:p>
          <a:p>
            <a:pPr algn="just"/>
            <a:endParaRPr lang="es-PA" sz="1600" b="1" dirty="0">
              <a:solidFill>
                <a:srgbClr val="002060"/>
              </a:solidFill>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El Jefe de la Oficina Institucional de Recursos Humanos, mediante </a:t>
            </a:r>
            <a:r>
              <a:rPr lang="es-PA" sz="1600" b="1" dirty="0" smtClean="0">
                <a:solidFill>
                  <a:srgbClr val="002060"/>
                </a:solidFill>
                <a:latin typeface="Arial" pitchFamily="34" charset="0"/>
                <a:cs typeface="Arial" pitchFamily="34" charset="0"/>
              </a:rPr>
              <a:t>Acto </a:t>
            </a:r>
            <a:r>
              <a:rPr lang="es-PA" sz="1600" b="1" dirty="0">
                <a:solidFill>
                  <a:srgbClr val="002060"/>
                </a:solidFill>
                <a:latin typeface="Arial" pitchFamily="34" charset="0"/>
                <a:cs typeface="Arial" pitchFamily="34" charset="0"/>
              </a:rPr>
              <a:t>motivado, decidirá sobre el impedimento de un Superior Jerárquico </a:t>
            </a:r>
            <a:r>
              <a:rPr lang="es-PA" sz="1600" b="1" dirty="0" smtClean="0">
                <a:solidFill>
                  <a:srgbClr val="002060"/>
                </a:solidFill>
                <a:latin typeface="Arial" pitchFamily="34" charset="0"/>
                <a:cs typeface="Arial" pitchFamily="34" charset="0"/>
              </a:rPr>
              <a:t>Inmediato, </a:t>
            </a:r>
            <a:r>
              <a:rPr lang="es-PA" sz="1600" b="1" dirty="0">
                <a:solidFill>
                  <a:srgbClr val="002060"/>
                </a:solidFill>
                <a:latin typeface="Arial" pitchFamily="34" charset="0"/>
                <a:cs typeface="Arial" pitchFamily="34" charset="0"/>
              </a:rPr>
              <a:t>para evaluar a un Subalterno, dentro de los cinco (5) hábiles siguientes de presentada la denuncia. De aceptar el impedimento, designará como evaluador al Superior Jerárquico del impedido, o al Servidor que por delegación le corresponda reemplazarlo.</a:t>
            </a: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2">
            <a:clrChange>
              <a:clrFrom>
                <a:srgbClr val="FFFFFF"/>
              </a:clrFrom>
              <a:clrTo>
                <a:srgbClr val="FFFFFF">
                  <a:alpha val="0"/>
                </a:srgbClr>
              </a:clrTo>
            </a:clrChange>
          </a:blip>
          <a:stretch>
            <a:fillRect/>
          </a:stretch>
        </p:blipFill>
        <p:spPr>
          <a:xfrm>
            <a:off x="0" y="12699"/>
            <a:ext cx="12165429" cy="1801835"/>
          </a:xfrm>
          <a:prstGeom prst="rect">
            <a:avLst/>
          </a:prstGeom>
        </p:spPr>
      </p:pic>
      <p:sp>
        <p:nvSpPr>
          <p:cNvPr id="14" name="6 CuadroTexto"/>
          <p:cNvSpPr txBox="1"/>
          <p:nvPr/>
        </p:nvSpPr>
        <p:spPr>
          <a:xfrm>
            <a:off x="4797786" y="44769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74347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30245" y="1868799"/>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graphicFrame>
        <p:nvGraphicFramePr>
          <p:cNvPr id="14" name="12 Diagrama"/>
          <p:cNvGraphicFramePr/>
          <p:nvPr>
            <p:extLst>
              <p:ext uri="{D42A27DB-BD31-4B8C-83A1-F6EECF244321}">
                <p14:modId xmlns:p14="http://schemas.microsoft.com/office/powerpoint/2010/main" val="3461604909"/>
              </p:ext>
            </p:extLst>
          </p:nvPr>
        </p:nvGraphicFramePr>
        <p:xfrm>
          <a:off x="4583832" y="1916832"/>
          <a:ext cx="6984776"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8 CuadroTexto"/>
          <p:cNvSpPr txBox="1"/>
          <p:nvPr/>
        </p:nvSpPr>
        <p:spPr>
          <a:xfrm>
            <a:off x="5719441" y="1080859"/>
            <a:ext cx="4843485" cy="1138773"/>
          </a:xfrm>
          <a:prstGeom prst="rect">
            <a:avLst/>
          </a:prstGeom>
          <a:noFill/>
        </p:spPr>
        <p:txBody>
          <a:bodyPr wrap="square" rtlCol="0">
            <a:spAutoFit/>
          </a:bodyPr>
          <a:lstStyle/>
          <a:p>
            <a:pPr algn="just"/>
            <a:endParaRPr lang="es-PA" sz="16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r>
              <a:rPr lang="es-PA" b="1" dirty="0">
                <a:solidFill>
                  <a:srgbClr val="002060"/>
                </a:solidFill>
                <a:effectLst>
                  <a:outerShdw blurRad="38100" dist="38100" dir="2700000" algn="tl">
                    <a:srgbClr val="000000">
                      <a:alpha val="43137"/>
                    </a:srgbClr>
                  </a:outerShdw>
                </a:effectLst>
                <a:latin typeface="Arial" pitchFamily="34" charset="0"/>
                <a:cs typeface="Arial" pitchFamily="34" charset="0"/>
              </a:rPr>
              <a:t>RESPONSABILIDADES DE LAS INSTANCIAS </a:t>
            </a:r>
            <a:r>
              <a:rPr lang="es-PA"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INVOLUCRADAS</a:t>
            </a:r>
            <a:endParaRPr lang="es-PA"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p:txBody>
      </p:sp>
      <p:pic>
        <p:nvPicPr>
          <p:cNvPr id="10" name="Imagen 9"/>
          <p:cNvPicPr>
            <a:picLocks noChangeAspect="1"/>
          </p:cNvPicPr>
          <p:nvPr/>
        </p:nvPicPr>
        <p:blipFill>
          <a:blip r:embed="rId7">
            <a:clrChange>
              <a:clrFrom>
                <a:srgbClr val="FFFFFF"/>
              </a:clrFrom>
              <a:clrTo>
                <a:srgbClr val="FFFFFF">
                  <a:alpha val="0"/>
                </a:srgbClr>
              </a:clrTo>
            </a:clrChange>
          </a:blip>
          <a:stretch>
            <a:fillRect/>
          </a:stretch>
        </p:blipFill>
        <p:spPr>
          <a:xfrm>
            <a:off x="0" y="12711"/>
            <a:ext cx="12165429" cy="1801835"/>
          </a:xfrm>
          <a:prstGeom prst="rect">
            <a:avLst/>
          </a:prstGeom>
        </p:spPr>
      </p:pic>
      <p:sp>
        <p:nvSpPr>
          <p:cNvPr id="16" name="6 CuadroTexto"/>
          <p:cNvSpPr txBox="1"/>
          <p:nvPr/>
        </p:nvSpPr>
        <p:spPr>
          <a:xfrm>
            <a:off x="4797786" y="434812"/>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2" name="Picture 3"/>
          <p:cNvPicPr>
            <a:picLocks noChangeAspect="1" noChangeArrowheads="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Imagen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743662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1839235"/>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295800" y="1209522"/>
            <a:ext cx="7810344" cy="5416868"/>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DIRECCIÓN GENERAL DE CARRERA ADMINISTRATIVA</a:t>
            </a:r>
          </a:p>
          <a:p>
            <a:pPr algn="just"/>
            <a:endParaRPr lang="es-PA" sz="1400" b="1" dirty="0">
              <a:solidFill>
                <a:srgbClr val="002060"/>
              </a:solidFill>
              <a:latin typeface="Arial" pitchFamily="34" charset="0"/>
              <a:cs typeface="Arial" pitchFamily="34" charset="0"/>
            </a:endParaRPr>
          </a:p>
          <a:p>
            <a:pPr algn="just"/>
            <a:endParaRPr lang="es-PA" sz="1400" b="1" dirty="0">
              <a:solidFill>
                <a:srgbClr val="002060"/>
              </a:solidFill>
              <a:latin typeface="Arial" pitchFamily="34" charset="0"/>
              <a:cs typeface="Arial" pitchFamily="34" charset="0"/>
            </a:endParaRPr>
          </a:p>
          <a:p>
            <a:pPr marL="342900" indent="-342900" algn="just">
              <a:buFont typeface="Arial" panose="020B0604020202020204" pitchFamily="34" charset="0"/>
              <a:buChar char="•"/>
            </a:pPr>
            <a:r>
              <a:rPr lang="es-PA" sz="1400" b="1" dirty="0">
                <a:solidFill>
                  <a:srgbClr val="002060"/>
                </a:solidFill>
                <a:latin typeface="Arial" pitchFamily="34" charset="0"/>
                <a:cs typeface="Arial" pitchFamily="34" charset="0"/>
              </a:rPr>
              <a:t>Diseñar el subsistema de Evaluación del Desempeño y Rendimiento, su organización, programas y mecanismos de ejecución, información, evaluación y control, como parte del Sistema de Administración de Recursos Humanos del Sector Público.</a:t>
            </a:r>
          </a:p>
          <a:p>
            <a:pPr marL="342900" indent="-342900" algn="just">
              <a:buFont typeface="Arial" panose="020B0604020202020204" pitchFamily="34" charset="0"/>
              <a:buChar char="•"/>
            </a:pPr>
            <a:endParaRPr lang="es-PA" sz="1400" b="1" dirty="0">
              <a:solidFill>
                <a:srgbClr val="002060"/>
              </a:solidFill>
              <a:latin typeface="Arial" pitchFamily="34" charset="0"/>
              <a:cs typeface="Arial" pitchFamily="34" charset="0"/>
            </a:endParaRPr>
          </a:p>
          <a:p>
            <a:pPr marL="342900" indent="-342900" algn="just">
              <a:buFont typeface="Arial" panose="020B0604020202020204" pitchFamily="34" charset="0"/>
              <a:buChar char="•"/>
            </a:pPr>
            <a:r>
              <a:rPr lang="es-PA" sz="1400" b="1" dirty="0">
                <a:solidFill>
                  <a:srgbClr val="002060"/>
                </a:solidFill>
                <a:latin typeface="Arial" pitchFamily="34" charset="0"/>
                <a:cs typeface="Arial" pitchFamily="34" charset="0"/>
              </a:rPr>
              <a:t>Establecer las normas, los reglamentos, metodologías y procedimientos que regirán la aplicación del Subsistema de Evaluación del Desempeño y Rendimiento de los </a:t>
            </a:r>
            <a:r>
              <a:rPr lang="es-PA" sz="1400" b="1" dirty="0" smtClean="0">
                <a:solidFill>
                  <a:srgbClr val="002060"/>
                </a:solidFill>
                <a:latin typeface="Arial" pitchFamily="34" charset="0"/>
                <a:cs typeface="Arial" pitchFamily="34" charset="0"/>
              </a:rPr>
              <a:t>Servidores Públicos</a:t>
            </a:r>
            <a:r>
              <a:rPr lang="es-PA" sz="1400" b="1" dirty="0">
                <a:solidFill>
                  <a:srgbClr val="002060"/>
                </a:solidFill>
                <a:latin typeface="Arial" pitchFamily="34" charset="0"/>
                <a:cs typeface="Arial" pitchFamily="34" charset="0"/>
              </a:rPr>
              <a:t>.</a:t>
            </a:r>
          </a:p>
          <a:p>
            <a:pPr marL="342900" indent="-342900" algn="just">
              <a:buFont typeface="Arial" panose="020B0604020202020204" pitchFamily="34" charset="0"/>
              <a:buChar char="•"/>
            </a:pPr>
            <a:endParaRPr lang="es-PA" sz="1400" b="1" dirty="0">
              <a:solidFill>
                <a:srgbClr val="002060"/>
              </a:solidFill>
              <a:latin typeface="Arial" pitchFamily="34" charset="0"/>
              <a:cs typeface="Arial" pitchFamily="34" charset="0"/>
            </a:endParaRPr>
          </a:p>
          <a:p>
            <a:pPr marL="342900" indent="-342900" algn="just">
              <a:buFont typeface="Arial" panose="020B0604020202020204" pitchFamily="34" charset="0"/>
              <a:buChar char="•"/>
            </a:pPr>
            <a:r>
              <a:rPr lang="es-PA" sz="1400" b="1" dirty="0">
                <a:solidFill>
                  <a:srgbClr val="002060"/>
                </a:solidFill>
                <a:latin typeface="Arial" pitchFamily="34" charset="0"/>
                <a:cs typeface="Arial" pitchFamily="34" charset="0"/>
              </a:rPr>
              <a:t>Realizar los estudios necesarios para la modificación y actualización de las normas procedimientos e instrumentos técnicos, relacionados con el Subsistema de Evaluación del Desempeño y Rendimiento.</a:t>
            </a:r>
          </a:p>
          <a:p>
            <a:pPr marL="342900" indent="-342900" algn="just">
              <a:buFont typeface="Arial" panose="020B0604020202020204" pitchFamily="34" charset="0"/>
              <a:buChar char="•"/>
            </a:pPr>
            <a:endParaRPr lang="es-PA" sz="1400" b="1" dirty="0">
              <a:solidFill>
                <a:srgbClr val="002060"/>
              </a:solidFill>
              <a:latin typeface="Arial" pitchFamily="34" charset="0"/>
              <a:cs typeface="Arial" pitchFamily="34" charset="0"/>
            </a:endParaRPr>
          </a:p>
          <a:p>
            <a:pPr marL="342900" indent="-342900" algn="just">
              <a:buFont typeface="Arial" panose="020B0604020202020204" pitchFamily="34" charset="0"/>
              <a:buChar char="•"/>
            </a:pPr>
            <a:r>
              <a:rPr lang="es-PA" sz="1400" b="1" dirty="0">
                <a:solidFill>
                  <a:srgbClr val="002060"/>
                </a:solidFill>
                <a:latin typeface="Arial" pitchFamily="34" charset="0"/>
                <a:cs typeface="Arial" pitchFamily="34" charset="0"/>
              </a:rPr>
              <a:t>Asesorar técnicamente a las Oficinas Institucionales de Recursos Humanos, a fin de que apliquen de forma eficiente el Subsistema de Evaluación del Desempeño y Rendimiento.</a:t>
            </a:r>
          </a:p>
          <a:p>
            <a:pPr marL="342900" indent="-342900" algn="just">
              <a:buFont typeface="Arial" panose="020B0604020202020204" pitchFamily="34" charset="0"/>
              <a:buChar char="•"/>
            </a:pPr>
            <a:endParaRPr lang="es-PA" sz="1400" b="1" dirty="0">
              <a:solidFill>
                <a:srgbClr val="002060"/>
              </a:solidFill>
              <a:latin typeface="Arial" pitchFamily="34" charset="0"/>
              <a:cs typeface="Arial" pitchFamily="34" charset="0"/>
            </a:endParaRPr>
          </a:p>
          <a:p>
            <a:pPr marL="342900" indent="-342900" algn="just">
              <a:buFont typeface="Arial" panose="020B0604020202020204" pitchFamily="34" charset="0"/>
              <a:buChar char="•"/>
            </a:pPr>
            <a:r>
              <a:rPr lang="es-PA" sz="1400" b="1" dirty="0" smtClean="0">
                <a:solidFill>
                  <a:srgbClr val="002060"/>
                </a:solidFill>
                <a:latin typeface="Arial" pitchFamily="34" charset="0"/>
                <a:cs typeface="Arial" pitchFamily="34" charset="0"/>
              </a:rPr>
              <a:t>Diseñar y gestionar la implementación de un Sistema Informático, para el procesamiento de los datos de la Evaluación del Desempeño y Rendimiento.</a:t>
            </a:r>
          </a:p>
          <a:p>
            <a:pPr marL="342900" indent="-342900" algn="just">
              <a:buFont typeface="Arial" panose="020B0604020202020204" pitchFamily="34" charset="0"/>
              <a:buChar char="•"/>
            </a:pPr>
            <a:endParaRPr lang="es-PA" sz="1400" b="1" dirty="0">
              <a:solidFill>
                <a:srgbClr val="002060"/>
              </a:solidFill>
              <a:latin typeface="Arial" pitchFamily="34" charset="0"/>
              <a:cs typeface="Arial" pitchFamily="34" charset="0"/>
            </a:endParaRPr>
          </a:p>
          <a:p>
            <a:pPr algn="just"/>
            <a:endParaRPr lang="es-PA" sz="1400" b="1" dirty="0">
              <a:solidFill>
                <a:srgbClr val="002060"/>
              </a:solidFill>
              <a:latin typeface="Arial" pitchFamily="34" charset="0"/>
              <a:cs typeface="Arial" pitchFamily="34" charset="0"/>
            </a:endParaRP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2">
            <a:clrChange>
              <a:clrFrom>
                <a:srgbClr val="FFFFFF"/>
              </a:clrFrom>
              <a:clrTo>
                <a:srgbClr val="FFFFFF">
                  <a:alpha val="0"/>
                </a:srgbClr>
              </a:clrTo>
            </a:clrChange>
          </a:blip>
          <a:stretch>
            <a:fillRect/>
          </a:stretch>
        </p:blipFill>
        <p:spPr>
          <a:xfrm>
            <a:off x="0" y="-169"/>
            <a:ext cx="12165429" cy="1801835"/>
          </a:xfrm>
          <a:prstGeom prst="rect">
            <a:avLst/>
          </a:prstGeom>
        </p:spPr>
      </p:pic>
      <p:sp>
        <p:nvSpPr>
          <p:cNvPr id="14" name="6 CuadroTexto"/>
          <p:cNvSpPr txBox="1"/>
          <p:nvPr/>
        </p:nvSpPr>
        <p:spPr>
          <a:xfrm>
            <a:off x="4797786" y="46057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166601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80864" y="1814547"/>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3" name="8 CuadroTexto"/>
          <p:cNvSpPr txBox="1"/>
          <p:nvPr/>
        </p:nvSpPr>
        <p:spPr>
          <a:xfrm>
            <a:off x="4315780" y="1336221"/>
            <a:ext cx="7304856" cy="4678204"/>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OFICINAS INSTITUCIONALES DE RECURSOS HUMANOS </a:t>
            </a:r>
          </a:p>
          <a:p>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DERIVADA DE LA PLANIFICACIÓN, EJECUCIÓN</a:t>
            </a:r>
          </a:p>
          <a:p>
            <a:pPr algn="ctr"/>
            <a:endParaRPr lang="es-PA" sz="14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Cumplir y hacer cumplir la Normas y Procedimientos establecidos por la </a:t>
            </a:r>
            <a:r>
              <a:rPr lang="es-PA" sz="1400" b="1" dirty="0" smtClean="0">
                <a:solidFill>
                  <a:srgbClr val="002060"/>
                </a:solidFill>
                <a:latin typeface="Arial" pitchFamily="34" charset="0"/>
                <a:cs typeface="Arial" pitchFamily="34" charset="0"/>
              </a:rPr>
              <a:t>Ley, </a:t>
            </a:r>
            <a:r>
              <a:rPr lang="es-PA" sz="1400" b="1" dirty="0">
                <a:solidFill>
                  <a:srgbClr val="002060"/>
                </a:solidFill>
                <a:latin typeface="Arial" pitchFamily="34" charset="0"/>
                <a:cs typeface="Arial" pitchFamily="34" charset="0"/>
              </a:rPr>
              <a:t>los reglamentos y las disposiciones emanadas de la Dirección General de Carrera Administrativa, para la aplicación de la Evaluación del Desempeño y Rendimiento en su institución.</a:t>
            </a:r>
          </a:p>
          <a:p>
            <a:pPr marL="342900" indent="-342900" algn="just">
              <a:buAutoNum type="arabicPeriod"/>
            </a:pPr>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smtClean="0">
                <a:solidFill>
                  <a:srgbClr val="002060"/>
                </a:solidFill>
                <a:latin typeface="Arial" pitchFamily="34" charset="0"/>
                <a:cs typeface="Arial" pitchFamily="34" charset="0"/>
              </a:rPr>
              <a:t>Velar por </a:t>
            </a:r>
            <a:r>
              <a:rPr lang="es-PA" sz="1400" b="1" dirty="0">
                <a:solidFill>
                  <a:srgbClr val="002060"/>
                </a:solidFill>
                <a:latin typeface="Arial" pitchFamily="34" charset="0"/>
                <a:cs typeface="Arial" pitchFamily="34" charset="0"/>
              </a:rPr>
              <a:t>la correcta aplicación del proceso establecido para la presentación y </a:t>
            </a:r>
          </a:p>
          <a:p>
            <a:pPr algn="just"/>
            <a:r>
              <a:rPr lang="es-PA" sz="1400" b="1" dirty="0">
                <a:solidFill>
                  <a:srgbClr val="002060"/>
                </a:solidFill>
                <a:latin typeface="Arial" pitchFamily="34" charset="0"/>
                <a:cs typeface="Arial" pitchFamily="34" charset="0"/>
              </a:rPr>
              <a:t>     </a:t>
            </a:r>
            <a:r>
              <a:rPr lang="es-PA" sz="1400" b="1" dirty="0" smtClean="0">
                <a:solidFill>
                  <a:srgbClr val="002060"/>
                </a:solidFill>
                <a:latin typeface="Arial" pitchFamily="34" charset="0"/>
                <a:cs typeface="Arial" pitchFamily="34" charset="0"/>
              </a:rPr>
              <a:t> </a:t>
            </a:r>
            <a:r>
              <a:rPr lang="es-PA" sz="1400" b="1" dirty="0">
                <a:solidFill>
                  <a:srgbClr val="002060"/>
                </a:solidFill>
                <a:latin typeface="Arial" pitchFamily="34" charset="0"/>
                <a:cs typeface="Arial" pitchFamily="34" charset="0"/>
              </a:rPr>
              <a:t>Resolución de las Reconsideraciones por incumplimiento de las </a:t>
            </a:r>
            <a:r>
              <a:rPr lang="es-PA" sz="1400" b="1" dirty="0" smtClean="0">
                <a:solidFill>
                  <a:srgbClr val="002060"/>
                </a:solidFill>
                <a:latin typeface="Arial" pitchFamily="34" charset="0"/>
                <a:cs typeface="Arial" pitchFamily="34" charset="0"/>
              </a:rPr>
              <a:t>Reglas </a:t>
            </a:r>
            <a:r>
              <a:rPr lang="es-PA" sz="1400" b="1" dirty="0">
                <a:solidFill>
                  <a:srgbClr val="002060"/>
                </a:solidFill>
                <a:latin typeface="Arial" pitchFamily="34" charset="0"/>
                <a:cs typeface="Arial" pitchFamily="34" charset="0"/>
              </a:rPr>
              <a:t>y          </a:t>
            </a:r>
          </a:p>
          <a:p>
            <a:pPr algn="just"/>
            <a:r>
              <a:rPr lang="es-PA" sz="1400" b="1" dirty="0">
                <a:solidFill>
                  <a:srgbClr val="002060"/>
                </a:solidFill>
                <a:latin typeface="Arial" pitchFamily="34" charset="0"/>
                <a:cs typeface="Arial" pitchFamily="34" charset="0"/>
              </a:rPr>
              <a:t>      P</a:t>
            </a:r>
            <a:r>
              <a:rPr lang="es-PA" sz="1400" b="1" dirty="0" smtClean="0">
                <a:solidFill>
                  <a:srgbClr val="002060"/>
                </a:solidFill>
                <a:latin typeface="Arial" pitchFamily="34" charset="0"/>
                <a:cs typeface="Arial" pitchFamily="34" charset="0"/>
              </a:rPr>
              <a:t>rocedimientos </a:t>
            </a:r>
            <a:r>
              <a:rPr lang="es-PA" sz="1400" b="1" dirty="0">
                <a:solidFill>
                  <a:srgbClr val="002060"/>
                </a:solidFill>
                <a:latin typeface="Arial" pitchFamily="34" charset="0"/>
                <a:cs typeface="Arial" pitchFamily="34" charset="0"/>
              </a:rPr>
              <a:t>de la </a:t>
            </a:r>
            <a:r>
              <a:rPr lang="es-PA" sz="1400" b="1" dirty="0" smtClean="0">
                <a:solidFill>
                  <a:srgbClr val="002060"/>
                </a:solidFill>
                <a:latin typeface="Arial" pitchFamily="34" charset="0"/>
                <a:cs typeface="Arial" pitchFamily="34" charset="0"/>
              </a:rPr>
              <a:t>Evaluación </a:t>
            </a:r>
            <a:r>
              <a:rPr lang="es-PA" sz="1400" b="1" dirty="0">
                <a:solidFill>
                  <a:srgbClr val="002060"/>
                </a:solidFill>
                <a:latin typeface="Arial" pitchFamily="34" charset="0"/>
                <a:cs typeface="Arial" pitchFamily="34" charset="0"/>
              </a:rPr>
              <a:t>del </a:t>
            </a:r>
            <a:r>
              <a:rPr lang="es-PA" sz="1400" b="1" dirty="0" smtClean="0">
                <a:solidFill>
                  <a:srgbClr val="002060"/>
                </a:solidFill>
                <a:latin typeface="Arial" pitchFamily="34" charset="0"/>
                <a:cs typeface="Arial" pitchFamily="34" charset="0"/>
              </a:rPr>
              <a:t>Desempeño </a:t>
            </a:r>
            <a:r>
              <a:rPr lang="es-PA" sz="1400" b="1" dirty="0">
                <a:solidFill>
                  <a:srgbClr val="002060"/>
                </a:solidFill>
                <a:latin typeface="Arial" pitchFamily="34" charset="0"/>
                <a:cs typeface="Arial" pitchFamily="34" charset="0"/>
              </a:rPr>
              <a:t>de los </a:t>
            </a:r>
            <a:r>
              <a:rPr lang="es-PA" sz="1400" b="1" dirty="0" smtClean="0">
                <a:solidFill>
                  <a:srgbClr val="002060"/>
                </a:solidFill>
                <a:latin typeface="Arial" pitchFamily="34" charset="0"/>
                <a:cs typeface="Arial" pitchFamily="34" charset="0"/>
              </a:rPr>
              <a:t>Servidores </a:t>
            </a:r>
            <a:r>
              <a:rPr lang="es-PA" sz="1400" b="1" dirty="0">
                <a:solidFill>
                  <a:srgbClr val="002060"/>
                </a:solidFill>
                <a:latin typeface="Arial" pitchFamily="34" charset="0"/>
                <a:cs typeface="Arial" pitchFamily="34" charset="0"/>
              </a:rPr>
              <a:t>P</a:t>
            </a:r>
            <a:r>
              <a:rPr lang="es-PA" sz="1400" b="1" dirty="0" smtClean="0">
                <a:solidFill>
                  <a:srgbClr val="002060"/>
                </a:solidFill>
                <a:latin typeface="Arial" pitchFamily="34" charset="0"/>
                <a:cs typeface="Arial" pitchFamily="34" charset="0"/>
              </a:rPr>
              <a:t>úblicos</a:t>
            </a:r>
            <a:r>
              <a:rPr lang="es-PA" sz="1400" b="1" dirty="0">
                <a:solidFill>
                  <a:srgbClr val="002060"/>
                </a:solidFill>
                <a:latin typeface="Arial" pitchFamily="34" charset="0"/>
                <a:cs typeface="Arial" pitchFamily="34" charset="0"/>
              </a:rPr>
              <a:t>.</a:t>
            </a:r>
          </a:p>
          <a:p>
            <a:pPr algn="just"/>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smtClean="0">
                <a:solidFill>
                  <a:srgbClr val="002060"/>
                </a:solidFill>
                <a:latin typeface="Arial" pitchFamily="34" charset="0"/>
                <a:cs typeface="Arial" pitchFamily="34" charset="0"/>
              </a:rPr>
              <a:t>Utilizar los </a:t>
            </a:r>
            <a:r>
              <a:rPr lang="es-PA" sz="1400" b="1" dirty="0">
                <a:solidFill>
                  <a:srgbClr val="002060"/>
                </a:solidFill>
                <a:latin typeface="Arial" pitchFamily="34" charset="0"/>
                <a:cs typeface="Arial" pitchFamily="34" charset="0"/>
              </a:rPr>
              <a:t>resultados derivados del proceso de Evaluación del Desempeño y </a:t>
            </a:r>
            <a:r>
              <a:rPr lang="es-PA" sz="1400" b="1" dirty="0" smtClean="0">
                <a:solidFill>
                  <a:srgbClr val="002060"/>
                </a:solidFill>
                <a:latin typeface="Arial" pitchFamily="34" charset="0"/>
                <a:cs typeface="Arial" pitchFamily="34" charset="0"/>
              </a:rPr>
              <a:t>Rendimiento</a:t>
            </a:r>
            <a:r>
              <a:rPr lang="es-PA" sz="1400" b="1" dirty="0">
                <a:solidFill>
                  <a:srgbClr val="002060"/>
                </a:solidFill>
                <a:latin typeface="Arial" pitchFamily="34" charset="0"/>
                <a:cs typeface="Arial" pitchFamily="34" charset="0"/>
              </a:rPr>
              <a:t>, como fuente de información primaria para el diagnóstico de las necesidades de capacitación.</a:t>
            </a:r>
          </a:p>
          <a:p>
            <a:pPr algn="just"/>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smtClean="0">
                <a:solidFill>
                  <a:srgbClr val="002060"/>
                </a:solidFill>
                <a:latin typeface="Arial" pitchFamily="34" charset="0"/>
                <a:cs typeface="Arial" pitchFamily="34" charset="0"/>
              </a:rPr>
              <a:t>Presentar </a:t>
            </a:r>
            <a:r>
              <a:rPr lang="es-PA" sz="1400" b="1" dirty="0">
                <a:solidFill>
                  <a:srgbClr val="002060"/>
                </a:solidFill>
                <a:latin typeface="Arial" pitchFamily="34" charset="0"/>
                <a:cs typeface="Arial" pitchFamily="34" charset="0"/>
              </a:rPr>
              <a:t>a la Autoridad Nominadora el </a:t>
            </a:r>
            <a:r>
              <a:rPr lang="es-PA" sz="1400" b="1" dirty="0" smtClean="0">
                <a:solidFill>
                  <a:srgbClr val="002060"/>
                </a:solidFill>
                <a:latin typeface="Arial" pitchFamily="34" charset="0"/>
                <a:cs typeface="Arial" pitchFamily="34" charset="0"/>
              </a:rPr>
              <a:t>Informe </a:t>
            </a:r>
            <a:r>
              <a:rPr lang="es-PA" sz="1400" b="1" dirty="0">
                <a:solidFill>
                  <a:srgbClr val="002060"/>
                </a:solidFill>
                <a:latin typeface="Arial" pitchFamily="34" charset="0"/>
                <a:cs typeface="Arial" pitchFamily="34" charset="0"/>
              </a:rPr>
              <a:t>sobre los resultados obtenidos en la Evaluación Ordinaria Anual. </a:t>
            </a:r>
          </a:p>
          <a:p>
            <a:pPr algn="ctr"/>
            <a:endParaRPr lang="es-PA" sz="1400" b="1" dirty="0">
              <a:solidFill>
                <a:srgbClr val="002060"/>
              </a:solidFill>
              <a:latin typeface="Arial" pitchFamily="34" charset="0"/>
              <a:cs typeface="Arial" pitchFamily="34" charset="0"/>
            </a:endParaRP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12712"/>
            <a:ext cx="12165429" cy="1801835"/>
          </a:xfrm>
          <a:prstGeom prst="rect">
            <a:avLst/>
          </a:prstGeom>
        </p:spPr>
      </p:pic>
      <p:sp>
        <p:nvSpPr>
          <p:cNvPr id="14" name="6 CuadroTexto"/>
          <p:cNvSpPr txBox="1"/>
          <p:nvPr/>
        </p:nvSpPr>
        <p:spPr>
          <a:xfrm>
            <a:off x="4797786" y="460567"/>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099974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223792" y="1371893"/>
            <a:ext cx="7488832" cy="5416868"/>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DIRECTORES DE UNIDADES ADMINISTRATIVAS</a:t>
            </a:r>
          </a:p>
          <a:p>
            <a:endParaRPr lang="es-PA" sz="2000" b="1" dirty="0">
              <a:solidFill>
                <a:srgbClr val="002060"/>
              </a:solidFill>
              <a:latin typeface="Arial" pitchFamily="34" charset="0"/>
              <a:cs typeface="Arial" pitchFamily="34" charset="0"/>
            </a:endParaRPr>
          </a:p>
          <a:p>
            <a:pPr algn="just"/>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Coordinar el desarrollo del proceso de  </a:t>
            </a:r>
            <a:r>
              <a:rPr lang="es-PA" sz="1600" b="1" dirty="0" smtClean="0">
                <a:solidFill>
                  <a:srgbClr val="002060"/>
                </a:solidFill>
                <a:latin typeface="Arial" pitchFamily="34" charset="0"/>
                <a:cs typeface="Arial" pitchFamily="34" charset="0"/>
              </a:rPr>
              <a:t>Evaluación </a:t>
            </a:r>
            <a:r>
              <a:rPr lang="es-PA" sz="1600" b="1" dirty="0">
                <a:solidFill>
                  <a:srgbClr val="002060"/>
                </a:solidFill>
                <a:latin typeface="Arial" pitchFamily="34" charset="0"/>
                <a:cs typeface="Arial" pitchFamily="34" charset="0"/>
              </a:rPr>
              <a:t>del </a:t>
            </a:r>
            <a:r>
              <a:rPr lang="es-PA" sz="1600" b="1" dirty="0" smtClean="0">
                <a:solidFill>
                  <a:srgbClr val="002060"/>
                </a:solidFill>
                <a:latin typeface="Arial" pitchFamily="34" charset="0"/>
                <a:cs typeface="Arial" pitchFamily="34" charset="0"/>
              </a:rPr>
              <a:t>Desempeño </a:t>
            </a:r>
            <a:r>
              <a:rPr lang="es-PA" sz="1600" b="1" dirty="0">
                <a:solidFill>
                  <a:srgbClr val="002060"/>
                </a:solidFill>
                <a:latin typeface="Arial" pitchFamily="34" charset="0"/>
                <a:cs typeface="Arial" pitchFamily="34" charset="0"/>
              </a:rPr>
              <a:t>y </a:t>
            </a:r>
            <a:r>
              <a:rPr lang="es-PA" sz="1600" b="1" dirty="0" smtClean="0">
                <a:solidFill>
                  <a:srgbClr val="002060"/>
                </a:solidFill>
                <a:latin typeface="Arial" pitchFamily="34" charset="0"/>
                <a:cs typeface="Arial" pitchFamily="34" charset="0"/>
              </a:rPr>
              <a:t>Rendimiento </a:t>
            </a:r>
            <a:r>
              <a:rPr lang="es-PA" sz="1600" b="1" dirty="0">
                <a:solidFill>
                  <a:srgbClr val="002060"/>
                </a:solidFill>
                <a:latin typeface="Arial" pitchFamily="34" charset="0"/>
                <a:cs typeface="Arial" pitchFamily="34" charset="0"/>
              </a:rPr>
              <a:t>en su Dirección y dar seguimiento a éste con la participación de los </a:t>
            </a:r>
            <a:r>
              <a:rPr lang="es-PA" sz="1600" b="1" dirty="0" smtClean="0">
                <a:solidFill>
                  <a:srgbClr val="002060"/>
                </a:solidFill>
                <a:latin typeface="Arial" pitchFamily="34" charset="0"/>
                <a:cs typeface="Arial" pitchFamily="34" charset="0"/>
              </a:rPr>
              <a:t>Evaluadores</a:t>
            </a:r>
            <a:r>
              <a:rPr lang="es-PA" sz="1600" b="1" dirty="0">
                <a:solidFill>
                  <a:srgbClr val="002060"/>
                </a:solidFill>
                <a:latin typeface="Arial" pitchFamily="34" charset="0"/>
                <a:cs typeface="Arial" pitchFamily="34" charset="0"/>
              </a:rPr>
              <a:t>, bajo su dependencia.</a:t>
            </a:r>
          </a:p>
          <a:p>
            <a:pPr marL="342900" indent="-342900" algn="just">
              <a:buAutoNum type="arabicPeriod"/>
            </a:pPr>
            <a:endParaRPr lang="es-PA" sz="16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Realizar a los treinta (30) días hábiles de finalizada la aplicación de la Evaluación Ordinaria Anual, a través del Sistema Informático, la evaluación y calificación del </a:t>
            </a:r>
            <a:r>
              <a:rPr lang="es-PA" sz="1600" b="1" dirty="0" smtClean="0">
                <a:solidFill>
                  <a:srgbClr val="002060"/>
                </a:solidFill>
                <a:latin typeface="Arial" pitchFamily="34" charset="0"/>
                <a:cs typeface="Arial" pitchFamily="34" charset="0"/>
              </a:rPr>
              <a:t>Desempeño </a:t>
            </a:r>
            <a:r>
              <a:rPr lang="es-PA" sz="1600" b="1" dirty="0">
                <a:solidFill>
                  <a:srgbClr val="002060"/>
                </a:solidFill>
                <a:latin typeface="Arial" pitchFamily="34" charset="0"/>
                <a:cs typeface="Arial" pitchFamily="34" charset="0"/>
              </a:rPr>
              <a:t>y </a:t>
            </a:r>
            <a:r>
              <a:rPr lang="es-PA" sz="1600" b="1" dirty="0" smtClean="0">
                <a:solidFill>
                  <a:srgbClr val="002060"/>
                </a:solidFill>
                <a:latin typeface="Arial" pitchFamily="34" charset="0"/>
                <a:cs typeface="Arial" pitchFamily="34" charset="0"/>
              </a:rPr>
              <a:t>Rendimiento </a:t>
            </a:r>
            <a:r>
              <a:rPr lang="es-PA" sz="1600" b="1" dirty="0">
                <a:solidFill>
                  <a:srgbClr val="002060"/>
                </a:solidFill>
                <a:latin typeface="Arial" pitchFamily="34" charset="0"/>
                <a:cs typeface="Arial" pitchFamily="34" charset="0"/>
              </a:rPr>
              <a:t>de cada </a:t>
            </a:r>
            <a:r>
              <a:rPr lang="es-PA" sz="1600" b="1" dirty="0" smtClean="0">
                <a:solidFill>
                  <a:srgbClr val="002060"/>
                </a:solidFill>
                <a:latin typeface="Arial" pitchFamily="34" charset="0"/>
                <a:cs typeface="Arial" pitchFamily="34" charset="0"/>
              </a:rPr>
              <a:t>Subalterno</a:t>
            </a:r>
            <a:r>
              <a:rPr lang="es-PA" sz="1600" b="1" dirty="0">
                <a:solidFill>
                  <a:srgbClr val="002060"/>
                </a:solidFill>
                <a:latin typeface="Arial" pitchFamily="34" charset="0"/>
                <a:cs typeface="Arial" pitchFamily="34" charset="0"/>
              </a:rPr>
              <a:t>.</a:t>
            </a:r>
          </a:p>
          <a:p>
            <a:pPr marL="342900" indent="-342900" algn="just">
              <a:buAutoNum type="arabicPeriod"/>
            </a:pPr>
            <a:endParaRPr lang="es-PA" sz="16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Emitir el Resumen Oficial del Resultado, comunicar a cada </a:t>
            </a:r>
            <a:r>
              <a:rPr lang="es-PA" sz="1600" b="1" dirty="0" smtClean="0">
                <a:solidFill>
                  <a:srgbClr val="002060"/>
                </a:solidFill>
                <a:latin typeface="Arial" pitchFamily="34" charset="0"/>
                <a:cs typeface="Arial" pitchFamily="34" charset="0"/>
              </a:rPr>
              <a:t>Subalterno </a:t>
            </a:r>
            <a:r>
              <a:rPr lang="es-PA" sz="1600" b="1" dirty="0">
                <a:solidFill>
                  <a:srgbClr val="002060"/>
                </a:solidFill>
                <a:latin typeface="Arial" pitchFamily="34" charset="0"/>
                <a:cs typeface="Arial" pitchFamily="34" charset="0"/>
              </a:rPr>
              <a:t>los resultados de su evaluación y la calificación final, ambos consignan su </a:t>
            </a:r>
            <a:r>
              <a:rPr lang="es-PA" sz="1600" b="1" dirty="0" smtClean="0">
                <a:solidFill>
                  <a:srgbClr val="002060"/>
                </a:solidFill>
                <a:latin typeface="Arial" pitchFamily="34" charset="0"/>
                <a:cs typeface="Arial" pitchFamily="34" charset="0"/>
              </a:rPr>
              <a:t>firma, </a:t>
            </a:r>
            <a:r>
              <a:rPr lang="es-PA" sz="1600" b="1" dirty="0">
                <a:solidFill>
                  <a:srgbClr val="002060"/>
                </a:solidFill>
                <a:latin typeface="Arial" pitchFamily="34" charset="0"/>
                <a:cs typeface="Arial" pitchFamily="34" charset="0"/>
              </a:rPr>
              <a:t>le entrega copia al </a:t>
            </a:r>
            <a:r>
              <a:rPr lang="es-PA" sz="1600" b="1" dirty="0" smtClean="0">
                <a:solidFill>
                  <a:srgbClr val="002060"/>
                </a:solidFill>
                <a:latin typeface="Arial" pitchFamily="34" charset="0"/>
                <a:cs typeface="Arial" pitchFamily="34" charset="0"/>
              </a:rPr>
              <a:t>Subalterno </a:t>
            </a:r>
            <a:r>
              <a:rPr lang="es-PA" sz="1600" b="1" dirty="0">
                <a:solidFill>
                  <a:srgbClr val="002060"/>
                </a:solidFill>
                <a:latin typeface="Arial" pitchFamily="34" charset="0"/>
                <a:cs typeface="Arial" pitchFamily="34" charset="0"/>
              </a:rPr>
              <a:t>de </a:t>
            </a:r>
            <a:r>
              <a:rPr lang="es-PA" sz="1600" b="1" dirty="0" smtClean="0">
                <a:solidFill>
                  <a:srgbClr val="002060"/>
                </a:solidFill>
                <a:latin typeface="Arial" pitchFamily="34" charset="0"/>
                <a:cs typeface="Arial" pitchFamily="34" charset="0"/>
              </a:rPr>
              <a:t>los Formularios </a:t>
            </a:r>
            <a:r>
              <a:rPr lang="es-PA" sz="1600" b="1" dirty="0">
                <a:solidFill>
                  <a:srgbClr val="002060"/>
                </a:solidFill>
                <a:latin typeface="Arial" pitchFamily="34" charset="0"/>
                <a:cs typeface="Arial" pitchFamily="34" charset="0"/>
              </a:rPr>
              <a:t>y remite los originales a la Oficina Institucional de Recursos Humanos. </a:t>
            </a:r>
          </a:p>
          <a:p>
            <a:pPr lvl="0" algn="just"/>
            <a:endParaRPr lang="es-PA" sz="1600" b="1" dirty="0">
              <a:solidFill>
                <a:srgbClr val="002060"/>
              </a:solidFill>
              <a:latin typeface="Arial" pitchFamily="34" charset="0"/>
              <a:cs typeface="Arial" pitchFamily="34" charset="0"/>
            </a:endParaRPr>
          </a:p>
          <a:p>
            <a:pPr lvl="0" algn="just"/>
            <a:r>
              <a:rPr lang="es-PA" sz="1600" b="1" dirty="0" smtClean="0">
                <a:solidFill>
                  <a:srgbClr val="002060"/>
                </a:solidFill>
                <a:latin typeface="Arial" pitchFamily="34" charset="0"/>
                <a:cs typeface="Arial" pitchFamily="34" charset="0"/>
              </a:rPr>
              <a:t> </a:t>
            </a:r>
            <a:endParaRPr lang="es-PA" sz="1600" dirty="0">
              <a:solidFill>
                <a:srgbClr val="002060"/>
              </a:solidFill>
            </a:endParaRPr>
          </a:p>
          <a:p>
            <a:pPr lvl="0" algn="just"/>
            <a:endParaRPr lang="es-PA" sz="1600" dirty="0">
              <a:solidFill>
                <a:srgbClr val="002060"/>
              </a:solidFill>
            </a:endParaRPr>
          </a:p>
          <a:p>
            <a:pPr algn="just"/>
            <a:endParaRPr lang="es-PA" sz="1600" b="1" dirty="0">
              <a:solidFill>
                <a:srgbClr val="002060"/>
              </a:solidFill>
              <a:latin typeface="Arial" pitchFamily="34" charset="0"/>
              <a:cs typeface="Arial" pitchFamily="34" charset="0"/>
            </a:endParaRP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2">
            <a:clrChange>
              <a:clrFrom>
                <a:srgbClr val="FFFFFF"/>
              </a:clrFrom>
              <a:clrTo>
                <a:srgbClr val="FFFFFF">
                  <a:alpha val="0"/>
                </a:srgbClr>
              </a:clrTo>
            </a:clrChange>
          </a:blip>
          <a:stretch>
            <a:fillRect/>
          </a:stretch>
        </p:blipFill>
        <p:spPr>
          <a:xfrm>
            <a:off x="0" y="12707"/>
            <a:ext cx="12165429" cy="1801835"/>
          </a:xfrm>
          <a:prstGeom prst="rect">
            <a:avLst/>
          </a:prstGeom>
        </p:spPr>
      </p:pic>
      <p:sp>
        <p:nvSpPr>
          <p:cNvPr id="14" name="6 CuadroTexto"/>
          <p:cNvSpPr txBox="1"/>
          <p:nvPr/>
        </p:nvSpPr>
        <p:spPr>
          <a:xfrm>
            <a:off x="4797786" y="43481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Imagen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860474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p:cNvSpPr/>
          <p:nvPr/>
        </p:nvSpPr>
        <p:spPr>
          <a:xfrm rot="10800000">
            <a:off x="2600740"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61670" y="1780997"/>
            <a:ext cx="3014052" cy="1631216"/>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28280"/>
            <a:ext cx="12165429" cy="1801835"/>
          </a:xfrm>
          <a:prstGeom prst="rect">
            <a:avLst/>
          </a:prstGeom>
        </p:spPr>
      </p:pic>
      <p:pic>
        <p:nvPicPr>
          <p:cNvPr id="1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9159"/>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Imagen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393529"/>
            <a:ext cx="3343835" cy="804413"/>
          </a:xfrm>
          <a:prstGeom prst="rect">
            <a:avLst/>
          </a:prstGeom>
          <a:effectLst>
            <a:outerShdw blurRad="50800" dist="38100" dir="5400000" algn="t" rotWithShape="0">
              <a:prstClr val="black">
                <a:alpha val="40000"/>
              </a:prstClr>
            </a:outerShdw>
          </a:effectLst>
        </p:spPr>
      </p:pic>
      <p:sp>
        <p:nvSpPr>
          <p:cNvPr id="16" name="6 CuadroTexto"/>
          <p:cNvSpPr txBox="1"/>
          <p:nvPr/>
        </p:nvSpPr>
        <p:spPr>
          <a:xfrm>
            <a:off x="4797786" y="462912"/>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sp>
        <p:nvSpPr>
          <p:cNvPr id="12" name="8 CuadroTexto"/>
          <p:cNvSpPr txBox="1"/>
          <p:nvPr/>
        </p:nvSpPr>
        <p:spPr>
          <a:xfrm>
            <a:off x="3630020" y="1551886"/>
            <a:ext cx="8781068" cy="1754326"/>
          </a:xfrm>
          <a:prstGeom prst="rect">
            <a:avLst/>
          </a:prstGeom>
          <a:noFill/>
        </p:spPr>
        <p:txBody>
          <a:bodyPr wrap="square" rtlCol="0">
            <a:spAutoFit/>
          </a:bodyPr>
          <a:lstStyle/>
          <a:p>
            <a:pPr marL="400050" indent="-400050" algn="just">
              <a:buFont typeface="+mj-lt"/>
              <a:buAutoNum type="romanUcPeriod"/>
            </a:pPr>
            <a:r>
              <a:rPr lang="es-PA"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OBJETIVOS  DE LA EVALUACIÓN</a:t>
            </a:r>
            <a:endParaRPr lang="es-PA"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es-PA" sz="8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Valorar </a:t>
            </a:r>
            <a:r>
              <a:rPr lang="es-PA" sz="1600" b="1" dirty="0">
                <a:solidFill>
                  <a:srgbClr val="002060"/>
                </a:solidFill>
                <a:latin typeface="Arial" pitchFamily="34" charset="0"/>
                <a:cs typeface="Arial" pitchFamily="34" charset="0"/>
              </a:rPr>
              <a:t>la eficiencia y la productividad  del  </a:t>
            </a:r>
            <a:r>
              <a:rPr lang="es-PA" sz="1600" b="1" dirty="0" smtClean="0">
                <a:solidFill>
                  <a:srgbClr val="002060"/>
                </a:solidFill>
                <a:latin typeface="Arial" pitchFamily="34" charset="0"/>
                <a:cs typeface="Arial" pitchFamily="34" charset="0"/>
              </a:rPr>
              <a:t>Servidor Público </a:t>
            </a:r>
            <a:r>
              <a:rPr lang="es-PA" sz="1600" b="1" dirty="0">
                <a:solidFill>
                  <a:srgbClr val="002060"/>
                </a:solidFill>
                <a:latin typeface="Arial" pitchFamily="34" charset="0"/>
                <a:cs typeface="Arial" pitchFamily="34" charset="0"/>
              </a:rPr>
              <a:t>en el      </a:t>
            </a:r>
          </a:p>
          <a:p>
            <a:pPr algn="just"/>
            <a:r>
              <a:rPr lang="es-PA" sz="1600" b="1" dirty="0">
                <a:solidFill>
                  <a:srgbClr val="002060"/>
                </a:solidFill>
                <a:latin typeface="Arial" pitchFamily="34" charset="0"/>
                <a:cs typeface="Arial" pitchFamily="34" charset="0"/>
              </a:rPr>
              <a:t>    </a:t>
            </a:r>
            <a:r>
              <a:rPr lang="es-PA" sz="1600" b="1" dirty="0" smtClean="0">
                <a:solidFill>
                  <a:srgbClr val="002060"/>
                </a:solidFill>
                <a:latin typeface="Arial" pitchFamily="34" charset="0"/>
                <a:cs typeface="Arial" pitchFamily="34" charset="0"/>
              </a:rPr>
              <a:t>         desempeño  </a:t>
            </a:r>
            <a:r>
              <a:rPr lang="es-PA" sz="1600" b="1" dirty="0">
                <a:solidFill>
                  <a:srgbClr val="002060"/>
                </a:solidFill>
                <a:latin typeface="Arial" pitchFamily="34" charset="0"/>
                <a:cs typeface="Arial" pitchFamily="34" charset="0"/>
              </a:rPr>
              <a:t>de su cargo de trabajo</a:t>
            </a:r>
            <a:r>
              <a:rPr lang="es-PA" sz="1600" b="1" dirty="0" smtClean="0">
                <a:solidFill>
                  <a:srgbClr val="002060"/>
                </a:solidFill>
                <a:latin typeface="Arial" pitchFamily="34" charset="0"/>
                <a:cs typeface="Arial" pitchFamily="34" charset="0"/>
              </a:rPr>
              <a:t>.</a:t>
            </a:r>
          </a:p>
          <a:p>
            <a:pPr algn="just"/>
            <a:endParaRPr lang="es-PA" sz="1600" b="1" dirty="0">
              <a:solidFill>
                <a:srgbClr val="002060"/>
              </a:solidFill>
              <a:latin typeface="Arial" pitchFamily="34" charset="0"/>
              <a:cs typeface="Arial" pitchFamily="34" charset="0"/>
            </a:endParaRPr>
          </a:p>
          <a:p>
            <a:pPr algn="just"/>
            <a:endParaRPr lang="es-PA" sz="1600" b="1" dirty="0" smtClean="0">
              <a:solidFill>
                <a:srgbClr val="002060"/>
              </a:solidFill>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p:txBody>
      </p:sp>
      <p:sp>
        <p:nvSpPr>
          <p:cNvPr id="14" name="CuadroTexto 13"/>
          <p:cNvSpPr txBox="1"/>
          <p:nvPr/>
        </p:nvSpPr>
        <p:spPr>
          <a:xfrm>
            <a:off x="4069406" y="2826127"/>
            <a:ext cx="7687165" cy="4031873"/>
          </a:xfrm>
          <a:prstGeom prst="rect">
            <a:avLst/>
          </a:prstGeom>
          <a:noFill/>
        </p:spPr>
        <p:txBody>
          <a:bodyPr wrap="square" rtlCol="0">
            <a:spAutoFit/>
          </a:bodyPr>
          <a:lstStyle/>
          <a:p>
            <a:pPr marL="285750"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Evaluar </a:t>
            </a:r>
            <a:r>
              <a:rPr lang="es-PA" sz="1600" b="1" dirty="0">
                <a:solidFill>
                  <a:srgbClr val="002060"/>
                </a:solidFill>
                <a:latin typeface="Arial" pitchFamily="34" charset="0"/>
                <a:cs typeface="Arial" pitchFamily="34" charset="0"/>
              </a:rPr>
              <a:t>y calificar el </a:t>
            </a:r>
            <a:r>
              <a:rPr lang="es-PA" sz="1600" b="1" dirty="0" smtClean="0">
                <a:solidFill>
                  <a:srgbClr val="002060"/>
                </a:solidFill>
                <a:latin typeface="Arial" pitchFamily="34" charset="0"/>
                <a:cs typeface="Arial" pitchFamily="34" charset="0"/>
              </a:rPr>
              <a:t>desempeño </a:t>
            </a:r>
            <a:r>
              <a:rPr lang="es-PA" sz="1600" b="1" dirty="0">
                <a:solidFill>
                  <a:srgbClr val="002060"/>
                </a:solidFill>
                <a:latin typeface="Arial" pitchFamily="34" charset="0"/>
                <a:cs typeface="Arial" pitchFamily="34" charset="0"/>
              </a:rPr>
              <a:t>y </a:t>
            </a:r>
            <a:r>
              <a:rPr lang="es-PA" sz="1600" b="1" dirty="0" smtClean="0">
                <a:solidFill>
                  <a:srgbClr val="002060"/>
                </a:solidFill>
                <a:latin typeface="Arial" pitchFamily="34" charset="0"/>
                <a:cs typeface="Arial" pitchFamily="34" charset="0"/>
              </a:rPr>
              <a:t>rendimiento </a:t>
            </a:r>
            <a:r>
              <a:rPr lang="es-PA" sz="1600" b="1" dirty="0">
                <a:solidFill>
                  <a:srgbClr val="002060"/>
                </a:solidFill>
                <a:latin typeface="Arial" pitchFamily="34" charset="0"/>
                <a:cs typeface="Arial" pitchFamily="34" charset="0"/>
              </a:rPr>
              <a:t>del </a:t>
            </a:r>
            <a:r>
              <a:rPr lang="es-PA" sz="1600" b="1" dirty="0" smtClean="0">
                <a:solidFill>
                  <a:srgbClr val="002060"/>
                </a:solidFill>
                <a:latin typeface="Arial" pitchFamily="34" charset="0"/>
                <a:cs typeface="Arial" pitchFamily="34" charset="0"/>
              </a:rPr>
              <a:t>Servidor Público </a:t>
            </a:r>
            <a:r>
              <a:rPr lang="es-PA" sz="1600" b="1" dirty="0">
                <a:solidFill>
                  <a:srgbClr val="002060"/>
                </a:solidFill>
                <a:latin typeface="Arial" pitchFamily="34" charset="0"/>
                <a:cs typeface="Arial" pitchFamily="34" charset="0"/>
              </a:rPr>
              <a:t>anualmente y al final del periodo de Prueba de Ingreso.</a:t>
            </a:r>
          </a:p>
          <a:p>
            <a:pPr algn="just"/>
            <a:endParaRPr lang="es-PA" sz="16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Identificar las limitaciones que afecten el buen desempeño de los </a:t>
            </a:r>
            <a:r>
              <a:rPr lang="es-PA" sz="1600" b="1" dirty="0" smtClean="0">
                <a:solidFill>
                  <a:srgbClr val="002060"/>
                </a:solidFill>
                <a:latin typeface="Arial" pitchFamily="34" charset="0"/>
                <a:cs typeface="Arial" pitchFamily="34" charset="0"/>
              </a:rPr>
              <a:t>Servidores Públicos </a:t>
            </a:r>
            <a:r>
              <a:rPr lang="es-PA" sz="1600" b="1" dirty="0">
                <a:solidFill>
                  <a:srgbClr val="002060"/>
                </a:solidFill>
                <a:latin typeface="Arial" pitchFamily="34" charset="0"/>
                <a:cs typeface="Arial" pitchFamily="34" charset="0"/>
              </a:rPr>
              <a:t>que se originen en las </a:t>
            </a:r>
            <a:r>
              <a:rPr lang="es-PA" sz="1600" b="1" dirty="0" smtClean="0">
                <a:solidFill>
                  <a:srgbClr val="002060"/>
                </a:solidFill>
                <a:latin typeface="Arial" pitchFamily="34" charset="0"/>
                <a:cs typeface="Arial" pitchFamily="34" charset="0"/>
              </a:rPr>
              <a:t>Unidades </a:t>
            </a:r>
            <a:r>
              <a:rPr lang="es-PA" sz="1600" b="1" dirty="0">
                <a:solidFill>
                  <a:srgbClr val="002060"/>
                </a:solidFill>
                <a:latin typeface="Arial" pitchFamily="34" charset="0"/>
                <a:cs typeface="Arial" pitchFamily="34" charset="0"/>
              </a:rPr>
              <a:t>A</a:t>
            </a:r>
            <a:r>
              <a:rPr lang="es-PA" sz="1600" b="1" dirty="0" smtClean="0">
                <a:solidFill>
                  <a:srgbClr val="002060"/>
                </a:solidFill>
                <a:latin typeface="Arial" pitchFamily="34" charset="0"/>
                <a:cs typeface="Arial" pitchFamily="34" charset="0"/>
              </a:rPr>
              <a:t>dministrativas </a:t>
            </a:r>
            <a:r>
              <a:rPr lang="es-PA" sz="1600" b="1" dirty="0">
                <a:solidFill>
                  <a:srgbClr val="002060"/>
                </a:solidFill>
                <a:latin typeface="Arial" pitchFamily="34" charset="0"/>
                <a:cs typeface="Arial" pitchFamily="34" charset="0"/>
              </a:rPr>
              <a:t>donde laboran</a:t>
            </a:r>
            <a:r>
              <a:rPr lang="es-PA" sz="1600" b="1" dirty="0" smtClean="0">
                <a:solidFill>
                  <a:srgbClr val="002060"/>
                </a:solidFill>
                <a:latin typeface="Arial" pitchFamily="34" charset="0"/>
                <a:cs typeface="Arial" pitchFamily="34" charset="0"/>
              </a:rPr>
              <a:t>.</a:t>
            </a:r>
          </a:p>
          <a:p>
            <a:pPr marL="342900" indent="-342900" algn="just">
              <a:buAutoNum type="arabicPeriod"/>
            </a:pPr>
            <a:endParaRPr lang="es-PA" sz="1600" b="1" dirty="0" smtClean="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Determinar al final del Período de Prueba de Ingreso la obtención del Estatus de Carrera Administrativa o su desvinculación del servicio público.</a:t>
            </a:r>
          </a:p>
          <a:p>
            <a:pPr algn="just"/>
            <a:endParaRPr lang="es-PA" sz="16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Determinar la destitución del Servidor Público con </a:t>
            </a:r>
            <a:r>
              <a:rPr lang="es-PA" sz="1600" b="1" dirty="0" smtClean="0">
                <a:solidFill>
                  <a:srgbClr val="002060"/>
                </a:solidFill>
                <a:latin typeface="Arial" pitchFamily="34" charset="0"/>
                <a:cs typeface="Arial" pitchFamily="34" charset="0"/>
              </a:rPr>
              <a:t>Estatus </a:t>
            </a:r>
            <a:r>
              <a:rPr lang="es-PA" sz="1600" b="1" dirty="0">
                <a:solidFill>
                  <a:srgbClr val="002060"/>
                </a:solidFill>
                <a:latin typeface="Arial" pitchFamily="34" charset="0"/>
                <a:cs typeface="Arial" pitchFamily="34" charset="0"/>
              </a:rPr>
              <a:t>o no de Carrera Administrativa, por la obtención en dos (2) Evaluaciones del Desempeño Ordinarias Anuales </a:t>
            </a:r>
            <a:r>
              <a:rPr lang="es-PA" sz="1600" b="1" dirty="0" smtClean="0">
                <a:solidFill>
                  <a:srgbClr val="002060"/>
                </a:solidFill>
                <a:latin typeface="Arial" pitchFamily="34" charset="0"/>
                <a:cs typeface="Arial" pitchFamily="34" charset="0"/>
              </a:rPr>
              <a:t>consecutivas, </a:t>
            </a:r>
            <a:r>
              <a:rPr lang="es-PA" sz="1600" b="1" dirty="0">
                <a:solidFill>
                  <a:srgbClr val="002060"/>
                </a:solidFill>
                <a:latin typeface="Arial" pitchFamily="34" charset="0"/>
                <a:cs typeface="Arial" pitchFamily="34" charset="0"/>
              </a:rPr>
              <a:t>con un puntaje del nivel No Satisfactorio</a:t>
            </a:r>
            <a:r>
              <a:rPr lang="es-PA" sz="1600" b="1" dirty="0" smtClean="0">
                <a:solidFill>
                  <a:srgbClr val="002060"/>
                </a:solidFill>
                <a:latin typeface="Arial" pitchFamily="34" charset="0"/>
                <a:cs typeface="Arial" pitchFamily="34" charset="0"/>
              </a:rPr>
              <a:t>.</a:t>
            </a:r>
          </a:p>
          <a:p>
            <a:pPr algn="just"/>
            <a:endParaRPr lang="es-PA" sz="16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261679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530739" y="1343826"/>
            <a:ext cx="7304856" cy="5324535"/>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SUPERIOR IMEDIATO EVALUADOR</a:t>
            </a:r>
          </a:p>
          <a:p>
            <a:pPr algn="just"/>
            <a:endParaRPr lang="es-PA" sz="1400" b="1" dirty="0">
              <a:solidFill>
                <a:srgbClr val="002060"/>
              </a:solidFill>
              <a:latin typeface="Arial" pitchFamily="34" charset="0"/>
              <a:cs typeface="Arial" pitchFamily="34" charset="0"/>
            </a:endParaRPr>
          </a:p>
          <a:p>
            <a:pPr algn="just"/>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Conocer los objetivos de la </a:t>
            </a:r>
            <a:r>
              <a:rPr lang="es-PA" sz="1600" b="1" dirty="0" smtClean="0">
                <a:solidFill>
                  <a:srgbClr val="002060"/>
                </a:solidFill>
                <a:latin typeface="Arial" pitchFamily="34" charset="0"/>
                <a:cs typeface="Arial" pitchFamily="34" charset="0"/>
              </a:rPr>
              <a:t>Evaluación </a:t>
            </a:r>
            <a:r>
              <a:rPr lang="es-PA" sz="1600" b="1" dirty="0">
                <a:solidFill>
                  <a:srgbClr val="002060"/>
                </a:solidFill>
                <a:latin typeface="Arial" pitchFamily="34" charset="0"/>
                <a:cs typeface="Arial" pitchFamily="34" charset="0"/>
              </a:rPr>
              <a:t>del  </a:t>
            </a:r>
            <a:r>
              <a:rPr lang="es-PA" sz="1600" b="1" dirty="0" smtClean="0">
                <a:solidFill>
                  <a:srgbClr val="002060"/>
                </a:solidFill>
                <a:latin typeface="Arial" pitchFamily="34" charset="0"/>
                <a:cs typeface="Arial" pitchFamily="34" charset="0"/>
              </a:rPr>
              <a:t>Desempeño </a:t>
            </a:r>
            <a:r>
              <a:rPr lang="es-PA" sz="1600" b="1" dirty="0">
                <a:solidFill>
                  <a:srgbClr val="002060"/>
                </a:solidFill>
                <a:latin typeface="Arial" pitchFamily="34" charset="0"/>
                <a:cs typeface="Arial" pitchFamily="34" charset="0"/>
              </a:rPr>
              <a:t>y </a:t>
            </a:r>
            <a:r>
              <a:rPr lang="es-PA" sz="1600" b="1" dirty="0" smtClean="0">
                <a:solidFill>
                  <a:srgbClr val="002060"/>
                </a:solidFill>
                <a:latin typeface="Arial" pitchFamily="34" charset="0"/>
                <a:cs typeface="Arial" pitchFamily="34" charset="0"/>
              </a:rPr>
              <a:t>Rendimiento</a:t>
            </a:r>
            <a:r>
              <a:rPr lang="es-PA" sz="1600" b="1" dirty="0">
                <a:solidFill>
                  <a:srgbClr val="002060"/>
                </a:solidFill>
                <a:latin typeface="Arial" pitchFamily="34" charset="0"/>
                <a:cs typeface="Arial" pitchFamily="34" charset="0"/>
              </a:rPr>
              <a:t>, </a:t>
            </a:r>
            <a:r>
              <a:rPr lang="es-PA" sz="1600" b="1" dirty="0" smtClean="0">
                <a:solidFill>
                  <a:srgbClr val="002060"/>
                </a:solidFill>
                <a:latin typeface="Arial" pitchFamily="34" charset="0"/>
                <a:cs typeface="Arial" pitchFamily="34" charset="0"/>
              </a:rPr>
              <a:t>la Normas </a:t>
            </a:r>
            <a:r>
              <a:rPr lang="es-PA" sz="1600" b="1" dirty="0">
                <a:solidFill>
                  <a:srgbClr val="002060"/>
                </a:solidFill>
                <a:latin typeface="Arial" pitchFamily="34" charset="0"/>
                <a:cs typeface="Arial" pitchFamily="34" charset="0"/>
              </a:rPr>
              <a:t>que la </a:t>
            </a:r>
            <a:r>
              <a:rPr lang="es-PA" sz="1600" b="1" dirty="0" smtClean="0">
                <a:solidFill>
                  <a:srgbClr val="002060"/>
                </a:solidFill>
                <a:latin typeface="Arial" pitchFamily="34" charset="0"/>
                <a:cs typeface="Arial" pitchFamily="34" charset="0"/>
              </a:rPr>
              <a:t>rige, </a:t>
            </a:r>
            <a:r>
              <a:rPr lang="es-PA" sz="1600" b="1" dirty="0">
                <a:solidFill>
                  <a:srgbClr val="002060"/>
                </a:solidFill>
                <a:latin typeface="Arial" pitchFamily="34" charset="0"/>
                <a:cs typeface="Arial" pitchFamily="34" charset="0"/>
              </a:rPr>
              <a:t>la metodología e instrumentos a utilizar y los procedimientos a seguir.</a:t>
            </a:r>
          </a:p>
          <a:p>
            <a:pPr marL="342900" indent="-342900" algn="just">
              <a:buAutoNum type="arabicPeriod"/>
            </a:pPr>
            <a:endParaRPr lang="es-PA" sz="16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Establecer conjuntamente con cada Subalterno los primeros cinco (5) días hábiles de iniciado el período los Indicadores de Gestión Administrativa, de acuerdo al Programa de Trabajo de la Unidad Administrativa.</a:t>
            </a:r>
          </a:p>
          <a:p>
            <a:pPr algn="just"/>
            <a:r>
              <a:rPr lang="es-PA" sz="1600" b="1" dirty="0" smtClean="0">
                <a:solidFill>
                  <a:srgbClr val="002060"/>
                </a:solidFill>
                <a:latin typeface="Arial" pitchFamily="34" charset="0"/>
                <a:cs typeface="Arial" pitchFamily="34" charset="0"/>
              </a:rPr>
              <a:t>     </a:t>
            </a:r>
          </a:p>
          <a:p>
            <a:pPr marL="285750"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Orientar al Subalterno, que resulte evaluado con apreciaciones y calificaciones No Satisfactoria, acerca de como debe mejorar su ejecutoria y dar seguimiento al cumplimiento de los acuerdos de mejoramiento adoptados.</a:t>
            </a:r>
          </a:p>
          <a:p>
            <a:pPr algn="just"/>
            <a:endParaRPr lang="es-PA" sz="1600" b="1" dirty="0" smtClean="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Notificar por escrito a la Oficina Institucional de Recursos Humanos, si tuviere algún impedimento para evaluar y calificar el desempeño de un Subalterno.</a:t>
            </a:r>
          </a:p>
        </p:txBody>
      </p:sp>
      <p:sp>
        <p:nvSpPr>
          <p:cNvPr id="5" name="Rectángulo 4"/>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6" name="Imagen 5"/>
          <p:cNvPicPr>
            <a:picLocks noChangeAspect="1"/>
          </p:cNvPicPr>
          <p:nvPr/>
        </p:nvPicPr>
        <p:blipFill>
          <a:blip r:embed="rId2">
            <a:clrChange>
              <a:clrFrom>
                <a:srgbClr val="FFFFFF"/>
              </a:clrFrom>
              <a:clrTo>
                <a:srgbClr val="FFFFFF">
                  <a:alpha val="0"/>
                </a:srgbClr>
              </a:clrTo>
            </a:clrChange>
          </a:blip>
          <a:stretch>
            <a:fillRect/>
          </a:stretch>
        </p:blipFill>
        <p:spPr>
          <a:xfrm>
            <a:off x="0" y="25579"/>
            <a:ext cx="12165429" cy="1801835"/>
          </a:xfrm>
          <a:prstGeom prst="rect">
            <a:avLst/>
          </a:prstGeom>
        </p:spPr>
      </p:pic>
      <p:sp>
        <p:nvSpPr>
          <p:cNvPr id="14" name="6 CuadroTexto"/>
          <p:cNvSpPr txBox="1"/>
          <p:nvPr/>
        </p:nvSpPr>
        <p:spPr>
          <a:xfrm>
            <a:off x="4797786" y="46057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Imagen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321165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3" name="8 CuadroTexto"/>
          <p:cNvSpPr txBox="1"/>
          <p:nvPr/>
        </p:nvSpPr>
        <p:spPr>
          <a:xfrm>
            <a:off x="4259796" y="1541898"/>
            <a:ext cx="7416824" cy="4524315"/>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SUPERIOR INMEDIATO DEL EVALUADOR</a:t>
            </a:r>
          </a:p>
          <a:p>
            <a:pPr algn="just"/>
            <a:endParaRPr lang="es-PA" sz="1400" b="1" dirty="0">
              <a:solidFill>
                <a:srgbClr val="002060"/>
              </a:solidFill>
              <a:latin typeface="Arial" pitchFamily="34" charset="0"/>
              <a:cs typeface="Arial" pitchFamily="34" charset="0"/>
            </a:endParaRPr>
          </a:p>
          <a:p>
            <a:pPr algn="just"/>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Verificar que las </a:t>
            </a:r>
            <a:r>
              <a:rPr lang="es-PA" sz="1400" b="1" dirty="0" smtClean="0">
                <a:solidFill>
                  <a:srgbClr val="002060"/>
                </a:solidFill>
                <a:latin typeface="Arial" pitchFamily="34" charset="0"/>
                <a:cs typeface="Arial" pitchFamily="34" charset="0"/>
              </a:rPr>
              <a:t>Evaluaciones </a:t>
            </a:r>
            <a:r>
              <a:rPr lang="es-PA" sz="1400" b="1" dirty="0">
                <a:solidFill>
                  <a:srgbClr val="002060"/>
                </a:solidFill>
                <a:latin typeface="Arial" pitchFamily="34" charset="0"/>
                <a:cs typeface="Arial" pitchFamily="34" charset="0"/>
              </a:rPr>
              <a:t>que realicen sus </a:t>
            </a:r>
            <a:r>
              <a:rPr lang="es-PA" sz="1400" b="1" dirty="0" smtClean="0">
                <a:solidFill>
                  <a:srgbClr val="002060"/>
                </a:solidFill>
                <a:latin typeface="Arial" pitchFamily="34" charset="0"/>
                <a:cs typeface="Arial" pitchFamily="34" charset="0"/>
              </a:rPr>
              <a:t>Subalternos </a:t>
            </a:r>
            <a:r>
              <a:rPr lang="es-PA" sz="1400" b="1" dirty="0">
                <a:solidFill>
                  <a:srgbClr val="002060"/>
                </a:solidFill>
                <a:latin typeface="Arial" pitchFamily="34" charset="0"/>
                <a:cs typeface="Arial" pitchFamily="34" charset="0"/>
              </a:rPr>
              <a:t>en calidad de </a:t>
            </a:r>
            <a:r>
              <a:rPr lang="es-PA" sz="1400" b="1" dirty="0" smtClean="0">
                <a:solidFill>
                  <a:srgbClr val="002060"/>
                </a:solidFill>
                <a:latin typeface="Arial" pitchFamily="34" charset="0"/>
                <a:cs typeface="Arial" pitchFamily="34" charset="0"/>
              </a:rPr>
              <a:t>Jefes Evaluadores</a:t>
            </a:r>
            <a:r>
              <a:rPr lang="es-PA" sz="1400" b="1" dirty="0">
                <a:solidFill>
                  <a:srgbClr val="002060"/>
                </a:solidFill>
                <a:latin typeface="Arial" pitchFamily="34" charset="0"/>
                <a:cs typeface="Arial" pitchFamily="34" charset="0"/>
              </a:rPr>
              <a:t>, estén acordes con las </a:t>
            </a:r>
            <a:r>
              <a:rPr lang="es-PA" sz="1400" b="1" dirty="0" smtClean="0">
                <a:solidFill>
                  <a:srgbClr val="002060"/>
                </a:solidFill>
                <a:latin typeface="Arial" pitchFamily="34" charset="0"/>
                <a:cs typeface="Arial" pitchFamily="34" charset="0"/>
              </a:rPr>
              <a:t>Normas y Procedimientos establecidas</a:t>
            </a:r>
            <a:r>
              <a:rPr lang="es-PA" sz="1400" b="1" dirty="0">
                <a:solidFill>
                  <a:srgbClr val="002060"/>
                </a:solidFill>
                <a:latin typeface="Arial" pitchFamily="34" charset="0"/>
                <a:cs typeface="Arial" pitchFamily="34" charset="0"/>
              </a:rPr>
              <a:t>.</a:t>
            </a:r>
          </a:p>
          <a:p>
            <a:pPr marL="342900" indent="-342900" algn="just">
              <a:buAutoNum type="arabicPeriod"/>
            </a:pPr>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Atender y resolver por escrito las </a:t>
            </a:r>
            <a:r>
              <a:rPr lang="es-PA" sz="1400" b="1" dirty="0" smtClean="0">
                <a:solidFill>
                  <a:srgbClr val="002060"/>
                </a:solidFill>
                <a:latin typeface="Arial" pitchFamily="34" charset="0"/>
                <a:cs typeface="Arial" pitchFamily="34" charset="0"/>
              </a:rPr>
              <a:t>Reconsideraciones </a:t>
            </a:r>
            <a:r>
              <a:rPr lang="es-PA" sz="1400" b="1" dirty="0">
                <a:solidFill>
                  <a:srgbClr val="002060"/>
                </a:solidFill>
                <a:latin typeface="Arial" pitchFamily="34" charset="0"/>
                <a:cs typeface="Arial" pitchFamily="34" charset="0"/>
              </a:rPr>
              <a:t>que por incumplimiento de las </a:t>
            </a:r>
            <a:r>
              <a:rPr lang="es-PA" sz="1400" b="1" dirty="0" smtClean="0">
                <a:solidFill>
                  <a:srgbClr val="002060"/>
                </a:solidFill>
                <a:latin typeface="Arial" pitchFamily="34" charset="0"/>
                <a:cs typeface="Arial" pitchFamily="34" charset="0"/>
              </a:rPr>
              <a:t>Nomas </a:t>
            </a:r>
            <a:r>
              <a:rPr lang="es-PA" sz="1400" b="1" dirty="0">
                <a:solidFill>
                  <a:srgbClr val="002060"/>
                </a:solidFill>
                <a:latin typeface="Arial" pitchFamily="34" charset="0"/>
                <a:cs typeface="Arial" pitchFamily="34" charset="0"/>
              </a:rPr>
              <a:t>y </a:t>
            </a:r>
            <a:r>
              <a:rPr lang="es-PA" sz="1400" b="1" dirty="0" smtClean="0">
                <a:solidFill>
                  <a:srgbClr val="002060"/>
                </a:solidFill>
                <a:latin typeface="Arial" pitchFamily="34" charset="0"/>
                <a:cs typeface="Arial" pitchFamily="34" charset="0"/>
              </a:rPr>
              <a:t>Procedimientos para </a:t>
            </a:r>
            <a:r>
              <a:rPr lang="es-PA" sz="1400" b="1" dirty="0">
                <a:solidFill>
                  <a:srgbClr val="002060"/>
                </a:solidFill>
                <a:latin typeface="Arial" pitchFamily="34" charset="0"/>
                <a:cs typeface="Arial" pitchFamily="34" charset="0"/>
              </a:rPr>
              <a:t>evaluar, presenten por escrito los </a:t>
            </a:r>
            <a:r>
              <a:rPr lang="es-PA" sz="1400" b="1" dirty="0" smtClean="0">
                <a:solidFill>
                  <a:srgbClr val="002060"/>
                </a:solidFill>
                <a:latin typeface="Arial" pitchFamily="34" charset="0"/>
                <a:cs typeface="Arial" pitchFamily="34" charset="0"/>
              </a:rPr>
              <a:t>Servidores Públicos </a:t>
            </a:r>
            <a:r>
              <a:rPr lang="es-PA" sz="1400" b="1" dirty="0">
                <a:solidFill>
                  <a:srgbClr val="002060"/>
                </a:solidFill>
                <a:latin typeface="Arial" pitchFamily="34" charset="0"/>
                <a:cs typeface="Arial" pitchFamily="34" charset="0"/>
              </a:rPr>
              <a:t>evaluados, cuyos </a:t>
            </a:r>
            <a:r>
              <a:rPr lang="es-PA" sz="1400" b="1" dirty="0" smtClean="0">
                <a:solidFill>
                  <a:srgbClr val="002060"/>
                </a:solidFill>
                <a:latin typeface="Arial" pitchFamily="34" charset="0"/>
                <a:cs typeface="Arial" pitchFamily="34" charset="0"/>
              </a:rPr>
              <a:t>Jefes </a:t>
            </a:r>
            <a:r>
              <a:rPr lang="es-PA" sz="1400" b="1" dirty="0">
                <a:solidFill>
                  <a:srgbClr val="002060"/>
                </a:solidFill>
                <a:latin typeface="Arial" pitchFamily="34" charset="0"/>
                <a:cs typeface="Arial" pitchFamily="34" charset="0"/>
              </a:rPr>
              <a:t>estén bajo su dependencia.</a:t>
            </a:r>
          </a:p>
          <a:p>
            <a:pPr marL="342900" indent="-342900" algn="just">
              <a:buAutoNum type="arabicPeriod"/>
            </a:pPr>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smtClean="0">
                <a:solidFill>
                  <a:srgbClr val="002060"/>
                </a:solidFill>
                <a:latin typeface="Arial" pitchFamily="34" charset="0"/>
                <a:cs typeface="Arial" pitchFamily="34" charset="0"/>
              </a:rPr>
              <a:t>Realizar a </a:t>
            </a:r>
            <a:r>
              <a:rPr lang="es-PA" sz="1400" b="1" dirty="0">
                <a:solidFill>
                  <a:srgbClr val="002060"/>
                </a:solidFill>
                <a:latin typeface="Arial" pitchFamily="34" charset="0"/>
                <a:cs typeface="Arial" pitchFamily="34" charset="0"/>
              </a:rPr>
              <a:t>los treinta (30) días calendario de finalizar la aplicación de la Evaluación Ordinaria Anual, a través del Sistema Informático, la </a:t>
            </a:r>
            <a:r>
              <a:rPr lang="es-PA" sz="1400" b="1" dirty="0" smtClean="0">
                <a:solidFill>
                  <a:srgbClr val="002060"/>
                </a:solidFill>
                <a:latin typeface="Arial" pitchFamily="34" charset="0"/>
                <a:cs typeface="Arial" pitchFamily="34" charset="0"/>
              </a:rPr>
              <a:t>Evaluación </a:t>
            </a:r>
            <a:r>
              <a:rPr lang="es-PA" sz="1400" b="1" dirty="0">
                <a:solidFill>
                  <a:srgbClr val="002060"/>
                </a:solidFill>
                <a:latin typeface="Arial" pitchFamily="34" charset="0"/>
                <a:cs typeface="Arial" pitchFamily="34" charset="0"/>
              </a:rPr>
              <a:t>y calificación del </a:t>
            </a:r>
            <a:r>
              <a:rPr lang="es-PA" sz="1400" b="1" dirty="0" smtClean="0">
                <a:solidFill>
                  <a:srgbClr val="002060"/>
                </a:solidFill>
                <a:latin typeface="Arial" pitchFamily="34" charset="0"/>
                <a:cs typeface="Arial" pitchFamily="34" charset="0"/>
              </a:rPr>
              <a:t>Desempeño </a:t>
            </a:r>
            <a:r>
              <a:rPr lang="es-PA" sz="1400" b="1" dirty="0">
                <a:solidFill>
                  <a:srgbClr val="002060"/>
                </a:solidFill>
                <a:latin typeface="Arial" pitchFamily="34" charset="0"/>
                <a:cs typeface="Arial" pitchFamily="34" charset="0"/>
              </a:rPr>
              <a:t>y </a:t>
            </a:r>
            <a:r>
              <a:rPr lang="es-PA" sz="1400" b="1" dirty="0" smtClean="0">
                <a:solidFill>
                  <a:srgbClr val="002060"/>
                </a:solidFill>
                <a:latin typeface="Arial" pitchFamily="34" charset="0"/>
                <a:cs typeface="Arial" pitchFamily="34" charset="0"/>
              </a:rPr>
              <a:t>Rendimiento </a:t>
            </a:r>
            <a:r>
              <a:rPr lang="es-PA" sz="1400" b="1" dirty="0">
                <a:solidFill>
                  <a:srgbClr val="002060"/>
                </a:solidFill>
                <a:latin typeface="Arial" pitchFamily="34" charset="0"/>
                <a:cs typeface="Arial" pitchFamily="34" charset="0"/>
              </a:rPr>
              <a:t>de cada </a:t>
            </a:r>
            <a:r>
              <a:rPr lang="es-PA" sz="1400" b="1" dirty="0" smtClean="0">
                <a:solidFill>
                  <a:srgbClr val="002060"/>
                </a:solidFill>
                <a:latin typeface="Arial" pitchFamily="34" charset="0"/>
                <a:cs typeface="Arial" pitchFamily="34" charset="0"/>
              </a:rPr>
              <a:t>Subalterno</a:t>
            </a:r>
            <a:r>
              <a:rPr lang="es-PA" sz="1400" b="1" dirty="0">
                <a:solidFill>
                  <a:srgbClr val="002060"/>
                </a:solidFill>
                <a:latin typeface="Arial" pitchFamily="34" charset="0"/>
                <a:cs typeface="Arial" pitchFamily="34" charset="0"/>
              </a:rPr>
              <a:t>.</a:t>
            </a:r>
          </a:p>
          <a:p>
            <a:pPr marL="342900" indent="-342900" algn="just">
              <a:buAutoNum type="arabicPeriod"/>
            </a:pPr>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Emitir el </a:t>
            </a:r>
            <a:r>
              <a:rPr lang="es-PA" sz="1400" b="1" dirty="0" smtClean="0">
                <a:solidFill>
                  <a:srgbClr val="002060"/>
                </a:solidFill>
                <a:latin typeface="Arial" pitchFamily="34" charset="0"/>
                <a:cs typeface="Arial" pitchFamily="34" charset="0"/>
              </a:rPr>
              <a:t>Resumen Oficial </a:t>
            </a:r>
            <a:r>
              <a:rPr lang="es-PA" sz="1400" b="1" dirty="0">
                <a:solidFill>
                  <a:srgbClr val="002060"/>
                </a:solidFill>
                <a:latin typeface="Arial" pitchFamily="34" charset="0"/>
                <a:cs typeface="Arial" pitchFamily="34" charset="0"/>
              </a:rPr>
              <a:t>de </a:t>
            </a:r>
            <a:r>
              <a:rPr lang="es-PA" sz="1400" b="1" dirty="0" smtClean="0">
                <a:solidFill>
                  <a:srgbClr val="002060"/>
                </a:solidFill>
                <a:latin typeface="Arial" pitchFamily="34" charset="0"/>
                <a:cs typeface="Arial" pitchFamily="34" charset="0"/>
              </a:rPr>
              <a:t>Resultado</a:t>
            </a:r>
            <a:r>
              <a:rPr lang="es-PA" sz="1400" b="1" dirty="0">
                <a:solidFill>
                  <a:srgbClr val="002060"/>
                </a:solidFill>
                <a:latin typeface="Arial" pitchFamily="34" charset="0"/>
                <a:cs typeface="Arial" pitchFamily="34" charset="0"/>
              </a:rPr>
              <a:t>, comunicar a cada </a:t>
            </a:r>
            <a:r>
              <a:rPr lang="es-PA" sz="1400" b="1" dirty="0" smtClean="0">
                <a:solidFill>
                  <a:srgbClr val="002060"/>
                </a:solidFill>
                <a:latin typeface="Arial" pitchFamily="34" charset="0"/>
                <a:cs typeface="Arial" pitchFamily="34" charset="0"/>
              </a:rPr>
              <a:t>Subalterno </a:t>
            </a:r>
            <a:r>
              <a:rPr lang="es-PA" sz="1400" b="1" dirty="0">
                <a:solidFill>
                  <a:srgbClr val="002060"/>
                </a:solidFill>
                <a:latin typeface="Arial" pitchFamily="34" charset="0"/>
                <a:cs typeface="Arial" pitchFamily="34" charset="0"/>
              </a:rPr>
              <a:t>los resultados de su evaluación y </a:t>
            </a:r>
            <a:r>
              <a:rPr lang="es-PA" sz="1400" b="1" dirty="0" smtClean="0">
                <a:solidFill>
                  <a:srgbClr val="002060"/>
                </a:solidFill>
                <a:latin typeface="Arial" pitchFamily="34" charset="0"/>
                <a:cs typeface="Arial" pitchFamily="34" charset="0"/>
              </a:rPr>
              <a:t>Calificación </a:t>
            </a:r>
            <a:r>
              <a:rPr lang="es-PA" sz="1400" b="1" dirty="0">
                <a:solidFill>
                  <a:srgbClr val="002060"/>
                </a:solidFill>
                <a:latin typeface="Arial" pitchFamily="34" charset="0"/>
                <a:cs typeface="Arial" pitchFamily="34" charset="0"/>
              </a:rPr>
              <a:t>final, ambos consignan su firma le entrega copia al </a:t>
            </a:r>
            <a:r>
              <a:rPr lang="es-PA" sz="1400" b="1" dirty="0" smtClean="0">
                <a:solidFill>
                  <a:srgbClr val="002060"/>
                </a:solidFill>
                <a:latin typeface="Arial" pitchFamily="34" charset="0"/>
                <a:cs typeface="Arial" pitchFamily="34" charset="0"/>
              </a:rPr>
              <a:t>Subalterno </a:t>
            </a:r>
            <a:r>
              <a:rPr lang="es-PA" sz="1400" b="1" dirty="0">
                <a:solidFill>
                  <a:srgbClr val="002060"/>
                </a:solidFill>
                <a:latin typeface="Arial" pitchFamily="34" charset="0"/>
                <a:cs typeface="Arial" pitchFamily="34" charset="0"/>
              </a:rPr>
              <a:t>de ambos formularios y remite los originales a la Oficina Institucional de Recursos Humanos.</a:t>
            </a:r>
          </a:p>
          <a:p>
            <a:pPr marL="342900" indent="-342900" algn="just">
              <a:buAutoNum type="arabicPeriod"/>
            </a:pPr>
            <a:endParaRPr lang="es-PA" sz="1200" b="1" dirty="0">
              <a:solidFill>
                <a:srgbClr val="002060"/>
              </a:solidFill>
              <a:latin typeface="Arial" pitchFamily="34" charset="0"/>
              <a:cs typeface="Arial" pitchFamily="34" charset="0"/>
            </a:endParaRP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25579"/>
            <a:ext cx="12165429" cy="1801835"/>
          </a:xfrm>
          <a:prstGeom prst="rect">
            <a:avLst/>
          </a:prstGeom>
        </p:spPr>
      </p:pic>
      <p:sp>
        <p:nvSpPr>
          <p:cNvPr id="14" name="6 CuadroTexto"/>
          <p:cNvSpPr txBox="1"/>
          <p:nvPr/>
        </p:nvSpPr>
        <p:spPr>
          <a:xfrm>
            <a:off x="4797786" y="46057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675739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467199" y="1460025"/>
            <a:ext cx="6691461" cy="5509200"/>
          </a:xfrm>
          <a:prstGeom prst="rect">
            <a:avLst/>
          </a:prstGeom>
          <a:noFill/>
        </p:spPr>
        <p:txBody>
          <a:bodyPr wrap="square" rtlCol="0">
            <a:spAutoFit/>
          </a:bodyPr>
          <a:lstStyle/>
          <a:p>
            <a:pPr algn="ct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SERVIDOR PÚBLICO</a:t>
            </a:r>
          </a:p>
          <a:p>
            <a:pPr algn="just"/>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Desempeñar las funciones de su puesto con la mayor eficiencia posible, manteniéndose atento a las instrucciones de su superior y esforzándose por mejorar las áreas deficitarias de su desempeño.</a:t>
            </a:r>
          </a:p>
          <a:p>
            <a:pPr marL="342900" indent="-342900" algn="just">
              <a:buAutoNum type="arabicPeriod"/>
            </a:pPr>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Tener la iniciativa respecto de su desarrollo profesional e informar a su </a:t>
            </a:r>
            <a:r>
              <a:rPr lang="es-PA" sz="1400" b="1" dirty="0" smtClean="0">
                <a:solidFill>
                  <a:srgbClr val="002060"/>
                </a:solidFill>
                <a:latin typeface="Arial" pitchFamily="34" charset="0"/>
                <a:cs typeface="Arial" pitchFamily="34" charset="0"/>
              </a:rPr>
              <a:t>Superior Inmediato sobre </a:t>
            </a:r>
            <a:r>
              <a:rPr lang="es-PA" sz="1400" b="1" dirty="0">
                <a:solidFill>
                  <a:srgbClr val="002060"/>
                </a:solidFill>
                <a:latin typeface="Arial" pitchFamily="34" charset="0"/>
                <a:cs typeface="Arial" pitchFamily="34" charset="0"/>
              </a:rPr>
              <a:t>las necesidades de capacitación y adiestramiento.</a:t>
            </a:r>
          </a:p>
          <a:p>
            <a:pPr marL="342900" indent="-342900" algn="just">
              <a:buAutoNum type="arabicPeriod"/>
            </a:pPr>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Asistir puntualmente a los eventos de capacitación, a los que ha sido seleccionado para participar, con miras a mejorar las áreas de su desempeño consideradas deficitarias.</a:t>
            </a:r>
          </a:p>
          <a:p>
            <a:pPr marL="342900" indent="-342900" algn="just">
              <a:buAutoNum type="arabicPeriod"/>
            </a:pPr>
            <a:endParaRPr lang="es-PA" sz="14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400" b="1" dirty="0">
                <a:solidFill>
                  <a:srgbClr val="002060"/>
                </a:solidFill>
                <a:latin typeface="Arial" pitchFamily="34" charset="0"/>
                <a:cs typeface="Arial" pitchFamily="34" charset="0"/>
              </a:rPr>
              <a:t>Participar activamente, con su Superior Inmediato o Evaluador en la     fijación de los Indicadores de Gestión Administrativa, los primeros cinco     (5) días hábiles de iniciado el periodo de la Evaluación Ordinaria Anual,         así como también en la sesión de realimentación respecto a los resultados obtenidos en la </a:t>
            </a:r>
            <a:r>
              <a:rPr lang="es-PA" sz="1400" b="1" dirty="0" smtClean="0">
                <a:solidFill>
                  <a:srgbClr val="002060"/>
                </a:solidFill>
                <a:latin typeface="Arial" pitchFamily="34" charset="0"/>
                <a:cs typeface="Arial" pitchFamily="34" charset="0"/>
              </a:rPr>
              <a:t>Evaluación </a:t>
            </a:r>
            <a:r>
              <a:rPr lang="es-PA" sz="1400" b="1" dirty="0">
                <a:solidFill>
                  <a:srgbClr val="002060"/>
                </a:solidFill>
                <a:latin typeface="Arial" pitchFamily="34" charset="0"/>
                <a:cs typeface="Arial" pitchFamily="34" charset="0"/>
              </a:rPr>
              <a:t>y calificación en el cargo que desempeña.</a:t>
            </a:r>
          </a:p>
          <a:p>
            <a:pPr marL="342900" indent="-342900" algn="just">
              <a:buAutoNum type="arabicPeriod"/>
            </a:pPr>
            <a:endParaRPr lang="es-PA" sz="1400" b="1" dirty="0">
              <a:solidFill>
                <a:srgbClr val="002060"/>
              </a:solidFill>
              <a:latin typeface="Arial" pitchFamily="34" charset="0"/>
              <a:cs typeface="Arial" pitchFamily="34" charset="0"/>
            </a:endParaRPr>
          </a:p>
          <a:p>
            <a:pPr algn="just"/>
            <a:endParaRPr lang="es-PA" sz="1400" b="1" dirty="0">
              <a:solidFill>
                <a:srgbClr val="002060"/>
              </a:solidFill>
              <a:latin typeface="Arial" pitchFamily="34" charset="0"/>
              <a:cs typeface="Arial" pitchFamily="34" charset="0"/>
            </a:endParaRPr>
          </a:p>
          <a:p>
            <a:pPr marL="342900" indent="-342900" algn="just">
              <a:buAutoNum type="arabicPeriod"/>
            </a:pPr>
            <a:endParaRPr lang="es-PA" sz="1400" b="1" dirty="0">
              <a:solidFill>
                <a:srgbClr val="002060"/>
              </a:solidFill>
              <a:latin typeface="Arial" pitchFamily="34" charset="0"/>
              <a:cs typeface="Arial" pitchFamily="34" charset="0"/>
            </a:endParaRP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2">
            <a:clrChange>
              <a:clrFrom>
                <a:srgbClr val="FFFFFF"/>
              </a:clrFrom>
              <a:clrTo>
                <a:srgbClr val="FFFFFF">
                  <a:alpha val="0"/>
                </a:srgbClr>
              </a:clrTo>
            </a:clrChange>
          </a:blip>
          <a:stretch>
            <a:fillRect/>
          </a:stretch>
        </p:blipFill>
        <p:spPr>
          <a:xfrm>
            <a:off x="0" y="-51695"/>
            <a:ext cx="12165429" cy="1801835"/>
          </a:xfrm>
          <a:prstGeom prst="rect">
            <a:avLst/>
          </a:prstGeom>
        </p:spPr>
      </p:pic>
      <p:sp>
        <p:nvSpPr>
          <p:cNvPr id="14" name="6 CuadroTexto"/>
          <p:cNvSpPr txBox="1"/>
          <p:nvPr/>
        </p:nvSpPr>
        <p:spPr>
          <a:xfrm>
            <a:off x="4797786" y="383299"/>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545903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3" name="2 Rectángulo"/>
          <p:cNvSpPr/>
          <p:nvPr/>
        </p:nvSpPr>
        <p:spPr>
          <a:xfrm>
            <a:off x="3539715" y="1420034"/>
            <a:ext cx="8856984" cy="1569660"/>
          </a:xfrm>
          <a:prstGeom prst="rect">
            <a:avLst/>
          </a:prstGeom>
        </p:spPr>
        <p:txBody>
          <a:bodyPr wrap="square">
            <a:spAutoFit/>
          </a:bodyPr>
          <a:lstStyle/>
          <a:p>
            <a:pPr algn="ctr"/>
            <a:r>
              <a:rPr lang="es-PA" sz="3200" b="1" dirty="0">
                <a:ln>
                  <a:solidFill>
                    <a:schemeClr val="bg1"/>
                  </a:solidFill>
                </a:ln>
                <a:solidFill>
                  <a:srgbClr val="002060"/>
                </a:solidFill>
                <a:effectLst>
                  <a:glow rad="101600">
                    <a:schemeClr val="tx1">
                      <a:alpha val="60000"/>
                    </a:schemeClr>
                  </a:glow>
                  <a:outerShdw blurRad="38100" dist="38100" dir="2700000" algn="tl">
                    <a:srgbClr val="000000">
                      <a:alpha val="43137"/>
                    </a:srgbClr>
                  </a:outerShdw>
                </a:effectLst>
                <a:latin typeface="Arial" pitchFamily="34" charset="0"/>
                <a:cs typeface="Arial" pitchFamily="34" charset="0"/>
              </a:rPr>
              <a:t>ANEXOS A LOS PROCEDIMIENTOS DE EVALUACIÓN DEL  DESEMPEÑO Y RENDIMIENTO</a:t>
            </a:r>
          </a:p>
        </p:txBody>
      </p:sp>
      <p:sp>
        <p:nvSpPr>
          <p:cNvPr id="14" name="3 Rectángulo"/>
          <p:cNvSpPr/>
          <p:nvPr/>
        </p:nvSpPr>
        <p:spPr>
          <a:xfrm>
            <a:off x="3899755" y="3953022"/>
            <a:ext cx="8136904" cy="1569660"/>
          </a:xfrm>
          <a:prstGeom prst="rect">
            <a:avLst/>
          </a:prstGeom>
        </p:spPr>
        <p:txBody>
          <a:bodyPr wrap="square">
            <a:spAutoFit/>
          </a:bodyPr>
          <a:lstStyle/>
          <a:p>
            <a:pPr algn="ctr"/>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Formularios de Evaluación del Desempeño y Rendimiento para Servidores(as) que</a:t>
            </a:r>
          </a:p>
          <a:p>
            <a:pPr algn="ctr"/>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 Ejercen Puesto de Jefatura/Supervisión y Subalterno(a).</a:t>
            </a: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12699"/>
            <a:ext cx="12165429" cy="1801835"/>
          </a:xfrm>
          <a:prstGeom prst="rect">
            <a:avLst/>
          </a:prstGeom>
        </p:spPr>
      </p:pic>
      <p:sp>
        <p:nvSpPr>
          <p:cNvPr id="16" name="6 CuadroTexto"/>
          <p:cNvSpPr txBox="1"/>
          <p:nvPr/>
        </p:nvSpPr>
        <p:spPr>
          <a:xfrm>
            <a:off x="4797786" y="460567"/>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Imagen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650431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127448" y="260648"/>
            <a:ext cx="10178822" cy="6391718"/>
          </a:xfrm>
          <a:prstGeom prst="rect">
            <a:avLst/>
          </a:prstGeom>
        </p:spPr>
      </p:pic>
      <p:sp>
        <p:nvSpPr>
          <p:cNvPr id="3" name="CuadroTexto 2"/>
          <p:cNvSpPr txBox="1"/>
          <p:nvPr/>
        </p:nvSpPr>
        <p:spPr>
          <a:xfrm>
            <a:off x="9984432" y="235688"/>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1</a:t>
            </a:r>
          </a:p>
        </p:txBody>
      </p:sp>
    </p:spTree>
    <p:extLst>
      <p:ext uri="{BB962C8B-B14F-4D97-AF65-F5344CB8AC3E}">
        <p14:creationId xmlns:p14="http://schemas.microsoft.com/office/powerpoint/2010/main" val="4135068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767409" y="219204"/>
            <a:ext cx="10451403" cy="6594172"/>
          </a:xfrm>
          <a:prstGeom prst="rect">
            <a:avLst/>
          </a:prstGeom>
        </p:spPr>
      </p:pic>
      <p:sp>
        <p:nvSpPr>
          <p:cNvPr id="4" name="CuadroTexto 3"/>
          <p:cNvSpPr txBox="1"/>
          <p:nvPr/>
        </p:nvSpPr>
        <p:spPr>
          <a:xfrm>
            <a:off x="9893355" y="1"/>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2</a:t>
            </a:r>
          </a:p>
        </p:txBody>
      </p:sp>
    </p:spTree>
    <p:extLst>
      <p:ext uri="{BB962C8B-B14F-4D97-AF65-F5344CB8AC3E}">
        <p14:creationId xmlns:p14="http://schemas.microsoft.com/office/powerpoint/2010/main" val="289254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a:stretch>
            <a:fillRect/>
          </a:stretch>
        </p:blipFill>
        <p:spPr>
          <a:xfrm>
            <a:off x="881652" y="237626"/>
            <a:ext cx="10182900" cy="6647758"/>
          </a:xfrm>
          <a:prstGeom prst="rect">
            <a:avLst/>
          </a:prstGeom>
        </p:spPr>
      </p:pic>
      <p:sp>
        <p:nvSpPr>
          <p:cNvPr id="3" name="CuadroTexto 2"/>
          <p:cNvSpPr txBox="1"/>
          <p:nvPr/>
        </p:nvSpPr>
        <p:spPr>
          <a:xfrm>
            <a:off x="9696400" y="19664"/>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3</a:t>
            </a:r>
          </a:p>
        </p:txBody>
      </p:sp>
    </p:spTree>
    <p:extLst>
      <p:ext uri="{BB962C8B-B14F-4D97-AF65-F5344CB8AC3E}">
        <p14:creationId xmlns:p14="http://schemas.microsoft.com/office/powerpoint/2010/main" val="4287916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98" y="423860"/>
            <a:ext cx="11390327" cy="624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uadroTexto 3"/>
          <p:cNvSpPr txBox="1"/>
          <p:nvPr/>
        </p:nvSpPr>
        <p:spPr>
          <a:xfrm>
            <a:off x="10387168" y="116633"/>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4</a:t>
            </a:r>
          </a:p>
        </p:txBody>
      </p:sp>
    </p:spTree>
    <p:extLst>
      <p:ext uri="{BB962C8B-B14F-4D97-AF65-F5344CB8AC3E}">
        <p14:creationId xmlns:p14="http://schemas.microsoft.com/office/powerpoint/2010/main" val="3995430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440" y="218968"/>
            <a:ext cx="10153128" cy="6594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uadroTexto 2"/>
          <p:cNvSpPr txBox="1"/>
          <p:nvPr/>
        </p:nvSpPr>
        <p:spPr>
          <a:xfrm>
            <a:off x="9883112" y="44625"/>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4</a:t>
            </a:r>
          </a:p>
        </p:txBody>
      </p:sp>
    </p:spTree>
    <p:extLst>
      <p:ext uri="{BB962C8B-B14F-4D97-AF65-F5344CB8AC3E}">
        <p14:creationId xmlns:p14="http://schemas.microsoft.com/office/powerpoint/2010/main" val="3047673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88" y="208546"/>
            <a:ext cx="9577064" cy="6604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uadroTexto 2"/>
          <p:cNvSpPr txBox="1"/>
          <p:nvPr/>
        </p:nvSpPr>
        <p:spPr>
          <a:xfrm>
            <a:off x="9768408" y="91672"/>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1</a:t>
            </a:r>
          </a:p>
        </p:txBody>
      </p:sp>
    </p:spTree>
    <p:extLst>
      <p:ext uri="{BB962C8B-B14F-4D97-AF65-F5344CB8AC3E}">
        <p14:creationId xmlns:p14="http://schemas.microsoft.com/office/powerpoint/2010/main" val="1946640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8 CuadroTexto"/>
          <p:cNvSpPr txBox="1"/>
          <p:nvPr/>
        </p:nvSpPr>
        <p:spPr>
          <a:xfrm>
            <a:off x="4264736" y="1508061"/>
            <a:ext cx="7488832" cy="5262979"/>
          </a:xfrm>
          <a:prstGeom prst="rect">
            <a:avLst/>
          </a:prstGeom>
          <a:noFill/>
        </p:spPr>
        <p:txBody>
          <a:bodyPr wrap="square" rtlCol="0">
            <a:spAutoFit/>
          </a:bodyPr>
          <a:lstStyle/>
          <a:p>
            <a:pPr algn="just"/>
            <a:r>
              <a:rPr lang="es-PA" sz="2000" b="1" dirty="0" smtClean="0">
                <a:solidFill>
                  <a:srgbClr val="002060"/>
                </a:solidFill>
                <a:latin typeface="Arial" pitchFamily="34" charset="0"/>
                <a:cs typeface="Arial" pitchFamily="34" charset="0"/>
              </a:rPr>
              <a:t>II.   </a:t>
            </a:r>
            <a:r>
              <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MARCO </a:t>
            </a:r>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NORMATIVO GENERAL DE LA EVALUACIÓN </a:t>
            </a:r>
            <a:r>
              <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algn="just"/>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DEL </a:t>
            </a:r>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DESEMPEÑO Y RENDIMIENTO.</a:t>
            </a: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 CONSTITUCIÓN </a:t>
            </a:r>
            <a:r>
              <a:rPr lang="es-PA" sz="1600" b="1" dirty="0">
                <a:solidFill>
                  <a:srgbClr val="002060"/>
                </a:solidFill>
                <a:latin typeface="Arial" pitchFamily="34" charset="0"/>
                <a:cs typeface="Arial" pitchFamily="34" charset="0"/>
              </a:rPr>
              <a:t>POLÍTICA DE LA REPÚBLICA-TÍTULO XI DE LOS           </a:t>
            </a:r>
          </a:p>
          <a:p>
            <a:pPr algn="just"/>
            <a:r>
              <a:rPr lang="es-PA" sz="1600" b="1" dirty="0">
                <a:solidFill>
                  <a:srgbClr val="002060"/>
                </a:solidFill>
                <a:latin typeface="Arial" pitchFamily="34" charset="0"/>
                <a:cs typeface="Arial" pitchFamily="34" charset="0"/>
              </a:rPr>
              <a:t>       </a:t>
            </a:r>
            <a:r>
              <a:rPr lang="es-PA" sz="1600" b="1" dirty="0" smtClean="0">
                <a:solidFill>
                  <a:srgbClr val="002060"/>
                </a:solidFill>
                <a:latin typeface="Arial" pitchFamily="34" charset="0"/>
                <a:cs typeface="Arial" pitchFamily="34" charset="0"/>
              </a:rPr>
              <a:t>       SERVIDORES    </a:t>
            </a:r>
            <a:r>
              <a:rPr lang="es-PA" sz="1600" b="1" dirty="0">
                <a:solidFill>
                  <a:srgbClr val="002060"/>
                </a:solidFill>
                <a:latin typeface="Arial" pitchFamily="34" charset="0"/>
                <a:cs typeface="Arial" pitchFamily="34" charset="0"/>
              </a:rPr>
              <a:t>PÚBLICOS. </a:t>
            </a:r>
            <a:r>
              <a:rPr lang="es-PA" sz="1600" b="1" dirty="0" smtClean="0">
                <a:solidFill>
                  <a:srgbClr val="002060"/>
                </a:solidFill>
                <a:latin typeface="Arial" pitchFamily="34" charset="0"/>
                <a:cs typeface="Arial" pitchFamily="34" charset="0"/>
              </a:rPr>
              <a:t> Art. 300.</a:t>
            </a:r>
            <a:endParaRPr lang="es-PA" sz="1600" b="1" dirty="0">
              <a:solidFill>
                <a:srgbClr val="002060"/>
              </a:solidFill>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 </a:t>
            </a:r>
            <a:r>
              <a:rPr lang="es-PA" sz="1600" b="1" dirty="0">
                <a:solidFill>
                  <a:srgbClr val="002060"/>
                </a:solidFill>
                <a:latin typeface="Arial" pitchFamily="34" charset="0"/>
                <a:cs typeface="Arial" pitchFamily="34" charset="0"/>
              </a:rPr>
              <a:t>TEXTO UNICO LEY N°9 DE JUNIO DE 1994, REFORMADA POR LA </a:t>
            </a:r>
            <a:r>
              <a:rPr lang="es-PA" sz="1600" b="1" dirty="0" smtClean="0">
                <a:solidFill>
                  <a:srgbClr val="002060"/>
                </a:solidFill>
                <a:latin typeface="Arial" pitchFamily="34" charset="0"/>
                <a:cs typeface="Arial" pitchFamily="34" charset="0"/>
              </a:rPr>
              <a:t>      </a:t>
            </a:r>
          </a:p>
          <a:p>
            <a:pPr lvl="1" algn="just"/>
            <a:r>
              <a:rPr lang="es-PA" sz="1600" b="1" dirty="0" smtClean="0">
                <a:solidFill>
                  <a:srgbClr val="002060"/>
                </a:solidFill>
                <a:latin typeface="Arial" pitchFamily="34" charset="0"/>
                <a:cs typeface="Arial" pitchFamily="34" charset="0"/>
              </a:rPr>
              <a:t>       LEY  </a:t>
            </a:r>
            <a:r>
              <a:rPr lang="es-PA" sz="1600" b="1" dirty="0">
                <a:solidFill>
                  <a:srgbClr val="002060"/>
                </a:solidFill>
                <a:latin typeface="Arial" pitchFamily="34" charset="0"/>
                <a:cs typeface="Arial" pitchFamily="34" charset="0"/>
              </a:rPr>
              <a:t>N° 23 DE 12 DE MAYO DE 2017.</a:t>
            </a:r>
          </a:p>
          <a:p>
            <a:pPr algn="just"/>
            <a:endParaRPr lang="es-PA" sz="1600" b="1" dirty="0">
              <a:solidFill>
                <a:srgbClr val="002060"/>
              </a:solidFill>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algn="just"/>
            <a:r>
              <a:rPr lang="es-PA" sz="2000" b="1" dirty="0" smtClean="0">
                <a:solidFill>
                  <a:srgbClr val="002060"/>
                </a:solidFill>
                <a:latin typeface="Arial" pitchFamily="34" charset="0"/>
                <a:cs typeface="Arial" pitchFamily="34" charset="0"/>
              </a:rPr>
              <a:t>III. </a:t>
            </a:r>
            <a:r>
              <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CLASES </a:t>
            </a:r>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DE EVALUACIÓN DEL DESEMPEÑO Y </a:t>
            </a:r>
            <a:endPar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RENDIMIENTO</a:t>
            </a:r>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a:t>
            </a: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Período </a:t>
            </a:r>
            <a:r>
              <a:rPr lang="es-PA" sz="1600" b="1" dirty="0">
                <a:solidFill>
                  <a:srgbClr val="002060"/>
                </a:solidFill>
                <a:latin typeface="Arial" pitchFamily="34" charset="0"/>
                <a:cs typeface="Arial" pitchFamily="34" charset="0"/>
              </a:rPr>
              <a:t>de Prueba de Ingreso. </a:t>
            </a: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Ordinaria </a:t>
            </a:r>
            <a:r>
              <a:rPr lang="es-PA" sz="1600" b="1" dirty="0">
                <a:solidFill>
                  <a:srgbClr val="002060"/>
                </a:solidFill>
                <a:latin typeface="Arial" pitchFamily="34" charset="0"/>
                <a:cs typeface="Arial" pitchFamily="34" charset="0"/>
              </a:rPr>
              <a:t>Anual.</a:t>
            </a: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smtClean="0">
                <a:solidFill>
                  <a:srgbClr val="002060"/>
                </a:solidFill>
                <a:latin typeface="Arial" pitchFamily="34" charset="0"/>
                <a:cs typeface="Arial" pitchFamily="34" charset="0"/>
              </a:rPr>
              <a:t>Extraordinaria.</a:t>
            </a:r>
            <a:endParaRPr lang="es-PA" sz="1600" b="1" dirty="0">
              <a:solidFill>
                <a:srgbClr val="002060"/>
              </a:solidFill>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marL="742950" lvl="1"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Segunda Evaluación Ordinaria Anual.</a:t>
            </a:r>
            <a:endParaRPr lang="es-PA" sz="1600" b="1" dirty="0">
              <a:solidFill>
                <a:srgbClr val="002060"/>
              </a:solidFill>
              <a:latin typeface="Arial" pitchFamily="34" charset="0"/>
              <a:cs typeface="Arial" pitchFamily="34" charset="0"/>
            </a:endParaRPr>
          </a:p>
        </p:txBody>
      </p:sp>
      <p:sp>
        <p:nvSpPr>
          <p:cNvPr id="9" name="9 CuadroTexto"/>
          <p:cNvSpPr txBox="1"/>
          <p:nvPr/>
        </p:nvSpPr>
        <p:spPr>
          <a:xfrm>
            <a:off x="-1248816" y="1893822"/>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0" name="Rectángulo 9"/>
          <p:cNvSpPr/>
          <p:nvPr/>
        </p:nvSpPr>
        <p:spPr>
          <a:xfrm rot="10800000">
            <a:off x="3160308"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1" name="Imagen 10"/>
          <p:cNvPicPr>
            <a:picLocks noChangeAspect="1"/>
          </p:cNvPicPr>
          <p:nvPr/>
        </p:nvPicPr>
        <p:blipFill>
          <a:blip r:embed="rId2">
            <a:clrChange>
              <a:clrFrom>
                <a:srgbClr val="FFFFFF"/>
              </a:clrFrom>
              <a:clrTo>
                <a:srgbClr val="FFFFFF">
                  <a:alpha val="0"/>
                </a:srgbClr>
              </a:clrTo>
            </a:clrChange>
          </a:blip>
          <a:stretch>
            <a:fillRect/>
          </a:stretch>
        </p:blipFill>
        <p:spPr>
          <a:xfrm>
            <a:off x="0" y="28276"/>
            <a:ext cx="12165429" cy="1801835"/>
          </a:xfrm>
          <a:prstGeom prst="rect">
            <a:avLst/>
          </a:prstGeom>
        </p:spPr>
      </p:pic>
      <p:sp>
        <p:nvSpPr>
          <p:cNvPr id="7" name="6 CuadroTexto"/>
          <p:cNvSpPr txBox="1"/>
          <p:nvPr/>
        </p:nvSpPr>
        <p:spPr>
          <a:xfrm>
            <a:off x="4838730" y="44500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2"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9159"/>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Imagen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393529"/>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948116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568" y="280377"/>
            <a:ext cx="8568952" cy="649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uadroTexto 2"/>
          <p:cNvSpPr txBox="1"/>
          <p:nvPr/>
        </p:nvSpPr>
        <p:spPr>
          <a:xfrm>
            <a:off x="9480376" y="44625"/>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5</a:t>
            </a:r>
          </a:p>
        </p:txBody>
      </p:sp>
    </p:spTree>
    <p:extLst>
      <p:ext uri="{BB962C8B-B14F-4D97-AF65-F5344CB8AC3E}">
        <p14:creationId xmlns:p14="http://schemas.microsoft.com/office/powerpoint/2010/main" val="857276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9656" y="278170"/>
            <a:ext cx="6130924" cy="5023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9657" y="5277736"/>
            <a:ext cx="6145941" cy="153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uadroTexto 4"/>
          <p:cNvSpPr txBox="1"/>
          <p:nvPr/>
        </p:nvSpPr>
        <p:spPr>
          <a:xfrm>
            <a:off x="7820141" y="7715"/>
            <a:ext cx="1325456" cy="312993"/>
          </a:xfrm>
          <a:prstGeom prst="rect">
            <a:avLst/>
          </a:prstGeom>
          <a:solidFill>
            <a:schemeClr val="tx1"/>
          </a:solidFill>
        </p:spPr>
        <p:txBody>
          <a:bodyPr wrap="square" rtlCol="0">
            <a:spAutoFit/>
          </a:bodyPr>
          <a:lstStyle/>
          <a:p>
            <a:r>
              <a:rPr lang="es-PA" sz="1400" dirty="0">
                <a:solidFill>
                  <a:schemeClr val="bg1"/>
                </a:solidFill>
                <a:latin typeface="Arial" panose="020B0604020202020204" pitchFamily="34" charset="0"/>
                <a:cs typeface="Arial" panose="020B0604020202020204" pitchFamily="34" charset="0"/>
              </a:rPr>
              <a:t>ANEXO N° 6</a:t>
            </a:r>
          </a:p>
        </p:txBody>
      </p:sp>
    </p:spTree>
    <p:extLst>
      <p:ext uri="{BB962C8B-B14F-4D97-AF65-F5344CB8AC3E}">
        <p14:creationId xmlns:p14="http://schemas.microsoft.com/office/powerpoint/2010/main" val="1037691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5 CuadroTexto"/>
          <p:cNvSpPr txBox="1">
            <a:spLocks noChangeArrowheads="1"/>
          </p:cNvSpPr>
          <p:nvPr/>
        </p:nvSpPr>
        <p:spPr bwMode="auto">
          <a:xfrm>
            <a:off x="4007272" y="1196753"/>
            <a:ext cx="83534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lnSpc>
                <a:spcPct val="90000"/>
              </a:lnSpc>
              <a:buFont typeface="Wingdings" panose="05000000000000000000" pitchFamily="2" charset="2"/>
              <a:buNone/>
            </a:pPr>
            <a:r>
              <a:rPr lang="es-PA" altLang="es-PA" sz="2000" b="1" dirty="0">
                <a:solidFill>
                  <a:srgbClr val="002060"/>
                </a:solidFill>
                <a:effectLst>
                  <a:outerShdw blurRad="38100" dist="38100" dir="2700000" algn="tl">
                    <a:srgbClr val="000000">
                      <a:alpha val="43137"/>
                    </a:srgbClr>
                  </a:outerShdw>
                </a:effectLst>
                <a:cs typeface="Arial" pitchFamily="34" charset="0"/>
              </a:rPr>
              <a:t>SISTEMA DE CALIFICACIÓN PARA EL FORMULARIO DE EVALUACIÓN DEL DESEMPEÑO Y  RENDIMIENTO</a:t>
            </a:r>
            <a:endParaRPr lang="es-ES" altLang="es-PA" sz="2000" dirty="0">
              <a:solidFill>
                <a:srgbClr val="002060"/>
              </a:solidFill>
              <a:effectLst>
                <a:outerShdw blurRad="38100" dist="38100" dir="2700000" algn="tl">
                  <a:srgbClr val="000000">
                    <a:alpha val="43137"/>
                  </a:srgbClr>
                </a:outerShdw>
              </a:effectLst>
              <a:cs typeface="Arial" pitchFamily="34" charset="0"/>
            </a:endParaRPr>
          </a:p>
        </p:txBody>
      </p:sp>
      <p:sp>
        <p:nvSpPr>
          <p:cNvPr id="15" name="9 Rectángulo"/>
          <p:cNvSpPr/>
          <p:nvPr/>
        </p:nvSpPr>
        <p:spPr>
          <a:xfrm>
            <a:off x="4655840" y="1988840"/>
            <a:ext cx="8208912" cy="338554"/>
          </a:xfrm>
          <a:prstGeom prst="rect">
            <a:avLst/>
          </a:prstGeom>
        </p:spPr>
        <p:txBody>
          <a:bodyPr wrap="square">
            <a:spAutoFit/>
          </a:bodyPr>
          <a:lstStyle/>
          <a:p>
            <a:pPr algn="just"/>
            <a:r>
              <a:rPr lang="es-PA" sz="1600" dirty="0">
                <a:solidFill>
                  <a:srgbClr val="002060"/>
                </a:solidFill>
                <a:latin typeface="Arial" pitchFamily="34" charset="0"/>
                <a:cs typeface="Arial" pitchFamily="34" charset="0"/>
              </a:rPr>
              <a:t>La calificación final de la </a:t>
            </a:r>
            <a:r>
              <a:rPr lang="es-PA" sz="1600" dirty="0" smtClean="0">
                <a:solidFill>
                  <a:srgbClr val="002060"/>
                </a:solidFill>
                <a:latin typeface="Arial" pitchFamily="34" charset="0"/>
                <a:cs typeface="Arial" pitchFamily="34" charset="0"/>
              </a:rPr>
              <a:t>Evaluación </a:t>
            </a:r>
            <a:r>
              <a:rPr lang="es-PA" sz="1600" dirty="0">
                <a:solidFill>
                  <a:srgbClr val="002060"/>
                </a:solidFill>
                <a:latin typeface="Arial" pitchFamily="34" charset="0"/>
                <a:cs typeface="Arial" pitchFamily="34" charset="0"/>
              </a:rPr>
              <a:t>deberá ser como mínimo Satisfactorio</a:t>
            </a:r>
            <a:endParaRPr lang="es-PA" sz="1600" dirty="0">
              <a:solidFill>
                <a:srgbClr val="002060"/>
              </a:solidFill>
            </a:endParaRPr>
          </a:p>
        </p:txBody>
      </p:sp>
      <p:sp>
        <p:nvSpPr>
          <p:cNvPr id="16" name="10 Rectángulo"/>
          <p:cNvSpPr/>
          <p:nvPr/>
        </p:nvSpPr>
        <p:spPr>
          <a:xfrm>
            <a:off x="4233824" y="2492897"/>
            <a:ext cx="7910848" cy="830997"/>
          </a:xfrm>
          <a:prstGeom prst="rect">
            <a:avLst/>
          </a:prstGeom>
        </p:spPr>
        <p:txBody>
          <a:bodyPr wrap="square">
            <a:spAutoFit/>
          </a:bodyPr>
          <a:lstStyle/>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Nivel Satisfactorio de Desempeño</a:t>
            </a:r>
            <a:r>
              <a:rPr lang="es-PA" sz="1600" dirty="0">
                <a:solidFill>
                  <a:srgbClr val="002060"/>
                </a:solidFill>
                <a:latin typeface="Arial" pitchFamily="34" charset="0"/>
                <a:cs typeface="Arial" pitchFamily="34" charset="0"/>
              </a:rPr>
              <a:t>: cuando el resultado de la </a:t>
            </a:r>
            <a:r>
              <a:rPr lang="es-PA" sz="1600" dirty="0" smtClean="0">
                <a:solidFill>
                  <a:srgbClr val="002060"/>
                </a:solidFill>
                <a:latin typeface="Arial" pitchFamily="34" charset="0"/>
                <a:cs typeface="Arial" pitchFamily="34" charset="0"/>
              </a:rPr>
              <a:t>Evaluación </a:t>
            </a:r>
            <a:r>
              <a:rPr lang="es-PA" sz="1600" dirty="0">
                <a:solidFill>
                  <a:srgbClr val="002060"/>
                </a:solidFill>
                <a:latin typeface="Arial" pitchFamily="34" charset="0"/>
                <a:cs typeface="Arial" pitchFamily="34" charset="0"/>
              </a:rPr>
              <a:t>sea     </a:t>
            </a:r>
          </a:p>
          <a:p>
            <a:pPr algn="just"/>
            <a:r>
              <a:rPr lang="es-PA" sz="1600" dirty="0">
                <a:solidFill>
                  <a:srgbClr val="002060"/>
                </a:solidFill>
                <a:latin typeface="Arial" pitchFamily="34" charset="0"/>
                <a:cs typeface="Arial" pitchFamily="34" charset="0"/>
              </a:rPr>
              <a:t>      igual o superior al valor porcentual de un setenta y dos 72% o más, en la </a:t>
            </a:r>
          </a:p>
          <a:p>
            <a:pPr algn="just"/>
            <a:r>
              <a:rPr lang="es-PA" sz="1600" dirty="0">
                <a:solidFill>
                  <a:srgbClr val="002060"/>
                </a:solidFill>
                <a:latin typeface="Arial" pitchFamily="34" charset="0"/>
                <a:cs typeface="Arial" pitchFamily="34" charset="0"/>
              </a:rPr>
              <a:t>      totalidad de los </a:t>
            </a:r>
            <a:r>
              <a:rPr lang="es-PA" sz="1600" dirty="0" smtClean="0">
                <a:solidFill>
                  <a:srgbClr val="002060"/>
                </a:solidFill>
                <a:latin typeface="Arial" pitchFamily="34" charset="0"/>
                <a:cs typeface="Arial" pitchFamily="34" charset="0"/>
              </a:rPr>
              <a:t>Factores </a:t>
            </a:r>
            <a:r>
              <a:rPr lang="es-PA" sz="1600" dirty="0">
                <a:solidFill>
                  <a:srgbClr val="002060"/>
                </a:solidFill>
                <a:latin typeface="Arial" pitchFamily="34" charset="0"/>
                <a:cs typeface="Arial" pitchFamily="34" charset="0"/>
              </a:rPr>
              <a:t>evaluados. </a:t>
            </a:r>
          </a:p>
        </p:txBody>
      </p:sp>
      <p:sp>
        <p:nvSpPr>
          <p:cNvPr id="17" name="11 Rectángulo"/>
          <p:cNvSpPr/>
          <p:nvPr/>
        </p:nvSpPr>
        <p:spPr>
          <a:xfrm>
            <a:off x="4797786" y="3489397"/>
            <a:ext cx="7274880" cy="2800767"/>
          </a:xfrm>
          <a:prstGeom prst="rect">
            <a:avLst/>
          </a:prstGeom>
        </p:spPr>
        <p:txBody>
          <a:bodyPr wrap="square">
            <a:spAutoFit/>
          </a:bodyPr>
          <a:lstStyle/>
          <a:p>
            <a:pPr algn="just"/>
            <a:r>
              <a:rPr lang="es-PA" sz="1600" dirty="0">
                <a:solidFill>
                  <a:srgbClr val="002060"/>
                </a:solidFill>
              </a:rPr>
              <a:t> </a:t>
            </a:r>
          </a:p>
          <a:p>
            <a:pPr marL="285750" indent="-285750" algn="just">
              <a:buFont typeface="Wingdings" panose="05000000000000000000" pitchFamily="2" charset="2"/>
              <a:buChar char="v"/>
            </a:pPr>
            <a:r>
              <a:rPr lang="es-PA" sz="1600" b="1" dirty="0" smtClean="0">
                <a:solidFill>
                  <a:srgbClr val="002060"/>
                </a:solidFill>
              </a:rPr>
              <a:t>SOBRESALIENTE: </a:t>
            </a:r>
            <a:r>
              <a:rPr lang="es-PA" sz="1600" dirty="0" smtClean="0">
                <a:solidFill>
                  <a:srgbClr val="002060"/>
                </a:solidFill>
                <a:latin typeface="Arial" panose="020B0604020202020204" pitchFamily="34" charset="0"/>
                <a:cs typeface="Arial" panose="020B0604020202020204" pitchFamily="34" charset="0"/>
              </a:rPr>
              <a:t>Cuando </a:t>
            </a:r>
            <a:r>
              <a:rPr lang="es-PA" sz="1600" dirty="0">
                <a:solidFill>
                  <a:srgbClr val="002060"/>
                </a:solidFill>
                <a:latin typeface="Arial" panose="020B0604020202020204" pitchFamily="34" charset="0"/>
                <a:cs typeface="Arial" panose="020B0604020202020204" pitchFamily="34" charset="0"/>
              </a:rPr>
              <a:t>el desempeño y rendimiento son excepcionales, y sobrepasan significativamente lo establecido para el puesto.</a:t>
            </a:r>
          </a:p>
          <a:p>
            <a:pPr algn="just"/>
            <a:r>
              <a:rPr lang="es-PA" sz="1600" b="1" dirty="0">
                <a:solidFill>
                  <a:srgbClr val="002060"/>
                </a:solidFill>
                <a:latin typeface="Arial" panose="020B0604020202020204" pitchFamily="34" charset="0"/>
                <a:cs typeface="Arial" panose="020B0604020202020204" pitchFamily="34" charset="0"/>
              </a:rPr>
              <a:t> </a:t>
            </a:r>
          </a:p>
          <a:p>
            <a:pPr marL="285750" indent="-285750" algn="just">
              <a:buFont typeface="Wingdings" panose="05000000000000000000" pitchFamily="2" charset="2"/>
              <a:buChar char="v"/>
            </a:pPr>
            <a:r>
              <a:rPr lang="es-PA" sz="1600" b="1" dirty="0" smtClean="0">
                <a:solidFill>
                  <a:srgbClr val="002060"/>
                </a:solidFill>
              </a:rPr>
              <a:t>MUY BUENO: </a:t>
            </a:r>
            <a:r>
              <a:rPr lang="es-PA" sz="1600" dirty="0" smtClean="0">
                <a:solidFill>
                  <a:srgbClr val="002060"/>
                </a:solidFill>
                <a:latin typeface="Arial" panose="020B0604020202020204" pitchFamily="34" charset="0"/>
                <a:cs typeface="Arial" panose="020B0604020202020204" pitchFamily="34" charset="0"/>
              </a:rPr>
              <a:t>Cuando </a:t>
            </a:r>
            <a:r>
              <a:rPr lang="es-PA" sz="1600" dirty="0">
                <a:solidFill>
                  <a:srgbClr val="002060"/>
                </a:solidFill>
                <a:latin typeface="Arial" panose="020B0604020202020204" pitchFamily="34" charset="0"/>
                <a:cs typeface="Arial" panose="020B0604020202020204" pitchFamily="34" charset="0"/>
              </a:rPr>
              <a:t>el desempeño y rendimiento satisfacen más de los requisitos mínimos establecidos para el puesto, y superan lo definido para un servidor competente.</a:t>
            </a:r>
          </a:p>
          <a:p>
            <a:pPr algn="just"/>
            <a:r>
              <a:rPr lang="es-PA" sz="1600" dirty="0">
                <a:solidFill>
                  <a:srgbClr val="002060"/>
                </a:solidFill>
                <a:latin typeface="Arial" panose="020B0604020202020204" pitchFamily="34" charset="0"/>
                <a:cs typeface="Arial" panose="020B0604020202020204" pitchFamily="34" charset="0"/>
              </a:rPr>
              <a:t> </a:t>
            </a:r>
          </a:p>
          <a:p>
            <a:pPr marL="285750" indent="-285750" algn="just">
              <a:buFont typeface="Wingdings" panose="05000000000000000000" pitchFamily="2" charset="2"/>
              <a:buChar char="v"/>
            </a:pPr>
            <a:r>
              <a:rPr lang="es-PA" sz="1600" b="1" dirty="0" smtClean="0">
                <a:solidFill>
                  <a:srgbClr val="002060"/>
                </a:solidFill>
              </a:rPr>
              <a:t>SATISFACTORIO:</a:t>
            </a:r>
            <a:r>
              <a:rPr lang="es-PA" sz="1600" dirty="0" smtClean="0">
                <a:solidFill>
                  <a:srgbClr val="002060"/>
                </a:solidFill>
              </a:rPr>
              <a:t> </a:t>
            </a:r>
            <a:r>
              <a:rPr lang="es-PA" sz="1600" dirty="0" smtClean="0">
                <a:solidFill>
                  <a:srgbClr val="002060"/>
                </a:solidFill>
                <a:latin typeface="Arial" panose="020B0604020202020204" pitchFamily="34" charset="0"/>
                <a:cs typeface="Arial" panose="020B0604020202020204" pitchFamily="34" charset="0"/>
              </a:rPr>
              <a:t>Cuando </a:t>
            </a:r>
            <a:r>
              <a:rPr lang="es-PA" sz="1600" dirty="0">
                <a:solidFill>
                  <a:srgbClr val="002060"/>
                </a:solidFill>
                <a:latin typeface="Arial" panose="020B0604020202020204" pitchFamily="34" charset="0"/>
                <a:cs typeface="Arial" panose="020B0604020202020204" pitchFamily="34" charset="0"/>
              </a:rPr>
              <a:t>el desempeño y rendimiento satisface los requisitos mínimos establecidos para el puesto, y definen a un servidor competente.</a:t>
            </a:r>
          </a:p>
        </p:txBody>
      </p:sp>
      <p:sp>
        <p:nvSpPr>
          <p:cNvPr id="13" name="Rectángulo 12"/>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9" name="Imagen 18"/>
          <p:cNvPicPr>
            <a:picLocks noChangeAspect="1"/>
          </p:cNvPicPr>
          <p:nvPr/>
        </p:nvPicPr>
        <p:blipFill>
          <a:blip r:embed="rId2">
            <a:clrChange>
              <a:clrFrom>
                <a:srgbClr val="FFFFFF"/>
              </a:clrFrom>
              <a:clrTo>
                <a:srgbClr val="FFFFFF">
                  <a:alpha val="0"/>
                </a:srgbClr>
              </a:clrTo>
            </a:clrChange>
          </a:blip>
          <a:stretch>
            <a:fillRect/>
          </a:stretch>
        </p:blipFill>
        <p:spPr>
          <a:xfrm>
            <a:off x="0" y="12699"/>
            <a:ext cx="12165429" cy="1532766"/>
          </a:xfrm>
          <a:prstGeom prst="rect">
            <a:avLst/>
          </a:prstGeom>
        </p:spPr>
      </p:pic>
      <p:sp>
        <p:nvSpPr>
          <p:cNvPr id="18" name="6 CuadroTexto"/>
          <p:cNvSpPr txBox="1"/>
          <p:nvPr/>
        </p:nvSpPr>
        <p:spPr>
          <a:xfrm>
            <a:off x="4797786" y="357541"/>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20"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28364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Imagen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321638"/>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356651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5 CuadroTexto"/>
          <p:cNvSpPr txBox="1">
            <a:spLocks noChangeArrowheads="1"/>
          </p:cNvSpPr>
          <p:nvPr/>
        </p:nvSpPr>
        <p:spPr bwMode="auto">
          <a:xfrm>
            <a:off x="4007272" y="1196753"/>
            <a:ext cx="83534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lnSpc>
                <a:spcPct val="90000"/>
              </a:lnSpc>
              <a:buFont typeface="Wingdings" panose="05000000000000000000" pitchFamily="2" charset="2"/>
              <a:buNone/>
            </a:pPr>
            <a:r>
              <a:rPr lang="es-PA" altLang="es-PA" sz="2000" b="1" dirty="0">
                <a:solidFill>
                  <a:srgbClr val="002060"/>
                </a:solidFill>
                <a:effectLst>
                  <a:outerShdw blurRad="50800" dist="38100" dir="5400000" algn="t" rotWithShape="0">
                    <a:prstClr val="black">
                      <a:alpha val="40000"/>
                    </a:prstClr>
                  </a:outerShdw>
                </a:effectLst>
                <a:cs typeface="Arial" pitchFamily="34" charset="0"/>
              </a:rPr>
              <a:t>SISTEMA DE CALIFICACIÓN PARA EL FORMULARIO DE EVALUACIÓN DEL DESEMPEÑO Y  RENDIMIENTO</a:t>
            </a:r>
            <a:endParaRPr lang="es-ES" altLang="es-PA" sz="2000" dirty="0">
              <a:solidFill>
                <a:srgbClr val="002060"/>
              </a:solidFill>
              <a:effectLst>
                <a:outerShdw blurRad="50800" dist="38100" dir="5400000" algn="t" rotWithShape="0">
                  <a:prstClr val="black">
                    <a:alpha val="40000"/>
                  </a:prstClr>
                </a:outerShdw>
              </a:effectLst>
              <a:cs typeface="Arial" pitchFamily="34" charset="0"/>
            </a:endParaRPr>
          </a:p>
        </p:txBody>
      </p:sp>
      <p:sp>
        <p:nvSpPr>
          <p:cNvPr id="13" name="3 Rectángulo"/>
          <p:cNvSpPr/>
          <p:nvPr/>
        </p:nvSpPr>
        <p:spPr>
          <a:xfrm>
            <a:off x="4323481" y="2297057"/>
            <a:ext cx="7841948" cy="830997"/>
          </a:xfrm>
          <a:prstGeom prst="rect">
            <a:avLst/>
          </a:prstGeom>
        </p:spPr>
        <p:txBody>
          <a:bodyPr wrap="square">
            <a:spAutoFit/>
          </a:bodyPr>
          <a:lstStyle/>
          <a:p>
            <a:pPr marL="285750" indent="-285750" algn="just">
              <a:buFont typeface="Arial" panose="020B0604020202020204" pitchFamily="34" charset="0"/>
              <a:buChar char="•"/>
            </a:pPr>
            <a:r>
              <a:rPr lang="es-PA" sz="1600" b="1" dirty="0" smtClean="0">
                <a:solidFill>
                  <a:srgbClr val="002060"/>
                </a:solidFill>
                <a:latin typeface="Arial" pitchFamily="34" charset="0"/>
                <a:cs typeface="Arial" pitchFamily="34" charset="0"/>
              </a:rPr>
              <a:t>Nivel </a:t>
            </a:r>
            <a:r>
              <a:rPr lang="es-PA" sz="1600" b="1" dirty="0">
                <a:solidFill>
                  <a:srgbClr val="002060"/>
                </a:solidFill>
                <a:latin typeface="Arial" pitchFamily="34" charset="0"/>
                <a:cs typeface="Arial" pitchFamily="34" charset="0"/>
              </a:rPr>
              <a:t>No Satisfactorio de Desempeño: </a:t>
            </a:r>
            <a:r>
              <a:rPr lang="es-PA" sz="1600" dirty="0">
                <a:solidFill>
                  <a:srgbClr val="002060"/>
                </a:solidFill>
                <a:latin typeface="Arial" pitchFamily="34" charset="0"/>
                <a:cs typeface="Arial" pitchFamily="34" charset="0"/>
              </a:rPr>
              <a:t>cuando el resultado de la evaluación </a:t>
            </a:r>
          </a:p>
          <a:p>
            <a:pPr algn="just"/>
            <a:r>
              <a:rPr lang="es-PA" sz="1600" dirty="0">
                <a:solidFill>
                  <a:srgbClr val="002060"/>
                </a:solidFill>
                <a:latin typeface="Arial" pitchFamily="34" charset="0"/>
                <a:cs typeface="Arial" pitchFamily="34" charset="0"/>
              </a:rPr>
              <a:t>    sea inferior al valor porcentual de un setenta y dos 72% en la totalidad de los </a:t>
            </a:r>
          </a:p>
          <a:p>
            <a:pPr algn="just"/>
            <a:r>
              <a:rPr lang="es-PA" sz="1600" dirty="0">
                <a:solidFill>
                  <a:srgbClr val="002060"/>
                </a:solidFill>
                <a:latin typeface="Arial" pitchFamily="34" charset="0"/>
                <a:cs typeface="Arial" pitchFamily="34" charset="0"/>
              </a:rPr>
              <a:t>    factores evaluados.</a:t>
            </a:r>
          </a:p>
        </p:txBody>
      </p:sp>
      <p:sp>
        <p:nvSpPr>
          <p:cNvPr id="14" name="8 Rectángulo"/>
          <p:cNvSpPr/>
          <p:nvPr/>
        </p:nvSpPr>
        <p:spPr>
          <a:xfrm>
            <a:off x="4446502" y="3356992"/>
            <a:ext cx="7416824" cy="1969770"/>
          </a:xfrm>
          <a:prstGeom prst="rect">
            <a:avLst/>
          </a:prstGeom>
        </p:spPr>
        <p:txBody>
          <a:bodyPr wrap="square">
            <a:spAutoFit/>
          </a:bodyPr>
          <a:lstStyle/>
          <a:p>
            <a:r>
              <a:rPr lang="es-PA" dirty="0">
                <a:solidFill>
                  <a:srgbClr val="002060"/>
                </a:solidFill>
                <a:latin typeface="Arial" pitchFamily="34" charset="0"/>
                <a:cs typeface="Arial" pitchFamily="34" charset="0"/>
              </a:rPr>
              <a:t> </a:t>
            </a:r>
          </a:p>
          <a:p>
            <a:pPr marL="742950" lvl="1" indent="-285750" algn="just">
              <a:buFont typeface="Wingdings" panose="05000000000000000000" pitchFamily="2" charset="2"/>
              <a:buChar char="v"/>
            </a:pPr>
            <a:r>
              <a:rPr lang="es-PA" sz="1600" b="1" dirty="0" smtClean="0">
                <a:solidFill>
                  <a:srgbClr val="002060"/>
                </a:solidFill>
                <a:latin typeface="Arial" pitchFamily="34" charset="0"/>
                <a:cs typeface="Arial" pitchFamily="34" charset="0"/>
              </a:rPr>
              <a:t>REGULAR</a:t>
            </a:r>
            <a:r>
              <a:rPr lang="es-PA" b="1" dirty="0" smtClean="0">
                <a:solidFill>
                  <a:srgbClr val="002060"/>
                </a:solidFill>
                <a:latin typeface="Arial" pitchFamily="34" charset="0"/>
                <a:cs typeface="Arial" pitchFamily="34" charset="0"/>
              </a:rPr>
              <a:t>: </a:t>
            </a:r>
            <a:r>
              <a:rPr lang="es-PA" sz="1400" dirty="0">
                <a:solidFill>
                  <a:srgbClr val="002060"/>
                </a:solidFill>
                <a:latin typeface="Arial" pitchFamily="34" charset="0"/>
                <a:cs typeface="Arial" pitchFamily="34" charset="0"/>
              </a:rPr>
              <a:t>Cuando el desempeño y rendimiento satisface menos de los requisitos mínimos aceptables para el puesto, y el servidor debe mejorar en un plazo breve</a:t>
            </a:r>
            <a:r>
              <a:rPr lang="es-PA" dirty="0">
                <a:solidFill>
                  <a:srgbClr val="002060"/>
                </a:solidFill>
                <a:latin typeface="Arial" pitchFamily="34" charset="0"/>
                <a:cs typeface="Arial" pitchFamily="34" charset="0"/>
              </a:rPr>
              <a:t>.</a:t>
            </a:r>
          </a:p>
          <a:p>
            <a:r>
              <a:rPr lang="es-PA" dirty="0">
                <a:solidFill>
                  <a:srgbClr val="002060"/>
                </a:solidFill>
                <a:latin typeface="Arial" pitchFamily="34" charset="0"/>
                <a:cs typeface="Arial" pitchFamily="34" charset="0"/>
              </a:rPr>
              <a:t> </a:t>
            </a:r>
          </a:p>
          <a:p>
            <a:pPr marL="742950" lvl="1" indent="-285750" algn="just">
              <a:buFont typeface="Wingdings" panose="05000000000000000000" pitchFamily="2" charset="2"/>
              <a:buChar char="v"/>
            </a:pPr>
            <a:r>
              <a:rPr lang="es-PA" sz="1600" b="1" dirty="0" smtClean="0">
                <a:solidFill>
                  <a:srgbClr val="002060"/>
                </a:solidFill>
                <a:latin typeface="Arial" pitchFamily="34" charset="0"/>
                <a:cs typeface="Arial" pitchFamily="34" charset="0"/>
              </a:rPr>
              <a:t>POR MEJORAR</a:t>
            </a:r>
            <a:r>
              <a:rPr lang="es-PA" b="1" dirty="0" smtClean="0">
                <a:solidFill>
                  <a:srgbClr val="002060"/>
                </a:solidFill>
                <a:latin typeface="Arial" pitchFamily="34" charset="0"/>
                <a:cs typeface="Arial" pitchFamily="34" charset="0"/>
              </a:rPr>
              <a:t>: </a:t>
            </a:r>
            <a:r>
              <a:rPr lang="es-PA" sz="1600" dirty="0" smtClean="0">
                <a:solidFill>
                  <a:srgbClr val="002060"/>
                </a:solidFill>
                <a:latin typeface="Arial" pitchFamily="34" charset="0"/>
                <a:cs typeface="Arial" pitchFamily="34" charset="0"/>
              </a:rPr>
              <a:t>Cuando </a:t>
            </a:r>
            <a:r>
              <a:rPr lang="es-PA" sz="1600" dirty="0">
                <a:solidFill>
                  <a:srgbClr val="002060"/>
                </a:solidFill>
                <a:latin typeface="Arial" pitchFamily="34" charset="0"/>
                <a:cs typeface="Arial" pitchFamily="34" charset="0"/>
              </a:rPr>
              <a:t>no satisface los requisitos mínimos de desempeño de su puesto</a:t>
            </a:r>
            <a:r>
              <a:rPr lang="es-PA" dirty="0">
                <a:solidFill>
                  <a:srgbClr val="002060"/>
                </a:solidFill>
                <a:latin typeface="Arial" pitchFamily="34" charset="0"/>
                <a:cs typeface="Arial" pitchFamily="34" charset="0"/>
              </a:rPr>
              <a:t>.</a:t>
            </a: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5" name="Imagen 14"/>
          <p:cNvPicPr>
            <a:picLocks noChangeAspect="1"/>
          </p:cNvPicPr>
          <p:nvPr/>
        </p:nvPicPr>
        <p:blipFill>
          <a:blip r:embed="rId2">
            <a:clrChange>
              <a:clrFrom>
                <a:srgbClr val="FFFFFF"/>
              </a:clrFrom>
              <a:clrTo>
                <a:srgbClr val="FFFFFF">
                  <a:alpha val="0"/>
                </a:srgbClr>
              </a:clrTo>
            </a:clrChange>
          </a:blip>
          <a:stretch>
            <a:fillRect/>
          </a:stretch>
        </p:blipFill>
        <p:spPr>
          <a:xfrm>
            <a:off x="0" y="12700"/>
            <a:ext cx="12165429" cy="1545646"/>
          </a:xfrm>
          <a:prstGeom prst="rect">
            <a:avLst/>
          </a:prstGeom>
        </p:spPr>
      </p:pic>
      <p:sp>
        <p:nvSpPr>
          <p:cNvPr id="17" name="6 CuadroTexto"/>
          <p:cNvSpPr txBox="1"/>
          <p:nvPr/>
        </p:nvSpPr>
        <p:spPr>
          <a:xfrm>
            <a:off x="4797786" y="344662"/>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8"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296521"/>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Imagen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347396"/>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851782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5" name="Rectangle 35"/>
          <p:cNvSpPr>
            <a:spLocks noChangeArrowheads="1"/>
          </p:cNvSpPr>
          <p:nvPr/>
        </p:nvSpPr>
        <p:spPr bwMode="auto">
          <a:xfrm>
            <a:off x="3930047" y="1740429"/>
            <a:ext cx="8532812" cy="375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3" rIns="91427" bIns="45713">
            <a:spAutoFit/>
          </a:bodyPr>
          <a:lstStyle>
            <a:lvl1pPr defTabSz="447675">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defTabSz="447675">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defTabSz="447675">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defTabSz="447675">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defTabSz="447675">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lnSpc>
                <a:spcPct val="92000"/>
              </a:lnSpc>
              <a:spcBef>
                <a:spcPts val="700"/>
              </a:spcBef>
              <a:buClr>
                <a:srgbClr val="000000"/>
              </a:buClr>
              <a:buSzPct val="45000"/>
              <a:buNone/>
            </a:pPr>
            <a:r>
              <a:rPr lang="en-GB" altLang="es-PA" sz="2000" b="1" dirty="0" smtClean="0">
                <a:solidFill>
                  <a:srgbClr val="002060"/>
                </a:solidFill>
                <a:effectLst>
                  <a:outerShdw blurRad="38100" dist="38100" dir="2700000" algn="tl">
                    <a:srgbClr val="000000">
                      <a:alpha val="43137"/>
                    </a:srgbClr>
                  </a:outerShdw>
                </a:effectLst>
                <a:cs typeface="Arial" panose="020B0604020202020204" pitchFamily="34" charset="0"/>
              </a:rPr>
              <a:t> </a:t>
            </a:r>
            <a:r>
              <a:rPr lang="en-GB" altLang="es-PA" sz="2000" b="1" dirty="0">
                <a:solidFill>
                  <a:srgbClr val="002060"/>
                </a:solidFill>
                <a:effectLst>
                  <a:outerShdw blurRad="38100" dist="38100" dir="2700000" algn="tl">
                    <a:srgbClr val="000000">
                      <a:alpha val="43137"/>
                    </a:srgbClr>
                  </a:outerShdw>
                </a:effectLst>
                <a:cs typeface="Arial" panose="020B0604020202020204" pitchFamily="34" charset="0"/>
              </a:rPr>
              <a:t>CALIFICACIÓN PARA LOS SERVIDORES SUBALTERNOS</a:t>
            </a:r>
          </a:p>
        </p:txBody>
      </p:sp>
      <p:graphicFrame>
        <p:nvGraphicFramePr>
          <p:cNvPr id="16" name="Group 34"/>
          <p:cNvGraphicFramePr>
            <a:graphicFrameLocks noGrp="1"/>
          </p:cNvGraphicFramePr>
          <p:nvPr>
            <p:extLst>
              <p:ext uri="{D42A27DB-BD31-4B8C-83A1-F6EECF244321}">
                <p14:modId xmlns:p14="http://schemas.microsoft.com/office/powerpoint/2010/main" val="3357833063"/>
              </p:ext>
            </p:extLst>
          </p:nvPr>
        </p:nvGraphicFramePr>
        <p:xfrm>
          <a:off x="4506070" y="2631472"/>
          <a:ext cx="7258050" cy="2845509"/>
        </p:xfrm>
        <a:graphic>
          <a:graphicData uri="http://schemas.openxmlformats.org/drawingml/2006/table">
            <a:tbl>
              <a:tblPr/>
              <a:tblGrid>
                <a:gridCol w="2418856">
                  <a:extLst>
                    <a:ext uri="{9D8B030D-6E8A-4147-A177-3AD203B41FA5}">
                      <a16:colId xmlns:a16="http://schemas.microsoft.com/office/drawing/2014/main" xmlns="" val="20000"/>
                    </a:ext>
                  </a:extLst>
                </a:gridCol>
                <a:gridCol w="2420339">
                  <a:extLst>
                    <a:ext uri="{9D8B030D-6E8A-4147-A177-3AD203B41FA5}">
                      <a16:colId xmlns:a16="http://schemas.microsoft.com/office/drawing/2014/main" xmlns="" val="20001"/>
                    </a:ext>
                  </a:extLst>
                </a:gridCol>
                <a:gridCol w="2418855">
                  <a:extLst>
                    <a:ext uri="{9D8B030D-6E8A-4147-A177-3AD203B41FA5}">
                      <a16:colId xmlns:a16="http://schemas.microsoft.com/office/drawing/2014/main" xmlns="" val="20002"/>
                    </a:ext>
                  </a:extLst>
                </a:gridCol>
              </a:tblGrid>
              <a:tr h="685269">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s-PA" sz="1800" b="1" dirty="0" smtClean="0">
                          <a:solidFill>
                            <a:srgbClr val="002060"/>
                          </a:solidFill>
                          <a:effectLst/>
                          <a:latin typeface="Arial"/>
                          <a:ea typeface="Times New Roman"/>
                        </a:rPr>
                        <a:t>Valor Porcentual de la Calificación</a:t>
                      </a:r>
                      <a:endParaRPr lang="es-PA" sz="1800" dirty="0" smtClean="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s-PA" sz="1800" b="1" dirty="0" smtClean="0">
                          <a:solidFill>
                            <a:srgbClr val="002060"/>
                          </a:solidFill>
                          <a:effectLst/>
                          <a:latin typeface="Arial"/>
                          <a:ea typeface="Times New Roman"/>
                        </a:rPr>
                        <a:t>Rangos de Puntajes de la Calificación</a:t>
                      </a:r>
                      <a:r>
                        <a:rPr lang="es-PA" sz="1800" b="1" dirty="0">
                          <a:solidFill>
                            <a:srgbClr val="002060"/>
                          </a:solidFill>
                          <a:effectLst/>
                          <a:latin typeface="Arial"/>
                          <a:ea typeface="Times New Roman"/>
                        </a:rPr>
                        <a:t> </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b="1" dirty="0">
                          <a:solidFill>
                            <a:srgbClr val="002060"/>
                          </a:solidFill>
                          <a:effectLst/>
                          <a:latin typeface="Arial"/>
                          <a:ea typeface="Times New Roman"/>
                        </a:rPr>
                        <a:t> </a:t>
                      </a:r>
                      <a:r>
                        <a:rPr lang="es-PA" sz="1800" b="1" dirty="0" smtClean="0">
                          <a:solidFill>
                            <a:srgbClr val="002060"/>
                          </a:solidFill>
                          <a:effectLst/>
                          <a:latin typeface="Arial"/>
                          <a:ea typeface="Times New Roman"/>
                        </a:rPr>
                        <a:t>Calificación </a:t>
                      </a:r>
                      <a:r>
                        <a:rPr lang="es-PA" sz="1800" b="1" dirty="0">
                          <a:solidFill>
                            <a:srgbClr val="002060"/>
                          </a:solidFill>
                          <a:effectLst/>
                          <a:latin typeface="Arial"/>
                          <a:ea typeface="Times New Roman"/>
                        </a:rPr>
                        <a:t>Cualitativa</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100-92%</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50-46</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Sobresaliente </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91-82%</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45-41</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Muy Bueno</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81-72%</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40-36</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Satisfactorio</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70-61%</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35-31</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Regular</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61-10%</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30-10</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Por Mejorar</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2" name="Imagen 11"/>
          <p:cNvPicPr>
            <a:picLocks noChangeAspect="1"/>
          </p:cNvPicPr>
          <p:nvPr/>
        </p:nvPicPr>
        <p:blipFill>
          <a:blip r:embed="rId2">
            <a:clrChange>
              <a:clrFrom>
                <a:srgbClr val="FFFFFF"/>
              </a:clrFrom>
              <a:clrTo>
                <a:srgbClr val="FFFFFF">
                  <a:alpha val="0"/>
                </a:srgbClr>
              </a:clrTo>
            </a:clrChange>
          </a:blip>
          <a:stretch>
            <a:fillRect/>
          </a:stretch>
        </p:blipFill>
        <p:spPr>
          <a:xfrm>
            <a:off x="26571" y="-27292"/>
            <a:ext cx="12165429" cy="1752106"/>
          </a:xfrm>
          <a:prstGeom prst="rect">
            <a:avLst/>
          </a:prstGeom>
        </p:spPr>
      </p:pic>
      <p:sp>
        <p:nvSpPr>
          <p:cNvPr id="14" name="6 CuadroTexto"/>
          <p:cNvSpPr txBox="1"/>
          <p:nvPr/>
        </p:nvSpPr>
        <p:spPr>
          <a:xfrm>
            <a:off x="4797786" y="409055"/>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Imagen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231573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Rectangle 33"/>
          <p:cNvSpPr>
            <a:spLocks noChangeArrowheads="1"/>
          </p:cNvSpPr>
          <p:nvPr/>
        </p:nvSpPr>
        <p:spPr bwMode="auto">
          <a:xfrm>
            <a:off x="3868688" y="1566521"/>
            <a:ext cx="8532812" cy="601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3" rIns="91427" bIns="45713">
            <a:spAutoFit/>
          </a:bodyPr>
          <a:lstStyle>
            <a:lvl1pPr defTabSz="447675">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defTabSz="447675">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defTabSz="447675">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defTabSz="447675">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defTabSz="447675">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defTabSz="447675"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a:lnSpc>
                <a:spcPct val="92000"/>
              </a:lnSpc>
              <a:spcBef>
                <a:spcPts val="700"/>
              </a:spcBef>
              <a:buClr>
                <a:srgbClr val="000000"/>
              </a:buClr>
              <a:buSzPct val="45000"/>
              <a:buNone/>
            </a:pPr>
            <a:r>
              <a:rPr lang="es-PA" altLang="es-PA" sz="1800" b="1" dirty="0" smtClean="0">
                <a:solidFill>
                  <a:srgbClr val="002060"/>
                </a:solidFill>
                <a:effectLst>
                  <a:outerShdw blurRad="38100" dist="38100" dir="2700000" algn="tl">
                    <a:srgbClr val="000000">
                      <a:alpha val="43137"/>
                    </a:srgbClr>
                  </a:outerShdw>
                </a:effectLst>
                <a:cs typeface="Arial" pitchFamily="34" charset="0"/>
              </a:rPr>
              <a:t>L </a:t>
            </a:r>
            <a:r>
              <a:rPr lang="es-PA" altLang="es-PA" sz="1800" b="1" dirty="0">
                <a:solidFill>
                  <a:srgbClr val="002060"/>
                </a:solidFill>
                <a:effectLst>
                  <a:outerShdw blurRad="38100" dist="38100" dir="2700000" algn="tl">
                    <a:srgbClr val="000000">
                      <a:alpha val="43137"/>
                    </a:srgbClr>
                  </a:outerShdw>
                </a:effectLst>
                <a:cs typeface="Arial" pitchFamily="34" charset="0"/>
              </a:rPr>
              <a:t>CALIFICACIÓN PARA LOS SERVIDORES CON FUNCIONES DE JEFATURA Y SUPERVISIÓN</a:t>
            </a:r>
          </a:p>
        </p:txBody>
      </p:sp>
      <p:graphicFrame>
        <p:nvGraphicFramePr>
          <p:cNvPr id="13" name="Group 34"/>
          <p:cNvGraphicFramePr>
            <a:graphicFrameLocks noGrp="1"/>
          </p:cNvGraphicFramePr>
          <p:nvPr>
            <p:extLst>
              <p:ext uri="{D42A27DB-BD31-4B8C-83A1-F6EECF244321}">
                <p14:modId xmlns:p14="http://schemas.microsoft.com/office/powerpoint/2010/main" val="3910693545"/>
              </p:ext>
            </p:extLst>
          </p:nvPr>
        </p:nvGraphicFramePr>
        <p:xfrm>
          <a:off x="4506069" y="2348880"/>
          <a:ext cx="7258050" cy="3106644"/>
        </p:xfrm>
        <a:graphic>
          <a:graphicData uri="http://schemas.openxmlformats.org/drawingml/2006/table">
            <a:tbl>
              <a:tblPr/>
              <a:tblGrid>
                <a:gridCol w="2418856">
                  <a:extLst>
                    <a:ext uri="{9D8B030D-6E8A-4147-A177-3AD203B41FA5}">
                      <a16:colId xmlns:a16="http://schemas.microsoft.com/office/drawing/2014/main" xmlns="" val="20000"/>
                    </a:ext>
                  </a:extLst>
                </a:gridCol>
                <a:gridCol w="2420339">
                  <a:extLst>
                    <a:ext uri="{9D8B030D-6E8A-4147-A177-3AD203B41FA5}">
                      <a16:colId xmlns:a16="http://schemas.microsoft.com/office/drawing/2014/main" xmlns="" val="20001"/>
                    </a:ext>
                  </a:extLst>
                </a:gridCol>
                <a:gridCol w="2418855">
                  <a:extLst>
                    <a:ext uri="{9D8B030D-6E8A-4147-A177-3AD203B41FA5}">
                      <a16:colId xmlns:a16="http://schemas.microsoft.com/office/drawing/2014/main" xmlns="" val="20002"/>
                    </a:ext>
                  </a:extLst>
                </a:gridCol>
              </a:tblGrid>
              <a:tr h="922354">
                <a:tc>
                  <a:txBody>
                    <a:bodyPr/>
                    <a:lstStyle/>
                    <a:p>
                      <a:pPr>
                        <a:lnSpc>
                          <a:spcPct val="115000"/>
                        </a:lnSpc>
                        <a:spcAft>
                          <a:spcPts val="0"/>
                        </a:spcAft>
                      </a:pPr>
                      <a:endParaRPr lang="es-PA" sz="1800" dirty="0" smtClean="0">
                        <a:solidFill>
                          <a:srgbClr val="002060"/>
                        </a:solidFill>
                        <a:effectLst/>
                        <a:latin typeface="Arial"/>
                        <a:ea typeface="Times New Roman"/>
                      </a:endParaRPr>
                    </a:p>
                    <a:p>
                      <a:pPr algn="ctr">
                        <a:lnSpc>
                          <a:spcPct val="115000"/>
                        </a:lnSpc>
                        <a:spcAft>
                          <a:spcPts val="0"/>
                        </a:spcAft>
                      </a:pPr>
                      <a:r>
                        <a:rPr lang="es-PA" sz="1800" b="1" dirty="0" smtClean="0">
                          <a:solidFill>
                            <a:srgbClr val="002060"/>
                          </a:solidFill>
                          <a:effectLst/>
                          <a:latin typeface="Arial"/>
                          <a:ea typeface="Times New Roman"/>
                        </a:rPr>
                        <a:t>Valor Porcentual de la Calificación</a:t>
                      </a:r>
                      <a:endParaRPr lang="es-PA" sz="1800" dirty="0" smtClean="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s-PA" sz="1800" b="1" dirty="0">
                          <a:solidFill>
                            <a:srgbClr val="002060"/>
                          </a:solidFill>
                          <a:effectLst/>
                          <a:latin typeface="Arial"/>
                          <a:ea typeface="Times New Roman"/>
                        </a:rPr>
                        <a:t> </a:t>
                      </a:r>
                      <a:endParaRPr lang="es-PA" sz="1800" b="1" dirty="0" smtClean="0">
                        <a:solidFill>
                          <a:srgbClr val="002060"/>
                        </a:solidFill>
                        <a:effectLst/>
                        <a:latin typeface="Arial"/>
                        <a:ea typeface="Times New Roman"/>
                      </a:endParaRPr>
                    </a:p>
                    <a:p>
                      <a:pPr marL="0" marR="0" indent="0" algn="ctr" defTabSz="457200" rtl="0" eaLnBrk="1" fontAlgn="auto" latinLnBrk="0" hangingPunct="1">
                        <a:lnSpc>
                          <a:spcPct val="115000"/>
                        </a:lnSpc>
                        <a:spcBef>
                          <a:spcPts val="0"/>
                        </a:spcBef>
                        <a:spcAft>
                          <a:spcPts val="0"/>
                        </a:spcAft>
                        <a:buClrTx/>
                        <a:buSzTx/>
                        <a:buFontTx/>
                        <a:buNone/>
                        <a:tabLst/>
                        <a:defRPr/>
                      </a:pPr>
                      <a:r>
                        <a:rPr lang="es-PA" sz="1800" b="1" dirty="0" smtClean="0">
                          <a:solidFill>
                            <a:srgbClr val="002060"/>
                          </a:solidFill>
                          <a:effectLst/>
                          <a:latin typeface="Arial"/>
                          <a:ea typeface="Times New Roman"/>
                        </a:rPr>
                        <a:t>Rangos de Puntajes de la Calificación</a:t>
                      </a:r>
                      <a:endParaRPr lang="es-PA" sz="1800" dirty="0" smtClean="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b="1" dirty="0">
                          <a:solidFill>
                            <a:srgbClr val="002060"/>
                          </a:solidFill>
                          <a:effectLst/>
                          <a:latin typeface="Arial"/>
                          <a:ea typeface="Times New Roman"/>
                        </a:rPr>
                        <a:t> </a:t>
                      </a:r>
                      <a:endParaRPr lang="es-PA" sz="1800" dirty="0">
                        <a:solidFill>
                          <a:srgbClr val="002060"/>
                        </a:solidFill>
                        <a:effectLst/>
                        <a:latin typeface="Arial"/>
                        <a:ea typeface="Times New Roman"/>
                      </a:endParaRPr>
                    </a:p>
                    <a:p>
                      <a:pPr algn="ctr">
                        <a:lnSpc>
                          <a:spcPct val="115000"/>
                        </a:lnSpc>
                        <a:spcAft>
                          <a:spcPts val="0"/>
                        </a:spcAft>
                      </a:pPr>
                      <a:r>
                        <a:rPr lang="es-PA" sz="1800" b="1" dirty="0">
                          <a:solidFill>
                            <a:srgbClr val="002060"/>
                          </a:solidFill>
                          <a:effectLst/>
                          <a:latin typeface="Arial"/>
                          <a:ea typeface="Times New Roman"/>
                        </a:rPr>
                        <a:t>Calificación Cualitativa</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100-92%</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75-68</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Sobresaliente </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91-81%</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67-61</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Muy Bueno</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80-72%</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60-53</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Satisfactorio</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71-62%</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47-52</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Regular</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32048">
                <a:tc>
                  <a:txBody>
                    <a:bodyPr/>
                    <a:lstStyle/>
                    <a:p>
                      <a:pPr algn="ctr">
                        <a:lnSpc>
                          <a:spcPct val="115000"/>
                        </a:lnSpc>
                        <a:spcAft>
                          <a:spcPts val="0"/>
                        </a:spcAft>
                      </a:pPr>
                      <a:r>
                        <a:rPr lang="es-PA" sz="1800" dirty="0" smtClean="0">
                          <a:solidFill>
                            <a:srgbClr val="002060"/>
                          </a:solidFill>
                          <a:effectLst/>
                          <a:latin typeface="Arial"/>
                          <a:ea typeface="Times New Roman"/>
                        </a:rPr>
                        <a:t>61-15%</a:t>
                      </a:r>
                      <a:endParaRPr lang="es-PA" sz="1800" dirty="0">
                        <a:solidFill>
                          <a:srgbClr val="002060"/>
                        </a:solidFill>
                        <a:effectLst/>
                        <a:latin typeface="Arial"/>
                        <a:ea typeface="Times New Roman"/>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smtClean="0">
                          <a:solidFill>
                            <a:srgbClr val="002060"/>
                          </a:solidFill>
                          <a:effectLst/>
                          <a:latin typeface="Arial"/>
                          <a:ea typeface="Times New Roman"/>
                        </a:rPr>
                        <a:t>46-15</a:t>
                      </a:r>
                      <a:endParaRPr lang="es-PA" sz="1800" dirty="0">
                        <a:solidFill>
                          <a:srgbClr val="002060"/>
                        </a:solidFill>
                        <a:effectLst/>
                        <a:latin typeface="Arial"/>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A" sz="1800" dirty="0">
                          <a:solidFill>
                            <a:srgbClr val="002060"/>
                          </a:solidFill>
                          <a:effectLst/>
                          <a:latin typeface="Arial"/>
                          <a:ea typeface="Times New Roman"/>
                        </a:rPr>
                        <a:t>Por Mejorar</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4" name="Imagen 13"/>
          <p:cNvPicPr>
            <a:picLocks noChangeAspect="1"/>
          </p:cNvPicPr>
          <p:nvPr/>
        </p:nvPicPr>
        <p:blipFill>
          <a:blip r:embed="rId2">
            <a:clrChange>
              <a:clrFrom>
                <a:srgbClr val="FFFFFF"/>
              </a:clrFrom>
              <a:clrTo>
                <a:srgbClr val="FFFFFF">
                  <a:alpha val="0"/>
                </a:srgbClr>
              </a:clrTo>
            </a:clrChange>
          </a:blip>
          <a:stretch>
            <a:fillRect/>
          </a:stretch>
        </p:blipFill>
        <p:spPr>
          <a:xfrm>
            <a:off x="0" y="12698"/>
            <a:ext cx="12165429" cy="1801835"/>
          </a:xfrm>
          <a:prstGeom prst="rect">
            <a:avLst/>
          </a:prstGeom>
        </p:spPr>
      </p:pic>
      <p:sp>
        <p:nvSpPr>
          <p:cNvPr id="16" name="6 CuadroTexto"/>
          <p:cNvSpPr txBox="1"/>
          <p:nvPr/>
        </p:nvSpPr>
        <p:spPr>
          <a:xfrm>
            <a:off x="4797786" y="434812"/>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Imagen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582177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4" name="5 CuadroTexto"/>
          <p:cNvSpPr txBox="1">
            <a:spLocks noChangeArrowheads="1"/>
          </p:cNvSpPr>
          <p:nvPr/>
        </p:nvSpPr>
        <p:spPr bwMode="auto">
          <a:xfrm>
            <a:off x="4439816" y="2943294"/>
            <a:ext cx="7344816"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lnSpc>
                <a:spcPct val="90000"/>
              </a:lnSpc>
              <a:buFont typeface="Wingdings" panose="05000000000000000000" pitchFamily="2" charset="2"/>
              <a:buNone/>
            </a:pPr>
            <a:endParaRPr lang="es-PA" altLang="es-PA" sz="4400" b="1" dirty="0" smtClean="0">
              <a:solidFill>
                <a:srgbClr val="002060"/>
              </a:solidFill>
              <a:effectLst>
                <a:outerShdw blurRad="50800" dist="38100" dir="5400000" algn="t" rotWithShape="0">
                  <a:prstClr val="black">
                    <a:alpha val="40000"/>
                  </a:prstClr>
                </a:outerShdw>
              </a:effectLst>
              <a:cs typeface="Arial" pitchFamily="34" charset="0"/>
            </a:endParaRPr>
          </a:p>
          <a:p>
            <a:pPr algn="ctr" eaLnBrk="1" hangingPunct="1">
              <a:lnSpc>
                <a:spcPct val="90000"/>
              </a:lnSpc>
              <a:buFont typeface="Wingdings" panose="05000000000000000000" pitchFamily="2" charset="2"/>
              <a:buNone/>
            </a:pPr>
            <a:r>
              <a:rPr lang="es-PA" altLang="es-PA" sz="4400" b="1" dirty="0" smtClean="0">
                <a:solidFill>
                  <a:srgbClr val="002060"/>
                </a:solidFill>
                <a:effectLst>
                  <a:outerShdw blurRad="50800" dist="38100" dir="5400000" algn="t" rotWithShape="0">
                    <a:prstClr val="black">
                      <a:alpha val="40000"/>
                    </a:prstClr>
                  </a:outerShdw>
                </a:effectLst>
                <a:cs typeface="Arial" pitchFamily="34" charset="0"/>
              </a:rPr>
              <a:t>GUIAS </a:t>
            </a:r>
            <a:r>
              <a:rPr lang="es-PA" altLang="es-PA" sz="4400" b="1" dirty="0">
                <a:solidFill>
                  <a:srgbClr val="002060"/>
                </a:solidFill>
                <a:effectLst>
                  <a:outerShdw blurRad="50800" dist="38100" dir="5400000" algn="t" rotWithShape="0">
                    <a:prstClr val="black">
                      <a:alpha val="40000"/>
                    </a:prstClr>
                  </a:outerShdw>
                </a:effectLst>
                <a:cs typeface="Arial" pitchFamily="34" charset="0"/>
              </a:rPr>
              <a:t>DE APLICACIÓN</a:t>
            </a:r>
            <a:endParaRPr lang="es-ES" altLang="es-PA" sz="4400" dirty="0">
              <a:solidFill>
                <a:srgbClr val="002060"/>
              </a:solidFill>
              <a:effectLst>
                <a:outerShdw blurRad="50800" dist="38100" dir="5400000" algn="t" rotWithShape="0">
                  <a:prstClr val="black">
                    <a:alpha val="40000"/>
                  </a:prstClr>
                </a:outerShdw>
              </a:effectLst>
              <a:cs typeface="Arial" pitchFamily="34" charset="0"/>
            </a:endParaRP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2" name="Imagen 11"/>
          <p:cNvPicPr>
            <a:picLocks noChangeAspect="1"/>
          </p:cNvPicPr>
          <p:nvPr/>
        </p:nvPicPr>
        <p:blipFill>
          <a:blip r:embed="rId2">
            <a:clrChange>
              <a:clrFrom>
                <a:srgbClr val="FFFFFF"/>
              </a:clrFrom>
              <a:clrTo>
                <a:srgbClr val="FFFFFF">
                  <a:alpha val="0"/>
                </a:srgbClr>
              </a:clrTo>
            </a:clrChange>
          </a:blip>
          <a:stretch>
            <a:fillRect/>
          </a:stretch>
        </p:blipFill>
        <p:spPr>
          <a:xfrm>
            <a:off x="0" y="12696"/>
            <a:ext cx="12165429" cy="1801835"/>
          </a:xfrm>
          <a:prstGeom prst="rect">
            <a:avLst/>
          </a:prstGeom>
        </p:spPr>
      </p:pic>
      <p:sp>
        <p:nvSpPr>
          <p:cNvPr id="13" name="6 CuadroTexto"/>
          <p:cNvSpPr txBox="1"/>
          <p:nvPr/>
        </p:nvSpPr>
        <p:spPr>
          <a:xfrm>
            <a:off x="4797786" y="434812"/>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2432"/>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24670"/>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121009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pic>
        <p:nvPicPr>
          <p:cNvPr id="12" name="Imagen 11"/>
          <p:cNvPicPr>
            <a:picLocks noChangeAspect="1"/>
          </p:cNvPicPr>
          <p:nvPr/>
        </p:nvPicPr>
        <p:blipFill>
          <a:blip r:embed="rId2"/>
          <a:stretch>
            <a:fillRect/>
          </a:stretch>
        </p:blipFill>
        <p:spPr>
          <a:xfrm>
            <a:off x="5517956" y="575618"/>
            <a:ext cx="5114548" cy="6222466"/>
          </a:xfrm>
          <a:prstGeom prst="rect">
            <a:avLst/>
          </a:prstGeom>
          <a:solidFill>
            <a:schemeClr val="tx1"/>
          </a:solidFill>
          <a:effectLst>
            <a:reflection blurRad="6350" stA="52000" endA="300" endPos="35000" dir="5400000" sy="-100000" algn="bl" rotWithShape="0"/>
          </a:effectLst>
        </p:spPr>
      </p:pic>
      <p:sp>
        <p:nvSpPr>
          <p:cNvPr id="10" name="Rectángulo 9"/>
          <p:cNvSpPr/>
          <p:nvPr/>
        </p:nvSpPr>
        <p:spPr>
          <a:xfrm rot="10800000">
            <a:off x="3192793" y="1068945"/>
            <a:ext cx="1008112" cy="5789053"/>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1" name="Imagen 10"/>
          <p:cNvPicPr>
            <a:picLocks noChangeAspect="1"/>
          </p:cNvPicPr>
          <p:nvPr/>
        </p:nvPicPr>
        <p:blipFill>
          <a:blip r:embed="rId3">
            <a:clrChange>
              <a:clrFrom>
                <a:srgbClr val="FFFFFF"/>
              </a:clrFrom>
              <a:clrTo>
                <a:srgbClr val="FFFFFF">
                  <a:alpha val="0"/>
                </a:srgbClr>
              </a:clrTo>
            </a:clrChange>
          </a:blip>
          <a:stretch>
            <a:fillRect/>
          </a:stretch>
        </p:blipFill>
        <p:spPr>
          <a:xfrm>
            <a:off x="0" y="-51695"/>
            <a:ext cx="12165429" cy="1416856"/>
          </a:xfrm>
          <a:prstGeom prst="rect">
            <a:avLst/>
          </a:prstGeom>
        </p:spPr>
      </p:pic>
      <p:sp>
        <p:nvSpPr>
          <p:cNvPr id="13" name="6 CuadroTexto"/>
          <p:cNvSpPr txBox="1"/>
          <p:nvPr/>
        </p:nvSpPr>
        <p:spPr>
          <a:xfrm>
            <a:off x="4797786" y="267388"/>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4" name="Picture 3"/>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167731"/>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Imagen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2063" y="218606"/>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84742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pic>
        <p:nvPicPr>
          <p:cNvPr id="13" name="Imagen 12"/>
          <p:cNvPicPr>
            <a:picLocks noChangeAspect="1"/>
          </p:cNvPicPr>
          <p:nvPr/>
        </p:nvPicPr>
        <p:blipFill>
          <a:blip r:embed="rId2"/>
          <a:stretch>
            <a:fillRect/>
          </a:stretch>
        </p:blipFill>
        <p:spPr>
          <a:xfrm>
            <a:off x="5077387" y="937931"/>
            <a:ext cx="5030248" cy="5934671"/>
          </a:xfrm>
          <a:prstGeom prst="rect">
            <a:avLst/>
          </a:prstGeom>
        </p:spPr>
      </p:pic>
      <p:sp>
        <p:nvSpPr>
          <p:cNvPr id="10" name="Rectángulo 9"/>
          <p:cNvSpPr/>
          <p:nvPr/>
        </p:nvSpPr>
        <p:spPr>
          <a:xfrm rot="10800000">
            <a:off x="3192793" y="1056067"/>
            <a:ext cx="1008112" cy="5801931"/>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2" name="Imagen 11"/>
          <p:cNvPicPr>
            <a:picLocks noChangeAspect="1"/>
          </p:cNvPicPr>
          <p:nvPr/>
        </p:nvPicPr>
        <p:blipFill>
          <a:blip r:embed="rId3">
            <a:clrChange>
              <a:clrFrom>
                <a:srgbClr val="FFFFFF"/>
              </a:clrFrom>
              <a:clrTo>
                <a:srgbClr val="FFFFFF">
                  <a:alpha val="0"/>
                </a:srgbClr>
              </a:clrTo>
            </a:clrChange>
          </a:blip>
          <a:stretch>
            <a:fillRect/>
          </a:stretch>
        </p:blipFill>
        <p:spPr>
          <a:xfrm>
            <a:off x="0" y="25576"/>
            <a:ext cx="12165429" cy="1416856"/>
          </a:xfrm>
          <a:prstGeom prst="rect">
            <a:avLst/>
          </a:prstGeom>
        </p:spPr>
      </p:pic>
      <p:sp>
        <p:nvSpPr>
          <p:cNvPr id="14" name="6 CuadroTexto"/>
          <p:cNvSpPr txBox="1"/>
          <p:nvPr/>
        </p:nvSpPr>
        <p:spPr>
          <a:xfrm>
            <a:off x="4797786" y="33178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270763"/>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2063" y="270122"/>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29789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pic>
        <p:nvPicPr>
          <p:cNvPr id="12" name="Imagen 11"/>
          <p:cNvPicPr>
            <a:picLocks noChangeAspect="1"/>
          </p:cNvPicPr>
          <p:nvPr/>
        </p:nvPicPr>
        <p:blipFill>
          <a:blip r:embed="rId2">
            <a:clrChange>
              <a:clrFrom>
                <a:srgbClr val="FFFFFF"/>
              </a:clrFrom>
              <a:clrTo>
                <a:srgbClr val="FFFFFF">
                  <a:alpha val="0"/>
                </a:srgbClr>
              </a:clrTo>
            </a:clrChange>
          </a:blip>
          <a:stretch>
            <a:fillRect/>
          </a:stretch>
        </p:blipFill>
        <p:spPr>
          <a:xfrm>
            <a:off x="4223792" y="959454"/>
            <a:ext cx="7992888" cy="5880844"/>
          </a:xfrm>
          <a:prstGeom prst="rect">
            <a:avLst/>
          </a:prstGeom>
        </p:spPr>
      </p:pic>
      <p:sp>
        <p:nvSpPr>
          <p:cNvPr id="10" name="Rectángulo 9"/>
          <p:cNvSpPr/>
          <p:nvPr/>
        </p:nvSpPr>
        <p:spPr>
          <a:xfrm rot="10800000">
            <a:off x="3192793" y="959453"/>
            <a:ext cx="1008112" cy="589854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3">
            <a:clrChange>
              <a:clrFrom>
                <a:srgbClr val="FFFFFF"/>
              </a:clrFrom>
              <a:clrTo>
                <a:srgbClr val="FFFFFF">
                  <a:alpha val="0"/>
                </a:srgbClr>
              </a:clrTo>
            </a:clrChange>
          </a:blip>
          <a:stretch>
            <a:fillRect/>
          </a:stretch>
        </p:blipFill>
        <p:spPr>
          <a:xfrm>
            <a:off x="0" y="12699"/>
            <a:ext cx="12165429" cy="1416856"/>
          </a:xfrm>
          <a:prstGeom prst="rect">
            <a:avLst/>
          </a:prstGeom>
        </p:spPr>
      </p:pic>
      <p:sp>
        <p:nvSpPr>
          <p:cNvPr id="14" name="6 CuadroTexto"/>
          <p:cNvSpPr txBox="1"/>
          <p:nvPr/>
        </p:nvSpPr>
        <p:spPr>
          <a:xfrm>
            <a:off x="4797786" y="331783"/>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257884"/>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2063" y="244364"/>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86522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rot="10800000">
            <a:off x="3160308"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48816" y="1852877"/>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3" name="8 CuadroTexto"/>
          <p:cNvSpPr txBox="1"/>
          <p:nvPr/>
        </p:nvSpPr>
        <p:spPr>
          <a:xfrm>
            <a:off x="4622477" y="1328228"/>
            <a:ext cx="6691461" cy="4955203"/>
          </a:xfrm>
          <a:prstGeom prst="rect">
            <a:avLst/>
          </a:prstGeom>
          <a:noFill/>
        </p:spPr>
        <p:txBody>
          <a:bodyPr wrap="square" rtlCol="0">
            <a:spAutoFit/>
          </a:bodyPr>
          <a:lstStyle/>
          <a:p>
            <a:pPr algn="ctr"/>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ALCANCE</a:t>
            </a:r>
          </a:p>
          <a:p>
            <a:pPr algn="just"/>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A todas instituciones públicas, sean Ministerios o entidades descentralizadas y a los Municipios no subsidiados.</a:t>
            </a:r>
          </a:p>
          <a:p>
            <a:pPr algn="just"/>
            <a:endParaRPr lang="es-PA" sz="16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A todos los Servidores Públicos que desempeñan puestos de Carrera </a:t>
            </a:r>
            <a:r>
              <a:rPr lang="es-PA" sz="1600" b="1" dirty="0" smtClean="0">
                <a:solidFill>
                  <a:srgbClr val="002060"/>
                </a:solidFill>
                <a:latin typeface="Arial" pitchFamily="34" charset="0"/>
                <a:cs typeface="Arial" pitchFamily="34" charset="0"/>
              </a:rPr>
              <a:t>Administrativa:</a:t>
            </a:r>
          </a:p>
          <a:p>
            <a:pPr algn="just"/>
            <a:r>
              <a:rPr lang="es-PA" sz="1600" b="1" dirty="0" smtClean="0">
                <a:solidFill>
                  <a:srgbClr val="002060"/>
                </a:solidFill>
                <a:latin typeface="Arial" pitchFamily="34" charset="0"/>
                <a:cs typeface="Arial" pitchFamily="34" charset="0"/>
              </a:rPr>
              <a:t> </a:t>
            </a:r>
            <a:r>
              <a:rPr lang="es-PA" sz="2000" b="1" dirty="0" smtClean="0">
                <a:solidFill>
                  <a:srgbClr val="002060"/>
                </a:solidFill>
                <a:latin typeface="Arial" pitchFamily="34" charset="0"/>
                <a:cs typeface="Arial" pitchFamily="34" charset="0"/>
              </a:rPr>
              <a:t> </a:t>
            </a:r>
            <a:endParaRPr lang="es-PA" sz="2000" b="1" dirty="0">
              <a:solidFill>
                <a:srgbClr val="002060"/>
              </a:solidFill>
              <a:latin typeface="Arial" pitchFamily="34" charset="0"/>
              <a:cs typeface="Arial" pitchFamily="34" charset="0"/>
            </a:endParaRPr>
          </a:p>
          <a:p>
            <a:pPr marL="800100" lvl="1" indent="-342900" algn="just">
              <a:buFont typeface="Arial" pitchFamily="34" charset="0"/>
              <a:buChar char="•"/>
            </a:pPr>
            <a:r>
              <a:rPr lang="es-PA" sz="1600" b="1" dirty="0">
                <a:solidFill>
                  <a:srgbClr val="002060"/>
                </a:solidFill>
                <a:latin typeface="Arial" pitchFamily="34" charset="0"/>
                <a:cs typeface="Arial" pitchFamily="34" charset="0"/>
              </a:rPr>
              <a:t>Servidores con </a:t>
            </a:r>
            <a:r>
              <a:rPr lang="es-PA" sz="1600" b="1" dirty="0" smtClean="0">
                <a:solidFill>
                  <a:srgbClr val="002060"/>
                </a:solidFill>
                <a:latin typeface="Arial" pitchFamily="34" charset="0"/>
                <a:cs typeface="Arial" pitchFamily="34" charset="0"/>
              </a:rPr>
              <a:t>Estatus </a:t>
            </a:r>
            <a:r>
              <a:rPr lang="es-PA" sz="1600" b="1" dirty="0">
                <a:solidFill>
                  <a:srgbClr val="002060"/>
                </a:solidFill>
                <a:latin typeface="Arial" pitchFamily="34" charset="0"/>
                <a:cs typeface="Arial" pitchFamily="34" charset="0"/>
              </a:rPr>
              <a:t>de </a:t>
            </a:r>
            <a:r>
              <a:rPr lang="es-PA" sz="1600" b="1" dirty="0" smtClean="0">
                <a:solidFill>
                  <a:srgbClr val="002060"/>
                </a:solidFill>
                <a:latin typeface="Arial" pitchFamily="34" charset="0"/>
                <a:cs typeface="Arial" pitchFamily="34" charset="0"/>
              </a:rPr>
              <a:t>Carrera </a:t>
            </a:r>
            <a:r>
              <a:rPr lang="es-PA" sz="1600" b="1" dirty="0">
                <a:solidFill>
                  <a:srgbClr val="002060"/>
                </a:solidFill>
                <a:latin typeface="Arial" pitchFamily="34" charset="0"/>
                <a:cs typeface="Arial" pitchFamily="34" charset="0"/>
              </a:rPr>
              <a:t>Administrativa.</a:t>
            </a:r>
          </a:p>
          <a:p>
            <a:pPr marL="800100" lvl="1" indent="-342900" algn="just">
              <a:buFont typeface="Arial" pitchFamily="34" charset="0"/>
              <a:buChar char="•"/>
            </a:pPr>
            <a:r>
              <a:rPr lang="es-PA" sz="1600" b="1" dirty="0">
                <a:solidFill>
                  <a:srgbClr val="002060"/>
                </a:solidFill>
                <a:latin typeface="Arial" pitchFamily="34" charset="0"/>
                <a:cs typeface="Arial" pitchFamily="34" charset="0"/>
              </a:rPr>
              <a:t>Servidores en Período de Prueba de Ingreso.</a:t>
            </a:r>
          </a:p>
          <a:p>
            <a:pPr marL="800100" lvl="1" indent="-342900" algn="just">
              <a:buFont typeface="Arial" pitchFamily="34" charset="0"/>
              <a:buChar char="•"/>
            </a:pPr>
            <a:r>
              <a:rPr lang="es-PA" sz="1600" b="1" dirty="0">
                <a:solidFill>
                  <a:srgbClr val="002060"/>
                </a:solidFill>
                <a:latin typeface="Arial" pitchFamily="34" charset="0"/>
                <a:cs typeface="Arial" pitchFamily="34" charset="0"/>
              </a:rPr>
              <a:t>Servidores con </a:t>
            </a:r>
            <a:r>
              <a:rPr lang="es-PA" sz="1600" b="1" dirty="0" smtClean="0">
                <a:solidFill>
                  <a:srgbClr val="002060"/>
                </a:solidFill>
                <a:latin typeface="Arial" pitchFamily="34" charset="0"/>
                <a:cs typeface="Arial" pitchFamily="34" charset="0"/>
              </a:rPr>
              <a:t>Estatus </a:t>
            </a:r>
            <a:r>
              <a:rPr lang="es-PA" sz="1600" b="1" dirty="0">
                <a:solidFill>
                  <a:srgbClr val="002060"/>
                </a:solidFill>
                <a:latin typeface="Arial" pitchFamily="34" charset="0"/>
                <a:cs typeface="Arial" pitchFamily="34" charset="0"/>
              </a:rPr>
              <a:t>de </a:t>
            </a:r>
            <a:r>
              <a:rPr lang="es-PA" sz="1600" b="1" dirty="0" smtClean="0">
                <a:solidFill>
                  <a:srgbClr val="002060"/>
                </a:solidFill>
                <a:latin typeface="Arial" pitchFamily="34" charset="0"/>
                <a:cs typeface="Arial" pitchFamily="34" charset="0"/>
              </a:rPr>
              <a:t>Carrera </a:t>
            </a:r>
            <a:r>
              <a:rPr lang="es-PA" sz="1600" b="1" dirty="0">
                <a:solidFill>
                  <a:srgbClr val="002060"/>
                </a:solidFill>
                <a:latin typeface="Arial" pitchFamily="34" charset="0"/>
                <a:cs typeface="Arial" pitchFamily="34" charset="0"/>
              </a:rPr>
              <a:t>en condición de interinidad. </a:t>
            </a:r>
            <a:r>
              <a:rPr lang="es-PA" sz="1600" b="1" dirty="0" smtClean="0">
                <a:solidFill>
                  <a:srgbClr val="002060"/>
                </a:solidFill>
                <a:latin typeface="Arial" pitchFamily="34" charset="0"/>
                <a:cs typeface="Arial" pitchFamily="34" charset="0"/>
              </a:rPr>
              <a:t>(Texto Único de la Ley N°9-Art</a:t>
            </a:r>
            <a:r>
              <a:rPr lang="es-PA" sz="1600" b="1" dirty="0">
                <a:solidFill>
                  <a:srgbClr val="002060"/>
                </a:solidFill>
                <a:latin typeface="Arial" pitchFamily="34" charset="0"/>
                <a:cs typeface="Arial" pitchFamily="34" charset="0"/>
              </a:rPr>
              <a:t>. 49</a:t>
            </a:r>
            <a:r>
              <a:rPr lang="es-PA" sz="1600" b="1" dirty="0" smtClean="0">
                <a:solidFill>
                  <a:srgbClr val="002060"/>
                </a:solidFill>
                <a:latin typeface="Arial" pitchFamily="34" charset="0"/>
                <a:cs typeface="Arial" pitchFamily="34" charset="0"/>
              </a:rPr>
              <a:t>).</a:t>
            </a:r>
            <a:endParaRPr lang="es-PA" sz="1600" b="1" dirty="0">
              <a:solidFill>
                <a:srgbClr val="002060"/>
              </a:solidFill>
              <a:latin typeface="Arial" pitchFamily="34" charset="0"/>
              <a:cs typeface="Arial" pitchFamily="34" charset="0"/>
            </a:endParaRPr>
          </a:p>
          <a:p>
            <a:pPr marL="800100" lvl="1" indent="-342900" algn="just">
              <a:buFont typeface="Arial" pitchFamily="34" charset="0"/>
              <a:buChar char="•"/>
            </a:pPr>
            <a:r>
              <a:rPr lang="es-PA" sz="1600" b="1" dirty="0">
                <a:solidFill>
                  <a:srgbClr val="002060"/>
                </a:solidFill>
                <a:latin typeface="Arial" pitchFamily="34" charset="0"/>
                <a:cs typeface="Arial" pitchFamily="34" charset="0"/>
              </a:rPr>
              <a:t>Servidores Públicos Permanentes.</a:t>
            </a:r>
          </a:p>
          <a:p>
            <a:pPr marL="800100" lvl="1" indent="-342900" algn="just">
              <a:buFont typeface="Arial" pitchFamily="34" charset="0"/>
              <a:buChar char="•"/>
            </a:pPr>
            <a:r>
              <a:rPr lang="es-PA" sz="1600" b="1" dirty="0">
                <a:solidFill>
                  <a:srgbClr val="002060"/>
                </a:solidFill>
                <a:latin typeface="Arial" pitchFamily="34" charset="0"/>
                <a:cs typeface="Arial" pitchFamily="34" charset="0"/>
              </a:rPr>
              <a:t>Servidores Públicos en Funciones.</a:t>
            </a:r>
          </a:p>
          <a:p>
            <a:pPr marL="800100" lvl="1" indent="-342900" algn="just">
              <a:buFont typeface="Arial" pitchFamily="34" charset="0"/>
              <a:buChar char="•"/>
            </a:pPr>
            <a:r>
              <a:rPr lang="es-PA" sz="1600" b="1" dirty="0">
                <a:solidFill>
                  <a:srgbClr val="002060"/>
                </a:solidFill>
                <a:latin typeface="Arial" pitchFamily="34" charset="0"/>
                <a:cs typeface="Arial" pitchFamily="34" charset="0"/>
              </a:rPr>
              <a:t>Personal Transitorio y Contingente</a:t>
            </a:r>
            <a:r>
              <a:rPr lang="es-PA" sz="1600" b="1" dirty="0" smtClean="0">
                <a:solidFill>
                  <a:srgbClr val="002060"/>
                </a:solidFill>
                <a:latin typeface="Arial" pitchFamily="34" charset="0"/>
                <a:cs typeface="Arial" pitchFamily="34" charset="0"/>
              </a:rPr>
              <a:t>.</a:t>
            </a:r>
          </a:p>
          <a:p>
            <a:pPr marL="342900" indent="-342900" algn="just">
              <a:buFont typeface="Arial" pitchFamily="34" charset="0"/>
              <a:buChar char="•"/>
            </a:pPr>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Esta </a:t>
            </a:r>
            <a:r>
              <a:rPr lang="es-PA" sz="1600" b="1" dirty="0" smtClean="0">
                <a:solidFill>
                  <a:srgbClr val="002060"/>
                </a:solidFill>
                <a:latin typeface="Arial" pitchFamily="34" charset="0"/>
                <a:cs typeface="Arial" pitchFamily="34" charset="0"/>
              </a:rPr>
              <a:t>Norma </a:t>
            </a:r>
            <a:r>
              <a:rPr lang="es-PA" sz="1600" b="1" dirty="0">
                <a:solidFill>
                  <a:srgbClr val="002060"/>
                </a:solidFill>
                <a:latin typeface="Arial" pitchFamily="34" charset="0"/>
                <a:cs typeface="Arial" pitchFamily="34" charset="0"/>
              </a:rPr>
              <a:t>es carácter supletorio, como fuente de derecho para los </a:t>
            </a:r>
            <a:r>
              <a:rPr lang="es-PA" sz="1600" b="1" dirty="0" smtClean="0">
                <a:solidFill>
                  <a:srgbClr val="002060"/>
                </a:solidFill>
                <a:latin typeface="Arial" pitchFamily="34" charset="0"/>
                <a:cs typeface="Arial" pitchFamily="34" charset="0"/>
              </a:rPr>
              <a:t>Servidores Públicos </a:t>
            </a:r>
            <a:r>
              <a:rPr lang="es-PA" sz="1600" b="1" dirty="0">
                <a:solidFill>
                  <a:srgbClr val="002060"/>
                </a:solidFill>
                <a:latin typeface="Arial" pitchFamily="34" charset="0"/>
                <a:cs typeface="Arial" pitchFamily="34" charset="0"/>
              </a:rPr>
              <a:t>que se rigen por otras carreras públicas legalmente reguladas, o que se rigen por </a:t>
            </a:r>
            <a:r>
              <a:rPr lang="es-PA" sz="1600" b="1" dirty="0" smtClean="0">
                <a:solidFill>
                  <a:srgbClr val="002060"/>
                </a:solidFill>
                <a:latin typeface="Arial" pitchFamily="34" charset="0"/>
                <a:cs typeface="Arial" pitchFamily="34" charset="0"/>
              </a:rPr>
              <a:t>Leyes </a:t>
            </a:r>
            <a:r>
              <a:rPr lang="es-PA" sz="1600" b="1" dirty="0">
                <a:solidFill>
                  <a:srgbClr val="002060"/>
                </a:solidFill>
                <a:latin typeface="Arial" pitchFamily="34" charset="0"/>
                <a:cs typeface="Arial" pitchFamily="34" charset="0"/>
              </a:rPr>
              <a:t>especiales. </a:t>
            </a: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980"/>
            <a:ext cx="12165429" cy="1801835"/>
          </a:xfrm>
          <a:prstGeom prst="rect">
            <a:avLst/>
          </a:prstGeom>
        </p:spPr>
      </p:pic>
      <p:sp>
        <p:nvSpPr>
          <p:cNvPr id="14" name="6 CuadroTexto"/>
          <p:cNvSpPr txBox="1"/>
          <p:nvPr/>
        </p:nvSpPr>
        <p:spPr>
          <a:xfrm>
            <a:off x="4797786" y="417708"/>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6"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9159"/>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Imagen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393529"/>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863685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2" name="CuadroTexto 1"/>
          <p:cNvSpPr txBox="1"/>
          <p:nvPr/>
        </p:nvSpPr>
        <p:spPr>
          <a:xfrm>
            <a:off x="4655840" y="2060848"/>
            <a:ext cx="6696744" cy="1569660"/>
          </a:xfrm>
          <a:prstGeom prst="rect">
            <a:avLst/>
          </a:prstGeom>
          <a:noFill/>
        </p:spPr>
        <p:txBody>
          <a:bodyPr wrap="square" rtlCol="0">
            <a:spAutoFit/>
          </a:bodyPr>
          <a:lstStyle/>
          <a:p>
            <a:pPr algn="ctr"/>
            <a:r>
              <a:rPr lang="es-PA" sz="9600" dirty="0">
                <a:ln>
                  <a:solidFill>
                    <a:schemeClr val="bg1"/>
                  </a:solidFill>
                </a:ln>
                <a:effectLst>
                  <a:glow rad="101600">
                    <a:schemeClr val="tx1">
                      <a:alpha val="60000"/>
                    </a:schemeClr>
                  </a:glow>
                </a:effectLst>
                <a:latin typeface="Arial Black" panose="020B0A04020102020204" pitchFamily="34" charset="0"/>
              </a:rPr>
              <a:t>GRACIAS</a:t>
            </a:r>
          </a:p>
        </p:txBody>
      </p:sp>
      <p:sp>
        <p:nvSpPr>
          <p:cNvPr id="10" name="Rectángulo 9"/>
          <p:cNvSpPr/>
          <p:nvPr/>
        </p:nvSpPr>
        <p:spPr>
          <a:xfrm rot="10800000">
            <a:off x="3192793" y="1017431"/>
            <a:ext cx="1008112" cy="5840568"/>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2">
            <a:clrChange>
              <a:clrFrom>
                <a:srgbClr val="FFFFFF"/>
              </a:clrFrom>
              <a:clrTo>
                <a:srgbClr val="FFFFFF">
                  <a:alpha val="0"/>
                </a:srgbClr>
              </a:clrTo>
            </a:clrChange>
          </a:blip>
          <a:stretch>
            <a:fillRect/>
          </a:stretch>
        </p:blipFill>
        <p:spPr>
          <a:xfrm>
            <a:off x="0" y="25576"/>
            <a:ext cx="12165429" cy="1571403"/>
          </a:xfrm>
          <a:prstGeom prst="rect">
            <a:avLst/>
          </a:prstGeom>
        </p:spPr>
      </p:pic>
      <p:sp>
        <p:nvSpPr>
          <p:cNvPr id="12" name="6 CuadroTexto"/>
          <p:cNvSpPr txBox="1"/>
          <p:nvPr/>
        </p:nvSpPr>
        <p:spPr>
          <a:xfrm>
            <a:off x="4797786" y="370420"/>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4"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245005"/>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Imagen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257243"/>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781753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1825586"/>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023752" y="2078305"/>
            <a:ext cx="7888911" cy="4647426"/>
          </a:xfrm>
          <a:prstGeom prst="rect">
            <a:avLst/>
          </a:prstGeom>
          <a:noFill/>
        </p:spPr>
        <p:txBody>
          <a:bodyPr wrap="square" rtlCol="0">
            <a:spAutoFit/>
          </a:bodyPr>
          <a:lstStyle/>
          <a:p>
            <a:pPr algn="just"/>
            <a:endParaRPr lang="es-PA" sz="8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Evaluación del Desempeño y Rendimiento del Período de Prueba de Ingreso:</a:t>
            </a: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Es aplicada por el Jefe Inmediato, al Aspirante a un cargo vacante, con base a Indicadores de Gestión Administrativa culminado el Período de Prueba, el cual obtuvo por Concurso de Ingreso. </a:t>
            </a: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Esta Evaluación con </a:t>
            </a:r>
            <a:r>
              <a:rPr lang="es-PA" sz="1600" b="1">
                <a:solidFill>
                  <a:srgbClr val="002060"/>
                </a:solidFill>
                <a:latin typeface="Arial" pitchFamily="34" charset="0"/>
                <a:cs typeface="Arial" pitchFamily="34" charset="0"/>
              </a:rPr>
              <a:t>un </a:t>
            </a:r>
            <a:r>
              <a:rPr lang="es-PA" sz="1600" b="1" smtClean="0">
                <a:solidFill>
                  <a:srgbClr val="002060"/>
                </a:solidFill>
                <a:latin typeface="Arial" pitchFamily="34" charset="0"/>
                <a:cs typeface="Arial" pitchFamily="34" charset="0"/>
              </a:rPr>
              <a:t>Nivel </a:t>
            </a:r>
            <a:r>
              <a:rPr lang="es-PA" sz="1600" b="1" dirty="0" smtClean="0">
                <a:solidFill>
                  <a:srgbClr val="002060"/>
                </a:solidFill>
                <a:latin typeface="Arial" pitchFamily="34" charset="0"/>
                <a:cs typeface="Arial" pitchFamily="34" charset="0"/>
              </a:rPr>
              <a:t>Satisfactorio </a:t>
            </a:r>
            <a:r>
              <a:rPr lang="es-PA" sz="1600" b="1" dirty="0">
                <a:solidFill>
                  <a:srgbClr val="002060"/>
                </a:solidFill>
                <a:latin typeface="Arial" pitchFamily="34" charset="0"/>
                <a:cs typeface="Arial" pitchFamily="34" charset="0"/>
              </a:rPr>
              <a:t>determina la estabilidad en el cargo para los que ya cuentan con el estatus de Servidor Público de Carrera Administrativa y también a los Servidores Públicos en condición de permanentes, así como a los que ingresan al Estado producto de ser ganador del </a:t>
            </a:r>
            <a:r>
              <a:rPr lang="es-PA" sz="1600" b="1" dirty="0" smtClean="0">
                <a:solidFill>
                  <a:srgbClr val="002060"/>
                </a:solidFill>
                <a:latin typeface="Arial" pitchFamily="34" charset="0"/>
                <a:cs typeface="Arial" pitchFamily="34" charset="0"/>
              </a:rPr>
              <a:t>Concurso </a:t>
            </a:r>
            <a:r>
              <a:rPr lang="es-PA" sz="1600" b="1" dirty="0">
                <a:solidFill>
                  <a:srgbClr val="002060"/>
                </a:solidFill>
                <a:latin typeface="Arial" pitchFamily="34" charset="0"/>
                <a:cs typeface="Arial" pitchFamily="34" charset="0"/>
              </a:rPr>
              <a:t>de </a:t>
            </a:r>
            <a:r>
              <a:rPr lang="es-PA" sz="1600" b="1" dirty="0" smtClean="0">
                <a:solidFill>
                  <a:srgbClr val="002060"/>
                </a:solidFill>
                <a:latin typeface="Arial" pitchFamily="34" charset="0"/>
                <a:cs typeface="Arial" pitchFamily="34" charset="0"/>
              </a:rPr>
              <a:t>Ingreso</a:t>
            </a:r>
            <a:r>
              <a:rPr lang="es-PA" sz="1600" b="1" dirty="0">
                <a:solidFill>
                  <a:srgbClr val="002060"/>
                </a:solidFill>
                <a:latin typeface="Arial" pitchFamily="34" charset="0"/>
                <a:cs typeface="Arial" pitchFamily="34" charset="0"/>
              </a:rPr>
              <a:t>. </a:t>
            </a:r>
          </a:p>
          <a:p>
            <a:pPr algn="just"/>
            <a:endParaRPr lang="es-PA" sz="16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Evaluación </a:t>
            </a:r>
            <a:r>
              <a:rPr lang="es-PA"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Ordinaria Anual:</a:t>
            </a:r>
            <a:endParaRPr lang="es-PA"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Es de doce (12) meses y estará comprendido del 2 de enero al 31 de diciembre del año en curso.</a:t>
            </a:r>
          </a:p>
        </p:txBody>
      </p:sp>
      <p:sp>
        <p:nvSpPr>
          <p:cNvPr id="15" name="8 CuadroTexto"/>
          <p:cNvSpPr txBox="1"/>
          <p:nvPr/>
        </p:nvSpPr>
        <p:spPr>
          <a:xfrm>
            <a:off x="4583832" y="255933"/>
            <a:ext cx="6984776" cy="830997"/>
          </a:xfrm>
          <a:prstGeom prst="rect">
            <a:avLst/>
          </a:prstGeom>
          <a:noFill/>
        </p:spPr>
        <p:txBody>
          <a:bodyPr wrap="square" rtlCol="0">
            <a:spAutoFit/>
          </a:bodyPr>
          <a:lstStyle/>
          <a:p>
            <a:pPr algn="ctr"/>
            <a:r>
              <a:rPr lang="es-PA" sz="2400" b="1" dirty="0">
                <a:solidFill>
                  <a:srgbClr val="002060"/>
                </a:solidFill>
                <a:effectLst>
                  <a:glow rad="101600">
                    <a:schemeClr val="tx1">
                      <a:alpha val="60000"/>
                    </a:schemeClr>
                  </a:glow>
                  <a:outerShdw blurRad="38100" dist="38100" dir="2700000" algn="tl">
                    <a:srgbClr val="000000">
                      <a:alpha val="43137"/>
                    </a:srgbClr>
                  </a:outerShdw>
                </a:effectLst>
                <a:latin typeface="Arial" pitchFamily="34" charset="0"/>
                <a:cs typeface="Arial" pitchFamily="34" charset="0"/>
              </a:rPr>
              <a:t>Clases de Evaluaciones del Desempeño y Rendimiento</a:t>
            </a:r>
          </a:p>
        </p:txBody>
      </p:sp>
      <p:sp>
        <p:nvSpPr>
          <p:cNvPr id="10" name="Rectángulo 9"/>
          <p:cNvSpPr/>
          <p:nvPr/>
        </p:nvSpPr>
        <p:spPr>
          <a:xfrm rot="10800000">
            <a:off x="3051124"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3" name="Imagen 12"/>
          <p:cNvPicPr>
            <a:picLocks noChangeAspect="1"/>
          </p:cNvPicPr>
          <p:nvPr/>
        </p:nvPicPr>
        <p:blipFill>
          <a:blip r:embed="rId2">
            <a:clrChange>
              <a:clrFrom>
                <a:srgbClr val="FFFFFF"/>
              </a:clrFrom>
              <a:clrTo>
                <a:srgbClr val="FFFFFF">
                  <a:alpha val="0"/>
                </a:srgbClr>
              </a:clrTo>
            </a:clrChange>
          </a:blip>
          <a:stretch>
            <a:fillRect/>
          </a:stretch>
        </p:blipFill>
        <p:spPr>
          <a:xfrm>
            <a:off x="0" y="41924"/>
            <a:ext cx="12165429" cy="1801835"/>
          </a:xfrm>
          <a:prstGeom prst="rect">
            <a:avLst/>
          </a:prstGeom>
        </p:spPr>
      </p:pic>
      <p:sp>
        <p:nvSpPr>
          <p:cNvPr id="16" name="6 CuadroTexto"/>
          <p:cNvSpPr txBox="1"/>
          <p:nvPr/>
        </p:nvSpPr>
        <p:spPr>
          <a:xfrm>
            <a:off x="4797786" y="499591"/>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8"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19159"/>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Imagen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34473"/>
            <a:ext cx="3343835" cy="804413"/>
          </a:xfrm>
          <a:prstGeom prst="rect">
            <a:avLst/>
          </a:prstGeom>
          <a:effectLst>
            <a:outerShdw blurRad="50800" dist="38100" dir="5400000" algn="t" rotWithShape="0">
              <a:prstClr val="black">
                <a:alpha val="40000"/>
              </a:prstClr>
            </a:outerShdw>
          </a:effectLst>
        </p:spPr>
      </p:pic>
      <p:sp>
        <p:nvSpPr>
          <p:cNvPr id="11" name="8 CuadroTexto"/>
          <p:cNvSpPr txBox="1"/>
          <p:nvPr/>
        </p:nvSpPr>
        <p:spPr>
          <a:xfrm>
            <a:off x="4619835" y="1229163"/>
            <a:ext cx="6984776" cy="830997"/>
          </a:xfrm>
          <a:prstGeom prst="rect">
            <a:avLst/>
          </a:prstGeom>
          <a:noFill/>
        </p:spPr>
        <p:txBody>
          <a:bodyPr wrap="square" rtlCol="0">
            <a:spAutoFit/>
          </a:bodyPr>
          <a:lstStyle/>
          <a:p>
            <a:pPr algn="ctr"/>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Clases de Evaluaciones del Desempeño y Rendimiento</a:t>
            </a:r>
          </a:p>
        </p:txBody>
      </p:sp>
    </p:spTree>
    <p:extLst>
      <p:ext uri="{BB962C8B-B14F-4D97-AF65-F5344CB8AC3E}">
        <p14:creationId xmlns:p14="http://schemas.microsoft.com/office/powerpoint/2010/main" val="1691981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4" name="8 CuadroTexto"/>
          <p:cNvSpPr txBox="1"/>
          <p:nvPr/>
        </p:nvSpPr>
        <p:spPr>
          <a:xfrm>
            <a:off x="4583832" y="1716159"/>
            <a:ext cx="6984776" cy="830997"/>
          </a:xfrm>
          <a:prstGeom prst="rect">
            <a:avLst/>
          </a:prstGeom>
          <a:noFill/>
        </p:spPr>
        <p:txBody>
          <a:bodyPr wrap="square" rtlCol="0">
            <a:spAutoFit/>
          </a:bodyPr>
          <a:lstStyle/>
          <a:p>
            <a:pPr algn="ctr"/>
            <a:r>
              <a:rPr lang="es-PA" sz="2400" b="1" dirty="0">
                <a:solidFill>
                  <a:srgbClr val="002060"/>
                </a:solidFill>
                <a:effectLst>
                  <a:outerShdw blurRad="38100" dist="38100" dir="2700000" algn="tl">
                    <a:srgbClr val="000000">
                      <a:alpha val="43137"/>
                    </a:srgbClr>
                  </a:outerShdw>
                </a:effectLst>
                <a:latin typeface="Arial" panose="020B0604020202020204" pitchFamily="34" charset="0"/>
                <a:cs typeface="Arial" pitchFamily="34" charset="0"/>
              </a:rPr>
              <a:t>Clases de Evaluaciones del Desempeño y Rendimiento</a:t>
            </a:r>
          </a:p>
        </p:txBody>
      </p:sp>
      <p:sp>
        <p:nvSpPr>
          <p:cNvPr id="13" name="8 CuadroTexto"/>
          <p:cNvSpPr txBox="1"/>
          <p:nvPr/>
        </p:nvSpPr>
        <p:spPr>
          <a:xfrm>
            <a:off x="4164178" y="2346589"/>
            <a:ext cx="7824084" cy="3724096"/>
          </a:xfrm>
          <a:prstGeom prst="rect">
            <a:avLst/>
          </a:prstGeom>
          <a:noFill/>
        </p:spPr>
        <p:txBody>
          <a:bodyPr wrap="square" rtlCol="0">
            <a:spAutoFit/>
          </a:bodyPr>
          <a:lstStyle/>
          <a:p>
            <a:pPr algn="just"/>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Evaluación del Desempeño Extraordinaria:</a:t>
            </a: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Es una sesión de evaluación sin adjudicar calificación, realizando la orientación, control y seguimiento del desempeño del </a:t>
            </a:r>
            <a:r>
              <a:rPr lang="es-PA" sz="1600" b="1" dirty="0" smtClean="0">
                <a:solidFill>
                  <a:srgbClr val="002060"/>
                </a:solidFill>
                <a:latin typeface="Arial" pitchFamily="34" charset="0"/>
                <a:cs typeface="Arial" pitchFamily="34" charset="0"/>
              </a:rPr>
              <a:t>Servidor Público</a:t>
            </a:r>
            <a:r>
              <a:rPr lang="es-PA" sz="1600" b="1" dirty="0">
                <a:solidFill>
                  <a:srgbClr val="002060"/>
                </a:solidFill>
                <a:latin typeface="Arial" pitchFamily="34" charset="0"/>
                <a:cs typeface="Arial" pitchFamily="34" charset="0"/>
              </a:rPr>
              <a:t>.</a:t>
            </a:r>
          </a:p>
          <a:p>
            <a:pPr algn="just"/>
            <a:endParaRPr lang="es-PA" sz="1600" b="1" dirty="0">
              <a:solidFill>
                <a:srgbClr val="002060"/>
              </a:solidFill>
              <a:latin typeface="Arial" pitchFamily="34" charset="0"/>
              <a:cs typeface="Arial" pitchFamily="34" charset="0"/>
            </a:endParaRPr>
          </a:p>
          <a:p>
            <a:pPr algn="just"/>
            <a:r>
              <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rPr>
              <a:t>Segunda Evaluación del Desempeño </a:t>
            </a:r>
            <a:r>
              <a:rPr lang="es-PA" sz="20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Ordinaria Anual:</a:t>
            </a:r>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algn="just"/>
            <a:r>
              <a:rPr lang="es-PA" sz="1600" b="1" dirty="0" smtClean="0">
                <a:solidFill>
                  <a:srgbClr val="002060"/>
                </a:solidFill>
                <a:latin typeface="Arial" pitchFamily="34" charset="0"/>
                <a:cs typeface="Arial" pitchFamily="34" charset="0"/>
              </a:rPr>
              <a:t>Es aplicable </a:t>
            </a:r>
            <a:r>
              <a:rPr lang="es-PA" sz="1600" b="1" dirty="0">
                <a:solidFill>
                  <a:srgbClr val="002060"/>
                </a:solidFill>
                <a:latin typeface="Arial" pitchFamily="34" charset="0"/>
                <a:cs typeface="Arial" pitchFamily="34" charset="0"/>
              </a:rPr>
              <a:t>a los Servidores que hayan obtenido una </a:t>
            </a:r>
            <a:r>
              <a:rPr lang="es-PA" sz="1600" b="1" dirty="0" smtClean="0">
                <a:solidFill>
                  <a:srgbClr val="002060"/>
                </a:solidFill>
                <a:latin typeface="Arial" pitchFamily="34" charset="0"/>
                <a:cs typeface="Arial" pitchFamily="34" charset="0"/>
              </a:rPr>
              <a:t>calificación No Satisfactoria </a:t>
            </a:r>
            <a:r>
              <a:rPr lang="es-PA" sz="1600" b="1" dirty="0">
                <a:solidFill>
                  <a:srgbClr val="002060"/>
                </a:solidFill>
                <a:latin typeface="Arial" pitchFamily="34" charset="0"/>
                <a:cs typeface="Arial" pitchFamily="34" charset="0"/>
              </a:rPr>
              <a:t>en su Evaluación Ordinaria Anual. Si esta </a:t>
            </a:r>
            <a:r>
              <a:rPr lang="es-PA" sz="1600" b="1" dirty="0" smtClean="0">
                <a:solidFill>
                  <a:srgbClr val="002060"/>
                </a:solidFill>
                <a:latin typeface="Arial" pitchFamily="34" charset="0"/>
                <a:cs typeface="Arial" pitchFamily="34" charset="0"/>
              </a:rPr>
              <a:t>Segunda </a:t>
            </a:r>
            <a:r>
              <a:rPr lang="es-PA" sz="1600" b="1" dirty="0">
                <a:solidFill>
                  <a:srgbClr val="002060"/>
                </a:solidFill>
                <a:latin typeface="Arial" pitchFamily="34" charset="0"/>
                <a:cs typeface="Arial" pitchFamily="34" charset="0"/>
              </a:rPr>
              <a:t>Evaluación </a:t>
            </a:r>
            <a:r>
              <a:rPr lang="es-PA" sz="1600" b="1" dirty="0" smtClean="0">
                <a:solidFill>
                  <a:srgbClr val="002060"/>
                </a:solidFill>
                <a:latin typeface="Arial" pitchFamily="34" charset="0"/>
                <a:cs typeface="Arial" pitchFamily="34" charset="0"/>
              </a:rPr>
              <a:t>Ordinaria Anual </a:t>
            </a:r>
            <a:r>
              <a:rPr lang="es-PA" sz="1600" b="1" dirty="0">
                <a:solidFill>
                  <a:srgbClr val="002060"/>
                </a:solidFill>
                <a:latin typeface="Arial" pitchFamily="34" charset="0"/>
                <a:cs typeface="Arial" pitchFamily="34" charset="0"/>
              </a:rPr>
              <a:t>es calificada Satisfactoria, determina la estabilidad en el cargo para los que tienen estatus de Carrera Administrativa y la continuidad en el </a:t>
            </a:r>
            <a:r>
              <a:rPr lang="es-PA" sz="1600" b="1" dirty="0" smtClean="0">
                <a:solidFill>
                  <a:srgbClr val="002060"/>
                </a:solidFill>
                <a:latin typeface="Arial" pitchFamily="34" charset="0"/>
                <a:cs typeface="Arial" pitchFamily="34" charset="0"/>
              </a:rPr>
              <a:t>Servicio </a:t>
            </a:r>
            <a:r>
              <a:rPr lang="es-PA" sz="1600" b="1" dirty="0">
                <a:solidFill>
                  <a:srgbClr val="002060"/>
                </a:solidFill>
                <a:latin typeface="Arial" pitchFamily="34" charset="0"/>
                <a:cs typeface="Arial" pitchFamily="34" charset="0"/>
              </a:rPr>
              <a:t>para los que no tienen dicho estatus; y si es calificada No Satisfactoria, determina la destitución directa de ambos </a:t>
            </a:r>
            <a:r>
              <a:rPr lang="es-PA" sz="1600" b="1" dirty="0" smtClean="0">
                <a:solidFill>
                  <a:srgbClr val="002060"/>
                </a:solidFill>
                <a:latin typeface="Arial" pitchFamily="34" charset="0"/>
                <a:cs typeface="Arial" pitchFamily="34" charset="0"/>
              </a:rPr>
              <a:t>Servidores</a:t>
            </a:r>
            <a:r>
              <a:rPr lang="es-PA" sz="1600" b="1" dirty="0">
                <a:solidFill>
                  <a:srgbClr val="002060"/>
                </a:solidFill>
                <a:latin typeface="Arial" pitchFamily="34" charset="0"/>
                <a:cs typeface="Arial" pitchFamily="34" charset="0"/>
              </a:rPr>
              <a:t>.</a:t>
            </a:r>
          </a:p>
        </p:txBody>
      </p:sp>
      <p:sp>
        <p:nvSpPr>
          <p:cNvPr id="10" name="Rectángulo 9"/>
          <p:cNvSpPr/>
          <p:nvPr/>
        </p:nvSpPr>
        <p:spPr>
          <a:xfrm rot="10800000">
            <a:off x="3051124"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2" name="Imagen 11"/>
          <p:cNvPicPr>
            <a:picLocks noChangeAspect="1"/>
          </p:cNvPicPr>
          <p:nvPr/>
        </p:nvPicPr>
        <p:blipFill>
          <a:blip r:embed="rId2">
            <a:clrChange>
              <a:clrFrom>
                <a:srgbClr val="FFFFFF"/>
              </a:clrFrom>
              <a:clrTo>
                <a:srgbClr val="FFFFFF">
                  <a:alpha val="0"/>
                </a:srgbClr>
              </a:clrTo>
            </a:clrChange>
          </a:blip>
          <a:stretch>
            <a:fillRect/>
          </a:stretch>
        </p:blipFill>
        <p:spPr>
          <a:xfrm>
            <a:off x="0" y="82868"/>
            <a:ext cx="12165429" cy="1801835"/>
          </a:xfrm>
          <a:prstGeom prst="rect">
            <a:avLst/>
          </a:prstGeom>
        </p:spPr>
      </p:pic>
      <p:sp>
        <p:nvSpPr>
          <p:cNvPr id="16" name="6 CuadroTexto"/>
          <p:cNvSpPr txBox="1"/>
          <p:nvPr/>
        </p:nvSpPr>
        <p:spPr>
          <a:xfrm>
            <a:off x="4784138" y="544754"/>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7"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528343"/>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Imagen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298882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1813471"/>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3" name="8 CuadroTexto"/>
          <p:cNvSpPr txBox="1"/>
          <p:nvPr/>
        </p:nvSpPr>
        <p:spPr>
          <a:xfrm>
            <a:off x="4295801" y="1268761"/>
            <a:ext cx="7560840" cy="5570756"/>
          </a:xfrm>
          <a:prstGeom prst="rect">
            <a:avLst/>
          </a:prstGeom>
          <a:noFill/>
        </p:spPr>
        <p:txBody>
          <a:bodyPr wrap="square" rtlCol="0">
            <a:spAutoFit/>
          </a:bodyPr>
          <a:lstStyle/>
          <a:p>
            <a:pPr algn="just"/>
            <a:endParaRPr lang="es-PA" sz="2000" b="1" dirty="0">
              <a:solidFill>
                <a:srgbClr val="002060"/>
              </a:solidFill>
              <a:effectLst/>
              <a:latin typeface="Arial" pitchFamily="34" charset="0"/>
              <a:cs typeface="Arial" pitchFamily="34" charset="0"/>
            </a:endParaRPr>
          </a:p>
          <a:p>
            <a:pPr algn="just"/>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Reglas de la Evaluación del Desempeño y Rendimiento</a:t>
            </a:r>
          </a:p>
          <a:p>
            <a:pPr algn="just"/>
            <a:endParaRPr lang="es-PA" sz="1600" b="1" dirty="0">
              <a:solidFill>
                <a:srgbClr val="002060"/>
              </a:solidFill>
              <a:effectLst/>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effectLst/>
                <a:latin typeface="Arial" pitchFamily="34" charset="0"/>
                <a:cs typeface="Arial" pitchFamily="34" charset="0"/>
              </a:rPr>
              <a:t>La evaluación y calificación se hará en cumplimiento de los Indicadores de Gestión Administrativa (programas, proyectos, objetivos, metas, tareas y otras asignaciones de indicadores de rendimiento y/o productividad).</a:t>
            </a:r>
          </a:p>
          <a:p>
            <a:pPr marL="342900" indent="-342900" algn="just">
              <a:buAutoNum type="arabicPeriod"/>
            </a:pPr>
            <a:endParaRPr lang="es-PA" sz="1600" b="1" dirty="0">
              <a:solidFill>
                <a:srgbClr val="002060"/>
              </a:solidFill>
              <a:effectLst/>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effectLst/>
                <a:latin typeface="Arial" pitchFamily="34" charset="0"/>
                <a:cs typeface="Arial" pitchFamily="34" charset="0"/>
              </a:rPr>
              <a:t>Con base a los </a:t>
            </a:r>
            <a:r>
              <a:rPr lang="es-PA" sz="1600" b="1" dirty="0" smtClean="0">
                <a:solidFill>
                  <a:srgbClr val="002060"/>
                </a:solidFill>
                <a:effectLst/>
                <a:latin typeface="Arial" pitchFamily="34" charset="0"/>
                <a:cs typeface="Arial" pitchFamily="34" charset="0"/>
              </a:rPr>
              <a:t>Factores </a:t>
            </a:r>
            <a:r>
              <a:rPr lang="es-PA" sz="1600" b="1" dirty="0">
                <a:solidFill>
                  <a:srgbClr val="002060"/>
                </a:solidFill>
                <a:effectLst/>
                <a:latin typeface="Arial" pitchFamily="34" charset="0"/>
                <a:cs typeface="Arial" pitchFamily="34" charset="0"/>
              </a:rPr>
              <a:t>y </a:t>
            </a:r>
            <a:r>
              <a:rPr lang="es-PA" sz="1600" b="1" dirty="0" smtClean="0">
                <a:solidFill>
                  <a:srgbClr val="002060"/>
                </a:solidFill>
                <a:effectLst/>
                <a:latin typeface="Arial" pitchFamily="34" charset="0"/>
                <a:cs typeface="Arial" pitchFamily="34" charset="0"/>
              </a:rPr>
              <a:t>Escalas </a:t>
            </a:r>
            <a:r>
              <a:rPr lang="es-PA" sz="1600" b="1" dirty="0">
                <a:solidFill>
                  <a:srgbClr val="002060"/>
                </a:solidFill>
                <a:effectLst/>
                <a:latin typeface="Arial" pitchFamily="34" charset="0"/>
                <a:cs typeface="Arial" pitchFamily="34" charset="0"/>
              </a:rPr>
              <a:t>definidas dados a conocer a los Evaluados con antelación al período de su evaluación</a:t>
            </a:r>
            <a:r>
              <a:rPr lang="es-PA" sz="1600" b="1" dirty="0" smtClean="0">
                <a:solidFill>
                  <a:srgbClr val="002060"/>
                </a:solidFill>
                <a:effectLst/>
                <a:latin typeface="Arial" pitchFamily="34" charset="0"/>
                <a:cs typeface="Arial" pitchFamily="34" charset="0"/>
              </a:rPr>
              <a:t>.</a:t>
            </a:r>
          </a:p>
          <a:p>
            <a:pPr algn="just"/>
            <a:endParaRPr lang="es-PA" sz="1600" b="1" dirty="0">
              <a:solidFill>
                <a:srgbClr val="002060"/>
              </a:solidFill>
              <a:latin typeface="Arial" pitchFamily="34" charset="0"/>
              <a:cs typeface="Arial" pitchFamily="34" charset="0"/>
            </a:endParaRPr>
          </a:p>
          <a:p>
            <a:pPr marL="285750" indent="-285750" algn="just">
              <a:buFont typeface="Arial" panose="020B0604020202020204" pitchFamily="34" charset="0"/>
              <a:buChar char="•"/>
            </a:pPr>
            <a:r>
              <a:rPr lang="es-PA" sz="1600" b="1" dirty="0">
                <a:solidFill>
                  <a:srgbClr val="002060"/>
                </a:solidFill>
                <a:latin typeface="Arial" pitchFamily="34" charset="0"/>
                <a:cs typeface="Arial" pitchFamily="34" charset="0"/>
              </a:rPr>
              <a:t>Referirse a hechos y situaciones concretas durante el Período de Evaluación y dentro de las circunstancias en que el Servidor Público desempeña sus tareas.</a:t>
            </a:r>
          </a:p>
          <a:p>
            <a:pPr algn="just"/>
            <a:endParaRPr lang="es-PA" sz="1600" b="1" dirty="0">
              <a:solidFill>
                <a:srgbClr val="002060"/>
              </a:solidFill>
              <a:latin typeface="Arial" pitchFamily="34" charset="0"/>
              <a:cs typeface="Arial" pitchFamily="34" charset="0"/>
            </a:endParaRPr>
          </a:p>
          <a:p>
            <a:pPr marL="342900" indent="-342900" algn="just">
              <a:buFont typeface="Arial" panose="020B0604020202020204" pitchFamily="34" charset="0"/>
              <a:buChar char="•"/>
            </a:pPr>
            <a:r>
              <a:rPr lang="es-PA" sz="1600" b="1" dirty="0" smtClean="0">
                <a:solidFill>
                  <a:srgbClr val="002060"/>
                </a:solidFill>
                <a:effectLst/>
                <a:latin typeface="Arial" pitchFamily="34" charset="0"/>
                <a:cs typeface="Arial" pitchFamily="34" charset="0"/>
              </a:rPr>
              <a:t>Tomar en cuenta tanto las evidencias positivas como las negativas.</a:t>
            </a:r>
          </a:p>
          <a:p>
            <a:pPr algn="just"/>
            <a:endParaRPr lang="es-PA" sz="1600" b="1" dirty="0" smtClean="0">
              <a:solidFill>
                <a:srgbClr val="002060"/>
              </a:solidFill>
              <a:effectLst/>
              <a:latin typeface="Arial" pitchFamily="34" charset="0"/>
              <a:cs typeface="Arial" pitchFamily="34" charset="0"/>
            </a:endParaRPr>
          </a:p>
          <a:p>
            <a:pPr marL="342900" indent="-342900" algn="just">
              <a:buFont typeface="Arial" panose="020B0604020202020204" pitchFamily="34" charset="0"/>
              <a:buChar char="•"/>
            </a:pPr>
            <a:r>
              <a:rPr lang="es-PA" sz="1600" b="1" dirty="0">
                <a:solidFill>
                  <a:srgbClr val="002060"/>
                </a:solidFill>
                <a:latin typeface="Arial" pitchFamily="34" charset="0"/>
                <a:cs typeface="Arial" pitchFamily="34" charset="0"/>
              </a:rPr>
              <a:t>Debe ser realizada de manera justa, objetiva e imparcial.</a:t>
            </a:r>
          </a:p>
          <a:p>
            <a:pPr marL="342900" indent="-342900" algn="just">
              <a:buFont typeface="Arial" panose="020B0604020202020204" pitchFamily="34" charset="0"/>
              <a:buChar char="•"/>
            </a:pPr>
            <a:endParaRPr lang="es-PA" sz="1600" b="1" dirty="0" smtClean="0">
              <a:solidFill>
                <a:srgbClr val="002060"/>
              </a:solidFill>
              <a:effectLst/>
              <a:latin typeface="Arial" pitchFamily="34" charset="0"/>
              <a:cs typeface="Arial" pitchFamily="34" charset="0"/>
            </a:endParaRPr>
          </a:p>
          <a:p>
            <a:pPr marL="342900" indent="-342900" algn="just">
              <a:buAutoNum type="arabicPeriod"/>
            </a:pPr>
            <a:endParaRPr lang="es-PA" sz="1600" b="1" dirty="0">
              <a:solidFill>
                <a:srgbClr val="002060"/>
              </a:solidFill>
              <a:latin typeface="Arial" pitchFamily="34" charset="0"/>
              <a:cs typeface="Arial" pitchFamily="34" charset="0"/>
            </a:endParaRPr>
          </a:p>
        </p:txBody>
      </p:sp>
      <p:sp>
        <p:nvSpPr>
          <p:cNvPr id="12" name="Rectángulo 11"/>
          <p:cNvSpPr/>
          <p:nvPr/>
        </p:nvSpPr>
        <p:spPr>
          <a:xfrm rot="10800000">
            <a:off x="3051124"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25592"/>
            <a:ext cx="12165429" cy="1801835"/>
          </a:xfrm>
          <a:prstGeom prst="rect">
            <a:avLst/>
          </a:prstGeom>
        </p:spPr>
      </p:pic>
      <p:sp>
        <p:nvSpPr>
          <p:cNvPr id="14" name="6 CuadroTexto"/>
          <p:cNvSpPr txBox="1"/>
          <p:nvPr/>
        </p:nvSpPr>
        <p:spPr>
          <a:xfrm>
            <a:off x="4797786" y="473449"/>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119747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p:nvPr/>
        </p:nvSpPr>
        <p:spPr>
          <a:xfrm rot="10800000">
            <a:off x="3051124"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2" name="8 CuadroTexto"/>
          <p:cNvSpPr txBox="1"/>
          <p:nvPr/>
        </p:nvSpPr>
        <p:spPr>
          <a:xfrm>
            <a:off x="4439816" y="1484784"/>
            <a:ext cx="7416825" cy="4093428"/>
          </a:xfrm>
          <a:prstGeom prst="rect">
            <a:avLst/>
          </a:prstGeom>
          <a:noFill/>
        </p:spPr>
        <p:txBody>
          <a:bodyPr wrap="square" rtlCol="0">
            <a:spAutoFit/>
          </a:bodyPr>
          <a:lstStyle/>
          <a:p>
            <a:pPr algn="just"/>
            <a:endParaRPr lang="es-PA" sz="20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Período Mínimo para Evaluar y ser Evaluado</a:t>
            </a:r>
          </a:p>
          <a:p>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El período mínimo de desempeño en un cargo de </a:t>
            </a:r>
            <a:r>
              <a:rPr lang="es-PA" sz="1600" b="1" dirty="0" smtClean="0">
                <a:solidFill>
                  <a:srgbClr val="002060"/>
                </a:solidFill>
                <a:latin typeface="Arial" pitchFamily="34" charset="0"/>
                <a:cs typeface="Arial" pitchFamily="34" charset="0"/>
              </a:rPr>
              <a:t>Carrera </a:t>
            </a:r>
            <a:r>
              <a:rPr lang="es-PA" sz="1600" b="1" dirty="0">
                <a:solidFill>
                  <a:srgbClr val="002060"/>
                </a:solidFill>
                <a:latin typeface="Arial" pitchFamily="34" charset="0"/>
                <a:cs typeface="Arial" pitchFamily="34" charset="0"/>
              </a:rPr>
              <a:t>A</a:t>
            </a:r>
            <a:r>
              <a:rPr lang="es-PA" sz="1600" b="1" dirty="0" smtClean="0">
                <a:solidFill>
                  <a:srgbClr val="002060"/>
                </a:solidFill>
                <a:latin typeface="Arial" pitchFamily="34" charset="0"/>
                <a:cs typeface="Arial" pitchFamily="34" charset="0"/>
              </a:rPr>
              <a:t>dministrativa </a:t>
            </a:r>
            <a:r>
              <a:rPr lang="es-PA" sz="1600" b="1" dirty="0">
                <a:solidFill>
                  <a:srgbClr val="002060"/>
                </a:solidFill>
                <a:latin typeface="Arial" pitchFamily="34" charset="0"/>
                <a:cs typeface="Arial" pitchFamily="34" charset="0"/>
              </a:rPr>
              <a:t>por Superior Inmediato Evaluador y el Servidor Público es de seis (6) meses.</a:t>
            </a:r>
          </a:p>
          <a:p>
            <a:pPr algn="just"/>
            <a:endParaRPr lang="es-PA" sz="1600" b="1" dirty="0" smtClean="0">
              <a:solidFill>
                <a:srgbClr val="002060"/>
              </a:solidFill>
              <a:latin typeface="Arial" pitchFamily="34" charset="0"/>
              <a:cs typeface="Arial" pitchFamily="34" charset="0"/>
            </a:endParaRPr>
          </a:p>
          <a:p>
            <a:pPr algn="just"/>
            <a:endParaRPr lang="es-PA" sz="1600" b="1" dirty="0">
              <a:solidFill>
                <a:srgbClr val="002060"/>
              </a:solidFill>
              <a:latin typeface="Arial" pitchFamily="34" charset="0"/>
              <a:cs typeface="Arial" pitchFamily="34" charset="0"/>
            </a:endParaRPr>
          </a:p>
          <a:p>
            <a:pPr algn="just"/>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Notificación de los Resultados de la Evaluación</a:t>
            </a:r>
          </a:p>
          <a:p>
            <a:pPr algn="just"/>
            <a:endParaRPr lang="es-PA" sz="1600" b="1" dirty="0">
              <a:solidFill>
                <a:srgbClr val="002060"/>
              </a:solidFill>
              <a:latin typeface="Arial" pitchFamily="34" charset="0"/>
              <a:cs typeface="Arial" pitchFamily="34" charset="0"/>
            </a:endParaRPr>
          </a:p>
          <a:p>
            <a:pPr algn="just"/>
            <a:r>
              <a:rPr lang="es-PA" sz="1600" b="1" dirty="0">
                <a:solidFill>
                  <a:srgbClr val="002060"/>
                </a:solidFill>
                <a:latin typeface="Arial" pitchFamily="34" charset="0"/>
                <a:cs typeface="Arial" pitchFamily="34" charset="0"/>
              </a:rPr>
              <a:t>El Superior Inmediato Evaluador, informará y realimentará personalmente al Servidor evaluado de los resultados de su evaluación y le entregará copia del Formulario y Resumen Oficial de los Resultados.</a:t>
            </a:r>
          </a:p>
          <a:p>
            <a:pPr algn="just"/>
            <a:endParaRPr lang="es-PA" sz="1600" b="1" dirty="0">
              <a:solidFill>
                <a:srgbClr val="002060"/>
              </a:solidFill>
              <a:latin typeface="Arial" pitchFamily="34" charset="0"/>
              <a:cs typeface="Arial" pitchFamily="34" charset="0"/>
            </a:endParaRPr>
          </a:p>
        </p:txBody>
      </p:sp>
      <p:pic>
        <p:nvPicPr>
          <p:cNvPr id="10" name="Imagen 9"/>
          <p:cNvPicPr>
            <a:picLocks noChangeAspect="1"/>
          </p:cNvPicPr>
          <p:nvPr/>
        </p:nvPicPr>
        <p:blipFill>
          <a:blip r:embed="rId2">
            <a:clrChange>
              <a:clrFrom>
                <a:srgbClr val="FFFFFF"/>
              </a:clrFrom>
              <a:clrTo>
                <a:srgbClr val="FFFFFF">
                  <a:alpha val="0"/>
                </a:srgbClr>
              </a:clrTo>
            </a:clrChange>
          </a:blip>
          <a:stretch>
            <a:fillRect/>
          </a:stretch>
        </p:blipFill>
        <p:spPr>
          <a:xfrm>
            <a:off x="0" y="12711"/>
            <a:ext cx="12165429" cy="1801835"/>
          </a:xfrm>
          <a:prstGeom prst="rect">
            <a:avLst/>
          </a:prstGeom>
        </p:spPr>
      </p:pic>
      <p:sp>
        <p:nvSpPr>
          <p:cNvPr id="14" name="6 CuadroTexto"/>
          <p:cNvSpPr txBox="1"/>
          <p:nvPr/>
        </p:nvSpPr>
        <p:spPr>
          <a:xfrm>
            <a:off x="4797786" y="447694"/>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377192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9 CuadroTexto"/>
          <p:cNvSpPr txBox="1"/>
          <p:nvPr/>
        </p:nvSpPr>
        <p:spPr>
          <a:xfrm>
            <a:off x="-1248816" y="2753634"/>
            <a:ext cx="5544616" cy="1323439"/>
          </a:xfrm>
          <a:prstGeom prst="rect">
            <a:avLst/>
          </a:prstGeom>
          <a:noFill/>
          <a:effectLst>
            <a:outerShdw blurRad="50800" dist="38100" dir="5400000" algn="t" rotWithShape="0">
              <a:schemeClr val="tx1">
                <a:alpha val="40000"/>
              </a:schemeClr>
            </a:outerShdw>
          </a:effectLst>
        </p:spPr>
        <p:txBody>
          <a:bodyPr wrap="square" rtlCol="0">
            <a:spAutoFit/>
          </a:bodyPr>
          <a:lstStyle/>
          <a:p>
            <a:pPr algn="ctr"/>
            <a:r>
              <a:rPr lang="es-PA" sz="2000" b="1" dirty="0">
                <a:ln>
                  <a:solidFill>
                    <a:schemeClr val="bg1"/>
                  </a:solidFill>
                </a:ln>
                <a:latin typeface="Arial Black" pitchFamily="34" charset="0"/>
                <a:cs typeface="Arial" pitchFamily="34" charset="0"/>
              </a:rPr>
              <a:t>DEPARTAMENTO </a:t>
            </a:r>
          </a:p>
          <a:p>
            <a:pPr algn="ctr"/>
            <a:r>
              <a:rPr lang="es-PA" sz="2000" b="1" dirty="0">
                <a:ln>
                  <a:solidFill>
                    <a:schemeClr val="bg1"/>
                  </a:solidFill>
                </a:ln>
                <a:latin typeface="Arial Black" pitchFamily="34" charset="0"/>
                <a:cs typeface="Arial" pitchFamily="34" charset="0"/>
              </a:rPr>
              <a:t>DE EVALUACIÓN DEL</a:t>
            </a:r>
          </a:p>
          <a:p>
            <a:pPr algn="ctr"/>
            <a:r>
              <a:rPr lang="es-PA" sz="2000" b="1" dirty="0">
                <a:ln>
                  <a:solidFill>
                    <a:schemeClr val="bg1"/>
                  </a:solidFill>
                </a:ln>
                <a:latin typeface="Arial Black" pitchFamily="34" charset="0"/>
                <a:cs typeface="Arial" pitchFamily="34" charset="0"/>
              </a:rPr>
              <a:t> DESEMPEÑO Y </a:t>
            </a:r>
          </a:p>
          <a:p>
            <a:pPr algn="ctr"/>
            <a:r>
              <a:rPr lang="es-PA" sz="2000" b="1" dirty="0">
                <a:ln>
                  <a:solidFill>
                    <a:schemeClr val="bg1"/>
                  </a:solidFill>
                </a:ln>
                <a:latin typeface="Arial Black" pitchFamily="34" charset="0"/>
                <a:cs typeface="Arial" pitchFamily="34" charset="0"/>
              </a:rPr>
              <a:t>RENDIMIENTO</a:t>
            </a:r>
          </a:p>
        </p:txBody>
      </p:sp>
      <p:sp>
        <p:nvSpPr>
          <p:cNvPr id="13" name="8 CuadroTexto"/>
          <p:cNvSpPr txBox="1"/>
          <p:nvPr/>
        </p:nvSpPr>
        <p:spPr>
          <a:xfrm>
            <a:off x="4757899" y="1484785"/>
            <a:ext cx="6691461" cy="4955203"/>
          </a:xfrm>
          <a:prstGeom prst="rect">
            <a:avLst/>
          </a:prstGeom>
          <a:noFill/>
        </p:spPr>
        <p:txBody>
          <a:bodyPr wrap="square" rtlCol="0">
            <a:spAutoFit/>
          </a:bodyPr>
          <a:lstStyle/>
          <a:p>
            <a:pPr algn="just"/>
            <a:endParaRPr lang="es-PA" sz="2000" b="1" dirty="0">
              <a:solidFill>
                <a:srgbClr val="002060"/>
              </a:solidFill>
              <a:effectLst/>
              <a:latin typeface="Arial" pitchFamily="34" charset="0"/>
              <a:cs typeface="Arial" pitchFamily="34" charset="0"/>
            </a:endParaRPr>
          </a:p>
          <a:p>
            <a:pPr algn="just"/>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Reconsideración por Incumplimiento de las Reglas </a:t>
            </a:r>
            <a:r>
              <a:rPr lang="es-PA" sz="24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y Procedimientos </a:t>
            </a:r>
            <a:r>
              <a:rPr lang="es-PA" sz="2400" b="1" dirty="0">
                <a:solidFill>
                  <a:srgbClr val="002060"/>
                </a:solidFill>
                <a:effectLst>
                  <a:outerShdw blurRad="38100" dist="38100" dir="2700000" algn="tl">
                    <a:srgbClr val="000000">
                      <a:alpha val="43137"/>
                    </a:srgbClr>
                  </a:outerShdw>
                </a:effectLst>
                <a:latin typeface="Arial" pitchFamily="34" charset="0"/>
                <a:cs typeface="Arial" pitchFamily="34" charset="0"/>
              </a:rPr>
              <a:t>de la Evaluación del Desempeño y Rendimiento</a:t>
            </a:r>
          </a:p>
          <a:p>
            <a:pPr algn="just"/>
            <a:endParaRPr lang="es-PA" sz="1600" b="1" dirty="0">
              <a:solidFill>
                <a:srgbClr val="002060"/>
              </a:solidFill>
              <a:effectLst/>
              <a:latin typeface="Arial" pitchFamily="34" charset="0"/>
              <a:cs typeface="Arial" pitchFamily="34" charset="0"/>
            </a:endParaRPr>
          </a:p>
          <a:p>
            <a:pPr algn="just"/>
            <a:r>
              <a:rPr lang="es-PA" sz="1600" b="1" dirty="0">
                <a:solidFill>
                  <a:srgbClr val="002060"/>
                </a:solidFill>
                <a:effectLst/>
                <a:latin typeface="Arial" pitchFamily="34" charset="0"/>
                <a:cs typeface="Arial" pitchFamily="34" charset="0"/>
              </a:rPr>
              <a:t>El Servidor Público que considere que su Evaluación del Desempeño Ordinaria Anual se produjo, por incumplimiento de las </a:t>
            </a:r>
            <a:r>
              <a:rPr lang="es-PA" sz="1600" b="1" dirty="0" smtClean="0">
                <a:solidFill>
                  <a:srgbClr val="002060"/>
                </a:solidFill>
                <a:effectLst/>
                <a:latin typeface="Arial" pitchFamily="34" charset="0"/>
                <a:cs typeface="Arial" pitchFamily="34" charset="0"/>
              </a:rPr>
              <a:t>Reglas y Procedimientos, </a:t>
            </a:r>
            <a:r>
              <a:rPr lang="es-PA" sz="1600" b="1" dirty="0">
                <a:solidFill>
                  <a:srgbClr val="002060"/>
                </a:solidFill>
                <a:effectLst/>
                <a:latin typeface="Arial" pitchFamily="34" charset="0"/>
                <a:cs typeface="Arial" pitchFamily="34" charset="0"/>
              </a:rPr>
              <a:t>podrá presentar una Reconsideración por escrito, ante el Superior Inmediato del Evaluador, con copia al Evaluador y a la Oficina Institucional de Recursos Humano, dentro de los (5) días hábiles siguientes a la notificación de los </a:t>
            </a:r>
            <a:r>
              <a:rPr lang="es-PA" sz="1600" b="1" dirty="0" smtClean="0">
                <a:solidFill>
                  <a:srgbClr val="002060"/>
                </a:solidFill>
                <a:effectLst/>
                <a:latin typeface="Arial" pitchFamily="34" charset="0"/>
                <a:cs typeface="Arial" pitchFamily="34" charset="0"/>
              </a:rPr>
              <a:t>Resultados</a:t>
            </a:r>
            <a:r>
              <a:rPr lang="es-PA" sz="1600" b="1" dirty="0">
                <a:solidFill>
                  <a:srgbClr val="002060"/>
                </a:solidFill>
                <a:effectLst/>
                <a:latin typeface="Arial" pitchFamily="34" charset="0"/>
                <a:cs typeface="Arial" pitchFamily="34" charset="0"/>
              </a:rPr>
              <a:t>. </a:t>
            </a:r>
          </a:p>
          <a:p>
            <a:pPr algn="just"/>
            <a:endParaRPr lang="es-PA" sz="1600" b="1" dirty="0">
              <a:solidFill>
                <a:srgbClr val="002060"/>
              </a:solidFill>
              <a:effectLst/>
              <a:latin typeface="Arial" pitchFamily="34" charset="0"/>
              <a:cs typeface="Arial" pitchFamily="34" charset="0"/>
            </a:endParaRPr>
          </a:p>
          <a:p>
            <a:pPr algn="just"/>
            <a:r>
              <a:rPr lang="es-PA" sz="1600" b="1" dirty="0">
                <a:solidFill>
                  <a:srgbClr val="002060"/>
                </a:solidFill>
                <a:effectLst/>
                <a:latin typeface="Arial" pitchFamily="34" charset="0"/>
                <a:cs typeface="Arial" pitchFamily="34" charset="0"/>
              </a:rPr>
              <a:t>Esta Reconsideración debe ser atendida, resuelta y notificada personalmente al Evaluado, por el Superior Inmediato del Evaluador, dentro de los quince (15) días hábiles siguientes a su presentación.</a:t>
            </a:r>
          </a:p>
          <a:p>
            <a:pPr algn="just"/>
            <a:endParaRPr lang="es-PA" sz="1600" b="1" dirty="0">
              <a:solidFill>
                <a:srgbClr val="002060"/>
              </a:solidFill>
              <a:effectLst/>
              <a:latin typeface="Arial" pitchFamily="34" charset="0"/>
              <a:cs typeface="Arial" pitchFamily="34" charset="0"/>
            </a:endParaRPr>
          </a:p>
        </p:txBody>
      </p:sp>
      <p:sp>
        <p:nvSpPr>
          <p:cNvPr id="10" name="Rectángulo 9"/>
          <p:cNvSpPr/>
          <p:nvPr/>
        </p:nvSpPr>
        <p:spPr>
          <a:xfrm rot="10800000">
            <a:off x="3192793" y="1282044"/>
            <a:ext cx="1008112" cy="5575955"/>
          </a:xfrm>
          <a:prstGeom prst="rect">
            <a:avLst/>
          </a:prstGeom>
          <a:gradFill>
            <a:gsLst>
              <a:gs pos="54000">
                <a:schemeClr val="tx1"/>
              </a:gs>
              <a:gs pos="50000">
                <a:schemeClr val="tx1"/>
              </a:gs>
              <a:gs pos="26000">
                <a:schemeClr val="accent1">
                  <a:lumMod val="5000"/>
                  <a:lumOff val="95000"/>
                </a:schemeClr>
              </a:gs>
              <a:gs pos="4000">
                <a:schemeClr val="accent1">
                  <a:lumMod val="45000"/>
                  <a:lumOff val="55000"/>
                </a:schemeClr>
              </a:gs>
              <a:gs pos="98000">
                <a:srgbClr val="00CCFF"/>
              </a:gs>
              <a:gs pos="6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pic>
        <p:nvPicPr>
          <p:cNvPr id="12" name="Imagen 11"/>
          <p:cNvPicPr>
            <a:picLocks noChangeAspect="1"/>
          </p:cNvPicPr>
          <p:nvPr/>
        </p:nvPicPr>
        <p:blipFill>
          <a:blip r:embed="rId2">
            <a:clrChange>
              <a:clrFrom>
                <a:srgbClr val="FFFFFF"/>
              </a:clrFrom>
              <a:clrTo>
                <a:srgbClr val="FFFFFF">
                  <a:alpha val="0"/>
                </a:srgbClr>
              </a:clrTo>
            </a:clrChange>
          </a:blip>
          <a:stretch>
            <a:fillRect/>
          </a:stretch>
        </p:blipFill>
        <p:spPr>
          <a:xfrm>
            <a:off x="0" y="12711"/>
            <a:ext cx="12165429" cy="1801835"/>
          </a:xfrm>
          <a:prstGeom prst="rect">
            <a:avLst/>
          </a:prstGeom>
        </p:spPr>
      </p:pic>
      <p:sp>
        <p:nvSpPr>
          <p:cNvPr id="14" name="6 CuadroTexto"/>
          <p:cNvSpPr txBox="1"/>
          <p:nvPr/>
        </p:nvSpPr>
        <p:spPr>
          <a:xfrm>
            <a:off x="4797786" y="460571"/>
            <a:ext cx="6340845" cy="646331"/>
          </a:xfrm>
          <a:prstGeom prst="rect">
            <a:avLst/>
          </a:prstGeom>
          <a:noFill/>
        </p:spPr>
        <p:txBody>
          <a:bodyPr wrap="square" rtlCol="0">
            <a:spAutoFit/>
          </a:bodyPr>
          <a:lstStyle/>
          <a:p>
            <a:pPr algn="ctr"/>
            <a:r>
              <a:rPr lang="es-PA" b="1" dirty="0">
                <a:effectLst>
                  <a:outerShdw blurRad="38100" dist="38100" dir="2700000" algn="tl">
                    <a:srgbClr val="000000">
                      <a:alpha val="43137"/>
                    </a:srgbClr>
                  </a:outerShdw>
                </a:effectLst>
                <a:latin typeface="Arial" pitchFamily="34" charset="0"/>
                <a:cs typeface="Arial" pitchFamily="34" charset="0"/>
              </a:rPr>
              <a:t>REGLAMENTO TÉCNICO DE EVALUACIÓN DEL DESEMPEÑO Y RENDIMIENTO </a:t>
            </a:r>
          </a:p>
        </p:txBody>
      </p:sp>
      <p:pic>
        <p:nvPicPr>
          <p:cNvPr id="1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0251" y="476827"/>
            <a:ext cx="996153" cy="824661"/>
          </a:xfrm>
          <a:prstGeom prst="rect">
            <a:avLst/>
          </a:prstGeom>
          <a:noFill/>
          <a:ln>
            <a:noFill/>
          </a:ln>
          <a:effectLst>
            <a:glow rad="101600">
              <a:schemeClr val="tx1">
                <a:alpha val="6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Imagen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063" y="489065"/>
            <a:ext cx="3343835" cy="80441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21214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3673</TotalTime>
  <Words>2834</Words>
  <Application>Microsoft Office PowerPoint</Application>
  <PresentationFormat>Personalizado</PresentationFormat>
  <Paragraphs>459</Paragraphs>
  <Slides>40</Slides>
  <Notes>0</Notes>
  <HiddenSlides>0</HiddenSlides>
  <MMClips>0</MMClips>
  <ScaleCrop>false</ScaleCrop>
  <HeadingPairs>
    <vt:vector size="4" baseType="variant">
      <vt:variant>
        <vt:lpstr>Tema</vt:lpstr>
      </vt:variant>
      <vt:variant>
        <vt:i4>1</vt:i4>
      </vt:variant>
      <vt:variant>
        <vt:lpstr>Títulos de diapositiva</vt:lpstr>
      </vt:variant>
      <vt:variant>
        <vt:i4>40</vt:i4>
      </vt:variant>
    </vt:vector>
  </HeadingPairs>
  <TitlesOfParts>
    <vt:vector size="41" baseType="lpstr">
      <vt:lpstr>Sector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Robert De Haseth</dc:creator>
  <cp:lastModifiedBy>Valentina Gonzalez</cp:lastModifiedBy>
  <cp:revision>202</cp:revision>
  <cp:lastPrinted>2018-10-29T20:25:43Z</cp:lastPrinted>
  <dcterms:created xsi:type="dcterms:W3CDTF">2018-08-08T19:48:39Z</dcterms:created>
  <dcterms:modified xsi:type="dcterms:W3CDTF">2018-11-22T18:27:26Z</dcterms:modified>
</cp:coreProperties>
</file>