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0" r:id="rId2"/>
    <p:sldId id="257" r:id="rId3"/>
    <p:sldId id="278" r:id="rId4"/>
    <p:sldId id="258" r:id="rId5"/>
    <p:sldId id="264" r:id="rId6"/>
    <p:sldId id="262" r:id="rId7"/>
    <p:sldId id="259" r:id="rId8"/>
    <p:sldId id="261" r:id="rId9"/>
    <p:sldId id="260" r:id="rId10"/>
    <p:sldId id="265" r:id="rId11"/>
    <p:sldId id="266" r:id="rId12"/>
    <p:sldId id="277" r:id="rId13"/>
    <p:sldId id="268" r:id="rId14"/>
    <p:sldId id="269" r:id="rId15"/>
    <p:sldId id="272" r:id="rId16"/>
    <p:sldId id="270" r:id="rId17"/>
    <p:sldId id="276" r:id="rId18"/>
    <p:sldId id="273" r:id="rId19"/>
    <p:sldId id="274" r:id="rId20"/>
    <p:sldId id="281" r:id="rId21"/>
    <p:sldId id="282" r:id="rId22"/>
    <p:sldId id="283" r:id="rId23"/>
    <p:sldId id="284" r:id="rId24"/>
    <p:sldId id="267" r:id="rId25"/>
    <p:sldId id="279" r:id="rId2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FA649-B06D-4A26-8DB6-129531A751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9D442660-C947-4181-A5A6-77D85EDE4057}">
      <dgm:prSet phldrT="[Text]" phldr="1"/>
      <dgm:spPr/>
      <dgm:t>
        <a:bodyPr/>
        <a:lstStyle/>
        <a:p>
          <a:endParaRPr lang="es-PA" dirty="0"/>
        </a:p>
      </dgm:t>
    </dgm:pt>
    <dgm:pt modelId="{01C0DC1F-4E61-49C8-86D8-1D0E82FBEA49}" type="parTrans" cxnId="{6D3C360E-3280-4BDE-98B8-77CB6AC195C0}">
      <dgm:prSet/>
      <dgm:spPr/>
      <dgm:t>
        <a:bodyPr/>
        <a:lstStyle/>
        <a:p>
          <a:endParaRPr lang="es-PA"/>
        </a:p>
      </dgm:t>
    </dgm:pt>
    <dgm:pt modelId="{16F0395D-9CF9-4E43-AAEA-B3BD0540FD1B}" type="sibTrans" cxnId="{6D3C360E-3280-4BDE-98B8-77CB6AC195C0}">
      <dgm:prSet/>
      <dgm:spPr/>
      <dgm:t>
        <a:bodyPr/>
        <a:lstStyle/>
        <a:p>
          <a:endParaRPr lang="es-PA"/>
        </a:p>
      </dgm:t>
    </dgm:pt>
    <dgm:pt modelId="{A9748EC0-205F-49FC-A756-2137B0AB888A}">
      <dgm:prSet phldrT="[Text]" custT="1"/>
      <dgm:spPr/>
      <dgm:t>
        <a:bodyPr/>
        <a:lstStyle/>
        <a:p>
          <a:r>
            <a:rPr lang="es-PA" sz="2800" dirty="0" smtClean="0"/>
            <a:t>Promoción</a:t>
          </a:r>
          <a:endParaRPr lang="es-PA" sz="2800" dirty="0"/>
        </a:p>
      </dgm:t>
    </dgm:pt>
    <dgm:pt modelId="{04A7064A-B57A-4E1B-849A-7B936CDCED96}" type="parTrans" cxnId="{EC6A9721-FFE5-4D6A-BEF9-F77462113858}">
      <dgm:prSet/>
      <dgm:spPr/>
      <dgm:t>
        <a:bodyPr/>
        <a:lstStyle/>
        <a:p>
          <a:endParaRPr lang="es-PA"/>
        </a:p>
      </dgm:t>
    </dgm:pt>
    <dgm:pt modelId="{1842E115-0CC4-4810-85D9-08634BECD425}" type="sibTrans" cxnId="{EC6A9721-FFE5-4D6A-BEF9-F77462113858}">
      <dgm:prSet/>
      <dgm:spPr/>
      <dgm:t>
        <a:bodyPr/>
        <a:lstStyle/>
        <a:p>
          <a:endParaRPr lang="es-PA"/>
        </a:p>
      </dgm:t>
    </dgm:pt>
    <dgm:pt modelId="{11F1E26A-039A-4A23-8954-97C3B9B6BC8D}">
      <dgm:prSet phldrT="[Text]" phldr="1"/>
      <dgm:spPr/>
      <dgm:t>
        <a:bodyPr/>
        <a:lstStyle/>
        <a:p>
          <a:endParaRPr lang="es-PA" dirty="0"/>
        </a:p>
      </dgm:t>
    </dgm:pt>
    <dgm:pt modelId="{97C34FD3-C8DE-448E-90E8-6232A476301C}" type="parTrans" cxnId="{7F06ED92-74E5-4B3E-9613-BCC21AEA19CB}">
      <dgm:prSet/>
      <dgm:spPr/>
      <dgm:t>
        <a:bodyPr/>
        <a:lstStyle/>
        <a:p>
          <a:endParaRPr lang="es-PA"/>
        </a:p>
      </dgm:t>
    </dgm:pt>
    <dgm:pt modelId="{838A9B7C-8623-44A4-BD5F-A3A4CEA4F9BF}" type="sibTrans" cxnId="{7F06ED92-74E5-4B3E-9613-BCC21AEA19CB}">
      <dgm:prSet/>
      <dgm:spPr/>
      <dgm:t>
        <a:bodyPr/>
        <a:lstStyle/>
        <a:p>
          <a:endParaRPr lang="es-PA"/>
        </a:p>
      </dgm:t>
    </dgm:pt>
    <dgm:pt modelId="{0B0EC3AD-710C-4E2E-9808-8CD37CF7B1CC}">
      <dgm:prSet phldrT="[Text]" custT="1"/>
      <dgm:spPr/>
      <dgm:t>
        <a:bodyPr/>
        <a:lstStyle/>
        <a:p>
          <a:r>
            <a:rPr lang="es-PA" sz="2800" dirty="0" smtClean="0"/>
            <a:t>Prevención</a:t>
          </a:r>
          <a:endParaRPr lang="es-PA" sz="2800" dirty="0"/>
        </a:p>
      </dgm:t>
    </dgm:pt>
    <dgm:pt modelId="{465F9274-6622-40F7-9288-8382EEC4C56A}" type="parTrans" cxnId="{757A70D1-C0BF-4008-8389-949FA1EE9D05}">
      <dgm:prSet/>
      <dgm:spPr/>
      <dgm:t>
        <a:bodyPr/>
        <a:lstStyle/>
        <a:p>
          <a:endParaRPr lang="es-PA"/>
        </a:p>
      </dgm:t>
    </dgm:pt>
    <dgm:pt modelId="{C3992894-F384-43AA-8167-88B20C627FD1}" type="sibTrans" cxnId="{757A70D1-C0BF-4008-8389-949FA1EE9D05}">
      <dgm:prSet/>
      <dgm:spPr/>
      <dgm:t>
        <a:bodyPr/>
        <a:lstStyle/>
        <a:p>
          <a:endParaRPr lang="es-PA"/>
        </a:p>
      </dgm:t>
    </dgm:pt>
    <dgm:pt modelId="{BE3101D2-C1CC-4F5D-A662-8DB12ECFF4E2}">
      <dgm:prSet phldrT="[Text]" phldr="1"/>
      <dgm:spPr/>
      <dgm:t>
        <a:bodyPr/>
        <a:lstStyle/>
        <a:p>
          <a:endParaRPr lang="es-PA" dirty="0"/>
        </a:p>
      </dgm:t>
    </dgm:pt>
    <dgm:pt modelId="{1DC17EE5-E85F-4C5D-9EA9-6D0166C054E6}" type="parTrans" cxnId="{7D88B2AD-E199-4E59-8461-BB455D9592F9}">
      <dgm:prSet/>
      <dgm:spPr/>
      <dgm:t>
        <a:bodyPr/>
        <a:lstStyle/>
        <a:p>
          <a:endParaRPr lang="es-PA"/>
        </a:p>
      </dgm:t>
    </dgm:pt>
    <dgm:pt modelId="{8037A400-D96D-46CF-8209-FBECAF980185}" type="sibTrans" cxnId="{7D88B2AD-E199-4E59-8461-BB455D9592F9}">
      <dgm:prSet/>
      <dgm:spPr/>
      <dgm:t>
        <a:bodyPr/>
        <a:lstStyle/>
        <a:p>
          <a:endParaRPr lang="es-PA"/>
        </a:p>
      </dgm:t>
    </dgm:pt>
    <dgm:pt modelId="{36DBC2F3-D5FA-41C5-AD1F-448C028A28FC}">
      <dgm:prSet phldrT="[Text]" custT="1"/>
      <dgm:spPr/>
      <dgm:t>
        <a:bodyPr/>
        <a:lstStyle/>
        <a:p>
          <a:r>
            <a:rPr lang="es-PA" sz="2800" dirty="0" smtClean="0"/>
            <a:t>Diagnóstico Precoz y Tratamiento oportuno</a:t>
          </a:r>
          <a:endParaRPr lang="es-PA" sz="2800" dirty="0"/>
        </a:p>
      </dgm:t>
    </dgm:pt>
    <dgm:pt modelId="{4B21319C-214C-44E6-BE65-E640D02DC8E1}" type="parTrans" cxnId="{9073ADA6-C69A-4F17-B3B1-B21417D59086}">
      <dgm:prSet/>
      <dgm:spPr/>
      <dgm:t>
        <a:bodyPr/>
        <a:lstStyle/>
        <a:p>
          <a:endParaRPr lang="es-PA"/>
        </a:p>
      </dgm:t>
    </dgm:pt>
    <dgm:pt modelId="{D235F93B-CB52-4D98-BA72-7E58581C7D56}" type="sibTrans" cxnId="{9073ADA6-C69A-4F17-B3B1-B21417D59086}">
      <dgm:prSet/>
      <dgm:spPr/>
      <dgm:t>
        <a:bodyPr/>
        <a:lstStyle/>
        <a:p>
          <a:endParaRPr lang="es-PA"/>
        </a:p>
      </dgm:t>
    </dgm:pt>
    <dgm:pt modelId="{1E556BD2-10EB-4ECC-83D7-7C521E3564CF}">
      <dgm:prSet/>
      <dgm:spPr/>
      <dgm:t>
        <a:bodyPr/>
        <a:lstStyle/>
        <a:p>
          <a:endParaRPr lang="es-PA"/>
        </a:p>
      </dgm:t>
    </dgm:pt>
    <dgm:pt modelId="{0ACB0876-FFFC-4C10-A7D1-E1765993A487}" type="parTrans" cxnId="{BCB150C0-2809-40DF-883D-EE1424EA0D6D}">
      <dgm:prSet/>
      <dgm:spPr/>
      <dgm:t>
        <a:bodyPr/>
        <a:lstStyle/>
        <a:p>
          <a:endParaRPr lang="es-PA"/>
        </a:p>
      </dgm:t>
    </dgm:pt>
    <dgm:pt modelId="{43514AA3-4F6C-4AAD-9D42-578F8CB25340}" type="sibTrans" cxnId="{BCB150C0-2809-40DF-883D-EE1424EA0D6D}">
      <dgm:prSet/>
      <dgm:spPr/>
      <dgm:t>
        <a:bodyPr/>
        <a:lstStyle/>
        <a:p>
          <a:endParaRPr lang="es-PA"/>
        </a:p>
      </dgm:t>
    </dgm:pt>
    <dgm:pt modelId="{D985E152-F044-46BF-BB87-BA9C6AE88608}">
      <dgm:prSet/>
      <dgm:spPr/>
      <dgm:t>
        <a:bodyPr/>
        <a:lstStyle/>
        <a:p>
          <a:endParaRPr lang="es-PA"/>
        </a:p>
      </dgm:t>
    </dgm:pt>
    <dgm:pt modelId="{07C190DA-8239-46E2-B33F-3A8DB28DEFFB}" type="parTrans" cxnId="{28AC7398-109B-4FA4-8061-792D08282047}">
      <dgm:prSet/>
      <dgm:spPr/>
      <dgm:t>
        <a:bodyPr/>
        <a:lstStyle/>
        <a:p>
          <a:endParaRPr lang="es-PA"/>
        </a:p>
      </dgm:t>
    </dgm:pt>
    <dgm:pt modelId="{0C44F513-3086-4A26-A20B-DB3FFB994618}" type="sibTrans" cxnId="{28AC7398-109B-4FA4-8061-792D08282047}">
      <dgm:prSet/>
      <dgm:spPr/>
      <dgm:t>
        <a:bodyPr/>
        <a:lstStyle/>
        <a:p>
          <a:endParaRPr lang="es-PA"/>
        </a:p>
      </dgm:t>
    </dgm:pt>
    <dgm:pt modelId="{ABEC3778-8ED2-4EC0-BC6D-C0E08219B036}">
      <dgm:prSet custT="1"/>
      <dgm:spPr/>
      <dgm:t>
        <a:bodyPr/>
        <a:lstStyle/>
        <a:p>
          <a:r>
            <a:rPr lang="es-PA" sz="2800" dirty="0" smtClean="0"/>
            <a:t>Limitación del Daño</a:t>
          </a:r>
          <a:endParaRPr lang="es-PA" sz="2800" dirty="0"/>
        </a:p>
      </dgm:t>
    </dgm:pt>
    <dgm:pt modelId="{074C6D9D-1AF7-4613-B9CF-2D2B3A3563C1}" type="parTrans" cxnId="{F14622CD-ADF3-4511-B0E1-9DC1B3A74706}">
      <dgm:prSet/>
      <dgm:spPr/>
      <dgm:t>
        <a:bodyPr/>
        <a:lstStyle/>
        <a:p>
          <a:endParaRPr lang="es-PA"/>
        </a:p>
      </dgm:t>
    </dgm:pt>
    <dgm:pt modelId="{E9561634-D07C-4031-AF98-0AB8DCBC751C}" type="sibTrans" cxnId="{F14622CD-ADF3-4511-B0E1-9DC1B3A74706}">
      <dgm:prSet/>
      <dgm:spPr/>
      <dgm:t>
        <a:bodyPr/>
        <a:lstStyle/>
        <a:p>
          <a:endParaRPr lang="es-PA"/>
        </a:p>
      </dgm:t>
    </dgm:pt>
    <dgm:pt modelId="{BF989ADD-C095-4A72-BE38-A9A97EFA9F63}">
      <dgm:prSet/>
      <dgm:spPr/>
      <dgm:t>
        <a:bodyPr/>
        <a:lstStyle/>
        <a:p>
          <a:endParaRPr lang="es-PA" sz="2100" dirty="0"/>
        </a:p>
      </dgm:t>
    </dgm:pt>
    <dgm:pt modelId="{4C8249FB-D9D3-4EED-AC06-3EC077C6A7C9}" type="parTrans" cxnId="{10CF01E6-83B3-4B57-A5B7-1B06218C3BBE}">
      <dgm:prSet/>
      <dgm:spPr/>
      <dgm:t>
        <a:bodyPr/>
        <a:lstStyle/>
        <a:p>
          <a:endParaRPr lang="es-PA"/>
        </a:p>
      </dgm:t>
    </dgm:pt>
    <dgm:pt modelId="{D5580206-1EF6-40D0-802E-8F52D0C8D830}" type="sibTrans" cxnId="{10CF01E6-83B3-4B57-A5B7-1B06218C3BBE}">
      <dgm:prSet/>
      <dgm:spPr/>
      <dgm:t>
        <a:bodyPr/>
        <a:lstStyle/>
        <a:p>
          <a:endParaRPr lang="es-PA"/>
        </a:p>
      </dgm:t>
    </dgm:pt>
    <dgm:pt modelId="{8A740BCD-2622-4797-A83B-FECD31480BD6}">
      <dgm:prSet custT="1"/>
      <dgm:spPr/>
      <dgm:t>
        <a:bodyPr/>
        <a:lstStyle/>
        <a:p>
          <a:r>
            <a:rPr lang="es-PA" sz="2800" dirty="0" smtClean="0"/>
            <a:t>Rehabilitación</a:t>
          </a:r>
          <a:endParaRPr lang="es-PA" sz="4500" dirty="0"/>
        </a:p>
      </dgm:t>
    </dgm:pt>
    <dgm:pt modelId="{1E607FF7-77F5-4160-87B0-58E1CCCC754A}" type="parTrans" cxnId="{1B3E6459-E281-47E4-8EA3-84E3F54367FE}">
      <dgm:prSet/>
      <dgm:spPr/>
      <dgm:t>
        <a:bodyPr/>
        <a:lstStyle/>
        <a:p>
          <a:endParaRPr lang="es-PA"/>
        </a:p>
      </dgm:t>
    </dgm:pt>
    <dgm:pt modelId="{DF1A8738-7B7E-4CF9-B9D9-C1DEA2D8F7A3}" type="sibTrans" cxnId="{1B3E6459-E281-47E4-8EA3-84E3F54367FE}">
      <dgm:prSet/>
      <dgm:spPr/>
      <dgm:t>
        <a:bodyPr/>
        <a:lstStyle/>
        <a:p>
          <a:endParaRPr lang="es-PA"/>
        </a:p>
      </dgm:t>
    </dgm:pt>
    <dgm:pt modelId="{E4D5E880-09AC-4D7F-BC17-208570402575}">
      <dgm:prSet custT="1"/>
      <dgm:spPr/>
      <dgm:t>
        <a:bodyPr/>
        <a:lstStyle/>
        <a:p>
          <a:endParaRPr lang="es-PA" sz="2800" dirty="0"/>
        </a:p>
      </dgm:t>
    </dgm:pt>
    <dgm:pt modelId="{67485F3D-5C95-46E3-AE75-A5CD78E4EB52}" type="parTrans" cxnId="{0BF1FB0F-3386-4B6F-91D2-3B4655013714}">
      <dgm:prSet/>
      <dgm:spPr/>
      <dgm:t>
        <a:bodyPr/>
        <a:lstStyle/>
        <a:p>
          <a:endParaRPr lang="es-PA"/>
        </a:p>
      </dgm:t>
    </dgm:pt>
    <dgm:pt modelId="{A18F8A78-2F0A-4249-B684-5FE7C8F1AA34}" type="sibTrans" cxnId="{0BF1FB0F-3386-4B6F-91D2-3B4655013714}">
      <dgm:prSet/>
      <dgm:spPr/>
      <dgm:t>
        <a:bodyPr/>
        <a:lstStyle/>
        <a:p>
          <a:endParaRPr lang="es-PA"/>
        </a:p>
      </dgm:t>
    </dgm:pt>
    <dgm:pt modelId="{F8496B02-9F8B-4325-ADC4-2335378A0C81}" type="pres">
      <dgm:prSet presAssocID="{DB6FA649-B06D-4A26-8DB6-129531A751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A6BA92A6-E2D4-459F-85B1-47D5EB250952}" type="pres">
      <dgm:prSet presAssocID="{9D442660-C947-4181-A5A6-77D85EDE4057}" presName="composite" presStyleCnt="0"/>
      <dgm:spPr/>
    </dgm:pt>
    <dgm:pt modelId="{62B21758-4C72-4F78-8300-02B387000186}" type="pres">
      <dgm:prSet presAssocID="{9D442660-C947-4181-A5A6-77D85EDE405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ABA515D-240C-4016-886F-7F37C6391348}" type="pres">
      <dgm:prSet presAssocID="{9D442660-C947-4181-A5A6-77D85EDE405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3BF09ED-4965-4EEB-AC97-600F4078BA9A}" type="pres">
      <dgm:prSet presAssocID="{16F0395D-9CF9-4E43-AAEA-B3BD0540FD1B}" presName="sp" presStyleCnt="0"/>
      <dgm:spPr/>
    </dgm:pt>
    <dgm:pt modelId="{F9A141F7-4EFF-4AF9-96D7-B9AA48FED8FC}" type="pres">
      <dgm:prSet presAssocID="{11F1E26A-039A-4A23-8954-97C3B9B6BC8D}" presName="composite" presStyleCnt="0"/>
      <dgm:spPr/>
    </dgm:pt>
    <dgm:pt modelId="{A5D5D5F7-26B0-4AC3-8E9A-7169146376E0}" type="pres">
      <dgm:prSet presAssocID="{11F1E26A-039A-4A23-8954-97C3B9B6BC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EB16870-0A2F-4895-9CFC-DA98D731F5FB}" type="pres">
      <dgm:prSet presAssocID="{11F1E26A-039A-4A23-8954-97C3B9B6BC8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E133801-E7CA-4292-B18A-D2E293158A4E}" type="pres">
      <dgm:prSet presAssocID="{838A9B7C-8623-44A4-BD5F-A3A4CEA4F9BF}" presName="sp" presStyleCnt="0"/>
      <dgm:spPr/>
    </dgm:pt>
    <dgm:pt modelId="{FC1B1B21-4E9E-456A-B5E0-C08B9F6AC46A}" type="pres">
      <dgm:prSet presAssocID="{BE3101D2-C1CC-4F5D-A662-8DB12ECFF4E2}" presName="composite" presStyleCnt="0"/>
      <dgm:spPr/>
    </dgm:pt>
    <dgm:pt modelId="{9C42D97B-266D-48C6-9BA0-F18372E2AD1E}" type="pres">
      <dgm:prSet presAssocID="{BE3101D2-C1CC-4F5D-A662-8DB12ECFF4E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4111EEC-91F3-4911-B0B7-1F49AA40EF18}" type="pres">
      <dgm:prSet presAssocID="{BE3101D2-C1CC-4F5D-A662-8DB12ECFF4E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31D35A1-C9BF-46F6-B7F2-584180AA4B51}" type="pres">
      <dgm:prSet presAssocID="{8037A400-D96D-46CF-8209-FBECAF980185}" presName="sp" presStyleCnt="0"/>
      <dgm:spPr/>
    </dgm:pt>
    <dgm:pt modelId="{35B14B8E-40CB-4CE7-9E6A-201DFB20B522}" type="pres">
      <dgm:prSet presAssocID="{1E556BD2-10EB-4ECC-83D7-7C521E3564CF}" presName="composite" presStyleCnt="0"/>
      <dgm:spPr/>
    </dgm:pt>
    <dgm:pt modelId="{CBBD1E83-4A4C-47B1-AD0E-52BCBFC21BD4}" type="pres">
      <dgm:prSet presAssocID="{1E556BD2-10EB-4ECC-83D7-7C521E3564C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3D46E81-D466-44CD-B463-5048F4563406}" type="pres">
      <dgm:prSet presAssocID="{1E556BD2-10EB-4ECC-83D7-7C521E3564C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1B5FAF9-DF3B-43E5-95C0-4949E0F02155}" type="pres">
      <dgm:prSet presAssocID="{43514AA3-4F6C-4AAD-9D42-578F8CB25340}" presName="sp" presStyleCnt="0"/>
      <dgm:spPr/>
    </dgm:pt>
    <dgm:pt modelId="{B2DCE124-B1E2-40B3-9AE4-E49B7A2FD18F}" type="pres">
      <dgm:prSet presAssocID="{D985E152-F044-46BF-BB87-BA9C6AE88608}" presName="composite" presStyleCnt="0"/>
      <dgm:spPr/>
    </dgm:pt>
    <dgm:pt modelId="{C126E56B-C473-4162-865D-AB096A88B3F4}" type="pres">
      <dgm:prSet presAssocID="{D985E152-F044-46BF-BB87-BA9C6AE8860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65100B5-4D16-4697-A955-1CAD4FAF0C22}" type="pres">
      <dgm:prSet presAssocID="{D985E152-F044-46BF-BB87-BA9C6AE8860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11C36FBF-33BF-44B7-A363-57EC7428650A}" type="presOf" srcId="{9D442660-C947-4181-A5A6-77D85EDE4057}" destId="{62B21758-4C72-4F78-8300-02B387000186}" srcOrd="0" destOrd="0" presId="urn:microsoft.com/office/officeart/2005/8/layout/chevron2"/>
    <dgm:cxn modelId="{7D88B2AD-E199-4E59-8461-BB455D9592F9}" srcId="{DB6FA649-B06D-4A26-8DB6-129531A751CD}" destId="{BE3101D2-C1CC-4F5D-A662-8DB12ECFF4E2}" srcOrd="2" destOrd="0" parTransId="{1DC17EE5-E85F-4C5D-9EA9-6D0166C054E6}" sibTransId="{8037A400-D96D-46CF-8209-FBECAF980185}"/>
    <dgm:cxn modelId="{46C0E3A6-51F4-4070-BB37-2C6EC4ADA45D}" type="presOf" srcId="{DB6FA649-B06D-4A26-8DB6-129531A751CD}" destId="{F8496B02-9F8B-4325-ADC4-2335378A0C81}" srcOrd="0" destOrd="0" presId="urn:microsoft.com/office/officeart/2005/8/layout/chevron2"/>
    <dgm:cxn modelId="{EC6A9721-FFE5-4D6A-BEF9-F77462113858}" srcId="{9D442660-C947-4181-A5A6-77D85EDE4057}" destId="{A9748EC0-205F-49FC-A756-2137B0AB888A}" srcOrd="0" destOrd="0" parTransId="{04A7064A-B57A-4E1B-849A-7B936CDCED96}" sibTransId="{1842E115-0CC4-4810-85D9-08634BECD425}"/>
    <dgm:cxn modelId="{BCB150C0-2809-40DF-883D-EE1424EA0D6D}" srcId="{DB6FA649-B06D-4A26-8DB6-129531A751CD}" destId="{1E556BD2-10EB-4ECC-83D7-7C521E3564CF}" srcOrd="3" destOrd="0" parTransId="{0ACB0876-FFFC-4C10-A7D1-E1765993A487}" sibTransId="{43514AA3-4F6C-4AAD-9D42-578F8CB25340}"/>
    <dgm:cxn modelId="{1C8F569D-1A16-4748-B512-EB1950F13F13}" type="presOf" srcId="{36DBC2F3-D5FA-41C5-AD1F-448C028A28FC}" destId="{E4111EEC-91F3-4911-B0B7-1F49AA40EF18}" srcOrd="0" destOrd="0" presId="urn:microsoft.com/office/officeart/2005/8/layout/chevron2"/>
    <dgm:cxn modelId="{37AF69A4-6909-491F-A776-8BFEC610AEE9}" type="presOf" srcId="{ABEC3778-8ED2-4EC0-BC6D-C0E08219B036}" destId="{43D46E81-D466-44CD-B463-5048F4563406}" srcOrd="0" destOrd="1" presId="urn:microsoft.com/office/officeart/2005/8/layout/chevron2"/>
    <dgm:cxn modelId="{F14622CD-ADF3-4511-B0E1-9DC1B3A74706}" srcId="{1E556BD2-10EB-4ECC-83D7-7C521E3564CF}" destId="{ABEC3778-8ED2-4EC0-BC6D-C0E08219B036}" srcOrd="1" destOrd="0" parTransId="{074C6D9D-1AF7-4613-B9CF-2D2B3A3563C1}" sibTransId="{E9561634-D07C-4031-AF98-0AB8DCBC751C}"/>
    <dgm:cxn modelId="{2AAA76AA-3585-405C-BA0D-476BC7F79089}" type="presOf" srcId="{11F1E26A-039A-4A23-8954-97C3B9B6BC8D}" destId="{A5D5D5F7-26B0-4AC3-8E9A-7169146376E0}" srcOrd="0" destOrd="0" presId="urn:microsoft.com/office/officeart/2005/8/layout/chevron2"/>
    <dgm:cxn modelId="{0BF1FB0F-3386-4B6F-91D2-3B4655013714}" srcId="{1E556BD2-10EB-4ECC-83D7-7C521E3564CF}" destId="{E4D5E880-09AC-4D7F-BC17-208570402575}" srcOrd="0" destOrd="0" parTransId="{67485F3D-5C95-46E3-AE75-A5CD78E4EB52}" sibTransId="{A18F8A78-2F0A-4249-B684-5FE7C8F1AA34}"/>
    <dgm:cxn modelId="{98A243CC-73C8-425C-86C2-139C3975C513}" type="presOf" srcId="{8A740BCD-2622-4797-A83B-FECD31480BD6}" destId="{C65100B5-4D16-4697-A955-1CAD4FAF0C22}" srcOrd="0" destOrd="0" presId="urn:microsoft.com/office/officeart/2005/8/layout/chevron2"/>
    <dgm:cxn modelId="{12BDF7E3-0056-446D-957F-19CD414DFAA4}" type="presOf" srcId="{BE3101D2-C1CC-4F5D-A662-8DB12ECFF4E2}" destId="{9C42D97B-266D-48C6-9BA0-F18372E2AD1E}" srcOrd="0" destOrd="0" presId="urn:microsoft.com/office/officeart/2005/8/layout/chevron2"/>
    <dgm:cxn modelId="{6D3C360E-3280-4BDE-98B8-77CB6AC195C0}" srcId="{DB6FA649-B06D-4A26-8DB6-129531A751CD}" destId="{9D442660-C947-4181-A5A6-77D85EDE4057}" srcOrd="0" destOrd="0" parTransId="{01C0DC1F-4E61-49C8-86D8-1D0E82FBEA49}" sibTransId="{16F0395D-9CF9-4E43-AAEA-B3BD0540FD1B}"/>
    <dgm:cxn modelId="{1B3E6459-E281-47E4-8EA3-84E3F54367FE}" srcId="{D985E152-F044-46BF-BB87-BA9C6AE88608}" destId="{8A740BCD-2622-4797-A83B-FECD31480BD6}" srcOrd="0" destOrd="0" parTransId="{1E607FF7-77F5-4160-87B0-58E1CCCC754A}" sibTransId="{DF1A8738-7B7E-4CF9-B9D9-C1DEA2D8F7A3}"/>
    <dgm:cxn modelId="{757A70D1-C0BF-4008-8389-949FA1EE9D05}" srcId="{11F1E26A-039A-4A23-8954-97C3B9B6BC8D}" destId="{0B0EC3AD-710C-4E2E-9808-8CD37CF7B1CC}" srcOrd="0" destOrd="0" parTransId="{465F9274-6622-40F7-9288-8382EEC4C56A}" sibTransId="{C3992894-F384-43AA-8167-88B20C627FD1}"/>
    <dgm:cxn modelId="{E1F30682-F8A5-4B45-80FB-C97C7046EF09}" type="presOf" srcId="{A9748EC0-205F-49FC-A756-2137B0AB888A}" destId="{6ABA515D-240C-4016-886F-7F37C6391348}" srcOrd="0" destOrd="0" presId="urn:microsoft.com/office/officeart/2005/8/layout/chevron2"/>
    <dgm:cxn modelId="{7F06ED92-74E5-4B3E-9613-BCC21AEA19CB}" srcId="{DB6FA649-B06D-4A26-8DB6-129531A751CD}" destId="{11F1E26A-039A-4A23-8954-97C3B9B6BC8D}" srcOrd="1" destOrd="0" parTransId="{97C34FD3-C8DE-448E-90E8-6232A476301C}" sibTransId="{838A9B7C-8623-44A4-BD5F-A3A4CEA4F9BF}"/>
    <dgm:cxn modelId="{9073ADA6-C69A-4F17-B3B1-B21417D59086}" srcId="{BE3101D2-C1CC-4F5D-A662-8DB12ECFF4E2}" destId="{36DBC2F3-D5FA-41C5-AD1F-448C028A28FC}" srcOrd="0" destOrd="0" parTransId="{4B21319C-214C-44E6-BE65-E640D02DC8E1}" sibTransId="{D235F93B-CB52-4D98-BA72-7E58581C7D56}"/>
    <dgm:cxn modelId="{10CF01E6-83B3-4B57-A5B7-1B06218C3BBE}" srcId="{1E556BD2-10EB-4ECC-83D7-7C521E3564CF}" destId="{BF989ADD-C095-4A72-BE38-A9A97EFA9F63}" srcOrd="2" destOrd="0" parTransId="{4C8249FB-D9D3-4EED-AC06-3EC077C6A7C9}" sibTransId="{D5580206-1EF6-40D0-802E-8F52D0C8D830}"/>
    <dgm:cxn modelId="{D255F934-9C22-4099-BB6A-3259F49F96BB}" type="presOf" srcId="{E4D5E880-09AC-4D7F-BC17-208570402575}" destId="{43D46E81-D466-44CD-B463-5048F4563406}" srcOrd="0" destOrd="0" presId="urn:microsoft.com/office/officeart/2005/8/layout/chevron2"/>
    <dgm:cxn modelId="{28AC7398-109B-4FA4-8061-792D08282047}" srcId="{DB6FA649-B06D-4A26-8DB6-129531A751CD}" destId="{D985E152-F044-46BF-BB87-BA9C6AE88608}" srcOrd="4" destOrd="0" parTransId="{07C190DA-8239-46E2-B33F-3A8DB28DEFFB}" sibTransId="{0C44F513-3086-4A26-A20B-DB3FFB994618}"/>
    <dgm:cxn modelId="{E2E1AABF-14A0-4D0F-8227-A86D76B3B8FD}" type="presOf" srcId="{0B0EC3AD-710C-4E2E-9808-8CD37CF7B1CC}" destId="{EEB16870-0A2F-4895-9CFC-DA98D731F5FB}" srcOrd="0" destOrd="0" presId="urn:microsoft.com/office/officeart/2005/8/layout/chevron2"/>
    <dgm:cxn modelId="{0C019537-565F-46A9-A3CC-D55CAD2C1D44}" type="presOf" srcId="{BF989ADD-C095-4A72-BE38-A9A97EFA9F63}" destId="{43D46E81-D466-44CD-B463-5048F4563406}" srcOrd="0" destOrd="2" presId="urn:microsoft.com/office/officeart/2005/8/layout/chevron2"/>
    <dgm:cxn modelId="{79D15BE0-864C-4575-AEA3-06CF467103BF}" type="presOf" srcId="{D985E152-F044-46BF-BB87-BA9C6AE88608}" destId="{C126E56B-C473-4162-865D-AB096A88B3F4}" srcOrd="0" destOrd="0" presId="urn:microsoft.com/office/officeart/2005/8/layout/chevron2"/>
    <dgm:cxn modelId="{2C4F98BA-F94A-493A-B267-E7978AA1D130}" type="presOf" srcId="{1E556BD2-10EB-4ECC-83D7-7C521E3564CF}" destId="{CBBD1E83-4A4C-47B1-AD0E-52BCBFC21BD4}" srcOrd="0" destOrd="0" presId="urn:microsoft.com/office/officeart/2005/8/layout/chevron2"/>
    <dgm:cxn modelId="{2DB843F1-1433-4CE7-80FF-7911C80007A3}" type="presParOf" srcId="{F8496B02-9F8B-4325-ADC4-2335378A0C81}" destId="{A6BA92A6-E2D4-459F-85B1-47D5EB250952}" srcOrd="0" destOrd="0" presId="urn:microsoft.com/office/officeart/2005/8/layout/chevron2"/>
    <dgm:cxn modelId="{46B1652D-5ECE-4075-B4A0-A2EEEAD6E88C}" type="presParOf" srcId="{A6BA92A6-E2D4-459F-85B1-47D5EB250952}" destId="{62B21758-4C72-4F78-8300-02B387000186}" srcOrd="0" destOrd="0" presId="urn:microsoft.com/office/officeart/2005/8/layout/chevron2"/>
    <dgm:cxn modelId="{0C16089C-3C58-4A06-9390-50F29F1E1EF0}" type="presParOf" srcId="{A6BA92A6-E2D4-459F-85B1-47D5EB250952}" destId="{6ABA515D-240C-4016-886F-7F37C6391348}" srcOrd="1" destOrd="0" presId="urn:microsoft.com/office/officeart/2005/8/layout/chevron2"/>
    <dgm:cxn modelId="{83AFB04E-9B15-46AB-AA26-4CEC0F612537}" type="presParOf" srcId="{F8496B02-9F8B-4325-ADC4-2335378A0C81}" destId="{D3BF09ED-4965-4EEB-AC97-600F4078BA9A}" srcOrd="1" destOrd="0" presId="urn:microsoft.com/office/officeart/2005/8/layout/chevron2"/>
    <dgm:cxn modelId="{2249F713-3B70-4186-A09B-6D29BC29E626}" type="presParOf" srcId="{F8496B02-9F8B-4325-ADC4-2335378A0C81}" destId="{F9A141F7-4EFF-4AF9-96D7-B9AA48FED8FC}" srcOrd="2" destOrd="0" presId="urn:microsoft.com/office/officeart/2005/8/layout/chevron2"/>
    <dgm:cxn modelId="{4C4DF610-EF2D-400F-8373-7A1E5A0956F8}" type="presParOf" srcId="{F9A141F7-4EFF-4AF9-96D7-B9AA48FED8FC}" destId="{A5D5D5F7-26B0-4AC3-8E9A-7169146376E0}" srcOrd="0" destOrd="0" presId="urn:microsoft.com/office/officeart/2005/8/layout/chevron2"/>
    <dgm:cxn modelId="{0BC8A993-77E4-4BC9-B366-4EA65CE0CF63}" type="presParOf" srcId="{F9A141F7-4EFF-4AF9-96D7-B9AA48FED8FC}" destId="{EEB16870-0A2F-4895-9CFC-DA98D731F5FB}" srcOrd="1" destOrd="0" presId="urn:microsoft.com/office/officeart/2005/8/layout/chevron2"/>
    <dgm:cxn modelId="{63B4C0DD-64D1-4EAA-998B-E9459B198F9E}" type="presParOf" srcId="{F8496B02-9F8B-4325-ADC4-2335378A0C81}" destId="{DE133801-E7CA-4292-B18A-D2E293158A4E}" srcOrd="3" destOrd="0" presId="urn:microsoft.com/office/officeart/2005/8/layout/chevron2"/>
    <dgm:cxn modelId="{FC124D4C-5730-441D-98C6-1904703B792C}" type="presParOf" srcId="{F8496B02-9F8B-4325-ADC4-2335378A0C81}" destId="{FC1B1B21-4E9E-456A-B5E0-C08B9F6AC46A}" srcOrd="4" destOrd="0" presId="urn:microsoft.com/office/officeart/2005/8/layout/chevron2"/>
    <dgm:cxn modelId="{5FCAE317-3D50-424B-A43D-7D74784A4FDD}" type="presParOf" srcId="{FC1B1B21-4E9E-456A-B5E0-C08B9F6AC46A}" destId="{9C42D97B-266D-48C6-9BA0-F18372E2AD1E}" srcOrd="0" destOrd="0" presId="urn:microsoft.com/office/officeart/2005/8/layout/chevron2"/>
    <dgm:cxn modelId="{65252402-F066-4EE2-B419-7E09FB0D2E0F}" type="presParOf" srcId="{FC1B1B21-4E9E-456A-B5E0-C08B9F6AC46A}" destId="{E4111EEC-91F3-4911-B0B7-1F49AA40EF18}" srcOrd="1" destOrd="0" presId="urn:microsoft.com/office/officeart/2005/8/layout/chevron2"/>
    <dgm:cxn modelId="{65AD6A25-68A0-49D1-986C-C34ECC7FEFCD}" type="presParOf" srcId="{F8496B02-9F8B-4325-ADC4-2335378A0C81}" destId="{131D35A1-C9BF-46F6-B7F2-584180AA4B51}" srcOrd="5" destOrd="0" presId="urn:microsoft.com/office/officeart/2005/8/layout/chevron2"/>
    <dgm:cxn modelId="{9DFB8D6F-3E2F-48B2-AEF0-CD1B6589FB6D}" type="presParOf" srcId="{F8496B02-9F8B-4325-ADC4-2335378A0C81}" destId="{35B14B8E-40CB-4CE7-9E6A-201DFB20B522}" srcOrd="6" destOrd="0" presId="urn:microsoft.com/office/officeart/2005/8/layout/chevron2"/>
    <dgm:cxn modelId="{D4CDE05C-3CF8-4F63-9490-83FC9D48622A}" type="presParOf" srcId="{35B14B8E-40CB-4CE7-9E6A-201DFB20B522}" destId="{CBBD1E83-4A4C-47B1-AD0E-52BCBFC21BD4}" srcOrd="0" destOrd="0" presId="urn:microsoft.com/office/officeart/2005/8/layout/chevron2"/>
    <dgm:cxn modelId="{7832352A-51EC-4576-8BC3-FE07C9D53C8A}" type="presParOf" srcId="{35B14B8E-40CB-4CE7-9E6A-201DFB20B522}" destId="{43D46E81-D466-44CD-B463-5048F4563406}" srcOrd="1" destOrd="0" presId="urn:microsoft.com/office/officeart/2005/8/layout/chevron2"/>
    <dgm:cxn modelId="{1C701E02-E932-49D7-8225-66FB85D8A4D7}" type="presParOf" srcId="{F8496B02-9F8B-4325-ADC4-2335378A0C81}" destId="{B1B5FAF9-DF3B-43E5-95C0-4949E0F02155}" srcOrd="7" destOrd="0" presId="urn:microsoft.com/office/officeart/2005/8/layout/chevron2"/>
    <dgm:cxn modelId="{ADBFE69B-C631-4621-A50D-C4A92CE5F985}" type="presParOf" srcId="{F8496B02-9F8B-4325-ADC4-2335378A0C81}" destId="{B2DCE124-B1E2-40B3-9AE4-E49B7A2FD18F}" srcOrd="8" destOrd="0" presId="urn:microsoft.com/office/officeart/2005/8/layout/chevron2"/>
    <dgm:cxn modelId="{C76F9621-93A5-4EFA-AAC6-0AA178FC2C8D}" type="presParOf" srcId="{B2DCE124-B1E2-40B3-9AE4-E49B7A2FD18F}" destId="{C126E56B-C473-4162-865D-AB096A88B3F4}" srcOrd="0" destOrd="0" presId="urn:microsoft.com/office/officeart/2005/8/layout/chevron2"/>
    <dgm:cxn modelId="{1928F3E0-ABB7-48F7-89A9-A791F21F4AF8}" type="presParOf" srcId="{B2DCE124-B1E2-40B3-9AE4-E49B7A2FD18F}" destId="{C65100B5-4D16-4697-A955-1CAD4FAF0C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21758-4C72-4F78-8300-02B387000186}">
      <dsp:nvSpPr>
        <dsp:cNvPr id="0" name=""/>
        <dsp:cNvSpPr/>
      </dsp:nvSpPr>
      <dsp:spPr>
        <a:xfrm rot="5400000">
          <a:off x="-175651" y="180735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 dirty="0"/>
        </a:p>
      </dsp:txBody>
      <dsp:txXfrm rot="-5400000">
        <a:off x="1" y="414935"/>
        <a:ext cx="819704" cy="351303"/>
      </dsp:txXfrm>
    </dsp:sp>
    <dsp:sp modelId="{6ABA515D-240C-4016-886F-7F37C6391348}">
      <dsp:nvSpPr>
        <dsp:cNvPr id="0" name=""/>
        <dsp:cNvSpPr/>
      </dsp:nvSpPr>
      <dsp:spPr>
        <a:xfrm rot="5400000">
          <a:off x="3881703" y="-3056913"/>
          <a:ext cx="761154" cy="6885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smtClean="0"/>
            <a:t>Promoción</a:t>
          </a:r>
          <a:endParaRPr lang="es-PA" sz="2800" kern="1200" dirty="0"/>
        </a:p>
      </dsp:txBody>
      <dsp:txXfrm rot="-5400000">
        <a:off x="819705" y="42241"/>
        <a:ext cx="6847995" cy="686842"/>
      </dsp:txXfrm>
    </dsp:sp>
    <dsp:sp modelId="{A5D5D5F7-26B0-4AC3-8E9A-7169146376E0}">
      <dsp:nvSpPr>
        <dsp:cNvPr id="0" name=""/>
        <dsp:cNvSpPr/>
      </dsp:nvSpPr>
      <dsp:spPr>
        <a:xfrm rot="5400000">
          <a:off x="-175651" y="1235591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 dirty="0"/>
        </a:p>
      </dsp:txBody>
      <dsp:txXfrm rot="-5400000">
        <a:off x="1" y="1469791"/>
        <a:ext cx="819704" cy="351303"/>
      </dsp:txXfrm>
    </dsp:sp>
    <dsp:sp modelId="{EEB16870-0A2F-4895-9CFC-DA98D731F5FB}">
      <dsp:nvSpPr>
        <dsp:cNvPr id="0" name=""/>
        <dsp:cNvSpPr/>
      </dsp:nvSpPr>
      <dsp:spPr>
        <a:xfrm rot="5400000">
          <a:off x="3881703" y="-2002057"/>
          <a:ext cx="761154" cy="6885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smtClean="0"/>
            <a:t>Prevención</a:t>
          </a:r>
          <a:endParaRPr lang="es-PA" sz="2800" kern="1200" dirty="0"/>
        </a:p>
      </dsp:txBody>
      <dsp:txXfrm rot="-5400000">
        <a:off x="819705" y="1097097"/>
        <a:ext cx="6847995" cy="686842"/>
      </dsp:txXfrm>
    </dsp:sp>
    <dsp:sp modelId="{9C42D97B-266D-48C6-9BA0-F18372E2AD1E}">
      <dsp:nvSpPr>
        <dsp:cNvPr id="0" name=""/>
        <dsp:cNvSpPr/>
      </dsp:nvSpPr>
      <dsp:spPr>
        <a:xfrm rot="5400000">
          <a:off x="-175651" y="2290447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 dirty="0"/>
        </a:p>
      </dsp:txBody>
      <dsp:txXfrm rot="-5400000">
        <a:off x="1" y="2524647"/>
        <a:ext cx="819704" cy="351303"/>
      </dsp:txXfrm>
    </dsp:sp>
    <dsp:sp modelId="{E4111EEC-91F3-4911-B0B7-1F49AA40EF18}">
      <dsp:nvSpPr>
        <dsp:cNvPr id="0" name=""/>
        <dsp:cNvSpPr/>
      </dsp:nvSpPr>
      <dsp:spPr>
        <a:xfrm rot="5400000">
          <a:off x="3881703" y="-947201"/>
          <a:ext cx="761154" cy="6885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smtClean="0"/>
            <a:t>Diagnóstico Precoz y Tratamiento oportuno</a:t>
          </a:r>
          <a:endParaRPr lang="es-PA" sz="2800" kern="1200" dirty="0"/>
        </a:p>
      </dsp:txBody>
      <dsp:txXfrm rot="-5400000">
        <a:off x="819705" y="2151953"/>
        <a:ext cx="6847995" cy="686842"/>
      </dsp:txXfrm>
    </dsp:sp>
    <dsp:sp modelId="{CBBD1E83-4A4C-47B1-AD0E-52BCBFC21BD4}">
      <dsp:nvSpPr>
        <dsp:cNvPr id="0" name=""/>
        <dsp:cNvSpPr/>
      </dsp:nvSpPr>
      <dsp:spPr>
        <a:xfrm rot="5400000">
          <a:off x="-175651" y="3345303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/>
        </a:p>
      </dsp:txBody>
      <dsp:txXfrm rot="-5400000">
        <a:off x="1" y="3579503"/>
        <a:ext cx="819704" cy="351303"/>
      </dsp:txXfrm>
    </dsp:sp>
    <dsp:sp modelId="{43D46E81-D466-44CD-B463-5048F4563406}">
      <dsp:nvSpPr>
        <dsp:cNvPr id="0" name=""/>
        <dsp:cNvSpPr/>
      </dsp:nvSpPr>
      <dsp:spPr>
        <a:xfrm rot="5400000">
          <a:off x="3881703" y="107654"/>
          <a:ext cx="761154" cy="6885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smtClean="0"/>
            <a:t>Limitación del Daño</a:t>
          </a:r>
          <a:endParaRPr lang="es-PA" sz="28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100" kern="1200" dirty="0"/>
        </a:p>
      </dsp:txBody>
      <dsp:txXfrm rot="-5400000">
        <a:off x="819705" y="3206808"/>
        <a:ext cx="6847995" cy="686842"/>
      </dsp:txXfrm>
    </dsp:sp>
    <dsp:sp modelId="{C126E56B-C473-4162-865D-AB096A88B3F4}">
      <dsp:nvSpPr>
        <dsp:cNvPr id="0" name=""/>
        <dsp:cNvSpPr/>
      </dsp:nvSpPr>
      <dsp:spPr>
        <a:xfrm rot="5400000">
          <a:off x="-175651" y="4400159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/>
        </a:p>
      </dsp:txBody>
      <dsp:txXfrm rot="-5400000">
        <a:off x="1" y="4634359"/>
        <a:ext cx="819704" cy="351303"/>
      </dsp:txXfrm>
    </dsp:sp>
    <dsp:sp modelId="{C65100B5-4D16-4697-A955-1CAD4FAF0C22}">
      <dsp:nvSpPr>
        <dsp:cNvPr id="0" name=""/>
        <dsp:cNvSpPr/>
      </dsp:nvSpPr>
      <dsp:spPr>
        <a:xfrm rot="5400000">
          <a:off x="3881703" y="1162510"/>
          <a:ext cx="761154" cy="6885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smtClean="0"/>
            <a:t>Rehabilitación</a:t>
          </a:r>
          <a:endParaRPr lang="es-PA" sz="4500" kern="1200" dirty="0"/>
        </a:p>
      </dsp:txBody>
      <dsp:txXfrm rot="-5400000">
        <a:off x="819705" y="4261664"/>
        <a:ext cx="6847995" cy="68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0A8F1-FC9D-4F29-80FD-3C7C18D1F56D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5E1FC-9F72-4426-BB9B-2A4490EE10A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742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Estos son los documentos normativos.  El de</a:t>
            </a:r>
            <a:r>
              <a:rPr lang="es-PA" baseline="0" dirty="0" smtClean="0"/>
              <a:t> 2005 ha sido recientemente revisado.  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1499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Formulario</a:t>
            </a:r>
            <a:r>
              <a:rPr lang="es-PA" baseline="0" dirty="0" smtClean="0"/>
              <a:t> anterior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9156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Nuevo formulario de sospecha</a:t>
            </a:r>
            <a:r>
              <a:rPr lang="es-PA" baseline="0" dirty="0" smtClean="0"/>
              <a:t> de violencia.  En las próximas diapositivas aparece dividido en 3 partes para su mejor visualización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5249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Formulario nuevo primera</a:t>
            </a:r>
            <a:r>
              <a:rPr lang="es-PA" baseline="0" dirty="0" smtClean="0"/>
              <a:t> parte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607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Formulario</a:t>
            </a:r>
            <a:r>
              <a:rPr lang="es-PA" baseline="0" dirty="0" smtClean="0"/>
              <a:t> nuevo segunda parte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241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Formulario nuevo tercera parte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7877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Acompañamiento</a:t>
            </a:r>
            <a:r>
              <a:rPr lang="es-PA" baseline="0" dirty="0" smtClean="0"/>
              <a:t> y protección requieren coordinación con servicios disponibles (</a:t>
            </a:r>
            <a:r>
              <a:rPr lang="es-PA" baseline="0" dirty="0" err="1" smtClean="0"/>
              <a:t>ejm</a:t>
            </a:r>
            <a:r>
              <a:rPr lang="es-PA" baseline="0" dirty="0" smtClean="0"/>
              <a:t>:  CINAMU- Centros del instituto Nacional de la Mujer)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22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DDHH son derechos humanos</a:t>
            </a:r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E1FC-9F72-4426-BB9B-2A4490EE10A4}" type="slidenum">
              <a:rPr lang="es-PA" smtClean="0"/>
              <a:t>24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94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0E04D7-C926-4E19-A97D-68FACE5BDD65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9AABDF-7030-4637-8022-DAF3B4D5A2F6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95080"/>
            <a:ext cx="7772400" cy="1470025"/>
          </a:xfrm>
        </p:spPr>
        <p:txBody>
          <a:bodyPr>
            <a:noAutofit/>
          </a:bodyPr>
          <a:lstStyle/>
          <a:p>
            <a:r>
              <a:rPr lang="es-PA" sz="4400" b="1" i="1" dirty="0"/>
              <a:t>Novedades en el abordaje de la violencia en Panamá</a:t>
            </a:r>
            <a:endParaRPr lang="es-PA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560" y="4772744"/>
            <a:ext cx="6400800" cy="1752600"/>
          </a:xfrm>
        </p:spPr>
        <p:txBody>
          <a:bodyPr/>
          <a:lstStyle/>
          <a:p>
            <a:r>
              <a:rPr lang="es-PA" dirty="0" smtClean="0"/>
              <a:t>Dr. Ricardo </a:t>
            </a:r>
            <a:r>
              <a:rPr lang="es-PA" dirty="0" err="1" smtClean="0"/>
              <a:t>Goti</a:t>
            </a:r>
            <a:r>
              <a:rPr lang="es-PA" dirty="0" smtClean="0"/>
              <a:t> Valdés</a:t>
            </a:r>
          </a:p>
          <a:p>
            <a:r>
              <a:rPr lang="es-PA" dirty="0" smtClean="0"/>
              <a:t>Médico Psiquiatra </a:t>
            </a:r>
          </a:p>
          <a:p>
            <a:r>
              <a:rPr lang="es-PA" dirty="0" smtClean="0"/>
              <a:t>2018</a:t>
            </a:r>
          </a:p>
          <a:p>
            <a:endParaRPr lang="es-PA" dirty="0"/>
          </a:p>
        </p:txBody>
      </p:sp>
      <p:pic>
        <p:nvPicPr>
          <p:cNvPr id="1026" name="Picture 2" descr="Resultado de imagen para congreso multidisciplinario Internacional de tabaquismo y enfermedades no transmisib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"/>
          <a:stretch/>
        </p:blipFill>
        <p:spPr bwMode="auto">
          <a:xfrm>
            <a:off x="1966740" y="-5706"/>
            <a:ext cx="2905125" cy="25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0024" y="-36676"/>
            <a:ext cx="32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/>
              <a:t>II</a:t>
            </a:r>
            <a:endParaRPr lang="es-P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79576" y="2519318"/>
            <a:ext cx="3768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 b="1" dirty="0">
                <a:latin typeface="Arial" pitchFamily="34" charset="0"/>
                <a:cs typeface="Arial" pitchFamily="34" charset="0"/>
              </a:rPr>
              <a:t>El tabaco rompe corazones.  Elije salud, no tabaco.</a:t>
            </a:r>
            <a:endParaRPr lang="es-PA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Atención en salud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71390"/>
            <a:ext cx="8229600" cy="4525963"/>
          </a:xfrm>
        </p:spPr>
        <p:txBody>
          <a:bodyPr>
            <a:noAutofit/>
          </a:bodyPr>
          <a:lstStyle/>
          <a:p>
            <a:r>
              <a:rPr lang="es-PA" sz="3600" b="1" dirty="0"/>
              <a:t>Demanda espontánea</a:t>
            </a:r>
          </a:p>
          <a:p>
            <a:r>
              <a:rPr lang="es-PA" sz="3600" b="1" dirty="0"/>
              <a:t>Referencia del: </a:t>
            </a:r>
          </a:p>
          <a:p>
            <a:pPr lvl="1"/>
            <a:r>
              <a:rPr lang="es-PA" sz="2400" b="1" dirty="0"/>
              <a:t>S</a:t>
            </a:r>
            <a:r>
              <a:rPr lang="es-PA" sz="2400" b="1" dirty="0"/>
              <a:t>istema Penal Acusatorio</a:t>
            </a:r>
          </a:p>
          <a:p>
            <a:pPr lvl="2"/>
            <a:r>
              <a:rPr lang="es-PA" sz="2400" b="1" dirty="0"/>
              <a:t>Órgano judicial</a:t>
            </a:r>
          </a:p>
          <a:p>
            <a:pPr lvl="2"/>
            <a:r>
              <a:rPr lang="es-PA" sz="2400" b="1" dirty="0"/>
              <a:t>Ministerio Público</a:t>
            </a:r>
          </a:p>
          <a:p>
            <a:pPr lvl="1"/>
            <a:r>
              <a:rPr lang="es-PA" sz="2400" b="1" dirty="0"/>
              <a:t>SENNIAF</a:t>
            </a:r>
          </a:p>
          <a:p>
            <a:pPr lvl="1"/>
            <a:r>
              <a:rPr lang="es-PA" sz="2400" b="1" dirty="0"/>
              <a:t>MEDUCA</a:t>
            </a:r>
          </a:p>
          <a:p>
            <a:pPr lvl="1"/>
            <a:r>
              <a:rPr lang="es-PA" sz="2400" b="1" dirty="0"/>
              <a:t>Otros (iglesias, organizaciones comunitarias) </a:t>
            </a:r>
          </a:p>
          <a:p>
            <a:pPr lvl="1"/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28193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Funciones del equipo de salud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352" y="1600201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s-PA" sz="2800" dirty="0"/>
              <a:t>Identificación temprana de la víctima/sobreviviente  </a:t>
            </a:r>
          </a:p>
          <a:p>
            <a:r>
              <a:rPr lang="es-PA" sz="2800" dirty="0"/>
              <a:t>Evaluación  integral / diagnóstico</a:t>
            </a:r>
          </a:p>
          <a:p>
            <a:r>
              <a:rPr lang="es-PA" sz="2800" dirty="0"/>
              <a:t>Intervención en crisis</a:t>
            </a:r>
          </a:p>
          <a:p>
            <a:r>
              <a:rPr lang="es-PA" sz="2800" dirty="0"/>
              <a:t>Tratamiento médico, psicológico y social</a:t>
            </a:r>
          </a:p>
          <a:p>
            <a:r>
              <a:rPr lang="es-PA" sz="2800" dirty="0"/>
              <a:t>Realizar las referencias /</a:t>
            </a:r>
            <a:r>
              <a:rPr lang="es-PA" sz="2800" dirty="0" err="1"/>
              <a:t>contrarreferencias</a:t>
            </a:r>
            <a:r>
              <a:rPr lang="es-PA" sz="2800" dirty="0"/>
              <a:t> necesarias</a:t>
            </a:r>
          </a:p>
          <a:p>
            <a:r>
              <a:rPr lang="es-PA" sz="2800" dirty="0"/>
              <a:t>Registrar y notificar por medio del formulario de sospecha</a:t>
            </a:r>
          </a:p>
          <a:p>
            <a:endParaRPr lang="es-PA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485430" y="3215544"/>
            <a:ext cx="56478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Evitar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la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revictimización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60212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Médico General, Enfermera, Trabajador Social,  Psicólogo,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018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Indicadores de Posible Maltrato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99382"/>
            <a:ext cx="8229600" cy="4525963"/>
          </a:xfrm>
        </p:spPr>
        <p:txBody>
          <a:bodyPr/>
          <a:lstStyle/>
          <a:p>
            <a:r>
              <a:rPr lang="es-PA" b="1" dirty="0" smtClean="0"/>
              <a:t>Visitas recurrentes a servicios de salud por síntomas que no mejoran o por diferentes síntomas</a:t>
            </a:r>
          </a:p>
          <a:p>
            <a:r>
              <a:rPr lang="es-PA" b="1" dirty="0" smtClean="0"/>
              <a:t>Lesiones físicas que no concuerdan con el mecanismo descrito</a:t>
            </a:r>
          </a:p>
          <a:p>
            <a:r>
              <a:rPr lang="es-PA" b="1" dirty="0" smtClean="0"/>
              <a:t>Depresión, ansiedad, insomnio.</a:t>
            </a:r>
          </a:p>
          <a:p>
            <a:r>
              <a:rPr lang="es-PA" b="1" dirty="0" smtClean="0"/>
              <a:t>Cicatrices variadas</a:t>
            </a:r>
          </a:p>
          <a:p>
            <a:r>
              <a:rPr lang="es-PA" b="1" dirty="0" smtClean="0"/>
              <a:t>Consumo de sustancias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40365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Atención integral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7374"/>
            <a:ext cx="8229600" cy="4525963"/>
          </a:xfrm>
        </p:spPr>
        <p:txBody>
          <a:bodyPr/>
          <a:lstStyle/>
          <a:p>
            <a:r>
              <a:rPr lang="es-PA" b="1" dirty="0" smtClean="0"/>
              <a:t>Orientación</a:t>
            </a:r>
          </a:p>
          <a:p>
            <a:r>
              <a:rPr lang="es-PA" b="1" dirty="0" smtClean="0"/>
              <a:t>Asistencia biomédica, emocional, psicosocial y de sexología</a:t>
            </a:r>
          </a:p>
          <a:p>
            <a:r>
              <a:rPr lang="es-PA" b="1" dirty="0" smtClean="0"/>
              <a:t>Asesoría legal</a:t>
            </a:r>
          </a:p>
          <a:p>
            <a:r>
              <a:rPr lang="es-PA" b="1" dirty="0" smtClean="0"/>
              <a:t>Integración a grupos de víctimas o de ofensores(as)</a:t>
            </a:r>
          </a:p>
          <a:p>
            <a:r>
              <a:rPr lang="es-PA" b="1" dirty="0" smtClean="0"/>
              <a:t>Acompañamiento</a:t>
            </a:r>
          </a:p>
          <a:p>
            <a:r>
              <a:rPr lang="es-PA" b="1" dirty="0" smtClean="0"/>
              <a:t>Protección</a:t>
            </a:r>
            <a:endParaRPr lang="es-PA" b="1" dirty="0"/>
          </a:p>
        </p:txBody>
      </p:sp>
      <p:pic>
        <p:nvPicPr>
          <p:cNvPr id="12290" name="Picture 2" descr="Resultado de imagen para CINA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432396"/>
            <a:ext cx="5148064" cy="23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Evaluación de víctimas/sobrevivientes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99382"/>
            <a:ext cx="8229600" cy="4525963"/>
          </a:xfrm>
        </p:spPr>
        <p:txBody>
          <a:bodyPr>
            <a:noAutofit/>
          </a:bodyPr>
          <a:lstStyle/>
          <a:p>
            <a:r>
              <a:rPr lang="es-PA" dirty="0" smtClean="0"/>
              <a:t>Requiere privacidad</a:t>
            </a:r>
          </a:p>
          <a:p>
            <a:r>
              <a:rPr lang="es-PA" dirty="0" smtClean="0"/>
              <a:t>No debe atenderse simultáneamente a víctimas y ofensores(as)</a:t>
            </a:r>
          </a:p>
          <a:p>
            <a:r>
              <a:rPr lang="es-PA" dirty="0" smtClean="0"/>
              <a:t>Se pueden considerar otras fuentes de información</a:t>
            </a:r>
          </a:p>
          <a:p>
            <a:r>
              <a:rPr lang="es-PA" dirty="0" smtClean="0"/>
              <a:t>Considerar los diferentes tipos de violencia, etapas del ciclo, riesgos de letalidad</a:t>
            </a:r>
          </a:p>
          <a:p>
            <a:r>
              <a:rPr lang="es-PA" dirty="0" smtClean="0"/>
              <a:t>Incluye condición física, psicológica y social</a:t>
            </a:r>
          </a:p>
          <a:p>
            <a:r>
              <a:rPr lang="es-PA" dirty="0" smtClean="0"/>
              <a:t>Riesgo de suicidio/homicidio</a:t>
            </a:r>
          </a:p>
          <a:p>
            <a:r>
              <a:rPr lang="es-PA" dirty="0" smtClean="0"/>
              <a:t>Debe concluir en un diagnóstico y en definir si se requiere tratamiento intrahospitalario o ambulatorio 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59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sz="2800" b="1" dirty="0"/>
              <a:t>Toda lesión identificada debe ser detalladamente descrita en el expediente.  Se pueden incluir fotografías previa autorización de la persona afectada</a:t>
            </a:r>
          </a:p>
          <a:p>
            <a:endParaRPr lang="es-PA" sz="2800" b="1" dirty="0"/>
          </a:p>
          <a:p>
            <a:r>
              <a:rPr lang="es-PA" sz="2800" b="1" dirty="0"/>
              <a:t>Preservación de pruebas físicas</a:t>
            </a:r>
          </a:p>
          <a:p>
            <a:endParaRPr lang="es-PA" sz="2800" b="1" dirty="0"/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913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Tratamiento de víctimas/sobrevivientes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71390"/>
            <a:ext cx="8229600" cy="4525963"/>
          </a:xfrm>
        </p:spPr>
        <p:txBody>
          <a:bodyPr/>
          <a:lstStyle/>
          <a:p>
            <a:r>
              <a:rPr lang="es-PA" sz="3200" dirty="0"/>
              <a:t>De las afectaciones físicas, psicológicas y/o sociales existentes</a:t>
            </a:r>
          </a:p>
          <a:p>
            <a:endParaRPr lang="es-PA" sz="3200" dirty="0"/>
          </a:p>
          <a:p>
            <a:r>
              <a:rPr lang="es-PA" sz="3200" dirty="0"/>
              <a:t>Intrahospitalario por:</a:t>
            </a:r>
          </a:p>
          <a:p>
            <a:pPr lvl="1"/>
            <a:r>
              <a:rPr lang="es-PA" sz="2000" dirty="0"/>
              <a:t>Criterio médico </a:t>
            </a:r>
          </a:p>
          <a:p>
            <a:pPr lvl="2"/>
            <a:r>
              <a:rPr lang="es-PA" sz="2000" dirty="0"/>
              <a:t>Según condición física o mental</a:t>
            </a:r>
          </a:p>
          <a:p>
            <a:pPr lvl="2"/>
            <a:r>
              <a:rPr lang="es-PA" sz="2000" dirty="0"/>
              <a:t>Protección por riesgo suicida/homicida </a:t>
            </a:r>
          </a:p>
          <a:p>
            <a:pPr lvl="1"/>
            <a:r>
              <a:rPr lang="es-PA" sz="2000" dirty="0"/>
              <a:t>Orden judicial </a:t>
            </a:r>
          </a:p>
          <a:p>
            <a:pPr marL="914400" lvl="2" indent="0">
              <a:buNone/>
            </a:pPr>
            <a:endParaRPr lang="es-PA" sz="2000" dirty="0"/>
          </a:p>
          <a:p>
            <a:pPr lvl="2"/>
            <a:endParaRPr lang="es-PA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420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A" sz="4000" b="1" dirty="0"/>
              <a:t>ESTABLECIENDO UN PLAN DE SEGURIDAD PERSONAL</a:t>
            </a:r>
            <a:endParaRPr lang="es-P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3398"/>
            <a:ext cx="8229600" cy="4525963"/>
          </a:xfrm>
        </p:spPr>
        <p:txBody>
          <a:bodyPr>
            <a:normAutofit/>
          </a:bodyPr>
          <a:lstStyle/>
          <a:p>
            <a:r>
              <a:rPr lang="es-PA" dirty="0" smtClean="0"/>
              <a:t>Eliminar armas de fuego u otras si las hubiera en casa</a:t>
            </a:r>
          </a:p>
          <a:p>
            <a:r>
              <a:rPr lang="es-PA" dirty="0" smtClean="0"/>
              <a:t>Tener una clave para la comunicación con personas importantes</a:t>
            </a:r>
          </a:p>
          <a:p>
            <a:r>
              <a:rPr lang="es-PA" dirty="0" smtClean="0"/>
              <a:t>Alertar a alguien cercano cuando empiece la violencia</a:t>
            </a:r>
          </a:p>
          <a:p>
            <a:r>
              <a:rPr lang="es-PA" dirty="0" smtClean="0"/>
              <a:t>Identificar ruta de escape</a:t>
            </a:r>
          </a:p>
          <a:p>
            <a:r>
              <a:rPr lang="es-PA" dirty="0" smtClean="0"/>
              <a:t>Bolsa  con llaves, dinero, documentos, medicinas, ropa extra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999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Evaluación de la persona ofensora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PA" dirty="0" smtClean="0"/>
              <a:t>Antecedentes médicos</a:t>
            </a:r>
          </a:p>
          <a:p>
            <a:pPr lvl="1"/>
            <a:r>
              <a:rPr lang="es-PA" dirty="0" smtClean="0"/>
              <a:t>Enfermedad mental</a:t>
            </a:r>
          </a:p>
          <a:p>
            <a:pPr lvl="1"/>
            <a:r>
              <a:rPr lang="es-PA" dirty="0" smtClean="0"/>
              <a:t>Epilepsia</a:t>
            </a:r>
          </a:p>
          <a:p>
            <a:pPr lvl="1"/>
            <a:r>
              <a:rPr lang="es-PA" dirty="0" smtClean="0"/>
              <a:t>TCE</a:t>
            </a:r>
          </a:p>
          <a:p>
            <a:r>
              <a:rPr lang="es-PA" dirty="0" smtClean="0"/>
              <a:t>Antecedentes de ser víctima de maltrato o de exposición a la violencia</a:t>
            </a:r>
          </a:p>
          <a:p>
            <a:r>
              <a:rPr lang="es-PA" dirty="0" smtClean="0"/>
              <a:t>Rasgos o Trastornos de Personalidad</a:t>
            </a:r>
            <a:endParaRPr lang="es-PA" dirty="0"/>
          </a:p>
          <a:p>
            <a:r>
              <a:rPr lang="es-PA" dirty="0" smtClean="0"/>
              <a:t>Estado mental actual</a:t>
            </a:r>
          </a:p>
          <a:p>
            <a:r>
              <a:rPr lang="es-PA" dirty="0" smtClean="0"/>
              <a:t>Antecedentes de </a:t>
            </a:r>
          </a:p>
          <a:p>
            <a:pPr lvl="1"/>
            <a:r>
              <a:rPr lang="es-PA" dirty="0"/>
              <a:t>C</a:t>
            </a:r>
            <a:r>
              <a:rPr lang="es-PA" dirty="0" smtClean="0"/>
              <a:t>onductas impulsivas</a:t>
            </a:r>
          </a:p>
          <a:p>
            <a:pPr lvl="1"/>
            <a:r>
              <a:rPr lang="es-PA" dirty="0" smtClean="0"/>
              <a:t>Conductas violentas (auto y/o </a:t>
            </a:r>
            <a:r>
              <a:rPr lang="es-PA" dirty="0" err="1" smtClean="0"/>
              <a:t>hetero</a:t>
            </a:r>
            <a:r>
              <a:rPr lang="es-PA" dirty="0" smtClean="0"/>
              <a:t>)</a:t>
            </a:r>
          </a:p>
          <a:p>
            <a:pPr lvl="1"/>
            <a:r>
              <a:rPr lang="es-PA" dirty="0" smtClean="0"/>
              <a:t>Conducta ilegal (criminal)</a:t>
            </a:r>
          </a:p>
          <a:p>
            <a:r>
              <a:rPr lang="es-PA" dirty="0" smtClean="0"/>
              <a:t>Acceso y uso de armas</a:t>
            </a:r>
          </a:p>
          <a:p>
            <a:r>
              <a:rPr lang="es-PA" dirty="0" smtClean="0"/>
              <a:t>Uso de sustancias  psicoactivas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777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4664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Aspectos importantes en el abordaje de ofensores(as)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08920"/>
            <a:ext cx="8229600" cy="3744416"/>
          </a:xfrm>
        </p:spPr>
        <p:txBody>
          <a:bodyPr/>
          <a:lstStyle/>
          <a:p>
            <a:r>
              <a:rPr lang="es-PA" dirty="0" smtClean="0"/>
              <a:t>Evitar amenazas o un trato agresivo hacia el (la) ofensor(a)</a:t>
            </a:r>
          </a:p>
          <a:p>
            <a:endParaRPr lang="es-PA" dirty="0" smtClean="0"/>
          </a:p>
          <a:p>
            <a:r>
              <a:rPr lang="es-PA" dirty="0" smtClean="0"/>
              <a:t>Considerar uso de sedación o restricción física según necesidad</a:t>
            </a:r>
          </a:p>
          <a:p>
            <a:pPr lvl="1"/>
            <a:r>
              <a:rPr lang="es-PA" dirty="0" smtClean="0"/>
              <a:t>Administración forzada de medicamentos debe ser un último recurso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762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manual de normas y procedimientos para la atenciÃ³n integral de la violencia intrafamiliar y la promociÃ³n de formas de convivencia solidaria en el sistema nacional de salu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5" name="AutoShape 4" descr="Resultado de imagen para manual de normas y procedimientos para la atenciÃ³n integral de la violencia intrafamiliar y la promociÃ³n de formas de convivencia solidaria en el sistema nacional de salu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6" name="AutoShape 6" descr="Resultado de imagen para manual de normas y procedimientos para la atenciÃ³n integral de la violencia intrafamiliar y la promociÃ³n de formas de convivencia solidaria en el sistema nacional de salu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7" name="AutoShape 8" descr="Resultado de imagen para manual de normas y procedimientos para la atenciÃ³n integral de la violencia intrafamiliar y la promociÃ³n de formas de convivencia solidaria en el sistema nacional de salud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16071" r="36861" b="9722"/>
          <a:stretch/>
        </p:blipFill>
        <p:spPr bwMode="auto">
          <a:xfrm>
            <a:off x="4727848" y="1268760"/>
            <a:ext cx="2230460" cy="33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16003" r="36583" b="6598"/>
          <a:stretch/>
        </p:blipFill>
        <p:spPr bwMode="auto">
          <a:xfrm>
            <a:off x="1775521" y="260648"/>
            <a:ext cx="2121413" cy="32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1976" y="3645024"/>
            <a:ext cx="174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/>
              <a:t>2000</a:t>
            </a:r>
            <a:endParaRPr lang="es-P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7848" y="4653136"/>
            <a:ext cx="223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/>
              <a:t>2002</a:t>
            </a:r>
            <a:endParaRPr lang="es-PA" b="1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4" t="14679" r="37116" b="15420"/>
          <a:stretch/>
        </p:blipFill>
        <p:spPr bwMode="auto">
          <a:xfrm>
            <a:off x="7695526" y="2234900"/>
            <a:ext cx="2792963" cy="407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95526" y="6309320"/>
            <a:ext cx="27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/>
              <a:t>2005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21849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80928"/>
            <a:ext cx="8229600" cy="1600200"/>
          </a:xfrm>
        </p:spPr>
        <p:txBody>
          <a:bodyPr/>
          <a:lstStyle/>
          <a:p>
            <a:r>
              <a:rPr lang="es-PA" sz="3600" dirty="0"/>
              <a:t>Protocolo para la detección, atención, referencia y seguimiento de casos de menores en situaciones de riesgo dentro del sistema educativo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8058" r="20747" b="70594"/>
          <a:stretch/>
        </p:blipFill>
        <p:spPr bwMode="auto">
          <a:xfrm>
            <a:off x="1415481" y="-27384"/>
            <a:ext cx="941724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7294" r="18747" b="8220"/>
          <a:stretch/>
        </p:blipFill>
        <p:spPr bwMode="auto">
          <a:xfrm>
            <a:off x="1559496" y="660894"/>
            <a:ext cx="9108504" cy="61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7768" y="11663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/>
              <a:t>MALTRATO INFANTIL</a:t>
            </a:r>
            <a:endParaRPr lang="es-PA" sz="3200" b="1" dirty="0"/>
          </a:p>
        </p:txBody>
      </p:sp>
    </p:spTree>
    <p:extLst>
      <p:ext uri="{BB962C8B-B14F-4D97-AF65-F5344CB8AC3E}">
        <p14:creationId xmlns:p14="http://schemas.microsoft.com/office/powerpoint/2010/main" val="11129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t="12843" r="20673" b="11815"/>
          <a:stretch/>
        </p:blipFill>
        <p:spPr bwMode="auto">
          <a:xfrm>
            <a:off x="1559496" y="210836"/>
            <a:ext cx="9108504" cy="66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7648" y="0"/>
            <a:ext cx="640871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TextBox 2"/>
          <p:cNvSpPr txBox="1"/>
          <p:nvPr/>
        </p:nvSpPr>
        <p:spPr>
          <a:xfrm>
            <a:off x="2927648" y="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/>
              <a:t>VIOLENCIA EN LA ESCUELA Y ACOSO ESCOLAR</a:t>
            </a:r>
            <a:endParaRPr lang="es-PA" sz="2000" b="1" dirty="0"/>
          </a:p>
        </p:txBody>
      </p:sp>
    </p:spTree>
    <p:extLst>
      <p:ext uri="{BB962C8B-B14F-4D97-AF65-F5344CB8AC3E}">
        <p14:creationId xmlns:p14="http://schemas.microsoft.com/office/powerpoint/2010/main" val="308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0635" r="18184" b="17910"/>
          <a:stretch/>
        </p:blipFill>
        <p:spPr bwMode="auto">
          <a:xfrm>
            <a:off x="1559496" y="620689"/>
            <a:ext cx="9108504" cy="57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9496" y="0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/>
              <a:t>EXPLOTACIÓN SEXUAL COMERCIAL DE NIÑAS, NIÑOS O ADOLESCENTES</a:t>
            </a:r>
            <a:endParaRPr lang="es-PA" sz="2000" b="1" dirty="0"/>
          </a:p>
        </p:txBody>
      </p:sp>
    </p:spTree>
    <p:extLst>
      <p:ext uri="{BB962C8B-B14F-4D97-AF65-F5344CB8AC3E}">
        <p14:creationId xmlns:p14="http://schemas.microsoft.com/office/powerpoint/2010/main" val="5277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9536" y="1889538"/>
            <a:ext cx="8095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violencia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violación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los DDHH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7803" y="4654878"/>
            <a:ext cx="7736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Debemos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condenar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cualquier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forma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violencia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1741910"/>
            <a:ext cx="71723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9295937"/>
              </p:ext>
            </p:extLst>
          </p:nvPr>
        </p:nvGraphicFramePr>
        <p:xfrm>
          <a:off x="2207568" y="76470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8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14286" r="34630" b="11931"/>
          <a:stretch/>
        </p:blipFill>
        <p:spPr bwMode="auto">
          <a:xfrm>
            <a:off x="3647728" y="27382"/>
            <a:ext cx="5328592" cy="678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5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14881" r="9531" b="23611"/>
          <a:stretch/>
        </p:blipFill>
        <p:spPr bwMode="auto">
          <a:xfrm>
            <a:off x="1596008" y="116632"/>
            <a:ext cx="9036496" cy="394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 t="37216" r="14009" b="45171"/>
          <a:stretch/>
        </p:blipFill>
        <p:spPr bwMode="auto">
          <a:xfrm>
            <a:off x="1524000" y="4876832"/>
            <a:ext cx="9108504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8135" r="66311" b="10794"/>
          <a:stretch/>
        </p:blipFill>
        <p:spPr bwMode="auto">
          <a:xfrm>
            <a:off x="3788094" y="95850"/>
            <a:ext cx="4684170" cy="66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8144" r="53706" b="58525"/>
          <a:stretch/>
        </p:blipFill>
        <p:spPr bwMode="auto">
          <a:xfrm>
            <a:off x="1605864" y="1512168"/>
            <a:ext cx="895463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41803" r="53706" b="11111"/>
          <a:stretch/>
        </p:blipFill>
        <p:spPr bwMode="auto">
          <a:xfrm>
            <a:off x="1631504" y="672946"/>
            <a:ext cx="9067646" cy="542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0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52778" r="53928" b="20833"/>
          <a:stretch/>
        </p:blipFill>
        <p:spPr bwMode="auto">
          <a:xfrm>
            <a:off x="1703512" y="1844824"/>
            <a:ext cx="876819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365</TotalTime>
  <Words>575</Words>
  <Application>Microsoft Office PowerPoint</Application>
  <PresentationFormat>Panorámica</PresentationFormat>
  <Paragraphs>113</Paragraphs>
  <Slides>25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Palatino Linotype</vt:lpstr>
      <vt:lpstr>Executive</vt:lpstr>
      <vt:lpstr>Novedades en el abordaje de la violencia en Panamá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Atención en salud</vt:lpstr>
      <vt:lpstr>Funciones del equipo de salud</vt:lpstr>
      <vt:lpstr>Indicadores de Posible Maltrato</vt:lpstr>
      <vt:lpstr>Atención integral</vt:lpstr>
      <vt:lpstr>Evaluación de víctimas/sobrevivientes</vt:lpstr>
      <vt:lpstr>Presentación de PowerPoint</vt:lpstr>
      <vt:lpstr>Tratamiento de víctimas/sobrevivientes</vt:lpstr>
      <vt:lpstr>ESTABLECIENDO UN PLAN DE SEGURIDAD PERSONAL</vt:lpstr>
      <vt:lpstr>Evaluación de la persona ofensora</vt:lpstr>
      <vt:lpstr>Aspectos importantes en el abordaje de ofensores(as)</vt:lpstr>
      <vt:lpstr>Protocolo para la detección, atención, referencia y seguimiento de casos de menores en situaciones de riesgo dentro del sistema educativo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“Abordaje  en el sistema de salud de pacientes por  sospecha de violencia relacionada a delitos contra el orden jurídico familiar, integridad personal, libertad sexual, adulto mayor y género".</dc:title>
  <dc:creator>Ricardo Goti</dc:creator>
  <cp:lastModifiedBy>Allied Conference</cp:lastModifiedBy>
  <cp:revision>27</cp:revision>
  <dcterms:created xsi:type="dcterms:W3CDTF">2018-09-02T01:30:11Z</dcterms:created>
  <dcterms:modified xsi:type="dcterms:W3CDTF">2018-11-23T12:15:35Z</dcterms:modified>
</cp:coreProperties>
</file>