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9" r:id="rId14"/>
    <p:sldId id="295" r:id="rId15"/>
    <p:sldId id="270" r:id="rId16"/>
    <p:sldId id="289" r:id="rId17"/>
    <p:sldId id="279" r:id="rId18"/>
    <p:sldId id="280" r:id="rId19"/>
    <p:sldId id="281" r:id="rId20"/>
    <p:sldId id="282" r:id="rId21"/>
    <p:sldId id="272" r:id="rId22"/>
    <p:sldId id="284" r:id="rId23"/>
    <p:sldId id="271" r:id="rId24"/>
    <p:sldId id="273" r:id="rId25"/>
    <p:sldId id="290" r:id="rId26"/>
    <p:sldId id="285" r:id="rId27"/>
    <p:sldId id="274" r:id="rId28"/>
    <p:sldId id="291" r:id="rId29"/>
    <p:sldId id="275" r:id="rId30"/>
    <p:sldId id="292" r:id="rId31"/>
    <p:sldId id="286" r:id="rId32"/>
    <p:sldId id="276" r:id="rId33"/>
    <p:sldId id="293" r:id="rId34"/>
    <p:sldId id="277" r:id="rId35"/>
    <p:sldId id="294" r:id="rId36"/>
    <p:sldId id="287" r:id="rId37"/>
    <p:sldId id="283" r:id="rId38"/>
    <p:sldId id="278" r:id="rId39"/>
  </p:sldIdLst>
  <p:sldSz cx="12192000" cy="6858000"/>
  <p:notesSz cx="7053263" cy="93091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60A"/>
    <a:srgbClr val="FF5F6F"/>
    <a:srgbClr val="6CFFF1"/>
    <a:srgbClr val="FFB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928471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40810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3235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64806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58431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50612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28143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1960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6049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4799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853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02836-750A-4654-9749-22D6916744DD}" type="datetimeFigureOut">
              <a:rPr lang="es-PA" smtClean="0"/>
              <a:t>22/11/18</a:t>
            </a:fld>
            <a:endParaRPr lang="es-PA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4054-7BDD-46AA-B07E-A90F6FF65370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9934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"/>
            <a:ext cx="12193657" cy="685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09700"/>
            <a:ext cx="3048000" cy="40386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62054" y="578703"/>
            <a:ext cx="6551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800" dirty="0" smtClean="0">
                <a:solidFill>
                  <a:schemeClr val="bg1"/>
                </a:solidFill>
                <a:latin typeface="Impact" panose="020B0806030902050204" pitchFamily="34" charset="0"/>
              </a:rPr>
              <a:t>¿CÓMO SE CREA UN LÍDER?</a:t>
            </a:r>
            <a:endParaRPr lang="es-PA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13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9"/>
          <a:stretch/>
        </p:blipFill>
        <p:spPr>
          <a:xfrm>
            <a:off x="0" y="1120462"/>
            <a:ext cx="12192000" cy="57366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863" y="1060489"/>
            <a:ext cx="6800273" cy="20582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75" y="3118705"/>
            <a:ext cx="1145416" cy="33611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9" y="3118705"/>
            <a:ext cx="1145416" cy="33611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68" y="3118705"/>
            <a:ext cx="1145416" cy="33611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30" y="3118705"/>
            <a:ext cx="1145416" cy="33611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43" y="3126968"/>
            <a:ext cx="1145416" cy="334461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428956" y="160333"/>
            <a:ext cx="941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5400" dirty="0" smtClean="0">
                <a:latin typeface="Impact" panose="020B0806030902050204" pitchFamily="34" charset="0"/>
              </a:rPr>
              <a:t>¿CÓMO SE CONFORMA UN EQUIPO?</a:t>
            </a:r>
            <a:endParaRPr lang="es-PA" sz="5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07851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84190" y="134576"/>
            <a:ext cx="7221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7200" dirty="0" smtClean="0">
                <a:solidFill>
                  <a:schemeClr val="bg1"/>
                </a:solidFill>
                <a:latin typeface="Impact" panose="020B0806030902050204" pitchFamily="34" charset="0"/>
              </a:rPr>
              <a:t>¿Qué es un líder?</a:t>
            </a:r>
            <a:endParaRPr lang="es-PA" sz="7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3485" y="1334905"/>
            <a:ext cx="11243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P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la persona que </a:t>
            </a:r>
            <a:r>
              <a:rPr lang="es-PA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conduce</a:t>
            </a:r>
            <a:r>
              <a:rPr lang="es-P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otros a </a:t>
            </a:r>
          </a:p>
          <a:p>
            <a:pPr lvl="1" algn="ctr"/>
            <a:r>
              <a:rPr lang="es-P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s-PA" sz="28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fin determinado</a:t>
            </a:r>
            <a:r>
              <a:rPr lang="es-P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éste puede ser bueno o malo para</a:t>
            </a:r>
          </a:p>
          <a:p>
            <a:pPr lvl="1" algn="ctr"/>
            <a:r>
              <a:rPr lang="es-P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lcanzar sus objetivos individuales o en común.</a:t>
            </a:r>
            <a:endParaRPr lang="es-P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6012"/>
          <a:stretch/>
        </p:blipFill>
        <p:spPr>
          <a:xfrm>
            <a:off x="0" y="2909211"/>
            <a:ext cx="2279560" cy="34193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60" y="2909211"/>
            <a:ext cx="2565508" cy="34193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7437"/>
          <a:stretch/>
        </p:blipFill>
        <p:spPr>
          <a:xfrm>
            <a:off x="4845068" y="2909211"/>
            <a:ext cx="2910626" cy="34193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70" y="2909211"/>
            <a:ext cx="2167830" cy="343192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2" r="10723"/>
          <a:stretch/>
        </p:blipFill>
        <p:spPr>
          <a:xfrm>
            <a:off x="7755256" y="2909211"/>
            <a:ext cx="2459865" cy="34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0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59058" y="417911"/>
            <a:ext cx="7545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7200" dirty="0" smtClean="0">
                <a:latin typeface="Impact" panose="020B0806030902050204" pitchFamily="34" charset="0"/>
              </a:rPr>
              <a:t>Actitud de un líder</a:t>
            </a:r>
            <a:endParaRPr lang="es-PA" sz="72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" y="1795950"/>
            <a:ext cx="5203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Actitud Positiva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" y="2442281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y genera confianza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" y="3202134"/>
            <a:ext cx="4056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optimista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" y="3961987"/>
            <a:ext cx="705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Piensa siempre en ganar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4608318"/>
            <a:ext cx="937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Posee un pensamiento abstracto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0" y="5254649"/>
            <a:ext cx="3670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Arriesgado</a:t>
            </a:r>
            <a:endParaRPr lang="es-PA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55" y="2059717"/>
            <a:ext cx="5352245" cy="34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5" b="16244"/>
          <a:stretch/>
        </p:blipFill>
        <p:spPr>
          <a:xfrm>
            <a:off x="901522" y="2"/>
            <a:ext cx="4123834" cy="53563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5"/>
          <a:stretch/>
        </p:blipFill>
        <p:spPr>
          <a:xfrm>
            <a:off x="6207617" y="0"/>
            <a:ext cx="5112914" cy="53734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34096" y="5468731"/>
            <a:ext cx="408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PA" sz="2800" b="1" dirty="0">
                <a:latin typeface="Arial" panose="020B0604020202020204" pitchFamily="34" charset="0"/>
                <a:cs typeface="Arial" panose="020B0604020202020204" pitchFamily="34" charset="0"/>
              </a:rPr>
              <a:t>Edward John </a:t>
            </a:r>
            <a:r>
              <a:rPr lang="es-P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Smith</a:t>
            </a:r>
          </a:p>
          <a:p>
            <a:pPr lvl="1" algn="ctr"/>
            <a:r>
              <a:rPr lang="es-P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CAP. </a:t>
            </a:r>
            <a:r>
              <a:rPr lang="es-P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Titanic</a:t>
            </a:r>
            <a:r>
              <a:rPr lang="es-P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1.912</a:t>
            </a:r>
            <a:endParaRPr lang="es-P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207618" y="5468731"/>
            <a:ext cx="4893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PA" sz="2400" b="1" dirty="0">
                <a:latin typeface="Arial" panose="020B0604020202020204" pitchFamily="34" charset="0"/>
                <a:cs typeface="Arial" panose="020B0604020202020204" pitchFamily="34" charset="0"/>
              </a:rPr>
              <a:t>Francesco </a:t>
            </a:r>
            <a:r>
              <a:rPr lang="es-PA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Schettino</a:t>
            </a:r>
            <a:endParaRPr lang="es-P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s-P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CAP. Costa Concordia 2.012</a:t>
            </a:r>
            <a:endParaRPr lang="es-P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" y="211849"/>
            <a:ext cx="400533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</a:t>
            </a:r>
            <a:r>
              <a:rPr lang="es-PA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A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Cuddy</a:t>
            </a:r>
            <a:endParaRPr lang="es-PA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PA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Psicóloga Social</a:t>
            </a:r>
            <a:endParaRPr lang="es-P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1236466"/>
            <a:ext cx="4275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 de Poder (2012)</a:t>
            </a:r>
            <a:endParaRPr lang="es-P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74" y="5987616"/>
            <a:ext cx="2153226" cy="87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3912286" y="1612231"/>
            <a:ext cx="4402774" cy="1200329"/>
            <a:chOff x="3448646" y="1618240"/>
            <a:chExt cx="4402774" cy="1200329"/>
          </a:xfrm>
        </p:grpSpPr>
        <p:sp>
          <p:nvSpPr>
            <p:cNvPr id="3" name="CuadroTexto 2"/>
            <p:cNvSpPr txBox="1"/>
            <p:nvPr/>
          </p:nvSpPr>
          <p:spPr>
            <a:xfrm>
              <a:off x="3448646" y="1618240"/>
              <a:ext cx="11160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s-PA" sz="7200" dirty="0" smtClean="0">
                  <a:solidFill>
                    <a:srgbClr val="FF0000"/>
                  </a:solidFill>
                  <a:latin typeface="Impact" panose="020B0806030902050204" pitchFamily="34" charset="0"/>
                </a:rPr>
                <a:t>A</a:t>
              </a:r>
              <a:endParaRPr lang="es-PA" sz="7200" dirty="0">
                <a:solidFill>
                  <a:srgbClr val="FF000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6695333" y="1618240"/>
              <a:ext cx="11560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ctr"/>
              <a:r>
                <a:rPr lang="es-PA" sz="7200" dirty="0" smtClean="0">
                  <a:solidFill>
                    <a:srgbClr val="00B050"/>
                  </a:solidFill>
                  <a:latin typeface="Impact" panose="020B0806030902050204" pitchFamily="34" charset="0"/>
                </a:rPr>
                <a:t>B</a:t>
              </a:r>
              <a:endParaRPr lang="es-PA" sz="7200" dirty="0">
                <a:solidFill>
                  <a:srgbClr val="00B050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9" r="40690" b="52715"/>
          <a:stretch/>
        </p:blipFill>
        <p:spPr>
          <a:xfrm>
            <a:off x="6425605" y="2981796"/>
            <a:ext cx="3108666" cy="38762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0" r="80196"/>
          <a:stretch/>
        </p:blipFill>
        <p:spPr>
          <a:xfrm>
            <a:off x="3215195" y="2981796"/>
            <a:ext cx="3007392" cy="385044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67775" y="519665"/>
            <a:ext cx="6122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5400" dirty="0" smtClean="0">
                <a:latin typeface="Impact" panose="020B0806030902050204" pitchFamily="34" charset="0"/>
              </a:rPr>
              <a:t>POSTURA CORPORAL</a:t>
            </a:r>
            <a:endParaRPr lang="es-PA" sz="54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/>
          <a:stretch/>
        </p:blipFill>
        <p:spPr>
          <a:xfrm>
            <a:off x="1103290" y="798490"/>
            <a:ext cx="9985420" cy="606299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061397" y="244699"/>
            <a:ext cx="2009104" cy="4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4" name="Rectángulo 3"/>
          <p:cNvSpPr/>
          <p:nvPr/>
        </p:nvSpPr>
        <p:spPr>
          <a:xfrm>
            <a:off x="4595611" y="3553093"/>
            <a:ext cx="3000777" cy="412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CuadroTexto 4"/>
          <p:cNvSpPr txBox="1"/>
          <p:nvPr/>
        </p:nvSpPr>
        <p:spPr>
          <a:xfrm>
            <a:off x="3999315" y="0"/>
            <a:ext cx="3865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latin typeface="Impact" panose="020B0806030902050204" pitchFamily="34" charset="0"/>
              </a:rPr>
              <a:t>Poses de poder</a:t>
            </a:r>
            <a:endParaRPr lang="es-PA" sz="4000" dirty="0">
              <a:latin typeface="Impact" panose="020B080603090205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295577" y="3429000"/>
            <a:ext cx="4886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latin typeface="Impact" panose="020B0806030902050204" pitchFamily="34" charset="0"/>
              </a:rPr>
              <a:t>Poses de bajo poder</a:t>
            </a:r>
            <a:endParaRPr lang="es-PA" sz="4000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723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29555"/>
            <a:ext cx="5715211" cy="43659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/>
          <a:stretch/>
        </p:blipFill>
        <p:spPr>
          <a:xfrm>
            <a:off x="5859886" y="1429554"/>
            <a:ext cx="6344351" cy="436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181">
            <a:off x="4139118" y="661182"/>
            <a:ext cx="3913764" cy="55356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708338"/>
            <a:ext cx="11608158" cy="544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785"/>
            <a:ext cx="12192000" cy="4646341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2305318" y="4461437"/>
            <a:ext cx="798490" cy="1612046"/>
          </a:xfrm>
          <a:prstGeom prst="downArrow">
            <a:avLst/>
          </a:prstGeom>
          <a:solidFill>
            <a:srgbClr val="6CF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Flecha abajo 5"/>
          <p:cNvSpPr/>
          <p:nvPr/>
        </p:nvSpPr>
        <p:spPr>
          <a:xfrm rot="10800000">
            <a:off x="9143999" y="4461437"/>
            <a:ext cx="798490" cy="1612046"/>
          </a:xfrm>
          <a:prstGeom prst="downArrow">
            <a:avLst/>
          </a:prstGeom>
          <a:solidFill>
            <a:srgbClr val="FF5F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9326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899731" y="1544270"/>
            <a:ext cx="37385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La clave para el</a:t>
            </a:r>
            <a:endParaRPr lang="es-PA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38599" y="2036639"/>
            <a:ext cx="1045164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11500" dirty="0" smtClean="0">
                <a:solidFill>
                  <a:schemeClr val="bg1"/>
                </a:solidFill>
                <a:latin typeface="Impact" panose="020B0806030902050204" pitchFamily="34" charset="0"/>
              </a:rPr>
              <a:t>LIDERAZGO EFICAZ</a:t>
            </a:r>
            <a:endParaRPr lang="es-PA" sz="11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05439" y="3621615"/>
            <a:ext cx="10463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400" dirty="0" smtClean="0">
                <a:solidFill>
                  <a:schemeClr val="bg1"/>
                </a:solidFill>
                <a:latin typeface="Impact" panose="020B0806030902050204" pitchFamily="34" charset="0"/>
              </a:rPr>
              <a:t>Es crear un impacto positivo en las personas</a:t>
            </a:r>
            <a:endParaRPr lang="es-PA" sz="4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50" y="6189889"/>
            <a:ext cx="1247620" cy="59636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866411" y="4744926"/>
            <a:ext cx="2395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Goleman</a:t>
            </a:r>
            <a:endParaRPr lang="es-P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38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6191" y="715791"/>
            <a:ext cx="5894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4800" b="1" spc="-150" dirty="0">
                <a:latin typeface="Arial" panose="020B0604020202020204" pitchFamily="34" charset="0"/>
                <a:cs typeface="Arial" panose="020B0604020202020204" pitchFamily="34" charset="0"/>
              </a:rPr>
              <a:t>El día que lees </a:t>
            </a:r>
            <a:endParaRPr lang="es-PA" sz="4800" b="1" spc="-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A" sz="48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tu </a:t>
            </a:r>
            <a:r>
              <a:rPr lang="es-PA" sz="4800" b="1" spc="-150" dirty="0">
                <a:latin typeface="Arial" panose="020B0604020202020204" pitchFamily="34" charset="0"/>
                <a:cs typeface="Arial" panose="020B0604020202020204" pitchFamily="34" charset="0"/>
              </a:rPr>
              <a:t>propio obituario…</a:t>
            </a:r>
            <a:endParaRPr lang="es-PA" sz="5400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240237" y="2496536"/>
            <a:ext cx="3084740" cy="4149446"/>
            <a:chOff x="1240237" y="2496536"/>
            <a:chExt cx="3084740" cy="4149446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0237" y="2496536"/>
              <a:ext cx="3084740" cy="3103006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587408" y="5599542"/>
              <a:ext cx="23903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3200" b="1" spc="-1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Alfred Nobel</a:t>
              </a:r>
              <a:endParaRPr lang="es-PA" sz="36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873544" y="6184317"/>
              <a:ext cx="1818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2400" b="1" spc="-1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1.833 – 1.896</a:t>
              </a:r>
              <a:endParaRPr lang="es-PA" sz="2800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47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86487" y="121630"/>
            <a:ext cx="1105142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6000" dirty="0" smtClean="0">
                <a:latin typeface="Impact" panose="020B0806030902050204" pitchFamily="34" charset="0"/>
              </a:rPr>
              <a:t>¿Cómo crear un impacto positivo</a:t>
            </a:r>
          </a:p>
          <a:p>
            <a:pPr lvl="1" algn="ctr"/>
            <a:r>
              <a:rPr lang="es-PA" sz="6000" dirty="0" smtClean="0">
                <a:latin typeface="Impact" panose="020B0806030902050204" pitchFamily="34" charset="0"/>
              </a:rPr>
              <a:t>en las personas?</a:t>
            </a:r>
            <a:endParaRPr lang="es-PA" sz="6000" dirty="0">
              <a:latin typeface="Impact" panose="020B080603090205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00" y="2562897"/>
            <a:ext cx="7531795" cy="406746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72395" y="2047743"/>
            <a:ext cx="9079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efectos del Modelo de Recompensa-Amenaza en las Organizaciones</a:t>
            </a:r>
            <a:endParaRPr lang="es-P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870164" y="4750212"/>
            <a:ext cx="194353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9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RECOMPENSA</a:t>
            </a:r>
            <a:endParaRPr lang="es-PA" sz="19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81839" y="4750211"/>
            <a:ext cx="188968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9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AMENAZA</a:t>
            </a:r>
            <a:endParaRPr lang="es-PA" sz="19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0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675469"/>
            <a:ext cx="3957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6000" dirty="0" smtClean="0">
                <a:latin typeface="Impact" panose="020B0806030902050204" pitchFamily="34" charset="0"/>
              </a:rPr>
              <a:t>EL ESTATUS</a:t>
            </a:r>
            <a:endParaRPr lang="es-PA" sz="6000" dirty="0">
              <a:latin typeface="Impact" panose="020B080603090205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443211" y="909018"/>
            <a:ext cx="7748789" cy="488998"/>
            <a:chOff x="4443211" y="909018"/>
            <a:chExt cx="7748789" cy="488998"/>
          </a:xfrm>
        </p:grpSpPr>
        <p:sp>
          <p:nvSpPr>
            <p:cNvPr id="11" name="Rectángulo 10"/>
            <p:cNvSpPr/>
            <p:nvPr/>
          </p:nvSpPr>
          <p:spPr>
            <a:xfrm>
              <a:off x="4443211" y="909018"/>
              <a:ext cx="7748789" cy="4889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4443212" y="960794"/>
              <a:ext cx="4507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Mostrar </a:t>
              </a:r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reconocimiento </a:t>
              </a:r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públicamente</a:t>
              </a:r>
              <a:endParaRPr lang="es-P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CuadroTexto 3"/>
          <p:cNvSpPr txBox="1"/>
          <p:nvPr/>
        </p:nvSpPr>
        <p:spPr>
          <a:xfrm>
            <a:off x="540914" y="3638421"/>
            <a:ext cx="364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estatus es </a:t>
            </a:r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la necesidad social de tener cierto grado de importancia, respeto estima y significado en comparación con los demás dentro de un grupo.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4443211" y="1379737"/>
            <a:ext cx="7748789" cy="488998"/>
            <a:chOff x="4443211" y="1379737"/>
            <a:chExt cx="7748789" cy="488998"/>
          </a:xfrm>
        </p:grpSpPr>
        <p:sp>
          <p:nvSpPr>
            <p:cNvPr id="12" name="Rectángulo 11"/>
            <p:cNvSpPr/>
            <p:nvPr/>
          </p:nvSpPr>
          <p:spPr>
            <a:xfrm>
              <a:off x="4443211" y="1379737"/>
              <a:ext cx="7748789" cy="48899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443211" y="1424034"/>
              <a:ext cx="7109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 las gracias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4443211" y="1869031"/>
            <a:ext cx="7748789" cy="1418956"/>
            <a:chOff x="4443211" y="1869031"/>
            <a:chExt cx="7748789" cy="1418956"/>
          </a:xfrm>
        </p:grpSpPr>
        <p:sp>
          <p:nvSpPr>
            <p:cNvPr id="13" name="Rectángulo 12"/>
            <p:cNvSpPr/>
            <p:nvPr/>
          </p:nvSpPr>
          <p:spPr>
            <a:xfrm>
              <a:off x="4443211" y="1869031"/>
              <a:ext cx="7748789" cy="141895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443211" y="1964548"/>
              <a:ext cx="71091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 la posibilidad de aprender algo nuevo que incremente el estatus (cuando los individuos se sienten realizados, se sienten mejor y por lo tanto aumenta su percepción de estatus)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4443211" y="3275186"/>
            <a:ext cx="7748789" cy="1131756"/>
            <a:chOff x="4443211" y="3275186"/>
            <a:chExt cx="7748789" cy="1131756"/>
          </a:xfrm>
        </p:grpSpPr>
        <p:sp>
          <p:nvSpPr>
            <p:cNvPr id="14" name="Rectángulo 13"/>
            <p:cNvSpPr/>
            <p:nvPr/>
          </p:nvSpPr>
          <p:spPr>
            <a:xfrm>
              <a:off x="4443211" y="3275186"/>
              <a:ext cx="7748789" cy="11317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443211" y="3300866"/>
              <a:ext cx="7109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Ayudar a dividir proyectos grandes, en proyectos más pequeños, de este modo las personas logran más debido a esa sensación de logro;</a:t>
              </a: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4443211" y="5542840"/>
            <a:ext cx="7748789" cy="488998"/>
            <a:chOff x="4443211" y="5542840"/>
            <a:chExt cx="7748789" cy="488998"/>
          </a:xfrm>
        </p:grpSpPr>
        <p:sp>
          <p:nvSpPr>
            <p:cNvPr id="16" name="Rectángulo 15"/>
            <p:cNvSpPr/>
            <p:nvPr/>
          </p:nvSpPr>
          <p:spPr>
            <a:xfrm>
              <a:off x="4443211" y="5542840"/>
              <a:ext cx="7748789" cy="4889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443212" y="5577413"/>
              <a:ext cx="38250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Simplemente mostrar respeto.</a:t>
              </a:r>
              <a:endParaRPr lang="es-P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4443211" y="4406942"/>
            <a:ext cx="7748789" cy="1131756"/>
            <a:chOff x="4443211" y="4406942"/>
            <a:chExt cx="7748789" cy="1131756"/>
          </a:xfrm>
        </p:grpSpPr>
        <p:sp>
          <p:nvSpPr>
            <p:cNvPr id="15" name="Rectángulo 14"/>
            <p:cNvSpPr/>
            <p:nvPr/>
          </p:nvSpPr>
          <p:spPr>
            <a:xfrm>
              <a:off x="4443211" y="4406942"/>
              <a:ext cx="7748789" cy="113175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443211" y="4445579"/>
              <a:ext cx="7109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 proyectos especiales basados en las habilidades  de cada miembro del equipo, creando así una mayor sensación  de “importancia”</a:t>
              </a:r>
            </a:p>
          </p:txBody>
        </p:sp>
      </p:grpSp>
      <p:sp>
        <p:nvSpPr>
          <p:cNvPr id="17" name="Rectángulo 16"/>
          <p:cNvSpPr/>
          <p:nvPr/>
        </p:nvSpPr>
        <p:spPr>
          <a:xfrm>
            <a:off x="309093" y="2675469"/>
            <a:ext cx="3876541" cy="9629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5" y="127071"/>
            <a:ext cx="3495810" cy="25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8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2675469"/>
            <a:ext cx="3957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6000" dirty="0" smtClean="0">
                <a:latin typeface="Impact" panose="020B0806030902050204" pitchFamily="34" charset="0"/>
              </a:rPr>
              <a:t>EL ESTATUS</a:t>
            </a:r>
            <a:endParaRPr lang="es-PA" sz="60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0914" y="3638421"/>
            <a:ext cx="364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A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estatus es </a:t>
            </a:r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la necesidad social de tener cierto grado de importancia, respeto estima y significado en comparación con los demás dentro de un grupo.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09093" y="2675469"/>
            <a:ext cx="3876541" cy="9629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5" y="127071"/>
            <a:ext cx="3495810" cy="25053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640307" y="981151"/>
            <a:ext cx="4156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DAR LAS GRACIAS</a:t>
            </a:r>
            <a:endParaRPr lang="es-PA" sz="4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700593" y="1755063"/>
            <a:ext cx="568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RECONOCER A LOS DEMÁS</a:t>
            </a:r>
            <a:endParaRPr lang="es-PA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416895" y="2604411"/>
            <a:ext cx="5380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chemeClr val="accent6"/>
                </a:solidFill>
                <a:latin typeface="Impact" panose="020B0806030902050204" pitchFamily="34" charset="0"/>
              </a:rPr>
              <a:t>DEJARLO QUE APRENDAN</a:t>
            </a:r>
            <a:endParaRPr lang="es-PA" sz="4000" dirty="0">
              <a:solidFill>
                <a:schemeClr val="accent6"/>
              </a:solidFill>
              <a:latin typeface="Impact" panose="020B080603090205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608581" y="3378323"/>
            <a:ext cx="5867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DESARROLLAR PROYECTOS</a:t>
            </a:r>
            <a:endParaRPr lang="es-PA" sz="4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26184" y="4152235"/>
            <a:ext cx="65709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C00000"/>
                </a:solidFill>
                <a:latin typeface="Impact" panose="020B0806030902050204" pitchFamily="34" charset="0"/>
              </a:rPr>
              <a:t>RECONOCER LAS HABILIDADES</a:t>
            </a:r>
            <a:endParaRPr lang="es-PA" sz="4000" dirty="0">
              <a:solidFill>
                <a:srgbClr val="C00000"/>
              </a:solidFill>
              <a:latin typeface="Impact" panose="020B080603090205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363244" y="4869527"/>
            <a:ext cx="4433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07660A"/>
                </a:solidFill>
                <a:latin typeface="Impact" panose="020B0806030902050204" pitchFamily="34" charset="0"/>
              </a:rPr>
              <a:t>MOSTRAR RESPETO</a:t>
            </a:r>
            <a:endParaRPr lang="es-PA" sz="4000" dirty="0">
              <a:solidFill>
                <a:srgbClr val="07660A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-2147"/>
            <a:ext cx="10290220" cy="686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44992" y="1787524"/>
            <a:ext cx="4932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CERTIDUMBRE</a:t>
            </a:r>
            <a:endParaRPr lang="es-PA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85905" y="2774067"/>
            <a:ext cx="439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20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A" dirty="0">
                <a:solidFill>
                  <a:schemeClr val="bg1"/>
                </a:solidFill>
              </a:rPr>
              <a:t>La certidumbre se refiere la necesidad del cerebro humano de predecir el futuro. </a:t>
            </a:r>
          </a:p>
        </p:txBody>
      </p:sp>
      <p:grpSp>
        <p:nvGrpSpPr>
          <p:cNvPr id="16" name="Grupo 15"/>
          <p:cNvGrpSpPr/>
          <p:nvPr/>
        </p:nvGrpSpPr>
        <p:grpSpPr>
          <a:xfrm>
            <a:off x="0" y="1771902"/>
            <a:ext cx="6576811" cy="1190238"/>
            <a:chOff x="0" y="1771902"/>
            <a:chExt cx="6576811" cy="1190238"/>
          </a:xfrm>
        </p:grpSpPr>
        <p:sp>
          <p:nvSpPr>
            <p:cNvPr id="5" name="Rectángulo 4"/>
            <p:cNvSpPr/>
            <p:nvPr/>
          </p:nvSpPr>
          <p:spPr>
            <a:xfrm>
              <a:off x="0" y="1771902"/>
              <a:ext cx="6576811" cy="119023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150254" y="1823678"/>
              <a:ext cx="59028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Comunicar de forma clara nuestras expectativas, permitiendo preguntas para que los individuos se sientan seguros de lo que esperamos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0" y="2962140"/>
            <a:ext cx="6576811" cy="1190238"/>
            <a:chOff x="0" y="2962140"/>
            <a:chExt cx="6576811" cy="1190238"/>
          </a:xfrm>
        </p:grpSpPr>
        <p:sp>
          <p:nvSpPr>
            <p:cNvPr id="7" name="Rectángulo 6"/>
            <p:cNvSpPr/>
            <p:nvPr/>
          </p:nvSpPr>
          <p:spPr>
            <a:xfrm>
              <a:off x="0" y="2962140"/>
              <a:ext cx="6576811" cy="119023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150254" y="3013916"/>
              <a:ext cx="59028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hablamos de un tema complejo, debemos evitar crear incertidumbre incluso antes de que se dé la conversación.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0" y="4152378"/>
            <a:ext cx="6576811" cy="574168"/>
            <a:chOff x="0" y="4152378"/>
            <a:chExt cx="6576811" cy="574168"/>
          </a:xfrm>
        </p:grpSpPr>
        <p:sp>
          <p:nvSpPr>
            <p:cNvPr id="9" name="Rectángulo 8"/>
            <p:cNvSpPr/>
            <p:nvPr/>
          </p:nvSpPr>
          <p:spPr>
            <a:xfrm>
              <a:off x="0" y="4152378"/>
              <a:ext cx="6576811" cy="5741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50254" y="4204154"/>
              <a:ext cx="5902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latin typeface="Arial" panose="020B0604020202020204" pitchFamily="34" charset="0"/>
                  <a:cs typeface="Arial" panose="020B0604020202020204" pitchFamily="34" charset="0"/>
                </a:rPr>
                <a:t>Ayudar a las personas a organizar las ideas.</a:t>
              </a: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6769995" y="1784953"/>
            <a:ext cx="4507604" cy="9629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/>
          <a:stretch/>
        </p:blipFill>
        <p:spPr>
          <a:xfrm>
            <a:off x="7740202" y="3979572"/>
            <a:ext cx="3322750" cy="2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44992" y="1787524"/>
            <a:ext cx="4932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CERTIDUMBRE</a:t>
            </a:r>
            <a:endParaRPr lang="es-PA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85905" y="2774067"/>
            <a:ext cx="439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20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A" dirty="0">
                <a:solidFill>
                  <a:schemeClr val="bg1"/>
                </a:solidFill>
              </a:rPr>
              <a:t>La certidumbre se refiere la necesidad del cerebro humano de predecir el futuro.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769995" y="1784953"/>
            <a:ext cx="4507604" cy="9629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1"/>
          <a:stretch/>
        </p:blipFill>
        <p:spPr>
          <a:xfrm>
            <a:off x="7740202" y="3979572"/>
            <a:ext cx="3322750" cy="28784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7039" y="2158870"/>
            <a:ext cx="5374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3200" dirty="0" smtClean="0">
                <a:solidFill>
                  <a:schemeClr val="bg1"/>
                </a:solidFill>
                <a:latin typeface="Impact" panose="020B0806030902050204" pitchFamily="34" charset="0"/>
              </a:rPr>
              <a:t>COMUNICAR DE FORMA CLARA</a:t>
            </a:r>
            <a:endParaRPr lang="es-PA" sz="32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7039" y="2923027"/>
            <a:ext cx="445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3200" dirty="0" smtClean="0">
                <a:solidFill>
                  <a:srgbClr val="FFFF00"/>
                </a:solidFill>
                <a:latin typeface="Impact" panose="020B0806030902050204" pitchFamily="34" charset="0"/>
              </a:rPr>
              <a:t>EVITAR INCERTIDUMBRE</a:t>
            </a:r>
            <a:endParaRPr lang="es-PA" sz="3200" dirty="0">
              <a:solidFill>
                <a:srgbClr val="FFFF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7039" y="3687184"/>
            <a:ext cx="5463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AYUDARLO A ORGANIZAR IDEAS</a:t>
            </a:r>
            <a:endParaRPr lang="es-PA" sz="3200" dirty="0">
              <a:solidFill>
                <a:schemeClr val="tx1">
                  <a:lumMod val="95000"/>
                  <a:lumOff val="5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3184" y="2259523"/>
            <a:ext cx="3373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SI PUEDO</a:t>
            </a:r>
            <a:endParaRPr lang="es-PA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0914" y="3222475"/>
            <a:ext cx="364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autonomía se refiere a la necesidad del cerebro de tener la posibilidad de elegir lo que hacer y lo que no hacer (al menos en cierta medida)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443211" y="2931001"/>
            <a:ext cx="7748789" cy="488998"/>
            <a:chOff x="4443211" y="2931001"/>
            <a:chExt cx="7748789" cy="488998"/>
          </a:xfrm>
        </p:grpSpPr>
        <p:sp>
          <p:nvSpPr>
            <p:cNvPr id="4" name="Rectángulo 3"/>
            <p:cNvSpPr/>
            <p:nvPr/>
          </p:nvSpPr>
          <p:spPr>
            <a:xfrm>
              <a:off x="4443211" y="2931001"/>
              <a:ext cx="7748789" cy="48899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443211" y="2982777"/>
              <a:ext cx="70189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 opciones para que los trabajadores puedan elegir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443211" y="3420258"/>
            <a:ext cx="7748789" cy="861247"/>
            <a:chOff x="4443211" y="3420258"/>
            <a:chExt cx="7748789" cy="861247"/>
          </a:xfrm>
        </p:grpSpPr>
        <p:sp>
          <p:nvSpPr>
            <p:cNvPr id="6" name="Rectángulo 5"/>
            <p:cNvSpPr/>
            <p:nvPr/>
          </p:nvSpPr>
          <p:spPr>
            <a:xfrm>
              <a:off x="4443211" y="3420258"/>
              <a:ext cx="7748789" cy="86124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443211" y="3472035"/>
              <a:ext cx="7018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latin typeface="Arial" panose="020B0604020202020204" pitchFamily="34" charset="0"/>
                  <a:cs typeface="Arial" panose="020B0604020202020204" pitchFamily="34" charset="0"/>
                </a:rPr>
                <a:t>Dar percepción de autonomía para que las personas puedan organizar sus días con flexibilidad.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399246" y="2259523"/>
            <a:ext cx="3463192" cy="9629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4" y="50738"/>
            <a:ext cx="2386636" cy="21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4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0501" cy="686384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14445" y="3168203"/>
            <a:ext cx="38379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5400" dirty="0">
                <a:solidFill>
                  <a:srgbClr val="FFFF00"/>
                </a:solidFill>
                <a:latin typeface="Impact" panose="020B0806030902050204" pitchFamily="34" charset="0"/>
              </a:rPr>
              <a:t>¿Eres un fracaso? </a:t>
            </a:r>
            <a:endParaRPr lang="es-PA" sz="5400" dirty="0" smtClean="0">
              <a:solidFill>
                <a:srgbClr val="FFFF00"/>
              </a:solidFill>
              <a:latin typeface="Impact" panose="020B0806030902050204" pitchFamily="34" charset="0"/>
            </a:endParaRPr>
          </a:p>
          <a:p>
            <a:pPr algn="ctr"/>
            <a:r>
              <a:rPr lang="es-PA" sz="5400" dirty="0" smtClean="0">
                <a:solidFill>
                  <a:srgbClr val="FFFF00"/>
                </a:solidFill>
                <a:latin typeface="Impact" panose="020B0806030902050204" pitchFamily="34" charset="0"/>
              </a:rPr>
              <a:t>¡</a:t>
            </a:r>
            <a:r>
              <a:rPr lang="es-PA" sz="5400" dirty="0">
                <a:solidFill>
                  <a:srgbClr val="FFFF00"/>
                </a:solidFill>
                <a:latin typeface="Impact" panose="020B0806030902050204" pitchFamily="34" charset="0"/>
              </a:rPr>
              <a:t>Yo también!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7237927" y="811369"/>
            <a:ext cx="4726547" cy="2000548"/>
            <a:chOff x="7237927" y="811369"/>
            <a:chExt cx="4726547" cy="2000548"/>
          </a:xfrm>
        </p:grpSpPr>
        <p:sp>
          <p:nvSpPr>
            <p:cNvPr id="5" name="CuadroTexto 4"/>
            <p:cNvSpPr txBox="1"/>
            <p:nvPr/>
          </p:nvSpPr>
          <p:spPr>
            <a:xfrm>
              <a:off x="7714445" y="811369"/>
              <a:ext cx="38379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54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TOM WATSON</a:t>
              </a:r>
              <a:endParaRPr lang="es-PA" sz="5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237927" y="1734699"/>
              <a:ext cx="4726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A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 DE ENERO 1.914 – 31 DE DICIEMBRE 1.993</a:t>
              </a:r>
              <a:endParaRPr lang="es-PA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8287554" y="2042476"/>
              <a:ext cx="26916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A" sz="44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CEO - IBM</a:t>
              </a:r>
              <a:endParaRPr lang="es-PA" sz="44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40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3184" y="2259523"/>
            <a:ext cx="33730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6000" dirty="0" smtClean="0">
                <a:solidFill>
                  <a:schemeClr val="bg1"/>
                </a:solidFill>
                <a:latin typeface="Impact" panose="020B0806030902050204" pitchFamily="34" charset="0"/>
              </a:rPr>
              <a:t>SI PUEDO</a:t>
            </a:r>
            <a:endParaRPr lang="es-PA" sz="6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0914" y="3222475"/>
            <a:ext cx="3644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autonomía se refiere a la necesidad del cerebro de tener la posibilidad de elegir lo que hacer y lo que no hacer (al menos en cierta medida)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99246" y="2259523"/>
            <a:ext cx="3463192" cy="9629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24" y="50738"/>
            <a:ext cx="2386636" cy="213206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147510" y="2259523"/>
            <a:ext cx="4235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s-PA" sz="4000" dirty="0" smtClean="0">
                <a:solidFill>
                  <a:srgbClr val="FFC000"/>
                </a:solidFill>
                <a:latin typeface="Impact" panose="020B0806030902050204" pitchFamily="34" charset="0"/>
              </a:rPr>
              <a:t>DARLES OPCIONES</a:t>
            </a:r>
            <a:endParaRPr lang="es-PA" sz="4000" dirty="0">
              <a:solidFill>
                <a:srgbClr val="FFC000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09791" y="3376363"/>
            <a:ext cx="59731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s-PA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DARLES FLEXIBILIDAD PARA</a:t>
            </a:r>
          </a:p>
          <a:p>
            <a:pPr lvl="1" algn="r"/>
            <a:r>
              <a:rPr lang="es-PA" sz="4000" dirty="0" smtClean="0">
                <a:solidFill>
                  <a:schemeClr val="bg1"/>
                </a:solidFill>
                <a:latin typeface="Impact" panose="020B0806030902050204" pitchFamily="34" charset="0"/>
              </a:rPr>
              <a:t>QUE LOGREN LAS METAS</a:t>
            </a:r>
            <a:endParaRPr lang="es-PA" sz="4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9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6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17" y="714885"/>
            <a:ext cx="8311166" cy="54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44992" y="2448060"/>
            <a:ext cx="4932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6000" dirty="0" smtClean="0">
                <a:latin typeface="Impact" panose="020B0806030902050204" pitchFamily="34" charset="0"/>
              </a:rPr>
              <a:t>RELACIÓN</a:t>
            </a:r>
          </a:p>
          <a:p>
            <a:pPr lvl="1"/>
            <a:r>
              <a:rPr lang="es-PA" sz="6000" dirty="0" smtClean="0">
                <a:latin typeface="Impact" panose="020B0806030902050204" pitchFamily="34" charset="0"/>
              </a:rPr>
              <a:t>(AFILIACIÓN)</a:t>
            </a:r>
            <a:endParaRPr lang="es-PA" sz="60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85905" y="4558100"/>
            <a:ext cx="4391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20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A" dirty="0"/>
              <a:t>La relación se refiere a nuestra necesidad de sentirnos seguros con otras personas y sentir que formamos parte de un grupo.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0" y="2383665"/>
            <a:ext cx="6576811" cy="759662"/>
            <a:chOff x="0" y="2383665"/>
            <a:chExt cx="6576811" cy="759662"/>
          </a:xfrm>
        </p:grpSpPr>
        <p:sp>
          <p:nvSpPr>
            <p:cNvPr id="4" name="Rectángulo 3"/>
            <p:cNvSpPr/>
            <p:nvPr/>
          </p:nvSpPr>
          <p:spPr>
            <a:xfrm>
              <a:off x="0" y="2383665"/>
              <a:ext cx="6576811" cy="7596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50254" y="2435441"/>
              <a:ext cx="6194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Crear espacios seguros para aumentar las relaciones con los demás.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0" y="3136024"/>
            <a:ext cx="6576811" cy="892863"/>
            <a:chOff x="0" y="3136024"/>
            <a:chExt cx="6576811" cy="892863"/>
          </a:xfrm>
        </p:grpSpPr>
        <p:sp>
          <p:nvSpPr>
            <p:cNvPr id="6" name="Rectángulo 5"/>
            <p:cNvSpPr/>
            <p:nvPr/>
          </p:nvSpPr>
          <p:spPr>
            <a:xfrm>
              <a:off x="0" y="3136024"/>
              <a:ext cx="6576811" cy="8928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150254" y="3200679"/>
              <a:ext cx="59028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Tomar tiempo para comprender a las personas y escucharlas con atención.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0" y="4030852"/>
            <a:ext cx="6576811" cy="772541"/>
            <a:chOff x="0" y="4030852"/>
            <a:chExt cx="6576811" cy="772541"/>
          </a:xfrm>
        </p:grpSpPr>
        <p:sp>
          <p:nvSpPr>
            <p:cNvPr id="8" name="Rectángulo 7"/>
            <p:cNvSpPr/>
            <p:nvPr/>
          </p:nvSpPr>
          <p:spPr>
            <a:xfrm>
              <a:off x="0" y="4030852"/>
              <a:ext cx="6576811" cy="772541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150253" y="4053304"/>
              <a:ext cx="60015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Escuchar con sinceridad y comunicarse de manera </a:t>
              </a:r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respetuosa.</a:t>
              </a:r>
              <a:endParaRPr lang="es-P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ángulo 9"/>
          <p:cNvSpPr/>
          <p:nvPr/>
        </p:nvSpPr>
        <p:spPr>
          <a:xfrm>
            <a:off x="6769995" y="2383665"/>
            <a:ext cx="4280078" cy="211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2" y="76055"/>
            <a:ext cx="3953815" cy="22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1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344992" y="2448060"/>
            <a:ext cx="49326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PA" sz="6000" dirty="0" smtClean="0">
                <a:latin typeface="Impact" panose="020B0806030902050204" pitchFamily="34" charset="0"/>
              </a:rPr>
              <a:t>RELACIÓN</a:t>
            </a:r>
          </a:p>
          <a:p>
            <a:pPr lvl="1"/>
            <a:r>
              <a:rPr lang="es-PA" sz="6000" dirty="0" smtClean="0">
                <a:latin typeface="Impact" panose="020B0806030902050204" pitchFamily="34" charset="0"/>
              </a:rPr>
              <a:t>(AFILIACIÓN)</a:t>
            </a:r>
            <a:endParaRPr lang="es-PA" sz="60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85905" y="4558100"/>
            <a:ext cx="4391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20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A" dirty="0"/>
              <a:t>La relación se refiere a nuestra necesidad de sentirnos seguros con otras personas y sentir que formamos parte de un grupo.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769995" y="2383665"/>
            <a:ext cx="4280078" cy="2110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2" y="76055"/>
            <a:ext cx="3953815" cy="220095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7313" y="1884474"/>
            <a:ext cx="46795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4000" dirty="0" smtClean="0">
                <a:latin typeface="Impact" panose="020B0806030902050204" pitchFamily="34" charset="0"/>
              </a:rPr>
              <a:t>CREARLES ESPACIOS</a:t>
            </a:r>
          </a:p>
          <a:p>
            <a:pPr lvl="1"/>
            <a:r>
              <a:rPr lang="es-PA" sz="4000" dirty="0" smtClean="0">
                <a:latin typeface="Impact" panose="020B0806030902050204" pitchFamily="34" charset="0"/>
              </a:rPr>
              <a:t>ESPECIALES</a:t>
            </a:r>
            <a:endParaRPr lang="es-PA" sz="4000" dirty="0"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7313" y="3417060"/>
            <a:ext cx="5765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4000" dirty="0" smtClean="0">
                <a:solidFill>
                  <a:srgbClr val="0070C0"/>
                </a:solidFill>
                <a:latin typeface="Impact" panose="020B0806030902050204" pitchFamily="34" charset="0"/>
              </a:rPr>
              <a:t>ESCUCHAR CON ATENCIÓN</a:t>
            </a:r>
            <a:endParaRPr lang="es-PA" sz="4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7313" y="4334093"/>
            <a:ext cx="55258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COMUNICAR DE MANERA </a:t>
            </a:r>
          </a:p>
          <a:p>
            <a:pPr lvl="1"/>
            <a:r>
              <a:rPr lang="es-PA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RESPETUOSA</a:t>
            </a:r>
            <a:endParaRPr lang="es-PA" sz="40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2056" y="1711729"/>
            <a:ext cx="37497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6000" dirty="0" smtClean="0">
                <a:latin typeface="Impact" panose="020B0806030902050204" pitchFamily="34" charset="0"/>
              </a:rPr>
              <a:t>JUSTICIA </a:t>
            </a:r>
          </a:p>
          <a:p>
            <a:pPr lvl="1"/>
            <a:r>
              <a:rPr lang="es-PA" sz="6000" dirty="0" smtClean="0">
                <a:latin typeface="Impact" panose="020B0806030902050204" pitchFamily="34" charset="0"/>
              </a:rPr>
              <a:t>(EQUIDAD)</a:t>
            </a:r>
            <a:endParaRPr lang="es-PA" sz="60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0914" y="3650721"/>
            <a:ext cx="364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Cuando una persona piensa que algo es injusto, su cerebro reacciona de forma automática con una respuesta de rechazo y entra en una postura defensiva.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443211" y="1673092"/>
            <a:ext cx="7748789" cy="2060741"/>
            <a:chOff x="4443211" y="1673092"/>
            <a:chExt cx="7748789" cy="2060741"/>
          </a:xfrm>
        </p:grpSpPr>
        <p:sp>
          <p:nvSpPr>
            <p:cNvPr id="4" name="Rectángulo 3"/>
            <p:cNvSpPr/>
            <p:nvPr/>
          </p:nvSpPr>
          <p:spPr>
            <a:xfrm>
              <a:off x="4443211" y="1673092"/>
              <a:ext cx="7748789" cy="206074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4443211" y="1724869"/>
              <a:ext cx="749550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 de las maneras más fáciles de reducir respuesta a la amenaza es mediante la introducción de una mayor transparencia. </a:t>
              </a:r>
              <a:r>
                <a:rPr lang="es-PA" sz="2000" b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 personas son menos propensas a experimentar la injusticia si entienden los procesos.</a:t>
              </a:r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Esto significa que los equipos deben tener reglas y directrices, que están claramente definidos para todo el mundo.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443211" y="3734094"/>
            <a:ext cx="7748789" cy="861247"/>
            <a:chOff x="4443211" y="3734094"/>
            <a:chExt cx="7748789" cy="861247"/>
          </a:xfrm>
        </p:grpSpPr>
        <p:sp>
          <p:nvSpPr>
            <p:cNvPr id="6" name="Rectángulo 5"/>
            <p:cNvSpPr/>
            <p:nvPr/>
          </p:nvSpPr>
          <p:spPr>
            <a:xfrm>
              <a:off x="4443211" y="3734094"/>
              <a:ext cx="7748789" cy="86124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443211" y="3785871"/>
              <a:ext cx="7495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latin typeface="Arial" panose="020B0604020202020204" pitchFamily="34" charset="0"/>
                  <a:cs typeface="Arial" panose="020B0604020202020204" pitchFamily="34" charset="0"/>
                </a:rPr>
                <a:t>Involucrar a los grupos y equipos en el establecimiento de las reglas;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450760" y="1711729"/>
            <a:ext cx="356744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grpSp>
        <p:nvGrpSpPr>
          <p:cNvPr id="14" name="Grupo 13"/>
          <p:cNvGrpSpPr/>
          <p:nvPr/>
        </p:nvGrpSpPr>
        <p:grpSpPr>
          <a:xfrm>
            <a:off x="4443211" y="4595341"/>
            <a:ext cx="7748789" cy="861247"/>
            <a:chOff x="4443211" y="4595341"/>
            <a:chExt cx="7748789" cy="861247"/>
          </a:xfrm>
        </p:grpSpPr>
        <p:sp>
          <p:nvSpPr>
            <p:cNvPr id="9" name="Rectángulo 8"/>
            <p:cNvSpPr/>
            <p:nvPr/>
          </p:nvSpPr>
          <p:spPr>
            <a:xfrm>
              <a:off x="4443211" y="4595341"/>
              <a:ext cx="7748789" cy="86124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A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4443211" y="4647118"/>
              <a:ext cx="7495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A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Establecer objetivos claros desde el principio para que las personas sepan que les corresponde hacer.</a:t>
              </a:r>
            </a:p>
          </p:txBody>
        </p:sp>
      </p:grp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2" y="114750"/>
            <a:ext cx="1558342" cy="155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2056" y="1711729"/>
            <a:ext cx="37497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6000" dirty="0" smtClean="0">
                <a:latin typeface="Impact" panose="020B0806030902050204" pitchFamily="34" charset="0"/>
              </a:rPr>
              <a:t>JUSTICIA </a:t>
            </a:r>
          </a:p>
          <a:p>
            <a:pPr lvl="1"/>
            <a:r>
              <a:rPr lang="es-PA" sz="6000" dirty="0" smtClean="0">
                <a:latin typeface="Impact" panose="020B0806030902050204" pitchFamily="34" charset="0"/>
              </a:rPr>
              <a:t>(EQUIDAD)</a:t>
            </a:r>
            <a:endParaRPr lang="es-PA" sz="60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40914" y="3650721"/>
            <a:ext cx="364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i="1" dirty="0">
                <a:latin typeface="Arial" panose="020B0604020202020204" pitchFamily="34" charset="0"/>
                <a:cs typeface="Arial" panose="020B0604020202020204" pitchFamily="34" charset="0"/>
              </a:rPr>
              <a:t>Cuando una persona piensa que algo es injusto, su cerebro reacciona de forma automática con una respuesta de rechazo y entra en una postura defensiva.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0760" y="1711729"/>
            <a:ext cx="3567447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12" y="114750"/>
            <a:ext cx="1558342" cy="15583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84625" y="1973043"/>
            <a:ext cx="4793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4000" dirty="0" smtClean="0">
                <a:solidFill>
                  <a:srgbClr val="FF0000"/>
                </a:solidFill>
                <a:latin typeface="Impact" panose="020B0806030902050204" pitchFamily="34" charset="0"/>
              </a:rPr>
              <a:t>SER TRANSPARENTES</a:t>
            </a:r>
            <a:endParaRPr lang="es-PA" sz="40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787757" y="2681225"/>
            <a:ext cx="5290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s-PA" sz="4000" dirty="0" smtClean="0">
                <a:solidFill>
                  <a:srgbClr val="00B0F0"/>
                </a:solidFill>
                <a:latin typeface="Impact" panose="020B0806030902050204" pitchFamily="34" charset="0"/>
              </a:rPr>
              <a:t>INVOLUCRAR AL EQUIPO</a:t>
            </a:r>
            <a:endParaRPr lang="es-PA" sz="4000" dirty="0">
              <a:solidFill>
                <a:srgbClr val="00B0F0"/>
              </a:solidFill>
              <a:latin typeface="Impact" panose="020B080603090205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787757" y="3389111"/>
            <a:ext cx="5296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r"/>
            <a:r>
              <a:rPr lang="es-PA" sz="4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ESTABLECER OBJETIVOS</a:t>
            </a:r>
          </a:p>
          <a:p>
            <a:pPr lvl="1" algn="r"/>
            <a:r>
              <a:rPr lang="es-PA" sz="4000" dirty="0" smtClean="0">
                <a:solidFill>
                  <a:srgbClr val="7030A0"/>
                </a:solidFill>
                <a:latin typeface="Impact" panose="020B0806030902050204" pitchFamily="34" charset="0"/>
              </a:rPr>
              <a:t>CLAROS</a:t>
            </a:r>
            <a:endParaRPr lang="es-PA" sz="4000" dirty="0">
              <a:solidFill>
                <a:srgbClr val="7030A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5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9" y="-7777"/>
            <a:ext cx="9182636" cy="687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20485" cy="68580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413160" y="1765480"/>
            <a:ext cx="7551312" cy="4273858"/>
            <a:chOff x="4413160" y="1765480"/>
            <a:chExt cx="7551312" cy="4273858"/>
          </a:xfrm>
        </p:grpSpPr>
        <p:sp>
          <p:nvSpPr>
            <p:cNvPr id="2" name="CuadroTexto 1"/>
            <p:cNvSpPr txBox="1"/>
            <p:nvPr/>
          </p:nvSpPr>
          <p:spPr>
            <a:xfrm>
              <a:off x="4413160" y="1765480"/>
              <a:ext cx="755131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s-PA" sz="7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LA PROFECÍA</a:t>
              </a:r>
            </a:p>
            <a:p>
              <a:pPr lvl="1" algn="ctr"/>
              <a:r>
                <a:rPr lang="es-PA" sz="7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AUTOCUMPLIDA</a:t>
              </a:r>
              <a:endParaRPr lang="es-PA" sz="7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6754966" y="4198231"/>
              <a:ext cx="2975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A" sz="2400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Efecto Pigmalión</a:t>
              </a:r>
              <a:endParaRPr lang="es-PA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6754966" y="5639228"/>
              <a:ext cx="2975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A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Prof. Robert </a:t>
              </a:r>
              <a:r>
                <a:rPr lang="es-PA" sz="2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Rosenthal</a:t>
              </a:r>
              <a:endParaRPr lang="es-PA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6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210"/>
            <a:ext cx="7143750" cy="40195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143750" y="2663987"/>
            <a:ext cx="33441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6600" dirty="0" smtClean="0">
                <a:solidFill>
                  <a:schemeClr val="tx2">
                    <a:lumMod val="50000"/>
                  </a:schemeClr>
                </a:solidFill>
                <a:latin typeface="Impact" panose="020B0806030902050204" pitchFamily="34" charset="0"/>
              </a:rPr>
              <a:t>GRACIAS!</a:t>
            </a:r>
            <a:endParaRPr lang="es-PA" sz="6600" dirty="0">
              <a:solidFill>
                <a:schemeClr val="tx2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65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523742" y="2081012"/>
            <a:ext cx="2721734" cy="3774654"/>
            <a:chOff x="523742" y="2081012"/>
            <a:chExt cx="2721734" cy="377465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42" y="2081012"/>
              <a:ext cx="2721734" cy="2721734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829020" y="4747670"/>
              <a:ext cx="225093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6600" dirty="0" smtClean="0">
                  <a:solidFill>
                    <a:srgbClr val="00B0F0"/>
                  </a:solidFill>
                  <a:latin typeface="Impact" panose="020B0806030902050204" pitchFamily="34" charset="0"/>
                </a:rPr>
                <a:t>65,2%</a:t>
              </a:r>
              <a:endParaRPr lang="es-PA" sz="6600" dirty="0">
                <a:solidFill>
                  <a:srgbClr val="00B0F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923764" y="1917879"/>
            <a:ext cx="4035380" cy="3937787"/>
            <a:chOff x="3923764" y="1917879"/>
            <a:chExt cx="4035380" cy="3937787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764" y="1917879"/>
              <a:ext cx="4035380" cy="3026536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5099717" y="4747670"/>
              <a:ext cx="214834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6600" dirty="0" smtClean="0">
                  <a:solidFill>
                    <a:srgbClr val="00B0F0"/>
                  </a:solidFill>
                  <a:latin typeface="Impact" panose="020B0806030902050204" pitchFamily="34" charset="0"/>
                </a:rPr>
                <a:t>75,3%</a:t>
              </a:r>
              <a:endParaRPr lang="es-PA" sz="6600" dirty="0">
                <a:solidFill>
                  <a:srgbClr val="00B0F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8327654" y="2013129"/>
            <a:ext cx="2887813" cy="3842537"/>
            <a:chOff x="8327654" y="2013129"/>
            <a:chExt cx="2887813" cy="384253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54" y="2013129"/>
              <a:ext cx="2857500" cy="2857500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8935676" y="4747670"/>
              <a:ext cx="227979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6600" dirty="0" smtClean="0">
                  <a:solidFill>
                    <a:srgbClr val="00B0F0"/>
                  </a:solidFill>
                  <a:latin typeface="Impact" panose="020B0806030902050204" pitchFamily="34" charset="0"/>
                </a:rPr>
                <a:t>90,5%</a:t>
              </a:r>
              <a:endParaRPr lang="es-PA" sz="6600" dirty="0">
                <a:solidFill>
                  <a:srgbClr val="00B0F0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24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014939" y="2055839"/>
            <a:ext cx="9749394" cy="3493296"/>
            <a:chOff x="1014939" y="2055839"/>
            <a:chExt cx="9749394" cy="349329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939" y="2055839"/>
              <a:ext cx="4598448" cy="3493296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5278536" y="2479048"/>
              <a:ext cx="5485797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A" sz="16600" dirty="0" smtClean="0">
                  <a:solidFill>
                    <a:srgbClr val="FF0000"/>
                  </a:solidFill>
                  <a:latin typeface="Impact" panose="020B0806030902050204" pitchFamily="34" charset="0"/>
                </a:rPr>
                <a:t>98.5%</a:t>
              </a:r>
              <a:endParaRPr lang="es-PA" sz="16600" dirty="0">
                <a:solidFill>
                  <a:srgbClr val="FF0000"/>
                </a:solidFill>
                <a:latin typeface="Impact" panose="020B080603090205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304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58461" y="160333"/>
            <a:ext cx="855894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9600" dirty="0" smtClean="0">
                <a:latin typeface="Impact" panose="020B0806030902050204" pitchFamily="34" charset="0"/>
              </a:rPr>
              <a:t>ÉSTE APLAUSO ES </a:t>
            </a:r>
          </a:p>
          <a:p>
            <a:pPr algn="ctr"/>
            <a:r>
              <a:rPr lang="es-PA" sz="9600" dirty="0" smtClean="0">
                <a:latin typeface="Impact" panose="020B0806030902050204" pitchFamily="34" charset="0"/>
              </a:rPr>
              <a:t>PARA TÍ, QUE:</a:t>
            </a:r>
            <a:endParaRPr lang="es-PA" sz="9600" dirty="0">
              <a:latin typeface="Impact" panose="020B080603090205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594344" y="3024707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Protege y velas por </a:t>
            </a:r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tú </a:t>
            </a:r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familia  </a:t>
            </a:r>
            <a:endParaRPr lang="es-P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22819" y="3789519"/>
            <a:ext cx="7430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Que luchas con un hijo enfermo</a:t>
            </a:r>
            <a:endParaRPr lang="es-P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552397" y="4558960"/>
            <a:ext cx="9171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Por ser un buen Padre / Madre / Hijo(a)</a:t>
            </a:r>
            <a:endParaRPr lang="es-P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69403" y="5353601"/>
            <a:ext cx="11537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Que luchas por salir hacia adelante todos los días</a:t>
            </a:r>
            <a:endParaRPr lang="es-P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0591" y="366395"/>
            <a:ext cx="1109470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9600" dirty="0" smtClean="0">
                <a:latin typeface="Impact" panose="020B0806030902050204" pitchFamily="34" charset="0"/>
              </a:rPr>
              <a:t>GRACIAS A TÍ TENEMOS</a:t>
            </a:r>
          </a:p>
          <a:p>
            <a:pPr algn="ctr"/>
            <a:r>
              <a:rPr lang="es-PA" sz="9600" dirty="0" smtClean="0">
                <a:latin typeface="Impact" panose="020B0806030902050204" pitchFamily="34" charset="0"/>
              </a:rPr>
              <a:t>UN PAÍS SANO</a:t>
            </a:r>
            <a:endParaRPr lang="es-PA" sz="9600" dirty="0"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6" b="14742"/>
          <a:stretch/>
        </p:blipFill>
        <p:spPr>
          <a:xfrm>
            <a:off x="3542984" y="3271716"/>
            <a:ext cx="4673737" cy="338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151550" y="0"/>
            <a:ext cx="7015632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5151549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" name="CuadroTexto 1"/>
          <p:cNvSpPr txBox="1"/>
          <p:nvPr/>
        </p:nvSpPr>
        <p:spPr>
          <a:xfrm>
            <a:off x="1539476" y="366395"/>
            <a:ext cx="91969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A" sz="9600" dirty="0" smtClean="0">
                <a:solidFill>
                  <a:srgbClr val="FFFF00"/>
                </a:solidFill>
                <a:latin typeface="Impact" panose="020B0806030902050204" pitchFamily="34" charset="0"/>
              </a:rPr>
              <a:t>NEURO   </a:t>
            </a:r>
            <a:r>
              <a:rPr lang="es-PA" sz="9600" dirty="0" smtClean="0">
                <a:latin typeface="Impact" panose="020B0806030902050204" pitchFamily="34" charset="0"/>
              </a:rPr>
              <a:t>LIDERAZGO</a:t>
            </a:r>
            <a:endParaRPr lang="es-PA" sz="9600" dirty="0">
              <a:latin typeface="Impact" panose="020B080603090205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189"/>
            <a:ext cx="5151549" cy="45058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0"/>
          <a:stretch/>
        </p:blipFill>
        <p:spPr>
          <a:xfrm flipH="1">
            <a:off x="5151547" y="2352189"/>
            <a:ext cx="7040452" cy="45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6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805</Words>
  <Application>Microsoft Office PowerPoint</Application>
  <PresentationFormat>Panorámica</PresentationFormat>
  <Paragraphs>123</Paragraphs>
  <Slides>38</Slides>
  <Notes>0</Notes>
  <HiddenSlides>5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Impact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EKOS</dc:creator>
  <cp:lastModifiedBy>EKOS</cp:lastModifiedBy>
  <cp:revision>141</cp:revision>
  <cp:lastPrinted>2018-11-22T23:14:37Z</cp:lastPrinted>
  <dcterms:created xsi:type="dcterms:W3CDTF">2018-11-21T12:31:28Z</dcterms:created>
  <dcterms:modified xsi:type="dcterms:W3CDTF">2018-11-23T12:28:28Z</dcterms:modified>
</cp:coreProperties>
</file>