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4"/>
  </p:notesMasterIdLst>
  <p:sldIdLst>
    <p:sldId id="358" r:id="rId5"/>
    <p:sldId id="257" r:id="rId6"/>
    <p:sldId id="383" r:id="rId7"/>
    <p:sldId id="378" r:id="rId8"/>
    <p:sldId id="387" r:id="rId9"/>
    <p:sldId id="401" r:id="rId10"/>
    <p:sldId id="399"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18" r:id="rId28"/>
    <p:sldId id="419" r:id="rId29"/>
    <p:sldId id="420" r:id="rId30"/>
    <p:sldId id="421" r:id="rId31"/>
    <p:sldId id="298" r:id="rId32"/>
    <p:sldId id="359"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ly Dommu"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1B"/>
    <a:srgbClr val="FF9300"/>
    <a:srgbClr val="B2A89F"/>
    <a:srgbClr val="DA66E7"/>
    <a:srgbClr val="878CB4"/>
    <a:srgbClr val="786E62"/>
    <a:srgbClr val="AFA9A0"/>
    <a:srgbClr val="64CDC9"/>
    <a:srgbClr val="B7DD79"/>
    <a:srgbClr val="ED97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20" autoAdjust="0"/>
    <p:restoredTop sz="96131" autoAdjust="0"/>
  </p:normalViewPr>
  <p:slideViewPr>
    <p:cSldViewPr snapToGrid="0" snapToObjects="1">
      <p:cViewPr>
        <p:scale>
          <a:sx n="110" d="100"/>
          <a:sy n="110" d="100"/>
        </p:scale>
        <p:origin x="-514" y="-125"/>
      </p:cViewPr>
      <p:guideLst>
        <p:guide orient="horz" pos="1620"/>
        <p:guide pos="288"/>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89D69-C4D3-104F-9B9C-96435FA55793}" type="datetimeFigureOut">
              <a:rPr lang="en-US" smtClean="0"/>
              <a:t>11/22/2018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1801B-77AA-504D-97FB-A3044E79D444}" type="slidenum">
              <a:rPr lang="en-US" smtClean="0"/>
              <a:t>‹#›</a:t>
            </a:fld>
            <a:endParaRPr lang="en-US"/>
          </a:p>
        </p:txBody>
      </p:sp>
    </p:spTree>
    <p:extLst>
      <p:ext uri="{BB962C8B-B14F-4D97-AF65-F5344CB8AC3E}">
        <p14:creationId xmlns:p14="http://schemas.microsoft.com/office/powerpoint/2010/main" val="405741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 title slide:</a:t>
            </a:r>
          </a:p>
          <a:p>
            <a:r>
              <a:rPr lang="en-US" dirty="0" smtClean="0"/>
              <a:t>Title</a:t>
            </a:r>
            <a:r>
              <a:rPr lang="en-US" baseline="0" dirty="0" smtClean="0"/>
              <a:t> can be about 25 to 50 characters in length (with spaces). Arial Bold 32 pt. The date is adjustable (Arial bold 12 pt.)</a:t>
            </a:r>
          </a:p>
          <a:p>
            <a:endParaRPr lang="en-US" baseline="0" dirty="0" smtClean="0"/>
          </a:p>
          <a:p>
            <a:r>
              <a:rPr lang="en-US" b="1" baseline="0" dirty="0" smtClean="0"/>
              <a:t>Text colors:</a:t>
            </a:r>
          </a:p>
          <a:p>
            <a:r>
              <a:rPr lang="en-US" baseline="0" dirty="0" smtClean="0"/>
              <a:t>The six key Corporate Accountability colors are listed in the “theme colors” dropdown. </a:t>
            </a:r>
          </a:p>
          <a:p>
            <a:r>
              <a:rPr lang="en-US" baseline="0" dirty="0" smtClean="0"/>
              <a:t>Click on “theme colors”, then “more”, and you should see “CA colors” which you can use for your slides.</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a:t>
            </a:fld>
            <a:endParaRPr lang="en-US"/>
          </a:p>
        </p:txBody>
      </p:sp>
    </p:spTree>
    <p:extLst>
      <p:ext uri="{BB962C8B-B14F-4D97-AF65-F5344CB8AC3E}">
        <p14:creationId xmlns:p14="http://schemas.microsoft.com/office/powerpoint/2010/main" val="88516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10</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FA1801B-77AA-504D-97FB-A3044E79D444}" type="slidenum">
              <a:rPr lang="en-US" smtClean="0"/>
              <a:t>11</a:t>
            </a:fld>
            <a:endParaRPr lang="en-US"/>
          </a:p>
        </p:txBody>
      </p:sp>
    </p:spTree>
    <p:extLst>
      <p:ext uri="{BB962C8B-B14F-4D97-AF65-F5344CB8AC3E}">
        <p14:creationId xmlns:p14="http://schemas.microsoft.com/office/powerpoint/2010/main" val="1596845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12</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FA1801B-77AA-504D-97FB-A3044E79D444}" type="slidenum">
              <a:rPr lang="en-US" smtClean="0"/>
              <a:t>13</a:t>
            </a:fld>
            <a:endParaRPr lang="en-US"/>
          </a:p>
        </p:txBody>
      </p:sp>
    </p:spTree>
    <p:extLst>
      <p:ext uri="{BB962C8B-B14F-4D97-AF65-F5344CB8AC3E}">
        <p14:creationId xmlns:p14="http://schemas.microsoft.com/office/powerpoint/2010/main" val="1596845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14</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FA1801B-77AA-504D-97FB-A3044E79D444}" type="slidenum">
              <a:rPr lang="en-US" smtClean="0"/>
              <a:t>15</a:t>
            </a:fld>
            <a:endParaRPr lang="en-US"/>
          </a:p>
        </p:txBody>
      </p:sp>
    </p:spTree>
    <p:extLst>
      <p:ext uri="{BB962C8B-B14F-4D97-AF65-F5344CB8AC3E}">
        <p14:creationId xmlns:p14="http://schemas.microsoft.com/office/powerpoint/2010/main" val="1596845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16</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FA1801B-77AA-504D-97FB-A3044E79D444}" type="slidenum">
              <a:rPr lang="en-US" smtClean="0"/>
              <a:t>17</a:t>
            </a:fld>
            <a:endParaRPr lang="en-US"/>
          </a:p>
        </p:txBody>
      </p:sp>
    </p:spTree>
    <p:extLst>
      <p:ext uri="{BB962C8B-B14F-4D97-AF65-F5344CB8AC3E}">
        <p14:creationId xmlns:p14="http://schemas.microsoft.com/office/powerpoint/2010/main" val="1596845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18</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FA1801B-77AA-504D-97FB-A3044E79D444}" type="slidenum">
              <a:rPr lang="en-US" smtClean="0"/>
              <a:t>19</a:t>
            </a:fld>
            <a:endParaRPr lang="en-US"/>
          </a:p>
        </p:txBody>
      </p:sp>
    </p:spTree>
    <p:extLst>
      <p:ext uri="{BB962C8B-B14F-4D97-AF65-F5344CB8AC3E}">
        <p14:creationId xmlns:p14="http://schemas.microsoft.com/office/powerpoint/2010/main" val="159684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Agenda:</a:t>
            </a:r>
            <a:endParaRPr lang="en-US" b="1" baseline="0" dirty="0" smtClean="0"/>
          </a:p>
          <a:p>
            <a:r>
              <a:rPr lang="en-US" baseline="0" dirty="0" smtClean="0"/>
              <a:t>Limit this to 5 points.</a:t>
            </a:r>
          </a:p>
          <a:p>
            <a:r>
              <a:rPr lang="en-US" baseline="0" dirty="0" smtClean="0"/>
              <a:t>Header text in orange is Arial Black 44 pt. </a:t>
            </a:r>
          </a:p>
          <a:p>
            <a:r>
              <a:rPr lang="en-US" baseline="0" dirty="0" smtClean="0"/>
              <a:t>Bulleted points are Arial Regular 20 pt. with less than 5</a:t>
            </a:r>
            <a:r>
              <a:rPr lang="en-US" dirty="0" smtClean="0"/>
              <a:t>0 characters per</a:t>
            </a:r>
            <a:r>
              <a:rPr lang="en-US" baseline="0" dirty="0" smtClean="0"/>
              <a:t> line</a:t>
            </a:r>
            <a:r>
              <a:rPr lang="en-US" dirty="0" smtClean="0"/>
              <a:t> </a:t>
            </a:r>
            <a:r>
              <a:rPr lang="en-US" baseline="0" dirty="0" smtClean="0"/>
              <a:t>(with spaces).</a:t>
            </a:r>
            <a:r>
              <a:rPr lang="en-US" dirty="0" smtClean="0"/>
              <a:t>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2</a:t>
            </a:fld>
            <a:endParaRPr lang="en-US"/>
          </a:p>
        </p:txBody>
      </p:sp>
    </p:spTree>
    <p:extLst>
      <p:ext uri="{BB962C8B-B14F-4D97-AF65-F5344CB8AC3E}">
        <p14:creationId xmlns:p14="http://schemas.microsoft.com/office/powerpoint/2010/main" val="608327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20</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FA1801B-77AA-504D-97FB-A3044E79D444}" type="slidenum">
              <a:rPr lang="en-US" smtClean="0"/>
              <a:t>21</a:t>
            </a:fld>
            <a:endParaRPr lang="en-US"/>
          </a:p>
        </p:txBody>
      </p:sp>
    </p:spTree>
    <p:extLst>
      <p:ext uri="{BB962C8B-B14F-4D97-AF65-F5344CB8AC3E}">
        <p14:creationId xmlns:p14="http://schemas.microsoft.com/office/powerpoint/2010/main" val="1596845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22</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FA1801B-77AA-504D-97FB-A3044E79D444}" type="slidenum">
              <a:rPr lang="en-US" smtClean="0"/>
              <a:t>23</a:t>
            </a:fld>
            <a:endParaRPr lang="en-US"/>
          </a:p>
        </p:txBody>
      </p:sp>
    </p:spTree>
    <p:extLst>
      <p:ext uri="{BB962C8B-B14F-4D97-AF65-F5344CB8AC3E}">
        <p14:creationId xmlns:p14="http://schemas.microsoft.com/office/powerpoint/2010/main" val="1596845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24</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FA1801B-77AA-504D-97FB-A3044E79D444}" type="slidenum">
              <a:rPr lang="en-US" smtClean="0"/>
              <a:t>25</a:t>
            </a:fld>
            <a:endParaRPr lang="en-US"/>
          </a:p>
        </p:txBody>
      </p:sp>
    </p:spTree>
    <p:extLst>
      <p:ext uri="{BB962C8B-B14F-4D97-AF65-F5344CB8AC3E}">
        <p14:creationId xmlns:p14="http://schemas.microsoft.com/office/powerpoint/2010/main" val="1596845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26</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FA1801B-77AA-504D-97FB-A3044E79D444}" type="slidenum">
              <a:rPr lang="en-US" smtClean="0"/>
              <a:t>27</a:t>
            </a:fld>
            <a:endParaRPr lang="en-US"/>
          </a:p>
        </p:txBody>
      </p:sp>
    </p:spTree>
    <p:extLst>
      <p:ext uri="{BB962C8B-B14F-4D97-AF65-F5344CB8AC3E}">
        <p14:creationId xmlns:p14="http://schemas.microsoft.com/office/powerpoint/2010/main" val="1596845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Thank you slide.</a:t>
            </a:r>
          </a:p>
          <a:p>
            <a:r>
              <a:rPr lang="en-US" dirty="0" smtClean="0"/>
              <a:t>Fixed in place.</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28</a:t>
            </a:fld>
            <a:endParaRPr lang="en-US"/>
          </a:p>
        </p:txBody>
      </p:sp>
    </p:spTree>
    <p:extLst>
      <p:ext uri="{BB962C8B-B14F-4D97-AF65-F5344CB8AC3E}">
        <p14:creationId xmlns:p14="http://schemas.microsoft.com/office/powerpoint/2010/main" val="846601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b="1" baseline="0" dirty="0" smtClean="0"/>
              <a:t> e</a:t>
            </a:r>
            <a:r>
              <a:rPr lang="en-US" b="1" dirty="0" smtClean="0"/>
              <a:t>nd slide</a:t>
            </a:r>
            <a:r>
              <a:rPr lang="en-US" b="1" baseline="0" dirty="0" smtClean="0"/>
              <a:t> with contact info</a:t>
            </a:r>
          </a:p>
        </p:txBody>
      </p:sp>
      <p:sp>
        <p:nvSpPr>
          <p:cNvPr id="4" name="Slide Number Placeholder 3"/>
          <p:cNvSpPr>
            <a:spLocks noGrp="1"/>
          </p:cNvSpPr>
          <p:nvPr>
            <p:ph type="sldNum" sz="quarter" idx="10"/>
          </p:nvPr>
        </p:nvSpPr>
        <p:spPr/>
        <p:txBody>
          <a:bodyPr/>
          <a:lstStyle/>
          <a:p>
            <a:fld id="{3FA1801B-77AA-504D-97FB-A3044E79D444}" type="slidenum">
              <a:rPr lang="en-US" smtClean="0"/>
              <a:t>29</a:t>
            </a:fld>
            <a:endParaRPr lang="en-US"/>
          </a:p>
        </p:txBody>
      </p:sp>
    </p:spTree>
    <p:extLst>
      <p:ext uri="{BB962C8B-B14F-4D97-AF65-F5344CB8AC3E}">
        <p14:creationId xmlns:p14="http://schemas.microsoft.com/office/powerpoint/2010/main" val="8995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End slide:</a:t>
            </a:r>
          </a:p>
          <a:p>
            <a:r>
              <a:rPr lang="en-US" dirty="0" smtClean="0"/>
              <a:t>Fixed logo and tagline.</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3</a:t>
            </a:fld>
            <a:endParaRPr lang="en-US"/>
          </a:p>
        </p:txBody>
      </p:sp>
    </p:spTree>
    <p:extLst>
      <p:ext uri="{BB962C8B-B14F-4D97-AF65-F5344CB8AC3E}">
        <p14:creationId xmlns:p14="http://schemas.microsoft.com/office/powerpoint/2010/main" val="118514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4</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5</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6</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FA1801B-77AA-504D-97FB-A3044E79D444}" type="slidenum">
              <a:rPr lang="en-US" smtClean="0"/>
              <a:t>7</a:t>
            </a:fld>
            <a:endParaRPr lang="en-US"/>
          </a:p>
        </p:txBody>
      </p:sp>
    </p:spTree>
    <p:extLst>
      <p:ext uri="{BB962C8B-B14F-4D97-AF65-F5344CB8AC3E}">
        <p14:creationId xmlns:p14="http://schemas.microsoft.com/office/powerpoint/2010/main" val="159684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page of bulleted points, with extra text in each bullet:</a:t>
            </a:r>
          </a:p>
          <a:p>
            <a:r>
              <a:rPr lang="en-US" baseline="0" dirty="0" smtClean="0"/>
              <a:t>Page headline or header- </a:t>
            </a:r>
            <a:r>
              <a:rPr lang="en-US" dirty="0" smtClean="0"/>
              <a:t>uppercase</a:t>
            </a:r>
            <a:r>
              <a:rPr lang="en-US" baseline="0" dirty="0" smtClean="0"/>
              <a:t> Header in Arial Black 44 pt. </a:t>
            </a:r>
          </a:p>
          <a:p>
            <a:r>
              <a:rPr lang="en-US" baseline="0" dirty="0" smtClean="0"/>
              <a:t>On one to two lines (max 40 characters w/spaces)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Numbered bullets are below that- Numbers and featured words are bolded Arial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Bolding the features words is optional.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remaining body text is Arial regular 18 pt.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max of 60 characters (with spaces) per line.</a:t>
            </a:r>
          </a:p>
          <a:p>
            <a:r>
              <a:rPr lang="en-US" baseline="0" dirty="0" smtClean="0"/>
              <a:t>Keep bullet text to one to three lines each, for a maximum of 3 bullets. </a:t>
            </a:r>
            <a:endParaRPr lang="en-US" dirty="0"/>
          </a:p>
        </p:txBody>
      </p:sp>
      <p:sp>
        <p:nvSpPr>
          <p:cNvPr id="4" name="Slide Number Placeholder 3"/>
          <p:cNvSpPr>
            <a:spLocks noGrp="1"/>
          </p:cNvSpPr>
          <p:nvPr>
            <p:ph type="sldNum" sz="quarter" idx="10"/>
          </p:nvPr>
        </p:nvSpPr>
        <p:spPr/>
        <p:txBody>
          <a:bodyPr/>
          <a:lstStyle/>
          <a:p>
            <a:fld id="{3FA1801B-77AA-504D-97FB-A3044E79D444}" type="slidenum">
              <a:rPr lang="en-US" smtClean="0"/>
              <a:t>8</a:t>
            </a:fld>
            <a:endParaRPr lang="en-US"/>
          </a:p>
        </p:txBody>
      </p:sp>
    </p:spTree>
    <p:extLst>
      <p:ext uri="{BB962C8B-B14F-4D97-AF65-F5344CB8AC3E}">
        <p14:creationId xmlns:p14="http://schemas.microsoft.com/office/powerpoint/2010/main" val="89496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FA1801B-77AA-504D-97FB-A3044E79D444}" type="slidenum">
              <a:rPr lang="en-US" smtClean="0"/>
              <a:t>9</a:t>
            </a:fld>
            <a:endParaRPr lang="en-US"/>
          </a:p>
        </p:txBody>
      </p:sp>
    </p:spTree>
    <p:extLst>
      <p:ext uri="{BB962C8B-B14F-4D97-AF65-F5344CB8AC3E}">
        <p14:creationId xmlns:p14="http://schemas.microsoft.com/office/powerpoint/2010/main" val="159684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bg>
      <p:bgPr>
        <a:solidFill>
          <a:schemeClr val="bg1"/>
        </a:solidFill>
        <a:effectLst/>
      </p:bgPr>
    </p:bg>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 Full blee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6419"/>
            <a:ext cx="9144000" cy="6096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ubhead, body copy">
    <p:bg>
      <p:bgPr>
        <a:solidFill>
          <a:schemeClr val="bg1"/>
        </a:solidFill>
        <a:effectLst/>
      </p:bgPr>
    </p:bg>
    <p:spTree>
      <p:nvGrpSpPr>
        <p:cNvPr id="1" name=""/>
        <p:cNvGrpSpPr/>
        <p:nvPr/>
      </p:nvGrpSpPr>
      <p:grpSpPr>
        <a:xfrm>
          <a:off x="0" y="0"/>
          <a:ext cx="0" cy="0"/>
          <a:chOff x="0" y="0"/>
          <a:chExt cx="0" cy="0"/>
        </a:xfrm>
      </p:grpSpPr>
      <p:sp>
        <p:nvSpPr>
          <p:cNvPr id="7" name="Text Placeholder 2"/>
          <p:cNvSpPr txBox="1">
            <a:spLocks/>
          </p:cNvSpPr>
          <p:nvPr userDrawn="1"/>
        </p:nvSpPr>
        <p:spPr>
          <a:xfrm>
            <a:off x="371588" y="1248402"/>
            <a:ext cx="6360162" cy="3394717"/>
          </a:xfrm>
          <a:prstGeom prst="rect">
            <a:avLst/>
          </a:prstGeom>
        </p:spPr>
        <p:txBody>
          <a:bodyPr vert="horz"/>
          <a:lstStyle>
            <a:lvl1pPr marL="0" indent="0" algn="l" defTabSz="457200" rtl="0" eaLnBrk="1" latinLnBrk="0" hangingPunct="1">
              <a:spcBef>
                <a:spcPct val="20000"/>
              </a:spcBef>
              <a:buFont typeface="Arial"/>
              <a:buNone/>
              <a:defRPr sz="2400" b="0" i="0" kern="1200">
                <a:solidFill>
                  <a:schemeClr val="tx1">
                    <a:lumMod val="50000"/>
                    <a:lumOff val="50000"/>
                  </a:schemeClr>
                </a:solidFill>
                <a:latin typeface="Museo Sans 300"/>
                <a:ea typeface="+mn-ea"/>
                <a:cs typeface="Museo Sans 300"/>
              </a:defRPr>
            </a:lvl1pPr>
            <a:lvl2pPr marL="457200" indent="0" algn="l" defTabSz="457200" rtl="0" eaLnBrk="1" latinLnBrk="0" hangingPunct="1">
              <a:spcBef>
                <a:spcPct val="20000"/>
              </a:spcBef>
              <a:buFont typeface="Arial"/>
              <a:buNone/>
              <a:defRPr sz="2400" kern="1200">
                <a:solidFill>
                  <a:schemeClr val="tx1"/>
                </a:solidFill>
                <a:latin typeface="Adagio_Sans"/>
                <a:ea typeface="+mn-ea"/>
                <a:cs typeface="Adagio_Sans"/>
              </a:defRPr>
            </a:lvl2pPr>
            <a:lvl3pPr marL="914400" indent="0" algn="l" defTabSz="457200" rtl="0" eaLnBrk="1" latinLnBrk="0" hangingPunct="1">
              <a:spcBef>
                <a:spcPct val="20000"/>
              </a:spcBef>
              <a:buFont typeface="Arial"/>
              <a:buNone/>
              <a:defRPr sz="2400" kern="1200">
                <a:solidFill>
                  <a:schemeClr val="tx1"/>
                </a:solidFill>
                <a:latin typeface="Adagio_Sans"/>
                <a:ea typeface="+mn-ea"/>
                <a:cs typeface="Adagio_Sans"/>
              </a:defRPr>
            </a:lvl3pPr>
            <a:lvl4pPr marL="1371600" indent="0" algn="l" defTabSz="457200" rtl="0" eaLnBrk="1" latinLnBrk="0" hangingPunct="1">
              <a:spcBef>
                <a:spcPct val="20000"/>
              </a:spcBef>
              <a:buFont typeface="Arial"/>
              <a:buNone/>
              <a:defRPr sz="2400" kern="1200">
                <a:solidFill>
                  <a:schemeClr val="tx1"/>
                </a:solidFill>
                <a:latin typeface="Adagio_Sans"/>
                <a:ea typeface="+mn-ea"/>
                <a:cs typeface="Adagio_Sans"/>
              </a:defRPr>
            </a:lvl4pPr>
            <a:lvl5pPr marL="1828800" indent="0" algn="l" defTabSz="457200" rtl="0" eaLnBrk="1" latinLnBrk="0" hangingPunct="1">
              <a:spcBef>
                <a:spcPct val="20000"/>
              </a:spcBef>
              <a:buFont typeface="Arial"/>
              <a:buNone/>
              <a:defRPr sz="2400" kern="1200">
                <a:solidFill>
                  <a:schemeClr val="tx1"/>
                </a:solidFill>
                <a:latin typeface="Adagio_Sans"/>
                <a:ea typeface="+mn-ea"/>
                <a:cs typeface="Adagio_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1800"/>
              </a:lnSpc>
              <a:spcBef>
                <a:spcPct val="20000"/>
              </a:spcBef>
              <a:spcAft>
                <a:spcPts val="0"/>
              </a:spcAft>
              <a:buClrTx/>
              <a:buSzTx/>
              <a:buFont typeface="Arial"/>
              <a:buNone/>
              <a:tabLst/>
              <a:defRPr/>
            </a:pPr>
            <a:endPar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endParaRPr>
          </a:p>
          <a:p>
            <a:pPr marL="0" marR="0" lvl="0" indent="0" algn="l" defTabSz="457200" rtl="0" eaLnBrk="1" fontAlgn="auto" latinLnBrk="0" hangingPunct="1">
              <a:lnSpc>
                <a:spcPts val="1800"/>
              </a:lnSpc>
              <a:spcBef>
                <a:spcPct val="20000"/>
              </a:spcBef>
              <a:spcAft>
                <a:spcPts val="0"/>
              </a:spcAft>
              <a:buClrTx/>
              <a:buSzTx/>
              <a:buFont typeface="Arial"/>
              <a:buNone/>
              <a:tabLst/>
              <a:defRPr/>
            </a:pPr>
            <a:r>
              <a:rPr kumimoji="0" lang="en-US" sz="3200" b="0" i="0" u="none" strike="noStrike" kern="1200" cap="none" spc="0" normalizeH="0" baseline="0" noProof="0" dirty="0" err="1" smtClean="0">
                <a:ln>
                  <a:noFill/>
                </a:ln>
                <a:solidFill>
                  <a:srgbClr val="776E64"/>
                </a:solidFill>
                <a:effectLst/>
                <a:uLnTx/>
                <a:uFillTx/>
                <a:latin typeface="Museo Sans 700"/>
                <a:ea typeface=""/>
                <a:cs typeface="Museo Sans 700"/>
              </a:rPr>
              <a:t>Subheader</a:t>
            </a:r>
            <a:r>
              <a:rPr kumimoji="0" lang="en-US" sz="3200" b="0" i="0" u="none" strike="noStrike" kern="1200" cap="none" spc="0" normalizeH="0" baseline="0" noProof="0" dirty="0" smtClean="0">
                <a:ln>
                  <a:noFill/>
                </a:ln>
                <a:solidFill>
                  <a:srgbClr val="776E64"/>
                </a:solidFill>
                <a:effectLst/>
                <a:uLnTx/>
                <a:uFillTx/>
                <a:latin typeface="Museo Sans 700"/>
                <a:ea typeface=""/>
                <a:cs typeface="Museo Sans 700"/>
              </a:rPr>
              <a:t> goes here</a:t>
            </a:r>
          </a:p>
          <a:p>
            <a:pPr marL="0" marR="0" lvl="0" indent="0" algn="l" defTabSz="457200" rtl="0" eaLnBrk="1" fontAlgn="auto" latinLnBrk="0" hangingPunct="1">
              <a:lnSpc>
                <a:spcPts val="1800"/>
              </a:lnSpc>
              <a:spcBef>
                <a:spcPct val="20000"/>
              </a:spcBef>
              <a:spcAft>
                <a:spcPts val="0"/>
              </a:spcAft>
              <a:buClrTx/>
              <a:buSzTx/>
              <a:buFont typeface="Arial"/>
              <a:buNone/>
              <a:tabLst/>
              <a:defRPr/>
            </a:pPr>
            <a:endPar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endParaRPr>
          </a:p>
          <a:p>
            <a:pPr marL="0" marR="0" lvl="0" indent="0" algn="l" defTabSz="457200" rtl="0" eaLnBrk="1" fontAlgn="auto" latinLnBrk="0" hangingPunct="1">
              <a:lnSpc>
                <a:spcPts val="1800"/>
              </a:lnSpc>
              <a:spcBef>
                <a:spcPct val="20000"/>
              </a:spcBef>
              <a:spcAft>
                <a:spcPts val="0"/>
              </a:spcAft>
              <a:buClrTx/>
              <a:buSzTx/>
              <a:buFont typeface="Arial"/>
              <a:buNone/>
              <a:tabLst/>
              <a:defRPr/>
            </a:pPr>
            <a:r>
              <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rPr>
              <a:t>Our name and tagline are at the core of our organizational identity. </a:t>
            </a:r>
            <a:br>
              <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rPr>
            </a:br>
            <a:r>
              <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rPr>
              <a:t>They create the first impression of who we are, so it’s important to use them correctly and consistently, in writing and speaking. </a:t>
            </a:r>
          </a:p>
          <a:p>
            <a:pPr marL="0" marR="0" lvl="0" indent="0" algn="l" defTabSz="457200" rtl="0" eaLnBrk="1" fontAlgn="auto" latinLnBrk="0" hangingPunct="1">
              <a:lnSpc>
                <a:spcPts val="1800"/>
              </a:lnSpc>
              <a:spcBef>
                <a:spcPct val="20000"/>
              </a:spcBef>
              <a:spcAft>
                <a:spcPts val="0"/>
              </a:spcAft>
              <a:buClrTx/>
              <a:buSzTx/>
              <a:buFont typeface="Arial"/>
              <a:buNone/>
              <a:tabLst/>
              <a:defRPr/>
            </a:pPr>
            <a:endPar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endParaRPr>
          </a:p>
          <a:p>
            <a:pPr marL="0" marR="0" lvl="0" indent="0" algn="l" defTabSz="457200" rtl="0" eaLnBrk="1" fontAlgn="auto" latinLnBrk="0" hangingPunct="1">
              <a:lnSpc>
                <a:spcPts val="1800"/>
              </a:lnSpc>
              <a:spcBef>
                <a:spcPct val="20000"/>
              </a:spcBef>
              <a:spcAft>
                <a:spcPts val="0"/>
              </a:spcAft>
              <a:buClrTx/>
              <a:buSzTx/>
              <a:buFont typeface="Arial"/>
              <a:buNone/>
              <a:tabLst/>
              <a:defRPr/>
            </a:pPr>
            <a:r>
              <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rPr>
              <a:t>Our name is Corporate Accountability. You should always use our full name when writing or speaking about us. Please do not abbreviate our name in anyway or use the acronym “CA.” </a:t>
            </a:r>
          </a:p>
          <a:p>
            <a:pPr marL="0" marR="0" lvl="0" indent="0" algn="l" defTabSz="457200" rtl="0" eaLnBrk="1" fontAlgn="auto" latinLnBrk="0" hangingPunct="1">
              <a:lnSpc>
                <a:spcPts val="1800"/>
              </a:lnSpc>
              <a:spcBef>
                <a:spcPct val="20000"/>
              </a:spcBef>
              <a:spcAft>
                <a:spcPts val="0"/>
              </a:spcAft>
              <a:buClrTx/>
              <a:buSzTx/>
              <a:buFont typeface="Arial"/>
              <a:buNone/>
              <a:tabLst/>
              <a:defRPr/>
            </a:pPr>
            <a:endParaRPr kumimoji="0" lang="en-US" sz="1400" b="0" i="0" u="none" strike="noStrike" kern="1200" cap="none" spc="0" normalizeH="0" baseline="0" noProof="0" dirty="0" smtClean="0">
              <a:ln>
                <a:noFill/>
              </a:ln>
              <a:solidFill>
                <a:srgbClr val="776E64"/>
              </a:solidFill>
              <a:effectLst/>
              <a:uLnTx/>
              <a:uFillTx/>
              <a:latin typeface="Museo Sans 300"/>
              <a:ea typeface=""/>
              <a:cs typeface="Museo Sans 300"/>
            </a:endParaRPr>
          </a:p>
          <a:p>
            <a:pPr marL="0" marR="0" lvl="0" indent="0" algn="l" defTabSz="457200" rtl="0" eaLnBrk="1" fontAlgn="auto" latinLnBrk="0" hangingPunct="1">
              <a:lnSpc>
                <a:spcPts val="18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srgbClr val="776E64"/>
              </a:solidFill>
              <a:effectLst/>
              <a:uLnTx/>
              <a:uFillTx/>
              <a:latin typeface="Museo Sans 300"/>
              <a:ea typeface=""/>
              <a:cs typeface="Museo Sans 300"/>
            </a:endParaRPr>
          </a:p>
        </p:txBody>
      </p:sp>
      <p:sp>
        <p:nvSpPr>
          <p:cNvPr id="9" name="Title 1"/>
          <p:cNvSpPr txBox="1">
            <a:spLocks/>
          </p:cNvSpPr>
          <p:nvPr userDrawn="1"/>
        </p:nvSpPr>
        <p:spPr>
          <a:xfrm>
            <a:off x="330199" y="280720"/>
            <a:ext cx="7895016" cy="825775"/>
          </a:xfrm>
          <a:prstGeom prst="rect">
            <a:avLst/>
          </a:prstGeom>
        </p:spPr>
        <p:txBody>
          <a:bodyPr/>
          <a:lstStyle>
            <a:lvl1pPr algn="l" defTabSz="457200" rtl="0" eaLnBrk="1" latinLnBrk="0" hangingPunct="1">
              <a:spcBef>
                <a:spcPct val="0"/>
              </a:spcBef>
              <a:buNone/>
              <a:defRPr sz="4400" b="0" i="0" kern="1200">
                <a:solidFill>
                  <a:srgbClr val="36313C"/>
                </a:solidFill>
                <a:latin typeface="Adagio_Sans_Script Black"/>
                <a:ea typeface="+mj-ea"/>
                <a:cs typeface="Adagio_Sans_Script Black"/>
              </a:defRPr>
            </a:lvl1pPr>
          </a:lstStyle>
          <a:p>
            <a:r>
              <a:rPr lang="en-US" b="1" dirty="0" smtClean="0">
                <a:solidFill>
                  <a:srgbClr val="FF9E1B"/>
                </a:solidFill>
                <a:latin typeface="Museo Sans 900" charset="0"/>
                <a:ea typeface="Museo Sans 900" charset="0"/>
                <a:cs typeface="Museo Sans 900" charset="0"/>
              </a:rPr>
              <a:t>Header goes here</a:t>
            </a:r>
            <a:endParaRPr lang="en-US" b="1" dirty="0">
              <a:solidFill>
                <a:srgbClr val="FF9E1B"/>
              </a:solidFill>
              <a:latin typeface="Museo Sans 900" charset="0"/>
              <a:ea typeface="Museo Sans 900" charset="0"/>
              <a:cs typeface="Museo Sans 900"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US Map pag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346" y="147815"/>
            <a:ext cx="8019562" cy="4819838"/>
          </a:xfrm>
          <a:prstGeom prst="rect">
            <a:avLst/>
          </a:prstGeom>
        </p:spPr>
      </p:pic>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World Map pag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430" y="777697"/>
            <a:ext cx="7992533" cy="3596640"/>
          </a:xfrm>
          <a:prstGeom prst="rect">
            <a:avLst/>
          </a:prstGeom>
        </p:spPr>
      </p:pic>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ody, Image">
    <p:bg>
      <p:bgPr>
        <a:solidFill>
          <a:schemeClr val="bg1"/>
        </a:solidFill>
        <a:effectLst/>
      </p:bgPr>
    </p:bg>
    <p:spTree>
      <p:nvGrpSpPr>
        <p:cNvPr id="1" name=""/>
        <p:cNvGrpSpPr/>
        <p:nvPr/>
      </p:nvGrpSpPr>
      <p:grpSpPr>
        <a:xfrm>
          <a:off x="0" y="0"/>
          <a:ext cx="0" cy="0"/>
          <a:chOff x="0" y="0"/>
          <a:chExt cx="0" cy="0"/>
        </a:xfrm>
      </p:grpSpPr>
      <p:sp>
        <p:nvSpPr>
          <p:cNvPr id="8" name="Text Placeholder 2"/>
          <p:cNvSpPr txBox="1">
            <a:spLocks/>
          </p:cNvSpPr>
          <p:nvPr userDrawn="1"/>
        </p:nvSpPr>
        <p:spPr>
          <a:xfrm>
            <a:off x="457200" y="577842"/>
            <a:ext cx="3657600" cy="4367082"/>
          </a:xfrm>
          <a:prstGeom prst="rect">
            <a:avLst/>
          </a:prstGeom>
        </p:spPr>
        <p:txBody>
          <a:bodyPr vert="horz"/>
          <a:lstStyle>
            <a:lvl1pPr marL="0" indent="0" algn="l" defTabSz="457200" rtl="0" eaLnBrk="1" latinLnBrk="0" hangingPunct="1">
              <a:spcBef>
                <a:spcPct val="20000"/>
              </a:spcBef>
              <a:buFont typeface="Arial"/>
              <a:buNone/>
              <a:defRPr sz="2400" b="0" i="0" kern="1200">
                <a:solidFill>
                  <a:schemeClr val="tx1">
                    <a:lumMod val="50000"/>
                    <a:lumOff val="50000"/>
                  </a:schemeClr>
                </a:solidFill>
                <a:latin typeface="Adagio_Sans"/>
                <a:ea typeface="+mn-ea"/>
                <a:cs typeface="Adagio_Sans"/>
              </a:defRPr>
            </a:lvl1pPr>
            <a:lvl2pPr marL="457200" indent="0" algn="l" defTabSz="457200" rtl="0" eaLnBrk="1" latinLnBrk="0" hangingPunct="1">
              <a:spcBef>
                <a:spcPct val="20000"/>
              </a:spcBef>
              <a:buFont typeface="Arial"/>
              <a:buNone/>
              <a:defRPr sz="2400" kern="1200">
                <a:solidFill>
                  <a:schemeClr val="tx1"/>
                </a:solidFill>
                <a:latin typeface="Adagio_Sans"/>
                <a:ea typeface="+mn-ea"/>
                <a:cs typeface="Adagio_Sans"/>
              </a:defRPr>
            </a:lvl2pPr>
            <a:lvl3pPr marL="914400" indent="0" algn="l" defTabSz="457200" rtl="0" eaLnBrk="1" latinLnBrk="0" hangingPunct="1">
              <a:spcBef>
                <a:spcPct val="20000"/>
              </a:spcBef>
              <a:buFont typeface="Arial"/>
              <a:buNone/>
              <a:defRPr sz="2400" kern="1200">
                <a:solidFill>
                  <a:schemeClr val="tx1"/>
                </a:solidFill>
                <a:latin typeface="Adagio_Sans"/>
                <a:ea typeface="+mn-ea"/>
                <a:cs typeface="Adagio_Sans"/>
              </a:defRPr>
            </a:lvl3pPr>
            <a:lvl4pPr marL="1371600" indent="0" algn="l" defTabSz="457200" rtl="0" eaLnBrk="1" latinLnBrk="0" hangingPunct="1">
              <a:spcBef>
                <a:spcPct val="20000"/>
              </a:spcBef>
              <a:buFont typeface="Arial"/>
              <a:buNone/>
              <a:defRPr sz="2400" kern="1200">
                <a:solidFill>
                  <a:schemeClr val="tx1"/>
                </a:solidFill>
                <a:latin typeface="Adagio_Sans"/>
                <a:ea typeface="+mn-ea"/>
                <a:cs typeface="Adagio_Sans"/>
              </a:defRPr>
            </a:lvl4pPr>
            <a:lvl5pPr marL="1828800" indent="0" algn="l" defTabSz="457200" rtl="0" eaLnBrk="1" latinLnBrk="0" hangingPunct="1">
              <a:spcBef>
                <a:spcPct val="20000"/>
              </a:spcBef>
              <a:buFont typeface="Arial"/>
              <a:buNone/>
              <a:defRPr sz="2400" kern="1200">
                <a:solidFill>
                  <a:schemeClr val="tx1"/>
                </a:solidFill>
                <a:latin typeface="Adagio_Sans"/>
                <a:ea typeface="+mn-ea"/>
                <a:cs typeface="Adagio_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rgbClr val="776E64"/>
                </a:solidFill>
                <a:latin typeface="Museo Sans 900"/>
                <a:cs typeface="Museo Sans 900"/>
              </a:rPr>
              <a:t>Image and text example</a:t>
            </a:r>
          </a:p>
          <a:p>
            <a:pPr>
              <a:spcBef>
                <a:spcPts val="800"/>
              </a:spcBef>
            </a:pPr>
            <a:r>
              <a:rPr lang="en-US" sz="1400" dirty="0" smtClean="0">
                <a:solidFill>
                  <a:srgbClr val="776E64"/>
                </a:solidFill>
                <a:latin typeface="Museo Sans 300"/>
                <a:cs typeface="Museo Sans 300"/>
              </a:rPr>
              <a:t>Lorem ipsum dolor sit </a:t>
            </a:r>
            <a:r>
              <a:rPr lang="en-US" sz="1400" dirty="0" err="1" smtClean="0">
                <a:solidFill>
                  <a:srgbClr val="776E64"/>
                </a:solidFill>
                <a:latin typeface="Museo Sans 300"/>
                <a:cs typeface="Museo Sans 300"/>
              </a:rPr>
              <a:t>amet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consectetuer</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adipiscing</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elit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sed</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diam</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nonummy</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nibh</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euismod</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tincidunt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ut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laoreet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dolore</a:t>
            </a:r>
            <a:r>
              <a:rPr lang="en-US" sz="1400" dirty="0" smtClean="0">
                <a:solidFill>
                  <a:srgbClr val="776E64"/>
                </a:solidFill>
                <a:latin typeface="Museo Sans 300"/>
                <a:cs typeface="Museo Sans 300"/>
              </a:rPr>
              <a:t> magna </a:t>
            </a:r>
            <a:r>
              <a:rPr lang="en-US" sz="1400" dirty="0" err="1" smtClean="0">
                <a:solidFill>
                  <a:srgbClr val="776E64"/>
                </a:solidFill>
                <a:latin typeface="Museo Sans 300"/>
                <a:cs typeface="Museo Sans 300"/>
              </a:rPr>
              <a:t>aliquam</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erat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volutpat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Ut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wisi</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enim</a:t>
            </a:r>
            <a:r>
              <a:rPr lang="en-US" sz="1400" dirty="0" smtClean="0">
                <a:solidFill>
                  <a:srgbClr val="776E64"/>
                </a:solidFill>
                <a:latin typeface="Museo Sans 300"/>
                <a:cs typeface="Museo Sans 300"/>
              </a:rPr>
              <a:t> ad minim </a:t>
            </a:r>
            <a:r>
              <a:rPr lang="en-US" sz="1400" dirty="0" err="1" smtClean="0">
                <a:solidFill>
                  <a:srgbClr val="776E64"/>
                </a:solidFill>
                <a:latin typeface="Museo Sans 300"/>
                <a:cs typeface="Museo Sans 300"/>
              </a:rPr>
              <a:t>veniam</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quis</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nostrud</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exerci</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tation</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ullamcorper</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suscipit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lobortis</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nisl</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ut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aliquip</a:t>
            </a:r>
            <a:r>
              <a:rPr lang="en-US" sz="1400" dirty="0" smtClean="0">
                <a:solidFill>
                  <a:srgbClr val="776E64"/>
                </a:solidFill>
                <a:latin typeface="Museo Sans 300"/>
                <a:cs typeface="Museo Sans 300"/>
              </a:rPr>
              <a:t> ex </a:t>
            </a:r>
            <a:r>
              <a:rPr lang="en-US" sz="1400" dirty="0" err="1" smtClean="0">
                <a:solidFill>
                  <a:srgbClr val="776E64"/>
                </a:solidFill>
                <a:latin typeface="Museo Sans 300"/>
                <a:cs typeface="Museo Sans 300"/>
              </a:rPr>
              <a:t>ea</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commodo</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consequat</a:t>
            </a:r>
            <a:r>
              <a:rPr lang="en-US" sz="1400" dirty="0" smtClean="0">
                <a:solidFill>
                  <a:srgbClr val="776E64"/>
                </a:solidFill>
                <a:latin typeface="Museo Sans 300"/>
                <a:cs typeface="Museo Sans 300"/>
              </a:rPr>
              <a:t>.</a:t>
            </a:r>
          </a:p>
          <a:p>
            <a:pPr marL="192024" indent="-192024">
              <a:spcBef>
                <a:spcPts val="800"/>
              </a:spcBef>
              <a:buClr>
                <a:srgbClr val="FF9E1B"/>
              </a:buClr>
              <a:buSzPct val="125000"/>
              <a:buFont typeface="Arial"/>
              <a:buChar char="•"/>
            </a:pPr>
            <a:r>
              <a:rPr lang="en-US" sz="1400" dirty="0" err="1" smtClean="0">
                <a:solidFill>
                  <a:srgbClr val="776E64"/>
                </a:solidFill>
                <a:latin typeface="Museo Sans 300"/>
                <a:cs typeface="Museo Sans 300"/>
              </a:rPr>
              <a:t>Ut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wisi</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enim</a:t>
            </a:r>
            <a:r>
              <a:rPr lang="en-US" sz="1400" dirty="0" smtClean="0">
                <a:solidFill>
                  <a:srgbClr val="776E64"/>
                </a:solidFill>
                <a:latin typeface="Museo Sans 300"/>
                <a:cs typeface="Museo Sans 300"/>
              </a:rPr>
              <a:t> ad minim </a:t>
            </a:r>
            <a:r>
              <a:rPr lang="en-US" sz="1400" dirty="0" err="1" smtClean="0">
                <a:solidFill>
                  <a:srgbClr val="776E64"/>
                </a:solidFill>
                <a:latin typeface="Museo Sans 300"/>
                <a:cs typeface="Museo Sans 300"/>
              </a:rPr>
              <a:t>veniam</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quis</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nostrud</a:t>
            </a:r>
            <a:r>
              <a:rPr lang="en-US" sz="1400" dirty="0" smtClean="0">
                <a:solidFill>
                  <a:srgbClr val="776E64"/>
                </a:solidFill>
                <a:latin typeface="Museo Sans 300"/>
                <a:cs typeface="Museo Sans 300"/>
              </a:rPr>
              <a:t> exercitation </a:t>
            </a:r>
            <a:r>
              <a:rPr lang="en-US" sz="1400" dirty="0" err="1" smtClean="0">
                <a:solidFill>
                  <a:srgbClr val="776E64"/>
                </a:solidFill>
                <a:latin typeface="Museo Sans 300"/>
                <a:cs typeface="Museo Sans 300"/>
              </a:rPr>
              <a:t>ullamcorper</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nisl</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ut</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aliquip</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commodo</a:t>
            </a:r>
            <a:r>
              <a:rPr lang="en-US" sz="1400" dirty="0" smtClean="0">
                <a:solidFill>
                  <a:srgbClr val="776E64"/>
                </a:solidFill>
                <a:latin typeface="Museo Sans 300"/>
                <a:cs typeface="Museo Sans 300"/>
              </a:rPr>
              <a:t> </a:t>
            </a:r>
            <a:r>
              <a:rPr lang="en-US" sz="1400" dirty="0" err="1" smtClean="0">
                <a:solidFill>
                  <a:srgbClr val="776E64"/>
                </a:solidFill>
                <a:latin typeface="Museo Sans 300"/>
                <a:cs typeface="Museo Sans 300"/>
              </a:rPr>
              <a:t>consequat</a:t>
            </a:r>
            <a:r>
              <a:rPr lang="en-US" sz="1400" dirty="0" smtClean="0">
                <a:solidFill>
                  <a:srgbClr val="776E64"/>
                </a:solidFill>
                <a:latin typeface="Museo Sans 300"/>
                <a:cs typeface="Museo Sans 300"/>
              </a:rPr>
              <a:t>.</a:t>
            </a:r>
          </a:p>
          <a:p>
            <a:pPr marL="192024" indent="-192024">
              <a:spcBef>
                <a:spcPts val="800"/>
              </a:spcBef>
              <a:buClr>
                <a:srgbClr val="FF9E1B"/>
              </a:buClr>
              <a:buSzPct val="125000"/>
              <a:buFont typeface="Arial"/>
              <a:buChar char="•"/>
            </a:pPr>
            <a:r>
              <a:rPr lang="en-US" sz="1400" dirty="0">
                <a:solidFill>
                  <a:srgbClr val="776E64"/>
                </a:solidFill>
                <a:latin typeface="Museo Sans 300"/>
                <a:cs typeface="Museo Sans 300"/>
              </a:rPr>
              <a:t>Lorem ipsum dolor sit </a:t>
            </a:r>
            <a:r>
              <a:rPr lang="en-US" sz="1400" dirty="0" err="1">
                <a:solidFill>
                  <a:srgbClr val="776E64"/>
                </a:solidFill>
                <a:latin typeface="Museo Sans 300"/>
                <a:cs typeface="Museo Sans 300"/>
              </a:rPr>
              <a:t>amet</a:t>
            </a:r>
            <a:r>
              <a:rPr lang="en-US" sz="1400" dirty="0">
                <a:solidFill>
                  <a:srgbClr val="776E64"/>
                </a:solidFill>
                <a:latin typeface="Museo Sans 300"/>
                <a:cs typeface="Museo Sans 300"/>
              </a:rPr>
              <a:t>, </a:t>
            </a:r>
            <a:r>
              <a:rPr lang="en-US" sz="1400" dirty="0" err="1">
                <a:solidFill>
                  <a:srgbClr val="776E64"/>
                </a:solidFill>
                <a:latin typeface="Museo Sans 300"/>
                <a:cs typeface="Museo Sans 300"/>
              </a:rPr>
              <a:t>consectetuer</a:t>
            </a:r>
            <a:r>
              <a:rPr lang="en-US" sz="1400" dirty="0">
                <a:solidFill>
                  <a:srgbClr val="776E64"/>
                </a:solidFill>
                <a:latin typeface="Museo Sans 300"/>
                <a:cs typeface="Museo Sans 300"/>
              </a:rPr>
              <a:t> </a:t>
            </a:r>
            <a:r>
              <a:rPr lang="en-US" sz="1400" dirty="0" err="1">
                <a:solidFill>
                  <a:srgbClr val="776E64"/>
                </a:solidFill>
                <a:latin typeface="Museo Sans 300"/>
                <a:cs typeface="Museo Sans 300"/>
              </a:rPr>
              <a:t>adipiscing</a:t>
            </a:r>
            <a:r>
              <a:rPr lang="en-US" sz="1400" dirty="0">
                <a:solidFill>
                  <a:srgbClr val="776E64"/>
                </a:solidFill>
                <a:latin typeface="Museo Sans 300"/>
                <a:cs typeface="Museo Sans 300"/>
              </a:rPr>
              <a:t> </a:t>
            </a:r>
            <a:r>
              <a:rPr lang="en-US" sz="1400" dirty="0" err="1">
                <a:solidFill>
                  <a:srgbClr val="776E64"/>
                </a:solidFill>
                <a:latin typeface="Museo Sans 300"/>
                <a:cs typeface="Museo Sans 300"/>
              </a:rPr>
              <a:t>elit</a:t>
            </a:r>
            <a:r>
              <a:rPr lang="en-US" sz="1400" dirty="0">
                <a:solidFill>
                  <a:srgbClr val="776E64"/>
                </a:solidFill>
                <a:latin typeface="Museo Sans 300"/>
                <a:cs typeface="Museo Sans 300"/>
              </a:rPr>
              <a:t>, </a:t>
            </a:r>
            <a:r>
              <a:rPr lang="en-US" sz="1400" dirty="0" smtClean="0">
                <a:solidFill>
                  <a:srgbClr val="776E64"/>
                </a:solidFill>
                <a:latin typeface="Museo Sans 300"/>
                <a:cs typeface="Museo Sans 300"/>
              </a:rPr>
              <a:t>sed.</a:t>
            </a:r>
            <a:endParaRPr lang="en-US" sz="1400" dirty="0">
              <a:solidFill>
                <a:srgbClr val="776E64"/>
              </a:solidFill>
              <a:latin typeface="Museo Sans 300"/>
              <a:cs typeface="Museo Sans 30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5980" y="654864"/>
            <a:ext cx="3522980" cy="352298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head, statement">
    <p:bg>
      <p:bgPr>
        <a:solidFill>
          <a:schemeClr val="bg1"/>
        </a:solidFill>
        <a:effectLst/>
      </p:bgPr>
    </p:bg>
    <p:spTree>
      <p:nvGrpSpPr>
        <p:cNvPr id="1" name=""/>
        <p:cNvGrpSpPr/>
        <p:nvPr/>
      </p:nvGrpSpPr>
      <p:grpSpPr>
        <a:xfrm>
          <a:off x="0" y="0"/>
          <a:ext cx="0" cy="0"/>
          <a:chOff x="0" y="0"/>
          <a:chExt cx="0" cy="0"/>
        </a:xfrm>
      </p:grpSpPr>
      <p:sp>
        <p:nvSpPr>
          <p:cNvPr id="15" name="Text Placeholder 9"/>
          <p:cNvSpPr txBox="1">
            <a:spLocks/>
          </p:cNvSpPr>
          <p:nvPr userDrawn="1"/>
        </p:nvSpPr>
        <p:spPr>
          <a:xfrm>
            <a:off x="463422" y="484088"/>
            <a:ext cx="8477377" cy="486098"/>
          </a:xfrm>
          <a:prstGeom prst="rect">
            <a:avLst/>
          </a:prstGeom>
        </p:spPr>
        <p:txBody>
          <a:bodyPr vert="horz"/>
          <a:lstStyle>
            <a:lvl1pPr marL="0" indent="0" algn="l" defTabSz="457200" rtl="0" eaLnBrk="1" latinLnBrk="0" hangingPunct="1">
              <a:spcBef>
                <a:spcPct val="20000"/>
              </a:spcBef>
              <a:buFont typeface="Arial"/>
              <a:buNone/>
              <a:defRPr sz="1600" b="0" i="0" kern="1200" spc="100">
                <a:solidFill>
                  <a:schemeClr val="accent6"/>
                </a:solidFill>
                <a:latin typeface="Adagio_Sans_Script Black"/>
                <a:ea typeface="+mn-ea"/>
                <a:cs typeface="Adagio_Sans_Script Blac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spc="50" dirty="0" smtClean="0">
                <a:solidFill>
                  <a:srgbClr val="AFA9A0"/>
                </a:solidFill>
                <a:latin typeface="Museo Sans 900"/>
                <a:cs typeface="Museo Sans 900"/>
              </a:rPr>
              <a:t>CHAPTER HEADER MUSEO SANS 900, 15 PT</a:t>
            </a:r>
            <a:endParaRPr lang="en-US" sz="1500" spc="50" dirty="0">
              <a:solidFill>
                <a:srgbClr val="AFA9A0"/>
              </a:solidFill>
              <a:latin typeface="Museo Sans 900"/>
              <a:cs typeface="Museo Sans 900"/>
            </a:endParaRPr>
          </a:p>
        </p:txBody>
      </p:sp>
      <p:sp>
        <p:nvSpPr>
          <p:cNvPr id="16" name="Content Placeholder 2"/>
          <p:cNvSpPr txBox="1">
            <a:spLocks/>
          </p:cNvSpPr>
          <p:nvPr userDrawn="1"/>
        </p:nvSpPr>
        <p:spPr>
          <a:xfrm>
            <a:off x="-1" y="1692444"/>
            <a:ext cx="7843521" cy="3451056"/>
          </a:xfrm>
          <a:prstGeom prst="rect">
            <a:avLst/>
          </a:prstGeom>
        </p:spPr>
        <p:txBody>
          <a:bodyPr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fontAlgn="base">
              <a:lnSpc>
                <a:spcPts val="3600"/>
              </a:lnSpc>
              <a:buClr>
                <a:schemeClr val="accent6"/>
              </a:buClr>
              <a:buSzPct val="100000"/>
              <a:buNone/>
            </a:pPr>
            <a:r>
              <a:rPr lang="en-US" dirty="0" err="1" smtClean="0">
                <a:solidFill>
                  <a:srgbClr val="786E62"/>
                </a:solidFill>
                <a:latin typeface="Museo Sans 300"/>
                <a:cs typeface="Museo Sans 300"/>
              </a:rPr>
              <a:t>Ut</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wisi</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enim</a:t>
            </a:r>
            <a:r>
              <a:rPr lang="en-US" dirty="0" smtClean="0">
                <a:solidFill>
                  <a:srgbClr val="786E62"/>
                </a:solidFill>
                <a:latin typeface="Museo Sans 300"/>
                <a:cs typeface="Museo Sans 300"/>
              </a:rPr>
              <a:t> ad minim </a:t>
            </a:r>
            <a:r>
              <a:rPr lang="en-US" dirty="0" err="1" smtClean="0">
                <a:solidFill>
                  <a:srgbClr val="786E62"/>
                </a:solidFill>
                <a:latin typeface="Museo Sans 300"/>
                <a:cs typeface="Museo Sans 300"/>
              </a:rPr>
              <a:t>veniam</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quis</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nostrud</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exerci</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tation</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ullamcorper</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suscipit</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lobortis</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nisl</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ut</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aliquip</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commodo</a:t>
            </a:r>
            <a:r>
              <a:rPr lang="en-US" dirty="0" smtClean="0">
                <a:solidFill>
                  <a:srgbClr val="786E62"/>
                </a:solidFill>
                <a:latin typeface="Museo Sans 300"/>
                <a:cs typeface="Museo Sans 300"/>
              </a:rPr>
              <a:t> </a:t>
            </a:r>
            <a:r>
              <a:rPr lang="en-US" dirty="0" err="1" smtClean="0">
                <a:solidFill>
                  <a:srgbClr val="786E62"/>
                </a:solidFill>
                <a:latin typeface="Museo Sans 300"/>
                <a:cs typeface="Museo Sans 300"/>
              </a:rPr>
              <a:t>consequat</a:t>
            </a:r>
            <a:r>
              <a:rPr lang="en-US" dirty="0" smtClean="0">
                <a:solidFill>
                  <a:srgbClr val="786E62"/>
                </a:solidFill>
                <a:latin typeface="Museo Sans 300"/>
                <a:cs typeface="Museo Sans 300"/>
              </a:rPr>
              <a:t>.</a:t>
            </a:r>
            <a:endParaRPr lang="en-US" dirty="0">
              <a:solidFill>
                <a:srgbClr val="786E62"/>
              </a:solidFill>
              <a:latin typeface="Museo Sans 300"/>
              <a:cs typeface="Museo Sans 30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Branding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anding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umbered bullets">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57200" y="693608"/>
            <a:ext cx="5799170" cy="959301"/>
          </a:xfrm>
          <a:prstGeom prst="rect">
            <a:avLst/>
          </a:prstGeom>
        </p:spPr>
        <p:txBody>
          <a:bodyPr/>
          <a:lstStyle/>
          <a:p>
            <a:r>
              <a:rPr lang="en-US" b="1" dirty="0" smtClean="0">
                <a:solidFill>
                  <a:srgbClr val="FF9E1B"/>
                </a:solidFill>
                <a:latin typeface="Museo Sans 900" charset="0"/>
                <a:ea typeface="Museo Sans 900" charset="0"/>
                <a:cs typeface="Museo Sans 900" charset="0"/>
              </a:rPr>
              <a:t>Click to edit Master title style</a:t>
            </a:r>
            <a:endParaRPr lang="en-US" b="1" dirty="0">
              <a:solidFill>
                <a:srgbClr val="FF9E1B"/>
              </a:solidFill>
              <a:latin typeface="Museo Sans 900" charset="0"/>
              <a:ea typeface="Museo Sans 900" charset="0"/>
              <a:cs typeface="Museo Sans 900" charset="0"/>
            </a:endParaRPr>
          </a:p>
        </p:txBody>
      </p:sp>
      <p:sp>
        <p:nvSpPr>
          <p:cNvPr id="5" name="Content Placeholder 2"/>
          <p:cNvSpPr>
            <a:spLocks noGrp="1"/>
          </p:cNvSpPr>
          <p:nvPr>
            <p:ph idx="4294967295"/>
          </p:nvPr>
        </p:nvSpPr>
        <p:spPr>
          <a:xfrm>
            <a:off x="0" y="1200151"/>
            <a:ext cx="7105616" cy="3943350"/>
          </a:xfrm>
          <a:prstGeom prst="rect">
            <a:avLst/>
          </a:prstGeom>
        </p:spPr>
        <p:txBody>
          <a:bodyPr anchor="t"/>
          <a:lstStyle/>
          <a:p>
            <a:pPr marL="514350" lvl="0" indent="-514350">
              <a:buClr>
                <a:srgbClr val="FF9E1B"/>
              </a:buClr>
              <a:buFont typeface="+mj-lt"/>
              <a:buAutoNum type="arabicPeriod"/>
            </a:pPr>
            <a:r>
              <a:rPr lang="en-US" smtClean="0"/>
              <a:t>Click to edit Master text styles</a:t>
            </a:r>
          </a:p>
          <a:p>
            <a:pPr marL="514350" lvl="1" indent="-514350">
              <a:buClr>
                <a:srgbClr val="FF9E1B"/>
              </a:buClr>
              <a:buFont typeface="+mj-lt"/>
              <a:buAutoNum type="arabicPeriod"/>
            </a:pPr>
            <a:r>
              <a:rPr lang="en-US" smtClean="0"/>
              <a:t>Second level</a:t>
            </a:r>
          </a:p>
          <a:p>
            <a:pPr marL="514350" lvl="2" indent="-514350">
              <a:buClr>
                <a:srgbClr val="FF9E1B"/>
              </a:buClr>
              <a:buFont typeface="+mj-lt"/>
              <a:buAutoNum type="arabicPeriod"/>
            </a:pPr>
            <a:r>
              <a:rPr lang="en-US" smtClean="0"/>
              <a:t>Third level</a:t>
            </a:r>
          </a:p>
          <a:p>
            <a:pPr marL="514350" lvl="3" indent="-514350">
              <a:buClr>
                <a:srgbClr val="FF9E1B"/>
              </a:buClr>
              <a:buFont typeface="+mj-lt"/>
              <a:buAutoNum type="arabicPeriod"/>
            </a:pPr>
            <a:r>
              <a:rPr lang="en-US" smtClean="0"/>
              <a:t>Fourth level</a:t>
            </a:r>
          </a:p>
          <a:p>
            <a:pPr marL="514350" lvl="4" indent="-514350">
              <a:buClr>
                <a:srgbClr val="FF9E1B"/>
              </a:buClr>
              <a:buFont typeface="+mj-lt"/>
              <a:buAutoNum type="arabicPeriod"/>
            </a:pPr>
            <a:r>
              <a:rPr lang="en-US" smtClean="0"/>
              <a:t>Fifth level</a:t>
            </a:r>
            <a:endParaRPr lang="en-US" sz="2000" dirty="0">
              <a:solidFill>
                <a:srgbClr val="776E64"/>
              </a:solidFill>
              <a:latin typeface="Museo Sans 300"/>
              <a:cs typeface="Museo Sans 30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t="-12000" b="15000"/>
          </a:stretch>
        </a:blipFill>
        <a:effectLst/>
      </p:bgPr>
    </p:bg>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57200" y="1740088"/>
            <a:ext cx="8046720" cy="2030282"/>
          </a:xfrm>
          <a:prstGeom prst="rect">
            <a:avLst/>
          </a:prstGeom>
        </p:spPr>
        <p:txBody>
          <a:bodyPr/>
          <a:lstStyle/>
          <a:p>
            <a:r>
              <a:rPr lang="en-US" sz="5400" cap="all" dirty="0" smtClean="0">
                <a:solidFill>
                  <a:schemeClr val="bg1"/>
                </a:solidFill>
                <a:latin typeface="Museo Sans 900"/>
              </a:rPr>
              <a:t>Click to edit Master title style</a:t>
            </a:r>
            <a:endParaRPr lang="en-US" sz="5400" cap="all" dirty="0">
              <a:solidFill>
                <a:schemeClr val="bg1"/>
              </a:solidFill>
              <a:latin typeface="Museo Sans 90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w/sub line">
    <p:bg>
      <p:bgPr>
        <a:blipFill dpi="0" rotWithShape="1">
          <a:blip r:embed="rId2">
            <a:lum/>
          </a:blip>
          <a:srcRect/>
          <a:stretch>
            <a:fillRect t="-12000" b="15000"/>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457200" y="2579078"/>
            <a:ext cx="8117839" cy="707886"/>
          </a:xfrm>
          <a:prstGeom prst="rect">
            <a:avLst/>
          </a:prstGeom>
          <a:noFill/>
        </p:spPr>
        <p:txBody>
          <a:bodyPr wrap="square" rtlCol="0">
            <a:spAutoFit/>
          </a:bodyPr>
          <a:lstStyle/>
          <a:p>
            <a:r>
              <a:rPr lang="en-US" sz="4000" dirty="0" smtClean="0">
                <a:solidFill>
                  <a:schemeClr val="bg1"/>
                </a:solidFill>
                <a:latin typeface="Museo Sans 300"/>
                <a:cs typeface="Museo Sans 300"/>
              </a:rPr>
              <a:t>2nd line of text goes here</a:t>
            </a:r>
            <a:endParaRPr lang="en-US" sz="4000" dirty="0">
              <a:solidFill>
                <a:schemeClr val="bg1"/>
              </a:solidFill>
              <a:latin typeface="Museo Sans 300"/>
              <a:cs typeface="Museo Sans 300"/>
            </a:endParaRPr>
          </a:p>
        </p:txBody>
      </p:sp>
      <p:sp>
        <p:nvSpPr>
          <p:cNvPr id="7" name="Title 1"/>
          <p:cNvSpPr txBox="1">
            <a:spLocks/>
          </p:cNvSpPr>
          <p:nvPr userDrawn="1"/>
        </p:nvSpPr>
        <p:spPr>
          <a:xfrm>
            <a:off x="457200" y="1729928"/>
            <a:ext cx="6634480" cy="825775"/>
          </a:xfrm>
          <a:prstGeom prst="rect">
            <a:avLst/>
          </a:prstGeom>
        </p:spPr>
        <p:txBody>
          <a:bodyPr/>
          <a:lstStyle>
            <a:lvl1pPr algn="l" defTabSz="457200" rtl="0" eaLnBrk="1" latinLnBrk="0" hangingPunct="1">
              <a:spcBef>
                <a:spcPct val="0"/>
              </a:spcBef>
              <a:buNone/>
              <a:defRPr sz="4400" b="0" i="0" kern="0" spc="0" baseline="0">
                <a:solidFill>
                  <a:srgbClr val="FF9E1B"/>
                </a:solidFill>
                <a:latin typeface="Museo Sans 900"/>
                <a:ea typeface="+mj-ea"/>
                <a:cs typeface="Museo Sans 700"/>
              </a:defRPr>
            </a:lvl1pPr>
          </a:lstStyle>
          <a:p>
            <a:r>
              <a:rPr lang="en-US" sz="5400" cap="all" dirty="0" smtClean="0">
                <a:solidFill>
                  <a:schemeClr val="bg1"/>
                </a:solidFill>
              </a:rPr>
              <a:t>HEADERLINE TEXT</a:t>
            </a:r>
            <a:endParaRPr lang="en-US" sz="5400" cap="all"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t Section header">
    <p:bg>
      <p:bgPr>
        <a:solidFill>
          <a:srgbClr val="FF9E1B"/>
        </a:solidFill>
        <a:effectLst/>
      </p:bgPr>
    </p:bg>
    <p:spTree>
      <p:nvGrpSpPr>
        <p:cNvPr id="1" name=""/>
        <p:cNvGrpSpPr/>
        <p:nvPr/>
      </p:nvGrpSpPr>
      <p:grpSpPr>
        <a:xfrm>
          <a:off x="0" y="0"/>
          <a:ext cx="0" cy="0"/>
          <a:chOff x="0" y="0"/>
          <a:chExt cx="0" cy="0"/>
        </a:xfrm>
      </p:grpSpPr>
      <p:sp>
        <p:nvSpPr>
          <p:cNvPr id="11" name="Text Placeholder 2"/>
          <p:cNvSpPr txBox="1">
            <a:spLocks/>
          </p:cNvSpPr>
          <p:nvPr userDrawn="1"/>
        </p:nvSpPr>
        <p:spPr>
          <a:xfrm>
            <a:off x="514223" y="1153605"/>
            <a:ext cx="8131937" cy="3225355"/>
          </a:xfrm>
          <a:prstGeom prst="rect">
            <a:avLst/>
          </a:prstGeom>
        </p:spPr>
        <p:txBody>
          <a:bodyPr vert="horz"/>
          <a:lstStyle>
            <a:lvl1pPr marL="0" indent="0" algn="l" defTabSz="457200" rtl="0" eaLnBrk="1" latinLnBrk="0" hangingPunct="1">
              <a:spcBef>
                <a:spcPct val="20000"/>
              </a:spcBef>
              <a:buFont typeface="Arial"/>
              <a:buNone/>
              <a:defRPr sz="2400" b="0" i="0" kern="1200">
                <a:solidFill>
                  <a:schemeClr val="tx1">
                    <a:lumMod val="50000"/>
                    <a:lumOff val="50000"/>
                  </a:schemeClr>
                </a:solidFill>
                <a:latin typeface="Museo Sans 300"/>
                <a:ea typeface="+mn-ea"/>
                <a:cs typeface="Museo Sans 300"/>
              </a:defRPr>
            </a:lvl1pPr>
            <a:lvl2pPr marL="457200" indent="0" algn="l" defTabSz="457200" rtl="0" eaLnBrk="1" latinLnBrk="0" hangingPunct="1">
              <a:spcBef>
                <a:spcPct val="20000"/>
              </a:spcBef>
              <a:buFont typeface="Arial"/>
              <a:buNone/>
              <a:defRPr sz="2400" kern="1200">
                <a:solidFill>
                  <a:schemeClr val="tx1"/>
                </a:solidFill>
                <a:latin typeface="Adagio_Sans"/>
                <a:ea typeface="+mn-ea"/>
                <a:cs typeface="Adagio_Sans"/>
              </a:defRPr>
            </a:lvl2pPr>
            <a:lvl3pPr marL="914400" indent="0" algn="l" defTabSz="457200" rtl="0" eaLnBrk="1" latinLnBrk="0" hangingPunct="1">
              <a:spcBef>
                <a:spcPct val="20000"/>
              </a:spcBef>
              <a:buFont typeface="Arial"/>
              <a:buNone/>
              <a:defRPr sz="2400" kern="1200">
                <a:solidFill>
                  <a:schemeClr val="tx1"/>
                </a:solidFill>
                <a:latin typeface="Adagio_Sans"/>
                <a:ea typeface="+mn-ea"/>
                <a:cs typeface="Adagio_Sans"/>
              </a:defRPr>
            </a:lvl3pPr>
            <a:lvl4pPr marL="1371600" indent="0" algn="l" defTabSz="457200" rtl="0" eaLnBrk="1" latinLnBrk="0" hangingPunct="1">
              <a:spcBef>
                <a:spcPct val="20000"/>
              </a:spcBef>
              <a:buFont typeface="Arial"/>
              <a:buNone/>
              <a:defRPr sz="2400" kern="1200">
                <a:solidFill>
                  <a:schemeClr val="tx1"/>
                </a:solidFill>
                <a:latin typeface="Adagio_Sans"/>
                <a:ea typeface="+mn-ea"/>
                <a:cs typeface="Adagio_Sans"/>
              </a:defRPr>
            </a:lvl4pPr>
            <a:lvl5pPr marL="1828800" indent="0" algn="l" defTabSz="457200" rtl="0" eaLnBrk="1" latinLnBrk="0" hangingPunct="1">
              <a:spcBef>
                <a:spcPct val="20000"/>
              </a:spcBef>
              <a:buFont typeface="Arial"/>
              <a:buNone/>
              <a:defRPr sz="2400" kern="1200">
                <a:solidFill>
                  <a:schemeClr val="tx1"/>
                </a:solidFill>
                <a:latin typeface="Adagio_Sans"/>
                <a:ea typeface="+mn-ea"/>
                <a:cs typeface="Adagio_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smtClean="0">
                <a:solidFill>
                  <a:srgbClr val="FFFFFF">
                    <a:alpha val="0"/>
                  </a:srgbClr>
                </a:solidFill>
                <a:latin typeface="Museo Sans 900"/>
                <a:cs typeface="Museo Sans 700"/>
              </a:rPr>
              <a:t>UPPERCASE HEADER HERE FOR</a:t>
            </a:r>
          </a:p>
          <a:p>
            <a:r>
              <a:rPr lang="en-US" sz="4000" dirty="0" smtClean="0">
                <a:solidFill>
                  <a:srgbClr val="FFFFFF">
                    <a:alpha val="0"/>
                  </a:srgbClr>
                </a:solidFill>
                <a:latin typeface="Museo Sans 900"/>
                <a:cs typeface="Museo Sans 700"/>
              </a:rPr>
              <a:t>SOMETHING</a:t>
            </a:r>
            <a:endParaRPr lang="en-US" sz="1400" dirty="0">
              <a:solidFill>
                <a:srgbClr val="FFFFFF">
                  <a:alpha val="0"/>
                </a:srgbClr>
              </a:solidFill>
              <a:latin typeface="Museo Sans 900"/>
              <a:cs typeface="Museo Sans 70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62" y="4303091"/>
            <a:ext cx="1978383" cy="693291"/>
          </a:xfrm>
          <a:prstGeom prst="rect">
            <a:avLst/>
          </a:prstGeom>
        </p:spPr>
      </p:pic>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bullets">
    <p:bg>
      <p:bgPr>
        <a:solidFill>
          <a:schemeClr val="bg1"/>
        </a:solidFill>
        <a:effectLst/>
      </p:bgPr>
    </p:bg>
    <p:spTree>
      <p:nvGrpSpPr>
        <p:cNvPr id="1" name=""/>
        <p:cNvGrpSpPr/>
        <p:nvPr/>
      </p:nvGrpSpPr>
      <p:grpSpPr>
        <a:xfrm>
          <a:off x="0" y="0"/>
          <a:ext cx="0" cy="0"/>
          <a:chOff x="0" y="0"/>
          <a:chExt cx="0" cy="0"/>
        </a:xfrm>
      </p:grpSpPr>
      <p:sp>
        <p:nvSpPr>
          <p:cNvPr id="10" name="Title 1"/>
          <p:cNvSpPr txBox="1">
            <a:spLocks/>
          </p:cNvSpPr>
          <p:nvPr userDrawn="1"/>
        </p:nvSpPr>
        <p:spPr>
          <a:xfrm>
            <a:off x="457198" y="731706"/>
            <a:ext cx="8318501" cy="1465835"/>
          </a:xfrm>
          <a:prstGeom prst="rect">
            <a:avLst/>
          </a:prstGeom>
        </p:spPr>
        <p:txBody>
          <a:bodyPr/>
          <a:lstStyle>
            <a:lvl1pPr algn="l" defTabSz="457200" rtl="0" eaLnBrk="1" latinLnBrk="0" hangingPunct="1">
              <a:spcBef>
                <a:spcPct val="0"/>
              </a:spcBef>
              <a:buNone/>
              <a:defRPr sz="4400" b="0" i="0" kern="1200">
                <a:solidFill>
                  <a:srgbClr val="36313C"/>
                </a:solidFill>
                <a:latin typeface="Adagio_Sans_Script Black"/>
                <a:ea typeface="+mj-ea"/>
                <a:cs typeface="Adagio_Sans_Script Black"/>
              </a:defRPr>
            </a:lvl1pPr>
          </a:lstStyle>
          <a:p>
            <a:pPr>
              <a:lnSpc>
                <a:spcPts val="4800"/>
              </a:lnSpc>
            </a:pPr>
            <a:r>
              <a:rPr lang="en-US" b="1" smtClean="0">
                <a:solidFill>
                  <a:srgbClr val="FF9E1B"/>
                </a:solidFill>
                <a:latin typeface="Museo Sans 900" charset="0"/>
                <a:ea typeface="Museo Sans 900" charset="0"/>
                <a:cs typeface="Museo Sans 900" charset="0"/>
              </a:rPr>
              <a:t>Big title or header goes here for up to two lines of text</a:t>
            </a:r>
            <a:endParaRPr lang="en-US" b="1" dirty="0">
              <a:solidFill>
                <a:srgbClr val="FF9E1B"/>
              </a:solidFill>
              <a:latin typeface="Museo Sans 900" charset="0"/>
              <a:ea typeface="Museo Sans 900" charset="0"/>
              <a:cs typeface="Museo Sans 900" charset="0"/>
            </a:endParaRPr>
          </a:p>
        </p:txBody>
      </p:sp>
      <p:sp>
        <p:nvSpPr>
          <p:cNvPr id="11" name="Content Placeholder 2"/>
          <p:cNvSpPr txBox="1">
            <a:spLocks/>
          </p:cNvSpPr>
          <p:nvPr userDrawn="1"/>
        </p:nvSpPr>
        <p:spPr>
          <a:xfrm>
            <a:off x="-17963" y="2120039"/>
            <a:ext cx="8964707" cy="3023462"/>
          </a:xfrm>
          <a:prstGeom prst="rect">
            <a:avLst/>
          </a:prstGeom>
        </p:spPr>
        <p:txBody>
          <a:bodyPr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base">
              <a:spcBef>
                <a:spcPts val="600"/>
              </a:spcBef>
              <a:buClr>
                <a:srgbClr val="FF9E1B"/>
              </a:buClr>
              <a:buSzPct val="120000"/>
              <a:buFont typeface="Arial"/>
              <a:buChar char="•"/>
            </a:pPr>
            <a:r>
              <a:rPr lang="en-US" sz="2000" dirty="0" smtClean="0">
                <a:solidFill>
                  <a:srgbClr val="776E64"/>
                </a:solidFill>
                <a:latin typeface="Museo Sans 300"/>
                <a:cs typeface="Museo Sans 300"/>
              </a:rPr>
              <a:t>These are brief text bullets- try to keep them to one line each</a:t>
            </a:r>
          </a:p>
          <a:p>
            <a:pPr lvl="1" fontAlgn="base">
              <a:spcBef>
                <a:spcPts val="600"/>
              </a:spcBef>
              <a:buClr>
                <a:srgbClr val="FF9E1B"/>
              </a:buClr>
              <a:buSzPct val="120000"/>
              <a:buFont typeface="Arial"/>
              <a:buChar char="•"/>
            </a:pPr>
            <a:r>
              <a:rPr lang="en-US" sz="2000" dirty="0">
                <a:solidFill>
                  <a:srgbClr val="776E64"/>
                </a:solidFill>
                <a:latin typeface="Museo Sans 300"/>
                <a:cs typeface="Museo Sans 300"/>
              </a:rPr>
              <a:t>These are brief text bullets- try to keep them to one line each</a:t>
            </a:r>
          </a:p>
          <a:p>
            <a:pPr lvl="1" fontAlgn="base">
              <a:spcBef>
                <a:spcPts val="600"/>
              </a:spcBef>
              <a:buClr>
                <a:srgbClr val="FF9E1B"/>
              </a:buClr>
              <a:buSzPct val="120000"/>
              <a:buFont typeface="Arial"/>
              <a:buChar char="•"/>
            </a:pPr>
            <a:r>
              <a:rPr lang="en-US" sz="2000" dirty="0">
                <a:solidFill>
                  <a:srgbClr val="776E64"/>
                </a:solidFill>
                <a:latin typeface="Museo Sans 300"/>
                <a:cs typeface="Museo Sans 300"/>
              </a:rPr>
              <a:t>These are brief text bullets- try to keep them to one line each</a:t>
            </a:r>
          </a:p>
          <a:p>
            <a:pPr lvl="1" fontAlgn="base">
              <a:spcBef>
                <a:spcPts val="600"/>
              </a:spcBef>
              <a:buClr>
                <a:srgbClr val="FF9E1B"/>
              </a:buClr>
              <a:buSzPct val="120000"/>
              <a:buFont typeface="Arial"/>
              <a:buChar char="•"/>
            </a:pPr>
            <a:r>
              <a:rPr lang="en-US" sz="2000" dirty="0">
                <a:solidFill>
                  <a:srgbClr val="776E64"/>
                </a:solidFill>
                <a:latin typeface="Museo Sans 300"/>
                <a:cs typeface="Museo Sans 300"/>
              </a:rPr>
              <a:t>These are brief text bullets- try to keep them to one line </a:t>
            </a:r>
            <a:r>
              <a:rPr lang="en-US" sz="2000" dirty="0" smtClean="0">
                <a:solidFill>
                  <a:srgbClr val="776E64"/>
                </a:solidFill>
                <a:latin typeface="Museo Sans 300"/>
                <a:cs typeface="Museo Sans 300"/>
              </a:rPr>
              <a:t>each</a:t>
            </a:r>
            <a:endParaRPr lang="en-US" sz="2000" dirty="0">
              <a:solidFill>
                <a:srgbClr val="776E64"/>
              </a:solidFill>
              <a:latin typeface="Museo Sans 300"/>
              <a:cs typeface="Museo Sans 300"/>
            </a:endParaRPr>
          </a:p>
        </p:txBody>
      </p:sp>
      <p:sp>
        <p:nvSpPr>
          <p:cNvPr id="12" name="Text Placeholder 9"/>
          <p:cNvSpPr txBox="1">
            <a:spLocks/>
          </p:cNvSpPr>
          <p:nvPr userDrawn="1"/>
        </p:nvSpPr>
        <p:spPr>
          <a:xfrm>
            <a:off x="463423" y="439118"/>
            <a:ext cx="5388550" cy="396726"/>
          </a:xfrm>
          <a:prstGeom prst="rect">
            <a:avLst/>
          </a:prstGeom>
        </p:spPr>
        <p:txBody>
          <a:bodyPr vert="horz"/>
          <a:lstStyle>
            <a:lvl1pPr marL="0" indent="0" algn="l" defTabSz="457200" rtl="0" eaLnBrk="1" latinLnBrk="0" hangingPunct="1">
              <a:spcBef>
                <a:spcPct val="20000"/>
              </a:spcBef>
              <a:buFont typeface="Arial"/>
              <a:buNone/>
              <a:defRPr sz="1600" b="0" i="0" kern="1200" spc="100">
                <a:solidFill>
                  <a:schemeClr val="accent6"/>
                </a:solidFill>
                <a:latin typeface="Adagio_Sans_Script Black"/>
                <a:ea typeface="+mn-ea"/>
                <a:cs typeface="Adagio_Sans_Script Blac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AFA9A0"/>
                </a:solidFill>
                <a:latin typeface="Museo Sans 900"/>
                <a:cs typeface="Museo Sans 900"/>
              </a:rPr>
              <a:t>CHAPTER OR SECTION NAME GOES HERE</a:t>
            </a:r>
            <a:endParaRPr lang="en-US" dirty="0">
              <a:solidFill>
                <a:srgbClr val="AFA9A0"/>
              </a:solidFill>
              <a:latin typeface="Museo Sans 900"/>
              <a:cs typeface="Museo Sans 90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numbered bullets">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457200" y="693608"/>
            <a:ext cx="7848600" cy="1579692"/>
          </a:xfrm>
          <a:prstGeom prst="rect">
            <a:avLst/>
          </a:prstGeom>
        </p:spPr>
        <p:txBody>
          <a:bodyPr/>
          <a:lstStyle>
            <a:lvl1pPr algn="l" defTabSz="457200" rtl="0" eaLnBrk="1" latinLnBrk="0" hangingPunct="1">
              <a:spcBef>
                <a:spcPct val="0"/>
              </a:spcBef>
              <a:buNone/>
              <a:defRPr sz="4400" b="0" i="0" kern="1200">
                <a:solidFill>
                  <a:srgbClr val="36313C"/>
                </a:solidFill>
                <a:latin typeface="Adagio_Sans_Script Black"/>
                <a:ea typeface="+mj-ea"/>
                <a:cs typeface="Adagio_Sans_Script Black"/>
              </a:defRPr>
            </a:lvl1pPr>
          </a:lstStyle>
          <a:p>
            <a:pPr>
              <a:lnSpc>
                <a:spcPts val="4800"/>
              </a:lnSpc>
            </a:pPr>
            <a:r>
              <a:rPr lang="en-US" b="1" smtClean="0">
                <a:solidFill>
                  <a:srgbClr val="FF9E1B"/>
                </a:solidFill>
                <a:latin typeface="Museo Sans 900" charset="0"/>
                <a:ea typeface="Museo Sans 900" charset="0"/>
                <a:cs typeface="Museo Sans 900" charset="0"/>
              </a:rPr>
              <a:t>Page headline on</a:t>
            </a:r>
            <a:br>
              <a:rPr lang="en-US" b="1" smtClean="0">
                <a:solidFill>
                  <a:srgbClr val="FF9E1B"/>
                </a:solidFill>
                <a:latin typeface="Museo Sans 900" charset="0"/>
                <a:ea typeface="Museo Sans 900" charset="0"/>
                <a:cs typeface="Museo Sans 900" charset="0"/>
              </a:rPr>
            </a:br>
            <a:r>
              <a:rPr lang="en-US" b="1" smtClean="0">
                <a:solidFill>
                  <a:srgbClr val="FF9E1B"/>
                </a:solidFill>
                <a:latin typeface="Museo Sans 900" charset="0"/>
                <a:ea typeface="Museo Sans 900" charset="0"/>
                <a:cs typeface="Museo Sans 900" charset="0"/>
              </a:rPr>
              <a:t>two lines</a:t>
            </a:r>
            <a:endParaRPr lang="en-US" b="1" dirty="0">
              <a:solidFill>
                <a:srgbClr val="FF9E1B"/>
              </a:solidFill>
              <a:latin typeface="Museo Sans 900" charset="0"/>
              <a:ea typeface="Museo Sans 900" charset="0"/>
              <a:cs typeface="Museo Sans 900" charset="0"/>
            </a:endParaRPr>
          </a:p>
        </p:txBody>
      </p:sp>
      <p:sp>
        <p:nvSpPr>
          <p:cNvPr id="9" name="Content Placeholder 2"/>
          <p:cNvSpPr txBox="1">
            <a:spLocks/>
          </p:cNvSpPr>
          <p:nvPr userDrawn="1"/>
        </p:nvSpPr>
        <p:spPr>
          <a:xfrm>
            <a:off x="0" y="1784351"/>
            <a:ext cx="8747760" cy="3359149"/>
          </a:xfrm>
          <a:prstGeom prst="rect">
            <a:avLst/>
          </a:prstGeom>
        </p:spPr>
        <p:txBody>
          <a:bodyPr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0" indent="-457200" algn="l" defTabSz="457200" rtl="0" eaLnBrk="1" fontAlgn="auto" latinLnBrk="0" hangingPunct="1">
              <a:lnSpc>
                <a:spcPct val="100000"/>
              </a:lnSpc>
              <a:spcBef>
                <a:spcPct val="20000"/>
              </a:spcBef>
              <a:spcAft>
                <a:spcPts val="0"/>
              </a:spcAft>
              <a:buClr>
                <a:srgbClr val="FF9E1B"/>
              </a:buClr>
              <a:buSzTx/>
              <a:buFont typeface="+mj-lt"/>
              <a:buAutoNum type="arabicPeriod"/>
              <a:tabLst/>
              <a:defRPr/>
            </a:pPr>
            <a:endParaRPr kumimoji="0" lang="en-US" sz="2400" b="1" i="0" u="none" strike="noStrike" kern="1200" cap="none" spc="0" normalizeH="0" baseline="0" noProof="0" dirty="0" smtClean="0">
              <a:ln>
                <a:noFill/>
              </a:ln>
              <a:solidFill>
                <a:srgbClr val="776E64"/>
              </a:solidFill>
              <a:effectLst/>
              <a:uLnTx/>
              <a:uFillTx/>
              <a:latin typeface="Calibri"/>
              <a:ea typeface=""/>
              <a:cs typeface=""/>
            </a:endParaRPr>
          </a:p>
          <a:p>
            <a:pPr marL="969264" marR="0" lvl="1" indent="-514350" algn="l" defTabSz="457200" rtl="0" eaLnBrk="1" fontAlgn="base" latinLnBrk="0" hangingPunct="1">
              <a:lnSpc>
                <a:spcPct val="100000"/>
              </a:lnSpc>
              <a:spcBef>
                <a:spcPts val="900"/>
              </a:spcBef>
              <a:spcAft>
                <a:spcPts val="0"/>
              </a:spcAft>
              <a:buClr>
                <a:srgbClr val="FF9E1B"/>
              </a:buClr>
              <a:buSzPct val="100000"/>
              <a:buFont typeface="+mj-lt"/>
              <a:buAutoNum type="arabicPeriod"/>
              <a:tabLst/>
              <a:defRPr/>
            </a:pPr>
            <a:r>
              <a:rPr kumimoji="0" lang="en-US" sz="1800" b="0" i="0" u="none" strike="noStrike" kern="1200" cap="none" spc="0" normalizeH="0" baseline="0" noProof="0" dirty="0" smtClean="0">
                <a:ln>
                  <a:noFill/>
                </a:ln>
                <a:solidFill>
                  <a:srgbClr val="776E64"/>
                </a:solidFill>
                <a:effectLst/>
                <a:uLnTx/>
                <a:uFillTx/>
                <a:latin typeface="Museo Sans 700"/>
                <a:ea typeface=""/>
                <a:cs typeface="Museo Sans 700"/>
              </a:rPr>
              <a:t>Bolded featured words (optional). </a:t>
            </a:r>
            <a:r>
              <a:rPr kumimoji="0" lang="en-US" sz="1800" b="0" i="0" u="none" strike="noStrike" kern="1200" cap="none" spc="0" normalizeH="0" baseline="0" noProof="0" dirty="0" smtClean="0">
                <a:ln>
                  <a:noFill/>
                </a:ln>
                <a:solidFill>
                  <a:srgbClr val="776E64"/>
                </a:solidFill>
                <a:effectLst/>
                <a:uLnTx/>
                <a:uFillTx/>
                <a:latin typeface="Museo Sans 300"/>
                <a:ea typeface=""/>
                <a:cs typeface="Museo Sans 300"/>
              </a:rPr>
              <a:t>Body text goes here. Use </a:t>
            </a:r>
            <a:r>
              <a:rPr kumimoji="0" lang="en-US" sz="1800" b="0" i="0" u="none" strike="noStrike" kern="1200" cap="none" spc="0" normalizeH="0" baseline="0" noProof="0" dirty="0" err="1" smtClean="0">
                <a:ln>
                  <a:noFill/>
                </a:ln>
                <a:solidFill>
                  <a:srgbClr val="776E64"/>
                </a:solidFill>
                <a:effectLst/>
                <a:uLnTx/>
                <a:uFillTx/>
                <a:latin typeface="Museo Sans 300"/>
                <a:ea typeface=""/>
                <a:cs typeface="Museo Sans 300"/>
              </a:rPr>
              <a:t>Museo</a:t>
            </a:r>
            <a:r>
              <a:rPr kumimoji="0" lang="en-US" sz="1800" b="0" i="0" u="none" strike="noStrike" kern="1200" cap="none" spc="0" normalizeH="0" baseline="0" noProof="0" dirty="0" smtClean="0">
                <a:ln>
                  <a:noFill/>
                </a:ln>
                <a:solidFill>
                  <a:srgbClr val="776E64"/>
                </a:solidFill>
                <a:effectLst/>
                <a:uLnTx/>
                <a:uFillTx/>
                <a:latin typeface="Museo Sans 300"/>
                <a:ea typeface=""/>
                <a:cs typeface="Museo Sans 300"/>
              </a:rPr>
              <a:t> Sans if possible, but for documents going outside the organization, use Arial as the substitute font for </a:t>
            </a:r>
            <a:r>
              <a:rPr kumimoji="0" lang="en-US" sz="1800" b="0" i="0" u="none" strike="noStrike" kern="1200" cap="none" spc="0" normalizeH="0" baseline="0" noProof="0" dirty="0" err="1" smtClean="0">
                <a:ln>
                  <a:noFill/>
                </a:ln>
                <a:solidFill>
                  <a:srgbClr val="776E64"/>
                </a:solidFill>
                <a:effectLst/>
                <a:uLnTx/>
                <a:uFillTx/>
                <a:latin typeface="Museo Sans 300"/>
                <a:ea typeface=""/>
                <a:cs typeface="Museo Sans 300"/>
              </a:rPr>
              <a:t>ppt</a:t>
            </a:r>
            <a:r>
              <a:rPr kumimoji="0" lang="en-US" sz="1800" b="0" i="0" u="none" strike="noStrike" kern="1200" cap="none" spc="0" normalizeH="0" baseline="0" noProof="0" dirty="0" smtClean="0">
                <a:ln>
                  <a:noFill/>
                </a:ln>
                <a:solidFill>
                  <a:srgbClr val="776E64"/>
                </a:solidFill>
                <a:effectLst/>
                <a:uLnTx/>
                <a:uFillTx/>
                <a:latin typeface="Museo Sans 300"/>
                <a:ea typeface=""/>
                <a:cs typeface="Museo Sans 300"/>
              </a:rPr>
              <a:t> presentations.</a:t>
            </a:r>
          </a:p>
          <a:p>
            <a:pPr marL="969264" marR="0" lvl="1" indent="-514350" algn="l" defTabSz="457200" rtl="0" eaLnBrk="1" fontAlgn="base" latinLnBrk="0" hangingPunct="1">
              <a:lnSpc>
                <a:spcPct val="100000"/>
              </a:lnSpc>
              <a:spcBef>
                <a:spcPts val="900"/>
              </a:spcBef>
              <a:spcAft>
                <a:spcPts val="0"/>
              </a:spcAft>
              <a:buClr>
                <a:srgbClr val="FF9E1B"/>
              </a:buClr>
              <a:buSzPct val="100000"/>
              <a:buFont typeface="+mj-lt"/>
              <a:buAutoNum type="arabicPeriod"/>
              <a:tabLst/>
              <a:defRPr/>
            </a:pPr>
            <a:r>
              <a:rPr kumimoji="0" lang="en-US" sz="1800" b="0" i="0" u="none" strike="noStrike" kern="1200" cap="none" spc="0" normalizeH="0" baseline="0" noProof="0" dirty="0" smtClean="0">
                <a:ln>
                  <a:noFill/>
                </a:ln>
                <a:solidFill>
                  <a:srgbClr val="776E64"/>
                </a:solidFill>
                <a:effectLst/>
                <a:uLnTx/>
                <a:uFillTx/>
                <a:latin typeface="Museo Sans 700"/>
                <a:ea typeface=""/>
                <a:cs typeface="Museo Sans 700"/>
              </a:rPr>
              <a:t>Bolded featured words (optional). </a:t>
            </a:r>
            <a:r>
              <a:rPr kumimoji="0" lang="en-US" sz="1800" b="0" i="0" u="none" strike="noStrike" kern="1200" cap="none" spc="0" normalizeH="0" baseline="0" noProof="0" dirty="0" smtClean="0">
                <a:ln>
                  <a:noFill/>
                </a:ln>
                <a:solidFill>
                  <a:srgbClr val="776E64"/>
                </a:solidFill>
                <a:effectLst/>
                <a:uLnTx/>
                <a:uFillTx/>
                <a:latin typeface="Museo Sans 300"/>
                <a:ea typeface=""/>
                <a:cs typeface="Museo Sans 300"/>
              </a:rPr>
              <a:t>Body text goes here. Use Arial as the substitute font for </a:t>
            </a:r>
            <a:r>
              <a:rPr kumimoji="0" lang="en-US" sz="1800" b="0" i="0" u="none" strike="noStrike" kern="1200" cap="none" spc="0" normalizeH="0" baseline="0" noProof="0" dirty="0" err="1" smtClean="0">
                <a:ln>
                  <a:noFill/>
                </a:ln>
                <a:solidFill>
                  <a:srgbClr val="776E64"/>
                </a:solidFill>
                <a:effectLst/>
                <a:uLnTx/>
                <a:uFillTx/>
                <a:latin typeface="Museo Sans 300"/>
                <a:ea typeface=""/>
                <a:cs typeface="Museo Sans 300"/>
              </a:rPr>
              <a:t>ppt</a:t>
            </a:r>
            <a:r>
              <a:rPr kumimoji="0" lang="en-US" sz="1800" b="0" i="0" u="none" strike="noStrike" kern="1200" cap="none" spc="0" normalizeH="0" baseline="0" noProof="0" dirty="0" smtClean="0">
                <a:ln>
                  <a:noFill/>
                </a:ln>
                <a:solidFill>
                  <a:srgbClr val="776E64"/>
                </a:solidFill>
                <a:effectLst/>
                <a:uLnTx/>
                <a:uFillTx/>
                <a:latin typeface="Museo Sans 300"/>
                <a:ea typeface=""/>
                <a:cs typeface="Museo Sans 300"/>
              </a:rPr>
              <a:t> presentations.</a:t>
            </a:r>
          </a:p>
          <a:p>
            <a:pPr marL="969264" marR="0" lvl="1" indent="-514350" algn="l" defTabSz="457200" rtl="0" eaLnBrk="1" fontAlgn="base" latinLnBrk="0" hangingPunct="1">
              <a:lnSpc>
                <a:spcPct val="100000"/>
              </a:lnSpc>
              <a:spcBef>
                <a:spcPts val="900"/>
              </a:spcBef>
              <a:spcAft>
                <a:spcPts val="0"/>
              </a:spcAft>
              <a:buClr>
                <a:srgbClr val="FF9E1B"/>
              </a:buClr>
              <a:buSzPct val="100000"/>
              <a:buFont typeface="+mj-lt"/>
              <a:buAutoNum type="arabicPeriod"/>
              <a:tabLst/>
              <a:defRPr/>
            </a:pPr>
            <a:r>
              <a:rPr kumimoji="0" lang="en-US" sz="1800" b="0" i="0" u="none" strike="noStrike" kern="1200" cap="none" spc="0" normalizeH="0" baseline="0" noProof="0" dirty="0" smtClean="0">
                <a:ln>
                  <a:noFill/>
                </a:ln>
                <a:solidFill>
                  <a:srgbClr val="776E64"/>
                </a:solidFill>
                <a:effectLst/>
                <a:uLnTx/>
                <a:uFillTx/>
                <a:latin typeface="Museo Sans 700"/>
                <a:ea typeface=""/>
                <a:cs typeface="Museo Sans 700"/>
              </a:rPr>
              <a:t>Bolded featured words (optional). </a:t>
            </a:r>
            <a:r>
              <a:rPr kumimoji="0" lang="en-US" sz="1800" b="0" i="0" u="none" strike="noStrike" kern="1200" cap="none" spc="0" normalizeH="0" baseline="0" noProof="0" dirty="0" smtClean="0">
                <a:ln>
                  <a:noFill/>
                </a:ln>
                <a:solidFill>
                  <a:srgbClr val="776E64"/>
                </a:solidFill>
                <a:effectLst/>
                <a:uLnTx/>
                <a:uFillTx/>
                <a:latin typeface="Museo Sans 300"/>
                <a:ea typeface=""/>
                <a:cs typeface="Museo Sans 300"/>
              </a:rPr>
              <a:t>Body text goes here. Use Arial as the substitute font for </a:t>
            </a:r>
            <a:r>
              <a:rPr kumimoji="0" lang="en-US" sz="1800" b="0" i="0" u="none" strike="noStrike" kern="1200" cap="none" spc="0" normalizeH="0" baseline="0" noProof="0" dirty="0" err="1" smtClean="0">
                <a:ln>
                  <a:noFill/>
                </a:ln>
                <a:solidFill>
                  <a:srgbClr val="776E64"/>
                </a:solidFill>
                <a:effectLst/>
                <a:uLnTx/>
                <a:uFillTx/>
                <a:latin typeface="Museo Sans 300"/>
                <a:ea typeface=""/>
                <a:cs typeface="Museo Sans 300"/>
              </a:rPr>
              <a:t>ppt</a:t>
            </a:r>
            <a:r>
              <a:rPr kumimoji="0" lang="en-US" sz="1800" b="0" i="0" u="none" strike="noStrike" kern="1200" cap="none" spc="0" normalizeH="0" baseline="0" noProof="0" dirty="0" smtClean="0">
                <a:ln>
                  <a:noFill/>
                </a:ln>
                <a:solidFill>
                  <a:srgbClr val="776E64"/>
                </a:solidFill>
                <a:effectLst/>
                <a:uLnTx/>
                <a:uFillTx/>
                <a:latin typeface="Museo Sans 300"/>
                <a:ea typeface=""/>
                <a:cs typeface="Museo Sans 300"/>
              </a:rPr>
              <a:t> presentations.</a:t>
            </a:r>
            <a:endParaRPr kumimoji="0" lang="en-US" sz="1800" b="0" i="0" u="none" strike="noStrike" kern="1200" cap="none" spc="0" normalizeH="0" baseline="0" noProof="0" dirty="0">
              <a:ln>
                <a:noFill/>
              </a:ln>
              <a:solidFill>
                <a:srgbClr val="776E64"/>
              </a:solidFill>
              <a:effectLst/>
              <a:uLnTx/>
              <a:uFillTx/>
              <a:latin typeface="Museo Sans 300"/>
              <a:ea typeface=""/>
              <a:cs typeface="Museo Sans 30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numbered bullets- basic">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457200" y="693608"/>
            <a:ext cx="7848600" cy="1579692"/>
          </a:xfrm>
          <a:prstGeom prst="rect">
            <a:avLst/>
          </a:prstGeom>
        </p:spPr>
        <p:txBody>
          <a:bodyPr/>
          <a:lstStyle>
            <a:lvl1pPr algn="l" defTabSz="457200" rtl="0" eaLnBrk="1" latinLnBrk="0" hangingPunct="1">
              <a:spcBef>
                <a:spcPct val="0"/>
              </a:spcBef>
              <a:buNone/>
              <a:defRPr sz="4400" b="0" i="0" kern="1200">
                <a:solidFill>
                  <a:srgbClr val="36313C"/>
                </a:solidFill>
                <a:latin typeface="Adagio_Sans_Script Black"/>
                <a:ea typeface="+mj-ea"/>
                <a:cs typeface="Adagio_Sans_Script Black"/>
              </a:defRPr>
            </a:lvl1pPr>
          </a:lstStyle>
          <a:p>
            <a:pPr>
              <a:lnSpc>
                <a:spcPts val="4800"/>
              </a:lnSpc>
            </a:pPr>
            <a:r>
              <a:rPr lang="en-US" b="1" dirty="0" smtClean="0">
                <a:solidFill>
                  <a:srgbClr val="FF9E1B"/>
                </a:solidFill>
                <a:latin typeface="Museo Sans 900" charset="0"/>
                <a:ea typeface="Museo Sans 900" charset="0"/>
                <a:cs typeface="Museo Sans 900" charset="0"/>
              </a:rPr>
              <a:t>Page headline one line</a:t>
            </a:r>
            <a:endParaRPr lang="en-US" b="1" dirty="0">
              <a:solidFill>
                <a:srgbClr val="FF9E1B"/>
              </a:solidFill>
              <a:latin typeface="Museo Sans 900" charset="0"/>
              <a:ea typeface="Museo Sans 900" charset="0"/>
              <a:cs typeface="Museo Sans 900" charset="0"/>
            </a:endParaRPr>
          </a:p>
        </p:txBody>
      </p:sp>
      <p:sp>
        <p:nvSpPr>
          <p:cNvPr id="10" name="Content Placeholder 2"/>
          <p:cNvSpPr>
            <a:spLocks noGrp="1"/>
          </p:cNvSpPr>
          <p:nvPr>
            <p:ph idx="4294967295"/>
          </p:nvPr>
        </p:nvSpPr>
        <p:spPr>
          <a:xfrm>
            <a:off x="0" y="1214202"/>
            <a:ext cx="7300397" cy="3929298"/>
          </a:xfrm>
          <a:prstGeom prst="rect">
            <a:avLst/>
          </a:prstGeo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z="2000" dirty="0">
              <a:solidFill>
                <a:srgbClr val="776E64"/>
              </a:solidFill>
              <a:latin typeface="Museo Sans 300"/>
              <a:cs typeface="Museo Sans 30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616" y="4374337"/>
            <a:ext cx="1793630" cy="550800"/>
          </a:xfrm>
          <a:prstGeom prst="rect">
            <a:avLst/>
          </a:prstGeom>
        </p:spPr>
      </p:pic>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estion/statement">
    <p:bg>
      <p:bgPr>
        <a:solidFill>
          <a:srgbClr val="FF9E1B"/>
        </a:solidFill>
        <a:effectLst/>
      </p:bgPr>
    </p:bg>
    <p:spTree>
      <p:nvGrpSpPr>
        <p:cNvPr id="1" name=""/>
        <p:cNvGrpSpPr/>
        <p:nvPr/>
      </p:nvGrpSpPr>
      <p:grpSpPr>
        <a:xfrm>
          <a:off x="0" y="0"/>
          <a:ext cx="0" cy="0"/>
          <a:chOff x="0" y="0"/>
          <a:chExt cx="0" cy="0"/>
        </a:xfrm>
      </p:grpSpPr>
      <p:sp>
        <p:nvSpPr>
          <p:cNvPr id="6" name="Text Placeholder 2"/>
          <p:cNvSpPr txBox="1">
            <a:spLocks/>
          </p:cNvSpPr>
          <p:nvPr userDrawn="1"/>
        </p:nvSpPr>
        <p:spPr>
          <a:xfrm>
            <a:off x="514223" y="1153606"/>
            <a:ext cx="8131937" cy="3019810"/>
          </a:xfrm>
          <a:prstGeom prst="rect">
            <a:avLst/>
          </a:prstGeom>
        </p:spPr>
        <p:txBody>
          <a:bodyPr vert="horz"/>
          <a:lstStyle>
            <a:lvl1pPr marL="0" indent="0" algn="l" defTabSz="457200" rtl="0" eaLnBrk="1" latinLnBrk="0" hangingPunct="1">
              <a:spcBef>
                <a:spcPct val="20000"/>
              </a:spcBef>
              <a:buFont typeface="Arial"/>
              <a:buNone/>
              <a:defRPr sz="2400" b="0" i="0" kern="1200">
                <a:solidFill>
                  <a:schemeClr val="tx1">
                    <a:lumMod val="50000"/>
                    <a:lumOff val="50000"/>
                  </a:schemeClr>
                </a:solidFill>
                <a:latin typeface="Museo Sans 300"/>
                <a:ea typeface="+mn-ea"/>
                <a:cs typeface="Museo Sans 300"/>
              </a:defRPr>
            </a:lvl1pPr>
            <a:lvl2pPr marL="457200" indent="0" algn="l" defTabSz="457200" rtl="0" eaLnBrk="1" latinLnBrk="0" hangingPunct="1">
              <a:spcBef>
                <a:spcPct val="20000"/>
              </a:spcBef>
              <a:buFont typeface="Arial"/>
              <a:buNone/>
              <a:defRPr sz="2400" kern="1200">
                <a:solidFill>
                  <a:schemeClr val="tx1"/>
                </a:solidFill>
                <a:latin typeface="Adagio_Sans"/>
                <a:ea typeface="+mn-ea"/>
                <a:cs typeface="Adagio_Sans"/>
              </a:defRPr>
            </a:lvl2pPr>
            <a:lvl3pPr marL="914400" indent="0" algn="l" defTabSz="457200" rtl="0" eaLnBrk="1" latinLnBrk="0" hangingPunct="1">
              <a:spcBef>
                <a:spcPct val="20000"/>
              </a:spcBef>
              <a:buFont typeface="Arial"/>
              <a:buNone/>
              <a:defRPr sz="2400" kern="1200">
                <a:solidFill>
                  <a:schemeClr val="tx1"/>
                </a:solidFill>
                <a:latin typeface="Adagio_Sans"/>
                <a:ea typeface="+mn-ea"/>
                <a:cs typeface="Adagio_Sans"/>
              </a:defRPr>
            </a:lvl3pPr>
            <a:lvl4pPr marL="1371600" indent="0" algn="l" defTabSz="457200" rtl="0" eaLnBrk="1" latinLnBrk="0" hangingPunct="1">
              <a:spcBef>
                <a:spcPct val="20000"/>
              </a:spcBef>
              <a:buFont typeface="Arial"/>
              <a:buNone/>
              <a:defRPr sz="2400" kern="1200">
                <a:solidFill>
                  <a:schemeClr val="tx1"/>
                </a:solidFill>
                <a:latin typeface="Adagio_Sans"/>
                <a:ea typeface="+mn-ea"/>
                <a:cs typeface="Adagio_Sans"/>
              </a:defRPr>
            </a:lvl4pPr>
            <a:lvl5pPr marL="1828800" indent="0" algn="l" defTabSz="457200" rtl="0" eaLnBrk="1" latinLnBrk="0" hangingPunct="1">
              <a:spcBef>
                <a:spcPct val="20000"/>
              </a:spcBef>
              <a:buFont typeface="Arial"/>
              <a:buNone/>
              <a:defRPr sz="2400" kern="1200">
                <a:solidFill>
                  <a:schemeClr val="tx1"/>
                </a:solidFill>
                <a:latin typeface="Adagio_Sans"/>
                <a:ea typeface="+mn-ea"/>
                <a:cs typeface="Adagio_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4000" b="0" i="0" u="none" strike="noStrike" kern="1200" cap="none" spc="0" normalizeH="0" baseline="0" noProof="0" dirty="0" smtClean="0">
                <a:ln>
                  <a:noFill/>
                </a:ln>
                <a:solidFill>
                  <a:srgbClr val="FF9E1B"/>
                </a:solidFill>
                <a:effectLst/>
                <a:uLnTx/>
                <a:uFillTx/>
                <a:latin typeface="Museo Sans 900"/>
                <a:ea typeface=""/>
                <a:cs typeface="Museo Sans 700"/>
              </a:rPr>
              <a:t>Corporate Accountability is leading a global movement of people daring to stop corporate abuse once and for all.</a:t>
            </a:r>
            <a:endParaRPr kumimoji="0" lang="en-US" sz="4000" b="0" i="0" u="none" strike="noStrike" kern="1200" cap="none" spc="0" normalizeH="0" baseline="0" noProof="0" dirty="0" smtClean="0">
              <a:ln>
                <a:noFill/>
              </a:ln>
              <a:solidFill>
                <a:srgbClr val="FF9E1B"/>
              </a:solidFill>
              <a:effectLst/>
              <a:uLnTx/>
              <a:uFillTx/>
              <a:latin typeface="Museo Sans 300"/>
              <a:ea typeface=""/>
              <a:cs typeface="Museo Sans 300"/>
            </a:endParaRP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400" b="0" i="0" u="none" strike="noStrike" kern="1200" cap="none" spc="0" normalizeH="0" baseline="0" noProof="0" dirty="0" smtClean="0">
                <a:ln>
                  <a:noFill/>
                </a:ln>
                <a:solidFill>
                  <a:srgbClr val="FF9E1B"/>
                </a:solidFill>
                <a:effectLst/>
                <a:uLnTx/>
                <a:uFillTx/>
                <a:latin typeface="Museo Sans 900"/>
                <a:ea typeface=""/>
                <a:cs typeface="Museo Sans 700"/>
              </a:rPr>
              <a:t>STATEMENT OR QUOTE ATTRIBUTION</a:t>
            </a:r>
            <a:endParaRPr kumimoji="0" lang="en-US" sz="1400" b="0" i="0" u="none" strike="noStrike" kern="1200" cap="none" spc="0" normalizeH="0" baseline="0" noProof="0" dirty="0">
              <a:ln>
                <a:noFill/>
              </a:ln>
              <a:solidFill>
                <a:srgbClr val="FF9E1B"/>
              </a:solidFill>
              <a:effectLst/>
              <a:uLnTx/>
              <a:uFillTx/>
              <a:latin typeface="Museo Sans 900"/>
              <a:ea typeface=""/>
              <a:cs typeface="Museo Sans 700"/>
            </a:endParaRPr>
          </a:p>
        </p:txBody>
      </p:sp>
      <p:sp>
        <p:nvSpPr>
          <p:cNvPr id="7" name="Text Placeholder 9"/>
          <p:cNvSpPr txBox="1">
            <a:spLocks/>
          </p:cNvSpPr>
          <p:nvPr userDrawn="1"/>
        </p:nvSpPr>
        <p:spPr>
          <a:xfrm>
            <a:off x="514222" y="749437"/>
            <a:ext cx="8131938" cy="404168"/>
          </a:xfrm>
          <a:prstGeom prst="rect">
            <a:avLst/>
          </a:prstGeom>
        </p:spPr>
        <p:txBody>
          <a:bodyPr vert="horz"/>
          <a:lstStyle>
            <a:lvl1pPr marL="0" indent="0" algn="l" defTabSz="457200" rtl="0" eaLnBrk="1" latinLnBrk="0" hangingPunct="1">
              <a:spcBef>
                <a:spcPct val="20000"/>
              </a:spcBef>
              <a:buFont typeface="Arial"/>
              <a:buNone/>
              <a:defRPr sz="1600" b="0" i="0" kern="1200" spc="100">
                <a:solidFill>
                  <a:schemeClr val="accent6"/>
                </a:solidFill>
                <a:latin typeface="Adagio_Sans_Script Black"/>
                <a:ea typeface="+mn-ea"/>
                <a:cs typeface="Adagio_Sans_Script Blac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spc="0" dirty="0" smtClean="0">
                <a:solidFill>
                  <a:srgbClr val="FF9E1B"/>
                </a:solidFill>
                <a:latin typeface="Museo Sans 900"/>
                <a:cs typeface="Museo Sans 900"/>
              </a:rPr>
              <a:t>Place a question here at the top?</a:t>
            </a:r>
            <a:endParaRPr lang="en-US" sz="1800" spc="0" dirty="0">
              <a:solidFill>
                <a:srgbClr val="FF9E1B"/>
              </a:solidFill>
              <a:latin typeface="Museo Sans 900"/>
              <a:cs typeface="Museo Sans 90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62" y="4303091"/>
            <a:ext cx="1978383" cy="693291"/>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165529"/>
          </a:xfrm>
          <a:prstGeom prst="rect">
            <a:avLst/>
          </a:prstGeom>
          <a:solidFill>
            <a:srgbClr val="FF9E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9300"/>
              </a:solidFill>
            </a:endParaRPr>
          </a:p>
        </p:txBody>
      </p:sp>
      <p:pic>
        <p:nvPicPr>
          <p:cNvPr id="9" name="Picture 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05106" y="4063853"/>
            <a:ext cx="3159640" cy="1107242"/>
          </a:xfrm>
          <a:prstGeom prst="rect">
            <a:avLst/>
          </a:prstGeom>
        </p:spPr>
      </p:pic>
      <p:pic>
        <p:nvPicPr>
          <p:cNvPr id="10" name="Picture 9"/>
          <p:cNvPicPr>
            <a:picLocks noChangeAspect="1"/>
          </p:cNvPicPr>
          <p:nvPr userDrawn="1"/>
        </p:nvPicPr>
        <p:blipFill>
          <a:blip r:embed="rId21">
            <a:alphaModFix amt="15000"/>
            <a:extLst>
              <a:ext uri="{28A0092B-C50C-407E-A947-70E740481C1C}">
                <a14:useLocalDpi xmlns:a14="http://schemas.microsoft.com/office/drawing/2010/main" val="0"/>
              </a:ext>
            </a:extLst>
          </a:blip>
          <a:stretch>
            <a:fillRect/>
          </a:stretch>
        </p:blipFill>
        <p:spPr>
          <a:xfrm>
            <a:off x="-573258" y="-345440"/>
            <a:ext cx="5056862" cy="5056862"/>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0" r:id="rId1"/>
    <p:sldLayoutId id="2147493457" r:id="rId2"/>
    <p:sldLayoutId id="2147493456" r:id="rId3"/>
    <p:sldLayoutId id="2147493458" r:id="rId4"/>
    <p:sldLayoutId id="2147493459" r:id="rId5"/>
    <p:sldLayoutId id="2147493461" r:id="rId6"/>
    <p:sldLayoutId id="2147493462" r:id="rId7"/>
    <p:sldLayoutId id="2147493463" r:id="rId8"/>
    <p:sldLayoutId id="2147493460" r:id="rId9"/>
    <p:sldLayoutId id="2147493465" r:id="rId10"/>
    <p:sldLayoutId id="2147493464" r:id="rId11"/>
    <p:sldLayoutId id="2147493472" r:id="rId12"/>
    <p:sldLayoutId id="2147493473" r:id="rId13"/>
    <p:sldLayoutId id="2147493466" r:id="rId14"/>
    <p:sldLayoutId id="2147493467" r:id="rId15"/>
    <p:sldLayoutId id="2147493468" r:id="rId16"/>
    <p:sldLayoutId id="2147493471" r:id="rId17"/>
    <p:sldLayoutId id="2147493469" r:id="rId18"/>
  </p:sldLayoutIdLst>
  <p:timing>
    <p:tnLst>
      <p:par>
        <p:cTn id="1" dur="indefinite" restart="never" nodeType="tmRoot"/>
      </p:par>
    </p:tnLst>
  </p:timing>
  <p:txStyles>
    <p:titleStyle>
      <a:lvl1pPr algn="l" defTabSz="457200" rtl="0" eaLnBrk="1" latinLnBrk="0" hangingPunct="1">
        <a:spcBef>
          <a:spcPct val="0"/>
        </a:spcBef>
        <a:buNone/>
        <a:defRPr sz="4400" b="0" i="0" kern="1200">
          <a:solidFill>
            <a:srgbClr val="36313C"/>
          </a:solidFill>
          <a:latin typeface="Adagio_Sans_Script Black"/>
          <a:ea typeface="+mj-ea"/>
          <a:cs typeface="Adagio_Sans_Script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mailto:Info@CorporateAccountability.org"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yti.net/Manipulation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8600" y="326812"/>
            <a:ext cx="7886700" cy="993775"/>
          </a:xfrm>
          <a:prstGeom prst="rect">
            <a:avLst/>
          </a:prstGeom>
        </p:spPr>
        <p:txBody>
          <a:bodyPr/>
          <a:lstStyle>
            <a:lvl1pPr algn="l" defTabSz="457200" rtl="0" eaLnBrk="1" latinLnBrk="0" hangingPunct="1">
              <a:spcBef>
                <a:spcPct val="0"/>
              </a:spcBef>
              <a:buNone/>
              <a:defRPr sz="4400" b="0" i="0" kern="1200">
                <a:solidFill>
                  <a:srgbClr val="36313C"/>
                </a:solidFill>
                <a:latin typeface="Adagio_Sans_Script Black"/>
                <a:ea typeface="+mj-ea"/>
                <a:cs typeface="Adagio_Sans_Script Black"/>
              </a:defRPr>
            </a:lvl1pPr>
          </a:lstStyle>
          <a:p>
            <a:pPr>
              <a:lnSpc>
                <a:spcPts val="3400"/>
              </a:lnSpc>
            </a:pPr>
            <a:r>
              <a:rPr lang="es-CO" sz="3600" b="1" dirty="0" smtClean="0">
                <a:solidFill>
                  <a:schemeClr val="bg1"/>
                </a:solidFill>
                <a:latin typeface="Arial Black" charset="0"/>
                <a:ea typeface="Arial Black" charset="0"/>
                <a:cs typeface="Arial Black" charset="0"/>
              </a:rPr>
              <a:t>Estrategias Contemporáneas de Manipulación de la Industria Tabacalera. </a:t>
            </a:r>
          </a:p>
          <a:p>
            <a:pPr>
              <a:lnSpc>
                <a:spcPts val="3400"/>
              </a:lnSpc>
            </a:pPr>
            <a:r>
              <a:rPr lang="es-CO" sz="3600" b="1" dirty="0" smtClean="0">
                <a:solidFill>
                  <a:schemeClr val="bg1"/>
                </a:solidFill>
                <a:latin typeface="Arial Black" charset="0"/>
                <a:ea typeface="Arial Black" charset="0"/>
                <a:cs typeface="Arial Black" charset="0"/>
              </a:rPr>
              <a:t>Medios masivos de comunicación.</a:t>
            </a:r>
            <a:endParaRPr lang="es-CO" sz="3600" b="1" dirty="0" smtClean="0">
              <a:solidFill>
                <a:schemeClr val="bg1"/>
              </a:solidFill>
              <a:latin typeface="Arial Black" charset="0"/>
              <a:ea typeface="Arial Black" charset="0"/>
              <a:cs typeface="Arial Black" charset="0"/>
            </a:endParaRPr>
          </a:p>
          <a:p>
            <a:pPr>
              <a:lnSpc>
                <a:spcPts val="3400"/>
              </a:lnSpc>
            </a:pPr>
            <a:endParaRPr lang="es-CO" sz="3200" b="1" dirty="0" smtClean="0">
              <a:solidFill>
                <a:schemeClr val="bg1"/>
              </a:solidFill>
              <a:latin typeface="Arial Black" charset="0"/>
              <a:ea typeface="Arial Black" charset="0"/>
              <a:cs typeface="Arial Black" charset="0"/>
            </a:endParaRPr>
          </a:p>
          <a:p>
            <a:pPr>
              <a:lnSpc>
                <a:spcPts val="3400"/>
              </a:lnSpc>
            </a:pPr>
            <a:r>
              <a:rPr lang="es-CO" sz="3200" b="1" dirty="0" smtClean="0">
                <a:solidFill>
                  <a:schemeClr val="bg1"/>
                </a:solidFill>
                <a:latin typeface="Arial Black" charset="0"/>
                <a:ea typeface="Arial Black" charset="0"/>
                <a:cs typeface="Arial Black" charset="0"/>
              </a:rPr>
              <a:t>Ciudad de Panamá </a:t>
            </a:r>
          </a:p>
          <a:p>
            <a:pPr>
              <a:lnSpc>
                <a:spcPts val="3400"/>
              </a:lnSpc>
            </a:pPr>
            <a:r>
              <a:rPr lang="es-CO" sz="3200" b="1" dirty="0" smtClean="0">
                <a:solidFill>
                  <a:schemeClr val="bg1"/>
                </a:solidFill>
                <a:latin typeface="Arial Black" charset="0"/>
                <a:ea typeface="Arial Black" charset="0"/>
                <a:cs typeface="Arial Black" charset="0"/>
              </a:rPr>
              <a:t>23 </a:t>
            </a:r>
            <a:r>
              <a:rPr lang="es-CO" sz="3200" b="1" dirty="0" smtClean="0">
                <a:solidFill>
                  <a:schemeClr val="bg1"/>
                </a:solidFill>
                <a:latin typeface="Arial Black" charset="0"/>
                <a:ea typeface="Arial Black" charset="0"/>
                <a:cs typeface="Arial Black" charset="0"/>
              </a:rPr>
              <a:t>de Noviembre de 2018</a:t>
            </a:r>
            <a:endParaRPr lang="en-US" sz="3200" b="1" dirty="0">
              <a:solidFill>
                <a:schemeClr val="bg1"/>
              </a:solidFill>
              <a:latin typeface="Arial Black" charset="0"/>
              <a:ea typeface="Arial Black" charset="0"/>
              <a:cs typeface="Arial Black" charset="0"/>
            </a:endParaRPr>
          </a:p>
        </p:txBody>
      </p:sp>
      <p:sp>
        <p:nvSpPr>
          <p:cNvPr id="7" name="Title 1"/>
          <p:cNvSpPr txBox="1">
            <a:spLocks/>
          </p:cNvSpPr>
          <p:nvPr/>
        </p:nvSpPr>
        <p:spPr>
          <a:xfrm>
            <a:off x="6041035" y="4396931"/>
            <a:ext cx="2953999" cy="609782"/>
          </a:xfrm>
          <a:prstGeom prst="rect">
            <a:avLst/>
          </a:prstGeom>
        </p:spPr>
        <p:txBody>
          <a:bodyPr/>
          <a:lstStyle>
            <a:lvl1pPr algn="l" defTabSz="457200" rtl="0" eaLnBrk="1" latinLnBrk="0" hangingPunct="1">
              <a:spcBef>
                <a:spcPct val="0"/>
              </a:spcBef>
              <a:buNone/>
              <a:defRPr sz="4400" b="0" i="0" kern="1200">
                <a:solidFill>
                  <a:srgbClr val="36313C"/>
                </a:solidFill>
                <a:latin typeface="Adagio_Sans_Script Black"/>
                <a:ea typeface="+mj-ea"/>
                <a:cs typeface="Adagio_Sans_Script Black"/>
              </a:defRPr>
            </a:lvl1pPr>
          </a:lstStyle>
          <a:p>
            <a:pPr algn="r">
              <a:lnSpc>
                <a:spcPts val="3400"/>
              </a:lnSpc>
            </a:pPr>
            <a:r>
              <a:rPr lang="en-US" sz="1200" b="1" dirty="0" smtClean="0">
                <a:solidFill>
                  <a:srgbClr val="786E62"/>
                </a:solidFill>
                <a:latin typeface="Arial" charset="0"/>
                <a:ea typeface="Arial" charset="0"/>
                <a:cs typeface="Arial" charset="0"/>
              </a:rPr>
              <a:t>Mayo,</a:t>
            </a:r>
            <a:r>
              <a:rPr lang="en-US" sz="1200" b="1" baseline="0" dirty="0" smtClean="0">
                <a:solidFill>
                  <a:srgbClr val="786E62"/>
                </a:solidFill>
                <a:latin typeface="Arial" charset="0"/>
                <a:ea typeface="Arial" charset="0"/>
                <a:cs typeface="Arial" charset="0"/>
              </a:rPr>
              <a:t> 2018</a:t>
            </a:r>
            <a:endParaRPr lang="en-US" sz="1200" b="1" kern="0" cap="all" dirty="0">
              <a:solidFill>
                <a:srgbClr val="786E62"/>
              </a:solidFill>
              <a:latin typeface="Arial" charset="0"/>
              <a:ea typeface="Arial" charset="0"/>
              <a:cs typeface="Arial" charset="0"/>
            </a:endParaRPr>
          </a:p>
        </p:txBody>
      </p:sp>
    </p:spTree>
    <p:extLst>
      <p:ext uri="{BB962C8B-B14F-4D97-AF65-F5344CB8AC3E}">
        <p14:creationId xmlns:p14="http://schemas.microsoft.com/office/powerpoint/2010/main" val="145237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8718"/>
            <a:ext cx="7848600" cy="1404824"/>
          </a:xfrm>
          <a:prstGeom prst="rect">
            <a:avLst/>
          </a:prstGeom>
        </p:spPr>
        <p:txBody>
          <a:bodyPr/>
          <a:lstStyle/>
          <a:p>
            <a:pPr>
              <a:lnSpc>
                <a:spcPts val="4800"/>
              </a:lnSpc>
            </a:pPr>
            <a:r>
              <a:rPr lang="es-CO" b="1" dirty="0">
                <a:solidFill>
                  <a:srgbClr val="FF9E1B"/>
                </a:solidFill>
                <a:latin typeface="Arial Black" charset="0"/>
                <a:ea typeface="Arial Black" charset="0"/>
                <a:cs typeface="Arial Black" charset="0"/>
              </a:rPr>
              <a:t>Productos de nueva generación</a:t>
            </a:r>
            <a:endParaRPr lang="en-US"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1126286"/>
            <a:ext cx="8747760" cy="3394472"/>
          </a:xfrm>
          <a:prstGeom prst="rect">
            <a:avLst/>
          </a:prstGeom>
        </p:spPr>
        <p:txBody>
          <a:bodyPr anchor="t">
            <a:normAutofit fontScale="92500" lnSpcReduction="10000"/>
          </a:bodyPr>
          <a:lstStyle/>
          <a:p>
            <a:pPr marL="0" indent="0">
              <a:buClr>
                <a:srgbClr val="FF9E1B"/>
              </a:buClr>
              <a:buNone/>
            </a:pPr>
            <a:endParaRPr lang="en-US" sz="24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Marketing agresivo (Mismos métodos)</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Victimización de la industria</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Legalidad Vs legitimidad</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Manejo de marcas </a:t>
            </a:r>
            <a:r>
              <a:rPr lang="es-CO" sz="1800" b="1" dirty="0">
                <a:solidFill>
                  <a:srgbClr val="776E64"/>
                </a:solidFill>
                <a:latin typeface="Arial" charset="0"/>
                <a:ea typeface="Arial" charset="0"/>
                <a:cs typeface="Arial" charset="0"/>
              </a:rPr>
              <a:t>T</a:t>
            </a:r>
            <a:r>
              <a:rPr lang="es-CO" sz="1800" b="1" dirty="0" smtClean="0">
                <a:solidFill>
                  <a:srgbClr val="776E64"/>
                </a:solidFill>
                <a:latin typeface="Arial" charset="0"/>
                <a:ea typeface="Arial" charset="0"/>
                <a:cs typeface="Arial" charset="0"/>
              </a:rPr>
              <a:t>radicionales</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Promocionar el consumo alternativo de tabaco y nicotina para </a:t>
            </a:r>
            <a:r>
              <a:rPr lang="es-CO" sz="1800" b="1" dirty="0">
                <a:solidFill>
                  <a:srgbClr val="776E64"/>
                </a:solidFill>
                <a:latin typeface="Arial" charset="0"/>
                <a:ea typeface="Arial" charset="0"/>
                <a:cs typeface="Arial" charset="0"/>
              </a:rPr>
              <a:t>hacer frente al </a:t>
            </a:r>
            <a:r>
              <a:rPr lang="es-CO" sz="1800" b="1" dirty="0" smtClean="0">
                <a:solidFill>
                  <a:srgbClr val="776E64"/>
                </a:solidFill>
                <a:latin typeface="Arial" charset="0"/>
                <a:ea typeface="Arial" charset="0"/>
                <a:cs typeface="Arial" charset="0"/>
              </a:rPr>
              <a:t>tabaquismo (reducción del riesgo)</a:t>
            </a:r>
          </a:p>
          <a:p>
            <a:pPr marL="969264" lvl="1" indent="-514350" fontAlgn="base">
              <a:spcBef>
                <a:spcPts val="900"/>
              </a:spcBef>
              <a:buClr>
                <a:srgbClr val="FF9E1B"/>
              </a:buClr>
              <a:buSzPct val="100000"/>
              <a:buFont typeface="+mj-lt"/>
              <a:buAutoNum type="arabicPeriod"/>
            </a:pPr>
            <a:endParaRPr lang="es-CO" sz="1800" b="1" dirty="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r>
              <a:rPr lang="es-CO" sz="1800" dirty="0">
                <a:solidFill>
                  <a:srgbClr val="776E64"/>
                </a:solidFill>
                <a:latin typeface="Arial" charset="0"/>
                <a:ea typeface="Arial" charset="0"/>
                <a:cs typeface="Arial" charset="0"/>
              </a:rPr>
              <a:t>Los productos de </a:t>
            </a:r>
            <a:r>
              <a:rPr lang="es-CO" sz="1800" dirty="0" smtClean="0">
                <a:solidFill>
                  <a:srgbClr val="776E64"/>
                </a:solidFill>
                <a:latin typeface="Arial" charset="0"/>
                <a:ea typeface="Arial" charset="0"/>
                <a:cs typeface="Arial" charset="0"/>
              </a:rPr>
              <a:t>nueva generación </a:t>
            </a:r>
            <a:r>
              <a:rPr lang="es-CO" sz="1800" dirty="0">
                <a:solidFill>
                  <a:srgbClr val="776E64"/>
                </a:solidFill>
                <a:latin typeface="Arial" charset="0"/>
                <a:ea typeface="Arial" charset="0"/>
                <a:cs typeface="Arial" charset="0"/>
              </a:rPr>
              <a:t>son una estrategia de manipulación de la industria para distraer un problema creado por sí misma y del cual se favorece.</a:t>
            </a:r>
            <a:endParaRPr lang="es-CO" sz="1800" b="1" dirty="0" smtClean="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2572727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08710" y="301195"/>
            <a:ext cx="8046720" cy="2030282"/>
          </a:xfrm>
          <a:prstGeom prst="rect">
            <a:avLst/>
          </a:prstGeom>
        </p:spPr>
        <p:txBody>
          <a:bodyPr/>
          <a:lstStyle/>
          <a:p>
            <a:r>
              <a:rPr lang="es-CO" sz="4800" b="1" dirty="0">
                <a:solidFill>
                  <a:srgbClr val="FFFFFF"/>
                </a:solidFill>
                <a:latin typeface="Arial Black" charset="0"/>
                <a:ea typeface="Arial Black" charset="0"/>
                <a:cs typeface="Arial Black" charset="0"/>
              </a:rPr>
              <a:t>Estrategia 3- Gradualidad: </a:t>
            </a:r>
            <a:r>
              <a:rPr lang="es-CO" sz="4800" b="1" dirty="0" smtClean="0">
                <a:solidFill>
                  <a:srgbClr val="FFFFFF"/>
                </a:solidFill>
                <a:latin typeface="Arial Black" charset="0"/>
                <a:ea typeface="Arial Black" charset="0"/>
                <a:cs typeface="Arial Black" charset="0"/>
              </a:rPr>
              <a:t/>
            </a:r>
            <a:br>
              <a:rPr lang="es-CO" sz="4800" b="1" dirty="0" smtClean="0">
                <a:solidFill>
                  <a:srgbClr val="FFFFFF"/>
                </a:solidFill>
                <a:latin typeface="Arial Black" charset="0"/>
                <a:ea typeface="Arial Black" charset="0"/>
                <a:cs typeface="Arial Black" charset="0"/>
              </a:rPr>
            </a:br>
            <a:r>
              <a:rPr lang="es-CO" sz="4800" b="1" dirty="0" smtClean="0">
                <a:solidFill>
                  <a:srgbClr val="FFFFFF"/>
                </a:solidFill>
                <a:latin typeface="Arial Black" charset="0"/>
                <a:ea typeface="Arial Black" charset="0"/>
                <a:cs typeface="Arial Black" charset="0"/>
              </a:rPr>
              <a:t/>
            </a:r>
            <a:br>
              <a:rPr lang="es-CO" sz="4800" b="1" dirty="0" smtClean="0">
                <a:solidFill>
                  <a:srgbClr val="FFFFFF"/>
                </a:solidFill>
                <a:latin typeface="Arial Black" charset="0"/>
                <a:ea typeface="Arial Black" charset="0"/>
                <a:cs typeface="Arial Black" charset="0"/>
              </a:rPr>
            </a:br>
            <a:r>
              <a:rPr lang="es-CO" sz="3200" b="1" i="1" dirty="0">
                <a:solidFill>
                  <a:srgbClr val="FFFFFF"/>
                </a:solidFill>
                <a:latin typeface="Arial Black" charset="0"/>
                <a:ea typeface="Arial Black" charset="0"/>
                <a:cs typeface="Arial Black" charset="0"/>
              </a:rPr>
              <a:t>“Reducción del daño”.</a:t>
            </a:r>
          </a:p>
        </p:txBody>
      </p:sp>
    </p:spTree>
    <p:extLst>
      <p:ext uri="{BB962C8B-B14F-4D97-AF65-F5344CB8AC3E}">
        <p14:creationId xmlns:p14="http://schemas.microsoft.com/office/powerpoint/2010/main" val="3202980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8718"/>
            <a:ext cx="7848600" cy="1404824"/>
          </a:xfrm>
          <a:prstGeom prst="rect">
            <a:avLst/>
          </a:prstGeom>
        </p:spPr>
        <p:txBody>
          <a:bodyPr/>
          <a:lstStyle/>
          <a:p>
            <a:pPr>
              <a:lnSpc>
                <a:spcPts val="4800"/>
              </a:lnSpc>
            </a:pPr>
            <a:r>
              <a:rPr lang="es-CO" b="1" dirty="0" smtClean="0">
                <a:solidFill>
                  <a:srgbClr val="FF9E1B"/>
                </a:solidFill>
                <a:latin typeface="Arial Black" charset="0"/>
                <a:ea typeface="Arial Black" charset="0"/>
                <a:cs typeface="Arial Black" charset="0"/>
              </a:rPr>
              <a:t>Reducción del daño</a:t>
            </a:r>
            <a:endParaRPr lang="es-CO"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1126286"/>
            <a:ext cx="8747760" cy="3394472"/>
          </a:xfrm>
          <a:prstGeom prst="rect">
            <a:avLst/>
          </a:prstGeom>
        </p:spPr>
        <p:txBody>
          <a:bodyPr anchor="t">
            <a:normAutofit fontScale="92500"/>
          </a:bodyPr>
          <a:lstStyle/>
          <a:p>
            <a:pPr marL="0" indent="0">
              <a:buClr>
                <a:srgbClr val="FF9E1B"/>
              </a:buClr>
              <a:buNone/>
            </a:pPr>
            <a:endParaRPr lang="en-US" sz="24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Dilatar la regulación de los productos actuales</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Sustitución gradual del cigarrillo</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Ingresos multimillonarios productos tradicionales (satisfacción adicción)</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El daño aún está allí</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Relaciones públicas y publicidad</a:t>
            </a:r>
          </a:p>
          <a:p>
            <a:pPr marL="454914" lvl="1" indent="0" fontAlgn="base">
              <a:spcBef>
                <a:spcPts val="900"/>
              </a:spcBef>
              <a:buClr>
                <a:srgbClr val="FF9E1B"/>
              </a:buClr>
              <a:buSzPct val="100000"/>
              <a:buNone/>
            </a:pPr>
            <a:endParaRPr lang="es-CO" sz="1800" b="1" dirty="0" smtClean="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r>
              <a:rPr lang="es-CO" sz="1800" dirty="0" smtClean="0">
                <a:solidFill>
                  <a:srgbClr val="776E64"/>
                </a:solidFill>
                <a:latin typeface="Arial" charset="0"/>
                <a:ea typeface="Arial" charset="0"/>
                <a:cs typeface="Arial" charset="0"/>
              </a:rPr>
              <a:t>La </a:t>
            </a:r>
            <a:r>
              <a:rPr lang="es-CO" sz="1800" dirty="0">
                <a:solidFill>
                  <a:srgbClr val="776E64"/>
                </a:solidFill>
                <a:latin typeface="Arial" charset="0"/>
                <a:ea typeface="Arial" charset="0"/>
                <a:cs typeface="Arial" charset="0"/>
              </a:rPr>
              <a:t>reducción del daño es una estrategia muy sofisticada para promover el aplazamiento de la  implementación de las soluciones que ofrece el CMCT</a:t>
            </a:r>
            <a:endParaRPr lang="es-CO" sz="1800" b="1" dirty="0" smtClean="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375249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08710" y="301195"/>
            <a:ext cx="8046720" cy="2030282"/>
          </a:xfrm>
          <a:prstGeom prst="rect">
            <a:avLst/>
          </a:prstGeom>
        </p:spPr>
        <p:txBody>
          <a:bodyPr/>
          <a:lstStyle/>
          <a:p>
            <a:r>
              <a:rPr lang="es-CO" sz="4800" b="1" dirty="0">
                <a:solidFill>
                  <a:srgbClr val="FFFFFF"/>
                </a:solidFill>
                <a:latin typeface="Arial Black" charset="0"/>
                <a:ea typeface="Arial Black" charset="0"/>
                <a:cs typeface="Arial Black" charset="0"/>
              </a:rPr>
              <a:t>Estrategia 4</a:t>
            </a:r>
            <a:r>
              <a:rPr lang="es-CO" sz="4800" b="1" dirty="0" smtClean="0">
                <a:solidFill>
                  <a:srgbClr val="FFFFFF"/>
                </a:solidFill>
                <a:latin typeface="Arial Black" charset="0"/>
                <a:ea typeface="Arial Black" charset="0"/>
                <a:cs typeface="Arial Black" charset="0"/>
              </a:rPr>
              <a:t>- Diferir: </a:t>
            </a:r>
            <a:br>
              <a:rPr lang="es-CO" sz="4800" b="1" dirty="0" smtClean="0">
                <a:solidFill>
                  <a:srgbClr val="FFFFFF"/>
                </a:solidFill>
                <a:latin typeface="Arial Black" charset="0"/>
                <a:ea typeface="Arial Black" charset="0"/>
                <a:cs typeface="Arial Black" charset="0"/>
              </a:rPr>
            </a:br>
            <a:r>
              <a:rPr lang="es-CO" sz="4800" b="1" dirty="0" smtClean="0">
                <a:solidFill>
                  <a:srgbClr val="FFFFFF"/>
                </a:solidFill>
                <a:latin typeface="Arial Black" charset="0"/>
                <a:ea typeface="Arial Black" charset="0"/>
                <a:cs typeface="Arial Black" charset="0"/>
              </a:rPr>
              <a:t/>
            </a:r>
            <a:br>
              <a:rPr lang="es-CO" sz="4800" b="1" dirty="0" smtClean="0">
                <a:solidFill>
                  <a:srgbClr val="FFFFFF"/>
                </a:solidFill>
                <a:latin typeface="Arial Black" charset="0"/>
                <a:ea typeface="Arial Black" charset="0"/>
                <a:cs typeface="Arial Black" charset="0"/>
              </a:rPr>
            </a:br>
            <a:r>
              <a:rPr lang="es-CO" sz="3200" b="1" i="1" dirty="0" smtClean="0">
                <a:solidFill>
                  <a:srgbClr val="FFFFFF"/>
                </a:solidFill>
                <a:latin typeface="Arial Black" charset="0"/>
                <a:ea typeface="Arial Black" charset="0"/>
                <a:cs typeface="Arial Black" charset="0"/>
              </a:rPr>
              <a:t>“No implementar el CMCT hoy o revertir lo alcanzado”.</a:t>
            </a:r>
            <a:endParaRPr lang="es-CO" sz="3200" b="1" i="1" dirty="0">
              <a:solidFill>
                <a:srgbClr val="FFFFFF"/>
              </a:solidFill>
              <a:latin typeface="Arial Black" charset="0"/>
              <a:ea typeface="Arial Black" charset="0"/>
              <a:cs typeface="Arial Black" charset="0"/>
            </a:endParaRPr>
          </a:p>
        </p:txBody>
      </p:sp>
    </p:spTree>
    <p:extLst>
      <p:ext uri="{BB962C8B-B14F-4D97-AF65-F5344CB8AC3E}">
        <p14:creationId xmlns:p14="http://schemas.microsoft.com/office/powerpoint/2010/main" val="947144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8718"/>
            <a:ext cx="7848600" cy="1404824"/>
          </a:xfrm>
          <a:prstGeom prst="rect">
            <a:avLst/>
          </a:prstGeom>
        </p:spPr>
        <p:txBody>
          <a:bodyPr/>
          <a:lstStyle/>
          <a:p>
            <a:pPr>
              <a:lnSpc>
                <a:spcPts val="4800"/>
              </a:lnSpc>
            </a:pPr>
            <a:r>
              <a:rPr lang="es-CO" sz="4000" b="1" dirty="0">
                <a:solidFill>
                  <a:srgbClr val="FF9E1B"/>
                </a:solidFill>
                <a:latin typeface="Arial Black" charset="0"/>
                <a:ea typeface="Arial Black" charset="0"/>
                <a:cs typeface="Arial Black" charset="0"/>
              </a:rPr>
              <a:t>No implementar el CMCT hoy o revertir lo alcanzado</a:t>
            </a:r>
            <a:endParaRPr lang="es-CO" sz="4000"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1271753"/>
            <a:ext cx="8747760" cy="3394472"/>
          </a:xfrm>
          <a:prstGeom prst="rect">
            <a:avLst/>
          </a:prstGeom>
        </p:spPr>
        <p:txBody>
          <a:bodyPr anchor="t">
            <a:normAutofit lnSpcReduction="10000"/>
          </a:bodyPr>
          <a:lstStyle/>
          <a:p>
            <a:pPr marL="0" indent="0">
              <a:buClr>
                <a:srgbClr val="FF9E1B"/>
              </a:buClr>
              <a:buNone/>
            </a:pPr>
            <a:endParaRPr lang="en-US" sz="24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Uso promocional de la ciencia y la tecnología</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Entender los nuevos productos por fuera del CMCT</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Dividir </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Ausencia de evidencia</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Los estados deben confiar y esperar</a:t>
            </a:r>
          </a:p>
          <a:p>
            <a:pPr marL="454914" lvl="1" indent="0" fontAlgn="base">
              <a:spcBef>
                <a:spcPts val="900"/>
              </a:spcBef>
              <a:buClr>
                <a:srgbClr val="FF9E1B"/>
              </a:buClr>
              <a:buSzPct val="100000"/>
              <a:buNone/>
            </a:pPr>
            <a:endParaRPr lang="es-CO" sz="1800" b="1" dirty="0" smtClean="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r>
              <a:rPr lang="es-CO" sz="1800" dirty="0" smtClean="0">
                <a:solidFill>
                  <a:srgbClr val="776E64"/>
                </a:solidFill>
                <a:latin typeface="Arial" charset="0"/>
                <a:ea typeface="Arial" charset="0"/>
                <a:cs typeface="Arial" charset="0"/>
              </a:rPr>
              <a:t>Diferir es una estrategia que implica que, a f</a:t>
            </a:r>
            <a:r>
              <a:rPr lang="es-CO" sz="1800" dirty="0" smtClean="0"/>
              <a:t>uturo, el </a:t>
            </a:r>
            <a:r>
              <a:rPr lang="es-CO" sz="1800" dirty="0"/>
              <a:t>CMCT sería un documento </a:t>
            </a:r>
            <a:r>
              <a:rPr lang="es-CO" sz="1800" dirty="0" smtClean="0"/>
              <a:t>obsoleto, inaplicable </a:t>
            </a:r>
            <a:r>
              <a:rPr lang="es-CO" sz="1800" dirty="0"/>
              <a:t>a sus productos de nueva generación.</a:t>
            </a:r>
            <a:endParaRPr lang="es-CO" sz="1800" b="1" dirty="0" smtClean="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151001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08710" y="301195"/>
            <a:ext cx="8046720" cy="2030282"/>
          </a:xfrm>
          <a:prstGeom prst="rect">
            <a:avLst/>
          </a:prstGeom>
        </p:spPr>
        <p:txBody>
          <a:bodyPr/>
          <a:lstStyle/>
          <a:p>
            <a:r>
              <a:rPr lang="es-CO" sz="4800" b="1" dirty="0">
                <a:solidFill>
                  <a:srgbClr val="FFFFFF"/>
                </a:solidFill>
                <a:latin typeface="Arial Black" charset="0"/>
                <a:ea typeface="Arial Black" charset="0"/>
                <a:cs typeface="Arial Black" charset="0"/>
              </a:rPr>
              <a:t>Estrategia 5- Tratar al público como infantes: </a:t>
            </a:r>
            <a:r>
              <a:rPr lang="es-CO" sz="4800" b="1" dirty="0" smtClean="0">
                <a:solidFill>
                  <a:srgbClr val="FFFFFF"/>
                </a:solidFill>
                <a:latin typeface="Arial Black" charset="0"/>
                <a:ea typeface="Arial Black" charset="0"/>
                <a:cs typeface="Arial Black" charset="0"/>
              </a:rPr>
              <a:t/>
            </a:r>
            <a:br>
              <a:rPr lang="es-CO" sz="4800" b="1" dirty="0" smtClean="0">
                <a:solidFill>
                  <a:srgbClr val="FFFFFF"/>
                </a:solidFill>
                <a:latin typeface="Arial Black" charset="0"/>
                <a:ea typeface="Arial Black" charset="0"/>
                <a:cs typeface="Arial Black" charset="0"/>
              </a:rPr>
            </a:br>
            <a:r>
              <a:rPr lang="es-CO" sz="4800" b="1" dirty="0" smtClean="0">
                <a:solidFill>
                  <a:srgbClr val="FFFFFF"/>
                </a:solidFill>
                <a:latin typeface="Arial Black" charset="0"/>
                <a:ea typeface="Arial Black" charset="0"/>
                <a:cs typeface="Arial Black" charset="0"/>
              </a:rPr>
              <a:t/>
            </a:r>
            <a:br>
              <a:rPr lang="es-CO" sz="4800" b="1" dirty="0" smtClean="0">
                <a:solidFill>
                  <a:srgbClr val="FFFFFF"/>
                </a:solidFill>
                <a:latin typeface="Arial Black" charset="0"/>
                <a:ea typeface="Arial Black" charset="0"/>
                <a:cs typeface="Arial Black" charset="0"/>
              </a:rPr>
            </a:br>
            <a:r>
              <a:rPr lang="es-CO" sz="3200" b="1" i="1" dirty="0">
                <a:solidFill>
                  <a:srgbClr val="FFFFFF"/>
                </a:solidFill>
                <a:latin typeface="Arial Black" charset="0"/>
                <a:ea typeface="Arial Black" charset="0"/>
                <a:cs typeface="Arial Black" charset="0"/>
              </a:rPr>
              <a:t>“Es por tu bien”.</a:t>
            </a:r>
          </a:p>
        </p:txBody>
      </p:sp>
    </p:spTree>
    <p:extLst>
      <p:ext uri="{BB962C8B-B14F-4D97-AF65-F5344CB8AC3E}">
        <p14:creationId xmlns:p14="http://schemas.microsoft.com/office/powerpoint/2010/main" val="1390793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8718"/>
            <a:ext cx="7848600" cy="1404824"/>
          </a:xfrm>
          <a:prstGeom prst="rect">
            <a:avLst/>
          </a:prstGeom>
        </p:spPr>
        <p:txBody>
          <a:bodyPr/>
          <a:lstStyle/>
          <a:p>
            <a:pPr>
              <a:lnSpc>
                <a:spcPts val="4800"/>
              </a:lnSpc>
            </a:pPr>
            <a:r>
              <a:rPr lang="es-CO" sz="4000" b="1" dirty="0">
                <a:solidFill>
                  <a:srgbClr val="FF9E1B"/>
                </a:solidFill>
                <a:latin typeface="Arial Black" charset="0"/>
                <a:ea typeface="Arial Black" charset="0"/>
                <a:cs typeface="Arial Black" charset="0"/>
              </a:rPr>
              <a:t>Es por tu bien</a:t>
            </a:r>
            <a:endParaRPr lang="es-CO" sz="4000"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1271753"/>
            <a:ext cx="8747760" cy="3394472"/>
          </a:xfrm>
          <a:prstGeom prst="rect">
            <a:avLst/>
          </a:prstGeom>
        </p:spPr>
        <p:txBody>
          <a:bodyPr anchor="t">
            <a:normAutofit fontScale="92500" lnSpcReduction="20000"/>
          </a:bodyPr>
          <a:lstStyle/>
          <a:p>
            <a:pPr marL="0" indent="0">
              <a:buClr>
                <a:srgbClr val="FF9E1B"/>
              </a:buClr>
              <a:buNone/>
            </a:pPr>
            <a:endParaRPr lang="en-US" sz="24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Conocimiento de causa promocional hacia la infancia y adolescencia</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Resistencia a las medidas de publicidad y empaquetado</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Discurso de Responsabilidad social corporativa</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Búsqueda de nuevos marcos regulatorios</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Audiencia incapaz de entender la autoridad de la ciencia</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Gozar y disfrutar</a:t>
            </a:r>
          </a:p>
          <a:p>
            <a:pPr marL="454914" lvl="1" indent="0" fontAlgn="base">
              <a:spcBef>
                <a:spcPts val="900"/>
              </a:spcBef>
              <a:buClr>
                <a:srgbClr val="FF9E1B"/>
              </a:buClr>
              <a:buSzPct val="100000"/>
              <a:buNone/>
            </a:pPr>
            <a:endParaRPr lang="es-CO" sz="1800" b="1" dirty="0" smtClean="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r>
              <a:rPr lang="es-CO" sz="1800" dirty="0" smtClean="0">
                <a:solidFill>
                  <a:srgbClr val="776E64"/>
                </a:solidFill>
                <a:latin typeface="Arial" charset="0"/>
                <a:ea typeface="Arial" charset="0"/>
                <a:cs typeface="Arial" charset="0"/>
              </a:rPr>
              <a:t>La </a:t>
            </a:r>
            <a:r>
              <a:rPr lang="es-CO" sz="1800" dirty="0">
                <a:solidFill>
                  <a:srgbClr val="776E64"/>
                </a:solidFill>
                <a:latin typeface="Arial" charset="0"/>
                <a:ea typeface="Arial" charset="0"/>
                <a:cs typeface="Arial" charset="0"/>
              </a:rPr>
              <a:t>estrategia de dirigirse al público como infantes vende la idea del bienestar de poder reemplazar un método de administración de la </a:t>
            </a:r>
            <a:r>
              <a:rPr lang="es-CO" sz="1800" dirty="0" smtClean="0">
                <a:solidFill>
                  <a:srgbClr val="776E64"/>
                </a:solidFill>
                <a:latin typeface="Arial" charset="0"/>
                <a:ea typeface="Arial" charset="0"/>
                <a:cs typeface="Arial" charset="0"/>
              </a:rPr>
              <a:t>nicotina por otro, </a:t>
            </a:r>
            <a:r>
              <a:rPr lang="es-CO" sz="1800" dirty="0">
                <a:solidFill>
                  <a:srgbClr val="776E64"/>
                </a:solidFill>
                <a:latin typeface="Arial" charset="0"/>
                <a:ea typeface="Arial" charset="0"/>
                <a:cs typeface="Arial" charset="0"/>
              </a:rPr>
              <a:t>a fin seguir disfrutando de ella, </a:t>
            </a:r>
            <a:endParaRPr lang="es-CO" sz="1800" b="1" dirty="0" smtClean="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1668166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08710" y="301195"/>
            <a:ext cx="8046720" cy="2030282"/>
          </a:xfrm>
          <a:prstGeom prst="rect">
            <a:avLst/>
          </a:prstGeom>
        </p:spPr>
        <p:txBody>
          <a:bodyPr/>
          <a:lstStyle/>
          <a:p>
            <a:r>
              <a:rPr lang="es-CO" b="1" dirty="0">
                <a:solidFill>
                  <a:srgbClr val="FFFFFF"/>
                </a:solidFill>
                <a:latin typeface="Arial Black" charset="0"/>
                <a:ea typeface="Arial Black" charset="0"/>
                <a:cs typeface="Arial Black" charset="0"/>
              </a:rPr>
              <a:t>Estrategia 6-  Utilizar el aspecto emocional mucho más que la reflexión: </a:t>
            </a:r>
            <a:r>
              <a:rPr lang="es-CO" b="1" dirty="0" smtClean="0">
                <a:solidFill>
                  <a:srgbClr val="FFFFFF"/>
                </a:solidFill>
                <a:latin typeface="Arial Black" charset="0"/>
                <a:ea typeface="Arial Black" charset="0"/>
                <a:cs typeface="Arial Black" charset="0"/>
              </a:rPr>
              <a:t/>
            </a:r>
            <a:br>
              <a:rPr lang="es-CO" b="1" dirty="0" smtClean="0">
                <a:solidFill>
                  <a:srgbClr val="FFFFFF"/>
                </a:solidFill>
                <a:latin typeface="Arial Black" charset="0"/>
                <a:ea typeface="Arial Black" charset="0"/>
                <a:cs typeface="Arial Black" charset="0"/>
              </a:rPr>
            </a:br>
            <a:r>
              <a:rPr lang="es-CO" sz="4800" b="1" dirty="0" smtClean="0">
                <a:solidFill>
                  <a:srgbClr val="FFFFFF"/>
                </a:solidFill>
                <a:latin typeface="Arial Black" charset="0"/>
                <a:ea typeface="Arial Black" charset="0"/>
                <a:cs typeface="Arial Black" charset="0"/>
              </a:rPr>
              <a:t/>
            </a:r>
            <a:br>
              <a:rPr lang="es-CO" sz="4800" b="1" dirty="0" smtClean="0">
                <a:solidFill>
                  <a:srgbClr val="FFFFFF"/>
                </a:solidFill>
                <a:latin typeface="Arial Black" charset="0"/>
                <a:ea typeface="Arial Black" charset="0"/>
                <a:cs typeface="Arial Black" charset="0"/>
              </a:rPr>
            </a:br>
            <a:r>
              <a:rPr lang="es-CO" sz="3200" b="1" i="1" dirty="0" smtClean="0">
                <a:solidFill>
                  <a:srgbClr val="FFFFFF"/>
                </a:solidFill>
                <a:latin typeface="Arial Black" charset="0"/>
                <a:ea typeface="Arial Black" charset="0"/>
                <a:cs typeface="Arial Black" charset="0"/>
              </a:rPr>
              <a:t>“Fin del cigarrillo”.</a:t>
            </a:r>
            <a:endParaRPr lang="es-CO" sz="3200" b="1" i="1" dirty="0">
              <a:solidFill>
                <a:srgbClr val="FFFFFF"/>
              </a:solidFill>
              <a:latin typeface="Arial Black" charset="0"/>
              <a:ea typeface="Arial Black" charset="0"/>
              <a:cs typeface="Arial Black" charset="0"/>
            </a:endParaRPr>
          </a:p>
        </p:txBody>
      </p:sp>
    </p:spTree>
    <p:extLst>
      <p:ext uri="{BB962C8B-B14F-4D97-AF65-F5344CB8AC3E}">
        <p14:creationId xmlns:p14="http://schemas.microsoft.com/office/powerpoint/2010/main" val="203651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8718"/>
            <a:ext cx="7848600" cy="1404824"/>
          </a:xfrm>
          <a:prstGeom prst="rect">
            <a:avLst/>
          </a:prstGeom>
        </p:spPr>
        <p:txBody>
          <a:bodyPr/>
          <a:lstStyle/>
          <a:p>
            <a:pPr>
              <a:lnSpc>
                <a:spcPts val="4800"/>
              </a:lnSpc>
            </a:pPr>
            <a:r>
              <a:rPr lang="es-CO" sz="4000" b="1" dirty="0" smtClean="0">
                <a:solidFill>
                  <a:srgbClr val="FF9E1B"/>
                </a:solidFill>
                <a:latin typeface="Arial Black" charset="0"/>
                <a:ea typeface="Arial Black" charset="0"/>
                <a:cs typeface="Arial Black" charset="0"/>
              </a:rPr>
              <a:t>Fin del cigarrillo</a:t>
            </a:r>
            <a:endParaRPr lang="es-CO" sz="4000"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1105505"/>
            <a:ext cx="8747760" cy="3394472"/>
          </a:xfrm>
          <a:prstGeom prst="rect">
            <a:avLst/>
          </a:prstGeom>
        </p:spPr>
        <p:txBody>
          <a:bodyPr anchor="t">
            <a:normAutofit fontScale="92500"/>
          </a:bodyPr>
          <a:lstStyle/>
          <a:p>
            <a:pPr marL="0" indent="0">
              <a:buClr>
                <a:srgbClr val="FF9E1B"/>
              </a:buClr>
              <a:buNone/>
            </a:pPr>
            <a:endParaRPr lang="en-US" sz="24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Reclutar científicos y activistas de la sociedad civil.</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Apartar la opinión de los expertos</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Una </a:t>
            </a:r>
            <a:r>
              <a:rPr lang="es-CO" sz="1800" b="1" dirty="0">
                <a:solidFill>
                  <a:srgbClr val="776E64"/>
                </a:solidFill>
                <a:latin typeface="Arial" charset="0"/>
                <a:ea typeface="Arial" charset="0"/>
                <a:cs typeface="Arial" charset="0"/>
              </a:rPr>
              <a:t>nueva industria que apela a la emotividad de las buenas </a:t>
            </a:r>
            <a:r>
              <a:rPr lang="es-CO" sz="1800" b="1" dirty="0" smtClean="0">
                <a:solidFill>
                  <a:srgbClr val="776E64"/>
                </a:solidFill>
                <a:latin typeface="Arial" charset="0"/>
                <a:ea typeface="Arial" charset="0"/>
                <a:cs typeface="Arial" charset="0"/>
              </a:rPr>
              <a:t>intenciones</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Rechaza la </a:t>
            </a:r>
            <a:r>
              <a:rPr lang="es-CO" sz="1800" b="1" dirty="0">
                <a:solidFill>
                  <a:srgbClr val="776E64"/>
                </a:solidFill>
                <a:latin typeface="Arial" charset="0"/>
                <a:ea typeface="Arial" charset="0"/>
                <a:cs typeface="Arial" charset="0"/>
              </a:rPr>
              <a:t>visión crítica, no sólo del negocio, también de la industria</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Racionalidad del negocio vs realidad política</a:t>
            </a:r>
          </a:p>
          <a:p>
            <a:pPr marL="969264" lvl="1" indent="-514350" fontAlgn="base">
              <a:spcBef>
                <a:spcPts val="900"/>
              </a:spcBef>
              <a:buClr>
                <a:srgbClr val="FF9E1B"/>
              </a:buClr>
              <a:buSzPct val="100000"/>
              <a:buFont typeface="+mj-lt"/>
              <a:buAutoNum type="arabicPeriod"/>
            </a:pPr>
            <a:endParaRPr lang="es-CO" sz="1800" b="1" dirty="0" smtClean="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r>
              <a:rPr lang="es-CO" sz="1800" dirty="0" smtClean="0">
                <a:solidFill>
                  <a:srgbClr val="776E64"/>
                </a:solidFill>
                <a:latin typeface="Arial" charset="0"/>
                <a:ea typeface="Arial" charset="0"/>
                <a:cs typeface="Arial" charset="0"/>
              </a:rPr>
              <a:t>La </a:t>
            </a:r>
            <a:r>
              <a:rPr lang="es-CO" sz="1800" dirty="0">
                <a:solidFill>
                  <a:srgbClr val="776E64"/>
                </a:solidFill>
                <a:latin typeface="Arial" charset="0"/>
                <a:ea typeface="Arial" charset="0"/>
                <a:cs typeface="Arial" charset="0"/>
              </a:rPr>
              <a:t>estrategia </a:t>
            </a:r>
            <a:r>
              <a:rPr lang="es-CO" sz="1800" dirty="0" smtClean="0">
                <a:solidFill>
                  <a:srgbClr val="776E64"/>
                </a:solidFill>
                <a:latin typeface="Arial" charset="0"/>
                <a:ea typeface="Arial" charset="0"/>
                <a:cs typeface="Arial" charset="0"/>
              </a:rPr>
              <a:t>del fin del cigarrillo </a:t>
            </a:r>
            <a:r>
              <a:rPr lang="es-CO" sz="1800" dirty="0"/>
              <a:t>invita a los Estados a ser </a:t>
            </a:r>
            <a:r>
              <a:rPr lang="es-CO" sz="1800" dirty="0" smtClean="0"/>
              <a:t>laxos al momento enfrentar </a:t>
            </a:r>
            <a:r>
              <a:rPr lang="es-CO" sz="1800" dirty="0"/>
              <a:t>con </a:t>
            </a:r>
            <a:r>
              <a:rPr lang="es-CO" sz="1800" dirty="0" smtClean="0"/>
              <a:t>objetividad, hoy, el </a:t>
            </a:r>
            <a:r>
              <a:rPr lang="es-CO" sz="1800" dirty="0"/>
              <a:t>interés particular de una </a:t>
            </a:r>
            <a:r>
              <a:rPr lang="es-CO" sz="1800" dirty="0" smtClean="0"/>
              <a:t>industria a futuro.</a:t>
            </a:r>
            <a:endParaRPr lang="es-CO" sz="1800" b="1" dirty="0" smtClean="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4252096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08710" y="301195"/>
            <a:ext cx="8046720" cy="2030282"/>
          </a:xfrm>
          <a:prstGeom prst="rect">
            <a:avLst/>
          </a:prstGeom>
        </p:spPr>
        <p:txBody>
          <a:bodyPr/>
          <a:lstStyle/>
          <a:p>
            <a:r>
              <a:rPr lang="es-CO" b="1" dirty="0">
                <a:solidFill>
                  <a:srgbClr val="FFFFFF"/>
                </a:solidFill>
                <a:latin typeface="Arial Black" charset="0"/>
                <a:ea typeface="Arial Black" charset="0"/>
                <a:cs typeface="Arial Black" charset="0"/>
              </a:rPr>
              <a:t>Estrategia 7-  Mantener al público en la ignorancia: </a:t>
            </a:r>
            <a:r>
              <a:rPr lang="es-CO" b="1" dirty="0" smtClean="0">
                <a:solidFill>
                  <a:srgbClr val="FFFFFF"/>
                </a:solidFill>
                <a:latin typeface="Arial Black" charset="0"/>
                <a:ea typeface="Arial Black" charset="0"/>
                <a:cs typeface="Arial Black" charset="0"/>
              </a:rPr>
              <a:t/>
            </a:r>
            <a:br>
              <a:rPr lang="es-CO" b="1" dirty="0" smtClean="0">
                <a:solidFill>
                  <a:srgbClr val="FFFFFF"/>
                </a:solidFill>
                <a:latin typeface="Arial Black" charset="0"/>
                <a:ea typeface="Arial Black" charset="0"/>
                <a:cs typeface="Arial Black" charset="0"/>
              </a:rPr>
            </a:br>
            <a:r>
              <a:rPr lang="es-CO" sz="4800" b="1" dirty="0" smtClean="0">
                <a:solidFill>
                  <a:srgbClr val="FFFFFF"/>
                </a:solidFill>
                <a:latin typeface="Arial Black" charset="0"/>
                <a:ea typeface="Arial Black" charset="0"/>
                <a:cs typeface="Arial Black" charset="0"/>
              </a:rPr>
              <a:t/>
            </a:r>
            <a:br>
              <a:rPr lang="es-CO" sz="4800" b="1" dirty="0" smtClean="0">
                <a:solidFill>
                  <a:srgbClr val="FFFFFF"/>
                </a:solidFill>
                <a:latin typeface="Arial Black" charset="0"/>
                <a:ea typeface="Arial Black" charset="0"/>
                <a:cs typeface="Arial Black" charset="0"/>
              </a:rPr>
            </a:br>
            <a:r>
              <a:rPr lang="es-CO" sz="3200" b="1" i="1" dirty="0" smtClean="0">
                <a:solidFill>
                  <a:srgbClr val="FFFFFF"/>
                </a:solidFill>
                <a:latin typeface="Arial Black" charset="0"/>
                <a:ea typeface="Arial Black" charset="0"/>
                <a:cs typeface="Arial Black" charset="0"/>
              </a:rPr>
              <a:t>“El Control de la Información”.</a:t>
            </a:r>
            <a:endParaRPr lang="es-CO" sz="3200" b="1" i="1" dirty="0">
              <a:solidFill>
                <a:srgbClr val="FFFFFF"/>
              </a:solidFill>
              <a:latin typeface="Arial Black" charset="0"/>
              <a:ea typeface="Arial Black" charset="0"/>
              <a:cs typeface="Arial Black" charset="0"/>
            </a:endParaRPr>
          </a:p>
        </p:txBody>
      </p:sp>
    </p:spTree>
    <p:extLst>
      <p:ext uri="{BB962C8B-B14F-4D97-AF65-F5344CB8AC3E}">
        <p14:creationId xmlns:p14="http://schemas.microsoft.com/office/powerpoint/2010/main" val="2766017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93608"/>
            <a:ext cx="5799170" cy="825775"/>
          </a:xfrm>
          <a:prstGeom prst="rect">
            <a:avLst/>
          </a:prstGeom>
        </p:spPr>
        <p:txBody>
          <a:bodyPr/>
          <a:lstStyle/>
          <a:p>
            <a:r>
              <a:rPr lang="en-US" b="1" dirty="0" smtClean="0">
                <a:solidFill>
                  <a:srgbClr val="FF9E1B"/>
                </a:solidFill>
                <a:latin typeface="Arial Black" charset="0"/>
                <a:ea typeface="Arial Black" charset="0"/>
                <a:cs typeface="Arial Black" charset="0"/>
              </a:rPr>
              <a:t>Agenda:</a:t>
            </a:r>
            <a:endParaRPr lang="en-US"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1200150"/>
            <a:ext cx="7105616" cy="3943349"/>
          </a:xfrm>
          <a:prstGeom prst="rect">
            <a:avLst/>
          </a:prstGeom>
        </p:spPr>
        <p:txBody>
          <a:bodyPr anchor="t"/>
          <a:lstStyle/>
          <a:p>
            <a:pPr marL="514350" indent="-514350">
              <a:buClr>
                <a:srgbClr val="FF9E1B"/>
              </a:buClr>
              <a:buFont typeface="+mj-lt"/>
              <a:buAutoNum type="arabicPeriod"/>
            </a:pPr>
            <a:endParaRPr lang="en-US" dirty="0" smtClean="0">
              <a:latin typeface="Arial" charset="0"/>
              <a:ea typeface="Arial" charset="0"/>
              <a:cs typeface="Arial" charset="0"/>
            </a:endParaRPr>
          </a:p>
          <a:p>
            <a:pPr marL="971550" lvl="1" indent="-514350" fontAlgn="base">
              <a:buClr>
                <a:srgbClr val="FF9E1B"/>
              </a:buClr>
              <a:buSzPct val="100000"/>
              <a:buFont typeface="+mj-lt"/>
              <a:buAutoNum type="arabicPeriod"/>
            </a:pPr>
            <a:r>
              <a:rPr lang="es-CO" sz="2000" dirty="0" smtClean="0">
                <a:solidFill>
                  <a:srgbClr val="776E64"/>
                </a:solidFill>
                <a:latin typeface="Arial" charset="0"/>
                <a:ea typeface="Arial" charset="0"/>
                <a:cs typeface="Arial" charset="0"/>
              </a:rPr>
              <a:t>Introducción.</a:t>
            </a:r>
            <a:endParaRPr lang="en-US" sz="2000" dirty="0" smtClean="0">
              <a:solidFill>
                <a:srgbClr val="776E64"/>
              </a:solidFill>
              <a:latin typeface="Arial" charset="0"/>
              <a:ea typeface="Arial" charset="0"/>
              <a:cs typeface="Arial" charset="0"/>
            </a:endParaRPr>
          </a:p>
          <a:p>
            <a:pPr marL="971550" lvl="1" indent="-514350" fontAlgn="base">
              <a:buClr>
                <a:srgbClr val="FF9E1B"/>
              </a:buClr>
              <a:buSzPct val="100000"/>
              <a:buFont typeface="+mj-lt"/>
              <a:buAutoNum type="arabicPeriod"/>
            </a:pPr>
            <a:r>
              <a:rPr lang="en-US" sz="2000" dirty="0" smtClean="0">
                <a:solidFill>
                  <a:srgbClr val="776E64"/>
                </a:solidFill>
                <a:latin typeface="Arial" charset="0"/>
                <a:ea typeface="Arial" charset="0"/>
                <a:cs typeface="Arial" charset="0"/>
              </a:rPr>
              <a:t>Corporate Accountability</a:t>
            </a:r>
          </a:p>
          <a:p>
            <a:pPr marL="971550" lvl="1" indent="-514350" fontAlgn="base">
              <a:buClr>
                <a:srgbClr val="FF9E1B"/>
              </a:buClr>
              <a:buSzPct val="100000"/>
              <a:buFont typeface="+mj-lt"/>
              <a:buAutoNum type="arabicPeriod"/>
            </a:pPr>
            <a:r>
              <a:rPr lang="en-US" sz="2000" dirty="0" err="1" smtClean="0">
                <a:solidFill>
                  <a:srgbClr val="776E64"/>
                </a:solidFill>
                <a:latin typeface="Arial" charset="0"/>
                <a:ea typeface="Arial" charset="0"/>
                <a:cs typeface="Arial" charset="0"/>
              </a:rPr>
              <a:t>Industria</a:t>
            </a:r>
            <a:r>
              <a:rPr lang="en-US" sz="2000" dirty="0" smtClean="0">
                <a:solidFill>
                  <a:srgbClr val="776E64"/>
                </a:solidFill>
                <a:latin typeface="Arial" charset="0"/>
                <a:ea typeface="Arial" charset="0"/>
                <a:cs typeface="Arial" charset="0"/>
              </a:rPr>
              <a:t> </a:t>
            </a:r>
            <a:r>
              <a:rPr lang="en-US" sz="2000" dirty="0" err="1" smtClean="0">
                <a:solidFill>
                  <a:srgbClr val="776E64"/>
                </a:solidFill>
                <a:latin typeface="Arial" charset="0"/>
                <a:ea typeface="Arial" charset="0"/>
                <a:cs typeface="Arial" charset="0"/>
              </a:rPr>
              <a:t>Tabacalera</a:t>
            </a:r>
            <a:r>
              <a:rPr lang="en-US" sz="2000" dirty="0" smtClean="0">
                <a:solidFill>
                  <a:srgbClr val="776E64"/>
                </a:solidFill>
                <a:latin typeface="Arial" charset="0"/>
                <a:ea typeface="Arial" charset="0"/>
                <a:cs typeface="Arial" charset="0"/>
              </a:rPr>
              <a:t> </a:t>
            </a:r>
            <a:r>
              <a:rPr lang="en-US" sz="2000" dirty="0" err="1" smtClean="0">
                <a:solidFill>
                  <a:srgbClr val="776E64"/>
                </a:solidFill>
                <a:latin typeface="Arial" charset="0"/>
                <a:ea typeface="Arial" charset="0"/>
                <a:cs typeface="Arial" charset="0"/>
              </a:rPr>
              <a:t>Transnacional</a:t>
            </a:r>
            <a:endParaRPr lang="en-US" sz="2000" dirty="0" smtClean="0">
              <a:solidFill>
                <a:srgbClr val="776E64"/>
              </a:solidFill>
              <a:latin typeface="Arial" charset="0"/>
              <a:ea typeface="Arial" charset="0"/>
              <a:cs typeface="Arial" charset="0"/>
            </a:endParaRPr>
          </a:p>
          <a:p>
            <a:pPr marL="971550" lvl="1" indent="-514350" fontAlgn="base">
              <a:buClr>
                <a:srgbClr val="FF9E1B"/>
              </a:buClr>
              <a:buSzPct val="100000"/>
              <a:buFont typeface="+mj-lt"/>
              <a:buAutoNum type="arabicPeriod"/>
            </a:pPr>
            <a:r>
              <a:rPr lang="en-US" sz="2000" dirty="0" smtClean="0">
                <a:solidFill>
                  <a:srgbClr val="776E64"/>
                </a:solidFill>
                <a:latin typeface="Arial" charset="0"/>
                <a:ea typeface="Arial" charset="0"/>
                <a:cs typeface="Arial" charset="0"/>
              </a:rPr>
              <a:t>El CMCT de la OMS</a:t>
            </a:r>
            <a:endParaRPr lang="en-US" sz="2000" dirty="0" smtClean="0">
              <a:solidFill>
                <a:srgbClr val="776E64"/>
              </a:solidFill>
              <a:latin typeface="Arial" charset="0"/>
              <a:ea typeface="Arial" charset="0"/>
              <a:cs typeface="Arial" charset="0"/>
            </a:endParaRPr>
          </a:p>
          <a:p>
            <a:pPr marL="971550" lvl="1" indent="-514350" fontAlgn="base">
              <a:buClr>
                <a:srgbClr val="FF9E1B"/>
              </a:buClr>
              <a:buSzPct val="100000"/>
              <a:buFont typeface="+mj-lt"/>
              <a:buAutoNum type="arabicPeriod"/>
            </a:pPr>
            <a:r>
              <a:rPr lang="en-US" sz="2000" dirty="0" smtClean="0">
                <a:solidFill>
                  <a:srgbClr val="776E64"/>
                </a:solidFill>
                <a:latin typeface="Arial" charset="0"/>
                <a:ea typeface="Arial" charset="0"/>
                <a:cs typeface="Arial" charset="0"/>
              </a:rPr>
              <a:t>10 </a:t>
            </a:r>
            <a:r>
              <a:rPr lang="en-US" sz="2000" dirty="0" err="1" smtClean="0">
                <a:solidFill>
                  <a:srgbClr val="776E64"/>
                </a:solidFill>
                <a:latin typeface="Arial" charset="0"/>
                <a:ea typeface="Arial" charset="0"/>
                <a:cs typeface="Arial" charset="0"/>
              </a:rPr>
              <a:t>Estrategias</a:t>
            </a:r>
            <a:r>
              <a:rPr lang="en-US" sz="2000" dirty="0" smtClean="0">
                <a:solidFill>
                  <a:srgbClr val="776E64"/>
                </a:solidFill>
                <a:latin typeface="Arial" charset="0"/>
                <a:ea typeface="Arial" charset="0"/>
                <a:cs typeface="Arial" charset="0"/>
              </a:rPr>
              <a:t> de </a:t>
            </a:r>
            <a:r>
              <a:rPr lang="en-US" sz="2000" dirty="0" err="1" smtClean="0">
                <a:solidFill>
                  <a:srgbClr val="776E64"/>
                </a:solidFill>
                <a:latin typeface="Arial" charset="0"/>
                <a:ea typeface="Arial" charset="0"/>
                <a:cs typeface="Arial" charset="0"/>
              </a:rPr>
              <a:t>Manipulación</a:t>
            </a:r>
            <a:r>
              <a:rPr lang="en-US" sz="2000" dirty="0" smtClean="0">
                <a:solidFill>
                  <a:srgbClr val="776E64"/>
                </a:solidFill>
                <a:latin typeface="Arial" charset="0"/>
                <a:ea typeface="Arial" charset="0"/>
                <a:cs typeface="Arial" charset="0"/>
              </a:rPr>
              <a:t> (</a:t>
            </a:r>
            <a:r>
              <a:rPr lang="en-US" sz="2000" dirty="0" err="1" smtClean="0">
                <a:solidFill>
                  <a:srgbClr val="776E64"/>
                </a:solidFill>
                <a:latin typeface="Arial" charset="0"/>
                <a:ea typeface="Arial" charset="0"/>
                <a:cs typeface="Arial" charset="0"/>
              </a:rPr>
              <a:t>Adaptación</a:t>
            </a:r>
            <a:r>
              <a:rPr lang="en-US" sz="2000" dirty="0" smtClean="0">
                <a:solidFill>
                  <a:srgbClr val="776E64"/>
                </a:solidFill>
                <a:latin typeface="Arial" charset="0"/>
                <a:ea typeface="Arial" charset="0"/>
                <a:cs typeface="Arial" charset="0"/>
              </a:rPr>
              <a:t>)</a:t>
            </a:r>
            <a:endParaRPr lang="en-US" sz="2000" dirty="0" smtClean="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1566921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8718"/>
            <a:ext cx="7848600" cy="1404824"/>
          </a:xfrm>
          <a:prstGeom prst="rect">
            <a:avLst/>
          </a:prstGeom>
        </p:spPr>
        <p:txBody>
          <a:bodyPr/>
          <a:lstStyle/>
          <a:p>
            <a:pPr>
              <a:lnSpc>
                <a:spcPts val="4800"/>
              </a:lnSpc>
            </a:pPr>
            <a:r>
              <a:rPr lang="es-CO" sz="4000" b="1" dirty="0" smtClean="0">
                <a:solidFill>
                  <a:srgbClr val="FF9E1B"/>
                </a:solidFill>
                <a:latin typeface="Arial Black" charset="0"/>
                <a:ea typeface="Arial Black" charset="0"/>
                <a:cs typeface="Arial Black" charset="0"/>
              </a:rPr>
              <a:t>El control de la información.</a:t>
            </a:r>
            <a:endParaRPr lang="es-CO" sz="4000"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1244045"/>
            <a:ext cx="8747760" cy="3394472"/>
          </a:xfrm>
          <a:prstGeom prst="rect">
            <a:avLst/>
          </a:prstGeom>
        </p:spPr>
        <p:txBody>
          <a:bodyPr anchor="t">
            <a:normAutofit fontScale="92500" lnSpcReduction="20000"/>
          </a:bodyPr>
          <a:lstStyle/>
          <a:p>
            <a:pPr marL="0" indent="0">
              <a:buClr>
                <a:srgbClr val="FF9E1B"/>
              </a:buClr>
              <a:buNone/>
            </a:pPr>
            <a:endParaRPr lang="en-US" sz="24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Métodos del siglo XX</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Cubrir </a:t>
            </a:r>
            <a:r>
              <a:rPr lang="es-CO" sz="1800" b="1" dirty="0">
                <a:solidFill>
                  <a:srgbClr val="776E64"/>
                </a:solidFill>
                <a:latin typeface="Arial" charset="0"/>
                <a:ea typeface="Arial" charset="0"/>
                <a:cs typeface="Arial" charset="0"/>
              </a:rPr>
              <a:t>a las audiencias con un manto de seguridad al respecto del uso </a:t>
            </a:r>
            <a:endParaRPr lang="es-CO" sz="1800" b="1" dirty="0" smtClean="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Campañas globales para productos tradicionales (ignorar el presente)</a:t>
            </a:r>
            <a:endParaRPr lang="es-CO" sz="1800" b="1"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a:solidFill>
                  <a:srgbClr val="776E64"/>
                </a:solidFill>
                <a:latin typeface="Arial" charset="0"/>
                <a:ea typeface="Arial" charset="0"/>
                <a:cs typeface="Arial" charset="0"/>
              </a:rPr>
              <a:t>P</a:t>
            </a:r>
            <a:r>
              <a:rPr lang="es-CO" sz="1800" b="1" dirty="0" smtClean="0">
                <a:solidFill>
                  <a:srgbClr val="776E64"/>
                </a:solidFill>
                <a:latin typeface="Arial" charset="0"/>
                <a:ea typeface="Arial" charset="0"/>
                <a:cs typeface="Arial" charset="0"/>
              </a:rPr>
              <a:t>robando el mercado</a:t>
            </a:r>
            <a:r>
              <a:rPr lang="es-CO" sz="1800" b="1" dirty="0">
                <a:solidFill>
                  <a:srgbClr val="776E64"/>
                </a:solidFill>
                <a:latin typeface="Arial" charset="0"/>
                <a:ea typeface="Arial" charset="0"/>
                <a:cs typeface="Arial" charset="0"/>
              </a:rPr>
              <a:t>, el comportamiento y el desarrollo de </a:t>
            </a:r>
            <a:r>
              <a:rPr lang="es-CO" sz="1800" b="1" dirty="0" smtClean="0">
                <a:solidFill>
                  <a:srgbClr val="776E64"/>
                </a:solidFill>
                <a:latin typeface="Arial" charset="0"/>
                <a:ea typeface="Arial" charset="0"/>
                <a:cs typeface="Arial" charset="0"/>
              </a:rPr>
              <a:t>marcas</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Informar desde la óptica comercial</a:t>
            </a:r>
            <a:endParaRPr lang="es-CO" sz="1800" b="1"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endParaRPr lang="es-CO" sz="1800" b="1" dirty="0" smtClean="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r>
              <a:rPr lang="es-CO" sz="1800" dirty="0" smtClean="0">
                <a:solidFill>
                  <a:srgbClr val="776E64"/>
                </a:solidFill>
                <a:latin typeface="Arial" charset="0"/>
                <a:ea typeface="Arial" charset="0"/>
                <a:cs typeface="Arial" charset="0"/>
              </a:rPr>
              <a:t>La estrategia del </a:t>
            </a:r>
            <a:r>
              <a:rPr lang="es-CO" sz="1800" dirty="0">
                <a:solidFill>
                  <a:srgbClr val="776E64"/>
                </a:solidFill>
                <a:latin typeface="Arial" charset="0"/>
                <a:ea typeface="Arial" charset="0"/>
                <a:cs typeface="Arial" charset="0"/>
              </a:rPr>
              <a:t>control de la información garantiza más que ganancias económicas, </a:t>
            </a:r>
            <a:r>
              <a:rPr lang="es-CO" sz="1800" dirty="0" smtClean="0">
                <a:solidFill>
                  <a:srgbClr val="776E64"/>
                </a:solidFill>
                <a:latin typeface="Arial" charset="0"/>
                <a:ea typeface="Arial" charset="0"/>
                <a:cs typeface="Arial" charset="0"/>
              </a:rPr>
              <a:t>el </a:t>
            </a:r>
            <a:r>
              <a:rPr lang="es-CO" sz="1800" dirty="0">
                <a:solidFill>
                  <a:srgbClr val="776E64"/>
                </a:solidFill>
                <a:latin typeface="Arial" charset="0"/>
                <a:ea typeface="Arial" charset="0"/>
                <a:cs typeface="Arial" charset="0"/>
              </a:rPr>
              <a:t>poder </a:t>
            </a:r>
            <a:r>
              <a:rPr lang="es-CO" sz="1800" dirty="0" smtClean="0">
                <a:solidFill>
                  <a:srgbClr val="776E64"/>
                </a:solidFill>
                <a:latin typeface="Arial" charset="0"/>
                <a:ea typeface="Arial" charset="0"/>
                <a:cs typeface="Arial" charset="0"/>
              </a:rPr>
              <a:t>mantener </a:t>
            </a:r>
            <a:r>
              <a:rPr lang="es-CO" sz="1800" dirty="0">
                <a:solidFill>
                  <a:srgbClr val="776E64"/>
                </a:solidFill>
                <a:latin typeface="Arial" charset="0"/>
                <a:ea typeface="Arial" charset="0"/>
                <a:cs typeface="Arial" charset="0"/>
              </a:rPr>
              <a:t>al público en la ignorancia en materia de políticas de salud, de las leyes que desarrollan el CMCT, o simplemente de los derechos de los ciudadanos, de la infancia y la adolescencia.</a:t>
            </a:r>
            <a:endParaRPr lang="es-CO" sz="1800" b="1" dirty="0" smtClean="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3485097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08710" y="301195"/>
            <a:ext cx="8046720" cy="2030282"/>
          </a:xfrm>
          <a:prstGeom prst="rect">
            <a:avLst/>
          </a:prstGeom>
        </p:spPr>
        <p:txBody>
          <a:bodyPr/>
          <a:lstStyle/>
          <a:p>
            <a:r>
              <a:rPr lang="es-CO" b="1" dirty="0">
                <a:solidFill>
                  <a:srgbClr val="FFFFFF"/>
                </a:solidFill>
                <a:latin typeface="Arial Black" charset="0"/>
                <a:ea typeface="Arial Black" charset="0"/>
                <a:cs typeface="Arial Black" charset="0"/>
              </a:rPr>
              <a:t>Estrategia 8-  Estimular al público a ser complaciente con la mediocridad: </a:t>
            </a:r>
            <a:r>
              <a:rPr lang="es-CO" b="1" dirty="0" smtClean="0">
                <a:solidFill>
                  <a:srgbClr val="FFFFFF"/>
                </a:solidFill>
                <a:latin typeface="Arial Black" charset="0"/>
                <a:ea typeface="Arial Black" charset="0"/>
                <a:cs typeface="Arial Black" charset="0"/>
              </a:rPr>
              <a:t/>
            </a:r>
            <a:br>
              <a:rPr lang="es-CO" b="1" dirty="0" smtClean="0">
                <a:solidFill>
                  <a:srgbClr val="FFFFFF"/>
                </a:solidFill>
                <a:latin typeface="Arial Black" charset="0"/>
                <a:ea typeface="Arial Black" charset="0"/>
                <a:cs typeface="Arial Black" charset="0"/>
              </a:rPr>
            </a:br>
            <a:r>
              <a:rPr lang="es-CO" sz="4800" b="1" dirty="0" smtClean="0">
                <a:solidFill>
                  <a:srgbClr val="FFFFFF"/>
                </a:solidFill>
                <a:latin typeface="Arial Black" charset="0"/>
                <a:ea typeface="Arial Black" charset="0"/>
                <a:cs typeface="Arial Black" charset="0"/>
              </a:rPr>
              <a:t/>
            </a:r>
            <a:br>
              <a:rPr lang="es-CO" sz="4800" b="1" dirty="0" smtClean="0">
                <a:solidFill>
                  <a:srgbClr val="FFFFFF"/>
                </a:solidFill>
                <a:latin typeface="Arial Black" charset="0"/>
                <a:ea typeface="Arial Black" charset="0"/>
                <a:cs typeface="Arial Black" charset="0"/>
              </a:rPr>
            </a:br>
            <a:r>
              <a:rPr lang="es-CO" sz="3200" b="1" i="1" dirty="0" smtClean="0">
                <a:solidFill>
                  <a:srgbClr val="FFFFFF"/>
                </a:solidFill>
                <a:latin typeface="Arial Black" charset="0"/>
                <a:ea typeface="Arial Black" charset="0"/>
                <a:cs typeface="Arial Black" charset="0"/>
              </a:rPr>
              <a:t>“Normalizar la adicción”.</a:t>
            </a:r>
            <a:endParaRPr lang="es-CO" sz="3200" b="1" i="1" dirty="0">
              <a:solidFill>
                <a:srgbClr val="FFFFFF"/>
              </a:solidFill>
              <a:latin typeface="Arial Black" charset="0"/>
              <a:ea typeface="Arial Black" charset="0"/>
              <a:cs typeface="Arial Black" charset="0"/>
            </a:endParaRPr>
          </a:p>
        </p:txBody>
      </p:sp>
    </p:spTree>
    <p:extLst>
      <p:ext uri="{BB962C8B-B14F-4D97-AF65-F5344CB8AC3E}">
        <p14:creationId xmlns:p14="http://schemas.microsoft.com/office/powerpoint/2010/main" val="3261219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8718"/>
            <a:ext cx="7848600" cy="1404824"/>
          </a:xfrm>
          <a:prstGeom prst="rect">
            <a:avLst/>
          </a:prstGeom>
        </p:spPr>
        <p:txBody>
          <a:bodyPr/>
          <a:lstStyle/>
          <a:p>
            <a:pPr>
              <a:lnSpc>
                <a:spcPts val="4800"/>
              </a:lnSpc>
            </a:pPr>
            <a:r>
              <a:rPr lang="es-CO" sz="4000" b="1" dirty="0" smtClean="0">
                <a:solidFill>
                  <a:srgbClr val="FF9E1B"/>
                </a:solidFill>
                <a:latin typeface="Arial Black" charset="0"/>
                <a:ea typeface="Arial Black" charset="0"/>
                <a:cs typeface="Arial Black" charset="0"/>
              </a:rPr>
              <a:t>Normalizar la adicción.</a:t>
            </a:r>
            <a:endParaRPr lang="es-CO" sz="4000"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1244045"/>
            <a:ext cx="8747760" cy="3394472"/>
          </a:xfrm>
          <a:prstGeom prst="rect">
            <a:avLst/>
          </a:prstGeom>
        </p:spPr>
        <p:txBody>
          <a:bodyPr anchor="t">
            <a:normAutofit fontScale="92500" lnSpcReduction="10000"/>
          </a:bodyPr>
          <a:lstStyle/>
          <a:p>
            <a:pPr marL="0" indent="0">
              <a:buClr>
                <a:srgbClr val="FF9E1B"/>
              </a:buClr>
              <a:buNone/>
            </a:pPr>
            <a:endParaRPr lang="en-US" sz="24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Creer es poder</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No se explica la naturaleza del producto y la adicción</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Normalización del producto y la industria</a:t>
            </a:r>
            <a:endParaRPr lang="es-CO" sz="1800" b="1"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Apagar la crítica, aceptar la adicción</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Informar desde la óptica comercial</a:t>
            </a:r>
            <a:endParaRPr lang="es-CO" sz="1800" b="1"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endParaRPr lang="es-CO" sz="1800" b="1" dirty="0" smtClean="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r>
              <a:rPr lang="es-CO" sz="1800" dirty="0" smtClean="0">
                <a:solidFill>
                  <a:srgbClr val="776E64"/>
                </a:solidFill>
                <a:latin typeface="Arial" charset="0"/>
                <a:ea typeface="Arial" charset="0"/>
                <a:cs typeface="Arial" charset="0"/>
              </a:rPr>
              <a:t>La estrategia de normalizar la adicción </a:t>
            </a:r>
            <a:r>
              <a:rPr lang="es-CO" sz="1800" dirty="0" smtClean="0"/>
              <a:t>promueve una </a:t>
            </a:r>
            <a:r>
              <a:rPr lang="es-CO" sz="1800" dirty="0"/>
              <a:t>moda por encima del criterio personal, apartando la opinión del principio de precaución que debe regir las políticas de salud pública que tengan que ver con la industria tabacalera.</a:t>
            </a:r>
            <a:r>
              <a:rPr lang="es-CO" sz="1800" dirty="0" smtClean="0">
                <a:solidFill>
                  <a:srgbClr val="776E64"/>
                </a:solidFill>
                <a:latin typeface="Arial" charset="0"/>
                <a:ea typeface="Arial" charset="0"/>
                <a:cs typeface="Arial" charset="0"/>
              </a:rPr>
              <a:t>.</a:t>
            </a:r>
            <a:endParaRPr lang="es-CO" sz="1800" b="1" dirty="0" smtClean="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1578589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08710" y="301195"/>
            <a:ext cx="8046720" cy="2030282"/>
          </a:xfrm>
          <a:prstGeom prst="rect">
            <a:avLst/>
          </a:prstGeom>
        </p:spPr>
        <p:txBody>
          <a:bodyPr/>
          <a:lstStyle/>
          <a:p>
            <a:r>
              <a:rPr lang="es-CO" b="1" dirty="0">
                <a:solidFill>
                  <a:srgbClr val="FFFFFF"/>
                </a:solidFill>
                <a:latin typeface="Arial Black" charset="0"/>
                <a:ea typeface="Arial Black" charset="0"/>
                <a:cs typeface="Arial Black" charset="0"/>
              </a:rPr>
              <a:t>Estrategia </a:t>
            </a:r>
            <a:r>
              <a:rPr lang="es-CO" b="1" dirty="0" smtClean="0">
                <a:solidFill>
                  <a:srgbClr val="FFFFFF"/>
                </a:solidFill>
                <a:latin typeface="Arial Black" charset="0"/>
                <a:ea typeface="Arial Black" charset="0"/>
                <a:cs typeface="Arial Black" charset="0"/>
              </a:rPr>
              <a:t>9-  Reforzar la culpabilidad: </a:t>
            </a:r>
            <a:br>
              <a:rPr lang="es-CO" b="1" dirty="0" smtClean="0">
                <a:solidFill>
                  <a:srgbClr val="FFFFFF"/>
                </a:solidFill>
                <a:latin typeface="Arial Black" charset="0"/>
                <a:ea typeface="Arial Black" charset="0"/>
                <a:cs typeface="Arial Black" charset="0"/>
              </a:rPr>
            </a:br>
            <a:r>
              <a:rPr lang="es-CO" sz="4800" b="1" dirty="0" smtClean="0">
                <a:solidFill>
                  <a:srgbClr val="FFFFFF"/>
                </a:solidFill>
                <a:latin typeface="Arial Black" charset="0"/>
                <a:ea typeface="Arial Black" charset="0"/>
                <a:cs typeface="Arial Black" charset="0"/>
              </a:rPr>
              <a:t/>
            </a:r>
            <a:br>
              <a:rPr lang="es-CO" sz="4800" b="1" dirty="0" smtClean="0">
                <a:solidFill>
                  <a:srgbClr val="FFFFFF"/>
                </a:solidFill>
                <a:latin typeface="Arial Black" charset="0"/>
                <a:ea typeface="Arial Black" charset="0"/>
                <a:cs typeface="Arial Black" charset="0"/>
              </a:rPr>
            </a:br>
            <a:r>
              <a:rPr lang="es-CO" sz="3200" b="1" i="1" dirty="0" smtClean="0">
                <a:solidFill>
                  <a:srgbClr val="FFFFFF"/>
                </a:solidFill>
                <a:latin typeface="Arial Black" charset="0"/>
                <a:ea typeface="Arial Black" charset="0"/>
                <a:cs typeface="Arial Black" charset="0"/>
              </a:rPr>
              <a:t>“Adultos fumadores”.</a:t>
            </a:r>
            <a:endParaRPr lang="es-CO" sz="3200" b="1" i="1" dirty="0">
              <a:solidFill>
                <a:srgbClr val="FFFFFF"/>
              </a:solidFill>
              <a:latin typeface="Arial Black" charset="0"/>
              <a:ea typeface="Arial Black" charset="0"/>
              <a:cs typeface="Arial Black" charset="0"/>
            </a:endParaRPr>
          </a:p>
        </p:txBody>
      </p:sp>
    </p:spTree>
    <p:extLst>
      <p:ext uri="{BB962C8B-B14F-4D97-AF65-F5344CB8AC3E}">
        <p14:creationId xmlns:p14="http://schemas.microsoft.com/office/powerpoint/2010/main" val="1849145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8718"/>
            <a:ext cx="7848600" cy="1404824"/>
          </a:xfrm>
          <a:prstGeom prst="rect">
            <a:avLst/>
          </a:prstGeom>
        </p:spPr>
        <p:txBody>
          <a:bodyPr/>
          <a:lstStyle/>
          <a:p>
            <a:pPr>
              <a:lnSpc>
                <a:spcPts val="4800"/>
              </a:lnSpc>
            </a:pPr>
            <a:r>
              <a:rPr lang="es-CO" sz="4000" b="1" dirty="0" smtClean="0">
                <a:solidFill>
                  <a:srgbClr val="FF9E1B"/>
                </a:solidFill>
                <a:latin typeface="Arial Black" charset="0"/>
                <a:ea typeface="Arial Black" charset="0"/>
                <a:cs typeface="Arial Black" charset="0"/>
              </a:rPr>
              <a:t>Adultos fumadores</a:t>
            </a:r>
            <a:endParaRPr lang="es-CO" sz="4000"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1244045"/>
            <a:ext cx="8747760" cy="3394472"/>
          </a:xfrm>
          <a:prstGeom prst="rect">
            <a:avLst/>
          </a:prstGeom>
        </p:spPr>
        <p:txBody>
          <a:bodyPr anchor="t">
            <a:normAutofit lnSpcReduction="10000"/>
          </a:bodyPr>
          <a:lstStyle/>
          <a:p>
            <a:pPr marL="0" indent="0">
              <a:buClr>
                <a:srgbClr val="FF9E1B"/>
              </a:buClr>
              <a:buNone/>
            </a:pPr>
            <a:endParaRPr lang="en-US" sz="24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Traslada la responsabilidad</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Advertencias </a:t>
            </a:r>
            <a:r>
              <a:rPr lang="es-CO" sz="1800" b="1" dirty="0" err="1" smtClean="0">
                <a:solidFill>
                  <a:srgbClr val="776E64"/>
                </a:solidFill>
                <a:latin typeface="Arial" charset="0"/>
                <a:ea typeface="Arial" charset="0"/>
                <a:cs typeface="Arial" charset="0"/>
              </a:rPr>
              <a:t>duditativas</a:t>
            </a:r>
            <a:endParaRPr lang="es-CO" sz="1800" b="1" dirty="0" smtClean="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Evade la </a:t>
            </a:r>
            <a:r>
              <a:rPr lang="es-CO" sz="1800" b="1" dirty="0" err="1" smtClean="0">
                <a:solidFill>
                  <a:srgbClr val="776E64"/>
                </a:solidFill>
                <a:latin typeface="Arial" charset="0"/>
                <a:ea typeface="Arial" charset="0"/>
                <a:cs typeface="Arial" charset="0"/>
              </a:rPr>
              <a:t>responsalidad</a:t>
            </a:r>
            <a:r>
              <a:rPr lang="es-CO" sz="1800" b="1" dirty="0" smtClean="0">
                <a:solidFill>
                  <a:srgbClr val="776E64"/>
                </a:solidFill>
                <a:latin typeface="Arial" charset="0"/>
                <a:ea typeface="Arial" charset="0"/>
                <a:cs typeface="Arial" charset="0"/>
              </a:rPr>
              <a:t> civil y penal</a:t>
            </a:r>
            <a:endParaRPr lang="es-CO" sz="1800" b="1"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Mercadea el anhelo de la juventud</a:t>
            </a:r>
            <a:endParaRPr lang="es-CO" sz="1800" b="1"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endParaRPr lang="es-CO" sz="1800" b="1" dirty="0" smtClean="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r>
              <a:rPr lang="es-CO" sz="1800" dirty="0" smtClean="0">
                <a:solidFill>
                  <a:srgbClr val="776E64"/>
                </a:solidFill>
                <a:latin typeface="Arial" charset="0"/>
                <a:ea typeface="Arial" charset="0"/>
                <a:cs typeface="Arial" charset="0"/>
              </a:rPr>
              <a:t>La estrategia de los adultos fumadores </a:t>
            </a:r>
            <a:r>
              <a:rPr lang="es-CO" sz="1800" dirty="0" smtClean="0"/>
              <a:t>es un discurso que promueve la supuesta responsabilidad empresarial que </a:t>
            </a:r>
            <a:r>
              <a:rPr lang="es-CO" sz="1800" dirty="0"/>
              <a:t>incluye un elemento promocional en sí, ya que los </a:t>
            </a:r>
            <a:r>
              <a:rPr lang="es-CO" sz="1800" dirty="0" smtClean="0"/>
              <a:t>nuevos productos se </a:t>
            </a:r>
            <a:r>
              <a:rPr lang="es-CO" sz="1800" dirty="0"/>
              <a:t>publicitan como una alternativa para </a:t>
            </a:r>
            <a:r>
              <a:rPr lang="es-CO" sz="1800" dirty="0" smtClean="0"/>
              <a:t>futuras generaciones.</a:t>
            </a:r>
            <a:endParaRPr lang="es-CO" sz="1800" b="1" dirty="0" smtClean="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3569642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08710" y="301195"/>
            <a:ext cx="8046720" cy="2030282"/>
          </a:xfrm>
          <a:prstGeom prst="rect">
            <a:avLst/>
          </a:prstGeom>
        </p:spPr>
        <p:txBody>
          <a:bodyPr/>
          <a:lstStyle/>
          <a:p>
            <a:r>
              <a:rPr lang="es-CO" b="1" dirty="0">
                <a:solidFill>
                  <a:srgbClr val="FFFFFF"/>
                </a:solidFill>
                <a:latin typeface="Arial Black" charset="0"/>
                <a:ea typeface="Arial Black" charset="0"/>
                <a:cs typeface="Arial Black" charset="0"/>
              </a:rPr>
              <a:t>Estrategia 10-  Conocer a los individuos mejor de lo que ellos mismos se conocen: </a:t>
            </a:r>
            <a:r>
              <a:rPr lang="es-CO" b="1" dirty="0" smtClean="0">
                <a:solidFill>
                  <a:srgbClr val="FFFFFF"/>
                </a:solidFill>
                <a:latin typeface="Arial Black" charset="0"/>
                <a:ea typeface="Arial Black" charset="0"/>
                <a:cs typeface="Arial Black" charset="0"/>
              </a:rPr>
              <a:t/>
            </a:r>
            <a:br>
              <a:rPr lang="es-CO" b="1" dirty="0" smtClean="0">
                <a:solidFill>
                  <a:srgbClr val="FFFFFF"/>
                </a:solidFill>
                <a:latin typeface="Arial Black" charset="0"/>
                <a:ea typeface="Arial Black" charset="0"/>
                <a:cs typeface="Arial Black" charset="0"/>
              </a:rPr>
            </a:br>
            <a:r>
              <a:rPr lang="es-CO" sz="4800" b="1" dirty="0" smtClean="0">
                <a:solidFill>
                  <a:srgbClr val="FFFFFF"/>
                </a:solidFill>
                <a:latin typeface="Arial Black" charset="0"/>
                <a:ea typeface="Arial Black" charset="0"/>
                <a:cs typeface="Arial Black" charset="0"/>
              </a:rPr>
              <a:t/>
            </a:r>
            <a:br>
              <a:rPr lang="es-CO" sz="4800" b="1" dirty="0" smtClean="0">
                <a:solidFill>
                  <a:srgbClr val="FFFFFF"/>
                </a:solidFill>
                <a:latin typeface="Arial Black" charset="0"/>
                <a:ea typeface="Arial Black" charset="0"/>
                <a:cs typeface="Arial Black" charset="0"/>
              </a:rPr>
            </a:br>
            <a:r>
              <a:rPr lang="es-CO" sz="3200" b="1" i="1" dirty="0" smtClean="0">
                <a:solidFill>
                  <a:srgbClr val="FFFFFF"/>
                </a:solidFill>
                <a:latin typeface="Arial Black" charset="0"/>
                <a:ea typeface="Arial Black" charset="0"/>
                <a:cs typeface="Arial Black" charset="0"/>
              </a:rPr>
              <a:t>“Salvar Millones de vidas”.</a:t>
            </a:r>
            <a:endParaRPr lang="es-CO" sz="3200" b="1" i="1" dirty="0">
              <a:solidFill>
                <a:srgbClr val="FFFFFF"/>
              </a:solidFill>
              <a:latin typeface="Arial Black" charset="0"/>
              <a:ea typeface="Arial Black" charset="0"/>
              <a:cs typeface="Arial Black" charset="0"/>
            </a:endParaRPr>
          </a:p>
        </p:txBody>
      </p:sp>
    </p:spTree>
    <p:extLst>
      <p:ext uri="{BB962C8B-B14F-4D97-AF65-F5344CB8AC3E}">
        <p14:creationId xmlns:p14="http://schemas.microsoft.com/office/powerpoint/2010/main" val="1014275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8718"/>
            <a:ext cx="7848600" cy="1404824"/>
          </a:xfrm>
          <a:prstGeom prst="rect">
            <a:avLst/>
          </a:prstGeom>
        </p:spPr>
        <p:txBody>
          <a:bodyPr/>
          <a:lstStyle/>
          <a:p>
            <a:pPr>
              <a:lnSpc>
                <a:spcPts val="4800"/>
              </a:lnSpc>
            </a:pPr>
            <a:r>
              <a:rPr lang="es-CO" sz="4000" b="1" dirty="0" smtClean="0">
                <a:solidFill>
                  <a:srgbClr val="FF9E1B"/>
                </a:solidFill>
                <a:latin typeface="Arial Black" charset="0"/>
                <a:ea typeface="Arial Black" charset="0"/>
                <a:cs typeface="Arial Black" charset="0"/>
              </a:rPr>
              <a:t>Salvar Millones de vidas</a:t>
            </a:r>
            <a:endParaRPr lang="es-CO" sz="4000"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1244045"/>
            <a:ext cx="8747760" cy="3394472"/>
          </a:xfrm>
          <a:prstGeom prst="rect">
            <a:avLst/>
          </a:prstGeom>
        </p:spPr>
        <p:txBody>
          <a:bodyPr anchor="t">
            <a:normAutofit fontScale="85000" lnSpcReduction="10000"/>
          </a:bodyPr>
          <a:lstStyle/>
          <a:p>
            <a:pPr marL="0" indent="0">
              <a:buClr>
                <a:srgbClr val="FF9E1B"/>
              </a:buClr>
              <a:buNone/>
            </a:pPr>
            <a:endParaRPr lang="en-US" sz="24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Investigaciones de mercado</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Perfil de la sociedad y sus dinámicas</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Diferencias culturales</a:t>
            </a:r>
            <a:endParaRPr lang="es-CO" sz="1800" b="1"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Conocen mejor sus productos que el Estado</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Usar las estrategias que han infringido derrotas</a:t>
            </a:r>
            <a:endParaRPr lang="es-CO" sz="1800" b="1"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endParaRPr lang="es-CO" sz="1800" b="1" dirty="0" smtClean="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r>
              <a:rPr lang="es-CO" sz="1800" dirty="0" smtClean="0">
                <a:solidFill>
                  <a:srgbClr val="776E64"/>
                </a:solidFill>
                <a:latin typeface="Arial" charset="0"/>
                <a:ea typeface="Arial" charset="0"/>
                <a:cs typeface="Arial" charset="0"/>
              </a:rPr>
              <a:t>La estrategia de salvar millones de vidas </a:t>
            </a:r>
            <a:r>
              <a:rPr lang="es-CO" sz="1800" dirty="0"/>
              <a:t> se </a:t>
            </a:r>
            <a:r>
              <a:rPr lang="es-CO" sz="1800" dirty="0" smtClean="0"/>
              <a:t>promociona en conjunto con </a:t>
            </a:r>
            <a:r>
              <a:rPr lang="es-CO" sz="1800" dirty="0"/>
              <a:t>un futuro mundo sin humo donde los productos de nueva generación serán una alternativa </a:t>
            </a:r>
            <a:r>
              <a:rPr lang="es-CO" sz="1800" dirty="0" smtClean="0"/>
              <a:t>en favor de la salud pública y de la economía, </a:t>
            </a:r>
            <a:r>
              <a:rPr lang="es-CO" sz="1800" dirty="0"/>
              <a:t>hundiendo aún más en el anonimato los millones que mueren hoy o padecen a causa de la adicción y por el uso de sus productos, las víctimas de la industria</a:t>
            </a:r>
            <a:endParaRPr lang="es-CO" sz="1800" b="1" dirty="0" smtClean="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2949699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08710" y="301195"/>
            <a:ext cx="8046720" cy="2030282"/>
          </a:xfrm>
          <a:prstGeom prst="rect">
            <a:avLst/>
          </a:prstGeom>
        </p:spPr>
        <p:txBody>
          <a:bodyPr/>
          <a:lstStyle/>
          <a:p>
            <a:r>
              <a:rPr lang="es-CO" sz="2400" b="1" dirty="0">
                <a:solidFill>
                  <a:srgbClr val="FFFFFF"/>
                </a:solidFill>
                <a:latin typeface="Arial Black" charset="0"/>
                <a:ea typeface="Arial Black" charset="0"/>
                <a:cs typeface="Arial Black" charset="0"/>
              </a:rPr>
              <a:t>Finalmente, sobre las tabacaleras se sabe que han mentido de frente a la opinión pública y de frente a  las autoridades; se sabe de la corrupción, la intimidación, la guerra sucia y se sabe mucho más de su comportamiento, que incluye pero no se limita a estas 10 estrategias contemporáneas de manipulación.</a:t>
            </a:r>
          </a:p>
        </p:txBody>
      </p:sp>
    </p:spTree>
    <p:extLst>
      <p:ext uri="{BB962C8B-B14F-4D97-AF65-F5344CB8AC3E}">
        <p14:creationId xmlns:p14="http://schemas.microsoft.com/office/powerpoint/2010/main" val="3113281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311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613719" y="1261273"/>
            <a:ext cx="3352799" cy="1274404"/>
          </a:xfrm>
          <a:prstGeom prst="rect">
            <a:avLst/>
          </a:prstGeom>
        </p:spPr>
        <p:txBody>
          <a:bodyPr vert="horz"/>
          <a:lstStyle>
            <a:lvl1pPr marL="0" indent="0" algn="l" defTabSz="457200" rtl="0" eaLnBrk="1" latinLnBrk="0" hangingPunct="1">
              <a:spcBef>
                <a:spcPct val="20000"/>
              </a:spcBef>
              <a:buFont typeface="Arial"/>
              <a:buNone/>
              <a:defRPr sz="2400" b="0" i="0" kern="1200">
                <a:solidFill>
                  <a:schemeClr val="tx1">
                    <a:lumMod val="50000"/>
                    <a:lumOff val="50000"/>
                  </a:schemeClr>
                </a:solidFill>
                <a:latin typeface="Adagio_Sans"/>
                <a:ea typeface="+mn-ea"/>
                <a:cs typeface="Adagio_Sans"/>
              </a:defRPr>
            </a:lvl1pPr>
            <a:lvl2pPr marL="457200" indent="0" algn="l" defTabSz="457200" rtl="0" eaLnBrk="1" latinLnBrk="0" hangingPunct="1">
              <a:spcBef>
                <a:spcPct val="20000"/>
              </a:spcBef>
              <a:buFont typeface="Arial"/>
              <a:buNone/>
              <a:defRPr sz="2400" kern="1200">
                <a:solidFill>
                  <a:schemeClr val="tx1"/>
                </a:solidFill>
                <a:latin typeface="Adagio_Sans"/>
                <a:ea typeface="+mn-ea"/>
                <a:cs typeface="Adagio_Sans"/>
              </a:defRPr>
            </a:lvl2pPr>
            <a:lvl3pPr marL="914400" indent="0" algn="l" defTabSz="457200" rtl="0" eaLnBrk="1" latinLnBrk="0" hangingPunct="1">
              <a:spcBef>
                <a:spcPct val="20000"/>
              </a:spcBef>
              <a:buFont typeface="Arial"/>
              <a:buNone/>
              <a:defRPr sz="2400" kern="1200">
                <a:solidFill>
                  <a:schemeClr val="tx1"/>
                </a:solidFill>
                <a:latin typeface="Adagio_Sans"/>
                <a:ea typeface="+mn-ea"/>
                <a:cs typeface="Adagio_Sans"/>
              </a:defRPr>
            </a:lvl3pPr>
            <a:lvl4pPr marL="1371600" indent="0" algn="l" defTabSz="457200" rtl="0" eaLnBrk="1" latinLnBrk="0" hangingPunct="1">
              <a:spcBef>
                <a:spcPct val="20000"/>
              </a:spcBef>
              <a:buFont typeface="Arial"/>
              <a:buNone/>
              <a:defRPr sz="2400" kern="1200">
                <a:solidFill>
                  <a:schemeClr val="tx1"/>
                </a:solidFill>
                <a:latin typeface="Adagio_Sans"/>
                <a:ea typeface="+mn-ea"/>
                <a:cs typeface="Adagio_Sans"/>
              </a:defRPr>
            </a:lvl4pPr>
            <a:lvl5pPr marL="1828800" indent="0" algn="l" defTabSz="457200" rtl="0" eaLnBrk="1" latinLnBrk="0" hangingPunct="1">
              <a:spcBef>
                <a:spcPct val="20000"/>
              </a:spcBef>
              <a:buFont typeface="Arial"/>
              <a:buNone/>
              <a:defRPr sz="2400" kern="1200">
                <a:solidFill>
                  <a:schemeClr val="tx1"/>
                </a:solidFill>
                <a:latin typeface="Adagio_Sans"/>
                <a:ea typeface="+mn-ea"/>
                <a:cs typeface="Adagio_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i="0" dirty="0" smtClean="0">
                <a:solidFill>
                  <a:srgbClr val="776E64"/>
                </a:solidFill>
                <a:latin typeface="Arial" charset="0"/>
                <a:ea typeface="Arial" charset="0"/>
                <a:cs typeface="Arial" charset="0"/>
              </a:rPr>
              <a:t>Jaime Arcila Sierra</a:t>
            </a:r>
          </a:p>
          <a:p>
            <a:pPr>
              <a:spcBef>
                <a:spcPts val="800"/>
              </a:spcBef>
            </a:pPr>
            <a:r>
              <a:rPr lang="en-US" sz="1400" b="0" i="0" dirty="0" err="1" smtClean="0">
                <a:solidFill>
                  <a:srgbClr val="776E64"/>
                </a:solidFill>
                <a:latin typeface="Arial" charset="0"/>
                <a:ea typeface="Arial" charset="0"/>
                <a:cs typeface="Arial" charset="0"/>
              </a:rPr>
              <a:t>Coordinador</a:t>
            </a:r>
            <a:r>
              <a:rPr lang="en-US" sz="1400" b="0" i="0" dirty="0" smtClean="0">
                <a:solidFill>
                  <a:srgbClr val="776E64"/>
                </a:solidFill>
                <a:latin typeface="Arial" charset="0"/>
                <a:ea typeface="Arial" charset="0"/>
                <a:cs typeface="Arial" charset="0"/>
              </a:rPr>
              <a:t> para </a:t>
            </a:r>
            <a:r>
              <a:rPr lang="en-US" sz="1400" b="0" i="0" dirty="0" err="1" smtClean="0">
                <a:solidFill>
                  <a:srgbClr val="776E64"/>
                </a:solidFill>
                <a:latin typeface="Arial" charset="0"/>
                <a:ea typeface="Arial" charset="0"/>
                <a:cs typeface="Arial" charset="0"/>
              </a:rPr>
              <a:t>América</a:t>
            </a:r>
            <a:r>
              <a:rPr lang="en-US" sz="1400" b="0" i="0" dirty="0" smtClean="0">
                <a:solidFill>
                  <a:srgbClr val="776E64"/>
                </a:solidFill>
                <a:latin typeface="Arial" charset="0"/>
                <a:ea typeface="Arial" charset="0"/>
                <a:cs typeface="Arial" charset="0"/>
              </a:rPr>
              <a:t> Latina</a:t>
            </a:r>
            <a:endParaRPr lang="en-US" sz="1400" b="0" i="0" baseline="0" dirty="0" smtClean="0">
              <a:solidFill>
                <a:srgbClr val="776E64"/>
              </a:solidFill>
              <a:latin typeface="Arial" charset="0"/>
              <a:ea typeface="Arial" charset="0"/>
              <a:cs typeface="Arial" charset="0"/>
            </a:endParaRPr>
          </a:p>
          <a:p>
            <a:pPr>
              <a:spcBef>
                <a:spcPts val="800"/>
              </a:spcBef>
            </a:pPr>
            <a:r>
              <a:rPr lang="en-US" sz="1400" dirty="0" smtClean="0">
                <a:solidFill>
                  <a:srgbClr val="776E64"/>
                </a:solidFill>
                <a:latin typeface="Arial" charset="0"/>
                <a:ea typeface="Arial" charset="0"/>
                <a:cs typeface="Arial" charset="0"/>
                <a:hlinkClick r:id="rId3"/>
              </a:rPr>
              <a:t>jarcila</a:t>
            </a:r>
            <a:r>
              <a:rPr lang="en-US" sz="1400" b="0" i="0" dirty="0" smtClean="0">
                <a:solidFill>
                  <a:srgbClr val="776E64"/>
                </a:solidFill>
                <a:latin typeface="Arial" charset="0"/>
                <a:ea typeface="Arial" charset="0"/>
                <a:cs typeface="Arial" charset="0"/>
                <a:hlinkClick r:id="rId3"/>
              </a:rPr>
              <a:t>@CorporateAccountability.org</a:t>
            </a:r>
            <a:endParaRPr lang="en-US" sz="1400" b="0" i="0" dirty="0" smtClean="0">
              <a:solidFill>
                <a:srgbClr val="776E64"/>
              </a:solidFill>
              <a:latin typeface="Arial" charset="0"/>
              <a:ea typeface="Arial" charset="0"/>
              <a:cs typeface="Arial" charset="0"/>
            </a:endParaRPr>
          </a:p>
        </p:txBody>
      </p:sp>
      <p:sp>
        <p:nvSpPr>
          <p:cNvPr id="6" name="Text Placeholder 2"/>
          <p:cNvSpPr txBox="1">
            <a:spLocks/>
          </p:cNvSpPr>
          <p:nvPr/>
        </p:nvSpPr>
        <p:spPr>
          <a:xfrm>
            <a:off x="5111261" y="1261273"/>
            <a:ext cx="3235569" cy="1274404"/>
          </a:xfrm>
          <a:prstGeom prst="rect">
            <a:avLst/>
          </a:prstGeom>
        </p:spPr>
        <p:txBody>
          <a:bodyPr vert="horz"/>
          <a:lstStyle>
            <a:lvl1pPr marL="0" indent="0" algn="l" defTabSz="457200" rtl="0" eaLnBrk="1" latinLnBrk="0" hangingPunct="1">
              <a:spcBef>
                <a:spcPct val="20000"/>
              </a:spcBef>
              <a:buFont typeface="Arial"/>
              <a:buNone/>
              <a:defRPr sz="2400" b="0" i="0" kern="1200">
                <a:solidFill>
                  <a:schemeClr val="tx1">
                    <a:lumMod val="50000"/>
                    <a:lumOff val="50000"/>
                  </a:schemeClr>
                </a:solidFill>
                <a:latin typeface="Adagio_Sans"/>
                <a:ea typeface="+mn-ea"/>
                <a:cs typeface="Adagio_Sans"/>
              </a:defRPr>
            </a:lvl1pPr>
            <a:lvl2pPr marL="457200" indent="0" algn="l" defTabSz="457200" rtl="0" eaLnBrk="1" latinLnBrk="0" hangingPunct="1">
              <a:spcBef>
                <a:spcPct val="20000"/>
              </a:spcBef>
              <a:buFont typeface="Arial"/>
              <a:buNone/>
              <a:defRPr sz="2400" kern="1200">
                <a:solidFill>
                  <a:schemeClr val="tx1"/>
                </a:solidFill>
                <a:latin typeface="Adagio_Sans"/>
                <a:ea typeface="+mn-ea"/>
                <a:cs typeface="Adagio_Sans"/>
              </a:defRPr>
            </a:lvl2pPr>
            <a:lvl3pPr marL="914400" indent="0" algn="l" defTabSz="457200" rtl="0" eaLnBrk="1" latinLnBrk="0" hangingPunct="1">
              <a:spcBef>
                <a:spcPct val="20000"/>
              </a:spcBef>
              <a:buFont typeface="Arial"/>
              <a:buNone/>
              <a:defRPr sz="2400" kern="1200">
                <a:solidFill>
                  <a:schemeClr val="tx1"/>
                </a:solidFill>
                <a:latin typeface="Adagio_Sans"/>
                <a:ea typeface="+mn-ea"/>
                <a:cs typeface="Adagio_Sans"/>
              </a:defRPr>
            </a:lvl3pPr>
            <a:lvl4pPr marL="1371600" indent="0" algn="l" defTabSz="457200" rtl="0" eaLnBrk="1" latinLnBrk="0" hangingPunct="1">
              <a:spcBef>
                <a:spcPct val="20000"/>
              </a:spcBef>
              <a:buFont typeface="Arial"/>
              <a:buNone/>
              <a:defRPr sz="2400" kern="1200">
                <a:solidFill>
                  <a:schemeClr val="tx1"/>
                </a:solidFill>
                <a:latin typeface="Adagio_Sans"/>
                <a:ea typeface="+mn-ea"/>
                <a:cs typeface="Adagio_Sans"/>
              </a:defRPr>
            </a:lvl4pPr>
            <a:lvl5pPr marL="1828800" indent="0" algn="l" defTabSz="457200" rtl="0" eaLnBrk="1" latinLnBrk="0" hangingPunct="1">
              <a:spcBef>
                <a:spcPct val="20000"/>
              </a:spcBef>
              <a:buFont typeface="Arial"/>
              <a:buNone/>
              <a:defRPr sz="2400" kern="1200">
                <a:solidFill>
                  <a:schemeClr val="tx1"/>
                </a:solidFill>
                <a:latin typeface="Adagio_Sans"/>
                <a:ea typeface="+mn-ea"/>
                <a:cs typeface="Adagio_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pPr>
            <a:r>
              <a:rPr lang="en-US" sz="1400" b="1" dirty="0" err="1" smtClean="0">
                <a:solidFill>
                  <a:srgbClr val="776E64"/>
                </a:solidFill>
                <a:latin typeface="Arial" charset="0"/>
                <a:ea typeface="Arial" charset="0"/>
                <a:cs typeface="Arial" charset="0"/>
              </a:rPr>
              <a:t>Oficina</a:t>
            </a:r>
            <a:r>
              <a:rPr lang="en-US" sz="1400" b="1" dirty="0" smtClean="0">
                <a:solidFill>
                  <a:srgbClr val="776E64"/>
                </a:solidFill>
                <a:latin typeface="Arial" charset="0"/>
                <a:ea typeface="Arial" charset="0"/>
                <a:cs typeface="Arial" charset="0"/>
              </a:rPr>
              <a:t> Regional para </a:t>
            </a:r>
            <a:r>
              <a:rPr lang="en-US" sz="1400" b="1" dirty="0" err="1" smtClean="0">
                <a:solidFill>
                  <a:srgbClr val="776E64"/>
                </a:solidFill>
                <a:latin typeface="Arial" charset="0"/>
                <a:ea typeface="Arial" charset="0"/>
                <a:cs typeface="Arial" charset="0"/>
              </a:rPr>
              <a:t>América</a:t>
            </a:r>
            <a:r>
              <a:rPr lang="en-US" sz="1400" b="1" dirty="0" smtClean="0">
                <a:solidFill>
                  <a:srgbClr val="776E64"/>
                </a:solidFill>
                <a:latin typeface="Arial" charset="0"/>
                <a:ea typeface="Arial" charset="0"/>
                <a:cs typeface="Arial" charset="0"/>
              </a:rPr>
              <a:t> Latina</a:t>
            </a:r>
          </a:p>
          <a:p>
            <a:pPr>
              <a:spcBef>
                <a:spcPts val="800"/>
              </a:spcBef>
            </a:pPr>
            <a:r>
              <a:rPr lang="en-US" sz="1400" b="0" i="0" dirty="0" err="1" smtClean="0">
                <a:solidFill>
                  <a:srgbClr val="776E64"/>
                </a:solidFill>
                <a:latin typeface="Arial" charset="0"/>
                <a:ea typeface="Arial" charset="0"/>
                <a:cs typeface="Arial" charset="0"/>
              </a:rPr>
              <a:t>Cra</a:t>
            </a:r>
            <a:r>
              <a:rPr lang="en-US" sz="1400" b="0" i="0" dirty="0" smtClean="0">
                <a:solidFill>
                  <a:srgbClr val="776E64"/>
                </a:solidFill>
                <a:latin typeface="Arial" charset="0"/>
                <a:ea typeface="Arial" charset="0"/>
                <a:cs typeface="Arial" charset="0"/>
              </a:rPr>
              <a:t>. 11A 90-16 OFI 509</a:t>
            </a:r>
          </a:p>
          <a:p>
            <a:pPr>
              <a:spcBef>
                <a:spcPts val="800"/>
              </a:spcBef>
            </a:pPr>
            <a:r>
              <a:rPr lang="en-US" sz="1400" b="0" i="0" dirty="0" smtClean="0">
                <a:solidFill>
                  <a:srgbClr val="776E64"/>
                </a:solidFill>
                <a:latin typeface="Arial" charset="0"/>
                <a:ea typeface="Arial" charset="0"/>
                <a:cs typeface="Arial" charset="0"/>
              </a:rPr>
              <a:t>Bogotá, DC.</a:t>
            </a:r>
            <a:r>
              <a:rPr lang="en-US" sz="1400" dirty="0">
                <a:solidFill>
                  <a:srgbClr val="776E64"/>
                </a:solidFill>
                <a:latin typeface="Arial" charset="0"/>
                <a:ea typeface="Arial" charset="0"/>
                <a:cs typeface="Arial" charset="0"/>
              </a:rPr>
              <a:t> </a:t>
            </a:r>
            <a:r>
              <a:rPr lang="en-US" sz="1400" dirty="0" smtClean="0">
                <a:solidFill>
                  <a:srgbClr val="776E64"/>
                </a:solidFill>
                <a:latin typeface="Arial" charset="0"/>
                <a:ea typeface="Arial" charset="0"/>
                <a:cs typeface="Arial" charset="0"/>
              </a:rPr>
              <a:t>Colombia</a:t>
            </a:r>
          </a:p>
          <a:p>
            <a:pPr>
              <a:spcBef>
                <a:spcPts val="800"/>
              </a:spcBef>
            </a:pPr>
            <a:r>
              <a:rPr lang="en-US" sz="1400" b="1" i="0" dirty="0" smtClean="0">
                <a:solidFill>
                  <a:srgbClr val="776E64"/>
                </a:solidFill>
                <a:latin typeface="Arial" charset="0"/>
                <a:ea typeface="Arial" charset="0"/>
                <a:cs typeface="Arial" charset="0"/>
              </a:rPr>
              <a:t>CorporateAccountability.org</a:t>
            </a:r>
            <a:endParaRPr lang="en-US" sz="1400" b="1" i="0" dirty="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1896670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397" y="1149928"/>
            <a:ext cx="4342351" cy="21474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63" y="1192601"/>
            <a:ext cx="4037157" cy="3588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idx="4294967295"/>
          </p:nvPr>
        </p:nvSpPr>
        <p:spPr>
          <a:xfrm>
            <a:off x="249390" y="208718"/>
            <a:ext cx="7848600" cy="1404824"/>
          </a:xfrm>
          <a:prstGeom prst="rect">
            <a:avLst/>
          </a:prstGeom>
        </p:spPr>
        <p:txBody>
          <a:bodyPr/>
          <a:lstStyle/>
          <a:p>
            <a:pPr>
              <a:lnSpc>
                <a:spcPts val="4800"/>
              </a:lnSpc>
            </a:pPr>
            <a:r>
              <a:rPr lang="es-CO" sz="4000" b="1" dirty="0" smtClean="0">
                <a:solidFill>
                  <a:srgbClr val="FF9E1B"/>
                </a:solidFill>
                <a:latin typeface="Arial Black" charset="0"/>
                <a:ea typeface="Arial Black" charset="0"/>
                <a:cs typeface="Arial Black" charset="0"/>
              </a:rPr>
              <a:t>Corporate Accountability</a:t>
            </a:r>
            <a:endParaRPr lang="en-US" sz="4000" b="1" dirty="0">
              <a:solidFill>
                <a:srgbClr val="FF9E1B"/>
              </a:solidFill>
              <a:latin typeface="Arial Black" charset="0"/>
              <a:ea typeface="Arial Black" charset="0"/>
              <a:cs typeface="Arial Black" charset="0"/>
            </a:endParaRPr>
          </a:p>
        </p:txBody>
      </p:sp>
    </p:spTree>
    <p:extLst>
      <p:ext uri="{BB962C8B-B14F-4D97-AF65-F5344CB8AC3E}">
        <p14:creationId xmlns:p14="http://schemas.microsoft.com/office/powerpoint/2010/main" val="256869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8718"/>
            <a:ext cx="7848600" cy="1404824"/>
          </a:xfrm>
          <a:prstGeom prst="rect">
            <a:avLst/>
          </a:prstGeom>
        </p:spPr>
        <p:txBody>
          <a:bodyPr/>
          <a:lstStyle/>
          <a:p>
            <a:pPr>
              <a:lnSpc>
                <a:spcPts val="4800"/>
              </a:lnSpc>
            </a:pPr>
            <a:r>
              <a:rPr lang="es-CO" b="1" dirty="0" smtClean="0">
                <a:solidFill>
                  <a:srgbClr val="FF9E1B"/>
                </a:solidFill>
                <a:latin typeface="Arial Black" charset="0"/>
                <a:ea typeface="Arial Black" charset="0"/>
                <a:cs typeface="Arial Black" charset="0"/>
              </a:rPr>
              <a:t>Industria Tabacalera Transnacional</a:t>
            </a:r>
            <a:endParaRPr lang="en-US"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1271753"/>
            <a:ext cx="8747760" cy="3394472"/>
          </a:xfrm>
          <a:prstGeom prst="rect">
            <a:avLst/>
          </a:prstGeom>
        </p:spPr>
        <p:txBody>
          <a:bodyPr anchor="t">
            <a:normAutofit fontScale="92500" lnSpcReduction="10000"/>
          </a:bodyPr>
          <a:lstStyle/>
          <a:p>
            <a:pPr marL="0" indent="0">
              <a:buClr>
                <a:srgbClr val="FF9E1B"/>
              </a:buClr>
              <a:buNone/>
            </a:pPr>
            <a:endParaRPr lang="en-US" sz="24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n-US" sz="1800" b="1" dirty="0" err="1">
                <a:solidFill>
                  <a:srgbClr val="776E64"/>
                </a:solidFill>
                <a:latin typeface="Arial" charset="0"/>
                <a:ea typeface="Arial" charset="0"/>
                <a:cs typeface="Arial" charset="0"/>
              </a:rPr>
              <a:t>P</a:t>
            </a:r>
            <a:r>
              <a:rPr lang="en-US" sz="1800" b="1" dirty="0" err="1" smtClean="0">
                <a:solidFill>
                  <a:srgbClr val="776E64"/>
                </a:solidFill>
                <a:latin typeface="Arial" charset="0"/>
                <a:ea typeface="Arial" charset="0"/>
                <a:cs typeface="Arial" charset="0"/>
              </a:rPr>
              <a:t>ocas</a:t>
            </a:r>
            <a:r>
              <a:rPr lang="en-US" sz="1800" b="1" dirty="0" smtClean="0">
                <a:solidFill>
                  <a:srgbClr val="776E64"/>
                </a:solidFill>
                <a:latin typeface="Arial" charset="0"/>
                <a:ea typeface="Arial" charset="0"/>
                <a:cs typeface="Arial" charset="0"/>
              </a:rPr>
              <a:t> </a:t>
            </a:r>
            <a:r>
              <a:rPr lang="en-US" sz="1800" b="1" dirty="0" err="1" smtClean="0">
                <a:solidFill>
                  <a:srgbClr val="776E64"/>
                </a:solidFill>
                <a:latin typeface="Arial" charset="0"/>
                <a:ea typeface="Arial" charset="0"/>
                <a:cs typeface="Arial" charset="0"/>
              </a:rPr>
              <a:t>corporaciones</a:t>
            </a:r>
            <a:r>
              <a:rPr lang="en-US" sz="1800" b="1" dirty="0" smtClean="0">
                <a:solidFill>
                  <a:srgbClr val="776E64"/>
                </a:solidFill>
                <a:latin typeface="Arial" charset="0"/>
                <a:ea typeface="Arial" charset="0"/>
                <a:cs typeface="Arial" charset="0"/>
              </a:rPr>
              <a:t> </a:t>
            </a:r>
            <a:r>
              <a:rPr lang="en-US" sz="1800" b="1" dirty="0" err="1" smtClean="0">
                <a:solidFill>
                  <a:srgbClr val="776E64"/>
                </a:solidFill>
                <a:latin typeface="Arial" charset="0"/>
                <a:ea typeface="Arial" charset="0"/>
                <a:cs typeface="Arial" charset="0"/>
              </a:rPr>
              <a:t>dominan</a:t>
            </a:r>
            <a:r>
              <a:rPr lang="en-US" sz="1800" b="1" dirty="0" smtClean="0">
                <a:solidFill>
                  <a:srgbClr val="776E64"/>
                </a:solidFill>
                <a:latin typeface="Arial" charset="0"/>
                <a:ea typeface="Arial" charset="0"/>
                <a:cs typeface="Arial" charset="0"/>
              </a:rPr>
              <a:t> el </a:t>
            </a:r>
            <a:r>
              <a:rPr lang="en-US" sz="1800" b="1" dirty="0" err="1" smtClean="0">
                <a:solidFill>
                  <a:srgbClr val="776E64"/>
                </a:solidFill>
                <a:latin typeface="Arial" charset="0"/>
                <a:ea typeface="Arial" charset="0"/>
                <a:cs typeface="Arial" charset="0"/>
              </a:rPr>
              <a:t>comercio</a:t>
            </a:r>
            <a:r>
              <a:rPr lang="en-US" sz="1800" b="1" dirty="0" smtClean="0">
                <a:solidFill>
                  <a:srgbClr val="776E64"/>
                </a:solidFill>
                <a:latin typeface="Arial" charset="0"/>
                <a:ea typeface="Arial" charset="0"/>
                <a:cs typeface="Arial" charset="0"/>
              </a:rPr>
              <a:t> global</a:t>
            </a:r>
            <a:endParaRPr lang="en-US" sz="1800" dirty="0" smtClean="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n-US" sz="1800" b="1" dirty="0" smtClean="0">
                <a:solidFill>
                  <a:srgbClr val="776E64"/>
                </a:solidFill>
                <a:latin typeface="Arial" charset="0"/>
                <a:ea typeface="Arial" charset="0"/>
                <a:cs typeface="Arial" charset="0"/>
              </a:rPr>
              <a:t>El </a:t>
            </a:r>
            <a:r>
              <a:rPr lang="en-US" sz="1800" b="1" dirty="0" err="1" smtClean="0">
                <a:solidFill>
                  <a:srgbClr val="776E64"/>
                </a:solidFill>
                <a:latin typeface="Arial" charset="0"/>
                <a:ea typeface="Arial" charset="0"/>
                <a:cs typeface="Arial" charset="0"/>
              </a:rPr>
              <a:t>negocio</a:t>
            </a:r>
            <a:r>
              <a:rPr lang="en-US" sz="1800" b="1" dirty="0" smtClean="0">
                <a:solidFill>
                  <a:srgbClr val="776E64"/>
                </a:solidFill>
                <a:latin typeface="Arial" charset="0"/>
                <a:ea typeface="Arial" charset="0"/>
                <a:cs typeface="Arial" charset="0"/>
              </a:rPr>
              <a:t> de la </a:t>
            </a:r>
            <a:r>
              <a:rPr lang="en-US" sz="1800" b="1" dirty="0" err="1" smtClean="0">
                <a:solidFill>
                  <a:srgbClr val="776E64"/>
                </a:solidFill>
                <a:latin typeface="Arial" charset="0"/>
                <a:ea typeface="Arial" charset="0"/>
                <a:cs typeface="Arial" charset="0"/>
              </a:rPr>
              <a:t>nicotina</a:t>
            </a:r>
            <a:r>
              <a:rPr lang="en-US" sz="1800" b="1" dirty="0" smtClean="0">
                <a:solidFill>
                  <a:srgbClr val="776E64"/>
                </a:solidFill>
                <a:latin typeface="Arial" charset="0"/>
                <a:ea typeface="Arial" charset="0"/>
                <a:cs typeface="Arial" charset="0"/>
              </a:rPr>
              <a:t> </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El </a:t>
            </a:r>
            <a:r>
              <a:rPr lang="es-CO" sz="1800" b="1" dirty="0">
                <a:solidFill>
                  <a:srgbClr val="776E64"/>
                </a:solidFill>
                <a:latin typeface="Arial" charset="0"/>
                <a:ea typeface="Arial" charset="0"/>
                <a:cs typeface="Arial" charset="0"/>
              </a:rPr>
              <a:t>cigarrillo es el principal y más usado método de </a:t>
            </a:r>
            <a:r>
              <a:rPr lang="es-CO" sz="1800" b="1" dirty="0" smtClean="0">
                <a:solidFill>
                  <a:srgbClr val="776E64"/>
                </a:solidFill>
                <a:latin typeface="Arial" charset="0"/>
                <a:ea typeface="Arial" charset="0"/>
                <a:cs typeface="Arial" charset="0"/>
              </a:rPr>
              <a:t>administración</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Poder económico y político</a:t>
            </a:r>
          </a:p>
          <a:p>
            <a:pPr marL="969264" lvl="1" indent="-514350" fontAlgn="base">
              <a:spcBef>
                <a:spcPts val="900"/>
              </a:spcBef>
              <a:buClr>
                <a:srgbClr val="FF9E1B"/>
              </a:buClr>
              <a:buSzPct val="100000"/>
              <a:buFont typeface="+mj-lt"/>
              <a:buAutoNum type="arabicPeriod"/>
            </a:pPr>
            <a:r>
              <a:rPr lang="es-CO" sz="1800" b="1" dirty="0">
                <a:solidFill>
                  <a:srgbClr val="776E64"/>
                </a:solidFill>
                <a:latin typeface="Arial" charset="0"/>
                <a:ea typeface="Arial" charset="0"/>
                <a:cs typeface="Arial" charset="0"/>
              </a:rPr>
              <a:t>Antecedentes </a:t>
            </a:r>
            <a:endParaRPr lang="es-CO" sz="1800" b="1" dirty="0" smtClean="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endParaRPr lang="es-CO" sz="1800" b="1" dirty="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r>
              <a:rPr lang="es-CO" sz="1800" b="1" dirty="0" smtClean="0">
                <a:solidFill>
                  <a:srgbClr val="776E64"/>
                </a:solidFill>
                <a:latin typeface="Arial" charset="0"/>
                <a:ea typeface="Arial" charset="0"/>
                <a:cs typeface="Arial" charset="0"/>
              </a:rPr>
              <a:t>La </a:t>
            </a:r>
            <a:r>
              <a:rPr lang="es-CO" sz="1800" b="1" dirty="0">
                <a:solidFill>
                  <a:srgbClr val="776E64"/>
                </a:solidFill>
                <a:latin typeface="Arial" charset="0"/>
                <a:ea typeface="Arial" charset="0"/>
                <a:cs typeface="Arial" charset="0"/>
              </a:rPr>
              <a:t>industria tabacalera concurre a los medios refinando sus métodos de manipulación para vender una imagen en favor de la salud pública y del bienestar social</a:t>
            </a:r>
            <a:endParaRPr lang="en-US" sz="1400" dirty="0" smtClean="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endParaRPr lang="en-US" sz="1800" dirty="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107320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4127" y="180990"/>
            <a:ext cx="7848600" cy="1404824"/>
          </a:xfrm>
          <a:prstGeom prst="rect">
            <a:avLst/>
          </a:prstGeom>
        </p:spPr>
        <p:txBody>
          <a:bodyPr/>
          <a:lstStyle/>
          <a:p>
            <a:pPr>
              <a:lnSpc>
                <a:spcPts val="4800"/>
              </a:lnSpc>
            </a:pPr>
            <a:r>
              <a:rPr lang="es-CO" sz="4000" b="1" dirty="0" smtClean="0">
                <a:solidFill>
                  <a:srgbClr val="FF9E1B"/>
                </a:solidFill>
                <a:latin typeface="Arial Black" charset="0"/>
                <a:ea typeface="Arial Black" charset="0"/>
                <a:cs typeface="Arial Black" charset="0"/>
              </a:rPr>
              <a:t>El CMCT OMS.</a:t>
            </a:r>
            <a:endParaRPr lang="en-US" sz="4000" b="1" dirty="0">
              <a:solidFill>
                <a:srgbClr val="FF9E1B"/>
              </a:solidFill>
              <a:latin typeface="Arial Black" charset="0"/>
              <a:ea typeface="Arial Black" charset="0"/>
              <a:cs typeface="Arial Black"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24" y="950331"/>
            <a:ext cx="7842972" cy="33952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009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8718"/>
            <a:ext cx="7848600" cy="1404824"/>
          </a:xfrm>
          <a:prstGeom prst="rect">
            <a:avLst/>
          </a:prstGeom>
        </p:spPr>
        <p:txBody>
          <a:bodyPr/>
          <a:lstStyle/>
          <a:p>
            <a:pPr>
              <a:lnSpc>
                <a:spcPts val="4800"/>
              </a:lnSpc>
            </a:pPr>
            <a:r>
              <a:rPr lang="es-CO" sz="3600" b="1" dirty="0">
                <a:solidFill>
                  <a:srgbClr val="FF9E1B"/>
                </a:solidFill>
                <a:latin typeface="Arial Black" charset="0"/>
                <a:ea typeface="Arial Black" charset="0"/>
                <a:cs typeface="Arial Black" charset="0"/>
              </a:rPr>
              <a:t>Estrategias de Manipulación</a:t>
            </a:r>
            <a:endParaRPr lang="en-US" sz="3600"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966965"/>
            <a:ext cx="8747760" cy="3394472"/>
          </a:xfrm>
          <a:prstGeom prst="rect">
            <a:avLst/>
          </a:prstGeom>
        </p:spPr>
        <p:txBody>
          <a:bodyPr anchor="t">
            <a:normAutofit/>
          </a:bodyPr>
          <a:lstStyle/>
          <a:p>
            <a:pPr marL="454914" lvl="1" indent="0" fontAlgn="base">
              <a:spcBef>
                <a:spcPts val="900"/>
              </a:spcBef>
              <a:buClr>
                <a:srgbClr val="FF9E1B"/>
              </a:buClr>
              <a:buSzPct val="100000"/>
              <a:buNone/>
            </a:pPr>
            <a:endParaRPr lang="en-US" sz="2400" dirty="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r>
              <a:rPr lang="fr-FR" sz="1800" dirty="0" err="1" smtClean="0">
                <a:solidFill>
                  <a:srgbClr val="776E64"/>
                </a:solidFill>
                <a:latin typeface="Arial" charset="0"/>
                <a:ea typeface="Arial" charset="0"/>
                <a:cs typeface="Arial" charset="0"/>
              </a:rPr>
              <a:t>Adaptado</a:t>
            </a:r>
            <a:r>
              <a:rPr lang="fr-FR" sz="1800" dirty="0" smtClean="0">
                <a:solidFill>
                  <a:srgbClr val="776E64"/>
                </a:solidFill>
                <a:latin typeface="Arial" charset="0"/>
                <a:ea typeface="Arial" charset="0"/>
                <a:cs typeface="Arial" charset="0"/>
              </a:rPr>
              <a:t> de:</a:t>
            </a:r>
            <a:br>
              <a:rPr lang="fr-FR" sz="1800" dirty="0" smtClean="0">
                <a:solidFill>
                  <a:srgbClr val="776E64"/>
                </a:solidFill>
                <a:latin typeface="Arial" charset="0"/>
                <a:ea typeface="Arial" charset="0"/>
                <a:cs typeface="Arial" charset="0"/>
              </a:rPr>
            </a:br>
            <a:endParaRPr lang="fr-FR" sz="1800" dirty="0" smtClean="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r>
              <a:rPr lang="fr-FR" sz="1800" dirty="0" smtClean="0">
                <a:solidFill>
                  <a:srgbClr val="776E64"/>
                </a:solidFill>
                <a:latin typeface="Arial" charset="0"/>
                <a:ea typeface="Arial" charset="0"/>
                <a:cs typeface="Arial" charset="0"/>
              </a:rPr>
              <a:t>Stratégies </a:t>
            </a:r>
            <a:r>
              <a:rPr lang="fr-FR" sz="1800" dirty="0">
                <a:solidFill>
                  <a:srgbClr val="776E64"/>
                </a:solidFill>
                <a:latin typeface="Arial" charset="0"/>
                <a:ea typeface="Arial" charset="0"/>
                <a:cs typeface="Arial" charset="0"/>
              </a:rPr>
              <a:t>de manipulation</a:t>
            </a:r>
          </a:p>
          <a:p>
            <a:pPr marL="454914" lvl="1" indent="0" fontAlgn="base">
              <a:spcBef>
                <a:spcPts val="900"/>
              </a:spcBef>
              <a:buClr>
                <a:srgbClr val="FF9E1B"/>
              </a:buClr>
              <a:buSzPct val="100000"/>
              <a:buNone/>
            </a:pPr>
            <a:r>
              <a:rPr lang="fr-FR" sz="1800" dirty="0">
                <a:solidFill>
                  <a:srgbClr val="776E64"/>
                </a:solidFill>
                <a:latin typeface="Arial" charset="0"/>
                <a:ea typeface="Arial" charset="0"/>
                <a:cs typeface="Arial" charset="0"/>
              </a:rPr>
              <a:t>Les stratégies et les techniques des Maitres du Monde pour la manipulation de l'opinion publique et de la société</a:t>
            </a:r>
            <a:r>
              <a:rPr lang="fr-FR" sz="1800" dirty="0" smtClean="0">
                <a:solidFill>
                  <a:srgbClr val="776E64"/>
                </a:solidFill>
                <a:latin typeface="Arial" charset="0"/>
                <a:ea typeface="Arial" charset="0"/>
                <a:cs typeface="Arial" charset="0"/>
              </a:rPr>
              <a:t>...</a:t>
            </a:r>
          </a:p>
          <a:p>
            <a:pPr marL="454914" lvl="1" indent="0" fontAlgn="base">
              <a:spcBef>
                <a:spcPts val="900"/>
              </a:spcBef>
              <a:buClr>
                <a:srgbClr val="FF9E1B"/>
              </a:buClr>
              <a:buSzPct val="100000"/>
              <a:buNone/>
            </a:pPr>
            <a:endParaRPr lang="es-CO" sz="1800" dirty="0" smtClean="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r>
              <a:rPr lang="es-CO" sz="1800" dirty="0" smtClean="0">
                <a:solidFill>
                  <a:srgbClr val="776E64"/>
                </a:solidFill>
                <a:latin typeface="Arial" charset="0"/>
                <a:ea typeface="Arial" charset="0"/>
                <a:cs typeface="Arial" charset="0"/>
              </a:rPr>
              <a:t>Publicado </a:t>
            </a:r>
            <a:r>
              <a:rPr lang="es-CO" sz="1800" dirty="0">
                <a:solidFill>
                  <a:srgbClr val="776E64"/>
                </a:solidFill>
                <a:latin typeface="Arial" charset="0"/>
                <a:ea typeface="Arial" charset="0"/>
                <a:cs typeface="Arial" charset="0"/>
              </a:rPr>
              <a:t>en 2002 por </a:t>
            </a:r>
            <a:r>
              <a:rPr lang="es-CO" sz="1800" dirty="0" err="1">
                <a:solidFill>
                  <a:srgbClr val="776E64"/>
                </a:solidFill>
                <a:latin typeface="Arial" charset="0"/>
                <a:ea typeface="Arial" charset="0"/>
                <a:cs typeface="Arial" charset="0"/>
              </a:rPr>
              <a:t>Sylvain</a:t>
            </a:r>
            <a:r>
              <a:rPr lang="es-CO" sz="1800" dirty="0">
                <a:solidFill>
                  <a:srgbClr val="776E64"/>
                </a:solidFill>
                <a:latin typeface="Arial" charset="0"/>
                <a:ea typeface="Arial" charset="0"/>
                <a:cs typeface="Arial" charset="0"/>
              </a:rPr>
              <a:t> </a:t>
            </a:r>
            <a:r>
              <a:rPr lang="es-CO" sz="1800" dirty="0" err="1">
                <a:solidFill>
                  <a:srgbClr val="776E64"/>
                </a:solidFill>
                <a:latin typeface="Arial" charset="0"/>
                <a:ea typeface="Arial" charset="0"/>
                <a:cs typeface="Arial" charset="0"/>
              </a:rPr>
              <a:t>Timsit</a:t>
            </a:r>
            <a:r>
              <a:rPr lang="es-CO" sz="1800" dirty="0">
                <a:solidFill>
                  <a:srgbClr val="776E64"/>
                </a:solidFill>
                <a:latin typeface="Arial" charset="0"/>
                <a:ea typeface="Arial" charset="0"/>
                <a:cs typeface="Arial" charset="0"/>
              </a:rPr>
              <a:t> bajo el título “</a:t>
            </a:r>
            <a:r>
              <a:rPr lang="es-CO" sz="1800" dirty="0" err="1">
                <a:solidFill>
                  <a:srgbClr val="776E64"/>
                </a:solidFill>
                <a:latin typeface="Arial" charset="0"/>
                <a:ea typeface="Arial" charset="0"/>
                <a:cs typeface="Arial" charset="0"/>
              </a:rPr>
              <a:t>Stratégies</a:t>
            </a:r>
            <a:r>
              <a:rPr lang="es-CO" sz="1800" dirty="0">
                <a:solidFill>
                  <a:srgbClr val="776E64"/>
                </a:solidFill>
                <a:latin typeface="Arial" charset="0"/>
                <a:ea typeface="Arial" charset="0"/>
                <a:cs typeface="Arial" charset="0"/>
              </a:rPr>
              <a:t> de </a:t>
            </a:r>
            <a:r>
              <a:rPr lang="es-CO" sz="1800" dirty="0" err="1">
                <a:solidFill>
                  <a:srgbClr val="776E64"/>
                </a:solidFill>
                <a:latin typeface="Arial" charset="0"/>
                <a:ea typeface="Arial" charset="0"/>
                <a:cs typeface="Arial" charset="0"/>
              </a:rPr>
              <a:t>manipulation</a:t>
            </a:r>
            <a:r>
              <a:rPr lang="es-CO" sz="1800" dirty="0" smtClean="0">
                <a:solidFill>
                  <a:srgbClr val="776E64"/>
                </a:solidFill>
                <a:latin typeface="Arial" charset="0"/>
                <a:ea typeface="Arial" charset="0"/>
                <a:cs typeface="Arial" charset="0"/>
              </a:rPr>
              <a:t>.”</a:t>
            </a:r>
          </a:p>
          <a:p>
            <a:pPr marL="454914" lvl="1" indent="0" fontAlgn="base">
              <a:spcBef>
                <a:spcPts val="900"/>
              </a:spcBef>
              <a:buClr>
                <a:srgbClr val="FF9E1B"/>
              </a:buClr>
              <a:buSzPct val="100000"/>
              <a:buNone/>
            </a:pPr>
            <a:r>
              <a:rPr lang="es-CO" sz="1800" dirty="0" smtClean="0">
                <a:solidFill>
                  <a:srgbClr val="776E64"/>
                </a:solidFill>
                <a:latin typeface="Arial" charset="0"/>
                <a:ea typeface="Arial" charset="0"/>
                <a:cs typeface="Arial" charset="0"/>
              </a:rPr>
              <a:t>Disponible en: </a:t>
            </a:r>
            <a:r>
              <a:rPr lang="en-US" sz="1800" dirty="0">
                <a:hlinkClick r:id="rId3"/>
              </a:rPr>
              <a:t>http://www.syti.net/Manipulations.html</a:t>
            </a:r>
            <a:endParaRPr lang="es-CO" sz="1800" dirty="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endParaRPr lang="en-US" sz="1800" dirty="0" smtClean="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172338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57201" y="460523"/>
            <a:ext cx="8046720" cy="2030282"/>
          </a:xfrm>
          <a:prstGeom prst="rect">
            <a:avLst/>
          </a:prstGeom>
        </p:spPr>
        <p:txBody>
          <a:bodyPr/>
          <a:lstStyle/>
          <a:p>
            <a:r>
              <a:rPr lang="es-CO" sz="4800" b="1" dirty="0">
                <a:solidFill>
                  <a:srgbClr val="FFFFFF"/>
                </a:solidFill>
                <a:latin typeface="Arial Black" charset="0"/>
                <a:ea typeface="Arial Black" charset="0"/>
                <a:cs typeface="Arial Black" charset="0"/>
              </a:rPr>
              <a:t>Estrategia 1- </a:t>
            </a:r>
            <a:r>
              <a:rPr lang="es-CO" sz="4800" b="1" dirty="0" smtClean="0">
                <a:solidFill>
                  <a:srgbClr val="FFFFFF"/>
                </a:solidFill>
                <a:latin typeface="Arial Black" charset="0"/>
                <a:ea typeface="Arial Black" charset="0"/>
                <a:cs typeface="Arial Black" charset="0"/>
              </a:rPr>
              <a:t>Distraer: </a:t>
            </a:r>
            <a:br>
              <a:rPr lang="es-CO" sz="4800" b="1" dirty="0" smtClean="0">
                <a:solidFill>
                  <a:srgbClr val="FFFFFF"/>
                </a:solidFill>
                <a:latin typeface="Arial Black" charset="0"/>
                <a:ea typeface="Arial Black" charset="0"/>
                <a:cs typeface="Arial Black" charset="0"/>
              </a:rPr>
            </a:br>
            <a:r>
              <a:rPr lang="es-CO" sz="4800" b="1" dirty="0" smtClean="0">
                <a:solidFill>
                  <a:srgbClr val="FFFFFF"/>
                </a:solidFill>
                <a:latin typeface="Arial Black" charset="0"/>
                <a:ea typeface="Arial Black" charset="0"/>
                <a:cs typeface="Arial Black" charset="0"/>
              </a:rPr>
              <a:t/>
            </a:r>
            <a:br>
              <a:rPr lang="es-CO" sz="4800" b="1" dirty="0" smtClean="0">
                <a:solidFill>
                  <a:srgbClr val="FFFFFF"/>
                </a:solidFill>
                <a:latin typeface="Arial Black" charset="0"/>
                <a:ea typeface="Arial Black" charset="0"/>
                <a:cs typeface="Arial Black" charset="0"/>
              </a:rPr>
            </a:br>
            <a:r>
              <a:rPr lang="es-CO" sz="4800" b="1" i="1" dirty="0" smtClean="0">
                <a:solidFill>
                  <a:srgbClr val="FFFFFF"/>
                </a:solidFill>
                <a:latin typeface="Arial Black" charset="0"/>
                <a:ea typeface="Arial Black" charset="0"/>
                <a:cs typeface="Arial Black" charset="0"/>
              </a:rPr>
              <a:t>“Un </a:t>
            </a:r>
            <a:r>
              <a:rPr lang="es-CO" sz="4800" b="1" i="1" dirty="0">
                <a:solidFill>
                  <a:srgbClr val="FFFFFF"/>
                </a:solidFill>
                <a:latin typeface="Arial Black" charset="0"/>
                <a:ea typeface="Arial Black" charset="0"/>
                <a:cs typeface="Arial Black" charset="0"/>
              </a:rPr>
              <a:t>mundo sin </a:t>
            </a:r>
            <a:r>
              <a:rPr lang="es-CO" sz="4800" b="1" i="1" dirty="0" smtClean="0">
                <a:solidFill>
                  <a:srgbClr val="FFFFFF"/>
                </a:solidFill>
                <a:latin typeface="Arial Black" charset="0"/>
                <a:ea typeface="Arial Black" charset="0"/>
                <a:cs typeface="Arial Black" charset="0"/>
              </a:rPr>
              <a:t>humo”.</a:t>
            </a:r>
            <a:endParaRPr lang="es-CO" sz="4800" b="1" i="1" dirty="0">
              <a:solidFill>
                <a:srgbClr val="FFFFFF"/>
              </a:solidFill>
              <a:latin typeface="Arial Black" charset="0"/>
              <a:ea typeface="Arial Black" charset="0"/>
              <a:cs typeface="Arial Black" charset="0"/>
            </a:endParaRPr>
          </a:p>
        </p:txBody>
      </p:sp>
    </p:spTree>
    <p:extLst>
      <p:ext uri="{BB962C8B-B14F-4D97-AF65-F5344CB8AC3E}">
        <p14:creationId xmlns:p14="http://schemas.microsoft.com/office/powerpoint/2010/main" val="2210450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8718"/>
            <a:ext cx="7848600" cy="1404824"/>
          </a:xfrm>
          <a:prstGeom prst="rect">
            <a:avLst/>
          </a:prstGeom>
        </p:spPr>
        <p:txBody>
          <a:bodyPr/>
          <a:lstStyle/>
          <a:p>
            <a:pPr>
              <a:lnSpc>
                <a:spcPts val="4800"/>
              </a:lnSpc>
            </a:pPr>
            <a:r>
              <a:rPr lang="es-CO" b="1" dirty="0" smtClean="0">
                <a:solidFill>
                  <a:srgbClr val="FF9E1B"/>
                </a:solidFill>
                <a:latin typeface="Arial Black" charset="0"/>
                <a:ea typeface="Arial Black" charset="0"/>
                <a:cs typeface="Arial Black" charset="0"/>
              </a:rPr>
              <a:t>Un mundo sin humo</a:t>
            </a:r>
            <a:endParaRPr lang="en-US" b="1" dirty="0">
              <a:solidFill>
                <a:srgbClr val="FF9E1B"/>
              </a:solidFill>
              <a:latin typeface="Arial Black" charset="0"/>
              <a:ea typeface="Arial Black" charset="0"/>
              <a:cs typeface="Arial Black" charset="0"/>
            </a:endParaRPr>
          </a:p>
        </p:txBody>
      </p:sp>
      <p:sp>
        <p:nvSpPr>
          <p:cNvPr id="3" name="Content Placeholder 2"/>
          <p:cNvSpPr>
            <a:spLocks noGrp="1"/>
          </p:cNvSpPr>
          <p:nvPr>
            <p:ph idx="4294967295"/>
          </p:nvPr>
        </p:nvSpPr>
        <p:spPr>
          <a:xfrm>
            <a:off x="0" y="1271753"/>
            <a:ext cx="8747760" cy="3394472"/>
          </a:xfrm>
          <a:prstGeom prst="rect">
            <a:avLst/>
          </a:prstGeom>
        </p:spPr>
        <p:txBody>
          <a:bodyPr anchor="t">
            <a:normAutofit/>
          </a:bodyPr>
          <a:lstStyle/>
          <a:p>
            <a:pPr marL="0" indent="0">
              <a:buClr>
                <a:srgbClr val="FF9E1B"/>
              </a:buClr>
              <a:buNone/>
            </a:pPr>
            <a:endParaRPr lang="en-US" sz="2400" dirty="0">
              <a:solidFill>
                <a:srgbClr val="776E64"/>
              </a:solidFill>
              <a:latin typeface="Arial" charset="0"/>
              <a:ea typeface="Arial" charset="0"/>
              <a:cs typeface="Arial" charset="0"/>
            </a:endParaRP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Toma distancia del CMCT y su implementación.</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Ofrece soluciones alternativas alejadas de la realidad</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Es una promesa a futuro</a:t>
            </a:r>
          </a:p>
          <a:p>
            <a:pPr marL="969264" lvl="1" indent="-514350" fontAlgn="base">
              <a:spcBef>
                <a:spcPts val="900"/>
              </a:spcBef>
              <a:buClr>
                <a:srgbClr val="FF9E1B"/>
              </a:buClr>
              <a:buSzPct val="100000"/>
              <a:buFont typeface="+mj-lt"/>
              <a:buAutoNum type="arabicPeriod"/>
            </a:pPr>
            <a:r>
              <a:rPr lang="es-CO" sz="1800" b="1" dirty="0" smtClean="0">
                <a:solidFill>
                  <a:srgbClr val="776E64"/>
                </a:solidFill>
                <a:latin typeface="Arial" charset="0"/>
                <a:ea typeface="Arial" charset="0"/>
                <a:cs typeface="Arial" charset="0"/>
              </a:rPr>
              <a:t>Se promociona un supuesto riesgo reducido</a:t>
            </a:r>
          </a:p>
          <a:p>
            <a:pPr marL="969264" lvl="1" indent="-514350" fontAlgn="base">
              <a:spcBef>
                <a:spcPts val="900"/>
              </a:spcBef>
              <a:buClr>
                <a:srgbClr val="FF9E1B"/>
              </a:buClr>
              <a:buSzPct val="100000"/>
              <a:buFont typeface="+mj-lt"/>
              <a:buAutoNum type="arabicPeriod"/>
            </a:pPr>
            <a:endParaRPr lang="es-CO" sz="1800" b="1" dirty="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r>
              <a:rPr lang="es-CO" sz="1800" dirty="0" smtClean="0">
                <a:solidFill>
                  <a:srgbClr val="776E64"/>
                </a:solidFill>
                <a:latin typeface="Arial" charset="0"/>
                <a:ea typeface="Arial" charset="0"/>
                <a:cs typeface="Arial" charset="0"/>
              </a:rPr>
              <a:t>Esta estrategia busca distraer a las autoridades, decisores políticos, academia, sociedad civil, medios y otros actores de la implementación de las medidas basadas en la evidencia.</a:t>
            </a:r>
            <a:endParaRPr lang="es-CO" sz="1800" dirty="0">
              <a:solidFill>
                <a:srgbClr val="776E64"/>
              </a:solidFill>
              <a:latin typeface="Arial" charset="0"/>
              <a:ea typeface="Arial" charset="0"/>
              <a:cs typeface="Arial" charset="0"/>
            </a:endParaRPr>
          </a:p>
          <a:p>
            <a:pPr marL="454914" lvl="1" indent="0" fontAlgn="base">
              <a:spcBef>
                <a:spcPts val="900"/>
              </a:spcBef>
              <a:buClr>
                <a:srgbClr val="FF9E1B"/>
              </a:buClr>
              <a:buSzPct val="100000"/>
              <a:buNone/>
            </a:pPr>
            <a:endParaRPr lang="es-CO" sz="1800" b="1" dirty="0" smtClean="0">
              <a:solidFill>
                <a:srgbClr val="776E64"/>
              </a:solidFill>
              <a:latin typeface="Arial" charset="0"/>
              <a:ea typeface="Arial" charset="0"/>
              <a:cs typeface="Arial" charset="0"/>
            </a:endParaRPr>
          </a:p>
        </p:txBody>
      </p:sp>
    </p:spTree>
    <p:extLst>
      <p:ext uri="{BB962C8B-B14F-4D97-AF65-F5344CB8AC3E}">
        <p14:creationId xmlns:p14="http://schemas.microsoft.com/office/powerpoint/2010/main" val="3746053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08710" y="301195"/>
            <a:ext cx="8046720" cy="2030282"/>
          </a:xfrm>
          <a:prstGeom prst="rect">
            <a:avLst/>
          </a:prstGeom>
        </p:spPr>
        <p:txBody>
          <a:bodyPr/>
          <a:lstStyle/>
          <a:p>
            <a:r>
              <a:rPr lang="es-CO" sz="4800" b="1" dirty="0">
                <a:solidFill>
                  <a:srgbClr val="FFFFFF"/>
                </a:solidFill>
                <a:latin typeface="Arial Black" charset="0"/>
                <a:ea typeface="Arial Black" charset="0"/>
                <a:cs typeface="Arial Black" charset="0"/>
              </a:rPr>
              <a:t>Estrategia 2- Crear problemas y después ofrecer </a:t>
            </a:r>
            <a:r>
              <a:rPr lang="es-CO" sz="4800" b="1" dirty="0" smtClean="0">
                <a:solidFill>
                  <a:srgbClr val="FFFFFF"/>
                </a:solidFill>
                <a:latin typeface="Arial Black" charset="0"/>
                <a:ea typeface="Arial Black" charset="0"/>
                <a:cs typeface="Arial Black" charset="0"/>
              </a:rPr>
              <a:t>soluciones: </a:t>
            </a:r>
            <a:br>
              <a:rPr lang="es-CO" sz="4800" b="1" dirty="0" smtClean="0">
                <a:solidFill>
                  <a:srgbClr val="FFFFFF"/>
                </a:solidFill>
                <a:latin typeface="Arial Black" charset="0"/>
                <a:ea typeface="Arial Black" charset="0"/>
                <a:cs typeface="Arial Black" charset="0"/>
              </a:rPr>
            </a:br>
            <a:r>
              <a:rPr lang="es-CO" sz="4800" b="1" dirty="0" smtClean="0">
                <a:solidFill>
                  <a:srgbClr val="FFFFFF"/>
                </a:solidFill>
                <a:latin typeface="Arial Black" charset="0"/>
                <a:ea typeface="Arial Black" charset="0"/>
                <a:cs typeface="Arial Black" charset="0"/>
              </a:rPr>
              <a:t/>
            </a:r>
            <a:br>
              <a:rPr lang="es-CO" sz="4800" b="1" dirty="0" smtClean="0">
                <a:solidFill>
                  <a:srgbClr val="FFFFFF"/>
                </a:solidFill>
                <a:latin typeface="Arial Black" charset="0"/>
                <a:ea typeface="Arial Black" charset="0"/>
                <a:cs typeface="Arial Black" charset="0"/>
              </a:rPr>
            </a:br>
            <a:r>
              <a:rPr lang="es-CO" sz="3200" b="1" i="1" dirty="0">
                <a:solidFill>
                  <a:srgbClr val="FFFFFF"/>
                </a:solidFill>
                <a:latin typeface="Arial Black" charset="0"/>
                <a:ea typeface="Arial Black" charset="0"/>
                <a:cs typeface="Arial Black" charset="0"/>
              </a:rPr>
              <a:t>“Productos de nueva generación”.</a:t>
            </a:r>
          </a:p>
        </p:txBody>
      </p:sp>
    </p:spTree>
    <p:extLst>
      <p:ext uri="{BB962C8B-B14F-4D97-AF65-F5344CB8AC3E}">
        <p14:creationId xmlns:p14="http://schemas.microsoft.com/office/powerpoint/2010/main" val="1049467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CA_Templates">
  <a:themeElements>
    <a:clrScheme name="CA color theme">
      <a:dk1>
        <a:srgbClr val="786E62"/>
      </a:dk1>
      <a:lt1>
        <a:srgbClr val="FFFFFF"/>
      </a:lt1>
      <a:dk2>
        <a:srgbClr val="000000"/>
      </a:dk2>
      <a:lt2>
        <a:srgbClr val="B2A89E"/>
      </a:lt2>
      <a:accent1>
        <a:srgbClr val="FF9D1A"/>
      </a:accent1>
      <a:accent2>
        <a:srgbClr val="786E62"/>
      </a:accent2>
      <a:accent3>
        <a:srgbClr val="B6DD78"/>
      </a:accent3>
      <a:accent4>
        <a:srgbClr val="63CCC8"/>
      </a:accent4>
      <a:accent5>
        <a:srgbClr val="868BB3"/>
      </a:accent5>
      <a:accent6>
        <a:srgbClr val="B2A89E"/>
      </a:accent6>
      <a:hlink>
        <a:srgbClr val="FF9D1A"/>
      </a:hlink>
      <a:folHlink>
        <a:srgbClr val="868BB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CA_ppt_Template_museo" id="{F2930AC2-FDE6-CF44-9210-216574DC65E9}" vid="{5F7CA6C4-308A-BE43-8B6C-973A6F06F6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CA_ppt_Template_museo</Template>
  <TotalTime>1187</TotalTime>
  <Words>2337</Words>
  <Application>Microsoft Office PowerPoint</Application>
  <PresentationFormat>On-screen Show (16:9)</PresentationFormat>
  <Paragraphs>310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CA_Templates</vt:lpstr>
      <vt:lpstr>PowerPoint Presentation</vt:lpstr>
      <vt:lpstr>Agenda:</vt:lpstr>
      <vt:lpstr>Corporate Accountability</vt:lpstr>
      <vt:lpstr>Industria Tabacalera Transnacional</vt:lpstr>
      <vt:lpstr>El CMCT OMS.</vt:lpstr>
      <vt:lpstr>Estrategias de Manipulación</vt:lpstr>
      <vt:lpstr>Estrategia 1- Distraer:   “Un mundo sin humo”.</vt:lpstr>
      <vt:lpstr>Un mundo sin humo</vt:lpstr>
      <vt:lpstr>Estrategia 2- Crear problemas y después ofrecer soluciones:   “Productos de nueva generación”.</vt:lpstr>
      <vt:lpstr>Productos de nueva generación</vt:lpstr>
      <vt:lpstr>Estrategia 3- Gradualidad:   “Reducción del daño”.</vt:lpstr>
      <vt:lpstr>Reducción del daño</vt:lpstr>
      <vt:lpstr>Estrategia 4- Diferir:   “No implementar el CMCT hoy o revertir lo alcanzado”.</vt:lpstr>
      <vt:lpstr>No implementar el CMCT hoy o revertir lo alcanzado</vt:lpstr>
      <vt:lpstr>Estrategia 5- Tratar al público como infantes:   “Es por tu bien”.</vt:lpstr>
      <vt:lpstr>Es por tu bien</vt:lpstr>
      <vt:lpstr>Estrategia 6-  Utilizar el aspecto emocional mucho más que la reflexión:   “Fin del cigarrillo”.</vt:lpstr>
      <vt:lpstr>Fin del cigarrillo</vt:lpstr>
      <vt:lpstr>Estrategia 7-  Mantener al público en la ignorancia:   “El Control de la Información”.</vt:lpstr>
      <vt:lpstr>El control de la información.</vt:lpstr>
      <vt:lpstr>Estrategia 8-  Estimular al público a ser complaciente con la mediocridad:   “Normalizar la adicción”.</vt:lpstr>
      <vt:lpstr>Normalizar la adicción.</vt:lpstr>
      <vt:lpstr>Estrategia 9-  Reforzar la culpabilidad:   “Adultos fumadores”.</vt:lpstr>
      <vt:lpstr>Adultos fumadores</vt:lpstr>
      <vt:lpstr>Estrategia 10-  Conocer a los individuos mejor de lo que ellos mismos se conocen:   “Salvar Millones de vidas”.</vt:lpstr>
      <vt:lpstr>Salvar Millones de vidas</vt:lpstr>
      <vt:lpstr>Finalmente, sobre las tabacaleras se sabe que han mentido de frente a la opinión pública y de frente a  las autoridades; se sabe de la corrupción, la intimidación, la guerra sucia y se sabe mucho más de su comportamiento, que incluye pero no se limita a estas 10 estrategias contemporáneas de manipulación.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 ninski</dc:creator>
  <cp:lastModifiedBy>Jaime Arcila</cp:lastModifiedBy>
  <cp:revision>127</cp:revision>
  <dcterms:created xsi:type="dcterms:W3CDTF">2017-10-11T18:31:03Z</dcterms:created>
  <dcterms:modified xsi:type="dcterms:W3CDTF">2018-11-23T00:55:11Z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