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6616" r:id="rId1"/>
    <p:sldMasterId id="2147484798" r:id="rId2"/>
    <p:sldMasterId id="2147484810" r:id="rId3"/>
    <p:sldMasterId id="2147486850" r:id="rId4"/>
    <p:sldMasterId id="2147486875" r:id="rId5"/>
    <p:sldMasterId id="2147486937" r:id="rId6"/>
    <p:sldMasterId id="2147486949" r:id="rId7"/>
    <p:sldMasterId id="2147486962" r:id="rId8"/>
  </p:sldMasterIdLst>
  <p:notesMasterIdLst>
    <p:notesMasterId r:id="rId61"/>
  </p:notesMasterIdLst>
  <p:handoutMasterIdLst>
    <p:handoutMasterId r:id="rId62"/>
  </p:handoutMasterIdLst>
  <p:sldIdLst>
    <p:sldId id="291" r:id="rId9"/>
    <p:sldId id="416" r:id="rId10"/>
    <p:sldId id="1892" r:id="rId11"/>
    <p:sldId id="1883" r:id="rId12"/>
    <p:sldId id="952" r:id="rId13"/>
    <p:sldId id="1890" r:id="rId14"/>
    <p:sldId id="1889" r:id="rId15"/>
    <p:sldId id="1868" r:id="rId16"/>
    <p:sldId id="1869" r:id="rId17"/>
    <p:sldId id="1906" r:id="rId18"/>
    <p:sldId id="1907" r:id="rId19"/>
    <p:sldId id="1920" r:id="rId20"/>
    <p:sldId id="1897" r:id="rId21"/>
    <p:sldId id="1862" r:id="rId22"/>
    <p:sldId id="975" r:id="rId23"/>
    <p:sldId id="1860" r:id="rId24"/>
    <p:sldId id="1861" r:id="rId25"/>
    <p:sldId id="1918" r:id="rId26"/>
    <p:sldId id="1908" r:id="rId27"/>
    <p:sldId id="1909" r:id="rId28"/>
    <p:sldId id="1871" r:id="rId29"/>
    <p:sldId id="1919" r:id="rId30"/>
    <p:sldId id="1888" r:id="rId31"/>
    <p:sldId id="1885" r:id="rId32"/>
    <p:sldId id="989" r:id="rId33"/>
    <p:sldId id="990" r:id="rId34"/>
    <p:sldId id="991" r:id="rId35"/>
    <p:sldId id="992" r:id="rId36"/>
    <p:sldId id="995" r:id="rId37"/>
    <p:sldId id="997" r:id="rId38"/>
    <p:sldId id="1886" r:id="rId39"/>
    <p:sldId id="961" r:id="rId40"/>
    <p:sldId id="1891" r:id="rId41"/>
    <p:sldId id="262" r:id="rId42"/>
    <p:sldId id="962" r:id="rId43"/>
    <p:sldId id="982" r:id="rId44"/>
    <p:sldId id="951" r:id="rId45"/>
    <p:sldId id="950" r:id="rId46"/>
    <p:sldId id="957" r:id="rId47"/>
    <p:sldId id="958" r:id="rId48"/>
    <p:sldId id="954" r:id="rId49"/>
    <p:sldId id="956" r:id="rId50"/>
    <p:sldId id="953" r:id="rId51"/>
    <p:sldId id="972" r:id="rId52"/>
    <p:sldId id="1893" r:id="rId53"/>
    <p:sldId id="1874" r:id="rId54"/>
    <p:sldId id="1863" r:id="rId55"/>
    <p:sldId id="1894" r:id="rId56"/>
    <p:sldId id="1895" r:id="rId57"/>
    <p:sldId id="1896" r:id="rId58"/>
    <p:sldId id="948" r:id="rId59"/>
    <p:sldId id="1887" r:id="rId60"/>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B"/>
    <a:srgbClr val="9DBEE7"/>
    <a:srgbClr val="80ABE0"/>
    <a:srgbClr val="EBC8C7"/>
    <a:srgbClr val="FABA86"/>
    <a:srgbClr val="F8A15A"/>
    <a:srgbClr val="F6882E"/>
    <a:srgbClr val="95D153"/>
    <a:srgbClr val="006600"/>
    <a:srgbClr val="EB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4" autoAdjust="0"/>
    <p:restoredTop sz="88512" autoAdjust="0"/>
  </p:normalViewPr>
  <p:slideViewPr>
    <p:cSldViewPr>
      <p:cViewPr varScale="1">
        <p:scale>
          <a:sx n="66" d="100"/>
          <a:sy n="66" d="100"/>
        </p:scale>
        <p:origin x="1608" y="60"/>
      </p:cViewPr>
      <p:guideLst>
        <p:guide orient="horz" pos="2160"/>
        <p:guide pos="2880"/>
      </p:guideLst>
    </p:cSldViewPr>
  </p:slideViewPr>
  <p:notesTextViewPr>
    <p:cViewPr>
      <p:scale>
        <a:sx n="3" d="2"/>
        <a:sy n="3" d="2"/>
      </p:scale>
      <p:origin x="0" y="0"/>
    </p:cViewPr>
  </p:notesTextViewPr>
  <p:sorterViewPr>
    <p:cViewPr varScale="1">
      <p:scale>
        <a:sx n="1" d="1"/>
        <a:sy n="1" d="1"/>
      </p:scale>
      <p:origin x="0" y="-11059"/>
    </p:cViewPr>
  </p:sorterViewPr>
  <p:notesViewPr>
    <p:cSldViewPr>
      <p:cViewPr varScale="1">
        <p:scale>
          <a:sx n="76" d="100"/>
          <a:sy n="76" d="100"/>
        </p:scale>
        <p:origin x="-2166" y="-96"/>
      </p:cViewPr>
      <p:guideLst>
        <p:guide orient="horz" pos="2909"/>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rge%20Victoria\Documents\Informacion%20ENT%20PAN\Muertes%20201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4"/>
          <c:order val="0"/>
          <c:tx>
            <c:strRef>
              <c:f>Hoja1!$C$17</c:f>
              <c:strCache>
                <c:ptCount val="1"/>
                <c:pt idx="0">
                  <c:v>Resto de Causas</c:v>
                </c:pt>
              </c:strCache>
            </c:strRef>
          </c:tx>
          <c:spPr>
            <a:solidFill>
              <a:srgbClr val="FFCCFF"/>
            </a:solidFill>
            <a:ln>
              <a:noFill/>
            </a:ln>
            <a:effectLst/>
          </c:spPr>
          <c:dLbls>
            <c:dLbl>
              <c:idx val="0"/>
              <c:delete val="1"/>
              <c:extLst xmlns:c16r2="http://schemas.microsoft.com/office/drawing/2015/06/chart">
                <c:ext xmlns:c16="http://schemas.microsoft.com/office/drawing/2014/chart" uri="{C3380CC4-5D6E-409C-BE32-E72D297353CC}">
                  <c16:uniqueId val="{00000000-4290-4AC2-9A46-40F4EC361775}"/>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1-4290-4AC2-9A46-40F4EC361775}"/>
                </c:ext>
                <c:ext xmlns:c15="http://schemas.microsoft.com/office/drawing/2012/chart" uri="{CE6537A1-D6FC-4f65-9D91-7224C49458BB}"/>
              </c:extLst>
            </c:dLbl>
            <c:dLbl>
              <c:idx val="2"/>
              <c:layout>
                <c:manualLayout>
                  <c:x val="7.6781045751633914E-2"/>
                  <c:y val="0"/>
                </c:manualLayout>
              </c:layout>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2-4290-4AC2-9A46-40F4EC361775}"/>
                </c:ext>
                <c:ext xmlns:c15="http://schemas.microsoft.com/office/drawing/2012/chart" uri="{CE6537A1-D6FC-4f65-9D91-7224C49458BB}">
                  <c15:layout>
                    <c:manualLayout>
                      <c:w val="0.28664232026143793"/>
                      <c:h val="0.10930231481481481"/>
                    </c:manualLayout>
                  </c15:layout>
                </c:ext>
              </c:extLst>
            </c:dLbl>
            <c:dLbl>
              <c:idx val="3"/>
              <c:delete val="1"/>
              <c:extLst xmlns:c16r2="http://schemas.microsoft.com/office/drawing/2015/06/chart">
                <c:ext xmlns:c16="http://schemas.microsoft.com/office/drawing/2014/chart" uri="{C3380CC4-5D6E-409C-BE32-E72D297353CC}">
                  <c16:uniqueId val="{00000003-4290-4AC2-9A46-40F4EC361775}"/>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4-4290-4AC2-9A46-40F4EC361775}"/>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5-4290-4AC2-9A46-40F4EC36177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Hoja1!$D$3:$I$3</c:f>
              <c:numCache>
                <c:formatCode>General</c:formatCode>
                <c:ptCount val="6"/>
                <c:pt idx="0">
                  <c:v>2011</c:v>
                </c:pt>
                <c:pt idx="1">
                  <c:v>2012</c:v>
                </c:pt>
                <c:pt idx="2">
                  <c:v>2013</c:v>
                </c:pt>
                <c:pt idx="3">
                  <c:v>2014</c:v>
                </c:pt>
                <c:pt idx="4">
                  <c:v>2015</c:v>
                </c:pt>
                <c:pt idx="5">
                  <c:v>2016</c:v>
                </c:pt>
              </c:numCache>
            </c:numRef>
          </c:cat>
          <c:val>
            <c:numRef>
              <c:f>Hoja1!$D$17:$I$17</c:f>
              <c:numCache>
                <c:formatCode>0%</c:formatCode>
                <c:ptCount val="6"/>
                <c:pt idx="0">
                  <c:v>0.18518971100384921</c:v>
                </c:pt>
                <c:pt idx="1">
                  <c:v>0.20593659942363113</c:v>
                </c:pt>
                <c:pt idx="2">
                  <c:v>0.20954578713344965</c:v>
                </c:pt>
                <c:pt idx="3">
                  <c:v>0.19487094821418743</c:v>
                </c:pt>
                <c:pt idx="4">
                  <c:v>0.1956330436695633</c:v>
                </c:pt>
                <c:pt idx="5">
                  <c:v>0.21544327931363202</c:v>
                </c:pt>
              </c:numCache>
            </c:numRef>
          </c:val>
          <c:extLst xmlns:c16r2="http://schemas.microsoft.com/office/drawing/2015/06/chart">
            <c:ext xmlns:c16="http://schemas.microsoft.com/office/drawing/2014/chart" uri="{C3380CC4-5D6E-409C-BE32-E72D297353CC}">
              <c16:uniqueId val="{00000006-4290-4AC2-9A46-40F4EC361775}"/>
            </c:ext>
          </c:extLst>
        </c:ser>
        <c:ser>
          <c:idx val="3"/>
          <c:order val="1"/>
          <c:tx>
            <c:strRef>
              <c:f>Hoja1!$C$16</c:f>
              <c:strCache>
                <c:ptCount val="1"/>
                <c:pt idx="0">
                  <c:v>Causas Mal Definidas</c:v>
                </c:pt>
              </c:strCache>
            </c:strRef>
          </c:tx>
          <c:spPr>
            <a:solidFill>
              <a:schemeClr val="accent4"/>
            </a:solidFill>
            <a:ln>
              <a:noFill/>
            </a:ln>
            <a:effectLst/>
          </c:spPr>
          <c:cat>
            <c:numRef>
              <c:f>Hoja1!$D$3:$I$3</c:f>
              <c:numCache>
                <c:formatCode>General</c:formatCode>
                <c:ptCount val="6"/>
                <c:pt idx="0">
                  <c:v>2011</c:v>
                </c:pt>
                <c:pt idx="1">
                  <c:v>2012</c:v>
                </c:pt>
                <c:pt idx="2">
                  <c:v>2013</c:v>
                </c:pt>
                <c:pt idx="3">
                  <c:v>2014</c:v>
                </c:pt>
                <c:pt idx="4">
                  <c:v>2015</c:v>
                </c:pt>
                <c:pt idx="5">
                  <c:v>2016</c:v>
                </c:pt>
              </c:numCache>
            </c:numRef>
          </c:cat>
          <c:val>
            <c:numRef>
              <c:f>Hoja1!$D$16:$I$16</c:f>
              <c:numCache>
                <c:formatCode>0%</c:formatCode>
                <c:ptCount val="6"/>
                <c:pt idx="0">
                  <c:v>3.1954542677338549E-2</c:v>
                </c:pt>
                <c:pt idx="1">
                  <c:v>2.8069164265129683E-2</c:v>
                </c:pt>
                <c:pt idx="2">
                  <c:v>2.8592334102549671E-2</c:v>
                </c:pt>
                <c:pt idx="3">
                  <c:v>3.1258598866325461E-2</c:v>
                </c:pt>
                <c:pt idx="4">
                  <c:v>3.921460785392146E-2</c:v>
                </c:pt>
                <c:pt idx="5">
                  <c:v>3.7601948946086219E-2</c:v>
                </c:pt>
              </c:numCache>
            </c:numRef>
          </c:val>
          <c:extLst xmlns:c16r2="http://schemas.microsoft.com/office/drawing/2015/06/chart">
            <c:ext xmlns:c16="http://schemas.microsoft.com/office/drawing/2014/chart" uri="{C3380CC4-5D6E-409C-BE32-E72D297353CC}">
              <c16:uniqueId val="{00000007-4290-4AC2-9A46-40F4EC361775}"/>
            </c:ext>
          </c:extLst>
        </c:ser>
        <c:ser>
          <c:idx val="2"/>
          <c:order val="2"/>
          <c:tx>
            <c:strRef>
              <c:f>Hoja1!$C$15</c:f>
              <c:strCache>
                <c:ptCount val="1"/>
                <c:pt idx="0">
                  <c:v>Causas Externas</c:v>
                </c:pt>
              </c:strCache>
            </c:strRef>
          </c:tx>
          <c:spPr>
            <a:solidFill>
              <a:schemeClr val="accent3">
                <a:lumMod val="75000"/>
              </a:schemeClr>
            </a:solidFill>
            <a:ln>
              <a:noFill/>
            </a:ln>
            <a:effectLst/>
          </c:spPr>
          <c:dLbls>
            <c:dLbl>
              <c:idx val="0"/>
              <c:delete val="1"/>
              <c:extLst xmlns:c16r2="http://schemas.microsoft.com/office/drawing/2015/06/chart">
                <c:ext xmlns:c16="http://schemas.microsoft.com/office/drawing/2014/chart" uri="{C3380CC4-5D6E-409C-BE32-E72D297353CC}">
                  <c16:uniqueId val="{00000008-4290-4AC2-9A46-40F4EC361775}"/>
                </c:ext>
                <c:ext xmlns:c15="http://schemas.microsoft.com/office/drawing/2012/chart" uri="{CE6537A1-D6FC-4f65-9D91-7224C49458BB}"/>
              </c:extLst>
            </c:dLbl>
            <c:dLbl>
              <c:idx val="1"/>
              <c:delete val="1"/>
              <c:extLst xmlns:c16r2="http://schemas.microsoft.com/office/drawing/2015/06/chart">
                <c:ext xmlns:c16="http://schemas.microsoft.com/office/drawing/2014/chart" uri="{C3380CC4-5D6E-409C-BE32-E72D297353CC}">
                  <c16:uniqueId val="{00000009-4290-4AC2-9A46-40F4EC361775}"/>
                </c:ext>
                <c:ext xmlns:c15="http://schemas.microsoft.com/office/drawing/2012/chart" uri="{CE6537A1-D6FC-4f65-9D91-7224C49458BB}"/>
              </c:extLst>
            </c:dLbl>
            <c:dLbl>
              <c:idx val="2"/>
              <c:layout>
                <c:manualLayout>
                  <c:x val="8.9232026143790819E-2"/>
                  <c:y val="-5.3895982327284637E-1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ES"/>
                </a:p>
              </c:txP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A-4290-4AC2-9A46-40F4EC361775}"/>
                </c:ext>
                <c:ext xmlns:c15="http://schemas.microsoft.com/office/drawing/2012/chart" uri="{CE6537A1-D6FC-4f65-9D91-7224C49458BB}">
                  <c15:layout>
                    <c:manualLayout>
                      <c:w val="0.4751812091503268"/>
                      <c:h val="0.10930231481481481"/>
                    </c:manualLayout>
                  </c15:layout>
                </c:ext>
              </c:extLst>
            </c:dLbl>
            <c:dLbl>
              <c:idx val="3"/>
              <c:delete val="1"/>
              <c:extLst xmlns:c16r2="http://schemas.microsoft.com/office/drawing/2015/06/chart">
                <c:ext xmlns:c16="http://schemas.microsoft.com/office/drawing/2014/chart" uri="{C3380CC4-5D6E-409C-BE32-E72D297353CC}">
                  <c16:uniqueId val="{0000000B-4290-4AC2-9A46-40F4EC361775}"/>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0C-4290-4AC2-9A46-40F4EC361775}"/>
                </c:ext>
                <c:ext xmlns:c15="http://schemas.microsoft.com/office/drawing/2012/chart" uri="{CE6537A1-D6FC-4f65-9D91-7224C49458BB}"/>
              </c:extLst>
            </c:dLbl>
            <c:dLbl>
              <c:idx val="5"/>
              <c:delete val="1"/>
              <c:extLst xmlns:c16r2="http://schemas.microsoft.com/office/drawing/2015/06/chart">
                <c:ext xmlns:c16="http://schemas.microsoft.com/office/drawing/2014/chart" uri="{C3380CC4-5D6E-409C-BE32-E72D297353CC}">
                  <c16:uniqueId val="{0000000D-4290-4AC2-9A46-40F4EC36177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Hoja1!$D$3:$I$3</c:f>
              <c:numCache>
                <c:formatCode>General</c:formatCode>
                <c:ptCount val="6"/>
                <c:pt idx="0">
                  <c:v>2011</c:v>
                </c:pt>
                <c:pt idx="1">
                  <c:v>2012</c:v>
                </c:pt>
                <c:pt idx="2">
                  <c:v>2013</c:v>
                </c:pt>
                <c:pt idx="3">
                  <c:v>2014</c:v>
                </c:pt>
                <c:pt idx="4">
                  <c:v>2015</c:v>
                </c:pt>
                <c:pt idx="5">
                  <c:v>2016</c:v>
                </c:pt>
              </c:numCache>
            </c:numRef>
          </c:cat>
          <c:val>
            <c:numRef>
              <c:f>Hoja1!$D$15:$I$15</c:f>
              <c:numCache>
                <c:formatCode>0%</c:formatCode>
                <c:ptCount val="6"/>
                <c:pt idx="0">
                  <c:v>0.11614834728416937</c:v>
                </c:pt>
                <c:pt idx="1">
                  <c:v>0.11170028818443804</c:v>
                </c:pt>
                <c:pt idx="2">
                  <c:v>9.7652952102211962E-2</c:v>
                </c:pt>
                <c:pt idx="3">
                  <c:v>9.8068350668647844E-2</c:v>
                </c:pt>
                <c:pt idx="4">
                  <c:v>8.5579144208557917E-2</c:v>
                </c:pt>
                <c:pt idx="5">
                  <c:v>7.9705539667408107E-2</c:v>
                </c:pt>
              </c:numCache>
            </c:numRef>
          </c:val>
          <c:extLst xmlns:c16r2="http://schemas.microsoft.com/office/drawing/2015/06/chart">
            <c:ext xmlns:c16="http://schemas.microsoft.com/office/drawing/2014/chart" uri="{C3380CC4-5D6E-409C-BE32-E72D297353CC}">
              <c16:uniqueId val="{0000000E-4290-4AC2-9A46-40F4EC361775}"/>
            </c:ext>
          </c:extLst>
        </c:ser>
        <c:ser>
          <c:idx val="0"/>
          <c:order val="3"/>
          <c:tx>
            <c:strRef>
              <c:f>Hoja1!$C$13</c:f>
              <c:strCache>
                <c:ptCount val="1"/>
                <c:pt idx="0">
                  <c:v>Enfermedades Transmisibles</c:v>
                </c:pt>
              </c:strCache>
            </c:strRef>
          </c:tx>
          <c:spPr>
            <a:solidFill>
              <a:schemeClr val="accent3">
                <a:lumMod val="60000"/>
                <a:lumOff val="40000"/>
              </a:schemeClr>
            </a:solidFill>
            <a:ln>
              <a:noFill/>
            </a:ln>
            <a:effectLst/>
          </c:spPr>
          <c:dLbls>
            <c:dLbl>
              <c:idx val="0"/>
              <c:spPr>
                <a:noFill/>
                <a:ln>
                  <a:noFill/>
                </a:ln>
                <a:effectLst/>
              </c:spPr>
              <c:txPr>
                <a:bodyPr rot="0" spcFirstLastPara="1" vertOverflow="clip" horzOverflow="clip" vert="horz" wrap="non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0F-4290-4AC2-9A46-40F4EC361775}"/>
                </c:ext>
                <c:ext xmlns:c15="http://schemas.microsoft.com/office/drawing/2012/chart" uri="{CE6537A1-D6FC-4f65-9D91-7224C49458BB}">
                  <c15:spPr xmlns:c15="http://schemas.microsoft.com/office/drawing/2012/chart">
                    <a:prstGeom prst="rect">
                      <a:avLst/>
                    </a:prstGeom>
                    <a:noFill/>
                    <a:ln>
                      <a:noFill/>
                    </a:ln>
                  </c15:spPr>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0"/>
            <c:showCatName val="0"/>
            <c:showSerName val="1"/>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Hoja1!$D$3:$I$3</c:f>
              <c:numCache>
                <c:formatCode>General</c:formatCode>
                <c:ptCount val="6"/>
                <c:pt idx="0">
                  <c:v>2011</c:v>
                </c:pt>
                <c:pt idx="1">
                  <c:v>2012</c:v>
                </c:pt>
                <c:pt idx="2">
                  <c:v>2013</c:v>
                </c:pt>
                <c:pt idx="3">
                  <c:v>2014</c:v>
                </c:pt>
                <c:pt idx="4">
                  <c:v>2015</c:v>
                </c:pt>
                <c:pt idx="5">
                  <c:v>2016</c:v>
                </c:pt>
              </c:numCache>
            </c:numRef>
          </c:cat>
          <c:val>
            <c:numRef>
              <c:f>Hoja1!$D$13:$I$13</c:f>
              <c:numCache>
                <c:formatCode>0%</c:formatCode>
                <c:ptCount val="6"/>
                <c:pt idx="0">
                  <c:v>0.11865338791470642</c:v>
                </c:pt>
                <c:pt idx="1">
                  <c:v>0.11250720461095101</c:v>
                </c:pt>
                <c:pt idx="2">
                  <c:v>0.11678955366691056</c:v>
                </c:pt>
                <c:pt idx="3">
                  <c:v>0.11573386164768037</c:v>
                </c:pt>
                <c:pt idx="4">
                  <c:v>0.1000989990100099</c:v>
                </c:pt>
                <c:pt idx="5">
                  <c:v>9.4852240228789325E-2</c:v>
                </c:pt>
              </c:numCache>
            </c:numRef>
          </c:val>
          <c:extLst xmlns:c16r2="http://schemas.microsoft.com/office/drawing/2015/06/chart">
            <c:ext xmlns:c16="http://schemas.microsoft.com/office/drawing/2014/chart" uri="{C3380CC4-5D6E-409C-BE32-E72D297353CC}">
              <c16:uniqueId val="{00000010-4290-4AC2-9A46-40F4EC361775}"/>
            </c:ext>
          </c:extLst>
        </c:ser>
        <c:ser>
          <c:idx val="1"/>
          <c:order val="4"/>
          <c:tx>
            <c:strRef>
              <c:f>Hoja1!$C$14</c:f>
              <c:strCache>
                <c:ptCount val="1"/>
                <c:pt idx="0">
                  <c:v>Enfermedades No Transmisibles </c:v>
                </c:pt>
              </c:strCache>
            </c:strRef>
          </c:tx>
          <c:spPr>
            <a:solidFill>
              <a:schemeClr val="accent2"/>
            </a:solidFill>
            <a:ln>
              <a:noFill/>
            </a:ln>
            <a:effectLst/>
          </c:spPr>
          <c:dLbls>
            <c:dLbl>
              <c:idx val="0"/>
              <c:layout>
                <c:manualLayout>
                  <c:x val="-2.7253888888888883E-2"/>
                  <c:y val="4.115740740740740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4290-4AC2-9A46-40F4EC361775}"/>
                </c:ext>
                <c:ext xmlns:c15="http://schemas.microsoft.com/office/drawing/2012/chart" uri="{CE6537A1-D6FC-4f65-9D91-7224C49458BB}">
                  <c15:layout/>
                </c:ext>
              </c:extLst>
            </c:dLbl>
            <c:dLbl>
              <c:idx val="1"/>
              <c:delete val="1"/>
              <c:extLst xmlns:c16r2="http://schemas.microsoft.com/office/drawing/2015/06/chart">
                <c:ext xmlns:c16="http://schemas.microsoft.com/office/drawing/2014/chart" uri="{C3380CC4-5D6E-409C-BE32-E72D297353CC}">
                  <c16:uniqueId val="{00000012-4290-4AC2-9A46-40F4EC361775}"/>
                </c:ext>
                <c:ext xmlns:c15="http://schemas.microsoft.com/office/drawing/2012/chart" uri="{CE6537A1-D6FC-4f65-9D91-7224C49458BB}"/>
              </c:extLst>
            </c:dLbl>
            <c:dLbl>
              <c:idx val="2"/>
              <c:layout>
                <c:manualLayout>
                  <c:x val="8.9232107843137218E-2"/>
                  <c:y val="1.1574074068684476E-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FF00"/>
                      </a:solidFill>
                      <a:latin typeface="+mn-lt"/>
                      <a:ea typeface="+mn-ea"/>
                      <a:cs typeface="+mn-cs"/>
                    </a:defRPr>
                  </a:pPr>
                  <a:endParaRPr lang="es-ES"/>
                </a:p>
              </c:txPr>
              <c:showLegendKey val="0"/>
              <c:showVal val="0"/>
              <c:showCatName val="0"/>
              <c:showSerName val="1"/>
              <c:showPercent val="0"/>
              <c:showBubbleSize val="0"/>
              <c:extLst xmlns:c16r2="http://schemas.microsoft.com/office/drawing/2015/06/chart">
                <c:ext xmlns:c16="http://schemas.microsoft.com/office/drawing/2014/chart" uri="{C3380CC4-5D6E-409C-BE32-E72D297353CC}">
                  <c16:uniqueId val="{00000013-4290-4AC2-9A46-40F4EC361775}"/>
                </c:ext>
                <c:ext xmlns:c15="http://schemas.microsoft.com/office/drawing/2012/chart" uri="{CE6537A1-D6FC-4f65-9D91-7224C49458BB}">
                  <c15:layout>
                    <c:manualLayout>
                      <c:w val="0.52396846405228747"/>
                      <c:h val="0.15954374999999998"/>
                    </c:manualLayout>
                  </c15:layout>
                </c:ext>
              </c:extLst>
            </c:dLbl>
            <c:dLbl>
              <c:idx val="3"/>
              <c:delete val="1"/>
              <c:extLst xmlns:c16r2="http://schemas.microsoft.com/office/drawing/2015/06/chart">
                <c:ext xmlns:c16="http://schemas.microsoft.com/office/drawing/2014/chart" uri="{C3380CC4-5D6E-409C-BE32-E72D297353CC}">
                  <c16:uniqueId val="{00000014-4290-4AC2-9A46-40F4EC361775}"/>
                </c:ext>
                <c:ext xmlns:c15="http://schemas.microsoft.com/office/drawing/2012/chart" uri="{CE6537A1-D6FC-4f65-9D91-7224C49458BB}"/>
              </c:extLst>
            </c:dLbl>
            <c:dLbl>
              <c:idx val="4"/>
              <c:delete val="1"/>
              <c:extLst xmlns:c16r2="http://schemas.microsoft.com/office/drawing/2015/06/chart">
                <c:ext xmlns:c16="http://schemas.microsoft.com/office/drawing/2014/chart" uri="{C3380CC4-5D6E-409C-BE32-E72D297353CC}">
                  <c16:uniqueId val="{00000015-4290-4AC2-9A46-40F4EC361775}"/>
                </c:ext>
                <c:ext xmlns:c15="http://schemas.microsoft.com/office/drawing/2012/chart" uri="{CE6537A1-D6FC-4f65-9D91-7224C49458BB}"/>
              </c:extLst>
            </c:dLbl>
            <c:dLbl>
              <c:idx val="5"/>
              <c:layout>
                <c:manualLayout>
                  <c:x val="2.7530555555555555E-2"/>
                  <c:y val="3.527777777777777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00"/>
                      </a:solidFill>
                      <a:latin typeface="+mn-lt"/>
                      <a:ea typeface="+mn-ea"/>
                      <a:cs typeface="+mn-cs"/>
                    </a:defRPr>
                  </a:pPr>
                  <a:endParaRPr lang="es-E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4290-4AC2-9A46-40F4EC361775}"/>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Hoja1!$D$3:$I$3</c:f>
              <c:numCache>
                <c:formatCode>General</c:formatCode>
                <c:ptCount val="6"/>
                <c:pt idx="0">
                  <c:v>2011</c:v>
                </c:pt>
                <c:pt idx="1">
                  <c:v>2012</c:v>
                </c:pt>
                <c:pt idx="2">
                  <c:v>2013</c:v>
                </c:pt>
                <c:pt idx="3">
                  <c:v>2014</c:v>
                </c:pt>
                <c:pt idx="4">
                  <c:v>2015</c:v>
                </c:pt>
                <c:pt idx="5">
                  <c:v>2016</c:v>
                </c:pt>
              </c:numCache>
            </c:numRef>
          </c:cat>
          <c:val>
            <c:numRef>
              <c:f>Hoja1!$D$14:$I$14</c:f>
              <c:numCache>
                <c:formatCode>0%</c:formatCode>
                <c:ptCount val="6"/>
                <c:pt idx="0">
                  <c:v>0.54805401111993646</c:v>
                </c:pt>
                <c:pt idx="1">
                  <c:v>0.5417867435158501</c:v>
                </c:pt>
                <c:pt idx="2">
                  <c:v>0.5474193729948782</c:v>
                </c:pt>
                <c:pt idx="3">
                  <c:v>0.56006824060315885</c:v>
                </c:pt>
                <c:pt idx="4">
                  <c:v>0.57947420525794746</c:v>
                </c:pt>
                <c:pt idx="5">
                  <c:v>0.57239699184408432</c:v>
                </c:pt>
              </c:numCache>
            </c:numRef>
          </c:val>
          <c:extLst xmlns:c16r2="http://schemas.microsoft.com/office/drawing/2015/06/chart">
            <c:ext xmlns:c16="http://schemas.microsoft.com/office/drawing/2014/chart" uri="{C3380CC4-5D6E-409C-BE32-E72D297353CC}">
              <c16:uniqueId val="{00000017-4290-4AC2-9A46-40F4EC361775}"/>
            </c:ext>
          </c:extLst>
        </c:ser>
        <c:dLbls>
          <c:showLegendKey val="0"/>
          <c:showVal val="0"/>
          <c:showCatName val="0"/>
          <c:showSerName val="0"/>
          <c:showPercent val="0"/>
          <c:showBubbleSize val="0"/>
        </c:dLbls>
        <c:axId val="336021976"/>
        <c:axId val="336023936"/>
      </c:areaChart>
      <c:catAx>
        <c:axId val="336021976"/>
        <c:scaling>
          <c:orientation val="minMax"/>
        </c:scaling>
        <c:delete val="0"/>
        <c:axPos val="b"/>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s-ES"/>
          </a:p>
        </c:txPr>
        <c:crossAx val="336023936"/>
        <c:crosses val="autoZero"/>
        <c:auto val="1"/>
        <c:lblAlgn val="ctr"/>
        <c:lblOffset val="100"/>
        <c:noMultiLvlLbl val="0"/>
      </c:catAx>
      <c:valAx>
        <c:axId val="336023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w="15875">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s-ES"/>
          </a:p>
        </c:txPr>
        <c:crossAx val="336021976"/>
        <c:crosses val="autoZero"/>
        <c:crossBetween val="midCat"/>
        <c:majorUnit val="0.25"/>
      </c:valAx>
      <c:spPr>
        <a:noFill/>
        <a:ln>
          <a:noFill/>
        </a:ln>
        <a:effectLst/>
      </c:spPr>
    </c:plotArea>
    <c:legend>
      <c:legendPos val="b"/>
      <c:legendEntry>
        <c:idx val="0"/>
        <c:delete val="1"/>
      </c:legendEntry>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300" b="1" i="0" u="none" strike="noStrike" kern="1200" baseline="0">
              <a:solidFill>
                <a:schemeClr val="tx1"/>
              </a:solidFill>
              <a:latin typeface="+mn-lt"/>
              <a:ea typeface="+mn-ea"/>
              <a:cs typeface="+mn-cs"/>
            </a:defRPr>
          </a:pPr>
          <a:endParaRPr lang="es-ES"/>
        </a:p>
      </c:txPr>
    </c:legend>
    <c:plotVisOnly val="1"/>
    <c:dispBlanksAs val="zero"/>
    <c:showDLblsOverMax val="0"/>
  </c:chart>
  <c:spPr>
    <a:noFill/>
    <a:ln w="9525" cap="flat" cmpd="sng" algn="ctr">
      <a:noFill/>
      <a:round/>
    </a:ln>
    <a:effectLst/>
  </c:spPr>
  <c:txPr>
    <a:bodyPr/>
    <a:lstStyle/>
    <a:p>
      <a:pPr>
        <a:defRPr sz="1400" b="1"/>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180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8915857E-FC45-437D-A6AD-AE3EFA611075}" type="datetimeFigureOut">
              <a:rPr lang="en-GB" smtClean="0"/>
              <a:t>21/11/2018</a:t>
            </a:fld>
            <a:endParaRPr lang="en-GB" dirty="0"/>
          </a:p>
        </p:txBody>
      </p:sp>
      <p:sp>
        <p:nvSpPr>
          <p:cNvPr id="4" name="Footer Placeholder 3"/>
          <p:cNvSpPr>
            <a:spLocks noGrp="1"/>
          </p:cNvSpPr>
          <p:nvPr>
            <p:ph type="ftr" sz="quarter" idx="2"/>
          </p:nvPr>
        </p:nvSpPr>
        <p:spPr>
          <a:xfrm>
            <a:off x="1" y="8772669"/>
            <a:ext cx="3037840" cy="461804"/>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1C125F39-A0F6-4702-8ABF-FE3D1F84BF9F}" type="slidenum">
              <a:rPr lang="en-GB" smtClean="0"/>
              <a:t>‹Nº›</a:t>
            </a:fld>
            <a:endParaRPr lang="en-GB" dirty="0"/>
          </a:p>
        </p:txBody>
      </p:sp>
    </p:spTree>
    <p:extLst>
      <p:ext uri="{BB962C8B-B14F-4D97-AF65-F5344CB8AC3E}">
        <p14:creationId xmlns:p14="http://schemas.microsoft.com/office/powerpoint/2010/main" val="736038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1804"/>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pPr>
              <a:defRPr/>
            </a:pPr>
            <a:endParaRPr lang="en-GB" dirty="0"/>
          </a:p>
        </p:txBody>
      </p:sp>
      <p:sp>
        <p:nvSpPr>
          <p:cNvPr id="3" name="Date Placeholder 2"/>
          <p:cNvSpPr>
            <a:spLocks noGrp="1"/>
          </p:cNvSpPr>
          <p:nvPr>
            <p:ph type="dt" idx="1"/>
          </p:nvPr>
        </p:nvSpPr>
        <p:spPr>
          <a:xfrm>
            <a:off x="3970938" y="0"/>
            <a:ext cx="3037840" cy="461804"/>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4771A5F6-C032-49F2-AD1F-24108F883484}" type="datetimeFigureOut">
              <a:rPr lang="en-GB"/>
              <a:pPr>
                <a:defRPr/>
              </a:pPr>
              <a:t>21/11/2018</a:t>
            </a:fld>
            <a:endParaRPr lang="en-GB" dirty="0"/>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1" y="8772669"/>
            <a:ext cx="3037840" cy="461804"/>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pPr>
              <a:defRPr/>
            </a:pPr>
            <a:endParaRPr lang="en-GB"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5C06B886-40A9-424B-AB76-584F8DDD5C90}" type="slidenum">
              <a:rPr lang="en-GB"/>
              <a:pPr>
                <a:defRPr/>
              </a:pPr>
              <a:t>‹Nº›</a:t>
            </a:fld>
            <a:endParaRPr lang="en-GB" dirty="0"/>
          </a:p>
        </p:txBody>
      </p:sp>
    </p:spTree>
    <p:extLst>
      <p:ext uri="{BB962C8B-B14F-4D97-AF65-F5344CB8AC3E}">
        <p14:creationId xmlns:p14="http://schemas.microsoft.com/office/powerpoint/2010/main" val="20769374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a:t>
            </a:fld>
            <a:endParaRPr lang="en-GB" dirty="0"/>
          </a:p>
        </p:txBody>
      </p:sp>
    </p:spTree>
    <p:extLst>
      <p:ext uri="{BB962C8B-B14F-4D97-AF65-F5344CB8AC3E}">
        <p14:creationId xmlns:p14="http://schemas.microsoft.com/office/powerpoint/2010/main" val="120701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r>
              <a:rPr lang="es-ES" sz="1200" b="0" i="0" u="none" strike="noStrike" kern="1200" baseline="0" dirty="0">
                <a:solidFill>
                  <a:schemeClr val="tx1"/>
                </a:solidFill>
                <a:latin typeface="+mn-lt"/>
                <a:ea typeface="+mn-ea"/>
                <a:cs typeface="+mn-cs"/>
              </a:rPr>
              <a:t>Invertir en la prevención y el control de las ENT no solo mejora la salud y salva vidas, sino que también puede mejorar la productividad económica de un país. Puede mejorar la participación y la productividad de la fuerza de trabajo, y limitar la carga financiera que suponen para los particulares y las familias los gastos de salud imprevistos que generan las ENT. Esta inversión es particularmente importante en los países de ingresos bajos y medios-bajos, donde sigue aumentando la carga de las ENT, y en los que los sistemas de salud son menos resilientes.</a:t>
            </a:r>
            <a:endParaRPr lang="es-CO" sz="11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12</a:t>
            </a:fld>
            <a:endParaRPr lang="en-GB" dirty="0"/>
          </a:p>
        </p:txBody>
      </p:sp>
    </p:spTree>
    <p:extLst>
      <p:ext uri="{BB962C8B-B14F-4D97-AF65-F5344CB8AC3E}">
        <p14:creationId xmlns:p14="http://schemas.microsoft.com/office/powerpoint/2010/main" val="209695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endParaRPr lang="es-CO" sz="11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CO" sz="11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epidemia mundial de muertes prematuras por enfermedades no transmisibles está espoleada por: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pobreza (que levanta obstáculos en el acceso a tecnología, medicamentos y productos </a:t>
            </a:r>
            <a:r>
              <a:rPr lang="es-CO" sz="1200" kern="1200" dirty="0" err="1">
                <a:solidFill>
                  <a:schemeClr val="tx1"/>
                </a:solidFill>
                <a:effectLst/>
                <a:latin typeface="+mn-lt"/>
                <a:ea typeface="+mn-ea"/>
                <a:cs typeface="+mn-cs"/>
              </a:rPr>
              <a:t>médi</a:t>
            </a:r>
            <a:r>
              <a:rPr lang="es-CO" sz="1200" kern="1200" dirty="0">
                <a:solidFill>
                  <a:schemeClr val="tx1"/>
                </a:solidFill>
                <a:effectLst/>
                <a:latin typeface="+mn-lt"/>
                <a:ea typeface="+mn-ea"/>
                <a:cs typeface="+mn-cs"/>
              </a:rPr>
              <a:t>-cos seguros, eficaces, asequibles y de calidad para la prevención, detección, análisis, diagnóstico y tratamiento —incluida la cirugía— de las enfermedades no transmisibles);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repercusiones de la mundialización de la promoción y el comercio de productos perjudiciales para la salud (que fomentan el consumo de tabaco, el uso nocivo de alcohol y las dietas malsanas);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rápida urbanización (que desemboca en inactividad física), y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el envejecimiento de la población (que conlleva un aumento en el número de personas entre 30 y 70 años de edad, especialmente en los países en que se registra la mayor probabilidad de morir de una de las cuatro principales enfermedades no transmisibles).</a:t>
            </a:r>
            <a:endParaRPr lang="es-CO" sz="11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13</a:t>
            </a:fld>
            <a:endParaRPr lang="en-GB" dirty="0"/>
          </a:p>
        </p:txBody>
      </p:sp>
    </p:spTree>
    <p:extLst>
      <p:ext uri="{BB962C8B-B14F-4D97-AF65-F5344CB8AC3E}">
        <p14:creationId xmlns:p14="http://schemas.microsoft.com/office/powerpoint/2010/main" val="3700483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14</a:t>
            </a:fld>
            <a:endParaRPr lang="en-GB" dirty="0"/>
          </a:p>
        </p:txBody>
      </p:sp>
    </p:spTree>
    <p:extLst>
      <p:ext uri="{BB962C8B-B14F-4D97-AF65-F5344CB8AC3E}">
        <p14:creationId xmlns:p14="http://schemas.microsoft.com/office/powerpoint/2010/main" val="408019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19</a:t>
            </a:fld>
            <a:endParaRPr lang="en-GB" dirty="0"/>
          </a:p>
        </p:txBody>
      </p:sp>
    </p:spTree>
    <p:extLst>
      <p:ext uri="{BB962C8B-B14F-4D97-AF65-F5344CB8AC3E}">
        <p14:creationId xmlns:p14="http://schemas.microsoft.com/office/powerpoint/2010/main" val="2336766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20</a:t>
            </a:fld>
            <a:endParaRPr lang="en-GB" dirty="0"/>
          </a:p>
        </p:txBody>
      </p:sp>
    </p:spTree>
    <p:extLst>
      <p:ext uri="{BB962C8B-B14F-4D97-AF65-F5344CB8AC3E}">
        <p14:creationId xmlns:p14="http://schemas.microsoft.com/office/powerpoint/2010/main" val="375844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64645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a:solidFill>
                  <a:schemeClr val="tx1"/>
                </a:solidFill>
                <a:latin typeface="+mn-lt"/>
                <a:ea typeface="+mn-ea"/>
                <a:cs typeface="+mn-cs"/>
              </a:rPr>
              <a:t>La iniciativa global corazones </a:t>
            </a:r>
            <a:r>
              <a:rPr lang="es-ES" sz="1200" b="0" i="0" u="none" strike="noStrike" kern="1200" baseline="0" dirty="0">
                <a:solidFill>
                  <a:schemeClr val="tx1"/>
                </a:solidFill>
                <a:latin typeface="+mn-lt"/>
                <a:ea typeface="+mn-ea"/>
                <a:cs typeface="+mn-cs"/>
              </a:rPr>
              <a:t>Para apoyar a los gobiernos en el fortalecimiento de la prevención de las enfermedades cardiovasculares y el control, la OMS y los Estados Unidos Centros para el Control y la Prevención (US CDC) están poniendo en marcha </a:t>
            </a:r>
            <a:r>
              <a:rPr lang="es-ES" sz="1200" b="1" i="0" u="none" strike="noStrike" kern="1200" baseline="0" dirty="0">
                <a:solidFill>
                  <a:schemeClr val="tx1"/>
                </a:solidFill>
                <a:latin typeface="+mn-lt"/>
                <a:ea typeface="+mn-ea"/>
                <a:cs typeface="+mn-cs"/>
              </a:rPr>
              <a:t>Corazones globales: </a:t>
            </a:r>
            <a:r>
              <a:rPr lang="es-ES" sz="1200" b="0" i="0" u="none" strike="noStrike" kern="1200" baseline="0" dirty="0">
                <a:solidFill>
                  <a:schemeClr val="tx1"/>
                </a:solidFill>
                <a:latin typeface="+mn-lt"/>
                <a:ea typeface="+mn-ea"/>
                <a:cs typeface="+mn-cs"/>
              </a:rPr>
              <a:t>una nueva iniciativa que comprende tres conjuntos de medidas técnicas para prevenir y controlar las </a:t>
            </a:r>
            <a:r>
              <a:rPr lang="es-ES" sz="1200" b="0" i="0" u="none" strike="noStrike" kern="1200" baseline="0" dirty="0" err="1">
                <a:solidFill>
                  <a:schemeClr val="tx1"/>
                </a:solidFill>
                <a:latin typeface="+mn-lt"/>
                <a:ea typeface="+mn-ea"/>
                <a:cs typeface="+mn-cs"/>
              </a:rPr>
              <a:t>ECV</a:t>
            </a:r>
            <a:r>
              <a:rPr lang="es-ES" sz="1200" b="0" i="0" u="none" strike="noStrike" kern="1200" baseline="0" dirty="0">
                <a:solidFill>
                  <a:schemeClr val="tx1"/>
                </a:solidFill>
                <a:latin typeface="+mn-lt"/>
                <a:ea typeface="+mn-ea"/>
                <a:cs typeface="+mn-cs"/>
              </a:rPr>
              <a:t>. Combinados, estos paquetes proporcionan un conjunto de alto impacto, las intervenciones basadas en la evidencia de que, cuando se usan juntos, tendrán un impacto importante en la mejora de la salud del corazón mundial. </a:t>
            </a:r>
            <a:endParaRPr lang="es-ES" dirty="0"/>
          </a:p>
          <a:p>
            <a:endParaRPr lang="es-ES" dirty="0"/>
          </a:p>
          <a:p>
            <a:r>
              <a:rPr lang="es-ES" dirty="0"/>
              <a:t>Paquete técnico para el manejo de enfermedades cardiovasculares en atención primaria de salud</a:t>
            </a:r>
          </a:p>
          <a:p>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22</a:t>
            </a:fld>
            <a:endParaRPr lang="en-GB" dirty="0"/>
          </a:p>
        </p:txBody>
      </p:sp>
    </p:spTree>
    <p:extLst>
      <p:ext uri="{BB962C8B-B14F-4D97-AF65-F5344CB8AC3E}">
        <p14:creationId xmlns:p14="http://schemas.microsoft.com/office/powerpoint/2010/main" val="3698657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836813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89110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25</a:t>
            </a:fld>
            <a:endParaRPr lang="en-GB" dirty="0"/>
          </a:p>
        </p:txBody>
      </p:sp>
    </p:spTree>
    <p:extLst>
      <p:ext uri="{BB962C8B-B14F-4D97-AF65-F5344CB8AC3E}">
        <p14:creationId xmlns:p14="http://schemas.microsoft.com/office/powerpoint/2010/main" val="288723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r>
              <a:rPr lang="es-MX" sz="1100" i="1" dirty="0">
                <a:solidFill>
                  <a:schemeClr val="tx1"/>
                </a:solidFill>
                <a:latin typeface="Verdana" pitchFamily="34" charset="0"/>
                <a:cs typeface="+mn-cs"/>
              </a:rPr>
              <a:t>Los factores de riesgo de hoy son las enfermedades de mañana</a:t>
            </a:r>
            <a:endParaRPr lang="es-CO" sz="11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CO" sz="11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epidemia mundial de muertes prematuras por enfermedades no transmisibles está espoleada por: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pobreza (que levanta obstáculos en el acceso a tecnología, medicamentos y productos </a:t>
            </a:r>
            <a:r>
              <a:rPr lang="es-CO" sz="1200" kern="1200" dirty="0" err="1">
                <a:solidFill>
                  <a:schemeClr val="tx1"/>
                </a:solidFill>
                <a:effectLst/>
                <a:latin typeface="+mn-lt"/>
                <a:ea typeface="+mn-ea"/>
                <a:cs typeface="+mn-cs"/>
              </a:rPr>
              <a:t>médi</a:t>
            </a:r>
            <a:r>
              <a:rPr lang="es-CO" sz="1200" kern="1200" dirty="0">
                <a:solidFill>
                  <a:schemeClr val="tx1"/>
                </a:solidFill>
                <a:effectLst/>
                <a:latin typeface="+mn-lt"/>
                <a:ea typeface="+mn-ea"/>
                <a:cs typeface="+mn-cs"/>
              </a:rPr>
              <a:t>-cos seguros, eficaces, asequibles y de calidad para la prevención, detección, análisis, diagnóstico y tratamiento —incluida la cirugía— de las enfermedades no transmisibles);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repercusiones de la mundialización de la promoción y el comercio de productos perjudiciales para la salud (que fomentan el consumo de tabaco, el uso nocivo de alcohol y las dietas malsanas);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rápida urbanización (que desemboca en inactividad física), y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el envejecimiento de la población (que conlleva un aumento en el número de personas entre 30 y 70 años de edad, especialmente en los países en que se registra la mayor probabilidad de morir de una de las cuatro principales enfermedades no transmisibles).</a:t>
            </a:r>
            <a:endParaRPr lang="es-CO" sz="11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a:t>
            </a:fld>
            <a:endParaRPr lang="en-GB" dirty="0"/>
          </a:p>
        </p:txBody>
      </p:sp>
    </p:spTree>
    <p:extLst>
      <p:ext uri="{BB962C8B-B14F-4D97-AF65-F5344CB8AC3E}">
        <p14:creationId xmlns:p14="http://schemas.microsoft.com/office/powerpoint/2010/main" val="468160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26</a:t>
            </a:fld>
            <a:endParaRPr lang="en-GB" dirty="0"/>
          </a:p>
        </p:txBody>
      </p:sp>
    </p:spTree>
    <p:extLst>
      <p:ext uri="{BB962C8B-B14F-4D97-AF65-F5344CB8AC3E}">
        <p14:creationId xmlns:p14="http://schemas.microsoft.com/office/powerpoint/2010/main" val="983204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27</a:t>
            </a:fld>
            <a:endParaRPr lang="en-GB" dirty="0"/>
          </a:p>
        </p:txBody>
      </p:sp>
    </p:spTree>
    <p:extLst>
      <p:ext uri="{BB962C8B-B14F-4D97-AF65-F5344CB8AC3E}">
        <p14:creationId xmlns:p14="http://schemas.microsoft.com/office/powerpoint/2010/main" val="2935997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a:solidFill>
                  <a:schemeClr val="tx1"/>
                </a:solidFill>
                <a:latin typeface="+mn-lt"/>
                <a:ea typeface="+mn-ea"/>
                <a:cs typeface="+mn-cs"/>
              </a:rPr>
              <a:t>Para extender la lucha contra la epidemia de tabaquismo, la OMS ha introducido el plan </a:t>
            </a:r>
            <a:r>
              <a:rPr lang="es-ES" sz="1200" b="0" i="0" u="none" strike="noStrike" kern="1200" baseline="0" dirty="0" err="1">
                <a:solidFill>
                  <a:schemeClr val="tx1"/>
                </a:solidFill>
                <a:latin typeface="+mn-lt"/>
                <a:ea typeface="+mn-ea"/>
                <a:cs typeface="+mn-cs"/>
              </a:rPr>
              <a:t>MPOWER</a:t>
            </a:r>
            <a:r>
              <a:rPr lang="es-ES" sz="1200" b="0" i="0" u="none" strike="noStrike" kern="1200" baseline="0" dirty="0">
                <a:solidFill>
                  <a:schemeClr val="tx1"/>
                </a:solidFill>
                <a:latin typeface="+mn-lt"/>
                <a:ea typeface="+mn-ea"/>
                <a:cs typeface="+mn-cs"/>
              </a:rPr>
              <a:t> de seis medidas </a:t>
            </a:r>
            <a:r>
              <a:rPr lang="es-CO" sz="1200" b="0" i="0" u="none" strike="noStrike" kern="1200" baseline="0" dirty="0">
                <a:solidFill>
                  <a:schemeClr val="tx1"/>
                </a:solidFill>
                <a:latin typeface="+mn-lt"/>
                <a:ea typeface="+mn-ea"/>
                <a:cs typeface="+mn-cs"/>
              </a:rPr>
              <a:t>de eficacia demostrada:</a:t>
            </a:r>
          </a:p>
          <a:p>
            <a:r>
              <a:rPr lang="es-ES" sz="1200" b="0" i="0" u="none" strike="noStrike" kern="1200" baseline="0" dirty="0">
                <a:solidFill>
                  <a:schemeClr val="tx1"/>
                </a:solidFill>
                <a:latin typeface="+mn-lt"/>
                <a:ea typeface="+mn-ea"/>
                <a:cs typeface="+mn-cs"/>
              </a:rPr>
              <a:t>• </a:t>
            </a:r>
            <a:r>
              <a:rPr lang="es-ES" sz="1200" b="1" i="0" u="none" strike="noStrike" kern="1200" baseline="0" dirty="0">
                <a:solidFill>
                  <a:schemeClr val="tx1"/>
                </a:solidFill>
                <a:latin typeface="+mn-lt"/>
                <a:ea typeface="+mn-ea"/>
                <a:cs typeface="+mn-cs"/>
              </a:rPr>
              <a:t>M</a:t>
            </a:r>
            <a:r>
              <a:rPr lang="es-ES" sz="1200" b="0" i="0" u="none" strike="noStrike" kern="1200" baseline="0" dirty="0">
                <a:solidFill>
                  <a:schemeClr val="tx1"/>
                </a:solidFill>
                <a:latin typeface="+mn-lt"/>
                <a:ea typeface="+mn-ea"/>
                <a:cs typeface="+mn-cs"/>
              </a:rPr>
              <a:t>onitor: vigilar el consumo de tabaco y las </a:t>
            </a:r>
            <a:r>
              <a:rPr lang="es-CO" sz="1200" b="0" i="0" u="none" strike="noStrike" kern="1200" baseline="0" dirty="0" err="1">
                <a:solidFill>
                  <a:schemeClr val="tx1"/>
                </a:solidFill>
                <a:latin typeface="+mn-lt"/>
                <a:ea typeface="+mn-ea"/>
                <a:cs typeface="+mn-cs"/>
              </a:rPr>
              <a:t>politicas</a:t>
            </a:r>
            <a:r>
              <a:rPr lang="es-CO" sz="1200" b="0" i="0" u="none" strike="noStrike" kern="1200" baseline="0" dirty="0">
                <a:solidFill>
                  <a:schemeClr val="tx1"/>
                </a:solidFill>
                <a:latin typeface="+mn-lt"/>
                <a:ea typeface="+mn-ea"/>
                <a:cs typeface="+mn-cs"/>
              </a:rPr>
              <a:t> de </a:t>
            </a:r>
            <a:r>
              <a:rPr lang="es-CO" sz="1200" b="0" i="0" u="none" strike="noStrike" kern="1200" baseline="0" dirty="0" err="1">
                <a:solidFill>
                  <a:schemeClr val="tx1"/>
                </a:solidFill>
                <a:latin typeface="+mn-lt"/>
                <a:ea typeface="+mn-ea"/>
                <a:cs typeface="+mn-cs"/>
              </a:rPr>
              <a:t>prevencion</a:t>
            </a:r>
            <a:r>
              <a:rPr lang="es-CO" sz="1200" b="0" i="0" u="none" strike="noStrike" kern="1200" baseline="0" dirty="0">
                <a:solidFill>
                  <a:schemeClr val="tx1"/>
                </a:solidFill>
                <a:latin typeface="+mn-lt"/>
                <a:ea typeface="+mn-ea"/>
                <a:cs typeface="+mn-cs"/>
              </a:rPr>
              <a:t>;</a:t>
            </a:r>
          </a:p>
          <a:p>
            <a:r>
              <a:rPr lang="es-ES" sz="1200" b="0"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P</a:t>
            </a:r>
            <a:r>
              <a:rPr lang="es-ES" sz="1200" b="0" i="0" u="none" strike="noStrike" kern="1200" baseline="0" dirty="0" err="1">
                <a:solidFill>
                  <a:schemeClr val="tx1"/>
                </a:solidFill>
                <a:latin typeface="+mn-lt"/>
                <a:ea typeface="+mn-ea"/>
                <a:cs typeface="+mn-cs"/>
              </a:rPr>
              <a:t>rotect</a:t>
            </a:r>
            <a:r>
              <a:rPr lang="es-ES" sz="1200" b="0" i="0" u="none" strike="noStrike" kern="1200" baseline="0" dirty="0">
                <a:solidFill>
                  <a:schemeClr val="tx1"/>
                </a:solidFill>
                <a:latin typeface="+mn-lt"/>
                <a:ea typeface="+mn-ea"/>
                <a:cs typeface="+mn-cs"/>
              </a:rPr>
              <a:t>: proteger a la </a:t>
            </a:r>
            <a:r>
              <a:rPr lang="es-ES" sz="1200" b="0" i="0" u="none" strike="noStrike" kern="1200" baseline="0" dirty="0" err="1">
                <a:solidFill>
                  <a:schemeClr val="tx1"/>
                </a:solidFill>
                <a:latin typeface="+mn-lt"/>
                <a:ea typeface="+mn-ea"/>
                <a:cs typeface="+mn-cs"/>
              </a:rPr>
              <a:t>poblacion</a:t>
            </a:r>
            <a:r>
              <a:rPr lang="es-ES" sz="1200" b="0" i="0" u="none" strike="noStrike" kern="1200" baseline="0" dirty="0">
                <a:solidFill>
                  <a:schemeClr val="tx1"/>
                </a:solidFill>
                <a:latin typeface="+mn-lt"/>
                <a:ea typeface="+mn-ea"/>
                <a:cs typeface="+mn-cs"/>
              </a:rPr>
              <a:t> del humo </a:t>
            </a:r>
            <a:r>
              <a:rPr lang="es-CO" sz="1200" b="0" i="0" u="none" strike="noStrike" kern="1200" baseline="0" dirty="0">
                <a:solidFill>
                  <a:schemeClr val="tx1"/>
                </a:solidFill>
                <a:latin typeface="+mn-lt"/>
                <a:ea typeface="+mn-ea"/>
                <a:cs typeface="+mn-cs"/>
              </a:rPr>
              <a:t>de tabaco;</a:t>
            </a:r>
          </a:p>
          <a:p>
            <a:r>
              <a:rPr lang="es-ES" sz="1200" b="0"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O</a:t>
            </a:r>
            <a:r>
              <a:rPr lang="es-ES" sz="1200" b="0" i="0" u="none" strike="noStrike" kern="1200" baseline="0" dirty="0" err="1">
                <a:solidFill>
                  <a:schemeClr val="tx1"/>
                </a:solidFill>
                <a:latin typeface="+mn-lt"/>
                <a:ea typeface="+mn-ea"/>
                <a:cs typeface="+mn-cs"/>
              </a:rPr>
              <a:t>ffer</a:t>
            </a:r>
            <a:r>
              <a:rPr lang="es-ES" sz="1200" b="0" i="0" u="none" strike="noStrike" kern="1200" baseline="0" dirty="0">
                <a:solidFill>
                  <a:schemeClr val="tx1"/>
                </a:solidFill>
                <a:latin typeface="+mn-lt"/>
                <a:ea typeface="+mn-ea"/>
                <a:cs typeface="+mn-cs"/>
              </a:rPr>
              <a:t>: ofrecer ayuda para el abandono del </a:t>
            </a:r>
            <a:r>
              <a:rPr lang="es-CO" sz="1200" b="0" i="0" u="none" strike="noStrike" kern="1200" baseline="0" dirty="0">
                <a:solidFill>
                  <a:schemeClr val="tx1"/>
                </a:solidFill>
                <a:latin typeface="+mn-lt"/>
                <a:ea typeface="+mn-ea"/>
                <a:cs typeface="+mn-cs"/>
              </a:rPr>
              <a:t>tabaco;</a:t>
            </a:r>
          </a:p>
          <a:p>
            <a:r>
              <a:rPr lang="es-ES" sz="1200" b="0"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W</a:t>
            </a:r>
            <a:r>
              <a:rPr lang="es-ES" sz="1200" b="0" i="0" u="none" strike="noStrike" kern="1200" baseline="0" dirty="0" err="1">
                <a:solidFill>
                  <a:schemeClr val="tx1"/>
                </a:solidFill>
                <a:latin typeface="+mn-lt"/>
                <a:ea typeface="+mn-ea"/>
                <a:cs typeface="+mn-cs"/>
              </a:rPr>
              <a:t>arn</a:t>
            </a:r>
            <a:r>
              <a:rPr lang="es-ES" sz="1200" b="0" i="0" u="none" strike="noStrike" kern="1200" baseline="0" dirty="0">
                <a:solidFill>
                  <a:schemeClr val="tx1"/>
                </a:solidFill>
                <a:latin typeface="+mn-lt"/>
                <a:ea typeface="+mn-ea"/>
                <a:cs typeface="+mn-cs"/>
              </a:rPr>
              <a:t>: advertir de los peligros del tabaco;</a:t>
            </a:r>
          </a:p>
          <a:p>
            <a:r>
              <a:rPr lang="es-ES" sz="1200" b="0"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E</a:t>
            </a:r>
            <a:r>
              <a:rPr lang="es-ES" sz="1200" b="0" i="0" u="none" strike="noStrike" kern="1200" baseline="0" dirty="0" err="1">
                <a:solidFill>
                  <a:schemeClr val="tx1"/>
                </a:solidFill>
                <a:latin typeface="+mn-lt"/>
                <a:ea typeface="+mn-ea"/>
                <a:cs typeface="+mn-cs"/>
              </a:rPr>
              <a:t>nforce</a:t>
            </a:r>
            <a:r>
              <a:rPr lang="es-ES" sz="1200" b="0" i="0" u="none" strike="noStrike" kern="1200" baseline="0" dirty="0">
                <a:solidFill>
                  <a:schemeClr val="tx1"/>
                </a:solidFill>
                <a:latin typeface="+mn-lt"/>
                <a:ea typeface="+mn-ea"/>
                <a:cs typeface="+mn-cs"/>
              </a:rPr>
              <a:t>: hacer cumplir las prohibiciones sobre publicidad, </a:t>
            </a:r>
            <a:r>
              <a:rPr lang="es-ES" sz="1200" b="0" i="0" u="none" strike="noStrike" kern="1200" baseline="0" dirty="0" err="1">
                <a:solidFill>
                  <a:schemeClr val="tx1"/>
                </a:solidFill>
                <a:latin typeface="+mn-lt"/>
                <a:ea typeface="+mn-ea"/>
                <a:cs typeface="+mn-cs"/>
              </a:rPr>
              <a:t>promocion</a:t>
            </a:r>
            <a:r>
              <a:rPr lang="es-ES" sz="1200" b="0" i="0" u="none" strike="noStrike" kern="1200" baseline="0" dirty="0">
                <a:solidFill>
                  <a:schemeClr val="tx1"/>
                </a:solidFill>
                <a:latin typeface="+mn-lt"/>
                <a:ea typeface="+mn-ea"/>
                <a:cs typeface="+mn-cs"/>
              </a:rPr>
              <a:t> y patrocinio;</a:t>
            </a:r>
          </a:p>
          <a:p>
            <a:r>
              <a:rPr lang="es-ES" sz="1200" b="0" i="0" u="none" strike="noStrike" kern="1200" baseline="0" dirty="0">
                <a:solidFill>
                  <a:schemeClr val="tx1"/>
                </a:solidFill>
                <a:latin typeface="+mn-lt"/>
                <a:ea typeface="+mn-ea"/>
                <a:cs typeface="+mn-cs"/>
              </a:rPr>
              <a:t>• </a:t>
            </a:r>
            <a:r>
              <a:rPr lang="es-ES" sz="1200" b="1" i="0" u="none" strike="noStrike" kern="1200" baseline="0" dirty="0" err="1">
                <a:solidFill>
                  <a:schemeClr val="tx1"/>
                </a:solidFill>
                <a:latin typeface="+mn-lt"/>
                <a:ea typeface="+mn-ea"/>
                <a:cs typeface="+mn-cs"/>
              </a:rPr>
              <a:t>R</a:t>
            </a:r>
            <a:r>
              <a:rPr lang="es-ES" sz="1200" b="0" i="0" u="none" strike="noStrike" kern="1200" baseline="0" dirty="0" err="1">
                <a:solidFill>
                  <a:schemeClr val="tx1"/>
                </a:solidFill>
                <a:latin typeface="+mn-lt"/>
                <a:ea typeface="+mn-ea"/>
                <a:cs typeface="+mn-cs"/>
              </a:rPr>
              <a:t>aise</a:t>
            </a:r>
            <a:r>
              <a:rPr lang="es-ES" sz="1200" b="0" i="0" u="none" strike="noStrike" kern="1200" baseline="0" dirty="0">
                <a:solidFill>
                  <a:schemeClr val="tx1"/>
                </a:solidFill>
                <a:latin typeface="+mn-lt"/>
                <a:ea typeface="+mn-ea"/>
                <a:cs typeface="+mn-cs"/>
              </a:rPr>
              <a:t>: aumentar los impuestos al tabaco.</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ea typeface="+mn-ea"/>
                <a:cs typeface="+mn-cs"/>
              </a:rPr>
              <a:t>El plan de medidas </a:t>
            </a:r>
            <a:r>
              <a:rPr lang="es-ES" sz="1200" b="0" i="0" u="none" strike="noStrike" kern="1200" baseline="0" dirty="0" err="1">
                <a:solidFill>
                  <a:schemeClr val="tx1"/>
                </a:solidFill>
                <a:latin typeface="+mn-lt"/>
                <a:ea typeface="+mn-ea"/>
                <a:cs typeface="+mn-cs"/>
              </a:rPr>
              <a:t>MPOWER</a:t>
            </a:r>
            <a:r>
              <a:rPr lang="es-ES" sz="1200" b="0" i="0" u="none" strike="noStrike" kern="1200" baseline="0" dirty="0">
                <a:solidFill>
                  <a:schemeClr val="tx1"/>
                </a:solidFill>
                <a:latin typeface="+mn-lt"/>
                <a:ea typeface="+mn-ea"/>
                <a:cs typeface="+mn-cs"/>
              </a:rPr>
              <a:t> puede hacer retroceder la epidemia de tabaquismo y prevenir millones de defunciones relacionadas </a:t>
            </a:r>
            <a:r>
              <a:rPr lang="es-CO" sz="1200" b="0" i="0" u="none" strike="noStrike" kern="1200" baseline="0" dirty="0">
                <a:solidFill>
                  <a:schemeClr val="tx1"/>
                </a:solidFill>
                <a:latin typeface="+mn-lt"/>
                <a:ea typeface="+mn-ea"/>
                <a:cs typeface="+mn-cs"/>
              </a:rPr>
              <a:t>con el tabaco.</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28</a:t>
            </a:fld>
            <a:endParaRPr lang="en-GB" dirty="0"/>
          </a:p>
        </p:txBody>
      </p:sp>
    </p:spTree>
    <p:extLst>
      <p:ext uri="{BB962C8B-B14F-4D97-AF65-F5344CB8AC3E}">
        <p14:creationId xmlns:p14="http://schemas.microsoft.com/office/powerpoint/2010/main" val="373817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itchFamily="2" charset="2"/>
              <a:buNone/>
            </a:pPr>
            <a:r>
              <a:rPr lang="es-PA" dirty="0"/>
              <a:t>Relacionado principalmente con enfermedades cardiovasculares:</a:t>
            </a:r>
          </a:p>
          <a:p>
            <a:pPr lvl="1"/>
            <a:r>
              <a:rPr lang="es-PA" sz="2100" dirty="0"/>
              <a:t>El consumo de sodio incrementa la presión arterial.</a:t>
            </a:r>
          </a:p>
          <a:p>
            <a:pPr lvl="1"/>
            <a:r>
              <a:rPr lang="es-PA" sz="2100" dirty="0"/>
              <a:t>La presión arterial incrementa el riesgo de enfermedades cardiovasculares.</a:t>
            </a:r>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29</a:t>
            </a:fld>
            <a:endParaRPr lang="en-GB" dirty="0"/>
          </a:p>
        </p:txBody>
      </p:sp>
    </p:spTree>
    <p:extLst>
      <p:ext uri="{BB962C8B-B14F-4D97-AF65-F5344CB8AC3E}">
        <p14:creationId xmlns:p14="http://schemas.microsoft.com/office/powerpoint/2010/main" val="1931369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30</a:t>
            </a:fld>
            <a:endParaRPr lang="en-GB" dirty="0"/>
          </a:p>
        </p:txBody>
      </p:sp>
    </p:spTree>
    <p:extLst>
      <p:ext uri="{BB962C8B-B14F-4D97-AF65-F5344CB8AC3E}">
        <p14:creationId xmlns:p14="http://schemas.microsoft.com/office/powerpoint/2010/main" val="1918790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881360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32</a:t>
            </a:fld>
            <a:endParaRPr lang="en-GB" dirty="0"/>
          </a:p>
        </p:txBody>
      </p:sp>
    </p:spTree>
    <p:extLst>
      <p:ext uri="{BB962C8B-B14F-4D97-AF65-F5344CB8AC3E}">
        <p14:creationId xmlns:p14="http://schemas.microsoft.com/office/powerpoint/2010/main" val="4006440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33</a:t>
            </a:fld>
            <a:endParaRPr lang="en-GB" dirty="0"/>
          </a:p>
        </p:txBody>
      </p:sp>
    </p:spTree>
    <p:extLst>
      <p:ext uri="{BB962C8B-B14F-4D97-AF65-F5344CB8AC3E}">
        <p14:creationId xmlns:p14="http://schemas.microsoft.com/office/powerpoint/2010/main" val="412332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A8855AF-981D-43C0-ADED-6F9E33C7A37C}" type="slidenum">
              <a:rPr lang="en-GB" smtClean="0"/>
              <a:pPr/>
              <a:t>34</a:t>
            </a:fld>
            <a:endParaRPr lang="en-GB" dirty="0"/>
          </a:p>
        </p:txBody>
      </p:sp>
    </p:spTree>
    <p:extLst>
      <p:ext uri="{BB962C8B-B14F-4D97-AF65-F5344CB8AC3E}">
        <p14:creationId xmlns:p14="http://schemas.microsoft.com/office/powerpoint/2010/main" val="1821473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35</a:t>
            </a:fld>
            <a:endParaRPr lang="en-GB" dirty="0"/>
          </a:p>
        </p:txBody>
      </p:sp>
    </p:spTree>
    <p:extLst>
      <p:ext uri="{BB962C8B-B14F-4D97-AF65-F5344CB8AC3E}">
        <p14:creationId xmlns:p14="http://schemas.microsoft.com/office/powerpoint/2010/main" val="3814931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5</a:t>
            </a:fld>
            <a:endParaRPr lang="en-GB" dirty="0"/>
          </a:p>
        </p:txBody>
      </p:sp>
    </p:spTree>
    <p:extLst>
      <p:ext uri="{BB962C8B-B14F-4D97-AF65-F5344CB8AC3E}">
        <p14:creationId xmlns:p14="http://schemas.microsoft.com/office/powerpoint/2010/main" val="2841057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36</a:t>
            </a:fld>
            <a:endParaRPr lang="en-GB" dirty="0"/>
          </a:p>
        </p:txBody>
      </p:sp>
    </p:spTree>
    <p:extLst>
      <p:ext uri="{BB962C8B-B14F-4D97-AF65-F5344CB8AC3E}">
        <p14:creationId xmlns:p14="http://schemas.microsoft.com/office/powerpoint/2010/main" val="667398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37</a:t>
            </a:fld>
            <a:endParaRPr lang="en-GB" dirty="0"/>
          </a:p>
        </p:txBody>
      </p:sp>
    </p:spTree>
    <p:extLst>
      <p:ext uri="{BB962C8B-B14F-4D97-AF65-F5344CB8AC3E}">
        <p14:creationId xmlns:p14="http://schemas.microsoft.com/office/powerpoint/2010/main" val="698919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38</a:t>
            </a:fld>
            <a:endParaRPr lang="en-GB" dirty="0"/>
          </a:p>
        </p:txBody>
      </p:sp>
    </p:spTree>
    <p:extLst>
      <p:ext uri="{BB962C8B-B14F-4D97-AF65-F5344CB8AC3E}">
        <p14:creationId xmlns:p14="http://schemas.microsoft.com/office/powerpoint/2010/main" val="386500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39</a:t>
            </a:fld>
            <a:endParaRPr lang="en-GB" dirty="0"/>
          </a:p>
        </p:txBody>
      </p:sp>
    </p:spTree>
    <p:extLst>
      <p:ext uri="{BB962C8B-B14F-4D97-AF65-F5344CB8AC3E}">
        <p14:creationId xmlns:p14="http://schemas.microsoft.com/office/powerpoint/2010/main" val="2750688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40</a:t>
            </a:fld>
            <a:endParaRPr lang="en-GB" dirty="0"/>
          </a:p>
        </p:txBody>
      </p:sp>
    </p:spTree>
    <p:extLst>
      <p:ext uri="{BB962C8B-B14F-4D97-AF65-F5344CB8AC3E}">
        <p14:creationId xmlns:p14="http://schemas.microsoft.com/office/powerpoint/2010/main" val="11351464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41</a:t>
            </a:fld>
            <a:endParaRPr lang="en-GB" dirty="0"/>
          </a:p>
        </p:txBody>
      </p:sp>
    </p:spTree>
    <p:extLst>
      <p:ext uri="{BB962C8B-B14F-4D97-AF65-F5344CB8AC3E}">
        <p14:creationId xmlns:p14="http://schemas.microsoft.com/office/powerpoint/2010/main" val="97398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42</a:t>
            </a:fld>
            <a:endParaRPr lang="en-GB" dirty="0"/>
          </a:p>
        </p:txBody>
      </p:sp>
    </p:spTree>
    <p:extLst>
      <p:ext uri="{BB962C8B-B14F-4D97-AF65-F5344CB8AC3E}">
        <p14:creationId xmlns:p14="http://schemas.microsoft.com/office/powerpoint/2010/main" val="226931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43</a:t>
            </a:fld>
            <a:endParaRPr lang="en-GB" dirty="0"/>
          </a:p>
        </p:txBody>
      </p:sp>
    </p:spTree>
    <p:extLst>
      <p:ext uri="{BB962C8B-B14F-4D97-AF65-F5344CB8AC3E}">
        <p14:creationId xmlns:p14="http://schemas.microsoft.com/office/powerpoint/2010/main" val="4084288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58775" marR="0" lvl="1" indent="-17938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s-ES" sz="2400" dirty="0"/>
              <a:t>especialista, en función de sus competencias, </a:t>
            </a:r>
          </a:p>
          <a:p>
            <a:pPr marL="358775" marR="0" lvl="1" indent="-179388"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s-ES" sz="2400" dirty="0"/>
              <a:t>Los módulos de </a:t>
            </a:r>
            <a:r>
              <a:rPr lang="es-ES" sz="2400" dirty="0" err="1"/>
              <a:t>HEARTS</a:t>
            </a:r>
            <a:r>
              <a:rPr lang="es-ES" sz="2400" dirty="0"/>
              <a:t> </a:t>
            </a:r>
            <a:r>
              <a:rPr lang="es-ES" sz="2400" dirty="0" err="1"/>
              <a:t>seran</a:t>
            </a:r>
            <a:r>
              <a:rPr lang="es-ES" sz="2400" dirty="0"/>
              <a:t> traducidos al español para el segundo </a:t>
            </a:r>
            <a:r>
              <a:rPr lang="es-ES" sz="2400" dirty="0" err="1"/>
              <a:t>semester</a:t>
            </a:r>
            <a:r>
              <a:rPr lang="es-ES" sz="2400" dirty="0"/>
              <a:t> del 2018</a:t>
            </a:r>
            <a:endParaRPr lang="es-CO" sz="2400" dirty="0"/>
          </a:p>
          <a:p>
            <a:pPr marL="358775" lvl="1" indent="-179388">
              <a:spcBef>
                <a:spcPts val="0"/>
              </a:spcBef>
              <a:spcAft>
                <a:spcPts val="600"/>
              </a:spcAft>
              <a:buFont typeface="Arial" panose="020B0604020202020204" pitchFamily="34" charset="0"/>
              <a:buChar char="•"/>
            </a:pPr>
            <a:endParaRPr lang="es-ES" sz="2200" b="1" kern="1200" dirty="0">
              <a:solidFill>
                <a:srgbClr val="006600"/>
              </a:solidFill>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44</a:t>
            </a:fld>
            <a:endParaRPr lang="en-GB" dirty="0"/>
          </a:p>
        </p:txBody>
      </p:sp>
    </p:spTree>
    <p:extLst>
      <p:ext uri="{BB962C8B-B14F-4D97-AF65-F5344CB8AC3E}">
        <p14:creationId xmlns:p14="http://schemas.microsoft.com/office/powerpoint/2010/main" val="871230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71357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6</a:t>
            </a:fld>
            <a:endParaRPr lang="en-GB" dirty="0"/>
          </a:p>
        </p:txBody>
      </p:sp>
    </p:spTree>
    <p:extLst>
      <p:ext uri="{BB962C8B-B14F-4D97-AF65-F5344CB8AC3E}">
        <p14:creationId xmlns:p14="http://schemas.microsoft.com/office/powerpoint/2010/main" val="2825783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58775" lvl="1" indent="-179388">
              <a:spcBef>
                <a:spcPts val="0"/>
              </a:spcBef>
              <a:spcAft>
                <a:spcPts val="600"/>
              </a:spcAft>
              <a:buFont typeface="Arial" panose="020B0604020202020204" pitchFamily="34" charset="0"/>
              <a:buChar char="•"/>
            </a:pPr>
            <a:r>
              <a:rPr lang="es-ES" sz="2200" b="1" kern="1200" dirty="0">
                <a:solidFill>
                  <a:srgbClr val="006600"/>
                </a:solidFill>
                <a:latin typeface="+mn-lt"/>
                <a:ea typeface="+mn-ea"/>
                <a:cs typeface="+mn-cs"/>
              </a:rPr>
              <a:t>Visitas de campo para evaluar en el terreno los progresos y los </a:t>
            </a:r>
            <a:r>
              <a:rPr lang="es-ES" sz="2200" b="1" kern="1200" dirty="0" err="1">
                <a:solidFill>
                  <a:srgbClr val="006600"/>
                </a:solidFill>
                <a:latin typeface="+mn-lt"/>
                <a:ea typeface="+mn-ea"/>
                <a:cs typeface="+mn-cs"/>
              </a:rPr>
              <a:t>desafios</a:t>
            </a:r>
            <a:r>
              <a:rPr lang="es-ES" sz="2200" b="1" kern="1200" dirty="0">
                <a:solidFill>
                  <a:srgbClr val="006600"/>
                </a:solidFill>
                <a:latin typeface="+mn-lt"/>
                <a:ea typeface="+mn-ea"/>
                <a:cs typeface="+mn-cs"/>
              </a:rPr>
              <a:t> en la implementación de la iniciativa (Diciembre 10-14)</a:t>
            </a:r>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251729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47</a:t>
            </a:fld>
            <a:endParaRPr lang="en-GB" dirty="0"/>
          </a:p>
        </p:txBody>
      </p:sp>
    </p:spTree>
    <p:extLst>
      <p:ext uri="{BB962C8B-B14F-4D97-AF65-F5344CB8AC3E}">
        <p14:creationId xmlns:p14="http://schemas.microsoft.com/office/powerpoint/2010/main" val="134603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9812437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36674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68000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7</a:t>
            </a:fld>
            <a:endParaRPr lang="en-GB" dirty="0"/>
          </a:p>
        </p:txBody>
      </p:sp>
    </p:spTree>
    <p:extLst>
      <p:ext uri="{BB962C8B-B14F-4D97-AF65-F5344CB8AC3E}">
        <p14:creationId xmlns:p14="http://schemas.microsoft.com/office/powerpoint/2010/main" val="3311544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15098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Paquete técnico para el manejo de enfermedades cardiovasculares en atención primaria de salud</a:t>
            </a:r>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6B886-40A9-424B-AB76-584F8DDD5C90}" type="slidenum">
              <a:rPr kumimoji="0" lang="en-GB"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68345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7B6320-F529-4C0C-B969-6C0BD2F1FAE7}" type="slidenum">
              <a:rPr kumimoji="0" lang="en-US" altLang="es-CO"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s-CO"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34830" y="4386877"/>
            <a:ext cx="5140742" cy="4156455"/>
          </a:xfrm>
          <a:noFill/>
        </p:spPr>
        <p:txBody>
          <a:bodyPr/>
          <a:lstStyle/>
          <a:p>
            <a:pPr eaLnBrk="1" hangingPunct="1"/>
            <a:r>
              <a:rPr lang="es-ES" altLang="es-CO" dirty="0">
                <a:latin typeface="Arial" charset="0"/>
                <a:cs typeface="Arial" charset="0"/>
              </a:rPr>
              <a:t>﻿Nota: Los valores estimados presentados para todos los indicadores corresponden al año 2010, salvo el colesterol total elevado (2008). Las tasas de prevalencia están normalizadas 	 </a:t>
            </a:r>
          </a:p>
          <a:p>
            <a:pPr eaLnBrk="1" hangingPunct="1"/>
            <a:r>
              <a:rPr lang="es-ES" altLang="es-CO" dirty="0">
                <a:latin typeface="Arial" charset="0"/>
                <a:cs typeface="Arial" charset="0"/>
              </a:rPr>
              <a:t>por edad, salvo en el caso de la actividad física insuficiente y del tabaquismo. Todos los valores estimados que se presentan corresponden a personas de edad igual o superior 	 </a:t>
            </a:r>
          </a:p>
          <a:p>
            <a:pPr eaLnBrk="1" hangingPunct="1"/>
            <a:r>
              <a:rPr lang="es-ES" altLang="es-CO" dirty="0">
                <a:latin typeface="Arial" charset="0"/>
                <a:cs typeface="Arial" charset="0"/>
              </a:rPr>
              <a:t>a 18 años, salvo en el caso del tabaco (tabaquismo) y el alcohol, donde la población incluida fue la de edad igual o superior a 15 años. Respecto al alcohol (episodios de 	 </a:t>
            </a:r>
          </a:p>
          <a:p>
            <a:pPr eaLnBrk="1" hangingPunct="1"/>
            <a:r>
              <a:rPr lang="es-ES" altLang="es-CO" dirty="0">
                <a:latin typeface="Arial" charset="0"/>
                <a:cs typeface="Arial" charset="0"/>
              </a:rPr>
              <a:t>consumo excesivo), los valores se basan en encuestas y están normalizados por edad pero no se han corregido respecto al consumo de alcohol per cápita. 	 </a:t>
            </a:r>
          </a:p>
          <a:p>
            <a:pPr eaLnBrk="1" hangingPunct="1"/>
            <a:r>
              <a:rPr lang="es-ES" altLang="es-CO" dirty="0">
                <a:latin typeface="Arial" charset="0"/>
                <a:cs typeface="Arial" charset="0"/>
              </a:rPr>
              <a:t> </a:t>
            </a:r>
          </a:p>
          <a:p>
            <a:pPr eaLnBrk="1" hangingPunct="1"/>
            <a:endParaRPr lang="en-US" altLang="es-CO" dirty="0">
              <a:latin typeface="Arial" charset="0"/>
              <a:cs typeface="Arial" charset="0"/>
            </a:endParaRPr>
          </a:p>
        </p:txBody>
      </p:sp>
    </p:spTree>
    <p:extLst>
      <p:ext uri="{BB962C8B-B14F-4D97-AF65-F5344CB8AC3E}">
        <p14:creationId xmlns:p14="http://schemas.microsoft.com/office/powerpoint/2010/main" val="2302170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endParaRPr lang="es-CO" sz="11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 </a:t>
            </a:r>
            <a:endParaRPr lang="es-CO" sz="1100" kern="1200" dirty="0">
              <a:solidFill>
                <a:schemeClr val="tx1"/>
              </a:solidFill>
              <a:effectLst/>
              <a:latin typeface="+mn-lt"/>
              <a:ea typeface="+mn-ea"/>
              <a:cs typeface="+mn-cs"/>
            </a:endParaRPr>
          </a:p>
          <a:p>
            <a:r>
              <a:rPr lang="es-CO" sz="1200" kern="1200" dirty="0">
                <a:solidFill>
                  <a:schemeClr val="tx1"/>
                </a:solidFill>
                <a:effectLst/>
                <a:latin typeface="+mn-lt"/>
                <a:ea typeface="+mn-ea"/>
                <a:cs typeface="+mn-cs"/>
              </a:rPr>
              <a:t>La epidemia mundial de muertes prematuras por enfermedades no transmisibles está espoleada por: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pobreza (que levanta obstáculos en el acceso a tecnología, medicamentos y productos </a:t>
            </a:r>
            <a:r>
              <a:rPr lang="es-CO" sz="1200" kern="1200" dirty="0" err="1">
                <a:solidFill>
                  <a:schemeClr val="tx1"/>
                </a:solidFill>
                <a:effectLst/>
                <a:latin typeface="+mn-lt"/>
                <a:ea typeface="+mn-ea"/>
                <a:cs typeface="+mn-cs"/>
              </a:rPr>
              <a:t>médi</a:t>
            </a:r>
            <a:r>
              <a:rPr lang="es-CO" sz="1200" kern="1200" dirty="0">
                <a:solidFill>
                  <a:schemeClr val="tx1"/>
                </a:solidFill>
                <a:effectLst/>
                <a:latin typeface="+mn-lt"/>
                <a:ea typeface="+mn-ea"/>
                <a:cs typeface="+mn-cs"/>
              </a:rPr>
              <a:t>-cos seguros, eficaces, asequibles y de calidad para la prevención, detección, análisis, diagnóstico y tratamiento —incluida la cirugía— de las enfermedades no transmisibles);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las repercusiones de la mundialización de la promoción y el comercio de productos perjudiciales para la salud (que fomentan el consumo de tabaco, el uso nocivo de alcohol y las dietas malsanas);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la rápida urbanización (que desemboca en inactividad física), y </a:t>
            </a:r>
            <a:endParaRPr lang="es-CO" sz="1100" kern="1200" dirty="0">
              <a:solidFill>
                <a:schemeClr val="tx1"/>
              </a:solidFill>
              <a:effectLst/>
              <a:latin typeface="+mn-lt"/>
              <a:ea typeface="+mn-ea"/>
              <a:cs typeface="+mn-cs"/>
            </a:endParaRPr>
          </a:p>
          <a:p>
            <a:pPr lvl="0"/>
            <a:r>
              <a:rPr lang="es-CO" sz="1200" kern="1200" dirty="0">
                <a:solidFill>
                  <a:schemeClr val="tx1"/>
                </a:solidFill>
                <a:effectLst/>
                <a:latin typeface="+mn-lt"/>
                <a:ea typeface="+mn-ea"/>
                <a:cs typeface="+mn-cs"/>
              </a:rPr>
              <a:t>el envejecimiento de la población (que conlleva un aumento en el número de personas entre 30 y 70 años de edad, especialmente en los países en que se registra la mayor probabilidad de morir de una de las cuatro principales enfermedades no transmisibles).</a:t>
            </a:r>
            <a:endParaRPr lang="es-CO" sz="11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pPr>
              <a:defRPr/>
            </a:pPr>
            <a:fld id="{5C06B886-40A9-424B-AB76-584F8DDD5C90}" type="slidenum">
              <a:rPr lang="en-GB" smtClean="0"/>
              <a:pPr>
                <a:defRPr/>
              </a:pPr>
              <a:t>11</a:t>
            </a:fld>
            <a:endParaRPr lang="en-GB" dirty="0"/>
          </a:p>
        </p:txBody>
      </p:sp>
    </p:spTree>
    <p:extLst>
      <p:ext uri="{BB962C8B-B14F-4D97-AF65-F5344CB8AC3E}">
        <p14:creationId xmlns:p14="http://schemas.microsoft.com/office/powerpoint/2010/main" val="2430959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06CC5C-3181-4058-98E2-F4BC306B5921}"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305919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6CC5C-3181-4058-98E2-F4BC306B5921}"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109528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6CC5C-3181-4058-98E2-F4BC306B5921}"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17308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F31061C2-1701-41CE-8D92-7CBBFFE694FC}" type="slidenum">
              <a:rPr lang="en-US"/>
              <a:pPr>
                <a:defRPr/>
              </a:pPr>
              <a:t>‹Nº›</a:t>
            </a:fld>
            <a:endParaRPr lang="en-US" dirty="0"/>
          </a:p>
        </p:txBody>
      </p:sp>
    </p:spTree>
    <p:extLst>
      <p:ext uri="{BB962C8B-B14F-4D97-AF65-F5344CB8AC3E}">
        <p14:creationId xmlns:p14="http://schemas.microsoft.com/office/powerpoint/2010/main" val="1152325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2D137A7-A50D-4BF3-9E6B-E6270AA3F326}" type="slidenum">
              <a:rPr lang="en-US"/>
              <a:pPr>
                <a:defRPr/>
              </a:pPr>
              <a:t>‹Nº›</a:t>
            </a:fld>
            <a:endParaRPr lang="en-US" dirty="0"/>
          </a:p>
        </p:txBody>
      </p:sp>
    </p:spTree>
    <p:extLst>
      <p:ext uri="{BB962C8B-B14F-4D97-AF65-F5344CB8AC3E}">
        <p14:creationId xmlns:p14="http://schemas.microsoft.com/office/powerpoint/2010/main" val="189114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3DD7A2E-EE7A-489B-AC01-B41FBD1D155C}" type="slidenum">
              <a:rPr lang="en-US"/>
              <a:pPr>
                <a:defRPr/>
              </a:pPr>
              <a:t>‹Nº›</a:t>
            </a:fld>
            <a:endParaRPr lang="en-US" dirty="0"/>
          </a:p>
        </p:txBody>
      </p:sp>
    </p:spTree>
    <p:extLst>
      <p:ext uri="{BB962C8B-B14F-4D97-AF65-F5344CB8AC3E}">
        <p14:creationId xmlns:p14="http://schemas.microsoft.com/office/powerpoint/2010/main" val="2893139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325FFFFF-5020-4BB7-8F71-F6D5A4DF3BAE}" type="slidenum">
              <a:rPr lang="en-US"/>
              <a:pPr>
                <a:defRPr/>
              </a:pPr>
              <a:t>‹Nº›</a:t>
            </a:fld>
            <a:endParaRPr lang="en-US" dirty="0"/>
          </a:p>
        </p:txBody>
      </p:sp>
    </p:spTree>
    <p:extLst>
      <p:ext uri="{BB962C8B-B14F-4D97-AF65-F5344CB8AC3E}">
        <p14:creationId xmlns:p14="http://schemas.microsoft.com/office/powerpoint/2010/main" val="278781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8A2CF05F-48ED-416B-B7D1-C8763478EA31}" type="slidenum">
              <a:rPr lang="en-US"/>
              <a:pPr>
                <a:defRPr/>
              </a:pPr>
              <a:t>‹Nº›</a:t>
            </a:fld>
            <a:endParaRPr lang="en-US" dirty="0"/>
          </a:p>
        </p:txBody>
      </p:sp>
    </p:spTree>
    <p:extLst>
      <p:ext uri="{BB962C8B-B14F-4D97-AF65-F5344CB8AC3E}">
        <p14:creationId xmlns:p14="http://schemas.microsoft.com/office/powerpoint/2010/main" val="3186597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F59B91F8-2A22-4F50-AA45-E317E81B4F53}" type="slidenum">
              <a:rPr lang="en-US"/>
              <a:pPr>
                <a:defRPr/>
              </a:pPr>
              <a:t>‹Nº›</a:t>
            </a:fld>
            <a:endParaRPr lang="en-US" dirty="0"/>
          </a:p>
        </p:txBody>
      </p:sp>
    </p:spTree>
    <p:extLst>
      <p:ext uri="{BB962C8B-B14F-4D97-AF65-F5344CB8AC3E}">
        <p14:creationId xmlns:p14="http://schemas.microsoft.com/office/powerpoint/2010/main" val="195177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229D52C6-B80D-47D6-BB70-447AEA850BCF}" type="slidenum">
              <a:rPr lang="en-US"/>
              <a:pPr>
                <a:defRPr/>
              </a:pPr>
              <a:t>‹Nº›</a:t>
            </a:fld>
            <a:endParaRPr lang="en-US" dirty="0"/>
          </a:p>
        </p:txBody>
      </p:sp>
    </p:spTree>
    <p:extLst>
      <p:ext uri="{BB962C8B-B14F-4D97-AF65-F5344CB8AC3E}">
        <p14:creationId xmlns:p14="http://schemas.microsoft.com/office/powerpoint/2010/main" val="1248985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F21A851F-CB8B-4CFC-8AB4-04C1EBC16D97}" type="slidenum">
              <a:rPr lang="en-US"/>
              <a:pPr>
                <a:defRPr/>
              </a:pPr>
              <a:t>‹Nº›</a:t>
            </a:fld>
            <a:endParaRPr lang="en-US" dirty="0"/>
          </a:p>
        </p:txBody>
      </p:sp>
    </p:spTree>
    <p:extLst>
      <p:ext uri="{BB962C8B-B14F-4D97-AF65-F5344CB8AC3E}">
        <p14:creationId xmlns:p14="http://schemas.microsoft.com/office/powerpoint/2010/main" val="255578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06CC5C-3181-4058-98E2-F4BC306B5921}"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3210495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92AED2A3-97CB-41C7-BFB6-6A4B043CAACF}" type="slidenum">
              <a:rPr lang="en-US"/>
              <a:pPr>
                <a:defRPr/>
              </a:pPr>
              <a:t>‹Nº›</a:t>
            </a:fld>
            <a:endParaRPr lang="en-US" dirty="0"/>
          </a:p>
        </p:txBody>
      </p:sp>
    </p:spTree>
    <p:extLst>
      <p:ext uri="{BB962C8B-B14F-4D97-AF65-F5344CB8AC3E}">
        <p14:creationId xmlns:p14="http://schemas.microsoft.com/office/powerpoint/2010/main" val="1032360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42317A2A-F524-4BA2-8873-55E0CEA05BCC}" type="slidenum">
              <a:rPr lang="en-US"/>
              <a:pPr>
                <a:defRPr/>
              </a:pPr>
              <a:t>‹Nº›</a:t>
            </a:fld>
            <a:endParaRPr lang="en-US" dirty="0"/>
          </a:p>
        </p:txBody>
      </p:sp>
    </p:spTree>
    <p:extLst>
      <p:ext uri="{BB962C8B-B14F-4D97-AF65-F5344CB8AC3E}">
        <p14:creationId xmlns:p14="http://schemas.microsoft.com/office/powerpoint/2010/main" val="2493626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B5CC263C-972E-404B-BD86-400DF713B82A}" type="slidenum">
              <a:rPr lang="en-US"/>
              <a:pPr>
                <a:defRPr/>
              </a:pPr>
              <a:t>‹Nº›</a:t>
            </a:fld>
            <a:endParaRPr lang="en-US" dirty="0"/>
          </a:p>
        </p:txBody>
      </p:sp>
    </p:spTree>
    <p:extLst>
      <p:ext uri="{BB962C8B-B14F-4D97-AF65-F5344CB8AC3E}">
        <p14:creationId xmlns:p14="http://schemas.microsoft.com/office/powerpoint/2010/main" val="3736175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C05C5ED-8FFF-43A6-BC15-F55B813E0C99}" type="slidenum">
              <a:rPr lang="en-US"/>
              <a:pPr>
                <a:defRPr/>
              </a:pPr>
              <a:t>‹Nº›</a:t>
            </a:fld>
            <a:endParaRPr lang="en-US" dirty="0"/>
          </a:p>
        </p:txBody>
      </p:sp>
    </p:spTree>
    <p:extLst>
      <p:ext uri="{BB962C8B-B14F-4D97-AF65-F5344CB8AC3E}">
        <p14:creationId xmlns:p14="http://schemas.microsoft.com/office/powerpoint/2010/main" val="3436970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D19238BD-80BA-44F5-84AF-97B2D92EEFC8}" type="slidenum">
              <a:rPr lang="en-US"/>
              <a:pPr>
                <a:defRPr/>
              </a:pPr>
              <a:t>‹Nº›</a:t>
            </a:fld>
            <a:endParaRPr lang="en-US" dirty="0"/>
          </a:p>
        </p:txBody>
      </p:sp>
    </p:spTree>
    <p:extLst>
      <p:ext uri="{BB962C8B-B14F-4D97-AF65-F5344CB8AC3E}">
        <p14:creationId xmlns:p14="http://schemas.microsoft.com/office/powerpoint/2010/main" val="236916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ABEBE87B-C5A4-4003-B365-2FFB67DF8303}" type="slidenum">
              <a:rPr lang="en-US"/>
              <a:pPr>
                <a:defRPr/>
              </a:pPr>
              <a:t>‹Nº›</a:t>
            </a:fld>
            <a:endParaRPr lang="en-US" dirty="0"/>
          </a:p>
        </p:txBody>
      </p:sp>
    </p:spTree>
    <p:extLst>
      <p:ext uri="{BB962C8B-B14F-4D97-AF65-F5344CB8AC3E}">
        <p14:creationId xmlns:p14="http://schemas.microsoft.com/office/powerpoint/2010/main" val="1039882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75DD8CA1-EE75-42BA-96E0-FD05D9CCA087}" type="slidenum">
              <a:rPr lang="en-US"/>
              <a:pPr>
                <a:defRPr/>
              </a:pPr>
              <a:t>‹Nº›</a:t>
            </a:fld>
            <a:endParaRPr lang="en-US" dirty="0"/>
          </a:p>
        </p:txBody>
      </p:sp>
    </p:spTree>
    <p:extLst>
      <p:ext uri="{BB962C8B-B14F-4D97-AF65-F5344CB8AC3E}">
        <p14:creationId xmlns:p14="http://schemas.microsoft.com/office/powerpoint/2010/main" val="13896080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cs typeface="Arial" charset="0"/>
              </a:defRPr>
            </a:lvl1pPr>
          </a:lstStyle>
          <a:p>
            <a:pPr>
              <a:defRPr/>
            </a:pPr>
            <a:fld id="{CE5E28E6-E721-487F-8A5F-7A27EE1AC9E1}" type="slidenum">
              <a:rPr lang="en-US"/>
              <a:pPr>
                <a:defRPr/>
              </a:pPr>
              <a:t>‹Nº›</a:t>
            </a:fld>
            <a:endParaRPr lang="en-US" dirty="0"/>
          </a:p>
        </p:txBody>
      </p:sp>
    </p:spTree>
    <p:extLst>
      <p:ext uri="{BB962C8B-B14F-4D97-AF65-F5344CB8AC3E}">
        <p14:creationId xmlns:p14="http://schemas.microsoft.com/office/powerpoint/2010/main" val="419513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cs typeface="Arial" charset="0"/>
              </a:defRPr>
            </a:lvl1pPr>
          </a:lstStyle>
          <a:p>
            <a:pPr>
              <a:defRPr/>
            </a:pPr>
            <a:fld id="{20C02BE2-D79B-41AE-A32D-E05B632926B9}" type="slidenum">
              <a:rPr lang="en-US"/>
              <a:pPr>
                <a:defRPr/>
              </a:pPr>
              <a:t>‹Nº›</a:t>
            </a:fld>
            <a:endParaRPr lang="en-US" dirty="0"/>
          </a:p>
        </p:txBody>
      </p:sp>
    </p:spTree>
    <p:extLst>
      <p:ext uri="{BB962C8B-B14F-4D97-AF65-F5344CB8AC3E}">
        <p14:creationId xmlns:p14="http://schemas.microsoft.com/office/powerpoint/2010/main" val="137688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E9D4DA55-62D4-4895-98BF-754B95D9643C}" type="slidenum">
              <a:rPr lang="en-US"/>
              <a:pPr>
                <a:defRPr/>
              </a:pPr>
              <a:t>‹Nº›</a:t>
            </a:fld>
            <a:endParaRPr lang="en-US" dirty="0"/>
          </a:p>
        </p:txBody>
      </p:sp>
    </p:spTree>
    <p:extLst>
      <p:ext uri="{BB962C8B-B14F-4D97-AF65-F5344CB8AC3E}">
        <p14:creationId xmlns:p14="http://schemas.microsoft.com/office/powerpoint/2010/main" val="429386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06CC5C-3181-4058-98E2-F4BC306B5921}" type="datetimeFigureOut">
              <a:rPr lang="en-US" smtClean="0"/>
              <a:t>11/21/2018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1111959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AFD26488-332C-47B7-9295-299E9C73575A}" type="slidenum">
              <a:rPr lang="en-US"/>
              <a:pPr>
                <a:defRPr/>
              </a:pPr>
              <a:t>‹Nº›</a:t>
            </a:fld>
            <a:endParaRPr lang="en-US" dirty="0"/>
          </a:p>
        </p:txBody>
      </p:sp>
    </p:spTree>
    <p:extLst>
      <p:ext uri="{BB962C8B-B14F-4D97-AF65-F5344CB8AC3E}">
        <p14:creationId xmlns:p14="http://schemas.microsoft.com/office/powerpoint/2010/main" val="2111819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cs typeface="Arial" charset="0"/>
              </a:defRPr>
            </a:lvl1pPr>
          </a:lstStyle>
          <a:p>
            <a:pPr>
              <a:defRPr/>
            </a:pPr>
            <a:fld id="{63ED0149-4D27-4E0E-B0CE-9A5DB949F577}" type="slidenum">
              <a:rPr lang="en-US"/>
              <a:pPr>
                <a:defRPr/>
              </a:pPr>
              <a:t>‹Nº›</a:t>
            </a:fld>
            <a:endParaRPr lang="en-US" dirty="0"/>
          </a:p>
        </p:txBody>
      </p:sp>
    </p:spTree>
    <p:extLst>
      <p:ext uri="{BB962C8B-B14F-4D97-AF65-F5344CB8AC3E}">
        <p14:creationId xmlns:p14="http://schemas.microsoft.com/office/powerpoint/2010/main" val="3471493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249E5F03-1A18-4A10-8479-4A8147C2BF9D}" type="slidenum">
              <a:rPr lang="en-US"/>
              <a:pPr>
                <a:defRPr/>
              </a:pPr>
              <a:t>‹Nº›</a:t>
            </a:fld>
            <a:endParaRPr lang="en-US" dirty="0"/>
          </a:p>
        </p:txBody>
      </p:sp>
    </p:spTree>
    <p:extLst>
      <p:ext uri="{BB962C8B-B14F-4D97-AF65-F5344CB8AC3E}">
        <p14:creationId xmlns:p14="http://schemas.microsoft.com/office/powerpoint/2010/main" val="3513147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5263B6F2-99C1-401B-BAAA-5DC4B4D716F8}" type="slidenum">
              <a:rPr lang="en-US"/>
              <a:pPr>
                <a:defRPr/>
              </a:pPr>
              <a:t>‹Nº›</a:t>
            </a:fld>
            <a:endParaRPr lang="en-US" dirty="0"/>
          </a:p>
        </p:txBody>
      </p:sp>
    </p:spTree>
    <p:extLst>
      <p:ext uri="{BB962C8B-B14F-4D97-AF65-F5344CB8AC3E}">
        <p14:creationId xmlns:p14="http://schemas.microsoft.com/office/powerpoint/2010/main" val="1300072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dirty="0"/>
              <a:t>Haga clic para modificar el estilo de título del patrón</a:t>
            </a:r>
            <a:endParaRPr lang="es-CO"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2078257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2863"/>
            <a:ext cx="8229600" cy="1446550"/>
          </a:xfrm>
        </p:spPr>
        <p:txBody>
          <a:bodyPr wrap="square">
            <a:spAutoFit/>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354360" y="2475109"/>
            <a:ext cx="8435280" cy="2776145"/>
          </a:xfrm>
        </p:spPr>
        <p:txBody>
          <a:bodyPr wrap="square" anchor="ctr" anchorCtr="0">
            <a:sp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99601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41809184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2049079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2292126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3936912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06CC5C-3181-4058-98E2-F4BC306B5921}" type="datetimeFigureOut">
              <a:rPr lang="en-US" smtClean="0"/>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488925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2733797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3571794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1378653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2754667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a:solidFill>
                  <a:prstClr val="black"/>
                </a:solidFill>
                <a:latin typeface="Calibri"/>
              </a:rPr>
              <a:pPr fontAlgn="auto">
                <a:spcBef>
                  <a:spcPts val="0"/>
                </a:spcBef>
                <a:spcAft>
                  <a:spcPts val="0"/>
                </a:spcAft>
              </a:pPr>
              <a:t>21/11/2018</a:t>
            </a:fld>
            <a:endParaRPr lang="es-CO" dirty="0">
              <a:solidFill>
                <a:prstClr val="black"/>
              </a:solidFill>
              <a:latin typeface="Calibri"/>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dirty="0">
              <a:solidFill>
                <a:prstClr val="black"/>
              </a:solidFill>
              <a:latin typeface="Calibri"/>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a:solidFill>
                  <a:prstClr val="black"/>
                </a:solidFill>
                <a:latin typeface="Calibri"/>
              </a:rPr>
              <a:pPr fontAlgn="auto">
                <a:spcBef>
                  <a:spcPts val="0"/>
                </a:spcBef>
                <a:spcAft>
                  <a:spcPts val="0"/>
                </a:spcAft>
              </a:pPr>
              <a:t>‹Nº›</a:t>
            </a:fld>
            <a:endParaRPr lang="es-CO" dirty="0">
              <a:solidFill>
                <a:prstClr val="black"/>
              </a:solidFill>
              <a:latin typeface="Calibri"/>
            </a:endParaRPr>
          </a:p>
        </p:txBody>
      </p:sp>
    </p:spTree>
    <p:extLst>
      <p:ext uri="{BB962C8B-B14F-4D97-AF65-F5344CB8AC3E}">
        <p14:creationId xmlns:p14="http://schemas.microsoft.com/office/powerpoint/2010/main" val="1651553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43000"/>
          </a:xfrm>
        </p:spPr>
        <p:txBody>
          <a:bodyPr/>
          <a:lstStyle/>
          <a:p>
            <a:r>
              <a:rPr lang="es-ES"/>
              <a:t>Haga clic para modificar el estilo de título del patrón</a:t>
            </a:r>
            <a:endParaRPr lang="es-ES_tradnl"/>
          </a:p>
        </p:txBody>
      </p:sp>
      <p:sp>
        <p:nvSpPr>
          <p:cNvPr id="3" name="2 Marcador de tabla"/>
          <p:cNvSpPr>
            <a:spLocks noGrp="1"/>
          </p:cNvSpPr>
          <p:nvPr>
            <p:ph type="tbl" idx="1"/>
          </p:nvPr>
        </p:nvSpPr>
        <p:spPr>
          <a:xfrm>
            <a:off x="457200" y="1600200"/>
            <a:ext cx="8229600" cy="4530725"/>
          </a:xfrm>
        </p:spPr>
        <p:txBody>
          <a:bodyPr/>
          <a:lstStyle/>
          <a:p>
            <a:pPr lvl="0"/>
            <a:endParaRPr lang="es-ES_tradnl" noProof="0"/>
          </a:p>
        </p:txBody>
      </p:sp>
      <p:sp>
        <p:nvSpPr>
          <p:cNvPr id="4"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fontAlgn="auto">
              <a:spcBef>
                <a:spcPts val="0"/>
              </a:spcBef>
              <a:spcAft>
                <a:spcPts val="0"/>
              </a:spcAft>
              <a:defRPr/>
            </a:pPr>
            <a:endParaRPr lang="es-ES">
              <a:solidFill>
                <a:prstClr val="black"/>
              </a:solidFill>
              <a:latin typeface="Calibri"/>
            </a:endParaRPr>
          </a:p>
        </p:txBody>
      </p:sp>
      <p:sp>
        <p:nvSpPr>
          <p:cNvPr id="5"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fontAlgn="auto">
              <a:spcBef>
                <a:spcPts val="0"/>
              </a:spcBef>
              <a:spcAft>
                <a:spcPts val="0"/>
              </a:spcAft>
              <a:defRPr/>
            </a:pPr>
            <a:endParaRPr lang="es-ES">
              <a:solidFill>
                <a:prstClr val="black"/>
              </a:solidFill>
              <a:latin typeface="Calibri"/>
            </a:endParaRPr>
          </a:p>
        </p:txBody>
      </p:sp>
      <p:sp>
        <p:nvSpPr>
          <p:cNvPr id="6"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fontAlgn="auto">
              <a:spcBef>
                <a:spcPts val="0"/>
              </a:spcBef>
              <a:spcAft>
                <a:spcPts val="0"/>
              </a:spcAft>
              <a:defRPr/>
            </a:pPr>
            <a:fld id="{0A10C39E-5378-4AB7-ACD0-594694CEA53A}" type="slidenum">
              <a:rPr lang="es-ES">
                <a:solidFill>
                  <a:prstClr val="black"/>
                </a:solidFill>
                <a:latin typeface="Calibri"/>
              </a:rPr>
              <a:pPr fontAlgn="auto">
                <a:spcBef>
                  <a:spcPts val="0"/>
                </a:spcBef>
                <a:spcAft>
                  <a:spcPts val="0"/>
                </a:spcAft>
                <a:defRPr/>
              </a:pPr>
              <a:t>‹Nº›</a:t>
            </a:fld>
            <a:endParaRPr lang="es-ES">
              <a:solidFill>
                <a:prstClr val="black"/>
              </a:solidFill>
              <a:latin typeface="Calibri"/>
            </a:endParaRPr>
          </a:p>
        </p:txBody>
      </p:sp>
    </p:spTree>
    <p:extLst>
      <p:ext uri="{BB962C8B-B14F-4D97-AF65-F5344CB8AC3E}">
        <p14:creationId xmlns:p14="http://schemas.microsoft.com/office/powerpoint/2010/main" val="991560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dirty="0"/>
              <a:t>Haga clic para modificar el estilo de título del patrón</a:t>
            </a:r>
            <a:endParaRPr lang="es-CO"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7801839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2863"/>
            <a:ext cx="8229600" cy="1446550"/>
          </a:xfrm>
        </p:spPr>
        <p:txBody>
          <a:bodyPr wrap="square">
            <a:spAutoFit/>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354360" y="2475109"/>
            <a:ext cx="8435280" cy="2776145"/>
          </a:xfrm>
        </p:spPr>
        <p:txBody>
          <a:bodyPr wrap="square" anchor="ctr" anchorCtr="0">
            <a:sp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22767043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267166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296542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06CC5C-3181-4058-98E2-F4BC306B5921}" type="datetimeFigureOut">
              <a:rPr lang="en-US" smtClean="0"/>
              <a:t>11/21/2018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2016792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89270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759751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3753928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482437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541769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9131494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3068247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9"/>
            <a:ext cx="2133600" cy="476251"/>
          </a:xfrm>
          <a:prstGeom prst="rect">
            <a:avLst/>
          </a:prstGeom>
        </p:spPr>
        <p:txBody>
          <a:bodyPr/>
          <a:lstStyle>
            <a:lvl1pPr rtl="1">
              <a:defRPr>
                <a:latin typeface="Arial" charset="0"/>
                <a:cs typeface="Arial" charset="0"/>
              </a:defRPr>
            </a:lvl1pPr>
          </a:lstStyle>
          <a:p>
            <a:pPr>
              <a:defRPr/>
            </a:pPr>
            <a:endParaRPr lang="en-US"/>
          </a:p>
        </p:txBody>
      </p:sp>
      <p:sp>
        <p:nvSpPr>
          <p:cNvPr id="4" name="Footer Placeholder 3"/>
          <p:cNvSpPr>
            <a:spLocks noGrp="1"/>
          </p:cNvSpPr>
          <p:nvPr>
            <p:ph type="ftr" sz="quarter" idx="11"/>
          </p:nvPr>
        </p:nvSpPr>
        <p:spPr>
          <a:xfrm>
            <a:off x="3124200" y="6245229"/>
            <a:ext cx="2895600" cy="476251"/>
          </a:xfrm>
          <a:prstGeom prst="rect">
            <a:avLst/>
          </a:prstGeom>
        </p:spPr>
        <p:txBody>
          <a:bodyPr/>
          <a:lstStyle>
            <a:lvl1pPr rtl="1">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a:xfrm>
            <a:off x="6553200" y="6245229"/>
            <a:ext cx="2133600" cy="476251"/>
          </a:xfrm>
          <a:prstGeom prst="rect">
            <a:avLst/>
          </a:prstGeom>
        </p:spPr>
        <p:txBody>
          <a:bodyPr/>
          <a:lstStyle>
            <a:lvl1pPr rtl="1">
              <a:defRPr>
                <a:latin typeface="Arial" charset="0"/>
                <a:cs typeface="Arial" charset="0"/>
              </a:defRPr>
            </a:lvl1pPr>
          </a:lstStyle>
          <a:p>
            <a:pPr>
              <a:defRPr/>
            </a:pPr>
            <a:fld id="{747111E5-97EF-409C-8749-E8F64DB6EA55}" type="slidenum">
              <a:rPr lang="en-US"/>
              <a:pPr>
                <a:defRPr/>
              </a:pPr>
              <a:t>‹Nº›</a:t>
            </a:fld>
            <a:endParaRPr lang="en-US"/>
          </a:p>
        </p:txBody>
      </p:sp>
    </p:spTree>
    <p:extLst>
      <p:ext uri="{BB962C8B-B14F-4D97-AF65-F5344CB8AC3E}">
        <p14:creationId xmlns:p14="http://schemas.microsoft.com/office/powerpoint/2010/main" val="10923706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dirty="0"/>
              <a:t>Haga clic para modificar el estilo de título del patrón</a:t>
            </a:r>
            <a:endParaRPr lang="es-CO"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3616056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22863"/>
            <a:ext cx="8229600" cy="1446550"/>
          </a:xfrm>
        </p:spPr>
        <p:txBody>
          <a:bodyPr wrap="square">
            <a:spAutoFit/>
          </a:bodyPr>
          <a:lstStyle/>
          <a:p>
            <a:r>
              <a:rPr lang="es-ES" dirty="0"/>
              <a:t>Haga clic para modificar el estilo de título del patrón</a:t>
            </a:r>
            <a:endParaRPr lang="es-CO" dirty="0"/>
          </a:p>
        </p:txBody>
      </p:sp>
      <p:sp>
        <p:nvSpPr>
          <p:cNvPr id="3" name="2 Marcador de contenido"/>
          <p:cNvSpPr>
            <a:spLocks noGrp="1"/>
          </p:cNvSpPr>
          <p:nvPr>
            <p:ph idx="1"/>
          </p:nvPr>
        </p:nvSpPr>
        <p:spPr>
          <a:xfrm>
            <a:off x="354360" y="2475109"/>
            <a:ext cx="8435280" cy="2776145"/>
          </a:xfrm>
        </p:spPr>
        <p:txBody>
          <a:bodyPr wrap="square" anchor="ctr" anchorCtr="0">
            <a:sp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2080747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06CC5C-3181-4058-98E2-F4BC306B5921}" type="datetimeFigureOut">
              <a:rPr lang="en-US" smtClean="0"/>
              <a:t>11/21/2018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1484065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4151702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3181289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2533731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707654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36841426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3625183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9875027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1533528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3BB38F1D-1C06-4DE8-B7BB-2E3E159E46FE}" type="datetimeFigureOut">
              <a:rPr lang="es-CO" smtClean="0">
                <a:solidFill>
                  <a:prstClr val="black"/>
                </a:solidFill>
                <a:latin typeface="Calibri"/>
                <a:cs typeface="+mn-cs"/>
              </a:rPr>
              <a:pPr fontAlgn="auto">
                <a:spcBef>
                  <a:spcPts val="0"/>
                </a:spcBef>
                <a:spcAft>
                  <a:spcPts val="0"/>
                </a:spcAft>
              </a:pPr>
              <a:t>21/11/2018</a:t>
            </a:fld>
            <a:endParaRPr lang="es-CO">
              <a:solidFill>
                <a:prstClr val="black"/>
              </a:solidFill>
              <a:latin typeface="Calibri"/>
              <a:cs typeface="+mn-cs"/>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s-CO">
              <a:solidFill>
                <a:prstClr val="black"/>
              </a:solidFill>
              <a:latin typeface="Calibri"/>
              <a:cs typeface="+mn-cs"/>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E662D671-6674-4E4B-A519-8ECB04FED548}" type="slidenum">
              <a:rPr lang="es-CO" smtClean="0">
                <a:solidFill>
                  <a:prstClr val="black"/>
                </a:solidFill>
                <a:latin typeface="Calibri"/>
                <a:cs typeface="+mn-cs"/>
              </a:rPr>
              <a:pPr fontAlgn="auto">
                <a:spcBef>
                  <a:spcPts val="0"/>
                </a:spcBef>
                <a:spcAft>
                  <a:spcPts val="0"/>
                </a:spcAft>
              </a:pPr>
              <a:t>‹Nº›</a:t>
            </a:fld>
            <a:endParaRPr lang="es-CO">
              <a:solidFill>
                <a:prstClr val="black"/>
              </a:solidFill>
              <a:latin typeface="Calibri"/>
              <a:cs typeface="+mn-cs"/>
            </a:endParaRPr>
          </a:p>
        </p:txBody>
      </p:sp>
    </p:spTree>
    <p:extLst>
      <p:ext uri="{BB962C8B-B14F-4D97-AF65-F5344CB8AC3E}">
        <p14:creationId xmlns:p14="http://schemas.microsoft.com/office/powerpoint/2010/main" val="40762406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s-CO"/>
          </a:p>
        </p:txBody>
      </p:sp>
      <p:sp>
        <p:nvSpPr>
          <p:cNvPr id="6" name="Rectangle 6"/>
          <p:cNvSpPr>
            <a:spLocks noGrp="1" noChangeArrowheads="1"/>
          </p:cNvSpPr>
          <p:nvPr>
            <p:ph type="sldNum" sz="quarter" idx="12"/>
          </p:nvPr>
        </p:nvSpPr>
        <p:spPr>
          <a:ln/>
        </p:spPr>
        <p:txBody>
          <a:bodyPr/>
          <a:lstStyle>
            <a:lvl1pPr>
              <a:defRPr/>
            </a:lvl1pPr>
          </a:lstStyle>
          <a:p>
            <a:pPr>
              <a:defRPr/>
            </a:pPr>
            <a:fld id="{E5F2EDFE-DEED-48EB-82F7-6738C1B57063}" type="slidenum">
              <a:rPr lang="es-CO"/>
              <a:pPr>
                <a:defRPr/>
              </a:pPr>
              <a:t>‹Nº›</a:t>
            </a:fld>
            <a:endParaRPr lang="es-CO"/>
          </a:p>
        </p:txBody>
      </p:sp>
    </p:spTree>
    <p:extLst>
      <p:ext uri="{BB962C8B-B14F-4D97-AF65-F5344CB8AC3E}">
        <p14:creationId xmlns:p14="http://schemas.microsoft.com/office/powerpoint/2010/main" val="3116174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6CC5C-3181-4058-98E2-F4BC306B5921}" type="datetimeFigureOut">
              <a:rPr lang="en-US" smtClean="0"/>
              <a:t>11/21/2018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3809478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s-CO"/>
          </a:p>
        </p:txBody>
      </p:sp>
      <p:sp>
        <p:nvSpPr>
          <p:cNvPr id="6" name="Rectangle 6"/>
          <p:cNvSpPr>
            <a:spLocks noGrp="1" noChangeArrowheads="1"/>
          </p:cNvSpPr>
          <p:nvPr>
            <p:ph type="sldNum" sz="quarter" idx="12"/>
          </p:nvPr>
        </p:nvSpPr>
        <p:spPr>
          <a:ln/>
        </p:spPr>
        <p:txBody>
          <a:bodyPr/>
          <a:lstStyle>
            <a:lvl1pPr>
              <a:defRPr/>
            </a:lvl1pPr>
          </a:lstStyle>
          <a:p>
            <a:pPr>
              <a:defRPr/>
            </a:pPr>
            <a:fld id="{74EC0386-CA2E-4419-92E7-69E40FB6A32C}" type="slidenum">
              <a:rPr lang="es-CO"/>
              <a:pPr>
                <a:defRPr/>
              </a:pPr>
              <a:t>‹Nº›</a:t>
            </a:fld>
            <a:endParaRPr lang="es-CO"/>
          </a:p>
        </p:txBody>
      </p:sp>
    </p:spTree>
    <p:extLst>
      <p:ext uri="{BB962C8B-B14F-4D97-AF65-F5344CB8AC3E}">
        <p14:creationId xmlns:p14="http://schemas.microsoft.com/office/powerpoint/2010/main" val="245171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s-CO"/>
          </a:p>
        </p:txBody>
      </p:sp>
      <p:sp>
        <p:nvSpPr>
          <p:cNvPr id="6" name="Rectangle 6"/>
          <p:cNvSpPr>
            <a:spLocks noGrp="1" noChangeArrowheads="1"/>
          </p:cNvSpPr>
          <p:nvPr>
            <p:ph type="sldNum" sz="quarter" idx="12"/>
          </p:nvPr>
        </p:nvSpPr>
        <p:spPr>
          <a:ln/>
        </p:spPr>
        <p:txBody>
          <a:bodyPr/>
          <a:lstStyle>
            <a:lvl1pPr>
              <a:defRPr/>
            </a:lvl1pPr>
          </a:lstStyle>
          <a:p>
            <a:pPr>
              <a:defRPr/>
            </a:pPr>
            <a:fld id="{CF562183-2C4D-4CAD-8D00-C2F77807D3E5}" type="slidenum">
              <a:rPr lang="es-CO"/>
              <a:pPr>
                <a:defRPr/>
              </a:pPr>
              <a:t>‹Nº›</a:t>
            </a:fld>
            <a:endParaRPr lang="es-CO"/>
          </a:p>
        </p:txBody>
      </p:sp>
    </p:spTree>
    <p:extLst>
      <p:ext uri="{BB962C8B-B14F-4D97-AF65-F5344CB8AC3E}">
        <p14:creationId xmlns:p14="http://schemas.microsoft.com/office/powerpoint/2010/main" val="285111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CO"/>
          </a:p>
        </p:txBody>
      </p:sp>
      <p:sp>
        <p:nvSpPr>
          <p:cNvPr id="6" name="Rectangle 5"/>
          <p:cNvSpPr>
            <a:spLocks noGrp="1" noChangeArrowheads="1"/>
          </p:cNvSpPr>
          <p:nvPr>
            <p:ph type="ftr" sz="quarter" idx="11"/>
          </p:nvPr>
        </p:nvSpPr>
        <p:spPr>
          <a:ln/>
        </p:spPr>
        <p:txBody>
          <a:bodyPr/>
          <a:lstStyle>
            <a:lvl1pPr>
              <a:defRPr/>
            </a:lvl1pPr>
          </a:lstStyle>
          <a:p>
            <a:pPr>
              <a:defRPr/>
            </a:pPr>
            <a:endParaRPr lang="es-CO"/>
          </a:p>
        </p:txBody>
      </p:sp>
      <p:sp>
        <p:nvSpPr>
          <p:cNvPr id="7" name="Rectangle 6"/>
          <p:cNvSpPr>
            <a:spLocks noGrp="1" noChangeArrowheads="1"/>
          </p:cNvSpPr>
          <p:nvPr>
            <p:ph type="sldNum" sz="quarter" idx="12"/>
          </p:nvPr>
        </p:nvSpPr>
        <p:spPr>
          <a:ln/>
        </p:spPr>
        <p:txBody>
          <a:bodyPr/>
          <a:lstStyle>
            <a:lvl1pPr>
              <a:defRPr/>
            </a:lvl1pPr>
          </a:lstStyle>
          <a:p>
            <a:pPr>
              <a:defRPr/>
            </a:pPr>
            <a:fld id="{F2DCBCC7-16B2-401E-91B1-172F14F2E856}" type="slidenum">
              <a:rPr lang="es-CO"/>
              <a:pPr>
                <a:defRPr/>
              </a:pPr>
              <a:t>‹Nº›</a:t>
            </a:fld>
            <a:endParaRPr lang="es-CO"/>
          </a:p>
        </p:txBody>
      </p:sp>
    </p:spTree>
    <p:extLst>
      <p:ext uri="{BB962C8B-B14F-4D97-AF65-F5344CB8AC3E}">
        <p14:creationId xmlns:p14="http://schemas.microsoft.com/office/powerpoint/2010/main" val="10572497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CO"/>
          </a:p>
        </p:txBody>
      </p:sp>
      <p:sp>
        <p:nvSpPr>
          <p:cNvPr id="8" name="Rectangle 5"/>
          <p:cNvSpPr>
            <a:spLocks noGrp="1" noChangeArrowheads="1"/>
          </p:cNvSpPr>
          <p:nvPr>
            <p:ph type="ftr" sz="quarter" idx="11"/>
          </p:nvPr>
        </p:nvSpPr>
        <p:spPr>
          <a:ln/>
        </p:spPr>
        <p:txBody>
          <a:bodyPr/>
          <a:lstStyle>
            <a:lvl1pPr>
              <a:defRPr/>
            </a:lvl1pPr>
          </a:lstStyle>
          <a:p>
            <a:pPr>
              <a:defRPr/>
            </a:pPr>
            <a:endParaRPr lang="es-CO"/>
          </a:p>
        </p:txBody>
      </p:sp>
      <p:sp>
        <p:nvSpPr>
          <p:cNvPr id="9" name="Rectangle 6"/>
          <p:cNvSpPr>
            <a:spLocks noGrp="1" noChangeArrowheads="1"/>
          </p:cNvSpPr>
          <p:nvPr>
            <p:ph type="sldNum" sz="quarter" idx="12"/>
          </p:nvPr>
        </p:nvSpPr>
        <p:spPr>
          <a:ln/>
        </p:spPr>
        <p:txBody>
          <a:bodyPr/>
          <a:lstStyle>
            <a:lvl1pPr>
              <a:defRPr/>
            </a:lvl1pPr>
          </a:lstStyle>
          <a:p>
            <a:pPr>
              <a:defRPr/>
            </a:pPr>
            <a:fld id="{912C07C5-89F8-44A3-88D7-0FCA8AECB6BA}" type="slidenum">
              <a:rPr lang="es-CO"/>
              <a:pPr>
                <a:defRPr/>
              </a:pPr>
              <a:t>‹Nº›</a:t>
            </a:fld>
            <a:endParaRPr lang="es-CO"/>
          </a:p>
        </p:txBody>
      </p:sp>
    </p:spTree>
    <p:extLst>
      <p:ext uri="{BB962C8B-B14F-4D97-AF65-F5344CB8AC3E}">
        <p14:creationId xmlns:p14="http://schemas.microsoft.com/office/powerpoint/2010/main" val="6687181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CO"/>
          </a:p>
        </p:txBody>
      </p:sp>
      <p:sp>
        <p:nvSpPr>
          <p:cNvPr id="4" name="Rectangle 5"/>
          <p:cNvSpPr>
            <a:spLocks noGrp="1" noChangeArrowheads="1"/>
          </p:cNvSpPr>
          <p:nvPr>
            <p:ph type="ftr" sz="quarter" idx="11"/>
          </p:nvPr>
        </p:nvSpPr>
        <p:spPr>
          <a:ln/>
        </p:spPr>
        <p:txBody>
          <a:bodyPr/>
          <a:lstStyle>
            <a:lvl1pPr>
              <a:defRPr/>
            </a:lvl1pPr>
          </a:lstStyle>
          <a:p>
            <a:pPr>
              <a:defRPr/>
            </a:pPr>
            <a:endParaRPr lang="es-CO"/>
          </a:p>
        </p:txBody>
      </p:sp>
      <p:sp>
        <p:nvSpPr>
          <p:cNvPr id="5" name="Rectangle 6"/>
          <p:cNvSpPr>
            <a:spLocks noGrp="1" noChangeArrowheads="1"/>
          </p:cNvSpPr>
          <p:nvPr>
            <p:ph type="sldNum" sz="quarter" idx="12"/>
          </p:nvPr>
        </p:nvSpPr>
        <p:spPr>
          <a:ln/>
        </p:spPr>
        <p:txBody>
          <a:bodyPr/>
          <a:lstStyle>
            <a:lvl1pPr>
              <a:defRPr/>
            </a:lvl1pPr>
          </a:lstStyle>
          <a:p>
            <a:pPr>
              <a:defRPr/>
            </a:pPr>
            <a:fld id="{FC472722-623A-422C-BD21-5366F51CC6B5}" type="slidenum">
              <a:rPr lang="es-CO"/>
              <a:pPr>
                <a:defRPr/>
              </a:pPr>
              <a:t>‹Nº›</a:t>
            </a:fld>
            <a:endParaRPr lang="es-CO"/>
          </a:p>
        </p:txBody>
      </p:sp>
    </p:spTree>
    <p:extLst>
      <p:ext uri="{BB962C8B-B14F-4D97-AF65-F5344CB8AC3E}">
        <p14:creationId xmlns:p14="http://schemas.microsoft.com/office/powerpoint/2010/main" val="3494293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CO"/>
          </a:p>
        </p:txBody>
      </p:sp>
      <p:sp>
        <p:nvSpPr>
          <p:cNvPr id="3" name="Rectangle 5"/>
          <p:cNvSpPr>
            <a:spLocks noGrp="1" noChangeArrowheads="1"/>
          </p:cNvSpPr>
          <p:nvPr>
            <p:ph type="ftr" sz="quarter" idx="11"/>
          </p:nvPr>
        </p:nvSpPr>
        <p:spPr>
          <a:ln/>
        </p:spPr>
        <p:txBody>
          <a:bodyPr/>
          <a:lstStyle>
            <a:lvl1pPr>
              <a:defRPr/>
            </a:lvl1pPr>
          </a:lstStyle>
          <a:p>
            <a:pPr>
              <a:defRPr/>
            </a:pPr>
            <a:endParaRPr lang="es-CO"/>
          </a:p>
        </p:txBody>
      </p:sp>
      <p:sp>
        <p:nvSpPr>
          <p:cNvPr id="4" name="Rectangle 6"/>
          <p:cNvSpPr>
            <a:spLocks noGrp="1" noChangeArrowheads="1"/>
          </p:cNvSpPr>
          <p:nvPr>
            <p:ph type="sldNum" sz="quarter" idx="12"/>
          </p:nvPr>
        </p:nvSpPr>
        <p:spPr>
          <a:ln/>
        </p:spPr>
        <p:txBody>
          <a:bodyPr/>
          <a:lstStyle>
            <a:lvl1pPr>
              <a:defRPr/>
            </a:lvl1pPr>
          </a:lstStyle>
          <a:p>
            <a:pPr>
              <a:defRPr/>
            </a:pPr>
            <a:fld id="{AF9BA6C0-43B9-4A8A-855D-0C2E82512BE7}" type="slidenum">
              <a:rPr lang="es-CO"/>
              <a:pPr>
                <a:defRPr/>
              </a:pPr>
              <a:t>‹Nº›</a:t>
            </a:fld>
            <a:endParaRPr lang="es-CO"/>
          </a:p>
        </p:txBody>
      </p:sp>
    </p:spTree>
    <p:extLst>
      <p:ext uri="{BB962C8B-B14F-4D97-AF65-F5344CB8AC3E}">
        <p14:creationId xmlns:p14="http://schemas.microsoft.com/office/powerpoint/2010/main" val="10942984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CO"/>
          </a:p>
        </p:txBody>
      </p:sp>
      <p:sp>
        <p:nvSpPr>
          <p:cNvPr id="6" name="Rectangle 5"/>
          <p:cNvSpPr>
            <a:spLocks noGrp="1" noChangeArrowheads="1"/>
          </p:cNvSpPr>
          <p:nvPr>
            <p:ph type="ftr" sz="quarter" idx="11"/>
          </p:nvPr>
        </p:nvSpPr>
        <p:spPr>
          <a:ln/>
        </p:spPr>
        <p:txBody>
          <a:bodyPr/>
          <a:lstStyle>
            <a:lvl1pPr>
              <a:defRPr/>
            </a:lvl1pPr>
          </a:lstStyle>
          <a:p>
            <a:pPr>
              <a:defRPr/>
            </a:pPr>
            <a:endParaRPr lang="es-CO"/>
          </a:p>
        </p:txBody>
      </p:sp>
      <p:sp>
        <p:nvSpPr>
          <p:cNvPr id="7" name="Rectangle 6"/>
          <p:cNvSpPr>
            <a:spLocks noGrp="1" noChangeArrowheads="1"/>
          </p:cNvSpPr>
          <p:nvPr>
            <p:ph type="sldNum" sz="quarter" idx="12"/>
          </p:nvPr>
        </p:nvSpPr>
        <p:spPr>
          <a:ln/>
        </p:spPr>
        <p:txBody>
          <a:bodyPr/>
          <a:lstStyle>
            <a:lvl1pPr>
              <a:defRPr/>
            </a:lvl1pPr>
          </a:lstStyle>
          <a:p>
            <a:pPr>
              <a:defRPr/>
            </a:pPr>
            <a:fld id="{BA855CEB-ACCF-447A-B18F-2798479B5A59}" type="slidenum">
              <a:rPr lang="es-CO"/>
              <a:pPr>
                <a:defRPr/>
              </a:pPr>
              <a:t>‹Nº›</a:t>
            </a:fld>
            <a:endParaRPr lang="es-CO"/>
          </a:p>
        </p:txBody>
      </p:sp>
    </p:spTree>
    <p:extLst>
      <p:ext uri="{BB962C8B-B14F-4D97-AF65-F5344CB8AC3E}">
        <p14:creationId xmlns:p14="http://schemas.microsoft.com/office/powerpoint/2010/main" val="13690864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CO"/>
          </a:p>
        </p:txBody>
      </p:sp>
      <p:sp>
        <p:nvSpPr>
          <p:cNvPr id="6" name="Rectangle 5"/>
          <p:cNvSpPr>
            <a:spLocks noGrp="1" noChangeArrowheads="1"/>
          </p:cNvSpPr>
          <p:nvPr>
            <p:ph type="ftr" sz="quarter" idx="11"/>
          </p:nvPr>
        </p:nvSpPr>
        <p:spPr>
          <a:ln/>
        </p:spPr>
        <p:txBody>
          <a:bodyPr/>
          <a:lstStyle>
            <a:lvl1pPr>
              <a:defRPr/>
            </a:lvl1pPr>
          </a:lstStyle>
          <a:p>
            <a:pPr>
              <a:defRPr/>
            </a:pPr>
            <a:endParaRPr lang="es-CO"/>
          </a:p>
        </p:txBody>
      </p:sp>
      <p:sp>
        <p:nvSpPr>
          <p:cNvPr id="7" name="Rectangle 6"/>
          <p:cNvSpPr>
            <a:spLocks noGrp="1" noChangeArrowheads="1"/>
          </p:cNvSpPr>
          <p:nvPr>
            <p:ph type="sldNum" sz="quarter" idx="12"/>
          </p:nvPr>
        </p:nvSpPr>
        <p:spPr>
          <a:ln/>
        </p:spPr>
        <p:txBody>
          <a:bodyPr/>
          <a:lstStyle>
            <a:lvl1pPr>
              <a:defRPr/>
            </a:lvl1pPr>
          </a:lstStyle>
          <a:p>
            <a:pPr>
              <a:defRPr/>
            </a:pPr>
            <a:fld id="{856CEC4A-FD8B-44C9-8DA1-D3E990CD3D03}" type="slidenum">
              <a:rPr lang="es-CO"/>
              <a:pPr>
                <a:defRPr/>
              </a:pPr>
              <a:t>‹Nº›</a:t>
            </a:fld>
            <a:endParaRPr lang="es-CO"/>
          </a:p>
        </p:txBody>
      </p:sp>
    </p:spTree>
    <p:extLst>
      <p:ext uri="{BB962C8B-B14F-4D97-AF65-F5344CB8AC3E}">
        <p14:creationId xmlns:p14="http://schemas.microsoft.com/office/powerpoint/2010/main" val="36832448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s-CO"/>
          </a:p>
        </p:txBody>
      </p:sp>
      <p:sp>
        <p:nvSpPr>
          <p:cNvPr id="6" name="Rectangle 6"/>
          <p:cNvSpPr>
            <a:spLocks noGrp="1" noChangeArrowheads="1"/>
          </p:cNvSpPr>
          <p:nvPr>
            <p:ph type="sldNum" sz="quarter" idx="12"/>
          </p:nvPr>
        </p:nvSpPr>
        <p:spPr>
          <a:ln/>
        </p:spPr>
        <p:txBody>
          <a:bodyPr/>
          <a:lstStyle>
            <a:lvl1pPr>
              <a:defRPr/>
            </a:lvl1pPr>
          </a:lstStyle>
          <a:p>
            <a:pPr>
              <a:defRPr/>
            </a:pPr>
            <a:fld id="{1B2B6289-8C18-4A6C-8E35-EE2D3A8C83DC}" type="slidenum">
              <a:rPr lang="es-CO"/>
              <a:pPr>
                <a:defRPr/>
              </a:pPr>
              <a:t>‹Nº›</a:t>
            </a:fld>
            <a:endParaRPr lang="es-CO"/>
          </a:p>
        </p:txBody>
      </p:sp>
    </p:spTree>
    <p:extLst>
      <p:ext uri="{BB962C8B-B14F-4D97-AF65-F5344CB8AC3E}">
        <p14:creationId xmlns:p14="http://schemas.microsoft.com/office/powerpoint/2010/main" val="994726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CO"/>
          </a:p>
        </p:txBody>
      </p:sp>
      <p:sp>
        <p:nvSpPr>
          <p:cNvPr id="5" name="Rectangle 5"/>
          <p:cNvSpPr>
            <a:spLocks noGrp="1" noChangeArrowheads="1"/>
          </p:cNvSpPr>
          <p:nvPr>
            <p:ph type="ftr" sz="quarter" idx="11"/>
          </p:nvPr>
        </p:nvSpPr>
        <p:spPr>
          <a:ln/>
        </p:spPr>
        <p:txBody>
          <a:bodyPr/>
          <a:lstStyle>
            <a:lvl1pPr>
              <a:defRPr/>
            </a:lvl1pPr>
          </a:lstStyle>
          <a:p>
            <a:pPr>
              <a:defRPr/>
            </a:pPr>
            <a:endParaRPr lang="es-CO"/>
          </a:p>
        </p:txBody>
      </p:sp>
      <p:sp>
        <p:nvSpPr>
          <p:cNvPr id="6" name="Rectangle 6"/>
          <p:cNvSpPr>
            <a:spLocks noGrp="1" noChangeArrowheads="1"/>
          </p:cNvSpPr>
          <p:nvPr>
            <p:ph type="sldNum" sz="quarter" idx="12"/>
          </p:nvPr>
        </p:nvSpPr>
        <p:spPr>
          <a:ln/>
        </p:spPr>
        <p:txBody>
          <a:bodyPr/>
          <a:lstStyle>
            <a:lvl1pPr>
              <a:defRPr/>
            </a:lvl1pPr>
          </a:lstStyle>
          <a:p>
            <a:pPr>
              <a:defRPr/>
            </a:pPr>
            <a:fld id="{67567094-C92D-43AD-96B5-663A27CFFBDE}" type="slidenum">
              <a:rPr lang="es-CO"/>
              <a:pPr>
                <a:defRPr/>
              </a:pPr>
              <a:t>‹Nº›</a:t>
            </a:fld>
            <a:endParaRPr lang="es-CO"/>
          </a:p>
        </p:txBody>
      </p:sp>
    </p:spTree>
    <p:extLst>
      <p:ext uri="{BB962C8B-B14F-4D97-AF65-F5344CB8AC3E}">
        <p14:creationId xmlns:p14="http://schemas.microsoft.com/office/powerpoint/2010/main" val="421621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06CC5C-3181-4058-98E2-F4BC306B5921}" type="datetimeFigureOut">
              <a:rPr lang="en-US" smtClean="0"/>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40790066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BEA01DE2-A6A6-4D86-BC4B-7BD87A8A504C}" type="datetimeFigureOut">
              <a:rPr lang="en-US">
                <a:solidFill>
                  <a:srgbClr val="000000"/>
                </a:solidFill>
              </a:rPr>
              <a:pPr>
                <a:defRPr/>
              </a:pPr>
              <a:t>11/21/2018</a:t>
            </a:fld>
            <a:endParaRPr 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22EA5D-0E80-4852-BDC1-A535041811C4}"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3398966125"/>
      </p:ext>
    </p:extLst>
  </p:cSld>
  <p:clrMapOvr>
    <a:masterClrMapping/>
  </p:clrMapOvr>
  <p:transition>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EE9085F-A7DF-42CC-95FB-A4ABB3095B6A}" type="datetimeFigureOut">
              <a:rPr lang="en-US">
                <a:solidFill>
                  <a:srgbClr val="000000"/>
                </a:solidFill>
              </a:rPr>
              <a:pPr>
                <a:defRPr/>
              </a:pPr>
              <a:t>11/21/2018</a:t>
            </a:fld>
            <a:endParaRPr 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9DBF63-3825-4D1B-B93C-8F294F5C260C}"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2325864445"/>
      </p:ext>
    </p:extLst>
  </p:cSld>
  <p:clrMapOvr>
    <a:masterClrMapping/>
  </p:clrMapOvr>
  <p:transition>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628CEE68-2D76-4450-9122-38F2A9993D4F}" type="datetimeFigureOut">
              <a:rPr lang="en-US">
                <a:solidFill>
                  <a:srgbClr val="000000"/>
                </a:solidFill>
              </a:rPr>
              <a:pPr>
                <a:defRPr/>
              </a:pPr>
              <a:t>11/21/2018</a:t>
            </a:fld>
            <a:endParaRPr 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736D7B-ECA6-47F7-80AB-B3ADF570EF80}"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3151132139"/>
      </p:ext>
    </p:extLst>
  </p:cSld>
  <p:clrMapOvr>
    <a:masterClrMapping/>
  </p:clrMapOvr>
  <p:transition>
    <p:cu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159C7BA1-703E-43D7-93B7-99BCA4CFAB9F}" type="datetimeFigureOut">
              <a:rPr lang="en-US">
                <a:solidFill>
                  <a:srgbClr val="000000"/>
                </a:solidFill>
              </a:rPr>
              <a:pPr>
                <a:defRPr/>
              </a:pPr>
              <a:t>11/21/2018</a:t>
            </a:fld>
            <a:endParaRPr 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35592D-4A40-489C-B270-42AB3F72B6E9}"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3250436375"/>
      </p:ext>
    </p:extLst>
  </p:cSld>
  <p:clrMapOvr>
    <a:masterClrMapping/>
  </p:clrMapOvr>
  <p:transition>
    <p:cu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054CFBF-9780-4E00-A5F8-CB47A7621270}" type="datetimeFigureOut">
              <a:rPr lang="en-US">
                <a:solidFill>
                  <a:srgbClr val="000000"/>
                </a:solidFill>
              </a:rPr>
              <a:pPr>
                <a:defRPr/>
              </a:pPr>
              <a:t>11/21/2018</a:t>
            </a:fld>
            <a:endParaRPr lang="es-CO">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000A139-7679-4179-925B-F709C18E2F18}"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1315737808"/>
      </p:ext>
    </p:extLst>
  </p:cSld>
  <p:clrMapOvr>
    <a:masterClrMapping/>
  </p:clrMapOvr>
  <p:transition>
    <p:cu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818A3CC8-F80D-485A-A193-D3F8EEFEA70E}" type="datetimeFigureOut">
              <a:rPr lang="en-US">
                <a:solidFill>
                  <a:srgbClr val="000000"/>
                </a:solidFill>
              </a:rPr>
              <a:pPr>
                <a:defRPr/>
              </a:pPr>
              <a:t>11/21/2018</a:t>
            </a:fld>
            <a:endParaRPr lang="es-CO">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2F88A8-94D3-4A9E-B6E5-A3F99E6CFC3B}"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857177269"/>
      </p:ext>
    </p:extLst>
  </p:cSld>
  <p:clrMapOvr>
    <a:masterClrMapping/>
  </p:clrMapOvr>
  <p:transition>
    <p:cu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C83EEFC-D4D8-4A9E-8B8D-62745182337A}" type="datetimeFigureOut">
              <a:rPr lang="en-US">
                <a:solidFill>
                  <a:srgbClr val="000000"/>
                </a:solidFill>
              </a:rPr>
              <a:pPr>
                <a:defRPr/>
              </a:pPr>
              <a:t>11/21/2018</a:t>
            </a:fld>
            <a:endParaRPr lang="es-CO">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D6721D-8151-4A08-BB26-AAE9829E7700}"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796867690"/>
      </p:ext>
    </p:extLst>
  </p:cSld>
  <p:clrMapOvr>
    <a:masterClrMapping/>
  </p:clrMapOvr>
  <p:transition>
    <p:cu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2F4232-705C-4F61-8982-A2E7F11BACD4}" type="datetimeFigureOut">
              <a:rPr lang="en-US">
                <a:solidFill>
                  <a:srgbClr val="000000"/>
                </a:solidFill>
              </a:rPr>
              <a:pPr>
                <a:defRPr/>
              </a:pPr>
              <a:t>11/21/2018</a:t>
            </a:fld>
            <a:endParaRPr 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EC2A7-23EC-423F-84EB-BE560DC41C63}"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1788295381"/>
      </p:ext>
    </p:extLst>
  </p:cSld>
  <p:clrMapOvr>
    <a:masterClrMapping/>
  </p:clrMapOvr>
  <p:transition>
    <p:cu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ECE09B2-9A9A-4184-83DC-0BCB99A7AFD8}" type="datetimeFigureOut">
              <a:rPr lang="en-US">
                <a:solidFill>
                  <a:srgbClr val="000000"/>
                </a:solidFill>
              </a:rPr>
              <a:pPr>
                <a:defRPr/>
              </a:pPr>
              <a:t>11/21/2018</a:t>
            </a:fld>
            <a:endParaRPr lang="es-CO">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749B25-DF54-43C5-9546-9AFEC47E950C}"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1142040385"/>
      </p:ext>
    </p:extLst>
  </p:cSld>
  <p:clrMapOvr>
    <a:masterClrMapping/>
  </p:clrMapOvr>
  <p:transition>
    <p:cu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CA6F4DD-41BF-4616-AA43-BFAE92A1165D}" type="datetimeFigureOut">
              <a:rPr lang="en-US">
                <a:solidFill>
                  <a:srgbClr val="000000"/>
                </a:solidFill>
              </a:rPr>
              <a:pPr>
                <a:defRPr/>
              </a:pPr>
              <a:t>11/21/2018</a:t>
            </a:fld>
            <a:endParaRPr 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E8EF43-5277-441E-B32D-B893329DC64B}"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1705822077"/>
      </p:ext>
    </p:extLst>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06CC5C-3181-4058-98E2-F4BC306B5921}" type="datetimeFigureOut">
              <a:rPr lang="en-US" smtClean="0"/>
              <a:t>11/21/2018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085B29-8EAC-4496-A609-58AB71BA6A3E}" type="slidenum">
              <a:rPr lang="en-US" smtClean="0"/>
              <a:t>‹Nº›</a:t>
            </a:fld>
            <a:endParaRPr lang="en-US"/>
          </a:p>
        </p:txBody>
      </p:sp>
    </p:spTree>
    <p:extLst>
      <p:ext uri="{BB962C8B-B14F-4D97-AF65-F5344CB8AC3E}">
        <p14:creationId xmlns:p14="http://schemas.microsoft.com/office/powerpoint/2010/main" val="2041164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267ABDF-EEE6-4BA4-BBE8-A53466C9FF26}" type="datetimeFigureOut">
              <a:rPr lang="en-US">
                <a:solidFill>
                  <a:srgbClr val="000000"/>
                </a:solidFill>
              </a:rPr>
              <a:pPr>
                <a:defRPr/>
              </a:pPr>
              <a:t>11/21/2018</a:t>
            </a:fld>
            <a:endParaRPr lang="es-CO">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CO">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20A5DB-18C7-4BB6-B556-06F99693809A}"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2205075104"/>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4.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6.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6CC5C-3181-4058-98E2-F4BC306B5921}" type="datetimeFigureOut">
              <a:rPr lang="en-US" smtClean="0"/>
              <a:t>11/21/2018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85B29-8EAC-4496-A609-58AB71BA6A3E}" type="slidenum">
              <a:rPr lang="en-US" smtClean="0"/>
              <a:t>‹Nº›</a:t>
            </a:fld>
            <a:endParaRPr lang="en-US"/>
          </a:p>
        </p:txBody>
      </p:sp>
    </p:spTree>
    <p:extLst>
      <p:ext uri="{BB962C8B-B14F-4D97-AF65-F5344CB8AC3E}">
        <p14:creationId xmlns:p14="http://schemas.microsoft.com/office/powerpoint/2010/main" val="1056553299"/>
      </p:ext>
    </p:extLst>
  </p:cSld>
  <p:clrMap bg1="lt1" tx1="dk1" bg2="lt2" tx2="dk2" accent1="accent1" accent2="accent2" accent3="accent3" accent4="accent4" accent5="accent5" accent6="accent6" hlink="hlink" folHlink="folHlink"/>
  <p:sldLayoutIdLst>
    <p:sldLayoutId id="2147486617" r:id="rId1"/>
    <p:sldLayoutId id="2147486618" r:id="rId2"/>
    <p:sldLayoutId id="2147486619" r:id="rId3"/>
    <p:sldLayoutId id="2147486620" r:id="rId4"/>
    <p:sldLayoutId id="2147486621" r:id="rId5"/>
    <p:sldLayoutId id="2147486622" r:id="rId6"/>
    <p:sldLayoutId id="2147486623" r:id="rId7"/>
    <p:sldLayoutId id="2147486624" r:id="rId8"/>
    <p:sldLayoutId id="2147486625" r:id="rId9"/>
    <p:sldLayoutId id="2147486626" r:id="rId10"/>
    <p:sldLayoutId id="21474866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83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dirty="0"/>
          </a:p>
        </p:txBody>
      </p:sp>
      <p:sp>
        <p:nvSpPr>
          <p:cNvPr id="483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dirty="0"/>
          </a:p>
        </p:txBody>
      </p:sp>
      <p:sp>
        <p:nvSpPr>
          <p:cNvPr id="483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BC7104EE-E9EF-4AA9-BFEA-1B6416237013}" type="slidenum">
              <a:rPr lang="en-US"/>
              <a:pPr>
                <a:defRPr/>
              </a:pPr>
              <a:t>‹Nº›</a:t>
            </a:fld>
            <a:endParaRPr lang="en-US" dirty="0"/>
          </a:p>
        </p:txBody>
      </p:sp>
      <p:sp>
        <p:nvSpPr>
          <p:cNvPr id="3077" name="Rectangle 7"/>
          <p:cNvSpPr>
            <a:spLocks noGrp="1" noChangeArrowheads="1"/>
          </p:cNvSpPr>
          <p:nvPr>
            <p:ph type="title"/>
          </p:nvPr>
        </p:nvSpPr>
        <p:spPr bwMode="auto">
          <a:xfrm>
            <a:off x="684217" y="0"/>
            <a:ext cx="77692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493B2">
                      <a:alpha val="75000"/>
                    </a:srgbClr>
                  </a:outerShdw>
                </a:effectLst>
              </a14:hiddenEffects>
            </a:ext>
          </a:extLst>
        </p:spPr>
        <p:txBody>
          <a:bodyPr vert="horz" wrap="square" lIns="0" tIns="0" rIns="0" bIns="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Lst>
  <p:txStyles>
    <p:titleStyle>
      <a:lvl1pPr algn="ctr" rtl="0" eaLnBrk="0" fontAlgn="base" hangingPunct="0">
        <a:spcBef>
          <a:spcPct val="0"/>
        </a:spcBef>
        <a:spcAft>
          <a:spcPct val="0"/>
        </a:spcAft>
        <a:defRPr sz="4800">
          <a:solidFill>
            <a:srgbClr val="5F5F5F"/>
          </a:solidFill>
          <a:latin typeface="+mj-lt"/>
          <a:ea typeface="+mj-ea"/>
          <a:cs typeface="+mj-cs"/>
        </a:defRPr>
      </a:lvl1pPr>
      <a:lvl2pPr algn="ctr" rtl="0" eaLnBrk="0" fontAlgn="base" hangingPunct="0">
        <a:spcBef>
          <a:spcPct val="0"/>
        </a:spcBef>
        <a:spcAft>
          <a:spcPct val="0"/>
        </a:spcAft>
        <a:defRPr sz="4800">
          <a:solidFill>
            <a:srgbClr val="5F5F5F"/>
          </a:solidFill>
          <a:latin typeface="Arial" charset="0"/>
        </a:defRPr>
      </a:lvl2pPr>
      <a:lvl3pPr algn="ctr" rtl="0" eaLnBrk="0" fontAlgn="base" hangingPunct="0">
        <a:spcBef>
          <a:spcPct val="0"/>
        </a:spcBef>
        <a:spcAft>
          <a:spcPct val="0"/>
        </a:spcAft>
        <a:defRPr sz="4800">
          <a:solidFill>
            <a:srgbClr val="5F5F5F"/>
          </a:solidFill>
          <a:latin typeface="Arial" charset="0"/>
        </a:defRPr>
      </a:lvl3pPr>
      <a:lvl4pPr algn="ctr" rtl="0" eaLnBrk="0" fontAlgn="base" hangingPunct="0">
        <a:spcBef>
          <a:spcPct val="0"/>
        </a:spcBef>
        <a:spcAft>
          <a:spcPct val="0"/>
        </a:spcAft>
        <a:defRPr sz="4800">
          <a:solidFill>
            <a:srgbClr val="5F5F5F"/>
          </a:solidFill>
          <a:latin typeface="Arial" charset="0"/>
        </a:defRPr>
      </a:lvl4pPr>
      <a:lvl5pPr algn="ctr" rtl="0" eaLnBrk="0" fontAlgn="base" hangingPunct="0">
        <a:spcBef>
          <a:spcPct val="0"/>
        </a:spcBef>
        <a:spcAft>
          <a:spcPct val="0"/>
        </a:spcAft>
        <a:defRPr sz="4800">
          <a:solidFill>
            <a:srgbClr val="5F5F5F"/>
          </a:solidFill>
          <a:latin typeface="Arial" charset="0"/>
        </a:defRPr>
      </a:lvl5pPr>
      <a:lvl6pPr marL="457200" algn="ctr" rtl="0" fontAlgn="base">
        <a:spcBef>
          <a:spcPct val="0"/>
        </a:spcBef>
        <a:spcAft>
          <a:spcPct val="0"/>
        </a:spcAft>
        <a:defRPr sz="4800">
          <a:solidFill>
            <a:srgbClr val="5F5F5F"/>
          </a:solidFill>
          <a:latin typeface="Arial" charset="0"/>
        </a:defRPr>
      </a:lvl6pPr>
      <a:lvl7pPr marL="914400" algn="ctr" rtl="0" fontAlgn="base">
        <a:spcBef>
          <a:spcPct val="0"/>
        </a:spcBef>
        <a:spcAft>
          <a:spcPct val="0"/>
        </a:spcAft>
        <a:defRPr sz="4800">
          <a:solidFill>
            <a:srgbClr val="5F5F5F"/>
          </a:solidFill>
          <a:latin typeface="Arial" charset="0"/>
        </a:defRPr>
      </a:lvl7pPr>
      <a:lvl8pPr marL="1371600" algn="ctr" rtl="0" fontAlgn="base">
        <a:spcBef>
          <a:spcPct val="0"/>
        </a:spcBef>
        <a:spcAft>
          <a:spcPct val="0"/>
        </a:spcAft>
        <a:defRPr sz="4800">
          <a:solidFill>
            <a:srgbClr val="5F5F5F"/>
          </a:solidFill>
          <a:latin typeface="Arial" charset="0"/>
        </a:defRPr>
      </a:lvl8pPr>
      <a:lvl9pPr marL="1828800" algn="ctr" rtl="0" fontAlgn="base">
        <a:spcBef>
          <a:spcPct val="0"/>
        </a:spcBef>
        <a:spcAft>
          <a:spcPct val="0"/>
        </a:spcAft>
        <a:defRPr sz="4800">
          <a:solidFill>
            <a:srgbClr val="5F5F5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843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dirty="0"/>
          </a:p>
        </p:txBody>
      </p:sp>
      <p:sp>
        <p:nvSpPr>
          <p:cNvPr id="4843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dirty="0"/>
          </a:p>
        </p:txBody>
      </p:sp>
      <p:sp>
        <p:nvSpPr>
          <p:cNvPr id="4843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9064BDC3-AB3F-4D89-BE92-1B95CFDF3747}" type="slidenum">
              <a:rPr lang="en-US"/>
              <a:pPr>
                <a:defRPr/>
              </a:pPr>
              <a:t>‹Nº›</a:t>
            </a:fld>
            <a:endParaRPr lang="en-US" dirty="0"/>
          </a:p>
        </p:txBody>
      </p:sp>
      <p:sp>
        <p:nvSpPr>
          <p:cNvPr id="4101" name="Rectangle 7"/>
          <p:cNvSpPr>
            <a:spLocks noGrp="1" noChangeArrowheads="1"/>
          </p:cNvSpPr>
          <p:nvPr>
            <p:ph type="title"/>
          </p:nvPr>
        </p:nvSpPr>
        <p:spPr bwMode="auto">
          <a:xfrm>
            <a:off x="684217" y="0"/>
            <a:ext cx="77692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493B2">
                      <a:alpha val="75000"/>
                    </a:srgbClr>
                  </a:outerShdw>
                </a:effectLst>
              </a14:hiddenEffects>
            </a:ext>
          </a:extLst>
        </p:spPr>
        <p:txBody>
          <a:bodyPr vert="horz" wrap="square" lIns="0" tIns="0" rIns="0" bIns="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6568" r:id="rId1"/>
    <p:sldLayoutId id="2147486569" r:id="rId2"/>
    <p:sldLayoutId id="2147486570" r:id="rId3"/>
    <p:sldLayoutId id="2147486571" r:id="rId4"/>
    <p:sldLayoutId id="2147486572" r:id="rId5"/>
    <p:sldLayoutId id="2147486573" r:id="rId6"/>
    <p:sldLayoutId id="2147486574" r:id="rId7"/>
    <p:sldLayoutId id="2147486575" r:id="rId8"/>
    <p:sldLayoutId id="2147486576" r:id="rId9"/>
    <p:sldLayoutId id="2147486577" r:id="rId10"/>
    <p:sldLayoutId id="2147486578" r:id="rId11"/>
  </p:sldLayoutIdLst>
  <p:txStyles>
    <p:titleStyle>
      <a:lvl1pPr algn="ctr" rtl="0" eaLnBrk="0" fontAlgn="base" hangingPunct="0">
        <a:spcBef>
          <a:spcPct val="0"/>
        </a:spcBef>
        <a:spcAft>
          <a:spcPct val="0"/>
        </a:spcAft>
        <a:defRPr sz="4800">
          <a:solidFill>
            <a:srgbClr val="5F5F5F"/>
          </a:solidFill>
          <a:latin typeface="+mj-lt"/>
          <a:ea typeface="+mj-ea"/>
          <a:cs typeface="+mj-cs"/>
        </a:defRPr>
      </a:lvl1pPr>
      <a:lvl2pPr algn="ctr" rtl="0" eaLnBrk="0" fontAlgn="base" hangingPunct="0">
        <a:spcBef>
          <a:spcPct val="0"/>
        </a:spcBef>
        <a:spcAft>
          <a:spcPct val="0"/>
        </a:spcAft>
        <a:defRPr sz="4800">
          <a:solidFill>
            <a:srgbClr val="5F5F5F"/>
          </a:solidFill>
          <a:latin typeface="Arial" charset="0"/>
        </a:defRPr>
      </a:lvl2pPr>
      <a:lvl3pPr algn="ctr" rtl="0" eaLnBrk="0" fontAlgn="base" hangingPunct="0">
        <a:spcBef>
          <a:spcPct val="0"/>
        </a:spcBef>
        <a:spcAft>
          <a:spcPct val="0"/>
        </a:spcAft>
        <a:defRPr sz="4800">
          <a:solidFill>
            <a:srgbClr val="5F5F5F"/>
          </a:solidFill>
          <a:latin typeface="Arial" charset="0"/>
        </a:defRPr>
      </a:lvl3pPr>
      <a:lvl4pPr algn="ctr" rtl="0" eaLnBrk="0" fontAlgn="base" hangingPunct="0">
        <a:spcBef>
          <a:spcPct val="0"/>
        </a:spcBef>
        <a:spcAft>
          <a:spcPct val="0"/>
        </a:spcAft>
        <a:defRPr sz="4800">
          <a:solidFill>
            <a:srgbClr val="5F5F5F"/>
          </a:solidFill>
          <a:latin typeface="Arial" charset="0"/>
        </a:defRPr>
      </a:lvl4pPr>
      <a:lvl5pPr algn="ctr" rtl="0" eaLnBrk="0" fontAlgn="base" hangingPunct="0">
        <a:spcBef>
          <a:spcPct val="0"/>
        </a:spcBef>
        <a:spcAft>
          <a:spcPct val="0"/>
        </a:spcAft>
        <a:defRPr sz="4800">
          <a:solidFill>
            <a:srgbClr val="5F5F5F"/>
          </a:solidFill>
          <a:latin typeface="Arial" charset="0"/>
        </a:defRPr>
      </a:lvl5pPr>
      <a:lvl6pPr marL="457200" algn="ctr" rtl="0" fontAlgn="base">
        <a:spcBef>
          <a:spcPct val="0"/>
        </a:spcBef>
        <a:spcAft>
          <a:spcPct val="0"/>
        </a:spcAft>
        <a:defRPr sz="4800">
          <a:solidFill>
            <a:srgbClr val="5F5F5F"/>
          </a:solidFill>
          <a:latin typeface="Arial" charset="0"/>
        </a:defRPr>
      </a:lvl6pPr>
      <a:lvl7pPr marL="914400" algn="ctr" rtl="0" fontAlgn="base">
        <a:spcBef>
          <a:spcPct val="0"/>
        </a:spcBef>
        <a:spcAft>
          <a:spcPct val="0"/>
        </a:spcAft>
        <a:defRPr sz="4800">
          <a:solidFill>
            <a:srgbClr val="5F5F5F"/>
          </a:solidFill>
          <a:latin typeface="Arial" charset="0"/>
        </a:defRPr>
      </a:lvl7pPr>
      <a:lvl8pPr marL="1371600" algn="ctr" rtl="0" fontAlgn="base">
        <a:spcBef>
          <a:spcPct val="0"/>
        </a:spcBef>
        <a:spcAft>
          <a:spcPct val="0"/>
        </a:spcAft>
        <a:defRPr sz="4800">
          <a:solidFill>
            <a:srgbClr val="5F5F5F"/>
          </a:solidFill>
          <a:latin typeface="Arial" charset="0"/>
        </a:defRPr>
      </a:lvl8pPr>
      <a:lvl9pPr marL="1828800" algn="ctr" rtl="0" fontAlgn="base">
        <a:spcBef>
          <a:spcPct val="0"/>
        </a:spcBef>
        <a:spcAft>
          <a:spcPct val="0"/>
        </a:spcAft>
        <a:defRPr sz="4800">
          <a:solidFill>
            <a:srgbClr val="5F5F5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257824" y="122863"/>
            <a:ext cx="8628352" cy="1446550"/>
          </a:xfrm>
          <a:prstGeom prst="rect">
            <a:avLst/>
          </a:prstGeom>
        </p:spPr>
        <p:txBody>
          <a:bodyPr vert="horz" wrap="square" lIns="91440" tIns="45720" rIns="91440" bIns="45720" rtlCol="0" anchor="ctr" anchorCtr="0">
            <a:spAutoFit/>
          </a:body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318356" y="1600200"/>
            <a:ext cx="8507288" cy="2776145"/>
          </a:xfrm>
          <a:prstGeom prst="rect">
            <a:avLst/>
          </a:prstGeom>
        </p:spPr>
        <p:txBody>
          <a:bodyPr vert="horz" wrap="square" lIns="91440" tIns="45720" rIns="91440" bIns="45720" rtlCol="0" anchor="ctr" anchorCtr="0">
            <a:sp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Tree>
    <p:extLst>
      <p:ext uri="{BB962C8B-B14F-4D97-AF65-F5344CB8AC3E}">
        <p14:creationId xmlns:p14="http://schemas.microsoft.com/office/powerpoint/2010/main" val="1513851282"/>
      </p:ext>
    </p:extLst>
  </p:cSld>
  <p:clrMap bg1="lt1" tx1="dk1" bg2="lt2" tx2="dk2" accent1="accent1" accent2="accent2" accent3="accent3" accent4="accent4" accent5="accent5" accent6="accent6" hlink="hlink" folHlink="folHlink"/>
  <p:sldLayoutIdLst>
    <p:sldLayoutId id="2147486851" r:id="rId1"/>
    <p:sldLayoutId id="2147486852" r:id="rId2"/>
    <p:sldLayoutId id="2147486853" r:id="rId3"/>
    <p:sldLayoutId id="2147486854" r:id="rId4"/>
    <p:sldLayoutId id="2147486855" r:id="rId5"/>
    <p:sldLayoutId id="2147486856" r:id="rId6"/>
    <p:sldLayoutId id="2147486857" r:id="rId7"/>
    <p:sldLayoutId id="2147486858" r:id="rId8"/>
    <p:sldLayoutId id="2147486859" r:id="rId9"/>
    <p:sldLayoutId id="2147486860" r:id="rId10"/>
    <p:sldLayoutId id="2147486861" r:id="rId11"/>
    <p:sldLayoutId id="21474868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257824" y="122863"/>
            <a:ext cx="8628352" cy="1446550"/>
          </a:xfrm>
          <a:prstGeom prst="rect">
            <a:avLst/>
          </a:prstGeom>
        </p:spPr>
        <p:txBody>
          <a:bodyPr vert="horz" wrap="square" lIns="91440" tIns="45720" rIns="91440" bIns="45720" rtlCol="0" anchor="ctr" anchorCtr="0">
            <a:spAutoFit/>
          </a:body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318356" y="1600200"/>
            <a:ext cx="8507288" cy="2776145"/>
          </a:xfrm>
          <a:prstGeom prst="rect">
            <a:avLst/>
          </a:prstGeom>
        </p:spPr>
        <p:txBody>
          <a:bodyPr vert="horz" wrap="square" lIns="91440" tIns="45720" rIns="91440" bIns="45720" rtlCol="0" anchor="ctr" anchorCtr="0">
            <a:sp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7" name="6 Imagen"/>
          <p:cNvPicPr>
            <a:picLocks noChangeAspect="1"/>
          </p:cNvPicPr>
          <p:nvPr/>
        </p:nvPicPr>
        <p:blipFill rotWithShape="1">
          <a:blip r:embed="rId15" cstate="print">
            <a:extLst>
              <a:ext uri="{28A0092B-C50C-407E-A947-70E740481C1C}">
                <a14:useLocalDpi xmlns:a14="http://schemas.microsoft.com/office/drawing/2010/main" val="0"/>
              </a:ext>
            </a:extLst>
          </a:blip>
          <a:srcRect l="5279" t="20649" r="14401" b="50075"/>
          <a:stretch/>
        </p:blipFill>
        <p:spPr>
          <a:xfrm>
            <a:off x="0" y="6390000"/>
            <a:ext cx="1337483" cy="468000"/>
          </a:xfrm>
          <a:prstGeom prst="rect">
            <a:avLst/>
          </a:prstGeom>
        </p:spPr>
      </p:pic>
      <p:pic>
        <p:nvPicPr>
          <p:cNvPr id="8" name="7 Imagen"/>
          <p:cNvPicPr>
            <a:picLocks noChangeAspect="1"/>
          </p:cNvPicPr>
          <p:nvPr/>
        </p:nvPicPr>
        <p:blipFill rotWithShape="1">
          <a:blip r:embed="rId15" cstate="print">
            <a:extLst>
              <a:ext uri="{28A0092B-C50C-407E-A947-70E740481C1C}">
                <a14:useLocalDpi xmlns:a14="http://schemas.microsoft.com/office/drawing/2010/main" val="0"/>
              </a:ext>
            </a:extLst>
          </a:blip>
          <a:srcRect l="4480" t="50000" r="2720" b="16851"/>
          <a:stretch/>
        </p:blipFill>
        <p:spPr>
          <a:xfrm>
            <a:off x="7779253" y="6390000"/>
            <a:ext cx="1364747" cy="468000"/>
          </a:xfrm>
          <a:prstGeom prst="rect">
            <a:avLst/>
          </a:prstGeom>
        </p:spPr>
      </p:pic>
    </p:spTree>
    <p:extLst>
      <p:ext uri="{BB962C8B-B14F-4D97-AF65-F5344CB8AC3E}">
        <p14:creationId xmlns:p14="http://schemas.microsoft.com/office/powerpoint/2010/main" val="1155902505"/>
      </p:ext>
    </p:extLst>
  </p:cSld>
  <p:clrMap bg1="lt1" tx1="dk1" bg2="lt2" tx2="dk2" accent1="accent1" accent2="accent2" accent3="accent3" accent4="accent4" accent5="accent5" accent6="accent6" hlink="hlink" folHlink="folHlink"/>
  <p:sldLayoutIdLst>
    <p:sldLayoutId id="2147486876" r:id="rId1"/>
    <p:sldLayoutId id="2147486877" r:id="rId2"/>
    <p:sldLayoutId id="2147486878" r:id="rId3"/>
    <p:sldLayoutId id="2147486879" r:id="rId4"/>
    <p:sldLayoutId id="2147486880" r:id="rId5"/>
    <p:sldLayoutId id="2147486881" r:id="rId6"/>
    <p:sldLayoutId id="2147486882" r:id="rId7"/>
    <p:sldLayoutId id="2147486883" r:id="rId8"/>
    <p:sldLayoutId id="2147486884" r:id="rId9"/>
    <p:sldLayoutId id="2147486885" r:id="rId10"/>
    <p:sldLayoutId id="2147486886" r:id="rId11"/>
    <p:sldLayoutId id="21474869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257824" y="122863"/>
            <a:ext cx="8628352" cy="1446550"/>
          </a:xfrm>
          <a:prstGeom prst="rect">
            <a:avLst/>
          </a:prstGeom>
        </p:spPr>
        <p:txBody>
          <a:bodyPr vert="horz" wrap="square" lIns="91440" tIns="45720" rIns="91440" bIns="45720" rtlCol="0" anchor="ctr" anchorCtr="0">
            <a:spAutoFit/>
          </a:bodyPr>
          <a:lstStyle/>
          <a:p>
            <a:r>
              <a:rPr lang="es-ES" dirty="0"/>
              <a:t>Haga clic para modificar el estilo de título del patrón</a:t>
            </a:r>
            <a:endParaRPr lang="es-CO" dirty="0"/>
          </a:p>
        </p:txBody>
      </p:sp>
      <p:sp>
        <p:nvSpPr>
          <p:cNvPr id="3" name="2 Marcador de texto"/>
          <p:cNvSpPr>
            <a:spLocks noGrp="1"/>
          </p:cNvSpPr>
          <p:nvPr>
            <p:ph type="body" idx="1"/>
          </p:nvPr>
        </p:nvSpPr>
        <p:spPr>
          <a:xfrm>
            <a:off x="318356" y="1600200"/>
            <a:ext cx="8507288" cy="2776145"/>
          </a:xfrm>
          <a:prstGeom prst="rect">
            <a:avLst/>
          </a:prstGeom>
        </p:spPr>
        <p:txBody>
          <a:bodyPr vert="horz" wrap="square" lIns="91440" tIns="45720" rIns="91440" bIns="45720" rtlCol="0" anchor="ctr" anchorCtr="0">
            <a:sp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pic>
        <p:nvPicPr>
          <p:cNvPr id="7" name="6 Imagen"/>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6390000"/>
            <a:ext cx="1337483" cy="468000"/>
          </a:xfrm>
          <a:prstGeom prst="rect">
            <a:avLst/>
          </a:prstGeom>
        </p:spPr>
      </p:pic>
      <p:pic>
        <p:nvPicPr>
          <p:cNvPr id="8" name="7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p:blipFill>
        <p:spPr>
          <a:xfrm>
            <a:off x="7779253" y="6390000"/>
            <a:ext cx="1364747" cy="468000"/>
          </a:xfrm>
          <a:prstGeom prst="rect">
            <a:avLst/>
          </a:prstGeom>
        </p:spPr>
      </p:pic>
    </p:spTree>
    <p:extLst>
      <p:ext uri="{BB962C8B-B14F-4D97-AF65-F5344CB8AC3E}">
        <p14:creationId xmlns:p14="http://schemas.microsoft.com/office/powerpoint/2010/main" val="4037937206"/>
      </p:ext>
    </p:extLst>
  </p:cSld>
  <p:clrMap bg1="lt1" tx1="dk1" bg2="lt2" tx2="dk2" accent1="accent1" accent2="accent2" accent3="accent3" accent4="accent4" accent5="accent5" accent6="accent6" hlink="hlink" folHlink="folHlink"/>
  <p:sldLayoutIdLst>
    <p:sldLayoutId id="2147486938" r:id="rId1"/>
    <p:sldLayoutId id="2147486939" r:id="rId2"/>
    <p:sldLayoutId id="2147486940" r:id="rId3"/>
    <p:sldLayoutId id="2147486941" r:id="rId4"/>
    <p:sldLayoutId id="2147486942" r:id="rId5"/>
    <p:sldLayoutId id="2147486943" r:id="rId6"/>
    <p:sldLayoutId id="2147486944" r:id="rId7"/>
    <p:sldLayoutId id="2147486945" r:id="rId8"/>
    <p:sldLayoutId id="2147486946" r:id="rId9"/>
    <p:sldLayoutId id="2147486947" r:id="rId10"/>
    <p:sldLayoutId id="21474869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CO" altLang="es-CO"/>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CO" altLang="es-CO"/>
              <a:t>Haga clic para modificar el estilo de texto del patrón</a:t>
            </a:r>
          </a:p>
          <a:p>
            <a:pPr lvl="1"/>
            <a:r>
              <a:rPr lang="es-CO" altLang="es-CO"/>
              <a:t>Segundo nivel</a:t>
            </a:r>
          </a:p>
          <a:p>
            <a:pPr lvl="2"/>
            <a:r>
              <a:rPr lang="es-CO" altLang="es-CO"/>
              <a:t>Tercer nivel</a:t>
            </a:r>
          </a:p>
          <a:p>
            <a:pPr lvl="3"/>
            <a:r>
              <a:rPr lang="es-CO" altLang="es-CO"/>
              <a:t>Cuarto nivel</a:t>
            </a:r>
          </a:p>
          <a:p>
            <a:pPr lvl="4"/>
            <a:r>
              <a:rPr lang="es-CO" altLang="es-CO"/>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s-CO"/>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s-CO"/>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897DC08-6BDD-48A2-BA4E-46A1B68296C3}" type="slidenum">
              <a:rPr lang="es-CO"/>
              <a:pPr>
                <a:defRPr/>
              </a:pPr>
              <a:t>‹Nº›</a:t>
            </a:fld>
            <a:endParaRPr lang="es-CO"/>
          </a:p>
        </p:txBody>
      </p:sp>
    </p:spTree>
    <p:extLst>
      <p:ext uri="{BB962C8B-B14F-4D97-AF65-F5344CB8AC3E}">
        <p14:creationId xmlns:p14="http://schemas.microsoft.com/office/powerpoint/2010/main" val="2762489389"/>
      </p:ext>
    </p:extLst>
  </p:cSld>
  <p:clrMap bg1="lt1" tx1="dk1" bg2="lt2" tx2="dk2" accent1="accent1" accent2="accent2" accent3="accent3" accent4="accent4" accent5="accent5" accent6="accent6" hlink="hlink" folHlink="folHlink"/>
  <p:sldLayoutIdLst>
    <p:sldLayoutId id="2147486950" r:id="rId1"/>
    <p:sldLayoutId id="2147486951" r:id="rId2"/>
    <p:sldLayoutId id="2147486952" r:id="rId3"/>
    <p:sldLayoutId id="2147486953" r:id="rId4"/>
    <p:sldLayoutId id="2147486954" r:id="rId5"/>
    <p:sldLayoutId id="2147486955" r:id="rId6"/>
    <p:sldLayoutId id="2147486956" r:id="rId7"/>
    <p:sldLayoutId id="2147486957" r:id="rId8"/>
    <p:sldLayoutId id="2147486958" r:id="rId9"/>
    <p:sldLayoutId id="2147486959" r:id="rId10"/>
    <p:sldLayoutId id="21474869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CO"/>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CO"/>
              <a:t>Click to edit Master text styles</a:t>
            </a:r>
          </a:p>
          <a:p>
            <a:pPr lvl="1"/>
            <a:r>
              <a:rPr lang="es-CO"/>
              <a:t>Second level</a:t>
            </a:r>
          </a:p>
          <a:p>
            <a:pPr lvl="2"/>
            <a:r>
              <a:rPr lang="es-CO"/>
              <a:t>Third level</a:t>
            </a:r>
          </a:p>
          <a:p>
            <a:pPr lvl="3"/>
            <a:r>
              <a:rPr lang="es-CO"/>
              <a:t>Fourth level</a:t>
            </a:r>
          </a:p>
          <a:p>
            <a:pPr lvl="4"/>
            <a:r>
              <a:rPr lang="es-CO"/>
              <a:t>Fifth level</a:t>
            </a:r>
          </a:p>
        </p:txBody>
      </p:sp>
      <p:sp>
        <p:nvSpPr>
          <p:cNvPr id="60723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mn-lt"/>
              </a:defRPr>
            </a:lvl1pPr>
          </a:lstStyle>
          <a:p>
            <a:pPr>
              <a:defRPr/>
            </a:pPr>
            <a:fld id="{4F7F65CA-84FF-40A5-A3CC-5ACA0335A41A}" type="datetimeFigureOut">
              <a:rPr lang="en-US">
                <a:solidFill>
                  <a:srgbClr val="000000"/>
                </a:solidFill>
              </a:rPr>
              <a:pPr>
                <a:defRPr/>
              </a:pPr>
              <a:t>11/21/2018</a:t>
            </a:fld>
            <a:endParaRPr lang="es-CO">
              <a:solidFill>
                <a:srgbClr val="000000"/>
              </a:solidFill>
            </a:endParaRPr>
          </a:p>
        </p:txBody>
      </p:sp>
      <p:sp>
        <p:nvSpPr>
          <p:cNvPr id="60723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lgn="ctr">
              <a:defRPr/>
            </a:pPr>
            <a:endParaRPr lang="es-CO">
              <a:solidFill>
                <a:srgbClr val="000000"/>
              </a:solidFill>
            </a:endParaRPr>
          </a:p>
        </p:txBody>
      </p:sp>
      <p:sp>
        <p:nvSpPr>
          <p:cNvPr id="60723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mn-lt"/>
              </a:defRPr>
            </a:lvl1pPr>
          </a:lstStyle>
          <a:p>
            <a:pPr>
              <a:defRPr/>
            </a:pPr>
            <a:fld id="{60FCCD6E-87D7-4455-9F48-3855D9111F21}" type="slidenum">
              <a:rPr lang="es-CO">
                <a:solidFill>
                  <a:srgbClr val="000000"/>
                </a:solidFill>
              </a:rPr>
              <a:pPr>
                <a:defRPr/>
              </a:pPr>
              <a:t>‹Nº›</a:t>
            </a:fld>
            <a:endParaRPr lang="es-CO">
              <a:solidFill>
                <a:srgbClr val="000000"/>
              </a:solidFill>
            </a:endParaRPr>
          </a:p>
        </p:txBody>
      </p:sp>
    </p:spTree>
    <p:extLst>
      <p:ext uri="{BB962C8B-B14F-4D97-AF65-F5344CB8AC3E}">
        <p14:creationId xmlns:p14="http://schemas.microsoft.com/office/powerpoint/2010/main" val="252627766"/>
      </p:ext>
    </p:extLst>
  </p:cSld>
  <p:clrMap bg1="lt1" tx1="dk1" bg2="lt2" tx2="dk2" accent1="accent1" accent2="accent2" accent3="accent3" accent4="accent4" accent5="accent5" accent6="accent6" hlink="hlink" folHlink="folHlink"/>
  <p:sldLayoutIdLst>
    <p:sldLayoutId id="2147486963" r:id="rId1"/>
    <p:sldLayoutId id="2147486964" r:id="rId2"/>
    <p:sldLayoutId id="2147486965" r:id="rId3"/>
    <p:sldLayoutId id="2147486966" r:id="rId4"/>
    <p:sldLayoutId id="2147486967" r:id="rId5"/>
    <p:sldLayoutId id="2147486968" r:id="rId6"/>
    <p:sldLayoutId id="2147486969" r:id="rId7"/>
    <p:sldLayoutId id="2147486970" r:id="rId8"/>
    <p:sldLayoutId id="2147486971" r:id="rId9"/>
    <p:sldLayoutId id="2147486972" r:id="rId10"/>
    <p:sldLayoutId id="2147486973"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3.xml"/><Relationship Id="rId5" Type="http://schemas.openxmlformats.org/officeDocument/2006/relationships/image" Target="../media/image2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image" Target="../media/image28.emf"/><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2.xml"/><Relationship Id="rId5" Type="http://schemas.openxmlformats.org/officeDocument/2006/relationships/image" Target="../media/image2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3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hyperlink" Target="https://www.contraloria.gob.pa/inec/"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5" Type="http://schemas.openxmlformats.org/officeDocument/2006/relationships/hyperlink" Target="https://www.contraloria.gob.pa/inec/"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39.emf"/><Relationship Id="rId5" Type="http://schemas.openxmlformats.org/officeDocument/2006/relationships/image" Target="../media/image3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7.xml"/><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17.png"/><Relationship Id="rId7"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18.png"/><Relationship Id="rId9"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5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13.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2.xml"/><Relationship Id="rId6" Type="http://schemas.openxmlformats.org/officeDocument/2006/relationships/image" Target="../media/image55.png"/><Relationship Id="rId5" Type="http://schemas.openxmlformats.org/officeDocument/2006/relationships/image" Target="../media/image48.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52.xml"/><Relationship Id="rId6" Type="http://schemas.openxmlformats.org/officeDocument/2006/relationships/image" Target="../media/image56.png"/><Relationship Id="rId5" Type="http://schemas.openxmlformats.org/officeDocument/2006/relationships/image" Target="../media/image48.jpe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57.emf"/><Relationship Id="rId5" Type="http://schemas.openxmlformats.org/officeDocument/2006/relationships/image" Target="../media/image48.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2.xml"/><Relationship Id="rId6" Type="http://schemas.openxmlformats.org/officeDocument/2006/relationships/image" Target="../media/image58.png"/><Relationship Id="rId5" Type="http://schemas.openxmlformats.org/officeDocument/2006/relationships/image" Target="../media/image48.jpe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60.tmp"/><Relationship Id="rId5" Type="http://schemas.openxmlformats.org/officeDocument/2006/relationships/image" Target="../media/image5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png"/><Relationship Id="rId7"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62.jpeg"/><Relationship Id="rId5" Type="http://schemas.openxmlformats.org/officeDocument/2006/relationships/image" Target="../media/image61.emf"/><Relationship Id="rId4" Type="http://schemas.openxmlformats.org/officeDocument/2006/relationships/image" Target="../media/image13.png"/><Relationship Id="rId9"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2.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2.xml"/><Relationship Id="rId5" Type="http://schemas.openxmlformats.org/officeDocument/2006/relationships/image" Target="../media/image49.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jpeg"/><Relationship Id="rId3" Type="http://schemas.openxmlformats.org/officeDocument/2006/relationships/image" Target="../media/image12.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hyperlink" Target="http://jama.jamanetwork.com/article.aspx?articleid=1734702" TargetMode="External"/><Relationship Id="rId11" Type="http://schemas.openxmlformats.org/officeDocument/2006/relationships/image" Target="../media/image71.png"/><Relationship Id="rId5" Type="http://schemas.openxmlformats.org/officeDocument/2006/relationships/hyperlink" Target="http://www.hta.sld.cu/node?iwp_post=2013/03/20/Encuesta%20Nacional%20de%20Riesgo%20Cardiovascular%202012./522462&amp;iwp_ids=52_2462&amp;blog=4_hta" TargetMode="External"/><Relationship Id="rId10" Type="http://schemas.openxmlformats.org/officeDocument/2006/relationships/image" Target="../media/image70.png"/><Relationship Id="rId4" Type="http://schemas.openxmlformats.org/officeDocument/2006/relationships/image" Target="../media/image13.png"/><Relationship Id="rId9"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52.xml"/><Relationship Id="rId5" Type="http://schemas.openxmlformats.org/officeDocument/2006/relationships/image" Target="../media/image7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52.xml"/><Relationship Id="rId5" Type="http://schemas.openxmlformats.org/officeDocument/2006/relationships/image" Target="../media/image75.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77.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5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52.xml"/><Relationship Id="rId5" Type="http://schemas.openxmlformats.org/officeDocument/2006/relationships/image" Target="../media/image90.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2.png"/><Relationship Id="rId7"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5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13.png"/><Relationship Id="rId9"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5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5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mooc.campusvirtualsp.org/enrol/index.php?id=35" TargetMode="External"/><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hyperlink" Target="https://mooc.campusvirtualsp.org/enrol/index.php?id=2" TargetMode="External"/><Relationship Id="rId5" Type="http://schemas.openxmlformats.org/officeDocument/2006/relationships/hyperlink" Target="http://www.who.int/cardiovascular_diseases/hearts/en/" TargetMode="Externa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52.xml"/><Relationship Id="rId5" Type="http://schemas.openxmlformats.org/officeDocument/2006/relationships/image" Target="../media/image107.emf"/><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52.xml"/><Relationship Id="rId5" Type="http://schemas.openxmlformats.org/officeDocument/2006/relationships/image" Target="../media/image108.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52.xml"/><Relationship Id="rId6" Type="http://schemas.openxmlformats.org/officeDocument/2006/relationships/image" Target="../media/image110.emf"/><Relationship Id="rId5" Type="http://schemas.openxmlformats.org/officeDocument/2006/relationships/image" Target="../media/image109.emf"/><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hdphoto" Target="../media/hdphoto1.wdp"/><Relationship Id="rId7" Type="http://schemas.openxmlformats.org/officeDocument/2006/relationships/image" Target="../media/image113.png"/><Relationship Id="rId2" Type="http://schemas.openxmlformats.org/officeDocument/2006/relationships/image" Target="../media/image111.png"/><Relationship Id="rId1" Type="http://schemas.openxmlformats.org/officeDocument/2006/relationships/slideLayout" Target="../slideLayouts/slideLayout64.xml"/><Relationship Id="rId6" Type="http://schemas.openxmlformats.org/officeDocument/2006/relationships/image" Target="../media/image11.jpg"/><Relationship Id="rId5" Type="http://schemas.microsoft.com/office/2007/relationships/hdphoto" Target="../media/hdphoto2.wdp"/><Relationship Id="rId10" Type="http://schemas.openxmlformats.org/officeDocument/2006/relationships/image" Target="../media/image116.png"/><Relationship Id="rId4" Type="http://schemas.openxmlformats.org/officeDocument/2006/relationships/image" Target="../media/image112.png"/><Relationship Id="rId9" Type="http://schemas.openxmlformats.org/officeDocument/2006/relationships/image" Target="../media/image115.jpeg"/></Relationships>
</file>

<file path=ppt/slides/_rels/slide52.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hyperlink" Target="https://www.instagram.com/jorgevictoria64/" TargetMode="External"/><Relationship Id="rId3" Type="http://schemas.microsoft.com/office/2007/relationships/hdphoto" Target="../media/hdphoto1.wdp"/><Relationship Id="rId7" Type="http://schemas.openxmlformats.org/officeDocument/2006/relationships/hyperlink" Target="https://www.facebook.com/victoria.jorge" TargetMode="External"/><Relationship Id="rId12" Type="http://schemas.openxmlformats.org/officeDocument/2006/relationships/image" Target="../media/image119.png"/><Relationship Id="rId2" Type="http://schemas.openxmlformats.org/officeDocument/2006/relationships/image" Target="../media/image111.png"/><Relationship Id="rId1" Type="http://schemas.openxmlformats.org/officeDocument/2006/relationships/slideLayout" Target="../slideLayouts/slideLayout64.xml"/><Relationship Id="rId6" Type="http://schemas.openxmlformats.org/officeDocument/2006/relationships/image" Target="../media/image113.png"/><Relationship Id="rId11" Type="http://schemas.openxmlformats.org/officeDocument/2006/relationships/hyperlink" Target="https://www.linkedin.com/in/jorge-victoria-57697919/" TargetMode="External"/><Relationship Id="rId5" Type="http://schemas.microsoft.com/office/2007/relationships/hdphoto" Target="../media/hdphoto2.wdp"/><Relationship Id="rId15" Type="http://schemas.openxmlformats.org/officeDocument/2006/relationships/image" Target="../media/image121.png"/><Relationship Id="rId10" Type="http://schemas.openxmlformats.org/officeDocument/2006/relationships/image" Target="../media/image118.jpeg"/><Relationship Id="rId4" Type="http://schemas.openxmlformats.org/officeDocument/2006/relationships/image" Target="../media/image112.png"/><Relationship Id="rId9" Type="http://schemas.openxmlformats.org/officeDocument/2006/relationships/hyperlink" Target="https://twitter.com/jorgeevictoria" TargetMode="External"/><Relationship Id="rId14" Type="http://schemas.openxmlformats.org/officeDocument/2006/relationships/image" Target="../media/image120.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22.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827584" y="3618890"/>
            <a:ext cx="4186238" cy="1754326"/>
          </a:xfrm>
          <a:noFill/>
        </p:spPr>
        <p:txBody>
          <a:bodyPr>
            <a:spAutoFit/>
          </a:bodyPr>
          <a:lstStyle/>
          <a:p>
            <a:pPr algn="l" eaLnBrk="1" hangingPunct="1"/>
            <a:r>
              <a:rPr lang="en-US" altLang="en-US" sz="3600" dirty="0" err="1">
                <a:solidFill>
                  <a:schemeClr val="bg1"/>
                </a:solidFill>
              </a:rPr>
              <a:t>Organización</a:t>
            </a:r>
            <a:r>
              <a:rPr lang="en-US" altLang="en-US" sz="3600" dirty="0">
                <a:solidFill>
                  <a:schemeClr val="bg1"/>
                </a:solidFill>
              </a:rPr>
              <a:t> </a:t>
            </a:r>
            <a:br>
              <a:rPr lang="en-US" altLang="en-US" sz="3600" dirty="0">
                <a:solidFill>
                  <a:schemeClr val="bg1"/>
                </a:solidFill>
              </a:rPr>
            </a:br>
            <a:r>
              <a:rPr lang="en-US" altLang="en-US" sz="3600" dirty="0" err="1">
                <a:solidFill>
                  <a:schemeClr val="bg1"/>
                </a:solidFill>
              </a:rPr>
              <a:t>Panamericana</a:t>
            </a:r>
            <a:r>
              <a:rPr lang="en-US" altLang="en-US" sz="3600" dirty="0">
                <a:solidFill>
                  <a:schemeClr val="bg1"/>
                </a:solidFill>
              </a:rPr>
              <a:t> </a:t>
            </a:r>
            <a:br>
              <a:rPr lang="en-US" altLang="en-US" sz="3600" dirty="0">
                <a:solidFill>
                  <a:schemeClr val="bg1"/>
                </a:solidFill>
              </a:rPr>
            </a:br>
            <a:r>
              <a:rPr lang="en-US" altLang="en-US" sz="3600" dirty="0">
                <a:solidFill>
                  <a:schemeClr val="bg1"/>
                </a:solidFill>
              </a:rPr>
              <a:t>de la Salud</a:t>
            </a:r>
          </a:p>
        </p:txBody>
      </p:sp>
      <p:sp>
        <p:nvSpPr>
          <p:cNvPr id="37892" name="Rectangle 4"/>
          <p:cNvSpPr>
            <a:spLocks noGrp="1" noChangeArrowheads="1"/>
          </p:cNvSpPr>
          <p:nvPr>
            <p:ph type="body" idx="1"/>
          </p:nvPr>
        </p:nvSpPr>
        <p:spPr>
          <a:xfrm>
            <a:off x="827584" y="5331232"/>
            <a:ext cx="8113588" cy="1197251"/>
          </a:xfrm>
          <a:noFill/>
        </p:spPr>
        <p:txBody>
          <a:bodyPr wrap="square" anchor="ctr">
            <a:spAutoFit/>
          </a:bodyPr>
          <a:lstStyle/>
          <a:p>
            <a:pPr eaLnBrk="1" hangingPunct="1">
              <a:lnSpc>
                <a:spcPct val="95000"/>
              </a:lnSpc>
              <a:buFontTx/>
              <a:buNone/>
            </a:pPr>
            <a:r>
              <a:rPr lang="en-US" altLang="en-US" sz="1800" b="1" dirty="0" err="1">
                <a:solidFill>
                  <a:srgbClr val="FFFF00"/>
                </a:solidFill>
              </a:rPr>
              <a:t>Oficina</a:t>
            </a:r>
            <a:r>
              <a:rPr lang="en-US" altLang="en-US" sz="1800" b="1" dirty="0">
                <a:solidFill>
                  <a:srgbClr val="FFFF00"/>
                </a:solidFill>
              </a:rPr>
              <a:t> Regional de la</a:t>
            </a:r>
            <a:r>
              <a:rPr lang="en-US" altLang="en-US" dirty="0"/>
              <a:t> </a:t>
            </a:r>
            <a:endParaRPr lang="en-US" altLang="en-US" dirty="0">
              <a:solidFill>
                <a:srgbClr val="99CCFF"/>
              </a:solidFill>
            </a:endParaRPr>
          </a:p>
          <a:p>
            <a:pPr eaLnBrk="1" hangingPunct="1">
              <a:lnSpc>
                <a:spcPct val="95000"/>
              </a:lnSpc>
              <a:buFontTx/>
              <a:buNone/>
            </a:pPr>
            <a:r>
              <a:rPr lang="en-US" altLang="en-US" sz="3600" dirty="0" err="1">
                <a:solidFill>
                  <a:srgbClr val="99CCFF"/>
                </a:solidFill>
              </a:rPr>
              <a:t>Organización</a:t>
            </a:r>
            <a:r>
              <a:rPr lang="en-US" altLang="en-US" sz="3600" dirty="0">
                <a:solidFill>
                  <a:srgbClr val="99CCFF"/>
                </a:solidFill>
              </a:rPr>
              <a:t> Mundial de la Salud</a:t>
            </a:r>
          </a:p>
        </p:txBody>
      </p:sp>
    </p:spTree>
    <p:extLst>
      <p:ext uri="{BB962C8B-B14F-4D97-AF65-F5344CB8AC3E}">
        <p14:creationId xmlns:p14="http://schemas.microsoft.com/office/powerpoint/2010/main" val="1201823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ssolve">
                                      <p:cBhvr>
                                        <p:cTn id="7" dur="500"/>
                                        <p:tgtEl>
                                          <p:spTgt spid="378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ssolve">
                                      <p:cBhvr>
                                        <p:cTn id="11" dur="500"/>
                                        <p:tgtEl>
                                          <p:spTgt spid="37891"/>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dissolve">
                                      <p:cBhvr>
                                        <p:cTn id="15" dur="500"/>
                                        <p:tgtEl>
                                          <p:spTgt spid="37892">
                                            <p:txEl>
                                              <p:pRg st="0" end="0"/>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7892">
                                            <p:txEl>
                                              <p:pRg st="1" end="1"/>
                                            </p:txEl>
                                          </p:spTgt>
                                        </p:tgtEl>
                                        <p:attrNameLst>
                                          <p:attrName>style.visibility</p:attrName>
                                        </p:attrNameLst>
                                      </p:cBhvr>
                                      <p:to>
                                        <p:strVal val="visible"/>
                                      </p:to>
                                    </p:set>
                                    <p:animEffect transition="in" filter="dissolve">
                                      <p:cBhvr>
                                        <p:cTn id="19" dur="500"/>
                                        <p:tgtEl>
                                          <p:spTgt spid="378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utoUpdateAnimBg="0"/>
      <p:bldP spid="37892"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188640"/>
            <a:ext cx="9144000" cy="1200329"/>
          </a:xfrm>
          <a:solidFill>
            <a:schemeClr val="accent2">
              <a:lumMod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p>
            <a:pPr eaLnBrk="1" hangingPunct="1"/>
            <a:r>
              <a:rPr lang="es-ES" altLang="es-CO" sz="2400" b="1" dirty="0">
                <a:solidFill>
                  <a:schemeClr val="bg1"/>
                </a:solidFill>
              </a:rPr>
              <a:t>Prevalencia estimada </a:t>
            </a:r>
            <a:r>
              <a:rPr lang="es-ES" altLang="es-CO" sz="2400" i="1" dirty="0">
                <a:solidFill>
                  <a:schemeClr val="bg1"/>
                </a:solidFill>
              </a:rPr>
              <a:t>(porcentaje e intervalo de confianza de 95%) </a:t>
            </a:r>
            <a:r>
              <a:rPr lang="es-ES" altLang="es-CO" sz="2400" b="1" dirty="0">
                <a:solidFill>
                  <a:schemeClr val="bg1"/>
                </a:solidFill>
              </a:rPr>
              <a:t>de algunos factores de riesgo de interés para</a:t>
            </a:r>
            <a:br>
              <a:rPr lang="es-ES" altLang="es-CO" sz="2400" b="1" dirty="0">
                <a:solidFill>
                  <a:schemeClr val="bg1"/>
                </a:solidFill>
              </a:rPr>
            </a:br>
            <a:r>
              <a:rPr lang="es-ES" altLang="es-CO" sz="2400" b="1" dirty="0">
                <a:solidFill>
                  <a:schemeClr val="bg1"/>
                </a:solidFill>
              </a:rPr>
              <a:t>las ENT, en el mundo y en la Región de las Américas</a:t>
            </a:r>
            <a:endParaRPr lang="es-CO" altLang="es-CO" sz="2400" b="1" dirty="0">
              <a:solidFill>
                <a:schemeClr val="bg1"/>
              </a:solidFill>
            </a:endParaRPr>
          </a:p>
        </p:txBody>
      </p:sp>
      <p:sp>
        <p:nvSpPr>
          <p:cNvPr id="20484" name="Text Box 3"/>
          <p:cNvSpPr txBox="1">
            <a:spLocks noChangeArrowheads="1"/>
          </p:cNvSpPr>
          <p:nvPr/>
        </p:nvSpPr>
        <p:spPr bwMode="auto">
          <a:xfrm>
            <a:off x="2368814" y="2368422"/>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cs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cs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cs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2400" b="1" i="0" u="none" strike="noStrike" kern="1200" cap="none" spc="0" normalizeH="0" baseline="0" noProof="0" dirty="0">
              <a:ln>
                <a:noFill/>
              </a:ln>
              <a:solidFill>
                <a:srgbClr val="000000"/>
              </a:solidFill>
              <a:effectLst/>
              <a:uLnTx/>
              <a:uFillTx/>
              <a:latin typeface="Times" pitchFamily="18" charset="0"/>
              <a:ea typeface="+mn-ea"/>
              <a:cs typeface="Arial" charset="0"/>
            </a:endParaRPr>
          </a:p>
        </p:txBody>
      </p:sp>
      <p:pic>
        <p:nvPicPr>
          <p:cNvPr id="13" name="Picture 2">
            <a:extLst>
              <a:ext uri="{FF2B5EF4-FFF2-40B4-BE49-F238E27FC236}">
                <a16:creationId xmlns:a16="http://schemas.microsoft.com/office/drawing/2014/main" xmlns="" id="{FB6C6902-8C6F-4E1A-8C3C-0C71954E29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xmlns="" id="{A5EA9880-3548-4080-9658-74BBE32CE1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xmlns="" id="{AEF81CB2-BFAC-4D5E-BB6E-C0CD8D50ABDA}"/>
              </a:ext>
            </a:extLst>
          </p:cNvPr>
          <p:cNvSpPr/>
          <p:nvPr/>
        </p:nvSpPr>
        <p:spPr>
          <a:xfrm>
            <a:off x="1077593" y="6427113"/>
            <a:ext cx="6988814" cy="430887"/>
          </a:xfrm>
          <a:prstGeom prst="rect">
            <a:avLst/>
          </a:prstGeom>
        </p:spPr>
        <p:txBody>
          <a:bodyPr wrap="square">
            <a:spAutoFit/>
          </a:bodyPr>
          <a:lstStyle/>
          <a:p>
            <a:pPr algn="ctr"/>
            <a:r>
              <a:rPr lang="es-ES" altLang="es-CO" sz="1100" i="1" dirty="0"/>
              <a:t>Fuente: Las dimensiones económicas de las enfermedades no transmisibles en América Latina y el Caribe. Washington, D.C. : OPS; 2017.Los datos proceden de la OMS (OMS 2010a y OMS 2014b)</a:t>
            </a:r>
            <a:endParaRPr lang="es-CO" sz="1100" i="1" dirty="0"/>
          </a:p>
        </p:txBody>
      </p:sp>
      <p:pic>
        <p:nvPicPr>
          <p:cNvPr id="11" name="Imagen 10">
            <a:extLst>
              <a:ext uri="{FF2B5EF4-FFF2-40B4-BE49-F238E27FC236}">
                <a16:creationId xmlns:a16="http://schemas.microsoft.com/office/drawing/2014/main" xmlns="" id="{393F0FC4-4C3F-452B-8D5B-A3692ED8764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1428328"/>
            <a:ext cx="9144000" cy="4953000"/>
          </a:xfrm>
          <a:prstGeom prst="rect">
            <a:avLst/>
          </a:prstGeom>
        </p:spPr>
      </p:pic>
      <p:sp>
        <p:nvSpPr>
          <p:cNvPr id="2" name="Rectángulo 1">
            <a:extLst>
              <a:ext uri="{FF2B5EF4-FFF2-40B4-BE49-F238E27FC236}">
                <a16:creationId xmlns:a16="http://schemas.microsoft.com/office/drawing/2014/main" xmlns="" id="{286DAF63-55B3-449D-850B-29A13F73B552}"/>
              </a:ext>
            </a:extLst>
          </p:cNvPr>
          <p:cNvSpPr/>
          <p:nvPr/>
        </p:nvSpPr>
        <p:spPr>
          <a:xfrm>
            <a:off x="72008" y="2545159"/>
            <a:ext cx="2267744" cy="307777"/>
          </a:xfrm>
          <a:prstGeom prst="rect">
            <a:avLst/>
          </a:prstGeom>
          <a:solidFill>
            <a:schemeClr val="bg1"/>
          </a:solidFill>
        </p:spPr>
        <p:txBody>
          <a:bodyPr wrap="square">
            <a:spAutoFit/>
          </a:bodyPr>
          <a:lstStyle/>
          <a:p>
            <a:r>
              <a:rPr lang="es-CO" sz="1400" b="1" dirty="0">
                <a:latin typeface="Arial Narrow" panose="020B0606020202030204" pitchFamily="34" charset="0"/>
              </a:rPr>
              <a:t>Actividad física insuficiente</a:t>
            </a:r>
          </a:p>
        </p:txBody>
      </p:sp>
      <p:sp>
        <p:nvSpPr>
          <p:cNvPr id="4" name="Rectángulo 3">
            <a:extLst>
              <a:ext uri="{FF2B5EF4-FFF2-40B4-BE49-F238E27FC236}">
                <a16:creationId xmlns:a16="http://schemas.microsoft.com/office/drawing/2014/main" xmlns="" id="{478DC20C-B86A-461A-AAC8-D4C351EF481D}"/>
              </a:ext>
            </a:extLst>
          </p:cNvPr>
          <p:cNvSpPr/>
          <p:nvPr/>
        </p:nvSpPr>
        <p:spPr>
          <a:xfrm>
            <a:off x="72008" y="3381608"/>
            <a:ext cx="1746388" cy="523220"/>
          </a:xfrm>
          <a:prstGeom prst="rect">
            <a:avLst/>
          </a:prstGeom>
          <a:solidFill>
            <a:schemeClr val="bg1"/>
          </a:solidFill>
        </p:spPr>
        <p:txBody>
          <a:bodyPr wrap="square">
            <a:spAutoFit/>
          </a:bodyPr>
          <a:lstStyle/>
          <a:p>
            <a:r>
              <a:rPr lang="es-ES" sz="1400" b="1" dirty="0">
                <a:latin typeface="Arial Narrow" panose="020B0606020202030204" pitchFamily="34" charset="0"/>
              </a:rPr>
              <a:t>Obesidad</a:t>
            </a:r>
          </a:p>
          <a:p>
            <a:r>
              <a:rPr lang="es-ES" sz="1400" b="1" dirty="0">
                <a:latin typeface="Arial Narrow" panose="020B0606020202030204" pitchFamily="34" charset="0"/>
              </a:rPr>
              <a:t>(IMC ≥ 30 kg m2)</a:t>
            </a:r>
            <a:endParaRPr lang="es-CO" sz="1400" b="1" dirty="0">
              <a:latin typeface="Arial Narrow" panose="020B0606020202030204" pitchFamily="34" charset="0"/>
            </a:endParaRPr>
          </a:p>
        </p:txBody>
      </p:sp>
      <p:pic>
        <p:nvPicPr>
          <p:cNvPr id="12" name="Imagen 11">
            <a:extLst>
              <a:ext uri="{FF2B5EF4-FFF2-40B4-BE49-F238E27FC236}">
                <a16:creationId xmlns:a16="http://schemas.microsoft.com/office/drawing/2014/main" xmlns="" id="{632C2BC4-263B-4D34-9A1F-DB6C3EC2268C}"/>
              </a:ext>
            </a:extLst>
          </p:cNvPr>
          <p:cNvPicPr>
            <a:picLocks noChangeAspect="1"/>
          </p:cNvPicPr>
          <p:nvPr/>
        </p:nvPicPr>
        <p:blipFill rotWithShape="1">
          <a:blip r:embed="rId5">
            <a:clrChange>
              <a:clrFrom>
                <a:srgbClr val="FFFFFF"/>
              </a:clrFrom>
              <a:clrTo>
                <a:srgbClr val="FFFFFF">
                  <a:alpha val="0"/>
                </a:srgbClr>
              </a:clrTo>
            </a:clrChange>
          </a:blip>
          <a:srcRect l="16220" t="3751" r="76693" b="81100"/>
          <a:stretch/>
        </p:blipFill>
        <p:spPr>
          <a:xfrm>
            <a:off x="107504" y="2944204"/>
            <a:ext cx="1979712" cy="462084"/>
          </a:xfrm>
          <a:prstGeom prst="rect">
            <a:avLst/>
          </a:prstGeom>
        </p:spPr>
      </p:pic>
      <p:sp>
        <p:nvSpPr>
          <p:cNvPr id="3" name="Rectángulo 2">
            <a:extLst>
              <a:ext uri="{FF2B5EF4-FFF2-40B4-BE49-F238E27FC236}">
                <a16:creationId xmlns:a16="http://schemas.microsoft.com/office/drawing/2014/main" xmlns="" id="{6443EDDF-132A-4196-8D97-A8AB0B262FDB}"/>
              </a:ext>
            </a:extLst>
          </p:cNvPr>
          <p:cNvSpPr/>
          <p:nvPr/>
        </p:nvSpPr>
        <p:spPr>
          <a:xfrm>
            <a:off x="72008" y="2924944"/>
            <a:ext cx="1746388" cy="523220"/>
          </a:xfrm>
          <a:prstGeom prst="rect">
            <a:avLst/>
          </a:prstGeom>
        </p:spPr>
        <p:txBody>
          <a:bodyPr wrap="square">
            <a:spAutoFit/>
          </a:bodyPr>
          <a:lstStyle/>
          <a:p>
            <a:r>
              <a:rPr lang="es-ES" sz="1400" b="1" dirty="0">
                <a:latin typeface="Arial Narrow" panose="020B0606020202030204" pitchFamily="34" charset="0"/>
              </a:rPr>
              <a:t>Sobrepeso y obesidad</a:t>
            </a:r>
          </a:p>
          <a:p>
            <a:r>
              <a:rPr lang="es-ES" sz="1400" b="1" dirty="0">
                <a:latin typeface="Arial Narrow" panose="020B0606020202030204" pitchFamily="34" charset="0"/>
              </a:rPr>
              <a:t>(IMC ≥ 25 kg m2)</a:t>
            </a:r>
            <a:endParaRPr lang="es-CO" sz="1400" b="1" dirty="0">
              <a:latin typeface="Arial Narrow" panose="020B0606020202030204" pitchFamily="34" charset="0"/>
            </a:endParaRPr>
          </a:p>
        </p:txBody>
      </p:sp>
      <p:sp>
        <p:nvSpPr>
          <p:cNvPr id="7" name="Elipse 6">
            <a:extLst>
              <a:ext uri="{FF2B5EF4-FFF2-40B4-BE49-F238E27FC236}">
                <a16:creationId xmlns:a16="http://schemas.microsoft.com/office/drawing/2014/main" xmlns="" id="{ED0FD413-04F7-4D8E-86D5-FD777F60786E}"/>
              </a:ext>
            </a:extLst>
          </p:cNvPr>
          <p:cNvSpPr/>
          <p:nvPr/>
        </p:nvSpPr>
        <p:spPr>
          <a:xfrm>
            <a:off x="8028384" y="2492896"/>
            <a:ext cx="466033" cy="14599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xmlns="" id="{AB17739A-7712-4C10-AA19-26DE2B17BDBC}"/>
              </a:ext>
            </a:extLst>
          </p:cNvPr>
          <p:cNvSpPr/>
          <p:nvPr/>
        </p:nvSpPr>
        <p:spPr>
          <a:xfrm>
            <a:off x="8028099" y="2491568"/>
            <a:ext cx="466033" cy="145990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rgbClr val="FF0000"/>
                </a:solidFill>
              </a:rPr>
              <a:t>1</a:t>
            </a:r>
            <a:endParaRPr lang="es-CO" b="1" dirty="0">
              <a:solidFill>
                <a:srgbClr val="FF0000"/>
              </a:solidFill>
            </a:endParaRPr>
          </a:p>
        </p:txBody>
      </p:sp>
      <p:sp>
        <p:nvSpPr>
          <p:cNvPr id="8" name="Elipse 7">
            <a:extLst>
              <a:ext uri="{FF2B5EF4-FFF2-40B4-BE49-F238E27FC236}">
                <a16:creationId xmlns:a16="http://schemas.microsoft.com/office/drawing/2014/main" xmlns="" id="{CC716C43-644C-48A6-AC83-D0F65F9C0C53}"/>
              </a:ext>
            </a:extLst>
          </p:cNvPr>
          <p:cNvSpPr/>
          <p:nvPr/>
        </p:nvSpPr>
        <p:spPr>
          <a:xfrm>
            <a:off x="0" y="2204864"/>
            <a:ext cx="2445460" cy="19442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496600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232192"/>
            <a:ext cx="9144000" cy="892552"/>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O" altLang="es-CO" sz="2600" b="1" kern="0" dirty="0">
                <a:solidFill>
                  <a:srgbClr val="FFFFFF"/>
                </a:solidFill>
                <a:latin typeface="Arial"/>
              </a:rPr>
              <a:t>Las ENT pueden aumentar la Inequidad y perpetuar el Ciclo de Pobreza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xmlns="" id="{881C732F-933B-4D34-A99B-4C0C445288A2}"/>
              </a:ext>
            </a:extLst>
          </p:cNvPr>
          <p:cNvPicPr>
            <a:picLocks noChangeAspect="1"/>
          </p:cNvPicPr>
          <p:nvPr/>
        </p:nvPicPr>
        <p:blipFill rotWithShape="1">
          <a:blip r:embed="rId5">
            <a:clrChange>
              <a:clrFrom>
                <a:srgbClr val="F3EFE1"/>
              </a:clrFrom>
              <a:clrTo>
                <a:srgbClr val="F3EFE1">
                  <a:alpha val="0"/>
                </a:srgbClr>
              </a:clrTo>
            </a:clrChange>
          </a:blip>
          <a:srcRect b="3143"/>
          <a:stretch/>
        </p:blipFill>
        <p:spPr>
          <a:xfrm>
            <a:off x="0" y="1439162"/>
            <a:ext cx="9144000" cy="4438110"/>
          </a:xfrm>
          <a:prstGeom prst="rect">
            <a:avLst/>
          </a:prstGeom>
        </p:spPr>
      </p:pic>
      <p:sp>
        <p:nvSpPr>
          <p:cNvPr id="3" name="Rectángulo 2">
            <a:extLst>
              <a:ext uri="{FF2B5EF4-FFF2-40B4-BE49-F238E27FC236}">
                <a16:creationId xmlns:a16="http://schemas.microsoft.com/office/drawing/2014/main" xmlns="" id="{A85B109A-D54D-4382-990A-8B64CBF45F8E}"/>
              </a:ext>
            </a:extLst>
          </p:cNvPr>
          <p:cNvSpPr/>
          <p:nvPr/>
        </p:nvSpPr>
        <p:spPr>
          <a:xfrm>
            <a:off x="4059681" y="6642556"/>
            <a:ext cx="1024639" cy="215444"/>
          </a:xfrm>
          <a:prstGeom prst="rect">
            <a:avLst/>
          </a:prstGeom>
        </p:spPr>
        <p:txBody>
          <a:bodyPr wrap="none">
            <a:spAutoFit/>
          </a:bodyPr>
          <a:lstStyle/>
          <a:p>
            <a:pPr algn="ctr"/>
            <a:r>
              <a:rPr lang="es-CO" sz="800" i="1" dirty="0">
                <a:solidFill>
                  <a:srgbClr val="414142"/>
                </a:solidFill>
                <a:latin typeface="UniversLTStd-LightCnObl"/>
              </a:rPr>
              <a:t>Fuente: </a:t>
            </a:r>
            <a:r>
              <a:rPr lang="es-CO" sz="800" dirty="0">
                <a:solidFill>
                  <a:srgbClr val="414142"/>
                </a:solidFill>
                <a:latin typeface="UniversLTStd-LightCn"/>
              </a:rPr>
              <a:t>OMS 2014a.</a:t>
            </a:r>
            <a:endParaRPr lang="es-CO" dirty="0"/>
          </a:p>
        </p:txBody>
      </p:sp>
    </p:spTree>
    <p:extLst>
      <p:ext uri="{BB962C8B-B14F-4D97-AF65-F5344CB8AC3E}">
        <p14:creationId xmlns:p14="http://schemas.microsoft.com/office/powerpoint/2010/main" val="2854588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90962"/>
            <a:ext cx="9144000" cy="861774"/>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500" b="1" kern="0" dirty="0">
                <a:solidFill>
                  <a:srgbClr val="FFFF00"/>
                </a:solidFill>
                <a:latin typeface="Arial"/>
              </a:rPr>
              <a:t>El Valor de la Prevención y Control de las Enfermedades No Transmisibles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descr="Imagen que contiene texto, mapa&#10;&#10;Descripción generada automáticamente">
            <a:extLst>
              <a:ext uri="{FF2B5EF4-FFF2-40B4-BE49-F238E27FC236}">
                <a16:creationId xmlns:a16="http://schemas.microsoft.com/office/drawing/2014/main" xmlns="" id="{DA8B1D1A-EF60-4BE3-B65E-3FCF04C0E34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182" y="1180396"/>
            <a:ext cx="8823637" cy="4912900"/>
          </a:xfrm>
          <a:prstGeom prst="rect">
            <a:avLst/>
          </a:prstGeom>
        </p:spPr>
      </p:pic>
    </p:spTree>
    <p:extLst>
      <p:ext uri="{BB962C8B-B14F-4D97-AF65-F5344CB8AC3E}">
        <p14:creationId xmlns:p14="http://schemas.microsoft.com/office/powerpoint/2010/main" val="61170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Ventajas – Ganancias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a:extLst>
              <a:ext uri="{FF2B5EF4-FFF2-40B4-BE49-F238E27FC236}">
                <a16:creationId xmlns:a16="http://schemas.microsoft.com/office/drawing/2014/main" xmlns="" id="{B03AD686-4480-4952-A594-F9F77F8E328F}"/>
              </a:ext>
            </a:extLst>
          </p:cNvPr>
          <p:cNvPicPr>
            <a:picLocks noChangeAspect="1"/>
          </p:cNvPicPr>
          <p:nvPr/>
        </p:nvPicPr>
        <p:blipFill rotWithShape="1">
          <a:blip r:embed="rId5">
            <a:clrChange>
              <a:clrFrom>
                <a:srgbClr val="DFECF9"/>
              </a:clrFrom>
              <a:clrTo>
                <a:srgbClr val="DFECF9">
                  <a:alpha val="0"/>
                </a:srgbClr>
              </a:clrTo>
            </a:clrChange>
            <a:extLst>
              <a:ext uri="{28A0092B-C50C-407E-A947-70E740481C1C}">
                <a14:useLocalDpi xmlns:a14="http://schemas.microsoft.com/office/drawing/2010/main" val="0"/>
              </a:ext>
            </a:extLst>
          </a:blip>
          <a:srcRect r="52684"/>
          <a:stretch/>
        </p:blipFill>
        <p:spPr>
          <a:xfrm>
            <a:off x="0" y="620688"/>
            <a:ext cx="4139952" cy="4907593"/>
          </a:xfrm>
          <a:prstGeom prst="rect">
            <a:avLst/>
          </a:prstGeom>
        </p:spPr>
      </p:pic>
      <p:pic>
        <p:nvPicPr>
          <p:cNvPr id="6" name="Imagen 5">
            <a:extLst>
              <a:ext uri="{FF2B5EF4-FFF2-40B4-BE49-F238E27FC236}">
                <a16:creationId xmlns:a16="http://schemas.microsoft.com/office/drawing/2014/main" xmlns="" id="{C1B5A72F-EAE7-4B93-9DD1-9C0F0063A026}"/>
              </a:ext>
            </a:extLst>
          </p:cNvPr>
          <p:cNvPicPr>
            <a:picLocks noChangeAspect="1"/>
          </p:cNvPicPr>
          <p:nvPr/>
        </p:nvPicPr>
        <p:blipFill rotWithShape="1">
          <a:blip r:embed="rId5">
            <a:clrChange>
              <a:clrFrom>
                <a:srgbClr val="DFECF9"/>
              </a:clrFrom>
              <a:clrTo>
                <a:srgbClr val="DFECF9">
                  <a:alpha val="0"/>
                </a:srgbClr>
              </a:clrTo>
            </a:clrChange>
            <a:extLst>
              <a:ext uri="{28A0092B-C50C-407E-A947-70E740481C1C}">
                <a14:useLocalDpi xmlns:a14="http://schemas.microsoft.com/office/drawing/2010/main" val="0"/>
              </a:ext>
            </a:extLst>
          </a:blip>
          <a:srcRect l="48556"/>
          <a:stretch/>
        </p:blipFill>
        <p:spPr>
          <a:xfrm>
            <a:off x="4642829" y="1329719"/>
            <a:ext cx="4501171" cy="4907593"/>
          </a:xfrm>
          <a:prstGeom prst="rect">
            <a:avLst/>
          </a:prstGeom>
        </p:spPr>
      </p:pic>
    </p:spTree>
    <p:extLst>
      <p:ext uri="{BB962C8B-B14F-4D97-AF65-F5344CB8AC3E}">
        <p14:creationId xmlns:p14="http://schemas.microsoft.com/office/powerpoint/2010/main" val="42278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noGrp="1"/>
          </p:cNvSpPr>
          <p:nvPr>
            <p:ph type="title"/>
          </p:nvPr>
        </p:nvSpPr>
        <p:spPr>
          <a:xfrm>
            <a:off x="0" y="44624"/>
            <a:ext cx="9144000" cy="892552"/>
          </a:xfrm>
          <a:solidFill>
            <a:srgbClr val="002060"/>
          </a:solidFill>
          <a:extLst/>
        </p:spPr>
        <p:txBody>
          <a:bodyPr vert="horz" wrap="square" lIns="91440" tIns="45720" rIns="91440" bIns="45720" rtlCol="0" anchor="ctr" anchorCtr="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600" b="1" dirty="0">
                <a:solidFill>
                  <a:schemeClr val="bg1"/>
                </a:solidFill>
              </a:rPr>
              <a:t>DISTRIBUCIÓN DE MUERTES POR GRANDES GRUPOS DE CAUSAS</a:t>
            </a:r>
            <a:br>
              <a:rPr lang="es-ES" sz="2600" b="1" dirty="0">
                <a:solidFill>
                  <a:schemeClr val="bg1"/>
                </a:solidFill>
              </a:rPr>
            </a:br>
            <a:r>
              <a:rPr lang="es-ES" sz="2600" b="1" dirty="0">
                <a:solidFill>
                  <a:schemeClr val="bg1"/>
                </a:solidFill>
              </a:rPr>
              <a:t>PANAMÁ, 2011-2016</a:t>
            </a:r>
            <a:endParaRPr lang="es-PA" sz="2600" b="1" dirty="0">
              <a:solidFill>
                <a:schemeClr val="bg1"/>
              </a:solidFill>
              <a:latin typeface="Calibri"/>
            </a:endParaRPr>
          </a:p>
        </p:txBody>
      </p:sp>
      <p:pic>
        <p:nvPicPr>
          <p:cNvPr id="5" name="Picture 2">
            <a:extLst>
              <a:ext uri="{FF2B5EF4-FFF2-40B4-BE49-F238E27FC236}">
                <a16:creationId xmlns:a16="http://schemas.microsoft.com/office/drawing/2014/main" xmlns="" id="{1D6591A3-9F13-4E6B-A908-F32EB5C51CD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xmlns="" id="{CE619D2B-BB73-482D-A9D1-4FF1B93235F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ángulo 6">
            <a:extLst>
              <a:ext uri="{FF2B5EF4-FFF2-40B4-BE49-F238E27FC236}">
                <a16:creationId xmlns:a16="http://schemas.microsoft.com/office/drawing/2014/main" xmlns="" id="{8C209A07-628B-460C-9066-D010694D1D5E}"/>
              </a:ext>
            </a:extLst>
          </p:cNvPr>
          <p:cNvSpPr/>
          <p:nvPr/>
        </p:nvSpPr>
        <p:spPr>
          <a:xfrm>
            <a:off x="1599448" y="6488668"/>
            <a:ext cx="5945104"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Arial" charset="0"/>
                <a:ea typeface="+mn-ea"/>
                <a:cs typeface="Arial" charset="0"/>
              </a:rPr>
              <a:t>Fuente: </a:t>
            </a:r>
            <a:r>
              <a:rPr kumimoji="0" lang="es-CO" sz="900" b="0" i="1" u="none" strike="noStrike" kern="1200" cap="none" spc="0" normalizeH="0" baseline="0" noProof="0" dirty="0">
                <a:ln>
                  <a:noFill/>
                </a:ln>
                <a:solidFill>
                  <a:prstClr val="black"/>
                </a:solidFill>
                <a:effectLst/>
                <a:uLnTx/>
                <a:uFillTx/>
                <a:latin typeface="Arial" charset="0"/>
                <a:ea typeface="+mn-ea"/>
                <a:cs typeface="Arial" charset="0"/>
              </a:rPr>
              <a:t>Instituto Nacional de Estadística y Censo. Contraloría General de la República de Panamá. Disponible en: </a:t>
            </a:r>
            <a:r>
              <a:rPr kumimoji="0" lang="es-CO" sz="900" b="0" i="1" u="none" strike="noStrike" kern="1200" cap="none" spc="0" normalizeH="0" baseline="0" noProof="0" dirty="0">
                <a:ln>
                  <a:noFill/>
                </a:ln>
                <a:solidFill>
                  <a:prstClr val="black"/>
                </a:solidFill>
                <a:effectLst/>
                <a:uLnTx/>
                <a:uFillTx/>
                <a:latin typeface="Arial" charset="0"/>
                <a:ea typeface="+mn-ea"/>
                <a:cs typeface="Arial" charset="0"/>
                <a:hlinkClick r:id="rId5"/>
              </a:rPr>
              <a:t>https://www.contraloria.gob.pa/inec/</a:t>
            </a:r>
            <a:r>
              <a:rPr kumimoji="0" lang="es-CO" sz="900" b="0" i="1" u="none" strike="noStrike" kern="1200" cap="none" spc="0" normalizeH="0" baseline="0" noProof="0" dirty="0">
                <a:ln>
                  <a:noFill/>
                </a:ln>
                <a:solidFill>
                  <a:prstClr val="black"/>
                </a:solidFill>
                <a:effectLst/>
                <a:uLnTx/>
                <a:uFillTx/>
                <a:latin typeface="Arial" charset="0"/>
                <a:ea typeface="+mn-ea"/>
                <a:cs typeface="Arial" charset="0"/>
              </a:rPr>
              <a:t> </a:t>
            </a:r>
            <a:endParaRPr kumimoji="0" lang="es-CO" sz="9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3" name="Imagen 12">
            <a:extLst>
              <a:ext uri="{FF2B5EF4-FFF2-40B4-BE49-F238E27FC236}">
                <a16:creationId xmlns:a16="http://schemas.microsoft.com/office/drawing/2014/main" xmlns="" id="{97CB047E-9ECF-4CE6-9C3A-3A49267A4140}"/>
              </a:ext>
            </a:extLst>
          </p:cNvPr>
          <p:cNvPicPr>
            <a:picLocks noChangeAspect="1"/>
          </p:cNvPicPr>
          <p:nvPr/>
        </p:nvPicPr>
        <p:blipFill rotWithShape="1">
          <a:blip r:embed="rId6"/>
          <a:srcRect r="4986"/>
          <a:stretch/>
        </p:blipFill>
        <p:spPr>
          <a:xfrm>
            <a:off x="5544000" y="980727"/>
            <a:ext cx="3600000" cy="2666684"/>
          </a:xfrm>
          <a:prstGeom prst="rect">
            <a:avLst/>
          </a:prstGeom>
        </p:spPr>
      </p:pic>
      <p:pic>
        <p:nvPicPr>
          <p:cNvPr id="15" name="Imagen 14">
            <a:extLst>
              <a:ext uri="{FF2B5EF4-FFF2-40B4-BE49-F238E27FC236}">
                <a16:creationId xmlns:a16="http://schemas.microsoft.com/office/drawing/2014/main" xmlns="" id="{15DDF468-DD60-49F2-BE63-21FBA05CCB43}"/>
              </a:ext>
            </a:extLst>
          </p:cNvPr>
          <p:cNvPicPr>
            <a:picLocks noChangeAspect="1"/>
          </p:cNvPicPr>
          <p:nvPr/>
        </p:nvPicPr>
        <p:blipFill rotWithShape="1">
          <a:blip r:embed="rId7"/>
          <a:srcRect r="4986"/>
          <a:stretch/>
        </p:blipFill>
        <p:spPr>
          <a:xfrm>
            <a:off x="5544000" y="3607985"/>
            <a:ext cx="3600000" cy="2661343"/>
          </a:xfrm>
          <a:prstGeom prst="rect">
            <a:avLst/>
          </a:prstGeom>
        </p:spPr>
      </p:pic>
      <p:sp>
        <p:nvSpPr>
          <p:cNvPr id="16" name="CuadroTexto 15">
            <a:extLst>
              <a:ext uri="{FF2B5EF4-FFF2-40B4-BE49-F238E27FC236}">
                <a16:creationId xmlns:a16="http://schemas.microsoft.com/office/drawing/2014/main" xmlns="" id="{BA8C4CF5-28F1-41D5-A01C-9B3856E53D7E}"/>
              </a:ext>
            </a:extLst>
          </p:cNvPr>
          <p:cNvSpPr txBox="1"/>
          <p:nvPr/>
        </p:nvSpPr>
        <p:spPr>
          <a:xfrm>
            <a:off x="7195738" y="6084004"/>
            <a:ext cx="697627" cy="369332"/>
          </a:xfrm>
          <a:prstGeom prst="rect">
            <a:avLst/>
          </a:prstGeom>
          <a:noFill/>
        </p:spPr>
        <p:txBody>
          <a:bodyPr wrap="none" rtlCol="0">
            <a:spAutoFit/>
          </a:bodyPr>
          <a:lstStyle/>
          <a:p>
            <a:pPr algn="ctr"/>
            <a:r>
              <a:rPr lang="es-CO" b="1" dirty="0"/>
              <a:t>2016</a:t>
            </a:r>
          </a:p>
        </p:txBody>
      </p:sp>
      <p:graphicFrame>
        <p:nvGraphicFramePr>
          <p:cNvPr id="11" name="Gráfico 10">
            <a:extLst>
              <a:ext uri="{FF2B5EF4-FFF2-40B4-BE49-F238E27FC236}">
                <a16:creationId xmlns:a16="http://schemas.microsoft.com/office/drawing/2014/main" xmlns="" id="{EF25AD0B-045C-416E-A8B8-71766C2BAFE1}"/>
              </a:ext>
            </a:extLst>
          </p:cNvPr>
          <p:cNvGraphicFramePr>
            <a:graphicFrameLocks/>
          </p:cNvGraphicFramePr>
          <p:nvPr>
            <p:extLst>
              <p:ext uri="{D42A27DB-BD31-4B8C-83A1-F6EECF244321}">
                <p14:modId xmlns:p14="http://schemas.microsoft.com/office/powerpoint/2010/main" val="234302425"/>
              </p:ext>
            </p:extLst>
          </p:nvPr>
        </p:nvGraphicFramePr>
        <p:xfrm>
          <a:off x="0" y="1498455"/>
          <a:ext cx="5400000" cy="4320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79635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idx="4294967295"/>
          </p:nvPr>
        </p:nvSpPr>
        <p:spPr>
          <a:xfrm>
            <a:off x="0" y="116632"/>
            <a:ext cx="9144000" cy="553998"/>
          </a:xfrm>
          <a:solidFill>
            <a:schemeClr val="accent1">
              <a:lumMod val="50000"/>
            </a:schemeClr>
          </a:solidFill>
        </p:spPr>
        <p:txBody>
          <a:bodyPr wrap="square" anchorCtr="1">
            <a:spAutoFit/>
          </a:bodyPr>
          <a:lstStyle/>
          <a:p>
            <a:r>
              <a:rPr lang="es-CO" sz="3000" b="1" dirty="0">
                <a:solidFill>
                  <a:schemeClr val="bg1"/>
                </a:solidFill>
              </a:rPr>
              <a:t>MORTALIDAD SEGÚN CAUSAS, PANAMÁ 2016</a:t>
            </a:r>
            <a:endParaRPr lang="es-ES_tradnl" sz="3000" b="1" dirty="0">
              <a:solidFill>
                <a:schemeClr val="bg1"/>
              </a:solidFill>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a 4">
            <a:extLst>
              <a:ext uri="{FF2B5EF4-FFF2-40B4-BE49-F238E27FC236}">
                <a16:creationId xmlns:a16="http://schemas.microsoft.com/office/drawing/2014/main" xmlns="" id="{8C1B567C-303C-44D3-B7EF-32EC94EF6ECA}"/>
              </a:ext>
            </a:extLst>
          </p:cNvPr>
          <p:cNvGraphicFramePr>
            <a:graphicFrameLocks noGrp="1"/>
          </p:cNvGraphicFramePr>
          <p:nvPr>
            <p:extLst/>
          </p:nvPr>
        </p:nvGraphicFramePr>
        <p:xfrm>
          <a:off x="107505" y="779459"/>
          <a:ext cx="4896543" cy="5457853"/>
        </p:xfrm>
        <a:graphic>
          <a:graphicData uri="http://schemas.openxmlformats.org/drawingml/2006/table">
            <a:tbl>
              <a:tblPr/>
              <a:tblGrid>
                <a:gridCol w="2160239">
                  <a:extLst>
                    <a:ext uri="{9D8B030D-6E8A-4147-A177-3AD203B41FA5}">
                      <a16:colId xmlns:a16="http://schemas.microsoft.com/office/drawing/2014/main" xmlns="" val="783446799"/>
                    </a:ext>
                  </a:extLst>
                </a:gridCol>
                <a:gridCol w="720080">
                  <a:extLst>
                    <a:ext uri="{9D8B030D-6E8A-4147-A177-3AD203B41FA5}">
                      <a16:colId xmlns:a16="http://schemas.microsoft.com/office/drawing/2014/main" xmlns="" val="1141504809"/>
                    </a:ext>
                  </a:extLst>
                </a:gridCol>
                <a:gridCol w="504056">
                  <a:extLst>
                    <a:ext uri="{9D8B030D-6E8A-4147-A177-3AD203B41FA5}">
                      <a16:colId xmlns:a16="http://schemas.microsoft.com/office/drawing/2014/main" xmlns="" val="3429084465"/>
                    </a:ext>
                  </a:extLst>
                </a:gridCol>
                <a:gridCol w="576064">
                  <a:extLst>
                    <a:ext uri="{9D8B030D-6E8A-4147-A177-3AD203B41FA5}">
                      <a16:colId xmlns:a16="http://schemas.microsoft.com/office/drawing/2014/main" xmlns="" val="1430696619"/>
                    </a:ext>
                  </a:extLst>
                </a:gridCol>
                <a:gridCol w="936104">
                  <a:extLst>
                    <a:ext uri="{9D8B030D-6E8A-4147-A177-3AD203B41FA5}">
                      <a16:colId xmlns:a16="http://schemas.microsoft.com/office/drawing/2014/main" xmlns="" val="2715131857"/>
                    </a:ext>
                  </a:extLst>
                </a:gridCol>
              </a:tblGrid>
              <a:tr h="501666">
                <a:tc>
                  <a:txBody>
                    <a:bodyPr/>
                    <a:lstStyle/>
                    <a:p>
                      <a:pPr algn="l" fontAlgn="ctr"/>
                      <a:r>
                        <a:rPr lang="es-CO" sz="1400" b="1" i="0" u="none" strike="noStrike" dirty="0">
                          <a:solidFill>
                            <a:srgbClr val="000000"/>
                          </a:solidFill>
                          <a:effectLst/>
                          <a:latin typeface="Calibri" panose="020F0502020204030204" pitchFamily="34" charset="0"/>
                        </a:rPr>
                        <a:t>CAUSAS DE MUERTE</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Calibri" panose="020F0502020204030204" pitchFamily="34" charset="0"/>
                        </a:rPr>
                        <a:t>Muertes</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Calibri" panose="020F0502020204030204" pitchFamily="34" charset="0"/>
                        </a:rPr>
                        <a:t>%</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Calibri" panose="020F0502020204030204" pitchFamily="34" charset="0"/>
                        </a:rPr>
                        <a:t>% Acum.</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1" i="0" u="none" strike="noStrike" dirty="0">
                          <a:solidFill>
                            <a:srgbClr val="000000"/>
                          </a:solidFill>
                          <a:effectLst/>
                          <a:latin typeface="Calibri" panose="020F0502020204030204" pitchFamily="34" charset="0"/>
                        </a:rPr>
                        <a:t>Mortalidad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xmlns="" val="3192274142"/>
                  </a:ext>
                </a:extLst>
              </a:tr>
              <a:tr h="501666">
                <a:tc>
                  <a:txBody>
                    <a:bodyPr/>
                    <a:lstStyle/>
                    <a:p>
                      <a:pPr algn="l" fontAlgn="ctr"/>
                      <a:r>
                        <a:rPr lang="es-CO" sz="1400" b="0" i="0" u="none" strike="noStrike" dirty="0">
                          <a:solidFill>
                            <a:srgbClr val="000000"/>
                          </a:solidFill>
                          <a:effectLst/>
                          <a:latin typeface="Calibri" panose="020F0502020204030204" pitchFamily="34" charset="0"/>
                        </a:rPr>
                        <a:t>Tumores (neoplasias) malignos</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400" b="0" i="0" u="none" strike="noStrike">
                          <a:solidFill>
                            <a:srgbClr val="000000"/>
                          </a:solidFill>
                          <a:effectLst/>
                          <a:latin typeface="Calibri" panose="020F0502020204030204" pitchFamily="34" charset="0"/>
                        </a:rPr>
                        <a:t>     2.980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16%</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16%</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73,8</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257480641"/>
                  </a:ext>
                </a:extLst>
              </a:tr>
              <a:tr h="501666">
                <a:tc>
                  <a:txBody>
                    <a:bodyPr/>
                    <a:lstStyle/>
                    <a:p>
                      <a:pPr algn="l" fontAlgn="ctr"/>
                      <a:r>
                        <a:rPr lang="es-CO" sz="1400" b="0" i="0" u="none" strike="noStrike" dirty="0">
                          <a:solidFill>
                            <a:srgbClr val="000000"/>
                          </a:solidFill>
                          <a:effectLst/>
                          <a:latin typeface="Calibri" panose="020F0502020204030204" pitchFamily="34" charset="0"/>
                        </a:rPr>
                        <a:t>Enfermedades cerebrovasculares</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s-CO" sz="1400" b="0" i="0" u="none" strike="noStrike">
                          <a:solidFill>
                            <a:srgbClr val="000000"/>
                          </a:solidFill>
                          <a:effectLst/>
                          <a:latin typeface="Calibri" panose="020F0502020204030204" pitchFamily="34" charset="0"/>
                        </a:rPr>
                        <a:t>     1.608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a:solidFill>
                            <a:srgbClr val="000000"/>
                          </a:solidFill>
                          <a:effectLst/>
                          <a:latin typeface="Calibri" panose="020F0502020204030204" pitchFamily="34" charset="0"/>
                        </a:rPr>
                        <a:t>9%</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25%</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39,8</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123257164"/>
                  </a:ext>
                </a:extLst>
              </a:tr>
              <a:tr h="501666">
                <a:tc>
                  <a:txBody>
                    <a:bodyPr/>
                    <a:lstStyle/>
                    <a:p>
                      <a:pPr algn="l" fontAlgn="ctr"/>
                      <a:r>
                        <a:rPr lang="es-CO" sz="1400" b="0" i="0" u="none" strike="noStrike" dirty="0">
                          <a:solidFill>
                            <a:srgbClr val="000000"/>
                          </a:solidFill>
                          <a:effectLst/>
                          <a:latin typeface="Calibri" panose="020F0502020204030204" pitchFamily="34" charset="0"/>
                        </a:rPr>
                        <a:t>Causas externas de mortalidad</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400" b="0" i="0" u="none" strike="noStrike" dirty="0">
                          <a:solidFill>
                            <a:srgbClr val="000000"/>
                          </a:solidFill>
                          <a:effectLst/>
                          <a:latin typeface="Calibri" panose="020F0502020204030204" pitchFamily="34" charset="0"/>
                        </a:rPr>
                        <a:t>     1.505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8%</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34%</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37,3</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164062949"/>
                  </a:ext>
                </a:extLst>
              </a:tr>
              <a:tr h="501666">
                <a:tc>
                  <a:txBody>
                    <a:bodyPr/>
                    <a:lstStyle/>
                    <a:p>
                      <a:pPr algn="l" fontAlgn="ctr"/>
                      <a:r>
                        <a:rPr lang="es-CO" sz="1400" b="0" i="0" u="none" strike="noStrike" dirty="0">
                          <a:solidFill>
                            <a:srgbClr val="000000"/>
                          </a:solidFill>
                          <a:effectLst/>
                          <a:latin typeface="Calibri" panose="020F0502020204030204" pitchFamily="34" charset="0"/>
                        </a:rPr>
                        <a:t>Enfermedades isquémicas corazón</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s-CO" sz="1400" b="0" i="0" u="none" strike="noStrike" dirty="0">
                          <a:solidFill>
                            <a:srgbClr val="000000"/>
                          </a:solidFill>
                          <a:effectLst/>
                          <a:latin typeface="Calibri" panose="020F0502020204030204" pitchFamily="34" charset="0"/>
                        </a:rPr>
                        <a:t>     1.449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8%</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a:solidFill>
                            <a:srgbClr val="000000"/>
                          </a:solidFill>
                          <a:effectLst/>
                          <a:latin typeface="Calibri" panose="020F0502020204030204" pitchFamily="34" charset="0"/>
                        </a:rPr>
                        <a:t>42%</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a:solidFill>
                            <a:srgbClr val="000000"/>
                          </a:solidFill>
                          <a:effectLst/>
                          <a:latin typeface="Calibri" panose="020F0502020204030204" pitchFamily="34" charset="0"/>
                        </a:rPr>
                        <a:t>35,9</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146729631"/>
                  </a:ext>
                </a:extLst>
              </a:tr>
              <a:tr h="501666">
                <a:tc>
                  <a:txBody>
                    <a:bodyPr/>
                    <a:lstStyle/>
                    <a:p>
                      <a:pPr algn="l" fontAlgn="ctr"/>
                      <a:r>
                        <a:rPr lang="es-CO" sz="1400" b="0" i="0" u="none" strike="noStrike" dirty="0">
                          <a:solidFill>
                            <a:srgbClr val="000000"/>
                          </a:solidFill>
                          <a:effectLst/>
                          <a:latin typeface="Calibri" panose="020F0502020204030204" pitchFamily="34" charset="0"/>
                        </a:rPr>
                        <a:t>Otras enfermedades del corazón</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s-CO" sz="1400" b="0" i="0" u="none" strike="noStrike" dirty="0">
                          <a:solidFill>
                            <a:srgbClr val="000000"/>
                          </a:solidFill>
                          <a:effectLst/>
                          <a:latin typeface="Calibri" panose="020F0502020204030204" pitchFamily="34" charset="0"/>
                        </a:rPr>
                        <a:t>     1.218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7%</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48%</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30,2</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59038109"/>
                  </a:ext>
                </a:extLst>
              </a:tr>
              <a:tr h="288905">
                <a:tc>
                  <a:txBody>
                    <a:bodyPr/>
                    <a:lstStyle/>
                    <a:p>
                      <a:pPr algn="l" fontAlgn="ctr"/>
                      <a:r>
                        <a:rPr lang="es-CO" sz="1400" b="0" i="0" u="none" strike="noStrike" dirty="0">
                          <a:solidFill>
                            <a:srgbClr val="000000"/>
                          </a:solidFill>
                          <a:effectLst/>
                          <a:latin typeface="Calibri" panose="020F0502020204030204" pitchFamily="34" charset="0"/>
                        </a:rPr>
                        <a:t>Diabetes mellitus</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400" b="0" i="0" u="none" strike="noStrike">
                          <a:solidFill>
                            <a:srgbClr val="000000"/>
                          </a:solidFill>
                          <a:effectLst/>
                          <a:latin typeface="Calibri" panose="020F0502020204030204" pitchFamily="34" charset="0"/>
                        </a:rPr>
                        <a:t>     1.217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7%</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55%</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30,1</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67606297"/>
                  </a:ext>
                </a:extLst>
              </a:tr>
              <a:tr h="288905">
                <a:tc>
                  <a:txBody>
                    <a:bodyPr/>
                    <a:lstStyle/>
                    <a:p>
                      <a:pPr algn="l" fontAlgn="ctr"/>
                      <a:r>
                        <a:rPr lang="es-CO" sz="1400" b="0" i="0" u="none" strike="noStrike" dirty="0">
                          <a:solidFill>
                            <a:srgbClr val="000000"/>
                          </a:solidFill>
                          <a:effectLst/>
                          <a:latin typeface="Calibri" panose="020F0502020204030204" pitchFamily="34" charset="0"/>
                        </a:rPr>
                        <a:t>Enfermedades hipertensivas</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ctr"/>
                      <a:r>
                        <a:rPr lang="es-CO" sz="1400" b="0" i="0" u="none" strike="noStrike" dirty="0">
                          <a:solidFill>
                            <a:srgbClr val="000000"/>
                          </a:solidFill>
                          <a:effectLst/>
                          <a:latin typeface="Calibri" panose="020F0502020204030204" pitchFamily="34" charset="0"/>
                        </a:rPr>
                        <a:t>         955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5%</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60%</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0" i="0" u="none" strike="noStrike" dirty="0">
                          <a:solidFill>
                            <a:srgbClr val="000000"/>
                          </a:solidFill>
                          <a:effectLst/>
                          <a:latin typeface="Calibri" panose="020F0502020204030204" pitchFamily="34" charset="0"/>
                        </a:rPr>
                        <a:t>23,7</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215147755"/>
                  </a:ext>
                </a:extLst>
              </a:tr>
              <a:tr h="501666">
                <a:tc>
                  <a:txBody>
                    <a:bodyPr/>
                    <a:lstStyle/>
                    <a:p>
                      <a:pPr algn="l" fontAlgn="ctr"/>
                      <a:r>
                        <a:rPr lang="es-ES" sz="1400" b="0" i="0" u="none" strike="noStrike" dirty="0">
                          <a:solidFill>
                            <a:srgbClr val="000000"/>
                          </a:solidFill>
                          <a:effectLst/>
                          <a:latin typeface="Calibri" panose="020F0502020204030204" pitchFamily="34" charset="0"/>
                        </a:rPr>
                        <a:t>Síntomas y signos no clasificados </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400" b="0" i="0" u="none" strike="noStrike">
                          <a:solidFill>
                            <a:srgbClr val="000000"/>
                          </a:solidFill>
                          <a:effectLst/>
                          <a:latin typeface="Calibri" panose="020F0502020204030204" pitchFamily="34" charset="0"/>
                        </a:rPr>
                        <a:t>         710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4%</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64%</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17,6</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8437035"/>
                  </a:ext>
                </a:extLst>
              </a:tr>
              <a:tr h="288905">
                <a:tc>
                  <a:txBody>
                    <a:bodyPr/>
                    <a:lstStyle/>
                    <a:p>
                      <a:pPr algn="l" fontAlgn="ctr"/>
                      <a:r>
                        <a:rPr lang="es-CO" sz="1400" b="0" i="0" u="none" strike="noStrike" dirty="0">
                          <a:solidFill>
                            <a:srgbClr val="000000"/>
                          </a:solidFill>
                          <a:effectLst/>
                          <a:latin typeface="Calibri" panose="020F0502020204030204" pitchFamily="34" charset="0"/>
                        </a:rPr>
                        <a:t>Enfermedad por VIH</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400" b="0" i="0" u="none" strike="noStrike">
                          <a:solidFill>
                            <a:srgbClr val="000000"/>
                          </a:solidFill>
                          <a:effectLst/>
                          <a:latin typeface="Calibri" panose="020F0502020204030204" pitchFamily="34" charset="0"/>
                        </a:rPr>
                        <a:t>         553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3%</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67%</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13,7</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998939165"/>
                  </a:ext>
                </a:extLst>
              </a:tr>
              <a:tr h="501666">
                <a:tc>
                  <a:txBody>
                    <a:bodyPr/>
                    <a:lstStyle/>
                    <a:p>
                      <a:pPr algn="l" fontAlgn="ctr"/>
                      <a:r>
                        <a:rPr lang="es-CO" sz="1400" b="0" i="0" u="none" strike="noStrike" dirty="0">
                          <a:solidFill>
                            <a:srgbClr val="000000"/>
                          </a:solidFill>
                          <a:effectLst/>
                          <a:latin typeface="Calibri" panose="020F0502020204030204" pitchFamily="34" charset="0"/>
                        </a:rPr>
                        <a:t>Enfermedades crónicas respiratorias</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s-CO" sz="1400" b="0" i="0" u="none" strike="noStrike">
                          <a:solidFill>
                            <a:srgbClr val="000000"/>
                          </a:solidFill>
                          <a:effectLst/>
                          <a:latin typeface="Calibri" panose="020F0502020204030204" pitchFamily="34" charset="0"/>
                        </a:rPr>
                        <a:t>         544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3%</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Calibri" panose="020F0502020204030204" pitchFamily="34" charset="0"/>
                        </a:rPr>
                        <a:t>70%</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1400" b="0" i="0" u="none" strike="noStrike" dirty="0">
                          <a:solidFill>
                            <a:srgbClr val="000000"/>
                          </a:solidFill>
                          <a:effectLst/>
                          <a:latin typeface="Calibri" panose="020F0502020204030204" pitchFamily="34" charset="0"/>
                        </a:rPr>
                        <a:t>13,5</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987375378"/>
                  </a:ext>
                </a:extLst>
              </a:tr>
              <a:tr h="288905">
                <a:tc>
                  <a:txBody>
                    <a:bodyPr/>
                    <a:lstStyle/>
                    <a:p>
                      <a:pPr algn="l" fontAlgn="ctr"/>
                      <a:r>
                        <a:rPr lang="es-CO" sz="1400" b="0" i="0" u="none" strike="noStrike" dirty="0">
                          <a:solidFill>
                            <a:srgbClr val="000000"/>
                          </a:solidFill>
                          <a:effectLst/>
                          <a:latin typeface="Calibri" panose="020F0502020204030204" pitchFamily="34" charset="0"/>
                        </a:rPr>
                        <a:t>Resto de Causas</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ctr"/>
                      <a:r>
                        <a:rPr lang="es-CO" sz="1400" b="0" i="0" u="none" strike="noStrike">
                          <a:solidFill>
                            <a:srgbClr val="000000"/>
                          </a:solidFill>
                          <a:effectLst/>
                          <a:latin typeface="Calibri" panose="020F0502020204030204" pitchFamily="34" charset="0"/>
                        </a:rPr>
                        <a:t>     5.353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30%</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100%</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s-CO" sz="1400" b="0" i="0" u="none" strike="noStrike">
                          <a:solidFill>
                            <a:srgbClr val="000000"/>
                          </a:solidFill>
                          <a:effectLst/>
                          <a:latin typeface="Calibri" panose="020F0502020204030204" pitchFamily="34" charset="0"/>
                        </a:rPr>
                        <a:t>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xmlns="" val="1086526913"/>
                  </a:ext>
                </a:extLst>
              </a:tr>
              <a:tr h="288905">
                <a:tc>
                  <a:txBody>
                    <a:bodyPr/>
                    <a:lstStyle/>
                    <a:p>
                      <a:pPr algn="l" fontAlgn="ctr"/>
                      <a:r>
                        <a:rPr lang="es-CO" sz="1400" b="1" i="0" u="none" strike="noStrike" dirty="0">
                          <a:solidFill>
                            <a:srgbClr val="000000"/>
                          </a:solidFill>
                          <a:effectLst/>
                          <a:latin typeface="Calibri" panose="020F0502020204030204" pitchFamily="34" charset="0"/>
                        </a:rPr>
                        <a:t>TOTAL</a:t>
                      </a:r>
                    </a:p>
                  </a:txBody>
                  <a:tcPr marL="36000"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1400" b="1" i="0" u="none" strike="noStrike">
                          <a:solidFill>
                            <a:srgbClr val="000000"/>
                          </a:solidFill>
                          <a:effectLst/>
                          <a:latin typeface="Calibri" panose="020F0502020204030204" pitchFamily="34" charset="0"/>
                        </a:rPr>
                        <a:t>   18.092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400" b="1" i="0" u="none" strike="noStrike">
                          <a:solidFill>
                            <a:srgbClr val="000000"/>
                          </a:solidFill>
                          <a:effectLst/>
                          <a:latin typeface="Calibri" panose="020F0502020204030204" pitchFamily="34" charset="0"/>
                        </a:rPr>
                        <a:t>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Calibri" panose="020F0502020204030204" pitchFamily="34" charset="0"/>
                        </a:rPr>
                        <a:t> </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1400" b="1" i="0" u="none" strike="noStrike" dirty="0">
                          <a:solidFill>
                            <a:srgbClr val="000000"/>
                          </a:solidFill>
                          <a:effectLst/>
                          <a:latin typeface="Calibri" panose="020F0502020204030204" pitchFamily="34" charset="0"/>
                        </a:rPr>
                        <a:t>448,1</a:t>
                      </a:r>
                    </a:p>
                  </a:txBody>
                  <a:tcPr marL="6102" marR="6102" marT="61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80880666"/>
                  </a:ext>
                </a:extLst>
              </a:tr>
            </a:tbl>
          </a:graphicData>
        </a:graphic>
      </p:graphicFrame>
      <p:pic>
        <p:nvPicPr>
          <p:cNvPr id="11" name="Imagen 10">
            <a:extLst>
              <a:ext uri="{FF2B5EF4-FFF2-40B4-BE49-F238E27FC236}">
                <a16:creationId xmlns:a16="http://schemas.microsoft.com/office/drawing/2014/main" xmlns="" id="{D75DF8B9-07AF-470E-A566-5EC390D6DDA3}"/>
              </a:ext>
            </a:extLst>
          </p:cNvPr>
          <p:cNvPicPr>
            <a:picLocks noChangeAspect="1"/>
          </p:cNvPicPr>
          <p:nvPr/>
        </p:nvPicPr>
        <p:blipFill>
          <a:blip r:embed="rId4"/>
          <a:stretch>
            <a:fillRect/>
          </a:stretch>
        </p:blipFill>
        <p:spPr>
          <a:xfrm>
            <a:off x="5004048" y="1233160"/>
            <a:ext cx="4070894" cy="3636000"/>
          </a:xfrm>
          <a:prstGeom prst="rect">
            <a:avLst/>
          </a:prstGeom>
        </p:spPr>
      </p:pic>
      <p:sp>
        <p:nvSpPr>
          <p:cNvPr id="2" name="Rectángulo 1">
            <a:extLst>
              <a:ext uri="{FF2B5EF4-FFF2-40B4-BE49-F238E27FC236}">
                <a16:creationId xmlns:a16="http://schemas.microsoft.com/office/drawing/2014/main" xmlns="" id="{00E080B1-CAAB-4AB3-96E6-EF08344E420E}"/>
              </a:ext>
            </a:extLst>
          </p:cNvPr>
          <p:cNvSpPr/>
          <p:nvPr/>
        </p:nvSpPr>
        <p:spPr>
          <a:xfrm>
            <a:off x="6101916" y="5466404"/>
            <a:ext cx="1875158"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S" sz="2800" b="1" dirty="0">
                <a:solidFill>
                  <a:prstClr val="black"/>
                </a:solidFill>
              </a:rPr>
              <a:t>CCV: 30%</a:t>
            </a:r>
            <a:endParaRPr kumimoji="0" lang="es-ES" sz="36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3" name="Rectángulo 2">
            <a:extLst>
              <a:ext uri="{FF2B5EF4-FFF2-40B4-BE49-F238E27FC236}">
                <a16:creationId xmlns:a16="http://schemas.microsoft.com/office/drawing/2014/main" xmlns="" id="{1419406B-A71D-4BE9-B50B-D4A757591070}"/>
              </a:ext>
            </a:extLst>
          </p:cNvPr>
          <p:cNvSpPr/>
          <p:nvPr/>
        </p:nvSpPr>
        <p:spPr>
          <a:xfrm>
            <a:off x="1599448" y="6444044"/>
            <a:ext cx="5945104"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CO" sz="900" b="0" i="0" u="none" strike="noStrike" kern="1200" cap="none" spc="0" normalizeH="0" baseline="0" noProof="0" dirty="0">
                <a:ln>
                  <a:noFill/>
                </a:ln>
                <a:solidFill>
                  <a:prstClr val="black"/>
                </a:solidFill>
                <a:effectLst/>
                <a:uLnTx/>
                <a:uFillTx/>
                <a:latin typeface="Arial" charset="0"/>
                <a:ea typeface="+mn-ea"/>
                <a:cs typeface="Arial" charset="0"/>
              </a:rPr>
              <a:t>Fuente: </a:t>
            </a:r>
            <a:r>
              <a:rPr kumimoji="0" lang="es-CO" sz="900" b="0" i="1" u="none" strike="noStrike" kern="1200" cap="none" spc="0" normalizeH="0" baseline="0" noProof="0" dirty="0">
                <a:ln>
                  <a:noFill/>
                </a:ln>
                <a:solidFill>
                  <a:prstClr val="black"/>
                </a:solidFill>
                <a:effectLst/>
                <a:uLnTx/>
                <a:uFillTx/>
                <a:latin typeface="Arial" charset="0"/>
                <a:ea typeface="+mn-ea"/>
                <a:cs typeface="Arial" charset="0"/>
              </a:rPr>
              <a:t>Instituto Nacional de Estadística y Censo. Contraloría General de la República de Panamá. Disponible en: </a:t>
            </a:r>
            <a:r>
              <a:rPr kumimoji="0" lang="es-CO" sz="900" b="0" i="1" u="none" strike="noStrike" kern="1200" cap="none" spc="0" normalizeH="0" baseline="0" noProof="0" dirty="0">
                <a:ln>
                  <a:noFill/>
                </a:ln>
                <a:solidFill>
                  <a:prstClr val="black"/>
                </a:solidFill>
                <a:effectLst/>
                <a:uLnTx/>
                <a:uFillTx/>
                <a:latin typeface="Arial" charset="0"/>
                <a:ea typeface="+mn-ea"/>
                <a:cs typeface="Arial" charset="0"/>
                <a:hlinkClick r:id="rId5"/>
              </a:rPr>
              <a:t>https://www.contraloria.gob.pa/inec/</a:t>
            </a:r>
            <a:r>
              <a:rPr kumimoji="0" lang="es-CO" sz="900" b="0" i="1" u="none" strike="noStrike" kern="1200" cap="none" spc="0" normalizeH="0" baseline="0" noProof="0" dirty="0">
                <a:ln>
                  <a:noFill/>
                </a:ln>
                <a:solidFill>
                  <a:prstClr val="black"/>
                </a:solidFill>
                <a:effectLst/>
                <a:uLnTx/>
                <a:uFillTx/>
                <a:latin typeface="Arial" charset="0"/>
                <a:ea typeface="+mn-ea"/>
                <a:cs typeface="Arial" charset="0"/>
              </a:rPr>
              <a:t> </a:t>
            </a:r>
            <a:endParaRPr kumimoji="0" lang="es-CO" sz="9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92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xmlns="" id="{B6616879-5986-4875-9DFB-06135DC7FD86}"/>
              </a:ext>
            </a:extLst>
          </p:cNvPr>
          <p:cNvGraphicFramePr>
            <a:graphicFrameLocks noGrp="1"/>
          </p:cNvGraphicFramePr>
          <p:nvPr>
            <p:extLst>
              <p:ext uri="{D42A27DB-BD31-4B8C-83A1-F6EECF244321}">
                <p14:modId xmlns:p14="http://schemas.microsoft.com/office/powerpoint/2010/main" val="3916325026"/>
              </p:ext>
            </p:extLst>
          </p:nvPr>
        </p:nvGraphicFramePr>
        <p:xfrm>
          <a:off x="395287" y="1937779"/>
          <a:ext cx="8353425" cy="4194543"/>
        </p:xfrm>
        <a:graphic>
          <a:graphicData uri="http://schemas.openxmlformats.org/drawingml/2006/table">
            <a:tbl>
              <a:tblPr>
                <a:tableStyleId>{35758FB7-9AC5-4552-8A53-C91805E547FA}</a:tableStyleId>
              </a:tblPr>
              <a:tblGrid>
                <a:gridCol w="5040860">
                  <a:extLst>
                    <a:ext uri="{9D8B030D-6E8A-4147-A177-3AD203B41FA5}">
                      <a16:colId xmlns:a16="http://schemas.microsoft.com/office/drawing/2014/main" xmlns="" val="20000"/>
                    </a:ext>
                  </a:extLst>
                </a:gridCol>
                <a:gridCol w="1728295">
                  <a:extLst>
                    <a:ext uri="{9D8B030D-6E8A-4147-A177-3AD203B41FA5}">
                      <a16:colId xmlns:a16="http://schemas.microsoft.com/office/drawing/2014/main" xmlns="" val="20001"/>
                    </a:ext>
                  </a:extLst>
                </a:gridCol>
                <a:gridCol w="1584270">
                  <a:extLst>
                    <a:ext uri="{9D8B030D-6E8A-4147-A177-3AD203B41FA5}">
                      <a16:colId xmlns:a16="http://schemas.microsoft.com/office/drawing/2014/main" xmlns="" val="20002"/>
                    </a:ext>
                  </a:extLst>
                </a:gridCol>
              </a:tblGrid>
              <a:tr h="522287">
                <a:tc gridSpan="3">
                  <a:txBody>
                    <a:bodyPr/>
                    <a:lstStyle/>
                    <a:p>
                      <a:pPr algn="ctr" rtl="0" fontAlgn="b"/>
                      <a:r>
                        <a:rPr lang="es-PA" sz="2400" b="1" u="none" strike="noStrike" dirty="0">
                          <a:effectLst/>
                        </a:rPr>
                        <a:t>  DATOS </a:t>
                      </a:r>
                      <a:endParaRPr lang="es-PA" sz="2400" b="1" i="0" u="none" strike="noStrike" dirty="0">
                        <a:solidFill>
                          <a:schemeClr val="tx2">
                            <a:lumMod val="50000"/>
                          </a:schemeClr>
                        </a:solidFill>
                        <a:effectLst/>
                        <a:latin typeface="Arial" panose="020B0604020202020204" pitchFamily="34" charset="0"/>
                      </a:endParaRPr>
                    </a:p>
                  </a:txBody>
                  <a:tcPr marL="9526" marR="9526" marT="9525" marB="0" anchor="ctr"/>
                </a:tc>
                <a:tc hMerge="1">
                  <a:txBody>
                    <a:bodyPr/>
                    <a:lstStyle/>
                    <a:p>
                      <a:endParaRPr lang="es-PA"/>
                    </a:p>
                  </a:txBody>
                  <a:tcPr/>
                </a:tc>
                <a:tc hMerge="1">
                  <a:txBody>
                    <a:bodyPr/>
                    <a:lstStyle/>
                    <a:p>
                      <a:pPr algn="l" rtl="0" fontAlgn="b"/>
                      <a:endParaRPr lang="es-PA" sz="2400" b="1" i="0" u="none" strike="noStrike" dirty="0">
                        <a:solidFill>
                          <a:schemeClr val="bg1"/>
                        </a:solidFill>
                        <a:effectLst/>
                        <a:latin typeface="Arial" panose="020B0604020202020204" pitchFamily="34" charset="0"/>
                      </a:endParaRPr>
                    </a:p>
                  </a:txBody>
                  <a:tcPr marL="9525" marR="9525" marT="9525" marB="0"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xmlns="" val="10000"/>
                  </a:ext>
                </a:extLst>
              </a:tr>
              <a:tr h="904912">
                <a:tc>
                  <a:txBody>
                    <a:bodyPr/>
                    <a:lstStyle/>
                    <a:p>
                      <a:pPr algn="l" rtl="0" fontAlgn="b"/>
                      <a:r>
                        <a:rPr lang="es-PA" sz="2400" b="1" u="none" strike="noStrike" dirty="0">
                          <a:effectLst/>
                        </a:rPr>
                        <a:t>Total de adultos &gt;  40 años  censados (preliminar)</a:t>
                      </a:r>
                      <a:endParaRPr lang="es-PA" sz="2400" b="1" i="0" u="none" strike="noStrike" dirty="0">
                        <a:solidFill>
                          <a:schemeClr val="tx2">
                            <a:lumMod val="50000"/>
                          </a:schemeClr>
                        </a:solidFill>
                        <a:effectLst/>
                        <a:latin typeface="+mn-lt"/>
                      </a:endParaRPr>
                    </a:p>
                  </a:txBody>
                  <a:tcPr marL="9526" marR="9526" marT="9525" marB="0" anchor="ctr"/>
                </a:tc>
                <a:tc gridSpan="2">
                  <a:txBody>
                    <a:bodyPr/>
                    <a:lstStyle/>
                    <a:p>
                      <a:pPr algn="ctr" rtl="0" fontAlgn="t"/>
                      <a:r>
                        <a:rPr lang="es-PA" sz="2400" b="1" u="none" strike="noStrike" dirty="0">
                          <a:effectLst/>
                        </a:rPr>
                        <a:t>598.546</a:t>
                      </a:r>
                      <a:endParaRPr lang="es-PA" sz="2400" b="1" i="0" u="none" strike="noStrike" dirty="0">
                        <a:solidFill>
                          <a:schemeClr val="tx2">
                            <a:lumMod val="50000"/>
                          </a:schemeClr>
                        </a:solidFill>
                        <a:effectLst/>
                        <a:latin typeface="+mn-lt"/>
                      </a:endParaRPr>
                    </a:p>
                  </a:txBody>
                  <a:tcPr marL="9526" marR="9526" marT="9525" marB="0" anchor="ctr"/>
                </a:tc>
                <a:tc hMerge="1">
                  <a:txBody>
                    <a:bodyPr/>
                    <a:lstStyle/>
                    <a:p>
                      <a:pPr algn="ctr" rtl="0" fontAlgn="t"/>
                      <a:endParaRPr lang="es-PA" sz="2400" b="1" i="0" u="none" strike="noStrike" dirty="0">
                        <a:solidFill>
                          <a:schemeClr val="bg1"/>
                        </a:solidFill>
                        <a:effectLst/>
                        <a:latin typeface="+mn-lt"/>
                      </a:endParaRPr>
                    </a:p>
                  </a:txBody>
                  <a:tcPr marL="9525" marR="9525" marT="9525" marB="0">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xmlns="" val="10001"/>
                  </a:ext>
                </a:extLst>
              </a:tr>
              <a:tr h="463183">
                <a:tc>
                  <a:txBody>
                    <a:bodyPr/>
                    <a:lstStyle/>
                    <a:p>
                      <a:pPr algn="l" rtl="0" fontAlgn="t"/>
                      <a:r>
                        <a:rPr lang="es-PA" sz="2400" b="1" u="none" strike="noStrike" dirty="0">
                          <a:effectLst/>
                        </a:rPr>
                        <a:t>  Hipertensión Arterial </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algn="ctr" rtl="0" fontAlgn="t"/>
                      <a:r>
                        <a:rPr lang="es-PA" sz="2400" b="1" u="none" strike="noStrike" dirty="0">
                          <a:effectLst/>
                        </a:rPr>
                        <a:t>35,9%</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algn="ctr" rtl="0" fontAlgn="t"/>
                      <a:r>
                        <a:rPr lang="es-PA" sz="2400" b="1" u="none" strike="noStrike" dirty="0">
                          <a:effectLst/>
                        </a:rPr>
                        <a:t>214.878</a:t>
                      </a:r>
                      <a:endParaRPr lang="es-PA" sz="2400" b="1" i="0" u="none" strike="noStrike" dirty="0">
                        <a:solidFill>
                          <a:schemeClr val="tx2">
                            <a:lumMod val="50000"/>
                          </a:schemeClr>
                        </a:solidFill>
                        <a:effectLst/>
                        <a:latin typeface="+mn-lt"/>
                      </a:endParaRPr>
                    </a:p>
                  </a:txBody>
                  <a:tcPr marL="9526" marR="9526" marT="9525" marB="0" anchor="ctr"/>
                </a:tc>
                <a:extLst>
                  <a:ext uri="{0D108BD9-81ED-4DB2-BD59-A6C34878D82A}">
                    <a16:rowId xmlns:a16="http://schemas.microsoft.com/office/drawing/2014/main" xmlns="" val="10002"/>
                  </a:ext>
                </a:extLst>
              </a:tr>
              <a:tr h="463183">
                <a:tc>
                  <a:txBody>
                    <a:bodyPr/>
                    <a:lstStyle/>
                    <a:p>
                      <a:pPr algn="l" rtl="0" fontAlgn="t"/>
                      <a:r>
                        <a:rPr lang="es-PA" sz="2400" b="1" u="none" strike="noStrike" dirty="0">
                          <a:effectLst/>
                        </a:rPr>
                        <a:t>  Diabetes Mellitus </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marL="0" algn="ctr" defTabSz="914400" rtl="0" eaLnBrk="1" fontAlgn="t" latinLnBrk="0" hangingPunct="1"/>
                      <a:r>
                        <a:rPr lang="es-CO" sz="2400" b="1" u="none" strike="noStrike" kern="1200" dirty="0">
                          <a:solidFill>
                            <a:schemeClr val="dk1"/>
                          </a:solidFill>
                          <a:effectLst/>
                          <a:latin typeface="+mn-lt"/>
                          <a:ea typeface="+mn-ea"/>
                          <a:cs typeface="+mn-cs"/>
                        </a:rPr>
                        <a:t>14,2%</a:t>
                      </a:r>
                    </a:p>
                  </a:txBody>
                  <a:tcPr marL="9525" marR="9525" marT="9525" marB="0" anchor="b"/>
                </a:tc>
                <a:tc>
                  <a:txBody>
                    <a:bodyPr/>
                    <a:lstStyle/>
                    <a:p>
                      <a:pPr algn="ctr" rtl="0" fontAlgn="t"/>
                      <a:r>
                        <a:rPr lang="es-PA" sz="2400" b="1" u="none" strike="noStrike" dirty="0">
                          <a:effectLst/>
                        </a:rPr>
                        <a:t>84.994</a:t>
                      </a:r>
                      <a:endParaRPr lang="es-PA" sz="2400" b="1" i="0" u="none" strike="noStrike" dirty="0">
                        <a:solidFill>
                          <a:schemeClr val="tx2">
                            <a:lumMod val="50000"/>
                          </a:schemeClr>
                        </a:solidFill>
                        <a:effectLst/>
                        <a:latin typeface="+mn-lt"/>
                      </a:endParaRPr>
                    </a:p>
                  </a:txBody>
                  <a:tcPr marL="9526" marR="9526" marT="9525" marB="0" anchor="ctr"/>
                </a:tc>
                <a:extLst>
                  <a:ext uri="{0D108BD9-81ED-4DB2-BD59-A6C34878D82A}">
                    <a16:rowId xmlns:a16="http://schemas.microsoft.com/office/drawing/2014/main" xmlns="" val="10003"/>
                  </a:ext>
                </a:extLst>
              </a:tr>
              <a:tr h="463183">
                <a:tc>
                  <a:txBody>
                    <a:bodyPr/>
                    <a:lstStyle/>
                    <a:p>
                      <a:pPr algn="l" rtl="0" fontAlgn="t"/>
                      <a:r>
                        <a:rPr lang="es-PA" sz="2400" b="1" u="none" strike="noStrike" dirty="0">
                          <a:effectLst/>
                        </a:rPr>
                        <a:t>  Dislipidemia</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marL="0" algn="ctr" defTabSz="914400" rtl="0" eaLnBrk="1" fontAlgn="t" latinLnBrk="0" hangingPunct="1"/>
                      <a:r>
                        <a:rPr lang="es-CO" sz="2400" b="1" u="none" strike="noStrike" kern="1200" dirty="0">
                          <a:solidFill>
                            <a:schemeClr val="dk1"/>
                          </a:solidFill>
                          <a:effectLst/>
                          <a:latin typeface="+mn-lt"/>
                          <a:ea typeface="+mn-ea"/>
                          <a:cs typeface="+mn-cs"/>
                        </a:rPr>
                        <a:t>38,5%</a:t>
                      </a:r>
                    </a:p>
                  </a:txBody>
                  <a:tcPr marL="9525" marR="9525" marT="9525" marB="0" anchor="b"/>
                </a:tc>
                <a:tc>
                  <a:txBody>
                    <a:bodyPr/>
                    <a:lstStyle/>
                    <a:p>
                      <a:pPr algn="ctr" rtl="0" fontAlgn="t"/>
                      <a:r>
                        <a:rPr lang="es-PA" sz="2400" b="1" u="none" strike="noStrike" dirty="0">
                          <a:effectLst/>
                        </a:rPr>
                        <a:t>230.440</a:t>
                      </a:r>
                      <a:endParaRPr lang="es-PA" sz="2400" b="1" i="0" u="none" strike="noStrike" dirty="0">
                        <a:solidFill>
                          <a:schemeClr val="tx2">
                            <a:lumMod val="50000"/>
                          </a:schemeClr>
                        </a:solidFill>
                        <a:effectLst/>
                        <a:latin typeface="+mn-lt"/>
                      </a:endParaRPr>
                    </a:p>
                  </a:txBody>
                  <a:tcPr marL="9526" marR="9526" marT="9525" marB="0" anchor="ctr"/>
                </a:tc>
                <a:extLst>
                  <a:ext uri="{0D108BD9-81ED-4DB2-BD59-A6C34878D82A}">
                    <a16:rowId xmlns:a16="http://schemas.microsoft.com/office/drawing/2014/main" xmlns="" val="10004"/>
                  </a:ext>
                </a:extLst>
              </a:tr>
              <a:tr h="463183">
                <a:tc>
                  <a:txBody>
                    <a:bodyPr/>
                    <a:lstStyle/>
                    <a:p>
                      <a:pPr algn="l" rtl="0" fontAlgn="t"/>
                      <a:r>
                        <a:rPr lang="es-PA" sz="2400" b="1" u="none" strike="noStrike" dirty="0">
                          <a:effectLst/>
                        </a:rPr>
                        <a:t>  Obesidad / Sobrepeso </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marL="0" algn="ctr" defTabSz="914400" rtl="0" eaLnBrk="1" fontAlgn="t" latinLnBrk="0" hangingPunct="1"/>
                      <a:r>
                        <a:rPr lang="es-CO" sz="2400" b="1" u="none" strike="noStrike" kern="1200" dirty="0">
                          <a:solidFill>
                            <a:schemeClr val="dk1"/>
                          </a:solidFill>
                          <a:effectLst/>
                          <a:latin typeface="+mn-lt"/>
                          <a:ea typeface="+mn-ea"/>
                          <a:cs typeface="+mn-cs"/>
                        </a:rPr>
                        <a:t>43,9%</a:t>
                      </a:r>
                    </a:p>
                  </a:txBody>
                  <a:tcPr marL="9525" marR="9525" marT="9525" marB="0" anchor="b"/>
                </a:tc>
                <a:tc>
                  <a:txBody>
                    <a:bodyPr/>
                    <a:lstStyle/>
                    <a:p>
                      <a:pPr algn="ctr" rtl="0" fontAlgn="t"/>
                      <a:r>
                        <a:rPr lang="es-PA" sz="2400" b="1" u="none" strike="noStrike" dirty="0">
                          <a:effectLst/>
                        </a:rPr>
                        <a:t>262.762</a:t>
                      </a:r>
                      <a:endParaRPr lang="es-PA" sz="2400" b="1" i="0" u="none" strike="noStrike" dirty="0">
                        <a:solidFill>
                          <a:schemeClr val="tx2">
                            <a:lumMod val="50000"/>
                          </a:schemeClr>
                        </a:solidFill>
                        <a:effectLst/>
                        <a:latin typeface="+mn-lt"/>
                      </a:endParaRPr>
                    </a:p>
                  </a:txBody>
                  <a:tcPr marL="9526" marR="9526" marT="9525" marB="0" anchor="ctr"/>
                </a:tc>
                <a:extLst>
                  <a:ext uri="{0D108BD9-81ED-4DB2-BD59-A6C34878D82A}">
                    <a16:rowId xmlns:a16="http://schemas.microsoft.com/office/drawing/2014/main" xmlns="" val="10005"/>
                  </a:ext>
                </a:extLst>
              </a:tr>
              <a:tr h="451429">
                <a:tc>
                  <a:txBody>
                    <a:bodyPr/>
                    <a:lstStyle/>
                    <a:p>
                      <a:pPr algn="l" rtl="0" fontAlgn="t"/>
                      <a:r>
                        <a:rPr lang="es-PA" sz="2400" b="1" u="none" strike="noStrike" dirty="0">
                          <a:effectLst/>
                        </a:rPr>
                        <a:t>  Enfermedad Renal </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marL="0" algn="ctr" defTabSz="914400" rtl="0" eaLnBrk="1" fontAlgn="t" latinLnBrk="0" hangingPunct="1"/>
                      <a:r>
                        <a:rPr lang="es-CO" sz="2400" b="1" u="none" strike="noStrike" kern="1200" dirty="0">
                          <a:solidFill>
                            <a:schemeClr val="dk1"/>
                          </a:solidFill>
                          <a:effectLst/>
                          <a:latin typeface="+mn-lt"/>
                          <a:ea typeface="+mn-ea"/>
                          <a:cs typeface="+mn-cs"/>
                        </a:rPr>
                        <a:t>4,1%</a:t>
                      </a:r>
                    </a:p>
                  </a:txBody>
                  <a:tcPr marL="9525" marR="9525" marT="9525" marB="0" anchor="b"/>
                </a:tc>
                <a:tc>
                  <a:txBody>
                    <a:bodyPr/>
                    <a:lstStyle/>
                    <a:p>
                      <a:pPr algn="ctr" rtl="0" fontAlgn="t"/>
                      <a:r>
                        <a:rPr lang="es-PA" sz="2400" b="1" u="none" strike="noStrike" kern="1200" dirty="0">
                          <a:effectLst/>
                        </a:rPr>
                        <a:t>24.540</a:t>
                      </a:r>
                      <a:endParaRPr lang="es-PA" sz="2400" b="1" i="0" u="none" strike="noStrike" kern="1200" dirty="0">
                        <a:solidFill>
                          <a:schemeClr val="tx2">
                            <a:lumMod val="50000"/>
                          </a:schemeClr>
                        </a:solidFill>
                        <a:effectLst/>
                        <a:latin typeface="+mn-lt"/>
                        <a:ea typeface="+mn-ea"/>
                        <a:cs typeface="+mn-cs"/>
                      </a:endParaRPr>
                    </a:p>
                  </a:txBody>
                  <a:tcPr marL="9526" marR="9526" marT="9525" marB="0" anchor="ctr"/>
                </a:tc>
                <a:extLst>
                  <a:ext uri="{0D108BD9-81ED-4DB2-BD59-A6C34878D82A}">
                    <a16:rowId xmlns:a16="http://schemas.microsoft.com/office/drawing/2014/main" xmlns="" val="10006"/>
                  </a:ext>
                </a:extLst>
              </a:tr>
              <a:tr h="463183">
                <a:tc>
                  <a:txBody>
                    <a:bodyPr/>
                    <a:lstStyle/>
                    <a:p>
                      <a:pPr algn="l" rtl="0" fontAlgn="t"/>
                      <a:r>
                        <a:rPr lang="es-PA" sz="2400" b="1" u="none" strike="noStrike" dirty="0">
                          <a:effectLst/>
                        </a:rPr>
                        <a:t>  Enfermedad Renal (Coclé)</a:t>
                      </a:r>
                      <a:endParaRPr lang="es-PA" sz="2400" b="1" i="0" u="none" strike="noStrike" dirty="0">
                        <a:solidFill>
                          <a:schemeClr val="tx2">
                            <a:lumMod val="50000"/>
                          </a:schemeClr>
                        </a:solidFill>
                        <a:effectLst/>
                        <a:latin typeface="+mn-lt"/>
                      </a:endParaRPr>
                    </a:p>
                  </a:txBody>
                  <a:tcPr marL="9526" marR="9526" marT="9525" marB="0" anchor="ctr"/>
                </a:tc>
                <a:tc>
                  <a:txBody>
                    <a:bodyPr/>
                    <a:lstStyle/>
                    <a:p>
                      <a:pPr marL="0" algn="ctr" defTabSz="914400" rtl="0" eaLnBrk="1" fontAlgn="t" latinLnBrk="0" hangingPunct="1"/>
                      <a:r>
                        <a:rPr lang="es-CO" sz="2400" b="1" u="none" strike="noStrike" kern="1200" dirty="0">
                          <a:solidFill>
                            <a:schemeClr val="dk1"/>
                          </a:solidFill>
                          <a:effectLst/>
                          <a:latin typeface="+mn-lt"/>
                          <a:ea typeface="+mn-ea"/>
                          <a:cs typeface="+mn-cs"/>
                        </a:rPr>
                        <a:t>25,4%</a:t>
                      </a:r>
                    </a:p>
                  </a:txBody>
                  <a:tcPr marL="9525" marR="9525" marT="9525" marB="0" anchor="b"/>
                </a:tc>
                <a:tc>
                  <a:txBody>
                    <a:bodyPr/>
                    <a:lstStyle/>
                    <a:p>
                      <a:pPr marL="0" algn="ctr" defTabSz="914400" rtl="0" eaLnBrk="1" fontAlgn="t" latinLnBrk="0" hangingPunct="1"/>
                      <a:r>
                        <a:rPr lang="es-PA" sz="2400" b="1" u="none" strike="noStrike" kern="1200">
                          <a:effectLst/>
                        </a:rPr>
                        <a:t>152.031</a:t>
                      </a:r>
                      <a:endParaRPr lang="es-PA" sz="2400" b="1" i="0" u="none" strike="noStrike" kern="1200" dirty="0">
                        <a:solidFill>
                          <a:schemeClr val="tx2">
                            <a:lumMod val="50000"/>
                          </a:schemeClr>
                        </a:solidFill>
                        <a:effectLst/>
                        <a:latin typeface="+mn-lt"/>
                        <a:ea typeface="+mn-ea"/>
                        <a:cs typeface="+mn-cs"/>
                      </a:endParaRPr>
                    </a:p>
                  </a:txBody>
                  <a:tcPr marL="9526" marR="9526" marT="9525" marB="0" anchor="ctr"/>
                </a:tc>
                <a:extLst>
                  <a:ext uri="{0D108BD9-81ED-4DB2-BD59-A6C34878D82A}">
                    <a16:rowId xmlns:a16="http://schemas.microsoft.com/office/drawing/2014/main" xmlns="" val="10007"/>
                  </a:ext>
                </a:extLst>
              </a:tr>
            </a:tbl>
          </a:graphicData>
        </a:graphic>
      </p:graphicFrame>
      <p:graphicFrame>
        <p:nvGraphicFramePr>
          <p:cNvPr id="2" name="Tabla 1">
            <a:extLst>
              <a:ext uri="{FF2B5EF4-FFF2-40B4-BE49-F238E27FC236}">
                <a16:creationId xmlns:a16="http://schemas.microsoft.com/office/drawing/2014/main" xmlns="" id="{BA2C3D08-1DD5-41DC-8D47-EE63219C303A}"/>
              </a:ext>
            </a:extLst>
          </p:cNvPr>
          <p:cNvGraphicFramePr>
            <a:graphicFrameLocks noGrp="1"/>
          </p:cNvGraphicFramePr>
          <p:nvPr>
            <p:extLst>
              <p:ext uri="{D42A27DB-BD31-4B8C-83A1-F6EECF244321}">
                <p14:modId xmlns:p14="http://schemas.microsoft.com/office/powerpoint/2010/main" val="989765125"/>
              </p:ext>
            </p:extLst>
          </p:nvPr>
        </p:nvGraphicFramePr>
        <p:xfrm>
          <a:off x="395287" y="3362400"/>
          <a:ext cx="8353425" cy="463183"/>
        </p:xfrm>
        <a:graphic>
          <a:graphicData uri="http://schemas.openxmlformats.org/drawingml/2006/table">
            <a:tbl>
              <a:tblPr>
                <a:tableStyleId>{35758FB7-9AC5-4552-8A53-C91805E547FA}</a:tableStyleId>
              </a:tblPr>
              <a:tblGrid>
                <a:gridCol w="5040860">
                  <a:extLst>
                    <a:ext uri="{9D8B030D-6E8A-4147-A177-3AD203B41FA5}">
                      <a16:colId xmlns:a16="http://schemas.microsoft.com/office/drawing/2014/main" xmlns="" val="1938226878"/>
                    </a:ext>
                  </a:extLst>
                </a:gridCol>
                <a:gridCol w="1728295">
                  <a:extLst>
                    <a:ext uri="{9D8B030D-6E8A-4147-A177-3AD203B41FA5}">
                      <a16:colId xmlns:a16="http://schemas.microsoft.com/office/drawing/2014/main" xmlns="" val="2626345516"/>
                    </a:ext>
                  </a:extLst>
                </a:gridCol>
                <a:gridCol w="1584270">
                  <a:extLst>
                    <a:ext uri="{9D8B030D-6E8A-4147-A177-3AD203B41FA5}">
                      <a16:colId xmlns:a16="http://schemas.microsoft.com/office/drawing/2014/main" xmlns="" val="3930423426"/>
                    </a:ext>
                  </a:extLst>
                </a:gridCol>
              </a:tblGrid>
              <a:tr h="463183">
                <a:tc>
                  <a:txBody>
                    <a:bodyPr/>
                    <a:lstStyle/>
                    <a:p>
                      <a:pPr algn="l" rtl="0" fontAlgn="t"/>
                      <a:r>
                        <a:rPr lang="es-PA" sz="2400" b="1" u="none" strike="noStrike" dirty="0">
                          <a:effectLst/>
                        </a:rPr>
                        <a:t>  Hipertensión Arterial </a:t>
                      </a:r>
                      <a:endParaRPr lang="es-PA" sz="2400" b="1" i="0" u="none" strike="noStrike" dirty="0">
                        <a:solidFill>
                          <a:schemeClr val="tx2">
                            <a:lumMod val="50000"/>
                          </a:schemeClr>
                        </a:solidFill>
                        <a:effectLst/>
                        <a:latin typeface="+mn-lt"/>
                      </a:endParaRPr>
                    </a:p>
                  </a:txBody>
                  <a:tcPr marL="9526" marR="9526" marT="9525" marB="0" anchor="ctr">
                    <a:solidFill>
                      <a:srgbClr val="FFFF00"/>
                    </a:solidFill>
                  </a:tcPr>
                </a:tc>
                <a:tc>
                  <a:txBody>
                    <a:bodyPr/>
                    <a:lstStyle/>
                    <a:p>
                      <a:pPr algn="ctr" rtl="0" fontAlgn="t"/>
                      <a:r>
                        <a:rPr lang="es-PA" sz="2400" b="1" u="none" strike="noStrike" dirty="0">
                          <a:effectLst/>
                        </a:rPr>
                        <a:t>35,9%</a:t>
                      </a:r>
                      <a:endParaRPr lang="es-PA" sz="2400" b="1" i="0" u="none" strike="noStrike" dirty="0">
                        <a:solidFill>
                          <a:schemeClr val="tx2">
                            <a:lumMod val="50000"/>
                          </a:schemeClr>
                        </a:solidFill>
                        <a:effectLst/>
                        <a:latin typeface="+mn-lt"/>
                      </a:endParaRPr>
                    </a:p>
                  </a:txBody>
                  <a:tcPr marL="9526" marR="9526" marT="9525" marB="0" anchor="ctr">
                    <a:solidFill>
                      <a:srgbClr val="FFFF00"/>
                    </a:solidFill>
                  </a:tcPr>
                </a:tc>
                <a:tc>
                  <a:txBody>
                    <a:bodyPr/>
                    <a:lstStyle/>
                    <a:p>
                      <a:pPr algn="ctr" rtl="0" fontAlgn="t"/>
                      <a:r>
                        <a:rPr lang="es-PA" sz="2400" b="1" u="none" strike="noStrike" dirty="0">
                          <a:effectLst/>
                        </a:rPr>
                        <a:t>214.878</a:t>
                      </a:r>
                      <a:endParaRPr lang="es-PA" sz="2400" b="1" i="0" u="none" strike="noStrike" dirty="0">
                        <a:solidFill>
                          <a:schemeClr val="tx2">
                            <a:lumMod val="50000"/>
                          </a:schemeClr>
                        </a:solidFill>
                        <a:effectLst/>
                        <a:latin typeface="+mn-lt"/>
                      </a:endParaRPr>
                    </a:p>
                  </a:txBody>
                  <a:tcPr marL="9526" marR="9526" marT="9525" marB="0" anchor="ctr">
                    <a:solidFill>
                      <a:srgbClr val="FFFF00"/>
                    </a:solidFill>
                  </a:tcPr>
                </a:tc>
                <a:extLst>
                  <a:ext uri="{0D108BD9-81ED-4DB2-BD59-A6C34878D82A}">
                    <a16:rowId xmlns:a16="http://schemas.microsoft.com/office/drawing/2014/main" xmlns="" val="2637042253"/>
                  </a:ext>
                </a:extLst>
              </a:tr>
            </a:tbl>
          </a:graphicData>
        </a:graphic>
      </p:graphicFrame>
      <p:sp>
        <p:nvSpPr>
          <p:cNvPr id="9" name="Título 1">
            <a:extLst>
              <a:ext uri="{FF2B5EF4-FFF2-40B4-BE49-F238E27FC236}">
                <a16:creationId xmlns:a16="http://schemas.microsoft.com/office/drawing/2014/main" xmlns="" id="{BA8EAC1B-0C09-4859-84FE-125230C030A5}"/>
              </a:ext>
            </a:extLst>
          </p:cNvPr>
          <p:cNvSpPr txBox="1">
            <a:spLocks/>
          </p:cNvSpPr>
          <p:nvPr/>
        </p:nvSpPr>
        <p:spPr>
          <a:xfrm>
            <a:off x="0" y="627063"/>
            <a:ext cx="9144000" cy="857250"/>
          </a:xfrm>
          <a:prstGeom prst="rect">
            <a:avLst/>
          </a:prstGeom>
          <a:solidFill>
            <a:schemeClr val="accent1">
              <a:lumMod val="75000"/>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nchorCtr="0">
            <a:spAutoFit/>
          </a:bodyPr>
          <a:lstStyle>
            <a:defPPr>
              <a:defRPr lang="en-US"/>
            </a:defPPr>
            <a:lvl1pPr algn="ctr" defTabSz="914400">
              <a:spcBef>
                <a:spcPct val="0"/>
              </a:spcBef>
              <a:buNone/>
              <a:defRPr sz="2400" b="1">
                <a:solidFill>
                  <a:srgbClr val="F79646">
                    <a:lumMod val="20000"/>
                    <a:lumOff val="80000"/>
                  </a:srgbClr>
                </a:solidFill>
                <a:latin typeface="Calibri"/>
                <a:ea typeface="+mj-ea"/>
                <a:cs typeface="+mj-cs"/>
              </a:defRPr>
            </a:lvl1pPr>
            <a:lvl2pPr algn="l" rtl="0" eaLnBrk="0" fontAlgn="base" hangingPunct="0">
              <a:lnSpc>
                <a:spcPct val="85000"/>
              </a:lnSpc>
              <a:spcBef>
                <a:spcPct val="0"/>
              </a:spcBef>
              <a:spcAft>
                <a:spcPct val="0"/>
              </a:spcAft>
              <a:defRPr sz="4200">
                <a:solidFill>
                  <a:schemeClr val="tx2"/>
                </a:solidFill>
                <a:latin typeface="Arial" charset="0"/>
              </a:defRPr>
            </a:lvl2pPr>
            <a:lvl3pPr algn="l" rtl="0" eaLnBrk="0" fontAlgn="base" hangingPunct="0">
              <a:lnSpc>
                <a:spcPct val="85000"/>
              </a:lnSpc>
              <a:spcBef>
                <a:spcPct val="0"/>
              </a:spcBef>
              <a:spcAft>
                <a:spcPct val="0"/>
              </a:spcAft>
              <a:defRPr sz="4200">
                <a:solidFill>
                  <a:schemeClr val="tx2"/>
                </a:solidFill>
                <a:latin typeface="Arial" charset="0"/>
              </a:defRPr>
            </a:lvl3pPr>
            <a:lvl4pPr algn="l" rtl="0" eaLnBrk="0" fontAlgn="base" hangingPunct="0">
              <a:lnSpc>
                <a:spcPct val="85000"/>
              </a:lnSpc>
              <a:spcBef>
                <a:spcPct val="0"/>
              </a:spcBef>
              <a:spcAft>
                <a:spcPct val="0"/>
              </a:spcAft>
              <a:defRPr sz="4200">
                <a:solidFill>
                  <a:schemeClr val="tx2"/>
                </a:solidFill>
                <a:latin typeface="Arial" charset="0"/>
              </a:defRPr>
            </a:lvl4pPr>
            <a:lvl5pPr algn="l" rtl="0" eaLnBrk="0" fontAlgn="base" hangingPunct="0">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A" sz="2400" b="1" i="0" u="none" strike="noStrike" kern="1200" cap="none" spc="0" normalizeH="0" baseline="0" noProof="0" dirty="0">
                <a:ln>
                  <a:noFill/>
                </a:ln>
                <a:solidFill>
                  <a:srgbClr val="F79646">
                    <a:lumMod val="20000"/>
                    <a:lumOff val="80000"/>
                  </a:srgbClr>
                </a:solidFill>
                <a:effectLst/>
                <a:uLnTx/>
                <a:uFillTx/>
                <a:latin typeface="Calibri"/>
                <a:ea typeface="+mj-ea"/>
                <a:cs typeface="+mj-cs"/>
              </a:rPr>
              <a:t>CENSO NACIONAL DE SALUD PREVENTIVA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A" sz="2400" b="1" i="0" u="none" strike="noStrike" kern="1200" cap="none" spc="0" normalizeH="0" baseline="0" noProof="0" dirty="0">
                <a:ln>
                  <a:noFill/>
                </a:ln>
                <a:solidFill>
                  <a:srgbClr val="F79646">
                    <a:lumMod val="20000"/>
                    <a:lumOff val="80000"/>
                  </a:srgbClr>
                </a:solidFill>
                <a:effectLst/>
                <a:uLnTx/>
                <a:uFillTx/>
                <a:latin typeface="Calibri"/>
                <a:ea typeface="+mj-ea"/>
                <a:cs typeface="+mj-cs"/>
              </a:rPr>
              <a:t>FEBRERO 2015 – OCTUBRE 2018</a:t>
            </a:r>
          </a:p>
        </p:txBody>
      </p:sp>
      <p:sp>
        <p:nvSpPr>
          <p:cNvPr id="3" name="CuadroTexto 2">
            <a:extLst>
              <a:ext uri="{FF2B5EF4-FFF2-40B4-BE49-F238E27FC236}">
                <a16:creationId xmlns:a16="http://schemas.microsoft.com/office/drawing/2014/main" xmlns="" id="{E719872B-478A-4D81-BDD2-7A5027A3C477}"/>
              </a:ext>
            </a:extLst>
          </p:cNvPr>
          <p:cNvSpPr txBox="1"/>
          <p:nvPr/>
        </p:nvSpPr>
        <p:spPr>
          <a:xfrm>
            <a:off x="2777471" y="6550223"/>
            <a:ext cx="3589059"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dirty="0">
                <a:ln>
                  <a:noFill/>
                </a:ln>
                <a:solidFill>
                  <a:prstClr val="white">
                    <a:lumMod val="50000"/>
                  </a:prstClr>
                </a:solidFill>
                <a:effectLst/>
                <a:uLnTx/>
                <a:uFillTx/>
                <a:latin typeface="Calibri"/>
                <a:ea typeface="+mn-ea"/>
                <a:cs typeface="+mn-cs"/>
              </a:rPr>
              <a:t>Fuente: ENT Ministerio de Salud Panamá,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txBox="1">
            <a:spLocks noGrp="1"/>
          </p:cNvSpPr>
          <p:nvPr>
            <p:ph type="title"/>
          </p:nvPr>
        </p:nvSpPr>
        <p:spPr>
          <a:xfrm>
            <a:off x="0" y="188640"/>
            <a:ext cx="9144000" cy="954107"/>
          </a:xfrm>
          <a:solidFill>
            <a:srgbClr val="002060"/>
          </a:solidFill>
          <a:extLst/>
        </p:spPr>
        <p:txBody>
          <a:bodyPr vert="horz" wrap="square" lIns="91440" tIns="45720" rIns="91440" bIns="45720" rtlCol="0" anchor="ctr" anchorCtr="0">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PA" sz="2800" b="1" dirty="0">
                <a:solidFill>
                  <a:srgbClr val="F79646">
                    <a:lumMod val="20000"/>
                    <a:lumOff val="80000"/>
                  </a:srgbClr>
                </a:solidFill>
                <a:latin typeface="Calibri"/>
              </a:rPr>
              <a:t>Evolución del Exceso de Peso (Sobrepeso y Obesidad)  Panamá, 2008 y 2017</a:t>
            </a:r>
          </a:p>
        </p:txBody>
      </p:sp>
      <p:sp>
        <p:nvSpPr>
          <p:cNvPr id="4" name="Rectángulo 3">
            <a:extLst>
              <a:ext uri="{FF2B5EF4-FFF2-40B4-BE49-F238E27FC236}">
                <a16:creationId xmlns:a16="http://schemas.microsoft.com/office/drawing/2014/main" xmlns="" id="{86C5C0AD-6FB1-4912-8F49-2B2D27F2961E}"/>
              </a:ext>
            </a:extLst>
          </p:cNvPr>
          <p:cNvSpPr/>
          <p:nvPr/>
        </p:nvSpPr>
        <p:spPr>
          <a:xfrm>
            <a:off x="1054748" y="6146321"/>
            <a:ext cx="4356484" cy="584775"/>
          </a:xfrm>
          <a:prstGeom prst="rect">
            <a:avLst/>
          </a:prstGeom>
        </p:spPr>
        <p:txBody>
          <a:bodyPr wrap="square">
            <a:spAutoFit/>
          </a:bodyPr>
          <a:lstStyle/>
          <a:p>
            <a:pPr>
              <a:tabLst>
                <a:tab pos="266700" algn="l"/>
              </a:tabLst>
            </a:pPr>
            <a:r>
              <a:rPr lang="es-ES" sz="1600" dirty="0"/>
              <a:t>*	Encuesta de Niveles de Vida</a:t>
            </a:r>
          </a:p>
          <a:p>
            <a:pPr>
              <a:tabLst>
                <a:tab pos="266700" algn="l"/>
              </a:tabLst>
            </a:pPr>
            <a:r>
              <a:rPr lang="es-ES" sz="1600" dirty="0"/>
              <a:t>**	Monitoreo Nutricional, Ministerio de Salud</a:t>
            </a:r>
          </a:p>
        </p:txBody>
      </p:sp>
      <p:pic>
        <p:nvPicPr>
          <p:cNvPr id="5" name="Imagen 4">
            <a:extLst>
              <a:ext uri="{FF2B5EF4-FFF2-40B4-BE49-F238E27FC236}">
                <a16:creationId xmlns:a16="http://schemas.microsoft.com/office/drawing/2014/main" xmlns="" id="{4C1CDDBD-9B1A-4DC2-AC28-28855BA4BC8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630"/>
          <a:stretch/>
        </p:blipFill>
        <p:spPr>
          <a:xfrm>
            <a:off x="6372000" y="2074050"/>
            <a:ext cx="2772000" cy="3299485"/>
          </a:xfrm>
          <a:prstGeom prst="rect">
            <a:avLst/>
          </a:prstGeom>
        </p:spPr>
      </p:pic>
      <p:pic>
        <p:nvPicPr>
          <p:cNvPr id="6" name="Imagen 5">
            <a:extLst>
              <a:ext uri="{FF2B5EF4-FFF2-40B4-BE49-F238E27FC236}">
                <a16:creationId xmlns:a16="http://schemas.microsoft.com/office/drawing/2014/main" xmlns="" id="{C1F4CD5B-9161-4C48-B320-CDA2D0139FCF}"/>
              </a:ext>
            </a:extLst>
          </p:cNvPr>
          <p:cNvPicPr>
            <a:picLocks noChangeAspect="1"/>
          </p:cNvPicPr>
          <p:nvPr/>
        </p:nvPicPr>
        <p:blipFill>
          <a:blip r:embed="rId3"/>
          <a:stretch>
            <a:fillRect/>
          </a:stretch>
        </p:blipFill>
        <p:spPr>
          <a:xfrm>
            <a:off x="101977" y="1267780"/>
            <a:ext cx="6262026" cy="4753508"/>
          </a:xfrm>
          <a:prstGeom prst="rect">
            <a:avLst/>
          </a:prstGeom>
        </p:spPr>
      </p:pic>
    </p:spTree>
    <p:extLst>
      <p:ext uri="{BB962C8B-B14F-4D97-AF65-F5344CB8AC3E}">
        <p14:creationId xmlns:p14="http://schemas.microsoft.com/office/powerpoint/2010/main" val="281296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a:extLst>
              <a:ext uri="{FF2B5EF4-FFF2-40B4-BE49-F238E27FC236}">
                <a16:creationId xmlns:a16="http://schemas.microsoft.com/office/drawing/2014/main" xmlns="" id="{B542942A-786F-483A-AE57-69C346818466}"/>
              </a:ext>
            </a:extLst>
          </p:cNvPr>
          <p:cNvSpPr txBox="1">
            <a:spLocks noChangeArrowheads="1"/>
          </p:cNvSpPr>
          <p:nvPr/>
        </p:nvSpPr>
        <p:spPr>
          <a:xfrm>
            <a:off x="0" y="138698"/>
            <a:ext cx="9144000" cy="553998"/>
          </a:xfrm>
          <a:prstGeom prst="rect">
            <a:avLst/>
          </a:prstGeom>
          <a:solidFill>
            <a:schemeClr val="accent1">
              <a:lumMod val="50000"/>
            </a:schemeClr>
          </a:solidFill>
        </p:spPr>
        <p:txBody>
          <a:bodyPr vert="horz" wrap="square" lIns="91440" tIns="45720" rIns="91440" bIns="45720" rtlCol="0" anchor="ctr" anchorCtr="1">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O" sz="3000" b="1" i="0" u="none" strike="noStrike" kern="1200" cap="none" spc="0" normalizeH="0" baseline="0" noProof="0" dirty="0">
                <a:ln>
                  <a:noFill/>
                </a:ln>
                <a:solidFill>
                  <a:prstClr val="white"/>
                </a:solidFill>
                <a:effectLst/>
                <a:uLnTx/>
                <a:uFillTx/>
                <a:latin typeface="Calibri"/>
                <a:ea typeface="+mj-ea"/>
                <a:cs typeface="+mj-cs"/>
              </a:rPr>
              <a:t>Perfiles de País ENT 2018 – OMS</a:t>
            </a:r>
            <a:endParaRPr kumimoji="0" lang="es-ES_tradnl" sz="3000" b="1" i="0" u="none" strike="noStrike" kern="1200" cap="none" spc="0" normalizeH="0" baseline="0" noProof="0" dirty="0">
              <a:ln>
                <a:noFill/>
              </a:ln>
              <a:solidFill>
                <a:prstClr val="white"/>
              </a:solidFill>
              <a:effectLst/>
              <a:uLnTx/>
              <a:uFillTx/>
              <a:latin typeface="Calibri"/>
              <a:ea typeface="+mj-ea"/>
              <a:cs typeface="+mj-cs"/>
            </a:endParaRPr>
          </a:p>
        </p:txBody>
      </p:sp>
      <p:sp>
        <p:nvSpPr>
          <p:cNvPr id="6" name="Rectángulo 5">
            <a:extLst>
              <a:ext uri="{FF2B5EF4-FFF2-40B4-BE49-F238E27FC236}">
                <a16:creationId xmlns:a16="http://schemas.microsoft.com/office/drawing/2014/main" xmlns="" id="{5387A31E-12C5-4F45-8A19-187D6FE9E0E4}"/>
              </a:ext>
            </a:extLst>
          </p:cNvPr>
          <p:cNvSpPr/>
          <p:nvPr/>
        </p:nvSpPr>
        <p:spPr>
          <a:xfrm>
            <a:off x="1772816" y="6505599"/>
            <a:ext cx="5598368" cy="307777"/>
          </a:xfrm>
          <a:prstGeom prst="rect">
            <a:avLst/>
          </a:prstGeom>
        </p:spPr>
        <p:txBody>
          <a:bodyPr wrap="square">
            <a:spAutoFit/>
          </a:bodyPr>
          <a:lstStyle/>
          <a:p>
            <a:pPr lvl="0" algn="ctr">
              <a:defRPr/>
            </a:pPr>
            <a:r>
              <a:rPr lang="es-CO" sz="1400" dirty="0">
                <a:solidFill>
                  <a:prstClr val="black"/>
                </a:solidFill>
              </a:rPr>
              <a:t>http://www.who.int/nmh/publications/ncd-profiles-2018/en/</a:t>
            </a:r>
            <a:endParaRPr kumimoji="0" lang="es-CO"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 name="CuadroTexto 1">
            <a:extLst>
              <a:ext uri="{FF2B5EF4-FFF2-40B4-BE49-F238E27FC236}">
                <a16:creationId xmlns:a16="http://schemas.microsoft.com/office/drawing/2014/main" xmlns="" id="{3AB90944-4753-4917-98A5-963FAF1B875D}"/>
              </a:ext>
            </a:extLst>
          </p:cNvPr>
          <p:cNvSpPr txBox="1"/>
          <p:nvPr/>
        </p:nvSpPr>
        <p:spPr>
          <a:xfrm>
            <a:off x="4005178" y="3244334"/>
            <a:ext cx="11336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Arial" charset="0"/>
                <a:ea typeface="+mn-ea"/>
                <a:cs typeface="Arial" charset="0"/>
              </a:rPr>
              <a:t>Panamá </a:t>
            </a:r>
          </a:p>
        </p:txBody>
      </p:sp>
      <p:pic>
        <p:nvPicPr>
          <p:cNvPr id="5" name="Imagen 4">
            <a:extLst>
              <a:ext uri="{FF2B5EF4-FFF2-40B4-BE49-F238E27FC236}">
                <a16:creationId xmlns:a16="http://schemas.microsoft.com/office/drawing/2014/main" xmlns="" id="{22110DF8-4462-46D6-839B-B577BDF2D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935" y="916271"/>
            <a:ext cx="3563985" cy="504000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2" name="Rectángulo 11">
            <a:extLst>
              <a:ext uri="{FF2B5EF4-FFF2-40B4-BE49-F238E27FC236}">
                <a16:creationId xmlns:a16="http://schemas.microsoft.com/office/drawing/2014/main" xmlns="" id="{BAFAC931-88DB-437D-8F03-469000CB10B6}"/>
              </a:ext>
            </a:extLst>
          </p:cNvPr>
          <p:cNvSpPr/>
          <p:nvPr/>
        </p:nvSpPr>
        <p:spPr>
          <a:xfrm>
            <a:off x="979947" y="6029697"/>
            <a:ext cx="2179960" cy="276999"/>
          </a:xfrm>
          <a:prstGeom prst="rect">
            <a:avLst/>
          </a:prstGeom>
        </p:spPr>
        <p:txBody>
          <a:bodyPr wrap="square">
            <a:spAutoFit/>
          </a:bodyPr>
          <a:lstStyle/>
          <a:p>
            <a:pPr lvl="0" algn="ctr">
              <a:defRPr/>
            </a:pPr>
            <a:r>
              <a:rPr lang="es-CO" sz="1200" dirty="0">
                <a:solidFill>
                  <a:prstClr val="black"/>
                </a:solidFill>
              </a:rPr>
              <a:t>Septiembre 2018</a:t>
            </a:r>
            <a:endParaRPr kumimoji="0" lang="es-CO"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1" name="Imagen 10" descr="Imagen que contiene captura de pantalla&#10;&#10;Descripción generada automáticamente">
            <a:extLst>
              <a:ext uri="{FF2B5EF4-FFF2-40B4-BE49-F238E27FC236}">
                <a16:creationId xmlns:a16="http://schemas.microsoft.com/office/drawing/2014/main" xmlns="" id="{CA6DF11A-1B92-4116-BE6D-995A12846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916271"/>
            <a:ext cx="3593596" cy="5040000"/>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164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O" altLang="es-CO" sz="2600" b="1" kern="0" dirty="0">
                <a:solidFill>
                  <a:srgbClr val="FFFF00"/>
                </a:solidFill>
              </a:rPr>
              <a:t>Riesgo de Muerte Prematura debida a las ENT en Panamá </a:t>
            </a:r>
            <a:endParaRPr lang="es-CR" altLang="es-CO" sz="2600" b="1" kern="0" dirty="0">
              <a:solidFill>
                <a:schemeClr val="bg1"/>
              </a:solidFil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a:extLst>
              <a:ext uri="{FF2B5EF4-FFF2-40B4-BE49-F238E27FC236}">
                <a16:creationId xmlns:a16="http://schemas.microsoft.com/office/drawing/2014/main" xmlns="" id="{5EC77F99-2F32-4C93-9CDF-514B7EECA6A8}"/>
              </a:ext>
            </a:extLst>
          </p:cNvPr>
          <p:cNvSpPr txBox="1"/>
          <p:nvPr/>
        </p:nvSpPr>
        <p:spPr>
          <a:xfrm>
            <a:off x="91447" y="5805264"/>
            <a:ext cx="8961107" cy="369332"/>
          </a:xfrm>
          <a:prstGeom prst="rect">
            <a:avLst/>
          </a:prstGeom>
          <a:noFill/>
        </p:spPr>
        <p:txBody>
          <a:bodyPr wrap="none" rtlCol="0">
            <a:spAutoFit/>
          </a:bodyPr>
          <a:lstStyle/>
          <a:p>
            <a:pPr algn="ctr"/>
            <a:r>
              <a:rPr lang="es-CO" b="1" dirty="0">
                <a:solidFill>
                  <a:srgbClr val="FF0000"/>
                </a:solidFill>
                <a:latin typeface="Arial Narrow" panose="020B0606020202030204" pitchFamily="34" charset="0"/>
              </a:rPr>
              <a:t>Para el 2025 podrían salvarse 5.100 vidas si se implementan acciones contra las ENT (</a:t>
            </a:r>
            <a:r>
              <a:rPr lang="es-CO" b="1" dirty="0" err="1">
                <a:solidFill>
                  <a:srgbClr val="FF0000"/>
                </a:solidFill>
                <a:latin typeface="Arial Narrow" panose="020B0606020202030204" pitchFamily="34" charset="0"/>
              </a:rPr>
              <a:t>Best</a:t>
            </a:r>
            <a:r>
              <a:rPr lang="es-CO" b="1" dirty="0">
                <a:solidFill>
                  <a:srgbClr val="FF0000"/>
                </a:solidFill>
                <a:latin typeface="Arial Narrow" panose="020B0606020202030204" pitchFamily="34" charset="0"/>
              </a:rPr>
              <a:t> </a:t>
            </a:r>
            <a:r>
              <a:rPr lang="es-CO" b="1" dirty="0" err="1">
                <a:solidFill>
                  <a:srgbClr val="FF0000"/>
                </a:solidFill>
                <a:latin typeface="Arial Narrow" panose="020B0606020202030204" pitchFamily="34" charset="0"/>
              </a:rPr>
              <a:t>Buys</a:t>
            </a:r>
            <a:r>
              <a:rPr lang="es-CO" b="1" dirty="0">
                <a:solidFill>
                  <a:srgbClr val="FF0000"/>
                </a:solidFill>
                <a:latin typeface="Arial Narrow" panose="020B0606020202030204" pitchFamily="34" charset="0"/>
              </a:rPr>
              <a:t>)</a:t>
            </a:r>
          </a:p>
        </p:txBody>
      </p:sp>
      <p:sp>
        <p:nvSpPr>
          <p:cNvPr id="7" name="CuadroTexto 6">
            <a:extLst>
              <a:ext uri="{FF2B5EF4-FFF2-40B4-BE49-F238E27FC236}">
                <a16:creationId xmlns:a16="http://schemas.microsoft.com/office/drawing/2014/main" xmlns="" id="{7919D1BF-B29C-45DC-B5E7-1D4DCCBA9062}"/>
              </a:ext>
            </a:extLst>
          </p:cNvPr>
          <p:cNvSpPr txBox="1"/>
          <p:nvPr/>
        </p:nvSpPr>
        <p:spPr>
          <a:xfrm>
            <a:off x="2639420" y="6396335"/>
            <a:ext cx="3865161" cy="461665"/>
          </a:xfrm>
          <a:prstGeom prst="rect">
            <a:avLst/>
          </a:prstGeom>
          <a:noFill/>
        </p:spPr>
        <p:txBody>
          <a:bodyPr wrap="none" rtlCol="0">
            <a:spAutoFit/>
          </a:bodyPr>
          <a:lstStyle/>
          <a:p>
            <a:pPr algn="ctr"/>
            <a:r>
              <a:rPr lang="es-CO" sz="1200" i="1" dirty="0">
                <a:latin typeface="Arial Narrow" panose="020B0606020202030204" pitchFamily="34" charset="0"/>
              </a:rPr>
              <a:t>Fuente: </a:t>
            </a:r>
            <a:r>
              <a:rPr lang="es-CO" sz="1200" i="1" dirty="0" err="1">
                <a:latin typeface="Arial Narrow" panose="020B0606020202030204" pitchFamily="34" charset="0"/>
              </a:rPr>
              <a:t>Noncommunicable</a:t>
            </a:r>
            <a:r>
              <a:rPr lang="es-CO" sz="1200" i="1" dirty="0">
                <a:latin typeface="Arial Narrow" panose="020B0606020202030204" pitchFamily="34" charset="0"/>
              </a:rPr>
              <a:t> </a:t>
            </a:r>
            <a:r>
              <a:rPr lang="es-CO" sz="1200" i="1" dirty="0" err="1">
                <a:latin typeface="Arial Narrow" panose="020B0606020202030204" pitchFamily="34" charset="0"/>
              </a:rPr>
              <a:t>diseases</a:t>
            </a:r>
            <a:r>
              <a:rPr lang="es-CO" sz="1200" i="1" dirty="0">
                <a:latin typeface="Arial Narrow" panose="020B0606020202030204" pitchFamily="34" charset="0"/>
              </a:rPr>
              <a:t> country </a:t>
            </a:r>
            <a:r>
              <a:rPr lang="es-CO" sz="1200" i="1" dirty="0" err="1">
                <a:latin typeface="Arial Narrow" panose="020B0606020202030204" pitchFamily="34" charset="0"/>
              </a:rPr>
              <a:t>profiles</a:t>
            </a:r>
            <a:r>
              <a:rPr lang="es-CO" sz="1200" i="1" dirty="0">
                <a:latin typeface="Arial Narrow" panose="020B0606020202030204" pitchFamily="34" charset="0"/>
              </a:rPr>
              <a:t> 2018, OMS. </a:t>
            </a:r>
          </a:p>
          <a:p>
            <a:pPr algn="ctr"/>
            <a:r>
              <a:rPr lang="es-CO" sz="1200" i="1" dirty="0">
                <a:latin typeface="Arial Narrow" panose="020B0606020202030204" pitchFamily="34" charset="0"/>
              </a:rPr>
              <a:t>http://www.who.int/nmh/publications/ncd-profiles-2018/en/</a:t>
            </a:r>
          </a:p>
        </p:txBody>
      </p:sp>
      <p:grpSp>
        <p:nvGrpSpPr>
          <p:cNvPr id="4" name="Grupo 3">
            <a:extLst>
              <a:ext uri="{FF2B5EF4-FFF2-40B4-BE49-F238E27FC236}">
                <a16:creationId xmlns:a16="http://schemas.microsoft.com/office/drawing/2014/main" xmlns="" id="{607C8A26-F1C8-4F94-B56E-4FCC9E44AFBB}"/>
              </a:ext>
            </a:extLst>
          </p:cNvPr>
          <p:cNvGrpSpPr/>
          <p:nvPr/>
        </p:nvGrpSpPr>
        <p:grpSpPr>
          <a:xfrm>
            <a:off x="235638" y="944199"/>
            <a:ext cx="8672725" cy="4573033"/>
            <a:chOff x="91448" y="800183"/>
            <a:chExt cx="8672725" cy="4573033"/>
          </a:xfrm>
        </p:grpSpPr>
        <p:pic>
          <p:nvPicPr>
            <p:cNvPr id="5" name="Imagen 4">
              <a:extLst>
                <a:ext uri="{FF2B5EF4-FFF2-40B4-BE49-F238E27FC236}">
                  <a16:creationId xmlns:a16="http://schemas.microsoft.com/office/drawing/2014/main" xmlns="" id="{3A274F61-1D87-44F1-A87A-6BD830C13E7C}"/>
                </a:ext>
              </a:extLst>
            </p:cNvPr>
            <p:cNvPicPr>
              <a:picLocks noChangeAspect="1"/>
            </p:cNvPicPr>
            <p:nvPr/>
          </p:nvPicPr>
          <p:blipFill rotWithShape="1">
            <a:blip r:embed="rId5">
              <a:clrChange>
                <a:clrFrom>
                  <a:srgbClr val="FFFFFF"/>
                </a:clrFrom>
                <a:clrTo>
                  <a:srgbClr val="FFFFFF">
                    <a:alpha val="0"/>
                  </a:srgbClr>
                </a:clrTo>
              </a:clrChange>
            </a:blip>
            <a:srcRect l="7241" t="7353" b="20209"/>
            <a:stretch/>
          </p:blipFill>
          <p:spPr>
            <a:xfrm>
              <a:off x="683568" y="800183"/>
              <a:ext cx="8080605" cy="4573033"/>
            </a:xfrm>
            <a:prstGeom prst="rect">
              <a:avLst/>
            </a:prstGeom>
          </p:spPr>
        </p:pic>
        <p:sp>
          <p:nvSpPr>
            <p:cNvPr id="10" name="CuadroTexto 9">
              <a:extLst>
                <a:ext uri="{FF2B5EF4-FFF2-40B4-BE49-F238E27FC236}">
                  <a16:creationId xmlns:a16="http://schemas.microsoft.com/office/drawing/2014/main" xmlns="" id="{085E941C-1A1C-482A-A1C3-03CB945753DF}"/>
                </a:ext>
              </a:extLst>
            </p:cNvPr>
            <p:cNvSpPr txBox="1"/>
            <p:nvPr/>
          </p:nvSpPr>
          <p:spPr>
            <a:xfrm rot="16200000">
              <a:off x="-640547" y="2503157"/>
              <a:ext cx="2110322" cy="646331"/>
            </a:xfrm>
            <a:prstGeom prst="rect">
              <a:avLst/>
            </a:prstGeom>
            <a:noFill/>
          </p:spPr>
          <p:txBody>
            <a:bodyPr wrap="none" rtlCol="0">
              <a:spAutoFit/>
            </a:bodyPr>
            <a:lstStyle/>
            <a:p>
              <a:pPr algn="ctr"/>
              <a:r>
                <a:rPr lang="es-CO" dirty="0">
                  <a:solidFill>
                    <a:schemeClr val="tx1">
                      <a:lumMod val="50000"/>
                      <a:lumOff val="50000"/>
                    </a:schemeClr>
                  </a:solidFill>
                  <a:latin typeface="+mn-lt"/>
                </a:rPr>
                <a:t>Porcentaje de </a:t>
              </a:r>
            </a:p>
            <a:p>
              <a:pPr algn="ctr"/>
              <a:r>
                <a:rPr lang="es-CO" dirty="0">
                  <a:solidFill>
                    <a:schemeClr val="tx1">
                      <a:lumMod val="50000"/>
                      <a:lumOff val="50000"/>
                    </a:schemeClr>
                  </a:solidFill>
                  <a:latin typeface="+mn-lt"/>
                </a:rPr>
                <a:t>Muertes Prematuras</a:t>
              </a:r>
            </a:p>
          </p:txBody>
        </p:sp>
      </p:grpSp>
      <p:grpSp>
        <p:nvGrpSpPr>
          <p:cNvPr id="3" name="Grupo 2">
            <a:extLst>
              <a:ext uri="{FF2B5EF4-FFF2-40B4-BE49-F238E27FC236}">
                <a16:creationId xmlns:a16="http://schemas.microsoft.com/office/drawing/2014/main" xmlns="" id="{6C65814D-9ABE-4728-93AA-4028E17DDB9D}"/>
              </a:ext>
            </a:extLst>
          </p:cNvPr>
          <p:cNvGrpSpPr/>
          <p:nvPr/>
        </p:nvGrpSpPr>
        <p:grpSpPr>
          <a:xfrm>
            <a:off x="1474090" y="1271308"/>
            <a:ext cx="5234015" cy="1088290"/>
            <a:chOff x="1218596" y="4836280"/>
            <a:chExt cx="5234015" cy="1088290"/>
          </a:xfrm>
        </p:grpSpPr>
        <p:sp>
          <p:nvSpPr>
            <p:cNvPr id="12" name="CuadroTexto 11">
              <a:extLst>
                <a:ext uri="{FF2B5EF4-FFF2-40B4-BE49-F238E27FC236}">
                  <a16:creationId xmlns:a16="http://schemas.microsoft.com/office/drawing/2014/main" xmlns="" id="{968CF75F-6707-4B5B-89B8-994A730F24F8}"/>
                </a:ext>
              </a:extLst>
            </p:cNvPr>
            <p:cNvSpPr txBox="1"/>
            <p:nvPr/>
          </p:nvSpPr>
          <p:spPr>
            <a:xfrm>
              <a:off x="2034441" y="4836280"/>
              <a:ext cx="1039067" cy="353943"/>
            </a:xfrm>
            <a:prstGeom prst="rect">
              <a:avLst/>
            </a:prstGeom>
            <a:noFill/>
          </p:spPr>
          <p:txBody>
            <a:bodyPr wrap="none" rtlCol="0">
              <a:spAutoFit/>
            </a:bodyPr>
            <a:lstStyle/>
            <a:p>
              <a:pPr algn="ctr"/>
              <a:r>
                <a:rPr lang="es-CO" sz="1700" dirty="0">
                  <a:solidFill>
                    <a:schemeClr val="tx1">
                      <a:lumMod val="50000"/>
                      <a:lumOff val="50000"/>
                    </a:schemeClr>
                  </a:solidFill>
                  <a:latin typeface="Arial Narrow" panose="020B0606020202030204" pitchFamily="34" charset="0"/>
                </a:rPr>
                <a:t>% Muertes</a:t>
              </a:r>
            </a:p>
          </p:txBody>
        </p:sp>
        <p:pic>
          <p:nvPicPr>
            <p:cNvPr id="11" name="Imagen 10">
              <a:extLst>
                <a:ext uri="{FF2B5EF4-FFF2-40B4-BE49-F238E27FC236}">
                  <a16:creationId xmlns:a16="http://schemas.microsoft.com/office/drawing/2014/main" xmlns="" id="{4DDDD152-8A03-42B4-A53B-841CB6A51267}"/>
                </a:ext>
              </a:extLst>
            </p:cNvPr>
            <p:cNvPicPr>
              <a:picLocks noChangeAspect="1"/>
            </p:cNvPicPr>
            <p:nvPr/>
          </p:nvPicPr>
          <p:blipFill rotWithShape="1">
            <a:blip r:embed="rId5">
              <a:clrChange>
                <a:clrFrom>
                  <a:srgbClr val="FFFFFF"/>
                </a:clrFrom>
                <a:clrTo>
                  <a:srgbClr val="FFFFFF">
                    <a:alpha val="0"/>
                  </a:srgbClr>
                </a:clrTo>
              </a:clrChange>
            </a:blip>
            <a:srcRect l="25061" t="87147" r="22467" b="551"/>
            <a:stretch/>
          </p:blipFill>
          <p:spPr>
            <a:xfrm>
              <a:off x="2034441" y="5191760"/>
              <a:ext cx="4418170" cy="732810"/>
            </a:xfrm>
            <a:prstGeom prst="rect">
              <a:avLst/>
            </a:prstGeom>
          </p:spPr>
        </p:pic>
        <p:sp>
          <p:nvSpPr>
            <p:cNvPr id="16" name="CuadroTexto 15">
              <a:extLst>
                <a:ext uri="{FF2B5EF4-FFF2-40B4-BE49-F238E27FC236}">
                  <a16:creationId xmlns:a16="http://schemas.microsoft.com/office/drawing/2014/main" xmlns="" id="{F2B463F0-997B-486D-A0E6-20A074A8CDE2}"/>
                </a:ext>
              </a:extLst>
            </p:cNvPr>
            <p:cNvSpPr txBox="1"/>
            <p:nvPr/>
          </p:nvSpPr>
          <p:spPr>
            <a:xfrm>
              <a:off x="3590534" y="4836280"/>
              <a:ext cx="1000017" cy="353943"/>
            </a:xfrm>
            <a:prstGeom prst="rect">
              <a:avLst/>
            </a:prstGeom>
            <a:noFill/>
          </p:spPr>
          <p:txBody>
            <a:bodyPr wrap="none" rtlCol="0">
              <a:spAutoFit/>
            </a:bodyPr>
            <a:lstStyle/>
            <a:p>
              <a:pPr algn="ctr"/>
              <a:r>
                <a:rPr lang="es-CO" sz="1700" dirty="0">
                  <a:solidFill>
                    <a:schemeClr val="tx1">
                      <a:lumMod val="50000"/>
                      <a:lumOff val="50000"/>
                    </a:schemeClr>
                  </a:solidFill>
                  <a:latin typeface="Arial Narrow" panose="020B0606020202030204" pitchFamily="34" charset="0"/>
                </a:rPr>
                <a:t>Tendencia</a:t>
              </a:r>
            </a:p>
          </p:txBody>
        </p:sp>
        <p:sp>
          <p:nvSpPr>
            <p:cNvPr id="17" name="CuadroTexto 16">
              <a:extLst>
                <a:ext uri="{FF2B5EF4-FFF2-40B4-BE49-F238E27FC236}">
                  <a16:creationId xmlns:a16="http://schemas.microsoft.com/office/drawing/2014/main" xmlns="" id="{3BCCA6E5-50F0-4A3E-B0DE-1378F7E9DD1D}"/>
                </a:ext>
              </a:extLst>
            </p:cNvPr>
            <p:cNvSpPr txBox="1"/>
            <p:nvPr/>
          </p:nvSpPr>
          <p:spPr>
            <a:xfrm>
              <a:off x="5508104" y="4836280"/>
              <a:ext cx="582211" cy="353943"/>
            </a:xfrm>
            <a:prstGeom prst="rect">
              <a:avLst/>
            </a:prstGeom>
            <a:noFill/>
          </p:spPr>
          <p:txBody>
            <a:bodyPr wrap="none" rtlCol="0">
              <a:spAutoFit/>
            </a:bodyPr>
            <a:lstStyle/>
            <a:p>
              <a:pPr algn="ctr"/>
              <a:r>
                <a:rPr lang="es-CO" sz="1700" dirty="0">
                  <a:solidFill>
                    <a:schemeClr val="tx1">
                      <a:lumMod val="50000"/>
                      <a:lumOff val="50000"/>
                    </a:schemeClr>
                  </a:solidFill>
                  <a:latin typeface="Arial Narrow" panose="020B0606020202030204" pitchFamily="34" charset="0"/>
                </a:rPr>
                <a:t>Meta</a:t>
              </a:r>
            </a:p>
          </p:txBody>
        </p:sp>
        <p:sp>
          <p:nvSpPr>
            <p:cNvPr id="18" name="CuadroTexto 17">
              <a:extLst>
                <a:ext uri="{FF2B5EF4-FFF2-40B4-BE49-F238E27FC236}">
                  <a16:creationId xmlns:a16="http://schemas.microsoft.com/office/drawing/2014/main" xmlns="" id="{F2BF7E3C-B849-4610-B1E6-970AF9BA7854}"/>
                </a:ext>
              </a:extLst>
            </p:cNvPr>
            <p:cNvSpPr txBox="1"/>
            <p:nvPr/>
          </p:nvSpPr>
          <p:spPr>
            <a:xfrm>
              <a:off x="1218596" y="5164439"/>
              <a:ext cx="909223" cy="353943"/>
            </a:xfrm>
            <a:prstGeom prst="rect">
              <a:avLst/>
            </a:prstGeom>
            <a:noFill/>
          </p:spPr>
          <p:txBody>
            <a:bodyPr wrap="none" rtlCol="0">
              <a:spAutoFit/>
            </a:bodyPr>
            <a:lstStyle/>
            <a:p>
              <a:r>
                <a:rPr lang="es-CO" sz="1700" dirty="0">
                  <a:solidFill>
                    <a:schemeClr val="tx1">
                      <a:lumMod val="50000"/>
                      <a:lumOff val="50000"/>
                    </a:schemeClr>
                  </a:solidFill>
                  <a:latin typeface="Arial Narrow" panose="020B0606020202030204" pitchFamily="34" charset="0"/>
                </a:rPr>
                <a:t>Hombres</a:t>
              </a:r>
            </a:p>
          </p:txBody>
        </p:sp>
        <p:sp>
          <p:nvSpPr>
            <p:cNvPr id="19" name="CuadroTexto 18">
              <a:extLst>
                <a:ext uri="{FF2B5EF4-FFF2-40B4-BE49-F238E27FC236}">
                  <a16:creationId xmlns:a16="http://schemas.microsoft.com/office/drawing/2014/main" xmlns="" id="{168AED2E-80E6-4A5A-B898-53723CCA57E5}"/>
                </a:ext>
              </a:extLst>
            </p:cNvPr>
            <p:cNvSpPr txBox="1"/>
            <p:nvPr/>
          </p:nvSpPr>
          <p:spPr>
            <a:xfrm>
              <a:off x="1234982" y="5485943"/>
              <a:ext cx="821059" cy="353943"/>
            </a:xfrm>
            <a:prstGeom prst="rect">
              <a:avLst/>
            </a:prstGeom>
            <a:noFill/>
          </p:spPr>
          <p:txBody>
            <a:bodyPr wrap="none" rtlCol="0">
              <a:spAutoFit/>
            </a:bodyPr>
            <a:lstStyle/>
            <a:p>
              <a:r>
                <a:rPr lang="es-CO" sz="1700" dirty="0">
                  <a:solidFill>
                    <a:schemeClr val="tx1">
                      <a:lumMod val="50000"/>
                      <a:lumOff val="50000"/>
                    </a:schemeClr>
                  </a:solidFill>
                  <a:latin typeface="Arial Narrow" panose="020B0606020202030204" pitchFamily="34" charset="0"/>
                </a:rPr>
                <a:t>Mujeres</a:t>
              </a:r>
            </a:p>
          </p:txBody>
        </p:sp>
      </p:grpSp>
      <p:pic>
        <p:nvPicPr>
          <p:cNvPr id="9" name="Imagen 8">
            <a:extLst>
              <a:ext uri="{FF2B5EF4-FFF2-40B4-BE49-F238E27FC236}">
                <a16:creationId xmlns:a16="http://schemas.microsoft.com/office/drawing/2014/main" xmlns="" id="{23D62BB6-3B38-4DAB-958A-589EBEDB753B}"/>
              </a:ext>
            </a:extLst>
          </p:cNvPr>
          <p:cNvPicPr>
            <a:picLocks noChangeAspect="1"/>
          </p:cNvPicPr>
          <p:nvPr/>
        </p:nvPicPr>
        <p:blipFill>
          <a:blip r:embed="rId6">
            <a:lum bright="-20000" contrast="40000"/>
          </a:blip>
          <a:stretch>
            <a:fillRect/>
          </a:stretch>
        </p:blipFill>
        <p:spPr>
          <a:xfrm>
            <a:off x="7263362" y="694104"/>
            <a:ext cx="1762184" cy="2640330"/>
          </a:xfrm>
          <a:prstGeom prst="rect">
            <a:avLst/>
          </a:prstGeom>
          <a:ln w="3175">
            <a:solidFill>
              <a:schemeClr val="tx1"/>
            </a:solidFill>
          </a:ln>
        </p:spPr>
      </p:pic>
    </p:spTree>
    <p:extLst>
      <p:ext uri="{BB962C8B-B14F-4D97-AF65-F5344CB8AC3E}">
        <p14:creationId xmlns:p14="http://schemas.microsoft.com/office/powerpoint/2010/main" val="742310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p:cNvSpPr txBox="1">
            <a:spLocks/>
          </p:cNvSpPr>
          <p:nvPr/>
        </p:nvSpPr>
        <p:spPr bwMode="auto">
          <a:xfrm>
            <a:off x="0" y="6390000"/>
            <a:ext cx="9144000" cy="468000"/>
          </a:xfrm>
          <a:prstGeom prst="rect">
            <a:avLst/>
          </a:prstGeom>
          <a:solidFill>
            <a:schemeClr val="accent1">
              <a:lumMod val="40000"/>
              <a:lumOff val="60000"/>
            </a:schemeClr>
          </a:solidFill>
          <a:ln>
            <a:noFill/>
          </a:ln>
          <a:extLst/>
        </p:spPr>
        <p:txBody>
          <a:bodyPr wrap="square" lIns="36000" tIns="36000" rIns="36000" bIns="3600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0" fontAlgn="base" latinLnBrk="0" hangingPunct="0">
              <a:lnSpc>
                <a:spcPct val="200000"/>
              </a:lnSpc>
              <a:spcBef>
                <a:spcPct val="0"/>
              </a:spcBef>
              <a:spcAft>
                <a:spcPct val="0"/>
              </a:spcAft>
              <a:buClrTx/>
              <a:buSzTx/>
              <a:buFontTx/>
              <a:buNone/>
              <a:tabLst/>
              <a:defRPr/>
            </a:pPr>
            <a:endParaRPr kumimoji="0" lang="es-CO"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9" name="Title 1"/>
          <p:cNvSpPr txBox="1">
            <a:spLocks/>
          </p:cNvSpPr>
          <p:nvPr/>
        </p:nvSpPr>
        <p:spPr>
          <a:xfrm>
            <a:off x="446135" y="2028480"/>
            <a:ext cx="8253350" cy="1569660"/>
          </a:xfrm>
          <a:prstGeom prst="rect">
            <a:avLst/>
          </a:prstGeom>
        </p:spPr>
        <p:txBody>
          <a:bodyPr vert="horz" wrap="square" lIns="91440" tIns="45720" rIns="91440" bIns="45720" rtlCol="0" anchor="ctr" anchorCtr="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fontAlgn="auto">
              <a:spcBef>
                <a:spcPts val="0"/>
              </a:spcBef>
              <a:spcAft>
                <a:spcPts val="0"/>
              </a:spcAft>
              <a:defRPr/>
            </a:pPr>
            <a:r>
              <a:rPr lang="es-ES" sz="4800" b="1" dirty="0">
                <a:solidFill>
                  <a:srgbClr val="4F81BD">
                    <a:lumMod val="50000"/>
                  </a:srgbClr>
                </a:solidFill>
              </a:rPr>
              <a:t>Iniciativa de</a:t>
            </a:r>
          </a:p>
          <a:p>
            <a:pPr lvl="0" fontAlgn="auto">
              <a:spcBef>
                <a:spcPts val="0"/>
              </a:spcBef>
              <a:spcAft>
                <a:spcPts val="0"/>
              </a:spcAft>
              <a:defRPr/>
            </a:pPr>
            <a:r>
              <a:rPr lang="es-ES" sz="4800" b="1" dirty="0">
                <a:solidFill>
                  <a:srgbClr val="4F81BD">
                    <a:lumMod val="50000"/>
                  </a:srgbClr>
                </a:solidFill>
              </a:rPr>
              <a:t>Global </a:t>
            </a:r>
            <a:r>
              <a:rPr lang="es-ES" sz="4800" b="1" dirty="0" err="1">
                <a:solidFill>
                  <a:srgbClr val="4F81BD">
                    <a:lumMod val="50000"/>
                  </a:srgbClr>
                </a:solidFill>
              </a:rPr>
              <a:t>Hearts</a:t>
            </a:r>
            <a:endParaRPr lang="es-ES" sz="4800" b="1" dirty="0">
              <a:solidFill>
                <a:srgbClr val="4F81BD">
                  <a:lumMod val="50000"/>
                </a:srgbClr>
              </a:solidFill>
            </a:endParaRPr>
          </a:p>
        </p:txBody>
      </p:sp>
      <p:pic>
        <p:nvPicPr>
          <p:cNvPr id="15" name="14 Imagen"/>
          <p:cNvPicPr>
            <a:picLocks noChangeAspect="1"/>
          </p:cNvPicPr>
          <p:nvPr/>
        </p:nvPicPr>
        <p:blipFill rotWithShape="1">
          <a:blip r:embed="rId2">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t="18718" b="14105"/>
          <a:stretch/>
        </p:blipFill>
        <p:spPr>
          <a:xfrm>
            <a:off x="0" y="114625"/>
            <a:ext cx="6430765" cy="1080000"/>
          </a:xfrm>
          <a:prstGeom prst="rect">
            <a:avLst/>
          </a:prstGeom>
        </p:spPr>
      </p:pic>
      <p:sp>
        <p:nvSpPr>
          <p:cNvPr id="16" name="15 CuadroTexto"/>
          <p:cNvSpPr txBox="1"/>
          <p:nvPr/>
        </p:nvSpPr>
        <p:spPr>
          <a:xfrm>
            <a:off x="0" y="4293096"/>
            <a:ext cx="9144000" cy="126188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2600" b="1" i="0" u="none" strike="noStrike" kern="1200" cap="none" spc="0" normalizeH="0" baseline="0" noProof="0" dirty="0">
                <a:ln>
                  <a:noFill/>
                </a:ln>
                <a:solidFill>
                  <a:srgbClr val="333399">
                    <a:lumMod val="50000"/>
                  </a:srgbClr>
                </a:solidFill>
                <a:effectLst/>
                <a:uLnTx/>
                <a:uFillTx/>
                <a:latin typeface="Calibri" pitchFamily="34" charset="0"/>
                <a:ea typeface="+mn-ea"/>
                <a:cs typeface="Calibri" pitchFamily="34" charset="0"/>
              </a:rPr>
              <a:t>Dr. Jorge E. Victoria R., M.D., Mg. Sc</a:t>
            </a:r>
          </a:p>
          <a:p>
            <a:pPr marL="0" marR="0" lvl="0" indent="0" algn="ctr" defTabSz="914400" rtl="0" eaLnBrk="0" fontAlgn="base" latinLnBrk="0" hangingPunct="0">
              <a:lnSpc>
                <a:spcPct val="100000"/>
              </a:lnSpc>
              <a:spcBef>
                <a:spcPct val="0"/>
              </a:spcBef>
              <a:spcAft>
                <a:spcPct val="0"/>
              </a:spcAft>
              <a:buClrTx/>
              <a:buSzTx/>
              <a:buFontTx/>
              <a:buNone/>
              <a:tabLst/>
              <a:defRPr/>
            </a:pPr>
            <a:r>
              <a:rPr lang="es-CO" sz="1600" dirty="0">
                <a:solidFill>
                  <a:srgbClr val="333399">
                    <a:lumMod val="50000"/>
                  </a:srgbClr>
                </a:solidFill>
                <a:latin typeface="Calibri" pitchFamily="34" charset="0"/>
                <a:cs typeface="Calibri" pitchFamily="34" charset="0"/>
              </a:rPr>
              <a:t>Asesor en Enfermedades No Transmisibles y Determinantes de Salud</a:t>
            </a:r>
            <a:endParaRPr kumimoji="0" lang="es-CO" sz="1600" b="0" i="0" u="none" strike="noStrike" kern="1200" cap="none" spc="0" normalizeH="0" baseline="0" noProof="0" dirty="0">
              <a:ln>
                <a:noFill/>
              </a:ln>
              <a:solidFill>
                <a:srgbClr val="333399">
                  <a:lumMod val="50000"/>
                </a:srgbClr>
              </a:solidFill>
              <a:effectLst/>
              <a:uLnTx/>
              <a:uFillTx/>
              <a:latin typeface="Calibri" pitchFamily="34" charset="0"/>
              <a:ea typeface="+mn-ea"/>
              <a:cs typeface="Calibri" pitchFamily="34" charset="0"/>
            </a:endParaRPr>
          </a:p>
          <a:p>
            <a:pPr lvl="0" algn="ctr" eaLnBrk="0" hangingPunct="0">
              <a:defRPr/>
            </a:pPr>
            <a:r>
              <a:rPr lang="es-ES" sz="1600" dirty="0">
                <a:solidFill>
                  <a:srgbClr val="333399">
                    <a:lumMod val="50000"/>
                  </a:srgbClr>
                </a:solidFill>
                <a:latin typeface="Calibri" pitchFamily="34" charset="0"/>
                <a:cs typeface="Calibri" pitchFamily="34" charset="0"/>
              </a:rPr>
              <a:t>Departamento de Enfermedades No Transmisibles y Salud Mental (</a:t>
            </a:r>
            <a:r>
              <a:rPr lang="es-ES" sz="1600" dirty="0" err="1">
                <a:solidFill>
                  <a:srgbClr val="333399">
                    <a:lumMod val="50000"/>
                  </a:srgbClr>
                </a:solidFill>
                <a:latin typeface="Calibri" pitchFamily="34" charset="0"/>
                <a:cs typeface="Calibri" pitchFamily="34" charset="0"/>
              </a:rPr>
              <a:t>NMH</a:t>
            </a:r>
            <a:r>
              <a:rPr lang="es-ES" sz="1600" dirty="0">
                <a:solidFill>
                  <a:srgbClr val="333399">
                    <a:lumMod val="50000"/>
                  </a:srgbClr>
                </a:solidFill>
                <a:latin typeface="Calibri" pitchFamily="34" charset="0"/>
                <a:cs typeface="Calibri" pitchFamily="34" charset="0"/>
              </a:rPr>
              <a:t>)</a:t>
            </a:r>
            <a:endParaRPr kumimoji="0" lang="es-CO" sz="1600" b="0" i="0" u="none" strike="noStrike" kern="1200" cap="none" spc="0" normalizeH="0" baseline="0" noProof="0" dirty="0">
              <a:ln>
                <a:noFill/>
              </a:ln>
              <a:solidFill>
                <a:srgbClr val="333399">
                  <a:lumMod val="50000"/>
                </a:srgbClr>
              </a:solidFill>
              <a:effectLst/>
              <a:uLnTx/>
              <a:uFillTx/>
              <a:latin typeface="Calibri" pitchFamily="34" charset="0"/>
              <a:ea typeface="+mn-ea"/>
              <a:cs typeface="Calibri"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800" b="0" i="0" u="none" strike="noStrike" kern="1200" cap="none" spc="0" normalizeH="0" baseline="0" noProof="0" dirty="0">
                <a:ln>
                  <a:noFill/>
                </a:ln>
                <a:solidFill>
                  <a:srgbClr val="333399">
                    <a:lumMod val="50000"/>
                  </a:srgbClr>
                </a:solidFill>
                <a:effectLst/>
                <a:uLnTx/>
                <a:uFillTx/>
                <a:latin typeface="Calibri" pitchFamily="34" charset="0"/>
                <a:ea typeface="+mn-ea"/>
                <a:cs typeface="Calibri" pitchFamily="34" charset="0"/>
              </a:rPr>
              <a:t>victoriaj@paho.org</a:t>
            </a:r>
          </a:p>
        </p:txBody>
      </p:sp>
      <p:grpSp>
        <p:nvGrpSpPr>
          <p:cNvPr id="4" name="Grupo 3">
            <a:extLst>
              <a:ext uri="{FF2B5EF4-FFF2-40B4-BE49-F238E27FC236}">
                <a16:creationId xmlns:a16="http://schemas.microsoft.com/office/drawing/2014/main" xmlns="" id="{1C6FA246-6647-438C-98B9-E5B1143745EE}"/>
              </a:ext>
            </a:extLst>
          </p:cNvPr>
          <p:cNvGrpSpPr/>
          <p:nvPr/>
        </p:nvGrpSpPr>
        <p:grpSpPr>
          <a:xfrm>
            <a:off x="810" y="1895218"/>
            <a:ext cx="9144000" cy="1836184"/>
            <a:chOff x="810" y="1880840"/>
            <a:chExt cx="9144000" cy="1836184"/>
          </a:xfrm>
        </p:grpSpPr>
        <p:sp>
          <p:nvSpPr>
            <p:cNvPr id="3" name="2 Rectángulo"/>
            <p:cNvSpPr/>
            <p:nvPr/>
          </p:nvSpPr>
          <p:spPr>
            <a:xfrm>
              <a:off x="810" y="1880840"/>
              <a:ext cx="9144000" cy="108000"/>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16 Rectángulo"/>
            <p:cNvSpPr/>
            <p:nvPr/>
          </p:nvSpPr>
          <p:spPr>
            <a:xfrm>
              <a:off x="810" y="3645024"/>
              <a:ext cx="9144000" cy="72000"/>
            </a:xfrm>
            <a:prstGeom prst="rect">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37" r="54996"/>
          <a:stretch/>
        </p:blipFill>
        <p:spPr bwMode="auto">
          <a:xfrm>
            <a:off x="0" y="6408000"/>
            <a:ext cx="1157895" cy="4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7837"/>
          <a:stretch/>
        </p:blipFill>
        <p:spPr bwMode="auto">
          <a:xfrm>
            <a:off x="7857556" y="6408000"/>
            <a:ext cx="1286444" cy="4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n 12" descr="Imagen que contiene imágenes prediseñadas&#10;&#10;Descripción generada con confianza alta">
            <a:extLst>
              <a:ext uri="{FF2B5EF4-FFF2-40B4-BE49-F238E27FC236}">
                <a16:creationId xmlns:a16="http://schemas.microsoft.com/office/drawing/2014/main" xmlns="" id="{1427E482-E178-402E-810F-6D60CE7EBD8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0352" y="0"/>
            <a:ext cx="1403648" cy="1262152"/>
          </a:xfrm>
          <a:prstGeom prst="rect">
            <a:avLst/>
          </a:prstGeom>
        </p:spPr>
      </p:pic>
    </p:spTree>
    <p:extLst>
      <p:ext uri="{BB962C8B-B14F-4D97-AF65-F5344CB8AC3E}">
        <p14:creationId xmlns:p14="http://schemas.microsoft.com/office/powerpoint/2010/main" val="3363016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O" altLang="es-CO" sz="2600" b="1" kern="0" dirty="0">
                <a:solidFill>
                  <a:srgbClr val="FFFF00"/>
                </a:solidFill>
              </a:rPr>
              <a:t>Tendencia de Factores de Riesgo para ENT en Panamá </a:t>
            </a:r>
            <a:endParaRPr lang="es-CR" altLang="es-CO" sz="2600" b="1" kern="0" dirty="0">
              <a:solidFill>
                <a:schemeClr val="bg1"/>
              </a:solidFil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7919D1BF-B29C-45DC-B5E7-1D4DCCBA9062}"/>
              </a:ext>
            </a:extLst>
          </p:cNvPr>
          <p:cNvSpPr txBox="1"/>
          <p:nvPr/>
        </p:nvSpPr>
        <p:spPr>
          <a:xfrm>
            <a:off x="2639420" y="6396335"/>
            <a:ext cx="3865161" cy="461665"/>
          </a:xfrm>
          <a:prstGeom prst="rect">
            <a:avLst/>
          </a:prstGeom>
          <a:noFill/>
        </p:spPr>
        <p:txBody>
          <a:bodyPr wrap="none" rtlCol="0">
            <a:spAutoFit/>
          </a:bodyPr>
          <a:lstStyle/>
          <a:p>
            <a:pPr algn="ctr"/>
            <a:r>
              <a:rPr lang="es-CO" sz="1200" i="1" dirty="0">
                <a:latin typeface="Arial Narrow" panose="020B0606020202030204" pitchFamily="34" charset="0"/>
              </a:rPr>
              <a:t>Fuente: </a:t>
            </a:r>
            <a:r>
              <a:rPr lang="es-CO" sz="1200" i="1" dirty="0" err="1">
                <a:latin typeface="Arial Narrow" panose="020B0606020202030204" pitchFamily="34" charset="0"/>
              </a:rPr>
              <a:t>Noncommunicable</a:t>
            </a:r>
            <a:r>
              <a:rPr lang="es-CO" sz="1200" i="1" dirty="0">
                <a:latin typeface="Arial Narrow" panose="020B0606020202030204" pitchFamily="34" charset="0"/>
              </a:rPr>
              <a:t> </a:t>
            </a:r>
            <a:r>
              <a:rPr lang="es-CO" sz="1200" i="1" dirty="0" err="1">
                <a:latin typeface="Arial Narrow" panose="020B0606020202030204" pitchFamily="34" charset="0"/>
              </a:rPr>
              <a:t>diseases</a:t>
            </a:r>
            <a:r>
              <a:rPr lang="es-CO" sz="1200" i="1" dirty="0">
                <a:latin typeface="Arial Narrow" panose="020B0606020202030204" pitchFamily="34" charset="0"/>
              </a:rPr>
              <a:t> country </a:t>
            </a:r>
            <a:r>
              <a:rPr lang="es-CO" sz="1200" i="1" dirty="0" err="1">
                <a:latin typeface="Arial Narrow" panose="020B0606020202030204" pitchFamily="34" charset="0"/>
              </a:rPr>
              <a:t>profiles</a:t>
            </a:r>
            <a:r>
              <a:rPr lang="es-CO" sz="1200" i="1" dirty="0">
                <a:latin typeface="Arial Narrow" panose="020B0606020202030204" pitchFamily="34" charset="0"/>
              </a:rPr>
              <a:t> 2018, OMS. </a:t>
            </a:r>
          </a:p>
          <a:p>
            <a:pPr algn="ctr"/>
            <a:r>
              <a:rPr lang="es-CO" sz="1200" i="1" dirty="0">
                <a:latin typeface="Arial Narrow" panose="020B0606020202030204" pitchFamily="34" charset="0"/>
              </a:rPr>
              <a:t>http://www.who.int/nmh/publications/ncd-profiles-2018/en/</a:t>
            </a:r>
          </a:p>
        </p:txBody>
      </p:sp>
      <p:pic>
        <p:nvPicPr>
          <p:cNvPr id="9" name="Imagen 8">
            <a:extLst>
              <a:ext uri="{FF2B5EF4-FFF2-40B4-BE49-F238E27FC236}">
                <a16:creationId xmlns:a16="http://schemas.microsoft.com/office/drawing/2014/main" xmlns="" id="{23D62BB6-3B38-4DAB-958A-589EBEDB753B}"/>
              </a:ext>
            </a:extLst>
          </p:cNvPr>
          <p:cNvPicPr>
            <a:picLocks noChangeAspect="1"/>
          </p:cNvPicPr>
          <p:nvPr/>
        </p:nvPicPr>
        <p:blipFill>
          <a:blip r:embed="rId5">
            <a:lum bright="-20000" contrast="40000"/>
          </a:blip>
          <a:stretch>
            <a:fillRect/>
          </a:stretch>
        </p:blipFill>
        <p:spPr>
          <a:xfrm>
            <a:off x="116009" y="4113541"/>
            <a:ext cx="1503663" cy="2252980"/>
          </a:xfrm>
          <a:prstGeom prst="rect">
            <a:avLst/>
          </a:prstGeom>
          <a:ln w="3175">
            <a:solidFill>
              <a:schemeClr val="tx1"/>
            </a:solidFill>
          </a:ln>
        </p:spPr>
      </p:pic>
      <p:pic>
        <p:nvPicPr>
          <p:cNvPr id="11" name="Imagen 10">
            <a:extLst>
              <a:ext uri="{FF2B5EF4-FFF2-40B4-BE49-F238E27FC236}">
                <a16:creationId xmlns:a16="http://schemas.microsoft.com/office/drawing/2014/main" xmlns="" id="{244F966F-2823-44AE-AC03-D09A485F7C10}"/>
              </a:ext>
            </a:extLst>
          </p:cNvPr>
          <p:cNvPicPr>
            <a:picLocks noChangeAspect="1"/>
          </p:cNvPicPr>
          <p:nvPr/>
        </p:nvPicPr>
        <p:blipFill>
          <a:blip r:embed="rId6"/>
          <a:stretch>
            <a:fillRect/>
          </a:stretch>
        </p:blipFill>
        <p:spPr>
          <a:xfrm>
            <a:off x="6054113" y="4597418"/>
            <a:ext cx="2973878" cy="864000"/>
          </a:xfrm>
          <a:prstGeom prst="rect">
            <a:avLst/>
          </a:prstGeom>
        </p:spPr>
      </p:pic>
      <p:grpSp>
        <p:nvGrpSpPr>
          <p:cNvPr id="12" name="Grupo 11">
            <a:extLst>
              <a:ext uri="{FF2B5EF4-FFF2-40B4-BE49-F238E27FC236}">
                <a16:creationId xmlns:a16="http://schemas.microsoft.com/office/drawing/2014/main" xmlns="" id="{39E5147C-8282-4708-9059-4E99B438155D}"/>
              </a:ext>
            </a:extLst>
          </p:cNvPr>
          <p:cNvGrpSpPr/>
          <p:nvPr/>
        </p:nvGrpSpPr>
        <p:grpSpPr>
          <a:xfrm>
            <a:off x="2032879" y="3750268"/>
            <a:ext cx="3763257" cy="2558300"/>
            <a:chOff x="2570769" y="3750268"/>
            <a:chExt cx="3763257" cy="2558300"/>
          </a:xfrm>
        </p:grpSpPr>
        <p:pic>
          <p:nvPicPr>
            <p:cNvPr id="4" name="Imagen 3">
              <a:extLst>
                <a:ext uri="{FF2B5EF4-FFF2-40B4-BE49-F238E27FC236}">
                  <a16:creationId xmlns:a16="http://schemas.microsoft.com/office/drawing/2014/main" xmlns="" id="{53454983-58D7-4769-9521-7B0AA6D96459}"/>
                </a:ext>
              </a:extLst>
            </p:cNvPr>
            <p:cNvPicPr>
              <a:picLocks noChangeAspect="1"/>
            </p:cNvPicPr>
            <p:nvPr/>
          </p:nvPicPr>
          <p:blipFill>
            <a:blip r:embed="rId7">
              <a:clrChange>
                <a:clrFrom>
                  <a:srgbClr val="FFFFFF"/>
                </a:clrFrom>
                <a:clrTo>
                  <a:srgbClr val="FFFFFF">
                    <a:alpha val="0"/>
                  </a:srgbClr>
                </a:clrTo>
              </a:clrChange>
              <a:lum bright="-20000" contrast="40000"/>
            </a:blip>
            <a:stretch>
              <a:fillRect/>
            </a:stretch>
          </p:blipFill>
          <p:spPr>
            <a:xfrm>
              <a:off x="2809974" y="3841339"/>
              <a:ext cx="3524052" cy="2467229"/>
            </a:xfrm>
            <a:prstGeom prst="rect">
              <a:avLst/>
            </a:prstGeom>
          </p:spPr>
        </p:pic>
        <p:sp>
          <p:nvSpPr>
            <p:cNvPr id="17" name="CuadroTexto 16">
              <a:extLst>
                <a:ext uri="{FF2B5EF4-FFF2-40B4-BE49-F238E27FC236}">
                  <a16:creationId xmlns:a16="http://schemas.microsoft.com/office/drawing/2014/main" xmlns="" id="{E0AE7BC6-16C2-4D13-A758-7960FECDE746}"/>
                </a:ext>
              </a:extLst>
            </p:cNvPr>
            <p:cNvSpPr txBox="1"/>
            <p:nvPr/>
          </p:nvSpPr>
          <p:spPr>
            <a:xfrm>
              <a:off x="3330442" y="3750268"/>
              <a:ext cx="2483116" cy="307777"/>
            </a:xfrm>
            <a:prstGeom prst="rect">
              <a:avLst/>
            </a:prstGeom>
            <a:noFill/>
          </p:spPr>
          <p:txBody>
            <a:bodyPr wrap="none" rtlCol="0">
              <a:spAutoFit/>
            </a:bodyPr>
            <a:lstStyle/>
            <a:p>
              <a:pPr algn="ctr"/>
              <a:r>
                <a:rPr lang="es-CO" sz="1400" b="1" dirty="0">
                  <a:solidFill>
                    <a:schemeClr val="accent1">
                      <a:lumMod val="50000"/>
                    </a:schemeClr>
                  </a:solidFill>
                </a:rPr>
                <a:t>HIPERTENSIÓN ARTERIAL</a:t>
              </a:r>
            </a:p>
          </p:txBody>
        </p:sp>
        <p:sp>
          <p:nvSpPr>
            <p:cNvPr id="27" name="CuadroTexto 26">
              <a:extLst>
                <a:ext uri="{FF2B5EF4-FFF2-40B4-BE49-F238E27FC236}">
                  <a16:creationId xmlns:a16="http://schemas.microsoft.com/office/drawing/2014/main" xmlns="" id="{F97D3DC4-A4E2-49EA-9EB3-20E97A53919A}"/>
                </a:ext>
              </a:extLst>
            </p:cNvPr>
            <p:cNvSpPr txBox="1"/>
            <p:nvPr/>
          </p:nvSpPr>
          <p:spPr>
            <a:xfrm rot="16200000">
              <a:off x="1786580" y="4827065"/>
              <a:ext cx="1845377" cy="276999"/>
            </a:xfrm>
            <a:prstGeom prst="rect">
              <a:avLst/>
            </a:prstGeom>
            <a:noFill/>
          </p:spPr>
          <p:txBody>
            <a:bodyPr wrap="none" rtlCol="0">
              <a:spAutoFit/>
            </a:bodyPr>
            <a:lstStyle/>
            <a:p>
              <a:r>
                <a:rPr lang="es-CO" sz="1200" dirty="0">
                  <a:solidFill>
                    <a:schemeClr val="tx1">
                      <a:lumMod val="50000"/>
                      <a:lumOff val="50000"/>
                    </a:schemeClr>
                  </a:solidFill>
                </a:rPr>
                <a:t>Porcentaje de Población</a:t>
              </a:r>
            </a:p>
          </p:txBody>
        </p:sp>
      </p:grpSp>
      <p:grpSp>
        <p:nvGrpSpPr>
          <p:cNvPr id="31" name="Grupo 30">
            <a:extLst>
              <a:ext uri="{FF2B5EF4-FFF2-40B4-BE49-F238E27FC236}">
                <a16:creationId xmlns:a16="http://schemas.microsoft.com/office/drawing/2014/main" xmlns="" id="{0A87F537-6835-4EF7-A882-96ADBA77FC9A}"/>
              </a:ext>
            </a:extLst>
          </p:cNvPr>
          <p:cNvGrpSpPr/>
          <p:nvPr/>
        </p:nvGrpSpPr>
        <p:grpSpPr>
          <a:xfrm>
            <a:off x="367603" y="893410"/>
            <a:ext cx="3947354" cy="2699482"/>
            <a:chOff x="195653" y="893410"/>
            <a:chExt cx="3947354" cy="2699482"/>
          </a:xfrm>
        </p:grpSpPr>
        <p:pic>
          <p:nvPicPr>
            <p:cNvPr id="2" name="Imagen 1">
              <a:extLst>
                <a:ext uri="{FF2B5EF4-FFF2-40B4-BE49-F238E27FC236}">
                  <a16:creationId xmlns:a16="http://schemas.microsoft.com/office/drawing/2014/main" xmlns="" id="{15FD27E4-0504-4945-A2F5-2FFF0FB271CD}"/>
                </a:ext>
              </a:extLst>
            </p:cNvPr>
            <p:cNvPicPr>
              <a:picLocks noChangeAspect="1"/>
            </p:cNvPicPr>
            <p:nvPr/>
          </p:nvPicPr>
          <p:blipFill>
            <a:blip r:embed="rId8">
              <a:clrChange>
                <a:clrFrom>
                  <a:srgbClr val="FFFFFF"/>
                </a:clrFrom>
                <a:clrTo>
                  <a:srgbClr val="FFFFFF">
                    <a:alpha val="0"/>
                  </a:srgbClr>
                </a:clrTo>
              </a:clrChange>
              <a:lum bright="-20000" contrast="40000"/>
            </a:blip>
            <a:stretch>
              <a:fillRect/>
            </a:stretch>
          </p:blipFill>
          <p:spPr>
            <a:xfrm>
              <a:off x="463367" y="1180820"/>
              <a:ext cx="3679640" cy="2412072"/>
            </a:xfrm>
            <a:prstGeom prst="rect">
              <a:avLst/>
            </a:prstGeom>
          </p:spPr>
        </p:pic>
        <p:sp>
          <p:nvSpPr>
            <p:cNvPr id="8" name="CuadroTexto 7">
              <a:extLst>
                <a:ext uri="{FF2B5EF4-FFF2-40B4-BE49-F238E27FC236}">
                  <a16:creationId xmlns:a16="http://schemas.microsoft.com/office/drawing/2014/main" xmlns="" id="{669140EE-A92E-41F2-BC24-CDB28EBA177E}"/>
                </a:ext>
              </a:extLst>
            </p:cNvPr>
            <p:cNvSpPr txBox="1"/>
            <p:nvPr/>
          </p:nvSpPr>
          <p:spPr>
            <a:xfrm rot="16200000">
              <a:off x="-588536" y="2097444"/>
              <a:ext cx="1845377" cy="276999"/>
            </a:xfrm>
            <a:prstGeom prst="rect">
              <a:avLst/>
            </a:prstGeom>
            <a:noFill/>
          </p:spPr>
          <p:txBody>
            <a:bodyPr wrap="none" rtlCol="0">
              <a:spAutoFit/>
            </a:bodyPr>
            <a:lstStyle/>
            <a:p>
              <a:r>
                <a:rPr lang="es-CO" sz="1200" dirty="0">
                  <a:solidFill>
                    <a:schemeClr val="tx1">
                      <a:lumMod val="50000"/>
                      <a:lumOff val="50000"/>
                    </a:schemeClr>
                  </a:solidFill>
                </a:rPr>
                <a:t>Porcentaje de Población</a:t>
              </a:r>
            </a:p>
          </p:txBody>
        </p:sp>
        <p:sp>
          <p:nvSpPr>
            <p:cNvPr id="10" name="CuadroTexto 9">
              <a:extLst>
                <a:ext uri="{FF2B5EF4-FFF2-40B4-BE49-F238E27FC236}">
                  <a16:creationId xmlns:a16="http://schemas.microsoft.com/office/drawing/2014/main" xmlns="" id="{93433F20-8B3D-46C5-89C6-F50C32B15128}"/>
                </a:ext>
              </a:extLst>
            </p:cNvPr>
            <p:cNvSpPr txBox="1"/>
            <p:nvPr/>
          </p:nvSpPr>
          <p:spPr>
            <a:xfrm>
              <a:off x="1604374" y="893410"/>
              <a:ext cx="1397627" cy="307777"/>
            </a:xfrm>
            <a:prstGeom prst="rect">
              <a:avLst/>
            </a:prstGeom>
            <a:noFill/>
          </p:spPr>
          <p:txBody>
            <a:bodyPr wrap="none" rtlCol="0">
              <a:spAutoFit/>
            </a:bodyPr>
            <a:lstStyle/>
            <a:p>
              <a:pPr algn="ctr"/>
              <a:r>
                <a:rPr lang="es-CO" sz="1400" b="1" dirty="0">
                  <a:solidFill>
                    <a:schemeClr val="accent1">
                      <a:lumMod val="50000"/>
                    </a:schemeClr>
                  </a:solidFill>
                </a:rPr>
                <a:t>TABAQUISMO</a:t>
              </a:r>
            </a:p>
          </p:txBody>
        </p:sp>
      </p:grpSp>
      <p:grpSp>
        <p:nvGrpSpPr>
          <p:cNvPr id="30" name="Grupo 29">
            <a:extLst>
              <a:ext uri="{FF2B5EF4-FFF2-40B4-BE49-F238E27FC236}">
                <a16:creationId xmlns:a16="http://schemas.microsoft.com/office/drawing/2014/main" xmlns="" id="{E6FCC82F-36BB-4BA7-8519-984332B1B73A}"/>
              </a:ext>
            </a:extLst>
          </p:cNvPr>
          <p:cNvGrpSpPr/>
          <p:nvPr/>
        </p:nvGrpSpPr>
        <p:grpSpPr>
          <a:xfrm>
            <a:off x="5011102" y="893409"/>
            <a:ext cx="3765296" cy="2699447"/>
            <a:chOff x="4295001" y="893409"/>
            <a:chExt cx="3765296" cy="2699447"/>
          </a:xfrm>
        </p:grpSpPr>
        <p:pic>
          <p:nvPicPr>
            <p:cNvPr id="3" name="Imagen 2">
              <a:extLst>
                <a:ext uri="{FF2B5EF4-FFF2-40B4-BE49-F238E27FC236}">
                  <a16:creationId xmlns:a16="http://schemas.microsoft.com/office/drawing/2014/main" xmlns="" id="{6C2E0B3D-93A3-4033-A53C-996CFFBEF3ED}"/>
                </a:ext>
              </a:extLst>
            </p:cNvPr>
            <p:cNvPicPr>
              <a:picLocks noChangeAspect="1"/>
            </p:cNvPicPr>
            <p:nvPr/>
          </p:nvPicPr>
          <p:blipFill>
            <a:blip r:embed="rId9">
              <a:clrChange>
                <a:clrFrom>
                  <a:srgbClr val="FFFFFF"/>
                </a:clrFrom>
                <a:clrTo>
                  <a:srgbClr val="FFFFFF">
                    <a:alpha val="0"/>
                  </a:srgbClr>
                </a:clrTo>
              </a:clrChange>
              <a:lum bright="-20000" contrast="40000"/>
            </a:blip>
            <a:stretch>
              <a:fillRect/>
            </a:stretch>
          </p:blipFill>
          <p:spPr>
            <a:xfrm>
              <a:off x="4553611" y="1180856"/>
              <a:ext cx="3506686" cy="2412000"/>
            </a:xfrm>
            <a:prstGeom prst="rect">
              <a:avLst/>
            </a:prstGeom>
          </p:spPr>
        </p:pic>
        <p:sp>
          <p:nvSpPr>
            <p:cNvPr id="16" name="CuadroTexto 15">
              <a:extLst>
                <a:ext uri="{FF2B5EF4-FFF2-40B4-BE49-F238E27FC236}">
                  <a16:creationId xmlns:a16="http://schemas.microsoft.com/office/drawing/2014/main" xmlns="" id="{4A2CFEFF-3FC2-4DBD-B82B-DA2F0494022A}"/>
                </a:ext>
              </a:extLst>
            </p:cNvPr>
            <p:cNvSpPr txBox="1"/>
            <p:nvPr/>
          </p:nvSpPr>
          <p:spPr>
            <a:xfrm>
              <a:off x="5740132" y="893409"/>
              <a:ext cx="1133644" cy="307777"/>
            </a:xfrm>
            <a:prstGeom prst="rect">
              <a:avLst/>
            </a:prstGeom>
            <a:noFill/>
          </p:spPr>
          <p:txBody>
            <a:bodyPr wrap="none" rtlCol="0">
              <a:spAutoFit/>
            </a:bodyPr>
            <a:lstStyle/>
            <a:p>
              <a:pPr algn="ctr"/>
              <a:r>
                <a:rPr lang="es-CO" sz="1400" b="1" dirty="0">
                  <a:solidFill>
                    <a:schemeClr val="accent1">
                      <a:lumMod val="50000"/>
                    </a:schemeClr>
                  </a:solidFill>
                </a:rPr>
                <a:t>OBESIDAD</a:t>
              </a:r>
            </a:p>
          </p:txBody>
        </p:sp>
        <p:sp>
          <p:nvSpPr>
            <p:cNvPr id="29" name="CuadroTexto 28">
              <a:extLst>
                <a:ext uri="{FF2B5EF4-FFF2-40B4-BE49-F238E27FC236}">
                  <a16:creationId xmlns:a16="http://schemas.microsoft.com/office/drawing/2014/main" xmlns="" id="{FD638A31-9000-41BE-A1DF-0EDEF005D2C5}"/>
                </a:ext>
              </a:extLst>
            </p:cNvPr>
            <p:cNvSpPr txBox="1"/>
            <p:nvPr/>
          </p:nvSpPr>
          <p:spPr>
            <a:xfrm rot="16200000">
              <a:off x="3510812" y="2118052"/>
              <a:ext cx="1845377" cy="276999"/>
            </a:xfrm>
            <a:prstGeom prst="rect">
              <a:avLst/>
            </a:prstGeom>
            <a:noFill/>
          </p:spPr>
          <p:txBody>
            <a:bodyPr wrap="none" rtlCol="0">
              <a:spAutoFit/>
            </a:bodyPr>
            <a:lstStyle/>
            <a:p>
              <a:r>
                <a:rPr lang="es-CO" sz="1200" dirty="0">
                  <a:solidFill>
                    <a:schemeClr val="tx1">
                      <a:lumMod val="50000"/>
                      <a:lumOff val="50000"/>
                    </a:schemeClr>
                  </a:solidFill>
                </a:rPr>
                <a:t>Porcentaje de Población</a:t>
              </a:r>
            </a:p>
          </p:txBody>
        </p:sp>
      </p:grpSp>
    </p:spTree>
    <p:extLst>
      <p:ext uri="{BB962C8B-B14F-4D97-AF65-F5344CB8AC3E}">
        <p14:creationId xmlns:p14="http://schemas.microsoft.com/office/powerpoint/2010/main" val="92228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100"/>
                                  </p:st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892552"/>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O" sz="2600" b="1" i="0" u="none" strike="noStrike" kern="0" cap="none" spc="0" normalizeH="0" baseline="0" noProof="0" dirty="0">
                <a:ln>
                  <a:noFill/>
                </a:ln>
                <a:solidFill>
                  <a:srgbClr val="FFFF00"/>
                </a:solidFill>
                <a:effectLst/>
                <a:uLnTx/>
                <a:uFillTx/>
                <a:latin typeface="Arial"/>
                <a:ea typeface="+mj-ea"/>
                <a:cs typeface="+mj-cs"/>
              </a:rPr>
              <a:t>Componentes fundamentales de la respuesta a las </a:t>
            </a:r>
            <a:r>
              <a:rPr kumimoji="0" lang="es-CR" altLang="es-CO" sz="2600" b="1" i="0" u="none" strike="noStrike" kern="0" cap="none" spc="0" normalizeH="0" baseline="0" noProof="0" dirty="0">
                <a:ln>
                  <a:noFill/>
                </a:ln>
                <a:solidFill>
                  <a:srgbClr val="FFFF00"/>
                </a:solidFill>
                <a:effectLst/>
                <a:uLnTx/>
                <a:uFillTx/>
                <a:latin typeface="Arial"/>
                <a:ea typeface="+mj-ea"/>
                <a:cs typeface="+mj-cs"/>
              </a:rPr>
              <a:t>Enfermedades No Transmisibles </a:t>
            </a:r>
            <a:r>
              <a:rPr kumimoji="0" lang="es-CR" altLang="es-CO" sz="2600" b="1" i="0" u="none" strike="noStrike" kern="0" cap="none" spc="0" normalizeH="0" baseline="0" noProof="0" dirty="0">
                <a:ln>
                  <a:noFill/>
                </a:ln>
                <a:solidFill>
                  <a:prstClr val="white"/>
                </a:solidFill>
                <a:effectLst/>
                <a:uLnTx/>
                <a:uFillTx/>
                <a:latin typeface="Arial"/>
                <a:ea typeface="+mj-ea"/>
                <a:cs typeface="+mj-cs"/>
              </a:rPr>
              <a:t>(ENT)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a:extLst>
              <a:ext uri="{FF2B5EF4-FFF2-40B4-BE49-F238E27FC236}">
                <a16:creationId xmlns:a16="http://schemas.microsoft.com/office/drawing/2014/main" xmlns="" id="{ECDDBDBC-E7F3-440D-83B3-408869337846}"/>
              </a:ext>
            </a:extLst>
          </p:cNvPr>
          <p:cNvSpPr/>
          <p:nvPr/>
        </p:nvSpPr>
        <p:spPr>
          <a:xfrm>
            <a:off x="1772689" y="1807371"/>
            <a:ext cx="5598622" cy="4279826"/>
          </a:xfrm>
          <a:prstGeom prst="rect">
            <a:avLst/>
          </a:prstGeom>
        </p:spPr>
        <p:txBody>
          <a:bodyPr wrap="square" anchor="ctr" anchorCtr="0">
            <a:spAutoFit/>
          </a:bodyPr>
          <a:lstStyle/>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rPr>
              <a:t>Promoción de la Salud</a:t>
            </a:r>
          </a:p>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rPr>
              <a:t>Prevención de la Enfermedad</a:t>
            </a:r>
          </a:p>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rPr>
              <a:t>Detección precoz</a:t>
            </a:r>
          </a:p>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rPr>
              <a:t>Tamizaje</a:t>
            </a:r>
          </a:p>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rPr>
              <a:t>Tratamiento</a:t>
            </a:r>
          </a:p>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lang="es-ES" sz="2800" b="1" dirty="0">
                <a:solidFill>
                  <a:srgbClr val="3C4245"/>
                </a:solidFill>
                <a:latin typeface="Arial" panose="020B0604020202020204" pitchFamily="34" charset="0"/>
              </a:rPr>
              <a:t>Rehabilitación</a:t>
            </a:r>
            <a:endPar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endParaRPr>
          </a:p>
          <a:p>
            <a:pPr marL="269875" marR="0" lvl="0" indent="-269875" algn="l" defTabSz="914400" rtl="0" eaLnBrk="1" fontAlgn="base" latinLnBrk="0" hangingPunct="1">
              <a:lnSpc>
                <a:spcPct val="120000"/>
              </a:lnSpc>
              <a:spcBef>
                <a:spcPts val="400"/>
              </a:spcBef>
              <a:spcAft>
                <a:spcPts val="400"/>
              </a:spcAft>
              <a:buClrTx/>
              <a:buSzTx/>
              <a:buFont typeface="Arial" panose="020B0604020202020204" pitchFamily="34" charset="0"/>
              <a:buChar char="•"/>
              <a:tabLst/>
              <a:defRPr/>
            </a:pPr>
            <a:r>
              <a:rPr kumimoji="0" lang="es-ES" sz="2800" b="1" i="0" u="none" strike="noStrike" kern="1200" cap="none" spc="0" normalizeH="0" baseline="0" noProof="0" dirty="0">
                <a:ln>
                  <a:noFill/>
                </a:ln>
                <a:solidFill>
                  <a:srgbClr val="3C4245"/>
                </a:solidFill>
                <a:effectLst/>
                <a:uLnTx/>
                <a:uFillTx/>
                <a:latin typeface="Arial" panose="020B0604020202020204" pitchFamily="34" charset="0"/>
                <a:ea typeface="+mn-ea"/>
                <a:cs typeface="Arial" charset="0"/>
              </a:rPr>
              <a:t>Cuidados paliativos</a:t>
            </a:r>
          </a:p>
        </p:txBody>
      </p:sp>
      <p:sp>
        <p:nvSpPr>
          <p:cNvPr id="2" name="Flecha: hacia la izquierda 1">
            <a:extLst>
              <a:ext uri="{FF2B5EF4-FFF2-40B4-BE49-F238E27FC236}">
                <a16:creationId xmlns:a16="http://schemas.microsoft.com/office/drawing/2014/main" xmlns="" id="{4D1CD5DC-A974-447B-9939-E0464793755F}"/>
              </a:ext>
            </a:extLst>
          </p:cNvPr>
          <p:cNvSpPr/>
          <p:nvPr/>
        </p:nvSpPr>
        <p:spPr>
          <a:xfrm>
            <a:off x="4355976" y="4437112"/>
            <a:ext cx="1008112"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Elipse 2">
            <a:extLst>
              <a:ext uri="{FF2B5EF4-FFF2-40B4-BE49-F238E27FC236}">
                <a16:creationId xmlns:a16="http://schemas.microsoft.com/office/drawing/2014/main" xmlns="" id="{C6E86609-F509-46F7-83EF-570FB8AEAB43}"/>
              </a:ext>
            </a:extLst>
          </p:cNvPr>
          <p:cNvSpPr/>
          <p:nvPr/>
        </p:nvSpPr>
        <p:spPr>
          <a:xfrm>
            <a:off x="827584" y="1081192"/>
            <a:ext cx="7488832" cy="57321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uadroTexto 3">
            <a:extLst>
              <a:ext uri="{FF2B5EF4-FFF2-40B4-BE49-F238E27FC236}">
                <a16:creationId xmlns:a16="http://schemas.microsoft.com/office/drawing/2014/main" xmlns="" id="{7258E955-A11C-4174-8BA3-C3C0570A88AC}"/>
              </a:ext>
            </a:extLst>
          </p:cNvPr>
          <p:cNvSpPr txBox="1"/>
          <p:nvPr/>
        </p:nvSpPr>
        <p:spPr>
          <a:xfrm>
            <a:off x="5483034" y="4222829"/>
            <a:ext cx="2617358" cy="646331"/>
          </a:xfrm>
          <a:prstGeom prst="rect">
            <a:avLst/>
          </a:prstGeom>
          <a:noFill/>
        </p:spPr>
        <p:txBody>
          <a:bodyPr wrap="square" rtlCol="0">
            <a:spAutoFit/>
          </a:bodyPr>
          <a:lstStyle/>
          <a:p>
            <a:r>
              <a:rPr lang="es-CO" sz="2400" b="1" dirty="0">
                <a:solidFill>
                  <a:srgbClr val="FF0000"/>
                </a:solidFill>
              </a:rPr>
              <a:t>(?)  Mortalidad </a:t>
            </a:r>
            <a:r>
              <a:rPr lang="es-CO" sz="3600" b="1" dirty="0">
                <a:solidFill>
                  <a:srgbClr val="FF0000"/>
                </a:solidFill>
              </a:rPr>
              <a:t>↑</a:t>
            </a:r>
            <a:endParaRPr lang="es-CO" sz="2400" b="1" dirty="0">
              <a:solidFill>
                <a:srgbClr val="FF0000"/>
              </a:solidFill>
            </a:endParaRPr>
          </a:p>
        </p:txBody>
      </p:sp>
    </p:spTree>
    <p:extLst>
      <p:ext uri="{BB962C8B-B14F-4D97-AF65-F5344CB8AC3E}">
        <p14:creationId xmlns:p14="http://schemas.microsoft.com/office/powerpoint/2010/main" val="420734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right)">
                                      <p:cBhvr>
                                        <p:cTn id="4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P spid="2" grpId="0" animBg="1"/>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90000"/>
            <a:ext cx="1204210"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06103" y="6390000"/>
            <a:ext cx="1337897" cy="4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magen 20" descr="Imagen que contiene captura de pantalla&#10;&#10;Descripción generada con confianza muy alta">
            <a:extLst>
              <a:ext uri="{FF2B5EF4-FFF2-40B4-BE49-F238E27FC236}">
                <a16:creationId xmlns:a16="http://schemas.microsoft.com/office/drawing/2014/main" xmlns="" id="{155D2F3D-6ADF-4DD5-816B-6684D7421C4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0151" b="88747"/>
          <a:stretch/>
        </p:blipFill>
        <p:spPr>
          <a:xfrm>
            <a:off x="3602907" y="6390000"/>
            <a:ext cx="1938187" cy="468000"/>
          </a:xfrm>
          <a:prstGeom prst="rect">
            <a:avLst/>
          </a:prstGeom>
        </p:spPr>
      </p:pic>
      <p:grpSp>
        <p:nvGrpSpPr>
          <p:cNvPr id="6" name="Grupo 5">
            <a:extLst>
              <a:ext uri="{FF2B5EF4-FFF2-40B4-BE49-F238E27FC236}">
                <a16:creationId xmlns:a16="http://schemas.microsoft.com/office/drawing/2014/main" xmlns="" id="{5CFF6908-D040-460B-B8C2-1AC3EC10FBC8}"/>
              </a:ext>
            </a:extLst>
          </p:cNvPr>
          <p:cNvGrpSpPr/>
          <p:nvPr/>
        </p:nvGrpSpPr>
        <p:grpSpPr>
          <a:xfrm>
            <a:off x="314926" y="2528900"/>
            <a:ext cx="8514148" cy="1800200"/>
            <a:chOff x="415432" y="2528900"/>
            <a:chExt cx="8514148" cy="180020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2843808" y="2557127"/>
              <a:ext cx="6085772" cy="1743747"/>
            </a:xfrm>
            <a:prstGeom prst="rect">
              <a:avLst/>
            </a:prstGeom>
            <a:noFill/>
            <a:ln>
              <a:noFill/>
            </a:ln>
            <a:effectLs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algn="l" eaLnBrk="1" hangingPunct="1">
                <a:lnSpc>
                  <a:spcPct val="120000"/>
                </a:lnSpc>
              </a:pPr>
              <a:r>
                <a:rPr lang="es-CR" altLang="es-CO" sz="3600" b="1" kern="0" dirty="0">
                  <a:solidFill>
                    <a:srgbClr val="FF0000"/>
                  </a:solidFill>
                  <a:latin typeface="Arial"/>
                </a:rPr>
                <a:t>Iniciativa de Global </a:t>
              </a:r>
              <a:r>
                <a:rPr lang="es-CR" altLang="es-CO" sz="3600" b="1" kern="0" dirty="0" err="1">
                  <a:solidFill>
                    <a:srgbClr val="FF0000"/>
                  </a:solidFill>
                  <a:latin typeface="Arial"/>
                </a:rPr>
                <a:t>Hearts</a:t>
              </a:r>
              <a:endParaRPr lang="es-CR" altLang="es-CO" sz="3600" b="1" kern="0" dirty="0">
                <a:solidFill>
                  <a:srgbClr val="FF0000"/>
                </a:solidFill>
                <a:latin typeface="Arial"/>
              </a:endParaRPr>
            </a:p>
            <a:p>
              <a:pPr lvl="0" algn="l" eaLnBrk="1" hangingPunct="1">
                <a:lnSpc>
                  <a:spcPct val="120000"/>
                </a:lnSpc>
              </a:pPr>
              <a:r>
                <a:rPr lang="es-CR" altLang="es-CO" sz="2800" kern="0" dirty="0">
                  <a:solidFill>
                    <a:srgbClr val="FF0000"/>
                  </a:solidFill>
                  <a:latin typeface="Arial"/>
                </a:rPr>
                <a:t>Trabajando Juntos para Derrotar las </a:t>
              </a:r>
            </a:p>
            <a:p>
              <a:pPr lvl="0" algn="l" eaLnBrk="1" hangingPunct="1">
                <a:lnSpc>
                  <a:spcPct val="120000"/>
                </a:lnSpc>
              </a:pPr>
              <a:r>
                <a:rPr lang="es-CR" altLang="es-CO" sz="2800" b="1" kern="0" dirty="0">
                  <a:solidFill>
                    <a:srgbClr val="C00000"/>
                  </a:solidFill>
                  <a:latin typeface="Arial"/>
                </a:rPr>
                <a:t>Enfermedades Cardiovasculares</a:t>
              </a:r>
            </a:p>
          </p:txBody>
        </p:sp>
        <p:pic>
          <p:nvPicPr>
            <p:cNvPr id="23" name="Imagen 22">
              <a:extLst>
                <a:ext uri="{FF2B5EF4-FFF2-40B4-BE49-F238E27FC236}">
                  <a16:creationId xmlns:a16="http://schemas.microsoft.com/office/drawing/2014/main" xmlns="" id="{05CCE8AC-021C-4558-B247-DA2E76DB377C}"/>
                </a:ext>
              </a:extLst>
            </p:cNvPr>
            <p:cNvPicPr>
              <a:picLocks noChangeAspect="1"/>
            </p:cNvPicPr>
            <p:nvPr/>
          </p:nvPicPr>
          <p:blipFill rotWithShape="1">
            <a:blip r:embed="rId6">
              <a:extLst>
                <a:ext uri="{28A0092B-C50C-407E-A947-70E740481C1C}">
                  <a14:useLocalDpi xmlns:a14="http://schemas.microsoft.com/office/drawing/2010/main" val="0"/>
                </a:ext>
              </a:extLst>
            </a:blip>
            <a:srcRect l="12752" t="17482" r="12627" b="27200"/>
            <a:stretch/>
          </p:blipFill>
          <p:spPr>
            <a:xfrm>
              <a:off x="415432" y="2528900"/>
              <a:ext cx="2428376" cy="1800200"/>
            </a:xfrm>
            <a:prstGeom prst="rect">
              <a:avLst/>
            </a:prstGeom>
          </p:spPr>
        </p:pic>
      </p:grpSp>
    </p:spTree>
    <p:extLst>
      <p:ext uri="{BB962C8B-B14F-4D97-AF65-F5344CB8AC3E}">
        <p14:creationId xmlns:p14="http://schemas.microsoft.com/office/powerpoint/2010/main" val="3340628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800" b="1" i="0" u="none" strike="noStrike" kern="0" cap="none" spc="0" normalizeH="0" baseline="0" noProof="0" dirty="0">
                <a:ln>
                  <a:noFill/>
                </a:ln>
                <a:solidFill>
                  <a:srgbClr val="FFFFFF"/>
                </a:solidFill>
                <a:effectLst/>
                <a:uLnTx/>
                <a:uFillTx/>
                <a:latin typeface="Arial"/>
                <a:ea typeface="+mj-ea"/>
                <a:cs typeface="+mj-cs"/>
              </a:rPr>
              <a:t>Iniciativa de Global </a:t>
            </a:r>
            <a:r>
              <a:rPr kumimoji="0" lang="es-CR" altLang="es-CO" sz="2800" b="1" i="0" u="none" strike="noStrike" kern="0" cap="none" spc="0" normalizeH="0" baseline="0" noProof="0" dirty="0" err="1">
                <a:ln>
                  <a:noFill/>
                </a:ln>
                <a:solidFill>
                  <a:srgbClr val="FFFFFF"/>
                </a:solidFill>
                <a:effectLst/>
                <a:uLnTx/>
                <a:uFillTx/>
                <a:latin typeface="Arial"/>
                <a:ea typeface="+mj-ea"/>
                <a:cs typeface="+mj-cs"/>
              </a:rPr>
              <a:t>HEARTS</a:t>
            </a:r>
            <a:endParaRPr kumimoji="0" lang="es-CR" altLang="es-CO" sz="2800" b="1" i="0" u="none" strike="noStrike" kern="0" cap="none" spc="0" normalizeH="0" baseline="0" noProof="0" dirty="0">
              <a:ln>
                <a:noFill/>
              </a:ln>
              <a:solidFill>
                <a:srgbClr val="FFFFFF"/>
              </a:solidFill>
              <a:effectLst/>
              <a:uLnTx/>
              <a:uFillTx/>
              <a:latin typeface="Arial"/>
              <a:ea typeface="+mj-ea"/>
              <a:cs typeface="+mj-cs"/>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xmlns="" id="{7D075EE9-C17C-415A-AB33-D297158086B0}"/>
              </a:ext>
            </a:extLst>
          </p:cNvPr>
          <p:cNvSpPr/>
          <p:nvPr/>
        </p:nvSpPr>
        <p:spPr>
          <a:xfrm>
            <a:off x="261139" y="1623378"/>
            <a:ext cx="6593208" cy="615553"/>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a:tabLst/>
              <a:defRPr/>
            </a:pPr>
            <a:r>
              <a:rPr kumimoji="0" lang="es-ES" sz="3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charset="0"/>
              </a:rPr>
              <a:t>MPOWER</a:t>
            </a:r>
            <a:r>
              <a:rPr kumimoji="0" lang="es-ES" sz="3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charset="0"/>
              </a:rPr>
              <a:t>para el control del tabaco</a:t>
            </a:r>
            <a:endParaRPr kumimoji="0" lang="en-US" sz="34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endParaRPr>
          </a:p>
        </p:txBody>
      </p:sp>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0419" y="1319279"/>
            <a:ext cx="1350026" cy="8709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18A1005B-F6F1-452F-B372-D5140AAF31B7}"/>
              </a:ext>
            </a:extLst>
          </p:cNvPr>
          <p:cNvPicPr>
            <a:picLocks noChangeAspect="1"/>
          </p:cNvPicPr>
          <p:nvPr/>
        </p:nvPicPr>
        <p:blipFill rotWithShape="1">
          <a:blip r:embed="rId6">
            <a:clrChange>
              <a:clrFrom>
                <a:srgbClr val="FFEDCF"/>
              </a:clrFrom>
              <a:clrTo>
                <a:srgbClr val="FFEDCF">
                  <a:alpha val="0"/>
                </a:srgbClr>
              </a:clrTo>
            </a:clrChange>
          </a:blip>
          <a:srcRect l="27082" r="20204" b="80235"/>
          <a:stretch/>
        </p:blipFill>
        <p:spPr>
          <a:xfrm>
            <a:off x="6886042" y="4969618"/>
            <a:ext cx="2078446" cy="924200"/>
          </a:xfrm>
          <a:prstGeom prst="rect">
            <a:avLst/>
          </a:prstGeom>
        </p:spPr>
      </p:pic>
      <p:pic>
        <p:nvPicPr>
          <p:cNvPr id="5" name="Imagen 4">
            <a:extLst>
              <a:ext uri="{FF2B5EF4-FFF2-40B4-BE49-F238E27FC236}">
                <a16:creationId xmlns:a16="http://schemas.microsoft.com/office/drawing/2014/main" xmlns="" id="{D6D6D2D3-DF99-4254-960B-5966A2D406FA}"/>
              </a:ext>
            </a:extLst>
          </p:cNvPr>
          <p:cNvPicPr>
            <a:picLocks noChangeAspect="1"/>
          </p:cNvPicPr>
          <p:nvPr/>
        </p:nvPicPr>
        <p:blipFill rotWithShape="1">
          <a:blip r:embed="rId7">
            <a:clrChange>
              <a:clrFrom>
                <a:srgbClr val="F9F5E9"/>
              </a:clrFrom>
              <a:clrTo>
                <a:srgbClr val="F9F5E9">
                  <a:alpha val="0"/>
                </a:srgbClr>
              </a:clrTo>
            </a:clrChange>
          </a:blip>
          <a:srcRect l="36731" t="37173" r="40312" b="18514"/>
          <a:stretch/>
        </p:blipFill>
        <p:spPr>
          <a:xfrm>
            <a:off x="6995011" y="2454568"/>
            <a:ext cx="1860842" cy="1378846"/>
          </a:xfrm>
          <a:prstGeom prst="rect">
            <a:avLst/>
          </a:prstGeom>
        </p:spPr>
      </p:pic>
      <p:sp>
        <p:nvSpPr>
          <p:cNvPr id="16" name="Rectángulo 15">
            <a:extLst>
              <a:ext uri="{FF2B5EF4-FFF2-40B4-BE49-F238E27FC236}">
                <a16:creationId xmlns:a16="http://schemas.microsoft.com/office/drawing/2014/main" xmlns="" id="{0C5A22B8-1E23-45ED-B9E4-155FF5E2F3B4}"/>
              </a:ext>
            </a:extLst>
          </p:cNvPr>
          <p:cNvSpPr/>
          <p:nvPr/>
        </p:nvSpPr>
        <p:spPr>
          <a:xfrm>
            <a:off x="1275396" y="692696"/>
            <a:ext cx="6593208" cy="553998"/>
          </a:xfrm>
          <a:prstGeom prst="rect">
            <a:avLst/>
          </a:prstGeom>
        </p:spPr>
        <p:txBody>
          <a:bodyPr wrap="square">
            <a:spAutoFit/>
          </a:bodyPr>
          <a:lstStyle/>
          <a:p>
            <a:pPr marL="0" marR="0" lvl="0" indent="0" algn="ctr" defTabSz="914400" rtl="0" eaLnBrk="1" fontAlgn="base" latinLnBrk="0" hangingPunct="1">
              <a:lnSpc>
                <a:spcPct val="100000"/>
              </a:lnSpc>
              <a:spcBef>
                <a:spcPts val="1200"/>
              </a:spcBef>
              <a:spcAft>
                <a:spcPts val="1200"/>
              </a:spcAft>
              <a:buClrTx/>
              <a:buSzTx/>
              <a:buFontTx/>
              <a:buNone/>
              <a:tabLst/>
              <a:defRPr/>
            </a:pPr>
            <a:r>
              <a:rPr kumimoji="0" lang="es-ES" sz="3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Arial" charset="0"/>
              </a:rPr>
              <a:t>Comprende cuatro paquetes técnicos:</a:t>
            </a:r>
          </a:p>
        </p:txBody>
      </p:sp>
      <p:sp>
        <p:nvSpPr>
          <p:cNvPr id="17" name="Rectángulo 16">
            <a:extLst>
              <a:ext uri="{FF2B5EF4-FFF2-40B4-BE49-F238E27FC236}">
                <a16:creationId xmlns:a16="http://schemas.microsoft.com/office/drawing/2014/main" xmlns="" id="{6BC3C0F3-8FC5-413D-A916-71D051C7B7AF}"/>
              </a:ext>
            </a:extLst>
          </p:cNvPr>
          <p:cNvSpPr/>
          <p:nvPr/>
        </p:nvSpPr>
        <p:spPr>
          <a:xfrm>
            <a:off x="261139" y="4902840"/>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4"/>
              <a:tabLst/>
              <a:defRPr/>
            </a:pPr>
            <a:r>
              <a:rPr kumimoji="0" lang="es-ES" sz="3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charset="0"/>
              </a:rPr>
              <a:t>HEARTS</a:t>
            </a:r>
            <a:r>
              <a:rPr kumimoji="0" lang="es-E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para la gestión de </a:t>
            </a:r>
            <a:r>
              <a:rPr kumimoji="0" lang="es-E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charset="0"/>
              </a:rPr>
              <a:t>ECV</a:t>
            </a:r>
            <a:r>
              <a:rPr kumimoji="0" lang="es-E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 en la atención primaria de salud</a:t>
            </a:r>
            <a:endParaRPr kumimoji="0" lang="es-E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18" name="Rectángulo 17">
            <a:extLst>
              <a:ext uri="{FF2B5EF4-FFF2-40B4-BE49-F238E27FC236}">
                <a16:creationId xmlns:a16="http://schemas.microsoft.com/office/drawing/2014/main" xmlns="" id="{76D4A4E5-652F-4FC1-AD54-A958DD6839A4}"/>
              </a:ext>
            </a:extLst>
          </p:cNvPr>
          <p:cNvSpPr/>
          <p:nvPr/>
        </p:nvSpPr>
        <p:spPr>
          <a:xfrm>
            <a:off x="261139" y="2429274"/>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2"/>
              <a:tabLst/>
              <a:defRPr/>
            </a:pPr>
            <a:r>
              <a:rPr kumimoji="0" lang="es-ES" sz="3400" b="1"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mn-ea"/>
                <a:cs typeface="Arial" charset="0"/>
              </a:rPr>
              <a:t>SHAKE</a:t>
            </a:r>
            <a:r>
              <a:rPr kumimoji="0" lang="es-ES" sz="34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rPr>
              <a:t>para reducción del consumo de sal</a:t>
            </a:r>
            <a:endParaRPr kumimoji="0" lang="en-US" sz="34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endParaRPr>
          </a:p>
        </p:txBody>
      </p:sp>
      <p:sp>
        <p:nvSpPr>
          <p:cNvPr id="21" name="Rectángulo 20">
            <a:extLst>
              <a:ext uri="{FF2B5EF4-FFF2-40B4-BE49-F238E27FC236}">
                <a16:creationId xmlns:a16="http://schemas.microsoft.com/office/drawing/2014/main" xmlns="" id="{393CD6CF-DAFA-47A3-B04D-162A7E3D9F0C}"/>
              </a:ext>
            </a:extLst>
          </p:cNvPr>
          <p:cNvSpPr/>
          <p:nvPr/>
        </p:nvSpPr>
        <p:spPr>
          <a:xfrm>
            <a:off x="261139" y="3666057"/>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3"/>
              <a:tabLst/>
              <a:defRPr/>
            </a:pPr>
            <a:r>
              <a:rPr kumimoji="0" lang="es-ES" sz="3400" b="1"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charset="0"/>
              </a:rPr>
              <a:t>REPLACE</a:t>
            </a:r>
            <a:r>
              <a:rPr kumimoji="0" lang="es-ES" sz="34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charset="0"/>
              </a:rPr>
              <a:t>para eliminar las grasas trans producidas industrialmente</a:t>
            </a:r>
            <a:endParaRPr kumimoji="0" lang="en-US" sz="34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charset="0"/>
            </a:endParaRPr>
          </a:p>
        </p:txBody>
      </p:sp>
      <p:pic>
        <p:nvPicPr>
          <p:cNvPr id="1026" name="Picture 2" descr="http://www.who.int/cardiovascular_diseases/global-hearts/REPLACE_CMYK_110.jpg">
            <a:extLst>
              <a:ext uri="{FF2B5EF4-FFF2-40B4-BE49-F238E27FC236}">
                <a16:creationId xmlns:a16="http://schemas.microsoft.com/office/drawing/2014/main" xmlns="" id="{A3B888A9-E6C2-4350-91EC-22EF751417BF}"/>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26782" y="3845796"/>
            <a:ext cx="1597301" cy="69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4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30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childTnLst>
                                </p:cTn>
                              </p:par>
                            </p:childTnLst>
                          </p:cTn>
                        </p:par>
                        <p:par>
                          <p:cTn id="17" fill="hold">
                            <p:stCondLst>
                              <p:cond delay="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par>
                          <p:cTn id="27" fill="hold">
                            <p:stCondLst>
                              <p:cond delay="0"/>
                            </p:stCondLst>
                            <p:childTnLst>
                              <p:par>
                                <p:cTn id="28" presetID="53" presetClass="entr" presetSubtype="16"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fltVal val="0"/>
                                          </p:val>
                                        </p:tav>
                                        <p:tav tm="100000">
                                          <p:val>
                                            <p:strVal val="#ppt_w"/>
                                          </p:val>
                                        </p:tav>
                                      </p:tavLst>
                                    </p:anim>
                                    <p:anim calcmode="lin" valueType="num">
                                      <p:cBhvr>
                                        <p:cTn id="31" dur="500" fill="hold"/>
                                        <p:tgtEl>
                                          <p:spTgt spid="1026"/>
                                        </p:tgtEl>
                                        <p:attrNameLst>
                                          <p:attrName>ppt_h</p:attrName>
                                        </p:attrNameLst>
                                      </p:cBhvr>
                                      <p:tavLst>
                                        <p:tav tm="0">
                                          <p:val>
                                            <p:fltVal val="0"/>
                                          </p:val>
                                        </p:tav>
                                        <p:tav tm="100000">
                                          <p:val>
                                            <p:strVal val="#ppt_h"/>
                                          </p:val>
                                        </p:tav>
                                      </p:tavLst>
                                    </p:anim>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childTnLst>
                                </p:cTn>
                              </p:par>
                            </p:childTnLst>
                          </p:cTn>
                        </p:par>
                        <p:par>
                          <p:cTn id="37" fill="hold">
                            <p:stCondLst>
                              <p:cond delay="0"/>
                            </p:stCondLst>
                            <p:childTnLst>
                              <p:par>
                                <p:cTn id="38" presetID="53" presetClass="entr" presetSubtype="16"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P spid="17" grpId="0" build="p" bldLvl="3"/>
      <p:bldP spid="18" grpId="0" build="p" bldLvl="3"/>
      <p:bldP spid="21" grpId="0" build="p" bldLvl="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xmlns="" id="{393CD6CF-DAFA-47A3-B04D-162A7E3D9F0C}"/>
              </a:ext>
            </a:extLst>
          </p:cNvPr>
          <p:cNvSpPr/>
          <p:nvPr/>
        </p:nvSpPr>
        <p:spPr>
          <a:xfrm>
            <a:off x="261139" y="3666057"/>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3"/>
              <a:tabLst/>
              <a:defRPr/>
            </a:pPr>
            <a:r>
              <a:rPr kumimoji="0" lang="es-ES" sz="3400" b="1" i="0" u="none" strike="noStrike" kern="1200" cap="none" spc="0" normalizeH="0" baseline="0" noProof="0" dirty="0" err="1">
                <a:ln>
                  <a:noFill/>
                </a:ln>
                <a:solidFill>
                  <a:schemeClr val="bg1">
                    <a:lumMod val="75000"/>
                  </a:schemeClr>
                </a:solidFill>
                <a:effectLst/>
                <a:uLnTx/>
                <a:uFillTx/>
                <a:latin typeface="Calibri" panose="020F0502020204030204" pitchFamily="34" charset="0"/>
                <a:ea typeface="+mn-ea"/>
                <a:cs typeface="Arial" charset="0"/>
              </a:rPr>
              <a:t>REPLACE</a:t>
            </a:r>
            <a:r>
              <a:rPr kumimoji="0" lang="es-E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para eliminar las grasas trans producidas industrialmente</a:t>
            </a:r>
            <a:endParaRPr kumimoji="0" lang="en-U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endParaRPr>
          </a:p>
        </p:txBody>
      </p:sp>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800" b="1" i="0" u="none" strike="noStrike" kern="0" cap="none" spc="0" normalizeH="0" baseline="0" noProof="0" dirty="0">
                <a:ln>
                  <a:noFill/>
                </a:ln>
                <a:solidFill>
                  <a:srgbClr val="FFFFFF"/>
                </a:solidFill>
                <a:effectLst/>
                <a:uLnTx/>
                <a:uFillTx/>
                <a:latin typeface="Arial"/>
                <a:ea typeface="+mj-ea"/>
                <a:cs typeface="+mj-cs"/>
              </a:rPr>
              <a:t>Iniciativa de Global </a:t>
            </a:r>
            <a:r>
              <a:rPr kumimoji="0" lang="es-CR" altLang="es-CO" sz="2800" b="1" i="0" u="none" strike="noStrike" kern="0" cap="none" spc="0" normalizeH="0" baseline="0" noProof="0" dirty="0" err="1">
                <a:ln>
                  <a:noFill/>
                </a:ln>
                <a:solidFill>
                  <a:srgbClr val="FFFFFF"/>
                </a:solidFill>
                <a:effectLst/>
                <a:uLnTx/>
                <a:uFillTx/>
                <a:latin typeface="Arial"/>
                <a:ea typeface="+mj-ea"/>
                <a:cs typeface="+mj-cs"/>
              </a:rPr>
              <a:t>HEARTS</a:t>
            </a:r>
            <a:endParaRPr kumimoji="0" lang="es-CR" altLang="es-CO" sz="2800" b="1" i="0" u="none" strike="noStrike" kern="0" cap="none" spc="0" normalizeH="0" baseline="0" noProof="0" dirty="0">
              <a:ln>
                <a:noFill/>
              </a:ln>
              <a:solidFill>
                <a:srgbClr val="FFFFFF"/>
              </a:solidFill>
              <a:effectLst/>
              <a:uLnTx/>
              <a:uFillTx/>
              <a:latin typeface="Arial"/>
              <a:ea typeface="+mj-ea"/>
              <a:cs typeface="+mj-cs"/>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xmlns="" id="{7D075EE9-C17C-415A-AB33-D297158086B0}"/>
              </a:ext>
            </a:extLst>
          </p:cNvPr>
          <p:cNvSpPr/>
          <p:nvPr/>
        </p:nvSpPr>
        <p:spPr>
          <a:xfrm>
            <a:off x="261139" y="1623378"/>
            <a:ext cx="6593208" cy="615553"/>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a:tabLst/>
              <a:defRPr/>
            </a:pPr>
            <a:r>
              <a:rPr kumimoji="0" lang="es-ES" sz="3400" b="1" i="0" u="none" strike="noStrike" kern="1200" cap="none" spc="0" normalizeH="0" baseline="0" noProof="0" dirty="0" err="1">
                <a:ln>
                  <a:noFill/>
                </a:ln>
                <a:solidFill>
                  <a:schemeClr val="bg1">
                    <a:lumMod val="75000"/>
                  </a:schemeClr>
                </a:solidFill>
                <a:effectLst/>
                <a:uLnTx/>
                <a:uFillTx/>
                <a:latin typeface="Calibri" panose="020F0502020204030204" pitchFamily="34" charset="0"/>
                <a:ea typeface="+mn-ea"/>
                <a:cs typeface="Arial" charset="0"/>
              </a:rPr>
              <a:t>MPOWER</a:t>
            </a:r>
            <a:r>
              <a:rPr kumimoji="0" lang="es-E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para el control del tabaco</a:t>
            </a:r>
            <a:endParaRPr kumimoji="0" lang="en-U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endParaRPr>
          </a:p>
        </p:txBody>
      </p:sp>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50419" y="1319279"/>
            <a:ext cx="1350026" cy="8709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18A1005B-F6F1-452F-B372-D5140AAF31B7}"/>
              </a:ext>
            </a:extLst>
          </p:cNvPr>
          <p:cNvPicPr>
            <a:picLocks noChangeAspect="1"/>
          </p:cNvPicPr>
          <p:nvPr/>
        </p:nvPicPr>
        <p:blipFill rotWithShape="1">
          <a:blip r:embed="rId6">
            <a:clrChange>
              <a:clrFrom>
                <a:srgbClr val="FFEDCF"/>
              </a:clrFrom>
              <a:clrTo>
                <a:srgbClr val="FFEDCF">
                  <a:alpha val="0"/>
                </a:srgbClr>
              </a:clrTo>
            </a:clrChange>
            <a:duotone>
              <a:schemeClr val="bg2">
                <a:shade val="45000"/>
                <a:satMod val="135000"/>
              </a:schemeClr>
              <a:prstClr val="white"/>
            </a:duotone>
          </a:blip>
          <a:srcRect l="27082" r="20204" b="80235"/>
          <a:stretch/>
        </p:blipFill>
        <p:spPr>
          <a:xfrm>
            <a:off x="6886042" y="4969618"/>
            <a:ext cx="2078446" cy="924200"/>
          </a:xfrm>
          <a:prstGeom prst="rect">
            <a:avLst/>
          </a:prstGeom>
        </p:spPr>
      </p:pic>
      <p:pic>
        <p:nvPicPr>
          <p:cNvPr id="5" name="Imagen 4">
            <a:extLst>
              <a:ext uri="{FF2B5EF4-FFF2-40B4-BE49-F238E27FC236}">
                <a16:creationId xmlns:a16="http://schemas.microsoft.com/office/drawing/2014/main" xmlns="" id="{D6D6D2D3-DF99-4254-960B-5966A2D406FA}"/>
              </a:ext>
            </a:extLst>
          </p:cNvPr>
          <p:cNvPicPr>
            <a:picLocks noChangeAspect="1"/>
          </p:cNvPicPr>
          <p:nvPr/>
        </p:nvPicPr>
        <p:blipFill rotWithShape="1">
          <a:blip r:embed="rId7">
            <a:clrChange>
              <a:clrFrom>
                <a:srgbClr val="F9F5E9"/>
              </a:clrFrom>
              <a:clrTo>
                <a:srgbClr val="F9F5E9">
                  <a:alpha val="0"/>
                </a:srgbClr>
              </a:clrTo>
            </a:clrChange>
            <a:duotone>
              <a:schemeClr val="bg2">
                <a:shade val="45000"/>
                <a:satMod val="135000"/>
              </a:schemeClr>
              <a:prstClr val="white"/>
            </a:duotone>
          </a:blip>
          <a:srcRect l="36731" t="37173" r="40312" b="18514"/>
          <a:stretch/>
        </p:blipFill>
        <p:spPr>
          <a:xfrm>
            <a:off x="6995011" y="2454568"/>
            <a:ext cx="1860842" cy="1378846"/>
          </a:xfrm>
          <a:prstGeom prst="rect">
            <a:avLst/>
          </a:prstGeom>
        </p:spPr>
      </p:pic>
      <p:sp>
        <p:nvSpPr>
          <p:cNvPr id="16" name="Rectángulo 15">
            <a:extLst>
              <a:ext uri="{FF2B5EF4-FFF2-40B4-BE49-F238E27FC236}">
                <a16:creationId xmlns:a16="http://schemas.microsoft.com/office/drawing/2014/main" xmlns="" id="{0C5A22B8-1E23-45ED-B9E4-155FF5E2F3B4}"/>
              </a:ext>
            </a:extLst>
          </p:cNvPr>
          <p:cNvSpPr/>
          <p:nvPr/>
        </p:nvSpPr>
        <p:spPr>
          <a:xfrm>
            <a:off x="1275396" y="692696"/>
            <a:ext cx="6593208" cy="553998"/>
          </a:xfrm>
          <a:prstGeom prst="rect">
            <a:avLst/>
          </a:prstGeom>
        </p:spPr>
        <p:txBody>
          <a:bodyPr wrap="square">
            <a:spAutoFit/>
          </a:bodyPr>
          <a:lstStyle/>
          <a:p>
            <a:pPr marL="0" marR="0" lvl="0" indent="0" algn="ctr" defTabSz="914400" rtl="0" eaLnBrk="1" fontAlgn="base" latinLnBrk="0" hangingPunct="1">
              <a:lnSpc>
                <a:spcPct val="100000"/>
              </a:lnSpc>
              <a:spcBef>
                <a:spcPts val="1200"/>
              </a:spcBef>
              <a:spcAft>
                <a:spcPts val="1200"/>
              </a:spcAft>
              <a:buClrTx/>
              <a:buSzTx/>
              <a:buFontTx/>
              <a:buNone/>
              <a:tabLst/>
              <a:defRPr/>
            </a:pPr>
            <a:r>
              <a:rPr kumimoji="0" lang="es-ES" sz="30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Comprende cuatro paquetes técnicos:</a:t>
            </a:r>
          </a:p>
        </p:txBody>
      </p:sp>
      <p:sp>
        <p:nvSpPr>
          <p:cNvPr id="17" name="Rectángulo 16">
            <a:extLst>
              <a:ext uri="{FF2B5EF4-FFF2-40B4-BE49-F238E27FC236}">
                <a16:creationId xmlns:a16="http://schemas.microsoft.com/office/drawing/2014/main" xmlns="" id="{6BC3C0F3-8FC5-413D-A916-71D051C7B7AF}"/>
              </a:ext>
            </a:extLst>
          </p:cNvPr>
          <p:cNvSpPr/>
          <p:nvPr/>
        </p:nvSpPr>
        <p:spPr>
          <a:xfrm>
            <a:off x="261139" y="4902840"/>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4"/>
              <a:tabLst/>
              <a:defRPr/>
            </a:pPr>
            <a:r>
              <a:rPr kumimoji="0" lang="es-ES" sz="3400" b="1" i="0" u="none" strike="noStrike" kern="1200" cap="none" spc="0" normalizeH="0" baseline="0" noProof="0" dirty="0" err="1">
                <a:ln>
                  <a:noFill/>
                </a:ln>
                <a:solidFill>
                  <a:schemeClr val="bg1">
                    <a:lumMod val="75000"/>
                  </a:schemeClr>
                </a:solidFill>
                <a:effectLst/>
                <a:uLnTx/>
                <a:uFillTx/>
                <a:latin typeface="Calibri" panose="020F0502020204030204" pitchFamily="34" charset="0"/>
                <a:ea typeface="+mn-ea"/>
                <a:cs typeface="Arial" charset="0"/>
              </a:rPr>
              <a:t>HEARTS</a:t>
            </a:r>
            <a:r>
              <a:rPr kumimoji="0" lang="es-E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para la gestión de </a:t>
            </a:r>
            <a:r>
              <a:rPr kumimoji="0" lang="es-ES" sz="2800" b="1" i="0" u="none" strike="noStrike" kern="1200" cap="none" spc="0" normalizeH="0" baseline="0" noProof="0" dirty="0" err="1">
                <a:ln>
                  <a:noFill/>
                </a:ln>
                <a:solidFill>
                  <a:schemeClr val="bg1">
                    <a:lumMod val="75000"/>
                  </a:schemeClr>
                </a:solidFill>
                <a:effectLst/>
                <a:uLnTx/>
                <a:uFillTx/>
                <a:latin typeface="Calibri" panose="020F0502020204030204" pitchFamily="34" charset="0"/>
                <a:ea typeface="+mn-ea"/>
                <a:cs typeface="Arial" charset="0"/>
              </a:rPr>
              <a:t>ECV</a:t>
            </a:r>
            <a:r>
              <a:rPr kumimoji="0" lang="es-ES" sz="28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 en la atención primaria de salud</a:t>
            </a:r>
            <a:endParaRPr kumimoji="0" lang="es-E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endParaRPr>
          </a:p>
        </p:txBody>
      </p:sp>
      <p:sp>
        <p:nvSpPr>
          <p:cNvPr id="18" name="Rectángulo 17">
            <a:extLst>
              <a:ext uri="{FF2B5EF4-FFF2-40B4-BE49-F238E27FC236}">
                <a16:creationId xmlns:a16="http://schemas.microsoft.com/office/drawing/2014/main" xmlns="" id="{76D4A4E5-652F-4FC1-AD54-A958DD6839A4}"/>
              </a:ext>
            </a:extLst>
          </p:cNvPr>
          <p:cNvSpPr/>
          <p:nvPr/>
        </p:nvSpPr>
        <p:spPr>
          <a:xfrm>
            <a:off x="261139" y="2429274"/>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2"/>
              <a:tabLst/>
              <a:defRPr/>
            </a:pPr>
            <a:r>
              <a:rPr kumimoji="0" lang="es-ES" sz="3400" b="1" i="0" u="none" strike="noStrike" kern="1200" cap="none" spc="0" normalizeH="0" baseline="0" noProof="0" dirty="0" err="1">
                <a:ln>
                  <a:noFill/>
                </a:ln>
                <a:solidFill>
                  <a:schemeClr val="bg1">
                    <a:lumMod val="75000"/>
                  </a:schemeClr>
                </a:solidFill>
                <a:effectLst/>
                <a:uLnTx/>
                <a:uFillTx/>
                <a:latin typeface="Calibri" panose="020F0502020204030204" pitchFamily="34" charset="0"/>
                <a:ea typeface="+mn-ea"/>
                <a:cs typeface="Arial" charset="0"/>
              </a:rPr>
              <a:t>SHAKE</a:t>
            </a:r>
            <a:r>
              <a:rPr kumimoji="0" lang="es-E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rPr>
              <a:t>para reducción del consumo de sal</a:t>
            </a:r>
            <a:endParaRPr kumimoji="0" lang="en-US" sz="3400" b="1" i="0" u="none" strike="noStrike" kern="1200" cap="none" spc="0" normalizeH="0" baseline="0" noProof="0" dirty="0">
              <a:ln>
                <a:noFill/>
              </a:ln>
              <a:solidFill>
                <a:schemeClr val="bg1">
                  <a:lumMod val="75000"/>
                </a:schemeClr>
              </a:solidFill>
              <a:effectLst/>
              <a:uLnTx/>
              <a:uFillTx/>
              <a:latin typeface="Calibri" panose="020F0502020204030204" pitchFamily="34" charset="0"/>
              <a:ea typeface="+mn-ea"/>
              <a:cs typeface="Arial" charset="0"/>
            </a:endParaRPr>
          </a:p>
        </p:txBody>
      </p:sp>
      <p:pic>
        <p:nvPicPr>
          <p:cNvPr id="1026" name="Picture 2" descr="http://www.who.int/cardiovascular_diseases/global-hearts/REPLACE_CMYK_110.jpg">
            <a:extLst>
              <a:ext uri="{FF2B5EF4-FFF2-40B4-BE49-F238E27FC236}">
                <a16:creationId xmlns:a16="http://schemas.microsoft.com/office/drawing/2014/main" xmlns="" id="{A3B888A9-E6C2-4350-91EC-22EF751417BF}"/>
              </a:ext>
            </a:extLst>
          </p:cNvPr>
          <p:cNvPicPr>
            <a:picLocks noChangeAspect="1" noChangeArrowheads="1"/>
          </p:cNvPicPr>
          <p:nvPr/>
        </p:nvPicPr>
        <p:blipFill>
          <a:blip r:embed="rId8">
            <a:clrChange>
              <a:clrFrom>
                <a:srgbClr val="FEFEFE"/>
              </a:clrFrom>
              <a:clrTo>
                <a:srgbClr val="FEFEFE">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6782" y="3845796"/>
            <a:ext cx="1597301" cy="697004"/>
          </a:xfrm>
          <a:prstGeom prst="rect">
            <a:avLst/>
          </a:prstGeom>
          <a:noFill/>
          <a:extLst>
            <a:ext uri="{909E8E84-426E-40DD-AFC4-6F175D3DCCD1}">
              <a14:hiddenFill xmlns:a14="http://schemas.microsoft.com/office/drawing/2010/main">
                <a:solidFill>
                  <a:srgbClr val="FFFFFF"/>
                </a:solidFill>
              </a14:hiddenFill>
            </a:ext>
          </a:extLst>
        </p:spPr>
      </p:pic>
      <p:sp>
        <p:nvSpPr>
          <p:cNvPr id="25" name="Flecha: a la derecha 24">
            <a:extLst>
              <a:ext uri="{FF2B5EF4-FFF2-40B4-BE49-F238E27FC236}">
                <a16:creationId xmlns:a16="http://schemas.microsoft.com/office/drawing/2014/main" xmlns="" id="{4567D464-EC4F-411D-808F-19219C8372BF}"/>
              </a:ext>
            </a:extLst>
          </p:cNvPr>
          <p:cNvSpPr/>
          <p:nvPr/>
        </p:nvSpPr>
        <p:spPr>
          <a:xfrm>
            <a:off x="6660232" y="3323588"/>
            <a:ext cx="399491"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CuadroTexto 25">
            <a:extLst>
              <a:ext uri="{FF2B5EF4-FFF2-40B4-BE49-F238E27FC236}">
                <a16:creationId xmlns:a16="http://schemas.microsoft.com/office/drawing/2014/main" xmlns="" id="{58F8A071-F66E-4E73-9554-BDD97B8B5011}"/>
              </a:ext>
            </a:extLst>
          </p:cNvPr>
          <p:cNvSpPr txBox="1"/>
          <p:nvPr/>
        </p:nvSpPr>
        <p:spPr>
          <a:xfrm>
            <a:off x="7247663" y="3178090"/>
            <a:ext cx="1860841" cy="830997"/>
          </a:xfrm>
          <a:prstGeom prst="rect">
            <a:avLst/>
          </a:prstGeom>
          <a:solidFill>
            <a:schemeClr val="bg1">
              <a:alpha val="60000"/>
            </a:schemeClr>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Arial Black" panose="020B0A04020102020204" pitchFamily="34" charset="0"/>
              </a:rPr>
              <a:t>Ministerio de Salud </a:t>
            </a:r>
          </a:p>
        </p:txBody>
      </p:sp>
      <p:pic>
        <p:nvPicPr>
          <p:cNvPr id="4" name="Imagen 3">
            <a:extLst>
              <a:ext uri="{FF2B5EF4-FFF2-40B4-BE49-F238E27FC236}">
                <a16:creationId xmlns:a16="http://schemas.microsoft.com/office/drawing/2014/main" xmlns="" id="{8562CF80-C36C-4E13-850A-EF653E6CA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87" y="899351"/>
            <a:ext cx="3816929" cy="5400000"/>
          </a:xfrm>
          <a:prstGeom prst="rect">
            <a:avLst/>
          </a:prstGeom>
          <a:ln w="3175">
            <a:solidFill>
              <a:schemeClr val="accent1"/>
            </a:solidFill>
          </a:ln>
        </p:spPr>
      </p:pic>
      <p:pic>
        <p:nvPicPr>
          <p:cNvPr id="10" name="Imagen 9" descr="Imagen que contiene texto, mapa&#10;&#10;Descripción generada con confianza muy alta">
            <a:extLst>
              <a:ext uri="{FF2B5EF4-FFF2-40B4-BE49-F238E27FC236}">
                <a16:creationId xmlns:a16="http://schemas.microsoft.com/office/drawing/2014/main" xmlns="" id="{04BC2B4A-9F94-4AFD-9364-B2B340C1E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975" y="899351"/>
            <a:ext cx="4175113" cy="5400000"/>
          </a:xfrm>
          <a:prstGeom prst="rect">
            <a:avLst/>
          </a:prstGeom>
          <a:ln w="3175">
            <a:solidFill>
              <a:schemeClr val="accent1"/>
            </a:solidFill>
          </a:ln>
        </p:spPr>
      </p:pic>
      <p:pic>
        <p:nvPicPr>
          <p:cNvPr id="7" name="Imagen 6">
            <a:extLst>
              <a:ext uri="{FF2B5EF4-FFF2-40B4-BE49-F238E27FC236}">
                <a16:creationId xmlns:a16="http://schemas.microsoft.com/office/drawing/2014/main" xmlns="" id="{82824EA1-1D02-44A5-8DD0-8AC160B8E6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4097" y="899351"/>
            <a:ext cx="4173675" cy="5400000"/>
          </a:xfrm>
          <a:prstGeom prst="rect">
            <a:avLst/>
          </a:prstGeom>
          <a:ln w="3175">
            <a:solidFill>
              <a:schemeClr val="accent1"/>
            </a:solidFill>
          </a:ln>
        </p:spPr>
      </p:pic>
    </p:spTree>
    <p:extLst>
      <p:ext uri="{BB962C8B-B14F-4D97-AF65-F5344CB8AC3E}">
        <p14:creationId xmlns:p14="http://schemas.microsoft.com/office/powerpoint/2010/main" val="117034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500"/>
                            </p:stCondLst>
                            <p:childTnLst>
                              <p:par>
                                <p:cTn id="21" presetID="9" presetClass="entr" presetSubtype="0" fill="hold" grpId="0" nodeType="afterEffect">
                                  <p:stCondLst>
                                    <p:cond delay="20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ES" altLang="es-CO" sz="2800" b="1" kern="0" dirty="0" err="1">
                <a:solidFill>
                  <a:srgbClr val="FFFF00"/>
                </a:solidFill>
                <a:latin typeface="Arial"/>
              </a:rPr>
              <a:t>MPOWER</a:t>
            </a:r>
            <a:r>
              <a:rPr lang="es-ES" altLang="es-CO" sz="2800" b="1" kern="0" dirty="0">
                <a:solidFill>
                  <a:srgbClr val="FFFF00"/>
                </a:solidFill>
                <a:latin typeface="Arial"/>
              </a:rPr>
              <a:t>: para el control del tabaco</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0273" y="5229200"/>
            <a:ext cx="1350026" cy="8709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xmlns="" id="{931E0FAD-1502-4630-A0D0-A4C8F41A183B}"/>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2201" b="14301"/>
          <a:stretch/>
        </p:blipFill>
        <p:spPr>
          <a:xfrm>
            <a:off x="2150277" y="1052736"/>
            <a:ext cx="4843446" cy="5032246"/>
          </a:xfrm>
          <a:prstGeom prst="rect">
            <a:avLst/>
          </a:prstGeom>
        </p:spPr>
      </p:pic>
      <p:sp>
        <p:nvSpPr>
          <p:cNvPr id="7" name="Rectángulo 6">
            <a:extLst>
              <a:ext uri="{FF2B5EF4-FFF2-40B4-BE49-F238E27FC236}">
                <a16:creationId xmlns:a16="http://schemas.microsoft.com/office/drawing/2014/main" xmlns="" id="{5DD74C52-A569-4067-9459-DD4659A324BE}"/>
              </a:ext>
            </a:extLst>
          </p:cNvPr>
          <p:cNvSpPr/>
          <p:nvPr/>
        </p:nvSpPr>
        <p:spPr>
          <a:xfrm>
            <a:off x="35496" y="2374558"/>
            <a:ext cx="1944216" cy="2388603"/>
          </a:xfrm>
          <a:prstGeom prst="rect">
            <a:avLst/>
          </a:prstGeom>
        </p:spPr>
        <p:txBody>
          <a:bodyPr wrap="square">
            <a:spAutoFit/>
          </a:bodyPr>
          <a:lstStyle/>
          <a:p>
            <a:pPr algn="ctr">
              <a:lnSpc>
                <a:spcPct val="120000"/>
              </a:lnSpc>
            </a:pPr>
            <a:r>
              <a:rPr lang="es-ES" b="1" dirty="0">
                <a:solidFill>
                  <a:srgbClr val="FF0000"/>
                </a:solidFill>
              </a:rPr>
              <a:t>En el siglo XX</a:t>
            </a:r>
          </a:p>
          <a:p>
            <a:pPr algn="ctr">
              <a:lnSpc>
                <a:spcPct val="120000"/>
              </a:lnSpc>
            </a:pPr>
            <a:r>
              <a:rPr lang="es-ES" b="1" dirty="0">
                <a:solidFill>
                  <a:srgbClr val="FF0000"/>
                </a:solidFill>
              </a:rPr>
              <a:t>la epidemia de tabaquismo</a:t>
            </a:r>
          </a:p>
          <a:p>
            <a:pPr algn="ctr">
              <a:lnSpc>
                <a:spcPct val="120000"/>
              </a:lnSpc>
            </a:pPr>
            <a:r>
              <a:rPr lang="es-ES" b="1" dirty="0">
                <a:solidFill>
                  <a:srgbClr val="FF0000"/>
                </a:solidFill>
              </a:rPr>
              <a:t>mató a 100 millones</a:t>
            </a:r>
          </a:p>
          <a:p>
            <a:pPr algn="ctr">
              <a:lnSpc>
                <a:spcPct val="120000"/>
              </a:lnSpc>
            </a:pPr>
            <a:r>
              <a:rPr lang="es-ES" b="1" dirty="0">
                <a:solidFill>
                  <a:srgbClr val="FF0000"/>
                </a:solidFill>
              </a:rPr>
              <a:t>de personas</a:t>
            </a:r>
          </a:p>
          <a:p>
            <a:pPr algn="ctr">
              <a:lnSpc>
                <a:spcPct val="120000"/>
              </a:lnSpc>
            </a:pPr>
            <a:r>
              <a:rPr lang="es-ES" b="1" dirty="0">
                <a:solidFill>
                  <a:srgbClr val="FF0000"/>
                </a:solidFill>
              </a:rPr>
              <a:t>a nivel mundial</a:t>
            </a:r>
            <a:endParaRPr lang="es-CO" b="1" dirty="0">
              <a:solidFill>
                <a:srgbClr val="FF0000"/>
              </a:solidFill>
            </a:endParaRPr>
          </a:p>
        </p:txBody>
      </p:sp>
      <p:sp>
        <p:nvSpPr>
          <p:cNvPr id="9" name="Rectángulo 8">
            <a:extLst>
              <a:ext uri="{FF2B5EF4-FFF2-40B4-BE49-F238E27FC236}">
                <a16:creationId xmlns:a16="http://schemas.microsoft.com/office/drawing/2014/main" xmlns="" id="{BBEB382B-51E0-4262-831D-C2DB1196F62B}"/>
              </a:ext>
            </a:extLst>
          </p:cNvPr>
          <p:cNvSpPr/>
          <p:nvPr/>
        </p:nvSpPr>
        <p:spPr>
          <a:xfrm>
            <a:off x="7164288" y="2800989"/>
            <a:ext cx="1872208" cy="1535741"/>
          </a:xfrm>
          <a:prstGeom prst="rect">
            <a:avLst/>
          </a:prstGeom>
        </p:spPr>
        <p:txBody>
          <a:bodyPr wrap="square">
            <a:spAutoFit/>
          </a:bodyPr>
          <a:lstStyle/>
          <a:p>
            <a:pPr algn="ctr">
              <a:lnSpc>
                <a:spcPct val="120000"/>
              </a:lnSpc>
            </a:pPr>
            <a:r>
              <a:rPr lang="es-ES" sz="2000" b="1" dirty="0">
                <a:solidFill>
                  <a:srgbClr val="C00000"/>
                </a:solidFill>
              </a:rPr>
              <a:t>En el siglo XXI</a:t>
            </a:r>
          </a:p>
          <a:p>
            <a:pPr algn="ctr">
              <a:lnSpc>
                <a:spcPct val="120000"/>
              </a:lnSpc>
            </a:pPr>
            <a:r>
              <a:rPr lang="es-ES" sz="2000" b="1" dirty="0">
                <a:solidFill>
                  <a:srgbClr val="C00000"/>
                </a:solidFill>
              </a:rPr>
              <a:t>podría matar</a:t>
            </a:r>
          </a:p>
          <a:p>
            <a:pPr algn="ctr">
              <a:lnSpc>
                <a:spcPct val="120000"/>
              </a:lnSpc>
            </a:pPr>
            <a:r>
              <a:rPr lang="es-ES" sz="2000" b="1" dirty="0">
                <a:solidFill>
                  <a:srgbClr val="C00000"/>
                </a:solidFill>
              </a:rPr>
              <a:t>a mil millones</a:t>
            </a:r>
            <a:endParaRPr lang="es-CO" sz="2000" b="1" dirty="0">
              <a:solidFill>
                <a:srgbClr val="C00000"/>
              </a:solidFill>
            </a:endParaRPr>
          </a:p>
        </p:txBody>
      </p:sp>
      <p:sp>
        <p:nvSpPr>
          <p:cNvPr id="10" name="Rectángulo 9">
            <a:extLst>
              <a:ext uri="{FF2B5EF4-FFF2-40B4-BE49-F238E27FC236}">
                <a16:creationId xmlns:a16="http://schemas.microsoft.com/office/drawing/2014/main" xmlns="" id="{54775885-B6A5-4CD4-A27C-B5E4EB35447F}"/>
              </a:ext>
            </a:extLst>
          </p:cNvPr>
          <p:cNvSpPr/>
          <p:nvPr/>
        </p:nvSpPr>
        <p:spPr>
          <a:xfrm>
            <a:off x="2150277" y="6399520"/>
            <a:ext cx="4843446" cy="338554"/>
          </a:xfrm>
          <a:prstGeom prst="rect">
            <a:avLst/>
          </a:prstGeom>
        </p:spPr>
        <p:txBody>
          <a:bodyPr wrap="square">
            <a:spAutoFit/>
          </a:bodyPr>
          <a:lstStyle/>
          <a:p>
            <a:pPr algn="ctr"/>
            <a:r>
              <a:rPr lang="es-CO" sz="1600" dirty="0"/>
              <a:t>http://www.who.int/tobacco/mpower/2008/es/</a:t>
            </a:r>
          </a:p>
        </p:txBody>
      </p:sp>
    </p:spTree>
    <p:extLst>
      <p:ext uri="{BB962C8B-B14F-4D97-AF65-F5344CB8AC3E}">
        <p14:creationId xmlns:p14="http://schemas.microsoft.com/office/powerpoint/2010/main" val="61828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700"/>
                            </p:stCondLst>
                            <p:childTnLst>
                              <p:par>
                                <p:cTn id="9" presetID="53" presetClass="entr" presetSubtype="16" fill="hold" grpId="0" nodeType="after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ES" altLang="es-CO" sz="2800" b="1" kern="0" dirty="0" err="1">
                <a:solidFill>
                  <a:srgbClr val="FFFF00"/>
                </a:solidFill>
                <a:latin typeface="Arial"/>
              </a:rPr>
              <a:t>MPOWER</a:t>
            </a:r>
            <a:r>
              <a:rPr lang="es-ES" altLang="es-CO" sz="2800" b="1" kern="0" dirty="0">
                <a:solidFill>
                  <a:srgbClr val="FFFF00"/>
                </a:solidFill>
                <a:latin typeface="Arial"/>
              </a:rPr>
              <a:t>: para el control del tabaco</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5039" y="6165304"/>
            <a:ext cx="993923" cy="641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xmlns="" id="{7C316ED9-BDE6-4FEA-A812-6FBED2A8983C}"/>
              </a:ext>
            </a:extLst>
          </p:cNvPr>
          <p:cNvSpPr/>
          <p:nvPr/>
        </p:nvSpPr>
        <p:spPr>
          <a:xfrm>
            <a:off x="672108" y="764704"/>
            <a:ext cx="7799784" cy="646331"/>
          </a:xfrm>
          <a:prstGeom prst="rect">
            <a:avLst/>
          </a:prstGeom>
        </p:spPr>
        <p:txBody>
          <a:bodyPr wrap="square">
            <a:spAutoFit/>
          </a:bodyPr>
          <a:lstStyle/>
          <a:p>
            <a:pPr algn="ctr"/>
            <a:r>
              <a:rPr lang="es-ES" b="1" dirty="0">
                <a:solidFill>
                  <a:schemeClr val="accent1">
                    <a:lumMod val="50000"/>
                  </a:schemeClr>
                </a:solidFill>
              </a:rPr>
              <a:t>EL CONSUMO DE TABACO ES UN FACTOR DE RIESGO DE SEIS DE</a:t>
            </a:r>
          </a:p>
          <a:p>
            <a:pPr algn="ctr"/>
            <a:r>
              <a:rPr lang="es-ES" b="1" dirty="0">
                <a:solidFill>
                  <a:schemeClr val="accent1">
                    <a:lumMod val="50000"/>
                  </a:schemeClr>
                </a:solidFill>
              </a:rPr>
              <a:t>LAS OCHO CAUSAS PRINCIPALES DE MORTALIDAD EN EL MUNDO</a:t>
            </a:r>
            <a:endParaRPr lang="es-CO" b="1" dirty="0">
              <a:solidFill>
                <a:schemeClr val="accent1">
                  <a:lumMod val="50000"/>
                </a:schemeClr>
              </a:solidFill>
            </a:endParaRPr>
          </a:p>
        </p:txBody>
      </p:sp>
      <p:pic>
        <p:nvPicPr>
          <p:cNvPr id="8" name="Picture 2">
            <a:extLst>
              <a:ext uri="{FF2B5EF4-FFF2-40B4-BE49-F238E27FC236}">
                <a16:creationId xmlns:a16="http://schemas.microsoft.com/office/drawing/2014/main" xmlns="" id="{1EE491B5-1FD7-40F4-AB19-1E53CE48966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530" y="1340768"/>
            <a:ext cx="7460941" cy="451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3">
            <a:extLst>
              <a:ext uri="{FF2B5EF4-FFF2-40B4-BE49-F238E27FC236}">
                <a16:creationId xmlns:a16="http://schemas.microsoft.com/office/drawing/2014/main" xmlns="" id="{65398BAC-CE4A-47AE-81D3-17F4FEA9A7A7}"/>
              </a:ext>
            </a:extLst>
          </p:cNvPr>
          <p:cNvSpPr txBox="1">
            <a:spLocks noChangeArrowheads="1"/>
          </p:cNvSpPr>
          <p:nvPr/>
        </p:nvSpPr>
        <p:spPr bwMode="auto">
          <a:xfrm>
            <a:off x="611560" y="5856443"/>
            <a:ext cx="792088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altLang="es-CO" sz="1400" i="1" dirty="0">
                <a:solidFill>
                  <a:schemeClr val="tx1">
                    <a:lumMod val="50000"/>
                    <a:lumOff val="50000"/>
                  </a:schemeClr>
                </a:solidFill>
              </a:rPr>
              <a:t>zonas </a:t>
            </a:r>
            <a:r>
              <a:rPr lang="en-US" altLang="es-CO" sz="1400" i="1" dirty="0" err="1">
                <a:solidFill>
                  <a:schemeClr val="tx1">
                    <a:lumMod val="50000"/>
                    <a:lumOff val="50000"/>
                  </a:schemeClr>
                </a:solidFill>
              </a:rPr>
              <a:t>rayadas</a:t>
            </a:r>
            <a:r>
              <a:rPr lang="en-US" altLang="es-CO" sz="1400" i="1" dirty="0">
                <a:solidFill>
                  <a:schemeClr val="tx1">
                    <a:lumMod val="50000"/>
                    <a:lumOff val="50000"/>
                  </a:schemeClr>
                </a:solidFill>
              </a:rPr>
              <a:t> </a:t>
            </a:r>
            <a:r>
              <a:rPr lang="en-US" altLang="es-CO" sz="1400" i="1" dirty="0" err="1">
                <a:solidFill>
                  <a:schemeClr val="tx1">
                    <a:lumMod val="50000"/>
                    <a:lumOff val="50000"/>
                  </a:schemeClr>
                </a:solidFill>
              </a:rPr>
              <a:t>indican</a:t>
            </a:r>
            <a:r>
              <a:rPr lang="en-US" altLang="es-CO" sz="1400" i="1" dirty="0">
                <a:solidFill>
                  <a:schemeClr val="tx1">
                    <a:lumMod val="50000"/>
                    <a:lumOff val="50000"/>
                  </a:schemeClr>
                </a:solidFill>
              </a:rPr>
              <a:t> </a:t>
            </a:r>
            <a:r>
              <a:rPr lang="en-US" altLang="es-CO" sz="1400" i="1" dirty="0" err="1">
                <a:solidFill>
                  <a:schemeClr val="tx1">
                    <a:lumMod val="50000"/>
                    <a:lumOff val="50000"/>
                  </a:schemeClr>
                </a:solidFill>
              </a:rPr>
              <a:t>proporciones</a:t>
            </a:r>
            <a:r>
              <a:rPr lang="en-US" altLang="es-CO" sz="1400" i="1" dirty="0">
                <a:solidFill>
                  <a:schemeClr val="tx1">
                    <a:lumMod val="50000"/>
                    <a:lumOff val="50000"/>
                  </a:schemeClr>
                </a:solidFill>
              </a:rPr>
              <a:t> de </a:t>
            </a:r>
            <a:r>
              <a:rPr lang="en-US" altLang="es-CO" sz="1400" i="1" dirty="0" err="1">
                <a:solidFill>
                  <a:schemeClr val="tx1">
                    <a:lumMod val="50000"/>
                    <a:lumOff val="50000"/>
                  </a:schemeClr>
                </a:solidFill>
              </a:rPr>
              <a:t>muertes</a:t>
            </a:r>
            <a:r>
              <a:rPr lang="en-US" altLang="es-CO" sz="1400" i="1" dirty="0">
                <a:solidFill>
                  <a:schemeClr val="tx1">
                    <a:lumMod val="50000"/>
                    <a:lumOff val="50000"/>
                  </a:schemeClr>
                </a:solidFill>
              </a:rPr>
              <a:t> </a:t>
            </a:r>
            <a:r>
              <a:rPr lang="en-US" altLang="es-CO" sz="1400" i="1" dirty="0" err="1">
                <a:solidFill>
                  <a:schemeClr val="tx1">
                    <a:lumMod val="50000"/>
                    <a:lumOff val="50000"/>
                  </a:schemeClr>
                </a:solidFill>
              </a:rPr>
              <a:t>relacionadas</a:t>
            </a:r>
            <a:r>
              <a:rPr lang="en-US" altLang="es-CO" sz="1400" i="1" dirty="0">
                <a:solidFill>
                  <a:schemeClr val="tx1">
                    <a:lumMod val="50000"/>
                    <a:lumOff val="50000"/>
                  </a:schemeClr>
                </a:solidFill>
              </a:rPr>
              <a:t> con el </a:t>
            </a:r>
            <a:r>
              <a:rPr lang="en-US" altLang="es-CO" sz="1400" i="1" dirty="0" err="1">
                <a:solidFill>
                  <a:schemeClr val="tx1">
                    <a:lumMod val="50000"/>
                    <a:lumOff val="50000"/>
                  </a:schemeClr>
                </a:solidFill>
              </a:rPr>
              <a:t>consumo</a:t>
            </a:r>
            <a:r>
              <a:rPr lang="en-US" altLang="es-CO" sz="1400" i="1" dirty="0">
                <a:solidFill>
                  <a:schemeClr val="tx1">
                    <a:lumMod val="50000"/>
                    <a:lumOff val="50000"/>
                  </a:schemeClr>
                </a:solidFill>
              </a:rPr>
              <a:t> de tabaco</a:t>
            </a:r>
            <a:endParaRPr lang="en-US" altLang="es-CO" sz="1400" dirty="0">
              <a:solidFill>
                <a:schemeClr val="tx1">
                  <a:lumMod val="50000"/>
                  <a:lumOff val="50000"/>
                </a:schemeClr>
              </a:solidFill>
            </a:endParaRPr>
          </a:p>
        </p:txBody>
      </p:sp>
    </p:spTree>
    <p:extLst>
      <p:ext uri="{BB962C8B-B14F-4D97-AF65-F5344CB8AC3E}">
        <p14:creationId xmlns:p14="http://schemas.microsoft.com/office/powerpoint/2010/main" val="2750946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ES" altLang="es-CO" sz="2800" b="1" kern="0" dirty="0" err="1">
                <a:solidFill>
                  <a:srgbClr val="FFFF00"/>
                </a:solidFill>
                <a:latin typeface="Arial"/>
              </a:rPr>
              <a:t>MPOWER</a:t>
            </a:r>
            <a:r>
              <a:rPr lang="es-ES" altLang="es-CO" sz="2800" b="1" kern="0" dirty="0">
                <a:solidFill>
                  <a:srgbClr val="FFFF00"/>
                </a:solidFill>
                <a:latin typeface="Arial"/>
              </a:rPr>
              <a:t>: para el control del tabaco</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5039" y="6165304"/>
            <a:ext cx="993923" cy="64124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xmlns="" id="{7C316ED9-BDE6-4FEA-A812-6FBED2A8983C}"/>
              </a:ext>
            </a:extLst>
          </p:cNvPr>
          <p:cNvSpPr/>
          <p:nvPr/>
        </p:nvSpPr>
        <p:spPr>
          <a:xfrm>
            <a:off x="672108" y="764704"/>
            <a:ext cx="7799784" cy="369332"/>
          </a:xfrm>
          <a:prstGeom prst="rect">
            <a:avLst/>
          </a:prstGeom>
        </p:spPr>
        <p:txBody>
          <a:bodyPr wrap="square">
            <a:spAutoFit/>
          </a:bodyPr>
          <a:lstStyle/>
          <a:p>
            <a:pPr algn="ctr"/>
            <a:r>
              <a:rPr lang="es-ES" b="1" dirty="0">
                <a:solidFill>
                  <a:schemeClr val="accent1">
                    <a:lumMod val="50000"/>
                  </a:schemeClr>
                </a:solidFill>
              </a:rPr>
              <a:t>AFECCIONES POR FUMAR Y POR HUMO DE SEGUNDA MANO</a:t>
            </a:r>
            <a:endParaRPr lang="es-CO" b="1" dirty="0">
              <a:solidFill>
                <a:schemeClr val="accent1">
                  <a:lumMod val="50000"/>
                </a:schemeClr>
              </a:solidFill>
            </a:endParaRPr>
          </a:p>
        </p:txBody>
      </p:sp>
      <p:pic>
        <p:nvPicPr>
          <p:cNvPr id="3" name="Imagen 2">
            <a:extLst>
              <a:ext uri="{FF2B5EF4-FFF2-40B4-BE49-F238E27FC236}">
                <a16:creationId xmlns:a16="http://schemas.microsoft.com/office/drawing/2014/main" xmlns="" id="{178AD362-2762-4CD2-A936-C5C3EA281AC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98900" y="1196752"/>
            <a:ext cx="8746201" cy="4792834"/>
          </a:xfrm>
          <a:prstGeom prst="rect">
            <a:avLst/>
          </a:prstGeom>
        </p:spPr>
      </p:pic>
    </p:spTree>
    <p:extLst>
      <p:ext uri="{BB962C8B-B14F-4D97-AF65-F5344CB8AC3E}">
        <p14:creationId xmlns:p14="http://schemas.microsoft.com/office/powerpoint/2010/main" val="3940182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ES" altLang="es-CO" sz="2800" b="1" kern="0" dirty="0" err="1">
                <a:solidFill>
                  <a:srgbClr val="FFFF00"/>
                </a:solidFill>
                <a:latin typeface="Arial"/>
              </a:rPr>
              <a:t>MPOWER</a:t>
            </a:r>
            <a:r>
              <a:rPr lang="es-ES" altLang="es-CO" sz="2800" b="1" kern="0" dirty="0">
                <a:solidFill>
                  <a:srgbClr val="FFFF00"/>
                </a:solidFill>
                <a:latin typeface="Arial"/>
              </a:rPr>
              <a:t>: para el control del tabaco</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75039" y="6165304"/>
            <a:ext cx="993923" cy="64124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xmlns="" id="{E5C8492E-53CD-4A03-B6EB-791FCC9D98B4}"/>
              </a:ext>
            </a:extLst>
          </p:cNvPr>
          <p:cNvGrpSpPr/>
          <p:nvPr/>
        </p:nvGrpSpPr>
        <p:grpSpPr>
          <a:xfrm>
            <a:off x="249786" y="871735"/>
            <a:ext cx="572593" cy="5005537"/>
            <a:chOff x="249786" y="871735"/>
            <a:chExt cx="572593" cy="5005537"/>
          </a:xfrm>
        </p:grpSpPr>
        <p:sp>
          <p:nvSpPr>
            <p:cNvPr id="6" name="CuadroTexto 5">
              <a:extLst>
                <a:ext uri="{FF2B5EF4-FFF2-40B4-BE49-F238E27FC236}">
                  <a16:creationId xmlns:a16="http://schemas.microsoft.com/office/drawing/2014/main" xmlns="" id="{E2C0060B-9BE7-4CDF-A652-446845E9ABBE}"/>
                </a:ext>
              </a:extLst>
            </p:cNvPr>
            <p:cNvSpPr txBox="1"/>
            <p:nvPr/>
          </p:nvSpPr>
          <p:spPr>
            <a:xfrm>
              <a:off x="273029" y="871735"/>
              <a:ext cx="526106" cy="584775"/>
            </a:xfrm>
            <a:prstGeom prst="rect">
              <a:avLst/>
            </a:prstGeom>
            <a:noFill/>
          </p:spPr>
          <p:txBody>
            <a:bodyPr wrap="none" rtlCol="0">
              <a:spAutoFit/>
            </a:bodyPr>
            <a:lstStyle/>
            <a:p>
              <a:r>
                <a:rPr lang="es-CO" sz="3200" b="1" dirty="0">
                  <a:solidFill>
                    <a:srgbClr val="C00000"/>
                  </a:solidFill>
                </a:rPr>
                <a:t>M</a:t>
              </a:r>
            </a:p>
          </p:txBody>
        </p:sp>
        <p:sp>
          <p:nvSpPr>
            <p:cNvPr id="19" name="CuadroTexto 18">
              <a:extLst>
                <a:ext uri="{FF2B5EF4-FFF2-40B4-BE49-F238E27FC236}">
                  <a16:creationId xmlns:a16="http://schemas.microsoft.com/office/drawing/2014/main" xmlns="" id="{9E6362DD-4BFA-4CC2-AF57-3A73D9F687B3}"/>
                </a:ext>
              </a:extLst>
            </p:cNvPr>
            <p:cNvSpPr txBox="1"/>
            <p:nvPr/>
          </p:nvSpPr>
          <p:spPr>
            <a:xfrm>
              <a:off x="306692" y="1674745"/>
              <a:ext cx="458780" cy="584775"/>
            </a:xfrm>
            <a:prstGeom prst="rect">
              <a:avLst/>
            </a:prstGeom>
            <a:noFill/>
          </p:spPr>
          <p:txBody>
            <a:bodyPr wrap="none" rtlCol="0">
              <a:spAutoFit/>
            </a:bodyPr>
            <a:lstStyle/>
            <a:p>
              <a:r>
                <a:rPr lang="es-CO" sz="3200" b="1" dirty="0">
                  <a:solidFill>
                    <a:srgbClr val="C00000"/>
                  </a:solidFill>
                </a:rPr>
                <a:t>P</a:t>
              </a:r>
            </a:p>
          </p:txBody>
        </p:sp>
        <p:sp>
          <p:nvSpPr>
            <p:cNvPr id="20" name="CuadroTexto 19">
              <a:extLst>
                <a:ext uri="{FF2B5EF4-FFF2-40B4-BE49-F238E27FC236}">
                  <a16:creationId xmlns:a16="http://schemas.microsoft.com/office/drawing/2014/main" xmlns="" id="{332894AE-0E39-4BB4-8D08-220C7B60D505}"/>
                </a:ext>
              </a:extLst>
            </p:cNvPr>
            <p:cNvSpPr txBox="1"/>
            <p:nvPr/>
          </p:nvSpPr>
          <p:spPr>
            <a:xfrm>
              <a:off x="284250" y="2620003"/>
              <a:ext cx="503664" cy="584775"/>
            </a:xfrm>
            <a:prstGeom prst="rect">
              <a:avLst/>
            </a:prstGeom>
            <a:noFill/>
          </p:spPr>
          <p:txBody>
            <a:bodyPr wrap="none" rtlCol="0">
              <a:spAutoFit/>
            </a:bodyPr>
            <a:lstStyle/>
            <a:p>
              <a:r>
                <a:rPr lang="es-CO" sz="3200" b="1" dirty="0">
                  <a:solidFill>
                    <a:srgbClr val="C00000"/>
                  </a:solidFill>
                </a:rPr>
                <a:t>O</a:t>
              </a:r>
            </a:p>
          </p:txBody>
        </p:sp>
        <p:sp>
          <p:nvSpPr>
            <p:cNvPr id="21" name="CuadroTexto 20">
              <a:extLst>
                <a:ext uri="{FF2B5EF4-FFF2-40B4-BE49-F238E27FC236}">
                  <a16:creationId xmlns:a16="http://schemas.microsoft.com/office/drawing/2014/main" xmlns="" id="{81C635CB-C087-4CB1-A54D-71482948CBE5}"/>
                </a:ext>
              </a:extLst>
            </p:cNvPr>
            <p:cNvSpPr txBox="1"/>
            <p:nvPr/>
          </p:nvSpPr>
          <p:spPr>
            <a:xfrm>
              <a:off x="249786" y="3573016"/>
              <a:ext cx="572593" cy="584775"/>
            </a:xfrm>
            <a:prstGeom prst="rect">
              <a:avLst/>
            </a:prstGeom>
            <a:noFill/>
          </p:spPr>
          <p:txBody>
            <a:bodyPr wrap="none" rtlCol="0">
              <a:spAutoFit/>
            </a:bodyPr>
            <a:lstStyle/>
            <a:p>
              <a:r>
                <a:rPr lang="es-CO" sz="3200" b="1" dirty="0">
                  <a:solidFill>
                    <a:srgbClr val="C00000"/>
                  </a:solidFill>
                </a:rPr>
                <a:t>W</a:t>
              </a:r>
            </a:p>
          </p:txBody>
        </p:sp>
        <p:sp>
          <p:nvSpPr>
            <p:cNvPr id="22" name="CuadroTexto 21">
              <a:extLst>
                <a:ext uri="{FF2B5EF4-FFF2-40B4-BE49-F238E27FC236}">
                  <a16:creationId xmlns:a16="http://schemas.microsoft.com/office/drawing/2014/main" xmlns="" id="{BF255AB8-32D4-4EC8-904E-5961272127EC}"/>
                </a:ext>
              </a:extLst>
            </p:cNvPr>
            <p:cNvSpPr txBox="1"/>
            <p:nvPr/>
          </p:nvSpPr>
          <p:spPr>
            <a:xfrm>
              <a:off x="306692" y="4437112"/>
              <a:ext cx="458780" cy="584775"/>
            </a:xfrm>
            <a:prstGeom prst="rect">
              <a:avLst/>
            </a:prstGeom>
            <a:noFill/>
          </p:spPr>
          <p:txBody>
            <a:bodyPr wrap="none" rtlCol="0">
              <a:spAutoFit/>
            </a:bodyPr>
            <a:lstStyle/>
            <a:p>
              <a:r>
                <a:rPr lang="es-CO" sz="3200" b="1" dirty="0">
                  <a:solidFill>
                    <a:srgbClr val="C00000"/>
                  </a:solidFill>
                </a:rPr>
                <a:t>E</a:t>
              </a:r>
            </a:p>
          </p:txBody>
        </p:sp>
        <p:sp>
          <p:nvSpPr>
            <p:cNvPr id="23" name="CuadroTexto 22">
              <a:extLst>
                <a:ext uri="{FF2B5EF4-FFF2-40B4-BE49-F238E27FC236}">
                  <a16:creationId xmlns:a16="http://schemas.microsoft.com/office/drawing/2014/main" xmlns="" id="{2C871766-2454-4514-B237-93BCA551CA58}"/>
                </a:ext>
              </a:extLst>
            </p:cNvPr>
            <p:cNvSpPr txBox="1"/>
            <p:nvPr/>
          </p:nvSpPr>
          <p:spPr>
            <a:xfrm>
              <a:off x="295471" y="5292497"/>
              <a:ext cx="481222" cy="584775"/>
            </a:xfrm>
            <a:prstGeom prst="rect">
              <a:avLst/>
            </a:prstGeom>
            <a:noFill/>
          </p:spPr>
          <p:txBody>
            <a:bodyPr wrap="none" rtlCol="0">
              <a:spAutoFit/>
            </a:bodyPr>
            <a:lstStyle/>
            <a:p>
              <a:r>
                <a:rPr lang="es-CO" sz="3200" b="1" dirty="0">
                  <a:solidFill>
                    <a:srgbClr val="C00000"/>
                  </a:solidFill>
                </a:rPr>
                <a:t>R</a:t>
              </a:r>
            </a:p>
          </p:txBody>
        </p:sp>
      </p:grpSp>
      <p:grpSp>
        <p:nvGrpSpPr>
          <p:cNvPr id="9" name="Grupo 8">
            <a:extLst>
              <a:ext uri="{FF2B5EF4-FFF2-40B4-BE49-F238E27FC236}">
                <a16:creationId xmlns:a16="http://schemas.microsoft.com/office/drawing/2014/main" xmlns="" id="{D742AD81-DCCE-49BA-A870-57DBB22F4764}"/>
              </a:ext>
            </a:extLst>
          </p:cNvPr>
          <p:cNvGrpSpPr/>
          <p:nvPr/>
        </p:nvGrpSpPr>
        <p:grpSpPr>
          <a:xfrm>
            <a:off x="547132" y="764704"/>
            <a:ext cx="8524860" cy="820892"/>
            <a:chOff x="547132" y="764704"/>
            <a:chExt cx="8524860" cy="820892"/>
          </a:xfrm>
        </p:grpSpPr>
        <p:pic>
          <p:nvPicPr>
            <p:cNvPr id="18" name="Imagen 17" descr="Imagen que contiene captura de pantalla&#10;&#10;Descripción generada con confianza alta">
              <a:extLst>
                <a:ext uri="{FF2B5EF4-FFF2-40B4-BE49-F238E27FC236}">
                  <a16:creationId xmlns:a16="http://schemas.microsoft.com/office/drawing/2014/main" xmlns="" id="{08150846-3E55-440C-894E-5287B38F4039}"/>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t="5583" b="86342"/>
            <a:stretch/>
          </p:blipFill>
          <p:spPr>
            <a:xfrm>
              <a:off x="547132" y="764704"/>
              <a:ext cx="7985307" cy="820892"/>
            </a:xfrm>
            <a:prstGeom prst="rect">
              <a:avLst/>
            </a:prstGeom>
          </p:spPr>
        </p:pic>
        <p:sp>
          <p:nvSpPr>
            <p:cNvPr id="8" name="Rectángulo 7">
              <a:extLst>
                <a:ext uri="{FF2B5EF4-FFF2-40B4-BE49-F238E27FC236}">
                  <a16:creationId xmlns:a16="http://schemas.microsoft.com/office/drawing/2014/main" xmlns="" id="{615F7C29-D756-4592-9BC0-887A1BD78B5A}"/>
                </a:ext>
              </a:extLst>
            </p:cNvPr>
            <p:cNvSpPr/>
            <p:nvPr/>
          </p:nvSpPr>
          <p:spPr>
            <a:xfrm>
              <a:off x="5292080" y="797909"/>
              <a:ext cx="3779912" cy="707886"/>
            </a:xfrm>
            <a:prstGeom prst="rect">
              <a:avLst/>
            </a:prstGeom>
          </p:spPr>
          <p:txBody>
            <a:bodyPr wrap="square">
              <a:spAutoFit/>
            </a:bodyPr>
            <a:lstStyle/>
            <a:p>
              <a:r>
                <a:rPr lang="es-ES" sz="2000" b="1" dirty="0">
                  <a:solidFill>
                    <a:schemeClr val="accent1">
                      <a:lumMod val="50000"/>
                    </a:schemeClr>
                  </a:solidFill>
                  <a:latin typeface="+mj-lt"/>
                </a:rPr>
                <a:t>Vigilar el consumo de tabaco y  las políticas de prevención</a:t>
              </a:r>
              <a:endParaRPr lang="es-CO" sz="2000" b="1" dirty="0">
                <a:solidFill>
                  <a:schemeClr val="accent1">
                    <a:lumMod val="50000"/>
                  </a:schemeClr>
                </a:solidFill>
                <a:latin typeface="+mj-lt"/>
              </a:endParaRPr>
            </a:p>
          </p:txBody>
        </p:sp>
      </p:grpSp>
      <p:grpSp>
        <p:nvGrpSpPr>
          <p:cNvPr id="30" name="Grupo 29">
            <a:extLst>
              <a:ext uri="{FF2B5EF4-FFF2-40B4-BE49-F238E27FC236}">
                <a16:creationId xmlns:a16="http://schemas.microsoft.com/office/drawing/2014/main" xmlns="" id="{71A84028-F074-4FBA-92E9-DA838DC0621C}"/>
              </a:ext>
            </a:extLst>
          </p:cNvPr>
          <p:cNvGrpSpPr/>
          <p:nvPr/>
        </p:nvGrpSpPr>
        <p:grpSpPr>
          <a:xfrm>
            <a:off x="547131" y="1595284"/>
            <a:ext cx="8380845" cy="908576"/>
            <a:chOff x="547131" y="1595284"/>
            <a:chExt cx="8380845" cy="908576"/>
          </a:xfrm>
        </p:grpSpPr>
        <p:pic>
          <p:nvPicPr>
            <p:cNvPr id="17" name="Imagen 16" descr="Imagen que contiene captura de pantalla&#10;&#10;Descripción generada con confianza alta">
              <a:extLst>
                <a:ext uri="{FF2B5EF4-FFF2-40B4-BE49-F238E27FC236}">
                  <a16:creationId xmlns:a16="http://schemas.microsoft.com/office/drawing/2014/main" xmlns="" id="{3733BDB2-117C-4571-850F-72134B6ACF96}"/>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t="22143" b="68920"/>
            <a:stretch/>
          </p:blipFill>
          <p:spPr>
            <a:xfrm>
              <a:off x="547131" y="1595284"/>
              <a:ext cx="7985309" cy="908576"/>
            </a:xfrm>
            <a:prstGeom prst="rect">
              <a:avLst/>
            </a:prstGeom>
          </p:spPr>
        </p:pic>
        <p:sp>
          <p:nvSpPr>
            <p:cNvPr id="24" name="Rectángulo 23">
              <a:extLst>
                <a:ext uri="{FF2B5EF4-FFF2-40B4-BE49-F238E27FC236}">
                  <a16:creationId xmlns:a16="http://schemas.microsoft.com/office/drawing/2014/main" xmlns="" id="{B48B96B7-C53F-4340-B1DC-75779E6B107D}"/>
                </a:ext>
              </a:extLst>
            </p:cNvPr>
            <p:cNvSpPr/>
            <p:nvPr/>
          </p:nvSpPr>
          <p:spPr>
            <a:xfrm>
              <a:off x="5292080" y="1687388"/>
              <a:ext cx="3635896" cy="707886"/>
            </a:xfrm>
            <a:prstGeom prst="rect">
              <a:avLst/>
            </a:prstGeom>
          </p:spPr>
          <p:txBody>
            <a:bodyPr wrap="square">
              <a:spAutoFit/>
            </a:bodyPr>
            <a:lstStyle/>
            <a:p>
              <a:r>
                <a:rPr lang="es-ES" sz="2000" b="1" dirty="0">
                  <a:solidFill>
                    <a:schemeClr val="accent1">
                      <a:lumMod val="50000"/>
                    </a:schemeClr>
                  </a:solidFill>
                  <a:latin typeface="+mj-lt"/>
                </a:rPr>
                <a:t>Proteger a la población del humo de tabaco</a:t>
              </a:r>
              <a:endParaRPr lang="es-CO" sz="2000" b="1" dirty="0">
                <a:solidFill>
                  <a:schemeClr val="accent1">
                    <a:lumMod val="50000"/>
                  </a:schemeClr>
                </a:solidFill>
                <a:latin typeface="+mj-lt"/>
              </a:endParaRPr>
            </a:p>
          </p:txBody>
        </p:sp>
      </p:grpSp>
      <p:grpSp>
        <p:nvGrpSpPr>
          <p:cNvPr id="31" name="Grupo 30">
            <a:extLst>
              <a:ext uri="{FF2B5EF4-FFF2-40B4-BE49-F238E27FC236}">
                <a16:creationId xmlns:a16="http://schemas.microsoft.com/office/drawing/2014/main" xmlns="" id="{D68A7879-391A-4DF1-B04F-50ADA9AB6AF8}"/>
              </a:ext>
            </a:extLst>
          </p:cNvPr>
          <p:cNvGrpSpPr/>
          <p:nvPr/>
        </p:nvGrpSpPr>
        <p:grpSpPr>
          <a:xfrm>
            <a:off x="547131" y="2513548"/>
            <a:ext cx="8116447" cy="945258"/>
            <a:chOff x="547131" y="2513548"/>
            <a:chExt cx="8116447" cy="945258"/>
          </a:xfrm>
        </p:grpSpPr>
        <p:pic>
          <p:nvPicPr>
            <p:cNvPr id="16" name="Imagen 15" descr="Imagen que contiene captura de pantalla&#10;&#10;Descripción generada con confianza alta">
              <a:extLst>
                <a:ext uri="{FF2B5EF4-FFF2-40B4-BE49-F238E27FC236}">
                  <a16:creationId xmlns:a16="http://schemas.microsoft.com/office/drawing/2014/main" xmlns="" id="{703DFE8C-1545-43FF-9AA3-90B8A9730D2F}"/>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t="38241" b="52461"/>
            <a:stretch/>
          </p:blipFill>
          <p:spPr>
            <a:xfrm>
              <a:off x="547131" y="2513548"/>
              <a:ext cx="7985308" cy="945258"/>
            </a:xfrm>
            <a:prstGeom prst="rect">
              <a:avLst/>
            </a:prstGeom>
          </p:spPr>
        </p:pic>
        <p:sp>
          <p:nvSpPr>
            <p:cNvPr id="25" name="Rectángulo 24">
              <a:extLst>
                <a:ext uri="{FF2B5EF4-FFF2-40B4-BE49-F238E27FC236}">
                  <a16:creationId xmlns:a16="http://schemas.microsoft.com/office/drawing/2014/main" xmlns="" id="{C5726103-C9F9-42AD-8FD9-356AC0FBCC84}"/>
                </a:ext>
              </a:extLst>
            </p:cNvPr>
            <p:cNvSpPr/>
            <p:nvPr/>
          </p:nvSpPr>
          <p:spPr>
            <a:xfrm>
              <a:off x="5292080" y="2649106"/>
              <a:ext cx="3371498" cy="707886"/>
            </a:xfrm>
            <a:prstGeom prst="rect">
              <a:avLst/>
            </a:prstGeom>
          </p:spPr>
          <p:txBody>
            <a:bodyPr wrap="square">
              <a:spAutoFit/>
            </a:bodyPr>
            <a:lstStyle/>
            <a:p>
              <a:r>
                <a:rPr lang="es-ES" sz="2000" b="1" dirty="0">
                  <a:solidFill>
                    <a:schemeClr val="accent1">
                      <a:lumMod val="50000"/>
                    </a:schemeClr>
                  </a:solidFill>
                  <a:latin typeface="+mj-lt"/>
                </a:rPr>
                <a:t>Ofrecer ayuda para el abandono del tabaco</a:t>
              </a:r>
              <a:endParaRPr lang="es-CO" sz="2000" b="1" dirty="0">
                <a:solidFill>
                  <a:schemeClr val="accent1">
                    <a:lumMod val="50000"/>
                  </a:schemeClr>
                </a:solidFill>
                <a:latin typeface="+mj-lt"/>
              </a:endParaRPr>
            </a:p>
          </p:txBody>
        </p:sp>
      </p:grpSp>
      <p:grpSp>
        <p:nvGrpSpPr>
          <p:cNvPr id="2048" name="Grupo 2047">
            <a:extLst>
              <a:ext uri="{FF2B5EF4-FFF2-40B4-BE49-F238E27FC236}">
                <a16:creationId xmlns:a16="http://schemas.microsoft.com/office/drawing/2014/main" xmlns="" id="{2C7BCBE6-7745-4B16-B6AE-8BFF97233210}"/>
              </a:ext>
            </a:extLst>
          </p:cNvPr>
          <p:cNvGrpSpPr/>
          <p:nvPr/>
        </p:nvGrpSpPr>
        <p:grpSpPr>
          <a:xfrm>
            <a:off x="547132" y="3468494"/>
            <a:ext cx="7985307" cy="771344"/>
            <a:chOff x="547132" y="3468494"/>
            <a:chExt cx="7985307" cy="771344"/>
          </a:xfrm>
        </p:grpSpPr>
        <p:pic>
          <p:nvPicPr>
            <p:cNvPr id="12" name="Imagen 11" descr="Imagen que contiene captura de pantalla&#10;&#10;Descripción generada con confianza alta">
              <a:extLst>
                <a:ext uri="{FF2B5EF4-FFF2-40B4-BE49-F238E27FC236}">
                  <a16:creationId xmlns:a16="http://schemas.microsoft.com/office/drawing/2014/main" xmlns="" id="{33EF5A09-98CB-44E3-80D1-8D96AD9A10AF}"/>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t="55650" b="36763"/>
            <a:stretch/>
          </p:blipFill>
          <p:spPr>
            <a:xfrm>
              <a:off x="547132" y="3468494"/>
              <a:ext cx="7985307" cy="771344"/>
            </a:xfrm>
            <a:prstGeom prst="rect">
              <a:avLst/>
            </a:prstGeom>
          </p:spPr>
        </p:pic>
        <p:sp>
          <p:nvSpPr>
            <p:cNvPr id="26" name="Rectángulo 25">
              <a:extLst>
                <a:ext uri="{FF2B5EF4-FFF2-40B4-BE49-F238E27FC236}">
                  <a16:creationId xmlns:a16="http://schemas.microsoft.com/office/drawing/2014/main" xmlns="" id="{91B1D684-AB8C-4503-88DC-9C7E2241A684}"/>
                </a:ext>
              </a:extLst>
            </p:cNvPr>
            <p:cNvSpPr/>
            <p:nvPr/>
          </p:nvSpPr>
          <p:spPr>
            <a:xfrm>
              <a:off x="5292080" y="3501008"/>
              <a:ext cx="2560221" cy="707886"/>
            </a:xfrm>
            <a:prstGeom prst="rect">
              <a:avLst/>
            </a:prstGeom>
          </p:spPr>
          <p:txBody>
            <a:bodyPr wrap="square">
              <a:spAutoFit/>
            </a:bodyPr>
            <a:lstStyle/>
            <a:p>
              <a:r>
                <a:rPr lang="es-ES" sz="2000" b="1" dirty="0">
                  <a:solidFill>
                    <a:schemeClr val="accent1">
                      <a:lumMod val="50000"/>
                    </a:schemeClr>
                  </a:solidFill>
                  <a:latin typeface="+mj-lt"/>
                </a:rPr>
                <a:t>Advertir de los peligros del tabaco</a:t>
              </a:r>
            </a:p>
          </p:txBody>
        </p:sp>
      </p:grpSp>
      <p:grpSp>
        <p:nvGrpSpPr>
          <p:cNvPr id="2051" name="Grupo 2050">
            <a:extLst>
              <a:ext uri="{FF2B5EF4-FFF2-40B4-BE49-F238E27FC236}">
                <a16:creationId xmlns:a16="http://schemas.microsoft.com/office/drawing/2014/main" xmlns="" id="{85080CEB-53D5-423F-AABF-0571DC56EC7D}"/>
              </a:ext>
            </a:extLst>
          </p:cNvPr>
          <p:cNvGrpSpPr/>
          <p:nvPr/>
        </p:nvGrpSpPr>
        <p:grpSpPr>
          <a:xfrm>
            <a:off x="547131" y="5176254"/>
            <a:ext cx="7985308" cy="917042"/>
            <a:chOff x="547131" y="5176254"/>
            <a:chExt cx="7985308" cy="917042"/>
          </a:xfrm>
        </p:grpSpPr>
        <p:pic>
          <p:nvPicPr>
            <p:cNvPr id="10" name="Imagen 9" descr="Imagen que contiene captura de pantalla&#10;&#10;Descripción generada con confianza alta">
              <a:extLst>
                <a:ext uri="{FF2B5EF4-FFF2-40B4-BE49-F238E27FC236}">
                  <a16:creationId xmlns:a16="http://schemas.microsoft.com/office/drawing/2014/main" xmlns="" id="{EAF54868-604E-49D0-93EB-970842075E74}"/>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t="89072" b="1907"/>
            <a:stretch/>
          </p:blipFill>
          <p:spPr>
            <a:xfrm>
              <a:off x="547131" y="5176254"/>
              <a:ext cx="7985308" cy="917042"/>
            </a:xfrm>
            <a:prstGeom prst="rect">
              <a:avLst/>
            </a:prstGeom>
          </p:spPr>
        </p:pic>
        <p:sp>
          <p:nvSpPr>
            <p:cNvPr id="28" name="Rectángulo 27">
              <a:extLst>
                <a:ext uri="{FF2B5EF4-FFF2-40B4-BE49-F238E27FC236}">
                  <a16:creationId xmlns:a16="http://schemas.microsoft.com/office/drawing/2014/main" xmlns="" id="{7D7B489B-4DDB-4BBC-B1FA-7C83F6C5EFEF}"/>
                </a:ext>
              </a:extLst>
            </p:cNvPr>
            <p:cNvSpPr/>
            <p:nvPr/>
          </p:nvSpPr>
          <p:spPr>
            <a:xfrm>
              <a:off x="5292080" y="5373216"/>
              <a:ext cx="2304256" cy="707886"/>
            </a:xfrm>
            <a:prstGeom prst="rect">
              <a:avLst/>
            </a:prstGeom>
          </p:spPr>
          <p:txBody>
            <a:bodyPr wrap="square">
              <a:spAutoFit/>
            </a:bodyPr>
            <a:lstStyle/>
            <a:p>
              <a:r>
                <a:rPr lang="es-ES" sz="2000" b="1" dirty="0">
                  <a:solidFill>
                    <a:schemeClr val="accent1">
                      <a:lumMod val="50000"/>
                    </a:schemeClr>
                  </a:solidFill>
                  <a:latin typeface="+mj-lt"/>
                </a:rPr>
                <a:t>Aumentar los impuestos al tabaco</a:t>
              </a:r>
              <a:endParaRPr lang="es-CO" sz="2000" b="1" dirty="0">
                <a:solidFill>
                  <a:schemeClr val="accent1">
                    <a:lumMod val="50000"/>
                  </a:schemeClr>
                </a:solidFill>
                <a:latin typeface="+mj-lt"/>
              </a:endParaRPr>
            </a:p>
          </p:txBody>
        </p:sp>
      </p:grpSp>
      <p:grpSp>
        <p:nvGrpSpPr>
          <p:cNvPr id="2049" name="Grupo 2048">
            <a:extLst>
              <a:ext uri="{FF2B5EF4-FFF2-40B4-BE49-F238E27FC236}">
                <a16:creationId xmlns:a16="http://schemas.microsoft.com/office/drawing/2014/main" xmlns="" id="{4CD73CD4-AADA-4F94-AFE2-C20EEC0A9B26}"/>
              </a:ext>
            </a:extLst>
          </p:cNvPr>
          <p:cNvGrpSpPr/>
          <p:nvPr/>
        </p:nvGrpSpPr>
        <p:grpSpPr>
          <a:xfrm>
            <a:off x="547133" y="4249526"/>
            <a:ext cx="8260459" cy="1215941"/>
            <a:chOff x="547133" y="4249526"/>
            <a:chExt cx="8260459" cy="1215941"/>
          </a:xfrm>
        </p:grpSpPr>
        <p:pic>
          <p:nvPicPr>
            <p:cNvPr id="11" name="Imagen 10" descr="Imagen que contiene captura de pantalla&#10;&#10;Descripción generada con confianza alta">
              <a:extLst>
                <a:ext uri="{FF2B5EF4-FFF2-40B4-BE49-F238E27FC236}">
                  <a16:creationId xmlns:a16="http://schemas.microsoft.com/office/drawing/2014/main" xmlns="" id="{99A85BB6-E1BA-4E6B-956F-0EA24961A211}"/>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t="72903" r="47793" b="18077"/>
            <a:stretch/>
          </p:blipFill>
          <p:spPr>
            <a:xfrm>
              <a:off x="547133" y="4249526"/>
              <a:ext cx="4168884" cy="917042"/>
            </a:xfrm>
            <a:prstGeom prst="rect">
              <a:avLst/>
            </a:prstGeom>
          </p:spPr>
        </p:pic>
        <p:sp>
          <p:nvSpPr>
            <p:cNvPr id="27" name="Rectángulo 26">
              <a:extLst>
                <a:ext uri="{FF2B5EF4-FFF2-40B4-BE49-F238E27FC236}">
                  <a16:creationId xmlns:a16="http://schemas.microsoft.com/office/drawing/2014/main" xmlns="" id="{6DFB45D4-B643-404A-B8B2-FA7C1979816B}"/>
                </a:ext>
              </a:extLst>
            </p:cNvPr>
            <p:cNvSpPr/>
            <p:nvPr/>
          </p:nvSpPr>
          <p:spPr>
            <a:xfrm>
              <a:off x="5292080" y="4449804"/>
              <a:ext cx="3515512" cy="1015663"/>
            </a:xfrm>
            <a:prstGeom prst="rect">
              <a:avLst/>
            </a:prstGeom>
          </p:spPr>
          <p:txBody>
            <a:bodyPr wrap="square">
              <a:spAutoFit/>
            </a:bodyPr>
            <a:lstStyle/>
            <a:p>
              <a:r>
                <a:rPr lang="es-ES" sz="2000" b="1" dirty="0">
                  <a:solidFill>
                    <a:schemeClr val="accent1">
                      <a:lumMod val="50000"/>
                    </a:schemeClr>
                  </a:solidFill>
                  <a:latin typeface="+mj-lt"/>
                </a:rPr>
                <a:t>Hacer cumplir las prohibiciones</a:t>
              </a:r>
            </a:p>
            <a:p>
              <a:r>
                <a:rPr lang="es-ES" sz="2000" b="1" dirty="0">
                  <a:solidFill>
                    <a:schemeClr val="accent1">
                      <a:lumMod val="50000"/>
                    </a:schemeClr>
                  </a:solidFill>
                  <a:latin typeface="+mj-lt"/>
                </a:rPr>
                <a:t>sobre publicidad, promoción y patrocinio</a:t>
              </a:r>
            </a:p>
          </p:txBody>
        </p:sp>
        <p:pic>
          <p:nvPicPr>
            <p:cNvPr id="29" name="Imagen 28" descr="Imagen que contiene captura de pantalla&#10;&#10;Descripción generada con confianza alta">
              <a:extLst>
                <a:ext uri="{FF2B5EF4-FFF2-40B4-BE49-F238E27FC236}">
                  <a16:creationId xmlns:a16="http://schemas.microsoft.com/office/drawing/2014/main" xmlns="" id="{F847DBA5-617F-4F57-BEE2-B3B266935E8B}"/>
                </a:ext>
              </a:extLst>
            </p:cNvPr>
            <p:cNvPicPr>
              <a:picLocks noChangeAspect="1"/>
            </p:cNvPicPr>
            <p:nvPr/>
          </p:nvPicPr>
          <p:blipFill rotWithShape="1">
            <a:blip r:embed="rId6">
              <a:clrChange>
                <a:clrFrom>
                  <a:srgbClr val="FBFAF7"/>
                </a:clrFrom>
                <a:clrTo>
                  <a:srgbClr val="FBFAF7">
                    <a:alpha val="0"/>
                  </a:srgbClr>
                </a:clrTo>
              </a:clrChange>
              <a:extLst>
                <a:ext uri="{28A0092B-C50C-407E-A947-70E740481C1C}">
                  <a14:useLocalDpi xmlns:a14="http://schemas.microsoft.com/office/drawing/2010/main" val="0"/>
                </a:ext>
              </a:extLst>
            </a:blip>
            <a:srcRect l="52390" t="78012" r="16137" b="18222"/>
            <a:stretch/>
          </p:blipFill>
          <p:spPr>
            <a:xfrm>
              <a:off x="2130821" y="4990280"/>
              <a:ext cx="2513187" cy="382936"/>
            </a:xfrm>
            <a:prstGeom prst="rect">
              <a:avLst/>
            </a:prstGeom>
          </p:spPr>
        </p:pic>
      </p:grpSp>
    </p:spTree>
    <p:extLst>
      <p:ext uri="{BB962C8B-B14F-4D97-AF65-F5344CB8AC3E}">
        <p14:creationId xmlns:p14="http://schemas.microsoft.com/office/powerpoint/2010/main" val="1887005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4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4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ES" altLang="es-CO" sz="2800" b="1" kern="0" dirty="0" err="1">
                <a:solidFill>
                  <a:schemeClr val="bg1"/>
                </a:solidFill>
                <a:latin typeface="Arial"/>
              </a:rPr>
              <a:t>SHAKE</a:t>
            </a:r>
            <a:r>
              <a:rPr lang="es-ES" altLang="es-CO" sz="2800" b="1" kern="0" dirty="0">
                <a:solidFill>
                  <a:schemeClr val="bg1"/>
                </a:solidFill>
                <a:latin typeface="Arial"/>
              </a:rPr>
              <a:t>: para reducción del consumo de sal</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4">
            <a:extLst>
              <a:ext uri="{FF2B5EF4-FFF2-40B4-BE49-F238E27FC236}">
                <a16:creationId xmlns:a16="http://schemas.microsoft.com/office/drawing/2014/main" xmlns="" id="{7AC0EFA5-DC50-40A7-BF8F-E63C1C211437}"/>
              </a:ext>
            </a:extLst>
          </p:cNvPr>
          <p:cNvSpPr txBox="1">
            <a:spLocks/>
          </p:cNvSpPr>
          <p:nvPr/>
        </p:nvSpPr>
        <p:spPr>
          <a:xfrm>
            <a:off x="4211960" y="1471660"/>
            <a:ext cx="4838377" cy="5306068"/>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s-ES" sz="2200" b="1" dirty="0"/>
              <a:t>Desarrollada por la OMS en colaboración con el Instituto George de Salud Mundial y una red mundial de expertos en la reducción de sal.</a:t>
            </a:r>
          </a:p>
          <a:p>
            <a:pPr fontAlgn="auto">
              <a:spcAft>
                <a:spcPts val="0"/>
              </a:spcAft>
            </a:pPr>
            <a:r>
              <a:rPr lang="es-ES" sz="2200" b="1" dirty="0">
                <a:solidFill>
                  <a:srgbClr val="AC8300"/>
                </a:solidFill>
              </a:rPr>
              <a:t>Basada en las evidencias de estrategias nacionales exitosas y políticas e intervenciones aplicables a nivel mundial.</a:t>
            </a:r>
          </a:p>
          <a:p>
            <a:pPr fontAlgn="auto">
              <a:spcAft>
                <a:spcPts val="0"/>
              </a:spcAft>
            </a:pPr>
            <a:r>
              <a:rPr lang="es-ES" sz="2200" b="1" dirty="0"/>
              <a:t>Validado en todas las regiones.</a:t>
            </a:r>
          </a:p>
          <a:p>
            <a:pPr fontAlgn="auto">
              <a:spcAft>
                <a:spcPts val="0"/>
              </a:spcAft>
            </a:pPr>
            <a:r>
              <a:rPr lang="es-ES" sz="2200" b="1" dirty="0">
                <a:solidFill>
                  <a:schemeClr val="tx2">
                    <a:lumMod val="75000"/>
                  </a:schemeClr>
                </a:solidFill>
              </a:rPr>
              <a:t>3 documentos:</a:t>
            </a:r>
          </a:p>
          <a:p>
            <a:pPr lvl="1" fontAlgn="auto">
              <a:spcAft>
                <a:spcPts val="0"/>
              </a:spcAft>
            </a:pPr>
            <a:r>
              <a:rPr lang="es-ES" sz="2200" b="1" dirty="0">
                <a:solidFill>
                  <a:schemeClr val="tx2">
                    <a:lumMod val="75000"/>
                  </a:schemeClr>
                </a:solidFill>
              </a:rPr>
              <a:t>Abogacía</a:t>
            </a:r>
          </a:p>
          <a:p>
            <a:pPr lvl="1" fontAlgn="auto">
              <a:spcAft>
                <a:spcPts val="0"/>
              </a:spcAft>
            </a:pPr>
            <a:r>
              <a:rPr lang="es-ES" sz="2200" b="1" dirty="0">
                <a:solidFill>
                  <a:schemeClr val="tx2">
                    <a:lumMod val="75000"/>
                  </a:schemeClr>
                </a:solidFill>
              </a:rPr>
              <a:t>Guía técnica</a:t>
            </a:r>
          </a:p>
          <a:p>
            <a:pPr lvl="1" fontAlgn="auto">
              <a:spcAft>
                <a:spcPts val="0"/>
              </a:spcAft>
            </a:pPr>
            <a:r>
              <a:rPr lang="es-ES" sz="2200" b="1" dirty="0">
                <a:solidFill>
                  <a:schemeClr val="tx2">
                    <a:lumMod val="75000"/>
                  </a:schemeClr>
                </a:solidFill>
              </a:rPr>
              <a:t>Caja de herramientas</a:t>
            </a:r>
          </a:p>
          <a:p>
            <a:pPr fontAlgn="auto">
              <a:spcAft>
                <a:spcPts val="0"/>
              </a:spcAft>
            </a:pPr>
            <a:endParaRPr lang="en-GB" sz="2200" b="1" dirty="0"/>
          </a:p>
        </p:txBody>
      </p:sp>
      <p:pic>
        <p:nvPicPr>
          <p:cNvPr id="17" name="Picture 3">
            <a:extLst>
              <a:ext uri="{FF2B5EF4-FFF2-40B4-BE49-F238E27FC236}">
                <a16:creationId xmlns:a16="http://schemas.microsoft.com/office/drawing/2014/main" xmlns="" id="{A82B155C-524A-43FF-B51E-DA5D5BB1401F}"/>
              </a:ext>
            </a:extLst>
          </p:cNvPr>
          <p:cNvPicPr>
            <a:picLocks noChangeAspect="1"/>
          </p:cNvPicPr>
          <p:nvPr/>
        </p:nvPicPr>
        <p:blipFill>
          <a:blip r:embed="rId5"/>
          <a:stretch>
            <a:fillRect/>
          </a:stretch>
        </p:blipFill>
        <p:spPr>
          <a:xfrm>
            <a:off x="5449993" y="783836"/>
            <a:ext cx="2362311" cy="687824"/>
          </a:xfrm>
          <a:prstGeom prst="rect">
            <a:avLst/>
          </a:prstGeom>
        </p:spPr>
      </p:pic>
      <p:pic>
        <p:nvPicPr>
          <p:cNvPr id="18" name="Imagen 17" descr="Recorte de pantalla">
            <a:extLst>
              <a:ext uri="{FF2B5EF4-FFF2-40B4-BE49-F238E27FC236}">
                <a16:creationId xmlns:a16="http://schemas.microsoft.com/office/drawing/2014/main" xmlns="" id="{404FECBA-984C-425C-8E53-78CF243217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 y="994892"/>
            <a:ext cx="3420208" cy="4858412"/>
          </a:xfrm>
          <a:prstGeom prst="rect">
            <a:avLst/>
          </a:prstGeom>
        </p:spPr>
      </p:pic>
    </p:spTree>
    <p:extLst>
      <p:ext uri="{BB962C8B-B14F-4D97-AF65-F5344CB8AC3E}">
        <p14:creationId xmlns:p14="http://schemas.microsoft.com/office/powerpoint/2010/main" val="3798049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244679"/>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00"/>
                </a:solidFill>
                <a:latin typeface="Arial"/>
              </a:rPr>
              <a:t>Enfermedades No Transmisibles </a:t>
            </a:r>
            <a:endParaRPr lang="es-CR" altLang="es-CO" sz="2600" b="1" kern="0" dirty="0">
              <a:solidFill>
                <a:srgbClr val="FFFFFF"/>
              </a:solidFill>
              <a:latin typeface="Aria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xmlns="" id="{FFB3A62B-8116-45E7-BBB3-CF9487FFF23E}"/>
              </a:ext>
            </a:extLst>
          </p:cNvPr>
          <p:cNvSpPr/>
          <p:nvPr/>
        </p:nvSpPr>
        <p:spPr>
          <a:xfrm>
            <a:off x="695865" y="1150943"/>
            <a:ext cx="7752271" cy="2586414"/>
          </a:xfrm>
          <a:prstGeom prst="rect">
            <a:avLst/>
          </a:prstGeom>
        </p:spPr>
        <p:txBody>
          <a:bodyPr wrap="square" anchor="ctr" anchorCtr="0">
            <a:spAutoFit/>
          </a:bodyPr>
          <a:lstStyle/>
          <a:p>
            <a:pPr algn="ctr">
              <a:lnSpc>
                <a:spcPct val="130000"/>
              </a:lnSpc>
              <a:spcBef>
                <a:spcPts val="0"/>
              </a:spcBef>
              <a:spcAft>
                <a:spcPts val="0"/>
              </a:spcAft>
            </a:pPr>
            <a:r>
              <a:rPr lang="es-ES" sz="3200" b="1" dirty="0">
                <a:latin typeface="Arial" panose="020B0604020202020204" pitchFamily="34" charset="0"/>
                <a:cs typeface="Arial" panose="020B0604020202020204" pitchFamily="34" charset="0"/>
              </a:rPr>
              <a:t>Aquellas que se producen por </a:t>
            </a:r>
            <a:r>
              <a:rPr lang="es-ES" sz="3200" b="1" dirty="0">
                <a:solidFill>
                  <a:srgbClr val="FF0000"/>
                </a:solidFill>
                <a:latin typeface="Arial" panose="020B0604020202020204" pitchFamily="34" charset="0"/>
                <a:cs typeface="Arial" panose="020B0604020202020204" pitchFamily="34" charset="0"/>
              </a:rPr>
              <a:t>hábitos de vida</a:t>
            </a:r>
            <a:r>
              <a:rPr lang="es-ES" sz="3200" b="1" dirty="0">
                <a:latin typeface="Arial" panose="020B0604020202020204" pitchFamily="34" charset="0"/>
                <a:cs typeface="Arial" panose="020B0604020202020204" pitchFamily="34" charset="0"/>
              </a:rPr>
              <a:t> y </a:t>
            </a:r>
            <a:r>
              <a:rPr lang="es-ES" sz="3200" b="1" dirty="0">
                <a:solidFill>
                  <a:srgbClr val="0070C0"/>
                </a:solidFill>
                <a:latin typeface="Arial" panose="020B0604020202020204" pitchFamily="34" charset="0"/>
                <a:cs typeface="Arial" panose="020B0604020202020204" pitchFamily="34" charset="0"/>
              </a:rPr>
              <a:t>factores</a:t>
            </a:r>
            <a:r>
              <a:rPr lang="es-ES" sz="3200" b="1" dirty="0">
                <a:latin typeface="Arial" panose="020B0604020202020204" pitchFamily="34" charset="0"/>
                <a:cs typeface="Arial" panose="020B0604020202020204" pitchFamily="34" charset="0"/>
              </a:rPr>
              <a:t> </a:t>
            </a:r>
            <a:r>
              <a:rPr lang="es-ES" sz="3200" b="1" dirty="0">
                <a:solidFill>
                  <a:schemeClr val="accent3">
                    <a:lumMod val="50000"/>
                  </a:schemeClr>
                </a:solidFill>
                <a:latin typeface="Arial" panose="020B0604020202020204" pitchFamily="34" charset="0"/>
                <a:cs typeface="Arial" panose="020B0604020202020204" pitchFamily="34" charset="0"/>
              </a:rPr>
              <a:t>sociales</a:t>
            </a:r>
            <a:r>
              <a:rPr lang="es-ES" sz="3200" b="1" dirty="0">
                <a:latin typeface="Arial" panose="020B0604020202020204" pitchFamily="34" charset="0"/>
                <a:cs typeface="Arial" panose="020B0604020202020204" pitchFamily="34" charset="0"/>
              </a:rPr>
              <a:t>, </a:t>
            </a:r>
            <a:r>
              <a:rPr lang="es-ES" sz="3200" b="1" dirty="0">
                <a:solidFill>
                  <a:schemeClr val="accent6">
                    <a:lumMod val="50000"/>
                  </a:schemeClr>
                </a:solidFill>
                <a:latin typeface="Arial" panose="020B0604020202020204" pitchFamily="34" charset="0"/>
                <a:cs typeface="Arial" panose="020B0604020202020204" pitchFamily="34" charset="0"/>
              </a:rPr>
              <a:t>ambientales</a:t>
            </a:r>
            <a:r>
              <a:rPr lang="es-ES" sz="3200" b="1" dirty="0">
                <a:latin typeface="Arial" panose="020B0604020202020204" pitchFamily="34" charset="0"/>
                <a:cs typeface="Arial" panose="020B0604020202020204" pitchFamily="34" charset="0"/>
              </a:rPr>
              <a:t>, </a:t>
            </a:r>
            <a:r>
              <a:rPr lang="es-ES" sz="3200" b="1" dirty="0">
                <a:solidFill>
                  <a:schemeClr val="accent2"/>
                </a:solidFill>
                <a:latin typeface="Arial" panose="020B0604020202020204" pitchFamily="34" charset="0"/>
                <a:cs typeface="Arial" panose="020B0604020202020204" pitchFamily="34" charset="0"/>
              </a:rPr>
              <a:t>genéticos</a:t>
            </a:r>
            <a:r>
              <a:rPr lang="es-ES" sz="3200" b="1" dirty="0">
                <a:latin typeface="Arial" panose="020B0604020202020204" pitchFamily="34" charset="0"/>
                <a:cs typeface="Arial" panose="020B0604020202020204" pitchFamily="34" charset="0"/>
              </a:rPr>
              <a:t> y </a:t>
            </a:r>
            <a:r>
              <a:rPr lang="es-ES" sz="3200" b="1" dirty="0">
                <a:solidFill>
                  <a:srgbClr val="006600"/>
                </a:solidFill>
                <a:latin typeface="Arial" panose="020B0604020202020204" pitchFamily="34" charset="0"/>
                <a:cs typeface="Arial" panose="020B0604020202020204" pitchFamily="34" charset="0"/>
              </a:rPr>
              <a:t>fisiológicos</a:t>
            </a:r>
            <a:r>
              <a:rPr lang="es-ES" sz="3200" b="1" dirty="0">
                <a:latin typeface="Arial" panose="020B0604020202020204" pitchFamily="34" charset="0"/>
                <a:cs typeface="Arial" panose="020B0604020202020204" pitchFamily="34" charset="0"/>
              </a:rPr>
              <a:t>, y no por contagio</a:t>
            </a:r>
          </a:p>
        </p:txBody>
      </p:sp>
      <p:pic>
        <p:nvPicPr>
          <p:cNvPr id="16" name="Imagen 1">
            <a:extLst>
              <a:ext uri="{FF2B5EF4-FFF2-40B4-BE49-F238E27FC236}">
                <a16:creationId xmlns:a16="http://schemas.microsoft.com/office/drawing/2014/main" xmlns="" id="{98FA057E-8F71-4BF9-8245-A3AFA381B47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29172" y="4045472"/>
            <a:ext cx="2685656" cy="2615473"/>
          </a:xfrm>
          <a:prstGeom prst="rect">
            <a:avLst/>
          </a:prstGeom>
        </p:spPr>
      </p:pic>
      <p:sp>
        <p:nvSpPr>
          <p:cNvPr id="3" name="Rectángulo: esquinas redondeadas 2">
            <a:extLst>
              <a:ext uri="{FF2B5EF4-FFF2-40B4-BE49-F238E27FC236}">
                <a16:creationId xmlns:a16="http://schemas.microsoft.com/office/drawing/2014/main" xmlns="" id="{3E14CC77-A669-435B-9584-1BB9610BCB2C}"/>
              </a:ext>
            </a:extLst>
          </p:cNvPr>
          <p:cNvSpPr/>
          <p:nvPr/>
        </p:nvSpPr>
        <p:spPr>
          <a:xfrm rot="20116725">
            <a:off x="6805367" y="4551523"/>
            <a:ext cx="1713658" cy="851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spAutoFit/>
          </a:bodyPr>
          <a:lstStyle/>
          <a:p>
            <a:pPr algn="ctr"/>
            <a:r>
              <a:rPr lang="es-CO" sz="4400" b="1" spc="150" dirty="0"/>
              <a:t> </a:t>
            </a:r>
            <a:r>
              <a:rPr lang="es-CO" sz="4400" b="1" spc="150" dirty="0" err="1"/>
              <a:t>E.T.S</a:t>
            </a:r>
            <a:r>
              <a:rPr lang="es-CO" sz="4400" b="1" spc="150" dirty="0"/>
              <a:t>.</a:t>
            </a:r>
          </a:p>
        </p:txBody>
      </p:sp>
    </p:spTree>
    <p:extLst>
      <p:ext uri="{BB962C8B-B14F-4D97-AF65-F5344CB8AC3E}">
        <p14:creationId xmlns:p14="http://schemas.microsoft.com/office/powerpoint/2010/main" val="37521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style.rotation</p:attrName>
                                        </p:attrNameLst>
                                      </p:cBhvr>
                                      <p:tavLst>
                                        <p:tav tm="0">
                                          <p:val>
                                            <p:fltVal val="90"/>
                                          </p:val>
                                        </p:tav>
                                        <p:tav tm="100000">
                                          <p:val>
                                            <p:fltVal val="0"/>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46250"/>
            <a:ext cx="9144000" cy="934478"/>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err="1">
                <a:solidFill>
                  <a:srgbClr val="FFFF00"/>
                </a:solidFill>
                <a:latin typeface="Arial"/>
              </a:rPr>
              <a:t>REPLACE</a:t>
            </a:r>
            <a:r>
              <a:rPr lang="es-CR" altLang="es-CO" sz="2800" b="1" kern="0" dirty="0">
                <a:solidFill>
                  <a:srgbClr val="FFFF00"/>
                </a:solidFill>
                <a:latin typeface="Arial"/>
              </a:rPr>
              <a:t>: para eliminar las grasas trans  producidas industrialmente</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xmlns="" id="{961B99AE-F78A-4309-8D53-FF8042B30C11}"/>
              </a:ext>
            </a:extLst>
          </p:cNvPr>
          <p:cNvPicPr>
            <a:picLocks noChangeAspect="1"/>
          </p:cNvPicPr>
          <p:nvPr/>
        </p:nvPicPr>
        <p:blipFill>
          <a:blip r:embed="rId5"/>
          <a:stretch>
            <a:fillRect/>
          </a:stretch>
        </p:blipFill>
        <p:spPr>
          <a:xfrm>
            <a:off x="3509968" y="5968733"/>
            <a:ext cx="2124064" cy="843017"/>
          </a:xfrm>
          <a:prstGeom prst="rect">
            <a:avLst/>
          </a:prstGeom>
        </p:spPr>
      </p:pic>
      <p:pic>
        <p:nvPicPr>
          <p:cNvPr id="7" name="Picture 2" descr="Resultado de imagen para platanitos">
            <a:extLst>
              <a:ext uri="{FF2B5EF4-FFF2-40B4-BE49-F238E27FC236}">
                <a16:creationId xmlns:a16="http://schemas.microsoft.com/office/drawing/2014/main" xmlns="" id="{11087477-AC6D-4870-B718-201AC5D470C9}"/>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4569" y="3645024"/>
            <a:ext cx="1554690" cy="155469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xmlns="" id="{FB4D40C3-A7AB-42EC-BDD5-A46226F39347}"/>
              </a:ext>
            </a:extLst>
          </p:cNvPr>
          <p:cNvGrpSpPr/>
          <p:nvPr/>
        </p:nvGrpSpPr>
        <p:grpSpPr>
          <a:xfrm>
            <a:off x="468337" y="1092485"/>
            <a:ext cx="8207327" cy="2480533"/>
            <a:chOff x="207052" y="1092485"/>
            <a:chExt cx="8207327" cy="2480533"/>
          </a:xfrm>
        </p:grpSpPr>
        <p:pic>
          <p:nvPicPr>
            <p:cNvPr id="1028" name="Picture 4" descr="papas fritas">
              <a:extLst>
                <a:ext uri="{FF2B5EF4-FFF2-40B4-BE49-F238E27FC236}">
                  <a16:creationId xmlns:a16="http://schemas.microsoft.com/office/drawing/2014/main" xmlns="" id="{7351EAFC-E647-48CB-B25C-AECC0317C72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51" r="5113"/>
            <a:stretch/>
          </p:blipFill>
          <p:spPr bwMode="auto">
            <a:xfrm>
              <a:off x="4699144" y="1092485"/>
              <a:ext cx="3715235" cy="248053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Imagen que contiene persona, comida, interior&#10;&#10;Descripción generada con confianza alta">
              <a:extLst>
                <a:ext uri="{FF2B5EF4-FFF2-40B4-BE49-F238E27FC236}">
                  <a16:creationId xmlns:a16="http://schemas.microsoft.com/office/drawing/2014/main" xmlns="" id="{26F41BD9-4E99-402D-95C3-FB0A6EBBE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052" y="1092486"/>
              <a:ext cx="3820284" cy="2480532"/>
            </a:xfrm>
            <a:prstGeom prst="rect">
              <a:avLst/>
            </a:prstGeom>
          </p:spPr>
        </p:pic>
      </p:grpSp>
      <p:pic>
        <p:nvPicPr>
          <p:cNvPr id="1030" name="Picture 6" descr="Resultado de imagen para platanitos">
            <a:extLst>
              <a:ext uri="{FF2B5EF4-FFF2-40B4-BE49-F238E27FC236}">
                <a16:creationId xmlns:a16="http://schemas.microsoft.com/office/drawing/2014/main" xmlns="" id="{57C7B695-9DD6-4A3F-AAC0-47AED15E54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2561" y="3817792"/>
            <a:ext cx="1211835" cy="1209154"/>
          </a:xfrm>
          <a:prstGeom prst="rect">
            <a:avLst/>
          </a:prstGeom>
          <a:noFill/>
          <a:extLst>
            <a:ext uri="{909E8E84-426E-40DD-AFC4-6F175D3DCCD1}">
              <a14:hiddenFill xmlns:a14="http://schemas.microsoft.com/office/drawing/2010/main">
                <a:solidFill>
                  <a:srgbClr val="FFFFFF"/>
                </a:solidFill>
              </a14:hiddenFill>
            </a:ext>
          </a:extLst>
        </p:spPr>
      </p:pic>
      <p:sp>
        <p:nvSpPr>
          <p:cNvPr id="24" name="Rectángulo 23">
            <a:extLst>
              <a:ext uri="{FF2B5EF4-FFF2-40B4-BE49-F238E27FC236}">
                <a16:creationId xmlns:a16="http://schemas.microsoft.com/office/drawing/2014/main" xmlns="" id="{3055D291-480A-4117-83BF-A2A651B0C4FF}"/>
              </a:ext>
            </a:extLst>
          </p:cNvPr>
          <p:cNvSpPr/>
          <p:nvPr/>
        </p:nvSpPr>
        <p:spPr>
          <a:xfrm>
            <a:off x="201100" y="5230941"/>
            <a:ext cx="8741800" cy="646331"/>
          </a:xfrm>
          <a:prstGeom prst="rect">
            <a:avLst/>
          </a:prstGeom>
        </p:spPr>
        <p:txBody>
          <a:bodyPr wrap="square">
            <a:spAutoFit/>
          </a:bodyPr>
          <a:lstStyle/>
          <a:p>
            <a:pPr algn="ctr"/>
            <a:r>
              <a:rPr lang="es-ES" dirty="0">
                <a:solidFill>
                  <a:srgbClr val="333333"/>
                </a:solidFill>
                <a:latin typeface="Source Sans Pro"/>
              </a:rPr>
              <a:t>Mayo de 2018: La OMS publicó </a:t>
            </a:r>
            <a:r>
              <a:rPr lang="es-ES" dirty="0" err="1">
                <a:solidFill>
                  <a:srgbClr val="333333"/>
                </a:solidFill>
                <a:latin typeface="Source Sans Pro"/>
              </a:rPr>
              <a:t>REPLACE</a:t>
            </a:r>
            <a:r>
              <a:rPr lang="es-ES" dirty="0">
                <a:solidFill>
                  <a:srgbClr val="333333"/>
                </a:solidFill>
                <a:latin typeface="Source Sans Pro"/>
              </a:rPr>
              <a:t>, una guía paso a paso para eliminar las grasas trans producidas industrialmente del suministro mundial de alimentos</a:t>
            </a:r>
            <a:endParaRPr lang="es-CO" dirty="0"/>
          </a:p>
        </p:txBody>
      </p:sp>
    </p:spTree>
    <p:extLst>
      <p:ext uri="{BB962C8B-B14F-4D97-AF65-F5344CB8AC3E}">
        <p14:creationId xmlns:p14="http://schemas.microsoft.com/office/powerpoint/2010/main" val="2769730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800" b="1" i="0" u="none" strike="noStrike" kern="0" cap="none" spc="0" normalizeH="0" baseline="0" noProof="0" dirty="0">
                <a:ln>
                  <a:noFill/>
                </a:ln>
                <a:solidFill>
                  <a:srgbClr val="FFFFFF"/>
                </a:solidFill>
                <a:effectLst/>
                <a:uLnTx/>
                <a:uFillTx/>
                <a:latin typeface="Arial"/>
                <a:ea typeface="+mj-ea"/>
                <a:cs typeface="+mj-cs"/>
              </a:rPr>
              <a:t>Iniciativa de Global </a:t>
            </a:r>
            <a:r>
              <a:rPr kumimoji="0" lang="es-CR" altLang="es-CO" sz="2800" b="1" i="0" u="none" strike="noStrike" kern="0" cap="none" spc="0" normalizeH="0" baseline="0" noProof="0" dirty="0" err="1">
                <a:ln>
                  <a:noFill/>
                </a:ln>
                <a:solidFill>
                  <a:srgbClr val="FFFFFF"/>
                </a:solidFill>
                <a:effectLst/>
                <a:uLnTx/>
                <a:uFillTx/>
                <a:latin typeface="Arial"/>
                <a:ea typeface="+mj-ea"/>
                <a:cs typeface="+mj-cs"/>
              </a:rPr>
              <a:t>HEARTS</a:t>
            </a:r>
            <a:endParaRPr kumimoji="0" lang="es-CR" altLang="es-CO" sz="2800" b="1" i="0" u="none" strike="noStrike" kern="0" cap="none" spc="0" normalizeH="0" baseline="0" noProof="0" dirty="0">
              <a:ln>
                <a:noFill/>
              </a:ln>
              <a:solidFill>
                <a:srgbClr val="FFFFFF"/>
              </a:solidFill>
              <a:effectLst/>
              <a:uLnTx/>
              <a:uFillTx/>
              <a:latin typeface="Arial"/>
              <a:ea typeface="+mj-ea"/>
              <a:cs typeface="+mj-cs"/>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ángulo 1">
            <a:extLst>
              <a:ext uri="{FF2B5EF4-FFF2-40B4-BE49-F238E27FC236}">
                <a16:creationId xmlns:a16="http://schemas.microsoft.com/office/drawing/2014/main" xmlns="" id="{7D075EE9-C17C-415A-AB33-D297158086B0}"/>
              </a:ext>
            </a:extLst>
          </p:cNvPr>
          <p:cNvSpPr/>
          <p:nvPr/>
        </p:nvSpPr>
        <p:spPr>
          <a:xfrm>
            <a:off x="261139" y="1623378"/>
            <a:ext cx="6593208" cy="615553"/>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a:tabLst/>
              <a:defRPr/>
            </a:pPr>
            <a:r>
              <a:rPr kumimoji="0" lang="es-ES" sz="34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charset="0"/>
              </a:rPr>
              <a:t>MPOWER</a:t>
            </a:r>
            <a:r>
              <a:rPr kumimoji="0" lang="es-ES" sz="34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charset="0"/>
              </a:rPr>
              <a:t>para el control del tabaco</a:t>
            </a:r>
            <a:endParaRPr kumimoji="0" lang="en-US" sz="34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endParaRPr>
          </a:p>
        </p:txBody>
      </p:sp>
      <p:pic>
        <p:nvPicPr>
          <p:cNvPr id="2050" name="Picture 2" descr="Resultado de imagen para mpower tabaco control">
            <a:extLst>
              <a:ext uri="{FF2B5EF4-FFF2-40B4-BE49-F238E27FC236}">
                <a16:creationId xmlns:a16="http://schemas.microsoft.com/office/drawing/2014/main" xmlns="" id="{B816D088-5062-42B4-BAF6-5172FBA55C7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0419" y="1319279"/>
            <a:ext cx="1350026" cy="8709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xmlns="" id="{18A1005B-F6F1-452F-B372-D5140AAF31B7}"/>
              </a:ext>
            </a:extLst>
          </p:cNvPr>
          <p:cNvPicPr>
            <a:picLocks noChangeAspect="1"/>
          </p:cNvPicPr>
          <p:nvPr/>
        </p:nvPicPr>
        <p:blipFill rotWithShape="1">
          <a:blip r:embed="rId6">
            <a:clrChange>
              <a:clrFrom>
                <a:srgbClr val="FFEDCF"/>
              </a:clrFrom>
              <a:clrTo>
                <a:srgbClr val="FFEDCF">
                  <a:alpha val="0"/>
                </a:srgbClr>
              </a:clrTo>
            </a:clrChange>
          </a:blip>
          <a:srcRect l="27082" r="20204" b="80235"/>
          <a:stretch/>
        </p:blipFill>
        <p:spPr>
          <a:xfrm>
            <a:off x="6886042" y="4969618"/>
            <a:ext cx="2078446" cy="924200"/>
          </a:xfrm>
          <a:prstGeom prst="rect">
            <a:avLst/>
          </a:prstGeom>
        </p:spPr>
      </p:pic>
      <p:pic>
        <p:nvPicPr>
          <p:cNvPr id="5" name="Imagen 4">
            <a:extLst>
              <a:ext uri="{FF2B5EF4-FFF2-40B4-BE49-F238E27FC236}">
                <a16:creationId xmlns:a16="http://schemas.microsoft.com/office/drawing/2014/main" xmlns="" id="{D6D6D2D3-DF99-4254-960B-5966A2D406FA}"/>
              </a:ext>
            </a:extLst>
          </p:cNvPr>
          <p:cNvPicPr>
            <a:picLocks noChangeAspect="1"/>
          </p:cNvPicPr>
          <p:nvPr/>
        </p:nvPicPr>
        <p:blipFill rotWithShape="1">
          <a:blip r:embed="rId7">
            <a:clrChange>
              <a:clrFrom>
                <a:srgbClr val="F9F5E9"/>
              </a:clrFrom>
              <a:clrTo>
                <a:srgbClr val="F9F5E9">
                  <a:alpha val="0"/>
                </a:srgbClr>
              </a:clrTo>
            </a:clrChange>
          </a:blip>
          <a:srcRect l="36731" t="37173" r="40312" b="18514"/>
          <a:stretch/>
        </p:blipFill>
        <p:spPr>
          <a:xfrm>
            <a:off x="6995011" y="2454568"/>
            <a:ext cx="1860842" cy="1378846"/>
          </a:xfrm>
          <a:prstGeom prst="rect">
            <a:avLst/>
          </a:prstGeom>
        </p:spPr>
      </p:pic>
      <p:sp>
        <p:nvSpPr>
          <p:cNvPr id="16" name="Rectángulo 15">
            <a:extLst>
              <a:ext uri="{FF2B5EF4-FFF2-40B4-BE49-F238E27FC236}">
                <a16:creationId xmlns:a16="http://schemas.microsoft.com/office/drawing/2014/main" xmlns="" id="{0C5A22B8-1E23-45ED-B9E4-155FF5E2F3B4}"/>
              </a:ext>
            </a:extLst>
          </p:cNvPr>
          <p:cNvSpPr/>
          <p:nvPr/>
        </p:nvSpPr>
        <p:spPr>
          <a:xfrm>
            <a:off x="1275396" y="692696"/>
            <a:ext cx="6593208" cy="553998"/>
          </a:xfrm>
          <a:prstGeom prst="rect">
            <a:avLst/>
          </a:prstGeom>
        </p:spPr>
        <p:txBody>
          <a:bodyPr wrap="square">
            <a:spAutoFit/>
          </a:bodyPr>
          <a:lstStyle/>
          <a:p>
            <a:pPr marL="0" marR="0" lvl="0" indent="0" algn="ctr" defTabSz="914400" rtl="0" eaLnBrk="1" fontAlgn="base" latinLnBrk="0" hangingPunct="1">
              <a:lnSpc>
                <a:spcPct val="100000"/>
              </a:lnSpc>
              <a:spcBef>
                <a:spcPts val="1200"/>
              </a:spcBef>
              <a:spcAft>
                <a:spcPts val="1200"/>
              </a:spcAft>
              <a:buClrTx/>
              <a:buSzTx/>
              <a:buFontTx/>
              <a:buNone/>
              <a:tabLst/>
              <a:defRPr/>
            </a:pPr>
            <a:r>
              <a:rPr kumimoji="0" lang="es-ES" sz="3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Arial" charset="0"/>
              </a:rPr>
              <a:t>Comprende cuatro paquetes técnicos:</a:t>
            </a:r>
          </a:p>
        </p:txBody>
      </p:sp>
      <p:sp>
        <p:nvSpPr>
          <p:cNvPr id="17" name="Rectángulo 16">
            <a:extLst>
              <a:ext uri="{FF2B5EF4-FFF2-40B4-BE49-F238E27FC236}">
                <a16:creationId xmlns:a16="http://schemas.microsoft.com/office/drawing/2014/main" xmlns="" id="{6BC3C0F3-8FC5-413D-A916-71D051C7B7AF}"/>
              </a:ext>
            </a:extLst>
          </p:cNvPr>
          <p:cNvSpPr/>
          <p:nvPr/>
        </p:nvSpPr>
        <p:spPr>
          <a:xfrm>
            <a:off x="261139" y="4902840"/>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4"/>
              <a:tabLst/>
              <a:defRPr/>
            </a:pPr>
            <a:r>
              <a:rPr kumimoji="0" lang="es-ES" sz="3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charset="0"/>
              </a:rPr>
              <a:t>HEARTS</a:t>
            </a:r>
            <a:r>
              <a:rPr kumimoji="0" lang="es-E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para la gestión de </a:t>
            </a:r>
            <a:r>
              <a:rPr kumimoji="0" lang="es-E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charset="0"/>
              </a:rPr>
              <a:t>ECV</a:t>
            </a:r>
            <a:r>
              <a:rPr kumimoji="0" lang="es-E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rPr>
              <a:t> en la atención primaria de salud</a:t>
            </a:r>
            <a:endParaRPr kumimoji="0" lang="es-ES" sz="34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18" name="Rectángulo 17">
            <a:extLst>
              <a:ext uri="{FF2B5EF4-FFF2-40B4-BE49-F238E27FC236}">
                <a16:creationId xmlns:a16="http://schemas.microsoft.com/office/drawing/2014/main" xmlns="" id="{76D4A4E5-652F-4FC1-AD54-A958DD6839A4}"/>
              </a:ext>
            </a:extLst>
          </p:cNvPr>
          <p:cNvSpPr/>
          <p:nvPr/>
        </p:nvSpPr>
        <p:spPr>
          <a:xfrm>
            <a:off x="261139" y="2429274"/>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2"/>
              <a:tabLst/>
              <a:defRPr/>
            </a:pPr>
            <a:r>
              <a:rPr kumimoji="0" lang="es-ES" sz="3400" b="1" i="0" u="none" strike="noStrike" kern="1200" cap="none" spc="0" normalizeH="0" baseline="0" noProof="0" dirty="0" err="1">
                <a:ln>
                  <a:noFill/>
                </a:ln>
                <a:solidFill>
                  <a:srgbClr val="9BBB59">
                    <a:lumMod val="50000"/>
                  </a:srgbClr>
                </a:solidFill>
                <a:effectLst/>
                <a:uLnTx/>
                <a:uFillTx/>
                <a:latin typeface="Calibri" panose="020F0502020204030204" pitchFamily="34" charset="0"/>
                <a:ea typeface="+mn-ea"/>
                <a:cs typeface="Arial" charset="0"/>
              </a:rPr>
              <a:t>SHAKE</a:t>
            </a:r>
            <a:r>
              <a:rPr kumimoji="0" lang="es-ES" sz="34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rPr>
              <a:t>para reducción del consumo de sal</a:t>
            </a:r>
            <a:endParaRPr kumimoji="0" lang="en-US" sz="3400" b="1" i="0" u="none" strike="noStrike" kern="1200" cap="none" spc="0" normalizeH="0" baseline="0" noProof="0" dirty="0">
              <a:ln>
                <a:noFill/>
              </a:ln>
              <a:solidFill>
                <a:srgbClr val="9BBB59">
                  <a:lumMod val="50000"/>
                </a:srgbClr>
              </a:solidFill>
              <a:effectLst/>
              <a:uLnTx/>
              <a:uFillTx/>
              <a:latin typeface="Calibri" panose="020F0502020204030204" pitchFamily="34" charset="0"/>
              <a:ea typeface="+mn-ea"/>
              <a:cs typeface="Arial" charset="0"/>
            </a:endParaRPr>
          </a:p>
        </p:txBody>
      </p:sp>
      <p:sp>
        <p:nvSpPr>
          <p:cNvPr id="21" name="Rectángulo 20">
            <a:extLst>
              <a:ext uri="{FF2B5EF4-FFF2-40B4-BE49-F238E27FC236}">
                <a16:creationId xmlns:a16="http://schemas.microsoft.com/office/drawing/2014/main" xmlns="" id="{393CD6CF-DAFA-47A3-B04D-162A7E3D9F0C}"/>
              </a:ext>
            </a:extLst>
          </p:cNvPr>
          <p:cNvSpPr/>
          <p:nvPr/>
        </p:nvSpPr>
        <p:spPr>
          <a:xfrm>
            <a:off x="261139" y="3666057"/>
            <a:ext cx="6593208" cy="1046440"/>
          </a:xfrm>
          <a:prstGeom prst="rect">
            <a:avLst/>
          </a:prstGeom>
        </p:spPr>
        <p:txBody>
          <a:bodyPr wrap="square">
            <a:spAutoFit/>
          </a:bodyPr>
          <a:lstStyle/>
          <a:p>
            <a:pPr marL="514350" marR="0" lvl="0" indent="-514350" algn="l" defTabSz="914400" rtl="0" eaLnBrk="1" fontAlgn="base" latinLnBrk="0" hangingPunct="1">
              <a:lnSpc>
                <a:spcPct val="100000"/>
              </a:lnSpc>
              <a:spcBef>
                <a:spcPts val="1200"/>
              </a:spcBef>
              <a:spcAft>
                <a:spcPts val="1200"/>
              </a:spcAft>
              <a:buClrTx/>
              <a:buSzTx/>
              <a:buFont typeface="+mj-lt"/>
              <a:buAutoNum type="arabicPeriod" startAt="3"/>
              <a:tabLst/>
              <a:defRPr/>
            </a:pPr>
            <a:r>
              <a:rPr kumimoji="0" lang="es-ES" sz="3400" b="1" i="0" u="none" strike="noStrike" kern="1200" cap="none" spc="0" normalizeH="0" baseline="0" noProof="0" dirty="0" err="1">
                <a:ln>
                  <a:noFill/>
                </a:ln>
                <a:solidFill>
                  <a:srgbClr val="4F81BD">
                    <a:lumMod val="50000"/>
                  </a:srgbClr>
                </a:solidFill>
                <a:effectLst/>
                <a:uLnTx/>
                <a:uFillTx/>
                <a:latin typeface="Calibri" panose="020F0502020204030204" pitchFamily="34" charset="0"/>
                <a:ea typeface="+mn-ea"/>
                <a:cs typeface="Arial" charset="0"/>
              </a:rPr>
              <a:t>REPLACE</a:t>
            </a:r>
            <a:r>
              <a:rPr kumimoji="0" lang="es-ES" sz="34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charset="0"/>
              </a:rPr>
              <a:t>: </a:t>
            </a:r>
            <a:r>
              <a:rPr kumimoji="0" lang="es-ES" sz="28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charset="0"/>
              </a:rPr>
              <a:t>para eliminar las grasas trans producidas industrialmente</a:t>
            </a:r>
            <a:endParaRPr kumimoji="0" lang="en-US" sz="3400" b="1" i="0" u="none" strike="noStrike" kern="1200" cap="none" spc="0" normalizeH="0" baseline="0" noProof="0" dirty="0">
              <a:ln>
                <a:noFill/>
              </a:ln>
              <a:solidFill>
                <a:srgbClr val="4F81BD">
                  <a:lumMod val="50000"/>
                </a:srgbClr>
              </a:solidFill>
              <a:effectLst/>
              <a:uLnTx/>
              <a:uFillTx/>
              <a:latin typeface="Calibri" panose="020F0502020204030204" pitchFamily="34" charset="0"/>
              <a:ea typeface="+mn-ea"/>
              <a:cs typeface="Arial" charset="0"/>
            </a:endParaRPr>
          </a:p>
        </p:txBody>
      </p:sp>
      <p:pic>
        <p:nvPicPr>
          <p:cNvPr id="1026" name="Picture 2" descr="http://www.who.int/cardiovascular_diseases/global-hearts/REPLACE_CMYK_110.jpg">
            <a:extLst>
              <a:ext uri="{FF2B5EF4-FFF2-40B4-BE49-F238E27FC236}">
                <a16:creationId xmlns:a16="http://schemas.microsoft.com/office/drawing/2014/main" xmlns="" id="{A3B888A9-E6C2-4350-91EC-22EF751417BF}"/>
              </a:ext>
            </a:extLst>
          </p:cNvPr>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26782" y="3845796"/>
            <a:ext cx="1597301" cy="697004"/>
          </a:xfrm>
          <a:prstGeom prst="rect">
            <a:avLst/>
          </a:prstGeom>
          <a:noFill/>
          <a:extLst>
            <a:ext uri="{909E8E84-426E-40DD-AFC4-6F175D3DCCD1}">
              <a14:hiddenFill xmlns:a14="http://schemas.microsoft.com/office/drawing/2010/main">
                <a:solidFill>
                  <a:srgbClr val="FFFFFF"/>
                </a:solidFill>
              </a14:hiddenFill>
            </a:ext>
          </a:extLst>
        </p:spPr>
      </p:pic>
      <p:sp>
        <p:nvSpPr>
          <p:cNvPr id="19" name="Elipse 18">
            <a:extLst>
              <a:ext uri="{FF2B5EF4-FFF2-40B4-BE49-F238E27FC236}">
                <a16:creationId xmlns:a16="http://schemas.microsoft.com/office/drawing/2014/main" xmlns="" id="{46333A97-AC05-4FE0-8224-634D23D11068}"/>
              </a:ext>
            </a:extLst>
          </p:cNvPr>
          <p:cNvSpPr/>
          <p:nvPr/>
        </p:nvSpPr>
        <p:spPr>
          <a:xfrm>
            <a:off x="0" y="4786590"/>
            <a:ext cx="9144000" cy="12346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uadroTexto 19">
            <a:extLst>
              <a:ext uri="{FF2B5EF4-FFF2-40B4-BE49-F238E27FC236}">
                <a16:creationId xmlns:a16="http://schemas.microsoft.com/office/drawing/2014/main" xmlns="" id="{AD24B4DC-49B0-47B3-812D-E51DA5FD1975}"/>
              </a:ext>
            </a:extLst>
          </p:cNvPr>
          <p:cNvSpPr txBox="1"/>
          <p:nvPr/>
        </p:nvSpPr>
        <p:spPr>
          <a:xfrm rot="20344205">
            <a:off x="5196631" y="5649208"/>
            <a:ext cx="1543727" cy="923330"/>
          </a:xfrm>
          <a:prstGeom prst="rect">
            <a:avLst/>
          </a:prstGeom>
          <a:solidFill>
            <a:schemeClr val="accent1">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charset="0"/>
                <a:ea typeface="+mn-ea"/>
                <a:cs typeface="Arial" charset="0"/>
              </a:rPr>
              <a:t>Barbados, Colombia, Chile y Cuba</a:t>
            </a:r>
          </a:p>
        </p:txBody>
      </p:sp>
      <p:sp>
        <p:nvSpPr>
          <p:cNvPr id="22" name="CuadroTexto 21">
            <a:extLst>
              <a:ext uri="{FF2B5EF4-FFF2-40B4-BE49-F238E27FC236}">
                <a16:creationId xmlns:a16="http://schemas.microsoft.com/office/drawing/2014/main" xmlns="" id="{F0139794-092A-430D-95D8-897FDC6C83BA}"/>
              </a:ext>
            </a:extLst>
          </p:cNvPr>
          <p:cNvSpPr txBox="1"/>
          <p:nvPr/>
        </p:nvSpPr>
        <p:spPr>
          <a:xfrm>
            <a:off x="5439111" y="5510709"/>
            <a:ext cx="1687671" cy="1200329"/>
          </a:xfrm>
          <a:prstGeom prst="rect">
            <a:avLst/>
          </a:prstGeom>
          <a:solidFill>
            <a:srgbClr val="FFFF9B"/>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charset="0"/>
                <a:ea typeface="+mn-ea"/>
                <a:cs typeface="Arial" charset="0"/>
              </a:rPr>
              <a:t>Ecuador, Argentina, Trinidad</a:t>
            </a:r>
            <a:r>
              <a:rPr kumimoji="0" lang="es-CO" sz="1800" b="0" i="0" u="none" strike="noStrike" kern="1200" cap="none" spc="0" normalizeH="0" noProof="0" dirty="0">
                <a:ln>
                  <a:noFill/>
                </a:ln>
                <a:solidFill>
                  <a:prstClr val="black"/>
                </a:solidFill>
                <a:effectLst/>
                <a:uLnTx/>
                <a:uFillTx/>
                <a:latin typeface="Arial" charset="0"/>
                <a:ea typeface="+mn-ea"/>
                <a:cs typeface="Arial" charset="0"/>
              </a:rPr>
              <a:t> y </a:t>
            </a:r>
            <a:r>
              <a:rPr kumimoji="0" lang="es-CO" sz="1800" b="0" i="0" u="none" strike="noStrike" kern="1200" cap="none" spc="0" normalizeH="0" noProof="0" dirty="0" err="1">
                <a:ln>
                  <a:noFill/>
                </a:ln>
                <a:solidFill>
                  <a:prstClr val="black"/>
                </a:solidFill>
                <a:effectLst/>
                <a:uLnTx/>
                <a:uFillTx/>
                <a:latin typeface="Arial" charset="0"/>
                <a:ea typeface="+mn-ea"/>
                <a:cs typeface="Arial" charset="0"/>
              </a:rPr>
              <a:t>Tob</a:t>
            </a:r>
            <a:r>
              <a:rPr lang="es-CO" dirty="0">
                <a:solidFill>
                  <a:prstClr val="black"/>
                </a:solidFill>
              </a:rPr>
              <a:t>.</a:t>
            </a:r>
            <a:r>
              <a:rPr kumimoji="0" lang="es-CO" sz="1800" b="0" i="0" u="none" strike="noStrike" kern="1200" cap="none" spc="0" normalizeH="0" noProof="0" dirty="0">
                <a:ln>
                  <a:noFill/>
                </a:ln>
                <a:solidFill>
                  <a:prstClr val="black"/>
                </a:solidFill>
                <a:effectLst/>
                <a:uLnTx/>
                <a:uFillTx/>
                <a:latin typeface="Arial" charset="0"/>
                <a:ea typeface="+mn-ea"/>
                <a:cs typeface="Arial" charset="0"/>
              </a:rPr>
              <a:t> </a:t>
            </a:r>
            <a:r>
              <a:rPr kumimoji="0" lang="es-CO" sz="1800" b="1" i="0" u="none" strike="noStrike" kern="1200" cap="none" spc="0" normalizeH="0" noProof="0" dirty="0">
                <a:ln>
                  <a:noFill/>
                </a:ln>
                <a:solidFill>
                  <a:prstClr val="black"/>
                </a:solidFill>
                <a:effectLst/>
                <a:uLnTx/>
                <a:uFillTx/>
                <a:latin typeface="Arial" charset="0"/>
                <a:ea typeface="+mn-ea"/>
                <a:cs typeface="Arial" charset="0"/>
              </a:rPr>
              <a:t>Panamá</a:t>
            </a:r>
            <a:endParaRPr kumimoji="0" lang="es-CO" sz="1800" b="1"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903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fltVal val="0"/>
                                          </p:val>
                                        </p:tav>
                                        <p:tav tm="100000">
                                          <p:val>
                                            <p:strVal val="#ppt_w"/>
                                          </p:val>
                                        </p:tav>
                                      </p:tavLst>
                                    </p:anim>
                                    <p:anim calcmode="lin" valueType="num">
                                      <p:cBhvr>
                                        <p:cTn id="16" dur="1000" fill="hold"/>
                                        <p:tgtEl>
                                          <p:spTgt spid="20"/>
                                        </p:tgtEl>
                                        <p:attrNameLst>
                                          <p:attrName>ppt_h</p:attrName>
                                        </p:attrNameLst>
                                      </p:cBhvr>
                                      <p:tavLst>
                                        <p:tav tm="0">
                                          <p:val>
                                            <p:fltVal val="0"/>
                                          </p:val>
                                        </p:tav>
                                        <p:tav tm="100000">
                                          <p:val>
                                            <p:strVal val="#ppt_h"/>
                                          </p:val>
                                        </p:tav>
                                      </p:tavLst>
                                    </p:anim>
                                    <p:anim calcmode="lin" valueType="num">
                                      <p:cBhvr>
                                        <p:cTn id="17" dur="1000" fill="hold"/>
                                        <p:tgtEl>
                                          <p:spTgt spid="20"/>
                                        </p:tgtEl>
                                        <p:attrNameLst>
                                          <p:attrName>style.rotation</p:attrName>
                                        </p:attrNameLst>
                                      </p:cBhvr>
                                      <p:tavLst>
                                        <p:tav tm="0">
                                          <p:val>
                                            <p:fltVal val="90"/>
                                          </p:val>
                                        </p:tav>
                                        <p:tav tm="100000">
                                          <p:val>
                                            <p:fltVal val="0"/>
                                          </p:val>
                                        </p:tav>
                                      </p:tavLst>
                                    </p:anim>
                                    <p:animEffect transition="in" filter="fade">
                                      <p:cBhvr>
                                        <p:cTn id="18"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 calcmode="lin" valueType="num">
                                      <p:cBhvr>
                                        <p:cTn id="25" dur="1000" fill="hold"/>
                                        <p:tgtEl>
                                          <p:spTgt spid="22"/>
                                        </p:tgtEl>
                                        <p:attrNameLst>
                                          <p:attrName>style.rotation</p:attrName>
                                        </p:attrNameLst>
                                      </p:cBhvr>
                                      <p:tavLst>
                                        <p:tav tm="0">
                                          <p:val>
                                            <p:fltVal val="90"/>
                                          </p:val>
                                        </p:tav>
                                        <p:tav tm="100000">
                                          <p:val>
                                            <p:fltVal val="0"/>
                                          </p:val>
                                        </p:tav>
                                      </p:tavLst>
                                    </p:anim>
                                    <p:animEffect transition="in" filter="fade">
                                      <p:cBhvr>
                                        <p:cTn id="2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97468"/>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Paquete Técnico HEARTS</a:t>
            </a:r>
          </a:p>
        </p:txBody>
      </p:sp>
      <p:pic>
        <p:nvPicPr>
          <p:cNvPr id="9" name="Imagen 8">
            <a:extLst>
              <a:ext uri="{FF2B5EF4-FFF2-40B4-BE49-F238E27FC236}">
                <a16:creationId xmlns:a16="http://schemas.microsoft.com/office/drawing/2014/main" xmlns="" id="{31F1739C-C162-4B34-978D-F1F4DE94021B}"/>
              </a:ext>
            </a:extLst>
          </p:cNvPr>
          <p:cNvPicPr>
            <a:picLocks noChangeAspect="1"/>
          </p:cNvPicPr>
          <p:nvPr/>
        </p:nvPicPr>
        <p:blipFill rotWithShape="1">
          <a:blip r:embed="rId3"/>
          <a:srcRect l="5376" r="5891"/>
          <a:stretch/>
        </p:blipFill>
        <p:spPr>
          <a:xfrm>
            <a:off x="346100" y="686691"/>
            <a:ext cx="3447753" cy="4608000"/>
          </a:xfrm>
          <a:prstGeom prst="rect">
            <a:avLst/>
          </a:prstGeom>
        </p:spPr>
      </p:pic>
      <p:sp>
        <p:nvSpPr>
          <p:cNvPr id="2" name="Rectángulo 1">
            <a:extLst>
              <a:ext uri="{FF2B5EF4-FFF2-40B4-BE49-F238E27FC236}">
                <a16:creationId xmlns:a16="http://schemas.microsoft.com/office/drawing/2014/main" xmlns="" id="{7D075EE9-C17C-415A-AB33-D297158086B0}"/>
              </a:ext>
            </a:extLst>
          </p:cNvPr>
          <p:cNvSpPr/>
          <p:nvPr/>
        </p:nvSpPr>
        <p:spPr>
          <a:xfrm>
            <a:off x="4083134" y="1097864"/>
            <a:ext cx="4826026" cy="3785652"/>
          </a:xfrm>
          <a:prstGeom prst="rect">
            <a:avLst/>
          </a:prstGeom>
        </p:spPr>
        <p:txBody>
          <a:bodyPr wrap="square" anchor="ctr" anchorCtr="0">
            <a:spAutoFit/>
          </a:bodyPr>
          <a:lstStyle/>
          <a:p>
            <a:pPr marL="174625" indent="-174625">
              <a:spcBef>
                <a:spcPts val="600"/>
              </a:spcBef>
              <a:spcAft>
                <a:spcPts val="600"/>
              </a:spcAft>
              <a:buFont typeface="Arial" panose="020B0604020202020204" pitchFamily="34" charset="0"/>
              <a:buChar char="•"/>
            </a:pPr>
            <a:r>
              <a:rPr lang="es-ES" sz="3200" b="1" dirty="0">
                <a:solidFill>
                  <a:schemeClr val="tx2">
                    <a:lumMod val="75000"/>
                  </a:schemeClr>
                </a:solidFill>
                <a:latin typeface="Calibri" panose="020F0502020204030204" pitchFamily="34" charset="0"/>
              </a:rPr>
              <a:t>OMS / OPS y CDC </a:t>
            </a:r>
          </a:p>
          <a:p>
            <a:pPr marL="174625" indent="-174625">
              <a:spcBef>
                <a:spcPts val="600"/>
              </a:spcBef>
              <a:spcAft>
                <a:spcPts val="600"/>
              </a:spcAft>
              <a:buFont typeface="Arial" panose="020B0604020202020204" pitchFamily="34" charset="0"/>
              <a:buChar char="•"/>
            </a:pPr>
            <a:r>
              <a:rPr lang="es-ES" sz="2800" dirty="0">
                <a:solidFill>
                  <a:schemeClr val="tx2">
                    <a:lumMod val="50000"/>
                  </a:schemeClr>
                </a:solidFill>
                <a:latin typeface="Calibri" panose="020F0502020204030204" pitchFamily="34" charset="0"/>
              </a:rPr>
              <a:t>Sociedades Internacionales de Hipertensión y de Nefrología</a:t>
            </a:r>
          </a:p>
          <a:p>
            <a:pPr marL="174625" indent="-174625">
              <a:spcBef>
                <a:spcPts val="600"/>
              </a:spcBef>
              <a:spcAft>
                <a:spcPts val="600"/>
              </a:spcAft>
              <a:buFont typeface="Arial" panose="020B0604020202020204" pitchFamily="34" charset="0"/>
              <a:buChar char="•"/>
            </a:pPr>
            <a:r>
              <a:rPr lang="es-ES" sz="2800" dirty="0">
                <a:solidFill>
                  <a:schemeClr val="tx2">
                    <a:lumMod val="50000"/>
                  </a:schemeClr>
                </a:solidFill>
                <a:latin typeface="Calibri" panose="020F0502020204030204" pitchFamily="34" charset="0"/>
              </a:rPr>
              <a:t>Liga Mundial de Hipertensión </a:t>
            </a:r>
          </a:p>
          <a:p>
            <a:pPr marL="174625" indent="-174625">
              <a:spcBef>
                <a:spcPts val="600"/>
              </a:spcBef>
              <a:spcAft>
                <a:spcPts val="600"/>
              </a:spcAft>
              <a:buFont typeface="Arial" panose="020B0604020202020204" pitchFamily="34" charset="0"/>
              <a:buChar char="•"/>
            </a:pPr>
            <a:r>
              <a:rPr lang="es-ES" sz="2800" dirty="0">
                <a:solidFill>
                  <a:schemeClr val="tx2">
                    <a:lumMod val="50000"/>
                  </a:schemeClr>
                </a:solidFill>
                <a:latin typeface="Calibri" panose="020F0502020204030204" pitchFamily="34" charset="0"/>
              </a:rPr>
              <a:t>Federaciones Mundiales de Diabetes y del Corazón</a:t>
            </a:r>
          </a:p>
          <a:p>
            <a:pPr marL="174625" indent="-174625">
              <a:spcBef>
                <a:spcPts val="600"/>
              </a:spcBef>
              <a:spcAft>
                <a:spcPts val="600"/>
              </a:spcAft>
              <a:buFont typeface="Arial" panose="020B0604020202020204" pitchFamily="34" charset="0"/>
              <a:buChar char="•"/>
            </a:pPr>
            <a:r>
              <a:rPr lang="es-ES" sz="2800" dirty="0">
                <a:solidFill>
                  <a:schemeClr val="tx2">
                    <a:lumMod val="50000"/>
                  </a:schemeClr>
                </a:solidFill>
                <a:latin typeface="Calibri" panose="020F0502020204030204" pitchFamily="34" charset="0"/>
              </a:rPr>
              <a:t>Iniciativa </a:t>
            </a:r>
            <a:r>
              <a:rPr lang="es-ES" sz="2800" dirty="0" err="1">
                <a:solidFill>
                  <a:schemeClr val="tx2">
                    <a:lumMod val="50000"/>
                  </a:schemeClr>
                </a:solidFill>
                <a:latin typeface="Calibri" panose="020F0502020204030204" pitchFamily="34" charset="0"/>
              </a:rPr>
              <a:t>Resolve</a:t>
            </a:r>
            <a:r>
              <a:rPr lang="es-ES" sz="2800" dirty="0">
                <a:solidFill>
                  <a:schemeClr val="tx2">
                    <a:lumMod val="50000"/>
                  </a:schemeClr>
                </a:solidFill>
                <a:latin typeface="Calibri" panose="020F0502020204030204" pitchFamily="34" charset="0"/>
              </a:rPr>
              <a:t> </a:t>
            </a:r>
            <a:r>
              <a:rPr lang="es-ES" sz="2800" dirty="0" err="1">
                <a:solidFill>
                  <a:schemeClr val="tx2">
                    <a:lumMod val="50000"/>
                  </a:schemeClr>
                </a:solidFill>
                <a:latin typeface="Calibri" panose="020F0502020204030204" pitchFamily="34" charset="0"/>
              </a:rPr>
              <a:t>to</a:t>
            </a:r>
            <a:r>
              <a:rPr lang="es-ES" sz="2800" dirty="0">
                <a:solidFill>
                  <a:schemeClr val="tx2">
                    <a:lumMod val="50000"/>
                  </a:schemeClr>
                </a:solidFill>
                <a:latin typeface="Calibri" panose="020F0502020204030204" pitchFamily="34" charset="0"/>
              </a:rPr>
              <a:t> </a:t>
            </a:r>
            <a:r>
              <a:rPr lang="es-ES" sz="2800" dirty="0" err="1">
                <a:solidFill>
                  <a:schemeClr val="tx2">
                    <a:lumMod val="50000"/>
                  </a:schemeClr>
                </a:solidFill>
                <a:latin typeface="Calibri" panose="020F0502020204030204" pitchFamily="34" charset="0"/>
              </a:rPr>
              <a:t>Save</a:t>
            </a:r>
            <a:r>
              <a:rPr lang="es-ES" sz="2800" dirty="0">
                <a:solidFill>
                  <a:schemeClr val="tx2">
                    <a:lumMod val="50000"/>
                  </a:schemeClr>
                </a:solidFill>
                <a:latin typeface="Calibri" panose="020F0502020204030204" pitchFamily="34" charset="0"/>
              </a:rPr>
              <a:t> </a:t>
            </a:r>
            <a:r>
              <a:rPr lang="es-ES" sz="2800" dirty="0" err="1">
                <a:solidFill>
                  <a:schemeClr val="tx2">
                    <a:lumMod val="50000"/>
                  </a:schemeClr>
                </a:solidFill>
                <a:latin typeface="Calibri" panose="020F0502020204030204" pitchFamily="34" charset="0"/>
              </a:rPr>
              <a:t>Lives</a:t>
            </a:r>
            <a:endParaRPr lang="es-ES" sz="2800" dirty="0">
              <a:solidFill>
                <a:schemeClr val="tx2">
                  <a:lumMod val="50000"/>
                </a:schemeClr>
              </a:solidFill>
              <a:latin typeface="Calibri" panose="020F0502020204030204" pitchFamily="34" charset="0"/>
            </a:endParaRPr>
          </a:p>
        </p:txBody>
      </p:sp>
      <p:sp>
        <p:nvSpPr>
          <p:cNvPr id="3" name="Elipse 2">
            <a:extLst>
              <a:ext uri="{FF2B5EF4-FFF2-40B4-BE49-F238E27FC236}">
                <a16:creationId xmlns:a16="http://schemas.microsoft.com/office/drawing/2014/main" xmlns="" id="{5CD45508-4267-4B86-A06F-D7F93EF555D9}"/>
              </a:ext>
            </a:extLst>
          </p:cNvPr>
          <p:cNvSpPr/>
          <p:nvPr/>
        </p:nvSpPr>
        <p:spPr>
          <a:xfrm>
            <a:off x="72008" y="4849996"/>
            <a:ext cx="3995936" cy="5232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xmlns="" id="{FD1718A2-4F4F-4277-9A77-50CB188F89C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r="579" b="10001"/>
          <a:stretch/>
        </p:blipFill>
        <p:spPr>
          <a:xfrm>
            <a:off x="568684" y="5310000"/>
            <a:ext cx="8006633" cy="1548000"/>
          </a:xfrm>
          <a:prstGeom prst="rect">
            <a:avLst/>
          </a:prstGeom>
        </p:spPr>
      </p:pic>
    </p:spTree>
    <p:extLst>
      <p:ext uri="{BB962C8B-B14F-4D97-AF65-F5344CB8AC3E}">
        <p14:creationId xmlns:p14="http://schemas.microsoft.com/office/powerpoint/2010/main" val="7556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97468"/>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err="1">
                <a:solidFill>
                  <a:srgbClr val="FFFFFF"/>
                </a:solidFill>
                <a:latin typeface="Arial"/>
              </a:rPr>
              <a:t>HEARTS</a:t>
            </a:r>
            <a:endParaRPr lang="es-CR" altLang="es-CO" sz="2800" b="1" kern="0" dirty="0">
              <a:solidFill>
                <a:srgbClr val="FFFFFF"/>
              </a:solidFill>
              <a:latin typeface="Aria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8">
            <a:extLst>
              <a:ext uri="{FF2B5EF4-FFF2-40B4-BE49-F238E27FC236}">
                <a16:creationId xmlns:a16="http://schemas.microsoft.com/office/drawing/2014/main" xmlns="" id="{31F1739C-C162-4B34-978D-F1F4DE94021B}"/>
              </a:ext>
            </a:extLst>
          </p:cNvPr>
          <p:cNvPicPr>
            <a:picLocks noChangeAspect="1"/>
          </p:cNvPicPr>
          <p:nvPr/>
        </p:nvPicPr>
        <p:blipFill rotWithShape="1">
          <a:blip r:embed="rId5"/>
          <a:srcRect l="5376" r="5891"/>
          <a:stretch/>
        </p:blipFill>
        <p:spPr>
          <a:xfrm>
            <a:off x="251520" y="684169"/>
            <a:ext cx="4121138" cy="5508000"/>
          </a:xfrm>
          <a:prstGeom prst="rect">
            <a:avLst/>
          </a:prstGeom>
        </p:spPr>
      </p:pic>
      <p:sp>
        <p:nvSpPr>
          <p:cNvPr id="2" name="Rectángulo 1">
            <a:extLst>
              <a:ext uri="{FF2B5EF4-FFF2-40B4-BE49-F238E27FC236}">
                <a16:creationId xmlns:a16="http://schemas.microsoft.com/office/drawing/2014/main" xmlns="" id="{7D075EE9-C17C-415A-AB33-D297158086B0}"/>
              </a:ext>
            </a:extLst>
          </p:cNvPr>
          <p:cNvSpPr/>
          <p:nvPr/>
        </p:nvSpPr>
        <p:spPr>
          <a:xfrm>
            <a:off x="4771344" y="1183706"/>
            <a:ext cx="4032448" cy="4508927"/>
          </a:xfrm>
          <a:prstGeom prst="rect">
            <a:avLst/>
          </a:prstGeom>
        </p:spPr>
        <p:txBody>
          <a:bodyPr wrap="square">
            <a:spAutoFit/>
          </a:bodyPr>
          <a:lstStyle/>
          <a:p>
            <a:pPr algn="ctr">
              <a:spcAft>
                <a:spcPts val="1800"/>
              </a:spcAft>
            </a:pPr>
            <a:r>
              <a:rPr lang="es-ES" sz="3200" b="1" dirty="0">
                <a:solidFill>
                  <a:srgbClr val="C00000"/>
                </a:solidFill>
                <a:latin typeface="Calibri" panose="020F0502020204030204" pitchFamily="34" charset="0"/>
              </a:rPr>
              <a:t>OBJETIVO</a:t>
            </a:r>
            <a:r>
              <a:rPr lang="es-ES" sz="3200" dirty="0">
                <a:solidFill>
                  <a:srgbClr val="000000"/>
                </a:solidFill>
                <a:latin typeface="Calibri" panose="020F0502020204030204" pitchFamily="34" charset="0"/>
              </a:rPr>
              <a:t>: </a:t>
            </a:r>
          </a:p>
          <a:p>
            <a:r>
              <a:rPr lang="es-ES" sz="3000" dirty="0">
                <a:solidFill>
                  <a:schemeClr val="tx2">
                    <a:lumMod val="50000"/>
                  </a:schemeClr>
                </a:solidFill>
                <a:latin typeface="Calibri" panose="020F0502020204030204" pitchFamily="34" charset="0"/>
              </a:rPr>
              <a:t>Fortalecer el manejo de </a:t>
            </a:r>
            <a:r>
              <a:rPr lang="es-ES" sz="3000" b="1" i="1" dirty="0">
                <a:solidFill>
                  <a:schemeClr val="tx2">
                    <a:lumMod val="50000"/>
                  </a:schemeClr>
                </a:solidFill>
                <a:latin typeface="Calibri" panose="020F0502020204030204" pitchFamily="34" charset="0"/>
              </a:rPr>
              <a:t>Enfermedad Cardiovascular </a:t>
            </a:r>
            <a:r>
              <a:rPr lang="es-ES" sz="3000" dirty="0">
                <a:solidFill>
                  <a:schemeClr val="tx2">
                    <a:lumMod val="50000"/>
                  </a:schemeClr>
                </a:solidFill>
                <a:latin typeface="Calibri" panose="020F0502020204030204" pitchFamily="34" charset="0"/>
              </a:rPr>
              <a:t>en el </a:t>
            </a:r>
            <a:r>
              <a:rPr lang="es-ES" sz="3000" u="sng" dirty="0">
                <a:solidFill>
                  <a:schemeClr val="tx2">
                    <a:lumMod val="50000"/>
                  </a:schemeClr>
                </a:solidFill>
                <a:latin typeface="Calibri" panose="020F0502020204030204" pitchFamily="34" charset="0"/>
              </a:rPr>
              <a:t>nivel primario </a:t>
            </a:r>
            <a:r>
              <a:rPr lang="es-ES" sz="3000" dirty="0">
                <a:solidFill>
                  <a:schemeClr val="tx2">
                    <a:lumMod val="50000"/>
                  </a:schemeClr>
                </a:solidFill>
                <a:latin typeface="Calibri" panose="020F0502020204030204" pitchFamily="34" charset="0"/>
              </a:rPr>
              <a:t>de atención utilizando un conjunto de intervenciones técnicas y operativas probadas </a:t>
            </a:r>
            <a:endParaRPr lang="es-CO" sz="3000" dirty="0">
              <a:solidFill>
                <a:schemeClr val="tx2">
                  <a:lumMod val="50000"/>
                </a:schemeClr>
              </a:solidFill>
            </a:endParaRPr>
          </a:p>
        </p:txBody>
      </p:sp>
    </p:spTree>
    <p:extLst>
      <p:ext uri="{BB962C8B-B14F-4D97-AF65-F5344CB8AC3E}">
        <p14:creationId xmlns:p14="http://schemas.microsoft.com/office/powerpoint/2010/main" val="24208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xmlns="" id="{0D8F447E-BBFB-46F8-8796-ACD8D0515C2C}"/>
              </a:ext>
            </a:extLst>
          </p:cNvPr>
          <p:cNvGrpSpPr/>
          <p:nvPr/>
        </p:nvGrpSpPr>
        <p:grpSpPr>
          <a:xfrm>
            <a:off x="7080131" y="2211961"/>
            <a:ext cx="1968287" cy="387798"/>
            <a:chOff x="7921178" y="2094893"/>
            <a:chExt cx="1968287" cy="387798"/>
          </a:xfrm>
        </p:grpSpPr>
        <p:sp>
          <p:nvSpPr>
            <p:cNvPr id="32770" name="Line 2"/>
            <p:cNvSpPr>
              <a:spLocks noChangeShapeType="1"/>
            </p:cNvSpPr>
            <p:nvPr/>
          </p:nvSpPr>
          <p:spPr bwMode="auto">
            <a:xfrm>
              <a:off x="7921178" y="2218356"/>
              <a:ext cx="251222" cy="0"/>
            </a:xfrm>
            <a:prstGeom prst="line">
              <a:avLst/>
            </a:prstGeom>
            <a:noFill/>
            <a:ln w="63500">
              <a:solidFill>
                <a:srgbClr val="125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771" name="Rectangle 3"/>
            <p:cNvSpPr>
              <a:spLocks noChangeArrowheads="1"/>
            </p:cNvSpPr>
            <p:nvPr/>
          </p:nvSpPr>
          <p:spPr bwMode="auto">
            <a:xfrm>
              <a:off x="8269465" y="2094893"/>
              <a:ext cx="16200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eaLnBrk="0" hangingPunct="0">
                <a:lnSpc>
                  <a:spcPct val="90000"/>
                </a:lnSpc>
                <a:spcBef>
                  <a:spcPct val="20000"/>
                </a:spcBef>
                <a:buClr>
                  <a:schemeClr val="tx1"/>
                </a:buClr>
              </a:pPr>
              <a:r>
                <a:rPr lang="en-US" sz="1400" b="1" dirty="0" err="1">
                  <a:latin typeface="Calibri" pitchFamily="34" charset="0"/>
                </a:rPr>
                <a:t>Países</a:t>
              </a:r>
              <a:r>
                <a:rPr lang="en-US" sz="1400" b="1" dirty="0">
                  <a:latin typeface="Calibri" pitchFamily="34" charset="0"/>
                </a:rPr>
                <a:t> de </a:t>
              </a:r>
              <a:r>
                <a:rPr lang="en-US" sz="1400" b="1" dirty="0" err="1">
                  <a:latin typeface="Calibri" pitchFamily="34" charset="0"/>
                </a:rPr>
                <a:t>ingresos</a:t>
              </a:r>
              <a:r>
                <a:rPr lang="en-US" sz="1400" b="1" dirty="0">
                  <a:latin typeface="Calibri" pitchFamily="34" charset="0"/>
                </a:rPr>
                <a:t> altos</a:t>
              </a:r>
            </a:p>
          </p:txBody>
        </p:sp>
      </p:grpSp>
      <p:grpSp>
        <p:nvGrpSpPr>
          <p:cNvPr id="12" name="Grupo 11">
            <a:extLst>
              <a:ext uri="{FF2B5EF4-FFF2-40B4-BE49-F238E27FC236}">
                <a16:creationId xmlns:a16="http://schemas.microsoft.com/office/drawing/2014/main" xmlns="" id="{161A32FC-4815-430E-A910-9B72B4A310B6}"/>
              </a:ext>
            </a:extLst>
          </p:cNvPr>
          <p:cNvGrpSpPr/>
          <p:nvPr/>
        </p:nvGrpSpPr>
        <p:grpSpPr>
          <a:xfrm>
            <a:off x="7080131" y="2769805"/>
            <a:ext cx="1968287" cy="387798"/>
            <a:chOff x="7921178" y="2611947"/>
            <a:chExt cx="1968287" cy="387798"/>
          </a:xfrm>
        </p:grpSpPr>
        <p:sp>
          <p:nvSpPr>
            <p:cNvPr id="32772" name="Line 4"/>
            <p:cNvSpPr>
              <a:spLocks noChangeShapeType="1"/>
            </p:cNvSpPr>
            <p:nvPr/>
          </p:nvSpPr>
          <p:spPr bwMode="auto">
            <a:xfrm>
              <a:off x="7921178" y="2708920"/>
              <a:ext cx="251222" cy="0"/>
            </a:xfrm>
            <a:prstGeom prst="line">
              <a:avLst/>
            </a:prstGeom>
            <a:noFill/>
            <a:ln w="6350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773" name="Rectangle 5"/>
            <p:cNvSpPr>
              <a:spLocks noChangeArrowheads="1"/>
            </p:cNvSpPr>
            <p:nvPr/>
          </p:nvSpPr>
          <p:spPr bwMode="auto">
            <a:xfrm>
              <a:off x="8269465" y="2611947"/>
              <a:ext cx="16200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eaLnBrk="0" hangingPunct="0">
                <a:lnSpc>
                  <a:spcPct val="90000"/>
                </a:lnSpc>
                <a:spcBef>
                  <a:spcPct val="20000"/>
                </a:spcBef>
                <a:buClr>
                  <a:schemeClr val="tx1"/>
                </a:buClr>
              </a:pPr>
              <a:r>
                <a:rPr lang="en-US" sz="1400" b="1" dirty="0" err="1">
                  <a:solidFill>
                    <a:srgbClr val="000000"/>
                  </a:solidFill>
                  <a:latin typeface="Calibri" pitchFamily="34" charset="0"/>
                </a:rPr>
                <a:t>Países</a:t>
              </a:r>
              <a:r>
                <a:rPr lang="en-US" sz="1400" b="1" dirty="0">
                  <a:solidFill>
                    <a:srgbClr val="000000"/>
                  </a:solidFill>
                  <a:latin typeface="Calibri" pitchFamily="34" charset="0"/>
                </a:rPr>
                <a:t> d</a:t>
              </a:r>
              <a:r>
                <a:rPr lang="en-US" sz="1400" b="1" dirty="0">
                  <a:latin typeface="Calibri" pitchFamily="34" charset="0"/>
                </a:rPr>
                <a:t>e </a:t>
              </a:r>
              <a:r>
                <a:rPr lang="en-US" sz="1400" b="1" dirty="0" err="1">
                  <a:latin typeface="Calibri" pitchFamily="34" charset="0"/>
                </a:rPr>
                <a:t>ingresos</a:t>
              </a:r>
              <a:r>
                <a:rPr lang="en-US" sz="1400" b="1" dirty="0">
                  <a:latin typeface="Calibri" pitchFamily="34" charset="0"/>
                </a:rPr>
                <a:t> </a:t>
              </a:r>
              <a:r>
                <a:rPr lang="en-US" sz="1400" b="1" dirty="0" err="1">
                  <a:latin typeface="Calibri" pitchFamily="34" charset="0"/>
                </a:rPr>
                <a:t>medianos</a:t>
              </a:r>
              <a:r>
                <a:rPr lang="en-US" sz="1400" b="1" dirty="0">
                  <a:latin typeface="Calibri" pitchFamily="34" charset="0"/>
                </a:rPr>
                <a:t>-alt</a:t>
              </a:r>
              <a:r>
                <a:rPr lang="en-US" sz="1400" b="1" dirty="0">
                  <a:solidFill>
                    <a:srgbClr val="000000"/>
                  </a:solidFill>
                  <a:latin typeface="Calibri" pitchFamily="34" charset="0"/>
                </a:rPr>
                <a:t>os</a:t>
              </a:r>
              <a:endParaRPr lang="en-US" sz="1400" b="1" dirty="0">
                <a:latin typeface="Calibri" pitchFamily="34" charset="0"/>
              </a:endParaRPr>
            </a:p>
          </p:txBody>
        </p:sp>
      </p:grpSp>
      <p:grpSp>
        <p:nvGrpSpPr>
          <p:cNvPr id="13" name="Grupo 12">
            <a:extLst>
              <a:ext uri="{FF2B5EF4-FFF2-40B4-BE49-F238E27FC236}">
                <a16:creationId xmlns:a16="http://schemas.microsoft.com/office/drawing/2014/main" xmlns="" id="{9B4F220A-EB0C-43A3-A489-19224B0784C2}"/>
              </a:ext>
            </a:extLst>
          </p:cNvPr>
          <p:cNvGrpSpPr/>
          <p:nvPr/>
        </p:nvGrpSpPr>
        <p:grpSpPr>
          <a:xfrm>
            <a:off x="7080131" y="3327649"/>
            <a:ext cx="1968287" cy="387798"/>
            <a:chOff x="7921178" y="3113210"/>
            <a:chExt cx="1968287" cy="387798"/>
          </a:xfrm>
        </p:grpSpPr>
        <p:sp>
          <p:nvSpPr>
            <p:cNvPr id="32774" name="Line 6"/>
            <p:cNvSpPr>
              <a:spLocks noChangeShapeType="1"/>
            </p:cNvSpPr>
            <p:nvPr/>
          </p:nvSpPr>
          <p:spPr bwMode="auto">
            <a:xfrm>
              <a:off x="7921178" y="3263212"/>
              <a:ext cx="251222" cy="0"/>
            </a:xfrm>
            <a:prstGeom prst="line">
              <a:avLst/>
            </a:prstGeom>
            <a:noFill/>
            <a:ln w="63500">
              <a:solidFill>
                <a:srgbClr val="C097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775" name="Rectangle 7"/>
            <p:cNvSpPr>
              <a:spLocks noChangeArrowheads="1"/>
            </p:cNvSpPr>
            <p:nvPr/>
          </p:nvSpPr>
          <p:spPr bwMode="auto">
            <a:xfrm>
              <a:off x="8269465" y="3113210"/>
              <a:ext cx="16200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eaLnBrk="0" hangingPunct="0">
                <a:lnSpc>
                  <a:spcPct val="90000"/>
                </a:lnSpc>
                <a:spcBef>
                  <a:spcPct val="20000"/>
                </a:spcBef>
                <a:buClr>
                  <a:schemeClr val="tx1"/>
                </a:buClr>
              </a:pPr>
              <a:r>
                <a:rPr lang="en-US" sz="1400" b="1" dirty="0" err="1">
                  <a:latin typeface="Calibri" pitchFamily="34" charset="0"/>
                </a:rPr>
                <a:t>Países</a:t>
              </a:r>
              <a:r>
                <a:rPr lang="en-US" sz="1400" b="1" dirty="0">
                  <a:latin typeface="Calibri" pitchFamily="34" charset="0"/>
                </a:rPr>
                <a:t> de </a:t>
              </a:r>
              <a:r>
                <a:rPr lang="en-US" sz="1400" b="1" dirty="0" err="1">
                  <a:latin typeface="Calibri" pitchFamily="34" charset="0"/>
                </a:rPr>
                <a:t>ingresos</a:t>
              </a:r>
              <a:r>
                <a:rPr lang="en-US" sz="1400" b="1" dirty="0">
                  <a:latin typeface="Calibri" pitchFamily="34" charset="0"/>
                </a:rPr>
                <a:t> </a:t>
              </a:r>
              <a:r>
                <a:rPr lang="en-US" sz="1400" b="1" dirty="0" err="1">
                  <a:latin typeface="Calibri" pitchFamily="34" charset="0"/>
                </a:rPr>
                <a:t>medianos</a:t>
              </a:r>
              <a:r>
                <a:rPr lang="en-US" sz="1400" b="1" dirty="0">
                  <a:latin typeface="Calibri" pitchFamily="34" charset="0"/>
                </a:rPr>
                <a:t> -</a:t>
              </a:r>
              <a:r>
                <a:rPr lang="en-US" sz="1400" b="1" dirty="0" err="1">
                  <a:latin typeface="Calibri" pitchFamily="34" charset="0"/>
                </a:rPr>
                <a:t>bajos</a:t>
              </a:r>
              <a:endParaRPr lang="en-US" sz="1400" b="1" dirty="0">
                <a:latin typeface="Calibri" pitchFamily="34" charset="0"/>
              </a:endParaRPr>
            </a:p>
          </p:txBody>
        </p:sp>
      </p:grpSp>
      <p:grpSp>
        <p:nvGrpSpPr>
          <p:cNvPr id="14" name="Grupo 13">
            <a:extLst>
              <a:ext uri="{FF2B5EF4-FFF2-40B4-BE49-F238E27FC236}">
                <a16:creationId xmlns:a16="http://schemas.microsoft.com/office/drawing/2014/main" xmlns="" id="{0EBA7708-62B8-4775-8F93-F3A53E59D282}"/>
              </a:ext>
            </a:extLst>
          </p:cNvPr>
          <p:cNvGrpSpPr/>
          <p:nvPr/>
        </p:nvGrpSpPr>
        <p:grpSpPr>
          <a:xfrm>
            <a:off x="7080131" y="3885492"/>
            <a:ext cx="1968287" cy="387798"/>
            <a:chOff x="7921178" y="3662371"/>
            <a:chExt cx="1968287" cy="387798"/>
          </a:xfrm>
        </p:grpSpPr>
        <p:sp>
          <p:nvSpPr>
            <p:cNvPr id="32776" name="Line 8"/>
            <p:cNvSpPr>
              <a:spLocks noChangeShapeType="1"/>
            </p:cNvSpPr>
            <p:nvPr/>
          </p:nvSpPr>
          <p:spPr bwMode="auto">
            <a:xfrm>
              <a:off x="7921178" y="3717032"/>
              <a:ext cx="251222" cy="0"/>
            </a:xfrm>
            <a:prstGeom prst="line">
              <a:avLst/>
            </a:prstGeom>
            <a:noFill/>
            <a:ln w="635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777" name="Rectangle 9"/>
            <p:cNvSpPr>
              <a:spLocks noChangeArrowheads="1"/>
            </p:cNvSpPr>
            <p:nvPr/>
          </p:nvSpPr>
          <p:spPr bwMode="auto">
            <a:xfrm>
              <a:off x="8269465" y="3662371"/>
              <a:ext cx="16200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eaLnBrk="0" hangingPunct="0">
                <a:lnSpc>
                  <a:spcPct val="90000"/>
                </a:lnSpc>
                <a:spcBef>
                  <a:spcPct val="20000"/>
                </a:spcBef>
                <a:buClr>
                  <a:schemeClr val="tx1"/>
                </a:buClr>
              </a:pPr>
              <a:r>
                <a:rPr lang="en-US" sz="1400" b="1" dirty="0" err="1">
                  <a:latin typeface="Calibri" pitchFamily="34" charset="0"/>
                </a:rPr>
                <a:t>Países</a:t>
              </a:r>
              <a:r>
                <a:rPr lang="en-US" sz="1400" b="1" dirty="0">
                  <a:latin typeface="Calibri" pitchFamily="34" charset="0"/>
                </a:rPr>
                <a:t> de </a:t>
              </a:r>
              <a:r>
                <a:rPr lang="en-US" sz="1400" b="1" dirty="0" err="1">
                  <a:latin typeface="Calibri" pitchFamily="34" charset="0"/>
                </a:rPr>
                <a:t>ingresos</a:t>
              </a:r>
              <a:r>
                <a:rPr lang="en-US" sz="1400" b="1" dirty="0">
                  <a:latin typeface="Calibri" pitchFamily="34" charset="0"/>
                </a:rPr>
                <a:t> </a:t>
              </a:r>
              <a:r>
                <a:rPr lang="en-US" sz="1400" b="1" dirty="0" err="1">
                  <a:latin typeface="Calibri" pitchFamily="34" charset="0"/>
                </a:rPr>
                <a:t>bajos</a:t>
              </a:r>
              <a:endParaRPr lang="en-US" sz="1400" b="1" dirty="0">
                <a:latin typeface="Calibri" pitchFamily="34" charset="0"/>
              </a:endParaRPr>
            </a:p>
          </p:txBody>
        </p:sp>
      </p:grpSp>
      <p:sp>
        <p:nvSpPr>
          <p:cNvPr id="32782" name="Text Box 15"/>
          <p:cNvSpPr txBox="1">
            <a:spLocks noChangeArrowheads="1"/>
          </p:cNvSpPr>
          <p:nvPr/>
        </p:nvSpPr>
        <p:spPr bwMode="auto">
          <a:xfrm rot="16200000">
            <a:off x="-389391" y="2990360"/>
            <a:ext cx="1675139" cy="2492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9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algn="ctr">
              <a:lnSpc>
                <a:spcPct val="90000"/>
              </a:lnSpc>
              <a:spcBef>
                <a:spcPct val="20000"/>
              </a:spcBef>
              <a:buClr>
                <a:schemeClr val="tx1"/>
              </a:buClr>
            </a:pPr>
            <a:r>
              <a:rPr lang="en-GB" sz="1800" dirty="0">
                <a:latin typeface="Calibri" pitchFamily="34" charset="0"/>
              </a:rPr>
              <a:t>% de la </a:t>
            </a:r>
            <a:r>
              <a:rPr lang="es-PA" sz="1800" dirty="0">
                <a:latin typeface="Calibri" pitchFamily="34" charset="0"/>
              </a:rPr>
              <a:t>población</a:t>
            </a:r>
          </a:p>
        </p:txBody>
      </p:sp>
      <p:sp>
        <p:nvSpPr>
          <p:cNvPr id="32780" name="Rectangle 12"/>
          <p:cNvSpPr>
            <a:spLocks noChangeArrowheads="1"/>
          </p:cNvSpPr>
          <p:nvPr/>
        </p:nvSpPr>
        <p:spPr bwMode="auto">
          <a:xfrm>
            <a:off x="2091688" y="5051321"/>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1980</a:t>
            </a:r>
            <a:endParaRPr lang="en-US" sz="2000" b="1" dirty="0">
              <a:latin typeface="Calibri" pitchFamily="34" charset="0"/>
            </a:endParaRPr>
          </a:p>
        </p:txBody>
      </p:sp>
      <p:sp>
        <p:nvSpPr>
          <p:cNvPr id="32781" name="Rectangle 13"/>
          <p:cNvSpPr>
            <a:spLocks noChangeArrowheads="1"/>
          </p:cNvSpPr>
          <p:nvPr/>
        </p:nvSpPr>
        <p:spPr bwMode="auto">
          <a:xfrm>
            <a:off x="6072692" y="5051321"/>
            <a:ext cx="5193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2008</a:t>
            </a:r>
            <a:endParaRPr lang="en-US" sz="2000" b="1" dirty="0">
              <a:latin typeface="Calibri" pitchFamily="34" charset="0"/>
            </a:endParaRPr>
          </a:p>
        </p:txBody>
      </p:sp>
      <p:sp>
        <p:nvSpPr>
          <p:cNvPr id="32778" name="Line 10"/>
          <p:cNvSpPr>
            <a:spLocks noChangeShapeType="1"/>
          </p:cNvSpPr>
          <p:nvPr/>
        </p:nvSpPr>
        <p:spPr bwMode="auto">
          <a:xfrm flipV="1">
            <a:off x="6332379" y="4902559"/>
            <a:ext cx="0" cy="582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3" name="Line 16"/>
          <p:cNvSpPr>
            <a:spLocks noChangeShapeType="1"/>
          </p:cNvSpPr>
          <p:nvPr/>
        </p:nvSpPr>
        <p:spPr bwMode="auto">
          <a:xfrm flipV="1">
            <a:off x="2351375" y="4902559"/>
            <a:ext cx="0" cy="5828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4" name="Line 17"/>
          <p:cNvSpPr>
            <a:spLocks noChangeShapeType="1"/>
          </p:cNvSpPr>
          <p:nvPr/>
        </p:nvSpPr>
        <p:spPr bwMode="auto">
          <a:xfrm flipV="1">
            <a:off x="6183092" y="4454061"/>
            <a:ext cx="0" cy="3885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5" name="Line 18"/>
          <p:cNvSpPr>
            <a:spLocks noChangeShapeType="1"/>
          </p:cNvSpPr>
          <p:nvPr/>
        </p:nvSpPr>
        <p:spPr bwMode="auto">
          <a:xfrm>
            <a:off x="1318802" y="4593308"/>
            <a:ext cx="5514757" cy="323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6" name="Line 19"/>
          <p:cNvSpPr>
            <a:spLocks noChangeShapeType="1"/>
          </p:cNvSpPr>
          <p:nvPr/>
        </p:nvSpPr>
        <p:spPr bwMode="auto">
          <a:xfrm>
            <a:off x="1318802" y="4206336"/>
            <a:ext cx="5514757" cy="1620"/>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7" name="Line 20"/>
          <p:cNvSpPr>
            <a:spLocks noChangeShapeType="1"/>
          </p:cNvSpPr>
          <p:nvPr/>
        </p:nvSpPr>
        <p:spPr bwMode="auto">
          <a:xfrm>
            <a:off x="1318802" y="3803180"/>
            <a:ext cx="5514757" cy="323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8" name="Line 21"/>
          <p:cNvSpPr>
            <a:spLocks noChangeShapeType="1"/>
          </p:cNvSpPr>
          <p:nvPr/>
        </p:nvSpPr>
        <p:spPr bwMode="auto">
          <a:xfrm>
            <a:off x="1318802" y="3416208"/>
            <a:ext cx="5514757" cy="1620"/>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89" name="Line 22"/>
          <p:cNvSpPr>
            <a:spLocks noChangeShapeType="1"/>
          </p:cNvSpPr>
          <p:nvPr/>
        </p:nvSpPr>
        <p:spPr bwMode="auto">
          <a:xfrm>
            <a:off x="1318802" y="3027624"/>
            <a:ext cx="5514757" cy="323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0" name="Line 23"/>
          <p:cNvSpPr>
            <a:spLocks noChangeShapeType="1"/>
          </p:cNvSpPr>
          <p:nvPr/>
        </p:nvSpPr>
        <p:spPr bwMode="auto">
          <a:xfrm>
            <a:off x="1318802" y="2640655"/>
            <a:ext cx="5514757" cy="161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1" name="Line 24"/>
          <p:cNvSpPr>
            <a:spLocks noChangeShapeType="1"/>
          </p:cNvSpPr>
          <p:nvPr/>
        </p:nvSpPr>
        <p:spPr bwMode="auto">
          <a:xfrm>
            <a:off x="1318802" y="2237496"/>
            <a:ext cx="5514757" cy="323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2" name="Line 25"/>
          <p:cNvSpPr>
            <a:spLocks noChangeShapeType="1"/>
          </p:cNvSpPr>
          <p:nvPr/>
        </p:nvSpPr>
        <p:spPr bwMode="auto">
          <a:xfrm>
            <a:off x="1318802" y="1850526"/>
            <a:ext cx="5514757" cy="161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3" name="Rectangle 26"/>
          <p:cNvSpPr>
            <a:spLocks noChangeArrowheads="1"/>
          </p:cNvSpPr>
          <p:nvPr/>
        </p:nvSpPr>
        <p:spPr bwMode="auto">
          <a:xfrm>
            <a:off x="1318802" y="1401308"/>
            <a:ext cx="5514757" cy="3519958"/>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350"/>
          </a:p>
        </p:txBody>
      </p:sp>
      <p:sp>
        <p:nvSpPr>
          <p:cNvPr id="32794" name="Line 27"/>
          <p:cNvSpPr>
            <a:spLocks noChangeShapeType="1"/>
          </p:cNvSpPr>
          <p:nvPr/>
        </p:nvSpPr>
        <p:spPr bwMode="auto">
          <a:xfrm>
            <a:off x="1160637" y="4981891"/>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5" name="Line 28"/>
          <p:cNvSpPr>
            <a:spLocks noChangeShapeType="1"/>
          </p:cNvSpPr>
          <p:nvPr/>
        </p:nvSpPr>
        <p:spPr bwMode="auto">
          <a:xfrm>
            <a:off x="1160637" y="4593303"/>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6" name="Line 29"/>
          <p:cNvSpPr>
            <a:spLocks noChangeShapeType="1"/>
          </p:cNvSpPr>
          <p:nvPr/>
        </p:nvSpPr>
        <p:spPr bwMode="auto">
          <a:xfrm>
            <a:off x="1160637" y="4206333"/>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7" name="Line 30"/>
          <p:cNvSpPr>
            <a:spLocks noChangeShapeType="1"/>
          </p:cNvSpPr>
          <p:nvPr/>
        </p:nvSpPr>
        <p:spPr bwMode="auto">
          <a:xfrm>
            <a:off x="1160637" y="3803175"/>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8" name="Line 31"/>
          <p:cNvSpPr>
            <a:spLocks noChangeShapeType="1"/>
          </p:cNvSpPr>
          <p:nvPr/>
        </p:nvSpPr>
        <p:spPr bwMode="auto">
          <a:xfrm>
            <a:off x="1160637" y="3416205"/>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799" name="Line 32"/>
          <p:cNvSpPr>
            <a:spLocks noChangeShapeType="1"/>
          </p:cNvSpPr>
          <p:nvPr/>
        </p:nvSpPr>
        <p:spPr bwMode="auto">
          <a:xfrm>
            <a:off x="1160637" y="3027617"/>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0" name="Line 33"/>
          <p:cNvSpPr>
            <a:spLocks noChangeShapeType="1"/>
          </p:cNvSpPr>
          <p:nvPr/>
        </p:nvSpPr>
        <p:spPr bwMode="auto">
          <a:xfrm>
            <a:off x="1160637" y="2640649"/>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1" name="Line 34"/>
          <p:cNvSpPr>
            <a:spLocks noChangeShapeType="1"/>
          </p:cNvSpPr>
          <p:nvPr/>
        </p:nvSpPr>
        <p:spPr bwMode="auto">
          <a:xfrm>
            <a:off x="1160637" y="2237489"/>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2" name="Line 35"/>
          <p:cNvSpPr>
            <a:spLocks noChangeShapeType="1"/>
          </p:cNvSpPr>
          <p:nvPr/>
        </p:nvSpPr>
        <p:spPr bwMode="auto">
          <a:xfrm>
            <a:off x="1160637" y="1850521"/>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3" name="Line 36"/>
          <p:cNvSpPr>
            <a:spLocks noChangeShapeType="1"/>
          </p:cNvSpPr>
          <p:nvPr/>
        </p:nvSpPr>
        <p:spPr bwMode="auto">
          <a:xfrm>
            <a:off x="1160637" y="1461933"/>
            <a:ext cx="604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4" name="Line 37"/>
          <p:cNvSpPr>
            <a:spLocks noChangeShapeType="1"/>
          </p:cNvSpPr>
          <p:nvPr/>
        </p:nvSpPr>
        <p:spPr bwMode="auto">
          <a:xfrm>
            <a:off x="1318802" y="4981895"/>
            <a:ext cx="5514757" cy="1618"/>
          </a:xfrm>
          <a:prstGeom prst="line">
            <a:avLst/>
          </a:prstGeom>
          <a:noFill/>
          <a:ln w="0">
            <a:solidFill>
              <a:srgbClr val="969696"/>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5" name="Line 38"/>
          <p:cNvSpPr>
            <a:spLocks noChangeShapeType="1"/>
          </p:cNvSpPr>
          <p:nvPr/>
        </p:nvSpPr>
        <p:spPr bwMode="auto">
          <a:xfrm flipV="1">
            <a:off x="1221055" y="4981895"/>
            <a:ext cx="0" cy="56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s-ES" sz="1350"/>
          </a:p>
        </p:txBody>
      </p:sp>
      <p:sp>
        <p:nvSpPr>
          <p:cNvPr id="32806" name="Line 39"/>
          <p:cNvSpPr>
            <a:spLocks noChangeShapeType="1"/>
          </p:cNvSpPr>
          <p:nvPr/>
        </p:nvSpPr>
        <p:spPr bwMode="auto">
          <a:xfrm flipV="1">
            <a:off x="2017254" y="1850526"/>
            <a:ext cx="4315125" cy="157053"/>
          </a:xfrm>
          <a:prstGeom prst="line">
            <a:avLst/>
          </a:prstGeom>
          <a:noFill/>
          <a:ln w="63500">
            <a:solidFill>
              <a:srgbClr val="1255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807" name="Line 40"/>
          <p:cNvSpPr>
            <a:spLocks noChangeShapeType="1"/>
          </p:cNvSpPr>
          <p:nvPr/>
        </p:nvSpPr>
        <p:spPr bwMode="auto">
          <a:xfrm flipV="1">
            <a:off x="2017254" y="1777666"/>
            <a:ext cx="4315125" cy="905086"/>
          </a:xfrm>
          <a:prstGeom prst="line">
            <a:avLst/>
          </a:prstGeom>
          <a:noFill/>
          <a:ln w="63500">
            <a:solidFill>
              <a:srgbClr val="EC00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808" name="Line 41"/>
          <p:cNvSpPr>
            <a:spLocks noChangeShapeType="1"/>
          </p:cNvSpPr>
          <p:nvPr/>
        </p:nvSpPr>
        <p:spPr bwMode="auto">
          <a:xfrm flipV="1">
            <a:off x="2017254" y="2137110"/>
            <a:ext cx="4315125" cy="1264530"/>
          </a:xfrm>
          <a:prstGeom prst="line">
            <a:avLst/>
          </a:prstGeom>
          <a:noFill/>
          <a:ln w="63500">
            <a:solidFill>
              <a:srgbClr val="C097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809" name="Line 42"/>
          <p:cNvSpPr>
            <a:spLocks noChangeShapeType="1"/>
          </p:cNvSpPr>
          <p:nvPr/>
        </p:nvSpPr>
        <p:spPr bwMode="auto">
          <a:xfrm flipV="1">
            <a:off x="2017254" y="2137110"/>
            <a:ext cx="4315125" cy="1379487"/>
          </a:xfrm>
          <a:prstGeom prst="line">
            <a:avLst/>
          </a:prstGeom>
          <a:noFill/>
          <a:ln w="63500">
            <a:solidFill>
              <a:srgbClr val="1E7FB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ES" sz="1350"/>
          </a:p>
        </p:txBody>
      </p:sp>
      <p:sp>
        <p:nvSpPr>
          <p:cNvPr id="32810" name="Rectangle 43"/>
          <p:cNvSpPr>
            <a:spLocks noChangeArrowheads="1"/>
          </p:cNvSpPr>
          <p:nvPr/>
        </p:nvSpPr>
        <p:spPr bwMode="auto">
          <a:xfrm>
            <a:off x="977383" y="4816009"/>
            <a:ext cx="129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0</a:t>
            </a:r>
            <a:endParaRPr lang="en-US" sz="2000" b="1" dirty="0">
              <a:latin typeface="Calibri" pitchFamily="34" charset="0"/>
            </a:endParaRPr>
          </a:p>
        </p:txBody>
      </p:sp>
      <p:sp>
        <p:nvSpPr>
          <p:cNvPr id="32811" name="Rectangle 44"/>
          <p:cNvSpPr>
            <a:spLocks noChangeArrowheads="1"/>
          </p:cNvSpPr>
          <p:nvPr/>
        </p:nvSpPr>
        <p:spPr bwMode="auto">
          <a:xfrm>
            <a:off x="659989" y="4053495"/>
            <a:ext cx="447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10%</a:t>
            </a:r>
            <a:endParaRPr lang="en-US" sz="2000" b="1" dirty="0">
              <a:latin typeface="Calibri" pitchFamily="34" charset="0"/>
            </a:endParaRPr>
          </a:p>
        </p:txBody>
      </p:sp>
      <p:sp>
        <p:nvSpPr>
          <p:cNvPr id="32812" name="Rectangle 45"/>
          <p:cNvSpPr>
            <a:spLocks noChangeArrowheads="1"/>
          </p:cNvSpPr>
          <p:nvPr/>
        </p:nvSpPr>
        <p:spPr bwMode="auto">
          <a:xfrm>
            <a:off x="659989" y="3290981"/>
            <a:ext cx="447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20%</a:t>
            </a:r>
            <a:endParaRPr lang="en-US" sz="2000" b="1" dirty="0">
              <a:latin typeface="Calibri" pitchFamily="34" charset="0"/>
            </a:endParaRPr>
          </a:p>
        </p:txBody>
      </p:sp>
      <p:sp>
        <p:nvSpPr>
          <p:cNvPr id="32813" name="Rectangle 46"/>
          <p:cNvSpPr>
            <a:spLocks noChangeArrowheads="1"/>
          </p:cNvSpPr>
          <p:nvPr/>
        </p:nvSpPr>
        <p:spPr bwMode="auto">
          <a:xfrm>
            <a:off x="659989" y="2502149"/>
            <a:ext cx="447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30%</a:t>
            </a:r>
            <a:endParaRPr lang="en-US" sz="2000" b="1" dirty="0">
              <a:latin typeface="Calibri" pitchFamily="34" charset="0"/>
            </a:endParaRPr>
          </a:p>
        </p:txBody>
      </p:sp>
      <p:sp>
        <p:nvSpPr>
          <p:cNvPr id="32814" name="Rectangle 47"/>
          <p:cNvSpPr>
            <a:spLocks noChangeArrowheads="1"/>
          </p:cNvSpPr>
          <p:nvPr/>
        </p:nvSpPr>
        <p:spPr bwMode="auto">
          <a:xfrm>
            <a:off x="659989" y="1719803"/>
            <a:ext cx="4472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lnSpc>
                <a:spcPct val="90000"/>
              </a:lnSpc>
              <a:spcBef>
                <a:spcPct val="20000"/>
              </a:spcBef>
              <a:buClr>
                <a:schemeClr val="tx1"/>
              </a:buClr>
            </a:pPr>
            <a:r>
              <a:rPr lang="en-US" sz="2000" b="1" dirty="0">
                <a:solidFill>
                  <a:srgbClr val="000000"/>
                </a:solidFill>
                <a:latin typeface="Calibri" pitchFamily="34" charset="0"/>
              </a:rPr>
              <a:t>40%</a:t>
            </a:r>
            <a:endParaRPr lang="en-US" sz="2000" b="1" dirty="0">
              <a:latin typeface="Calibri" pitchFamily="34" charset="0"/>
            </a:endParaRPr>
          </a:p>
        </p:txBody>
      </p:sp>
      <p:sp>
        <p:nvSpPr>
          <p:cNvPr id="32815" name="Text Box 48"/>
          <p:cNvSpPr txBox="1">
            <a:spLocks noChangeArrowheads="1"/>
          </p:cNvSpPr>
          <p:nvPr/>
        </p:nvSpPr>
        <p:spPr bwMode="auto">
          <a:xfrm>
            <a:off x="0" y="400842"/>
            <a:ext cx="9144000" cy="565146"/>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defPPr>
              <a:defRPr lang="en-US"/>
            </a:defPPr>
            <a:lvl1pPr lvl="0" algn="ctr" eaLnBrk="1" hangingPunct="1">
              <a:defRPr sz="2800" b="1" kern="0">
                <a:solidFill>
                  <a:srgbClr val="FFFFFF"/>
                </a:solidFill>
                <a:latin typeface="Arial"/>
                <a:ea typeface="+mj-ea"/>
                <a:cs typeface="+mj-cs"/>
              </a:defRPr>
            </a:lvl1pPr>
            <a:lvl2pPr algn="ctr" eaLnBrk="0" hangingPunct="0">
              <a:defRPr sz="4400">
                <a:solidFill>
                  <a:schemeClr val="tx2"/>
                </a:solidFill>
                <a:latin typeface="Arial" pitchFamily="34" charset="0"/>
              </a:defRPr>
            </a:lvl2pPr>
            <a:lvl3pPr algn="ctr" eaLnBrk="0" hangingPunct="0">
              <a:defRPr sz="4400">
                <a:solidFill>
                  <a:schemeClr val="tx2"/>
                </a:solidFill>
                <a:latin typeface="Arial" pitchFamily="34" charset="0"/>
              </a:defRPr>
            </a:lvl3pPr>
            <a:lvl4pPr algn="ctr" eaLnBrk="0" hangingPunct="0">
              <a:defRPr sz="4400">
                <a:solidFill>
                  <a:schemeClr val="tx2"/>
                </a:solidFill>
                <a:latin typeface="Arial" pitchFamily="34" charset="0"/>
              </a:defRPr>
            </a:lvl4pPr>
            <a:lvl5pPr algn="ctr" eaLnBrk="0" hangingPunct="0">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es-PA" sz="3200" dirty="0"/>
              <a:t>La presión arterial sigue aumentando</a:t>
            </a:r>
          </a:p>
        </p:txBody>
      </p:sp>
      <p:sp>
        <p:nvSpPr>
          <p:cNvPr id="32816" name="Text Box 49"/>
          <p:cNvSpPr txBox="1">
            <a:spLocks noChangeArrowheads="1"/>
          </p:cNvSpPr>
          <p:nvPr/>
        </p:nvSpPr>
        <p:spPr bwMode="auto">
          <a:xfrm>
            <a:off x="6732240" y="5360809"/>
            <a:ext cx="21852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900" b="1">
                <a:solidFill>
                  <a:srgbClr val="000066"/>
                </a:solidFill>
                <a:latin typeface="Arial" charset="0"/>
                <a:cs typeface="Arial" charset="0"/>
              </a:defRPr>
            </a:lvl1pPr>
            <a:lvl2pPr marL="742950" indent="-285750" eaLnBrk="0" hangingPunct="0">
              <a:defRPr sz="3900" b="1">
                <a:solidFill>
                  <a:srgbClr val="000066"/>
                </a:solidFill>
                <a:latin typeface="Arial" charset="0"/>
                <a:cs typeface="Arial" charset="0"/>
              </a:defRPr>
            </a:lvl2pPr>
            <a:lvl3pPr marL="1143000" indent="-228600" eaLnBrk="0" hangingPunct="0">
              <a:defRPr sz="3900" b="1">
                <a:solidFill>
                  <a:srgbClr val="000066"/>
                </a:solidFill>
                <a:latin typeface="Arial" charset="0"/>
                <a:cs typeface="Arial" charset="0"/>
              </a:defRPr>
            </a:lvl3pPr>
            <a:lvl4pPr marL="1600200" indent="-228600" eaLnBrk="0" hangingPunct="0">
              <a:defRPr sz="3900" b="1">
                <a:solidFill>
                  <a:srgbClr val="000066"/>
                </a:solidFill>
                <a:latin typeface="Arial" charset="0"/>
                <a:cs typeface="Arial" charset="0"/>
              </a:defRPr>
            </a:lvl4pPr>
            <a:lvl5pPr marL="2057400" indent="-228600" eaLnBrk="0" hangingPunct="0">
              <a:defRPr sz="3900" b="1">
                <a:solidFill>
                  <a:srgbClr val="000066"/>
                </a:solidFill>
                <a:latin typeface="Arial" charset="0"/>
                <a:cs typeface="Arial" charset="0"/>
              </a:defRPr>
            </a:lvl5pPr>
            <a:lvl6pPr marL="2514600" indent="-228600" rtl="1" eaLnBrk="0" fontAlgn="base" hangingPunct="0">
              <a:spcBef>
                <a:spcPct val="0"/>
              </a:spcBef>
              <a:spcAft>
                <a:spcPct val="0"/>
              </a:spcAft>
              <a:defRPr sz="3900" b="1">
                <a:solidFill>
                  <a:srgbClr val="000066"/>
                </a:solidFill>
                <a:latin typeface="Arial" charset="0"/>
                <a:cs typeface="Arial" charset="0"/>
              </a:defRPr>
            </a:lvl6pPr>
            <a:lvl7pPr marL="2971800" indent="-228600" rtl="1" eaLnBrk="0" fontAlgn="base" hangingPunct="0">
              <a:spcBef>
                <a:spcPct val="0"/>
              </a:spcBef>
              <a:spcAft>
                <a:spcPct val="0"/>
              </a:spcAft>
              <a:defRPr sz="3900" b="1">
                <a:solidFill>
                  <a:srgbClr val="000066"/>
                </a:solidFill>
                <a:latin typeface="Arial" charset="0"/>
                <a:cs typeface="Arial" charset="0"/>
              </a:defRPr>
            </a:lvl7pPr>
            <a:lvl8pPr marL="3429000" indent="-228600" rtl="1" eaLnBrk="0" fontAlgn="base" hangingPunct="0">
              <a:spcBef>
                <a:spcPct val="0"/>
              </a:spcBef>
              <a:spcAft>
                <a:spcPct val="0"/>
              </a:spcAft>
              <a:defRPr sz="3900" b="1">
                <a:solidFill>
                  <a:srgbClr val="000066"/>
                </a:solidFill>
                <a:latin typeface="Arial" charset="0"/>
                <a:cs typeface="Arial" charset="0"/>
              </a:defRPr>
            </a:lvl8pPr>
            <a:lvl9pPr marL="3886200" indent="-228600" rtl="1" eaLnBrk="0" fontAlgn="base" hangingPunct="0">
              <a:spcBef>
                <a:spcPct val="0"/>
              </a:spcBef>
              <a:spcAft>
                <a:spcPct val="0"/>
              </a:spcAft>
              <a:defRPr sz="3900" b="1">
                <a:solidFill>
                  <a:srgbClr val="000066"/>
                </a:solidFill>
                <a:latin typeface="Arial" charset="0"/>
                <a:cs typeface="Arial" charset="0"/>
              </a:defRPr>
            </a:lvl9pPr>
          </a:lstStyle>
          <a:p>
            <a:pPr algn="r" eaLnBrk="1" hangingPunct="1"/>
            <a:r>
              <a:rPr lang="en-GB" sz="900" dirty="0">
                <a:latin typeface="Calibri" pitchFamily="34" charset="0"/>
              </a:rPr>
              <a:t>Raised blood pressure (2008) </a:t>
            </a:r>
          </a:p>
          <a:p>
            <a:pPr algn="r" eaLnBrk="1" hangingPunct="1"/>
            <a:r>
              <a:rPr lang="en-GB" sz="900" dirty="0">
                <a:latin typeface="Calibri" pitchFamily="34" charset="0"/>
              </a:rPr>
              <a:t>Source: WHO NCD Country Profiles (2010)</a:t>
            </a:r>
            <a:endParaRPr lang="en-US" sz="900" dirty="0">
              <a:latin typeface="Calibri" pitchFamily="34" charset="0"/>
            </a:endParaRPr>
          </a:p>
        </p:txBody>
      </p:sp>
      <p:sp>
        <p:nvSpPr>
          <p:cNvPr id="2" name="CuadroTexto 1">
            <a:extLst>
              <a:ext uri="{FF2B5EF4-FFF2-40B4-BE49-F238E27FC236}">
                <a16:creationId xmlns:a16="http://schemas.microsoft.com/office/drawing/2014/main" xmlns="" id="{2B0CC9AF-E4C3-42DC-8BA3-6F2B28AD0FAB}"/>
              </a:ext>
            </a:extLst>
          </p:cNvPr>
          <p:cNvSpPr txBox="1"/>
          <p:nvPr/>
        </p:nvSpPr>
        <p:spPr>
          <a:xfrm>
            <a:off x="2339752" y="5738547"/>
            <a:ext cx="4058111" cy="1001941"/>
          </a:xfrm>
          <a:prstGeom prst="rect">
            <a:avLst/>
          </a:prstGeom>
          <a:noFill/>
        </p:spPr>
        <p:txBody>
          <a:bodyPr wrap="square" rtlCol="0">
            <a:spAutoFit/>
          </a:bodyPr>
          <a:lstStyle/>
          <a:p>
            <a:pPr algn="ctr">
              <a:lnSpc>
                <a:spcPct val="150000"/>
              </a:lnSpc>
            </a:pPr>
            <a:r>
              <a:rPr lang="es-CO" sz="2100" b="1" dirty="0">
                <a:solidFill>
                  <a:schemeClr val="tx2">
                    <a:lumMod val="50000"/>
                  </a:schemeClr>
                </a:solidFill>
              </a:rPr>
              <a:t>PREVALENCIA MUNDIAL</a:t>
            </a:r>
          </a:p>
          <a:p>
            <a:pPr algn="ctr">
              <a:lnSpc>
                <a:spcPct val="150000"/>
              </a:lnSpc>
            </a:pPr>
            <a:r>
              <a:rPr lang="es-CO" sz="2100" b="1" dirty="0">
                <a:solidFill>
                  <a:schemeClr val="tx2">
                    <a:lumMod val="50000"/>
                  </a:schemeClr>
                </a:solidFill>
              </a:rPr>
              <a:t>22% (2014):</a:t>
            </a:r>
          </a:p>
        </p:txBody>
      </p:sp>
    </p:spTree>
    <p:extLst>
      <p:ext uri="{BB962C8B-B14F-4D97-AF65-F5344CB8AC3E}">
        <p14:creationId xmlns:p14="http://schemas.microsoft.com/office/powerpoint/2010/main" val="8481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2806"/>
                                        </p:tgtEl>
                                        <p:attrNameLst>
                                          <p:attrName>style.visibility</p:attrName>
                                        </p:attrNameLst>
                                      </p:cBhvr>
                                      <p:to>
                                        <p:strVal val="visible"/>
                                      </p:to>
                                    </p:set>
                                    <p:animEffect transition="in" filter="wipe(left)">
                                      <p:cBhvr>
                                        <p:cTn id="11" dur="500"/>
                                        <p:tgtEl>
                                          <p:spTgt spid="32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807"/>
                                        </p:tgtEl>
                                        <p:attrNameLst>
                                          <p:attrName>style.visibility</p:attrName>
                                        </p:attrNameLst>
                                      </p:cBhvr>
                                      <p:to>
                                        <p:strVal val="visible"/>
                                      </p:to>
                                    </p:set>
                                    <p:animEffect transition="in" filter="wipe(left)">
                                      <p:cBhvr>
                                        <p:cTn id="20" dur="500"/>
                                        <p:tgtEl>
                                          <p:spTgt spid="3280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2808"/>
                                        </p:tgtEl>
                                        <p:attrNameLst>
                                          <p:attrName>style.visibility</p:attrName>
                                        </p:attrNameLst>
                                      </p:cBhvr>
                                      <p:to>
                                        <p:strVal val="visible"/>
                                      </p:to>
                                    </p:set>
                                    <p:animEffect transition="in" filter="wipe(left)">
                                      <p:cBhvr>
                                        <p:cTn id="29" dur="500"/>
                                        <p:tgtEl>
                                          <p:spTgt spid="3280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2809"/>
                                        </p:tgtEl>
                                        <p:attrNameLst>
                                          <p:attrName>style.visibility</p:attrName>
                                        </p:attrNameLst>
                                      </p:cBhvr>
                                      <p:to>
                                        <p:strVal val="visible"/>
                                      </p:to>
                                    </p:set>
                                    <p:animEffect transition="in" filter="wipe(left)">
                                      <p:cBhvr>
                                        <p:cTn id="38" dur="500"/>
                                        <p:tgtEl>
                                          <p:spTgt spid="3280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6" grpId="0" animBg="1"/>
      <p:bldP spid="32807" grpId="0" animBg="1"/>
      <p:bldP spid="32808" grpId="0" animBg="1"/>
      <p:bldP spid="32809"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261114"/>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Control de Hipertensión Arterial</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5">
            <a:extLst>
              <a:ext uri="{FF2B5EF4-FFF2-40B4-BE49-F238E27FC236}">
                <a16:creationId xmlns:a16="http://schemas.microsoft.com/office/drawing/2014/main" xmlns="" id="{5B7BFA7B-39D4-4889-A80D-F5CE8AA1BA5D}"/>
              </a:ext>
            </a:extLst>
          </p:cNvPr>
          <p:cNvGraphicFramePr>
            <a:graphicFrameLocks noGrp="1"/>
          </p:cNvGraphicFramePr>
          <p:nvPr>
            <p:extLst>
              <p:ext uri="{D42A27DB-BD31-4B8C-83A1-F6EECF244321}">
                <p14:modId xmlns:p14="http://schemas.microsoft.com/office/powerpoint/2010/main" val="3238010388"/>
              </p:ext>
            </p:extLst>
          </p:nvPr>
        </p:nvGraphicFramePr>
        <p:xfrm>
          <a:off x="354013" y="1145118"/>
          <a:ext cx="8497887" cy="4972049"/>
        </p:xfrm>
        <a:graphic>
          <a:graphicData uri="http://schemas.openxmlformats.org/drawingml/2006/table">
            <a:tbl>
              <a:tblPr firstRow="1" bandRow="1">
                <a:tableStyleId>{3B4B98B0-60AC-42C2-AFA5-B58CD77FA1E5}</a:tableStyleId>
              </a:tblPr>
              <a:tblGrid>
                <a:gridCol w="1889457">
                  <a:extLst>
                    <a:ext uri="{9D8B030D-6E8A-4147-A177-3AD203B41FA5}">
                      <a16:colId xmlns:a16="http://schemas.microsoft.com/office/drawing/2014/main" xmlns="" val="20000"/>
                    </a:ext>
                  </a:extLst>
                </a:gridCol>
                <a:gridCol w="6608430">
                  <a:extLst>
                    <a:ext uri="{9D8B030D-6E8A-4147-A177-3AD203B41FA5}">
                      <a16:colId xmlns:a16="http://schemas.microsoft.com/office/drawing/2014/main" xmlns="" val="20001"/>
                    </a:ext>
                  </a:extLst>
                </a:gridCol>
              </a:tblGrid>
              <a:tr h="643349">
                <a:tc>
                  <a:txBody>
                    <a:bodyPr/>
                    <a:lstStyle/>
                    <a:p>
                      <a:pPr algn="r"/>
                      <a:endParaRPr lang="en-US" sz="2400" b="1" dirty="0"/>
                    </a:p>
                  </a:txBody>
                  <a:tcPr marL="91441" marR="91441" marT="45723" marB="45723"/>
                </a:tc>
                <a:tc>
                  <a:txBody>
                    <a:bodyPr/>
                    <a:lstStyle/>
                    <a:p>
                      <a:pPr marL="457200" lvl="1" indent="0" algn="l">
                        <a:buFont typeface="Arial" panose="020B0604020202020204" pitchFamily="34" charset="0"/>
                        <a:buNone/>
                      </a:pPr>
                      <a:endParaRPr lang="en-US" sz="1600" b="0" baseline="0" dirty="0"/>
                    </a:p>
                  </a:txBody>
                  <a:tcPr marL="91441" marR="91441" marT="45723" marB="45723"/>
                </a:tc>
                <a:extLst>
                  <a:ext uri="{0D108BD9-81ED-4DB2-BD59-A6C34878D82A}">
                    <a16:rowId xmlns:a16="http://schemas.microsoft.com/office/drawing/2014/main" xmlns="" val="10000"/>
                  </a:ext>
                </a:extLst>
              </a:tr>
              <a:tr h="86374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2400" b="0" dirty="0"/>
                    </a:p>
                  </a:txBody>
                  <a:tcPr marL="91441" marR="91441" marT="45723" marB="45723"/>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100" b="0" dirty="0"/>
                    </a:p>
                  </a:txBody>
                  <a:tcPr marL="91441" marR="91441" marT="45723" marB="45723"/>
                </a:tc>
                <a:extLst>
                  <a:ext uri="{0D108BD9-81ED-4DB2-BD59-A6C34878D82A}">
                    <a16:rowId xmlns:a16="http://schemas.microsoft.com/office/drawing/2014/main" xmlns="" val="10001"/>
                  </a:ext>
                </a:extLst>
              </a:tr>
              <a:tr h="3464957">
                <a:tc gridSpan="2">
                  <a:txBody>
                    <a:bodyPr/>
                    <a:lstStyle/>
                    <a:p>
                      <a:pPr algn="l"/>
                      <a:r>
                        <a:rPr lang="en-US" sz="2400" dirty="0"/>
                        <a:t>  </a:t>
                      </a:r>
                    </a:p>
                    <a:p>
                      <a:pPr algn="l"/>
                      <a:r>
                        <a:rPr lang="en-US" sz="2400" dirty="0"/>
                        <a:t>PURE study*</a:t>
                      </a:r>
                    </a:p>
                    <a:p>
                      <a:endParaRPr lang="en-US" sz="1900" kern="1200" dirty="0">
                        <a:solidFill>
                          <a:schemeClr val="tx1"/>
                        </a:solidFill>
                        <a:effectLst/>
                        <a:latin typeface="+mn-lt"/>
                        <a:ea typeface="+mn-ea"/>
                        <a:cs typeface="+mn-cs"/>
                      </a:endParaRPr>
                    </a:p>
                    <a:p>
                      <a:endParaRPr lang="en-US" sz="1900" kern="1200" dirty="0">
                        <a:solidFill>
                          <a:schemeClr val="tx1"/>
                        </a:solidFill>
                        <a:effectLst/>
                        <a:latin typeface="+mn-lt"/>
                        <a:ea typeface="+mn-ea"/>
                        <a:cs typeface="+mn-cs"/>
                      </a:endParaRPr>
                    </a:p>
                    <a:p>
                      <a:endParaRPr lang="en-US" sz="1900" kern="1200" dirty="0">
                        <a:solidFill>
                          <a:schemeClr val="tx1"/>
                        </a:solidFill>
                        <a:effectLst/>
                        <a:latin typeface="+mn-lt"/>
                        <a:ea typeface="+mn-ea"/>
                        <a:cs typeface="+mn-cs"/>
                      </a:endParaRPr>
                    </a:p>
                    <a:p>
                      <a:r>
                        <a:rPr lang="en-US" sz="1300" kern="1200" dirty="0">
                          <a:solidFill>
                            <a:schemeClr val="tx1"/>
                          </a:solidFill>
                          <a:effectLst/>
                          <a:latin typeface="+mn-lt"/>
                          <a:ea typeface="+mn-ea"/>
                          <a:cs typeface="+mn-cs"/>
                        </a:rPr>
                        <a:t>Sources:</a:t>
                      </a:r>
                    </a:p>
                    <a:p>
                      <a:r>
                        <a:rPr lang="en-US" sz="1300" kern="1200" dirty="0">
                          <a:solidFill>
                            <a:schemeClr val="tx1"/>
                          </a:solidFill>
                          <a:effectLst/>
                          <a:latin typeface="+mn-lt"/>
                          <a:ea typeface="+mn-ea"/>
                          <a:cs typeface="+mn-cs"/>
                        </a:rPr>
                        <a:t>CAN:</a:t>
                      </a:r>
                      <a:r>
                        <a:rPr lang="en-US" sz="1300" kern="1200" baseline="0" dirty="0">
                          <a:solidFill>
                            <a:schemeClr val="tx1"/>
                          </a:solidFill>
                          <a:effectLst/>
                          <a:latin typeface="+mn-lt"/>
                          <a:ea typeface="+mn-ea"/>
                          <a:cs typeface="+mn-cs"/>
                        </a:rPr>
                        <a:t> </a:t>
                      </a:r>
                      <a:r>
                        <a:rPr lang="en-US" sz="1300" b="0" i="0" u="none" strike="noStrike" kern="1200" baseline="0" dirty="0">
                          <a:solidFill>
                            <a:schemeClr val="tx1"/>
                          </a:solidFill>
                          <a:latin typeface="+mn-lt"/>
                          <a:ea typeface="+mn-ea"/>
                          <a:cs typeface="+mn-cs"/>
                        </a:rPr>
                        <a:t>McAlister FA ate al. CMAJ. 2011;183:1007–1013.</a:t>
                      </a:r>
                      <a:endParaRPr lang="en-US" sz="1300" kern="1200" dirty="0">
                        <a:solidFill>
                          <a:schemeClr val="tx1"/>
                        </a:solidFill>
                        <a:effectLst/>
                        <a:latin typeface="+mn-lt"/>
                        <a:ea typeface="+mn-ea"/>
                        <a:cs typeface="+mn-cs"/>
                      </a:endParaRPr>
                    </a:p>
                    <a:p>
                      <a:r>
                        <a:rPr lang="en-US" sz="1300" kern="1200" dirty="0">
                          <a:solidFill>
                            <a:schemeClr val="tx1"/>
                          </a:solidFill>
                          <a:effectLst/>
                          <a:latin typeface="+mn-lt"/>
                          <a:ea typeface="+mn-ea"/>
                          <a:cs typeface="+mn-cs"/>
                        </a:rPr>
                        <a:t>USA: Nwankwo T et al. </a:t>
                      </a:r>
                      <a:r>
                        <a:rPr lang="en-US" sz="1300" kern="1200" baseline="0" dirty="0">
                          <a:solidFill>
                            <a:schemeClr val="tx1"/>
                          </a:solidFill>
                          <a:effectLst/>
                          <a:latin typeface="+mn-lt"/>
                          <a:ea typeface="+mn-ea"/>
                          <a:cs typeface="+mn-cs"/>
                        </a:rPr>
                        <a:t>. </a:t>
                      </a:r>
                      <a:r>
                        <a:rPr lang="en-US" sz="1300" kern="1200" dirty="0">
                          <a:solidFill>
                            <a:schemeClr val="tx1"/>
                          </a:solidFill>
                          <a:effectLst/>
                          <a:latin typeface="+mn-lt"/>
                          <a:ea typeface="+mn-ea"/>
                          <a:cs typeface="+mn-cs"/>
                        </a:rPr>
                        <a:t>MD: National Center for Health Statistics. 2013.</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effectLst/>
                          <a:latin typeface="+mn-lt"/>
                          <a:ea typeface="+mn-ea"/>
                          <a:cs typeface="+mn-cs"/>
                        </a:rPr>
                        <a:t>CUB: </a:t>
                      </a:r>
                      <a:r>
                        <a:rPr lang="es-ES_tradnl" sz="1300" kern="1200" dirty="0">
                          <a:solidFill>
                            <a:schemeClr val="tx1"/>
                          </a:solidFill>
                          <a:effectLst/>
                          <a:latin typeface="+mn-lt"/>
                          <a:ea typeface="+mn-ea"/>
                          <a:cs typeface="+mn-cs"/>
                        </a:rPr>
                        <a:t>Instituto Nacional de Higiene, Epidemiología y Nutrición. La Habana, Cuba. </a:t>
                      </a:r>
                      <a:r>
                        <a:rPr lang="en-US" sz="1300" u="sng" kern="1200" dirty="0">
                          <a:solidFill>
                            <a:schemeClr val="tx1"/>
                          </a:solidFill>
                          <a:effectLst/>
                          <a:latin typeface="+mn-lt"/>
                          <a:ea typeface="+mn-ea"/>
                          <a:cs typeface="+mn-cs"/>
                          <a:hlinkClick r:id="rId5"/>
                        </a:rPr>
                        <a:t>http://www.hta.sld.cu/node?iwp_post=2013%2F03%2F20%2FEncuesta%20Nacional%20de%20Riesgo%20Cardiovascular%202012.%2F522462&amp;iwp_ids=52_2462&amp;blog=4_hta</a:t>
                      </a:r>
                      <a:r>
                        <a:rPr lang="en-US" sz="1300" kern="1200" dirty="0">
                          <a:solidFill>
                            <a:schemeClr val="tx1"/>
                          </a:solidFill>
                          <a:effectLst/>
                          <a:latin typeface="+mn-lt"/>
                          <a:ea typeface="+mn-ea"/>
                          <a:cs typeface="+mn-cs"/>
                        </a:rPr>
                        <a:t>. Accessed March 11, 2015.</a:t>
                      </a:r>
                    </a:p>
                    <a:p>
                      <a:pPr marL="0" marR="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tx1"/>
                          </a:solidFill>
                          <a:effectLst/>
                          <a:latin typeface="+mn-lt"/>
                          <a:ea typeface="+mn-ea"/>
                          <a:cs typeface="+mn-cs"/>
                        </a:rPr>
                        <a:t>PURE:</a:t>
                      </a:r>
                      <a:r>
                        <a:rPr lang="es-ES" sz="1300" b="0" i="0" u="none" strike="noStrike" kern="1200" baseline="0" dirty="0">
                          <a:solidFill>
                            <a:schemeClr val="tx1"/>
                          </a:solidFill>
                          <a:latin typeface="+mn-lt"/>
                          <a:ea typeface="+mn-ea"/>
                          <a:cs typeface="+mn-cs"/>
                        </a:rPr>
                        <a:t> </a:t>
                      </a:r>
                      <a:r>
                        <a:rPr lang="es-CO" sz="1300" b="1" i="0" u="none" strike="noStrike" kern="1200" dirty="0" err="1">
                          <a:solidFill>
                            <a:schemeClr val="tx1"/>
                          </a:solidFill>
                          <a:effectLst/>
                          <a:latin typeface="+mn-lt"/>
                          <a:ea typeface="+mn-ea"/>
                          <a:cs typeface="+mn-cs"/>
                          <a:hlinkClick r:id="rId6"/>
                        </a:rPr>
                        <a:t>Chow</a:t>
                      </a:r>
                      <a:r>
                        <a:rPr lang="es-CO" sz="1300" b="1" i="0" u="none" strike="noStrike" kern="1200" dirty="0">
                          <a:solidFill>
                            <a:schemeClr val="tx1"/>
                          </a:solidFill>
                          <a:effectLst/>
                          <a:latin typeface="+mn-lt"/>
                          <a:ea typeface="+mn-ea"/>
                          <a:cs typeface="+mn-cs"/>
                          <a:hlinkClick r:id="rId6"/>
                        </a:rPr>
                        <a:t> </a:t>
                      </a:r>
                      <a:r>
                        <a:rPr lang="es-CO" sz="1300" b="1" i="0" u="none" strike="noStrike" kern="1200" dirty="0" err="1">
                          <a:solidFill>
                            <a:schemeClr val="tx1"/>
                          </a:solidFill>
                          <a:effectLst/>
                          <a:latin typeface="+mn-lt"/>
                          <a:ea typeface="+mn-ea"/>
                          <a:cs typeface="+mn-cs"/>
                          <a:hlinkClick r:id="rId6"/>
                        </a:rPr>
                        <a:t>CK</a:t>
                      </a:r>
                      <a:r>
                        <a:rPr lang="es-CO" sz="1300" b="1" i="0" u="none" strike="noStrike" kern="1200" dirty="0">
                          <a:solidFill>
                            <a:schemeClr val="tx1"/>
                          </a:solidFill>
                          <a:effectLst/>
                          <a:latin typeface="+mn-lt"/>
                          <a:ea typeface="+mn-ea"/>
                          <a:cs typeface="+mn-cs"/>
                          <a:hlinkClick r:id="rId6"/>
                        </a:rPr>
                        <a:t>. </a:t>
                      </a:r>
                      <a:r>
                        <a:rPr lang="es-CO" sz="1300" b="1" i="1" u="none" strike="noStrike" kern="1200" dirty="0">
                          <a:solidFill>
                            <a:schemeClr val="tx1"/>
                          </a:solidFill>
                          <a:effectLst/>
                          <a:latin typeface="+mn-lt"/>
                          <a:ea typeface="+mn-ea"/>
                          <a:cs typeface="+mn-cs"/>
                          <a:hlinkClick r:id="rId6"/>
                        </a:rPr>
                        <a:t>JAMA</a:t>
                      </a:r>
                      <a:r>
                        <a:rPr lang="es-CO" sz="1300" b="1" i="0" u="none" strike="noStrike" kern="1200" dirty="0">
                          <a:solidFill>
                            <a:schemeClr val="tx1"/>
                          </a:solidFill>
                          <a:effectLst/>
                          <a:latin typeface="+mn-lt"/>
                          <a:ea typeface="+mn-ea"/>
                          <a:cs typeface="+mn-cs"/>
                          <a:hlinkClick r:id="rId6"/>
                        </a:rPr>
                        <a:t> . 2013; 310: 959-968</a:t>
                      </a:r>
                      <a:endParaRPr lang="en-US" sz="13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PURE:</a:t>
                      </a:r>
                      <a:r>
                        <a:rPr lang="en-US" sz="1200" kern="1200" dirty="0">
                          <a:solidFill>
                            <a:schemeClr val="tx1"/>
                          </a:solidFill>
                          <a:effectLst/>
                          <a:latin typeface="+mn-lt"/>
                          <a:ea typeface="+mn-ea"/>
                          <a:cs typeface="+mn-cs"/>
                        </a:rPr>
                        <a:t> Prospective Urban Rural Epidemiology study. (“assess the prevalence, awareness, treatment and control of hypertension by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status of countries and by sex, age group, location (urban vs. rural) and education of the participants,”</a:t>
                      </a:r>
                    </a:p>
                  </a:txBody>
                  <a:tcPr marL="91441" marR="91441" marT="45723" marB="45723"/>
                </a:tc>
                <a:tc h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800" b="0" dirty="0"/>
                    </a:p>
                  </a:txBody>
                  <a:tcPr marT="34286" marB="34286"/>
                </a:tc>
                <a:extLst>
                  <a:ext uri="{0D108BD9-81ED-4DB2-BD59-A6C34878D82A}">
                    <a16:rowId xmlns:a16="http://schemas.microsoft.com/office/drawing/2014/main" xmlns="" val="10002"/>
                  </a:ext>
                </a:extLst>
              </a:tr>
            </a:tbl>
          </a:graphicData>
        </a:graphic>
      </p:graphicFrame>
      <p:pic>
        <p:nvPicPr>
          <p:cNvPr id="11" name="Picture 2" descr="C:\Users\ordunezp\Pictures\canada_s.gif">
            <a:extLst>
              <a:ext uri="{FF2B5EF4-FFF2-40B4-BE49-F238E27FC236}">
                <a16:creationId xmlns:a16="http://schemas.microsoft.com/office/drawing/2014/main" xmlns="" id="{3812189C-5BE3-4AEA-AC8E-C65CF3C40208}"/>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278064" y="1807634"/>
            <a:ext cx="1119187"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C:\Users\ordunezp\Pictures\us-s.gif">
            <a:extLst>
              <a:ext uri="{FF2B5EF4-FFF2-40B4-BE49-F238E27FC236}">
                <a16:creationId xmlns:a16="http://schemas.microsoft.com/office/drawing/2014/main" xmlns="" id="{203D03EB-16FF-4E61-AD5A-4BB9EACBE401}"/>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400550" y="1807634"/>
            <a:ext cx="1041400" cy="84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Users\ordunezp\Pictures\cuba-s.gif">
            <a:extLst>
              <a:ext uri="{FF2B5EF4-FFF2-40B4-BE49-F238E27FC236}">
                <a16:creationId xmlns:a16="http://schemas.microsoft.com/office/drawing/2014/main" xmlns="" id="{48BC69B9-7DCF-4B85-B689-B6F251CC03E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529388" y="1807633"/>
            <a:ext cx="10541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
            <a:extLst>
              <a:ext uri="{FF2B5EF4-FFF2-40B4-BE49-F238E27FC236}">
                <a16:creationId xmlns:a16="http://schemas.microsoft.com/office/drawing/2014/main" xmlns="" id="{FB9868B1-3DD9-4071-92D8-A57772D1C137}"/>
              </a:ext>
            </a:extLst>
          </p:cNvPr>
          <p:cNvSpPr txBox="1">
            <a:spLocks noChangeArrowheads="1"/>
          </p:cNvSpPr>
          <p:nvPr/>
        </p:nvSpPr>
        <p:spPr bwMode="auto">
          <a:xfrm>
            <a:off x="3397251" y="1913467"/>
            <a:ext cx="862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ea typeface="MS PGothic" pitchFamily="34" charset="-128"/>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2pPr>
            <a:lvl3pPr marL="11430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4pPr>
            <a:lvl5pPr marL="20574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9pPr>
          </a:lstStyle>
          <a:p>
            <a:pPr eaLnBrk="1" hangingPunct="1">
              <a:spcBef>
                <a:spcPct val="0"/>
              </a:spcBef>
              <a:buFontTx/>
              <a:buNone/>
            </a:pPr>
            <a:r>
              <a:rPr lang="en-US" altLang="en-US" sz="2800" b="1" dirty="0">
                <a:solidFill>
                  <a:schemeClr val="tx1"/>
                </a:solidFill>
                <a:latin typeface="Palatino Linotype" pitchFamily="18" charset="0"/>
                <a:cs typeface="Arial" charset="0"/>
              </a:rPr>
              <a:t>68%</a:t>
            </a:r>
          </a:p>
        </p:txBody>
      </p:sp>
      <p:sp>
        <p:nvSpPr>
          <p:cNvPr id="18" name="TextBox 14">
            <a:extLst>
              <a:ext uri="{FF2B5EF4-FFF2-40B4-BE49-F238E27FC236}">
                <a16:creationId xmlns:a16="http://schemas.microsoft.com/office/drawing/2014/main" xmlns="" id="{E03A4CD3-7695-4914-BA1F-8CE94A6B8250}"/>
              </a:ext>
            </a:extLst>
          </p:cNvPr>
          <p:cNvSpPr txBox="1">
            <a:spLocks noChangeArrowheads="1"/>
          </p:cNvSpPr>
          <p:nvPr/>
        </p:nvSpPr>
        <p:spPr bwMode="auto">
          <a:xfrm>
            <a:off x="5441951" y="1974851"/>
            <a:ext cx="862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ea typeface="MS PGothic" pitchFamily="34" charset="-128"/>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2pPr>
            <a:lvl3pPr marL="11430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4pPr>
            <a:lvl5pPr marL="20574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9pPr>
          </a:lstStyle>
          <a:p>
            <a:pPr eaLnBrk="1" hangingPunct="1">
              <a:spcBef>
                <a:spcPct val="0"/>
              </a:spcBef>
              <a:buFontTx/>
              <a:buNone/>
            </a:pPr>
            <a:r>
              <a:rPr lang="en-US" altLang="en-US" sz="2800" b="1" dirty="0">
                <a:solidFill>
                  <a:schemeClr val="tx1"/>
                </a:solidFill>
                <a:latin typeface="Palatino Linotype" pitchFamily="18" charset="0"/>
                <a:cs typeface="Arial" charset="0"/>
              </a:rPr>
              <a:t>52%</a:t>
            </a:r>
          </a:p>
        </p:txBody>
      </p:sp>
      <p:sp>
        <p:nvSpPr>
          <p:cNvPr id="19" name="TextBox 15">
            <a:extLst>
              <a:ext uri="{FF2B5EF4-FFF2-40B4-BE49-F238E27FC236}">
                <a16:creationId xmlns:a16="http://schemas.microsoft.com/office/drawing/2014/main" xmlns="" id="{19FEC289-E811-4958-BDC2-2A6BFB995412}"/>
              </a:ext>
            </a:extLst>
          </p:cNvPr>
          <p:cNvSpPr txBox="1">
            <a:spLocks noChangeArrowheads="1"/>
          </p:cNvSpPr>
          <p:nvPr/>
        </p:nvSpPr>
        <p:spPr bwMode="auto">
          <a:xfrm>
            <a:off x="7557795" y="1942557"/>
            <a:ext cx="862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ea typeface="MS PGothic" pitchFamily="34" charset="-128"/>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2pPr>
            <a:lvl3pPr marL="11430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4pPr>
            <a:lvl5pPr marL="20574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9pPr>
          </a:lstStyle>
          <a:p>
            <a:pPr eaLnBrk="1" hangingPunct="1">
              <a:spcBef>
                <a:spcPct val="0"/>
              </a:spcBef>
              <a:buFontTx/>
              <a:buNone/>
            </a:pPr>
            <a:r>
              <a:rPr lang="en-US" altLang="en-US" sz="2800" b="1" dirty="0">
                <a:solidFill>
                  <a:schemeClr val="tx1"/>
                </a:solidFill>
                <a:latin typeface="Palatino Linotype" pitchFamily="18" charset="0"/>
                <a:cs typeface="Arial" charset="0"/>
              </a:rPr>
              <a:t>36%</a:t>
            </a:r>
          </a:p>
        </p:txBody>
      </p:sp>
      <p:pic>
        <p:nvPicPr>
          <p:cNvPr id="20" name="Picture 2" descr="C:\Users\ordunezp\Pictures\br-s.gif">
            <a:extLst>
              <a:ext uri="{FF2B5EF4-FFF2-40B4-BE49-F238E27FC236}">
                <a16:creationId xmlns:a16="http://schemas.microsoft.com/office/drawing/2014/main" xmlns="" id="{3526DBE6-879C-41E3-8EF8-EA4D4B013ABE}"/>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306638" y="2800352"/>
            <a:ext cx="1090612"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Users\ordunezp\Pictures\chile_flag-s.gif">
            <a:extLst>
              <a:ext uri="{FF2B5EF4-FFF2-40B4-BE49-F238E27FC236}">
                <a16:creationId xmlns:a16="http://schemas.microsoft.com/office/drawing/2014/main" xmlns="" id="{F123240E-BF28-4B59-8500-F9FFB5BF94AD}"/>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557714" y="2800352"/>
            <a:ext cx="1212850"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ordunezp\Pictures\colombia-s.gif">
            <a:extLst>
              <a:ext uri="{FF2B5EF4-FFF2-40B4-BE49-F238E27FC236}">
                <a16:creationId xmlns:a16="http://schemas.microsoft.com/office/drawing/2014/main" xmlns="" id="{4CF5B473-552B-4658-AA91-C440E258EC06}"/>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724128" y="2800352"/>
            <a:ext cx="1212850"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14">
            <a:extLst>
              <a:ext uri="{FF2B5EF4-FFF2-40B4-BE49-F238E27FC236}">
                <a16:creationId xmlns:a16="http://schemas.microsoft.com/office/drawing/2014/main" xmlns="" id="{9695C683-9792-4852-A0D4-C5EA0F448B02}"/>
              </a:ext>
            </a:extLst>
          </p:cNvPr>
          <p:cNvSpPr txBox="1">
            <a:spLocks noChangeArrowheads="1"/>
          </p:cNvSpPr>
          <p:nvPr/>
        </p:nvSpPr>
        <p:spPr bwMode="auto">
          <a:xfrm>
            <a:off x="6936978" y="3067051"/>
            <a:ext cx="8627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2400">
                <a:solidFill>
                  <a:srgbClr val="7F7F7F"/>
                </a:solidFill>
                <a:latin typeface="Century Gothic" pitchFamily="34" charset="0"/>
                <a:ea typeface="MS PGothic" pitchFamily="34" charset="-128"/>
              </a:defRPr>
            </a:lvl1pPr>
            <a:lvl2pPr marL="742950" indent="-28575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2pPr>
            <a:lvl3pPr marL="11430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3pPr>
            <a:lvl4pPr marL="1600200" indent="-228600" eaLnBrk="0" hangingPunct="0">
              <a:spcBef>
                <a:spcPct val="20000"/>
              </a:spcBef>
              <a:buFont typeface="Courier New" pitchFamily="49" charset="0"/>
              <a:buChar char="o"/>
              <a:defRPr sz="1600">
                <a:solidFill>
                  <a:srgbClr val="7F7F7F"/>
                </a:solidFill>
                <a:latin typeface="Century Gothic" pitchFamily="34" charset="0"/>
                <a:ea typeface="MS PGothic" pitchFamily="34" charset="-128"/>
              </a:defRPr>
            </a:lvl4pPr>
            <a:lvl5pPr marL="2057400" indent="-228600" eaLnBrk="0" hangingPunct="0">
              <a:spcBef>
                <a:spcPct val="20000"/>
              </a:spcBef>
              <a:buFont typeface="Arial" charset="0"/>
              <a:buChar char="•"/>
              <a:defRPr sz="1600">
                <a:solidFill>
                  <a:srgbClr val="7F7F7F"/>
                </a:solidFill>
                <a:latin typeface="Century Gothic" pitchFamily="34" charset="0"/>
                <a:ea typeface="MS PGothic" pitchFamily="34" charset="-128"/>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ea typeface="MS PGothic" pitchFamily="34" charset="-128"/>
              </a:defRPr>
            </a:lvl9pPr>
          </a:lstStyle>
          <a:p>
            <a:pPr eaLnBrk="1" hangingPunct="1">
              <a:spcBef>
                <a:spcPct val="0"/>
              </a:spcBef>
              <a:buFontTx/>
              <a:buNone/>
            </a:pPr>
            <a:r>
              <a:rPr lang="en-US" altLang="en-US" sz="2800" b="1" dirty="0">
                <a:solidFill>
                  <a:schemeClr val="tx1"/>
                </a:solidFill>
                <a:latin typeface="Palatino Linotype" pitchFamily="18" charset="0"/>
                <a:cs typeface="Arial" charset="0"/>
              </a:rPr>
              <a:t>19%</a:t>
            </a:r>
          </a:p>
        </p:txBody>
      </p:sp>
      <p:pic>
        <p:nvPicPr>
          <p:cNvPr id="24" name="Picture 24" descr="C:\Users\ordunezp\Pictures\ARG.jpg">
            <a:extLst>
              <a:ext uri="{FF2B5EF4-FFF2-40B4-BE49-F238E27FC236}">
                <a16:creationId xmlns:a16="http://schemas.microsoft.com/office/drawing/2014/main" xmlns="" id="{8D66FAEE-B649-486C-ABC3-B4739D1882FD}"/>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397251" y="2800352"/>
            <a:ext cx="1160463" cy="96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820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529516"/>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Paquete Técnico HEARTS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descr="Imagen que contiene objeto&#10;&#10;Descripción generada con confianza muy alta">
            <a:extLst>
              <a:ext uri="{FF2B5EF4-FFF2-40B4-BE49-F238E27FC236}">
                <a16:creationId xmlns:a16="http://schemas.microsoft.com/office/drawing/2014/main" xmlns="" id="{CB8B2B9B-758F-4E6D-BC07-F2E1DA35CC7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959" y="2186676"/>
            <a:ext cx="8946082" cy="2484648"/>
          </a:xfrm>
          <a:prstGeom prst="rect">
            <a:avLst/>
          </a:prstGeom>
        </p:spPr>
      </p:pic>
      <p:sp>
        <p:nvSpPr>
          <p:cNvPr id="2" name="CuadroTexto 1">
            <a:extLst>
              <a:ext uri="{FF2B5EF4-FFF2-40B4-BE49-F238E27FC236}">
                <a16:creationId xmlns:a16="http://schemas.microsoft.com/office/drawing/2014/main" xmlns="" id="{C5DC6B92-B96F-44FE-83D2-59D174E43CC7}"/>
              </a:ext>
            </a:extLst>
          </p:cNvPr>
          <p:cNvSpPr txBox="1"/>
          <p:nvPr/>
        </p:nvSpPr>
        <p:spPr>
          <a:xfrm>
            <a:off x="98959" y="4791636"/>
            <a:ext cx="1584175" cy="646331"/>
          </a:xfrm>
          <a:prstGeom prst="rect">
            <a:avLst/>
          </a:prstGeom>
          <a:noFill/>
        </p:spPr>
        <p:txBody>
          <a:bodyPr wrap="square" rtlCol="0">
            <a:spAutoFit/>
          </a:bodyPr>
          <a:lstStyle/>
          <a:p>
            <a:pPr algn="ctr"/>
            <a:r>
              <a:rPr lang="es-CO" b="1" dirty="0">
                <a:solidFill>
                  <a:srgbClr val="C00000"/>
                </a:solidFill>
                <a:latin typeface="Arial Narrow" panose="020B0606020202030204" pitchFamily="34" charset="0"/>
              </a:rPr>
              <a:t>Estilos de Vida Saludables</a:t>
            </a:r>
          </a:p>
        </p:txBody>
      </p:sp>
      <p:sp>
        <p:nvSpPr>
          <p:cNvPr id="7" name="CuadroTexto 6">
            <a:extLst>
              <a:ext uri="{FF2B5EF4-FFF2-40B4-BE49-F238E27FC236}">
                <a16:creationId xmlns:a16="http://schemas.microsoft.com/office/drawing/2014/main" xmlns="" id="{212997C0-1CC3-46DC-8ACB-0AF733402616}"/>
              </a:ext>
            </a:extLst>
          </p:cNvPr>
          <p:cNvSpPr txBox="1"/>
          <p:nvPr/>
        </p:nvSpPr>
        <p:spPr>
          <a:xfrm>
            <a:off x="1619672" y="4653136"/>
            <a:ext cx="1584175" cy="923330"/>
          </a:xfrm>
          <a:prstGeom prst="rect">
            <a:avLst/>
          </a:prstGeom>
          <a:noFill/>
        </p:spPr>
        <p:txBody>
          <a:bodyPr wrap="square" rtlCol="0">
            <a:spAutoFit/>
          </a:bodyPr>
          <a:lstStyle/>
          <a:p>
            <a:pPr algn="ctr"/>
            <a:r>
              <a:rPr lang="es-CO" b="1" dirty="0">
                <a:solidFill>
                  <a:srgbClr val="C00000"/>
                </a:solidFill>
                <a:latin typeface="Arial Narrow" panose="020B0606020202030204" pitchFamily="34" charset="0"/>
              </a:rPr>
              <a:t>Protocolos basados en Evidencia</a:t>
            </a:r>
          </a:p>
        </p:txBody>
      </p:sp>
      <p:sp>
        <p:nvSpPr>
          <p:cNvPr id="8" name="CuadroTexto 7">
            <a:extLst>
              <a:ext uri="{FF2B5EF4-FFF2-40B4-BE49-F238E27FC236}">
                <a16:creationId xmlns:a16="http://schemas.microsoft.com/office/drawing/2014/main" xmlns="" id="{9DADF560-4F33-4E04-9FA2-CBA45510E714}"/>
              </a:ext>
            </a:extLst>
          </p:cNvPr>
          <p:cNvSpPr txBox="1"/>
          <p:nvPr/>
        </p:nvSpPr>
        <p:spPr>
          <a:xfrm>
            <a:off x="3059833" y="4653136"/>
            <a:ext cx="1584175" cy="923330"/>
          </a:xfrm>
          <a:prstGeom prst="rect">
            <a:avLst/>
          </a:prstGeom>
          <a:noFill/>
        </p:spPr>
        <p:txBody>
          <a:bodyPr wrap="square" rtlCol="0">
            <a:spAutoFit/>
          </a:bodyPr>
          <a:lstStyle/>
          <a:p>
            <a:pPr algn="ctr"/>
            <a:r>
              <a:rPr lang="es-CO" b="1" dirty="0">
                <a:solidFill>
                  <a:srgbClr val="C00000"/>
                </a:solidFill>
                <a:latin typeface="Arial Narrow" panose="020B0606020202030204" pitchFamily="34" charset="0"/>
              </a:rPr>
              <a:t>Acceso a Medicamentos y Tecnología</a:t>
            </a:r>
          </a:p>
        </p:txBody>
      </p:sp>
      <p:sp>
        <p:nvSpPr>
          <p:cNvPr id="9" name="CuadroTexto 8">
            <a:extLst>
              <a:ext uri="{FF2B5EF4-FFF2-40B4-BE49-F238E27FC236}">
                <a16:creationId xmlns:a16="http://schemas.microsoft.com/office/drawing/2014/main" xmlns="" id="{29170290-ECE8-4625-B6CB-F68029B63286}"/>
              </a:ext>
            </a:extLst>
          </p:cNvPr>
          <p:cNvSpPr txBox="1"/>
          <p:nvPr/>
        </p:nvSpPr>
        <p:spPr>
          <a:xfrm>
            <a:off x="4644008" y="4653136"/>
            <a:ext cx="1584175" cy="923330"/>
          </a:xfrm>
          <a:prstGeom prst="rect">
            <a:avLst/>
          </a:prstGeom>
          <a:noFill/>
        </p:spPr>
        <p:txBody>
          <a:bodyPr wrap="square" rtlCol="0">
            <a:spAutoFit/>
          </a:bodyPr>
          <a:lstStyle/>
          <a:p>
            <a:pPr algn="ctr"/>
            <a:r>
              <a:rPr lang="es-CO" b="1" dirty="0">
                <a:solidFill>
                  <a:srgbClr val="C00000"/>
                </a:solidFill>
                <a:latin typeface="Arial Narrow" panose="020B0606020202030204" pitchFamily="34" charset="0"/>
              </a:rPr>
              <a:t>Gestión del Riesgo en Salud</a:t>
            </a:r>
          </a:p>
        </p:txBody>
      </p:sp>
      <p:sp>
        <p:nvSpPr>
          <p:cNvPr id="10" name="CuadroTexto 9">
            <a:extLst>
              <a:ext uri="{FF2B5EF4-FFF2-40B4-BE49-F238E27FC236}">
                <a16:creationId xmlns:a16="http://schemas.microsoft.com/office/drawing/2014/main" xmlns="" id="{B40FC2F5-7C7F-4F76-ADB0-223B944402C7}"/>
              </a:ext>
            </a:extLst>
          </p:cNvPr>
          <p:cNvSpPr txBox="1"/>
          <p:nvPr/>
        </p:nvSpPr>
        <p:spPr>
          <a:xfrm>
            <a:off x="6084673" y="4791636"/>
            <a:ext cx="1584175" cy="646331"/>
          </a:xfrm>
          <a:prstGeom prst="rect">
            <a:avLst/>
          </a:prstGeom>
          <a:noFill/>
        </p:spPr>
        <p:txBody>
          <a:bodyPr wrap="square" rtlCol="0">
            <a:spAutoFit/>
          </a:bodyPr>
          <a:lstStyle/>
          <a:p>
            <a:pPr algn="ctr"/>
            <a:r>
              <a:rPr lang="es-CO" b="1" dirty="0">
                <a:solidFill>
                  <a:srgbClr val="C00000"/>
                </a:solidFill>
                <a:latin typeface="Arial Narrow" panose="020B0606020202030204" pitchFamily="34" charset="0"/>
              </a:rPr>
              <a:t>Manejo Integral en Equipo</a:t>
            </a:r>
          </a:p>
        </p:txBody>
      </p:sp>
      <p:sp>
        <p:nvSpPr>
          <p:cNvPr id="11" name="CuadroTexto 10">
            <a:extLst>
              <a:ext uri="{FF2B5EF4-FFF2-40B4-BE49-F238E27FC236}">
                <a16:creationId xmlns:a16="http://schemas.microsoft.com/office/drawing/2014/main" xmlns="" id="{EA68C13F-F693-4F67-B42B-2F0EAA435B5F}"/>
              </a:ext>
            </a:extLst>
          </p:cNvPr>
          <p:cNvSpPr txBox="1"/>
          <p:nvPr/>
        </p:nvSpPr>
        <p:spPr>
          <a:xfrm>
            <a:off x="7580048" y="4791636"/>
            <a:ext cx="1584175" cy="646331"/>
          </a:xfrm>
          <a:prstGeom prst="rect">
            <a:avLst/>
          </a:prstGeom>
          <a:noFill/>
        </p:spPr>
        <p:txBody>
          <a:bodyPr wrap="square" rtlCol="0">
            <a:spAutoFit/>
          </a:bodyPr>
          <a:lstStyle/>
          <a:p>
            <a:pPr algn="ctr"/>
            <a:r>
              <a:rPr lang="es-CO" b="1" dirty="0">
                <a:solidFill>
                  <a:srgbClr val="C00000"/>
                </a:solidFill>
                <a:latin typeface="Arial Narrow" panose="020B0606020202030204" pitchFamily="34" charset="0"/>
              </a:rPr>
              <a:t>Sistema de Monitoreo</a:t>
            </a:r>
          </a:p>
        </p:txBody>
      </p:sp>
    </p:spTree>
    <p:extLst>
      <p:ext uri="{BB962C8B-B14F-4D97-AF65-F5344CB8AC3E}">
        <p14:creationId xmlns:p14="http://schemas.microsoft.com/office/powerpoint/2010/main" val="74161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Elementos de </a:t>
            </a:r>
            <a:r>
              <a:rPr lang="es-CR" altLang="es-CO" sz="2800" b="1" kern="0" dirty="0" err="1">
                <a:solidFill>
                  <a:srgbClr val="FFFFFF"/>
                </a:solidFill>
                <a:latin typeface="Arial"/>
              </a:rPr>
              <a:t>HEARTS</a:t>
            </a:r>
            <a:endParaRPr lang="es-CR" altLang="es-CO" sz="2800" b="1" kern="0" dirty="0">
              <a:solidFill>
                <a:srgbClr val="FFFFFF"/>
              </a:solidFill>
              <a:latin typeface="Aria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98000"/>
            <a:ext cx="926315"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14848" y="6498000"/>
            <a:ext cx="1029152"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descr="Imagen que contiene captura de pantalla&#10;&#10;Descripción generada con confianza muy alta">
            <a:extLst>
              <a:ext uri="{FF2B5EF4-FFF2-40B4-BE49-F238E27FC236}">
                <a16:creationId xmlns:a16="http://schemas.microsoft.com/office/drawing/2014/main" xmlns="" id="{1628666C-5FF5-42E2-A002-284D17041C5D}"/>
              </a:ext>
            </a:extLst>
          </p:cNvPr>
          <p:cNvPicPr>
            <a:picLocks noChangeAspect="1"/>
          </p:cNvPicPr>
          <p:nvPr/>
        </p:nvPicPr>
        <p:blipFill>
          <a:blip r:embed="rId5" cstate="print">
            <a:clrChange>
              <a:clrFrom>
                <a:srgbClr val="FCE7E0"/>
              </a:clrFrom>
              <a:clrTo>
                <a:srgbClr val="FCE7E0">
                  <a:alpha val="0"/>
                </a:srgbClr>
              </a:clrTo>
            </a:clrChange>
            <a:extLst>
              <a:ext uri="{28A0092B-C50C-407E-A947-70E740481C1C}">
                <a14:useLocalDpi xmlns:a14="http://schemas.microsoft.com/office/drawing/2010/main" val="0"/>
              </a:ext>
            </a:extLst>
          </a:blip>
          <a:stretch>
            <a:fillRect/>
          </a:stretch>
        </p:blipFill>
        <p:spPr>
          <a:xfrm>
            <a:off x="1619672" y="732885"/>
            <a:ext cx="4750208" cy="6021288"/>
          </a:xfrm>
          <a:prstGeom prst="rect">
            <a:avLst/>
          </a:prstGeom>
        </p:spPr>
      </p:pic>
      <p:grpSp>
        <p:nvGrpSpPr>
          <p:cNvPr id="5" name="Grupo 4">
            <a:extLst>
              <a:ext uri="{FF2B5EF4-FFF2-40B4-BE49-F238E27FC236}">
                <a16:creationId xmlns:a16="http://schemas.microsoft.com/office/drawing/2014/main" xmlns="" id="{3FB3BB6F-EEC2-4490-8E95-279605AF161D}"/>
              </a:ext>
            </a:extLst>
          </p:cNvPr>
          <p:cNvGrpSpPr/>
          <p:nvPr/>
        </p:nvGrpSpPr>
        <p:grpSpPr>
          <a:xfrm>
            <a:off x="1043608" y="815945"/>
            <a:ext cx="7200796" cy="769441"/>
            <a:chOff x="1043608" y="815945"/>
            <a:chExt cx="7200796" cy="769441"/>
          </a:xfrm>
        </p:grpSpPr>
        <p:sp>
          <p:nvSpPr>
            <p:cNvPr id="7" name="CuadroTexto 6">
              <a:extLst>
                <a:ext uri="{FF2B5EF4-FFF2-40B4-BE49-F238E27FC236}">
                  <a16:creationId xmlns:a16="http://schemas.microsoft.com/office/drawing/2014/main" xmlns="" id="{9809F615-952E-4518-8564-1C0AF22B4E98}"/>
                </a:ext>
              </a:extLst>
            </p:cNvPr>
            <p:cNvSpPr txBox="1"/>
            <p:nvPr/>
          </p:nvSpPr>
          <p:spPr>
            <a:xfrm>
              <a:off x="6134787" y="815945"/>
              <a:ext cx="2109617" cy="769441"/>
            </a:xfrm>
            <a:prstGeom prst="rect">
              <a:avLst/>
            </a:prstGeom>
            <a:noFill/>
          </p:spPr>
          <p:txBody>
            <a:bodyPr wrap="square" rtlCol="0">
              <a:spAutoFit/>
            </a:bodyPr>
            <a:lstStyle/>
            <a:p>
              <a:r>
                <a:rPr lang="es-CO" sz="2200" b="1" dirty="0">
                  <a:solidFill>
                    <a:srgbClr val="C00000"/>
                  </a:solidFill>
                  <a:latin typeface="Arial Narrow" panose="020B0606020202030204" pitchFamily="34" charset="0"/>
                </a:rPr>
                <a:t>Estilos de Vida Saludables</a:t>
              </a:r>
            </a:p>
          </p:txBody>
        </p:sp>
        <p:sp>
          <p:nvSpPr>
            <p:cNvPr id="2" name="Elipse 1">
              <a:extLst>
                <a:ext uri="{FF2B5EF4-FFF2-40B4-BE49-F238E27FC236}">
                  <a16:creationId xmlns:a16="http://schemas.microsoft.com/office/drawing/2014/main" xmlns="" id="{636E3923-4583-4E1F-BF53-39CEF0D5254F}"/>
                </a:ext>
              </a:extLst>
            </p:cNvPr>
            <p:cNvSpPr/>
            <p:nvPr/>
          </p:nvSpPr>
          <p:spPr>
            <a:xfrm>
              <a:off x="1043608" y="876629"/>
              <a:ext cx="648072"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t>H</a:t>
              </a:r>
            </a:p>
          </p:txBody>
        </p:sp>
      </p:grpSp>
      <p:grpSp>
        <p:nvGrpSpPr>
          <p:cNvPr id="21" name="Grupo 20">
            <a:extLst>
              <a:ext uri="{FF2B5EF4-FFF2-40B4-BE49-F238E27FC236}">
                <a16:creationId xmlns:a16="http://schemas.microsoft.com/office/drawing/2014/main" xmlns="" id="{4F3FEF6A-D73E-4F3E-B635-8D0F24D555CA}"/>
              </a:ext>
            </a:extLst>
          </p:cNvPr>
          <p:cNvGrpSpPr/>
          <p:nvPr/>
        </p:nvGrpSpPr>
        <p:grpSpPr>
          <a:xfrm>
            <a:off x="1043608" y="1867471"/>
            <a:ext cx="7632844" cy="769441"/>
            <a:chOff x="1043608" y="1867471"/>
            <a:chExt cx="7632844" cy="769441"/>
          </a:xfrm>
        </p:grpSpPr>
        <p:sp>
          <p:nvSpPr>
            <p:cNvPr id="8" name="CuadroTexto 7">
              <a:extLst>
                <a:ext uri="{FF2B5EF4-FFF2-40B4-BE49-F238E27FC236}">
                  <a16:creationId xmlns:a16="http://schemas.microsoft.com/office/drawing/2014/main" xmlns="" id="{9809D1C0-9EDC-4116-9B6E-767B6D86332C}"/>
                </a:ext>
              </a:extLst>
            </p:cNvPr>
            <p:cNvSpPr txBox="1"/>
            <p:nvPr/>
          </p:nvSpPr>
          <p:spPr>
            <a:xfrm>
              <a:off x="6134787" y="1867471"/>
              <a:ext cx="2541665" cy="769441"/>
            </a:xfrm>
            <a:prstGeom prst="rect">
              <a:avLst/>
            </a:prstGeom>
            <a:noFill/>
          </p:spPr>
          <p:txBody>
            <a:bodyPr wrap="square" rtlCol="0">
              <a:spAutoFit/>
            </a:bodyPr>
            <a:lstStyle/>
            <a:p>
              <a:r>
                <a:rPr lang="es-CO" sz="2200" b="1" dirty="0">
                  <a:solidFill>
                    <a:srgbClr val="C00000"/>
                  </a:solidFill>
                  <a:latin typeface="Arial Narrow" panose="020B0606020202030204" pitchFamily="34" charset="0"/>
                </a:rPr>
                <a:t>Protocolos basados en Evidencia</a:t>
              </a:r>
            </a:p>
          </p:txBody>
        </p:sp>
        <p:sp>
          <p:nvSpPr>
            <p:cNvPr id="16" name="Elipse 15">
              <a:extLst>
                <a:ext uri="{FF2B5EF4-FFF2-40B4-BE49-F238E27FC236}">
                  <a16:creationId xmlns:a16="http://schemas.microsoft.com/office/drawing/2014/main" xmlns="" id="{F81BB9B4-F1EE-46A4-B7EF-A2F94426815E}"/>
                </a:ext>
              </a:extLst>
            </p:cNvPr>
            <p:cNvSpPr/>
            <p:nvPr/>
          </p:nvSpPr>
          <p:spPr>
            <a:xfrm>
              <a:off x="1043608" y="1928155"/>
              <a:ext cx="648072"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t>E</a:t>
              </a:r>
            </a:p>
          </p:txBody>
        </p:sp>
      </p:grpSp>
      <p:grpSp>
        <p:nvGrpSpPr>
          <p:cNvPr id="22" name="Grupo 21">
            <a:extLst>
              <a:ext uri="{FF2B5EF4-FFF2-40B4-BE49-F238E27FC236}">
                <a16:creationId xmlns:a16="http://schemas.microsoft.com/office/drawing/2014/main" xmlns="" id="{11840F0F-831C-4D85-A620-DCF5E44D8914}"/>
              </a:ext>
            </a:extLst>
          </p:cNvPr>
          <p:cNvGrpSpPr/>
          <p:nvPr/>
        </p:nvGrpSpPr>
        <p:grpSpPr>
          <a:xfrm>
            <a:off x="1043608" y="2924944"/>
            <a:ext cx="7992885" cy="769441"/>
            <a:chOff x="1043608" y="2924944"/>
            <a:chExt cx="7992885" cy="769441"/>
          </a:xfrm>
        </p:grpSpPr>
        <p:sp>
          <p:nvSpPr>
            <p:cNvPr id="9" name="CuadroTexto 8">
              <a:extLst>
                <a:ext uri="{FF2B5EF4-FFF2-40B4-BE49-F238E27FC236}">
                  <a16:creationId xmlns:a16="http://schemas.microsoft.com/office/drawing/2014/main" xmlns="" id="{8BABA9BC-52FD-4B63-BE11-32787784CB95}"/>
                </a:ext>
              </a:extLst>
            </p:cNvPr>
            <p:cNvSpPr txBox="1"/>
            <p:nvPr/>
          </p:nvSpPr>
          <p:spPr>
            <a:xfrm>
              <a:off x="6134787" y="2924944"/>
              <a:ext cx="2901706" cy="769441"/>
            </a:xfrm>
            <a:prstGeom prst="rect">
              <a:avLst/>
            </a:prstGeom>
            <a:noFill/>
          </p:spPr>
          <p:txBody>
            <a:bodyPr wrap="square" rtlCol="0">
              <a:spAutoFit/>
            </a:bodyPr>
            <a:lstStyle/>
            <a:p>
              <a:r>
                <a:rPr lang="es-CO" sz="2200" b="1" dirty="0">
                  <a:solidFill>
                    <a:srgbClr val="C00000"/>
                  </a:solidFill>
                  <a:latin typeface="Arial Narrow" panose="020B0606020202030204" pitchFamily="34" charset="0"/>
                </a:rPr>
                <a:t>Acceso a Medicamentos y Tecnología</a:t>
              </a:r>
            </a:p>
          </p:txBody>
        </p:sp>
        <p:sp>
          <p:nvSpPr>
            <p:cNvPr id="17" name="Elipse 16">
              <a:extLst>
                <a:ext uri="{FF2B5EF4-FFF2-40B4-BE49-F238E27FC236}">
                  <a16:creationId xmlns:a16="http://schemas.microsoft.com/office/drawing/2014/main" xmlns="" id="{CC658CC4-AB8D-4741-9A69-2A7FD38A34B6}"/>
                </a:ext>
              </a:extLst>
            </p:cNvPr>
            <p:cNvSpPr/>
            <p:nvPr/>
          </p:nvSpPr>
          <p:spPr>
            <a:xfrm>
              <a:off x="1043608" y="2985628"/>
              <a:ext cx="648072"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t>A</a:t>
              </a:r>
            </a:p>
          </p:txBody>
        </p:sp>
      </p:grpSp>
      <p:grpSp>
        <p:nvGrpSpPr>
          <p:cNvPr id="3" name="Grupo 2">
            <a:extLst>
              <a:ext uri="{FF2B5EF4-FFF2-40B4-BE49-F238E27FC236}">
                <a16:creationId xmlns:a16="http://schemas.microsoft.com/office/drawing/2014/main" xmlns="" id="{252CD8C6-0154-47BC-BAC3-F63A3C452191}"/>
              </a:ext>
            </a:extLst>
          </p:cNvPr>
          <p:cNvGrpSpPr/>
          <p:nvPr/>
        </p:nvGrpSpPr>
        <p:grpSpPr>
          <a:xfrm>
            <a:off x="1043608" y="3933056"/>
            <a:ext cx="7200796" cy="769441"/>
            <a:chOff x="1043608" y="3933056"/>
            <a:chExt cx="7200796" cy="769441"/>
          </a:xfrm>
        </p:grpSpPr>
        <p:sp>
          <p:nvSpPr>
            <p:cNvPr id="10" name="CuadroTexto 9">
              <a:extLst>
                <a:ext uri="{FF2B5EF4-FFF2-40B4-BE49-F238E27FC236}">
                  <a16:creationId xmlns:a16="http://schemas.microsoft.com/office/drawing/2014/main" xmlns="" id="{0A6317D7-D07D-458B-84F4-1A45769A43DF}"/>
                </a:ext>
              </a:extLst>
            </p:cNvPr>
            <p:cNvSpPr txBox="1"/>
            <p:nvPr/>
          </p:nvSpPr>
          <p:spPr>
            <a:xfrm>
              <a:off x="6134787" y="3933056"/>
              <a:ext cx="2109617" cy="769441"/>
            </a:xfrm>
            <a:prstGeom prst="rect">
              <a:avLst/>
            </a:prstGeom>
            <a:noFill/>
          </p:spPr>
          <p:txBody>
            <a:bodyPr wrap="square" rtlCol="0">
              <a:spAutoFit/>
            </a:bodyPr>
            <a:lstStyle/>
            <a:p>
              <a:r>
                <a:rPr lang="es-CO" sz="2200" b="1" dirty="0">
                  <a:solidFill>
                    <a:srgbClr val="C00000"/>
                  </a:solidFill>
                  <a:latin typeface="Arial Narrow" panose="020B0606020202030204" pitchFamily="34" charset="0"/>
                </a:rPr>
                <a:t>Gestión del Riesgo en Salud</a:t>
              </a:r>
            </a:p>
          </p:txBody>
        </p:sp>
        <p:sp>
          <p:nvSpPr>
            <p:cNvPr id="18" name="Elipse 17">
              <a:extLst>
                <a:ext uri="{FF2B5EF4-FFF2-40B4-BE49-F238E27FC236}">
                  <a16:creationId xmlns:a16="http://schemas.microsoft.com/office/drawing/2014/main" xmlns="" id="{7A43FDD3-4D10-4E92-8A30-7793B38A80DA}"/>
                </a:ext>
              </a:extLst>
            </p:cNvPr>
            <p:cNvSpPr/>
            <p:nvPr/>
          </p:nvSpPr>
          <p:spPr>
            <a:xfrm>
              <a:off x="1043608" y="3993740"/>
              <a:ext cx="648072"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t>R</a:t>
              </a:r>
            </a:p>
          </p:txBody>
        </p:sp>
      </p:grpSp>
      <p:grpSp>
        <p:nvGrpSpPr>
          <p:cNvPr id="4" name="Grupo 3">
            <a:extLst>
              <a:ext uri="{FF2B5EF4-FFF2-40B4-BE49-F238E27FC236}">
                <a16:creationId xmlns:a16="http://schemas.microsoft.com/office/drawing/2014/main" xmlns="" id="{B4389FB8-38C5-4100-A2BC-A39E5B7714E1}"/>
              </a:ext>
            </a:extLst>
          </p:cNvPr>
          <p:cNvGrpSpPr/>
          <p:nvPr/>
        </p:nvGrpSpPr>
        <p:grpSpPr>
          <a:xfrm>
            <a:off x="1043608" y="4963815"/>
            <a:ext cx="7200796" cy="769441"/>
            <a:chOff x="1043608" y="4963815"/>
            <a:chExt cx="7200796" cy="769441"/>
          </a:xfrm>
        </p:grpSpPr>
        <p:sp>
          <p:nvSpPr>
            <p:cNvPr id="11" name="CuadroTexto 10">
              <a:extLst>
                <a:ext uri="{FF2B5EF4-FFF2-40B4-BE49-F238E27FC236}">
                  <a16:creationId xmlns:a16="http://schemas.microsoft.com/office/drawing/2014/main" xmlns="" id="{B74852A1-1168-47EC-B914-90EEF1E01EE3}"/>
                </a:ext>
              </a:extLst>
            </p:cNvPr>
            <p:cNvSpPr txBox="1"/>
            <p:nvPr/>
          </p:nvSpPr>
          <p:spPr>
            <a:xfrm>
              <a:off x="6134787" y="4963815"/>
              <a:ext cx="2109617" cy="769441"/>
            </a:xfrm>
            <a:prstGeom prst="rect">
              <a:avLst/>
            </a:prstGeom>
            <a:noFill/>
          </p:spPr>
          <p:txBody>
            <a:bodyPr wrap="square" rtlCol="0">
              <a:spAutoFit/>
            </a:bodyPr>
            <a:lstStyle/>
            <a:p>
              <a:r>
                <a:rPr lang="es-CO" sz="2200" b="1" dirty="0">
                  <a:solidFill>
                    <a:srgbClr val="C00000"/>
                  </a:solidFill>
                  <a:latin typeface="Arial Narrow" panose="020B0606020202030204" pitchFamily="34" charset="0"/>
                </a:rPr>
                <a:t>Manejo Integral en Equipo</a:t>
              </a:r>
            </a:p>
          </p:txBody>
        </p:sp>
        <p:sp>
          <p:nvSpPr>
            <p:cNvPr id="19" name="Elipse 18">
              <a:extLst>
                <a:ext uri="{FF2B5EF4-FFF2-40B4-BE49-F238E27FC236}">
                  <a16:creationId xmlns:a16="http://schemas.microsoft.com/office/drawing/2014/main" xmlns="" id="{EDEB0706-3AC4-4D3F-98F4-0AEF9DA915C7}"/>
                </a:ext>
              </a:extLst>
            </p:cNvPr>
            <p:cNvSpPr/>
            <p:nvPr/>
          </p:nvSpPr>
          <p:spPr>
            <a:xfrm>
              <a:off x="1043608" y="5024499"/>
              <a:ext cx="648072"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t>T</a:t>
              </a:r>
            </a:p>
          </p:txBody>
        </p:sp>
      </p:grpSp>
      <p:grpSp>
        <p:nvGrpSpPr>
          <p:cNvPr id="23" name="Grupo 22">
            <a:extLst>
              <a:ext uri="{FF2B5EF4-FFF2-40B4-BE49-F238E27FC236}">
                <a16:creationId xmlns:a16="http://schemas.microsoft.com/office/drawing/2014/main" xmlns="" id="{C9D75A4F-F457-43A7-A7BE-852936492F1A}"/>
              </a:ext>
            </a:extLst>
          </p:cNvPr>
          <p:cNvGrpSpPr/>
          <p:nvPr/>
        </p:nvGrpSpPr>
        <p:grpSpPr>
          <a:xfrm>
            <a:off x="1043608" y="5912466"/>
            <a:ext cx="7200796" cy="769441"/>
            <a:chOff x="1043608" y="5912466"/>
            <a:chExt cx="7200796" cy="769441"/>
          </a:xfrm>
        </p:grpSpPr>
        <p:sp>
          <p:nvSpPr>
            <p:cNvPr id="12" name="CuadroTexto 11">
              <a:extLst>
                <a:ext uri="{FF2B5EF4-FFF2-40B4-BE49-F238E27FC236}">
                  <a16:creationId xmlns:a16="http://schemas.microsoft.com/office/drawing/2014/main" xmlns="" id="{BCBD9794-7929-4BED-95C7-BA527CDE36E1}"/>
                </a:ext>
              </a:extLst>
            </p:cNvPr>
            <p:cNvSpPr txBox="1"/>
            <p:nvPr/>
          </p:nvSpPr>
          <p:spPr>
            <a:xfrm>
              <a:off x="6134787" y="5912466"/>
              <a:ext cx="2109617" cy="769441"/>
            </a:xfrm>
            <a:prstGeom prst="rect">
              <a:avLst/>
            </a:prstGeom>
            <a:noFill/>
          </p:spPr>
          <p:txBody>
            <a:bodyPr wrap="square" rtlCol="0">
              <a:spAutoFit/>
            </a:bodyPr>
            <a:lstStyle/>
            <a:p>
              <a:r>
                <a:rPr lang="es-CO" sz="2200" b="1" dirty="0">
                  <a:solidFill>
                    <a:srgbClr val="C00000"/>
                  </a:solidFill>
                  <a:latin typeface="Arial Narrow" panose="020B0606020202030204" pitchFamily="34" charset="0"/>
                </a:rPr>
                <a:t>Sistema de Monitoreo</a:t>
              </a:r>
            </a:p>
          </p:txBody>
        </p:sp>
        <p:sp>
          <p:nvSpPr>
            <p:cNvPr id="20" name="Elipse 19">
              <a:extLst>
                <a:ext uri="{FF2B5EF4-FFF2-40B4-BE49-F238E27FC236}">
                  <a16:creationId xmlns:a16="http://schemas.microsoft.com/office/drawing/2014/main" xmlns="" id="{0CBD059D-6977-4305-ABBC-91CA24468778}"/>
                </a:ext>
              </a:extLst>
            </p:cNvPr>
            <p:cNvSpPr/>
            <p:nvPr/>
          </p:nvSpPr>
          <p:spPr>
            <a:xfrm>
              <a:off x="1043608" y="5973150"/>
              <a:ext cx="648072" cy="6480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t>S</a:t>
              </a:r>
            </a:p>
          </p:txBody>
        </p:sp>
      </p:grpSp>
    </p:spTree>
    <p:extLst>
      <p:ext uri="{BB962C8B-B14F-4D97-AF65-F5344CB8AC3E}">
        <p14:creationId xmlns:p14="http://schemas.microsoft.com/office/powerpoint/2010/main" val="6888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nodeType="afterEffect">
                                  <p:stCondLst>
                                    <p:cond delay="200"/>
                                  </p:stCondLst>
                                  <p:childTnLst>
                                    <p:set>
                                      <p:cBhvr>
                                        <p:cTn id="12" dur="1" fill="hold">
                                          <p:stCondLst>
                                            <p:cond delay="0"/>
                                          </p:stCondLst>
                                        </p:cTn>
                                        <p:tgtEl>
                                          <p:spTgt spid="22"/>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nodeType="afterEffect">
                                  <p:stCondLst>
                                    <p:cond delay="20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100"/>
                            </p:stCondLst>
                            <p:childTnLst>
                              <p:par>
                                <p:cTn id="17" presetID="1" presetClass="entr" presetSubtype="0" fill="hold" nodeType="afterEffect">
                                  <p:stCondLst>
                                    <p:cond delay="20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1300"/>
                            </p:stCondLst>
                            <p:childTnLst>
                              <p:par>
                                <p:cTn id="20" presetID="1" presetClass="entr" presetSubtype="0" fill="hold" nodeType="afterEffect">
                                  <p:stCondLst>
                                    <p:cond delay="20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xmlns="" id="{4F79A662-E00E-48A1-B18F-94A5B5982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00000">
            <a:off x="1011014" y="1321103"/>
            <a:ext cx="3527488" cy="4989240"/>
          </a:xfrm>
          <a:prstGeom prst="rect">
            <a:avLst/>
          </a:prstGeom>
          <a:ln w="3175">
            <a:solidFill>
              <a:schemeClr val="bg1">
                <a:lumMod val="50000"/>
              </a:schemeClr>
            </a:solidFill>
          </a:ln>
        </p:spPr>
      </p:pic>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Módulos de </a:t>
            </a:r>
            <a:r>
              <a:rPr lang="es-CR" altLang="es-CO" sz="2800" b="1" kern="0" dirty="0" err="1">
                <a:solidFill>
                  <a:srgbClr val="FFFFFF"/>
                </a:solidFill>
                <a:latin typeface="Arial"/>
              </a:rPr>
              <a:t>HEARTS</a:t>
            </a:r>
            <a:endParaRPr lang="es-CR" altLang="es-CO" sz="2800" b="1" kern="0" dirty="0">
              <a:solidFill>
                <a:srgbClr val="FFFFFF"/>
              </a:solidFill>
              <a:latin typeface="Aria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descr="Imagen que contiene captura de pantalla&#10;&#10;Descripción generada con confianza alta">
            <a:extLst>
              <a:ext uri="{FF2B5EF4-FFF2-40B4-BE49-F238E27FC236}">
                <a16:creationId xmlns:a16="http://schemas.microsoft.com/office/drawing/2014/main" xmlns="" id="{A25C30A1-25FD-4F8D-8000-80E168149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00000">
            <a:off x="1846332" y="1092606"/>
            <a:ext cx="3527489" cy="4989240"/>
          </a:xfrm>
          <a:prstGeom prst="rect">
            <a:avLst/>
          </a:prstGeom>
          <a:ln w="3175">
            <a:solidFill>
              <a:schemeClr val="bg1">
                <a:lumMod val="50000"/>
              </a:schemeClr>
            </a:solidFill>
          </a:ln>
        </p:spPr>
      </p:pic>
      <p:pic>
        <p:nvPicPr>
          <p:cNvPr id="9" name="Imagen 8" descr="Imagen que contiene captura de pantalla&#10;&#10;Descripción generada con confianza alta">
            <a:extLst>
              <a:ext uri="{FF2B5EF4-FFF2-40B4-BE49-F238E27FC236}">
                <a16:creationId xmlns:a16="http://schemas.microsoft.com/office/drawing/2014/main" xmlns="" id="{F2B0B2BC-BCF7-4324-A4E6-8C48CD5B42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8253" y="934380"/>
            <a:ext cx="3527490" cy="4989240"/>
          </a:xfrm>
          <a:prstGeom prst="rect">
            <a:avLst/>
          </a:prstGeom>
          <a:ln w="3175">
            <a:solidFill>
              <a:schemeClr val="bg1">
                <a:lumMod val="50000"/>
              </a:schemeClr>
            </a:solidFill>
          </a:ln>
        </p:spPr>
      </p:pic>
      <p:pic>
        <p:nvPicPr>
          <p:cNvPr id="11" name="Imagen 10" descr="Imagen que contiene captura de pantalla&#10;&#10;Descripción generada con confianza alta">
            <a:extLst>
              <a:ext uri="{FF2B5EF4-FFF2-40B4-BE49-F238E27FC236}">
                <a16:creationId xmlns:a16="http://schemas.microsoft.com/office/drawing/2014/main" xmlns="" id="{C8FCF779-8EF0-4BFA-AD5E-A3E54F9CB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0000">
            <a:off x="4072780" y="1092606"/>
            <a:ext cx="3527493" cy="4989240"/>
          </a:xfrm>
          <a:prstGeom prst="rect">
            <a:avLst/>
          </a:prstGeom>
          <a:ln w="3175">
            <a:solidFill>
              <a:schemeClr val="bg1">
                <a:lumMod val="50000"/>
              </a:schemeClr>
            </a:solidFill>
          </a:ln>
        </p:spPr>
      </p:pic>
      <p:pic>
        <p:nvPicPr>
          <p:cNvPr id="5" name="Imagen 4" descr="Imagen que contiene captura de pantalla&#10;&#10;Descripción generada con confianza muy alta">
            <a:extLst>
              <a:ext uri="{FF2B5EF4-FFF2-40B4-BE49-F238E27FC236}">
                <a16:creationId xmlns:a16="http://schemas.microsoft.com/office/drawing/2014/main" xmlns="" id="{C36243EE-ADA0-45DC-B809-DE8C8AFD73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4605494" y="1321102"/>
            <a:ext cx="3527493" cy="4989240"/>
          </a:xfrm>
          <a:prstGeom prst="rect">
            <a:avLst/>
          </a:prstGeom>
          <a:ln w="3175">
            <a:solidFill>
              <a:schemeClr val="bg1">
                <a:lumMod val="50000"/>
              </a:schemeClr>
            </a:solidFill>
          </a:ln>
        </p:spPr>
      </p:pic>
    </p:spTree>
    <p:extLst>
      <p:ext uri="{BB962C8B-B14F-4D97-AF65-F5344CB8AC3E}">
        <p14:creationId xmlns:p14="http://schemas.microsoft.com/office/powerpoint/2010/main" val="372975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56237"/>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Protocolos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62000"/>
            <a:ext cx="1018947"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011933" y="6462000"/>
            <a:ext cx="1132067"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descr="Imagen que contiene captura de pantalla&#10;&#10;Descripción generada con confianza alta">
            <a:extLst>
              <a:ext uri="{FF2B5EF4-FFF2-40B4-BE49-F238E27FC236}">
                <a16:creationId xmlns:a16="http://schemas.microsoft.com/office/drawing/2014/main" xmlns="" id="{DF5F3927-C34B-4E82-B94F-6AE155A54C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21" y="621336"/>
            <a:ext cx="4124039" cy="5832000"/>
          </a:xfrm>
          <a:prstGeom prst="rect">
            <a:avLst/>
          </a:prstGeom>
          <a:ln w="3175">
            <a:solidFill>
              <a:schemeClr val="bg1">
                <a:lumMod val="50000"/>
              </a:schemeClr>
            </a:solidFill>
          </a:ln>
        </p:spPr>
      </p:pic>
      <p:pic>
        <p:nvPicPr>
          <p:cNvPr id="7" name="Imagen 6" descr="Imagen que contiene captura de pantalla&#10;&#10;Descripción generada con confianza alta">
            <a:extLst>
              <a:ext uri="{FF2B5EF4-FFF2-40B4-BE49-F238E27FC236}">
                <a16:creationId xmlns:a16="http://schemas.microsoft.com/office/drawing/2014/main" xmlns="" id="{7570DF69-5048-4D47-804F-D2BC22D6AE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5274" y="621336"/>
            <a:ext cx="4124039" cy="5832000"/>
          </a:xfrm>
          <a:prstGeom prst="rect">
            <a:avLst/>
          </a:prstGeom>
          <a:ln w="3175">
            <a:solidFill>
              <a:schemeClr val="bg1">
                <a:lumMod val="50000"/>
              </a:schemeClr>
            </a:solidFill>
          </a:ln>
        </p:spPr>
      </p:pic>
      <p:pic>
        <p:nvPicPr>
          <p:cNvPr id="9" name="Imagen 8" descr="Imagen que contiene captura de pantalla&#10;&#10;Descripción generada con confianza alta">
            <a:extLst>
              <a:ext uri="{FF2B5EF4-FFF2-40B4-BE49-F238E27FC236}">
                <a16:creationId xmlns:a16="http://schemas.microsoft.com/office/drawing/2014/main" xmlns="" id="{EE5263F2-4750-4206-B962-566C6E73B0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2627" y="621336"/>
            <a:ext cx="4124039" cy="5832000"/>
          </a:xfrm>
          <a:prstGeom prst="rect">
            <a:avLst/>
          </a:prstGeom>
          <a:ln w="3175">
            <a:solidFill>
              <a:schemeClr val="bg1">
                <a:lumMod val="50000"/>
              </a:schemeClr>
            </a:solidFill>
          </a:ln>
        </p:spPr>
      </p:pic>
      <p:pic>
        <p:nvPicPr>
          <p:cNvPr id="11" name="Imagen 10" descr="Imagen que contiene captura de pantalla&#10;&#10;Descripción generada con confianza muy alta">
            <a:extLst>
              <a:ext uri="{FF2B5EF4-FFF2-40B4-BE49-F238E27FC236}">
                <a16:creationId xmlns:a16="http://schemas.microsoft.com/office/drawing/2014/main" xmlns="" id="{3675D8FF-46F3-4EC5-9DA9-2D2F1684F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9980" y="621336"/>
            <a:ext cx="4124039" cy="5832000"/>
          </a:xfrm>
          <a:prstGeom prst="rect">
            <a:avLst/>
          </a:prstGeom>
          <a:ln w="3175">
            <a:solidFill>
              <a:schemeClr val="bg1">
                <a:lumMod val="50000"/>
              </a:schemeClr>
            </a:solidFill>
          </a:ln>
        </p:spPr>
      </p:pic>
      <p:pic>
        <p:nvPicPr>
          <p:cNvPr id="18" name="Imagen 17" descr="Imagen que contiene texto&#10;&#10;Descripción generada con confianza alta">
            <a:extLst>
              <a:ext uri="{FF2B5EF4-FFF2-40B4-BE49-F238E27FC236}">
                <a16:creationId xmlns:a16="http://schemas.microsoft.com/office/drawing/2014/main" xmlns="" id="{FB7FCF3B-A29F-4166-A9D9-F93C286EE2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7333" y="621336"/>
            <a:ext cx="4124039" cy="5832000"/>
          </a:xfrm>
          <a:prstGeom prst="rect">
            <a:avLst/>
          </a:prstGeom>
          <a:ln w="3175">
            <a:solidFill>
              <a:schemeClr val="bg1">
                <a:lumMod val="50000"/>
              </a:schemeClr>
            </a:solidFill>
          </a:ln>
        </p:spPr>
      </p:pic>
      <p:pic>
        <p:nvPicPr>
          <p:cNvPr id="20" name="Imagen 19" descr="Imagen que contiene captura de pantalla&#10;&#10;Descripción generada con confianza muy alta">
            <a:extLst>
              <a:ext uri="{FF2B5EF4-FFF2-40B4-BE49-F238E27FC236}">
                <a16:creationId xmlns:a16="http://schemas.microsoft.com/office/drawing/2014/main" xmlns="" id="{E20F0A23-FAF6-4738-BD50-5091439561E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24686" y="621336"/>
            <a:ext cx="4124039" cy="5832000"/>
          </a:xfrm>
          <a:prstGeom prst="rect">
            <a:avLst/>
          </a:prstGeom>
          <a:ln w="3175">
            <a:solidFill>
              <a:schemeClr val="bg1">
                <a:lumMod val="50000"/>
              </a:schemeClr>
            </a:solidFill>
          </a:ln>
        </p:spPr>
      </p:pic>
      <p:pic>
        <p:nvPicPr>
          <p:cNvPr id="22" name="Imagen 21" descr="Imagen que contiene texto&#10;&#10;Descripción generada con confianza muy alta">
            <a:extLst>
              <a:ext uri="{FF2B5EF4-FFF2-40B4-BE49-F238E27FC236}">
                <a16:creationId xmlns:a16="http://schemas.microsoft.com/office/drawing/2014/main" xmlns="" id="{DD09859A-2222-4708-81EF-026699A28B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2040" y="621336"/>
            <a:ext cx="4124039" cy="5832000"/>
          </a:xfrm>
          <a:prstGeom prst="rect">
            <a:avLst/>
          </a:prstGeom>
          <a:ln w="3175">
            <a:solidFill>
              <a:schemeClr val="bg1">
                <a:lumMod val="50000"/>
              </a:schemeClr>
            </a:solidFill>
          </a:ln>
        </p:spPr>
      </p:pic>
    </p:spTree>
    <p:extLst>
      <p:ext uri="{BB962C8B-B14F-4D97-AF65-F5344CB8AC3E}">
        <p14:creationId xmlns:p14="http://schemas.microsoft.com/office/powerpoint/2010/main" val="18944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upo 60">
            <a:extLst>
              <a:ext uri="{FF2B5EF4-FFF2-40B4-BE49-F238E27FC236}">
                <a16:creationId xmlns:a16="http://schemas.microsoft.com/office/drawing/2014/main" xmlns="" id="{29178618-B9F1-4BEB-8B6B-0A18B8DCCEAE}"/>
              </a:ext>
            </a:extLst>
          </p:cNvPr>
          <p:cNvGrpSpPr/>
          <p:nvPr/>
        </p:nvGrpSpPr>
        <p:grpSpPr>
          <a:xfrm>
            <a:off x="3185696" y="2293895"/>
            <a:ext cx="2916000" cy="2234887"/>
            <a:chOff x="3185696" y="2293895"/>
            <a:chExt cx="2916000" cy="2234887"/>
          </a:xfrm>
        </p:grpSpPr>
        <p:cxnSp>
          <p:nvCxnSpPr>
            <p:cNvPr id="17" name="Conector: angular 16">
              <a:extLst>
                <a:ext uri="{FF2B5EF4-FFF2-40B4-BE49-F238E27FC236}">
                  <a16:creationId xmlns:a16="http://schemas.microsoft.com/office/drawing/2014/main" xmlns="" id="{407334DB-6736-40B9-932C-B32D4A0AAC9C}"/>
                </a:ext>
              </a:extLst>
            </p:cNvPr>
            <p:cNvCxnSpPr>
              <a:cxnSpLocks/>
              <a:stCxn id="4" idx="3"/>
            </p:cNvCxnSpPr>
            <p:nvPr/>
          </p:nvCxnSpPr>
          <p:spPr>
            <a:xfrm>
              <a:off x="3185696" y="2293895"/>
              <a:ext cx="2916000" cy="2234887"/>
            </a:xfrm>
            <a:prstGeom prst="bentConnector3">
              <a:avLst>
                <a:gd name="adj1" fmla="val 1261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xmlns="" id="{940C011D-603B-4161-A607-631B4E0E0C4A}"/>
                </a:ext>
              </a:extLst>
            </p:cNvPr>
            <p:cNvCxnSpPr>
              <a:cxnSpLocks/>
              <a:stCxn id="4" idx="3"/>
            </p:cNvCxnSpPr>
            <p:nvPr/>
          </p:nvCxnSpPr>
          <p:spPr>
            <a:xfrm>
              <a:off x="3185696" y="2293895"/>
              <a:ext cx="52215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54439"/>
            <a:ext cx="9143999" cy="47281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Factores Determinantes en ENT </a:t>
            </a:r>
          </a:p>
        </p:txBody>
      </p:sp>
      <p:grpSp>
        <p:nvGrpSpPr>
          <p:cNvPr id="59" name="Grupo 58">
            <a:extLst>
              <a:ext uri="{FF2B5EF4-FFF2-40B4-BE49-F238E27FC236}">
                <a16:creationId xmlns:a16="http://schemas.microsoft.com/office/drawing/2014/main" xmlns="" id="{4C0D086D-2440-467D-A10A-4FF4AF8A479A}"/>
              </a:ext>
            </a:extLst>
          </p:cNvPr>
          <p:cNvGrpSpPr/>
          <p:nvPr/>
        </p:nvGrpSpPr>
        <p:grpSpPr>
          <a:xfrm>
            <a:off x="3542425" y="6498000"/>
            <a:ext cx="2059151" cy="360000"/>
            <a:chOff x="7084849" y="6498000"/>
            <a:chExt cx="2059151" cy="360000"/>
          </a:xfrm>
        </p:grpSpPr>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84849" y="6498000"/>
              <a:ext cx="926315"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14848" y="6498000"/>
              <a:ext cx="1029152"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ángulo: esquinas redondeadas 2">
            <a:extLst>
              <a:ext uri="{FF2B5EF4-FFF2-40B4-BE49-F238E27FC236}">
                <a16:creationId xmlns:a16="http://schemas.microsoft.com/office/drawing/2014/main" xmlns="" id="{773DCF84-C05D-42E7-885C-6E86279A1073}"/>
              </a:ext>
            </a:extLst>
          </p:cNvPr>
          <p:cNvSpPr/>
          <p:nvPr/>
        </p:nvSpPr>
        <p:spPr>
          <a:xfrm>
            <a:off x="485696" y="589749"/>
            <a:ext cx="2700000" cy="871870"/>
          </a:xfrm>
          <a:prstGeom prst="roundRect">
            <a:avLst/>
          </a:prstGeom>
          <a:solidFill>
            <a:srgbClr val="9DBEE7"/>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spAutoFit/>
          </a:bodyPr>
          <a:lstStyle/>
          <a:p>
            <a:pPr algn="ctr">
              <a:lnSpc>
                <a:spcPts val="1800"/>
              </a:lnSpc>
            </a:pPr>
            <a:r>
              <a:rPr lang="es-CO" sz="2000" b="1" dirty="0">
                <a:solidFill>
                  <a:schemeClr val="tx1"/>
                </a:solidFill>
              </a:rPr>
              <a:t>FACTORES DE RIESGO NO MODIFICABLES</a:t>
            </a:r>
          </a:p>
          <a:p>
            <a:pPr algn="ctr">
              <a:lnSpc>
                <a:spcPts val="1800"/>
              </a:lnSpc>
            </a:pPr>
            <a:r>
              <a:rPr lang="es-CO" b="1" dirty="0">
                <a:solidFill>
                  <a:schemeClr val="tx1"/>
                </a:solidFill>
              </a:rPr>
              <a:t>(Edad, Genes, Congénito)</a:t>
            </a:r>
          </a:p>
        </p:txBody>
      </p:sp>
      <p:sp>
        <p:nvSpPr>
          <p:cNvPr id="4" name="Rectángulo: esquinas redondeadas 3">
            <a:extLst>
              <a:ext uri="{FF2B5EF4-FFF2-40B4-BE49-F238E27FC236}">
                <a16:creationId xmlns:a16="http://schemas.microsoft.com/office/drawing/2014/main" xmlns="" id="{D04F4E27-CADA-42AF-A937-7C712D1D76BC}"/>
              </a:ext>
            </a:extLst>
          </p:cNvPr>
          <p:cNvSpPr/>
          <p:nvPr/>
        </p:nvSpPr>
        <p:spPr>
          <a:xfrm>
            <a:off x="485696" y="1532150"/>
            <a:ext cx="2700000" cy="1523489"/>
          </a:xfrm>
          <a:prstGeom prst="roundRect">
            <a:avLst>
              <a:gd name="adj" fmla="val 4966"/>
            </a:avLst>
          </a:prstGeom>
          <a:solidFill>
            <a:srgbClr val="EBC8C7"/>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spAutoFit/>
          </a:bodyPr>
          <a:lstStyle/>
          <a:p>
            <a:pPr algn="ctr">
              <a:lnSpc>
                <a:spcPts val="1800"/>
              </a:lnSpc>
            </a:pPr>
            <a:r>
              <a:rPr lang="es-ES" sz="2000" b="1" dirty="0">
                <a:solidFill>
                  <a:schemeClr val="tx1"/>
                </a:solidFill>
              </a:rPr>
              <a:t>FACTORES DE RIESGO DE COMPORTAMIENTO</a:t>
            </a:r>
            <a:endParaRPr lang="es-ES" b="1" dirty="0">
              <a:solidFill>
                <a:schemeClr val="tx1"/>
              </a:solidFill>
            </a:endParaRPr>
          </a:p>
          <a:p>
            <a:pPr marL="263525" indent="-263525" algn="just">
              <a:lnSpc>
                <a:spcPts val="1800"/>
              </a:lnSpc>
              <a:buFont typeface="+mj-lt"/>
              <a:buAutoNum type="arabicPeriod"/>
            </a:pPr>
            <a:r>
              <a:rPr lang="es-ES" b="1" dirty="0">
                <a:solidFill>
                  <a:schemeClr val="tx1"/>
                </a:solidFill>
              </a:rPr>
              <a:t>Consumo de tabaco</a:t>
            </a:r>
          </a:p>
          <a:p>
            <a:pPr marL="263525" indent="-263525" algn="just">
              <a:lnSpc>
                <a:spcPts val="1800"/>
              </a:lnSpc>
              <a:buFont typeface="+mj-lt"/>
              <a:buAutoNum type="arabicPeriod"/>
            </a:pPr>
            <a:r>
              <a:rPr lang="es-ES" b="1" dirty="0">
                <a:solidFill>
                  <a:schemeClr val="tx1"/>
                </a:solidFill>
              </a:rPr>
              <a:t>Inactividad física</a:t>
            </a:r>
          </a:p>
          <a:p>
            <a:pPr marL="263525" indent="-263525" algn="just">
              <a:lnSpc>
                <a:spcPts val="1800"/>
              </a:lnSpc>
              <a:buFont typeface="+mj-lt"/>
              <a:buAutoNum type="arabicPeriod"/>
            </a:pPr>
            <a:r>
              <a:rPr lang="es-ES" b="1" dirty="0">
                <a:solidFill>
                  <a:schemeClr val="tx1"/>
                </a:solidFill>
              </a:rPr>
              <a:t>Dietas inadecuadas</a:t>
            </a:r>
          </a:p>
          <a:p>
            <a:pPr marL="263525" indent="-263525" algn="just">
              <a:lnSpc>
                <a:spcPts val="1800"/>
              </a:lnSpc>
              <a:buFont typeface="+mj-lt"/>
              <a:buAutoNum type="arabicPeriod"/>
            </a:pPr>
            <a:r>
              <a:rPr lang="es-ES" b="1" dirty="0">
                <a:solidFill>
                  <a:schemeClr val="tx1"/>
                </a:solidFill>
              </a:rPr>
              <a:t>Uso nocivo del alcohol</a:t>
            </a:r>
            <a:endParaRPr lang="es-CO" b="1" dirty="0">
              <a:solidFill>
                <a:schemeClr val="tx1"/>
              </a:solidFill>
            </a:endParaRPr>
          </a:p>
        </p:txBody>
      </p:sp>
      <p:sp>
        <p:nvSpPr>
          <p:cNvPr id="8" name="Rectángulo: esquinas redondeadas 7">
            <a:extLst>
              <a:ext uri="{FF2B5EF4-FFF2-40B4-BE49-F238E27FC236}">
                <a16:creationId xmlns:a16="http://schemas.microsoft.com/office/drawing/2014/main" xmlns="" id="{51A2B39F-79C8-4531-87CC-722AB9EF7D8A}"/>
              </a:ext>
            </a:extLst>
          </p:cNvPr>
          <p:cNvSpPr/>
          <p:nvPr/>
        </p:nvSpPr>
        <p:spPr>
          <a:xfrm>
            <a:off x="485696" y="3126170"/>
            <a:ext cx="2700000" cy="1744468"/>
          </a:xfrm>
          <a:prstGeom prst="roundRect">
            <a:avLst>
              <a:gd name="adj" fmla="val 484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spAutoFit/>
          </a:bodyPr>
          <a:lstStyle/>
          <a:p>
            <a:pPr algn="ctr">
              <a:lnSpc>
                <a:spcPts val="1800"/>
              </a:lnSpc>
            </a:pPr>
            <a:r>
              <a:rPr lang="es-ES" sz="2000" b="1" dirty="0">
                <a:solidFill>
                  <a:schemeClr val="tx1"/>
                </a:solidFill>
              </a:rPr>
              <a:t>FACTORES DE RIESGO AMBIENTAL</a:t>
            </a:r>
          </a:p>
          <a:p>
            <a:pPr marL="263525" indent="-263525">
              <a:lnSpc>
                <a:spcPts val="1800"/>
              </a:lnSpc>
              <a:buFont typeface="+mj-lt"/>
              <a:buAutoNum type="arabicPeriod"/>
            </a:pPr>
            <a:r>
              <a:rPr lang="es-ES" b="1" dirty="0">
                <a:solidFill>
                  <a:schemeClr val="tx1"/>
                </a:solidFill>
              </a:rPr>
              <a:t>Contaminación del aire</a:t>
            </a:r>
          </a:p>
          <a:p>
            <a:pPr marL="263525" indent="-263525">
              <a:lnSpc>
                <a:spcPts val="1800"/>
              </a:lnSpc>
              <a:buFont typeface="+mj-lt"/>
              <a:buAutoNum type="arabicPeriod"/>
            </a:pPr>
            <a:r>
              <a:rPr lang="es-ES" b="1" dirty="0">
                <a:solidFill>
                  <a:schemeClr val="tx1"/>
                </a:solidFill>
              </a:rPr>
              <a:t>Carreteras y vehículos inseguros</a:t>
            </a:r>
          </a:p>
          <a:p>
            <a:pPr marL="263525" indent="-263525">
              <a:lnSpc>
                <a:spcPts val="1800"/>
              </a:lnSpc>
              <a:buFont typeface="+mj-lt"/>
              <a:buAutoNum type="arabicPeriod"/>
            </a:pPr>
            <a:r>
              <a:rPr lang="es-ES" b="1" dirty="0">
                <a:solidFill>
                  <a:schemeClr val="tx1"/>
                </a:solidFill>
              </a:rPr>
              <a:t>Entornos que impiden la actividad física</a:t>
            </a:r>
          </a:p>
        </p:txBody>
      </p:sp>
      <p:sp>
        <p:nvSpPr>
          <p:cNvPr id="9" name="Rectángulo: esquinas redondeadas 8">
            <a:extLst>
              <a:ext uri="{FF2B5EF4-FFF2-40B4-BE49-F238E27FC236}">
                <a16:creationId xmlns:a16="http://schemas.microsoft.com/office/drawing/2014/main" xmlns="" id="{052FAB6D-7928-43FE-B3D6-C8F700EE113D}"/>
              </a:ext>
            </a:extLst>
          </p:cNvPr>
          <p:cNvSpPr/>
          <p:nvPr/>
        </p:nvSpPr>
        <p:spPr>
          <a:xfrm>
            <a:off x="3689828" y="1340768"/>
            <a:ext cx="1980000" cy="3060918"/>
          </a:xfrm>
          <a:prstGeom prst="roundRect">
            <a:avLst>
              <a:gd name="adj" fmla="val 3701"/>
            </a:avLst>
          </a:prstGeom>
          <a:solidFill>
            <a:srgbClr val="95D153"/>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0">
            <a:spAutoFit/>
          </a:bodyPr>
          <a:lstStyle/>
          <a:p>
            <a:pPr algn="ctr">
              <a:spcAft>
                <a:spcPts val="600"/>
              </a:spcAft>
            </a:pPr>
            <a:r>
              <a:rPr lang="es-CO" sz="2000" b="1" dirty="0">
                <a:solidFill>
                  <a:schemeClr val="tx1"/>
                </a:solidFill>
              </a:rPr>
              <a:t>FACTORES DE RIESGO FISIOLÓGICOS</a:t>
            </a:r>
          </a:p>
          <a:p>
            <a:pPr marL="263525" indent="-263525">
              <a:buFont typeface="+mj-lt"/>
              <a:buAutoNum type="arabicPeriod"/>
            </a:pPr>
            <a:r>
              <a:rPr lang="es-CO" b="1" dirty="0">
                <a:solidFill>
                  <a:schemeClr val="tx1"/>
                </a:solidFill>
              </a:rPr>
              <a:t>Obesidad </a:t>
            </a:r>
          </a:p>
          <a:p>
            <a:pPr marL="263525" indent="-263525">
              <a:buFont typeface="+mj-lt"/>
              <a:buAutoNum type="arabicPeriod"/>
            </a:pPr>
            <a:r>
              <a:rPr lang="es-CO" b="1" dirty="0">
                <a:solidFill>
                  <a:schemeClr val="tx1"/>
                </a:solidFill>
              </a:rPr>
              <a:t>Aumento del Colesterol </a:t>
            </a:r>
            <a:r>
              <a:rPr lang="es-CO" b="1" dirty="0" err="1">
                <a:solidFill>
                  <a:schemeClr val="tx1"/>
                </a:solidFill>
              </a:rPr>
              <a:t>LDL</a:t>
            </a:r>
            <a:r>
              <a:rPr lang="es-CO" b="1" dirty="0">
                <a:solidFill>
                  <a:schemeClr val="tx1"/>
                </a:solidFill>
              </a:rPr>
              <a:t> y Reducción del Colesterol </a:t>
            </a:r>
            <a:r>
              <a:rPr lang="es-CO" b="1" dirty="0" err="1">
                <a:solidFill>
                  <a:schemeClr val="tx1"/>
                </a:solidFill>
              </a:rPr>
              <a:t>HDL</a:t>
            </a:r>
            <a:endParaRPr lang="es-CO" b="1" dirty="0">
              <a:solidFill>
                <a:schemeClr val="tx1"/>
              </a:solidFill>
            </a:endParaRPr>
          </a:p>
          <a:p>
            <a:pPr marL="263525" indent="-263525">
              <a:buFont typeface="+mj-lt"/>
              <a:buAutoNum type="arabicPeriod"/>
            </a:pPr>
            <a:r>
              <a:rPr lang="es-CO" b="1" dirty="0">
                <a:solidFill>
                  <a:schemeClr val="tx1"/>
                </a:solidFill>
              </a:rPr>
              <a:t>Hipertensión Arterial </a:t>
            </a:r>
          </a:p>
        </p:txBody>
      </p:sp>
      <p:sp>
        <p:nvSpPr>
          <p:cNvPr id="10" name="Rectángulo: esquinas redondeadas 9">
            <a:extLst>
              <a:ext uri="{FF2B5EF4-FFF2-40B4-BE49-F238E27FC236}">
                <a16:creationId xmlns:a16="http://schemas.microsoft.com/office/drawing/2014/main" xmlns="" id="{9DCB47B8-1C3D-4E84-AC02-170575BBF3E8}"/>
              </a:ext>
            </a:extLst>
          </p:cNvPr>
          <p:cNvSpPr/>
          <p:nvPr/>
        </p:nvSpPr>
        <p:spPr>
          <a:xfrm>
            <a:off x="6084168" y="589749"/>
            <a:ext cx="2927678" cy="5908239"/>
          </a:xfrm>
          <a:prstGeom prst="roundRect">
            <a:avLst>
              <a:gd name="adj" fmla="val 5608"/>
            </a:avLst>
          </a:prstGeom>
          <a:solidFill>
            <a:srgbClr val="FABA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Autofit/>
          </a:bodyPr>
          <a:lstStyle/>
          <a:p>
            <a:pPr algn="ctr">
              <a:spcAft>
                <a:spcPts val="1200"/>
              </a:spcAft>
            </a:pPr>
            <a:r>
              <a:rPr lang="es-CO" sz="2400" b="1" dirty="0">
                <a:solidFill>
                  <a:schemeClr val="tx1"/>
                </a:solidFill>
              </a:rPr>
              <a:t>PRINCIPALES ENT</a:t>
            </a:r>
          </a:p>
          <a:p>
            <a:pPr marL="342900" indent="-342900">
              <a:buFont typeface="+mj-lt"/>
              <a:buAutoNum type="arabicPeriod"/>
            </a:pPr>
            <a:r>
              <a:rPr lang="es-CO" sz="2200" b="1" dirty="0">
                <a:solidFill>
                  <a:schemeClr val="tx1"/>
                </a:solidFill>
              </a:rPr>
              <a:t>Enfermedades cardio-cerebrovasculares</a:t>
            </a:r>
          </a:p>
          <a:p>
            <a:pPr marL="342900" indent="-342900">
              <a:buFont typeface="+mj-lt"/>
              <a:buAutoNum type="arabicPeriod"/>
            </a:pPr>
            <a:r>
              <a:rPr lang="es-CO" sz="2200" b="1" dirty="0">
                <a:solidFill>
                  <a:schemeClr val="tx1"/>
                </a:solidFill>
              </a:rPr>
              <a:t>Cáncer</a:t>
            </a:r>
          </a:p>
          <a:p>
            <a:pPr marL="342900" indent="-342900">
              <a:buFont typeface="+mj-lt"/>
              <a:buAutoNum type="arabicPeriod"/>
            </a:pPr>
            <a:r>
              <a:rPr lang="es-CO" sz="2200" b="1" dirty="0">
                <a:solidFill>
                  <a:schemeClr val="tx1"/>
                </a:solidFill>
              </a:rPr>
              <a:t>Enfermedades respiratorias crónicas</a:t>
            </a:r>
          </a:p>
          <a:p>
            <a:pPr marL="342900" indent="-342900">
              <a:buFont typeface="+mj-lt"/>
              <a:buAutoNum type="arabicPeriod"/>
            </a:pPr>
            <a:r>
              <a:rPr lang="es-CO" sz="2200" b="1" dirty="0">
                <a:solidFill>
                  <a:schemeClr val="tx1"/>
                </a:solidFill>
              </a:rPr>
              <a:t>Diabetes</a:t>
            </a:r>
          </a:p>
          <a:p>
            <a:pPr algn="ctr">
              <a:spcBef>
                <a:spcPts val="1200"/>
              </a:spcBef>
              <a:spcAft>
                <a:spcPts val="1200"/>
              </a:spcAft>
            </a:pPr>
            <a:r>
              <a:rPr lang="es-CO" sz="2400" b="1" dirty="0">
                <a:solidFill>
                  <a:schemeClr val="tx1"/>
                </a:solidFill>
              </a:rPr>
              <a:t>DAÑOS:</a:t>
            </a:r>
          </a:p>
          <a:p>
            <a:pPr marL="342900" indent="-342900">
              <a:buAutoNum type="arabicPeriod"/>
            </a:pPr>
            <a:r>
              <a:rPr lang="es-CO" sz="2200" b="1" dirty="0">
                <a:solidFill>
                  <a:schemeClr val="tx1"/>
                </a:solidFill>
              </a:rPr>
              <a:t>Accidentalidad vial</a:t>
            </a:r>
          </a:p>
          <a:p>
            <a:pPr marL="342900" indent="-342900">
              <a:buAutoNum type="arabicPeriod"/>
            </a:pPr>
            <a:r>
              <a:rPr lang="es-CO" sz="2200" b="1" dirty="0">
                <a:solidFill>
                  <a:schemeClr val="tx1"/>
                </a:solidFill>
              </a:rPr>
              <a:t>Lesiones intencionales</a:t>
            </a:r>
          </a:p>
          <a:p>
            <a:pPr marL="342900" indent="-342900">
              <a:buAutoNum type="arabicPeriod"/>
            </a:pPr>
            <a:r>
              <a:rPr lang="es-CO" sz="2200" b="1" dirty="0">
                <a:solidFill>
                  <a:schemeClr val="tx1"/>
                </a:solidFill>
              </a:rPr>
              <a:t>Otras</a:t>
            </a:r>
          </a:p>
        </p:txBody>
      </p:sp>
      <p:grpSp>
        <p:nvGrpSpPr>
          <p:cNvPr id="62" name="Grupo 61">
            <a:extLst>
              <a:ext uri="{FF2B5EF4-FFF2-40B4-BE49-F238E27FC236}">
                <a16:creationId xmlns:a16="http://schemas.microsoft.com/office/drawing/2014/main" xmlns="" id="{03EC3885-5944-4A2E-9958-71FB0DB158C7}"/>
              </a:ext>
            </a:extLst>
          </p:cNvPr>
          <p:cNvGrpSpPr/>
          <p:nvPr/>
        </p:nvGrpSpPr>
        <p:grpSpPr>
          <a:xfrm>
            <a:off x="3185696" y="4401686"/>
            <a:ext cx="2916000" cy="1411716"/>
            <a:chOff x="3185696" y="4401686"/>
            <a:chExt cx="2916000" cy="1411716"/>
          </a:xfrm>
        </p:grpSpPr>
        <p:cxnSp>
          <p:nvCxnSpPr>
            <p:cNvPr id="16" name="Conector recto de flecha 15">
              <a:extLst>
                <a:ext uri="{FF2B5EF4-FFF2-40B4-BE49-F238E27FC236}">
                  <a16:creationId xmlns:a16="http://schemas.microsoft.com/office/drawing/2014/main" xmlns="" id="{AB7B7568-B6CC-418D-81C7-BC22A155D654}"/>
                </a:ext>
              </a:extLst>
            </p:cNvPr>
            <p:cNvCxnSpPr>
              <a:cxnSpLocks/>
              <a:stCxn id="40" idx="3"/>
            </p:cNvCxnSpPr>
            <p:nvPr/>
          </p:nvCxnSpPr>
          <p:spPr>
            <a:xfrm flipV="1">
              <a:off x="3185696" y="5796992"/>
              <a:ext cx="2916000" cy="16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xmlns="" id="{E7DC26BB-80AD-47C6-AB5B-BECBD9E8E442}"/>
                </a:ext>
              </a:extLst>
            </p:cNvPr>
            <p:cNvCxnSpPr>
              <a:cxnSpLocks/>
              <a:endCxn id="9" idx="2"/>
            </p:cNvCxnSpPr>
            <p:nvPr/>
          </p:nvCxnSpPr>
          <p:spPr>
            <a:xfrm flipV="1">
              <a:off x="4672744" y="4401686"/>
              <a:ext cx="0" cy="13953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Conector recto de flecha 6">
            <a:extLst>
              <a:ext uri="{FF2B5EF4-FFF2-40B4-BE49-F238E27FC236}">
                <a16:creationId xmlns:a16="http://schemas.microsoft.com/office/drawing/2014/main" xmlns="" id="{C900A102-76B1-43F2-8335-663C2C9E8C42}"/>
              </a:ext>
            </a:extLst>
          </p:cNvPr>
          <p:cNvCxnSpPr>
            <a:cxnSpLocks/>
            <a:stCxn id="3" idx="3"/>
          </p:cNvCxnSpPr>
          <p:nvPr/>
        </p:nvCxnSpPr>
        <p:spPr>
          <a:xfrm>
            <a:off x="3185696" y="1025684"/>
            <a:ext cx="2916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de flecha 30">
            <a:extLst>
              <a:ext uri="{FF2B5EF4-FFF2-40B4-BE49-F238E27FC236}">
                <a16:creationId xmlns:a16="http://schemas.microsoft.com/office/drawing/2014/main" xmlns="" id="{E8951F61-8883-41B2-B18A-98989B7D0AA7}"/>
              </a:ext>
            </a:extLst>
          </p:cNvPr>
          <p:cNvCxnSpPr>
            <a:cxnSpLocks/>
            <a:stCxn id="3" idx="3"/>
            <a:endCxn id="9" idx="0"/>
          </p:cNvCxnSpPr>
          <p:nvPr/>
        </p:nvCxnSpPr>
        <p:spPr>
          <a:xfrm>
            <a:off x="3185696" y="1025684"/>
            <a:ext cx="1494132" cy="31508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xmlns="" id="{14A91393-2BC0-4628-8D77-C14C9881A3D9}"/>
              </a:ext>
            </a:extLst>
          </p:cNvPr>
          <p:cNvCxnSpPr>
            <a:cxnSpLocks/>
            <a:stCxn id="9" idx="3"/>
          </p:cNvCxnSpPr>
          <p:nvPr/>
        </p:nvCxnSpPr>
        <p:spPr>
          <a:xfrm>
            <a:off x="5669828" y="2871227"/>
            <a:ext cx="4320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Rectángulo: esquinas redondeadas 39">
            <a:extLst>
              <a:ext uri="{FF2B5EF4-FFF2-40B4-BE49-F238E27FC236}">
                <a16:creationId xmlns:a16="http://schemas.microsoft.com/office/drawing/2014/main" xmlns="" id="{3CBAD2AD-D3AD-442D-BE2A-E095C93BA6A8}"/>
              </a:ext>
            </a:extLst>
          </p:cNvPr>
          <p:cNvSpPr/>
          <p:nvPr/>
        </p:nvSpPr>
        <p:spPr>
          <a:xfrm>
            <a:off x="485696" y="4941168"/>
            <a:ext cx="2700000" cy="1744468"/>
          </a:xfrm>
          <a:prstGeom prst="roundRect">
            <a:avLst>
              <a:gd name="adj" fmla="val 4845"/>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spAutoFit/>
          </a:bodyPr>
          <a:lstStyle/>
          <a:p>
            <a:pPr algn="ctr">
              <a:lnSpc>
                <a:spcPts val="1800"/>
              </a:lnSpc>
            </a:pPr>
            <a:r>
              <a:rPr lang="es-ES" sz="2000" b="1" dirty="0">
                <a:solidFill>
                  <a:schemeClr val="tx1"/>
                </a:solidFill>
              </a:rPr>
              <a:t>FACTORES DE RIESGO SOCIALES</a:t>
            </a:r>
          </a:p>
          <a:p>
            <a:pPr marL="263525" indent="-263525">
              <a:lnSpc>
                <a:spcPts val="1800"/>
              </a:lnSpc>
              <a:buFont typeface="+mj-lt"/>
              <a:buAutoNum type="arabicPeriod"/>
            </a:pPr>
            <a:r>
              <a:rPr lang="es-ES" b="1" dirty="0">
                <a:solidFill>
                  <a:schemeClr val="tx1"/>
                </a:solidFill>
              </a:rPr>
              <a:t>Pobreza</a:t>
            </a:r>
          </a:p>
          <a:p>
            <a:pPr marL="263525" indent="-263525">
              <a:lnSpc>
                <a:spcPts val="1800"/>
              </a:lnSpc>
              <a:buFont typeface="+mj-lt"/>
              <a:buAutoNum type="arabicPeriod"/>
            </a:pPr>
            <a:r>
              <a:rPr lang="es-ES" b="1" dirty="0">
                <a:solidFill>
                  <a:schemeClr val="tx1"/>
                </a:solidFill>
              </a:rPr>
              <a:t>Educación</a:t>
            </a:r>
          </a:p>
          <a:p>
            <a:pPr marL="263525" indent="-263525">
              <a:lnSpc>
                <a:spcPts val="1800"/>
              </a:lnSpc>
              <a:buFont typeface="+mj-lt"/>
              <a:buAutoNum type="arabicPeriod"/>
            </a:pPr>
            <a:r>
              <a:rPr lang="es-ES" b="1" dirty="0">
                <a:solidFill>
                  <a:schemeClr val="tx1"/>
                </a:solidFill>
              </a:rPr>
              <a:t>Trabajo </a:t>
            </a:r>
          </a:p>
          <a:p>
            <a:pPr marL="263525" indent="-263525">
              <a:lnSpc>
                <a:spcPts val="1800"/>
              </a:lnSpc>
              <a:buFont typeface="+mj-lt"/>
              <a:buAutoNum type="arabicPeriod"/>
            </a:pPr>
            <a:r>
              <a:rPr lang="es-ES" b="1" dirty="0">
                <a:solidFill>
                  <a:schemeClr val="tx1"/>
                </a:solidFill>
              </a:rPr>
              <a:t>Políticos</a:t>
            </a:r>
          </a:p>
          <a:p>
            <a:pPr marL="263525" indent="-263525">
              <a:lnSpc>
                <a:spcPts val="1800"/>
              </a:lnSpc>
              <a:buFont typeface="+mj-lt"/>
              <a:buAutoNum type="arabicPeriod"/>
            </a:pPr>
            <a:r>
              <a:rPr lang="es-ES" b="1" dirty="0">
                <a:solidFill>
                  <a:schemeClr val="tx1"/>
                </a:solidFill>
              </a:rPr>
              <a:t>Otros</a:t>
            </a:r>
          </a:p>
        </p:txBody>
      </p:sp>
      <p:grpSp>
        <p:nvGrpSpPr>
          <p:cNvPr id="63" name="Grupo 62">
            <a:extLst>
              <a:ext uri="{FF2B5EF4-FFF2-40B4-BE49-F238E27FC236}">
                <a16:creationId xmlns:a16="http://schemas.microsoft.com/office/drawing/2014/main" xmlns="" id="{77A46BB4-9724-42D9-9E1E-0578D0B7E677}"/>
              </a:ext>
            </a:extLst>
          </p:cNvPr>
          <p:cNvGrpSpPr/>
          <p:nvPr/>
        </p:nvGrpSpPr>
        <p:grpSpPr>
          <a:xfrm>
            <a:off x="57448" y="1532150"/>
            <a:ext cx="370800" cy="5153486"/>
            <a:chOff x="57448" y="1532150"/>
            <a:chExt cx="370800" cy="5153486"/>
          </a:xfrm>
        </p:grpSpPr>
        <p:sp>
          <p:nvSpPr>
            <p:cNvPr id="5" name="CuadroTexto 4">
              <a:extLst>
                <a:ext uri="{FF2B5EF4-FFF2-40B4-BE49-F238E27FC236}">
                  <a16:creationId xmlns:a16="http://schemas.microsoft.com/office/drawing/2014/main" xmlns="" id="{75C9A6FA-62FF-4229-9A1C-42D5ED8A085A}"/>
                </a:ext>
              </a:extLst>
            </p:cNvPr>
            <p:cNvSpPr txBox="1"/>
            <p:nvPr/>
          </p:nvSpPr>
          <p:spPr>
            <a:xfrm rot="16200000">
              <a:off x="-1896920" y="3487191"/>
              <a:ext cx="4279414" cy="369332"/>
            </a:xfrm>
            <a:prstGeom prst="rect">
              <a:avLst/>
            </a:prstGeom>
            <a:solidFill>
              <a:schemeClr val="bg1">
                <a:lumMod val="85000"/>
              </a:schemeClr>
            </a:solidFill>
          </p:spPr>
          <p:txBody>
            <a:bodyPr wrap="square" rtlCol="0" anchor="ctr" anchorCtr="1">
              <a:spAutoFit/>
            </a:bodyPr>
            <a:lstStyle/>
            <a:p>
              <a:r>
                <a:rPr lang="es-CO" b="1" spc="400" dirty="0"/>
                <a:t>MODIFICABLES</a:t>
              </a:r>
            </a:p>
          </p:txBody>
        </p:sp>
        <p:sp>
          <p:nvSpPr>
            <p:cNvPr id="58" name="CuadroTexto 57">
              <a:extLst>
                <a:ext uri="{FF2B5EF4-FFF2-40B4-BE49-F238E27FC236}">
                  <a16:creationId xmlns:a16="http://schemas.microsoft.com/office/drawing/2014/main" xmlns="" id="{8061C889-156B-43CD-BAF8-6DE853970E73}"/>
                </a:ext>
              </a:extLst>
            </p:cNvPr>
            <p:cNvSpPr txBox="1"/>
            <p:nvPr/>
          </p:nvSpPr>
          <p:spPr>
            <a:xfrm>
              <a:off x="57448" y="4941168"/>
              <a:ext cx="370800" cy="1744468"/>
            </a:xfrm>
            <a:prstGeom prst="rect">
              <a:avLst/>
            </a:prstGeom>
            <a:solidFill>
              <a:schemeClr val="bg1">
                <a:lumMod val="85000"/>
              </a:schemeClr>
            </a:solidFill>
          </p:spPr>
          <p:txBody>
            <a:bodyPr wrap="square" rtlCol="0" anchor="ctr" anchorCtr="1">
              <a:noAutofit/>
            </a:bodyPr>
            <a:lstStyle/>
            <a:p>
              <a:r>
                <a:rPr lang="es-CO" b="1" dirty="0"/>
                <a:t>?</a:t>
              </a:r>
            </a:p>
          </p:txBody>
        </p:sp>
      </p:grpSp>
      <p:grpSp>
        <p:nvGrpSpPr>
          <p:cNvPr id="70" name="Grupo 69">
            <a:extLst>
              <a:ext uri="{FF2B5EF4-FFF2-40B4-BE49-F238E27FC236}">
                <a16:creationId xmlns:a16="http://schemas.microsoft.com/office/drawing/2014/main" xmlns="" id="{EFE0D975-0859-4F02-95A5-8AC00FC28E4F}"/>
              </a:ext>
            </a:extLst>
          </p:cNvPr>
          <p:cNvGrpSpPr/>
          <p:nvPr/>
        </p:nvGrpSpPr>
        <p:grpSpPr>
          <a:xfrm>
            <a:off x="3185696" y="3998404"/>
            <a:ext cx="2898472" cy="872234"/>
            <a:chOff x="3185696" y="3998404"/>
            <a:chExt cx="2898472" cy="872234"/>
          </a:xfrm>
        </p:grpSpPr>
        <p:cxnSp>
          <p:nvCxnSpPr>
            <p:cNvPr id="50" name="Conector: angular 49">
              <a:extLst>
                <a:ext uri="{FF2B5EF4-FFF2-40B4-BE49-F238E27FC236}">
                  <a16:creationId xmlns:a16="http://schemas.microsoft.com/office/drawing/2014/main" xmlns="" id="{272A5847-761B-4678-80C8-F787CD8A4BB5}"/>
                </a:ext>
              </a:extLst>
            </p:cNvPr>
            <p:cNvCxnSpPr>
              <a:cxnSpLocks/>
              <a:stCxn id="8" idx="3"/>
            </p:cNvCxnSpPr>
            <p:nvPr/>
          </p:nvCxnSpPr>
          <p:spPr>
            <a:xfrm>
              <a:off x="3185696" y="3998404"/>
              <a:ext cx="2898472" cy="872234"/>
            </a:xfrm>
            <a:prstGeom prst="bentConnector3">
              <a:avLst>
                <a:gd name="adj1" fmla="val 6319"/>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a:extLst>
                <a:ext uri="{FF2B5EF4-FFF2-40B4-BE49-F238E27FC236}">
                  <a16:creationId xmlns:a16="http://schemas.microsoft.com/office/drawing/2014/main" xmlns="" id="{874CCC3D-D4CB-4AFE-B6FD-51DFBE0D6A73}"/>
                </a:ext>
              </a:extLst>
            </p:cNvPr>
            <p:cNvCxnSpPr>
              <a:cxnSpLocks/>
            </p:cNvCxnSpPr>
            <p:nvPr/>
          </p:nvCxnSpPr>
          <p:spPr>
            <a:xfrm flipV="1">
              <a:off x="4578959" y="4401686"/>
              <a:ext cx="0" cy="468000"/>
            </a:xfrm>
            <a:prstGeom prst="straightConnector1">
              <a:avLst/>
            </a:prstGeom>
            <a:ln w="2857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716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left)">
                                      <p:cBhvr>
                                        <p:cTn id="52" dur="500"/>
                                        <p:tgtEl>
                                          <p:spTgt spid="7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wipe(left)">
                                      <p:cBhvr>
                                        <p:cTn id="6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56237"/>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Protocolo Diabetes II</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n 2" descr="Imagen que contiene captura de pantalla&#10;&#10;Descripción generada con confianza muy alta">
            <a:extLst>
              <a:ext uri="{FF2B5EF4-FFF2-40B4-BE49-F238E27FC236}">
                <a16:creationId xmlns:a16="http://schemas.microsoft.com/office/drawing/2014/main" xmlns="" id="{723569A3-18B8-4DEA-9BA2-6BA1D6E89F3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52378" y="582942"/>
            <a:ext cx="5239245" cy="6275058"/>
          </a:xfrm>
          <a:prstGeom prst="rect">
            <a:avLst/>
          </a:prstGeom>
        </p:spPr>
      </p:pic>
    </p:spTree>
    <p:extLst>
      <p:ext uri="{BB962C8B-B14F-4D97-AF65-F5344CB8AC3E}">
        <p14:creationId xmlns:p14="http://schemas.microsoft.com/office/powerpoint/2010/main" val="739974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Ejemplo de Protocolos Adaptados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descr="Imagen que contiene captura de pantalla, texto&#10;&#10;Descripción generada con confianza alta">
            <a:extLst>
              <a:ext uri="{FF2B5EF4-FFF2-40B4-BE49-F238E27FC236}">
                <a16:creationId xmlns:a16="http://schemas.microsoft.com/office/drawing/2014/main" xmlns="" id="{72DF15D0-3860-481C-9856-E03340D4E483}"/>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4851"/>
          <a:stretch/>
        </p:blipFill>
        <p:spPr>
          <a:xfrm>
            <a:off x="301175" y="764705"/>
            <a:ext cx="4120238" cy="5544000"/>
          </a:xfrm>
          <a:prstGeom prst="rect">
            <a:avLst/>
          </a:prstGeom>
          <a:ln w="3175">
            <a:solidFill>
              <a:schemeClr val="bg1">
                <a:lumMod val="50000"/>
              </a:schemeClr>
            </a:solidFill>
          </a:ln>
        </p:spPr>
      </p:pic>
      <p:pic>
        <p:nvPicPr>
          <p:cNvPr id="7" name="Imagen 6" descr="Imagen que contiene texto, captura de pantalla&#10;&#10;Descripción generada con confianza alta">
            <a:extLst>
              <a:ext uri="{FF2B5EF4-FFF2-40B4-BE49-F238E27FC236}">
                <a16:creationId xmlns:a16="http://schemas.microsoft.com/office/drawing/2014/main" xmlns="" id="{B52AFEAE-7BAF-4D67-ADBA-A8740D73090B}"/>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4851"/>
          <a:stretch/>
        </p:blipFill>
        <p:spPr>
          <a:xfrm>
            <a:off x="4722588" y="764704"/>
            <a:ext cx="4120238" cy="5544000"/>
          </a:xfrm>
          <a:prstGeom prst="rect">
            <a:avLst/>
          </a:prstGeom>
          <a:ln w="3175">
            <a:solidFill>
              <a:schemeClr val="bg1">
                <a:lumMod val="50000"/>
              </a:schemeClr>
            </a:solidFill>
          </a:ln>
        </p:spPr>
      </p:pic>
    </p:spTree>
    <p:extLst>
      <p:ext uri="{BB962C8B-B14F-4D97-AF65-F5344CB8AC3E}">
        <p14:creationId xmlns:p14="http://schemas.microsoft.com/office/powerpoint/2010/main" val="402163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313492"/>
            <a:ext cx="9144000" cy="52322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800" b="1" kern="0" dirty="0">
                <a:solidFill>
                  <a:srgbClr val="FFFFFF"/>
                </a:solidFill>
                <a:latin typeface="Arial"/>
              </a:rPr>
              <a:t>Materiales de Apoyo – Estilos de Vida Saludables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upo 18">
            <a:extLst>
              <a:ext uri="{FF2B5EF4-FFF2-40B4-BE49-F238E27FC236}">
                <a16:creationId xmlns:a16="http://schemas.microsoft.com/office/drawing/2014/main" xmlns="" id="{53BD1AE1-E5C2-466F-9EA4-2DF83353EB52}"/>
              </a:ext>
            </a:extLst>
          </p:cNvPr>
          <p:cNvGrpSpPr/>
          <p:nvPr/>
        </p:nvGrpSpPr>
        <p:grpSpPr>
          <a:xfrm>
            <a:off x="107840" y="1255496"/>
            <a:ext cx="8928320" cy="4347008"/>
            <a:chOff x="179848" y="1052992"/>
            <a:chExt cx="8928320" cy="4347008"/>
          </a:xfrm>
        </p:grpSpPr>
        <p:pic>
          <p:nvPicPr>
            <p:cNvPr id="7" name="Imagen 6" descr="Imagen que contiene captura de pantalla&#10;&#10;Descripción generada con confianza muy alta">
              <a:extLst>
                <a:ext uri="{FF2B5EF4-FFF2-40B4-BE49-F238E27FC236}">
                  <a16:creationId xmlns:a16="http://schemas.microsoft.com/office/drawing/2014/main" xmlns="" id="{F78B2C27-ED68-4340-9D50-BAE98F9B0583}"/>
                </a:ext>
              </a:extLst>
            </p:cNvPr>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01" t="14827" r="19338" b="53684"/>
            <a:stretch/>
          </p:blipFill>
          <p:spPr>
            <a:xfrm>
              <a:off x="6084168" y="1062348"/>
              <a:ext cx="3024000" cy="2070000"/>
            </a:xfrm>
            <a:prstGeom prst="rect">
              <a:avLst/>
            </a:prstGeom>
          </p:spPr>
        </p:pic>
        <p:pic>
          <p:nvPicPr>
            <p:cNvPr id="12" name="Imagen 11" descr="Imagen que contiene captura de pantalla&#10;&#10;Descripción generada con confianza muy alta">
              <a:extLst>
                <a:ext uri="{FF2B5EF4-FFF2-40B4-BE49-F238E27FC236}">
                  <a16:creationId xmlns:a16="http://schemas.microsoft.com/office/drawing/2014/main" xmlns="" id="{8DF1B730-F24A-4780-A756-F4B39D462DCE}"/>
                </a:ext>
              </a:extLst>
            </p:cNvPr>
            <p:cNvPicPr preferRelativeResize="0">
              <a:picLocks/>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55" t="25683" r="19272" b="44722"/>
            <a:stretch/>
          </p:blipFill>
          <p:spPr>
            <a:xfrm>
              <a:off x="179848" y="1084124"/>
              <a:ext cx="3024000" cy="2015984"/>
            </a:xfrm>
            <a:prstGeom prst="rect">
              <a:avLst/>
            </a:prstGeom>
          </p:spPr>
        </p:pic>
        <p:pic>
          <p:nvPicPr>
            <p:cNvPr id="4" name="Imagen 3" descr="Imagen que contiene captura de pantalla&#10;&#10;Descripción generada con confianza muy alta">
              <a:extLst>
                <a:ext uri="{FF2B5EF4-FFF2-40B4-BE49-F238E27FC236}">
                  <a16:creationId xmlns:a16="http://schemas.microsoft.com/office/drawing/2014/main" xmlns="" id="{03F4CEF8-22C2-4E1C-801B-70AF897BAF3D}"/>
                </a:ext>
              </a:extLst>
            </p:cNvPr>
            <p:cNvPicPr preferRelativeResize="0">
              <a:picLocks/>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31" t="20010" r="20393" b="46915"/>
            <a:stretch/>
          </p:blipFill>
          <p:spPr>
            <a:xfrm>
              <a:off x="3060000" y="1052992"/>
              <a:ext cx="3024000" cy="2178713"/>
            </a:xfrm>
            <a:prstGeom prst="rect">
              <a:avLst/>
            </a:prstGeom>
          </p:spPr>
        </p:pic>
        <p:pic>
          <p:nvPicPr>
            <p:cNvPr id="16" name="Imagen 15" descr="Imagen que contiene captura de pantalla&#10;&#10;Descripción generada con confianza muy alta">
              <a:extLst>
                <a:ext uri="{FF2B5EF4-FFF2-40B4-BE49-F238E27FC236}">
                  <a16:creationId xmlns:a16="http://schemas.microsoft.com/office/drawing/2014/main" xmlns="" id="{B9560650-F2EF-4156-B7D7-3CE295306693}"/>
                </a:ext>
              </a:extLst>
            </p:cNvPr>
            <p:cNvPicPr preferRelativeResize="0">
              <a:picLocks/>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55" t="56965" r="19272" b="14686"/>
            <a:stretch/>
          </p:blipFill>
          <p:spPr>
            <a:xfrm>
              <a:off x="179848" y="3231803"/>
              <a:ext cx="3024000" cy="2160000"/>
            </a:xfrm>
            <a:prstGeom prst="rect">
              <a:avLst/>
            </a:prstGeom>
          </p:spPr>
        </p:pic>
        <p:pic>
          <p:nvPicPr>
            <p:cNvPr id="17" name="Imagen 16" descr="Imagen que contiene captura de pantalla&#10;&#10;Descripción generada con confianza muy alta">
              <a:extLst>
                <a:ext uri="{FF2B5EF4-FFF2-40B4-BE49-F238E27FC236}">
                  <a16:creationId xmlns:a16="http://schemas.microsoft.com/office/drawing/2014/main" xmlns="" id="{14C62913-990F-4DE7-8E62-E089B39A845F}"/>
                </a:ext>
              </a:extLst>
            </p:cNvPr>
            <p:cNvPicPr preferRelativeResize="0">
              <a:picLocks/>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7231" t="54156" r="20393" b="13840"/>
            <a:stretch/>
          </p:blipFill>
          <p:spPr>
            <a:xfrm>
              <a:off x="3060000" y="3240000"/>
              <a:ext cx="3024000" cy="2160000"/>
            </a:xfrm>
            <a:prstGeom prst="rect">
              <a:avLst/>
            </a:prstGeom>
          </p:spPr>
        </p:pic>
        <p:pic>
          <p:nvPicPr>
            <p:cNvPr id="18" name="Imagen 17" descr="Imagen que contiene captura de pantalla&#10;&#10;Descripción generada con confianza muy alta">
              <a:extLst>
                <a:ext uri="{FF2B5EF4-FFF2-40B4-BE49-F238E27FC236}">
                  <a16:creationId xmlns:a16="http://schemas.microsoft.com/office/drawing/2014/main" xmlns="" id="{0C0EC01D-2052-4028-A744-736773A024CE}"/>
                </a:ext>
              </a:extLst>
            </p:cNvPr>
            <p:cNvPicPr preferRelativeResize="0">
              <a:picLocks/>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8301" t="50527" r="19338" b="20074"/>
            <a:stretch/>
          </p:blipFill>
          <p:spPr>
            <a:xfrm>
              <a:off x="6084168" y="3240000"/>
              <a:ext cx="3024000" cy="2160000"/>
            </a:xfrm>
            <a:prstGeom prst="rect">
              <a:avLst/>
            </a:prstGeom>
          </p:spPr>
        </p:pic>
      </p:grpSp>
    </p:spTree>
    <p:extLst>
      <p:ext uri="{BB962C8B-B14F-4D97-AF65-F5344CB8AC3E}">
        <p14:creationId xmlns:p14="http://schemas.microsoft.com/office/powerpoint/2010/main" val="4112539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56237"/>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Ejemplos de Medicamentos Esenciales CV</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n 11" descr="Imagen que contiene captura de pantalla&#10;&#10;Descripción generada con confianza muy alta">
            <a:extLst>
              <a:ext uri="{FF2B5EF4-FFF2-40B4-BE49-F238E27FC236}">
                <a16:creationId xmlns:a16="http://schemas.microsoft.com/office/drawing/2014/main" xmlns="" id="{4EC93EBC-D912-46A7-8CEC-FD8B2CA1C2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54"/>
          <a:stretch/>
        </p:blipFill>
        <p:spPr>
          <a:xfrm>
            <a:off x="2881" y="620688"/>
            <a:ext cx="4622932" cy="5276945"/>
          </a:xfrm>
          <a:prstGeom prst="rect">
            <a:avLst/>
          </a:prstGeom>
        </p:spPr>
      </p:pic>
      <p:pic>
        <p:nvPicPr>
          <p:cNvPr id="17" name="Imagen 16" descr="Imagen que contiene captura de pantalla&#10;&#10;Descripción generada con confianza muy alta">
            <a:extLst>
              <a:ext uri="{FF2B5EF4-FFF2-40B4-BE49-F238E27FC236}">
                <a16:creationId xmlns:a16="http://schemas.microsoft.com/office/drawing/2014/main" xmlns="" id="{9453FB96-DBE5-43B7-A189-2CFB067D8B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5119" y="665984"/>
            <a:ext cx="4536000" cy="5766643"/>
          </a:xfrm>
          <a:prstGeom prst="rect">
            <a:avLst/>
          </a:prstGeom>
        </p:spPr>
      </p:pic>
      <p:sp>
        <p:nvSpPr>
          <p:cNvPr id="19" name="CuadroTexto 18">
            <a:extLst>
              <a:ext uri="{FF2B5EF4-FFF2-40B4-BE49-F238E27FC236}">
                <a16:creationId xmlns:a16="http://schemas.microsoft.com/office/drawing/2014/main" xmlns="" id="{17F55468-F6CF-4C47-99FB-6CD64366566E}"/>
              </a:ext>
            </a:extLst>
          </p:cNvPr>
          <p:cNvSpPr txBox="1"/>
          <p:nvPr/>
        </p:nvSpPr>
        <p:spPr>
          <a:xfrm>
            <a:off x="1403648" y="6068617"/>
            <a:ext cx="2826415" cy="369332"/>
          </a:xfrm>
          <a:prstGeom prst="rect">
            <a:avLst/>
          </a:prstGeom>
          <a:noFill/>
        </p:spPr>
        <p:txBody>
          <a:bodyPr wrap="none" rtlCol="0">
            <a:spAutoFit/>
          </a:bodyPr>
          <a:lstStyle/>
          <a:p>
            <a:r>
              <a:rPr lang="es-CO" b="1" dirty="0">
                <a:solidFill>
                  <a:schemeClr val="tx2">
                    <a:lumMod val="50000"/>
                  </a:schemeClr>
                </a:solidFill>
              </a:rPr>
              <a:t>Fondo Estratégico OPS </a:t>
            </a:r>
          </a:p>
        </p:txBody>
      </p:sp>
    </p:spTree>
    <p:extLst>
      <p:ext uri="{BB962C8B-B14F-4D97-AF65-F5344CB8AC3E}">
        <p14:creationId xmlns:p14="http://schemas.microsoft.com/office/powerpoint/2010/main" val="40100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44624"/>
            <a:ext cx="9144000" cy="40011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000" b="1" kern="0" dirty="0">
                <a:solidFill>
                  <a:srgbClr val="FFFFFF"/>
                </a:solidFill>
                <a:latin typeface="Arial"/>
              </a:rPr>
              <a:t>PREPARACIÓN PARA LA IMPLEMENTACIÓN</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16216" y="6422016"/>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xmlns="" id="{5B1CF329-298A-459F-8D45-F783F9C9C669}"/>
              </a:ext>
            </a:extLst>
          </p:cNvPr>
          <p:cNvSpPr txBox="1"/>
          <p:nvPr/>
        </p:nvSpPr>
        <p:spPr>
          <a:xfrm>
            <a:off x="125760" y="519345"/>
            <a:ext cx="8892480" cy="6294031"/>
          </a:xfrm>
          <a:prstGeom prst="rect">
            <a:avLst/>
          </a:prstGeom>
          <a:noFill/>
          <a:ln w="3175">
            <a:noFill/>
          </a:ln>
        </p:spPr>
        <p:txBody>
          <a:bodyPr wrap="square" rtlCol="0">
            <a:spAutoFit/>
          </a:bodyPr>
          <a:lstStyle/>
          <a:p>
            <a:pPr marL="342900" indent="-342900">
              <a:spcAft>
                <a:spcPts val="800"/>
              </a:spcAft>
              <a:buFont typeface="+mj-lt"/>
              <a:buAutoNum type="arabicPeriod"/>
            </a:pPr>
            <a:r>
              <a:rPr lang="es-ES" sz="2100" b="1" dirty="0"/>
              <a:t>Constitución de grupos gestores: Ministerio de Salud y CSS</a:t>
            </a:r>
          </a:p>
          <a:p>
            <a:pPr marL="719138" lvl="2" indent="-273050">
              <a:spcAft>
                <a:spcPts val="800"/>
              </a:spcAft>
              <a:buFont typeface="Wingdings" panose="05000000000000000000" pitchFamily="2" charset="2"/>
              <a:buChar char="ü"/>
            </a:pPr>
            <a:r>
              <a:rPr lang="es-ES" sz="2100" b="1" dirty="0"/>
              <a:t>Responsable por cada uno de los módulos de </a:t>
            </a:r>
            <a:r>
              <a:rPr lang="es-ES" sz="2100" b="1" dirty="0" err="1"/>
              <a:t>HEARTS</a:t>
            </a:r>
            <a:endParaRPr lang="es-CO" sz="2100" b="1" dirty="0"/>
          </a:p>
          <a:p>
            <a:pPr marL="342900" lvl="0" indent="-342900">
              <a:spcAft>
                <a:spcPts val="800"/>
              </a:spcAft>
              <a:buFont typeface="+mj-lt"/>
              <a:buAutoNum type="arabicPeriod"/>
            </a:pPr>
            <a:r>
              <a:rPr lang="es-ES" sz="2100" b="1" dirty="0"/>
              <a:t>Análisis situacional – línea de base</a:t>
            </a:r>
          </a:p>
          <a:p>
            <a:pPr marL="342900" lvl="0" indent="-342900">
              <a:spcAft>
                <a:spcPts val="800"/>
              </a:spcAft>
              <a:buFont typeface="+mj-lt"/>
              <a:buAutoNum type="arabicPeriod"/>
            </a:pPr>
            <a:r>
              <a:rPr lang="es-ES" sz="2100" b="1" dirty="0"/>
              <a:t>Elaboración de plan de acción e implementación</a:t>
            </a:r>
          </a:p>
          <a:p>
            <a:pPr marL="342900" lvl="0" indent="-342900">
              <a:spcAft>
                <a:spcPts val="800"/>
              </a:spcAft>
              <a:buFont typeface="+mj-lt"/>
              <a:buAutoNum type="arabicPeriod"/>
            </a:pPr>
            <a:r>
              <a:rPr lang="es-ES" sz="2100" b="1" dirty="0"/>
              <a:t>Áreas de implementación: 6 (4 del Minsa y 3 de la CSS)</a:t>
            </a:r>
          </a:p>
          <a:p>
            <a:pPr marL="630238" lvl="2" indent="-274638">
              <a:spcAft>
                <a:spcPts val="600"/>
              </a:spcAft>
              <a:buFont typeface="Wingdings" panose="05000000000000000000" pitchFamily="2" charset="2"/>
              <a:buChar char="ü"/>
            </a:pPr>
            <a:r>
              <a:rPr lang="es-ES" sz="2100" b="1" dirty="0"/>
              <a:t>4 Centros de Salud del Ministerio de Salud: </a:t>
            </a:r>
            <a:r>
              <a:rPr lang="es-ES" sz="2000" spc="-100" dirty="0"/>
              <a:t>Nuevo Chorrillo (Panamá Oeste), Torrijos Carter (San Miguelito), Alcalde Díaz (Panamá Norte) y Pacora (Panamá Este)</a:t>
            </a:r>
          </a:p>
          <a:p>
            <a:pPr marL="630238" lvl="2" indent="-274638">
              <a:spcAft>
                <a:spcPts val="600"/>
              </a:spcAft>
              <a:buFont typeface="Wingdings" panose="05000000000000000000" pitchFamily="2" charset="2"/>
              <a:buChar char="ü"/>
            </a:pPr>
            <a:r>
              <a:rPr lang="es-ES" sz="2100" b="1" dirty="0"/>
              <a:t>3 </a:t>
            </a:r>
            <a:r>
              <a:rPr lang="es-ES" sz="2100" b="1" dirty="0" err="1"/>
              <a:t>ULAPS</a:t>
            </a:r>
            <a:r>
              <a:rPr lang="es-ES" sz="2100" b="1" dirty="0"/>
              <a:t> de la CSS de Panamá Este: </a:t>
            </a:r>
            <a:r>
              <a:rPr lang="es-ES" sz="2000" spc="-100" dirty="0"/>
              <a:t>Dr. Edilberto </a:t>
            </a:r>
            <a:r>
              <a:rPr lang="es-ES" sz="2000" spc="-100" dirty="0" err="1"/>
              <a:t>Culiolis</a:t>
            </a:r>
            <a:r>
              <a:rPr lang="es-ES" sz="2000" spc="-100" dirty="0"/>
              <a:t> (Las Cumbres), Máximo Herrera (Juan Díaz), y Prof. Carlos Velarde (San Cristóbal).</a:t>
            </a:r>
          </a:p>
          <a:p>
            <a:pPr marL="342900" lvl="0" indent="-342900">
              <a:spcAft>
                <a:spcPts val="800"/>
              </a:spcAft>
              <a:buFont typeface="+mj-lt"/>
              <a:buAutoNum type="arabicPeriod"/>
            </a:pPr>
            <a:r>
              <a:rPr lang="es-ES" sz="2100" b="1" dirty="0"/>
              <a:t>Institución académica: Universidad de Panamá </a:t>
            </a:r>
          </a:p>
          <a:p>
            <a:pPr marL="342900" lvl="0" indent="-342900">
              <a:spcAft>
                <a:spcPts val="800"/>
              </a:spcAft>
              <a:buFont typeface="+mj-lt"/>
              <a:buAutoNum type="arabicPeriod"/>
            </a:pPr>
            <a:r>
              <a:rPr lang="es-ES" sz="2100" b="1" dirty="0"/>
              <a:t>Lanzamiento y Taller para la conceptualización, contextualización y unificación para la implementación </a:t>
            </a:r>
          </a:p>
          <a:p>
            <a:pPr marL="342900" lvl="0" indent="-342900">
              <a:spcAft>
                <a:spcPts val="800"/>
              </a:spcAft>
              <a:buFont typeface="+mj-lt"/>
              <a:buAutoNum type="arabicPeriod"/>
            </a:pPr>
            <a:r>
              <a:rPr lang="es-ES" sz="2100" b="1" dirty="0"/>
              <a:t>Adecuación de Protocolos-Algoritmos y de materiales técnicos</a:t>
            </a:r>
          </a:p>
          <a:p>
            <a:pPr marL="342900" lvl="0" indent="-342900">
              <a:spcAft>
                <a:spcPts val="800"/>
              </a:spcAft>
              <a:buFont typeface="+mj-lt"/>
              <a:buAutoNum type="arabicPeriod"/>
            </a:pPr>
            <a:r>
              <a:rPr lang="es-ES" sz="2100" b="1" dirty="0"/>
              <a:t>Garantía de medicamentos, insumos y tecnología </a:t>
            </a:r>
          </a:p>
          <a:p>
            <a:pPr marL="342900" lvl="0" indent="-342900">
              <a:spcAft>
                <a:spcPts val="800"/>
              </a:spcAft>
              <a:buFont typeface="+mj-lt"/>
              <a:buAutoNum type="arabicPeriod"/>
            </a:pPr>
            <a:r>
              <a:rPr lang="es-ES" sz="2100" b="1" dirty="0"/>
              <a:t>Entrenamiento clínico y operativo</a:t>
            </a:r>
          </a:p>
        </p:txBody>
      </p:sp>
    </p:spTree>
    <p:extLst>
      <p:ext uri="{BB962C8B-B14F-4D97-AF65-F5344CB8AC3E}">
        <p14:creationId xmlns:p14="http://schemas.microsoft.com/office/powerpoint/2010/main" val="230926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969696"/>
                                      </p:to>
                                    </p:animClr>
                                  </p:sub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969696"/>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rgbClr val="969696"/>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969696"/>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rgbClr val="969696"/>
                                      </p:to>
                                    </p:animClr>
                                  </p:subTnLst>
                                </p:cTn>
                              </p:par>
                              <p:par>
                                <p:cTn id="21" presetID="1" presetClass="entr" presetSubtype="0" fill="hold" grpId="0"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5" end="5"/>
                                            </p:txEl>
                                          </p:spTgt>
                                        </p:tgtEl>
                                        <p:attrNameLst>
                                          <p:attrName>ppt_c</p:attrName>
                                        </p:attrNameLst>
                                      </p:cBhvr>
                                      <p:to>
                                        <a:srgbClr val="969696"/>
                                      </p:to>
                                    </p:animClr>
                                  </p:subTnLst>
                                </p:cTn>
                              </p:par>
                              <p:par>
                                <p:cTn id="23" presetID="1" presetClass="entr" presetSubtype="0" fill="hold" grpId="0" nodeType="with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6" end="6"/>
                                            </p:txEl>
                                          </p:spTgt>
                                        </p:tgtEl>
                                        <p:attrNameLst>
                                          <p:attrName>ppt_c</p:attrName>
                                        </p:attrNameLst>
                                      </p:cBhvr>
                                      <p:to>
                                        <a:srgbClr val="969696"/>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7" end="7"/>
                                            </p:txEl>
                                          </p:spTgt>
                                        </p:tgtEl>
                                        <p:attrNameLst>
                                          <p:attrName>ppt_c</p:attrName>
                                        </p:attrNameLst>
                                      </p:cBhvr>
                                      <p:to>
                                        <a:srgbClr val="969696"/>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8" end="8"/>
                                            </p:txEl>
                                          </p:spTgt>
                                        </p:tgtEl>
                                        <p:attrNameLst>
                                          <p:attrName>ppt_c</p:attrName>
                                        </p:attrNameLst>
                                      </p:cBhvr>
                                      <p:to>
                                        <a:srgbClr val="969696"/>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9" end="9"/>
                                            </p:txEl>
                                          </p:spTgt>
                                        </p:tgtEl>
                                        <p:attrNameLst>
                                          <p:attrName>ppt_c</p:attrName>
                                        </p:attrNameLst>
                                      </p:cBhvr>
                                      <p:to>
                                        <a:srgbClr val="969696"/>
                                      </p:to>
                                    </p:animClr>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0" end="10"/>
                                            </p:txEl>
                                          </p:spTgt>
                                        </p:tgtEl>
                                        <p:attrNameLst>
                                          <p:attrName>ppt_c</p:attrName>
                                        </p:attrNameLst>
                                      </p:cBhvr>
                                      <p:to>
                                        <a:srgbClr val="969696"/>
                                      </p:to>
                                    </p:animClr>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1" end="11"/>
                                            </p:txEl>
                                          </p:spTgt>
                                        </p:tgtEl>
                                        <p:attrNameLst>
                                          <p:attrName>ppt_c</p:attrName>
                                        </p:attrNameLst>
                                      </p:cBhvr>
                                      <p:to>
                                        <a:srgbClr val="96969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16632"/>
            <a:ext cx="9144000" cy="50359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36000" rIns="91440" bIns="3600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800" b="1" i="0" u="none" strike="noStrike" kern="0" cap="none" spc="0" normalizeH="0" baseline="0" noProof="0" dirty="0">
                <a:ln>
                  <a:noFill/>
                </a:ln>
                <a:solidFill>
                  <a:srgbClr val="FFFFFF"/>
                </a:solidFill>
                <a:effectLst/>
                <a:uLnTx/>
                <a:uFillTx/>
                <a:latin typeface="Arial"/>
                <a:ea typeface="+mj-ea"/>
                <a:cs typeface="+mj-cs"/>
              </a:rPr>
              <a:t>Áreas geográficas de implementación de HEARTS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98000"/>
            <a:ext cx="926315"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14848" y="6498000"/>
            <a:ext cx="1029152"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xmlns="" id="{7D314481-00A2-43CC-8FAF-C460DB0D6137}"/>
              </a:ext>
            </a:extLst>
          </p:cNvPr>
          <p:cNvPicPr>
            <a:picLocks noChangeAspect="1"/>
          </p:cNvPicPr>
          <p:nvPr/>
        </p:nvPicPr>
        <p:blipFill>
          <a:blip r:embed="rId5"/>
          <a:stretch>
            <a:fillRect/>
          </a:stretch>
        </p:blipFill>
        <p:spPr>
          <a:xfrm>
            <a:off x="0" y="764704"/>
            <a:ext cx="9144000" cy="5701915"/>
          </a:xfrm>
          <a:prstGeom prst="rect">
            <a:avLst/>
          </a:prstGeom>
        </p:spPr>
      </p:pic>
      <p:grpSp>
        <p:nvGrpSpPr>
          <p:cNvPr id="5" name="Grupo 4">
            <a:extLst>
              <a:ext uri="{FF2B5EF4-FFF2-40B4-BE49-F238E27FC236}">
                <a16:creationId xmlns:a16="http://schemas.microsoft.com/office/drawing/2014/main" xmlns="" id="{348452BA-55D7-44C1-B8C7-A9D32113BE94}"/>
              </a:ext>
            </a:extLst>
          </p:cNvPr>
          <p:cNvGrpSpPr/>
          <p:nvPr/>
        </p:nvGrpSpPr>
        <p:grpSpPr>
          <a:xfrm>
            <a:off x="926315" y="1072085"/>
            <a:ext cx="7309269" cy="3989717"/>
            <a:chOff x="926315" y="1072085"/>
            <a:chExt cx="7309269" cy="3989717"/>
          </a:xfrm>
        </p:grpSpPr>
        <p:pic>
          <p:nvPicPr>
            <p:cNvPr id="10" name="Imagen 9">
              <a:extLst>
                <a:ext uri="{FF2B5EF4-FFF2-40B4-BE49-F238E27FC236}">
                  <a16:creationId xmlns:a16="http://schemas.microsoft.com/office/drawing/2014/main" xmlns="" id="{85BC339F-6607-45DC-9533-8AE8DAD9829A}"/>
                </a:ext>
              </a:extLst>
            </p:cNvPr>
            <p:cNvPicPr>
              <a:picLocks noChangeAspect="1"/>
            </p:cNvPicPr>
            <p:nvPr/>
          </p:nvPicPr>
          <p:blipFill>
            <a:blip r:embed="rId6"/>
            <a:stretch>
              <a:fillRect/>
            </a:stretch>
          </p:blipFill>
          <p:spPr>
            <a:xfrm>
              <a:off x="2123728" y="4804997"/>
              <a:ext cx="252000" cy="252000"/>
            </a:xfrm>
            <a:prstGeom prst="rect">
              <a:avLst/>
            </a:prstGeom>
          </p:spPr>
        </p:pic>
        <p:pic>
          <p:nvPicPr>
            <p:cNvPr id="11" name="Imagen 10">
              <a:extLst>
                <a:ext uri="{FF2B5EF4-FFF2-40B4-BE49-F238E27FC236}">
                  <a16:creationId xmlns:a16="http://schemas.microsoft.com/office/drawing/2014/main" xmlns="" id="{502D8A74-7981-413F-B886-6B29D2136707}"/>
                </a:ext>
              </a:extLst>
            </p:cNvPr>
            <p:cNvPicPr>
              <a:picLocks noChangeAspect="1"/>
            </p:cNvPicPr>
            <p:nvPr/>
          </p:nvPicPr>
          <p:blipFill>
            <a:blip r:embed="rId6"/>
            <a:stretch>
              <a:fillRect/>
            </a:stretch>
          </p:blipFill>
          <p:spPr>
            <a:xfrm>
              <a:off x="5436096" y="1076890"/>
              <a:ext cx="252000" cy="252000"/>
            </a:xfrm>
            <a:prstGeom prst="rect">
              <a:avLst/>
            </a:prstGeom>
          </p:spPr>
        </p:pic>
        <p:pic>
          <p:nvPicPr>
            <p:cNvPr id="12" name="Imagen 11">
              <a:extLst>
                <a:ext uri="{FF2B5EF4-FFF2-40B4-BE49-F238E27FC236}">
                  <a16:creationId xmlns:a16="http://schemas.microsoft.com/office/drawing/2014/main" xmlns="" id="{9A76EF91-D02F-4FFF-B779-494F0442FE56}"/>
                </a:ext>
              </a:extLst>
            </p:cNvPr>
            <p:cNvPicPr>
              <a:picLocks noChangeAspect="1"/>
            </p:cNvPicPr>
            <p:nvPr/>
          </p:nvPicPr>
          <p:blipFill>
            <a:blip r:embed="rId6"/>
            <a:stretch>
              <a:fillRect/>
            </a:stretch>
          </p:blipFill>
          <p:spPr>
            <a:xfrm>
              <a:off x="6876256" y="1849629"/>
              <a:ext cx="252000" cy="252000"/>
            </a:xfrm>
            <a:prstGeom prst="rect">
              <a:avLst/>
            </a:prstGeom>
          </p:spPr>
        </p:pic>
        <p:sp>
          <p:nvSpPr>
            <p:cNvPr id="4" name="CuadroTexto 3">
              <a:extLst>
                <a:ext uri="{FF2B5EF4-FFF2-40B4-BE49-F238E27FC236}">
                  <a16:creationId xmlns:a16="http://schemas.microsoft.com/office/drawing/2014/main" xmlns="" id="{5316118D-147B-49E1-9A62-67DF14444449}"/>
                </a:ext>
              </a:extLst>
            </p:cNvPr>
            <p:cNvSpPr txBox="1"/>
            <p:nvPr/>
          </p:nvSpPr>
          <p:spPr>
            <a:xfrm>
              <a:off x="7065071" y="1844824"/>
              <a:ext cx="1170513"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Torrijos-Carter</a:t>
              </a:r>
            </a:p>
          </p:txBody>
        </p:sp>
        <p:sp>
          <p:nvSpPr>
            <p:cNvPr id="16" name="CuadroTexto 15">
              <a:extLst>
                <a:ext uri="{FF2B5EF4-FFF2-40B4-BE49-F238E27FC236}">
                  <a16:creationId xmlns:a16="http://schemas.microsoft.com/office/drawing/2014/main" xmlns="" id="{E23F1CF1-E98E-4B90-9B58-107729C2FCC5}"/>
                </a:ext>
              </a:extLst>
            </p:cNvPr>
            <p:cNvSpPr txBox="1"/>
            <p:nvPr/>
          </p:nvSpPr>
          <p:spPr>
            <a:xfrm>
              <a:off x="926315" y="4800192"/>
              <a:ext cx="1242648"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Nuevo Chorrillo</a:t>
              </a:r>
            </a:p>
          </p:txBody>
        </p:sp>
        <p:sp>
          <p:nvSpPr>
            <p:cNvPr id="17" name="CuadroTexto 16">
              <a:extLst>
                <a:ext uri="{FF2B5EF4-FFF2-40B4-BE49-F238E27FC236}">
                  <a16:creationId xmlns:a16="http://schemas.microsoft.com/office/drawing/2014/main" xmlns="" id="{8BE023FF-6E10-4CBC-BCC1-460C978D4A33}"/>
                </a:ext>
              </a:extLst>
            </p:cNvPr>
            <p:cNvSpPr txBox="1"/>
            <p:nvPr/>
          </p:nvSpPr>
          <p:spPr>
            <a:xfrm>
              <a:off x="4433361" y="1072085"/>
              <a:ext cx="1015021"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Alcalde Díaz</a:t>
              </a:r>
            </a:p>
          </p:txBody>
        </p:sp>
      </p:grpSp>
      <p:grpSp>
        <p:nvGrpSpPr>
          <p:cNvPr id="6" name="Grupo 5">
            <a:extLst>
              <a:ext uri="{FF2B5EF4-FFF2-40B4-BE49-F238E27FC236}">
                <a16:creationId xmlns:a16="http://schemas.microsoft.com/office/drawing/2014/main" xmlns="" id="{BE4191B2-1961-4F98-AE22-47EBC9732E14}"/>
              </a:ext>
            </a:extLst>
          </p:cNvPr>
          <p:cNvGrpSpPr/>
          <p:nvPr/>
        </p:nvGrpSpPr>
        <p:grpSpPr>
          <a:xfrm>
            <a:off x="4709538" y="1961214"/>
            <a:ext cx="4254950" cy="1627493"/>
            <a:chOff x="4709538" y="1961214"/>
            <a:chExt cx="4254950" cy="1627493"/>
          </a:xfrm>
        </p:grpSpPr>
        <p:pic>
          <p:nvPicPr>
            <p:cNvPr id="8" name="Imagen 7">
              <a:extLst>
                <a:ext uri="{FF2B5EF4-FFF2-40B4-BE49-F238E27FC236}">
                  <a16:creationId xmlns:a16="http://schemas.microsoft.com/office/drawing/2014/main" xmlns="" id="{A67030E6-C93B-4A15-8CAF-0DF890D63DF5}"/>
                </a:ext>
              </a:extLst>
            </p:cNvPr>
            <p:cNvPicPr>
              <a:picLocks noChangeAspect="1"/>
            </p:cNvPicPr>
            <p:nvPr/>
          </p:nvPicPr>
          <p:blipFill>
            <a:blip r:embed="rId7"/>
            <a:stretch>
              <a:fillRect/>
            </a:stretch>
          </p:blipFill>
          <p:spPr>
            <a:xfrm>
              <a:off x="6019601" y="1970824"/>
              <a:ext cx="252000" cy="252000"/>
            </a:xfrm>
            <a:prstGeom prst="rect">
              <a:avLst/>
            </a:prstGeom>
          </p:spPr>
        </p:pic>
        <p:pic>
          <p:nvPicPr>
            <p:cNvPr id="18" name="Imagen 17">
              <a:extLst>
                <a:ext uri="{FF2B5EF4-FFF2-40B4-BE49-F238E27FC236}">
                  <a16:creationId xmlns:a16="http://schemas.microsoft.com/office/drawing/2014/main" xmlns="" id="{7E95AB69-5BAB-4983-A09E-17D982946832}"/>
                </a:ext>
              </a:extLst>
            </p:cNvPr>
            <p:cNvPicPr>
              <a:picLocks noChangeAspect="1"/>
            </p:cNvPicPr>
            <p:nvPr/>
          </p:nvPicPr>
          <p:blipFill>
            <a:blip r:embed="rId7"/>
            <a:stretch>
              <a:fillRect/>
            </a:stretch>
          </p:blipFill>
          <p:spPr>
            <a:xfrm>
              <a:off x="6768272" y="3321016"/>
              <a:ext cx="252000" cy="252000"/>
            </a:xfrm>
            <a:prstGeom prst="rect">
              <a:avLst/>
            </a:prstGeom>
          </p:spPr>
        </p:pic>
        <p:pic>
          <p:nvPicPr>
            <p:cNvPr id="19" name="Imagen 18">
              <a:extLst>
                <a:ext uri="{FF2B5EF4-FFF2-40B4-BE49-F238E27FC236}">
                  <a16:creationId xmlns:a16="http://schemas.microsoft.com/office/drawing/2014/main" xmlns="" id="{9EF85A63-BD5B-4AF0-9987-80042F8D8017}"/>
                </a:ext>
              </a:extLst>
            </p:cNvPr>
            <p:cNvPicPr>
              <a:picLocks noChangeAspect="1"/>
            </p:cNvPicPr>
            <p:nvPr/>
          </p:nvPicPr>
          <p:blipFill>
            <a:blip r:embed="rId7"/>
            <a:stretch>
              <a:fillRect/>
            </a:stretch>
          </p:blipFill>
          <p:spPr>
            <a:xfrm>
              <a:off x="7524328" y="2950673"/>
              <a:ext cx="252000" cy="252000"/>
            </a:xfrm>
            <a:prstGeom prst="rect">
              <a:avLst/>
            </a:prstGeom>
          </p:spPr>
        </p:pic>
        <p:sp>
          <p:nvSpPr>
            <p:cNvPr id="20" name="CuadroTexto 19">
              <a:extLst>
                <a:ext uri="{FF2B5EF4-FFF2-40B4-BE49-F238E27FC236}">
                  <a16:creationId xmlns:a16="http://schemas.microsoft.com/office/drawing/2014/main" xmlns="" id="{2181E61B-8F26-4520-9365-EA340AF65119}"/>
                </a:ext>
              </a:extLst>
            </p:cNvPr>
            <p:cNvSpPr txBox="1"/>
            <p:nvPr/>
          </p:nvSpPr>
          <p:spPr>
            <a:xfrm>
              <a:off x="4709538" y="1961214"/>
              <a:ext cx="1342034"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Edilberto </a:t>
              </a:r>
              <a:r>
                <a:rPr kumimoji="0" lang="es-CO" sz="1100" b="1" i="0" u="none" strike="noStrike" kern="1200" cap="none" spc="0" normalizeH="0" baseline="0" noProof="0" dirty="0" err="1">
                  <a:ln>
                    <a:noFill/>
                  </a:ln>
                  <a:solidFill>
                    <a:prstClr val="black"/>
                  </a:solidFill>
                  <a:effectLst/>
                  <a:uLnTx/>
                  <a:uFillTx/>
                  <a:latin typeface="Arial" charset="0"/>
                  <a:ea typeface="+mn-ea"/>
                  <a:cs typeface="Arial" charset="0"/>
                </a:rPr>
                <a:t>Culiolis</a:t>
              </a:r>
              <a:endParaRPr kumimoji="0" lang="es-CO" sz="11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21" name="CuadroTexto 20">
              <a:extLst>
                <a:ext uri="{FF2B5EF4-FFF2-40B4-BE49-F238E27FC236}">
                  <a16:creationId xmlns:a16="http://schemas.microsoft.com/office/drawing/2014/main" xmlns="" id="{E208B9EE-30CA-4D26-9819-4D12291A63D8}"/>
                </a:ext>
              </a:extLst>
            </p:cNvPr>
            <p:cNvSpPr txBox="1"/>
            <p:nvPr/>
          </p:nvSpPr>
          <p:spPr>
            <a:xfrm>
              <a:off x="7715427" y="2937263"/>
              <a:ext cx="1249061"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Máximo Herrera</a:t>
              </a:r>
            </a:p>
          </p:txBody>
        </p:sp>
        <p:sp>
          <p:nvSpPr>
            <p:cNvPr id="22" name="CuadroTexto 21">
              <a:extLst>
                <a:ext uri="{FF2B5EF4-FFF2-40B4-BE49-F238E27FC236}">
                  <a16:creationId xmlns:a16="http://schemas.microsoft.com/office/drawing/2014/main" xmlns="" id="{21BC5453-FDEB-45B9-A2CB-B90A7FF82ACB}"/>
                </a:ext>
              </a:extLst>
            </p:cNvPr>
            <p:cNvSpPr txBox="1"/>
            <p:nvPr/>
          </p:nvSpPr>
          <p:spPr>
            <a:xfrm>
              <a:off x="5580112" y="3327097"/>
              <a:ext cx="1172117" cy="261610"/>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Carlos Velarde</a:t>
              </a:r>
            </a:p>
          </p:txBody>
        </p:sp>
      </p:grpSp>
      <p:pic>
        <p:nvPicPr>
          <p:cNvPr id="3" name="Imagen 2">
            <a:extLst>
              <a:ext uri="{FF2B5EF4-FFF2-40B4-BE49-F238E27FC236}">
                <a16:creationId xmlns:a16="http://schemas.microsoft.com/office/drawing/2014/main" xmlns="" id="{20C5AA0D-20EE-490E-8088-2E8C652A73FD}"/>
              </a:ext>
            </a:extLst>
          </p:cNvPr>
          <p:cNvPicPr>
            <a:picLocks noChangeAspect="1"/>
          </p:cNvPicPr>
          <p:nvPr/>
        </p:nvPicPr>
        <p:blipFill>
          <a:blip r:embed="rId8"/>
          <a:stretch>
            <a:fillRect/>
          </a:stretch>
        </p:blipFill>
        <p:spPr>
          <a:xfrm>
            <a:off x="0" y="764705"/>
            <a:ext cx="4200503" cy="1872208"/>
          </a:xfrm>
          <a:prstGeom prst="rect">
            <a:avLst/>
          </a:prstGeom>
        </p:spPr>
      </p:pic>
      <p:grpSp>
        <p:nvGrpSpPr>
          <p:cNvPr id="9" name="Grupo 8">
            <a:extLst>
              <a:ext uri="{FF2B5EF4-FFF2-40B4-BE49-F238E27FC236}">
                <a16:creationId xmlns:a16="http://schemas.microsoft.com/office/drawing/2014/main" xmlns="" id="{7DAD503E-7828-4B42-AEC7-6C20FAA8084B}"/>
              </a:ext>
            </a:extLst>
          </p:cNvPr>
          <p:cNvGrpSpPr/>
          <p:nvPr/>
        </p:nvGrpSpPr>
        <p:grpSpPr>
          <a:xfrm>
            <a:off x="8262968" y="2212841"/>
            <a:ext cx="871461" cy="414186"/>
            <a:chOff x="8262968" y="2212841"/>
            <a:chExt cx="871461" cy="414186"/>
          </a:xfrm>
        </p:grpSpPr>
        <p:pic>
          <p:nvPicPr>
            <p:cNvPr id="23" name="Imagen 22">
              <a:extLst>
                <a:ext uri="{FF2B5EF4-FFF2-40B4-BE49-F238E27FC236}">
                  <a16:creationId xmlns:a16="http://schemas.microsoft.com/office/drawing/2014/main" xmlns="" id="{3D6C12D9-E27E-45E3-A261-A6C05D2DD4DD}"/>
                </a:ext>
              </a:extLst>
            </p:cNvPr>
            <p:cNvPicPr>
              <a:picLocks noChangeAspect="1"/>
            </p:cNvPicPr>
            <p:nvPr/>
          </p:nvPicPr>
          <p:blipFill>
            <a:blip r:embed="rId6"/>
            <a:stretch>
              <a:fillRect/>
            </a:stretch>
          </p:blipFill>
          <p:spPr>
            <a:xfrm>
              <a:off x="8882429" y="2369217"/>
              <a:ext cx="252000" cy="252000"/>
            </a:xfrm>
            <a:prstGeom prst="rect">
              <a:avLst/>
            </a:prstGeom>
          </p:spPr>
        </p:pic>
        <p:sp>
          <p:nvSpPr>
            <p:cNvPr id="24" name="CuadroTexto 23">
              <a:extLst>
                <a:ext uri="{FF2B5EF4-FFF2-40B4-BE49-F238E27FC236}">
                  <a16:creationId xmlns:a16="http://schemas.microsoft.com/office/drawing/2014/main" xmlns="" id="{EC69DBF9-7802-4D14-9E99-EB2B557E290F}"/>
                </a:ext>
              </a:extLst>
            </p:cNvPr>
            <p:cNvSpPr txBox="1"/>
            <p:nvPr/>
          </p:nvSpPr>
          <p:spPr>
            <a:xfrm>
              <a:off x="8262968" y="2365417"/>
              <a:ext cx="655950"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charset="0"/>
                  <a:ea typeface="+mn-ea"/>
                  <a:cs typeface="Arial" charset="0"/>
                </a:rPr>
                <a:t>Pacora</a:t>
              </a:r>
            </a:p>
          </p:txBody>
        </p:sp>
        <p:sp>
          <p:nvSpPr>
            <p:cNvPr id="7" name="Flecha: a la derecha 6">
              <a:extLst>
                <a:ext uri="{FF2B5EF4-FFF2-40B4-BE49-F238E27FC236}">
                  <a16:creationId xmlns:a16="http://schemas.microsoft.com/office/drawing/2014/main" xmlns="" id="{00BB8C3C-2F23-4814-A0EF-00EC5A077597}"/>
                </a:ext>
              </a:extLst>
            </p:cNvPr>
            <p:cNvSpPr/>
            <p:nvPr/>
          </p:nvSpPr>
          <p:spPr>
            <a:xfrm>
              <a:off x="8460432" y="2212841"/>
              <a:ext cx="568622" cy="1211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5442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188640"/>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600" b="1" i="0" u="none" strike="noStrike" kern="0" cap="none" spc="0" normalizeH="0" baseline="0" noProof="0" dirty="0">
                <a:ln>
                  <a:noFill/>
                </a:ln>
                <a:solidFill>
                  <a:srgbClr val="FFFFFF"/>
                </a:solidFill>
                <a:effectLst/>
                <a:uLnTx/>
                <a:uFillTx/>
                <a:latin typeface="Arial"/>
                <a:ea typeface="+mj-ea"/>
                <a:cs typeface="+mj-cs"/>
              </a:rPr>
              <a:t>PREPARACIÓN PARA LA IMPLEMENTACIÓN</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xmlns="" id="{2B22752A-60CC-49A4-9D64-C8AB8B425AED}"/>
              </a:ext>
            </a:extLst>
          </p:cNvPr>
          <p:cNvSpPr txBox="1"/>
          <p:nvPr/>
        </p:nvSpPr>
        <p:spPr>
          <a:xfrm>
            <a:off x="467544" y="1133540"/>
            <a:ext cx="8208912" cy="5113644"/>
          </a:xfrm>
          <a:prstGeom prst="rect">
            <a:avLst/>
          </a:prstGeom>
          <a:noFill/>
        </p:spPr>
        <p:txBody>
          <a:bodyPr wrap="square" rtlCol="0">
            <a:spAutoFit/>
          </a:bodyPr>
          <a:lstStyle/>
          <a:p>
            <a:pPr marL="179388" marR="0" lvl="0" indent="-179388"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79388" algn="l"/>
              </a:tabLst>
              <a:defRPr/>
            </a:pP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Los integrantes de grupos gestores, tanto nacional como locales, se familiarizaran con los documentos metodológicos de </a:t>
            </a:r>
            <a:r>
              <a:rPr kumimoji="0" lang="es-ES" sz="2000" b="0" i="0" u="none" strike="noStrike" kern="1200" cap="none" spc="0" normalizeH="0" baseline="0" noProof="0" dirty="0" err="1">
                <a:ln>
                  <a:noFill/>
                </a:ln>
                <a:solidFill>
                  <a:prstClr val="black"/>
                </a:solidFill>
                <a:effectLst/>
                <a:uLnTx/>
                <a:uFillTx/>
                <a:latin typeface="Arial" charset="0"/>
                <a:ea typeface="+mn-ea"/>
                <a:cs typeface="Arial" charset="0"/>
              </a:rPr>
              <a:t>HEARTS</a:t>
            </a: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 disponibles en la página web de la OMS bajo el siguiente enlace:   </a:t>
            </a:r>
          </a:p>
          <a:p>
            <a:pPr marL="179388" marR="0" lvl="0" indent="-179388"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79388" algn="l"/>
              </a:tabLst>
              <a:defRPr/>
            </a:pPr>
            <a:endParaRPr kumimoji="0" lang="es-ES" sz="2000" b="0" i="0" u="none" strike="noStrike" kern="1200" cap="none" spc="0" normalizeH="0" baseline="0" noProof="0" dirty="0">
              <a:ln>
                <a:noFill/>
              </a:ln>
              <a:solidFill>
                <a:prstClr val="black"/>
              </a:solidFill>
              <a:effectLst/>
              <a:uLnTx/>
              <a:uFillTx/>
              <a:latin typeface="Arial" charset="0"/>
              <a:ea typeface="+mn-ea"/>
              <a:cs typeface="Arial" charset="0"/>
              <a:hlinkClick r:id="rId5"/>
            </a:endParaRPr>
          </a:p>
          <a:p>
            <a:pPr marL="0" marR="0" lvl="0" indent="0" algn="l" defTabSz="914400" rtl="0" eaLnBrk="1" fontAlgn="base" latinLnBrk="0" hangingPunct="1">
              <a:lnSpc>
                <a:spcPct val="100000"/>
              </a:lnSpc>
              <a:spcBef>
                <a:spcPct val="0"/>
              </a:spcBef>
              <a:spcAft>
                <a:spcPct val="0"/>
              </a:spcAft>
              <a:buClrTx/>
              <a:buSzTx/>
              <a:buFontTx/>
              <a:buNone/>
              <a:tabLst>
                <a:tab pos="179388" algn="l"/>
              </a:tabLst>
              <a:defRPr/>
            </a:pP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hlinkClick r:id="rId5"/>
              </a:rPr>
              <a:t>http://www.who.int/cardiovascular_diseases/hearts/en/</a:t>
            </a: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 </a:t>
            </a:r>
          </a:p>
          <a:p>
            <a:pPr marL="179388" marR="0" lvl="0" indent="-179388" algn="l" defTabSz="914400" rtl="0" eaLnBrk="1" fontAlgn="base" latinLnBrk="0" hangingPunct="1">
              <a:lnSpc>
                <a:spcPct val="110000"/>
              </a:lnSpc>
              <a:spcBef>
                <a:spcPct val="0"/>
              </a:spcBef>
              <a:spcAft>
                <a:spcPct val="0"/>
              </a:spcAft>
              <a:buClrTx/>
              <a:buSzTx/>
              <a:buFont typeface="Arial" panose="020B0604020202020204" pitchFamily="34" charset="0"/>
              <a:buChar char="•"/>
              <a:tabLst>
                <a:tab pos="179388" algn="l"/>
              </a:tabLst>
              <a:defRPr/>
            </a:pPr>
            <a:endParaRPr kumimoji="0" lang="es-ES" sz="2000" b="0" i="0" u="none" strike="noStrike" kern="1200" cap="none" spc="0" normalizeH="0" baseline="0" noProof="0" dirty="0">
              <a:ln>
                <a:noFill/>
              </a:ln>
              <a:solidFill>
                <a:prstClr val="black"/>
              </a:solidFill>
              <a:effectLst/>
              <a:uLnTx/>
              <a:uFillTx/>
              <a:latin typeface="Arial" charset="0"/>
              <a:ea typeface="+mn-ea"/>
              <a:cs typeface="Arial" charset="0"/>
            </a:endParaRPr>
          </a:p>
          <a:p>
            <a:pPr marL="179388" marR="0" lvl="0" indent="-179388" algn="l" defTabSz="914400" rtl="0" eaLnBrk="1" fontAlgn="base" latinLnBrk="0" hangingPunct="1">
              <a:lnSpc>
                <a:spcPct val="110000"/>
              </a:lnSpc>
              <a:spcBef>
                <a:spcPct val="0"/>
              </a:spcBef>
              <a:spcAft>
                <a:spcPts val="1200"/>
              </a:spcAft>
              <a:buClrTx/>
              <a:buSzTx/>
              <a:buFont typeface="Arial" panose="020B0604020202020204" pitchFamily="34" charset="0"/>
              <a:buChar char="•"/>
              <a:tabLst>
                <a:tab pos="179388" algn="l"/>
              </a:tabLst>
              <a:defRPr/>
            </a:pP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El entrenamiento clínico de los que participaran de la implementación a nivel de los servicios de salud se hace con los cursos sobre</a:t>
            </a:r>
          </a:p>
          <a:p>
            <a:pPr marL="723900" marR="0" lvl="1" indent="-368300" algn="l" defTabSz="914400" rtl="0" eaLnBrk="1" fontAlgn="base" latinLnBrk="0" hangingPunct="1">
              <a:lnSpc>
                <a:spcPct val="110000"/>
              </a:lnSpc>
              <a:spcBef>
                <a:spcPct val="0"/>
              </a:spcBef>
              <a:spcAft>
                <a:spcPts val="600"/>
              </a:spcAft>
              <a:buClrTx/>
              <a:buSzTx/>
              <a:buFont typeface="+mj-lt"/>
              <a:buAutoNum type="arabicPeriod"/>
              <a:tabLst>
                <a:tab pos="536575" algn="l"/>
              </a:tabLst>
              <a:defRPr/>
            </a:pPr>
            <a:r>
              <a:rPr kumimoji="0" lang="es-ES" sz="2000" b="1" i="0" u="none" strike="noStrike" kern="1200" cap="none" spc="0" normalizeH="0" baseline="0" noProof="0" dirty="0">
                <a:ln>
                  <a:noFill/>
                </a:ln>
                <a:solidFill>
                  <a:prstClr val="black"/>
                </a:solidFill>
                <a:effectLst/>
                <a:uLnTx/>
                <a:uFillTx/>
                <a:latin typeface="Arial" charset="0"/>
                <a:ea typeface="+mn-ea"/>
                <a:cs typeface="Arial" charset="0"/>
              </a:rPr>
              <a:t>Manejo de la hipertensión</a:t>
            </a:r>
          </a:p>
          <a:p>
            <a:pPr marL="723900" marR="0" lvl="1" indent="-368300" algn="l" defTabSz="914400" rtl="0" eaLnBrk="1" fontAlgn="base" latinLnBrk="0" hangingPunct="1">
              <a:lnSpc>
                <a:spcPct val="110000"/>
              </a:lnSpc>
              <a:spcBef>
                <a:spcPct val="0"/>
              </a:spcBef>
              <a:spcAft>
                <a:spcPts val="600"/>
              </a:spcAft>
              <a:buClrTx/>
              <a:buSzTx/>
              <a:buFont typeface="+mj-lt"/>
              <a:buAutoNum type="arabicPeriod"/>
              <a:tabLst>
                <a:tab pos="536575" algn="l"/>
              </a:tabLst>
              <a:defRPr/>
            </a:pPr>
            <a:r>
              <a:rPr kumimoji="0" lang="es-ES" sz="2000" b="1" i="0" u="none" strike="noStrike" kern="1200" cap="none" spc="0" normalizeH="0" baseline="0" noProof="0" dirty="0">
                <a:ln>
                  <a:noFill/>
                </a:ln>
                <a:solidFill>
                  <a:prstClr val="black"/>
                </a:solidFill>
                <a:effectLst/>
                <a:uLnTx/>
                <a:uFillTx/>
                <a:latin typeface="Arial" charset="0"/>
                <a:ea typeface="+mn-ea"/>
                <a:cs typeface="Arial" charset="0"/>
              </a:rPr>
              <a:t>Prevención secundaria </a:t>
            </a:r>
          </a:p>
          <a:p>
            <a:pPr marL="179388" marR="0" lvl="0" indent="-179388" algn="l" defTabSz="914400" rtl="0" eaLnBrk="1" fontAlgn="base" latinLnBrk="0" hangingPunct="1">
              <a:lnSpc>
                <a:spcPct val="110000"/>
              </a:lnSpc>
              <a:spcBef>
                <a:spcPct val="0"/>
              </a:spcBef>
              <a:spcAft>
                <a:spcPct val="0"/>
              </a:spcAft>
              <a:buClrTx/>
              <a:buSzTx/>
              <a:buFont typeface="Arial" panose="020B0604020202020204" pitchFamily="34" charset="0"/>
              <a:buChar char="•"/>
              <a:tabLst>
                <a:tab pos="179388" algn="l"/>
              </a:tabLst>
              <a:defRPr/>
            </a:pPr>
            <a:endParaRPr kumimoji="0" lang="es-ES" sz="2000" b="0" i="0" u="none" strike="noStrike" kern="1200" cap="none" spc="0" normalizeH="0" baseline="0" noProof="0" dirty="0">
              <a:ln>
                <a:noFill/>
              </a:ln>
              <a:solidFill>
                <a:prstClr val="black"/>
              </a:solidFill>
              <a:effectLst/>
              <a:uLnTx/>
              <a:uFillTx/>
              <a:latin typeface="Arial" charset="0"/>
              <a:ea typeface="+mn-ea"/>
              <a:cs typeface="Arial" charset="0"/>
            </a:endParaRPr>
          </a:p>
          <a:p>
            <a:pPr marL="179388" marR="0" lvl="0" indent="-179388" algn="l" defTabSz="914400" rtl="0" eaLnBrk="1" fontAlgn="base" latinLnBrk="0" hangingPunct="1">
              <a:lnSpc>
                <a:spcPct val="110000"/>
              </a:lnSpc>
              <a:spcBef>
                <a:spcPct val="0"/>
              </a:spcBef>
              <a:spcAft>
                <a:spcPts val="600"/>
              </a:spcAft>
              <a:buClrTx/>
              <a:buSzTx/>
              <a:buFontTx/>
              <a:buNone/>
              <a:tabLst>
                <a:tab pos="179388" algn="l"/>
              </a:tabLst>
              <a:defRPr/>
            </a:pP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	Disponibles en el campus virtual de salud pública de la OPS:</a:t>
            </a:r>
          </a:p>
          <a:p>
            <a:pPr marL="625475" marR="0" lvl="0" indent="-357188" algn="l" defTabSz="914400" rtl="0" eaLnBrk="1" fontAlgn="base" latinLnBrk="0" hangingPunct="1">
              <a:lnSpc>
                <a:spcPct val="110000"/>
              </a:lnSpc>
              <a:spcBef>
                <a:spcPct val="0"/>
              </a:spcBef>
              <a:spcAft>
                <a:spcPts val="600"/>
              </a:spcAft>
              <a:buClrTx/>
              <a:buSzTx/>
              <a:buFont typeface="Arial" panose="020B0604020202020204" pitchFamily="34" charset="0"/>
              <a:buChar char="•"/>
              <a:tabLst>
                <a:tab pos="1252538" algn="l"/>
              </a:tabLst>
              <a:defRPr/>
            </a:pP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hlinkClick r:id="rId6"/>
              </a:rPr>
              <a:t>https://mooc.campusvirtualsp.org/enrol/index.php?id=2</a:t>
            </a: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 </a:t>
            </a:r>
          </a:p>
          <a:p>
            <a:pPr marL="625475" marR="0" lvl="0" indent="-357188" algn="l" defTabSz="914400" rtl="0" eaLnBrk="1" fontAlgn="base" latinLnBrk="0" hangingPunct="1">
              <a:lnSpc>
                <a:spcPct val="110000"/>
              </a:lnSpc>
              <a:spcBef>
                <a:spcPct val="0"/>
              </a:spcBef>
              <a:spcAft>
                <a:spcPts val="600"/>
              </a:spcAft>
              <a:buClrTx/>
              <a:buSzTx/>
              <a:buFont typeface="Arial" panose="020B0604020202020204" pitchFamily="34" charset="0"/>
              <a:buChar char="•"/>
              <a:tabLst>
                <a:tab pos="1252538" algn="l"/>
              </a:tabLst>
              <a:defRPr/>
            </a:pP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hlinkClick r:id="rId7"/>
              </a:rPr>
              <a:t>https://mooc.campusvirtualsp.org/enrol/index.php?id=35</a:t>
            </a:r>
            <a:r>
              <a:rPr kumimoji="0" lang="es-ES" sz="2000" b="0" i="0" u="none" strike="noStrike" kern="1200" cap="none" spc="0" normalizeH="0" baseline="0" noProof="0" dirty="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41145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220578"/>
            <a:ext cx="9144000" cy="40011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ES" altLang="es-CO" sz="2000" b="1" kern="0" dirty="0">
                <a:solidFill>
                  <a:srgbClr val="FFFF00"/>
                </a:solidFill>
              </a:rPr>
              <a:t>ACTORES CLAVES DEL MINSA PARA EL DESARROLLO DE LA INICIATIVA </a:t>
            </a:r>
            <a:r>
              <a:rPr lang="es-ES" altLang="es-CO" sz="2000" b="1" kern="0" dirty="0" err="1">
                <a:solidFill>
                  <a:srgbClr val="FFFF00"/>
                </a:solidFill>
              </a:rPr>
              <a:t>HEARTS</a:t>
            </a:r>
            <a:endParaRPr lang="es-ES" altLang="es-CO" sz="2000" b="1" kern="0" dirty="0">
              <a:solidFill>
                <a:srgbClr val="FFFF00"/>
              </a:solidFill>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xmlns="" id="{DB9DFB0E-6590-49BC-9BAB-7FB4931B1624}"/>
              </a:ext>
            </a:extLst>
          </p:cNvPr>
          <p:cNvSpPr txBox="1"/>
          <p:nvPr/>
        </p:nvSpPr>
        <p:spPr>
          <a:xfrm>
            <a:off x="791581" y="918159"/>
            <a:ext cx="7560839" cy="5031121"/>
          </a:xfrm>
          <a:prstGeom prst="rect">
            <a:avLst/>
          </a:prstGeom>
          <a:noFill/>
        </p:spPr>
        <p:txBody>
          <a:bodyPr wrap="square" rtlCol="0">
            <a:spAutoFit/>
          </a:bodyPr>
          <a:lstStyle/>
          <a:p>
            <a:pPr>
              <a:lnSpc>
                <a:spcPct val="114000"/>
              </a:lnSpc>
              <a:spcAft>
                <a:spcPts val="1800"/>
              </a:spcAft>
            </a:pPr>
            <a:r>
              <a:rPr lang="es-CO" sz="2800" b="1" dirty="0"/>
              <a:t>Papel de la Academia:</a:t>
            </a:r>
          </a:p>
          <a:p>
            <a:pPr marL="719138" indent="-452438">
              <a:lnSpc>
                <a:spcPct val="110000"/>
              </a:lnSpc>
              <a:spcAft>
                <a:spcPts val="600"/>
              </a:spcAft>
              <a:buFont typeface="Wingdings" panose="05000000000000000000" pitchFamily="2" charset="2"/>
              <a:buChar char="ü"/>
            </a:pPr>
            <a:r>
              <a:rPr lang="es-CO" sz="2800" dirty="0"/>
              <a:t>Investigación</a:t>
            </a:r>
          </a:p>
          <a:p>
            <a:pPr marL="719138" indent="-452438">
              <a:lnSpc>
                <a:spcPct val="110000"/>
              </a:lnSpc>
              <a:spcAft>
                <a:spcPts val="600"/>
              </a:spcAft>
              <a:buFont typeface="Wingdings" panose="05000000000000000000" pitchFamily="2" charset="2"/>
              <a:buChar char="ü"/>
            </a:pPr>
            <a:r>
              <a:rPr lang="es-CO" sz="2800" dirty="0"/>
              <a:t>Adecuación de Protocolos y materiales</a:t>
            </a:r>
          </a:p>
          <a:p>
            <a:pPr marL="719138" indent="-452438">
              <a:lnSpc>
                <a:spcPct val="110000"/>
              </a:lnSpc>
              <a:spcAft>
                <a:spcPts val="600"/>
              </a:spcAft>
              <a:buFont typeface="Wingdings" panose="05000000000000000000" pitchFamily="2" charset="2"/>
              <a:buChar char="ü"/>
            </a:pPr>
            <a:r>
              <a:rPr lang="es-CO" sz="2800" dirty="0"/>
              <a:t>Incorporación de la Iniciativa HEARTS en la enseñanza </a:t>
            </a:r>
          </a:p>
          <a:p>
            <a:pPr marL="719138" indent="-452438">
              <a:lnSpc>
                <a:spcPct val="110000"/>
              </a:lnSpc>
              <a:spcAft>
                <a:spcPts val="600"/>
              </a:spcAft>
              <a:buFont typeface="Wingdings" panose="05000000000000000000" pitchFamily="2" charset="2"/>
              <a:buChar char="ü"/>
            </a:pPr>
            <a:r>
              <a:rPr lang="es-CO" sz="2800" dirty="0"/>
              <a:t>Escenarios de práctica docente</a:t>
            </a:r>
          </a:p>
          <a:p>
            <a:pPr marL="719138" indent="-452438">
              <a:lnSpc>
                <a:spcPct val="110000"/>
              </a:lnSpc>
              <a:spcAft>
                <a:spcPts val="600"/>
              </a:spcAft>
              <a:buFont typeface="Wingdings" panose="05000000000000000000" pitchFamily="2" charset="2"/>
              <a:buChar char="ü"/>
            </a:pPr>
            <a:r>
              <a:rPr lang="es-CO" sz="2800" dirty="0"/>
              <a:t>Monitoreo</a:t>
            </a:r>
          </a:p>
          <a:p>
            <a:pPr marL="719138" indent="-452438">
              <a:lnSpc>
                <a:spcPct val="110000"/>
              </a:lnSpc>
              <a:spcAft>
                <a:spcPts val="600"/>
              </a:spcAft>
              <a:buFont typeface="Wingdings" panose="05000000000000000000" pitchFamily="2" charset="2"/>
              <a:buChar char="ü"/>
            </a:pPr>
            <a:r>
              <a:rPr lang="es-CO" sz="2800" dirty="0"/>
              <a:t>Evaluación</a:t>
            </a:r>
          </a:p>
          <a:p>
            <a:pPr marL="719138" indent="-452438">
              <a:lnSpc>
                <a:spcPct val="110000"/>
              </a:lnSpc>
              <a:spcAft>
                <a:spcPts val="600"/>
              </a:spcAft>
              <a:buFont typeface="Wingdings" panose="05000000000000000000" pitchFamily="2" charset="2"/>
              <a:buChar char="ü"/>
            </a:pPr>
            <a:r>
              <a:rPr lang="es-CO" sz="2800" dirty="0"/>
              <a:t>Publicación de Resultados</a:t>
            </a:r>
          </a:p>
        </p:txBody>
      </p:sp>
    </p:spTree>
    <p:extLst>
      <p:ext uri="{BB962C8B-B14F-4D97-AF65-F5344CB8AC3E}">
        <p14:creationId xmlns:p14="http://schemas.microsoft.com/office/powerpoint/2010/main" val="18125331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76562"/>
            <a:ext cx="9144000" cy="40011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O" sz="2000" b="1" i="0" u="none" strike="noStrike" kern="0" cap="none" spc="0" normalizeH="0" baseline="0" noProof="0" dirty="0">
                <a:ln>
                  <a:noFill/>
                </a:ln>
                <a:solidFill>
                  <a:srgbClr val="FFFFFF"/>
                </a:solidFill>
                <a:effectLst/>
                <a:uLnTx/>
                <a:uFillTx/>
                <a:latin typeface="Calibri"/>
                <a:ea typeface="+mj-ea"/>
                <a:cs typeface="+mj-cs"/>
              </a:rPr>
              <a:t>ACTORES CLAVES DEL MINSA PARA EL DESARROLLO DE LA INICIATIVA </a:t>
            </a:r>
            <a:r>
              <a:rPr kumimoji="0" lang="es-ES" altLang="es-CO" sz="2000" b="1" i="0" u="none" strike="noStrike" kern="0" cap="none" spc="0" normalizeH="0" baseline="0" noProof="0" dirty="0" err="1">
                <a:ln>
                  <a:noFill/>
                </a:ln>
                <a:solidFill>
                  <a:srgbClr val="FFFFFF"/>
                </a:solidFill>
                <a:effectLst/>
                <a:uLnTx/>
                <a:uFillTx/>
                <a:latin typeface="Calibri"/>
                <a:ea typeface="+mj-ea"/>
                <a:cs typeface="+mj-cs"/>
              </a:rPr>
              <a:t>HEARTS</a:t>
            </a:r>
            <a:endParaRPr kumimoji="0" lang="es-ES" altLang="es-CO" sz="2000" b="1" i="0" u="none" strike="noStrike" kern="0" cap="none" spc="0" normalizeH="0" baseline="0" noProof="0" dirty="0">
              <a:ln>
                <a:noFill/>
              </a:ln>
              <a:solidFill>
                <a:srgbClr val="FFFFFF"/>
              </a:solidFill>
              <a:effectLst/>
              <a:uLnTx/>
              <a:uFillTx/>
              <a:latin typeface="Calibri"/>
              <a:ea typeface="+mj-ea"/>
              <a:cs typeface="+mj-cs"/>
            </a:endParaRP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a:extLst>
              <a:ext uri="{FF2B5EF4-FFF2-40B4-BE49-F238E27FC236}">
                <a16:creationId xmlns:a16="http://schemas.microsoft.com/office/drawing/2014/main" xmlns="" id="{BDD84692-9921-478C-83F8-06494B0A238D}"/>
              </a:ext>
            </a:extLst>
          </p:cNvPr>
          <p:cNvPicPr>
            <a:picLocks noChangeAspect="1"/>
          </p:cNvPicPr>
          <p:nvPr/>
        </p:nvPicPr>
        <p:blipFill>
          <a:blip r:embed="rId5"/>
          <a:stretch>
            <a:fillRect/>
          </a:stretch>
        </p:blipFill>
        <p:spPr>
          <a:xfrm>
            <a:off x="706098" y="548680"/>
            <a:ext cx="7731804" cy="5796000"/>
          </a:xfrm>
          <a:prstGeom prst="rect">
            <a:avLst/>
          </a:prstGeom>
        </p:spPr>
      </p:pic>
    </p:spTree>
    <p:extLst>
      <p:ext uri="{BB962C8B-B14F-4D97-AF65-F5344CB8AC3E}">
        <p14:creationId xmlns:p14="http://schemas.microsoft.com/office/powerpoint/2010/main" val="26424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76562"/>
            <a:ext cx="9144000" cy="40011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O" sz="2000" b="1" i="0" u="none" strike="noStrike" kern="0" cap="none" spc="0" normalizeH="0" baseline="0" noProof="0" dirty="0">
                <a:ln>
                  <a:noFill/>
                </a:ln>
                <a:solidFill>
                  <a:srgbClr val="FFFFFF"/>
                </a:solidFill>
                <a:effectLst/>
                <a:uLnTx/>
                <a:uFillTx/>
                <a:latin typeface="Calibri"/>
                <a:ea typeface="+mj-ea"/>
                <a:cs typeface="+mj-cs"/>
              </a:rPr>
              <a:t>ACTORES CLAVES DE LA CSS PARA EL DESARROLLO DE LA INICIATIVA HEARTS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xmlns="" id="{F948411B-4910-4D00-85C4-56A152A38107}"/>
              </a:ext>
            </a:extLst>
          </p:cNvPr>
          <p:cNvPicPr>
            <a:picLocks noChangeAspect="1"/>
          </p:cNvPicPr>
          <p:nvPr/>
        </p:nvPicPr>
        <p:blipFill>
          <a:blip r:embed="rId5"/>
          <a:stretch>
            <a:fillRect/>
          </a:stretch>
        </p:blipFill>
        <p:spPr>
          <a:xfrm>
            <a:off x="965924" y="1196191"/>
            <a:ext cx="7212151" cy="4465618"/>
          </a:xfrm>
          <a:prstGeom prst="rect">
            <a:avLst/>
          </a:prstGeom>
        </p:spPr>
      </p:pic>
    </p:spTree>
    <p:extLst>
      <p:ext uri="{BB962C8B-B14F-4D97-AF65-F5344CB8AC3E}">
        <p14:creationId xmlns:p14="http://schemas.microsoft.com/office/powerpoint/2010/main" val="94576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44624"/>
            <a:ext cx="9144000" cy="892552"/>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Panorama Mundial de las</a:t>
            </a:r>
          </a:p>
          <a:p>
            <a:pPr lvl="0" eaLnBrk="1" hangingPunct="1"/>
            <a:r>
              <a:rPr lang="es-CR" altLang="es-CO" sz="2600" b="1" kern="0" dirty="0">
                <a:solidFill>
                  <a:srgbClr val="FFFFFF"/>
                </a:solidFill>
                <a:latin typeface="Arial"/>
              </a:rPr>
              <a:t>Enfermedades No Transmisibles </a:t>
            </a:r>
            <a:r>
              <a:rPr lang="es-CR" altLang="es-CO" sz="2600" b="1" kern="0" dirty="0">
                <a:solidFill>
                  <a:srgbClr val="FFFF00"/>
                </a:solidFill>
                <a:latin typeface="Arial"/>
              </a:rPr>
              <a:t>(ENT)</a:t>
            </a:r>
            <a:r>
              <a:rPr lang="es-CR" altLang="es-CO" sz="2600" b="1" kern="0" dirty="0">
                <a:solidFill>
                  <a:srgbClr val="FFFFFF"/>
                </a:solidFill>
                <a:latin typeface="Arial"/>
              </a:rPr>
              <a:t>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3">
            <a:extLst>
              <a:ext uri="{FF2B5EF4-FFF2-40B4-BE49-F238E27FC236}">
                <a16:creationId xmlns:a16="http://schemas.microsoft.com/office/drawing/2014/main" xmlns="" id="{E776F348-EEED-4124-BEB5-792607AF2EF1}"/>
              </a:ext>
            </a:extLst>
          </p:cNvPr>
          <p:cNvPicPr>
            <a:picLocks noChangeAspect="1"/>
          </p:cNvPicPr>
          <p:nvPr/>
        </p:nvPicPr>
        <p:blipFill rotWithShape="1">
          <a:blip r:embed="rId5">
            <a:clrChange>
              <a:clrFrom>
                <a:srgbClr val="E4EFFA"/>
              </a:clrFrom>
              <a:clrTo>
                <a:srgbClr val="E4EFFA">
                  <a:alpha val="0"/>
                </a:srgbClr>
              </a:clrTo>
            </a:clrChange>
            <a:extLst>
              <a:ext uri="{28A0092B-C50C-407E-A947-70E740481C1C}">
                <a14:useLocalDpi xmlns:a14="http://schemas.microsoft.com/office/drawing/2010/main" val="0"/>
              </a:ext>
            </a:extLst>
          </a:blip>
          <a:srcRect l="7086" t="32846" r="6793" b="50008"/>
          <a:stretch/>
        </p:blipFill>
        <p:spPr>
          <a:xfrm>
            <a:off x="366923" y="1556791"/>
            <a:ext cx="8410154" cy="2322687"/>
          </a:xfrm>
          <a:prstGeom prst="rect">
            <a:avLst/>
          </a:prstGeom>
        </p:spPr>
      </p:pic>
      <p:sp>
        <p:nvSpPr>
          <p:cNvPr id="17" name="Rectángulo 16">
            <a:extLst>
              <a:ext uri="{FF2B5EF4-FFF2-40B4-BE49-F238E27FC236}">
                <a16:creationId xmlns:a16="http://schemas.microsoft.com/office/drawing/2014/main" xmlns="" id="{2AC0F2B4-85CA-4D56-B56F-5A6A354DD103}"/>
              </a:ext>
            </a:extLst>
          </p:cNvPr>
          <p:cNvSpPr/>
          <p:nvPr/>
        </p:nvSpPr>
        <p:spPr>
          <a:xfrm>
            <a:off x="3019036" y="957744"/>
            <a:ext cx="3105928" cy="646331"/>
          </a:xfrm>
          <a:prstGeom prst="rect">
            <a:avLst/>
          </a:prstGeom>
          <a:noFill/>
        </p:spPr>
        <p:txBody>
          <a:bodyPr wrap="square" lIns="91440" tIns="45720" rIns="91440" bIns="45720">
            <a:spAutoFit/>
          </a:bodyPr>
          <a:lstStyle/>
          <a:p>
            <a:pPr algn="ctr"/>
            <a:r>
              <a:rPr lang="es-ES" sz="3600" b="1" dirty="0">
                <a:ln w="22225">
                  <a:solidFill>
                    <a:schemeClr val="accent2"/>
                  </a:solidFill>
                  <a:prstDash val="solid"/>
                </a:ln>
                <a:solidFill>
                  <a:schemeClr val="accent2">
                    <a:lumMod val="40000"/>
                    <a:lumOff val="60000"/>
                  </a:schemeClr>
                </a:solidFill>
              </a:rPr>
              <a:t>La amenaza:</a:t>
            </a:r>
          </a:p>
        </p:txBody>
      </p:sp>
      <p:sp>
        <p:nvSpPr>
          <p:cNvPr id="18" name="Rectángulo 17">
            <a:extLst>
              <a:ext uri="{FF2B5EF4-FFF2-40B4-BE49-F238E27FC236}">
                <a16:creationId xmlns:a16="http://schemas.microsoft.com/office/drawing/2014/main" xmlns="" id="{8618001E-B7E6-4660-A7C9-7829B373A197}"/>
              </a:ext>
            </a:extLst>
          </p:cNvPr>
          <p:cNvSpPr/>
          <p:nvPr/>
        </p:nvSpPr>
        <p:spPr>
          <a:xfrm>
            <a:off x="3107497" y="4006805"/>
            <a:ext cx="2929007" cy="646331"/>
          </a:xfrm>
          <a:prstGeom prst="rect">
            <a:avLst/>
          </a:prstGeom>
          <a:noFill/>
        </p:spPr>
        <p:txBody>
          <a:bodyPr wrap="none" lIns="91440" tIns="45720" rIns="91440" bIns="45720">
            <a:spAutoFit/>
          </a:bodyPr>
          <a:lstStyle/>
          <a:p>
            <a:pPr algn="ctr"/>
            <a:r>
              <a:rPr lang="es-E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Los riesgos:</a:t>
            </a:r>
          </a:p>
        </p:txBody>
      </p:sp>
      <p:grpSp>
        <p:nvGrpSpPr>
          <p:cNvPr id="20" name="Grupo 19">
            <a:extLst>
              <a:ext uri="{FF2B5EF4-FFF2-40B4-BE49-F238E27FC236}">
                <a16:creationId xmlns:a16="http://schemas.microsoft.com/office/drawing/2014/main" xmlns="" id="{05D69DF5-D7B6-4A4D-9BD7-9E3D4F19A74B}"/>
              </a:ext>
            </a:extLst>
          </p:cNvPr>
          <p:cNvGrpSpPr/>
          <p:nvPr/>
        </p:nvGrpSpPr>
        <p:grpSpPr>
          <a:xfrm>
            <a:off x="26876" y="4653136"/>
            <a:ext cx="9090248" cy="1664864"/>
            <a:chOff x="447227" y="4653136"/>
            <a:chExt cx="8249546" cy="1440160"/>
          </a:xfrm>
        </p:grpSpPr>
        <p:pic>
          <p:nvPicPr>
            <p:cNvPr id="10" name="Imagen 9">
              <a:extLst>
                <a:ext uri="{FF2B5EF4-FFF2-40B4-BE49-F238E27FC236}">
                  <a16:creationId xmlns:a16="http://schemas.microsoft.com/office/drawing/2014/main" xmlns="" id="{16D77B99-5864-4776-B620-032568BB8122}"/>
                </a:ext>
              </a:extLst>
            </p:cNvPr>
            <p:cNvPicPr>
              <a:picLocks noChangeAspect="1"/>
            </p:cNvPicPr>
            <p:nvPr/>
          </p:nvPicPr>
          <p:blipFill rotWithShape="1">
            <a:blip r:embed="rId6">
              <a:clrChange>
                <a:clrFrom>
                  <a:srgbClr val="DDEAF9"/>
                </a:clrFrom>
                <a:clrTo>
                  <a:srgbClr val="DDEAF9">
                    <a:alpha val="0"/>
                  </a:srgbClr>
                </a:clrTo>
              </a:clrChange>
              <a:extLst>
                <a:ext uri="{28A0092B-C50C-407E-A947-70E740481C1C}">
                  <a14:useLocalDpi xmlns:a14="http://schemas.microsoft.com/office/drawing/2010/main" val="0"/>
                </a:ext>
              </a:extLst>
            </a:blip>
            <a:srcRect l="7425" t="16721" r="7941" b="72831"/>
            <a:stretch/>
          </p:blipFill>
          <p:spPr>
            <a:xfrm>
              <a:off x="447227" y="4653136"/>
              <a:ext cx="8249546" cy="1440160"/>
            </a:xfrm>
            <a:prstGeom prst="rect">
              <a:avLst/>
            </a:prstGeom>
          </p:spPr>
        </p:pic>
        <p:sp>
          <p:nvSpPr>
            <p:cNvPr id="19" name="Elipse 18">
              <a:extLst>
                <a:ext uri="{FF2B5EF4-FFF2-40B4-BE49-F238E27FC236}">
                  <a16:creationId xmlns:a16="http://schemas.microsoft.com/office/drawing/2014/main" xmlns="" id="{22F9566B-A1E4-4780-B3A1-1E50E1C28FFA}"/>
                </a:ext>
              </a:extLst>
            </p:cNvPr>
            <p:cNvSpPr/>
            <p:nvPr/>
          </p:nvSpPr>
          <p:spPr>
            <a:xfrm>
              <a:off x="827672" y="4797152"/>
              <a:ext cx="828000" cy="82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a16="http://schemas.microsoft.com/office/drawing/2014/main" xmlns="" id="{D9999EF6-7BD7-4206-9AD1-ECE24501A323}"/>
                </a:ext>
              </a:extLst>
            </p:cNvPr>
            <p:cNvSpPr/>
            <p:nvPr/>
          </p:nvSpPr>
          <p:spPr>
            <a:xfrm>
              <a:off x="2476792" y="4797152"/>
              <a:ext cx="828000" cy="82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xmlns="" id="{D22DB87C-0A09-494A-ACCE-0CB361A37567}"/>
                </a:ext>
              </a:extLst>
            </p:cNvPr>
            <p:cNvSpPr/>
            <p:nvPr/>
          </p:nvSpPr>
          <p:spPr>
            <a:xfrm>
              <a:off x="4154115" y="4797152"/>
              <a:ext cx="828000" cy="82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Elipse 22">
              <a:extLst>
                <a:ext uri="{FF2B5EF4-FFF2-40B4-BE49-F238E27FC236}">
                  <a16:creationId xmlns:a16="http://schemas.microsoft.com/office/drawing/2014/main" xmlns="" id="{5463F76C-10BA-45CB-AE7C-146A2B9248B7}"/>
                </a:ext>
              </a:extLst>
            </p:cNvPr>
            <p:cNvSpPr/>
            <p:nvPr/>
          </p:nvSpPr>
          <p:spPr>
            <a:xfrm>
              <a:off x="5618619" y="4797152"/>
              <a:ext cx="828000" cy="82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4" name="Elipse 23">
              <a:extLst>
                <a:ext uri="{FF2B5EF4-FFF2-40B4-BE49-F238E27FC236}">
                  <a16:creationId xmlns:a16="http://schemas.microsoft.com/office/drawing/2014/main" xmlns="" id="{2AD31B44-FB49-464B-83C8-317DB5E83B73}"/>
                </a:ext>
              </a:extLst>
            </p:cNvPr>
            <p:cNvSpPr/>
            <p:nvPr/>
          </p:nvSpPr>
          <p:spPr>
            <a:xfrm>
              <a:off x="7186273" y="4797152"/>
              <a:ext cx="828000" cy="82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39793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76562"/>
            <a:ext cx="9144000" cy="400110"/>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altLang="es-CO" sz="2000" b="1" i="0" u="none" strike="noStrike" kern="0" cap="none" spc="0" normalizeH="0" baseline="0" noProof="0" dirty="0">
                <a:ln>
                  <a:noFill/>
                </a:ln>
                <a:solidFill>
                  <a:srgbClr val="FFFF00"/>
                </a:solidFill>
                <a:effectLst/>
                <a:uLnTx/>
                <a:uFillTx/>
                <a:latin typeface="Calibri"/>
                <a:ea typeface="+mj-ea"/>
                <a:cs typeface="+mj-cs"/>
              </a:rPr>
              <a:t>EQUIPOS CONDUCTORES DE LA INICIATIVA HEARTS</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n 1">
            <a:extLst>
              <a:ext uri="{FF2B5EF4-FFF2-40B4-BE49-F238E27FC236}">
                <a16:creationId xmlns:a16="http://schemas.microsoft.com/office/drawing/2014/main" xmlns="" id="{50BE1E3C-9CC2-4405-985E-FED607B7C13A}"/>
              </a:ext>
            </a:extLst>
          </p:cNvPr>
          <p:cNvPicPr>
            <a:picLocks noChangeAspect="1"/>
          </p:cNvPicPr>
          <p:nvPr/>
        </p:nvPicPr>
        <p:blipFill>
          <a:blip r:embed="rId5"/>
          <a:stretch>
            <a:fillRect/>
          </a:stretch>
        </p:blipFill>
        <p:spPr>
          <a:xfrm>
            <a:off x="179512" y="692696"/>
            <a:ext cx="6725701" cy="4264559"/>
          </a:xfrm>
          <a:prstGeom prst="rect">
            <a:avLst/>
          </a:prstGeom>
        </p:spPr>
      </p:pic>
      <p:pic>
        <p:nvPicPr>
          <p:cNvPr id="5" name="Imagen 4">
            <a:extLst>
              <a:ext uri="{FF2B5EF4-FFF2-40B4-BE49-F238E27FC236}">
                <a16:creationId xmlns:a16="http://schemas.microsoft.com/office/drawing/2014/main" xmlns="" id="{A853D141-E993-48FB-8401-56393FB2C2AA}"/>
              </a:ext>
            </a:extLst>
          </p:cNvPr>
          <p:cNvPicPr>
            <a:picLocks noChangeAspect="1"/>
          </p:cNvPicPr>
          <p:nvPr/>
        </p:nvPicPr>
        <p:blipFill>
          <a:blip r:embed="rId6"/>
          <a:stretch>
            <a:fillRect/>
          </a:stretch>
        </p:blipFill>
        <p:spPr>
          <a:xfrm>
            <a:off x="2238787" y="3284984"/>
            <a:ext cx="6725701" cy="3058207"/>
          </a:xfrm>
          <a:prstGeom prst="rect">
            <a:avLst/>
          </a:prstGeom>
        </p:spPr>
      </p:pic>
    </p:spTree>
    <p:extLst>
      <p:ext uri="{BB962C8B-B14F-4D97-AF65-F5344CB8AC3E}">
        <p14:creationId xmlns:p14="http://schemas.microsoft.com/office/powerpoint/2010/main" val="38614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p:blipFill>
        <p:spPr>
          <a:xfrm>
            <a:off x="4395056" y="158524"/>
            <a:ext cx="2233943" cy="692696"/>
          </a:xfrm>
          <a:prstGeom prst="rect">
            <a:avLst/>
          </a:prstGeom>
        </p:spPr>
      </p:pic>
      <p:pic>
        <p:nvPicPr>
          <p:cNvPr id="7" name="6 Imagen"/>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699312" y="158524"/>
            <a:ext cx="2233943" cy="692696"/>
          </a:xfrm>
          <a:prstGeom prst="rect">
            <a:avLst/>
          </a:prstGeom>
        </p:spPr>
      </p:pic>
      <p:sp>
        <p:nvSpPr>
          <p:cNvPr id="10" name="1 CuadroTexto"/>
          <p:cNvSpPr txBox="1">
            <a:spLocks noChangeArrowheads="1"/>
          </p:cNvSpPr>
          <p:nvPr/>
        </p:nvSpPr>
        <p:spPr bwMode="auto">
          <a:xfrm>
            <a:off x="1439652" y="1601505"/>
            <a:ext cx="6264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8000" b="1" i="0" u="none" strike="noStrike" kern="1200" cap="none" spc="0" normalizeH="0" baseline="0" noProof="0" dirty="0">
                <a:ln>
                  <a:noFill/>
                </a:ln>
                <a:solidFill>
                  <a:srgbClr val="F46C62"/>
                </a:solidFill>
                <a:effectLst/>
                <a:uLnTx/>
                <a:uFillTx/>
                <a:latin typeface="Arial Rounded MT Bold" panose="020F0704030504030204" pitchFamily="34" charset="0"/>
                <a:ea typeface="Verdana" pitchFamily="34" charset="0"/>
                <a:cs typeface="Verdana" pitchFamily="34" charset="0"/>
              </a:rPr>
              <a:t>GRACIAS</a:t>
            </a:r>
          </a:p>
        </p:txBody>
      </p:sp>
      <p:pic>
        <p:nvPicPr>
          <p:cNvPr id="8" name="Imagen 7" descr="Imagen que contiene imágenes prediseñadas&#10;&#10;Descripción generada con confianza alta">
            <a:extLst>
              <a:ext uri="{FF2B5EF4-FFF2-40B4-BE49-F238E27FC236}">
                <a16:creationId xmlns:a16="http://schemas.microsoft.com/office/drawing/2014/main" xmlns="" id="{B3C1E255-4448-4120-9890-17B6F58B1FB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212" y="4221088"/>
            <a:ext cx="2129407" cy="1914751"/>
          </a:xfrm>
          <a:prstGeom prst="rect">
            <a:avLst/>
          </a:prstGeom>
        </p:spPr>
      </p:pic>
      <p:pic>
        <p:nvPicPr>
          <p:cNvPr id="12" name="Imagen 11" descr="Imagen que contiene interior&#10;&#10;Descripción generada con confianza alta">
            <a:extLst>
              <a:ext uri="{FF2B5EF4-FFF2-40B4-BE49-F238E27FC236}">
                <a16:creationId xmlns:a16="http://schemas.microsoft.com/office/drawing/2014/main" xmlns="" id="{90AD8064-B13D-4836-9E03-081680E90D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4139952" cy="1009744"/>
          </a:xfrm>
          <a:prstGeom prst="rect">
            <a:avLst/>
          </a:prstGeom>
        </p:spPr>
      </p:pic>
      <p:grpSp>
        <p:nvGrpSpPr>
          <p:cNvPr id="14" name="Grupo 13">
            <a:extLst>
              <a:ext uri="{FF2B5EF4-FFF2-40B4-BE49-F238E27FC236}">
                <a16:creationId xmlns:a16="http://schemas.microsoft.com/office/drawing/2014/main" xmlns="" id="{3BFEB062-D488-48B6-818A-2237318138AA}"/>
              </a:ext>
            </a:extLst>
          </p:cNvPr>
          <p:cNvGrpSpPr/>
          <p:nvPr/>
        </p:nvGrpSpPr>
        <p:grpSpPr>
          <a:xfrm>
            <a:off x="7020272" y="4289632"/>
            <a:ext cx="1849395" cy="1701876"/>
            <a:chOff x="6466861" y="2816932"/>
            <a:chExt cx="2281603" cy="2281603"/>
          </a:xfrm>
        </p:grpSpPr>
        <p:pic>
          <p:nvPicPr>
            <p:cNvPr id="4" name="Imagen 3">
              <a:extLst>
                <a:ext uri="{FF2B5EF4-FFF2-40B4-BE49-F238E27FC236}">
                  <a16:creationId xmlns:a16="http://schemas.microsoft.com/office/drawing/2014/main" xmlns="" id="{053AC4AE-D53E-4161-9C93-93C4ECE748F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66861" y="2816932"/>
              <a:ext cx="2281603" cy="2281603"/>
            </a:xfrm>
            <a:prstGeom prst="rect">
              <a:avLst/>
            </a:prstGeom>
          </p:spPr>
        </p:pic>
        <p:sp>
          <p:nvSpPr>
            <p:cNvPr id="13" name="CuadroTexto 12">
              <a:extLst>
                <a:ext uri="{FF2B5EF4-FFF2-40B4-BE49-F238E27FC236}">
                  <a16:creationId xmlns:a16="http://schemas.microsoft.com/office/drawing/2014/main" xmlns="" id="{D9DB26B7-F497-4CB8-84CB-D455B99E3348}"/>
                </a:ext>
              </a:extLst>
            </p:cNvPr>
            <p:cNvSpPr txBox="1"/>
            <p:nvPr/>
          </p:nvSpPr>
          <p:spPr>
            <a:xfrm>
              <a:off x="7048498" y="3826928"/>
              <a:ext cx="111832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100" b="1" i="0" u="none" strike="noStrike" kern="1200" cap="none" spc="0" normalizeH="0" baseline="0" noProof="0" dirty="0">
                  <a:ln>
                    <a:noFill/>
                  </a:ln>
                  <a:solidFill>
                    <a:srgbClr val="0066FF"/>
                  </a:solidFill>
                  <a:effectLst/>
                  <a:uLnTx/>
                  <a:uFillTx/>
                  <a:latin typeface="Arial Rounded MT Bold" panose="020F0704030504030204" pitchFamily="34" charset="0"/>
                  <a:ea typeface="+mn-ea"/>
                  <a:cs typeface="Arial" charset="0"/>
                </a:rPr>
                <a:t> </a:t>
              </a:r>
              <a:r>
                <a:rPr kumimoji="0" lang="es-CO" sz="1100" b="1" i="0" u="none" strike="noStrike" kern="1200" cap="none" spc="0" normalizeH="0" baseline="0" noProof="0" dirty="0" err="1">
                  <a:ln>
                    <a:noFill/>
                  </a:ln>
                  <a:solidFill>
                    <a:srgbClr val="0066FF"/>
                  </a:solidFill>
                  <a:effectLst/>
                  <a:uLnTx/>
                  <a:uFillTx/>
                  <a:latin typeface="Arial Rounded MT Bold" panose="020F0704030504030204" pitchFamily="34" charset="0"/>
                  <a:ea typeface="+mn-ea"/>
                  <a:cs typeface="Arial" charset="0"/>
                </a:rPr>
                <a:t>NCD</a:t>
              </a:r>
              <a:r>
                <a:rPr kumimoji="0" lang="es-CO" sz="1100" b="0" i="0" u="none" strike="noStrike" kern="1200" cap="none" spc="0" normalizeH="0" baseline="0" noProof="0" dirty="0">
                  <a:ln>
                    <a:noFill/>
                  </a:ln>
                  <a:solidFill>
                    <a:srgbClr val="0066FF"/>
                  </a:solidFill>
                  <a:effectLst/>
                  <a:uLnTx/>
                  <a:uFillTx/>
                  <a:latin typeface="Arial Rounded MT Bold" panose="020F0704030504030204" pitchFamily="34" charset="0"/>
                  <a:ea typeface="+mn-ea"/>
                  <a:cs typeface="Arial" charset="0"/>
                </a:rPr>
                <a:t> Alliance</a:t>
              </a:r>
            </a:p>
          </p:txBody>
        </p:sp>
      </p:grpSp>
      <p:pic>
        <p:nvPicPr>
          <p:cNvPr id="11" name="Imagen 10">
            <a:extLst>
              <a:ext uri="{FF2B5EF4-FFF2-40B4-BE49-F238E27FC236}">
                <a16:creationId xmlns:a16="http://schemas.microsoft.com/office/drawing/2014/main" xmlns="" id="{E1D65590-E0ED-47B8-89CC-6152194EFC78}"/>
              </a:ext>
            </a:extLst>
          </p:cNvPr>
          <p:cNvPicPr>
            <a:picLocks noChangeAspect="1"/>
          </p:cNvPicPr>
          <p:nvPr/>
        </p:nvPicPr>
        <p:blipFill>
          <a:blip r:embed="rId9" cstate="print">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3779912" y="4329786"/>
            <a:ext cx="1810656" cy="1701876"/>
          </a:xfrm>
          <a:prstGeom prst="rect">
            <a:avLst/>
          </a:prstGeom>
        </p:spPr>
      </p:pic>
      <p:sp>
        <p:nvSpPr>
          <p:cNvPr id="16" name="Rectangle 4">
            <a:extLst>
              <a:ext uri="{FF2B5EF4-FFF2-40B4-BE49-F238E27FC236}">
                <a16:creationId xmlns:a16="http://schemas.microsoft.com/office/drawing/2014/main" xmlns="" id="{D1F284D9-C55B-42C7-BCB9-610AF2172736}"/>
              </a:ext>
            </a:extLst>
          </p:cNvPr>
          <p:cNvSpPr/>
          <p:nvPr/>
        </p:nvSpPr>
        <p:spPr>
          <a:xfrm>
            <a:off x="1527641" y="6381328"/>
            <a:ext cx="6088718" cy="400110"/>
          </a:xfrm>
          <a:prstGeom prst="rect">
            <a:avLst/>
          </a:prstGeom>
        </p:spPr>
        <p:txBody>
          <a:bodyPr wrap="none">
            <a:spAutoFit/>
          </a:bodyPr>
          <a:lstStyle/>
          <a:p>
            <a:pPr algn="ctr" rtl="0" fontAlgn="auto">
              <a:spcBef>
                <a:spcPts val="0"/>
              </a:spcBef>
              <a:spcAft>
                <a:spcPts val="0"/>
              </a:spcAft>
            </a:pPr>
            <a:r>
              <a:rPr lang="en-GB" sz="2000" dirty="0">
                <a:solidFill>
                  <a:prstClr val="black"/>
                </a:solidFill>
                <a:latin typeface="Calibri"/>
                <a:cs typeface="+mn-cs"/>
              </a:rPr>
              <a:t>http://www.who.int/cardiovascular_diseases/hearts/en/</a:t>
            </a:r>
          </a:p>
        </p:txBody>
      </p:sp>
      <p:pic>
        <p:nvPicPr>
          <p:cNvPr id="2" name="Imagen 1">
            <a:extLst>
              <a:ext uri="{FF2B5EF4-FFF2-40B4-BE49-F238E27FC236}">
                <a16:creationId xmlns:a16="http://schemas.microsoft.com/office/drawing/2014/main" xmlns="" id="{5E4BACBB-26E0-495C-9E47-F2300F0C5C92}"/>
              </a:ext>
            </a:extLst>
          </p:cNvPr>
          <p:cNvPicPr>
            <a:picLocks noChangeAspect="1"/>
          </p:cNvPicPr>
          <p:nvPr/>
        </p:nvPicPr>
        <p:blipFill rotWithShape="1">
          <a:blip r:embed="rId10">
            <a:clrChange>
              <a:clrFrom>
                <a:srgbClr val="FFFFFF"/>
              </a:clrFrom>
              <a:clrTo>
                <a:srgbClr val="FFFFFF">
                  <a:alpha val="0"/>
                </a:srgbClr>
              </a:clrTo>
            </a:clrChange>
          </a:blip>
          <a:srcRect l="11805" t="20110" r="11824"/>
          <a:stretch/>
        </p:blipFill>
        <p:spPr>
          <a:xfrm>
            <a:off x="2359292" y="1681860"/>
            <a:ext cx="4536504" cy="2321198"/>
          </a:xfrm>
          <a:prstGeom prst="rect">
            <a:avLst/>
          </a:prstGeom>
        </p:spPr>
      </p:pic>
    </p:spTree>
    <p:extLst>
      <p:ext uri="{BB962C8B-B14F-4D97-AF65-F5344CB8AC3E}">
        <p14:creationId xmlns:p14="http://schemas.microsoft.com/office/powerpoint/2010/main" val="12524258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100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nodeType="afterEffect">
                                  <p:stCondLst>
                                    <p:cond delay="1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p:blipFill>
        <p:spPr>
          <a:xfrm>
            <a:off x="4395056" y="158524"/>
            <a:ext cx="2233943" cy="692696"/>
          </a:xfrm>
          <a:prstGeom prst="rect">
            <a:avLst/>
          </a:prstGeom>
        </p:spPr>
      </p:pic>
      <p:pic>
        <p:nvPicPr>
          <p:cNvPr id="7" name="6 Imagen"/>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699312" y="158524"/>
            <a:ext cx="2233943" cy="692696"/>
          </a:xfrm>
          <a:prstGeom prst="rect">
            <a:avLst/>
          </a:prstGeom>
        </p:spPr>
      </p:pic>
      <p:pic>
        <p:nvPicPr>
          <p:cNvPr id="12" name="Imagen 11" descr="Imagen que contiene interior&#10;&#10;Descripción generada con confianza alta">
            <a:extLst>
              <a:ext uri="{FF2B5EF4-FFF2-40B4-BE49-F238E27FC236}">
                <a16:creationId xmlns:a16="http://schemas.microsoft.com/office/drawing/2014/main" xmlns="" id="{90AD8064-B13D-4836-9E03-081680E90D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4139952" cy="1009744"/>
          </a:xfrm>
          <a:prstGeom prst="rect">
            <a:avLst/>
          </a:prstGeom>
        </p:spPr>
      </p:pic>
      <p:sp>
        <p:nvSpPr>
          <p:cNvPr id="17" name="Shape 2934">
            <a:extLst>
              <a:ext uri="{FF2B5EF4-FFF2-40B4-BE49-F238E27FC236}">
                <a16:creationId xmlns:a16="http://schemas.microsoft.com/office/drawing/2014/main" xmlns="" id="{B6FB61D1-4E83-4E02-81B6-8B715B3FCC9C}"/>
              </a:ext>
            </a:extLst>
          </p:cNvPr>
          <p:cNvSpPr/>
          <p:nvPr/>
        </p:nvSpPr>
        <p:spPr>
          <a:xfrm>
            <a:off x="2504513" y="6467524"/>
            <a:ext cx="203200" cy="279400"/>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8" name="Shape 2944">
            <a:extLst>
              <a:ext uri="{FF2B5EF4-FFF2-40B4-BE49-F238E27FC236}">
                <a16:creationId xmlns:a16="http://schemas.microsoft.com/office/drawing/2014/main" xmlns="" id="{10987B67-2FFC-4990-A081-D367DB0B7D3E}"/>
              </a:ext>
            </a:extLst>
          </p:cNvPr>
          <p:cNvSpPr/>
          <p:nvPr/>
        </p:nvSpPr>
        <p:spPr>
          <a:xfrm>
            <a:off x="4647638" y="6467524"/>
            <a:ext cx="279400" cy="27940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0" name="TextBox 31">
            <a:extLst>
              <a:ext uri="{FF2B5EF4-FFF2-40B4-BE49-F238E27FC236}">
                <a16:creationId xmlns:a16="http://schemas.microsoft.com/office/drawing/2014/main" xmlns="" id="{8AB85C1F-5118-40C3-89B8-AA603A076F2C}"/>
              </a:ext>
            </a:extLst>
          </p:cNvPr>
          <p:cNvSpPr txBox="1">
            <a:spLocks noChangeArrowheads="1"/>
          </p:cNvSpPr>
          <p:nvPr/>
        </p:nvSpPr>
        <p:spPr bwMode="auto">
          <a:xfrm>
            <a:off x="5029432" y="6453336"/>
            <a:ext cx="1610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eaLnBrk="1" hangingPunct="1"/>
            <a:r>
              <a:rPr lang="en-US" altLang="x-none" sz="1400" dirty="0" err="1">
                <a:solidFill>
                  <a:schemeClr val="tx2"/>
                </a:solidFill>
                <a:latin typeface="+mn-lt"/>
                <a:ea typeface="Montserrat" charset="0"/>
                <a:cs typeface="Montserrat" charset="0"/>
              </a:rPr>
              <a:t>www.paho.org</a:t>
            </a:r>
            <a:r>
              <a:rPr lang="en-US" altLang="x-none" sz="1400" dirty="0">
                <a:solidFill>
                  <a:schemeClr val="tx2"/>
                </a:solidFill>
                <a:latin typeface="+mn-lt"/>
                <a:ea typeface="Montserrat" charset="0"/>
                <a:cs typeface="Montserrat" charset="0"/>
              </a:rPr>
              <a:t>/pan</a:t>
            </a:r>
          </a:p>
        </p:txBody>
      </p:sp>
      <p:sp>
        <p:nvSpPr>
          <p:cNvPr id="21" name="TextBox 32">
            <a:extLst>
              <a:ext uri="{FF2B5EF4-FFF2-40B4-BE49-F238E27FC236}">
                <a16:creationId xmlns:a16="http://schemas.microsoft.com/office/drawing/2014/main" xmlns="" id="{068D0124-2429-43BB-82E9-3708ED88F058}"/>
              </a:ext>
            </a:extLst>
          </p:cNvPr>
          <p:cNvSpPr txBox="1">
            <a:spLocks noChangeArrowheads="1"/>
          </p:cNvSpPr>
          <p:nvPr/>
        </p:nvSpPr>
        <p:spPr bwMode="auto">
          <a:xfrm>
            <a:off x="2845032" y="6453336"/>
            <a:ext cx="1543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eaLnBrk="1" hangingPunct="1"/>
            <a:r>
              <a:rPr lang="en-US" altLang="x-none" sz="1400" dirty="0">
                <a:solidFill>
                  <a:schemeClr val="tx2"/>
                </a:solidFill>
                <a:latin typeface="+mn-lt"/>
                <a:ea typeface="Montserrat" charset="0"/>
                <a:cs typeface="Montserrat" charset="0"/>
              </a:rPr>
              <a:t>Ciudad de Panamá</a:t>
            </a:r>
          </a:p>
        </p:txBody>
      </p:sp>
      <p:grpSp>
        <p:nvGrpSpPr>
          <p:cNvPr id="28" name="Grupo 27">
            <a:extLst>
              <a:ext uri="{FF2B5EF4-FFF2-40B4-BE49-F238E27FC236}">
                <a16:creationId xmlns:a16="http://schemas.microsoft.com/office/drawing/2014/main" xmlns="" id="{B4A71ED7-406D-48C3-AE28-654274B19CA3}"/>
              </a:ext>
            </a:extLst>
          </p:cNvPr>
          <p:cNvGrpSpPr/>
          <p:nvPr/>
        </p:nvGrpSpPr>
        <p:grpSpPr>
          <a:xfrm>
            <a:off x="3397314" y="3922603"/>
            <a:ext cx="2349372" cy="369332"/>
            <a:chOff x="-1116632" y="4746630"/>
            <a:chExt cx="2349372" cy="369332"/>
          </a:xfrm>
        </p:grpSpPr>
        <p:sp>
          <p:nvSpPr>
            <p:cNvPr id="15" name="Shape 2836">
              <a:extLst>
                <a:ext uri="{FF2B5EF4-FFF2-40B4-BE49-F238E27FC236}">
                  <a16:creationId xmlns:a16="http://schemas.microsoft.com/office/drawing/2014/main" xmlns="" id="{6D026B26-2654-4466-8F25-1ED3069EA8B0}"/>
                </a:ext>
              </a:extLst>
            </p:cNvPr>
            <p:cNvSpPr>
              <a:spLocks noChangeAspect="1"/>
            </p:cNvSpPr>
            <p:nvPr/>
          </p:nvSpPr>
          <p:spPr>
            <a:xfrm>
              <a:off x="-1116632" y="4805296"/>
              <a:ext cx="346500" cy="252000"/>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2" name="TextBox 33">
              <a:extLst>
                <a:ext uri="{FF2B5EF4-FFF2-40B4-BE49-F238E27FC236}">
                  <a16:creationId xmlns:a16="http://schemas.microsoft.com/office/drawing/2014/main" xmlns="" id="{1166DF6D-A1E9-4EA5-9EE3-74BD54B8093C}"/>
                </a:ext>
              </a:extLst>
            </p:cNvPr>
            <p:cNvSpPr txBox="1">
              <a:spLocks noChangeArrowheads="1"/>
            </p:cNvSpPr>
            <p:nvPr/>
          </p:nvSpPr>
          <p:spPr bwMode="auto">
            <a:xfrm>
              <a:off x="-749919" y="4746630"/>
              <a:ext cx="1982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eaLnBrk="1" hangingPunct="1"/>
              <a:r>
                <a:rPr lang="en-US" altLang="x-none" sz="1800" dirty="0">
                  <a:solidFill>
                    <a:schemeClr val="tx2"/>
                  </a:solidFill>
                  <a:latin typeface="+mn-lt"/>
                  <a:ea typeface="Montserrat" charset="0"/>
                  <a:cs typeface="Montserrat" charset="0"/>
                </a:rPr>
                <a:t>victoriaj@paho.org</a:t>
              </a:r>
            </a:p>
          </p:txBody>
        </p:sp>
      </p:grpSp>
      <p:grpSp>
        <p:nvGrpSpPr>
          <p:cNvPr id="27" name="Grupo 26">
            <a:extLst>
              <a:ext uri="{FF2B5EF4-FFF2-40B4-BE49-F238E27FC236}">
                <a16:creationId xmlns:a16="http://schemas.microsoft.com/office/drawing/2014/main" xmlns="" id="{3945D362-F32C-4420-8AB2-B73D6E6DCC6D}"/>
              </a:ext>
            </a:extLst>
          </p:cNvPr>
          <p:cNvGrpSpPr/>
          <p:nvPr/>
        </p:nvGrpSpPr>
        <p:grpSpPr>
          <a:xfrm>
            <a:off x="3563086" y="2780928"/>
            <a:ext cx="2017829" cy="646331"/>
            <a:chOff x="-972616" y="3767848"/>
            <a:chExt cx="2017829" cy="646331"/>
          </a:xfrm>
        </p:grpSpPr>
        <p:sp>
          <p:nvSpPr>
            <p:cNvPr id="19" name="Shape 2643">
              <a:extLst>
                <a:ext uri="{FF2B5EF4-FFF2-40B4-BE49-F238E27FC236}">
                  <a16:creationId xmlns:a16="http://schemas.microsoft.com/office/drawing/2014/main" xmlns="" id="{38B94D5E-FAD5-4545-9184-179525C9AC44}"/>
                </a:ext>
              </a:extLst>
            </p:cNvPr>
            <p:cNvSpPr/>
            <p:nvPr/>
          </p:nvSpPr>
          <p:spPr>
            <a:xfrm>
              <a:off x="-972616" y="3911013"/>
              <a:ext cx="18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2"/>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3" name="TextBox 34">
              <a:extLst>
                <a:ext uri="{FF2B5EF4-FFF2-40B4-BE49-F238E27FC236}">
                  <a16:creationId xmlns:a16="http://schemas.microsoft.com/office/drawing/2014/main" xmlns="" id="{C532DF24-0E54-4B11-AAFE-51F4051936A3}"/>
                </a:ext>
              </a:extLst>
            </p:cNvPr>
            <p:cNvSpPr txBox="1">
              <a:spLocks noChangeArrowheads="1"/>
            </p:cNvSpPr>
            <p:nvPr/>
          </p:nvSpPr>
          <p:spPr bwMode="auto">
            <a:xfrm>
              <a:off x="-657497" y="3767848"/>
              <a:ext cx="17027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r>
                <a:rPr lang="en-US" altLang="x-none" sz="1800" dirty="0">
                  <a:solidFill>
                    <a:schemeClr val="tx2"/>
                  </a:solidFill>
                  <a:latin typeface="+mn-lt"/>
                  <a:ea typeface="Montserrat" charset="0"/>
                  <a:cs typeface="Montserrat" charset="0"/>
                </a:rPr>
                <a:t>+507.202.7800  </a:t>
              </a:r>
            </a:p>
            <a:p>
              <a:pPr algn="ctr" eaLnBrk="1" hangingPunct="1"/>
              <a:r>
                <a:rPr lang="en-US" altLang="x-none" sz="1800" dirty="0">
                  <a:solidFill>
                    <a:schemeClr val="tx2"/>
                  </a:solidFill>
                  <a:latin typeface="+mn-lt"/>
                  <a:ea typeface="Montserrat" charset="0"/>
                  <a:cs typeface="Montserrat" charset="0"/>
                </a:rPr>
                <a:t>+507.6898.6930</a:t>
              </a:r>
            </a:p>
          </p:txBody>
        </p:sp>
      </p:grpSp>
      <p:sp>
        <p:nvSpPr>
          <p:cNvPr id="24" name="15 CuadroTexto">
            <a:extLst>
              <a:ext uri="{FF2B5EF4-FFF2-40B4-BE49-F238E27FC236}">
                <a16:creationId xmlns:a16="http://schemas.microsoft.com/office/drawing/2014/main" xmlns="" id="{BF3AAAAA-C557-49FE-A788-E2868F7BF215}"/>
              </a:ext>
            </a:extLst>
          </p:cNvPr>
          <p:cNvSpPr txBox="1"/>
          <p:nvPr/>
        </p:nvSpPr>
        <p:spPr>
          <a:xfrm>
            <a:off x="1601924" y="1700808"/>
            <a:ext cx="5940152"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4000" b="1" i="0" u="none" strike="noStrike" kern="1200" cap="none" spc="0" normalizeH="0" baseline="0" noProof="0" dirty="0">
                <a:ln>
                  <a:noFill/>
                </a:ln>
                <a:solidFill>
                  <a:srgbClr val="333399">
                    <a:lumMod val="50000"/>
                  </a:srgbClr>
                </a:solidFill>
                <a:effectLst/>
                <a:uLnTx/>
                <a:uFillTx/>
                <a:latin typeface="Calibri" pitchFamily="34" charset="0"/>
                <a:ea typeface="+mn-ea"/>
                <a:cs typeface="Calibri" pitchFamily="34" charset="0"/>
              </a:rPr>
              <a:t>Jorge E. Victoria R.</a:t>
            </a:r>
            <a:endParaRPr kumimoji="0" lang="es-CO" sz="2800" b="0" i="0" u="none" strike="noStrike" kern="1200" cap="none" spc="0" normalizeH="0" baseline="0" noProof="0" dirty="0">
              <a:ln>
                <a:noFill/>
              </a:ln>
              <a:solidFill>
                <a:srgbClr val="333399">
                  <a:lumMod val="50000"/>
                </a:srgbClr>
              </a:solidFill>
              <a:effectLst/>
              <a:uLnTx/>
              <a:uFillTx/>
              <a:latin typeface="Calibri" pitchFamily="34" charset="0"/>
              <a:ea typeface="+mn-ea"/>
              <a:cs typeface="Calibri" pitchFamily="34" charset="0"/>
            </a:endParaRPr>
          </a:p>
        </p:txBody>
      </p:sp>
      <p:grpSp>
        <p:nvGrpSpPr>
          <p:cNvPr id="26" name="Grupo 25">
            <a:extLst>
              <a:ext uri="{FF2B5EF4-FFF2-40B4-BE49-F238E27FC236}">
                <a16:creationId xmlns:a16="http://schemas.microsoft.com/office/drawing/2014/main" xmlns="" id="{D85E6AF9-254B-47B5-A4C2-492B6FCF45DF}"/>
              </a:ext>
            </a:extLst>
          </p:cNvPr>
          <p:cNvGrpSpPr/>
          <p:nvPr/>
        </p:nvGrpSpPr>
        <p:grpSpPr>
          <a:xfrm>
            <a:off x="2853075" y="4787279"/>
            <a:ext cx="3437850" cy="369332"/>
            <a:chOff x="4215056" y="4397551"/>
            <a:chExt cx="3437850" cy="369332"/>
          </a:xfrm>
        </p:grpSpPr>
        <p:sp>
          <p:nvSpPr>
            <p:cNvPr id="9" name="Rectángulo 8">
              <a:extLst>
                <a:ext uri="{FF2B5EF4-FFF2-40B4-BE49-F238E27FC236}">
                  <a16:creationId xmlns:a16="http://schemas.microsoft.com/office/drawing/2014/main" xmlns="" id="{F411AB85-801F-42A3-8FEA-F25A8F0A63CB}"/>
                </a:ext>
              </a:extLst>
            </p:cNvPr>
            <p:cNvSpPr/>
            <p:nvPr/>
          </p:nvSpPr>
          <p:spPr>
            <a:xfrm>
              <a:off x="6197956" y="4397551"/>
              <a:ext cx="1454950" cy="369332"/>
            </a:xfrm>
            <a:prstGeom prst="rect">
              <a:avLst/>
            </a:prstGeom>
          </p:spPr>
          <p:txBody>
            <a:bodyPr wrap="none">
              <a:spAutoFit/>
            </a:bodyPr>
            <a:lstStyle/>
            <a:p>
              <a:r>
                <a:rPr lang="es-CO" dirty="0">
                  <a:solidFill>
                    <a:schemeClr val="tx2"/>
                  </a:solidFill>
                  <a:latin typeface="+mn-lt"/>
                </a:rPr>
                <a:t>Jorge Victoria</a:t>
              </a:r>
            </a:p>
          </p:txBody>
        </p:sp>
        <p:grpSp>
          <p:nvGrpSpPr>
            <p:cNvPr id="25" name="Grupo 24">
              <a:extLst>
                <a:ext uri="{FF2B5EF4-FFF2-40B4-BE49-F238E27FC236}">
                  <a16:creationId xmlns:a16="http://schemas.microsoft.com/office/drawing/2014/main" xmlns="" id="{970B5663-F6D2-49F8-8F26-1789AB1D2F45}"/>
                </a:ext>
              </a:extLst>
            </p:cNvPr>
            <p:cNvGrpSpPr/>
            <p:nvPr/>
          </p:nvGrpSpPr>
          <p:grpSpPr>
            <a:xfrm>
              <a:off x="4215056" y="4402217"/>
              <a:ext cx="1889877" cy="360000"/>
              <a:chOff x="4215056" y="4400628"/>
              <a:chExt cx="1889877" cy="360000"/>
            </a:xfrm>
          </p:grpSpPr>
          <p:pic>
            <p:nvPicPr>
              <p:cNvPr id="2050" name="Picture 2" descr="Resultado de imagen para logo facebook">
                <a:hlinkClick r:id="rId7"/>
                <a:extLst>
                  <a:ext uri="{FF2B5EF4-FFF2-40B4-BE49-F238E27FC236}">
                    <a16:creationId xmlns:a16="http://schemas.microsoft.com/office/drawing/2014/main" xmlns="" id="{8198BA3D-4572-466B-A2E8-B9E5BB5287A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5056" y="440062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logo twitter">
                <a:hlinkClick r:id="rId9"/>
                <a:extLst>
                  <a:ext uri="{FF2B5EF4-FFF2-40B4-BE49-F238E27FC236}">
                    <a16:creationId xmlns:a16="http://schemas.microsoft.com/office/drawing/2014/main" xmlns="" id="{16A08BD9-5B1A-4446-9FD9-D4337E557D76}"/>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8080" y="4400628"/>
                <a:ext cx="510001"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logo linkedin">
                <a:hlinkClick r:id="rId11"/>
                <a:extLst>
                  <a:ext uri="{FF2B5EF4-FFF2-40B4-BE49-F238E27FC236}">
                    <a16:creationId xmlns:a16="http://schemas.microsoft.com/office/drawing/2014/main" xmlns="" id="{F628C32A-BD97-40C7-A55A-FE6A2D01D0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71105" y="4400628"/>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logo instagram">
                <a:hlinkClick r:id="rId13"/>
                <a:extLst>
                  <a:ext uri="{FF2B5EF4-FFF2-40B4-BE49-F238E27FC236}">
                    <a16:creationId xmlns:a16="http://schemas.microsoft.com/office/drawing/2014/main" xmlns="" id="{7AF900B0-D721-4DE8-B4AB-56192EFF8F95}"/>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88"/>
              <a:stretch/>
            </p:blipFill>
            <p:spPr bwMode="auto">
              <a:xfrm>
                <a:off x="5724128" y="4400628"/>
                <a:ext cx="380805" cy="360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0" name="Grupo 29">
            <a:extLst>
              <a:ext uri="{FF2B5EF4-FFF2-40B4-BE49-F238E27FC236}">
                <a16:creationId xmlns:a16="http://schemas.microsoft.com/office/drawing/2014/main" xmlns="" id="{ACBCDE5E-9E46-42A2-8298-5F3C1E3C37F9}"/>
              </a:ext>
            </a:extLst>
          </p:cNvPr>
          <p:cNvGrpSpPr/>
          <p:nvPr/>
        </p:nvGrpSpPr>
        <p:grpSpPr>
          <a:xfrm>
            <a:off x="3386085" y="5651956"/>
            <a:ext cx="2371831" cy="369332"/>
            <a:chOff x="3411731" y="5540954"/>
            <a:chExt cx="2371831" cy="369332"/>
          </a:xfrm>
        </p:grpSpPr>
        <p:pic>
          <p:nvPicPr>
            <p:cNvPr id="2058" name="Picture 10" descr="Resultado de imagen para logo skype">
              <a:extLst>
                <a:ext uri="{FF2B5EF4-FFF2-40B4-BE49-F238E27FC236}">
                  <a16:creationId xmlns:a16="http://schemas.microsoft.com/office/drawing/2014/main" xmlns="" id="{E39B6A89-BCA1-4722-87EA-3DEAFE657216}"/>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1731" y="5545620"/>
              <a:ext cx="360000" cy="360000"/>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xmlns="" id="{FD1265B4-4513-4CF7-8664-B2B59AA29795}"/>
                </a:ext>
              </a:extLst>
            </p:cNvPr>
            <p:cNvSpPr txBox="1"/>
            <p:nvPr/>
          </p:nvSpPr>
          <p:spPr>
            <a:xfrm>
              <a:off x="3816100" y="5540954"/>
              <a:ext cx="1967462" cy="369332"/>
            </a:xfrm>
            <a:prstGeom prst="rect">
              <a:avLst/>
            </a:prstGeom>
            <a:noFill/>
          </p:spPr>
          <p:txBody>
            <a:bodyPr wrap="none" rtlCol="0">
              <a:spAutoFit/>
            </a:bodyPr>
            <a:lstStyle/>
            <a:p>
              <a:r>
                <a:rPr lang="es-CO" dirty="0">
                  <a:solidFill>
                    <a:schemeClr val="tx2"/>
                  </a:solidFill>
                  <a:latin typeface="+mn-lt"/>
                </a:rPr>
                <a:t>Jorge E. Victoria R. </a:t>
              </a:r>
            </a:p>
          </p:txBody>
        </p:sp>
      </p:grpSp>
    </p:spTree>
    <p:extLst>
      <p:ext uri="{BB962C8B-B14F-4D97-AF65-F5344CB8AC3E}">
        <p14:creationId xmlns:p14="http://schemas.microsoft.com/office/powerpoint/2010/main" val="395287744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44624"/>
            <a:ext cx="9144000" cy="892552"/>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Panorama Mundial de las</a:t>
            </a:r>
          </a:p>
          <a:p>
            <a:pPr lvl="0" eaLnBrk="1" hangingPunct="1"/>
            <a:r>
              <a:rPr lang="es-CR" altLang="es-CO" sz="2600" b="1" kern="0" dirty="0">
                <a:solidFill>
                  <a:srgbClr val="FFFFFF"/>
                </a:solidFill>
                <a:latin typeface="Arial"/>
              </a:rPr>
              <a:t>Enfermedades No Transmisibles </a:t>
            </a:r>
            <a:r>
              <a:rPr lang="es-CR" altLang="es-CO" sz="2600" b="1" kern="0" dirty="0">
                <a:solidFill>
                  <a:srgbClr val="FFFF00"/>
                </a:solidFill>
                <a:latin typeface="Arial"/>
              </a:rPr>
              <a:t>(ENT)</a:t>
            </a:r>
            <a:r>
              <a:rPr lang="es-CR" altLang="es-CO" sz="2600" b="1" kern="0" dirty="0">
                <a:solidFill>
                  <a:srgbClr val="FFFFFF"/>
                </a:solidFill>
                <a:latin typeface="Arial"/>
              </a:rPr>
              <a:t>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n 15">
            <a:extLst>
              <a:ext uri="{FF2B5EF4-FFF2-40B4-BE49-F238E27FC236}">
                <a16:creationId xmlns:a16="http://schemas.microsoft.com/office/drawing/2014/main" xmlns="" id="{7DED1772-494F-4FC4-8D32-1BCA751806F8}"/>
              </a:ext>
            </a:extLst>
          </p:cNvPr>
          <p:cNvPicPr>
            <a:picLocks noChangeAspect="1"/>
          </p:cNvPicPr>
          <p:nvPr/>
        </p:nvPicPr>
        <p:blipFill rotWithShape="1">
          <a:blip r:embed="rId5">
            <a:clrChange>
              <a:clrFrom>
                <a:srgbClr val="E4EFFA"/>
              </a:clrFrom>
              <a:clrTo>
                <a:srgbClr val="E4EFFA">
                  <a:alpha val="0"/>
                </a:srgbClr>
              </a:clrTo>
            </a:clrChange>
            <a:extLst>
              <a:ext uri="{28A0092B-C50C-407E-A947-70E740481C1C}">
                <a14:useLocalDpi xmlns:a14="http://schemas.microsoft.com/office/drawing/2010/main" val="0"/>
              </a:ext>
            </a:extLst>
          </a:blip>
          <a:srcRect l="9840" t="56947" r="53761" b="17736"/>
          <a:stretch/>
        </p:blipFill>
        <p:spPr>
          <a:xfrm>
            <a:off x="160264" y="939780"/>
            <a:ext cx="3475632" cy="3418581"/>
          </a:xfrm>
          <a:prstGeom prst="rect">
            <a:avLst/>
          </a:prstGeom>
        </p:spPr>
      </p:pic>
      <p:pic>
        <p:nvPicPr>
          <p:cNvPr id="7" name="Imagen 6">
            <a:extLst>
              <a:ext uri="{FF2B5EF4-FFF2-40B4-BE49-F238E27FC236}">
                <a16:creationId xmlns:a16="http://schemas.microsoft.com/office/drawing/2014/main" xmlns="" id="{47F3EC2A-6E70-4C06-855A-D1E378DF369C}"/>
              </a:ext>
            </a:extLst>
          </p:cNvPr>
          <p:cNvPicPr>
            <a:picLocks noChangeAspect="1"/>
          </p:cNvPicPr>
          <p:nvPr/>
        </p:nvPicPr>
        <p:blipFill rotWithShape="1">
          <a:blip r:embed="rId6">
            <a:clrChange>
              <a:clrFrom>
                <a:srgbClr val="DDEAF9"/>
              </a:clrFrom>
              <a:clrTo>
                <a:srgbClr val="DDEAF9">
                  <a:alpha val="0"/>
                </a:srgbClr>
              </a:clrTo>
            </a:clrChange>
            <a:extLst>
              <a:ext uri="{28A0092B-C50C-407E-A947-70E740481C1C}">
                <a14:useLocalDpi xmlns:a14="http://schemas.microsoft.com/office/drawing/2010/main" val="0"/>
              </a:ext>
            </a:extLst>
          </a:blip>
          <a:srcRect l="10014" t="30581" r="9180" b="54327"/>
          <a:stretch/>
        </p:blipFill>
        <p:spPr>
          <a:xfrm>
            <a:off x="1403336" y="4581128"/>
            <a:ext cx="6985088" cy="1844872"/>
          </a:xfrm>
          <a:prstGeom prst="rect">
            <a:avLst/>
          </a:prstGeom>
        </p:spPr>
      </p:pic>
      <p:sp>
        <p:nvSpPr>
          <p:cNvPr id="2" name="CuadroTexto 1">
            <a:extLst>
              <a:ext uri="{FF2B5EF4-FFF2-40B4-BE49-F238E27FC236}">
                <a16:creationId xmlns:a16="http://schemas.microsoft.com/office/drawing/2014/main" xmlns="" id="{595F013D-3E40-401B-AB68-40E2F459B331}"/>
              </a:ext>
            </a:extLst>
          </p:cNvPr>
          <p:cNvSpPr txBox="1"/>
          <p:nvPr/>
        </p:nvSpPr>
        <p:spPr>
          <a:xfrm>
            <a:off x="179512" y="5241093"/>
            <a:ext cx="869149" cy="461665"/>
          </a:xfrm>
          <a:prstGeom prst="rect">
            <a:avLst/>
          </a:prstGeom>
          <a:noFill/>
        </p:spPr>
        <p:txBody>
          <a:bodyPr wrap="none" rtlCol="0">
            <a:spAutoFit/>
          </a:bodyPr>
          <a:lstStyle/>
          <a:p>
            <a:r>
              <a:rPr lang="es-CO" sz="2400" b="1" dirty="0">
                <a:solidFill>
                  <a:schemeClr val="tx2">
                    <a:lumMod val="75000"/>
                  </a:schemeClr>
                </a:solidFill>
              </a:rPr>
              <a:t>ONU</a:t>
            </a:r>
          </a:p>
        </p:txBody>
      </p:sp>
      <p:pic>
        <p:nvPicPr>
          <p:cNvPr id="4" name="Imagen 3">
            <a:extLst>
              <a:ext uri="{FF2B5EF4-FFF2-40B4-BE49-F238E27FC236}">
                <a16:creationId xmlns:a16="http://schemas.microsoft.com/office/drawing/2014/main" xmlns="" id="{EF042F93-8E9E-4189-81ED-5503A9E19478}"/>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4534" y="1090540"/>
            <a:ext cx="4989466" cy="3418580"/>
          </a:xfrm>
          <a:prstGeom prst="rect">
            <a:avLst/>
          </a:prstGeom>
        </p:spPr>
      </p:pic>
    </p:spTree>
    <p:extLst>
      <p:ext uri="{BB962C8B-B14F-4D97-AF65-F5344CB8AC3E}">
        <p14:creationId xmlns:p14="http://schemas.microsoft.com/office/powerpoint/2010/main" val="11718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xmlns="" id="{618C1CF8-266C-47B7-AAB2-B81E6FEF89A1}"/>
              </a:ext>
            </a:extLst>
          </p:cNvPr>
          <p:cNvSpPr txBox="1">
            <a:spLocks noChangeArrowheads="1"/>
          </p:cNvSpPr>
          <p:nvPr/>
        </p:nvSpPr>
        <p:spPr bwMode="auto">
          <a:xfrm>
            <a:off x="0" y="232192"/>
            <a:ext cx="9144000" cy="892552"/>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lvl="0" eaLnBrk="1" hangingPunct="1"/>
            <a:r>
              <a:rPr lang="es-CR" altLang="es-CO" sz="2600" b="1" kern="0" dirty="0">
                <a:solidFill>
                  <a:srgbClr val="FFFFFF"/>
                </a:solidFill>
                <a:latin typeface="Arial"/>
              </a:rPr>
              <a:t>Panorama Mundial de las</a:t>
            </a:r>
          </a:p>
          <a:p>
            <a:pPr lvl="0" eaLnBrk="1" hangingPunct="1"/>
            <a:r>
              <a:rPr lang="es-CR" altLang="es-CO" sz="2600" b="1" kern="0" dirty="0">
                <a:solidFill>
                  <a:srgbClr val="FFFFFF"/>
                </a:solidFill>
                <a:latin typeface="Arial"/>
              </a:rPr>
              <a:t>Enfermedades No Transmisibles </a:t>
            </a:r>
            <a:r>
              <a:rPr lang="es-CR" altLang="es-CO" sz="2600" b="1" kern="0" dirty="0">
                <a:solidFill>
                  <a:srgbClr val="FFFF00"/>
                </a:solidFill>
                <a:latin typeface="Arial"/>
              </a:rPr>
              <a:t>(ENT)</a:t>
            </a:r>
            <a:r>
              <a:rPr lang="es-CR" altLang="es-CO" sz="2600" b="1" kern="0" dirty="0">
                <a:solidFill>
                  <a:srgbClr val="FFFFFF"/>
                </a:solidFill>
                <a:latin typeface="Arial"/>
              </a:rPr>
              <a:t> </a:t>
            </a:r>
          </a:p>
        </p:txBody>
      </p:sp>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318000"/>
            <a:ext cx="138947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00273" y="6318000"/>
            <a:ext cx="1543727"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Resultado de imagen para mortalidad por ent">
            <a:extLst>
              <a:ext uri="{FF2B5EF4-FFF2-40B4-BE49-F238E27FC236}">
                <a16:creationId xmlns:a16="http://schemas.microsoft.com/office/drawing/2014/main" xmlns="" id="{835AD8BB-7B0C-41DD-92B3-D79C4E7C560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22413"/>
          <a:stretch/>
        </p:blipFill>
        <p:spPr bwMode="auto">
          <a:xfrm>
            <a:off x="1354584" y="1700808"/>
            <a:ext cx="6434832"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120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n 5" descr="Imagen que contiene captura de pantalla&#10;&#10;Descripción generada con confianza muy alta">
            <a:extLst>
              <a:ext uri="{FF2B5EF4-FFF2-40B4-BE49-F238E27FC236}">
                <a16:creationId xmlns:a16="http://schemas.microsoft.com/office/drawing/2014/main" xmlns="" id="{0C1B2923-074D-410B-A2A5-59176ACB104A}"/>
              </a:ext>
            </a:extLst>
          </p:cNvPr>
          <p:cNvPicPr>
            <a:picLocks noChangeAspect="1"/>
          </p:cNvPicPr>
          <p:nvPr/>
        </p:nvPicPr>
        <p:blipFill rotWithShape="1">
          <a:blip r:embed="rId5" cstate="print">
            <a:clrChange>
              <a:clrFrom>
                <a:srgbClr val="F9F5EB"/>
              </a:clrFrom>
              <a:clrTo>
                <a:srgbClr val="F9F5EB">
                  <a:alpha val="0"/>
                </a:srgbClr>
              </a:clrTo>
            </a:clrChange>
            <a:extLst>
              <a:ext uri="{28A0092B-C50C-407E-A947-70E740481C1C}">
                <a14:useLocalDpi xmlns:a14="http://schemas.microsoft.com/office/drawing/2010/main" val="0"/>
              </a:ext>
            </a:extLst>
          </a:blip>
          <a:srcRect l="4455" t="14299" r="4964" b="64103"/>
          <a:stretch/>
        </p:blipFill>
        <p:spPr>
          <a:xfrm>
            <a:off x="3912078" y="764800"/>
            <a:ext cx="5124418" cy="1728000"/>
          </a:xfrm>
          <a:prstGeom prst="rect">
            <a:avLst/>
          </a:prstGeom>
        </p:spPr>
      </p:pic>
      <p:pic>
        <p:nvPicPr>
          <p:cNvPr id="23" name="Imagen 22" descr="Imagen que contiene captura de pantalla&#10;&#10;Descripción generada con confianza muy alta">
            <a:extLst>
              <a:ext uri="{FF2B5EF4-FFF2-40B4-BE49-F238E27FC236}">
                <a16:creationId xmlns:a16="http://schemas.microsoft.com/office/drawing/2014/main" xmlns="" id="{1C953E6D-4564-4963-8745-81297A262457}"/>
              </a:ext>
            </a:extLst>
          </p:cNvPr>
          <p:cNvPicPr>
            <a:picLocks noChangeAspect="1"/>
          </p:cNvPicPr>
          <p:nvPr/>
        </p:nvPicPr>
        <p:blipFill rotWithShape="1">
          <a:blip r:embed="rId6" cstate="print">
            <a:clrChange>
              <a:clrFrom>
                <a:srgbClr val="F9F5EB"/>
              </a:clrFrom>
              <a:clrTo>
                <a:srgbClr val="F9F5EB">
                  <a:alpha val="0"/>
                </a:srgbClr>
              </a:clrTo>
            </a:clrChange>
            <a:extLst>
              <a:ext uri="{28A0092B-C50C-407E-A947-70E740481C1C}">
                <a14:useLocalDpi xmlns:a14="http://schemas.microsoft.com/office/drawing/2010/main" val="0"/>
              </a:ext>
            </a:extLst>
          </a:blip>
          <a:srcRect l="94548" t="41201" b="16800"/>
          <a:stretch/>
        </p:blipFill>
        <p:spPr>
          <a:xfrm rot="5400000">
            <a:off x="4320000" y="3860752"/>
            <a:ext cx="504000" cy="5490495"/>
          </a:xfrm>
          <a:prstGeom prst="rect">
            <a:avLst/>
          </a:prstGeom>
        </p:spPr>
      </p:pic>
      <p:sp>
        <p:nvSpPr>
          <p:cNvPr id="24" name="Rectangle 2">
            <a:extLst>
              <a:ext uri="{FF2B5EF4-FFF2-40B4-BE49-F238E27FC236}">
                <a16:creationId xmlns:a16="http://schemas.microsoft.com/office/drawing/2014/main" xmlns="" id="{5476EFF8-4F44-4B59-9CE9-391E38043BA7}"/>
              </a:ext>
            </a:extLst>
          </p:cNvPr>
          <p:cNvSpPr txBox="1">
            <a:spLocks noChangeArrowheads="1"/>
          </p:cNvSpPr>
          <p:nvPr/>
        </p:nvSpPr>
        <p:spPr bwMode="auto">
          <a:xfrm>
            <a:off x="0" y="116632"/>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600" b="1" i="0" u="none" strike="noStrike" kern="0" cap="none" spc="0" normalizeH="0" baseline="0" noProof="0" dirty="0">
                <a:ln>
                  <a:noFill/>
                </a:ln>
                <a:solidFill>
                  <a:srgbClr val="FFFFFF"/>
                </a:solidFill>
                <a:effectLst/>
                <a:uLnTx/>
                <a:uFillTx/>
                <a:latin typeface="Arial"/>
                <a:ea typeface="+mj-ea"/>
                <a:cs typeface="+mj-cs"/>
              </a:rPr>
              <a:t>LA CARGA DE LAS ENT EN LAS AMÉRICAS</a:t>
            </a:r>
          </a:p>
        </p:txBody>
      </p:sp>
      <p:sp>
        <p:nvSpPr>
          <p:cNvPr id="7" name="Rectángulo 6">
            <a:extLst>
              <a:ext uri="{FF2B5EF4-FFF2-40B4-BE49-F238E27FC236}">
                <a16:creationId xmlns:a16="http://schemas.microsoft.com/office/drawing/2014/main" xmlns="" id="{E698E96C-108F-495D-817D-99E5ACAA8CA8}"/>
              </a:ext>
            </a:extLst>
          </p:cNvPr>
          <p:cNvSpPr/>
          <p:nvPr/>
        </p:nvSpPr>
        <p:spPr>
          <a:xfrm>
            <a:off x="107504" y="771395"/>
            <a:ext cx="3600992" cy="1714810"/>
          </a:xfrm>
          <a:prstGeom prst="rect">
            <a:avLst/>
          </a:prstGeom>
          <a:solidFill>
            <a:srgbClr val="EBF7FF"/>
          </a:solidFill>
          <a:ln w="3175">
            <a:solidFill>
              <a:schemeClr val="tx1"/>
            </a:solidFill>
          </a:ln>
          <a:effectLst>
            <a:outerShdw blurRad="50800" dist="76200" dir="2700000" algn="tl" rotWithShape="0">
              <a:prstClr val="black">
                <a:alpha val="40000"/>
              </a:prstClr>
            </a:outerShdw>
          </a:effectLst>
        </p:spPr>
        <p:txBody>
          <a:bodyPr wrap="square" lIns="108000" tIns="72000" rIns="108000" bIns="72000">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s-ES" sz="2300" b="1" i="0" u="none" strike="noStrike" kern="1200" cap="none" spc="0" normalizeH="0" baseline="0" noProof="0" dirty="0">
                <a:ln>
                  <a:noFill/>
                </a:ln>
                <a:solidFill>
                  <a:srgbClr val="4F81BD">
                    <a:lumMod val="75000"/>
                  </a:srgbClr>
                </a:solidFill>
                <a:effectLst/>
                <a:uLnTx/>
                <a:uFillTx/>
                <a:latin typeface="Montserrat Light"/>
                <a:ea typeface="+mn-ea"/>
                <a:cs typeface="Arial" charset="0"/>
              </a:rPr>
              <a:t>Las ENT son responsables de </a:t>
            </a:r>
            <a:r>
              <a:rPr kumimoji="0" lang="es-ES" sz="2500" b="1" i="1" u="none" strike="noStrike" kern="1200" cap="none" spc="0" normalizeH="0" baseline="0" noProof="0" dirty="0">
                <a:ln>
                  <a:noFill/>
                </a:ln>
                <a:effectLst/>
                <a:uLnTx/>
                <a:uFillTx/>
                <a:latin typeface="Montserrat Light"/>
                <a:ea typeface="+mn-ea"/>
                <a:cs typeface="Arial" charset="0"/>
              </a:rPr>
              <a:t>4 de cada 5 </a:t>
            </a:r>
            <a:r>
              <a:rPr kumimoji="0" lang="es-ES" sz="2300" b="1" i="0" u="none" strike="noStrike" kern="1200" cap="none" spc="0" normalizeH="0" baseline="0" noProof="0" dirty="0">
                <a:ln>
                  <a:noFill/>
                </a:ln>
                <a:solidFill>
                  <a:srgbClr val="4F81BD">
                    <a:lumMod val="75000"/>
                  </a:srgbClr>
                </a:solidFill>
                <a:effectLst/>
                <a:uLnTx/>
                <a:uFillTx/>
                <a:latin typeface="Montserrat Light"/>
                <a:ea typeface="+mn-ea"/>
                <a:cs typeface="Arial" charset="0"/>
              </a:rPr>
              <a:t>muertes (80%) cada año en las Américas. </a:t>
            </a:r>
            <a:endParaRPr kumimoji="0" lang="es-CO" sz="2300" b="1" i="0" u="none" strike="noStrike" kern="1200" cap="none" spc="0" normalizeH="0" baseline="0" noProof="0" dirty="0">
              <a:ln>
                <a:noFill/>
              </a:ln>
              <a:solidFill>
                <a:srgbClr val="AC8300"/>
              </a:solidFill>
              <a:effectLst/>
              <a:uLnTx/>
              <a:uFillTx/>
              <a:latin typeface="Arial" charset="0"/>
              <a:ea typeface="+mn-ea"/>
              <a:cs typeface="Arial" charset="0"/>
            </a:endParaRPr>
          </a:p>
        </p:txBody>
      </p:sp>
      <p:grpSp>
        <p:nvGrpSpPr>
          <p:cNvPr id="3" name="Grupo 2">
            <a:extLst>
              <a:ext uri="{FF2B5EF4-FFF2-40B4-BE49-F238E27FC236}">
                <a16:creationId xmlns:a16="http://schemas.microsoft.com/office/drawing/2014/main" xmlns="" id="{91EAC6E3-89A7-4447-B048-9C8DA47CBF9E}"/>
              </a:ext>
            </a:extLst>
          </p:cNvPr>
          <p:cNvGrpSpPr/>
          <p:nvPr/>
        </p:nvGrpSpPr>
        <p:grpSpPr>
          <a:xfrm>
            <a:off x="3708496" y="3356992"/>
            <a:ext cx="5328000" cy="2685599"/>
            <a:chOff x="3708496" y="3356992"/>
            <a:chExt cx="5328000" cy="2685599"/>
          </a:xfrm>
        </p:grpSpPr>
        <p:pic>
          <p:nvPicPr>
            <p:cNvPr id="8" name="Imagen 7" descr="Imagen que contiene captura de pantalla&#10;&#10;Descripción generada con confianza muy alta">
              <a:extLst>
                <a:ext uri="{FF2B5EF4-FFF2-40B4-BE49-F238E27FC236}">
                  <a16:creationId xmlns:a16="http://schemas.microsoft.com/office/drawing/2014/main" xmlns="" id="{72785E79-F187-49FF-8F44-42D6B4084A7A}"/>
                </a:ext>
              </a:extLst>
            </p:cNvPr>
            <p:cNvPicPr>
              <a:picLocks noChangeAspect="1"/>
            </p:cNvPicPr>
            <p:nvPr/>
          </p:nvPicPr>
          <p:blipFill rotWithShape="1">
            <a:blip r:embed="rId5" cstate="print">
              <a:clrChange>
                <a:clrFrom>
                  <a:srgbClr val="F9F5EB"/>
                </a:clrFrom>
                <a:clrTo>
                  <a:srgbClr val="F9F5EB">
                    <a:alpha val="0"/>
                  </a:srgbClr>
                </a:clrTo>
              </a:clrChange>
              <a:extLst>
                <a:ext uri="{28A0092B-C50C-407E-A947-70E740481C1C}">
                  <a14:useLocalDpi xmlns:a14="http://schemas.microsoft.com/office/drawing/2010/main" val="0"/>
                </a:ext>
              </a:extLst>
            </a:blip>
            <a:srcRect l="28285" t="36174" r="4964" b="43701"/>
            <a:stretch/>
          </p:blipFill>
          <p:spPr>
            <a:xfrm>
              <a:off x="3708496" y="3770832"/>
              <a:ext cx="5328000" cy="2271759"/>
            </a:xfrm>
            <a:prstGeom prst="rect">
              <a:avLst/>
            </a:prstGeom>
          </p:spPr>
        </p:pic>
        <p:sp>
          <p:nvSpPr>
            <p:cNvPr id="2" name="CuadroTexto 1">
              <a:extLst>
                <a:ext uri="{FF2B5EF4-FFF2-40B4-BE49-F238E27FC236}">
                  <a16:creationId xmlns:a16="http://schemas.microsoft.com/office/drawing/2014/main" xmlns="" id="{68275E15-D1FF-4E35-B37D-090D9A170F91}"/>
                </a:ext>
              </a:extLst>
            </p:cNvPr>
            <p:cNvSpPr txBox="1"/>
            <p:nvPr/>
          </p:nvSpPr>
          <p:spPr>
            <a:xfrm>
              <a:off x="4182538" y="3356992"/>
              <a:ext cx="4373954"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Arial" charset="0"/>
                  <a:ea typeface="+mn-ea"/>
                  <a:cs typeface="Arial" charset="0"/>
                </a:rPr>
                <a:t>Las ENT que Causan </a:t>
              </a:r>
              <a:r>
                <a:rPr kumimoji="0" lang="es-CO" sz="1800" b="1" i="0" u="none" strike="noStrike" kern="1200" cap="none" spc="0" normalizeH="0" baseline="0" noProof="0" dirty="0">
                  <a:ln>
                    <a:noFill/>
                  </a:ln>
                  <a:solidFill>
                    <a:srgbClr val="FF0000"/>
                  </a:solidFill>
                  <a:effectLst/>
                  <a:uLnTx/>
                  <a:uFillTx/>
                  <a:latin typeface="Arial" charset="0"/>
                  <a:ea typeface="+mn-ea"/>
                  <a:cs typeface="Arial" charset="0"/>
                </a:rPr>
                <a:t>más muertes </a:t>
              </a:r>
              <a:r>
                <a:rPr kumimoji="0" lang="es-CO" sz="1800" b="0" i="0" u="none" strike="noStrike" kern="1200" cap="none" spc="0" normalizeH="0" baseline="0" noProof="0" dirty="0">
                  <a:ln>
                    <a:noFill/>
                  </a:ln>
                  <a:solidFill>
                    <a:prstClr val="black"/>
                  </a:solidFill>
                  <a:effectLst/>
                  <a:uLnTx/>
                  <a:uFillTx/>
                  <a:latin typeface="Arial" charset="0"/>
                  <a:ea typeface="+mn-ea"/>
                  <a:cs typeface="Arial" charset="0"/>
                </a:rPr>
                <a:t>son:</a:t>
              </a:r>
            </a:p>
          </p:txBody>
        </p:sp>
      </p:grpSp>
      <p:sp>
        <p:nvSpPr>
          <p:cNvPr id="11" name="Rectángulo 10">
            <a:extLst>
              <a:ext uri="{FF2B5EF4-FFF2-40B4-BE49-F238E27FC236}">
                <a16:creationId xmlns:a16="http://schemas.microsoft.com/office/drawing/2014/main" xmlns="" id="{4B72C980-919C-4209-BFF9-10845330A643}"/>
              </a:ext>
            </a:extLst>
          </p:cNvPr>
          <p:cNvSpPr/>
          <p:nvPr/>
        </p:nvSpPr>
        <p:spPr>
          <a:xfrm>
            <a:off x="107504" y="2636674"/>
            <a:ext cx="3600992" cy="3627642"/>
          </a:xfrm>
          <a:prstGeom prst="rect">
            <a:avLst/>
          </a:prstGeom>
          <a:solidFill>
            <a:srgbClr val="EBF7FF"/>
          </a:solidFill>
          <a:ln w="3175">
            <a:solidFill>
              <a:schemeClr val="tx1"/>
            </a:solidFill>
          </a:ln>
          <a:effectLst>
            <a:outerShdw blurRad="50800" dist="76200" dir="2700000" algn="tl" rotWithShape="0">
              <a:prstClr val="black">
                <a:alpha val="40000"/>
              </a:prstClr>
            </a:outerShdw>
          </a:effectLst>
        </p:spPr>
        <p:txBody>
          <a:bodyPr wrap="square" lIns="108000" tIns="72000" rIns="108000" bIns="72000">
            <a:spAutoFit/>
          </a:bodyPr>
          <a:lstStyle/>
          <a:p>
            <a:pPr marL="285750" marR="0" lvl="0" indent="-285750" algn="l" defTabSz="914400" rtl="0" eaLnBrk="1" fontAlgn="base" latinLnBrk="0" hangingPunct="1">
              <a:lnSpc>
                <a:spcPct val="110000"/>
              </a:lnSpc>
              <a:spcBef>
                <a:spcPts val="600"/>
              </a:spcBef>
              <a:spcAft>
                <a:spcPts val="600"/>
              </a:spcAft>
              <a:buClrTx/>
              <a:buSzTx/>
              <a:buFont typeface="Arial" panose="020B0604020202020204" pitchFamily="34" charset="0"/>
              <a:buChar char="•"/>
              <a:tabLst/>
              <a:defRPr/>
            </a:pPr>
            <a:r>
              <a:rPr kumimoji="0" lang="es-ES" sz="2300" b="1" i="0" u="none" strike="noStrike" kern="1200" cap="none" spc="0" normalizeH="0" baseline="0" noProof="0" dirty="0">
                <a:ln>
                  <a:noFill/>
                </a:ln>
                <a:solidFill>
                  <a:srgbClr val="AC8300"/>
                </a:solidFill>
                <a:effectLst/>
                <a:uLnTx/>
                <a:uFillTx/>
                <a:latin typeface="Montserrat Light"/>
                <a:ea typeface="+mn-ea"/>
                <a:cs typeface="Arial" charset="0"/>
              </a:rPr>
              <a:t>Se espera que las ENT </a:t>
            </a:r>
            <a:r>
              <a:rPr kumimoji="0" lang="es-ES" sz="2300" b="1" i="1" u="none" strike="noStrike" kern="1200" cap="none" spc="0" normalizeH="0" baseline="0" noProof="0" dirty="0">
                <a:ln>
                  <a:noFill/>
                </a:ln>
                <a:effectLst/>
                <a:uLnTx/>
                <a:uFillTx/>
                <a:latin typeface="Montserrat Light"/>
                <a:ea typeface="+mn-ea"/>
                <a:cs typeface="Arial" charset="0"/>
              </a:rPr>
              <a:t>aumenten</a:t>
            </a:r>
            <a:r>
              <a:rPr kumimoji="0" lang="es-ES" sz="2300" b="1" i="0" u="none" strike="noStrike" kern="1200" cap="none" spc="0" normalizeH="0" baseline="0" noProof="0" dirty="0">
                <a:ln>
                  <a:noFill/>
                </a:ln>
                <a:solidFill>
                  <a:srgbClr val="AC8300"/>
                </a:solidFill>
                <a:effectLst/>
                <a:uLnTx/>
                <a:uFillTx/>
                <a:latin typeface="Montserrat Light"/>
                <a:ea typeface="+mn-ea"/>
                <a:cs typeface="Arial" charset="0"/>
              </a:rPr>
              <a:t> en las próximas décadas como consecuencia del </a:t>
            </a:r>
            <a:r>
              <a:rPr kumimoji="0" lang="es-ES" sz="2300" b="1" i="0" u="none" strike="noStrike" kern="1200" cap="none" spc="0" normalizeH="0" baseline="0" noProof="0" dirty="0">
                <a:ln>
                  <a:noFill/>
                </a:ln>
                <a:solidFill>
                  <a:srgbClr val="3A2C00"/>
                </a:solidFill>
                <a:effectLst/>
                <a:uLnTx/>
                <a:uFillTx/>
                <a:latin typeface="Montserrat Light"/>
                <a:ea typeface="+mn-ea"/>
                <a:cs typeface="Arial" charset="0"/>
              </a:rPr>
              <a:t>crecimiento poblacional </a:t>
            </a:r>
            <a:r>
              <a:rPr kumimoji="0" lang="es-ES" sz="2300" b="1" i="0" u="none" strike="noStrike" kern="1200" cap="none" spc="0" normalizeH="0" baseline="0" noProof="0" dirty="0">
                <a:ln>
                  <a:noFill/>
                </a:ln>
                <a:solidFill>
                  <a:srgbClr val="AC8300"/>
                </a:solidFill>
                <a:effectLst/>
                <a:uLnTx/>
                <a:uFillTx/>
                <a:latin typeface="Montserrat Light"/>
                <a:ea typeface="+mn-ea"/>
                <a:cs typeface="Arial" charset="0"/>
              </a:rPr>
              <a:t>y del </a:t>
            </a:r>
            <a:r>
              <a:rPr kumimoji="0" lang="es-ES" sz="2300" b="1" i="0" u="none" strike="noStrike" kern="1200" cap="none" spc="0" normalizeH="0" baseline="0" noProof="0" dirty="0">
                <a:ln>
                  <a:noFill/>
                </a:ln>
                <a:solidFill>
                  <a:srgbClr val="3A2C00"/>
                </a:solidFill>
                <a:effectLst/>
                <a:uLnTx/>
                <a:uFillTx/>
                <a:latin typeface="Montserrat Light"/>
                <a:ea typeface="+mn-ea"/>
                <a:cs typeface="Arial" charset="0"/>
              </a:rPr>
              <a:t>envejecimiento</a:t>
            </a:r>
            <a:r>
              <a:rPr kumimoji="0" lang="es-ES" sz="2300" b="1" i="0" u="none" strike="noStrike" kern="1200" cap="none" spc="0" normalizeH="0" baseline="0" noProof="0" dirty="0">
                <a:ln>
                  <a:noFill/>
                </a:ln>
                <a:solidFill>
                  <a:srgbClr val="AC8300"/>
                </a:solidFill>
                <a:effectLst/>
                <a:uLnTx/>
                <a:uFillTx/>
                <a:latin typeface="Montserrat Light"/>
                <a:ea typeface="+mn-ea"/>
                <a:cs typeface="Arial" charset="0"/>
              </a:rPr>
              <a:t>, la </a:t>
            </a:r>
            <a:r>
              <a:rPr kumimoji="0" lang="es-ES" sz="2300" b="1" i="0" u="none" strike="noStrike" kern="1200" cap="none" spc="0" normalizeH="0" baseline="0" noProof="0" dirty="0">
                <a:ln>
                  <a:noFill/>
                </a:ln>
                <a:solidFill>
                  <a:srgbClr val="3A2C00"/>
                </a:solidFill>
                <a:effectLst/>
                <a:uLnTx/>
                <a:uFillTx/>
                <a:latin typeface="Montserrat Light"/>
                <a:ea typeface="+mn-ea"/>
                <a:cs typeface="Arial" charset="0"/>
              </a:rPr>
              <a:t>urbanización</a:t>
            </a:r>
            <a:r>
              <a:rPr kumimoji="0" lang="es-ES" sz="2300" b="1" i="0" u="none" strike="noStrike" kern="1200" cap="none" spc="0" normalizeH="0" baseline="0" noProof="0" dirty="0">
                <a:ln>
                  <a:noFill/>
                </a:ln>
                <a:solidFill>
                  <a:srgbClr val="AC8300"/>
                </a:solidFill>
                <a:effectLst/>
                <a:uLnTx/>
                <a:uFillTx/>
                <a:latin typeface="Montserrat Light"/>
                <a:ea typeface="+mn-ea"/>
                <a:cs typeface="Arial" charset="0"/>
              </a:rPr>
              <a:t> y la exposición a </a:t>
            </a:r>
            <a:r>
              <a:rPr kumimoji="0" lang="es-ES" sz="2300" b="1" i="0" u="none" strike="noStrike" kern="1200" cap="none" spc="0" normalizeH="0" baseline="0" noProof="0" dirty="0">
                <a:ln>
                  <a:noFill/>
                </a:ln>
                <a:solidFill>
                  <a:srgbClr val="3A2C00"/>
                </a:solidFill>
                <a:effectLst/>
                <a:uLnTx/>
                <a:uFillTx/>
                <a:latin typeface="Montserrat Light"/>
                <a:ea typeface="+mn-ea"/>
                <a:cs typeface="Arial" charset="0"/>
              </a:rPr>
              <a:t>factores de riesgo</a:t>
            </a:r>
            <a:r>
              <a:rPr kumimoji="0" lang="es-ES" sz="2300" b="1" i="0" u="none" strike="noStrike" kern="1200" cap="none" spc="0" normalizeH="0" baseline="0" noProof="0" dirty="0">
                <a:ln>
                  <a:noFill/>
                </a:ln>
                <a:solidFill>
                  <a:srgbClr val="AC8300"/>
                </a:solidFill>
                <a:effectLst/>
                <a:uLnTx/>
                <a:uFillTx/>
                <a:latin typeface="Montserrat Light"/>
                <a:ea typeface="+mn-ea"/>
                <a:cs typeface="Arial" charset="0"/>
              </a:rPr>
              <a:t> de ENT</a:t>
            </a:r>
            <a:endParaRPr kumimoji="0" lang="es-CO" sz="2300" b="1" i="0" u="none" strike="noStrike" kern="1200" cap="none" spc="0" normalizeH="0" baseline="0" noProof="0" dirty="0">
              <a:ln>
                <a:noFill/>
              </a:ln>
              <a:solidFill>
                <a:srgbClr val="AC8300"/>
              </a:solidFill>
              <a:effectLst/>
              <a:uLnTx/>
              <a:uFillTx/>
              <a:latin typeface="Arial" charset="0"/>
              <a:ea typeface="+mn-ea"/>
              <a:cs typeface="Arial" charset="0"/>
            </a:endParaRPr>
          </a:p>
        </p:txBody>
      </p:sp>
    </p:spTree>
    <p:extLst>
      <p:ext uri="{BB962C8B-B14F-4D97-AF65-F5344CB8AC3E}">
        <p14:creationId xmlns:p14="http://schemas.microsoft.com/office/powerpoint/2010/main" val="242961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xmlns="" id="{E1C30732-2C82-4AAD-B7CC-90DC6B4237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6000"/>
            <a:ext cx="1111578"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xmlns="" id="{D70A5928-153F-44B0-A541-6B2EBAC310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9018" y="6426000"/>
            <a:ext cx="1234982"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Imagen 22" descr="Imagen que contiene captura de pantalla&#10;&#10;Descripción generada con confianza muy alta">
            <a:extLst>
              <a:ext uri="{FF2B5EF4-FFF2-40B4-BE49-F238E27FC236}">
                <a16:creationId xmlns:a16="http://schemas.microsoft.com/office/drawing/2014/main" xmlns="" id="{1C953E6D-4564-4963-8745-81297A262457}"/>
              </a:ext>
            </a:extLst>
          </p:cNvPr>
          <p:cNvPicPr>
            <a:picLocks noChangeAspect="1"/>
          </p:cNvPicPr>
          <p:nvPr/>
        </p:nvPicPr>
        <p:blipFill rotWithShape="1">
          <a:blip r:embed="rId5" cstate="print">
            <a:clrChange>
              <a:clrFrom>
                <a:srgbClr val="F9F5EB"/>
              </a:clrFrom>
              <a:clrTo>
                <a:srgbClr val="F9F5EB">
                  <a:alpha val="0"/>
                </a:srgbClr>
              </a:clrTo>
            </a:clrChange>
            <a:extLst>
              <a:ext uri="{28A0092B-C50C-407E-A947-70E740481C1C}">
                <a14:useLocalDpi xmlns:a14="http://schemas.microsoft.com/office/drawing/2010/main" val="0"/>
              </a:ext>
            </a:extLst>
          </a:blip>
          <a:srcRect l="94548" t="41201" b="16800"/>
          <a:stretch/>
        </p:blipFill>
        <p:spPr>
          <a:xfrm rot="5400000">
            <a:off x="4320000" y="3860752"/>
            <a:ext cx="504000" cy="5490495"/>
          </a:xfrm>
          <a:prstGeom prst="rect">
            <a:avLst/>
          </a:prstGeom>
        </p:spPr>
      </p:pic>
      <p:sp>
        <p:nvSpPr>
          <p:cNvPr id="24" name="Rectangle 2">
            <a:extLst>
              <a:ext uri="{FF2B5EF4-FFF2-40B4-BE49-F238E27FC236}">
                <a16:creationId xmlns:a16="http://schemas.microsoft.com/office/drawing/2014/main" xmlns="" id="{5476EFF8-4F44-4B59-9CE9-391E38043BA7}"/>
              </a:ext>
            </a:extLst>
          </p:cNvPr>
          <p:cNvSpPr txBox="1">
            <a:spLocks noChangeArrowheads="1"/>
          </p:cNvSpPr>
          <p:nvPr/>
        </p:nvSpPr>
        <p:spPr bwMode="auto">
          <a:xfrm>
            <a:off x="0" y="332656"/>
            <a:ext cx="9144000" cy="492443"/>
          </a:xfrm>
          <a:prstGeom prst="rect">
            <a:avLst/>
          </a:prstGeom>
          <a:solidFill>
            <a:srgbClr val="333399">
              <a:lumMod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R" altLang="es-CO" sz="2600" b="1" i="0" u="none" strike="noStrike" kern="0" cap="none" spc="0" normalizeH="0" baseline="0" noProof="0" dirty="0">
                <a:ln>
                  <a:noFill/>
                </a:ln>
                <a:solidFill>
                  <a:srgbClr val="FFFFFF"/>
                </a:solidFill>
                <a:effectLst/>
                <a:uLnTx/>
                <a:uFillTx/>
                <a:latin typeface="Arial"/>
                <a:ea typeface="+mj-ea"/>
                <a:cs typeface="+mj-cs"/>
              </a:rPr>
              <a:t>LA CARGA DE LAS ENT EN LAS AMÉRICAS</a:t>
            </a:r>
          </a:p>
        </p:txBody>
      </p:sp>
      <p:pic>
        <p:nvPicPr>
          <p:cNvPr id="4" name="Imagen 3" descr="Imagen que contiene captura de pantalla&#10;&#10;Descripción generada con confianza muy alta">
            <a:extLst>
              <a:ext uri="{FF2B5EF4-FFF2-40B4-BE49-F238E27FC236}">
                <a16:creationId xmlns:a16="http://schemas.microsoft.com/office/drawing/2014/main" xmlns="" id="{5EF17661-217D-41FF-A2E3-AA1670658C76}"/>
              </a:ext>
            </a:extLst>
          </p:cNvPr>
          <p:cNvPicPr>
            <a:picLocks noChangeAspect="1"/>
          </p:cNvPicPr>
          <p:nvPr/>
        </p:nvPicPr>
        <p:blipFill rotWithShape="1">
          <a:blip r:embed="rId6" cstate="print">
            <a:clrChange>
              <a:clrFrom>
                <a:srgbClr val="F9F5EB"/>
              </a:clrFrom>
              <a:clrTo>
                <a:srgbClr val="F9F5EB">
                  <a:alpha val="0"/>
                </a:srgbClr>
              </a:clrTo>
            </a:clrChange>
            <a:extLst>
              <a:ext uri="{28A0092B-C50C-407E-A947-70E740481C1C}">
                <a14:useLocalDpi xmlns:a14="http://schemas.microsoft.com/office/drawing/2010/main" val="0"/>
              </a:ext>
            </a:extLst>
          </a:blip>
          <a:srcRect l="2970" t="57939" r="38527" b="10751"/>
          <a:stretch/>
        </p:blipFill>
        <p:spPr>
          <a:xfrm>
            <a:off x="-1" y="933202"/>
            <a:ext cx="5886289" cy="4584030"/>
          </a:xfrm>
          <a:prstGeom prst="rect">
            <a:avLst/>
          </a:prstGeom>
        </p:spPr>
      </p:pic>
      <p:pic>
        <p:nvPicPr>
          <p:cNvPr id="11" name="Imagen 10" descr="Imagen que contiene captura de pantalla&#10;&#10;Descripción generada con confianza muy alta">
            <a:extLst>
              <a:ext uri="{FF2B5EF4-FFF2-40B4-BE49-F238E27FC236}">
                <a16:creationId xmlns:a16="http://schemas.microsoft.com/office/drawing/2014/main" xmlns="" id="{40005A41-DF39-4198-B162-6AD7C66A77A5}"/>
              </a:ext>
            </a:extLst>
          </p:cNvPr>
          <p:cNvPicPr>
            <a:picLocks noChangeAspect="1"/>
          </p:cNvPicPr>
          <p:nvPr/>
        </p:nvPicPr>
        <p:blipFill rotWithShape="1">
          <a:blip r:embed="rId7" cstate="print">
            <a:clrChange>
              <a:clrFrom>
                <a:srgbClr val="F3D7B4"/>
              </a:clrFrom>
              <a:clrTo>
                <a:srgbClr val="F3D7B4">
                  <a:alpha val="0"/>
                </a:srgbClr>
              </a:clrTo>
            </a:clrChange>
            <a:extLst>
              <a:ext uri="{28A0092B-C50C-407E-A947-70E740481C1C}">
                <a14:useLocalDpi xmlns:a14="http://schemas.microsoft.com/office/drawing/2010/main" val="0"/>
              </a:ext>
            </a:extLst>
          </a:blip>
          <a:srcRect t="90299" b="1302"/>
          <a:stretch/>
        </p:blipFill>
        <p:spPr>
          <a:xfrm>
            <a:off x="2450677" y="5805320"/>
            <a:ext cx="4242647" cy="504000"/>
          </a:xfrm>
          <a:prstGeom prst="rect">
            <a:avLst/>
          </a:prstGeom>
        </p:spPr>
      </p:pic>
      <p:pic>
        <p:nvPicPr>
          <p:cNvPr id="8" name="Imagen 7" descr="Imagen que contiene captura de pantalla&#10;&#10;Descripción generada con confianza muy alta">
            <a:extLst>
              <a:ext uri="{FF2B5EF4-FFF2-40B4-BE49-F238E27FC236}">
                <a16:creationId xmlns:a16="http://schemas.microsoft.com/office/drawing/2014/main" xmlns="" id="{068EF6FB-25A4-4541-8CA8-8CC70559D768}"/>
              </a:ext>
            </a:extLst>
          </p:cNvPr>
          <p:cNvPicPr>
            <a:picLocks noChangeAspect="1"/>
          </p:cNvPicPr>
          <p:nvPr/>
        </p:nvPicPr>
        <p:blipFill rotWithShape="1">
          <a:blip r:embed="rId6" cstate="print">
            <a:clrChange>
              <a:clrFrom>
                <a:srgbClr val="F9F5EB"/>
              </a:clrFrom>
              <a:clrTo>
                <a:srgbClr val="F9F5EB">
                  <a:alpha val="0"/>
                </a:srgbClr>
              </a:clrTo>
            </a:clrChange>
            <a:extLst>
              <a:ext uri="{28A0092B-C50C-407E-A947-70E740481C1C}">
                <a14:useLocalDpi xmlns:a14="http://schemas.microsoft.com/office/drawing/2010/main" val="0"/>
              </a:ext>
            </a:extLst>
          </a:blip>
          <a:srcRect l="68955" t="57939" r="4964" b="10751"/>
          <a:stretch/>
        </p:blipFill>
        <p:spPr>
          <a:xfrm>
            <a:off x="6300192" y="1086507"/>
            <a:ext cx="2447651" cy="4275801"/>
          </a:xfrm>
          <a:prstGeom prst="rect">
            <a:avLst/>
          </a:prstGeom>
        </p:spPr>
      </p:pic>
    </p:spTree>
    <p:extLst>
      <p:ext uri="{BB962C8B-B14F-4D97-AF65-F5344CB8AC3E}">
        <p14:creationId xmlns:p14="http://schemas.microsoft.com/office/powerpoint/2010/main" val="214931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2584</Words>
  <Application>Microsoft Office PowerPoint</Application>
  <PresentationFormat>Presentación en pantalla (4:3)</PresentationFormat>
  <Paragraphs>522</Paragraphs>
  <Slides>52</Slides>
  <Notes>44</Notes>
  <HiddenSlides>0</HiddenSlides>
  <MMClips>0</MMClips>
  <ScaleCrop>false</ScaleCrop>
  <HeadingPairs>
    <vt:vector size="6" baseType="variant">
      <vt:variant>
        <vt:lpstr>Fuentes usadas</vt:lpstr>
      </vt:variant>
      <vt:variant>
        <vt:i4>16</vt:i4>
      </vt:variant>
      <vt:variant>
        <vt:lpstr>Tema</vt:lpstr>
      </vt:variant>
      <vt:variant>
        <vt:i4>8</vt:i4>
      </vt:variant>
      <vt:variant>
        <vt:lpstr>Títulos de diapositiva</vt:lpstr>
      </vt:variant>
      <vt:variant>
        <vt:i4>52</vt:i4>
      </vt:variant>
    </vt:vector>
  </HeadingPairs>
  <TitlesOfParts>
    <vt:vector size="76" baseType="lpstr">
      <vt:lpstr>MS PGothic</vt:lpstr>
      <vt:lpstr>Arial</vt:lpstr>
      <vt:lpstr>Arial Black</vt:lpstr>
      <vt:lpstr>Arial Narrow</vt:lpstr>
      <vt:lpstr>Arial Rounded MT Bold</vt:lpstr>
      <vt:lpstr>Calibri</vt:lpstr>
      <vt:lpstr>Gill Sans</vt:lpstr>
      <vt:lpstr>Montserrat</vt:lpstr>
      <vt:lpstr>Montserrat Light</vt:lpstr>
      <vt:lpstr>Palatino Linotype</vt:lpstr>
      <vt:lpstr>Source Sans Pro</vt:lpstr>
      <vt:lpstr>Times</vt:lpstr>
      <vt:lpstr>UniversLTStd-LightCn</vt:lpstr>
      <vt:lpstr>UniversLTStd-LightCnObl</vt:lpstr>
      <vt:lpstr>Verdana</vt:lpstr>
      <vt:lpstr>Wingdings</vt:lpstr>
      <vt:lpstr>Custom Design</vt:lpstr>
      <vt:lpstr>2_Custom Design</vt:lpstr>
      <vt:lpstr>3_Custom Design</vt:lpstr>
      <vt:lpstr>3_Tema de Office</vt:lpstr>
      <vt:lpstr>2_Tema de Office</vt:lpstr>
      <vt:lpstr>1_Tema de Office</vt:lpstr>
      <vt:lpstr>Diseño predeterminado</vt:lpstr>
      <vt:lpstr>6_Default Design</vt:lpstr>
      <vt:lpstr>Organización  Panamericana  de la Salud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Prevalencia estimada (porcentaje e intervalo de confianza de 95%) de algunos factores de riesgo de interés para las ENT, en el mundo y en la Región de las Américas</vt:lpstr>
      <vt:lpstr>Presentación de PowerPoint</vt:lpstr>
      <vt:lpstr>Presentación de PowerPoint</vt:lpstr>
      <vt:lpstr>Presentación de PowerPoint</vt:lpstr>
      <vt:lpstr>DISTRIBUCIÓN DE MUERTES POR GRANDES GRUPOS DE CAUSAS PANAMÁ, 2011-2016</vt:lpstr>
      <vt:lpstr>MORTALIDAD SEGÚN CAUSAS, PANAMÁ 2016</vt:lpstr>
      <vt:lpstr>Presentación de PowerPoint</vt:lpstr>
      <vt:lpstr>Evolución del Exceso de Peso (Sobrepeso y Obesidad)  Panamá, 2008 y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2018-03-29T21:21:53Z</dcterms:created>
  <dcterms:modified xsi:type="dcterms:W3CDTF">2018-11-22T02:46:19Z</dcterms:modified>
</cp:coreProperties>
</file>