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1293" r:id="rId6"/>
    <p:sldId id="1703" r:id="rId7"/>
    <p:sldId id="266" r:id="rId8"/>
    <p:sldId id="300" r:id="rId9"/>
    <p:sldId id="299" r:id="rId10"/>
    <p:sldId id="1704" r:id="rId11"/>
    <p:sldId id="1712" r:id="rId12"/>
    <p:sldId id="270" r:id="rId13"/>
    <p:sldId id="317" r:id="rId14"/>
    <p:sldId id="292" r:id="rId15"/>
    <p:sldId id="318" r:id="rId16"/>
    <p:sldId id="302" r:id="rId17"/>
    <p:sldId id="305" r:id="rId18"/>
    <p:sldId id="306" r:id="rId19"/>
    <p:sldId id="1706" r:id="rId20"/>
    <p:sldId id="1705" r:id="rId21"/>
    <p:sldId id="1708" r:id="rId22"/>
    <p:sldId id="1709" r:id="rId23"/>
    <p:sldId id="1707" r:id="rId24"/>
    <p:sldId id="1710" r:id="rId25"/>
    <p:sldId id="1711" r:id="rId26"/>
    <p:sldId id="316" r:id="rId27"/>
    <p:sldId id="1713" r:id="rId28"/>
  </p:sldIdLst>
  <p:sldSz cx="12192000" cy="6858000"/>
  <p:notesSz cx="6858000" cy="9144000"/>
  <p:defaultTextStyle>
    <a:defPPr>
      <a:defRPr lang="en-US"/>
    </a:defPPr>
    <a:lvl1pPr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1pPr>
    <a:lvl2pPr marL="456407" indent="-2278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2pPr>
    <a:lvl3pPr marL="913607" indent="-4564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3pPr>
    <a:lvl4pPr marL="1370807" indent="-6850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4pPr>
    <a:lvl5pPr marL="1828007" indent="-9136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5pPr>
    <a:lvl6pPr marL="11430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6pPr>
    <a:lvl7pPr marL="13716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7pPr>
    <a:lvl8pPr marL="16002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8pPr>
    <a:lvl9pPr marL="18288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7" userDrawn="1">
          <p15:clr>
            <a:srgbClr val="A4A3A4"/>
          </p15:clr>
        </p15:guide>
        <p15:guide id="2" orient="horz" pos="254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pos="3841" userDrawn="1">
          <p15:clr>
            <a:srgbClr val="A4A3A4"/>
          </p15:clr>
        </p15:guide>
        <p15:guide id="5" pos="5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en Grajeda Toledo" initials="RGT" lastIdx="1" clrIdx="0">
    <p:extLst>
      <p:ext uri="{19B8F6BF-5375-455C-9EA6-DF929625EA0E}">
        <p15:presenceInfo xmlns:p15="http://schemas.microsoft.com/office/powerpoint/2012/main" userId="01f1f0ea62efcf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064"/>
    <a:srgbClr val="FF9B00"/>
    <a:srgbClr val="FF671B"/>
    <a:srgbClr val="EEEEEE"/>
    <a:srgbClr val="A0A337"/>
    <a:srgbClr val="BEC147"/>
    <a:srgbClr val="C4C759"/>
    <a:srgbClr val="009ADE"/>
    <a:srgbClr val="276092"/>
    <a:srgbClr val="FF4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1097" autoAdjust="0"/>
  </p:normalViewPr>
  <p:slideViewPr>
    <p:cSldViewPr snapToGrid="0" snapToObjects="1">
      <p:cViewPr varScale="1">
        <p:scale>
          <a:sx n="63" d="100"/>
          <a:sy n="63" d="100"/>
        </p:scale>
        <p:origin x="736" y="32"/>
      </p:cViewPr>
      <p:guideLst>
        <p:guide orient="horz" pos="4067"/>
        <p:guide orient="horz" pos="254"/>
        <p:guide pos="7129"/>
        <p:guide pos="3841"/>
        <p:guide pos="5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DD7AE-A0E5-F349-8663-FB0464656A5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87A74-E8EE-0F44-A122-6C0EFDC6D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9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charset="0"/>
              </a:defRPr>
            </a:lvl1pPr>
          </a:lstStyle>
          <a:p>
            <a:fld id="{2DAC1DA2-2AC8-7346-9E9B-A439814CF93A}" type="datetimeFigureOut">
              <a:rPr lang="en-US" altLang="x-none"/>
              <a:pPr/>
              <a:t>11/23/2018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charset="0"/>
              </a:defRPr>
            </a:lvl1pPr>
          </a:lstStyle>
          <a:p>
            <a:fld id="{DB485D0E-6511-AB44-B03E-8E3001D6D9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1pPr>
    <a:lvl2pPr marL="4564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2pPr>
    <a:lvl3pPr marL="9136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3pPr>
    <a:lvl4pPr marL="13708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4pPr>
    <a:lvl5pPr marL="18280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>
              <a:latin typeface="Calibri Light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fld id="{F59715F7-E031-6647-99FE-74141C7A1CCF}" type="slidenum">
              <a:rPr lang="en-US" altLang="x-none" sz="1200">
                <a:latin typeface="Calibri Light" charset="0"/>
              </a:rPr>
              <a:pPr/>
              <a:t>1</a:t>
            </a:fld>
            <a:endParaRPr lang="en-US" altLang="x-none" sz="1200" dirty="0">
              <a:latin typeface="Calibri Light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Population salt intake, preferably 24 hours urine</a:t>
            </a:r>
            <a:r>
              <a:rPr lang="en-GB" baseline="0" dirty="0"/>
              <a:t> collection</a:t>
            </a:r>
            <a:endParaRPr lang="en-GB" dirty="0"/>
          </a:p>
          <a:p>
            <a:r>
              <a:rPr lang="en-GB" dirty="0"/>
              <a:t>Knowledge, attitudes and behaviour</a:t>
            </a:r>
          </a:p>
          <a:p>
            <a:r>
              <a:rPr lang="en-GB" dirty="0"/>
              <a:t>Main sources of salt in the diet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/>
              <a:t>World Health Organization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9CD843-B801-4AA7-9851-DBF70A9F4AB9}" type="datetime3">
              <a:rPr lang="en-GB" altLang="en-US" smtClean="0"/>
              <a:pPr/>
              <a:t>23 November, 2018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979F-2D86-406C-BA24-D3E88ED98A36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2581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Population salt intake, preferably 24 hours urine</a:t>
            </a:r>
            <a:r>
              <a:rPr lang="en-GB" baseline="0" dirty="0"/>
              <a:t> collection</a:t>
            </a:r>
            <a:endParaRPr lang="en-GB" dirty="0"/>
          </a:p>
          <a:p>
            <a:r>
              <a:rPr lang="en-GB" dirty="0"/>
              <a:t>Knowledge, attitudes and behaviour</a:t>
            </a:r>
          </a:p>
          <a:p>
            <a:r>
              <a:rPr lang="en-GB" dirty="0"/>
              <a:t>Main sources of salt in the diet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/>
              <a:t>World Health Organization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9CD843-B801-4AA7-9851-DBF70A9F4AB9}" type="datetime3">
              <a:rPr lang="en-GB" altLang="en-US" smtClean="0"/>
              <a:pPr/>
              <a:t>23 November, 2018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979F-2D86-406C-BA24-D3E88ED98A36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3043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elevado consumo de sodio (&gt; 2 gramos/día, equivalente a 5 gramos de sal por día) y la absorción insuficiente de potasio (menos de 3,5 gramos por día) contribuyen a la hipertensión arterial y aumentan el riesgo de cardiopatía y accidente cerebrovascular.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 es la principal fuente de sodio en nuestra alimentación, aunque también puede aportarlo el </a:t>
            </a:r>
            <a:r>
              <a:rPr lang="es-ES" b="1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glutamato de sodio</a:t>
            </a:r>
            <a:r>
              <a:rPr lang="es-ES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un condimento utilizado en muchas partes del mundo.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mayoría de las personas consumen demasiada sal, de 9 a 12 gramos por día en promedio, es decir, dos veces la ingesta máxima recomendada.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consumo de sal inferior a 5 gramos diarios en el adulto contribuye a disminuir la tensión arterial y el riesgo de enfermedad cardiovascular, accidente cerebrovascular e infarto de miocardio.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85D0E-6511-AB44-B03E-8E3001D6D9DB}" type="slidenum">
              <a:rPr lang="en-US" altLang="x-none" smtClean="0"/>
              <a:pPr/>
              <a:t>2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07327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85D0E-6511-AB44-B03E-8E3001D6D9DB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7576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6407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kern="1200" dirty="0">
                <a:solidFill>
                  <a:schemeClr val="accent1"/>
                </a:solidFill>
                <a:latin typeface="Calibri Light"/>
                <a:ea typeface="ＭＳ Ｐゴシック" charset="-128"/>
                <a:cs typeface="+mn-cs"/>
              </a:rPr>
              <a:t>«Mejores inversiones»: Intervenciones eficaces con análisis de costo eficacia (ACE)  ≤  I$ 100 por AVAD evitados en los PIBM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85D0E-6511-AB44-B03E-8E3001D6D9DB}" type="slidenum">
              <a:rPr lang="en-US" altLang="x-none" smtClean="0"/>
              <a:pPr/>
              <a:t>6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0690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SHAKE presents a set of proven interventions that are simple, cost-effective and scalable, with numerous examples of successful implementation around the world. Each element of the package can be implemented as a stand-alone module, but most effective impact is achieved when the entire package is put in place over a 2-3 year period.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 dirty="0"/>
              <a:t>World Health Organization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9CD843-B801-4AA7-9851-DBF70A9F4AB9}" type="datetime3">
              <a:rPr lang="en-GB" altLang="en-US" smtClean="0"/>
              <a:pPr/>
              <a:t>23 November, 2018</a:t>
            </a:fld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979F-2D86-406C-BA24-D3E88ED98A36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48095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SHAKE presents a set of proven interventions that are simple, cost-effective and scalable, with numerous examples of successful implementation around the world. Each element of the package can be implemented as a stand-alone module, but most effective impact is achieved when the entire package is put in place over a 2-3 year period.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 dirty="0"/>
              <a:t>World Health Organization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9CD843-B801-4AA7-9851-DBF70A9F4AB9}" type="datetime3">
              <a:rPr lang="en-GB" altLang="en-US" smtClean="0"/>
              <a:pPr/>
              <a:t>23 November, 2018</a:t>
            </a:fld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979F-2D86-406C-BA24-D3E88ED98A36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5098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85D0E-6511-AB44-B03E-8E3001D6D9DB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5005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Population salt intake, preferably 24 hours urine</a:t>
            </a:r>
            <a:r>
              <a:rPr lang="en-GB" baseline="0" dirty="0"/>
              <a:t> collection</a:t>
            </a:r>
            <a:endParaRPr lang="en-GB" dirty="0"/>
          </a:p>
          <a:p>
            <a:r>
              <a:rPr lang="en-GB" dirty="0"/>
              <a:t>Knowledge, attitudes and behaviour</a:t>
            </a:r>
          </a:p>
          <a:p>
            <a:r>
              <a:rPr lang="en-GB" dirty="0"/>
              <a:t>Main sources of salt in the diet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 dirty="0"/>
              <a:t>World Health Organization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9CD843-B801-4AA7-9851-DBF70A9F4AB9}" type="datetime3">
              <a:rPr lang="en-GB" altLang="en-US" smtClean="0"/>
              <a:pPr/>
              <a:t>23 November, 2018</a:t>
            </a:fld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979F-2D86-406C-BA24-D3E88ED98A36}" type="slidenum">
              <a:rPr lang="en-GB" altLang="en-US" smtClean="0"/>
              <a:pPr/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92539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Population salt intake, preferably 24 hours urine</a:t>
            </a:r>
            <a:r>
              <a:rPr lang="en-GB" baseline="0" dirty="0"/>
              <a:t> collection</a:t>
            </a:r>
            <a:endParaRPr lang="en-GB" dirty="0"/>
          </a:p>
          <a:p>
            <a:r>
              <a:rPr lang="en-GB" dirty="0"/>
              <a:t>Knowledge, attitudes and behaviour</a:t>
            </a:r>
          </a:p>
          <a:p>
            <a:r>
              <a:rPr lang="en-GB" dirty="0"/>
              <a:t>Main sources of salt in the diet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/>
              <a:t>World Health Organization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9CD843-B801-4AA7-9851-DBF70A9F4AB9}" type="datetime3">
              <a:rPr lang="en-GB" altLang="en-US" smtClean="0"/>
              <a:pPr/>
              <a:t>23 November, 2018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979F-2D86-406C-BA24-D3E88ED98A36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567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8481" y="3783303"/>
            <a:ext cx="4564063" cy="863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75709" y="2348636"/>
            <a:ext cx="7537425" cy="1325563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878282" y="2296391"/>
            <a:ext cx="0" cy="2712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023" y="5903215"/>
            <a:ext cx="2610357" cy="545020"/>
          </a:xfrm>
          <a:prstGeom prst="rect">
            <a:avLst/>
          </a:prstGeom>
        </p:spPr>
      </p:pic>
    </p:spTree>
    <p:extLst/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68111" y="0"/>
            <a:ext cx="12123889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6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96899" y="4484452"/>
            <a:ext cx="6100832" cy="9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</p:spTree>
    <p:extLst/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0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05969" y="4960371"/>
            <a:ext cx="835668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/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38419" y="1359759"/>
            <a:ext cx="10515163" cy="293743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419" y="4483624"/>
            <a:ext cx="10515163" cy="166429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3"/>
            <a:ext cx="1051516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8" name="Rectangle 17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414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9175135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00490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3719373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944728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419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3613063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/>
          </p:nvPr>
        </p:nvSpPr>
        <p:spPr>
          <a:xfrm>
            <a:off x="6294180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9068826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6" name="Rectangle 25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2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8709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25268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247164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252541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269061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7230645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617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418" y="1905788"/>
            <a:ext cx="5154394" cy="4141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auto">
          <a:xfrm>
            <a:off x="6145213" y="1905789"/>
            <a:ext cx="5512412" cy="41410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1067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45213" y="1905788"/>
            <a:ext cx="5154394" cy="4141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68551" y="1905788"/>
            <a:ext cx="5576638" cy="4141052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/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137048" y="1891040"/>
            <a:ext cx="2350314" cy="4270550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47434" y="1891040"/>
            <a:ext cx="5706148" cy="4270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580401"/>
            <a:ext cx="10515163" cy="8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0" name="Rectangle 19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2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4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 bwMode="auto">
          <a:xfrm>
            <a:off x="987276" y="1891040"/>
            <a:ext cx="2422559" cy="42705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68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auto">
          <a:xfrm>
            <a:off x="0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56027" y="1873405"/>
            <a:ext cx="5151219" cy="4248614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0071908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6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220647" y="1655691"/>
            <a:ext cx="5151219" cy="4248614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650" y="6068291"/>
            <a:ext cx="1819730" cy="379944"/>
          </a:xfrm>
          <a:prstGeom prst="rect">
            <a:avLst/>
          </a:prstGeom>
        </p:spPr>
      </p:pic>
    </p:spTree>
    <p:extLst/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487C"/>
                </a:solidFill>
                <a:latin typeface="+mj-lt"/>
                <a:cs typeface="Trebuchet MS"/>
              </a:defRPr>
            </a:lvl1pPr>
          </a:lstStyle>
          <a:p>
            <a:endParaRPr lang="es-ES_tradnl" noProof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71717"/>
                </a:solidFill>
                <a:latin typeface="+mj-lt"/>
                <a:cs typeface="Trebuchet MS"/>
              </a:defRPr>
            </a:lvl1pPr>
          </a:lstStyle>
          <a:p>
            <a:endParaRPr lang="es-ES_tradnl" noProof="0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1254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419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4068764"/>
            <a:ext cx="103632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419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553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A1E19-B2AB-4465-AAB4-D2D92703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7D159E-5277-4AAA-BA7A-649144B6A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372437-687C-46B1-A3CD-1856307A8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FE7592-FC0D-4F57-A90B-53D34CCE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AD5E-77A8-4CE6-863A-82F76582A4DB}" type="datetimeFigureOut">
              <a:rPr lang="es-PA" smtClean="0"/>
              <a:t>11/23/2018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AEA570-EA9C-4AA7-AC1F-F3247001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AD7081-733F-4249-8C2B-0914D349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62C4-55EE-49D1-AEEE-447F0FD871FA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210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ADE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rgbClr val="276092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650" y="6068291"/>
            <a:ext cx="1819730" cy="379944"/>
          </a:xfrm>
          <a:prstGeom prst="rect">
            <a:avLst/>
          </a:prstGeom>
        </p:spPr>
      </p:pic>
    </p:spTree>
    <p:extLst/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rgbClr val="276092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650" y="6068291"/>
            <a:ext cx="1819730" cy="379944"/>
          </a:xfrm>
          <a:prstGeom prst="rect">
            <a:avLst/>
          </a:prstGeom>
        </p:spPr>
      </p:pic>
    </p:spTree>
    <p:extLst/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609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650" y="6068291"/>
            <a:ext cx="1819730" cy="379944"/>
          </a:xfrm>
          <a:prstGeom prst="rect">
            <a:avLst/>
          </a:prstGeom>
        </p:spPr>
      </p:pic>
    </p:spTree>
    <p:extLst/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7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7" y="2497873"/>
            <a:ext cx="5151219" cy="3624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2497874"/>
            <a:ext cx="5151219" cy="3624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703" y="1873406"/>
            <a:ext cx="5167879" cy="52410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6027" y="1873406"/>
            <a:ext cx="5136786" cy="52410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248890"/>
            <a:ext cx="12192000" cy="6858000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 algn="r">
              <a:buFontTx/>
              <a:buNone/>
              <a:defRPr sz="1600"/>
            </a:lvl1pPr>
          </a:lstStyle>
          <a:p>
            <a:pPr lvl="0"/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0DCC4-C4E0-425D-B9B0-A004F360C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9426" y="5903215"/>
            <a:ext cx="2610357" cy="5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721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419" y="365126"/>
            <a:ext cx="105151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x-none" noProof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419" y="1825625"/>
            <a:ext cx="105151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x-none" noProof="0" dirty="0" err="1"/>
              <a:t>Click</a:t>
            </a:r>
            <a:r>
              <a:rPr lang="es-ES_tradnl" altLang="x-none" noProof="0" dirty="0"/>
              <a:t> </a:t>
            </a:r>
            <a:r>
              <a:rPr lang="es-ES_tradnl" altLang="x-none" noProof="0" dirty="0" err="1"/>
              <a:t>to</a:t>
            </a:r>
            <a:r>
              <a:rPr lang="es-ES_tradnl" altLang="x-none" noProof="0" dirty="0"/>
              <a:t> </a:t>
            </a:r>
            <a:r>
              <a:rPr lang="es-ES_tradnl" altLang="x-none" noProof="0" dirty="0" err="1"/>
              <a:t>edit</a:t>
            </a:r>
            <a:r>
              <a:rPr lang="es-ES_tradnl" altLang="x-none" noProof="0" dirty="0"/>
              <a:t> Master </a:t>
            </a:r>
            <a:r>
              <a:rPr lang="es-ES_tradnl" altLang="x-none" noProof="0" dirty="0" err="1"/>
              <a:t>text</a:t>
            </a:r>
            <a:r>
              <a:rPr lang="es-ES_tradnl" altLang="x-none" noProof="0" dirty="0"/>
              <a:t> </a:t>
            </a:r>
            <a:r>
              <a:rPr lang="es-ES_tradnl" altLang="x-none" noProof="0" dirty="0" err="1"/>
              <a:t>styles</a:t>
            </a:r>
            <a:endParaRPr lang="es-ES_tradnl" altLang="x-none" noProof="0" dirty="0"/>
          </a:p>
          <a:p>
            <a:pPr lvl="1"/>
            <a:r>
              <a:rPr lang="es-ES_tradnl" altLang="x-none" noProof="0" dirty="0" err="1"/>
              <a:t>Second</a:t>
            </a:r>
            <a:r>
              <a:rPr lang="es-ES_tradnl" altLang="x-none" noProof="0" dirty="0"/>
              <a:t> </a:t>
            </a:r>
            <a:r>
              <a:rPr lang="es-ES_tradnl" altLang="x-none" noProof="0" dirty="0" err="1"/>
              <a:t>level</a:t>
            </a:r>
            <a:endParaRPr lang="es-ES_tradnl" altLang="x-non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60" r:id="rId6"/>
    <p:sldLayoutId id="2147483857" r:id="rId7"/>
    <p:sldLayoutId id="2147483858" r:id="rId8"/>
    <p:sldLayoutId id="2147483840" r:id="rId9"/>
    <p:sldLayoutId id="2147483861" r:id="rId10"/>
    <p:sldLayoutId id="2147483864" r:id="rId11"/>
    <p:sldLayoutId id="2147483841" r:id="rId12"/>
    <p:sldLayoutId id="2147483845" r:id="rId13"/>
    <p:sldLayoutId id="2147483844" r:id="rId14"/>
    <p:sldLayoutId id="2147483856" r:id="rId15"/>
    <p:sldLayoutId id="2147483862" r:id="rId16"/>
    <p:sldLayoutId id="2147483846" r:id="rId17"/>
    <p:sldLayoutId id="2147483859" r:id="rId18"/>
    <p:sldLayoutId id="2147483863" r:id="rId19"/>
    <p:sldLayoutId id="2147483874" r:id="rId20"/>
    <p:sldLayoutId id="2147483877" r:id="rId21"/>
    <p:sldLayoutId id="2147483878" r:id="rId22"/>
  </p:sldLayoutIdLst>
  <p:transition spd="slow"/>
  <p:hf hdr="0" ftr="0" dt="0"/>
  <p:txStyles>
    <p:titleStyle>
      <a:lvl1pPr algn="l" defTabSz="913607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defRPr lang="en-US" sz="3200" b="0" i="0" kern="1200">
          <a:solidFill>
            <a:schemeClr val="tx1"/>
          </a:solidFill>
          <a:latin typeface="+mj-lt"/>
          <a:ea typeface="Helvetica Light" charset="0"/>
          <a:cs typeface="Helvetica Light" charset="0"/>
        </a:defRPr>
      </a:lvl1pPr>
      <a:lvl2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2pPr>
      <a:lvl3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3pPr>
      <a:lvl4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4pPr>
      <a:lvl5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5pPr>
      <a:lvl6pPr marL="2286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6pPr>
      <a:lvl7pPr marL="4572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7pPr>
      <a:lvl8pPr marL="6858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8pPr>
      <a:lvl9pPr marL="9144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9pPr>
    </p:titleStyle>
    <p:bodyStyle>
      <a:lvl1pPr marL="227807" indent="-227807" algn="l" defTabSz="913607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SzPct val="120000"/>
        <a:buFont typeface="Arial" charset="0"/>
        <a:buChar char="•"/>
        <a:defRPr lang="en-US" sz="2400" b="0" i="0" kern="1200" dirty="0">
          <a:solidFill>
            <a:schemeClr val="tx1"/>
          </a:solidFill>
          <a:latin typeface="+mj-lt"/>
          <a:ea typeface="Helvetica" charset="-52"/>
          <a:cs typeface="Helvetica" charset="-52"/>
        </a:defRPr>
      </a:lvl1pPr>
      <a:lvl2pPr marL="685007" indent="-227807" algn="l" defTabSz="913607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SzPct val="120000"/>
        <a:buFont typeface="Arial" charset="0"/>
        <a:buChar char="•"/>
        <a:defRPr lang="en-US" sz="2000" b="0" i="0" kern="1200" dirty="0">
          <a:solidFill>
            <a:schemeClr val="tx1"/>
          </a:solidFill>
          <a:latin typeface="+mj-lt"/>
          <a:ea typeface="Helvetica" charset="-52"/>
          <a:cs typeface="Helvetica" charset="-52"/>
        </a:defRPr>
      </a:lvl2pPr>
      <a:lvl3pPr marL="1142206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800" b="0" i="0" kern="1200" dirty="0">
          <a:solidFill>
            <a:schemeClr val="tx1"/>
          </a:solidFill>
          <a:latin typeface="+mj-lt"/>
          <a:ea typeface="Helvetica" charset="-52"/>
          <a:cs typeface="Helvetica" charset="-52"/>
        </a:defRPr>
      </a:lvl3pPr>
      <a:lvl4pPr marL="1599407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600" b="0" i="0" kern="1200" dirty="0">
          <a:solidFill>
            <a:schemeClr val="tx1"/>
          </a:solidFill>
          <a:latin typeface="+mj-lt"/>
          <a:ea typeface="Helvetica" charset="-52"/>
          <a:cs typeface="Helvetica" charset="-52"/>
        </a:defRPr>
      </a:lvl4pPr>
      <a:lvl5pPr marL="2056607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600" b="0" i="0" kern="1200" dirty="0">
          <a:solidFill>
            <a:schemeClr val="tx1"/>
          </a:solidFill>
          <a:latin typeface="+mj-lt"/>
          <a:ea typeface="Helvetica" charset="-52"/>
          <a:cs typeface="Helvetica" charset="-52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emf"/><Relationship Id="rId4" Type="http://schemas.openxmlformats.org/officeDocument/2006/relationships/image" Target="../media/image1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emf"/><Relationship Id="rId4" Type="http://schemas.openxmlformats.org/officeDocument/2006/relationships/image" Target="../media/image23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9.tmp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emf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1.tmp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e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mp"/><Relationship Id="rId3" Type="http://schemas.openxmlformats.org/officeDocument/2006/relationships/image" Target="../media/image16.png"/><Relationship Id="rId7" Type="http://schemas.openxmlformats.org/officeDocument/2006/relationships/image" Target="../media/image2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708" y="2375276"/>
            <a:ext cx="8848561" cy="2034404"/>
          </a:xfrm>
        </p:spPr>
        <p:txBody>
          <a:bodyPr/>
          <a:lstStyle/>
          <a:p>
            <a:pPr algn="r"/>
            <a:br>
              <a:rPr lang="es-ES_tradnl" b="1" dirty="0"/>
            </a:br>
            <a:r>
              <a:rPr lang="es-419" dirty="0"/>
              <a:t>SHAKE</a:t>
            </a:r>
            <a:br>
              <a:rPr lang="es-419" dirty="0"/>
            </a:br>
            <a:r>
              <a:rPr lang="es-419" dirty="0"/>
              <a:t>Estrategias para la Reducción del Consumo poblacional de Sal/Sodio</a:t>
            </a:r>
            <a:br>
              <a:rPr lang="es-ES" b="1" dirty="0"/>
            </a:br>
            <a:r>
              <a:rPr lang="es-ES_tradnl" b="1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98508" y="4574463"/>
            <a:ext cx="5325761" cy="1134359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ES_tradnl" sz="2000" dirty="0"/>
              <a:t>Rubén Grajeda Toledo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ES_tradnl" sz="2000" dirty="0"/>
              <a:t>Asesor, Nutrición y Determinantes Sociales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ES_tradnl" sz="2000" dirty="0"/>
              <a:t>Unidad de Factores de Riesgo y Nutrición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D9D69-FCEC-47A6-84FE-A494472E1CF1}"/>
              </a:ext>
            </a:extLst>
          </p:cNvPr>
          <p:cNvSpPr/>
          <p:nvPr/>
        </p:nvSpPr>
        <p:spPr>
          <a:xfrm>
            <a:off x="73728" y="893205"/>
            <a:ext cx="58671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+mj-lt"/>
              </a:rPr>
              <a:t>CONGRESO 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MULTIDICIPLINARIO</a:t>
            </a:r>
          </a:p>
          <a:p>
            <a:r>
              <a:rPr lang="es-ES" sz="2400" dirty="0">
                <a:solidFill>
                  <a:schemeClr val="bg1"/>
                </a:solidFill>
                <a:latin typeface="+mj-lt"/>
              </a:rPr>
              <a:t>INTERNACIONAL DE 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TABAQUISMO</a:t>
            </a:r>
          </a:p>
          <a:p>
            <a:r>
              <a:rPr lang="es-ES" sz="2400" dirty="0">
                <a:solidFill>
                  <a:schemeClr val="bg1"/>
                </a:solidFill>
                <a:latin typeface="+mj-lt"/>
              </a:rPr>
              <a:t>Y 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ENFERMEDADES NO TRANSMISIBLES</a:t>
            </a:r>
          </a:p>
          <a:p>
            <a:r>
              <a:rPr lang="es-ES" sz="2400" dirty="0">
                <a:solidFill>
                  <a:schemeClr val="bg1"/>
                </a:solidFill>
                <a:latin typeface="+mj-lt"/>
              </a:rPr>
              <a:t>Panamá, 2018</a:t>
            </a:r>
            <a:endParaRPr lang="es-ES_tradnl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F8709-B9D6-41C0-8265-22128E1A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55" y="1659042"/>
            <a:ext cx="8662031" cy="994172"/>
          </a:xfrm>
        </p:spPr>
        <p:txBody>
          <a:bodyPr>
            <a:noAutofit/>
          </a:bodyPr>
          <a:lstStyle/>
          <a:p>
            <a:r>
              <a:rPr lang="es-PA" sz="2400" dirty="0">
                <a:solidFill>
                  <a:srgbClr val="990033"/>
                </a:solidFill>
                <a:ea typeface="+mn-ea"/>
                <a:cs typeface="Calibri" panose="020F0502020204030204" pitchFamily="34" charset="0"/>
              </a:rPr>
              <a:t>INTERVENCIÓN S1</a:t>
            </a:r>
            <a:br>
              <a:rPr lang="es-PA" sz="2400" dirty="0">
                <a:solidFill>
                  <a:srgbClr val="990033"/>
                </a:solidFill>
                <a:ea typeface="+mn-ea"/>
                <a:cs typeface="Calibri" panose="020F0502020204030204" pitchFamily="34" charset="0"/>
              </a:rPr>
            </a:br>
            <a:r>
              <a:rPr lang="es-PA" sz="2400" dirty="0">
                <a:solidFill>
                  <a:srgbClr val="990033"/>
                </a:solidFill>
                <a:ea typeface="+mn-ea"/>
                <a:cs typeface="Calibri" panose="020F0502020204030204" pitchFamily="34" charset="0"/>
              </a:rPr>
              <a:t>Medir y monitorear los patrones de consumo de sal en la población</a:t>
            </a:r>
          </a:p>
        </p:txBody>
      </p:sp>
      <p:pic>
        <p:nvPicPr>
          <p:cNvPr id="6" name="Imagen 5" descr="Recorte de pantalla">
            <a:extLst>
              <a:ext uri="{FF2B5EF4-FFF2-40B4-BE49-F238E27FC236}">
                <a16:creationId xmlns:a16="http://schemas.microsoft.com/office/drawing/2014/main" id="{DBAB1609-0699-4550-99E1-F6D5ED82CE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83" y="1504161"/>
            <a:ext cx="1512504" cy="513726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9A11A91-4C1E-4F3B-B261-A761A891BDF6}"/>
              </a:ext>
            </a:extLst>
          </p:cNvPr>
          <p:cNvSpPr txBox="1">
            <a:spLocks/>
          </p:cNvSpPr>
          <p:nvPr/>
        </p:nvSpPr>
        <p:spPr>
          <a:xfrm>
            <a:off x="3043433" y="2755711"/>
            <a:ext cx="8662031" cy="1173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3000" b="1">
                <a:solidFill>
                  <a:srgbClr val="99003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eaLnBrk="1" hangingPunct="1">
              <a:lnSpc>
                <a:spcPts val="5800"/>
              </a:lnSpc>
              <a:defRPr sz="5400">
                <a:solidFill>
                  <a:schemeClr val="tx2"/>
                </a:solidFill>
              </a:defRPr>
            </a:lvl2pPr>
            <a:lvl3pPr algn="ctr" eaLnBrk="1" hangingPunct="1">
              <a:lnSpc>
                <a:spcPts val="5800"/>
              </a:lnSpc>
              <a:defRPr sz="5400">
                <a:solidFill>
                  <a:schemeClr val="tx2"/>
                </a:solidFill>
              </a:defRPr>
            </a:lvl3pPr>
            <a:lvl4pPr algn="ctr" eaLnBrk="1" hangingPunct="1">
              <a:lnSpc>
                <a:spcPts val="5800"/>
              </a:lnSpc>
              <a:defRPr sz="5400">
                <a:solidFill>
                  <a:schemeClr val="tx2"/>
                </a:solidFill>
              </a:defRPr>
            </a:lvl4pPr>
            <a:lvl5pPr algn="ctr" eaLnBrk="1" hangingPunct="1">
              <a:lnSpc>
                <a:spcPts val="5800"/>
              </a:lnSpc>
              <a:defRPr sz="5400">
                <a:solidFill>
                  <a:schemeClr val="tx2"/>
                </a:solidFill>
              </a:defRPr>
            </a:lvl5pPr>
            <a:lvl6pPr marL="4572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</a:defRPr>
            </a:lvl6pPr>
            <a:lvl7pPr marL="9144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</a:defRPr>
            </a:lvl7pPr>
            <a:lvl8pPr marL="13716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</a:defRPr>
            </a:lvl8pPr>
            <a:lvl9pPr marL="18288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</a:defRPr>
            </a:lvl9pPr>
          </a:lstStyle>
          <a:p>
            <a:r>
              <a:rPr lang="es-PA" sz="2400" dirty="0">
                <a:effectLst/>
                <a:latin typeface="+mj-lt"/>
                <a:cs typeface="Calibri" panose="020F0502020204030204" pitchFamily="34" charset="0"/>
              </a:rPr>
              <a:t>INTERVENCIÓN S2</a:t>
            </a:r>
            <a:br>
              <a:rPr lang="es-PA" sz="2400" dirty="0">
                <a:effectLst/>
                <a:latin typeface="+mj-lt"/>
                <a:cs typeface="Calibri" panose="020F0502020204030204" pitchFamily="34" charset="0"/>
              </a:rPr>
            </a:br>
            <a:r>
              <a:rPr lang="es-PA" sz="2400" dirty="0">
                <a:effectLst/>
                <a:latin typeface="+mj-lt"/>
                <a:cs typeface="Calibri" panose="020F0502020204030204" pitchFamily="34" charset="0"/>
              </a:rPr>
              <a:t>Medir y monitorear la cantidad de sodio que contengan los alimentos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9F03A99-B3AC-43D0-B5B2-8D0FA8C884F2}"/>
              </a:ext>
            </a:extLst>
          </p:cNvPr>
          <p:cNvSpPr txBox="1">
            <a:spLocks/>
          </p:cNvSpPr>
          <p:nvPr/>
        </p:nvSpPr>
        <p:spPr>
          <a:xfrm>
            <a:off x="3043685" y="4405087"/>
            <a:ext cx="8661779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PA" sz="2400" b="1" dirty="0">
                <a:solidFill>
                  <a:srgbClr val="990033"/>
                </a:solidFill>
                <a:effectLst/>
                <a:latin typeface="+mj-lt"/>
                <a:ea typeface="+mn-ea"/>
                <a:cs typeface="Calibri" panose="020F0502020204030204" pitchFamily="34" charset="0"/>
              </a:rPr>
              <a:t>INTERVENCIÓN S3</a:t>
            </a:r>
            <a:br>
              <a:rPr lang="es-PA" sz="2400" b="1" dirty="0">
                <a:solidFill>
                  <a:srgbClr val="990033"/>
                </a:solidFill>
                <a:effectLst/>
                <a:latin typeface="+mj-lt"/>
                <a:ea typeface="+mn-ea"/>
                <a:cs typeface="Calibri" panose="020F0502020204030204" pitchFamily="34" charset="0"/>
              </a:rPr>
            </a:br>
            <a:r>
              <a:rPr lang="es-PA" sz="2400" b="1" dirty="0">
                <a:solidFill>
                  <a:srgbClr val="990033"/>
                </a:solidFill>
                <a:effectLst/>
                <a:latin typeface="+mj-lt"/>
                <a:ea typeface="+mn-ea"/>
                <a:cs typeface="Calibri" panose="020F0502020204030204" pitchFamily="34" charset="0"/>
              </a:rPr>
              <a:t>Monitorear y evaluar el impacto del programa</a:t>
            </a:r>
          </a:p>
        </p:txBody>
      </p:sp>
      <p:pic>
        <p:nvPicPr>
          <p:cNvPr id="9" name="Imagen 9" descr="Recorte de pantalla">
            <a:extLst>
              <a:ext uri="{FF2B5EF4-FFF2-40B4-BE49-F238E27FC236}">
                <a16:creationId xmlns:a16="http://schemas.microsoft.com/office/drawing/2014/main" id="{35CA9D33-EE61-43D2-95AF-BE772A73F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76" y="52781"/>
            <a:ext cx="1582557" cy="13999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781350-9B1E-413C-8B67-7665293DC6CF}"/>
              </a:ext>
            </a:extLst>
          </p:cNvPr>
          <p:cNvSpPr/>
          <p:nvPr/>
        </p:nvSpPr>
        <p:spPr>
          <a:xfrm>
            <a:off x="3116955" y="244930"/>
            <a:ext cx="6362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800" b="1" dirty="0">
                <a:solidFill>
                  <a:srgbClr val="990033"/>
                </a:solidFill>
                <a:latin typeface="+mj-lt"/>
              </a:rPr>
              <a:t>VIGILANCIA</a:t>
            </a:r>
            <a:br>
              <a:rPr lang="es-PA" sz="2800" b="1" dirty="0">
                <a:solidFill>
                  <a:srgbClr val="990033"/>
                </a:solidFill>
                <a:latin typeface="+mj-lt"/>
              </a:rPr>
            </a:br>
            <a:r>
              <a:rPr lang="es-PA" sz="2800" b="1" dirty="0">
                <a:solidFill>
                  <a:srgbClr val="990033"/>
                </a:solidFill>
                <a:latin typeface="+mj-lt"/>
              </a:rPr>
              <a:t>Medir y monitorear el uso de sal</a:t>
            </a:r>
            <a:endParaRPr lang="es-PA" sz="2800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95622-6D75-4AA2-A5B9-CCD3952B0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6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2605" y="120802"/>
            <a:ext cx="8583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PA" sz="2800" b="1" dirty="0">
                <a:solidFill>
                  <a:srgbClr val="FF9933"/>
                </a:solidFill>
                <a:latin typeface="+mj-lt"/>
              </a:rPr>
              <a:t>MOVILIZACIÓN DEL SECTOR</a:t>
            </a:r>
            <a:br>
              <a:rPr lang="es-PA" sz="2800" b="1" dirty="0">
                <a:solidFill>
                  <a:srgbClr val="FF9933"/>
                </a:solidFill>
                <a:latin typeface="+mj-lt"/>
              </a:rPr>
            </a:br>
            <a:r>
              <a:rPr lang="es-PA" sz="2800" b="1" dirty="0">
                <a:solidFill>
                  <a:srgbClr val="FF9933"/>
                </a:solidFill>
                <a:latin typeface="+mj-lt"/>
              </a:rPr>
              <a:t>Promover la reformulación de alimentos y comidas para que tengan menos sal</a:t>
            </a:r>
            <a:endParaRPr lang="es-PA" sz="2800" dirty="0">
              <a:solidFill>
                <a:srgbClr val="FF9933"/>
              </a:solidFill>
              <a:latin typeface="+mj-lt"/>
            </a:endParaRPr>
          </a:p>
        </p:txBody>
      </p:sp>
      <p:pic>
        <p:nvPicPr>
          <p:cNvPr id="7" name="Imagen 6" descr="Recorte de pantalla">
            <a:extLst>
              <a:ext uri="{FF2B5EF4-FFF2-40B4-BE49-F238E27FC236}">
                <a16:creationId xmlns:a16="http://schemas.microsoft.com/office/drawing/2014/main" id="{588C6A92-E9B2-49BD-B9A6-E6376D1D0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26" y="165257"/>
            <a:ext cx="1388487" cy="124991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7AC7110-11B8-4598-817F-E34B81F97190}"/>
              </a:ext>
            </a:extLst>
          </p:cNvPr>
          <p:cNvSpPr/>
          <p:nvPr/>
        </p:nvSpPr>
        <p:spPr>
          <a:xfrm>
            <a:off x="2692605" y="1470240"/>
            <a:ext cx="825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PA" sz="2400" b="1" dirty="0">
                <a:solidFill>
                  <a:srgbClr val="FF9933"/>
                </a:solidFill>
                <a:latin typeface="+mj-lt"/>
              </a:rPr>
              <a:t>INTERVENCIÓN H1</a:t>
            </a:r>
            <a:br>
              <a:rPr lang="es-PA" sz="2400" b="1" dirty="0">
                <a:solidFill>
                  <a:srgbClr val="FF9933"/>
                </a:solidFill>
                <a:latin typeface="+mj-lt"/>
              </a:rPr>
            </a:br>
            <a:r>
              <a:rPr lang="es-PA" sz="2400" b="1" dirty="0">
                <a:solidFill>
                  <a:srgbClr val="FF9933"/>
                </a:solidFill>
                <a:latin typeface="+mj-lt"/>
              </a:rPr>
              <a:t>Fijar metas para la cantidad de sal en los alimentos e implantar estrategias que favorezcan la reformulación</a:t>
            </a:r>
          </a:p>
        </p:txBody>
      </p:sp>
      <p:pic>
        <p:nvPicPr>
          <p:cNvPr id="15" name="Imagen 14" descr="Recorte de pantalla">
            <a:extLst>
              <a:ext uri="{FF2B5EF4-FFF2-40B4-BE49-F238E27FC236}">
                <a16:creationId xmlns:a16="http://schemas.microsoft.com/office/drawing/2014/main" id="{132C0C77-3AEB-42F7-A8EE-7559225225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88" y="1520393"/>
            <a:ext cx="1458825" cy="4793837"/>
          </a:xfrm>
          <a:prstGeom prst="rect">
            <a:avLst/>
          </a:prstGeom>
        </p:spPr>
      </p:pic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FA99E8EC-0ADB-479C-8803-9DF82D5DB345}"/>
              </a:ext>
            </a:extLst>
          </p:cNvPr>
          <p:cNvSpPr txBox="1">
            <a:spLocks/>
          </p:cNvSpPr>
          <p:nvPr/>
        </p:nvSpPr>
        <p:spPr>
          <a:xfrm>
            <a:off x="2692605" y="2697411"/>
            <a:ext cx="8750922" cy="345740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PA" sz="2400" dirty="0">
                <a:latin typeface="+mj-lt"/>
              </a:rPr>
              <a:t>Seleccionar las categorías de alimentos y determinar su contenido de sal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PA" sz="2400" dirty="0">
                <a:latin typeface="+mj-lt"/>
              </a:rPr>
              <a:t>Definir metas de reducción para diferentes categorías de alimentos, por ejemplo pan, quesos, embutidos, etc.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PA" sz="2400" dirty="0">
                <a:latin typeface="+mj-lt"/>
              </a:rPr>
              <a:t>Fijar metas de valores máximos, medias ponderadas y/o reducciones porcentuales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PA" sz="2400" dirty="0">
                <a:latin typeface="+mj-lt"/>
              </a:rPr>
              <a:t>Metas pueden ser voluntarias u obligatorias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PA" sz="2400" dirty="0">
                <a:latin typeface="+mj-lt"/>
              </a:rPr>
              <a:t>Proponer un cronograma de cumplimiento de metas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s-PA" sz="2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7189FC-2104-4E90-A74E-5B74874C9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4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1569" y="178351"/>
            <a:ext cx="8648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PA" sz="2400" b="1" dirty="0">
                <a:solidFill>
                  <a:srgbClr val="A0A337"/>
                </a:solidFill>
                <a:latin typeface="+mj-lt"/>
              </a:rPr>
              <a:t>ADOPCIÓN DE NORMAS</a:t>
            </a:r>
            <a:br>
              <a:rPr lang="es-PA" sz="2400" b="1" dirty="0">
                <a:solidFill>
                  <a:srgbClr val="A0A337"/>
                </a:solidFill>
                <a:latin typeface="+mj-lt"/>
              </a:rPr>
            </a:br>
            <a:r>
              <a:rPr lang="es-PA" sz="2400" b="1" dirty="0">
                <a:solidFill>
                  <a:srgbClr val="A0A337"/>
                </a:solidFill>
                <a:latin typeface="+mj-lt"/>
              </a:rPr>
              <a:t>Instaurar normas eficaces y exactas para el etiquetado y la promoción engañosa de los productos alimenticios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7AC7110-11B8-4598-817F-E34B81F97190}"/>
              </a:ext>
            </a:extLst>
          </p:cNvPr>
          <p:cNvSpPr/>
          <p:nvPr/>
        </p:nvSpPr>
        <p:spPr>
          <a:xfrm>
            <a:off x="2811569" y="1793444"/>
            <a:ext cx="7264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PA" sz="2400" b="1" dirty="0">
                <a:solidFill>
                  <a:srgbClr val="A0A337"/>
                </a:solidFill>
                <a:latin typeface="+mj-lt"/>
              </a:rPr>
              <a:t>INTERVENCIÓN A1</a:t>
            </a:r>
            <a:br>
              <a:rPr lang="es-PA" sz="2400" b="1" dirty="0">
                <a:solidFill>
                  <a:srgbClr val="A0A337"/>
                </a:solidFill>
                <a:latin typeface="+mj-lt"/>
              </a:rPr>
            </a:br>
            <a:r>
              <a:rPr lang="es-PA" sz="2400" b="1" dirty="0">
                <a:solidFill>
                  <a:srgbClr val="A0A337"/>
                </a:solidFill>
                <a:latin typeface="+mj-lt"/>
              </a:rPr>
              <a:t>Adoptar sistemas de etiquetado frontal con información nutricional fácil de interpretar</a:t>
            </a:r>
          </a:p>
        </p:txBody>
      </p:sp>
      <p:pic>
        <p:nvPicPr>
          <p:cNvPr id="4" name="Imagen 3" descr="Recorte de pantalla">
            <a:extLst>
              <a:ext uri="{FF2B5EF4-FFF2-40B4-BE49-F238E27FC236}">
                <a16:creationId xmlns:a16="http://schemas.microsoft.com/office/drawing/2014/main" id="{247922E4-A25D-4DF0-98CA-BE96310A3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25" y="248058"/>
            <a:ext cx="1357716" cy="1271481"/>
          </a:xfrm>
          <a:prstGeom prst="rect">
            <a:avLst/>
          </a:prstGeom>
        </p:spPr>
      </p:pic>
      <p:pic>
        <p:nvPicPr>
          <p:cNvPr id="6" name="Imagen 5" descr="Recorte de pantalla">
            <a:extLst>
              <a:ext uri="{FF2B5EF4-FFF2-40B4-BE49-F238E27FC236}">
                <a16:creationId xmlns:a16="http://schemas.microsoft.com/office/drawing/2014/main" id="{0B202690-9222-41C7-A922-0C1EEBDC34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1" y="1812567"/>
            <a:ext cx="1435930" cy="4626107"/>
          </a:xfrm>
          <a:prstGeom prst="rect">
            <a:avLst/>
          </a:prstGeom>
        </p:spPr>
      </p:pic>
      <p:pic>
        <p:nvPicPr>
          <p:cNvPr id="14" name="Picture 1" descr="new york city salt warning label - Google Search - Windows Internet Explorer provided by World Health Organization">
            <a:extLst>
              <a:ext uri="{FF2B5EF4-FFF2-40B4-BE49-F238E27FC236}">
                <a16:creationId xmlns:a16="http://schemas.microsoft.com/office/drawing/2014/main" id="{3A51CF79-E6B5-47C6-A0A2-D631F016D9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37764" r="47909" b="8801"/>
          <a:stretch/>
        </p:blipFill>
        <p:spPr>
          <a:xfrm>
            <a:off x="10488758" y="4239615"/>
            <a:ext cx="1435930" cy="136862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1161FBDC-38AB-4C12-83CD-96864608F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60" t="41077" r="9815" b="26957"/>
          <a:stretch/>
        </p:blipFill>
        <p:spPr bwMode="auto">
          <a:xfrm>
            <a:off x="10347325" y="2877379"/>
            <a:ext cx="1727119" cy="121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7" descr="chile etiquetado - Google Search - Windows Internet Explorer provided by World Health Organization">
            <a:extLst>
              <a:ext uri="{FF2B5EF4-FFF2-40B4-BE49-F238E27FC236}">
                <a16:creationId xmlns:a16="http://schemas.microsoft.com/office/drawing/2014/main" id="{3B68B8AE-F187-403D-9E43-E6755BBEA3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43797" r="50097" b="33364"/>
          <a:stretch/>
        </p:blipFill>
        <p:spPr>
          <a:xfrm>
            <a:off x="10387267" y="1249765"/>
            <a:ext cx="1647236" cy="1443548"/>
          </a:xfrm>
          <a:prstGeom prst="rect">
            <a:avLst/>
          </a:prstGeom>
        </p:spPr>
      </p:pic>
      <p:sp>
        <p:nvSpPr>
          <p:cNvPr id="13" name="Rectángulo 11">
            <a:extLst>
              <a:ext uri="{FF2B5EF4-FFF2-40B4-BE49-F238E27FC236}">
                <a16:creationId xmlns:a16="http://schemas.microsoft.com/office/drawing/2014/main" id="{35C58D68-A9E6-46CF-B288-5DD8EB7F42B7}"/>
              </a:ext>
            </a:extLst>
          </p:cNvPr>
          <p:cNvSpPr/>
          <p:nvPr/>
        </p:nvSpPr>
        <p:spPr>
          <a:xfrm>
            <a:off x="2811569" y="4738440"/>
            <a:ext cx="7575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PA" sz="2400" b="1" dirty="0">
                <a:solidFill>
                  <a:srgbClr val="A0A337"/>
                </a:solidFill>
                <a:latin typeface="+mj-lt"/>
              </a:rPr>
              <a:t>INTERVENCIÓN A2</a:t>
            </a:r>
            <a:br>
              <a:rPr lang="es-PA" sz="2400" b="1" dirty="0">
                <a:solidFill>
                  <a:srgbClr val="A0A337"/>
                </a:solidFill>
                <a:latin typeface="+mj-lt"/>
              </a:rPr>
            </a:br>
            <a:r>
              <a:rPr lang="es-PA" sz="2400" b="1" dirty="0">
                <a:solidFill>
                  <a:srgbClr val="A0A337"/>
                </a:solidFill>
                <a:latin typeface="+mj-lt"/>
              </a:rPr>
              <a:t>Implantar estrategias para combatir la promoción engañosa de alimentos con elevado contenido de sal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52608ACE-023B-45A0-A0CA-38CDB767C217}"/>
              </a:ext>
            </a:extLst>
          </p:cNvPr>
          <p:cNvSpPr txBox="1">
            <a:spLocks/>
          </p:cNvSpPr>
          <p:nvPr/>
        </p:nvSpPr>
        <p:spPr bwMode="auto">
          <a:xfrm>
            <a:off x="2952233" y="3038142"/>
            <a:ext cx="8451438" cy="166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27807" indent="-227807" algn="l" defTabSz="913607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charset="0"/>
              <a:buChar char="•"/>
              <a:defRPr lang="en-US" sz="2800" b="0" i="0" kern="1200">
                <a:solidFill>
                  <a:srgbClr val="171717"/>
                </a:solidFill>
                <a:latin typeface="+mj-lt"/>
                <a:ea typeface="Helvetica" charset="-52"/>
                <a:cs typeface="Trebuchet MS"/>
              </a:defRPr>
            </a:lvl1pPr>
            <a:lvl2pPr marL="685007" indent="-227807" algn="l" defTabSz="913607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charset="0"/>
              <a:buChar char="•"/>
              <a:defRPr lang="en-US" sz="2000" b="0" i="0" kern="1200" dirty="0">
                <a:solidFill>
                  <a:schemeClr val="tx1"/>
                </a:solidFill>
                <a:latin typeface="+mj-lt"/>
                <a:ea typeface="Helvetica" charset="-52"/>
                <a:cs typeface="Helvetica" charset="-52"/>
              </a:defRPr>
            </a:lvl2pPr>
            <a:lvl3pPr marL="1142206" indent="-227807" algn="l" defTabSz="913607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20000"/>
              <a:buFont typeface="Arial" charset="0"/>
              <a:buChar char="•"/>
              <a:defRPr lang="en-US" sz="1800" b="0" i="0" kern="1200" dirty="0">
                <a:solidFill>
                  <a:schemeClr val="tx1"/>
                </a:solidFill>
                <a:latin typeface="+mj-lt"/>
                <a:ea typeface="Helvetica" charset="-52"/>
                <a:cs typeface="Helvetica" charset="-52"/>
              </a:defRPr>
            </a:lvl3pPr>
            <a:lvl4pPr marL="1599407" indent="-227807" algn="l" defTabSz="913607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20000"/>
              <a:buFont typeface="Arial" charset="0"/>
              <a:buChar char="•"/>
              <a:defRPr lang="en-US" sz="1600" b="0" i="0" kern="1200" dirty="0">
                <a:solidFill>
                  <a:schemeClr val="tx1"/>
                </a:solidFill>
                <a:latin typeface="+mj-lt"/>
                <a:ea typeface="Helvetica" charset="-52"/>
                <a:cs typeface="Helvetica" charset="-52"/>
              </a:defRPr>
            </a:lvl4pPr>
            <a:lvl5pPr marL="2056607" indent="-227807" algn="l" defTabSz="913607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20000"/>
              <a:buFont typeface="Arial" charset="0"/>
              <a:buChar char="•"/>
              <a:defRPr lang="en-US" sz="1600" b="0" i="0" kern="1200" dirty="0">
                <a:solidFill>
                  <a:schemeClr val="tx1"/>
                </a:solidFill>
                <a:latin typeface="+mj-lt"/>
                <a:ea typeface="Helvetica" charset="-52"/>
                <a:cs typeface="Helvetica" charset="-52"/>
              </a:defRPr>
            </a:lvl5pPr>
            <a:lvl6pPr marL="2514097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A" sz="2000" dirty="0">
                <a:latin typeface="Calibri" panose="020F0502020204030204" pitchFamily="34" charset="0"/>
                <a:cs typeface="Calibri" panose="020F0502020204030204" pitchFamily="34" charset="0"/>
              </a:rPr>
              <a:t>Declaración </a:t>
            </a:r>
            <a:r>
              <a:rPr lang="es-PA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nutricional</a:t>
            </a:r>
            <a:r>
              <a:rPr lang="es-PA" sz="2000" dirty="0">
                <a:latin typeface="Calibri" panose="020F0502020204030204" pitchFamily="34" charset="0"/>
                <a:cs typeface="Calibri" panose="020F0502020204030204" pitchFamily="34" charset="0"/>
              </a:rPr>
              <a:t> según normas del Codex </a:t>
            </a:r>
            <a:r>
              <a:rPr lang="es-P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Alimentarius</a:t>
            </a:r>
            <a:endParaRPr lang="es-P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PA" sz="2000" dirty="0">
                <a:latin typeface="Calibri" panose="020F0502020204030204" pitchFamily="34" charset="0"/>
                <a:cs typeface="Calibri" panose="020F0502020204030204" pitchFamily="34" charset="0"/>
              </a:rPr>
              <a:t>Advertencias</a:t>
            </a:r>
          </a:p>
          <a:p>
            <a:r>
              <a:rPr lang="es-PA" sz="2000" dirty="0">
                <a:latin typeface="Calibri" panose="020F0502020204030204" pitchFamily="34" charset="0"/>
                <a:cs typeface="Calibri" panose="020F0502020204030204" pitchFamily="34" charset="0"/>
              </a:rPr>
              <a:t>Rotulación de anaqueles en supermercados</a:t>
            </a:r>
          </a:p>
          <a:p>
            <a:r>
              <a:rPr lang="es-PA" sz="2000" dirty="0">
                <a:latin typeface="Calibri" panose="020F0502020204030204" pitchFamily="34" charset="0"/>
                <a:cs typeface="Calibri" panose="020F0502020204030204" pitchFamily="34" charset="0"/>
              </a:rPr>
              <a:t>Etiquetado nutricional de los menús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B2601E-DE70-428E-8E2F-8408574D85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1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7AC7110-11B8-4598-817F-E34B81F97190}"/>
              </a:ext>
            </a:extLst>
          </p:cNvPr>
          <p:cNvSpPr/>
          <p:nvPr/>
        </p:nvSpPr>
        <p:spPr>
          <a:xfrm>
            <a:off x="2811593" y="1634723"/>
            <a:ext cx="82694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b="1" dirty="0">
                <a:solidFill>
                  <a:srgbClr val="1C9064"/>
                </a:solidFill>
                <a:latin typeface="+mj-lt"/>
              </a:rPr>
              <a:t>INTERVENCIÓN K1</a:t>
            </a:r>
            <a:br>
              <a:rPr lang="es-PA" sz="2400" b="1" dirty="0">
                <a:solidFill>
                  <a:srgbClr val="1C9064"/>
                </a:solidFill>
                <a:latin typeface="+mj-lt"/>
              </a:rPr>
            </a:br>
            <a:r>
              <a:rPr lang="es-PA" sz="2400" b="1" dirty="0">
                <a:solidFill>
                  <a:srgbClr val="1C9064"/>
                </a:solidFill>
                <a:latin typeface="+mj-lt"/>
              </a:rPr>
              <a:t>Implantar estrategias integradas de educación y comunicación para concientizar a la población sobre los riesgos para la salud y las fuentes de sal en la alimentación</a:t>
            </a:r>
          </a:p>
        </p:txBody>
      </p:sp>
      <p:pic>
        <p:nvPicPr>
          <p:cNvPr id="11" name="Imagen 10" descr="Recorte de pantalla">
            <a:extLst>
              <a:ext uri="{FF2B5EF4-FFF2-40B4-BE49-F238E27FC236}">
                <a16:creationId xmlns:a16="http://schemas.microsoft.com/office/drawing/2014/main" id="{4A9C0804-575B-4399-8C8A-2E9D2BA026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84" y="1677302"/>
            <a:ext cx="1312310" cy="4685623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B9809C2-1065-4D55-B0D2-85A399200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395" y="3374698"/>
            <a:ext cx="6349634" cy="28529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A" sz="2000" dirty="0">
                <a:latin typeface="Calibri" panose="020F0502020204030204" pitchFamily="34" charset="0"/>
                <a:cs typeface="Calibri" panose="020F0502020204030204" pitchFamily="34" charset="0"/>
              </a:rPr>
              <a:t>Estrategia de comunicación</a:t>
            </a:r>
          </a:p>
          <a:p>
            <a:pPr marL="685800" lvl="1" indent="-385763">
              <a:buFont typeface="+mj-lt"/>
              <a:buAutoNum type="arabicPeriod"/>
            </a:pPr>
            <a:r>
              <a:rPr lang="es-PA" dirty="0">
                <a:latin typeface="Calibri" panose="020F0502020204030204" pitchFamily="34" charset="0"/>
                <a:cs typeface="Calibri" panose="020F0502020204030204" pitchFamily="34" charset="0"/>
              </a:rPr>
              <a:t>Movilización de autoridades y abogacía</a:t>
            </a:r>
          </a:p>
          <a:p>
            <a:pPr marL="685800" lvl="1" indent="-385763">
              <a:buFont typeface="+mj-lt"/>
              <a:buAutoNum type="arabicPeriod"/>
            </a:pPr>
            <a:r>
              <a:rPr lang="es-PA" dirty="0">
                <a:latin typeface="Calibri" panose="020F0502020204030204" pitchFamily="34" charset="0"/>
                <a:cs typeface="Calibri" panose="020F0502020204030204" pitchFamily="34" charset="0"/>
              </a:rPr>
              <a:t>Movilización de la comunidad</a:t>
            </a:r>
          </a:p>
          <a:p>
            <a:pPr marL="685800" lvl="1" indent="-385763">
              <a:lnSpc>
                <a:spcPct val="120000"/>
              </a:lnSpc>
              <a:buFont typeface="+mj-lt"/>
              <a:buAutoNum type="arabicPeriod"/>
            </a:pPr>
            <a:r>
              <a:rPr lang="es-PA" dirty="0">
                <a:latin typeface="Calibri" panose="020F0502020204030204" pitchFamily="34" charset="0"/>
                <a:cs typeface="Calibri" panose="020F0502020204030204" pitchFamily="34" charset="0"/>
              </a:rPr>
              <a:t>Publicidad</a:t>
            </a:r>
          </a:p>
          <a:p>
            <a:pPr marL="685800" lvl="1" indent="-385763">
              <a:buFont typeface="+mj-lt"/>
              <a:buAutoNum type="arabicPeriod"/>
            </a:pPr>
            <a:r>
              <a:rPr lang="es-PA" dirty="0">
                <a:latin typeface="Calibri" panose="020F0502020204030204" pitchFamily="34" charset="0"/>
                <a:cs typeface="Calibri" panose="020F0502020204030204" pitchFamily="34" charset="0"/>
              </a:rPr>
              <a:t>Comunicación interpersonal</a:t>
            </a:r>
          </a:p>
          <a:p>
            <a:pPr marL="685800" lvl="1" indent="-385763">
              <a:buFont typeface="+mj-lt"/>
              <a:buAutoNum type="arabicPeriod"/>
            </a:pPr>
            <a:r>
              <a:rPr lang="es-PA" dirty="0">
                <a:latin typeface="Calibri" panose="020F0502020204030204" pitchFamily="34" charset="0"/>
                <a:cs typeface="Calibri" panose="020F0502020204030204" pitchFamily="34" charset="0"/>
              </a:rPr>
              <a:t>Promoción en el punto de servicio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2A2543-6EAB-41F1-AC2A-47BF55297406}"/>
              </a:ext>
            </a:extLst>
          </p:cNvPr>
          <p:cNvSpPr/>
          <p:nvPr/>
        </p:nvSpPr>
        <p:spPr>
          <a:xfrm>
            <a:off x="2751054" y="239821"/>
            <a:ext cx="8329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b="1" dirty="0">
                <a:solidFill>
                  <a:srgbClr val="1C9064"/>
                </a:solidFill>
                <a:latin typeface="+mj-lt"/>
              </a:rPr>
              <a:t>CONOCIMIENTO</a:t>
            </a:r>
            <a:br>
              <a:rPr lang="es-PA" sz="2400" b="1" dirty="0">
                <a:solidFill>
                  <a:srgbClr val="1C9064"/>
                </a:solidFill>
                <a:latin typeface="+mj-lt"/>
              </a:rPr>
            </a:br>
            <a:r>
              <a:rPr lang="es-PA" sz="2400" b="1" dirty="0">
                <a:solidFill>
                  <a:srgbClr val="1C9064"/>
                </a:solidFill>
                <a:latin typeface="+mj-lt"/>
              </a:rPr>
              <a:t>Educar y comunicar para que la población entienda que es importante consumir menos sal</a:t>
            </a:r>
          </a:p>
        </p:txBody>
      </p:sp>
      <p:pic>
        <p:nvPicPr>
          <p:cNvPr id="9" name="Imagen 6" descr="Recorte de pantalla">
            <a:extLst>
              <a:ext uri="{FF2B5EF4-FFF2-40B4-BE49-F238E27FC236}">
                <a16:creationId xmlns:a16="http://schemas.microsoft.com/office/drawing/2014/main" id="{7C4E1A02-05D2-4DD5-8F7D-6E248470E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85" y="239821"/>
            <a:ext cx="1333494" cy="1268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8AFDE9-3131-4ECD-A78B-DEE7E3A23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61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0482" y="152169"/>
            <a:ext cx="87635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800" b="1" dirty="0">
                <a:solidFill>
                  <a:srgbClr val="006600"/>
                </a:solidFill>
                <a:latin typeface="+mj-lt"/>
              </a:rPr>
              <a:t>ENTORNO</a:t>
            </a:r>
            <a:br>
              <a:rPr lang="es-PA" sz="2800" b="1" dirty="0">
                <a:solidFill>
                  <a:srgbClr val="006600"/>
                </a:solidFill>
                <a:latin typeface="+mj-lt"/>
              </a:rPr>
            </a:br>
            <a:r>
              <a:rPr lang="es-PA" sz="2800" b="1" dirty="0">
                <a:solidFill>
                  <a:srgbClr val="006600"/>
                </a:solidFill>
                <a:latin typeface="+mj-lt"/>
                <a:cs typeface="Calibri" panose="020F0502020204030204" pitchFamily="34" charset="0"/>
              </a:rPr>
              <a:t>Respaldar</a:t>
            </a:r>
            <a:r>
              <a:rPr lang="es-PA" sz="2800" b="1" dirty="0">
                <a:solidFill>
                  <a:srgbClr val="006600"/>
                </a:solidFill>
                <a:latin typeface="+mj-lt"/>
              </a:rPr>
              <a:t> entornos que favorezcan una alimentación saludable</a:t>
            </a:r>
            <a:endParaRPr lang="es-PA" sz="24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7AC7110-11B8-4598-817F-E34B81F97190}"/>
              </a:ext>
            </a:extLst>
          </p:cNvPr>
          <p:cNvSpPr/>
          <p:nvPr/>
        </p:nvSpPr>
        <p:spPr>
          <a:xfrm>
            <a:off x="2664042" y="1768309"/>
            <a:ext cx="8638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b="1" dirty="0">
                <a:solidFill>
                  <a:srgbClr val="006600"/>
                </a:solidFill>
                <a:latin typeface="+mj-lt"/>
                <a:cs typeface="Calibri" panose="020F0502020204030204" pitchFamily="34" charset="0"/>
              </a:rPr>
              <a:t>INTERVENCIÓN E1</a:t>
            </a:r>
            <a:br>
              <a:rPr lang="es-PA" sz="2400" b="1" dirty="0">
                <a:solidFill>
                  <a:srgbClr val="006600"/>
                </a:solidFill>
                <a:latin typeface="+mj-lt"/>
                <a:cs typeface="Calibri" panose="020F0502020204030204" pitchFamily="34" charset="0"/>
              </a:rPr>
            </a:br>
            <a:r>
              <a:rPr lang="es-PA" sz="2400" b="1" dirty="0">
                <a:solidFill>
                  <a:srgbClr val="006600"/>
                </a:solidFill>
                <a:latin typeface="+mj-lt"/>
                <a:cs typeface="Calibri" panose="020F0502020204030204" pitchFamily="34" charset="0"/>
              </a:rPr>
              <a:t>Implantar estrategias integradas de reducción de la sal en entornos comunitarios como centros escolares, lugares de trabajo y hospitales</a:t>
            </a:r>
          </a:p>
        </p:txBody>
      </p:sp>
      <p:pic>
        <p:nvPicPr>
          <p:cNvPr id="4" name="Imagen 3" descr="Recorte de pantalla">
            <a:extLst>
              <a:ext uri="{FF2B5EF4-FFF2-40B4-BE49-F238E27FC236}">
                <a16:creationId xmlns:a16="http://schemas.microsoft.com/office/drawing/2014/main" id="{664546EA-9177-46D2-85D7-2511D54F7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335460"/>
            <a:ext cx="1635744" cy="1246729"/>
          </a:xfrm>
          <a:prstGeom prst="rect">
            <a:avLst/>
          </a:prstGeom>
        </p:spPr>
      </p:pic>
      <p:pic>
        <p:nvPicPr>
          <p:cNvPr id="9" name="Marcador de contenido 8" descr="Recorte de pantalla">
            <a:extLst>
              <a:ext uri="{FF2B5EF4-FFF2-40B4-BE49-F238E27FC236}">
                <a16:creationId xmlns:a16="http://schemas.microsoft.com/office/drawing/2014/main" id="{8896481B-9E83-410E-8149-B9E7CB0FF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9" y="1801748"/>
            <a:ext cx="1635744" cy="4554602"/>
          </a:xfrm>
        </p:spPr>
      </p:pic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623D9E64-E9D5-44A7-A57E-11E4F91A471C}"/>
              </a:ext>
            </a:extLst>
          </p:cNvPr>
          <p:cNvSpPr txBox="1">
            <a:spLocks/>
          </p:cNvSpPr>
          <p:nvPr/>
        </p:nvSpPr>
        <p:spPr>
          <a:xfrm>
            <a:off x="2782436" y="3076672"/>
            <a:ext cx="5928712" cy="27864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A" sz="2400" dirty="0">
                <a:latin typeface="+mj-lt"/>
              </a:rPr>
              <a:t>Escuelas</a:t>
            </a:r>
          </a:p>
          <a:p>
            <a:r>
              <a:rPr lang="es-PA" sz="2400" dirty="0">
                <a:latin typeface="+mj-lt"/>
              </a:rPr>
              <a:t>Hospitales</a:t>
            </a:r>
          </a:p>
          <a:p>
            <a:r>
              <a:rPr lang="es-PA" sz="2400" dirty="0">
                <a:latin typeface="+mj-lt"/>
              </a:rPr>
              <a:t>Restaurantes</a:t>
            </a:r>
          </a:p>
          <a:p>
            <a:r>
              <a:rPr lang="es-PA" sz="2400" dirty="0">
                <a:latin typeface="+mj-lt"/>
              </a:rPr>
              <a:t>Lugares de trabajo (público y privado)</a:t>
            </a:r>
          </a:p>
          <a:p>
            <a:r>
              <a:rPr lang="es-PA" sz="2400" dirty="0">
                <a:latin typeface="+mj-lt"/>
              </a:rPr>
              <a:t>Ejército</a:t>
            </a:r>
          </a:p>
          <a:p>
            <a:r>
              <a:rPr lang="es-PA" sz="2400" dirty="0">
                <a:latin typeface="+mj-lt"/>
              </a:rPr>
              <a:t>Cárceles</a:t>
            </a:r>
          </a:p>
          <a:p>
            <a:endParaRPr lang="es-PA" sz="2400" dirty="0">
              <a:latin typeface="+mj-lt"/>
            </a:endParaRPr>
          </a:p>
        </p:txBody>
      </p:sp>
      <p:pic>
        <p:nvPicPr>
          <p:cNvPr id="15" name="Picture 7" descr="http://www.who.int/dietphysicalactivity/SPF-en-2008.pdf?ua=1 - Windows Internet Explorer provided by World Health Organization">
            <a:extLst>
              <a:ext uri="{FF2B5EF4-FFF2-40B4-BE49-F238E27FC236}">
                <a16:creationId xmlns:a16="http://schemas.microsoft.com/office/drawing/2014/main" id="{BB9157BD-DAA2-4A64-BE89-50FF6A618E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6" t="7742" r="32813" b="11242"/>
          <a:stretch/>
        </p:blipFill>
        <p:spPr>
          <a:xfrm>
            <a:off x="9596628" y="4519294"/>
            <a:ext cx="1117178" cy="1654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3" descr="web_dish1a.jpg">
            <a:extLst>
              <a:ext uri="{FF2B5EF4-FFF2-40B4-BE49-F238E27FC236}">
                <a16:creationId xmlns:a16="http://schemas.microsoft.com/office/drawing/2014/main" id="{DB368F27-D088-451C-8E5C-86B4F10E65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620"/>
          <a:stretch>
            <a:fillRect/>
          </a:stretch>
        </p:blipFill>
        <p:spPr bwMode="auto">
          <a:xfrm>
            <a:off x="9726049" y="3091660"/>
            <a:ext cx="1975513" cy="1295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3" descr="http://apps.who.int/iris/bitstream/10665/43825/1/9789241596329_eng.pdf - Windows Internet Explorer provided by World Health Org">
            <a:extLst>
              <a:ext uri="{FF2B5EF4-FFF2-40B4-BE49-F238E27FC236}">
                <a16:creationId xmlns:a16="http://schemas.microsoft.com/office/drawing/2014/main" id="{17B7C2BA-051D-4CFB-B520-2ECA77C182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9035" r="33902" b="11673"/>
          <a:stretch/>
        </p:blipFill>
        <p:spPr>
          <a:xfrm>
            <a:off x="10889240" y="4514635"/>
            <a:ext cx="1097750" cy="1654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5399EE-00D1-4DB3-83CF-FFE367D92A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8B83B-517D-40B9-8EBF-EAC172FED97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Establecer alianzas</a:t>
            </a:r>
            <a:b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BA8D6-C624-42A0-84AE-DEDE5F186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222682"/>
            <a:ext cx="10515163" cy="52701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60375" indent="-460375"/>
            <a:r>
              <a:rPr lang="es-ES" dirty="0"/>
              <a:t>Abogacía</a:t>
            </a:r>
          </a:p>
          <a:p>
            <a:pPr marL="460375" indent="-460375"/>
            <a:r>
              <a:rPr lang="es-ES" dirty="0"/>
              <a:t>Movilización de recursos</a:t>
            </a:r>
          </a:p>
          <a:p>
            <a:pPr marL="460375" indent="-460375"/>
            <a:r>
              <a:rPr lang="es-ES" dirty="0"/>
              <a:t>Asegurar un enfoque </a:t>
            </a:r>
            <a:r>
              <a:rPr lang="es-ES" dirty="0" err="1"/>
              <a:t>interprogramático</a:t>
            </a:r>
            <a:r>
              <a:rPr lang="es-ES" dirty="0"/>
              <a:t> y multisectorial con participación de múltiples interesados</a:t>
            </a:r>
          </a:p>
          <a:p>
            <a:pPr marL="917575" lvl="1" indent="-460375"/>
            <a:r>
              <a:rPr lang="es-ES" sz="2400" dirty="0"/>
              <a:t>Ministerio de Salud y otros ministerios</a:t>
            </a:r>
          </a:p>
          <a:p>
            <a:pPr marL="917575" lvl="1" indent="-460375"/>
            <a:r>
              <a:rPr lang="es-ES" sz="2400" dirty="0"/>
              <a:t>Asociaciones medicas</a:t>
            </a:r>
          </a:p>
          <a:p>
            <a:pPr marL="917575" lvl="1" indent="-460375"/>
            <a:r>
              <a:rPr lang="es-ES" sz="2400" dirty="0"/>
              <a:t>Universidades y académicos</a:t>
            </a:r>
          </a:p>
          <a:p>
            <a:pPr marL="917575" lvl="1" indent="-460375"/>
            <a:r>
              <a:rPr lang="es-ES" sz="2400" dirty="0"/>
              <a:t>Asociaciones de consumidores</a:t>
            </a:r>
          </a:p>
          <a:p>
            <a:pPr marL="917575" lvl="1" indent="-460375"/>
            <a:r>
              <a:rPr lang="es-ES" sz="2400" dirty="0" err="1"/>
              <a:t>ONGs</a:t>
            </a:r>
            <a:endParaRPr lang="es-ES" sz="2400" dirty="0"/>
          </a:p>
          <a:p>
            <a:pPr marL="917575" lvl="1" indent="-460375"/>
            <a:r>
              <a:rPr lang="es-ES" sz="2400" dirty="0"/>
              <a:t>Industria alimentaria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AB0C0-593F-46E9-B053-A50DBC0700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95A928-DA32-4AD3-813D-C5ED156FC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58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8B83B-517D-40B9-8EBF-EAC172FED97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Abogacía</a:t>
            </a:r>
            <a:b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BA8D6-C624-42A0-84AE-DEDE5F186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416014"/>
            <a:ext cx="10515163" cy="4760949"/>
          </a:xfrm>
        </p:spPr>
        <p:txBody>
          <a:bodyPr/>
          <a:lstStyle/>
          <a:p>
            <a:pPr marL="457200" indent="-457200"/>
            <a:r>
              <a:rPr lang="es-ES" dirty="0"/>
              <a:t>Llevar la reducción del consumo de sal al más alto nivel de la agenda política y de desarrollo</a:t>
            </a:r>
          </a:p>
          <a:p>
            <a:pPr marL="457200" indent="-457200"/>
            <a:r>
              <a:rPr lang="es-ES" dirty="0"/>
              <a:t>Fomentar la voluntad y el compromiso político </a:t>
            </a:r>
          </a:p>
          <a:p>
            <a:pPr marL="457200" indent="-457200"/>
            <a:r>
              <a:rPr lang="es-ES" dirty="0"/>
              <a:t>Movilizar recursos: acceder e incrementar los recursos económicos</a:t>
            </a:r>
          </a:p>
          <a:p>
            <a:pPr marL="457200" indent="-457200"/>
            <a:r>
              <a:rPr lang="es-ES" dirty="0"/>
              <a:t>Pedir cuentas a las autoridades y a las empresas del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AB0C0-593F-46E9-B053-A50DBC0700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BD58A-9B6B-4DEC-9460-87CD50AAF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18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92DE-5286-422A-BB87-FDB0866951D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Compromiso político </a:t>
            </a: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EB3D7-7955-4506-9096-78B7DF06E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375" indent="-460375"/>
            <a:r>
              <a:rPr lang="es-ES" dirty="0"/>
              <a:t>Establecer el alcance de la política, la regulación o el programa</a:t>
            </a:r>
          </a:p>
          <a:p>
            <a:pPr marL="460375" indent="-460375"/>
            <a:r>
              <a:rPr lang="es-ES" dirty="0"/>
              <a:t>Diseñar y ejecutar la política, la regulación o el programa</a:t>
            </a:r>
          </a:p>
          <a:p>
            <a:pPr marL="460375" indent="-460375"/>
            <a:r>
              <a:rPr lang="es-ES" dirty="0"/>
              <a:t>Establecer objetivos y metas</a:t>
            </a:r>
          </a:p>
          <a:p>
            <a:pPr marL="460375" indent="-460375"/>
            <a:r>
              <a:rPr lang="es-ES" dirty="0"/>
              <a:t>Identificar y asignar los recursos</a:t>
            </a:r>
          </a:p>
          <a:p>
            <a:pPr marL="460375" indent="-460375"/>
            <a:r>
              <a:rPr lang="es-ES" dirty="0"/>
              <a:t>Impulsar y defender la política, la regulación o el programa</a:t>
            </a:r>
          </a:p>
          <a:p>
            <a:endParaRPr lang="es-ES_trad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B3822-748A-4AEE-9479-1C481E50FB3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B4326-E97E-40EF-A7CA-1B3277DC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9D5A-F628-46A9-83AE-961E590EB4E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Dirección y gobernanza del programa</a:t>
            </a: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8E83D-88FC-495A-9F59-D96215B3D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374" y="1546642"/>
            <a:ext cx="10897252" cy="46303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60375" indent="-460375"/>
            <a:r>
              <a:rPr lang="es-419" dirty="0"/>
              <a:t>¿Quién? </a:t>
            </a:r>
          </a:p>
          <a:p>
            <a:pPr marL="460375" indent="-460375"/>
            <a:r>
              <a:rPr lang="es-419" dirty="0"/>
              <a:t>¿Con qué nivel de liderazgo, convocatoria, autonomía?</a:t>
            </a:r>
          </a:p>
          <a:p>
            <a:pPr marL="917575" lvl="1" indent="-460375"/>
            <a:r>
              <a:rPr lang="es-419" sz="2400" dirty="0"/>
              <a:t>Coordinación </a:t>
            </a:r>
            <a:r>
              <a:rPr lang="es-419" sz="2400" dirty="0" err="1"/>
              <a:t>interprogramática</a:t>
            </a:r>
            <a:endParaRPr lang="es-419" sz="2400" dirty="0"/>
          </a:p>
          <a:p>
            <a:pPr marL="917575" lvl="1" indent="-460375"/>
            <a:r>
              <a:rPr lang="es-419" sz="2400" dirty="0"/>
              <a:t>Coordinación </a:t>
            </a:r>
            <a:r>
              <a:rPr lang="es-419" sz="2400" dirty="0" err="1"/>
              <a:t>intersministerial</a:t>
            </a:r>
            <a:endParaRPr lang="es-419" sz="2400" dirty="0"/>
          </a:p>
          <a:p>
            <a:pPr marL="917575" lvl="1" indent="-460375"/>
            <a:r>
              <a:rPr lang="es-419" sz="2400" dirty="0"/>
              <a:t>Coordinación intersectorial</a:t>
            </a:r>
          </a:p>
          <a:p>
            <a:pPr marL="460375" indent="-460375"/>
            <a:r>
              <a:rPr lang="es-419" dirty="0"/>
              <a:t>¿Con qué personal?</a:t>
            </a:r>
          </a:p>
          <a:p>
            <a:pPr marL="460375" indent="-460375"/>
            <a:r>
              <a:rPr lang="es-419" dirty="0"/>
              <a:t>¿Con qué recursos y presupuesto?</a:t>
            </a:r>
          </a:p>
          <a:p>
            <a:pPr marL="460375" indent="-460375"/>
            <a:r>
              <a:rPr lang="es-419" dirty="0"/>
              <a:t>Gestionar la asesoría técnica, el monitoreo y la evaluación independiente</a:t>
            </a:r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FD675-0E7E-446D-BB36-FB0D0C443C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9A39E-8653-47FA-882C-D1B278C69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59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7492-E1E8-4C4E-AED2-B46A9BC856F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Integración con el programa de lucha contra la deficiencia de yodo</a:t>
            </a: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18842-2020-471B-ABD4-7423903EC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60375" indent="-460375"/>
            <a:r>
              <a:rPr lang="es-ES" dirty="0"/>
              <a:t>Asegurar la planificación </a:t>
            </a:r>
            <a:r>
              <a:rPr lang="es-ES" dirty="0" err="1"/>
              <a:t>interprogramática</a:t>
            </a:r>
            <a:endParaRPr lang="es-ES" dirty="0"/>
          </a:p>
          <a:p>
            <a:pPr marL="460375" indent="-460375"/>
            <a:r>
              <a:rPr lang="es-ES" dirty="0"/>
              <a:t>Garantizar la coherencia normativa y mantener el respaldo político a la reducción del consumo de sal</a:t>
            </a:r>
          </a:p>
          <a:p>
            <a:pPr marL="460375" indent="-460375"/>
            <a:r>
              <a:rPr lang="es-ES" dirty="0"/>
              <a:t>Áreas de integración </a:t>
            </a:r>
          </a:p>
          <a:p>
            <a:pPr marL="917575" lvl="1" indent="-460375"/>
            <a:r>
              <a:rPr lang="es-ES" sz="2400" dirty="0"/>
              <a:t>Formulación de políticas</a:t>
            </a:r>
          </a:p>
          <a:p>
            <a:pPr marL="917575" lvl="1" indent="-460375"/>
            <a:r>
              <a:rPr lang="es-ES" sz="2400" dirty="0"/>
              <a:t>Actividades de comunicación y abogacía</a:t>
            </a:r>
          </a:p>
          <a:p>
            <a:pPr marL="917575" lvl="1" indent="-460375"/>
            <a:r>
              <a:rPr lang="es-ES" sz="2400" dirty="0"/>
              <a:t>La vigilancia e </a:t>
            </a:r>
            <a:r>
              <a:rPr lang="es-ES_tradnl" sz="2400" dirty="0"/>
              <a:t>investigación</a:t>
            </a:r>
          </a:p>
          <a:p>
            <a:pPr marL="917575" lvl="1" indent="-460375"/>
            <a:r>
              <a:rPr lang="es-419" sz="2400" dirty="0"/>
              <a:t>L</a:t>
            </a:r>
            <a:r>
              <a:rPr lang="es-ES_tradnl" sz="2400" dirty="0"/>
              <a:t>a toma conjunta de decisión para la reorientación de los programas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7C545-B699-4ABD-9317-B6D3A9ECF8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C0E40-0A22-4DE1-8F8A-178BC104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AB12C-AE54-4D86-9CEF-1924649E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490305"/>
            <a:ext cx="10515163" cy="8583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Aft>
                <a:spcPct val="0"/>
              </a:spcAft>
            </a:pPr>
            <a:r>
              <a:rPr lang="es-419" sz="3200" dirty="0">
                <a:solidFill>
                  <a:srgbClr val="1F487C"/>
                </a:solidFill>
              </a:rPr>
              <a:t>¿Qué sabemos?</a:t>
            </a:r>
            <a:endParaRPr lang="es-ES_tradnl" sz="3200" dirty="0">
              <a:solidFill>
                <a:srgbClr val="1F487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40FA7-503F-40D2-B513-A82A55F0D9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0203A3-48B3-4FD0-B036-25D7A736333C}"/>
              </a:ext>
            </a:extLst>
          </p:cNvPr>
          <p:cNvSpPr/>
          <p:nvPr/>
        </p:nvSpPr>
        <p:spPr>
          <a:xfrm>
            <a:off x="3151708" y="2403680"/>
            <a:ext cx="1939717" cy="241856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sz="2400" dirty="0">
                <a:solidFill>
                  <a:schemeClr val="tx1"/>
                </a:solidFill>
              </a:rPr>
              <a:t>Incremento en la presión arterial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82172B-D940-4F08-8FFC-C4090F8CBE97}"/>
              </a:ext>
            </a:extLst>
          </p:cNvPr>
          <p:cNvSpPr/>
          <p:nvPr/>
        </p:nvSpPr>
        <p:spPr>
          <a:xfrm>
            <a:off x="5947211" y="2403680"/>
            <a:ext cx="2889873" cy="241856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sz="2400" dirty="0">
                <a:solidFill>
                  <a:schemeClr val="tx1"/>
                </a:solidFill>
              </a:rPr>
              <a:t>Mayor riego de infarto y accidentes cerebrovasculares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93EBA8-30BF-486F-92B1-FB82FFE3DB0F}"/>
              </a:ext>
            </a:extLst>
          </p:cNvPr>
          <p:cNvSpPr/>
          <p:nvPr/>
        </p:nvSpPr>
        <p:spPr>
          <a:xfrm>
            <a:off x="9691378" y="2443000"/>
            <a:ext cx="1606738" cy="241856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sz="2400" dirty="0">
                <a:solidFill>
                  <a:schemeClr val="tx1"/>
                </a:solidFill>
              </a:rPr>
              <a:t>Mayor riego de muerte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A66D44B-F6F7-4222-A8D4-0F66E94DACE5}"/>
              </a:ext>
            </a:extLst>
          </p:cNvPr>
          <p:cNvSpPr/>
          <p:nvPr/>
        </p:nvSpPr>
        <p:spPr>
          <a:xfrm>
            <a:off x="2386099" y="3435762"/>
            <a:ext cx="627636" cy="4490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7327F0C-1605-46F3-915A-B952E0419CDB}"/>
              </a:ext>
            </a:extLst>
          </p:cNvPr>
          <p:cNvSpPr/>
          <p:nvPr/>
        </p:nvSpPr>
        <p:spPr>
          <a:xfrm>
            <a:off x="5217364" y="3427738"/>
            <a:ext cx="627636" cy="4490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97B3C2-0DB7-4C3F-885E-5E6582C7402B}"/>
              </a:ext>
            </a:extLst>
          </p:cNvPr>
          <p:cNvSpPr/>
          <p:nvPr/>
        </p:nvSpPr>
        <p:spPr>
          <a:xfrm>
            <a:off x="4377219" y="5089111"/>
            <a:ext cx="6000412" cy="62222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sz="2400" dirty="0">
                <a:solidFill>
                  <a:schemeClr val="tx1"/>
                </a:solidFill>
              </a:rPr>
              <a:t>Gastos de los Servicios de Salud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88E20-ED62-4F1A-A78B-B266611DA931}"/>
              </a:ext>
            </a:extLst>
          </p:cNvPr>
          <p:cNvSpPr/>
          <p:nvPr/>
        </p:nvSpPr>
        <p:spPr>
          <a:xfrm>
            <a:off x="5179582" y="5996445"/>
            <a:ext cx="4398171" cy="62222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sz="2400" dirty="0">
                <a:solidFill>
                  <a:schemeClr val="tx1"/>
                </a:solidFill>
              </a:rPr>
              <a:t>Gastos Bolsillo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966F620-B57D-4A3F-BD39-1170B659C52D}"/>
              </a:ext>
            </a:extLst>
          </p:cNvPr>
          <p:cNvSpPr/>
          <p:nvPr/>
        </p:nvSpPr>
        <p:spPr>
          <a:xfrm>
            <a:off x="8977172" y="3388417"/>
            <a:ext cx="627636" cy="4490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CF2B76-6958-409A-ADB2-4F620C3D84A9}"/>
              </a:ext>
            </a:extLst>
          </p:cNvPr>
          <p:cNvSpPr/>
          <p:nvPr/>
        </p:nvSpPr>
        <p:spPr>
          <a:xfrm>
            <a:off x="189374" y="2797307"/>
            <a:ext cx="2094514" cy="16205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3200" dirty="0">
                <a:solidFill>
                  <a:schemeClr val="tx1"/>
                </a:solidFill>
              </a:rPr>
              <a:t>Ingesta de sal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F6E8B4-772C-4ED1-9349-05DA946F2EE9}"/>
              </a:ext>
            </a:extLst>
          </p:cNvPr>
          <p:cNvSpPr/>
          <p:nvPr/>
        </p:nvSpPr>
        <p:spPr>
          <a:xfrm>
            <a:off x="3809098" y="1525744"/>
            <a:ext cx="6519834" cy="62222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sz="2400" dirty="0">
                <a:solidFill>
                  <a:schemeClr val="tx1"/>
                </a:solidFill>
              </a:rPr>
              <a:t>Años de vida perdidos por discapacidad</a:t>
            </a:r>
            <a:endParaRPr lang="es-ES_trad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806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710128-A2C4-435F-8EE4-D346FF1E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611654"/>
            <a:ext cx="10515163" cy="6288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419" sz="320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Cooperación Técnica de la OPS</a:t>
            </a:r>
            <a:endParaRPr lang="es-ES_tradnl" sz="3200" dirty="0">
              <a:solidFill>
                <a:srgbClr val="1F4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D2F07-842D-4821-9C4E-1BF2BB17D7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1F8C98-214E-4866-B572-82C8419B70E8}"/>
              </a:ext>
            </a:extLst>
          </p:cNvPr>
          <p:cNvSpPr/>
          <p:nvPr/>
        </p:nvSpPr>
        <p:spPr>
          <a:xfrm>
            <a:off x="2709612" y="1662392"/>
            <a:ext cx="2103789" cy="2355829"/>
          </a:xfrm>
          <a:prstGeom prst="rect">
            <a:avLst/>
          </a:prstGeom>
          <a:solidFill>
            <a:srgbClr val="FF671B"/>
          </a:solidFill>
          <a:ln>
            <a:solidFill>
              <a:srgbClr val="FF6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200" b="1" dirty="0">
                <a:latin typeface="+mj-lt"/>
              </a:rPr>
              <a:t>Formar un pequeño grupo gestor</a:t>
            </a:r>
            <a:endParaRPr lang="es-ES_tradnl" sz="2200" b="1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B75E23-8A69-4F93-AEEB-88371512E22E}"/>
              </a:ext>
            </a:extLst>
          </p:cNvPr>
          <p:cNvSpPr/>
          <p:nvPr/>
        </p:nvSpPr>
        <p:spPr>
          <a:xfrm>
            <a:off x="278926" y="1645304"/>
            <a:ext cx="2103789" cy="2355829"/>
          </a:xfrm>
          <a:prstGeom prst="rect">
            <a:avLst/>
          </a:prstGeom>
          <a:solidFill>
            <a:srgbClr val="FF671B"/>
          </a:solidFill>
          <a:ln>
            <a:solidFill>
              <a:srgbClr val="FF671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200" b="1">
                <a:latin typeface="+mj-lt"/>
              </a:rPr>
              <a:t>Promover la reducción del consumo de sal</a:t>
            </a:r>
            <a:endParaRPr lang="es-ES_tradnl" sz="2200" b="1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F58AB2-76E4-4BF5-BC84-E18F5B316FD8}"/>
              </a:ext>
            </a:extLst>
          </p:cNvPr>
          <p:cNvSpPr/>
          <p:nvPr/>
        </p:nvSpPr>
        <p:spPr>
          <a:xfrm>
            <a:off x="5062698" y="1645305"/>
            <a:ext cx="2103789" cy="2355829"/>
          </a:xfrm>
          <a:prstGeom prst="rect">
            <a:avLst/>
          </a:prstGeom>
          <a:solidFill>
            <a:srgbClr val="FF671B"/>
          </a:solidFill>
          <a:ln>
            <a:solidFill>
              <a:srgbClr val="FF6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200" b="1" dirty="0">
                <a:latin typeface="+mj-lt"/>
              </a:rPr>
              <a:t>Identificar y consultar con interesados</a:t>
            </a:r>
            <a:endParaRPr lang="es-ES_tradnl" sz="2200" b="1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5C2806-691E-4AAB-8144-8DA0EC0BB141}"/>
              </a:ext>
            </a:extLst>
          </p:cNvPr>
          <p:cNvSpPr/>
          <p:nvPr/>
        </p:nvSpPr>
        <p:spPr>
          <a:xfrm>
            <a:off x="7415784" y="1662393"/>
            <a:ext cx="2103789" cy="2355829"/>
          </a:xfrm>
          <a:prstGeom prst="rect">
            <a:avLst/>
          </a:prstGeom>
          <a:solidFill>
            <a:srgbClr val="FF671B"/>
          </a:solidFill>
          <a:ln>
            <a:solidFill>
              <a:srgbClr val="FF6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200" b="1" dirty="0">
                <a:latin typeface="+mj-lt"/>
              </a:rPr>
              <a:t>Crear un equipo asesor ampliado y convocar a reuniones periódicas</a:t>
            </a:r>
            <a:endParaRPr lang="es-ES_tradnl" sz="2200" b="1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D9816D-6322-4448-BA8C-BD3D76E6F928}"/>
              </a:ext>
            </a:extLst>
          </p:cNvPr>
          <p:cNvSpPr/>
          <p:nvPr/>
        </p:nvSpPr>
        <p:spPr>
          <a:xfrm>
            <a:off x="9768870" y="1645305"/>
            <a:ext cx="2103789" cy="2355829"/>
          </a:xfrm>
          <a:prstGeom prst="rect">
            <a:avLst/>
          </a:prstGeom>
          <a:solidFill>
            <a:srgbClr val="FF671B"/>
          </a:solidFill>
          <a:ln>
            <a:solidFill>
              <a:srgbClr val="FF6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200" b="1" dirty="0">
                <a:latin typeface="+mj-lt"/>
              </a:rPr>
              <a:t>Fijar una meta de consumo de sal en la población</a:t>
            </a:r>
            <a:endParaRPr lang="es-ES_tradnl" sz="2200" b="1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AB13DE-E82E-4683-9C5B-3E2380C24637}"/>
              </a:ext>
            </a:extLst>
          </p:cNvPr>
          <p:cNvSpPr/>
          <p:nvPr/>
        </p:nvSpPr>
        <p:spPr>
          <a:xfrm>
            <a:off x="278925" y="4347889"/>
            <a:ext cx="2103789" cy="2355829"/>
          </a:xfrm>
          <a:prstGeom prst="rect">
            <a:avLst/>
          </a:prstGeom>
          <a:solidFill>
            <a:srgbClr val="FF9B00"/>
          </a:solidFill>
          <a:ln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200" b="1" dirty="0">
                <a:latin typeface="+mj-lt"/>
              </a:rPr>
              <a:t>Identificar y acordar objetivos específicos para el programa</a:t>
            </a:r>
            <a:endParaRPr lang="es-ES_tradnl" sz="2200" b="1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897D2C-F59E-44FE-A92E-2CE710ABE90D}"/>
              </a:ext>
            </a:extLst>
          </p:cNvPr>
          <p:cNvSpPr/>
          <p:nvPr/>
        </p:nvSpPr>
        <p:spPr>
          <a:xfrm>
            <a:off x="2701828" y="4347889"/>
            <a:ext cx="2103789" cy="2355829"/>
          </a:xfrm>
          <a:prstGeom prst="rect">
            <a:avLst/>
          </a:prstGeom>
          <a:solidFill>
            <a:srgbClr val="FF9B00"/>
          </a:solidFill>
          <a:ln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200" b="1" dirty="0">
                <a:latin typeface="+mj-lt"/>
              </a:rPr>
              <a:t>Desarrollar actividades especificas y el plan de ejecución</a:t>
            </a:r>
            <a:endParaRPr lang="es-ES_tradnl" sz="2200" b="1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2F67B0-530F-4DF8-9677-FAD1CEF9B0A9}"/>
              </a:ext>
            </a:extLst>
          </p:cNvPr>
          <p:cNvSpPr/>
          <p:nvPr/>
        </p:nvSpPr>
        <p:spPr>
          <a:xfrm>
            <a:off x="5074604" y="4347889"/>
            <a:ext cx="2103789" cy="2355829"/>
          </a:xfrm>
          <a:prstGeom prst="rect">
            <a:avLst/>
          </a:prstGeom>
          <a:solidFill>
            <a:srgbClr val="FF9B00"/>
          </a:solidFill>
          <a:ln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200" b="1" dirty="0">
                <a:latin typeface="+mj-lt"/>
              </a:rPr>
              <a:t>Desarrollar un plan de vigilancia</a:t>
            </a:r>
            <a:endParaRPr lang="es-ES_tradnl" sz="2200" b="1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64845-A330-4050-B342-1CEB61B4135D}"/>
              </a:ext>
            </a:extLst>
          </p:cNvPr>
          <p:cNvSpPr/>
          <p:nvPr/>
        </p:nvSpPr>
        <p:spPr>
          <a:xfrm>
            <a:off x="7490097" y="4339460"/>
            <a:ext cx="2103789" cy="23558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1C9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200" b="1" dirty="0">
                <a:latin typeface="+mj-lt"/>
              </a:rPr>
              <a:t>Revisión del programa por parte de los interesados y el grupo asesor</a:t>
            </a:r>
            <a:endParaRPr lang="es-ES_tradnl" sz="2200" b="1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BD0833-3FB2-475D-B5EE-FCE25F798607}"/>
              </a:ext>
            </a:extLst>
          </p:cNvPr>
          <p:cNvSpPr/>
          <p:nvPr/>
        </p:nvSpPr>
        <p:spPr>
          <a:xfrm>
            <a:off x="9754030" y="4304905"/>
            <a:ext cx="2103789" cy="23903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1C9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200" b="1" dirty="0">
                <a:latin typeface="+mj-lt"/>
              </a:rPr>
              <a:t>Aprobación ministerial</a:t>
            </a:r>
          </a:p>
          <a:p>
            <a:pPr algn="ctr"/>
            <a:r>
              <a:rPr lang="es-419" sz="2200" b="1" dirty="0">
                <a:latin typeface="+mj-lt"/>
              </a:rPr>
              <a:t>e implementación</a:t>
            </a:r>
            <a:endParaRPr lang="es-ES_tradnl" sz="2200" b="1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05396-7872-4FA8-9B6A-5DACE978594A}"/>
              </a:ext>
            </a:extLst>
          </p:cNvPr>
          <p:cNvSpPr txBox="1"/>
          <p:nvPr/>
        </p:nvSpPr>
        <p:spPr>
          <a:xfrm>
            <a:off x="281373" y="1649104"/>
            <a:ext cx="2690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419" sz="2000" b="1" dirty="0">
                <a:latin typeface="+mj-lt"/>
              </a:rPr>
              <a:t>1</a:t>
            </a:r>
            <a:endParaRPr lang="es-ES_tradnl" sz="2000" b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CD28B8-3FF7-436B-8FEF-39AA9186F3A1}"/>
              </a:ext>
            </a:extLst>
          </p:cNvPr>
          <p:cNvSpPr txBox="1"/>
          <p:nvPr/>
        </p:nvSpPr>
        <p:spPr>
          <a:xfrm>
            <a:off x="2707834" y="1662084"/>
            <a:ext cx="3136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419" sz="2000" b="1" dirty="0"/>
              <a:t>2</a:t>
            </a:r>
            <a:endParaRPr lang="es-ES_tradnl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34DF7-1F61-4FB8-8F1D-17047C747E00}"/>
              </a:ext>
            </a:extLst>
          </p:cNvPr>
          <p:cNvSpPr txBox="1"/>
          <p:nvPr/>
        </p:nvSpPr>
        <p:spPr>
          <a:xfrm>
            <a:off x="5056984" y="1641876"/>
            <a:ext cx="3321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419" sz="2000" b="1" dirty="0"/>
              <a:t>3</a:t>
            </a:r>
            <a:endParaRPr lang="es-ES_tradnl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C5FB88-D3E9-4012-8256-24DC29A7694B}"/>
              </a:ext>
            </a:extLst>
          </p:cNvPr>
          <p:cNvSpPr txBox="1"/>
          <p:nvPr/>
        </p:nvSpPr>
        <p:spPr>
          <a:xfrm>
            <a:off x="7414317" y="1633948"/>
            <a:ext cx="3321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419" sz="2000" b="1" dirty="0"/>
              <a:t>4</a:t>
            </a:r>
            <a:endParaRPr lang="es-ES_tradnl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570CB0-993B-44BC-9EF1-690C90CAD8D9}"/>
              </a:ext>
            </a:extLst>
          </p:cNvPr>
          <p:cNvSpPr txBox="1"/>
          <p:nvPr/>
        </p:nvSpPr>
        <p:spPr>
          <a:xfrm>
            <a:off x="9774238" y="1651982"/>
            <a:ext cx="3321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419" sz="2000" b="1" dirty="0"/>
              <a:t>5</a:t>
            </a:r>
            <a:endParaRPr lang="es-ES_tradnl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B7A652-DE5C-48BB-8504-DC4BC0D99D15}"/>
              </a:ext>
            </a:extLst>
          </p:cNvPr>
          <p:cNvSpPr txBox="1"/>
          <p:nvPr/>
        </p:nvSpPr>
        <p:spPr>
          <a:xfrm>
            <a:off x="272801" y="4314351"/>
            <a:ext cx="3321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419" sz="2000" b="1" dirty="0"/>
              <a:t>6</a:t>
            </a:r>
            <a:endParaRPr lang="es-ES_tradnl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3BDC91-6F62-448B-8A68-F4938991F769}"/>
              </a:ext>
            </a:extLst>
          </p:cNvPr>
          <p:cNvSpPr txBox="1"/>
          <p:nvPr/>
        </p:nvSpPr>
        <p:spPr>
          <a:xfrm>
            <a:off x="2702783" y="4344661"/>
            <a:ext cx="3321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419" sz="2000" b="1" dirty="0"/>
              <a:t>7</a:t>
            </a:r>
            <a:endParaRPr lang="es-ES_tradnl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C2C1E9-8BB8-427A-B3E5-EC4158C122EE}"/>
              </a:ext>
            </a:extLst>
          </p:cNvPr>
          <p:cNvSpPr txBox="1"/>
          <p:nvPr/>
        </p:nvSpPr>
        <p:spPr>
          <a:xfrm>
            <a:off x="5074604" y="4335418"/>
            <a:ext cx="3321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419" sz="2000" b="1" dirty="0"/>
              <a:t>8</a:t>
            </a:r>
            <a:endParaRPr lang="es-ES_tradnl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861B70-4E35-444F-8D6C-A74CF0A60BC6}"/>
              </a:ext>
            </a:extLst>
          </p:cNvPr>
          <p:cNvSpPr txBox="1"/>
          <p:nvPr/>
        </p:nvSpPr>
        <p:spPr>
          <a:xfrm>
            <a:off x="7498439" y="4339610"/>
            <a:ext cx="3321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419" sz="2000" b="1" dirty="0"/>
              <a:t>9</a:t>
            </a:r>
            <a:endParaRPr lang="es-ES_tradnl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F082D6-9080-44C5-8A46-D63DA350BC9B}"/>
              </a:ext>
            </a:extLst>
          </p:cNvPr>
          <p:cNvSpPr txBox="1"/>
          <p:nvPr/>
        </p:nvSpPr>
        <p:spPr>
          <a:xfrm>
            <a:off x="9762372" y="4304245"/>
            <a:ext cx="4796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419" sz="2000" b="1" dirty="0"/>
              <a:t>10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300009228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36C1D1-E892-4ADC-BF65-B389C1BDBA0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89305E-AE0F-4EF1-B94F-A1A86EB9C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6736" y="1699242"/>
            <a:ext cx="4761975" cy="4509586"/>
          </a:xfrm>
        </p:spPr>
        <p:txBody>
          <a:bodyPr/>
          <a:lstStyle/>
          <a:p>
            <a:pPr marL="91440" indent="0">
              <a:buNone/>
            </a:pPr>
            <a:r>
              <a:rPr lang="es-419" sz="2400" dirty="0"/>
              <a:t>Esquema de la hoja de ruta para implementar cada una de las estrategias para reducir el consumo poblacional de sal:</a:t>
            </a:r>
          </a:p>
          <a:p>
            <a:pPr marL="434340" indent="-342900"/>
            <a:r>
              <a:rPr lang="es-419" sz="2400" dirty="0"/>
              <a:t>Reformulación de productos</a:t>
            </a:r>
          </a:p>
          <a:p>
            <a:pPr marL="434340" indent="-342900"/>
            <a:r>
              <a:rPr lang="es-419" sz="2400" dirty="0"/>
              <a:t>Medidas regulatorias</a:t>
            </a:r>
          </a:p>
          <a:p>
            <a:pPr marL="434340" indent="-342900"/>
            <a:r>
              <a:rPr lang="es-419" sz="2400" dirty="0"/>
              <a:t>Crear entornos</a:t>
            </a:r>
          </a:p>
          <a:p>
            <a:pPr marL="434340" indent="-342900"/>
            <a:r>
              <a:rPr lang="es-419" sz="2400" dirty="0"/>
              <a:t>Estrategias de mercadeo social</a:t>
            </a:r>
          </a:p>
          <a:p>
            <a:pPr marL="434340" indent="-342900"/>
            <a:r>
              <a:rPr lang="es-419" sz="2400" dirty="0"/>
              <a:t>Vigilancia, monitoreo y evaluación</a:t>
            </a:r>
          </a:p>
          <a:p>
            <a:pPr marL="91440" indent="0">
              <a:buNone/>
            </a:pPr>
            <a:endParaRPr lang="es-ES_tradnl" sz="24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50B0B50-FC94-4B10-9F4F-E424E06603CA}"/>
              </a:ext>
            </a:extLst>
          </p:cNvPr>
          <p:cNvSpPr/>
          <p:nvPr/>
        </p:nvSpPr>
        <p:spPr>
          <a:xfrm>
            <a:off x="6408378" y="4085752"/>
            <a:ext cx="709797" cy="858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F39064-02BD-444D-90D8-E6879FCD6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63CBAA-A1AA-4CC2-A6ED-C5F16DC27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617" y="6508750"/>
            <a:ext cx="1621441" cy="33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6C69DB-E6F6-4DFE-AFB9-B082B45A1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89" y="1825494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053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56AE-BCEC-4952-8EEA-BEAE4465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862" y="1216594"/>
            <a:ext cx="7772400" cy="2505075"/>
          </a:xfrm>
        </p:spPr>
        <p:txBody>
          <a:bodyPr/>
          <a:lstStyle/>
          <a:p>
            <a:pPr algn="r"/>
            <a:r>
              <a:rPr lang="es-419" sz="3600" dirty="0">
                <a:effectLst/>
              </a:rPr>
              <a:t>Gracias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1975B-00D4-4CF1-A0A2-898C6310C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0045" y="4315124"/>
            <a:ext cx="7772400" cy="1947026"/>
          </a:xfrm>
        </p:spPr>
        <p:txBody>
          <a:bodyPr/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s-419" dirty="0"/>
              <a:t>Ruben Grajeda Toledo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s-419" dirty="0"/>
              <a:t>Asesor, Nutrición y Determinantes Sociales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s-419" dirty="0"/>
              <a:t>Factores de Riego y Nutrición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s-419" dirty="0"/>
              <a:t>Departamento de Enfermedades No Transmisibles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s-419" dirty="0"/>
              <a:t>Organización Panamericana de la Saludo</a:t>
            </a:r>
            <a:endParaRPr lang="en-US" dirty="0"/>
          </a:p>
        </p:txBody>
      </p:sp>
      <p:pic>
        <p:nvPicPr>
          <p:cNvPr id="7" name="Imagen 5" descr="Recorte de pantalla">
            <a:extLst>
              <a:ext uri="{FF2B5EF4-FFF2-40B4-BE49-F238E27FC236}">
                <a16:creationId xmlns:a16="http://schemas.microsoft.com/office/drawing/2014/main" id="{4CB4F3B5-DF4E-472F-B4A2-45CA9D6358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5" y="1216594"/>
            <a:ext cx="2678271" cy="3804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55A5E7-A7D4-43BF-88BE-DCF5AD38F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13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418C-5D7D-4941-9CDB-589635F9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ACC8D-2B94-4920-8724-D74F23FAB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9A14B-1FEE-4BB2-B05A-550EDF1F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144" y="2978330"/>
            <a:ext cx="3758792" cy="27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4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84" y="100096"/>
            <a:ext cx="11394831" cy="1092952"/>
          </a:xfrm>
        </p:spPr>
        <p:txBody>
          <a:bodyPr rtlCol="0">
            <a:noAutofit/>
          </a:bodyPr>
          <a:lstStyle/>
          <a:p>
            <a:pPr algn="ctr" eaLnBrk="0" hangingPunct="0">
              <a:spcAft>
                <a:spcPct val="0"/>
              </a:spcAft>
              <a:defRPr/>
            </a:pPr>
            <a:r>
              <a:rPr lang="es-PA" b="1" dirty="0"/>
              <a:t>Consumo medio de sal en mayores de 20 años es  entre 10 y 12 g /día, 80% vienen de los </a:t>
            </a:r>
            <a:r>
              <a:rPr lang="es-PA" dirty="0"/>
              <a:t>alimentos procesados (2010) </a:t>
            </a:r>
            <a:endParaRPr lang="es-PA" b="1" dirty="0"/>
          </a:p>
        </p:txBody>
      </p:sp>
      <p:pic>
        <p:nvPicPr>
          <p:cNvPr id="2969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6077" y="1177340"/>
            <a:ext cx="9072871" cy="498862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540C9C-5E80-4A1F-B342-FF1C6C8BEE19}"/>
              </a:ext>
            </a:extLst>
          </p:cNvPr>
          <p:cNvSpPr/>
          <p:nvPr/>
        </p:nvSpPr>
        <p:spPr>
          <a:xfrm>
            <a:off x="596905" y="6046656"/>
            <a:ext cx="11145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OMS recomienda un consumo de 5 gramos de sal por día es decir 2 gramos sodio /día</a:t>
            </a:r>
            <a:endParaRPr lang="es-ES_tradnl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6994A-BD52-4350-B5A0-75180319C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190" y="6522225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8811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8D4F-CB17-4B92-ACCF-5FD2FE60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00918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dirty="0"/>
              <a:t>Compromisos</a:t>
            </a:r>
            <a:r>
              <a:rPr lang="es-419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dirty="0"/>
              <a:t>Mundiales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4C809-14D7-4E61-9D3E-D2CB4E766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FBA0A-2A50-4E4F-A861-A199E50D0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2" descr="G:\NMH-SURVEILLANCE\.NMH SURVEILLANCE\Presentations\Images\GMF\ENG\gmfgoals.jpg">
            <a:extLst>
              <a:ext uri="{FF2B5EF4-FFF2-40B4-BE49-F238E27FC236}">
                <a16:creationId xmlns:a16="http://schemas.microsoft.com/office/drawing/2014/main" id="{F38F0792-30BB-4DDB-87C1-7926E8EB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84" y="813918"/>
            <a:ext cx="7862205" cy="58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A16EA6-BE00-4DFA-AC6B-AC18C48AA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4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3995A7-DA03-44F4-AC29-D903E650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De la evidencia a las políticas publicas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0302CC-3ABF-451A-A573-6981380C4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reducción de la ingesta de sal se considera una de las </a:t>
            </a:r>
            <a:r>
              <a:rPr lang="es-ES" b="1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medidas más costo eficaces</a:t>
            </a:r>
            <a:r>
              <a:rPr lang="es-ES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mejorar la situación sanitaria de la población.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medidas principales de reducción del consumo poblacional de sal generarán un año más de vida sana a un costo inferior al ingreso anual medio o al producto interno bruto por persona.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estima que cada año se podría </a:t>
            </a:r>
            <a:r>
              <a:rPr lang="es-ES" b="1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evitar 2,5 millones de defunciones</a:t>
            </a:r>
            <a:r>
              <a:rPr lang="es-ES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el consumo de sal a nivel mundial se redujera 5g/día (2g/día sodio)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A2E42-DE2F-472C-9686-EBC176313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5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AB12C-AE54-4D86-9CEF-1924649E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80" y="512528"/>
            <a:ext cx="11822950" cy="9410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419" sz="320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Mejores intervenciones para la reducción del consumo poblacional de sal/sodio</a:t>
            </a:r>
            <a:endParaRPr lang="es-ES_tradnl" sz="3200" dirty="0">
              <a:solidFill>
                <a:srgbClr val="1F4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40FA7-503F-40D2-B513-A82A55F0D9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0203A3-48B3-4FD0-B036-25D7A736333C}"/>
              </a:ext>
            </a:extLst>
          </p:cNvPr>
          <p:cNvSpPr/>
          <p:nvPr/>
        </p:nvSpPr>
        <p:spPr>
          <a:xfrm>
            <a:off x="6492790" y="2499911"/>
            <a:ext cx="1187510" cy="168793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Reducción de la presión arterial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82172B-D940-4F08-8FFC-C4090F8CBE97}"/>
              </a:ext>
            </a:extLst>
          </p:cNvPr>
          <p:cNvSpPr/>
          <p:nvPr/>
        </p:nvSpPr>
        <p:spPr>
          <a:xfrm>
            <a:off x="8341113" y="2499911"/>
            <a:ext cx="2037450" cy="168793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Menor riego de infarto y accidentes cerebrovasculares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93EBA8-30BF-486F-92B1-FB82FFE3DB0F}"/>
              </a:ext>
            </a:extLst>
          </p:cNvPr>
          <p:cNvSpPr/>
          <p:nvPr/>
        </p:nvSpPr>
        <p:spPr>
          <a:xfrm>
            <a:off x="10978211" y="2458330"/>
            <a:ext cx="947541" cy="168793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Menor  riego de muerte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A66D44B-F6F7-4222-A8D4-0F66E94DACE5}"/>
              </a:ext>
            </a:extLst>
          </p:cNvPr>
          <p:cNvSpPr/>
          <p:nvPr/>
        </p:nvSpPr>
        <p:spPr>
          <a:xfrm>
            <a:off x="5901237" y="3145023"/>
            <a:ext cx="479391" cy="3880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7327F0C-1605-46F3-915A-B952E0419CDB}"/>
              </a:ext>
            </a:extLst>
          </p:cNvPr>
          <p:cNvSpPr/>
          <p:nvPr/>
        </p:nvSpPr>
        <p:spPr>
          <a:xfrm>
            <a:off x="7791721" y="3172081"/>
            <a:ext cx="479391" cy="388015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2E7E2B-0E76-44E4-88F4-EAD303C2CCA9}"/>
              </a:ext>
            </a:extLst>
          </p:cNvPr>
          <p:cNvSpPr/>
          <p:nvPr/>
        </p:nvSpPr>
        <p:spPr>
          <a:xfrm>
            <a:off x="6747081" y="1771237"/>
            <a:ext cx="4895977" cy="53761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Menos años de vida perdidos por discapacidad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97B3C2-0DB7-4C3F-885E-5E6582C7402B}"/>
              </a:ext>
            </a:extLst>
          </p:cNvPr>
          <p:cNvSpPr/>
          <p:nvPr/>
        </p:nvSpPr>
        <p:spPr>
          <a:xfrm>
            <a:off x="6682819" y="4329860"/>
            <a:ext cx="4895977" cy="53761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Reducción en los Gastos de los Servicios de Salud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88E20-ED62-4F1A-A78B-B266611DA931}"/>
              </a:ext>
            </a:extLst>
          </p:cNvPr>
          <p:cNvSpPr/>
          <p:nvPr/>
        </p:nvSpPr>
        <p:spPr>
          <a:xfrm>
            <a:off x="7696533" y="5011729"/>
            <a:ext cx="3278716" cy="53761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Reduce los Gastos de Bolsillo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966F620-B57D-4A3F-BD39-1170B659C52D}"/>
              </a:ext>
            </a:extLst>
          </p:cNvPr>
          <p:cNvSpPr/>
          <p:nvPr/>
        </p:nvSpPr>
        <p:spPr>
          <a:xfrm>
            <a:off x="10442407" y="3138074"/>
            <a:ext cx="479391" cy="388015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CF2B76-6958-409A-ADB2-4F620C3D84A9}"/>
              </a:ext>
            </a:extLst>
          </p:cNvPr>
          <p:cNvSpPr/>
          <p:nvPr/>
        </p:nvSpPr>
        <p:spPr>
          <a:xfrm>
            <a:off x="3769336" y="2515495"/>
            <a:ext cx="2037450" cy="1687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Reducción de la ingesta poblacional de sal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325E66-6171-4780-AB5C-3F743EBE9A24}"/>
              </a:ext>
            </a:extLst>
          </p:cNvPr>
          <p:cNvSpPr/>
          <p:nvPr/>
        </p:nvSpPr>
        <p:spPr>
          <a:xfrm>
            <a:off x="287359" y="1451674"/>
            <a:ext cx="2488959" cy="830997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Reformulación </a:t>
            </a:r>
          </a:p>
          <a:p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 productos </a:t>
            </a:r>
            <a:endParaRPr lang="es-ES_tradnl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09461-D179-4C8C-A57F-3F3F47D0DD14}"/>
              </a:ext>
            </a:extLst>
          </p:cNvPr>
          <p:cNvSpPr/>
          <p:nvPr/>
        </p:nvSpPr>
        <p:spPr>
          <a:xfrm>
            <a:off x="268827" y="2481577"/>
            <a:ext cx="2488959" cy="830997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Creación de un </a:t>
            </a:r>
          </a:p>
          <a:p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entorno propicio </a:t>
            </a:r>
            <a:endParaRPr lang="es-ES_tradn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82895C-A8DC-470B-A5F3-CA43EAF27512}"/>
              </a:ext>
            </a:extLst>
          </p:cNvPr>
          <p:cNvSpPr/>
          <p:nvPr/>
        </p:nvSpPr>
        <p:spPr>
          <a:xfrm>
            <a:off x="271701" y="3508790"/>
            <a:ext cx="2486085" cy="830997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Estrategias de </a:t>
            </a:r>
          </a:p>
          <a:p>
            <a:r>
              <a:rPr lang="es-ES" sz="2400" b="1" dirty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Mercadeo social</a:t>
            </a:r>
            <a:endParaRPr lang="es-ES_tradn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7DF422-4C14-4A34-870A-7314C7C8EA67}"/>
              </a:ext>
            </a:extLst>
          </p:cNvPr>
          <p:cNvSpPr/>
          <p:nvPr/>
        </p:nvSpPr>
        <p:spPr>
          <a:xfrm>
            <a:off x="271701" y="4528232"/>
            <a:ext cx="2444446" cy="830997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Instauración </a:t>
            </a:r>
          </a:p>
          <a:p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 un etiquetado </a:t>
            </a:r>
            <a:endParaRPr lang="es-ES_tradn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3E1AF5-BB8E-411F-B509-1AEFF3600152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776318" y="1867173"/>
            <a:ext cx="1164869" cy="781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B5E59C-E650-469A-8543-C907F6A6E50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757786" y="2897076"/>
            <a:ext cx="1030339" cy="1667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B7BA05-D548-4F74-86AA-2D5CA660CB5F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757786" y="3687809"/>
            <a:ext cx="1047309" cy="236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9BB1B75-1A22-4361-A95E-6ABABFB7973A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716147" y="4012018"/>
            <a:ext cx="1225040" cy="9317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573ACB-574B-4C79-96EE-B7D8EC25EF04}"/>
              </a:ext>
            </a:extLst>
          </p:cNvPr>
          <p:cNvSpPr txBox="1"/>
          <p:nvPr/>
        </p:nvSpPr>
        <p:spPr>
          <a:xfrm>
            <a:off x="268827" y="5705612"/>
            <a:ext cx="11707319" cy="461665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s-419" dirty="0"/>
              <a:t>Monitoreo, evaluación, investigación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658454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FD56-A639-487A-B04D-7D3DE7D7FF0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419" sz="320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Herramientas  para la Reducción del Consumo Poblacional de Sal/Sodio</a:t>
            </a:r>
            <a:endParaRPr lang="es-ES_tradnl" sz="3200" dirty="0">
              <a:solidFill>
                <a:srgbClr val="1F4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68F8E-CD1D-43EF-9101-9CAC1605D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674" y="2242083"/>
            <a:ext cx="3042622" cy="3926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61488-C851-4CE1-B95E-79DE9376B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18" y="1478434"/>
            <a:ext cx="3728192" cy="4690241"/>
          </a:xfrm>
          <a:prstGeom prst="rect">
            <a:avLst/>
          </a:prstGeom>
        </p:spPr>
      </p:pic>
      <p:pic>
        <p:nvPicPr>
          <p:cNvPr id="6" name="Imagen 5" descr="Recorte de pantalla">
            <a:extLst>
              <a:ext uri="{FF2B5EF4-FFF2-40B4-BE49-F238E27FC236}">
                <a16:creationId xmlns:a16="http://schemas.microsoft.com/office/drawing/2014/main" id="{48FBFD38-1FE4-417A-BC9D-EFA8868FFF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60" y="2790711"/>
            <a:ext cx="2317681" cy="32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674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6057" y="913958"/>
            <a:ext cx="7185344" cy="5130993"/>
          </a:xfrm>
        </p:spPr>
        <p:txBody>
          <a:bodyPr>
            <a:no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Desarrollada por la OMS en colaboración con el Instituto George de Salud Mundial y una red mundial de expertos en la reducción de sal.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Basada en las evidencias de estrategias nacionales exitosas y políticas e intervenciones aplicables a nivel mundial.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Validado en todas las regiones.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3 documentos:</a:t>
            </a:r>
          </a:p>
          <a:p>
            <a:pPr lvl="1"/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Abogacía</a:t>
            </a:r>
          </a:p>
          <a:p>
            <a:pPr lvl="1"/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Guía técnica</a:t>
            </a:r>
          </a:p>
          <a:p>
            <a:pPr lvl="1"/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Caja de herramientas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411" y="14541"/>
            <a:ext cx="2522962" cy="734600"/>
          </a:xfrm>
          <a:prstGeom prst="rect">
            <a:avLst/>
          </a:prstGeom>
        </p:spPr>
      </p:pic>
      <p:pic>
        <p:nvPicPr>
          <p:cNvPr id="8" name="Imagen 7" descr="Recorte de pantalla">
            <a:extLst>
              <a:ext uri="{FF2B5EF4-FFF2-40B4-BE49-F238E27FC236}">
                <a16:creationId xmlns:a16="http://schemas.microsoft.com/office/drawing/2014/main" id="{26CB182B-A25B-40A1-90F6-C41072C791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5" y="1050248"/>
            <a:ext cx="3420208" cy="4858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2F050F-7D3B-4A9F-9FD1-B2FAEF9DA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Recorte de pantalla">
            <a:extLst>
              <a:ext uri="{FF2B5EF4-FFF2-40B4-BE49-F238E27FC236}">
                <a16:creationId xmlns:a16="http://schemas.microsoft.com/office/drawing/2014/main" id="{26CB182B-A25B-40A1-90F6-C41072C79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3" y="1026469"/>
            <a:ext cx="3270738" cy="4646090"/>
          </a:xfrm>
          <a:prstGeom prst="rect">
            <a:avLst/>
          </a:prstGeom>
        </p:spPr>
      </p:pic>
      <p:pic>
        <p:nvPicPr>
          <p:cNvPr id="6" name="Imagen 9" descr="Recorte de pantalla">
            <a:extLst>
              <a:ext uri="{FF2B5EF4-FFF2-40B4-BE49-F238E27FC236}">
                <a16:creationId xmlns:a16="http://schemas.microsoft.com/office/drawing/2014/main" id="{511E9CDB-046D-42B2-89B1-2D23DAE19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30" y="117955"/>
            <a:ext cx="1019826" cy="10822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053B4A-4263-4219-A682-C5F69C7A1D5D}"/>
              </a:ext>
            </a:extLst>
          </p:cNvPr>
          <p:cNvSpPr/>
          <p:nvPr/>
        </p:nvSpPr>
        <p:spPr>
          <a:xfrm>
            <a:off x="5076541" y="243571"/>
            <a:ext cx="6898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b="1" dirty="0">
                <a:solidFill>
                  <a:srgbClr val="990033"/>
                </a:solidFill>
                <a:latin typeface="+mj-lt"/>
              </a:rPr>
              <a:t>VIGILANCIA</a:t>
            </a:r>
            <a:br>
              <a:rPr lang="es-PA" sz="2400" b="1" dirty="0">
                <a:solidFill>
                  <a:srgbClr val="990033"/>
                </a:solidFill>
                <a:latin typeface="+mj-lt"/>
              </a:rPr>
            </a:br>
            <a:r>
              <a:rPr lang="es-PA" sz="2400" b="1" dirty="0">
                <a:solidFill>
                  <a:srgbClr val="990033"/>
                </a:solidFill>
                <a:latin typeface="+mj-lt"/>
              </a:rPr>
              <a:t>Medir y monitorear el uso de sal</a:t>
            </a:r>
            <a:endParaRPr lang="es-PA" sz="2400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4DC3EF-945A-428E-98AB-AC72097F792F}"/>
              </a:ext>
            </a:extLst>
          </p:cNvPr>
          <p:cNvSpPr/>
          <p:nvPr/>
        </p:nvSpPr>
        <p:spPr>
          <a:xfrm>
            <a:off x="5056632" y="1375622"/>
            <a:ext cx="6754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PA" sz="2400" b="1" dirty="0">
                <a:solidFill>
                  <a:srgbClr val="FF9933"/>
                </a:solidFill>
                <a:latin typeface="+mj-lt"/>
              </a:rPr>
              <a:t>MOVILIZACIÓN DEL SECTOR</a:t>
            </a:r>
            <a:br>
              <a:rPr lang="es-PA" sz="2400" b="1" dirty="0">
                <a:solidFill>
                  <a:srgbClr val="FF9933"/>
                </a:solidFill>
                <a:latin typeface="+mj-lt"/>
              </a:rPr>
            </a:br>
            <a:r>
              <a:rPr lang="es-PA" sz="2400" b="1" dirty="0">
                <a:solidFill>
                  <a:srgbClr val="FF9933"/>
                </a:solidFill>
                <a:latin typeface="+mj-lt"/>
              </a:rPr>
              <a:t>Promover la reformulación de alimentos y comidas para que tengan menos sal</a:t>
            </a:r>
            <a:endParaRPr lang="es-PA" sz="2400" dirty="0">
              <a:solidFill>
                <a:srgbClr val="FF9933"/>
              </a:solidFill>
              <a:latin typeface="+mj-lt"/>
            </a:endParaRPr>
          </a:p>
        </p:txBody>
      </p:sp>
      <p:pic>
        <p:nvPicPr>
          <p:cNvPr id="11" name="Imagen 6" descr="Recorte de pantalla">
            <a:extLst>
              <a:ext uri="{FF2B5EF4-FFF2-40B4-BE49-F238E27FC236}">
                <a16:creationId xmlns:a16="http://schemas.microsoft.com/office/drawing/2014/main" id="{1DC605A5-7CEC-4A0D-A712-30FD6AC2A2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39" y="1326033"/>
            <a:ext cx="1070817" cy="12499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1F7B5D-7E50-499D-9C23-2FCCE8CEDFDC}"/>
              </a:ext>
            </a:extLst>
          </p:cNvPr>
          <p:cNvSpPr/>
          <p:nvPr/>
        </p:nvSpPr>
        <p:spPr>
          <a:xfrm>
            <a:off x="5084208" y="2804393"/>
            <a:ext cx="6786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PA" sz="2400" b="1" dirty="0">
                <a:solidFill>
                  <a:srgbClr val="A0A337"/>
                </a:solidFill>
                <a:latin typeface="+mj-lt"/>
              </a:rPr>
              <a:t>ADOPCIÓN DE NORMAS</a:t>
            </a:r>
            <a:br>
              <a:rPr lang="es-PA" sz="2400" b="1" dirty="0">
                <a:solidFill>
                  <a:srgbClr val="A0A337"/>
                </a:solidFill>
                <a:latin typeface="+mj-lt"/>
              </a:rPr>
            </a:br>
            <a:r>
              <a:rPr lang="es-PA" sz="2400" b="1" dirty="0">
                <a:solidFill>
                  <a:srgbClr val="A0A337"/>
                </a:solidFill>
                <a:latin typeface="+mj-lt"/>
              </a:rPr>
              <a:t>Instaurar normas eficaces y exactas para el etiquetado y la promoción engañosa de los productos alimenticios</a:t>
            </a:r>
            <a:endParaRPr lang="es-PA" sz="2400" dirty="0">
              <a:solidFill>
                <a:srgbClr val="A0A337"/>
              </a:solidFill>
              <a:latin typeface="+mj-lt"/>
            </a:endParaRPr>
          </a:p>
        </p:txBody>
      </p:sp>
      <p:pic>
        <p:nvPicPr>
          <p:cNvPr id="13" name="Imagen 3" descr="Recorte de pantalla">
            <a:extLst>
              <a:ext uri="{FF2B5EF4-FFF2-40B4-BE49-F238E27FC236}">
                <a16:creationId xmlns:a16="http://schemas.microsoft.com/office/drawing/2014/main" id="{401FA958-B30D-42B6-9498-0DDC3DAEBC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69" y="2779599"/>
            <a:ext cx="1030987" cy="12499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12944D-FC1D-4B76-91B4-701CF49AAF0F}"/>
              </a:ext>
            </a:extLst>
          </p:cNvPr>
          <p:cNvSpPr/>
          <p:nvPr/>
        </p:nvSpPr>
        <p:spPr>
          <a:xfrm>
            <a:off x="5056632" y="4266754"/>
            <a:ext cx="6689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b="1" dirty="0">
                <a:solidFill>
                  <a:srgbClr val="1C9064"/>
                </a:solidFill>
                <a:latin typeface="+mj-lt"/>
              </a:rPr>
              <a:t>CONOCIMIENTO</a:t>
            </a:r>
            <a:br>
              <a:rPr lang="es-PA" sz="2400" b="1" dirty="0">
                <a:solidFill>
                  <a:srgbClr val="1C9064"/>
                </a:solidFill>
                <a:latin typeface="+mj-lt"/>
              </a:rPr>
            </a:br>
            <a:r>
              <a:rPr lang="es-PA" sz="2400" b="1" dirty="0">
                <a:solidFill>
                  <a:srgbClr val="1C9064"/>
                </a:solidFill>
                <a:latin typeface="+mj-lt"/>
              </a:rPr>
              <a:t>Educar y comunicar para que la población entienda que es importante consumir menos sal</a:t>
            </a:r>
            <a:endParaRPr lang="es-PA" sz="2400" dirty="0">
              <a:solidFill>
                <a:srgbClr val="1C9064"/>
              </a:solidFill>
              <a:latin typeface="+mj-lt"/>
            </a:endParaRPr>
          </a:p>
        </p:txBody>
      </p:sp>
      <p:pic>
        <p:nvPicPr>
          <p:cNvPr id="15" name="Imagen 6" descr="Recorte de pantalla">
            <a:extLst>
              <a:ext uri="{FF2B5EF4-FFF2-40B4-BE49-F238E27FC236}">
                <a16:creationId xmlns:a16="http://schemas.microsoft.com/office/drawing/2014/main" id="{361A29F2-4E97-45B4-9F62-D1F06B4A1A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39" y="4266754"/>
            <a:ext cx="1070817" cy="11525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CACDEF-62D9-4A26-B4A9-C3B13FE657C9}"/>
              </a:ext>
            </a:extLst>
          </p:cNvPr>
          <p:cNvSpPr/>
          <p:nvPr/>
        </p:nvSpPr>
        <p:spPr>
          <a:xfrm>
            <a:off x="5060701" y="5542695"/>
            <a:ext cx="7131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b="1" dirty="0">
                <a:solidFill>
                  <a:srgbClr val="006600"/>
                </a:solidFill>
                <a:latin typeface="+mj-lt"/>
              </a:rPr>
              <a:t>ENTORNO</a:t>
            </a:r>
            <a:br>
              <a:rPr lang="es-PA" sz="2400" b="1" dirty="0">
                <a:solidFill>
                  <a:srgbClr val="006600"/>
                </a:solidFill>
                <a:latin typeface="+mj-lt"/>
              </a:rPr>
            </a:br>
            <a:r>
              <a:rPr lang="es-PA" sz="2400" b="1" dirty="0">
                <a:solidFill>
                  <a:srgbClr val="006600"/>
                </a:solidFill>
                <a:latin typeface="+mj-lt"/>
                <a:cs typeface="Calibri" panose="020F0502020204030204" pitchFamily="34" charset="0"/>
              </a:rPr>
              <a:t>Respaldar</a:t>
            </a:r>
            <a:r>
              <a:rPr lang="es-PA" sz="2400" b="1" dirty="0">
                <a:solidFill>
                  <a:srgbClr val="006600"/>
                </a:solidFill>
                <a:latin typeface="+mj-lt"/>
              </a:rPr>
              <a:t> entornos que favorezcan una alimentación saludable</a:t>
            </a:r>
            <a:br>
              <a:rPr lang="es-PA" sz="2400" dirty="0">
                <a:solidFill>
                  <a:srgbClr val="006600"/>
                </a:solidFill>
                <a:latin typeface="+mj-lt"/>
              </a:rPr>
            </a:br>
            <a:endParaRPr lang="es-PA" sz="2400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17" name="Imagen 3" descr="Recorte de pantalla">
            <a:extLst>
              <a:ext uri="{FF2B5EF4-FFF2-40B4-BE49-F238E27FC236}">
                <a16:creationId xmlns:a16="http://schemas.microsoft.com/office/drawing/2014/main" id="{26D6A6E8-FF61-4CC5-AD00-0A2C4EACB0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39" y="5637198"/>
            <a:ext cx="1070817" cy="11028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E8A6EB-07E6-47F6-9AD7-74B928A47E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9526" y="6446541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020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Jetfabrik - Corporate Color 2 - Light">
      <a:dk1>
        <a:srgbClr val="1C2835"/>
      </a:dk1>
      <a:lt1>
        <a:sysClr val="window" lastClr="FFFFFF"/>
      </a:lt1>
      <a:dk2>
        <a:srgbClr val="1C2835"/>
      </a:dk2>
      <a:lt2>
        <a:srgbClr val="F6F7FA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HO-WHO_PowerPoint_16x9_Templatepptx" id="{20C5B6BF-7ED2-7647-96F5-6257EAA73E20}" vid="{BC1A3D61-D917-6847-A44C-BF33CDA86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 xmlns="c9cc98be-0b22-41ab-bdb1-d3f0291e2b8f" xsi:nil="true"/>
    <Color xmlns="c9cc98be-0b22-41ab-bdb1-d3f0291e2b8f">CMYK</Color>
    <Theme xmlns="c9cc98be-0b22-41ab-bdb1-d3f0291e2b8f" xsi:nil="true"/>
    <Language xmlns="c9cc98be-0b22-41ab-bdb1-d3f0291e2b8f">English</Language>
    <Document_x0020_Type xmlns="c9cc98be-0b22-41ab-bdb1-d3f0291e2b8f">ppt</Document_x0020_Type>
    <_dlc_DocId xmlns="7d41cf21-0d85-41e8-a097-0a6b40189b3f">4J5HPPMTWJXE-353-77</_dlc_DocId>
    <_dlc_DocIdUrl xmlns="7d41cf21-0d85-41e8-a097-0a6b40189b3f">
      <Url>https://intra.paho.org/departments-offices/dd/cmu/IB/_layouts/15/DocIdRedir.aspx?ID=4J5HPPMTWJXE-353-77</Url>
      <Description>4J5HPPMTWJXE-353-77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35868D722C64E8D9E19EDB57EE7FF" ma:contentTypeVersion="11" ma:contentTypeDescription="Create a new document." ma:contentTypeScope="" ma:versionID="a0c82c1bcd51ad2b5bcfe2e04a88795d">
  <xsd:schema xmlns:xsd="http://www.w3.org/2001/XMLSchema" xmlns:xs="http://www.w3.org/2001/XMLSchema" xmlns:p="http://schemas.microsoft.com/office/2006/metadata/properties" xmlns:ns2="c9cc98be-0b22-41ab-bdb1-d3f0291e2b8f" xmlns:ns3="7d41cf21-0d85-41e8-a097-0a6b40189b3f" targetNamespace="http://schemas.microsoft.com/office/2006/metadata/properties" ma:root="true" ma:fieldsID="dc06951c73566b6c0cca512d0fc890fb" ns2:_="" ns3:_="">
    <xsd:import namespace="c9cc98be-0b22-41ab-bdb1-d3f0291e2b8f"/>
    <xsd:import namespace="7d41cf21-0d85-41e8-a097-0a6b40189b3f"/>
    <xsd:element name="properties">
      <xsd:complexType>
        <xsd:sequence>
          <xsd:element name="documentManagement">
            <xsd:complexType>
              <xsd:all>
                <xsd:element ref="ns2:Information" minOccurs="0"/>
                <xsd:element ref="ns2:Theme" minOccurs="0"/>
                <xsd:element ref="ns2:Document_x0020_Type" minOccurs="0"/>
                <xsd:element ref="ns2:Language" minOccurs="0"/>
                <xsd:element ref="ns2:Color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c98be-0b22-41ab-bdb1-d3f0291e2b8f" elementFormDefault="qualified">
    <xsd:import namespace="http://schemas.microsoft.com/office/2006/documentManagement/types"/>
    <xsd:import namespace="http://schemas.microsoft.com/office/infopath/2007/PartnerControls"/>
    <xsd:element name="Information" ma:index="1" nillable="true" ma:displayName="Information" ma:internalName="Information" ma:readOnly="false">
      <xsd:simpleType>
        <xsd:restriction base="dms:Text">
          <xsd:maxLength value="255"/>
        </xsd:restriction>
      </xsd:simpleType>
    </xsd:element>
    <xsd:element name="Theme" ma:index="3" nillable="true" ma:displayName="Theme" ma:description="3D logos&#10;4x6 card&#10;Agenda&#10;Binder&#10;Bookcover sample&#10;Brochure&#10;Brochure sample&#10;Bookmark&#10;Business card sample&#10;CD circular label&#10;CD front case&#10;CD back tray&#10;CD_DVD&#10;Complex business card&#10;Simple business card&#10;Courtesy card&#10;Diploma&#10;Envelope&#10;External design sample&#10;Folder&#10;Folder sample&#10;Form&#10;How to&#10;Lettherhead&#10;Manual&#10;Nametag&#10;One inch spine for binder&#10;Two inch spine for binder&#10;Partner logo&#10;Poster sample&#10;Powerpoint_presentation&#10;Standard logo&#10;Standard logo-PMS 288&#10;Standard logo-PMS 306&#10;Official logo&#10;Condensed logo&#10;Logo sample&#10;Logo incorrect use&#10;Sub brand&#10;Typeface sample&#10;not specified" ma:internalName="Theme" ma:readOnly="false">
      <xsd:simpleType>
        <xsd:restriction base="dms:Text">
          <xsd:maxLength value="255"/>
        </xsd:restriction>
      </xsd:simpleType>
    </xsd:element>
    <xsd:element name="Document_x0020_Type" ma:index="4" nillable="true" ma:displayName="Document Type" ma:default="ppt" ma:format="Dropdown" ma:internalName="Document_x0020_Type" ma:readOnly="false">
      <xsd:simpleType>
        <xsd:union memberTypes="dms:Text">
          <xsd:simpleType>
            <xsd:restriction base="dms:Choice">
              <xsd:enumeration value="eps"/>
              <xsd:enumeration value="wmf"/>
              <xsd:enumeration value="pdf"/>
              <xsd:enumeration value="ai"/>
              <xsd:enumeration value="psd"/>
              <xsd:enumeration value="tif"/>
              <xsd:enumeration value="zip"/>
              <xsd:enumeration value="png"/>
              <xsd:enumeration value="bmp"/>
              <xsd:enumeration value="gif"/>
              <xsd:enumeration value="doc"/>
              <xsd:enumeration value="xls"/>
              <xsd:enumeration value="txt"/>
              <xsd:enumeration value="jpg"/>
              <xsd:enumeration value="mp3"/>
              <xsd:enumeration value="mp4"/>
              <xsd:enumeration value="mov"/>
              <xsd:enumeration value="swf"/>
              <xsd:enumeration value="flash"/>
              <xsd:enumeration value="ppt"/>
              <xsd:enumeration value="not specified"/>
            </xsd:restriction>
          </xsd:simpleType>
        </xsd:union>
      </xsd:simpleType>
    </xsd:element>
    <xsd:element name="Language" ma:index="5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English"/>
              <xsd:enumeration value="Spanish"/>
              <xsd:enumeration value="Portuguese"/>
              <xsd:enumeration value="French"/>
              <xsd:enumeration value="All"/>
            </xsd:restriction>
          </xsd:simpleType>
        </xsd:union>
      </xsd:simpleType>
    </xsd:element>
    <xsd:element name="Color" ma:index="6" nillable="true" ma:displayName="Color" ma:default="CMYK" ma:format="Dropdown" ma:internalName="Color" ma:readOnly="false">
      <xsd:simpleType>
        <xsd:union memberTypes="dms:Text">
          <xsd:simpleType>
            <xsd:restriction base="dms:Choice">
              <xsd:enumeration value="CMYK"/>
              <xsd:enumeration value="Black"/>
              <xsd:enumeration value="White"/>
              <xsd:enumeration value="Gray"/>
              <xsd:enumeration value="Lavender"/>
              <xsd:enumeration value="Cyan"/>
              <xsd:enumeration value="Aqua Blue"/>
              <xsd:enumeration value="Blue"/>
              <xsd:enumeration value="Light Blue"/>
              <xsd:enumeration value="Green"/>
              <xsd:enumeration value="Light Green"/>
              <xsd:enumeration value="Orange"/>
              <xsd:enumeration value="Light Orange"/>
              <xsd:enumeration value="Pink"/>
              <xsd:enumeration value="Purple"/>
              <xsd:enumeration value="Red"/>
              <xsd:enumeration value="Yellow"/>
              <xsd:enumeration value="Light Yellow"/>
              <xsd:enumeration value="color"/>
              <xsd:enumeration value="All colors"/>
              <xsd:enumeration value="not specifi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1cf21-0d85-41e8-a097-0a6b40189b3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BDF0A9-B623-45EB-B1D4-418F88329AA5}">
  <ds:schemaRefs>
    <ds:schemaRef ds:uri="http://schemas.microsoft.com/office/2006/metadata/properties"/>
    <ds:schemaRef ds:uri="http://schemas.microsoft.com/office/2006/documentManagement/types"/>
    <ds:schemaRef ds:uri="7d41cf21-0d85-41e8-a097-0a6b40189b3f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9cc98be-0b22-41ab-bdb1-d3f0291e2b8f"/>
  </ds:schemaRefs>
</ds:datastoreItem>
</file>

<file path=customXml/itemProps2.xml><?xml version="1.0" encoding="utf-8"?>
<ds:datastoreItem xmlns:ds="http://schemas.openxmlformats.org/officeDocument/2006/customXml" ds:itemID="{1A2B5CA6-6D55-4AC0-94F6-DB37E76B5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CB7E3E-C88D-4E35-AD2D-6A125A7D7BC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30C4535-ACC8-42E4-9CE1-367026A71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cc98be-0b22-41ab-bdb1-d3f0291e2b8f"/>
    <ds:schemaRef ds:uri="7d41cf21-0d85-41e8-a097-0a6b40189b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PAHO-WHO_PowerPoint_16x9_Template</Template>
  <TotalTime>1450</TotalTime>
  <Words>1289</Words>
  <Application>Microsoft Office PowerPoint</Application>
  <PresentationFormat>Widescreen</PresentationFormat>
  <Paragraphs>212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Helvetica</vt:lpstr>
      <vt:lpstr>Helvetica Light</vt:lpstr>
      <vt:lpstr>Lato Light</vt:lpstr>
      <vt:lpstr>Montserrat-Regular</vt:lpstr>
      <vt:lpstr>Roboto Regular</vt:lpstr>
      <vt:lpstr>Trebuchet MS</vt:lpstr>
      <vt:lpstr>Default Theme</vt:lpstr>
      <vt:lpstr> SHAKE Estrategias para la Reducción del Consumo poblacional de Sal/Sodio  </vt:lpstr>
      <vt:lpstr>¿Qué sabemos?</vt:lpstr>
      <vt:lpstr>Consumo medio de sal en mayores de 20 años es  entre 10 y 12 g /día, 80% vienen de los alimentos procesados (2010) </vt:lpstr>
      <vt:lpstr>Compromisos Mundiales</vt:lpstr>
      <vt:lpstr>De la evidencia a las políticas publicas</vt:lpstr>
      <vt:lpstr>Mejores intervenciones para la reducción del consumo poblacional de sal/sodio</vt:lpstr>
      <vt:lpstr>Herramientas  para la Reducción del Consumo Poblacional de Sal/Sodio</vt:lpstr>
      <vt:lpstr>PowerPoint Presentation</vt:lpstr>
      <vt:lpstr>PowerPoint Presentation</vt:lpstr>
      <vt:lpstr>INTERVENCIÓN S1 Medir y monitorear los patrones de consumo de sal en la población</vt:lpstr>
      <vt:lpstr>PowerPoint Presentation</vt:lpstr>
      <vt:lpstr>PowerPoint Presentation</vt:lpstr>
      <vt:lpstr>PowerPoint Presentation</vt:lpstr>
      <vt:lpstr>PowerPoint Presentation</vt:lpstr>
      <vt:lpstr>Establecer alianzas </vt:lpstr>
      <vt:lpstr>Abogacía </vt:lpstr>
      <vt:lpstr>Compromiso político </vt:lpstr>
      <vt:lpstr>Dirección y gobernanza del programa</vt:lpstr>
      <vt:lpstr>Integración con el programa de lucha contra la deficiencia de yodo</vt:lpstr>
      <vt:lpstr>Cooperación Técnica de la OPS</vt:lpstr>
      <vt:lpstr>Resultados</vt:lpstr>
      <vt:lpstr>Gracias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Ruben Grajeda Toledo</cp:lastModifiedBy>
  <cp:revision>145</cp:revision>
  <dcterms:created xsi:type="dcterms:W3CDTF">2018-05-29T20:46:12Z</dcterms:created>
  <dcterms:modified xsi:type="dcterms:W3CDTF">2018-11-23T14:27:09Z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0x0101003F935868D722C64E8D9E19EDB57EE7FF</vt:lpwstr>
  </property>
  <property fmtid="{D5CDD505-2E9C-101B-9397-08002B2CF9AE}" pid="3" name="_dlc_DocIdItemGuid">
    <vt:lpwstr>e82d9f4d-bf21-45dc-8b51-0e309e475e22</vt:lpwstr>
  </property>
</Properties>
</file>