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80" r:id="rId2"/>
    <p:sldId id="270" r:id="rId3"/>
    <p:sldId id="276" r:id="rId4"/>
    <p:sldId id="281" r:id="rId5"/>
    <p:sldId id="282" r:id="rId6"/>
    <p:sldId id="287" r:id="rId7"/>
    <p:sldId id="288" r:id="rId8"/>
    <p:sldId id="289" r:id="rId9"/>
    <p:sldId id="260" r:id="rId10"/>
    <p:sldId id="283" r:id="rId11"/>
    <p:sldId id="284" r:id="rId12"/>
    <p:sldId id="290" r:id="rId13"/>
    <p:sldId id="291" r:id="rId14"/>
    <p:sldId id="292" r:id="rId15"/>
    <p:sldId id="293" r:id="rId16"/>
    <p:sldId id="294" r:id="rId17"/>
    <p:sldId id="295" r:id="rId18"/>
    <p:sldId id="296" r:id="rId19"/>
    <p:sldId id="297" r:id="rId20"/>
    <p:sldId id="298" r:id="rId21"/>
    <p:sldId id="299" r:id="rId22"/>
    <p:sldId id="300" r:id="rId23"/>
    <p:sldId id="301" r:id="rId24"/>
    <p:sldId id="302" r:id="rId25"/>
    <p:sldId id="303" r:id="rId26"/>
    <p:sldId id="285" r:id="rId27"/>
    <p:sldId id="286" r:id="rId28"/>
    <p:sldId id="304" r:id="rId29"/>
    <p:sldId id="307" r:id="rId30"/>
    <p:sldId id="306" r:id="rId31"/>
    <p:sldId id="305" r:id="rId32"/>
    <p:sldId id="275" r:id="rId33"/>
    <p:sldId id="274" r:id="rId34"/>
    <p:sldId id="277" r:id="rId35"/>
    <p:sldId id="278" r:id="rId36"/>
    <p:sldId id="273" r:id="rId37"/>
    <p:sldId id="272" r:id="rId38"/>
  </p:sldIdLst>
  <p:sldSz cx="9180513" cy="6875463"/>
  <p:notesSz cx="9144000" cy="6858000"/>
  <p:defaultTextStyle>
    <a:defPPr>
      <a:defRPr lang="es-P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129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8539" y="1125221"/>
            <a:ext cx="7803436" cy="2393680"/>
          </a:xfrm>
        </p:spPr>
        <p:txBody>
          <a:bodyPr anchor="b"/>
          <a:lstStyle>
            <a:lvl1pPr algn="ctr">
              <a:defRPr sz="6015"/>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7564" y="3611210"/>
            <a:ext cx="6885385" cy="1659978"/>
          </a:xfrm>
        </p:spPr>
        <p:txBody>
          <a:bodyPr/>
          <a:lstStyle>
            <a:lvl1pPr marL="0" indent="0" algn="ctr">
              <a:buNone/>
              <a:defRPr sz="2406"/>
            </a:lvl1pPr>
            <a:lvl2pPr marL="458343" indent="0" algn="ctr">
              <a:buNone/>
              <a:defRPr sz="2005"/>
            </a:lvl2pPr>
            <a:lvl3pPr marL="916686" indent="0" algn="ctr">
              <a:buNone/>
              <a:defRPr sz="1805"/>
            </a:lvl3pPr>
            <a:lvl4pPr marL="1375029" indent="0" algn="ctr">
              <a:buNone/>
              <a:defRPr sz="1604"/>
            </a:lvl4pPr>
            <a:lvl5pPr marL="1833372" indent="0" algn="ctr">
              <a:buNone/>
              <a:defRPr sz="1604"/>
            </a:lvl5pPr>
            <a:lvl6pPr marL="2291715" indent="0" algn="ctr">
              <a:buNone/>
              <a:defRPr sz="1604"/>
            </a:lvl6pPr>
            <a:lvl7pPr marL="2750058" indent="0" algn="ctr">
              <a:buNone/>
              <a:defRPr sz="1604"/>
            </a:lvl7pPr>
            <a:lvl8pPr marL="3208401" indent="0" algn="ctr">
              <a:buNone/>
              <a:defRPr sz="1604"/>
            </a:lvl8pPr>
            <a:lvl9pPr marL="3666744" indent="0" algn="ctr">
              <a:buNone/>
              <a:defRPr sz="1604"/>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2E594EED-D4AF-4596-A485-38881928C012}" type="datetimeFigureOut">
              <a:rPr lang="es-PA" smtClean="0"/>
              <a:t>11/23/2018</a:t>
            </a:fld>
            <a:endParaRPr lang="es-PA" dirty="0"/>
          </a:p>
        </p:txBody>
      </p:sp>
      <p:sp>
        <p:nvSpPr>
          <p:cNvPr id="5" name="Footer Placeholder 4"/>
          <p:cNvSpPr>
            <a:spLocks noGrp="1"/>
          </p:cNvSpPr>
          <p:nvPr>
            <p:ph type="ftr" sz="quarter" idx="11"/>
          </p:nvPr>
        </p:nvSpPr>
        <p:spPr/>
        <p:txBody>
          <a:bodyPr/>
          <a:lstStyle/>
          <a:p>
            <a:endParaRPr lang="es-PA" dirty="0"/>
          </a:p>
        </p:txBody>
      </p:sp>
      <p:sp>
        <p:nvSpPr>
          <p:cNvPr id="6" name="Slide Number Placeholder 5"/>
          <p:cNvSpPr>
            <a:spLocks noGrp="1"/>
          </p:cNvSpPr>
          <p:nvPr>
            <p:ph type="sldNum" sz="quarter" idx="12"/>
          </p:nvPr>
        </p:nvSpPr>
        <p:spPr/>
        <p:txBody>
          <a:bodyPr/>
          <a:lstStyle/>
          <a:p>
            <a:fld id="{D0D31375-AC61-4683-941B-B9D5BBFC3698}" type="slidenum">
              <a:rPr lang="es-PA" smtClean="0"/>
              <a:t>‹Nº›</a:t>
            </a:fld>
            <a:endParaRPr lang="es-PA" dirty="0"/>
          </a:p>
        </p:txBody>
      </p:sp>
    </p:spTree>
    <p:extLst>
      <p:ext uri="{BB962C8B-B14F-4D97-AF65-F5344CB8AC3E}">
        <p14:creationId xmlns:p14="http://schemas.microsoft.com/office/powerpoint/2010/main" val="763598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E594EED-D4AF-4596-A485-38881928C012}" type="datetimeFigureOut">
              <a:rPr lang="es-PA" smtClean="0"/>
              <a:t>11/23/2018</a:t>
            </a:fld>
            <a:endParaRPr lang="es-PA" dirty="0"/>
          </a:p>
        </p:txBody>
      </p:sp>
      <p:sp>
        <p:nvSpPr>
          <p:cNvPr id="5" name="Footer Placeholder 4"/>
          <p:cNvSpPr>
            <a:spLocks noGrp="1"/>
          </p:cNvSpPr>
          <p:nvPr>
            <p:ph type="ftr" sz="quarter" idx="11"/>
          </p:nvPr>
        </p:nvSpPr>
        <p:spPr/>
        <p:txBody>
          <a:bodyPr/>
          <a:lstStyle/>
          <a:p>
            <a:endParaRPr lang="es-PA" dirty="0"/>
          </a:p>
        </p:txBody>
      </p:sp>
      <p:sp>
        <p:nvSpPr>
          <p:cNvPr id="6" name="Slide Number Placeholder 5"/>
          <p:cNvSpPr>
            <a:spLocks noGrp="1"/>
          </p:cNvSpPr>
          <p:nvPr>
            <p:ph type="sldNum" sz="quarter" idx="12"/>
          </p:nvPr>
        </p:nvSpPr>
        <p:spPr/>
        <p:txBody>
          <a:bodyPr/>
          <a:lstStyle/>
          <a:p>
            <a:fld id="{D0D31375-AC61-4683-941B-B9D5BBFC3698}" type="slidenum">
              <a:rPr lang="es-PA" smtClean="0"/>
              <a:t>‹Nº›</a:t>
            </a:fld>
            <a:endParaRPr lang="es-PA" dirty="0"/>
          </a:p>
        </p:txBody>
      </p:sp>
    </p:spTree>
    <p:extLst>
      <p:ext uri="{BB962C8B-B14F-4D97-AF65-F5344CB8AC3E}">
        <p14:creationId xmlns:p14="http://schemas.microsoft.com/office/powerpoint/2010/main" val="1164588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9805" y="366055"/>
            <a:ext cx="1979548" cy="5826637"/>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31161" y="366055"/>
            <a:ext cx="5823888" cy="582663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E594EED-D4AF-4596-A485-38881928C012}" type="datetimeFigureOut">
              <a:rPr lang="es-PA" smtClean="0"/>
              <a:t>11/23/2018</a:t>
            </a:fld>
            <a:endParaRPr lang="es-PA" dirty="0"/>
          </a:p>
        </p:txBody>
      </p:sp>
      <p:sp>
        <p:nvSpPr>
          <p:cNvPr id="5" name="Footer Placeholder 4"/>
          <p:cNvSpPr>
            <a:spLocks noGrp="1"/>
          </p:cNvSpPr>
          <p:nvPr>
            <p:ph type="ftr" sz="quarter" idx="11"/>
          </p:nvPr>
        </p:nvSpPr>
        <p:spPr/>
        <p:txBody>
          <a:bodyPr/>
          <a:lstStyle/>
          <a:p>
            <a:endParaRPr lang="es-PA" dirty="0"/>
          </a:p>
        </p:txBody>
      </p:sp>
      <p:sp>
        <p:nvSpPr>
          <p:cNvPr id="6" name="Slide Number Placeholder 5"/>
          <p:cNvSpPr>
            <a:spLocks noGrp="1"/>
          </p:cNvSpPr>
          <p:nvPr>
            <p:ph type="sldNum" sz="quarter" idx="12"/>
          </p:nvPr>
        </p:nvSpPr>
        <p:spPr/>
        <p:txBody>
          <a:bodyPr/>
          <a:lstStyle/>
          <a:p>
            <a:fld id="{D0D31375-AC61-4683-941B-B9D5BBFC3698}" type="slidenum">
              <a:rPr lang="es-PA" smtClean="0"/>
              <a:t>‹Nº›</a:t>
            </a:fld>
            <a:endParaRPr lang="es-PA" dirty="0"/>
          </a:p>
        </p:txBody>
      </p:sp>
    </p:spTree>
    <p:extLst>
      <p:ext uri="{BB962C8B-B14F-4D97-AF65-F5344CB8AC3E}">
        <p14:creationId xmlns:p14="http://schemas.microsoft.com/office/powerpoint/2010/main" val="4232965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E594EED-D4AF-4596-A485-38881928C012}" type="datetimeFigureOut">
              <a:rPr lang="es-PA" smtClean="0"/>
              <a:t>11/23/2018</a:t>
            </a:fld>
            <a:endParaRPr lang="es-PA" dirty="0"/>
          </a:p>
        </p:txBody>
      </p:sp>
      <p:sp>
        <p:nvSpPr>
          <p:cNvPr id="5" name="Footer Placeholder 4"/>
          <p:cNvSpPr>
            <a:spLocks noGrp="1"/>
          </p:cNvSpPr>
          <p:nvPr>
            <p:ph type="ftr" sz="quarter" idx="11"/>
          </p:nvPr>
        </p:nvSpPr>
        <p:spPr/>
        <p:txBody>
          <a:bodyPr/>
          <a:lstStyle/>
          <a:p>
            <a:endParaRPr lang="es-PA" dirty="0"/>
          </a:p>
        </p:txBody>
      </p:sp>
      <p:sp>
        <p:nvSpPr>
          <p:cNvPr id="6" name="Slide Number Placeholder 5"/>
          <p:cNvSpPr>
            <a:spLocks noGrp="1"/>
          </p:cNvSpPr>
          <p:nvPr>
            <p:ph type="sldNum" sz="quarter" idx="12"/>
          </p:nvPr>
        </p:nvSpPr>
        <p:spPr/>
        <p:txBody>
          <a:bodyPr/>
          <a:lstStyle/>
          <a:p>
            <a:fld id="{D0D31375-AC61-4683-941B-B9D5BBFC3698}" type="slidenum">
              <a:rPr lang="es-PA" smtClean="0"/>
              <a:t>‹Nº›</a:t>
            </a:fld>
            <a:endParaRPr lang="es-PA" dirty="0"/>
          </a:p>
        </p:txBody>
      </p:sp>
    </p:spTree>
    <p:extLst>
      <p:ext uri="{BB962C8B-B14F-4D97-AF65-F5344CB8AC3E}">
        <p14:creationId xmlns:p14="http://schemas.microsoft.com/office/powerpoint/2010/main" val="3648984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6379" y="1714093"/>
            <a:ext cx="7918192" cy="2860001"/>
          </a:xfrm>
        </p:spPr>
        <p:txBody>
          <a:bodyPr anchor="b"/>
          <a:lstStyle>
            <a:lvl1pPr>
              <a:defRPr sz="6015"/>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6379" y="4601151"/>
            <a:ext cx="7918192" cy="1504007"/>
          </a:xfrm>
        </p:spPr>
        <p:txBody>
          <a:bodyPr/>
          <a:lstStyle>
            <a:lvl1pPr marL="0" indent="0">
              <a:buNone/>
              <a:defRPr sz="2406">
                <a:solidFill>
                  <a:schemeClr val="tx1"/>
                </a:solidFill>
              </a:defRPr>
            </a:lvl1pPr>
            <a:lvl2pPr marL="458343" indent="0">
              <a:buNone/>
              <a:defRPr sz="2005">
                <a:solidFill>
                  <a:schemeClr val="tx1">
                    <a:tint val="75000"/>
                  </a:schemeClr>
                </a:solidFill>
              </a:defRPr>
            </a:lvl2pPr>
            <a:lvl3pPr marL="916686" indent="0">
              <a:buNone/>
              <a:defRPr sz="1805">
                <a:solidFill>
                  <a:schemeClr val="tx1">
                    <a:tint val="75000"/>
                  </a:schemeClr>
                </a:solidFill>
              </a:defRPr>
            </a:lvl3pPr>
            <a:lvl4pPr marL="1375029" indent="0">
              <a:buNone/>
              <a:defRPr sz="1604">
                <a:solidFill>
                  <a:schemeClr val="tx1">
                    <a:tint val="75000"/>
                  </a:schemeClr>
                </a:solidFill>
              </a:defRPr>
            </a:lvl4pPr>
            <a:lvl5pPr marL="1833372" indent="0">
              <a:buNone/>
              <a:defRPr sz="1604">
                <a:solidFill>
                  <a:schemeClr val="tx1">
                    <a:tint val="75000"/>
                  </a:schemeClr>
                </a:solidFill>
              </a:defRPr>
            </a:lvl5pPr>
            <a:lvl6pPr marL="2291715" indent="0">
              <a:buNone/>
              <a:defRPr sz="1604">
                <a:solidFill>
                  <a:schemeClr val="tx1">
                    <a:tint val="75000"/>
                  </a:schemeClr>
                </a:solidFill>
              </a:defRPr>
            </a:lvl6pPr>
            <a:lvl7pPr marL="2750058" indent="0">
              <a:buNone/>
              <a:defRPr sz="1604">
                <a:solidFill>
                  <a:schemeClr val="tx1">
                    <a:tint val="75000"/>
                  </a:schemeClr>
                </a:solidFill>
              </a:defRPr>
            </a:lvl7pPr>
            <a:lvl8pPr marL="3208401" indent="0">
              <a:buNone/>
              <a:defRPr sz="1604">
                <a:solidFill>
                  <a:schemeClr val="tx1">
                    <a:tint val="75000"/>
                  </a:schemeClr>
                </a:solidFill>
              </a:defRPr>
            </a:lvl8pPr>
            <a:lvl9pPr marL="3666744" indent="0">
              <a:buNone/>
              <a:defRPr sz="1604">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2E594EED-D4AF-4596-A485-38881928C012}" type="datetimeFigureOut">
              <a:rPr lang="es-PA" smtClean="0"/>
              <a:t>11/23/2018</a:t>
            </a:fld>
            <a:endParaRPr lang="es-PA" dirty="0"/>
          </a:p>
        </p:txBody>
      </p:sp>
      <p:sp>
        <p:nvSpPr>
          <p:cNvPr id="5" name="Footer Placeholder 4"/>
          <p:cNvSpPr>
            <a:spLocks noGrp="1"/>
          </p:cNvSpPr>
          <p:nvPr>
            <p:ph type="ftr" sz="quarter" idx="11"/>
          </p:nvPr>
        </p:nvSpPr>
        <p:spPr/>
        <p:txBody>
          <a:bodyPr/>
          <a:lstStyle/>
          <a:p>
            <a:endParaRPr lang="es-PA" dirty="0"/>
          </a:p>
        </p:txBody>
      </p:sp>
      <p:sp>
        <p:nvSpPr>
          <p:cNvPr id="6" name="Slide Number Placeholder 5"/>
          <p:cNvSpPr>
            <a:spLocks noGrp="1"/>
          </p:cNvSpPr>
          <p:nvPr>
            <p:ph type="sldNum" sz="quarter" idx="12"/>
          </p:nvPr>
        </p:nvSpPr>
        <p:spPr/>
        <p:txBody>
          <a:bodyPr/>
          <a:lstStyle/>
          <a:p>
            <a:fld id="{D0D31375-AC61-4683-941B-B9D5BBFC3698}" type="slidenum">
              <a:rPr lang="es-PA" smtClean="0"/>
              <a:t>‹Nº›</a:t>
            </a:fld>
            <a:endParaRPr lang="es-PA" dirty="0"/>
          </a:p>
        </p:txBody>
      </p:sp>
    </p:spTree>
    <p:extLst>
      <p:ext uri="{BB962C8B-B14F-4D97-AF65-F5344CB8AC3E}">
        <p14:creationId xmlns:p14="http://schemas.microsoft.com/office/powerpoint/2010/main" val="1578782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31160" y="1830274"/>
            <a:ext cx="3901718" cy="436241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47635" y="1830274"/>
            <a:ext cx="3901718" cy="436241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2E594EED-D4AF-4596-A485-38881928C012}" type="datetimeFigureOut">
              <a:rPr lang="es-PA" smtClean="0"/>
              <a:t>11/23/2018</a:t>
            </a:fld>
            <a:endParaRPr lang="es-PA" dirty="0"/>
          </a:p>
        </p:txBody>
      </p:sp>
      <p:sp>
        <p:nvSpPr>
          <p:cNvPr id="6" name="Footer Placeholder 5"/>
          <p:cNvSpPr>
            <a:spLocks noGrp="1"/>
          </p:cNvSpPr>
          <p:nvPr>
            <p:ph type="ftr" sz="quarter" idx="11"/>
          </p:nvPr>
        </p:nvSpPr>
        <p:spPr/>
        <p:txBody>
          <a:bodyPr/>
          <a:lstStyle/>
          <a:p>
            <a:endParaRPr lang="es-PA" dirty="0"/>
          </a:p>
        </p:txBody>
      </p:sp>
      <p:sp>
        <p:nvSpPr>
          <p:cNvPr id="7" name="Slide Number Placeholder 6"/>
          <p:cNvSpPr>
            <a:spLocks noGrp="1"/>
          </p:cNvSpPr>
          <p:nvPr>
            <p:ph type="sldNum" sz="quarter" idx="12"/>
          </p:nvPr>
        </p:nvSpPr>
        <p:spPr/>
        <p:txBody>
          <a:bodyPr/>
          <a:lstStyle/>
          <a:p>
            <a:fld id="{D0D31375-AC61-4683-941B-B9D5BBFC3698}" type="slidenum">
              <a:rPr lang="es-PA" smtClean="0"/>
              <a:t>‹Nº›</a:t>
            </a:fld>
            <a:endParaRPr lang="es-PA" dirty="0"/>
          </a:p>
        </p:txBody>
      </p:sp>
    </p:spTree>
    <p:extLst>
      <p:ext uri="{BB962C8B-B14F-4D97-AF65-F5344CB8AC3E}">
        <p14:creationId xmlns:p14="http://schemas.microsoft.com/office/powerpoint/2010/main" val="3324782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32356" y="366056"/>
            <a:ext cx="7918192" cy="1328938"/>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32357" y="1685444"/>
            <a:ext cx="3883787" cy="826010"/>
          </a:xfrm>
        </p:spPr>
        <p:txBody>
          <a:bodyPr anchor="b"/>
          <a:lstStyle>
            <a:lvl1pPr marL="0" indent="0">
              <a:buNone/>
              <a:defRPr sz="2406" b="1"/>
            </a:lvl1pPr>
            <a:lvl2pPr marL="458343" indent="0">
              <a:buNone/>
              <a:defRPr sz="2005" b="1"/>
            </a:lvl2pPr>
            <a:lvl3pPr marL="916686" indent="0">
              <a:buNone/>
              <a:defRPr sz="1805" b="1"/>
            </a:lvl3pPr>
            <a:lvl4pPr marL="1375029" indent="0">
              <a:buNone/>
              <a:defRPr sz="1604" b="1"/>
            </a:lvl4pPr>
            <a:lvl5pPr marL="1833372" indent="0">
              <a:buNone/>
              <a:defRPr sz="1604" b="1"/>
            </a:lvl5pPr>
            <a:lvl6pPr marL="2291715" indent="0">
              <a:buNone/>
              <a:defRPr sz="1604" b="1"/>
            </a:lvl6pPr>
            <a:lvl7pPr marL="2750058" indent="0">
              <a:buNone/>
              <a:defRPr sz="1604" b="1"/>
            </a:lvl7pPr>
            <a:lvl8pPr marL="3208401" indent="0">
              <a:buNone/>
              <a:defRPr sz="1604" b="1"/>
            </a:lvl8pPr>
            <a:lvl9pPr marL="3666744" indent="0">
              <a:buNone/>
              <a:defRPr sz="1604" b="1"/>
            </a:lvl9pPr>
          </a:lstStyle>
          <a:p>
            <a:pPr lvl="0"/>
            <a:r>
              <a:rPr lang="es-ES" smtClean="0"/>
              <a:t>Haga clic para modificar el estilo de texto del patrón</a:t>
            </a:r>
          </a:p>
        </p:txBody>
      </p:sp>
      <p:sp>
        <p:nvSpPr>
          <p:cNvPr id="4" name="Content Placeholder 3"/>
          <p:cNvSpPr>
            <a:spLocks noGrp="1"/>
          </p:cNvSpPr>
          <p:nvPr>
            <p:ph sz="half" idx="2"/>
          </p:nvPr>
        </p:nvSpPr>
        <p:spPr>
          <a:xfrm>
            <a:off x="632357" y="2511454"/>
            <a:ext cx="3883787" cy="369397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7635" y="1685444"/>
            <a:ext cx="3902914" cy="826010"/>
          </a:xfrm>
        </p:spPr>
        <p:txBody>
          <a:bodyPr anchor="b"/>
          <a:lstStyle>
            <a:lvl1pPr marL="0" indent="0">
              <a:buNone/>
              <a:defRPr sz="2406" b="1"/>
            </a:lvl1pPr>
            <a:lvl2pPr marL="458343" indent="0">
              <a:buNone/>
              <a:defRPr sz="2005" b="1"/>
            </a:lvl2pPr>
            <a:lvl3pPr marL="916686" indent="0">
              <a:buNone/>
              <a:defRPr sz="1805" b="1"/>
            </a:lvl3pPr>
            <a:lvl4pPr marL="1375029" indent="0">
              <a:buNone/>
              <a:defRPr sz="1604" b="1"/>
            </a:lvl4pPr>
            <a:lvl5pPr marL="1833372" indent="0">
              <a:buNone/>
              <a:defRPr sz="1604" b="1"/>
            </a:lvl5pPr>
            <a:lvl6pPr marL="2291715" indent="0">
              <a:buNone/>
              <a:defRPr sz="1604" b="1"/>
            </a:lvl6pPr>
            <a:lvl7pPr marL="2750058" indent="0">
              <a:buNone/>
              <a:defRPr sz="1604" b="1"/>
            </a:lvl7pPr>
            <a:lvl8pPr marL="3208401" indent="0">
              <a:buNone/>
              <a:defRPr sz="1604" b="1"/>
            </a:lvl8pPr>
            <a:lvl9pPr marL="3666744" indent="0">
              <a:buNone/>
              <a:defRPr sz="1604"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7635" y="2511454"/>
            <a:ext cx="3902914" cy="369397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2E594EED-D4AF-4596-A485-38881928C012}" type="datetimeFigureOut">
              <a:rPr lang="es-PA" smtClean="0"/>
              <a:t>11/23/2018</a:t>
            </a:fld>
            <a:endParaRPr lang="es-PA" dirty="0"/>
          </a:p>
        </p:txBody>
      </p:sp>
      <p:sp>
        <p:nvSpPr>
          <p:cNvPr id="8" name="Footer Placeholder 7"/>
          <p:cNvSpPr>
            <a:spLocks noGrp="1"/>
          </p:cNvSpPr>
          <p:nvPr>
            <p:ph type="ftr" sz="quarter" idx="11"/>
          </p:nvPr>
        </p:nvSpPr>
        <p:spPr/>
        <p:txBody>
          <a:bodyPr/>
          <a:lstStyle/>
          <a:p>
            <a:endParaRPr lang="es-PA" dirty="0"/>
          </a:p>
        </p:txBody>
      </p:sp>
      <p:sp>
        <p:nvSpPr>
          <p:cNvPr id="9" name="Slide Number Placeholder 8"/>
          <p:cNvSpPr>
            <a:spLocks noGrp="1"/>
          </p:cNvSpPr>
          <p:nvPr>
            <p:ph type="sldNum" sz="quarter" idx="12"/>
          </p:nvPr>
        </p:nvSpPr>
        <p:spPr/>
        <p:txBody>
          <a:bodyPr/>
          <a:lstStyle/>
          <a:p>
            <a:fld id="{D0D31375-AC61-4683-941B-B9D5BBFC3698}" type="slidenum">
              <a:rPr lang="es-PA" smtClean="0"/>
              <a:t>‹Nº›</a:t>
            </a:fld>
            <a:endParaRPr lang="es-PA" dirty="0"/>
          </a:p>
        </p:txBody>
      </p:sp>
    </p:spTree>
    <p:extLst>
      <p:ext uri="{BB962C8B-B14F-4D97-AF65-F5344CB8AC3E}">
        <p14:creationId xmlns:p14="http://schemas.microsoft.com/office/powerpoint/2010/main" val="971793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2E594EED-D4AF-4596-A485-38881928C012}" type="datetimeFigureOut">
              <a:rPr lang="es-PA" smtClean="0"/>
              <a:t>11/23/2018</a:t>
            </a:fld>
            <a:endParaRPr lang="es-PA" dirty="0"/>
          </a:p>
        </p:txBody>
      </p:sp>
      <p:sp>
        <p:nvSpPr>
          <p:cNvPr id="4" name="Footer Placeholder 3"/>
          <p:cNvSpPr>
            <a:spLocks noGrp="1"/>
          </p:cNvSpPr>
          <p:nvPr>
            <p:ph type="ftr" sz="quarter" idx="11"/>
          </p:nvPr>
        </p:nvSpPr>
        <p:spPr/>
        <p:txBody>
          <a:bodyPr/>
          <a:lstStyle/>
          <a:p>
            <a:endParaRPr lang="es-PA" dirty="0"/>
          </a:p>
        </p:txBody>
      </p:sp>
      <p:sp>
        <p:nvSpPr>
          <p:cNvPr id="5" name="Slide Number Placeholder 4"/>
          <p:cNvSpPr>
            <a:spLocks noGrp="1"/>
          </p:cNvSpPr>
          <p:nvPr>
            <p:ph type="sldNum" sz="quarter" idx="12"/>
          </p:nvPr>
        </p:nvSpPr>
        <p:spPr/>
        <p:txBody>
          <a:bodyPr/>
          <a:lstStyle/>
          <a:p>
            <a:fld id="{D0D31375-AC61-4683-941B-B9D5BBFC3698}" type="slidenum">
              <a:rPr lang="es-PA" smtClean="0"/>
              <a:t>‹Nº›</a:t>
            </a:fld>
            <a:endParaRPr lang="es-PA" dirty="0"/>
          </a:p>
        </p:txBody>
      </p:sp>
    </p:spTree>
    <p:extLst>
      <p:ext uri="{BB962C8B-B14F-4D97-AF65-F5344CB8AC3E}">
        <p14:creationId xmlns:p14="http://schemas.microsoft.com/office/powerpoint/2010/main" val="2246628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594EED-D4AF-4596-A485-38881928C012}" type="datetimeFigureOut">
              <a:rPr lang="es-PA" smtClean="0"/>
              <a:t>11/23/2018</a:t>
            </a:fld>
            <a:endParaRPr lang="es-PA" dirty="0"/>
          </a:p>
        </p:txBody>
      </p:sp>
      <p:sp>
        <p:nvSpPr>
          <p:cNvPr id="3" name="Footer Placeholder 2"/>
          <p:cNvSpPr>
            <a:spLocks noGrp="1"/>
          </p:cNvSpPr>
          <p:nvPr>
            <p:ph type="ftr" sz="quarter" idx="11"/>
          </p:nvPr>
        </p:nvSpPr>
        <p:spPr/>
        <p:txBody>
          <a:bodyPr/>
          <a:lstStyle/>
          <a:p>
            <a:endParaRPr lang="es-PA" dirty="0"/>
          </a:p>
        </p:txBody>
      </p:sp>
      <p:sp>
        <p:nvSpPr>
          <p:cNvPr id="4" name="Slide Number Placeholder 3"/>
          <p:cNvSpPr>
            <a:spLocks noGrp="1"/>
          </p:cNvSpPr>
          <p:nvPr>
            <p:ph type="sldNum" sz="quarter" idx="12"/>
          </p:nvPr>
        </p:nvSpPr>
        <p:spPr/>
        <p:txBody>
          <a:bodyPr/>
          <a:lstStyle/>
          <a:p>
            <a:fld id="{D0D31375-AC61-4683-941B-B9D5BBFC3698}" type="slidenum">
              <a:rPr lang="es-PA" smtClean="0"/>
              <a:t>‹Nº›</a:t>
            </a:fld>
            <a:endParaRPr lang="es-PA" dirty="0"/>
          </a:p>
        </p:txBody>
      </p:sp>
    </p:spTree>
    <p:extLst>
      <p:ext uri="{BB962C8B-B14F-4D97-AF65-F5344CB8AC3E}">
        <p14:creationId xmlns:p14="http://schemas.microsoft.com/office/powerpoint/2010/main" val="1510656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32356" y="458364"/>
            <a:ext cx="2960954" cy="1604275"/>
          </a:xfrm>
        </p:spPr>
        <p:txBody>
          <a:bodyPr anchor="b"/>
          <a:lstStyle>
            <a:lvl1pPr>
              <a:defRPr sz="3208"/>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902914" y="989941"/>
            <a:ext cx="4647635" cy="4886035"/>
          </a:xfrm>
        </p:spPr>
        <p:txBody>
          <a:bodyPr/>
          <a:lstStyle>
            <a:lvl1pPr>
              <a:defRPr sz="3208"/>
            </a:lvl1pPr>
            <a:lvl2pPr>
              <a:defRPr sz="2807"/>
            </a:lvl2pPr>
            <a:lvl3pPr>
              <a:defRPr sz="2406"/>
            </a:lvl3pPr>
            <a:lvl4pPr>
              <a:defRPr sz="2005"/>
            </a:lvl4pPr>
            <a:lvl5pPr>
              <a:defRPr sz="2005"/>
            </a:lvl5pPr>
            <a:lvl6pPr>
              <a:defRPr sz="2005"/>
            </a:lvl6pPr>
            <a:lvl7pPr>
              <a:defRPr sz="2005"/>
            </a:lvl7pPr>
            <a:lvl8pPr>
              <a:defRPr sz="2005"/>
            </a:lvl8pPr>
            <a:lvl9pPr>
              <a:defRPr sz="2005"/>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32356" y="2062639"/>
            <a:ext cx="2960954" cy="3821294"/>
          </a:xfrm>
        </p:spPr>
        <p:txBody>
          <a:bodyPr/>
          <a:lstStyle>
            <a:lvl1pPr marL="0" indent="0">
              <a:buNone/>
              <a:defRPr sz="1604"/>
            </a:lvl1pPr>
            <a:lvl2pPr marL="458343" indent="0">
              <a:buNone/>
              <a:defRPr sz="1404"/>
            </a:lvl2pPr>
            <a:lvl3pPr marL="916686" indent="0">
              <a:buNone/>
              <a:defRPr sz="1203"/>
            </a:lvl3pPr>
            <a:lvl4pPr marL="1375029" indent="0">
              <a:buNone/>
              <a:defRPr sz="1003"/>
            </a:lvl4pPr>
            <a:lvl5pPr marL="1833372" indent="0">
              <a:buNone/>
              <a:defRPr sz="1003"/>
            </a:lvl5pPr>
            <a:lvl6pPr marL="2291715" indent="0">
              <a:buNone/>
              <a:defRPr sz="1003"/>
            </a:lvl6pPr>
            <a:lvl7pPr marL="2750058" indent="0">
              <a:buNone/>
              <a:defRPr sz="1003"/>
            </a:lvl7pPr>
            <a:lvl8pPr marL="3208401" indent="0">
              <a:buNone/>
              <a:defRPr sz="1003"/>
            </a:lvl8pPr>
            <a:lvl9pPr marL="3666744" indent="0">
              <a:buNone/>
              <a:defRPr sz="1003"/>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E594EED-D4AF-4596-A485-38881928C012}" type="datetimeFigureOut">
              <a:rPr lang="es-PA" smtClean="0"/>
              <a:t>11/23/2018</a:t>
            </a:fld>
            <a:endParaRPr lang="es-PA" dirty="0"/>
          </a:p>
        </p:txBody>
      </p:sp>
      <p:sp>
        <p:nvSpPr>
          <p:cNvPr id="6" name="Footer Placeholder 5"/>
          <p:cNvSpPr>
            <a:spLocks noGrp="1"/>
          </p:cNvSpPr>
          <p:nvPr>
            <p:ph type="ftr" sz="quarter" idx="11"/>
          </p:nvPr>
        </p:nvSpPr>
        <p:spPr/>
        <p:txBody>
          <a:bodyPr/>
          <a:lstStyle/>
          <a:p>
            <a:endParaRPr lang="es-PA" dirty="0"/>
          </a:p>
        </p:txBody>
      </p:sp>
      <p:sp>
        <p:nvSpPr>
          <p:cNvPr id="7" name="Slide Number Placeholder 6"/>
          <p:cNvSpPr>
            <a:spLocks noGrp="1"/>
          </p:cNvSpPr>
          <p:nvPr>
            <p:ph type="sldNum" sz="quarter" idx="12"/>
          </p:nvPr>
        </p:nvSpPr>
        <p:spPr/>
        <p:txBody>
          <a:bodyPr/>
          <a:lstStyle/>
          <a:p>
            <a:fld id="{D0D31375-AC61-4683-941B-B9D5BBFC3698}" type="slidenum">
              <a:rPr lang="es-PA" smtClean="0"/>
              <a:t>‹Nº›</a:t>
            </a:fld>
            <a:endParaRPr lang="es-PA" dirty="0"/>
          </a:p>
        </p:txBody>
      </p:sp>
    </p:spTree>
    <p:extLst>
      <p:ext uri="{BB962C8B-B14F-4D97-AF65-F5344CB8AC3E}">
        <p14:creationId xmlns:p14="http://schemas.microsoft.com/office/powerpoint/2010/main" val="2516092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32356" y="458364"/>
            <a:ext cx="2960954" cy="1604275"/>
          </a:xfrm>
        </p:spPr>
        <p:txBody>
          <a:bodyPr anchor="b"/>
          <a:lstStyle>
            <a:lvl1pPr>
              <a:defRPr sz="3208"/>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902914" y="989941"/>
            <a:ext cx="4647635" cy="4886035"/>
          </a:xfrm>
        </p:spPr>
        <p:txBody>
          <a:bodyPr anchor="t"/>
          <a:lstStyle>
            <a:lvl1pPr marL="0" indent="0">
              <a:buNone/>
              <a:defRPr sz="3208"/>
            </a:lvl1pPr>
            <a:lvl2pPr marL="458343" indent="0">
              <a:buNone/>
              <a:defRPr sz="2807"/>
            </a:lvl2pPr>
            <a:lvl3pPr marL="916686" indent="0">
              <a:buNone/>
              <a:defRPr sz="2406"/>
            </a:lvl3pPr>
            <a:lvl4pPr marL="1375029" indent="0">
              <a:buNone/>
              <a:defRPr sz="2005"/>
            </a:lvl4pPr>
            <a:lvl5pPr marL="1833372" indent="0">
              <a:buNone/>
              <a:defRPr sz="2005"/>
            </a:lvl5pPr>
            <a:lvl6pPr marL="2291715" indent="0">
              <a:buNone/>
              <a:defRPr sz="2005"/>
            </a:lvl6pPr>
            <a:lvl7pPr marL="2750058" indent="0">
              <a:buNone/>
              <a:defRPr sz="2005"/>
            </a:lvl7pPr>
            <a:lvl8pPr marL="3208401" indent="0">
              <a:buNone/>
              <a:defRPr sz="2005"/>
            </a:lvl8pPr>
            <a:lvl9pPr marL="3666744" indent="0">
              <a:buNone/>
              <a:defRPr sz="2005"/>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632356" y="2062639"/>
            <a:ext cx="2960954" cy="3821294"/>
          </a:xfrm>
        </p:spPr>
        <p:txBody>
          <a:bodyPr/>
          <a:lstStyle>
            <a:lvl1pPr marL="0" indent="0">
              <a:buNone/>
              <a:defRPr sz="1604"/>
            </a:lvl1pPr>
            <a:lvl2pPr marL="458343" indent="0">
              <a:buNone/>
              <a:defRPr sz="1404"/>
            </a:lvl2pPr>
            <a:lvl3pPr marL="916686" indent="0">
              <a:buNone/>
              <a:defRPr sz="1203"/>
            </a:lvl3pPr>
            <a:lvl4pPr marL="1375029" indent="0">
              <a:buNone/>
              <a:defRPr sz="1003"/>
            </a:lvl4pPr>
            <a:lvl5pPr marL="1833372" indent="0">
              <a:buNone/>
              <a:defRPr sz="1003"/>
            </a:lvl5pPr>
            <a:lvl6pPr marL="2291715" indent="0">
              <a:buNone/>
              <a:defRPr sz="1003"/>
            </a:lvl6pPr>
            <a:lvl7pPr marL="2750058" indent="0">
              <a:buNone/>
              <a:defRPr sz="1003"/>
            </a:lvl7pPr>
            <a:lvl8pPr marL="3208401" indent="0">
              <a:buNone/>
              <a:defRPr sz="1003"/>
            </a:lvl8pPr>
            <a:lvl9pPr marL="3666744" indent="0">
              <a:buNone/>
              <a:defRPr sz="1003"/>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E594EED-D4AF-4596-A485-38881928C012}" type="datetimeFigureOut">
              <a:rPr lang="es-PA" smtClean="0"/>
              <a:t>11/23/2018</a:t>
            </a:fld>
            <a:endParaRPr lang="es-PA" dirty="0"/>
          </a:p>
        </p:txBody>
      </p:sp>
      <p:sp>
        <p:nvSpPr>
          <p:cNvPr id="6" name="Footer Placeholder 5"/>
          <p:cNvSpPr>
            <a:spLocks noGrp="1"/>
          </p:cNvSpPr>
          <p:nvPr>
            <p:ph type="ftr" sz="quarter" idx="11"/>
          </p:nvPr>
        </p:nvSpPr>
        <p:spPr/>
        <p:txBody>
          <a:bodyPr/>
          <a:lstStyle/>
          <a:p>
            <a:endParaRPr lang="es-PA" dirty="0"/>
          </a:p>
        </p:txBody>
      </p:sp>
      <p:sp>
        <p:nvSpPr>
          <p:cNvPr id="7" name="Slide Number Placeholder 6"/>
          <p:cNvSpPr>
            <a:spLocks noGrp="1"/>
          </p:cNvSpPr>
          <p:nvPr>
            <p:ph type="sldNum" sz="quarter" idx="12"/>
          </p:nvPr>
        </p:nvSpPr>
        <p:spPr/>
        <p:txBody>
          <a:bodyPr/>
          <a:lstStyle/>
          <a:p>
            <a:fld id="{D0D31375-AC61-4683-941B-B9D5BBFC3698}" type="slidenum">
              <a:rPr lang="es-PA" smtClean="0"/>
              <a:t>‹Nº›</a:t>
            </a:fld>
            <a:endParaRPr lang="es-PA" dirty="0"/>
          </a:p>
        </p:txBody>
      </p:sp>
    </p:spTree>
    <p:extLst>
      <p:ext uri="{BB962C8B-B14F-4D97-AF65-F5344CB8AC3E}">
        <p14:creationId xmlns:p14="http://schemas.microsoft.com/office/powerpoint/2010/main" val="2074124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1161" y="366056"/>
            <a:ext cx="7918192" cy="1328938"/>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31161" y="1830274"/>
            <a:ext cx="7918192" cy="436241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31160" y="6372537"/>
            <a:ext cx="2065615" cy="366055"/>
          </a:xfrm>
          <a:prstGeom prst="rect">
            <a:avLst/>
          </a:prstGeom>
        </p:spPr>
        <p:txBody>
          <a:bodyPr vert="horz" lIns="91440" tIns="45720" rIns="91440" bIns="45720" rtlCol="0" anchor="ctr"/>
          <a:lstStyle>
            <a:lvl1pPr algn="l">
              <a:defRPr sz="1203">
                <a:solidFill>
                  <a:schemeClr val="tx1">
                    <a:tint val="75000"/>
                  </a:schemeClr>
                </a:solidFill>
              </a:defRPr>
            </a:lvl1pPr>
          </a:lstStyle>
          <a:p>
            <a:fld id="{2E594EED-D4AF-4596-A485-38881928C012}" type="datetimeFigureOut">
              <a:rPr lang="es-PA" smtClean="0"/>
              <a:t>11/23/2018</a:t>
            </a:fld>
            <a:endParaRPr lang="es-PA" dirty="0"/>
          </a:p>
        </p:txBody>
      </p:sp>
      <p:sp>
        <p:nvSpPr>
          <p:cNvPr id="5" name="Footer Placeholder 4"/>
          <p:cNvSpPr>
            <a:spLocks noGrp="1"/>
          </p:cNvSpPr>
          <p:nvPr>
            <p:ph type="ftr" sz="quarter" idx="3"/>
          </p:nvPr>
        </p:nvSpPr>
        <p:spPr>
          <a:xfrm>
            <a:off x="3041045" y="6372537"/>
            <a:ext cx="3098423" cy="366055"/>
          </a:xfrm>
          <a:prstGeom prst="rect">
            <a:avLst/>
          </a:prstGeom>
        </p:spPr>
        <p:txBody>
          <a:bodyPr vert="horz" lIns="91440" tIns="45720" rIns="91440" bIns="45720" rtlCol="0" anchor="ctr"/>
          <a:lstStyle>
            <a:lvl1pPr algn="ctr">
              <a:defRPr sz="1203">
                <a:solidFill>
                  <a:schemeClr val="tx1">
                    <a:tint val="75000"/>
                  </a:schemeClr>
                </a:solidFill>
              </a:defRPr>
            </a:lvl1pPr>
          </a:lstStyle>
          <a:p>
            <a:endParaRPr lang="es-PA" dirty="0"/>
          </a:p>
        </p:txBody>
      </p:sp>
      <p:sp>
        <p:nvSpPr>
          <p:cNvPr id="6" name="Slide Number Placeholder 5"/>
          <p:cNvSpPr>
            <a:spLocks noGrp="1"/>
          </p:cNvSpPr>
          <p:nvPr>
            <p:ph type="sldNum" sz="quarter" idx="4"/>
          </p:nvPr>
        </p:nvSpPr>
        <p:spPr>
          <a:xfrm>
            <a:off x="6483738" y="6372537"/>
            <a:ext cx="2065615" cy="366055"/>
          </a:xfrm>
          <a:prstGeom prst="rect">
            <a:avLst/>
          </a:prstGeom>
        </p:spPr>
        <p:txBody>
          <a:bodyPr vert="horz" lIns="91440" tIns="45720" rIns="91440" bIns="45720" rtlCol="0" anchor="ctr"/>
          <a:lstStyle>
            <a:lvl1pPr algn="r">
              <a:defRPr sz="1203">
                <a:solidFill>
                  <a:schemeClr val="tx1">
                    <a:tint val="75000"/>
                  </a:schemeClr>
                </a:solidFill>
              </a:defRPr>
            </a:lvl1pPr>
          </a:lstStyle>
          <a:p>
            <a:fld id="{D0D31375-AC61-4683-941B-B9D5BBFC3698}" type="slidenum">
              <a:rPr lang="es-PA" smtClean="0"/>
              <a:t>‹Nº›</a:t>
            </a:fld>
            <a:endParaRPr lang="es-PA" dirty="0"/>
          </a:p>
        </p:txBody>
      </p:sp>
    </p:spTree>
    <p:extLst>
      <p:ext uri="{BB962C8B-B14F-4D97-AF65-F5344CB8AC3E}">
        <p14:creationId xmlns:p14="http://schemas.microsoft.com/office/powerpoint/2010/main" val="320548008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6686" rtl="0" eaLnBrk="1" latinLnBrk="0" hangingPunct="1">
        <a:lnSpc>
          <a:spcPct val="90000"/>
        </a:lnSpc>
        <a:spcBef>
          <a:spcPct val="0"/>
        </a:spcBef>
        <a:buNone/>
        <a:defRPr sz="4411" kern="1200">
          <a:solidFill>
            <a:schemeClr val="tx1"/>
          </a:solidFill>
          <a:latin typeface="+mj-lt"/>
          <a:ea typeface="+mj-ea"/>
          <a:cs typeface="+mj-cs"/>
        </a:defRPr>
      </a:lvl1pPr>
    </p:titleStyle>
    <p:bodyStyle>
      <a:lvl1pPr marL="229172" indent="-229172" algn="l" defTabSz="916686" rtl="0" eaLnBrk="1" latinLnBrk="0" hangingPunct="1">
        <a:lnSpc>
          <a:spcPct val="90000"/>
        </a:lnSpc>
        <a:spcBef>
          <a:spcPts val="1003"/>
        </a:spcBef>
        <a:buFont typeface="Arial" panose="020B0604020202020204" pitchFamily="34" charset="0"/>
        <a:buChar char="•"/>
        <a:defRPr sz="2807" kern="1200">
          <a:solidFill>
            <a:schemeClr val="tx1"/>
          </a:solidFill>
          <a:latin typeface="+mn-lt"/>
          <a:ea typeface="+mn-ea"/>
          <a:cs typeface="+mn-cs"/>
        </a:defRPr>
      </a:lvl1pPr>
      <a:lvl2pPr marL="687515" indent="-229172" algn="l" defTabSz="916686" rtl="0" eaLnBrk="1" latinLnBrk="0" hangingPunct="1">
        <a:lnSpc>
          <a:spcPct val="90000"/>
        </a:lnSpc>
        <a:spcBef>
          <a:spcPts val="501"/>
        </a:spcBef>
        <a:buFont typeface="Arial" panose="020B0604020202020204" pitchFamily="34" charset="0"/>
        <a:buChar char="•"/>
        <a:defRPr sz="2406" kern="1200">
          <a:solidFill>
            <a:schemeClr val="tx1"/>
          </a:solidFill>
          <a:latin typeface="+mn-lt"/>
          <a:ea typeface="+mn-ea"/>
          <a:cs typeface="+mn-cs"/>
        </a:defRPr>
      </a:lvl2pPr>
      <a:lvl3pPr marL="1145858" indent="-229172" algn="l" defTabSz="916686" rtl="0" eaLnBrk="1" latinLnBrk="0" hangingPunct="1">
        <a:lnSpc>
          <a:spcPct val="90000"/>
        </a:lnSpc>
        <a:spcBef>
          <a:spcPts val="501"/>
        </a:spcBef>
        <a:buFont typeface="Arial" panose="020B0604020202020204" pitchFamily="34" charset="0"/>
        <a:buChar char="•"/>
        <a:defRPr sz="2005" kern="1200">
          <a:solidFill>
            <a:schemeClr val="tx1"/>
          </a:solidFill>
          <a:latin typeface="+mn-lt"/>
          <a:ea typeface="+mn-ea"/>
          <a:cs typeface="+mn-cs"/>
        </a:defRPr>
      </a:lvl3pPr>
      <a:lvl4pPr marL="1604201" indent="-229172" algn="l" defTabSz="916686" rtl="0" eaLnBrk="1" latinLnBrk="0" hangingPunct="1">
        <a:lnSpc>
          <a:spcPct val="90000"/>
        </a:lnSpc>
        <a:spcBef>
          <a:spcPts val="501"/>
        </a:spcBef>
        <a:buFont typeface="Arial" panose="020B0604020202020204" pitchFamily="34" charset="0"/>
        <a:buChar char="•"/>
        <a:defRPr sz="1805" kern="1200">
          <a:solidFill>
            <a:schemeClr val="tx1"/>
          </a:solidFill>
          <a:latin typeface="+mn-lt"/>
          <a:ea typeface="+mn-ea"/>
          <a:cs typeface="+mn-cs"/>
        </a:defRPr>
      </a:lvl4pPr>
      <a:lvl5pPr marL="2062544" indent="-229172" algn="l" defTabSz="916686" rtl="0" eaLnBrk="1" latinLnBrk="0" hangingPunct="1">
        <a:lnSpc>
          <a:spcPct val="90000"/>
        </a:lnSpc>
        <a:spcBef>
          <a:spcPts val="501"/>
        </a:spcBef>
        <a:buFont typeface="Arial" panose="020B0604020202020204" pitchFamily="34" charset="0"/>
        <a:buChar char="•"/>
        <a:defRPr sz="1805" kern="1200">
          <a:solidFill>
            <a:schemeClr val="tx1"/>
          </a:solidFill>
          <a:latin typeface="+mn-lt"/>
          <a:ea typeface="+mn-ea"/>
          <a:cs typeface="+mn-cs"/>
        </a:defRPr>
      </a:lvl5pPr>
      <a:lvl6pPr marL="2520887" indent="-229172" algn="l" defTabSz="916686" rtl="0" eaLnBrk="1" latinLnBrk="0" hangingPunct="1">
        <a:lnSpc>
          <a:spcPct val="90000"/>
        </a:lnSpc>
        <a:spcBef>
          <a:spcPts val="501"/>
        </a:spcBef>
        <a:buFont typeface="Arial" panose="020B0604020202020204" pitchFamily="34" charset="0"/>
        <a:buChar char="•"/>
        <a:defRPr sz="1805" kern="1200">
          <a:solidFill>
            <a:schemeClr val="tx1"/>
          </a:solidFill>
          <a:latin typeface="+mn-lt"/>
          <a:ea typeface="+mn-ea"/>
          <a:cs typeface="+mn-cs"/>
        </a:defRPr>
      </a:lvl6pPr>
      <a:lvl7pPr marL="2979230" indent="-229172" algn="l" defTabSz="916686" rtl="0" eaLnBrk="1" latinLnBrk="0" hangingPunct="1">
        <a:lnSpc>
          <a:spcPct val="90000"/>
        </a:lnSpc>
        <a:spcBef>
          <a:spcPts val="501"/>
        </a:spcBef>
        <a:buFont typeface="Arial" panose="020B0604020202020204" pitchFamily="34" charset="0"/>
        <a:buChar char="•"/>
        <a:defRPr sz="1805" kern="1200">
          <a:solidFill>
            <a:schemeClr val="tx1"/>
          </a:solidFill>
          <a:latin typeface="+mn-lt"/>
          <a:ea typeface="+mn-ea"/>
          <a:cs typeface="+mn-cs"/>
        </a:defRPr>
      </a:lvl7pPr>
      <a:lvl8pPr marL="3437573" indent="-229172" algn="l" defTabSz="916686" rtl="0" eaLnBrk="1" latinLnBrk="0" hangingPunct="1">
        <a:lnSpc>
          <a:spcPct val="90000"/>
        </a:lnSpc>
        <a:spcBef>
          <a:spcPts val="501"/>
        </a:spcBef>
        <a:buFont typeface="Arial" panose="020B0604020202020204" pitchFamily="34" charset="0"/>
        <a:buChar char="•"/>
        <a:defRPr sz="1805" kern="1200">
          <a:solidFill>
            <a:schemeClr val="tx1"/>
          </a:solidFill>
          <a:latin typeface="+mn-lt"/>
          <a:ea typeface="+mn-ea"/>
          <a:cs typeface="+mn-cs"/>
        </a:defRPr>
      </a:lvl8pPr>
      <a:lvl9pPr marL="3895916" indent="-229172" algn="l" defTabSz="916686" rtl="0" eaLnBrk="1" latinLnBrk="0" hangingPunct="1">
        <a:lnSpc>
          <a:spcPct val="90000"/>
        </a:lnSpc>
        <a:spcBef>
          <a:spcPts val="501"/>
        </a:spcBef>
        <a:buFont typeface="Arial" panose="020B0604020202020204" pitchFamily="34" charset="0"/>
        <a:buChar char="•"/>
        <a:defRPr sz="1805" kern="1200">
          <a:solidFill>
            <a:schemeClr val="tx1"/>
          </a:solidFill>
          <a:latin typeface="+mn-lt"/>
          <a:ea typeface="+mn-ea"/>
          <a:cs typeface="+mn-cs"/>
        </a:defRPr>
      </a:lvl9pPr>
    </p:bodyStyle>
    <p:otherStyle>
      <a:defPPr>
        <a:defRPr lang="en-US"/>
      </a:defPPr>
      <a:lvl1pPr marL="0" algn="l" defTabSz="916686" rtl="0" eaLnBrk="1" latinLnBrk="0" hangingPunct="1">
        <a:defRPr sz="1805" kern="1200">
          <a:solidFill>
            <a:schemeClr val="tx1"/>
          </a:solidFill>
          <a:latin typeface="+mn-lt"/>
          <a:ea typeface="+mn-ea"/>
          <a:cs typeface="+mn-cs"/>
        </a:defRPr>
      </a:lvl1pPr>
      <a:lvl2pPr marL="458343" algn="l" defTabSz="916686" rtl="0" eaLnBrk="1" latinLnBrk="0" hangingPunct="1">
        <a:defRPr sz="1805" kern="1200">
          <a:solidFill>
            <a:schemeClr val="tx1"/>
          </a:solidFill>
          <a:latin typeface="+mn-lt"/>
          <a:ea typeface="+mn-ea"/>
          <a:cs typeface="+mn-cs"/>
        </a:defRPr>
      </a:lvl2pPr>
      <a:lvl3pPr marL="916686" algn="l" defTabSz="916686" rtl="0" eaLnBrk="1" latinLnBrk="0" hangingPunct="1">
        <a:defRPr sz="1805" kern="1200">
          <a:solidFill>
            <a:schemeClr val="tx1"/>
          </a:solidFill>
          <a:latin typeface="+mn-lt"/>
          <a:ea typeface="+mn-ea"/>
          <a:cs typeface="+mn-cs"/>
        </a:defRPr>
      </a:lvl3pPr>
      <a:lvl4pPr marL="1375029" algn="l" defTabSz="916686" rtl="0" eaLnBrk="1" latinLnBrk="0" hangingPunct="1">
        <a:defRPr sz="1805" kern="1200">
          <a:solidFill>
            <a:schemeClr val="tx1"/>
          </a:solidFill>
          <a:latin typeface="+mn-lt"/>
          <a:ea typeface="+mn-ea"/>
          <a:cs typeface="+mn-cs"/>
        </a:defRPr>
      </a:lvl4pPr>
      <a:lvl5pPr marL="1833372" algn="l" defTabSz="916686" rtl="0" eaLnBrk="1" latinLnBrk="0" hangingPunct="1">
        <a:defRPr sz="1805" kern="1200">
          <a:solidFill>
            <a:schemeClr val="tx1"/>
          </a:solidFill>
          <a:latin typeface="+mn-lt"/>
          <a:ea typeface="+mn-ea"/>
          <a:cs typeface="+mn-cs"/>
        </a:defRPr>
      </a:lvl5pPr>
      <a:lvl6pPr marL="2291715" algn="l" defTabSz="916686" rtl="0" eaLnBrk="1" latinLnBrk="0" hangingPunct="1">
        <a:defRPr sz="1805" kern="1200">
          <a:solidFill>
            <a:schemeClr val="tx1"/>
          </a:solidFill>
          <a:latin typeface="+mn-lt"/>
          <a:ea typeface="+mn-ea"/>
          <a:cs typeface="+mn-cs"/>
        </a:defRPr>
      </a:lvl6pPr>
      <a:lvl7pPr marL="2750058" algn="l" defTabSz="916686" rtl="0" eaLnBrk="1" latinLnBrk="0" hangingPunct="1">
        <a:defRPr sz="1805" kern="1200">
          <a:solidFill>
            <a:schemeClr val="tx1"/>
          </a:solidFill>
          <a:latin typeface="+mn-lt"/>
          <a:ea typeface="+mn-ea"/>
          <a:cs typeface="+mn-cs"/>
        </a:defRPr>
      </a:lvl7pPr>
      <a:lvl8pPr marL="3208401" algn="l" defTabSz="916686" rtl="0" eaLnBrk="1" latinLnBrk="0" hangingPunct="1">
        <a:defRPr sz="1805" kern="1200">
          <a:solidFill>
            <a:schemeClr val="tx1"/>
          </a:solidFill>
          <a:latin typeface="+mn-lt"/>
          <a:ea typeface="+mn-ea"/>
          <a:cs typeface="+mn-cs"/>
        </a:defRPr>
      </a:lvl8pPr>
      <a:lvl9pPr marL="3666744" algn="l" defTabSz="916686" rtl="0" eaLnBrk="1" latinLnBrk="0" hangingPunct="1">
        <a:defRPr sz="18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19.png"/><Relationship Id="rId5" Type="http://schemas.microsoft.com/office/2007/relationships/hdphoto" Target="../media/hdphoto1.wdp"/><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5" y="20077"/>
            <a:ext cx="9193965" cy="6880706"/>
            <a:chOff x="-5" y="20077"/>
            <a:chExt cx="9193965" cy="6880706"/>
          </a:xfrm>
        </p:grpSpPr>
        <p:grpSp>
          <p:nvGrpSpPr>
            <p:cNvPr id="22" name="Grupo 21"/>
            <p:cNvGrpSpPr/>
            <p:nvPr/>
          </p:nvGrpSpPr>
          <p:grpSpPr>
            <a:xfrm>
              <a:off x="-5" y="20077"/>
              <a:ext cx="9193965" cy="6880706"/>
              <a:chOff x="-5" y="20077"/>
              <a:chExt cx="9193965" cy="6880706"/>
            </a:xfrm>
          </p:grpSpPr>
          <p:sp>
            <p:nvSpPr>
              <p:cNvPr id="11" name="Rectángulo 10"/>
              <p:cNvSpPr/>
              <p:nvPr/>
            </p:nvSpPr>
            <p:spPr>
              <a:xfrm>
                <a:off x="-3" y="20077"/>
                <a:ext cx="9180513" cy="332824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dirty="0"/>
              </a:p>
            </p:txBody>
          </p:sp>
          <p:pic>
            <p:nvPicPr>
              <p:cNvPr id="15" name="Picture 6" descr="Resultado de imagen para fondos de educacion para concreto pn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3447" y="470647"/>
                <a:ext cx="9180513" cy="2783541"/>
              </a:xfrm>
              <a:prstGeom prst="rect">
                <a:avLst/>
              </a:prstGeom>
              <a:noFill/>
              <a:extLst>
                <a:ext uri="{909E8E84-426E-40DD-AFC4-6F175D3DCCD1}">
                  <a14:hiddenFill xmlns:a14="http://schemas.microsoft.com/office/drawing/2010/main">
                    <a:solidFill>
                      <a:srgbClr val="FFFFFF"/>
                    </a:solidFill>
                  </a14:hiddenFill>
                </a:ext>
              </a:extLst>
            </p:spPr>
          </p:pic>
          <p:sp>
            <p:nvSpPr>
              <p:cNvPr id="14" name="Elipse 13"/>
              <p:cNvSpPr/>
              <p:nvPr/>
            </p:nvSpPr>
            <p:spPr>
              <a:xfrm>
                <a:off x="2151529" y="820271"/>
                <a:ext cx="4491318" cy="46493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dirty="0"/>
              </a:p>
            </p:txBody>
          </p:sp>
          <p:grpSp>
            <p:nvGrpSpPr>
              <p:cNvPr id="3" name="Grupo 2"/>
              <p:cNvGrpSpPr/>
              <p:nvPr/>
            </p:nvGrpSpPr>
            <p:grpSpPr>
              <a:xfrm>
                <a:off x="-5" y="5164080"/>
                <a:ext cx="9180513" cy="1711382"/>
                <a:chOff x="-1" y="5164080"/>
                <a:chExt cx="9180513" cy="1711382"/>
              </a:xfrm>
              <a:solidFill>
                <a:srgbClr val="FFC000"/>
              </a:solidFill>
            </p:grpSpPr>
            <p:sp>
              <p:nvSpPr>
                <p:cNvPr id="4" name="Rectángulo 3"/>
                <p:cNvSpPr/>
                <p:nvPr/>
              </p:nvSpPr>
              <p:spPr>
                <a:xfrm>
                  <a:off x="-1" y="6279775"/>
                  <a:ext cx="9180513" cy="5956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dirty="0"/>
                </a:p>
              </p:txBody>
            </p:sp>
            <p:sp>
              <p:nvSpPr>
                <p:cNvPr id="6" name="Rectángulo 5"/>
                <p:cNvSpPr/>
                <p:nvPr/>
              </p:nvSpPr>
              <p:spPr>
                <a:xfrm>
                  <a:off x="2469299" y="5164080"/>
                  <a:ext cx="3989947" cy="8092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dirty="0"/>
                </a:p>
              </p:txBody>
            </p:sp>
          </p:grpSp>
          <p:sp>
            <p:nvSpPr>
              <p:cNvPr id="8" name="CuadroTexto 7"/>
              <p:cNvSpPr txBox="1"/>
              <p:nvPr/>
            </p:nvSpPr>
            <p:spPr>
              <a:xfrm>
                <a:off x="2604253" y="5248054"/>
                <a:ext cx="3720029" cy="369332"/>
              </a:xfrm>
              <a:prstGeom prst="rect">
                <a:avLst/>
              </a:prstGeom>
              <a:noFill/>
            </p:spPr>
            <p:txBody>
              <a:bodyPr wrap="square" rtlCol="0">
                <a:spAutoFit/>
              </a:bodyPr>
              <a:lstStyle/>
              <a:p>
                <a:pPr algn="ctr"/>
                <a:r>
                  <a:rPr lang="es-PA" b="1" dirty="0" smtClean="0">
                    <a:latin typeface="Adobe Song Std L" panose="02020300000000000000" pitchFamily="18" charset="-128"/>
                    <a:ea typeface="Adobe Song Std L" panose="02020300000000000000" pitchFamily="18" charset="-128"/>
                  </a:rPr>
                  <a:t>Autora:  Yomare Vega de Busto </a:t>
                </a:r>
              </a:p>
            </p:txBody>
          </p:sp>
          <p:sp>
            <p:nvSpPr>
              <p:cNvPr id="7" name="Rectángulo 6"/>
              <p:cNvSpPr/>
              <p:nvPr/>
            </p:nvSpPr>
            <p:spPr>
              <a:xfrm>
                <a:off x="2267369" y="5536858"/>
                <a:ext cx="4587875" cy="369332"/>
              </a:xfrm>
              <a:prstGeom prst="rect">
                <a:avLst/>
              </a:prstGeom>
            </p:spPr>
            <p:txBody>
              <a:bodyPr>
                <a:spAutoFit/>
              </a:bodyPr>
              <a:lstStyle/>
              <a:p>
                <a:pPr algn="ctr"/>
                <a:r>
                  <a:rPr lang="es-PA" b="1" dirty="0" smtClean="0">
                    <a:latin typeface="Adobe Song Std L" panose="02020300000000000000" pitchFamily="18" charset="-128"/>
                    <a:ea typeface="Adobe Song Std L" panose="02020300000000000000" pitchFamily="18" charset="-128"/>
                  </a:rPr>
                  <a:t> Conceptos de Cultura Empresarial</a:t>
                </a:r>
                <a:endParaRPr lang="es-PA" b="1" dirty="0">
                  <a:latin typeface="Adobe Song Std L" panose="02020300000000000000" pitchFamily="18" charset="-128"/>
                  <a:ea typeface="Adobe Song Std L" panose="02020300000000000000" pitchFamily="18" charset="-128"/>
                </a:endParaRPr>
              </a:p>
            </p:txBody>
          </p:sp>
          <p:pic>
            <p:nvPicPr>
              <p:cNvPr id="19" name="Imagen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5795" y="5529383"/>
                <a:ext cx="1364713" cy="690678"/>
              </a:xfrm>
              <a:prstGeom prst="rect">
                <a:avLst/>
              </a:prstGeom>
            </p:spPr>
          </p:pic>
          <p:sp>
            <p:nvSpPr>
              <p:cNvPr id="21" name="Rectángulo 20"/>
              <p:cNvSpPr/>
              <p:nvPr/>
            </p:nvSpPr>
            <p:spPr>
              <a:xfrm>
                <a:off x="644291" y="6254452"/>
                <a:ext cx="7918824" cy="646331"/>
              </a:xfrm>
              <a:prstGeom prst="rect">
                <a:avLst/>
              </a:prstGeom>
            </p:spPr>
            <p:txBody>
              <a:bodyPr wrap="square">
                <a:spAutoFit/>
              </a:bodyPr>
              <a:lstStyle/>
              <a:p>
                <a:pPr algn="ctr"/>
                <a:r>
                  <a:rPr lang="es-PA" b="1" dirty="0" smtClean="0">
                    <a:solidFill>
                      <a:schemeClr val="bg1"/>
                    </a:solidFill>
                  </a:rPr>
                  <a:t>EDUCACIÓN EN LA PREVENCIÓN DE LAS ENFERMEDADES NO TRANSMISIBLES</a:t>
                </a:r>
                <a:r>
                  <a:rPr lang="es-PA" b="1" dirty="0">
                    <a:solidFill>
                      <a:schemeClr val="bg1"/>
                    </a:solidFill>
                  </a:rPr>
                  <a:t/>
                </a:r>
                <a:br>
                  <a:rPr lang="es-PA" b="1" dirty="0">
                    <a:solidFill>
                      <a:schemeClr val="bg1"/>
                    </a:solidFill>
                  </a:rPr>
                </a:br>
                <a:r>
                  <a:rPr lang="es-PA" b="1" dirty="0">
                    <a:solidFill>
                      <a:schemeClr val="bg1"/>
                    </a:solidFill>
                  </a:rPr>
                  <a:t>“TABAQUISMO”</a:t>
                </a:r>
              </a:p>
            </p:txBody>
          </p:sp>
        </p:grpSp>
        <p:pic>
          <p:nvPicPr>
            <p:cNvPr id="1026" name="Picture 2" descr="Image may contain: one or more people"/>
            <p:cNvPicPr>
              <a:picLocks noChangeAspect="1" noChangeArrowheads="1"/>
            </p:cNvPicPr>
            <p:nvPr/>
          </p:nvPicPr>
          <p:blipFill rotWithShape="1">
            <a:blip r:embed="rId4">
              <a:extLst>
                <a:ext uri="{28A0092B-C50C-407E-A947-70E740481C1C}">
                  <a14:useLocalDpi xmlns:a14="http://schemas.microsoft.com/office/drawing/2010/main" val="0"/>
                </a:ext>
              </a:extLst>
            </a:blip>
            <a:srcRect t="30382"/>
            <a:stretch/>
          </p:blipFill>
          <p:spPr bwMode="auto">
            <a:xfrm>
              <a:off x="2402214" y="1212869"/>
              <a:ext cx="3989947" cy="3856671"/>
            </a:xfrm>
            <a:prstGeom prst="ellipse">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3178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7"/>
          <p:cNvGrpSpPr/>
          <p:nvPr/>
        </p:nvGrpSpPr>
        <p:grpSpPr>
          <a:xfrm>
            <a:off x="1" y="0"/>
            <a:ext cx="9180512" cy="6875463"/>
            <a:chOff x="1" y="0"/>
            <a:chExt cx="9180512" cy="6875463"/>
          </a:xfrm>
        </p:grpSpPr>
        <p:sp>
          <p:nvSpPr>
            <p:cNvPr id="5" name="Rectángulo 4"/>
            <p:cNvSpPr/>
            <p:nvPr/>
          </p:nvSpPr>
          <p:spPr>
            <a:xfrm>
              <a:off x="1" y="0"/>
              <a:ext cx="1828800" cy="687546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dirty="0"/>
            </a:p>
          </p:txBody>
        </p:sp>
        <p:pic>
          <p:nvPicPr>
            <p:cNvPr id="2" name="Imagen 1"/>
            <p:cNvPicPr>
              <a:picLocks noChangeAspect="1"/>
            </p:cNvPicPr>
            <p:nvPr/>
          </p:nvPicPr>
          <p:blipFill>
            <a:blip r:embed="rId2"/>
            <a:stretch>
              <a:fillRect/>
            </a:stretch>
          </p:blipFill>
          <p:spPr>
            <a:xfrm>
              <a:off x="638236" y="2099688"/>
              <a:ext cx="7849283" cy="3372644"/>
            </a:xfrm>
            <a:prstGeom prst="rect">
              <a:avLst/>
            </a:prstGeom>
            <a:ln>
              <a:solidFill>
                <a:schemeClr val="bg1"/>
              </a:solidFill>
            </a:ln>
          </p:spPr>
        </p:pic>
        <p:sp>
          <p:nvSpPr>
            <p:cNvPr id="3" name="Rectángulo 2"/>
            <p:cNvSpPr/>
            <p:nvPr/>
          </p:nvSpPr>
          <p:spPr>
            <a:xfrm>
              <a:off x="2101679" y="160696"/>
              <a:ext cx="5778298" cy="1938992"/>
            </a:xfrm>
            <a:prstGeom prst="rect">
              <a:avLst/>
            </a:prstGeom>
          </p:spPr>
          <p:txBody>
            <a:bodyPr wrap="square">
              <a:spAutoFit/>
            </a:bodyPr>
            <a:lstStyle/>
            <a:p>
              <a:r>
                <a:rPr lang="es-PA" sz="2400" b="1" dirty="0"/>
                <a:t>La </a:t>
              </a:r>
              <a:r>
                <a:rPr lang="es-PA" sz="2400" b="1" dirty="0" smtClean="0"/>
                <a:t>encuesta </a:t>
              </a:r>
              <a:r>
                <a:rPr lang="es-PA" sz="2400" b="1" dirty="0"/>
                <a:t>permite monitorear el consumo de tabaco en población a partir de los 15 años, así como otros indicadores y realizar el seguimiento de la implementación de las políticas de control de </a:t>
              </a:r>
              <a:r>
                <a:rPr lang="es-PA" sz="2400" b="1" dirty="0" smtClean="0"/>
                <a:t>tabaco en</a:t>
              </a:r>
              <a:r>
                <a:rPr lang="es-PA" sz="2400" b="1" dirty="0" smtClean="0">
                  <a:solidFill>
                    <a:srgbClr val="FFC000"/>
                  </a:solidFill>
                </a:rPr>
                <a:t> Panamá</a:t>
              </a:r>
              <a:r>
                <a:rPr lang="es-PA" sz="2400" b="1" dirty="0" smtClean="0"/>
                <a:t>. </a:t>
              </a:r>
              <a:endParaRPr lang="es-PA" sz="2400" b="1" dirty="0"/>
            </a:p>
          </p:txBody>
        </p:sp>
        <p:sp>
          <p:nvSpPr>
            <p:cNvPr id="4" name="Rectángulo 3"/>
            <p:cNvSpPr/>
            <p:nvPr/>
          </p:nvSpPr>
          <p:spPr>
            <a:xfrm>
              <a:off x="1753606" y="6120829"/>
              <a:ext cx="7426907" cy="369332"/>
            </a:xfrm>
            <a:prstGeom prst="rect">
              <a:avLst/>
            </a:prstGeom>
          </p:spPr>
          <p:txBody>
            <a:bodyPr wrap="square">
              <a:spAutoFit/>
            </a:bodyPr>
            <a:lstStyle/>
            <a:p>
              <a:r>
                <a:rPr lang="es-PA" b="1" dirty="0" smtClean="0"/>
                <a:t>PREVALENCIA DE CONSUMO DE TABACO. PERSONAS CON 15 AÑOS O MÁS</a:t>
              </a:r>
              <a:endParaRPr lang="es-PA" b="1" dirty="0"/>
            </a:p>
          </p:txBody>
        </p:sp>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280" y="6156866"/>
              <a:ext cx="1058874" cy="535894"/>
            </a:xfrm>
            <a:prstGeom prst="rect">
              <a:avLst/>
            </a:prstGeom>
          </p:spPr>
        </p:pic>
        <p:sp>
          <p:nvSpPr>
            <p:cNvPr id="7" name="Marco 6"/>
            <p:cNvSpPr/>
            <p:nvPr/>
          </p:nvSpPr>
          <p:spPr>
            <a:xfrm>
              <a:off x="753036" y="2245659"/>
              <a:ext cx="7583750" cy="3119718"/>
            </a:xfrm>
            <a:prstGeom prst="frame">
              <a:avLst>
                <a:gd name="adj1" fmla="val 574"/>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dirty="0">
                <a:solidFill>
                  <a:schemeClr val="tx1"/>
                </a:solidFill>
              </a:endParaRPr>
            </a:p>
          </p:txBody>
        </p:sp>
      </p:grpSp>
    </p:spTree>
    <p:extLst>
      <p:ext uri="{BB962C8B-B14F-4D97-AF65-F5344CB8AC3E}">
        <p14:creationId xmlns:p14="http://schemas.microsoft.com/office/powerpoint/2010/main" val="41567345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p:cNvGrpSpPr/>
          <p:nvPr/>
        </p:nvGrpSpPr>
        <p:grpSpPr>
          <a:xfrm>
            <a:off x="1" y="0"/>
            <a:ext cx="9071687" cy="6875463"/>
            <a:chOff x="1" y="0"/>
            <a:chExt cx="9071687" cy="6875463"/>
          </a:xfrm>
        </p:grpSpPr>
        <p:sp>
          <p:nvSpPr>
            <p:cNvPr id="3" name="Rectángulo 2"/>
            <p:cNvSpPr/>
            <p:nvPr/>
          </p:nvSpPr>
          <p:spPr>
            <a:xfrm>
              <a:off x="2046800" y="5224963"/>
              <a:ext cx="6876970" cy="369332"/>
            </a:xfrm>
            <a:prstGeom prst="rect">
              <a:avLst/>
            </a:prstGeom>
          </p:spPr>
          <p:txBody>
            <a:bodyPr wrap="square">
              <a:spAutoFit/>
            </a:bodyPr>
            <a:lstStyle/>
            <a:p>
              <a:r>
                <a:rPr lang="es-PA" b="1" dirty="0" smtClean="0"/>
                <a:t>DISTRIBUCIÓN DE PERSONAS EXPUESTAS AL HUMO DE TABACO AJENO</a:t>
              </a:r>
              <a:endParaRPr lang="es-PA" b="1" dirty="0"/>
            </a:p>
          </p:txBody>
        </p:sp>
        <p:sp>
          <p:nvSpPr>
            <p:cNvPr id="4" name="Rectángulo 3"/>
            <p:cNvSpPr/>
            <p:nvPr/>
          </p:nvSpPr>
          <p:spPr>
            <a:xfrm>
              <a:off x="1" y="0"/>
              <a:ext cx="1828800" cy="687546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dirty="0"/>
            </a:p>
          </p:txBody>
        </p:sp>
        <p:pic>
          <p:nvPicPr>
            <p:cNvPr id="14338" name="Picture 2" descr="http://www.comisioncancer.org.uy/imgnoticias/201209/38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8871" y="631281"/>
              <a:ext cx="7100046" cy="3962401"/>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9616" y="6136798"/>
              <a:ext cx="1052072" cy="532451"/>
            </a:xfrm>
            <a:prstGeom prst="rect">
              <a:avLst/>
            </a:prstGeom>
          </p:spPr>
        </p:pic>
        <p:sp>
          <p:nvSpPr>
            <p:cNvPr id="7" name="Marco 6"/>
            <p:cNvSpPr/>
            <p:nvPr/>
          </p:nvSpPr>
          <p:spPr>
            <a:xfrm>
              <a:off x="1196984" y="820270"/>
              <a:ext cx="7583750" cy="3603811"/>
            </a:xfrm>
            <a:prstGeom prst="frame">
              <a:avLst>
                <a:gd name="adj1" fmla="val 574"/>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dirty="0">
                <a:solidFill>
                  <a:schemeClr val="tx1"/>
                </a:solidFill>
              </a:endParaRPr>
            </a:p>
          </p:txBody>
        </p:sp>
      </p:grpSp>
    </p:spTree>
    <p:extLst>
      <p:ext uri="{BB962C8B-B14F-4D97-AF65-F5344CB8AC3E}">
        <p14:creationId xmlns:p14="http://schemas.microsoft.com/office/powerpoint/2010/main" val="36776989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p:cNvGrpSpPr/>
          <p:nvPr/>
        </p:nvGrpSpPr>
        <p:grpSpPr>
          <a:xfrm>
            <a:off x="-859" y="576307"/>
            <a:ext cx="9181372" cy="6299156"/>
            <a:chOff x="-859" y="576307"/>
            <a:chExt cx="9181372" cy="6299156"/>
          </a:xfrm>
        </p:grpSpPr>
        <p:sp>
          <p:nvSpPr>
            <p:cNvPr id="2" name="Rectángulo 1"/>
            <p:cNvSpPr/>
            <p:nvPr/>
          </p:nvSpPr>
          <p:spPr>
            <a:xfrm>
              <a:off x="390854" y="576307"/>
              <a:ext cx="4086375" cy="2308324"/>
            </a:xfrm>
            <a:prstGeom prst="rect">
              <a:avLst/>
            </a:prstGeom>
          </p:spPr>
          <p:txBody>
            <a:bodyPr wrap="none">
              <a:spAutoFit/>
            </a:bodyPr>
            <a:lstStyle/>
            <a:p>
              <a:r>
                <a:rPr lang="es-PA" sz="4800" b="1" dirty="0"/>
                <a:t>¿</a:t>
              </a:r>
              <a:r>
                <a:rPr lang="es-PA" sz="4800" b="1" dirty="0">
                  <a:latin typeface="Adobe Caslon Pro Bold" panose="0205070206050A020403" pitchFamily="18" charset="0"/>
                </a:rPr>
                <a:t>QUE</a:t>
              </a:r>
              <a:r>
                <a:rPr lang="es-PA" sz="4800" b="1" dirty="0"/>
                <a:t> </a:t>
              </a:r>
              <a:endParaRPr lang="es-PA" sz="4800" b="1" dirty="0" smtClean="0"/>
            </a:p>
            <a:p>
              <a:r>
                <a:rPr lang="es-PA" sz="4800" b="1" dirty="0" smtClean="0">
                  <a:solidFill>
                    <a:srgbClr val="FFC000"/>
                  </a:solidFill>
                </a:rPr>
                <a:t>ESTAMOS</a:t>
              </a:r>
              <a:r>
                <a:rPr lang="es-PA" sz="4800" b="1" dirty="0" smtClean="0"/>
                <a:t> </a:t>
              </a:r>
            </a:p>
            <a:p>
              <a:r>
                <a:rPr lang="es-PA" sz="4800" b="1" dirty="0" smtClean="0">
                  <a:latin typeface="Adobe Myungjo Std M" panose="02020600000000000000" pitchFamily="18" charset="-128"/>
                  <a:ea typeface="Adobe Myungjo Std M" panose="02020600000000000000" pitchFamily="18" charset="-128"/>
                </a:rPr>
                <a:t>HACIENDO</a:t>
              </a:r>
              <a:r>
                <a:rPr lang="es-PA" sz="4800" b="1" dirty="0"/>
                <a:t>?</a:t>
              </a:r>
            </a:p>
          </p:txBody>
        </p:sp>
        <p:pic>
          <p:nvPicPr>
            <p:cNvPr id="3" name="Imagen 2"/>
            <p:cNvPicPr>
              <a:picLocks noChangeAspect="1"/>
            </p:cNvPicPr>
            <p:nvPr/>
          </p:nvPicPr>
          <p:blipFill>
            <a:blip r:embed="rId2"/>
            <a:stretch>
              <a:fillRect/>
            </a:stretch>
          </p:blipFill>
          <p:spPr>
            <a:xfrm>
              <a:off x="-859" y="3546759"/>
              <a:ext cx="9181372" cy="3328704"/>
            </a:xfrm>
            <a:prstGeom prst="rect">
              <a:avLst/>
            </a:prstGeom>
          </p:spPr>
        </p:pic>
        <p:sp>
          <p:nvSpPr>
            <p:cNvPr id="4" name="Rectángulo 3"/>
            <p:cNvSpPr/>
            <p:nvPr/>
          </p:nvSpPr>
          <p:spPr>
            <a:xfrm>
              <a:off x="551329" y="3875311"/>
              <a:ext cx="7380941" cy="2831544"/>
            </a:xfrm>
            <a:prstGeom prst="rect">
              <a:avLst/>
            </a:prstGeom>
          </p:spPr>
          <p:txBody>
            <a:bodyPr wrap="square">
              <a:spAutoFit/>
            </a:bodyPr>
            <a:lstStyle/>
            <a:p>
              <a:r>
                <a:rPr lang="es-PA" sz="3200" dirty="0" smtClean="0"/>
                <a:t>EN </a:t>
              </a:r>
              <a:r>
                <a:rPr lang="es-PA" sz="3200" b="1" dirty="0" smtClean="0"/>
                <a:t>2012</a:t>
              </a:r>
              <a:r>
                <a:rPr lang="es-PA" sz="3200" dirty="0" smtClean="0"/>
                <a:t> SE </a:t>
              </a:r>
              <a:r>
                <a:rPr lang="es-PA" sz="3200" dirty="0"/>
                <a:t>ESTABLECE </a:t>
              </a:r>
              <a:r>
                <a:rPr lang="es-PA" sz="3200" dirty="0" smtClean="0"/>
                <a:t> “EL </a:t>
              </a:r>
              <a:r>
                <a:rPr lang="es-PA" sz="3200" dirty="0"/>
                <a:t>PLAN ESTRATÉGICO NACIONAL PARA LA PREVENCIÓN Y EL CONTROL INTEGRAL DE LAS ENFERMEDADES NO TRANSMISIBLES Y SUS FACTORES DE </a:t>
              </a:r>
              <a:r>
                <a:rPr lang="es-PA" sz="3200" dirty="0" smtClean="0"/>
                <a:t>RIESGO.”</a:t>
              </a:r>
              <a:endParaRPr lang="es-PA" sz="3200" dirty="0"/>
            </a:p>
            <a:p>
              <a:r>
                <a:rPr lang="es-PA" dirty="0" smtClean="0"/>
                <a:t>. </a:t>
              </a:r>
              <a:endParaRPr lang="es-PA" dirty="0"/>
            </a:p>
          </p:txBody>
        </p:sp>
        <p:sp>
          <p:nvSpPr>
            <p:cNvPr id="5" name="Rectángulo 4"/>
            <p:cNvSpPr/>
            <p:nvPr/>
          </p:nvSpPr>
          <p:spPr>
            <a:xfrm>
              <a:off x="4894729" y="5909713"/>
              <a:ext cx="2315377" cy="830997"/>
            </a:xfrm>
            <a:prstGeom prst="rect">
              <a:avLst/>
            </a:prstGeom>
          </p:spPr>
          <p:txBody>
            <a:bodyPr wrap="none">
              <a:spAutoFit/>
            </a:bodyPr>
            <a:lstStyle/>
            <a:p>
              <a:r>
                <a:rPr lang="es-PA" sz="4800" dirty="0" smtClean="0">
                  <a:solidFill>
                    <a:schemeClr val="bg1"/>
                  </a:solidFill>
                </a:rPr>
                <a:t>   MINSA</a:t>
              </a:r>
              <a:endParaRPr lang="es-PA" dirty="0">
                <a:solidFill>
                  <a:schemeClr val="bg1"/>
                </a:solidFill>
              </a:endParaRPr>
            </a:p>
          </p:txBody>
        </p:sp>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2962" y="6028298"/>
              <a:ext cx="1025502" cy="519004"/>
            </a:xfrm>
            <a:prstGeom prst="rect">
              <a:avLst/>
            </a:prstGeom>
          </p:spPr>
        </p:pic>
      </p:grpSp>
    </p:spTree>
    <p:extLst>
      <p:ext uri="{BB962C8B-B14F-4D97-AF65-F5344CB8AC3E}">
        <p14:creationId xmlns:p14="http://schemas.microsoft.com/office/powerpoint/2010/main" val="39974861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o 9"/>
          <p:cNvGrpSpPr/>
          <p:nvPr/>
        </p:nvGrpSpPr>
        <p:grpSpPr>
          <a:xfrm>
            <a:off x="0" y="0"/>
            <a:ext cx="8848165" cy="6875463"/>
            <a:chOff x="0" y="0"/>
            <a:chExt cx="8848165" cy="6875463"/>
          </a:xfrm>
        </p:grpSpPr>
        <p:sp>
          <p:nvSpPr>
            <p:cNvPr id="2" name="Rectángulo 1"/>
            <p:cNvSpPr/>
            <p:nvPr/>
          </p:nvSpPr>
          <p:spPr>
            <a:xfrm>
              <a:off x="2274123" y="841703"/>
              <a:ext cx="6036159" cy="4154984"/>
            </a:xfrm>
            <a:prstGeom prst="rect">
              <a:avLst/>
            </a:prstGeom>
          </p:spPr>
          <p:txBody>
            <a:bodyPr wrap="square">
              <a:spAutoFit/>
            </a:bodyPr>
            <a:lstStyle/>
            <a:p>
              <a:r>
                <a:rPr lang="es-PA" sz="2400" dirty="0" smtClean="0"/>
                <a:t>Lograr </a:t>
              </a:r>
              <a:r>
                <a:rPr lang="es-PA" sz="2400" dirty="0"/>
                <a:t>promover la educación con participación social, enfocada en prevenir y combatir el tabaquismo como factor de riesgo de las Enfermedades </a:t>
              </a:r>
              <a:r>
                <a:rPr lang="es-PA" sz="2400" dirty="0" smtClean="0"/>
                <a:t>No Transmisibles.</a:t>
              </a:r>
            </a:p>
            <a:p>
              <a:endParaRPr lang="es-PA" sz="2400" dirty="0" smtClean="0"/>
            </a:p>
            <a:p>
              <a:endParaRPr lang="es-PA" sz="2400" dirty="0"/>
            </a:p>
            <a:p>
              <a:r>
                <a:rPr lang="es-PA" sz="2400" dirty="0" smtClean="0"/>
                <a:t>Desarrollo </a:t>
              </a:r>
              <a:r>
                <a:rPr lang="es-PA" sz="2400" dirty="0"/>
                <a:t>de acciones </a:t>
              </a:r>
              <a:r>
                <a:rPr lang="es-PA" sz="2400" b="1" dirty="0">
                  <a:solidFill>
                    <a:srgbClr val="FFC000"/>
                  </a:solidFill>
                </a:rPr>
                <a:t>EDUCATIVAS </a:t>
              </a:r>
              <a:r>
                <a:rPr lang="es-PA" sz="2400" dirty="0"/>
                <a:t>con participación de la población para promover los ambientes libres de humo de tabaco, tomando en cuenta  los determinantes sociales causantes de las ENT </a:t>
              </a:r>
            </a:p>
          </p:txBody>
        </p:sp>
        <p:sp>
          <p:nvSpPr>
            <p:cNvPr id="3" name="Rectángulo 2"/>
            <p:cNvSpPr/>
            <p:nvPr/>
          </p:nvSpPr>
          <p:spPr>
            <a:xfrm>
              <a:off x="0" y="0"/>
              <a:ext cx="1869141" cy="687546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dirty="0"/>
            </a:p>
          </p:txBody>
        </p:sp>
        <p:sp>
          <p:nvSpPr>
            <p:cNvPr id="6" name="Rectángulo 5"/>
            <p:cNvSpPr/>
            <p:nvPr/>
          </p:nvSpPr>
          <p:spPr>
            <a:xfrm>
              <a:off x="0" y="841703"/>
              <a:ext cx="2259106" cy="5847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
          <p:nvSpPr>
            <p:cNvPr id="7" name="Rectángulo 6"/>
            <p:cNvSpPr/>
            <p:nvPr/>
          </p:nvSpPr>
          <p:spPr>
            <a:xfrm>
              <a:off x="0" y="3145343"/>
              <a:ext cx="2259106" cy="5847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
          <p:nvSpPr>
            <p:cNvPr id="4" name="Rectángulo 3"/>
            <p:cNvSpPr/>
            <p:nvPr/>
          </p:nvSpPr>
          <p:spPr>
            <a:xfrm>
              <a:off x="93758" y="841703"/>
              <a:ext cx="1672061" cy="584775"/>
            </a:xfrm>
            <a:prstGeom prst="rect">
              <a:avLst/>
            </a:prstGeom>
          </p:spPr>
          <p:txBody>
            <a:bodyPr wrap="none">
              <a:spAutoFit/>
            </a:bodyPr>
            <a:lstStyle/>
            <a:p>
              <a:r>
                <a:rPr lang="es-PA" sz="3200" b="1" dirty="0"/>
                <a:t>META 3: </a:t>
              </a:r>
            </a:p>
          </p:txBody>
        </p:sp>
        <p:sp>
          <p:nvSpPr>
            <p:cNvPr id="5" name="Rectángulo 4"/>
            <p:cNvSpPr/>
            <p:nvPr/>
          </p:nvSpPr>
          <p:spPr>
            <a:xfrm>
              <a:off x="15017" y="3145343"/>
              <a:ext cx="1918539" cy="646331"/>
            </a:xfrm>
            <a:prstGeom prst="rect">
              <a:avLst/>
            </a:prstGeom>
          </p:spPr>
          <p:txBody>
            <a:bodyPr wrap="none">
              <a:spAutoFit/>
            </a:bodyPr>
            <a:lstStyle/>
            <a:p>
              <a:r>
                <a:rPr lang="es-PA" sz="3600" b="1" dirty="0"/>
                <a:t>ACCION: </a:t>
              </a:r>
            </a:p>
          </p:txBody>
        </p:sp>
        <p:cxnSp>
          <p:nvCxnSpPr>
            <p:cNvPr id="9" name="Conector recto 8"/>
            <p:cNvCxnSpPr/>
            <p:nvPr/>
          </p:nvCxnSpPr>
          <p:spPr>
            <a:xfrm flipV="1">
              <a:off x="1869141" y="5876365"/>
              <a:ext cx="6979024" cy="26894"/>
            </a:xfrm>
            <a:prstGeom prst="line">
              <a:avLst/>
            </a:prstGeom>
            <a:ln w="38100">
              <a:solidFill>
                <a:srgbClr val="FFC000"/>
              </a:solidFill>
              <a:prstDash val="dash"/>
            </a:ln>
          </p:spPr>
          <p:style>
            <a:lnRef idx="1">
              <a:schemeClr val="accent1"/>
            </a:lnRef>
            <a:fillRef idx="0">
              <a:schemeClr val="accent1"/>
            </a:fillRef>
            <a:effectRef idx="0">
              <a:schemeClr val="accent1"/>
            </a:effectRef>
            <a:fontRef idx="minor">
              <a:schemeClr val="tx1"/>
            </a:fontRef>
          </p:style>
        </p:cxnSp>
      </p:grpSp>
      <p:pic>
        <p:nvPicPr>
          <p:cNvPr id="11" name="Imagen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22962" y="6028298"/>
            <a:ext cx="1025502" cy="519004"/>
          </a:xfrm>
          <a:prstGeom prst="rect">
            <a:avLst/>
          </a:prstGeom>
        </p:spPr>
      </p:pic>
    </p:spTree>
    <p:extLst>
      <p:ext uri="{BB962C8B-B14F-4D97-AF65-F5344CB8AC3E}">
        <p14:creationId xmlns:p14="http://schemas.microsoft.com/office/powerpoint/2010/main" val="11608005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descr="Resultado de imagen para pngEDUCAC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A"/>
          </a:p>
        </p:txBody>
      </p:sp>
      <p:grpSp>
        <p:nvGrpSpPr>
          <p:cNvPr id="9" name="Grupo 8"/>
          <p:cNvGrpSpPr/>
          <p:nvPr/>
        </p:nvGrpSpPr>
        <p:grpSpPr>
          <a:xfrm>
            <a:off x="-29601" y="0"/>
            <a:ext cx="9253876" cy="6547302"/>
            <a:chOff x="-29601" y="0"/>
            <a:chExt cx="9253876" cy="6547302"/>
          </a:xfrm>
        </p:grpSpPr>
        <p:pic>
          <p:nvPicPr>
            <p:cNvPr id="4" name="Imagen 3"/>
            <p:cNvPicPr>
              <a:picLocks noChangeAspect="1"/>
            </p:cNvPicPr>
            <p:nvPr/>
          </p:nvPicPr>
          <p:blipFill>
            <a:blip r:embed="rId2"/>
            <a:stretch>
              <a:fillRect/>
            </a:stretch>
          </p:blipFill>
          <p:spPr>
            <a:xfrm>
              <a:off x="0" y="0"/>
              <a:ext cx="9181372" cy="2286000"/>
            </a:xfrm>
            <a:prstGeom prst="rect">
              <a:avLst/>
            </a:prstGeom>
          </p:spPr>
        </p:pic>
        <p:sp>
          <p:nvSpPr>
            <p:cNvPr id="5" name="Rectángulo 4"/>
            <p:cNvSpPr/>
            <p:nvPr/>
          </p:nvSpPr>
          <p:spPr>
            <a:xfrm>
              <a:off x="-29601" y="188258"/>
              <a:ext cx="8179734" cy="19094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
          <p:nvSpPr>
            <p:cNvPr id="2" name="Rectángulo 1"/>
            <p:cNvSpPr/>
            <p:nvPr/>
          </p:nvSpPr>
          <p:spPr>
            <a:xfrm>
              <a:off x="1264025" y="2881196"/>
              <a:ext cx="6886108" cy="3170099"/>
            </a:xfrm>
            <a:prstGeom prst="rect">
              <a:avLst/>
            </a:prstGeom>
          </p:spPr>
          <p:txBody>
            <a:bodyPr wrap="square">
              <a:spAutoFit/>
            </a:bodyPr>
            <a:lstStyle/>
            <a:p>
              <a:pPr marL="285750" indent="-285750">
                <a:buFont typeface="Wingdings" panose="05000000000000000000" pitchFamily="2" charset="2"/>
                <a:buChar char="§"/>
              </a:pPr>
              <a:r>
                <a:rPr lang="es-PA" sz="2000" dirty="0"/>
                <a:t>Sensibilizar a los alumnos sobre la problemática de las drogas </a:t>
              </a:r>
              <a:r>
                <a:rPr lang="es-PA" sz="2000" dirty="0" smtClean="0"/>
                <a:t>institucionalizadas.</a:t>
              </a:r>
            </a:p>
            <a:p>
              <a:pPr marL="285750" indent="-285750">
                <a:buFont typeface="Wingdings" panose="05000000000000000000" pitchFamily="2" charset="2"/>
                <a:buChar char="§"/>
              </a:pPr>
              <a:r>
                <a:rPr lang="es-PA" sz="2000" dirty="0" smtClean="0"/>
                <a:t>Concienciar </a:t>
              </a:r>
              <a:r>
                <a:rPr lang="es-PA" sz="2000" dirty="0"/>
                <a:t>a los alumnos del centro escolar de que el tabaco y el alcohol también son </a:t>
              </a:r>
              <a:r>
                <a:rPr lang="es-PA" sz="2000" dirty="0" smtClean="0"/>
                <a:t>drogas.</a:t>
              </a:r>
            </a:p>
            <a:p>
              <a:pPr marL="285750" indent="-285750">
                <a:buFont typeface="Wingdings" panose="05000000000000000000" pitchFamily="2" charset="2"/>
                <a:buChar char="§"/>
              </a:pPr>
              <a:r>
                <a:rPr lang="es-PA" sz="2000" dirty="0" smtClean="0"/>
                <a:t>Conocer </a:t>
              </a:r>
              <a:r>
                <a:rPr lang="es-PA" sz="2000" dirty="0"/>
                <a:t>la realidad en la que se mueven los alumnos en relación con el tabaco y el </a:t>
              </a:r>
              <a:r>
                <a:rPr lang="es-PA" sz="2000" dirty="0" smtClean="0"/>
                <a:t>alcohol.</a:t>
              </a:r>
            </a:p>
            <a:p>
              <a:pPr marL="285750" indent="-285750">
                <a:buFont typeface="Wingdings" panose="05000000000000000000" pitchFamily="2" charset="2"/>
                <a:buChar char="§"/>
              </a:pPr>
              <a:r>
                <a:rPr lang="es-PA" sz="2000" dirty="0" smtClean="0"/>
                <a:t>Detectar </a:t>
              </a:r>
              <a:r>
                <a:rPr lang="es-PA" sz="2000" dirty="0"/>
                <a:t>cómo inciden los medios de comunicación directa o indirectamente en el consumo de estas </a:t>
              </a:r>
              <a:r>
                <a:rPr lang="es-PA" sz="2000" dirty="0" smtClean="0"/>
                <a:t>drogas.</a:t>
              </a:r>
            </a:p>
            <a:p>
              <a:pPr marL="285750" indent="-285750">
                <a:buFont typeface="Wingdings" panose="05000000000000000000" pitchFamily="2" charset="2"/>
                <a:buChar char="§"/>
              </a:pPr>
              <a:r>
                <a:rPr lang="es-PA" sz="2000" dirty="0" smtClean="0"/>
                <a:t>Obtener </a:t>
              </a:r>
              <a:r>
                <a:rPr lang="es-PA" sz="2000" dirty="0"/>
                <a:t>información sobre la normativa vigente y el marco legal sobre el alcohol y el tabaco</a:t>
              </a:r>
              <a:r>
                <a:rPr lang="es-PA" dirty="0"/>
                <a:t>.</a:t>
              </a:r>
            </a:p>
          </p:txBody>
        </p:sp>
        <p:sp>
          <p:nvSpPr>
            <p:cNvPr id="3" name="Rectángulo 2"/>
            <p:cNvSpPr/>
            <p:nvPr/>
          </p:nvSpPr>
          <p:spPr>
            <a:xfrm>
              <a:off x="474664" y="358170"/>
              <a:ext cx="7171204" cy="1569660"/>
            </a:xfrm>
            <a:prstGeom prst="rect">
              <a:avLst/>
            </a:prstGeom>
          </p:spPr>
          <p:txBody>
            <a:bodyPr wrap="square">
              <a:spAutoFit/>
            </a:bodyPr>
            <a:lstStyle/>
            <a:p>
              <a:r>
                <a:rPr lang="es-PA" sz="3200" b="1" dirty="0"/>
                <a:t>PROGRAMA DE TRABAJO EN  CLASE</a:t>
              </a:r>
              <a:br>
                <a:rPr lang="es-PA" sz="3200" b="1" dirty="0"/>
              </a:br>
              <a:r>
                <a:rPr lang="es-PA" sz="3200" b="1" dirty="0" smtClean="0"/>
                <a:t>PARA </a:t>
              </a:r>
              <a:r>
                <a:rPr lang="es-PA" sz="3200" b="1" dirty="0"/>
                <a:t>LA PREVENCIÓN DEL CONSUMO DE TABACO Y </a:t>
              </a:r>
              <a:r>
                <a:rPr lang="es-PA" sz="3200" b="1" dirty="0" smtClean="0"/>
                <a:t>ALCOHOL.</a:t>
              </a:r>
              <a:endParaRPr lang="es-PA" sz="3200" dirty="0"/>
            </a:p>
          </p:txBody>
        </p:sp>
        <p:pic>
          <p:nvPicPr>
            <p:cNvPr id="20484" name="Picture 4"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5192" y="920704"/>
              <a:ext cx="2089083" cy="2113281"/>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2962" y="6028298"/>
              <a:ext cx="1025502" cy="519004"/>
            </a:xfrm>
            <a:prstGeom prst="rect">
              <a:avLst/>
            </a:prstGeom>
          </p:spPr>
        </p:pic>
      </p:grpSp>
    </p:spTree>
    <p:extLst>
      <p:ext uri="{BB962C8B-B14F-4D97-AF65-F5344CB8AC3E}">
        <p14:creationId xmlns:p14="http://schemas.microsoft.com/office/powerpoint/2010/main" val="36404331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p:cNvGrpSpPr/>
          <p:nvPr/>
        </p:nvGrpSpPr>
        <p:grpSpPr>
          <a:xfrm>
            <a:off x="668431" y="0"/>
            <a:ext cx="8512082" cy="6875463"/>
            <a:chOff x="668431" y="0"/>
            <a:chExt cx="8512082" cy="6875463"/>
          </a:xfrm>
        </p:grpSpPr>
        <p:sp>
          <p:nvSpPr>
            <p:cNvPr id="2" name="Rectángulo 1"/>
            <p:cNvSpPr/>
            <p:nvPr/>
          </p:nvSpPr>
          <p:spPr>
            <a:xfrm>
              <a:off x="668431" y="3437731"/>
              <a:ext cx="4587875" cy="1600438"/>
            </a:xfrm>
            <a:prstGeom prst="rect">
              <a:avLst/>
            </a:prstGeom>
          </p:spPr>
          <p:txBody>
            <a:bodyPr>
              <a:spAutoFit/>
            </a:bodyPr>
            <a:lstStyle/>
            <a:p>
              <a:endParaRPr lang="es-PA" dirty="0"/>
            </a:p>
            <a:p>
              <a:r>
                <a:rPr lang="es-PA" b="1" dirty="0" smtClean="0"/>
                <a:t> </a:t>
              </a:r>
              <a:r>
                <a:rPr lang="es-PA" sz="3200" b="1" dirty="0" smtClean="0"/>
                <a:t>“</a:t>
              </a:r>
              <a:r>
                <a:rPr lang="es-PA" sz="3200" b="1" dirty="0"/>
                <a:t>PREVENCION”</a:t>
              </a:r>
            </a:p>
            <a:p>
              <a:r>
                <a:rPr lang="es-PA" sz="4800" b="1" dirty="0" smtClean="0">
                  <a:solidFill>
                    <a:srgbClr val="FFC000"/>
                  </a:solidFill>
                </a:rPr>
                <a:t>MEDUCA-MINSA</a:t>
              </a:r>
              <a:endParaRPr lang="es-PA" sz="4800" b="1" dirty="0">
                <a:solidFill>
                  <a:srgbClr val="FFC000"/>
                </a:solidFill>
              </a:endParaRPr>
            </a:p>
          </p:txBody>
        </p:sp>
        <p:sp>
          <p:nvSpPr>
            <p:cNvPr id="3" name="Rectángulo 2"/>
            <p:cNvSpPr/>
            <p:nvPr/>
          </p:nvSpPr>
          <p:spPr>
            <a:xfrm>
              <a:off x="7311372" y="0"/>
              <a:ext cx="1869141" cy="687546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dirty="0"/>
            </a:p>
          </p:txBody>
        </p:sp>
        <p:sp>
          <p:nvSpPr>
            <p:cNvPr id="4" name="Marco 3"/>
            <p:cNvSpPr/>
            <p:nvPr/>
          </p:nvSpPr>
          <p:spPr>
            <a:xfrm>
              <a:off x="1196984" y="820271"/>
              <a:ext cx="7583750" cy="1317812"/>
            </a:xfrm>
            <a:prstGeom prst="frame">
              <a:avLst>
                <a:gd name="adj1" fmla="val 574"/>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dirty="0">
                <a:solidFill>
                  <a:schemeClr val="tx1"/>
                </a:solidFill>
              </a:endParaRPr>
            </a:p>
          </p:txBody>
        </p:sp>
        <p:sp>
          <p:nvSpPr>
            <p:cNvPr id="5" name="Rectángulo 4"/>
            <p:cNvSpPr/>
            <p:nvPr/>
          </p:nvSpPr>
          <p:spPr>
            <a:xfrm>
              <a:off x="2295525" y="1217567"/>
              <a:ext cx="4372928" cy="523220"/>
            </a:xfrm>
            <a:prstGeom prst="rect">
              <a:avLst/>
            </a:prstGeom>
          </p:spPr>
          <p:txBody>
            <a:bodyPr wrap="none">
              <a:spAutoFit/>
            </a:bodyPr>
            <a:lstStyle/>
            <a:p>
              <a:r>
                <a:rPr lang="es-PA" sz="2800" b="1" dirty="0"/>
                <a:t>PRIMERA ETAPA EDUCATIVA</a:t>
              </a: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22962" y="6028298"/>
              <a:ext cx="1025502" cy="519004"/>
            </a:xfrm>
            <a:prstGeom prst="rect">
              <a:avLst/>
            </a:prstGeom>
          </p:spPr>
        </p:pic>
      </p:grpSp>
    </p:spTree>
    <p:extLst>
      <p:ext uri="{BB962C8B-B14F-4D97-AF65-F5344CB8AC3E}">
        <p14:creationId xmlns:p14="http://schemas.microsoft.com/office/powerpoint/2010/main" val="35097708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o 8"/>
          <p:cNvGrpSpPr/>
          <p:nvPr/>
        </p:nvGrpSpPr>
        <p:grpSpPr>
          <a:xfrm>
            <a:off x="0" y="-1"/>
            <a:ext cx="9180513" cy="6686972"/>
            <a:chOff x="0" y="-1"/>
            <a:chExt cx="9180513" cy="6686972"/>
          </a:xfrm>
        </p:grpSpPr>
        <p:sp>
          <p:nvSpPr>
            <p:cNvPr id="7" name="Rectángulo 6"/>
            <p:cNvSpPr/>
            <p:nvPr/>
          </p:nvSpPr>
          <p:spPr>
            <a:xfrm rot="16200000">
              <a:off x="3655686" y="-3655687"/>
              <a:ext cx="1869141" cy="918051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dirty="0"/>
            </a:p>
          </p:txBody>
        </p:sp>
        <p:sp>
          <p:nvSpPr>
            <p:cNvPr id="2" name="Rectángulo 1"/>
            <p:cNvSpPr/>
            <p:nvPr/>
          </p:nvSpPr>
          <p:spPr>
            <a:xfrm>
              <a:off x="486342" y="607545"/>
              <a:ext cx="8462122" cy="3477875"/>
            </a:xfrm>
            <a:prstGeom prst="rect">
              <a:avLst/>
            </a:prstGeom>
          </p:spPr>
          <p:txBody>
            <a:bodyPr wrap="square">
              <a:spAutoFit/>
            </a:bodyPr>
            <a:lstStyle/>
            <a:p>
              <a:pPr algn="just"/>
              <a:r>
                <a:rPr lang="es-PA" sz="2000" dirty="0" smtClean="0"/>
                <a:t>.Riesgos </a:t>
              </a:r>
              <a:r>
                <a:rPr lang="es-PA" sz="2000" dirty="0"/>
                <a:t>y consecuencias del consumo de tabaco,  ofrecemos una propuesta didáctica para trabajar con</a:t>
              </a:r>
            </a:p>
            <a:p>
              <a:pPr algn="just"/>
              <a:r>
                <a:rPr lang="es-PA" sz="2000" dirty="0"/>
                <a:t> menores</a:t>
              </a:r>
              <a:r>
                <a:rPr lang="es-PA" sz="2000" dirty="0" smtClean="0"/>
                <a:t>.</a:t>
              </a:r>
            </a:p>
            <a:p>
              <a:pPr algn="just"/>
              <a:endParaRPr lang="es-PA" sz="2000" dirty="0"/>
            </a:p>
            <a:p>
              <a:pPr algn="just"/>
              <a:r>
                <a:rPr lang="es-PA" sz="2000" dirty="0" smtClean="0"/>
                <a:t>.Como </a:t>
              </a:r>
              <a:r>
                <a:rPr lang="es-PA" sz="2000" dirty="0"/>
                <a:t>he señalado, esta propuesta se ha diseñado teniendo en cuenta experiencias prácticas </a:t>
              </a:r>
              <a:r>
                <a:rPr lang="es-PA" sz="2000" dirty="0" smtClean="0"/>
                <a:t>ya.</a:t>
              </a:r>
            </a:p>
            <a:p>
              <a:pPr algn="just"/>
              <a:endParaRPr lang="es-PA" sz="2000" dirty="0"/>
            </a:p>
            <a:p>
              <a:pPr algn="just"/>
              <a:r>
                <a:rPr lang="es-PA" sz="2000" dirty="0" smtClean="0"/>
                <a:t>.Utilizadas </a:t>
              </a:r>
              <a:r>
                <a:rPr lang="es-PA" sz="2000" dirty="0"/>
                <a:t>en centros y asociaciones juveniles, en las que ha predominado el uso de una </a:t>
              </a:r>
              <a:r>
                <a:rPr lang="es-PA" sz="2000" dirty="0" smtClean="0"/>
                <a:t>metodología participativa </a:t>
              </a:r>
              <a:r>
                <a:rPr lang="es-PA" sz="2000" dirty="0"/>
                <a:t>y lúdica a través de la cual trabajar contenidos teóricos y experiencias de vida, que ayuden </a:t>
              </a:r>
              <a:r>
                <a:rPr lang="es-PA" sz="2000" dirty="0" smtClean="0"/>
                <a:t>a los </a:t>
              </a:r>
              <a:r>
                <a:rPr lang="es-PA" sz="2000" dirty="0"/>
                <a:t>menores a conocer los riesgos y consecuencias del consumo de tabaco</a:t>
              </a:r>
              <a:r>
                <a:rPr lang="es-PA" sz="2000" dirty="0" smtClean="0"/>
                <a:t>.</a:t>
              </a:r>
              <a:endParaRPr lang="es-PA" sz="2000" dirty="0"/>
            </a:p>
          </p:txBody>
        </p:sp>
        <p:sp>
          <p:nvSpPr>
            <p:cNvPr id="3" name="Rectángulo 2"/>
            <p:cNvSpPr/>
            <p:nvPr/>
          </p:nvSpPr>
          <p:spPr>
            <a:xfrm rot="16200000">
              <a:off x="4808211" y="1680881"/>
              <a:ext cx="1869141" cy="687546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dirty="0"/>
            </a:p>
          </p:txBody>
        </p:sp>
        <p:sp>
          <p:nvSpPr>
            <p:cNvPr id="4" name="Marco 3"/>
            <p:cNvSpPr/>
            <p:nvPr/>
          </p:nvSpPr>
          <p:spPr>
            <a:xfrm>
              <a:off x="1385047" y="4459706"/>
              <a:ext cx="6669546" cy="1317812"/>
            </a:xfrm>
            <a:prstGeom prst="frame">
              <a:avLst>
                <a:gd name="adj1" fmla="val 574"/>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dirty="0">
                <a:solidFill>
                  <a:schemeClr val="tx1"/>
                </a:solidFill>
              </a:endParaRPr>
            </a:p>
          </p:txBody>
        </p:sp>
        <p:sp>
          <p:nvSpPr>
            <p:cNvPr id="5" name="Marco 4"/>
            <p:cNvSpPr/>
            <p:nvPr/>
          </p:nvSpPr>
          <p:spPr>
            <a:xfrm>
              <a:off x="2528047" y="4459706"/>
              <a:ext cx="6521824" cy="1317812"/>
            </a:xfrm>
            <a:prstGeom prst="frame">
              <a:avLst>
                <a:gd name="adj1" fmla="val 574"/>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dirty="0">
                <a:solidFill>
                  <a:schemeClr val="tx1"/>
                </a:solidFill>
              </a:endParaRPr>
            </a:p>
          </p:txBody>
        </p:sp>
        <p:sp>
          <p:nvSpPr>
            <p:cNvPr id="6" name="Rectángulo 5"/>
            <p:cNvSpPr/>
            <p:nvPr/>
          </p:nvSpPr>
          <p:spPr>
            <a:xfrm>
              <a:off x="2665698" y="4656947"/>
              <a:ext cx="6074890" cy="830997"/>
            </a:xfrm>
            <a:prstGeom prst="rect">
              <a:avLst/>
            </a:prstGeom>
          </p:spPr>
          <p:txBody>
            <a:bodyPr wrap="square">
              <a:spAutoFit/>
            </a:bodyPr>
            <a:lstStyle/>
            <a:p>
              <a:pPr algn="just"/>
              <a:r>
                <a:rPr lang="es-PA" sz="2400" b="1" dirty="0">
                  <a:solidFill>
                    <a:schemeClr val="bg1"/>
                  </a:solidFill>
                </a:rPr>
                <a:t>Con el objetivo de apoyar la labor de los educadores a la hora de trabajar con </a:t>
              </a:r>
              <a:r>
                <a:rPr lang="es-PA" sz="2400" b="1" dirty="0" smtClean="0">
                  <a:solidFill>
                    <a:schemeClr val="bg1"/>
                  </a:solidFill>
                </a:rPr>
                <a:t>menores.</a:t>
              </a:r>
              <a:endParaRPr lang="es-PA" sz="2400" b="1" dirty="0">
                <a:solidFill>
                  <a:schemeClr val="bg1"/>
                </a:solidFill>
              </a:endParaRPr>
            </a:p>
          </p:txBody>
        </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22962" y="6167967"/>
              <a:ext cx="1025502" cy="519004"/>
            </a:xfrm>
            <a:prstGeom prst="rect">
              <a:avLst/>
            </a:prstGeom>
          </p:spPr>
        </p:pic>
      </p:grpSp>
    </p:spTree>
    <p:extLst>
      <p:ext uri="{BB962C8B-B14F-4D97-AF65-F5344CB8AC3E}">
        <p14:creationId xmlns:p14="http://schemas.microsoft.com/office/powerpoint/2010/main" val="37331450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p:cNvGrpSpPr/>
          <p:nvPr/>
        </p:nvGrpSpPr>
        <p:grpSpPr>
          <a:xfrm>
            <a:off x="0" y="1"/>
            <a:ext cx="9180513" cy="6875464"/>
            <a:chOff x="0" y="1"/>
            <a:chExt cx="9180513" cy="6875464"/>
          </a:xfrm>
        </p:grpSpPr>
        <p:sp>
          <p:nvSpPr>
            <p:cNvPr id="4" name="Rectángulo 3"/>
            <p:cNvSpPr/>
            <p:nvPr/>
          </p:nvSpPr>
          <p:spPr>
            <a:xfrm rot="16200000">
              <a:off x="3655686" y="-1087298"/>
              <a:ext cx="1869141" cy="918051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dirty="0"/>
            </a:p>
          </p:txBody>
        </p:sp>
        <p:sp>
          <p:nvSpPr>
            <p:cNvPr id="2" name="Rectángulo 1"/>
            <p:cNvSpPr/>
            <p:nvPr/>
          </p:nvSpPr>
          <p:spPr>
            <a:xfrm>
              <a:off x="816348" y="2804542"/>
              <a:ext cx="7386358" cy="3724096"/>
            </a:xfrm>
            <a:prstGeom prst="rect">
              <a:avLst/>
            </a:prstGeom>
          </p:spPr>
          <p:txBody>
            <a:bodyPr wrap="square">
              <a:spAutoFit/>
            </a:bodyPr>
            <a:lstStyle/>
            <a:p>
              <a:pPr marL="342900" indent="-342900">
                <a:buAutoNum type="arabicPeriod"/>
              </a:pPr>
              <a:r>
                <a:rPr lang="es-PA" sz="2800" b="1" dirty="0" smtClean="0">
                  <a:solidFill>
                    <a:schemeClr val="bg1"/>
                  </a:solidFill>
                  <a:latin typeface="Adobe Garamond Pro Bold" panose="02020702060506020403" pitchFamily="18" charset="0"/>
                </a:rPr>
                <a:t>Niños </a:t>
              </a:r>
              <a:r>
                <a:rPr lang="es-PA" sz="2800" b="1" dirty="0">
                  <a:solidFill>
                    <a:schemeClr val="bg1"/>
                  </a:solidFill>
                  <a:latin typeface="Adobe Garamond Pro Bold" panose="02020702060506020403" pitchFamily="18" charset="0"/>
                </a:rPr>
                <a:t>y niñas de 7 a 12 años</a:t>
              </a:r>
              <a:r>
                <a:rPr lang="es-PA" sz="2800" b="1" dirty="0" smtClean="0">
                  <a:solidFill>
                    <a:schemeClr val="bg1"/>
                  </a:solidFill>
                  <a:latin typeface="Adobe Garamond Pro Bold" panose="02020702060506020403" pitchFamily="18" charset="0"/>
                </a:rPr>
                <a:t>.</a:t>
              </a:r>
            </a:p>
            <a:p>
              <a:endParaRPr lang="es-PA" sz="2800" b="1" dirty="0">
                <a:solidFill>
                  <a:schemeClr val="bg1"/>
                </a:solidFill>
                <a:latin typeface="Adobe Garamond Pro Bold" panose="02020702060506020403" pitchFamily="18" charset="0"/>
              </a:endParaRPr>
            </a:p>
            <a:p>
              <a:r>
                <a:rPr lang="es-PA" sz="2800" b="1" dirty="0">
                  <a:solidFill>
                    <a:schemeClr val="bg1"/>
                  </a:solidFill>
                  <a:latin typeface="Adobe Garamond Pro Bold" panose="02020702060506020403" pitchFamily="18" charset="0"/>
                </a:rPr>
                <a:t>2. Niños y Niñas de 13 a 18 años</a:t>
              </a:r>
              <a:r>
                <a:rPr lang="es-PA" sz="2800" b="1" dirty="0" smtClean="0">
                  <a:solidFill>
                    <a:schemeClr val="bg1"/>
                  </a:solidFill>
                  <a:latin typeface="Adobe Garamond Pro Bold" panose="02020702060506020403" pitchFamily="18" charset="0"/>
                </a:rPr>
                <a:t>.</a:t>
              </a:r>
            </a:p>
            <a:p>
              <a:endParaRPr lang="es-PA" sz="2800" dirty="0"/>
            </a:p>
            <a:p>
              <a:endParaRPr lang="es-PA" sz="2800" dirty="0"/>
            </a:p>
            <a:p>
              <a:r>
                <a:rPr lang="es-PA" sz="2400" dirty="0"/>
                <a:t>No obstante, como en anteriores ocasiones, este material se ha creado como una guía orientativa por lo</a:t>
              </a:r>
            </a:p>
            <a:p>
              <a:r>
                <a:rPr lang="es-PA" sz="2400" dirty="0"/>
                <a:t>que está abierto a las aportaciones y la experiencia del animador que lo vaya a utilizar.</a:t>
              </a:r>
            </a:p>
          </p:txBody>
        </p:sp>
        <p:sp>
          <p:nvSpPr>
            <p:cNvPr id="3" name="Rectángulo 2"/>
            <p:cNvSpPr/>
            <p:nvPr/>
          </p:nvSpPr>
          <p:spPr>
            <a:xfrm>
              <a:off x="654982" y="640874"/>
              <a:ext cx="8152841" cy="1569660"/>
            </a:xfrm>
            <a:prstGeom prst="rect">
              <a:avLst/>
            </a:prstGeom>
          </p:spPr>
          <p:txBody>
            <a:bodyPr wrap="square">
              <a:spAutoFit/>
            </a:bodyPr>
            <a:lstStyle/>
            <a:p>
              <a:r>
                <a:rPr lang="es-PA" sz="2400" dirty="0"/>
                <a:t>El grupo de </a:t>
              </a:r>
              <a:r>
                <a:rPr lang="es-PA" sz="2400" b="1" dirty="0">
                  <a:solidFill>
                    <a:srgbClr val="FFC000"/>
                  </a:solidFill>
                </a:rPr>
                <a:t>3 a 6 años</a:t>
              </a:r>
              <a:r>
                <a:rPr lang="es-PA" sz="2400" dirty="0"/>
                <a:t>. Se trabaja con material maternal y prescolar (nuestra principal semilla)</a:t>
              </a:r>
            </a:p>
            <a:p>
              <a:r>
                <a:rPr lang="es-PA" sz="2400" dirty="0"/>
                <a:t>Con la finalidad de adaptarnos a sus necesidades y características, hemos diferenciado dos grupos escolares:</a:t>
              </a:r>
            </a:p>
          </p:txBody>
        </p:sp>
        <p:sp>
          <p:nvSpPr>
            <p:cNvPr id="5" name="Marco 4"/>
            <p:cNvSpPr/>
            <p:nvPr/>
          </p:nvSpPr>
          <p:spPr>
            <a:xfrm rot="5400000">
              <a:off x="5314389" y="3009341"/>
              <a:ext cx="6875464" cy="856784"/>
            </a:xfrm>
            <a:prstGeom prst="frame">
              <a:avLst>
                <a:gd name="adj1" fmla="val 574"/>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dirty="0">
                <a:solidFill>
                  <a:schemeClr val="tx1"/>
                </a:solidFill>
              </a:endParaRPr>
            </a:p>
          </p:txBody>
        </p:sp>
        <p:pic>
          <p:nvPicPr>
            <p:cNvPr id="23556" name="Picture 4" descr="Resultado de imagen para pngEDUCAC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4865" y="2210534"/>
              <a:ext cx="3415648" cy="264712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385284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7"/>
          <p:cNvGrpSpPr/>
          <p:nvPr/>
        </p:nvGrpSpPr>
        <p:grpSpPr>
          <a:xfrm>
            <a:off x="668431" y="0"/>
            <a:ext cx="8512082" cy="6875463"/>
            <a:chOff x="668431" y="0"/>
            <a:chExt cx="8512082" cy="6875463"/>
          </a:xfrm>
        </p:grpSpPr>
        <p:sp>
          <p:nvSpPr>
            <p:cNvPr id="2" name="Rectángulo 1"/>
            <p:cNvSpPr/>
            <p:nvPr/>
          </p:nvSpPr>
          <p:spPr>
            <a:xfrm>
              <a:off x="668431" y="3437731"/>
              <a:ext cx="6404722" cy="2339102"/>
            </a:xfrm>
            <a:prstGeom prst="rect">
              <a:avLst/>
            </a:prstGeom>
          </p:spPr>
          <p:txBody>
            <a:bodyPr wrap="square">
              <a:spAutoFit/>
            </a:bodyPr>
            <a:lstStyle/>
            <a:p>
              <a:endParaRPr lang="es-PA" dirty="0"/>
            </a:p>
            <a:p>
              <a:r>
                <a:rPr lang="es-PA" b="1" dirty="0" smtClean="0"/>
                <a:t> </a:t>
              </a:r>
              <a:r>
                <a:rPr lang="es-PA" sz="3200" b="1" dirty="0" smtClean="0"/>
                <a:t>“NO AL TABAQUISMO”</a:t>
              </a:r>
              <a:endParaRPr lang="es-PA" sz="3200" b="1" dirty="0"/>
            </a:p>
            <a:p>
              <a:r>
                <a:rPr lang="es-PA" sz="4800" b="1" dirty="0" smtClean="0">
                  <a:solidFill>
                    <a:srgbClr val="FFC000"/>
                  </a:solidFill>
                </a:rPr>
                <a:t>MEDUCA-MINSA</a:t>
              </a:r>
            </a:p>
            <a:p>
              <a:r>
                <a:rPr lang="es-PA" sz="4800" b="1" dirty="0" smtClean="0">
                  <a:solidFill>
                    <a:srgbClr val="FFC000"/>
                  </a:solidFill>
                </a:rPr>
                <a:t>MIDES-CSS-MICI-MIDA</a:t>
              </a:r>
              <a:endParaRPr lang="es-PA" sz="4800" b="1" dirty="0">
                <a:solidFill>
                  <a:srgbClr val="FFC000"/>
                </a:solidFill>
              </a:endParaRPr>
            </a:p>
          </p:txBody>
        </p:sp>
        <p:sp>
          <p:nvSpPr>
            <p:cNvPr id="3" name="Rectángulo 2"/>
            <p:cNvSpPr/>
            <p:nvPr/>
          </p:nvSpPr>
          <p:spPr>
            <a:xfrm>
              <a:off x="7311372" y="0"/>
              <a:ext cx="1869141" cy="687546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dirty="0"/>
            </a:p>
          </p:txBody>
        </p:sp>
        <p:sp>
          <p:nvSpPr>
            <p:cNvPr id="4" name="Marco 3"/>
            <p:cNvSpPr/>
            <p:nvPr/>
          </p:nvSpPr>
          <p:spPr>
            <a:xfrm>
              <a:off x="1196984" y="820271"/>
              <a:ext cx="7583750" cy="1317812"/>
            </a:xfrm>
            <a:prstGeom prst="frame">
              <a:avLst>
                <a:gd name="adj1" fmla="val 574"/>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dirty="0">
                <a:solidFill>
                  <a:schemeClr val="tx1"/>
                </a:solidFill>
              </a:endParaRPr>
            </a:p>
          </p:txBody>
        </p:sp>
        <p:sp>
          <p:nvSpPr>
            <p:cNvPr id="5" name="Rectángulo 4"/>
            <p:cNvSpPr/>
            <p:nvPr/>
          </p:nvSpPr>
          <p:spPr>
            <a:xfrm>
              <a:off x="2295525" y="1217567"/>
              <a:ext cx="4450642" cy="523220"/>
            </a:xfrm>
            <a:prstGeom prst="rect">
              <a:avLst/>
            </a:prstGeom>
          </p:spPr>
          <p:txBody>
            <a:bodyPr wrap="none">
              <a:spAutoFit/>
            </a:bodyPr>
            <a:lstStyle/>
            <a:p>
              <a:r>
                <a:rPr lang="es-PA" sz="2800" b="1" dirty="0" smtClean="0"/>
                <a:t>SEGUNDA ETAPA </a:t>
              </a:r>
              <a:r>
                <a:rPr lang="es-PA" sz="2800" b="1" dirty="0"/>
                <a:t>EDUCATIVA</a:t>
              </a:r>
            </a:p>
          </p:txBody>
        </p:sp>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22962" y="6028298"/>
              <a:ext cx="1025502" cy="519004"/>
            </a:xfrm>
            <a:prstGeom prst="rect">
              <a:avLst/>
            </a:prstGeom>
          </p:spPr>
        </p:pic>
      </p:grpSp>
    </p:spTree>
    <p:extLst>
      <p:ext uri="{BB962C8B-B14F-4D97-AF65-F5344CB8AC3E}">
        <p14:creationId xmlns:p14="http://schemas.microsoft.com/office/powerpoint/2010/main" val="27978159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o 25"/>
          <p:cNvGrpSpPr/>
          <p:nvPr/>
        </p:nvGrpSpPr>
        <p:grpSpPr>
          <a:xfrm>
            <a:off x="-6" y="1"/>
            <a:ext cx="9078734" cy="6875462"/>
            <a:chOff x="-6" y="1"/>
            <a:chExt cx="9078734" cy="6875462"/>
          </a:xfrm>
        </p:grpSpPr>
        <p:sp>
          <p:nvSpPr>
            <p:cNvPr id="4" name="Rectángulo 3"/>
            <p:cNvSpPr/>
            <p:nvPr/>
          </p:nvSpPr>
          <p:spPr>
            <a:xfrm>
              <a:off x="0" y="1"/>
              <a:ext cx="1430133" cy="687546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dirty="0"/>
            </a:p>
          </p:txBody>
        </p:sp>
        <p:sp>
          <p:nvSpPr>
            <p:cNvPr id="2" name="Rectángulo 1"/>
            <p:cNvSpPr/>
            <p:nvPr/>
          </p:nvSpPr>
          <p:spPr>
            <a:xfrm>
              <a:off x="1521467" y="3216403"/>
              <a:ext cx="7557261" cy="400110"/>
            </a:xfrm>
            <a:prstGeom prst="rect">
              <a:avLst/>
            </a:prstGeom>
          </p:spPr>
          <p:txBody>
            <a:bodyPr wrap="square">
              <a:spAutoFit/>
            </a:bodyPr>
            <a:lstStyle/>
            <a:p>
              <a:r>
                <a:rPr lang="es-PA" sz="2000" dirty="0" smtClean="0"/>
                <a:t>Dirección </a:t>
              </a:r>
              <a:r>
                <a:rPr lang="es-PA" sz="2000" dirty="0"/>
                <a:t>de </a:t>
              </a:r>
              <a:r>
                <a:rPr lang="es-PA" sz="2000" dirty="0" smtClean="0"/>
                <a:t>Capacitación.</a:t>
              </a:r>
            </a:p>
          </p:txBody>
        </p:sp>
        <p:sp>
          <p:nvSpPr>
            <p:cNvPr id="11" name="Rectángulo 10"/>
            <p:cNvSpPr/>
            <p:nvPr/>
          </p:nvSpPr>
          <p:spPr>
            <a:xfrm>
              <a:off x="-3" y="1833700"/>
              <a:ext cx="1430133" cy="5647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
          <p:nvSpPr>
            <p:cNvPr id="12" name="Rectángulo 11"/>
            <p:cNvSpPr/>
            <p:nvPr/>
          </p:nvSpPr>
          <p:spPr>
            <a:xfrm>
              <a:off x="53434" y="1902447"/>
              <a:ext cx="1134670" cy="461665"/>
            </a:xfrm>
            <a:prstGeom prst="rect">
              <a:avLst/>
            </a:prstGeom>
          </p:spPr>
          <p:txBody>
            <a:bodyPr wrap="none">
              <a:spAutoFit/>
            </a:bodyPr>
            <a:lstStyle/>
            <a:p>
              <a:r>
                <a:rPr lang="es-PA" sz="2400" b="1" dirty="0" smtClean="0"/>
                <a:t>MINSA </a:t>
              </a:r>
              <a:endParaRPr lang="es-PA" sz="2400" b="1" dirty="0"/>
            </a:p>
          </p:txBody>
        </p:sp>
        <p:sp>
          <p:nvSpPr>
            <p:cNvPr id="13" name="Rectángulo 12"/>
            <p:cNvSpPr/>
            <p:nvPr/>
          </p:nvSpPr>
          <p:spPr>
            <a:xfrm>
              <a:off x="-4" y="2511877"/>
              <a:ext cx="1430133" cy="5647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
          <p:nvSpPr>
            <p:cNvPr id="14" name="Rectángulo 13"/>
            <p:cNvSpPr/>
            <p:nvPr/>
          </p:nvSpPr>
          <p:spPr>
            <a:xfrm>
              <a:off x="-5" y="3200804"/>
              <a:ext cx="1430133" cy="5647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
          <p:nvSpPr>
            <p:cNvPr id="15" name="Rectángulo 14"/>
            <p:cNvSpPr/>
            <p:nvPr/>
          </p:nvSpPr>
          <p:spPr>
            <a:xfrm>
              <a:off x="-6" y="3889731"/>
              <a:ext cx="1430133" cy="5647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
          <p:nvSpPr>
            <p:cNvPr id="16" name="Rectángulo 15"/>
            <p:cNvSpPr/>
            <p:nvPr/>
          </p:nvSpPr>
          <p:spPr>
            <a:xfrm>
              <a:off x="0" y="4582626"/>
              <a:ext cx="1430133" cy="5647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
          <p:nvSpPr>
            <p:cNvPr id="17" name="Rectángulo 16"/>
            <p:cNvSpPr/>
            <p:nvPr/>
          </p:nvSpPr>
          <p:spPr>
            <a:xfrm>
              <a:off x="0" y="5288655"/>
              <a:ext cx="1430133" cy="5647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
          <p:nvSpPr>
            <p:cNvPr id="18" name="Rectángulo 17"/>
            <p:cNvSpPr/>
            <p:nvPr/>
          </p:nvSpPr>
          <p:spPr>
            <a:xfrm>
              <a:off x="24355" y="2550696"/>
              <a:ext cx="1417376" cy="461665"/>
            </a:xfrm>
            <a:prstGeom prst="rect">
              <a:avLst/>
            </a:prstGeom>
          </p:spPr>
          <p:txBody>
            <a:bodyPr wrap="none">
              <a:spAutoFit/>
            </a:bodyPr>
            <a:lstStyle/>
            <a:p>
              <a:r>
                <a:rPr lang="es-PA" sz="2400" b="1" dirty="0" smtClean="0"/>
                <a:t>MEDUCA </a:t>
              </a:r>
              <a:endParaRPr lang="es-PA" sz="2400" b="1" dirty="0"/>
            </a:p>
          </p:txBody>
        </p:sp>
        <p:sp>
          <p:nvSpPr>
            <p:cNvPr id="7" name="Rectángulo 6"/>
            <p:cNvSpPr/>
            <p:nvPr/>
          </p:nvSpPr>
          <p:spPr>
            <a:xfrm>
              <a:off x="10987" y="3262894"/>
              <a:ext cx="1092158" cy="461665"/>
            </a:xfrm>
            <a:prstGeom prst="rect">
              <a:avLst/>
            </a:prstGeom>
          </p:spPr>
          <p:txBody>
            <a:bodyPr wrap="none">
              <a:spAutoFit/>
            </a:bodyPr>
            <a:lstStyle/>
            <a:p>
              <a:r>
                <a:rPr lang="es-PA" sz="2400" b="1" dirty="0" smtClean="0"/>
                <a:t>MIDES </a:t>
              </a:r>
              <a:endParaRPr lang="es-PA" sz="2400" b="1" dirty="0"/>
            </a:p>
          </p:txBody>
        </p:sp>
        <p:sp>
          <p:nvSpPr>
            <p:cNvPr id="8" name="Rectángulo 7"/>
            <p:cNvSpPr/>
            <p:nvPr/>
          </p:nvSpPr>
          <p:spPr>
            <a:xfrm>
              <a:off x="53434" y="3975215"/>
              <a:ext cx="885179" cy="461665"/>
            </a:xfrm>
            <a:prstGeom prst="rect">
              <a:avLst/>
            </a:prstGeom>
          </p:spPr>
          <p:txBody>
            <a:bodyPr wrap="none">
              <a:spAutoFit/>
            </a:bodyPr>
            <a:lstStyle/>
            <a:p>
              <a:r>
                <a:rPr lang="es-PA" sz="2400" b="1" dirty="0" smtClean="0"/>
                <a:t>C.S.S.</a:t>
              </a:r>
              <a:endParaRPr lang="es-PA" sz="2400" b="1" dirty="0"/>
            </a:p>
          </p:txBody>
        </p:sp>
        <p:sp>
          <p:nvSpPr>
            <p:cNvPr id="9" name="Rectángulo 8"/>
            <p:cNvSpPr/>
            <p:nvPr/>
          </p:nvSpPr>
          <p:spPr>
            <a:xfrm>
              <a:off x="91334" y="4634148"/>
              <a:ext cx="833883" cy="461665"/>
            </a:xfrm>
            <a:prstGeom prst="rect">
              <a:avLst/>
            </a:prstGeom>
          </p:spPr>
          <p:txBody>
            <a:bodyPr wrap="none">
              <a:spAutoFit/>
            </a:bodyPr>
            <a:lstStyle/>
            <a:p>
              <a:r>
                <a:rPr lang="es-PA" sz="2400" b="1" dirty="0" smtClean="0"/>
                <a:t>MICI</a:t>
              </a:r>
              <a:r>
                <a:rPr lang="es-PA" dirty="0" smtClean="0"/>
                <a:t> </a:t>
              </a:r>
              <a:endParaRPr lang="es-PA" dirty="0"/>
            </a:p>
          </p:txBody>
        </p:sp>
        <p:sp>
          <p:nvSpPr>
            <p:cNvPr id="10" name="Rectángulo 9"/>
            <p:cNvSpPr/>
            <p:nvPr/>
          </p:nvSpPr>
          <p:spPr>
            <a:xfrm>
              <a:off x="91334" y="5340210"/>
              <a:ext cx="908390" cy="461665"/>
            </a:xfrm>
            <a:prstGeom prst="rect">
              <a:avLst/>
            </a:prstGeom>
          </p:spPr>
          <p:txBody>
            <a:bodyPr wrap="none">
              <a:spAutoFit/>
            </a:bodyPr>
            <a:lstStyle/>
            <a:p>
              <a:r>
                <a:rPr lang="es-PA" sz="2400" b="1" dirty="0"/>
                <a:t>MIDA</a:t>
              </a:r>
            </a:p>
          </p:txBody>
        </p:sp>
        <p:sp>
          <p:nvSpPr>
            <p:cNvPr id="19" name="Rectángulo 18"/>
            <p:cNvSpPr/>
            <p:nvPr/>
          </p:nvSpPr>
          <p:spPr>
            <a:xfrm>
              <a:off x="1521467" y="1902447"/>
              <a:ext cx="5696814" cy="400110"/>
            </a:xfrm>
            <a:prstGeom prst="rect">
              <a:avLst/>
            </a:prstGeom>
          </p:spPr>
          <p:txBody>
            <a:bodyPr wrap="square">
              <a:spAutoFit/>
            </a:bodyPr>
            <a:lstStyle/>
            <a:p>
              <a:r>
                <a:rPr lang="es-PA" sz="2000" dirty="0"/>
                <a:t>Especialistas en enfermedades no transmisibles</a:t>
              </a:r>
              <a:r>
                <a:rPr lang="es-PA" dirty="0"/>
                <a:t>.</a:t>
              </a:r>
            </a:p>
          </p:txBody>
        </p:sp>
        <p:sp>
          <p:nvSpPr>
            <p:cNvPr id="20" name="Rectángulo 19"/>
            <p:cNvSpPr/>
            <p:nvPr/>
          </p:nvSpPr>
          <p:spPr>
            <a:xfrm>
              <a:off x="1522228" y="2573498"/>
              <a:ext cx="7556500" cy="400110"/>
            </a:xfrm>
            <a:prstGeom prst="rect">
              <a:avLst/>
            </a:prstGeom>
          </p:spPr>
          <p:txBody>
            <a:bodyPr wrap="square">
              <a:spAutoFit/>
            </a:bodyPr>
            <a:lstStyle/>
            <a:p>
              <a:r>
                <a:rPr lang="es-PA" sz="2000" dirty="0"/>
                <a:t>Dirección de Perfeccionamiento Docente  </a:t>
              </a:r>
              <a:r>
                <a:rPr lang="es-PA" sz="2000" dirty="0" smtClean="0"/>
                <a:t>y  </a:t>
              </a:r>
              <a:r>
                <a:rPr lang="es-PA" sz="2000" dirty="0"/>
                <a:t>Dirección de Salud Escolar</a:t>
              </a:r>
            </a:p>
          </p:txBody>
        </p:sp>
        <p:sp>
          <p:nvSpPr>
            <p:cNvPr id="21" name="Rectángulo 20"/>
            <p:cNvSpPr/>
            <p:nvPr/>
          </p:nvSpPr>
          <p:spPr>
            <a:xfrm>
              <a:off x="1521467" y="5340210"/>
              <a:ext cx="3140475" cy="400110"/>
            </a:xfrm>
            <a:prstGeom prst="rect">
              <a:avLst/>
            </a:prstGeom>
          </p:spPr>
          <p:txBody>
            <a:bodyPr wrap="none">
              <a:spAutoFit/>
            </a:bodyPr>
            <a:lstStyle/>
            <a:p>
              <a:pPr algn="r"/>
              <a:r>
                <a:rPr lang="es-PA" sz="2000" dirty="0"/>
                <a:t>Capacitaciones al Productor</a:t>
              </a:r>
              <a:r>
                <a:rPr lang="es-PA" dirty="0"/>
                <a:t>.</a:t>
              </a:r>
            </a:p>
          </p:txBody>
        </p:sp>
        <p:sp>
          <p:nvSpPr>
            <p:cNvPr id="22" name="Rectángulo 21"/>
            <p:cNvSpPr/>
            <p:nvPr/>
          </p:nvSpPr>
          <p:spPr>
            <a:xfrm>
              <a:off x="1521467" y="4680314"/>
              <a:ext cx="4288866" cy="400110"/>
            </a:xfrm>
            <a:prstGeom prst="rect">
              <a:avLst/>
            </a:prstGeom>
          </p:spPr>
          <p:txBody>
            <a:bodyPr wrap="none">
              <a:spAutoFit/>
            </a:bodyPr>
            <a:lstStyle/>
            <a:p>
              <a:r>
                <a:rPr lang="es-PA" sz="2000" dirty="0"/>
                <a:t>Capacitar por MEDUCA a los Artesanos</a:t>
              </a:r>
              <a:r>
                <a:rPr lang="es-PA" dirty="0"/>
                <a:t>.</a:t>
              </a:r>
            </a:p>
          </p:txBody>
        </p:sp>
        <p:sp>
          <p:nvSpPr>
            <p:cNvPr id="23" name="Rectángulo 22"/>
            <p:cNvSpPr/>
            <p:nvPr/>
          </p:nvSpPr>
          <p:spPr>
            <a:xfrm>
              <a:off x="1521467" y="3948531"/>
              <a:ext cx="6896392" cy="400110"/>
            </a:xfrm>
            <a:prstGeom prst="rect">
              <a:avLst/>
            </a:prstGeom>
          </p:spPr>
          <p:txBody>
            <a:bodyPr wrap="square">
              <a:spAutoFit/>
            </a:bodyPr>
            <a:lstStyle/>
            <a:p>
              <a:r>
                <a:rPr lang="es-PA" sz="2000" dirty="0"/>
                <a:t>Especialistas de Capacitación de enfermedades no </a:t>
              </a:r>
              <a:r>
                <a:rPr lang="es-PA" sz="2000" dirty="0" smtClean="0"/>
                <a:t>Transmisibles</a:t>
              </a:r>
              <a:r>
                <a:rPr lang="es-PA" dirty="0" smtClean="0"/>
                <a:t>.</a:t>
              </a:r>
              <a:endParaRPr lang="es-PA" dirty="0"/>
            </a:p>
          </p:txBody>
        </p:sp>
        <p:sp>
          <p:nvSpPr>
            <p:cNvPr id="24" name="Rectángulo 23"/>
            <p:cNvSpPr/>
            <p:nvPr/>
          </p:nvSpPr>
          <p:spPr>
            <a:xfrm>
              <a:off x="1483564" y="665435"/>
              <a:ext cx="6243184" cy="584775"/>
            </a:xfrm>
            <a:prstGeom prst="rect">
              <a:avLst/>
            </a:prstGeom>
          </p:spPr>
          <p:txBody>
            <a:bodyPr wrap="none">
              <a:spAutoFit/>
            </a:bodyPr>
            <a:lstStyle/>
            <a:p>
              <a:r>
                <a:rPr lang="es-PA" sz="3200" dirty="0">
                  <a:latin typeface="Adobe Garamond Pro Bold" panose="02020702060506020403" pitchFamily="18" charset="0"/>
                </a:rPr>
                <a:t>PROPUESTA DE CAPACITACION</a:t>
              </a:r>
            </a:p>
          </p:txBody>
        </p:sp>
        <p:pic>
          <p:nvPicPr>
            <p:cNvPr id="25" name="Imagen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22962" y="6028298"/>
              <a:ext cx="1025502" cy="519004"/>
            </a:xfrm>
            <a:prstGeom prst="rect">
              <a:avLst/>
            </a:prstGeom>
          </p:spPr>
        </p:pic>
      </p:grpSp>
    </p:spTree>
    <p:extLst>
      <p:ext uri="{BB962C8B-B14F-4D97-AF65-F5344CB8AC3E}">
        <p14:creationId xmlns:p14="http://schemas.microsoft.com/office/powerpoint/2010/main" val="10095242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 y="20077"/>
            <a:ext cx="9180513" cy="332824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dirty="0"/>
          </a:p>
        </p:txBody>
      </p:sp>
      <p:pic>
        <p:nvPicPr>
          <p:cNvPr id="6" name="Picture 2" descr="Resultado de imagen para lineas png"/>
          <p:cNvPicPr>
            <a:picLocks noChangeAspect="1" noChangeArrowheads="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545216">
            <a:off x="6090459" y="161304"/>
            <a:ext cx="2902428" cy="1926003"/>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upo 2"/>
          <p:cNvGrpSpPr/>
          <p:nvPr/>
        </p:nvGrpSpPr>
        <p:grpSpPr>
          <a:xfrm>
            <a:off x="-5" y="324877"/>
            <a:ext cx="9180514" cy="6550586"/>
            <a:chOff x="-5" y="324877"/>
            <a:chExt cx="9180514" cy="6550586"/>
          </a:xfrm>
        </p:grpSpPr>
        <p:sp>
          <p:nvSpPr>
            <p:cNvPr id="5" name="Rectángulo 4"/>
            <p:cNvSpPr/>
            <p:nvPr/>
          </p:nvSpPr>
          <p:spPr>
            <a:xfrm>
              <a:off x="-5" y="3547222"/>
              <a:ext cx="9180513" cy="332824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dirty="0"/>
            </a:p>
          </p:txBody>
        </p:sp>
        <p:pic>
          <p:nvPicPr>
            <p:cNvPr id="1030" name="Picture 6" descr="Resultado de imagen para fondos de educacion para concreto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 y="2770550"/>
              <a:ext cx="9180513" cy="3714948"/>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347360" y="324877"/>
              <a:ext cx="7386359" cy="1938992"/>
            </a:xfrm>
            <a:prstGeom prst="rect">
              <a:avLst/>
            </a:prstGeom>
          </p:spPr>
          <p:txBody>
            <a:bodyPr wrap="square">
              <a:spAutoFit/>
            </a:bodyPr>
            <a:lstStyle/>
            <a:p>
              <a:r>
                <a:rPr lang="es-PA" sz="2400" b="1" dirty="0" smtClean="0"/>
                <a:t>EL CONSUMO DE TABACO ES LA PRINCIPAL CAUSA EVITABLE DE ENFERMEDAD Y MUERTE EN EL MUNDO.</a:t>
              </a:r>
            </a:p>
            <a:p>
              <a:r>
                <a:rPr lang="es-PA" sz="2400" b="1" dirty="0" smtClean="0"/>
                <a:t>ES RESPONSABLE DE MÁS DE 5.000 MUERTES CADA AÑO,  FUNDAMENTALMENTE DEBIDO A ENFERMEDADES CARDIOVASCULARES Y CÁNCER</a:t>
              </a:r>
              <a:r>
                <a:rPr lang="es-PA" b="1" dirty="0" smtClean="0"/>
                <a:t>.</a:t>
              </a:r>
              <a:endParaRPr lang="es-PA" b="1" dirty="0"/>
            </a:p>
          </p:txBody>
        </p:sp>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3719" y="6107813"/>
              <a:ext cx="1200550" cy="690678"/>
            </a:xfrm>
            <a:prstGeom prst="rect">
              <a:avLst/>
            </a:prstGeom>
          </p:spPr>
        </p:pic>
      </p:grpSp>
    </p:spTree>
    <p:extLst>
      <p:ext uri="{BB962C8B-B14F-4D97-AF65-F5344CB8AC3E}">
        <p14:creationId xmlns:p14="http://schemas.microsoft.com/office/powerpoint/2010/main" val="24493459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p:cNvGrpSpPr/>
          <p:nvPr/>
        </p:nvGrpSpPr>
        <p:grpSpPr>
          <a:xfrm>
            <a:off x="312552" y="1"/>
            <a:ext cx="8867962" cy="6723171"/>
            <a:chOff x="312552" y="1"/>
            <a:chExt cx="8867962" cy="6723171"/>
          </a:xfrm>
        </p:grpSpPr>
        <p:sp>
          <p:nvSpPr>
            <p:cNvPr id="5" name="Rectángulo 4"/>
            <p:cNvSpPr/>
            <p:nvPr/>
          </p:nvSpPr>
          <p:spPr>
            <a:xfrm>
              <a:off x="2910262" y="1"/>
              <a:ext cx="6270251" cy="493069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dirty="0"/>
            </a:p>
          </p:txBody>
        </p:sp>
        <p:sp>
          <p:nvSpPr>
            <p:cNvPr id="2" name="Rectángulo 1"/>
            <p:cNvSpPr/>
            <p:nvPr/>
          </p:nvSpPr>
          <p:spPr>
            <a:xfrm>
              <a:off x="3300228" y="1978700"/>
              <a:ext cx="5880286" cy="2246769"/>
            </a:xfrm>
            <a:prstGeom prst="rect">
              <a:avLst/>
            </a:prstGeom>
          </p:spPr>
          <p:txBody>
            <a:bodyPr wrap="square">
              <a:spAutoFit/>
            </a:bodyPr>
            <a:lstStyle/>
            <a:p>
              <a:r>
                <a:rPr lang="es-PA" sz="2800" b="1" dirty="0" smtClean="0">
                  <a:solidFill>
                    <a:schemeClr val="bg1"/>
                  </a:solidFill>
                </a:rPr>
                <a:t>1. </a:t>
              </a:r>
              <a:r>
                <a:rPr lang="es-PA" sz="2800" b="1" dirty="0">
                  <a:solidFill>
                    <a:schemeClr val="bg1"/>
                  </a:solidFill>
                </a:rPr>
                <a:t>Para hacerse los interesantes, </a:t>
              </a:r>
            </a:p>
            <a:p>
              <a:r>
                <a:rPr lang="es-PA" sz="2800" b="1" dirty="0">
                  <a:solidFill>
                    <a:schemeClr val="bg1"/>
                  </a:solidFill>
                </a:rPr>
                <a:t>2. Parecer mayores, </a:t>
              </a:r>
            </a:p>
            <a:p>
              <a:r>
                <a:rPr lang="es-PA" sz="2800" b="1" dirty="0">
                  <a:solidFill>
                    <a:schemeClr val="bg1"/>
                  </a:solidFill>
                </a:rPr>
                <a:t>3. Perder peso, </a:t>
              </a:r>
            </a:p>
            <a:p>
              <a:r>
                <a:rPr lang="es-PA" sz="2800" b="1" dirty="0">
                  <a:solidFill>
                    <a:schemeClr val="bg1"/>
                  </a:solidFill>
                </a:rPr>
                <a:t>4. Dar la impresión de ser duros y sentirse independientes. </a:t>
              </a:r>
            </a:p>
          </p:txBody>
        </p:sp>
        <p:sp>
          <p:nvSpPr>
            <p:cNvPr id="3" name="Rectángulo 2"/>
            <p:cNvSpPr/>
            <p:nvPr/>
          </p:nvSpPr>
          <p:spPr>
            <a:xfrm>
              <a:off x="419030" y="5755784"/>
              <a:ext cx="7735981" cy="707886"/>
            </a:xfrm>
            <a:prstGeom prst="rect">
              <a:avLst/>
            </a:prstGeom>
          </p:spPr>
          <p:txBody>
            <a:bodyPr wrap="square">
              <a:spAutoFit/>
            </a:bodyPr>
            <a:lstStyle/>
            <a:p>
              <a:r>
                <a:rPr lang="es-PA" sz="2000" b="1" dirty="0"/>
                <a:t>Pero los PADRES Y EDUCADORES pueden contrarrestar esta atracción y evitar que sus hijos o alumnos prueben y se vuelvan adictos a el </a:t>
              </a:r>
              <a:r>
                <a:rPr lang="es-PA" sz="2000" b="1" dirty="0" smtClean="0"/>
                <a:t>tabaco</a:t>
              </a:r>
              <a:r>
                <a:rPr lang="es-PA" dirty="0" smtClean="0"/>
                <a:t>.</a:t>
              </a:r>
              <a:endParaRPr lang="es-PA" dirty="0"/>
            </a:p>
          </p:txBody>
        </p:sp>
        <p:sp>
          <p:nvSpPr>
            <p:cNvPr id="4" name="Rectángulo 3"/>
            <p:cNvSpPr/>
            <p:nvPr/>
          </p:nvSpPr>
          <p:spPr>
            <a:xfrm>
              <a:off x="312552" y="430213"/>
              <a:ext cx="7527083" cy="1077218"/>
            </a:xfrm>
            <a:prstGeom prst="rect">
              <a:avLst/>
            </a:prstGeom>
          </p:spPr>
          <p:txBody>
            <a:bodyPr wrap="square">
              <a:spAutoFit/>
            </a:bodyPr>
            <a:lstStyle/>
            <a:p>
              <a:r>
                <a:rPr lang="es-PA" sz="3200" b="1" dirty="0"/>
                <a:t>Los niños </a:t>
              </a:r>
              <a:r>
                <a:rPr lang="es-PA" sz="3200" b="1" dirty="0" smtClean="0"/>
                <a:t>pued</a:t>
              </a:r>
              <a:r>
                <a:rPr lang="es-PA" sz="3200" b="1" dirty="0" smtClean="0">
                  <a:solidFill>
                    <a:schemeClr val="bg1"/>
                  </a:solidFill>
                </a:rPr>
                <a:t>en</a:t>
              </a:r>
              <a:r>
                <a:rPr lang="es-PA" sz="3200" b="1" dirty="0" smtClean="0"/>
                <a:t> </a:t>
              </a:r>
              <a:r>
                <a:rPr lang="es-PA" sz="3200" b="1" dirty="0" smtClean="0">
                  <a:solidFill>
                    <a:schemeClr val="bg1"/>
                  </a:solidFill>
                </a:rPr>
                <a:t>sentirse atraídos </a:t>
              </a:r>
            </a:p>
            <a:p>
              <a:r>
                <a:rPr lang="es-PA" sz="3200" b="1" dirty="0" smtClean="0"/>
                <a:t>a fumar tabaco </a:t>
              </a:r>
              <a:r>
                <a:rPr lang="es-PA" sz="3200" b="1" dirty="0" smtClean="0">
                  <a:solidFill>
                    <a:schemeClr val="bg1"/>
                  </a:solidFill>
                </a:rPr>
                <a:t>por </a:t>
              </a:r>
              <a:r>
                <a:rPr lang="es-PA" sz="3200" b="1" dirty="0">
                  <a:solidFill>
                    <a:schemeClr val="bg1"/>
                  </a:solidFill>
                </a:rPr>
                <a:t>d</a:t>
              </a:r>
              <a:r>
                <a:rPr lang="es-PA" sz="3200" b="1" dirty="0" smtClean="0">
                  <a:solidFill>
                    <a:schemeClr val="bg1"/>
                  </a:solidFill>
                </a:rPr>
                <a:t>iversas razones</a:t>
              </a:r>
              <a:r>
                <a:rPr lang="es-PA" sz="3200" b="1" dirty="0" smtClean="0"/>
                <a:t>.</a:t>
              </a:r>
              <a:endParaRPr lang="es-PA" sz="3200" b="1" dirty="0"/>
            </a:p>
          </p:txBody>
        </p:sp>
        <p:sp>
          <p:nvSpPr>
            <p:cNvPr id="6" name="Marco 5"/>
            <p:cNvSpPr/>
            <p:nvPr/>
          </p:nvSpPr>
          <p:spPr>
            <a:xfrm>
              <a:off x="2151725" y="4271793"/>
              <a:ext cx="7028788" cy="1317812"/>
            </a:xfrm>
            <a:prstGeom prst="frame">
              <a:avLst>
                <a:gd name="adj1" fmla="val 574"/>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dirty="0">
                <a:solidFill>
                  <a:schemeClr val="tx1"/>
                </a:solidFill>
              </a:endParaRPr>
            </a:p>
          </p:txBody>
        </p:sp>
        <p:pic>
          <p:nvPicPr>
            <p:cNvPr id="26626"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2824" y="1702473"/>
              <a:ext cx="6087689" cy="3098127"/>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5011" y="6204168"/>
              <a:ext cx="1025502" cy="519004"/>
            </a:xfrm>
            <a:prstGeom prst="rect">
              <a:avLst/>
            </a:prstGeom>
          </p:spPr>
        </p:pic>
      </p:grpSp>
    </p:spTree>
    <p:extLst>
      <p:ext uri="{BB962C8B-B14F-4D97-AF65-F5344CB8AC3E}">
        <p14:creationId xmlns:p14="http://schemas.microsoft.com/office/powerpoint/2010/main" val="5097271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p:cNvGrpSpPr/>
          <p:nvPr/>
        </p:nvGrpSpPr>
        <p:grpSpPr>
          <a:xfrm>
            <a:off x="0" y="96928"/>
            <a:ext cx="9411635" cy="6450374"/>
            <a:chOff x="0" y="96928"/>
            <a:chExt cx="9411635" cy="6450374"/>
          </a:xfrm>
        </p:grpSpPr>
        <p:sp>
          <p:nvSpPr>
            <p:cNvPr id="4" name="Rectángulo 3"/>
            <p:cNvSpPr/>
            <p:nvPr/>
          </p:nvSpPr>
          <p:spPr>
            <a:xfrm rot="16200000">
              <a:off x="3655686" y="-1087298"/>
              <a:ext cx="1869141" cy="918051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dirty="0"/>
            </a:p>
          </p:txBody>
        </p:sp>
        <p:sp>
          <p:nvSpPr>
            <p:cNvPr id="2" name="Rectángulo 1"/>
            <p:cNvSpPr/>
            <p:nvPr/>
          </p:nvSpPr>
          <p:spPr>
            <a:xfrm>
              <a:off x="702094" y="1353622"/>
              <a:ext cx="7776323" cy="5016758"/>
            </a:xfrm>
            <a:prstGeom prst="rect">
              <a:avLst/>
            </a:prstGeom>
          </p:spPr>
          <p:txBody>
            <a:bodyPr wrap="square">
              <a:spAutoFit/>
            </a:bodyPr>
            <a:lstStyle/>
            <a:p>
              <a:pPr marL="342900" indent="-342900">
                <a:buFont typeface="Wingdings" panose="05000000000000000000" pitchFamily="2" charset="2"/>
                <a:buChar char="ü"/>
              </a:pPr>
              <a:r>
                <a:rPr lang="es-PA" sz="2000" dirty="0" smtClean="0"/>
                <a:t>Hable </a:t>
              </a:r>
              <a:r>
                <a:rPr lang="es-PA" sz="2000" dirty="0"/>
                <a:t>de los temas delicados de un modo que no haga sentir a sus hijos temor al castigo o a ser juzgados</a:t>
              </a:r>
              <a:r>
                <a:rPr lang="es-PA" sz="2000" dirty="0" smtClean="0"/>
                <a:t>.</a:t>
              </a:r>
            </a:p>
            <a:p>
              <a:endParaRPr lang="es-PA" sz="2000" dirty="0"/>
            </a:p>
            <a:p>
              <a:endParaRPr lang="es-PA" sz="2000" dirty="0" smtClean="0"/>
            </a:p>
            <a:p>
              <a:endParaRPr lang="es-PA" sz="2000" dirty="0"/>
            </a:p>
            <a:p>
              <a:pPr marL="342900" indent="-342900">
                <a:buFont typeface="Wingdings" panose="05000000000000000000" pitchFamily="2" charset="2"/>
                <a:buChar char="ü"/>
              </a:pPr>
              <a:r>
                <a:rPr lang="es-PA" sz="2000" dirty="0"/>
                <a:t>Destaque lo que sus hijos hacen bien en vez de lo que hacen mal</a:t>
              </a:r>
            </a:p>
            <a:p>
              <a:r>
                <a:rPr lang="es-PA" sz="2000" dirty="0"/>
                <a:t>Anime a los niños a implicarse en actividades en las que se prohíbe fumar, </a:t>
              </a:r>
              <a:r>
                <a:rPr lang="es-PA" sz="2000" dirty="0" smtClean="0"/>
                <a:t>como las Artes Plásticas y </a:t>
              </a:r>
              <a:r>
                <a:rPr lang="es-PA" sz="2000" dirty="0"/>
                <a:t>los deportes</a:t>
              </a:r>
              <a:r>
                <a:rPr lang="es-PA" sz="2000" dirty="0" smtClean="0"/>
                <a:t>.</a:t>
              </a:r>
            </a:p>
            <a:p>
              <a:endParaRPr lang="es-PA" sz="2000" dirty="0" smtClean="0"/>
            </a:p>
            <a:p>
              <a:endParaRPr lang="es-PA" sz="2000" dirty="0"/>
            </a:p>
            <a:p>
              <a:endParaRPr lang="es-PA" sz="2000" dirty="0"/>
            </a:p>
            <a:p>
              <a:pPr marL="342900" indent="-342900">
                <a:buFont typeface="Wingdings" panose="05000000000000000000" pitchFamily="2" charset="2"/>
                <a:buChar char="ü"/>
              </a:pPr>
              <a:r>
                <a:rPr lang="es-PA" sz="2000" dirty="0"/>
                <a:t>Demuestre a sus hijos que valora sus opiniones e ideas</a:t>
              </a:r>
              <a:r>
                <a:rPr lang="es-PA" sz="2000" dirty="0" smtClean="0"/>
                <a:t>.</a:t>
              </a:r>
            </a:p>
            <a:p>
              <a:endParaRPr lang="es-PA" sz="2000" dirty="0" smtClean="0"/>
            </a:p>
            <a:p>
              <a:endParaRPr lang="es-PA" sz="2000" dirty="0"/>
            </a:p>
            <a:p>
              <a:pPr marL="342900" indent="-342900">
                <a:buFont typeface="Wingdings" panose="05000000000000000000" pitchFamily="2" charset="2"/>
                <a:buChar char="v"/>
              </a:pPr>
              <a:r>
                <a:rPr lang="es-PA" sz="2000" b="1" dirty="0" smtClean="0"/>
                <a:t>ES IMPORTANTE SEGUIR HABLANDO CON LOS NIÑOS A MEDIDA QUE CRECEN DE LOS PELIGROS DEL TABACO..</a:t>
              </a:r>
              <a:endParaRPr lang="es-PA" sz="2000" b="1" dirty="0"/>
            </a:p>
          </p:txBody>
        </p:sp>
        <p:sp>
          <p:nvSpPr>
            <p:cNvPr id="3" name="Rectángulo 2"/>
            <p:cNvSpPr/>
            <p:nvPr/>
          </p:nvSpPr>
          <p:spPr>
            <a:xfrm>
              <a:off x="560855" y="96928"/>
              <a:ext cx="6633321" cy="1077218"/>
            </a:xfrm>
            <a:prstGeom prst="rect">
              <a:avLst/>
            </a:prstGeom>
          </p:spPr>
          <p:txBody>
            <a:bodyPr wrap="square">
              <a:spAutoFit/>
            </a:bodyPr>
            <a:lstStyle/>
            <a:p>
              <a:r>
                <a:rPr lang="es-PA" sz="3200" b="1" dirty="0"/>
                <a:t>Éstas son algunas recomendaciones que puede tener en cuenta:</a:t>
              </a:r>
            </a:p>
          </p:txBody>
        </p:sp>
        <p:pic>
          <p:nvPicPr>
            <p:cNvPr id="29700" name="Picture 4" descr="Resultado de imagen para pngEDUCAC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90764" y="3210900"/>
              <a:ext cx="2620871" cy="2620871"/>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2962" y="6028298"/>
              <a:ext cx="1025502" cy="519004"/>
            </a:xfrm>
            <a:prstGeom prst="rect">
              <a:avLst/>
            </a:prstGeom>
          </p:spPr>
        </p:pic>
      </p:grpSp>
    </p:spTree>
    <p:extLst>
      <p:ext uri="{BB962C8B-B14F-4D97-AF65-F5344CB8AC3E}">
        <p14:creationId xmlns:p14="http://schemas.microsoft.com/office/powerpoint/2010/main" val="31198065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upo 16"/>
          <p:cNvGrpSpPr/>
          <p:nvPr/>
        </p:nvGrpSpPr>
        <p:grpSpPr>
          <a:xfrm>
            <a:off x="-7" y="-1"/>
            <a:ext cx="9180520" cy="6894643"/>
            <a:chOff x="-7" y="-1"/>
            <a:chExt cx="9180520" cy="6894643"/>
          </a:xfrm>
        </p:grpSpPr>
        <p:sp>
          <p:nvSpPr>
            <p:cNvPr id="3" name="Rectángulo 2"/>
            <p:cNvSpPr/>
            <p:nvPr/>
          </p:nvSpPr>
          <p:spPr>
            <a:xfrm rot="16200000">
              <a:off x="1152525" y="-1152526"/>
              <a:ext cx="6875463" cy="918051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dirty="0"/>
            </a:p>
          </p:txBody>
        </p:sp>
        <p:pic>
          <p:nvPicPr>
            <p:cNvPr id="30722" name="Picture 2" descr="Imagen relacionada"/>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 y="673754"/>
              <a:ext cx="9180513" cy="5362576"/>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redondeado 1"/>
            <p:cNvSpPr/>
            <p:nvPr/>
          </p:nvSpPr>
          <p:spPr>
            <a:xfrm>
              <a:off x="2942988" y="2691961"/>
              <a:ext cx="3294529" cy="1839475"/>
            </a:xfrm>
            <a:prstGeom prst="round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
          <p:nvSpPr>
            <p:cNvPr id="5" name="Rectángulo 4"/>
            <p:cNvSpPr/>
            <p:nvPr/>
          </p:nvSpPr>
          <p:spPr>
            <a:xfrm>
              <a:off x="786365" y="1328941"/>
              <a:ext cx="1008738" cy="707886"/>
            </a:xfrm>
            <a:prstGeom prst="rect">
              <a:avLst/>
            </a:prstGeom>
          </p:spPr>
          <p:txBody>
            <a:bodyPr wrap="none">
              <a:spAutoFit/>
            </a:bodyPr>
            <a:lstStyle/>
            <a:p>
              <a:r>
                <a:rPr lang="es-PA" sz="4000" b="1" dirty="0" smtClean="0"/>
                <a:t>LEA</a:t>
              </a:r>
              <a:r>
                <a:rPr lang="es-PA" dirty="0" smtClean="0"/>
                <a:t> </a:t>
              </a:r>
              <a:endParaRPr lang="es-PA" dirty="0"/>
            </a:p>
          </p:txBody>
        </p:sp>
        <p:sp>
          <p:nvSpPr>
            <p:cNvPr id="6" name="Rectángulo 5"/>
            <p:cNvSpPr/>
            <p:nvPr/>
          </p:nvSpPr>
          <p:spPr>
            <a:xfrm>
              <a:off x="3156207" y="1169407"/>
              <a:ext cx="2868093" cy="461665"/>
            </a:xfrm>
            <a:prstGeom prst="rect">
              <a:avLst/>
            </a:prstGeom>
          </p:spPr>
          <p:txBody>
            <a:bodyPr wrap="none">
              <a:spAutoFit/>
            </a:bodyPr>
            <a:lstStyle/>
            <a:p>
              <a:r>
                <a:rPr lang="es-PA" sz="2400" b="1" dirty="0" smtClean="0"/>
                <a:t>MIRE LA TELEVISIÓN </a:t>
              </a:r>
              <a:endParaRPr lang="es-PA" sz="2400" b="1" dirty="0"/>
            </a:p>
          </p:txBody>
        </p:sp>
        <p:sp>
          <p:nvSpPr>
            <p:cNvPr id="7" name="Rectángulo 6"/>
            <p:cNvSpPr/>
            <p:nvPr/>
          </p:nvSpPr>
          <p:spPr>
            <a:xfrm>
              <a:off x="6024300" y="1576741"/>
              <a:ext cx="1290738" cy="707886"/>
            </a:xfrm>
            <a:prstGeom prst="rect">
              <a:avLst/>
            </a:prstGeom>
          </p:spPr>
          <p:txBody>
            <a:bodyPr wrap="none">
              <a:spAutoFit/>
            </a:bodyPr>
            <a:lstStyle/>
            <a:p>
              <a:r>
                <a:rPr lang="es-PA" sz="4000" b="1" dirty="0"/>
                <a:t> cine </a:t>
              </a:r>
            </a:p>
          </p:txBody>
        </p:sp>
        <p:sp>
          <p:nvSpPr>
            <p:cNvPr id="8" name="Rectángulo 7"/>
            <p:cNvSpPr/>
            <p:nvPr/>
          </p:nvSpPr>
          <p:spPr>
            <a:xfrm>
              <a:off x="2942986" y="2882660"/>
              <a:ext cx="3294529" cy="1477328"/>
            </a:xfrm>
            <a:prstGeom prst="rect">
              <a:avLst/>
            </a:prstGeom>
          </p:spPr>
          <p:txBody>
            <a:bodyPr wrap="square">
              <a:spAutoFit/>
            </a:bodyPr>
            <a:lstStyle/>
            <a:p>
              <a:pPr algn="ctr"/>
              <a:r>
                <a:rPr lang="es-PA" b="1" dirty="0" smtClean="0"/>
                <a:t>HABLE CON ELLOS SOBRE LAS MANERAS EN QUE PUEDEN RESPONDER A LA PRESIÓN DE LOS COMPAÑEROS PARA </a:t>
              </a:r>
            </a:p>
            <a:p>
              <a:pPr algn="ctr"/>
              <a:r>
                <a:rPr lang="es-PA" b="1" dirty="0" smtClean="0"/>
                <a:t>QUE FUMEN.</a:t>
              </a:r>
              <a:endParaRPr lang="es-PA" b="1" dirty="0"/>
            </a:p>
          </p:txBody>
        </p:sp>
        <p:sp>
          <p:nvSpPr>
            <p:cNvPr id="15" name="Rectángulo 14"/>
            <p:cNvSpPr/>
            <p:nvPr/>
          </p:nvSpPr>
          <p:spPr>
            <a:xfrm rot="16200000">
              <a:off x="3533700" y="1247835"/>
              <a:ext cx="2113100" cy="918051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dirty="0"/>
            </a:p>
          </p:txBody>
        </p:sp>
        <p:sp>
          <p:nvSpPr>
            <p:cNvPr id="4" name="Rectángulo 3"/>
            <p:cNvSpPr/>
            <p:nvPr/>
          </p:nvSpPr>
          <p:spPr>
            <a:xfrm>
              <a:off x="584216" y="4964748"/>
              <a:ext cx="8012067" cy="1569660"/>
            </a:xfrm>
            <a:prstGeom prst="rect">
              <a:avLst/>
            </a:prstGeom>
          </p:spPr>
          <p:txBody>
            <a:bodyPr wrap="square">
              <a:spAutoFit/>
            </a:bodyPr>
            <a:lstStyle/>
            <a:p>
              <a:r>
                <a:rPr lang="es-PA" sz="2400" b="1" dirty="0" smtClean="0">
                  <a:solidFill>
                    <a:schemeClr val="bg1"/>
                  </a:solidFill>
                </a:rPr>
                <a:t>Su </a:t>
              </a:r>
              <a:r>
                <a:rPr lang="es-PA" sz="2400" b="1" dirty="0">
                  <a:solidFill>
                    <a:schemeClr val="bg1"/>
                  </a:solidFill>
                </a:rPr>
                <a:t>hijo puede sentirse seguro de sí mismo diciendo simplemente "</a:t>
              </a:r>
              <a:r>
                <a:rPr lang="es-PA" sz="2400" b="1" dirty="0" smtClean="0">
                  <a:solidFill>
                    <a:schemeClr val="bg1"/>
                  </a:solidFill>
                </a:rPr>
                <a:t>no" </a:t>
              </a:r>
              <a:r>
                <a:rPr lang="es-PA" sz="2400" b="1" dirty="0">
                  <a:solidFill>
                    <a:schemeClr val="bg1"/>
                  </a:solidFill>
                </a:rPr>
                <a:t>Pero muéstrele también otras posibles respuestas, como “"Si fumo, mi ropa olerá mal y tendré mal aliento</a:t>
              </a:r>
              <a:r>
                <a:rPr lang="es-PA" sz="2400" b="1" dirty="0" smtClean="0">
                  <a:solidFill>
                    <a:schemeClr val="bg1"/>
                  </a:solidFill>
                </a:rPr>
                <a:t>" </a:t>
              </a:r>
              <a:r>
                <a:rPr lang="es-PA" sz="2400" b="1" dirty="0">
                  <a:solidFill>
                    <a:schemeClr val="bg1"/>
                  </a:solidFill>
                </a:rPr>
                <a:t>o "No me gusta el aspecto que tengo cuando fumo".</a:t>
              </a:r>
            </a:p>
          </p:txBody>
        </p:sp>
        <p:pic>
          <p:nvPicPr>
            <p:cNvPr id="16" name="Picture 2"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835" y="4964748"/>
              <a:ext cx="8884665" cy="1862689"/>
            </a:xfrm>
            <a:prstGeom prst="rect">
              <a:avLst/>
            </a:prstGeom>
            <a:noFill/>
            <a:extLst>
              <a:ext uri="{909E8E84-426E-40DD-AFC4-6F175D3DCCD1}">
                <a14:hiddenFill xmlns:a14="http://schemas.microsoft.com/office/drawing/2010/main">
                  <a:solidFill>
                    <a:srgbClr val="FFFFFF"/>
                  </a:solidFill>
                </a14:hiddenFill>
              </a:ext>
            </a:extLst>
          </p:spPr>
        </p:pic>
        <p:sp>
          <p:nvSpPr>
            <p:cNvPr id="14" name="Rectángulo 13"/>
            <p:cNvSpPr/>
            <p:nvPr/>
          </p:nvSpPr>
          <p:spPr>
            <a:xfrm>
              <a:off x="251761" y="191707"/>
              <a:ext cx="8928739" cy="338554"/>
            </a:xfrm>
            <a:prstGeom prst="rect">
              <a:avLst/>
            </a:prstGeom>
          </p:spPr>
          <p:txBody>
            <a:bodyPr wrap="square">
              <a:spAutoFit/>
            </a:bodyPr>
            <a:lstStyle/>
            <a:p>
              <a:r>
                <a:rPr lang="es-PA" sz="1600" b="1" dirty="0" smtClean="0"/>
                <a:t>ANIME A SUS HIJOS A ALEJARSE DE LOS AMIGOS QUE NO RESPETEN SUS RAZONES PARA NO FUMAR.</a:t>
              </a:r>
              <a:endParaRPr lang="es-PA" sz="1600" b="1" dirty="0"/>
            </a:p>
          </p:txBody>
        </p:sp>
        <p:pic>
          <p:nvPicPr>
            <p:cNvPr id="30724" name="Picture 4" descr="Resultado de imagen para chicos diciendo no al tabaquismo pn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0" b="82764" l="0" r="97892">
                          <a14:foregroundMark x1="22925" y1="79503" x2="22925" y2="79503"/>
                          <a14:foregroundMark x1="22793" y1="77329" x2="22793" y2="77329"/>
                          <a14:foregroundMark x1="23452" y1="76863" x2="23452" y2="76863"/>
                          <a14:foregroundMark x1="24111" y1="76863" x2="24638" y2="76863"/>
                          <a14:foregroundMark x1="28854" y1="77795" x2="28854" y2="77795"/>
                          <a14:foregroundMark x1="32675" y1="78571" x2="33202" y2="78571"/>
                          <a14:foregroundMark x1="40580" y1="79503" x2="40580" y2="79503"/>
                          <a14:foregroundMark x1="42161" y1="79503" x2="42161" y2="79503"/>
                          <a14:foregroundMark x1="58893" y1="78416" x2="58893" y2="78416"/>
                          <a14:foregroundMark x1="57181" y1="78261" x2="57181" y2="78261"/>
                          <a14:foregroundMark x1="57181" y1="78261" x2="58235" y2="78261"/>
                          <a14:foregroundMark x1="60870" y1="78261" x2="61660" y2="78261"/>
                          <a14:foregroundMark x1="70224" y1="77950" x2="70224" y2="77950"/>
                          <a14:foregroundMark x1="72596" y1="77174" x2="72596" y2="77174"/>
                          <a14:foregroundMark x1="76680" y1="76242" x2="76680" y2="76242"/>
                          <a14:foregroundMark x1="76943" y1="76087" x2="76943" y2="76087"/>
                          <a14:foregroundMark x1="81423" y1="59783" x2="81423" y2="59783"/>
                          <a14:foregroundMark x1="82082" y1="59317" x2="82082" y2="59317"/>
                          <a14:foregroundMark x1="82609" y1="57453" x2="82609" y2="57453"/>
                          <a14:foregroundMark x1="83267" y1="55901" x2="83267" y2="55901"/>
                          <a14:foregroundMark x1="84190" y1="54037" x2="84190" y2="54037"/>
                          <a14:foregroundMark x1="84585" y1="53416" x2="84585" y2="53416"/>
                          <a14:foregroundMark x1="84717" y1="52795" x2="84717" y2="52795"/>
                          <a14:foregroundMark x1="84717" y1="52484" x2="84717" y2="52484"/>
                          <a14:foregroundMark x1="84717" y1="51863" x2="84717" y2="51863"/>
                          <a14:foregroundMark x1="13439" y1="54037" x2="13439" y2="54037"/>
                          <a14:foregroundMark x1="14361" y1="55124" x2="14361" y2="55124"/>
                          <a14:foregroundMark x1="15283" y1="58540" x2="15283" y2="58540"/>
                          <a14:foregroundMark x1="16469" y1="59317" x2="16469" y2="59317"/>
                          <a14:foregroundMark x1="19368" y1="63354" x2="19368" y2="63354"/>
                          <a14:foregroundMark x1="19236" y1="62888" x2="19236" y2="62888"/>
                          <a14:foregroundMark x1="18314" y1="61335" x2="18314" y2="61335"/>
                          <a14:foregroundMark x1="17523" y1="60714" x2="17523" y2="60714"/>
                          <a14:foregroundMark x1="15942" y1="59317" x2="15942" y2="59317"/>
                          <a14:foregroundMark x1="15152" y1="57143" x2="15152" y2="57143"/>
                          <a14:foregroundMark x1="14625" y1="56056" x2="14625" y2="56056"/>
                          <a14:foregroundMark x1="15283" y1="76708" x2="15283" y2="76708"/>
                          <a14:foregroundMark x1="16206" y1="77795" x2="17523" y2="77795"/>
                          <a14:foregroundMark x1="22530" y1="77795" x2="22530" y2="77795"/>
                          <a14:foregroundMark x1="23452" y1="76863" x2="23452" y2="76863"/>
                          <a14:foregroundMark x1="24111" y1="76087" x2="24111" y2="76087"/>
                          <a14:foregroundMark x1="24638" y1="75311" x2="24638" y2="75311"/>
                          <a14:foregroundMark x1="25955" y1="74224" x2="25955" y2="74224"/>
                          <a14:foregroundMark x1="26482" y1="73758" x2="26482" y2="73758"/>
                          <a14:foregroundMark x1="26482" y1="73758" x2="25033" y2="73758"/>
                          <a14:foregroundMark x1="20553" y1="74068" x2="20553" y2="74068"/>
                          <a14:foregroundMark x1="20026" y1="74068" x2="20026" y2="74068"/>
                          <a14:foregroundMark x1="28590" y1="79969" x2="28590" y2="79969"/>
                          <a14:foregroundMark x1="29644" y1="79503" x2="29644" y2="79503"/>
                          <a14:foregroundMark x1="34519" y1="79348" x2="34519" y2="79348"/>
                          <a14:foregroundMark x1="37813" y1="77329" x2="37813" y2="77329"/>
                          <a14:foregroundMark x1="39657" y1="75776" x2="39657" y2="75776"/>
                          <a14:foregroundMark x1="39921" y1="75776" x2="39921" y2="75776"/>
                          <a14:foregroundMark x1="40843" y1="76087" x2="40843" y2="76087"/>
                          <a14:foregroundMark x1="42424" y1="77484" x2="42424" y2="77484"/>
                          <a14:foregroundMark x1="42688" y1="77484" x2="42688" y2="77484"/>
                          <a14:foregroundMark x1="42819" y1="77950" x2="42819" y2="77950"/>
                          <a14:foregroundMark x1="43610" y1="78261" x2="43610" y2="78261"/>
                          <a14:foregroundMark x1="45982" y1="78571" x2="45982" y2="78571"/>
                          <a14:foregroundMark x1="45982" y1="78882" x2="45982" y2="78882"/>
                          <a14:foregroundMark x1="50988" y1="79348" x2="50988" y2="79348"/>
                          <a14:foregroundMark x1="52306" y1="79503" x2="52306" y2="79503"/>
                          <a14:foregroundMark x1="54150" y1="79037" x2="54150" y2="79037"/>
                          <a14:foregroundMark x1="56126" y1="78571" x2="56126" y2="78571"/>
                          <a14:foregroundMark x1="56258" y1="78571" x2="56258" y2="78571"/>
                          <a14:foregroundMark x1="56390" y1="78571" x2="56390" y2="78571"/>
                          <a14:foregroundMark x1="57708" y1="79348" x2="57708" y2="79348"/>
                          <a14:foregroundMark x1="58630" y1="79348" x2="58630" y2="79348"/>
                          <a14:foregroundMark x1="59552" y1="77795" x2="59552" y2="77795"/>
                          <a14:foregroundMark x1="59552" y1="76242" x2="59552" y2="76242"/>
                          <a14:foregroundMark x1="58235" y1="74689" x2="58235" y2="74689"/>
                          <a14:foregroundMark x1="53887" y1="76708" x2="53887" y2="76708"/>
                          <a14:foregroundMark x1="82345" y1="78571" x2="82345" y2="78571"/>
                          <a14:foregroundMark x1="82082" y1="76087" x2="82082" y2="76087"/>
                          <a14:foregroundMark x1="81555" y1="75311" x2="81555" y2="75311"/>
                          <a14:foregroundMark x1="81423" y1="75311" x2="81423" y2="75311"/>
                          <a14:foregroundMark x1="81028" y1="75621" x2="81028" y2="75621"/>
                          <a14:foregroundMark x1="85112" y1="79037" x2="85112" y2="79037"/>
                          <a14:foregroundMark x1="82872" y1="79037" x2="82872" y2="79037"/>
                          <a14:foregroundMark x1="79710" y1="79037" x2="79710" y2="79037"/>
                          <a14:foregroundMark x1="15020" y1="18944" x2="15020" y2="18944"/>
                          <a14:foregroundMark x1="13966" y1="18944" x2="13966" y2="18944"/>
                          <a14:foregroundMark x1="13702" y1="18944" x2="14625" y2="17081"/>
                          <a14:foregroundMark x1="18709" y1="14596" x2="18709" y2="14596"/>
                          <a14:foregroundMark x1="22530" y1="13975" x2="22530" y2="13975"/>
                          <a14:foregroundMark x1="26087" y1="13975" x2="26087" y2="13975"/>
                          <a14:foregroundMark x1="26087" y1="13509" x2="26087" y2="13509"/>
                          <a14:foregroundMark x1="26087" y1="10714" x2="26087" y2="10714"/>
                          <a14:foregroundMark x1="30040" y1="8075" x2="30040" y2="8075"/>
                          <a14:foregroundMark x1="30567" y1="7764" x2="31094" y2="7764"/>
                          <a14:foregroundMark x1="35178" y1="7764" x2="35178" y2="7764"/>
                          <a14:foregroundMark x1="35837" y1="8696" x2="35837" y2="8696"/>
                          <a14:foregroundMark x1="45850" y1="9006" x2="45850" y2="9006"/>
                          <a14:foregroundMark x1="44664" y1="8540" x2="44664" y2="8540"/>
                          <a14:foregroundMark x1="47299" y1="6677" x2="47299" y2="6677"/>
                          <a14:foregroundMark x1="53228" y1="4814" x2="53228" y2="4814"/>
                          <a14:foregroundMark x1="59025" y1="9627" x2="59025" y2="9627"/>
                          <a14:foregroundMark x1="59025" y1="9627" x2="59025" y2="9627"/>
                          <a14:foregroundMark x1="61133" y1="8075" x2="61133" y2="8075"/>
                          <a14:foregroundMark x1="63505" y1="7143" x2="63505" y2="7143"/>
                          <a14:foregroundMark x1="63505" y1="7143" x2="63505" y2="7143"/>
                          <a14:foregroundMark x1="68511" y1="8540" x2="68511" y2="8540"/>
                          <a14:foregroundMark x1="69038" y1="9317" x2="69038" y2="9317"/>
                          <a14:foregroundMark x1="74835" y1="11801" x2="74835" y2="11801"/>
                          <a14:foregroundMark x1="81028" y1="13975" x2="81028" y2="13975"/>
                          <a14:foregroundMark x1="43610" y1="7764" x2="43610" y2="7764"/>
                          <a14:foregroundMark x1="42819" y1="7764" x2="42819" y2="7764"/>
                          <a14:foregroundMark x1="32806" y1="11957" x2="32806" y2="11957"/>
                          <a14:foregroundMark x1="32806" y1="12267" x2="32806" y2="12267"/>
                          <a14:foregroundMark x1="31357" y1="10404" x2="31357" y2="10404"/>
                          <a14:foregroundMark x1="76548" y1="10093" x2="76548" y2="10093"/>
                          <a14:foregroundMark x1="76548" y1="10093" x2="76548" y2="10093"/>
                          <a14:foregroundMark x1="38999" y1="8696" x2="38999" y2="8696"/>
                          <a14:foregroundMark x1="83399" y1="17857" x2="83399" y2="17857"/>
                          <a14:foregroundMark x1="87352" y1="15217" x2="87352" y2="15217"/>
                          <a14:foregroundMark x1="71146" y1="79814" x2="71146" y2="79814"/>
                          <a14:foregroundMark x1="76021" y1="76087" x2="76021" y2="76087"/>
                          <a14:foregroundMark x1="72859" y1="73602" x2="72859" y2="73602"/>
                          <a14:foregroundMark x1="69829" y1="73602" x2="69829" y2="73602"/>
                          <a14:foregroundMark x1="66271" y1="76398" x2="66271" y2="76398"/>
                          <a14:foregroundMark x1="64032" y1="79037" x2="64032" y2="79037"/>
                          <a14:foregroundMark x1="62055" y1="79037" x2="62055" y2="79037"/>
                          <a14:foregroundMark x1="58235" y1="79037" x2="58235" y2="79037"/>
                          <a14:foregroundMark x1="64559" y1="79037" x2="66140" y2="79037"/>
                          <a14:foregroundMark x1="72991" y1="78571" x2="75231" y2="77795"/>
                          <a14:foregroundMark x1="81950" y1="72360" x2="81950" y2="72360"/>
                          <a14:foregroundMark x1="82082" y1="71894" x2="82082" y2="71894"/>
                          <a14:foregroundMark x1="82082" y1="72671" x2="82082" y2="73447"/>
                          <a14:foregroundMark x1="83004" y1="75311" x2="83004" y2="75311"/>
                          <a14:foregroundMark x1="83794" y1="77484" x2="83794" y2="77484"/>
                          <a14:foregroundMark x1="84190" y1="77950" x2="84190" y2="77950"/>
                          <a14:foregroundMark x1="85112" y1="79037" x2="85112" y2="79037"/>
                          <a14:foregroundMark x1="12780" y1="79348" x2="12780" y2="79348"/>
                          <a14:foregroundMark x1="16206" y1="77795" x2="16206" y2="77795"/>
                          <a14:foregroundMark x1="16469" y1="74689" x2="16469" y2="74689"/>
                          <a14:foregroundMark x1="16469" y1="74224" x2="16469" y2="74224"/>
                          <a14:foregroundMark x1="60474" y1="74224" x2="60474" y2="74224"/>
                          <a14:foregroundMark x1="60343" y1="74224" x2="58630" y2="74534"/>
                          <a14:foregroundMark x1="55072" y1="76708" x2="55072" y2="76708"/>
                          <a14:foregroundMark x1="51910" y1="77795" x2="51910" y2="77795"/>
                          <a14:foregroundMark x1="61133" y1="79814" x2="61792" y2="79814"/>
                          <a14:foregroundMark x1="66271" y1="79814" x2="66271" y2="79814"/>
                          <a14:foregroundMark x1="68511" y1="79814" x2="69960" y2="79814"/>
                          <a14:foregroundMark x1="73913" y1="79814" x2="73913" y2="79814"/>
                          <a14:foregroundMark x1="75231" y1="79814" x2="75231" y2="79814"/>
                          <a14:foregroundMark x1="75758" y1="79814" x2="76943" y2="78571"/>
                          <a14:foregroundMark x1="79447" y1="74224" x2="79447" y2="74224"/>
                          <a14:foregroundMark x1="79710" y1="72360" x2="79710" y2="72360"/>
                          <a14:foregroundMark x1="79710" y1="72050" x2="79710" y2="72050"/>
                          <a14:foregroundMark x1="79710" y1="72050" x2="79710" y2="72050"/>
                          <a14:foregroundMark x1="74704" y1="13509" x2="74704" y2="13509"/>
                          <a14:foregroundMark x1="74704" y1="13509" x2="74704" y2="13509"/>
                          <a14:foregroundMark x1="76021" y1="15528" x2="76021" y2="15528"/>
                          <a14:foregroundMark x1="81555" y1="13975" x2="81555" y2="13975"/>
                          <a14:foregroundMark x1="81950" y1="12733" x2="81950" y2="12733"/>
                          <a14:foregroundMark x1="85112" y1="16149" x2="85112" y2="16149"/>
                          <a14:foregroundMark x1="85771" y1="17236" x2="85771" y2="17236"/>
                          <a14:foregroundMark x1="86430" y1="18789" x2="86561" y2="20497"/>
                          <a14:foregroundMark x1="86561" y1="22360" x2="86561" y2="22360"/>
                          <a14:foregroundMark x1="68775" y1="13354" x2="68775" y2="13354"/>
                          <a14:foregroundMark x1="55336" y1="8230" x2="55336" y2="8230"/>
                          <a14:foregroundMark x1="55863" y1="6677" x2="55863" y2="6677"/>
                          <a14:foregroundMark x1="77075" y1="73758" x2="77075" y2="73758"/>
                          <a14:foregroundMark x1="77075" y1="73758" x2="77075" y2="73758"/>
                          <a14:foregroundMark x1="77075" y1="74534" x2="77075" y2="74534"/>
                          <a14:foregroundMark x1="77866" y1="74845" x2="77866" y2="74845"/>
                          <a14:foregroundMark x1="80632" y1="82764" x2="80632" y2="82764"/>
                          <a14:foregroundMark x1="78524" y1="81988" x2="81555" y2="81522"/>
                          <a14:foregroundMark x1="83267" y1="81522" x2="84190" y2="80901"/>
                          <a14:foregroundMark x1="84848" y1="80590" x2="84848" y2="80590"/>
                          <a14:foregroundMark x1="85112" y1="79969" x2="85112" y2="79969"/>
                          <a14:foregroundMark x1="85112" y1="78416" x2="85112" y2="78416"/>
                          <a14:foregroundMark x1="84190" y1="76087" x2="84190" y2="76087"/>
                          <a14:foregroundMark x1="82609" y1="74534" x2="82609" y2="74534"/>
                          <a14:foregroundMark x1="64559" y1="77174" x2="64559" y2="77174"/>
                          <a14:foregroundMark x1="62451" y1="77174" x2="62451" y2="77174"/>
                          <a14:foregroundMark x1="56258" y1="75776" x2="56258" y2="75776"/>
                          <a14:foregroundMark x1="56126" y1="74845" x2="56126" y2="74845"/>
                          <a14:foregroundMark x1="53887" y1="79814" x2="53887" y2="79814"/>
                          <a14:foregroundMark x1="52701" y1="80435" x2="52701" y2="80435"/>
                          <a14:foregroundMark x1="52569" y1="80590" x2="52569" y2="80590"/>
                          <a14:foregroundMark x1="54150" y1="80901" x2="55072" y2="80901"/>
                          <a14:foregroundMark x1="61265" y1="81211" x2="61265" y2="81211"/>
                          <a14:backgroundMark x1="15020" y1="50311" x2="15020" y2="50311"/>
                          <a14:backgroundMark x1="15547" y1="52174" x2="15547" y2="52174"/>
                          <a14:backgroundMark x1="16601" y1="54969" x2="16864" y2="55590"/>
                          <a14:backgroundMark x1="17787" y1="57143" x2="17787" y2="57143"/>
                        </a14:backgroundRemoval>
                      </a14:imgEffect>
                    </a14:imgLayer>
                  </a14:imgProps>
                </a:ext>
                <a:ext uri="{28A0092B-C50C-407E-A947-70E740481C1C}">
                  <a14:useLocalDpi xmlns:a14="http://schemas.microsoft.com/office/drawing/2010/main" val="0"/>
                </a:ext>
              </a:extLst>
            </a:blip>
            <a:srcRect b="18065"/>
            <a:stretch/>
          </p:blipFill>
          <p:spPr bwMode="auto">
            <a:xfrm>
              <a:off x="584216" y="2947108"/>
              <a:ext cx="2722364" cy="1892588"/>
            </a:xfrm>
            <a:prstGeom prst="rect">
              <a:avLst/>
            </a:prstGeom>
            <a:noFill/>
            <a:extLst>
              <a:ext uri="{909E8E84-426E-40DD-AFC4-6F175D3DCCD1}">
                <a14:hiddenFill xmlns:a14="http://schemas.microsoft.com/office/drawing/2010/main">
                  <a:solidFill>
                    <a:srgbClr val="FFFFFF"/>
                  </a:solidFill>
                </a14:hiddenFill>
              </a:ext>
            </a:extLst>
          </p:spPr>
        </p:pic>
        <p:pic>
          <p:nvPicPr>
            <p:cNvPr id="19" name="Imagen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91388" y="5230574"/>
              <a:ext cx="1025502" cy="519004"/>
            </a:xfrm>
            <a:prstGeom prst="rect">
              <a:avLst/>
            </a:prstGeom>
          </p:spPr>
        </p:pic>
      </p:grpSp>
    </p:spTree>
    <p:extLst>
      <p:ext uri="{BB962C8B-B14F-4D97-AF65-F5344CB8AC3E}">
        <p14:creationId xmlns:p14="http://schemas.microsoft.com/office/powerpoint/2010/main" val="14372958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0" y="-1"/>
            <a:ext cx="9180513" cy="6875464"/>
            <a:chOff x="0" y="-1"/>
            <a:chExt cx="9180513" cy="6875464"/>
          </a:xfrm>
        </p:grpSpPr>
        <p:sp>
          <p:nvSpPr>
            <p:cNvPr id="5" name="Rectángulo 4"/>
            <p:cNvSpPr/>
            <p:nvPr/>
          </p:nvSpPr>
          <p:spPr>
            <a:xfrm rot="16200000">
              <a:off x="3057293" y="-1968081"/>
              <a:ext cx="3065928" cy="918051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dirty="0"/>
            </a:p>
          </p:txBody>
        </p:sp>
        <p:sp>
          <p:nvSpPr>
            <p:cNvPr id="3" name="Rectángulo 2"/>
            <p:cNvSpPr/>
            <p:nvPr/>
          </p:nvSpPr>
          <p:spPr>
            <a:xfrm>
              <a:off x="0" y="-1"/>
              <a:ext cx="5123329" cy="687546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dirty="0"/>
            </a:p>
          </p:txBody>
        </p:sp>
        <p:sp>
          <p:nvSpPr>
            <p:cNvPr id="2" name="Rectángulo 1"/>
            <p:cNvSpPr/>
            <p:nvPr/>
          </p:nvSpPr>
          <p:spPr>
            <a:xfrm>
              <a:off x="386042" y="484899"/>
              <a:ext cx="4587875" cy="6124754"/>
            </a:xfrm>
            <a:prstGeom prst="rect">
              <a:avLst/>
            </a:prstGeom>
          </p:spPr>
          <p:txBody>
            <a:bodyPr>
              <a:spAutoFit/>
            </a:bodyPr>
            <a:lstStyle/>
            <a:p>
              <a:r>
                <a:rPr lang="es-PA" sz="2800" b="1" dirty="0" smtClean="0">
                  <a:solidFill>
                    <a:schemeClr val="bg1"/>
                  </a:solidFill>
                </a:rPr>
                <a:t>1</a:t>
              </a:r>
              <a:r>
                <a:rPr lang="es-PA" sz="2800" dirty="0" smtClean="0"/>
                <a:t>.Si </a:t>
              </a:r>
              <a:r>
                <a:rPr lang="es-PA" sz="2800" dirty="0"/>
                <a:t>descubre que la ropa de su hijo huele a humo, no reaccione de forma exagerada. </a:t>
              </a:r>
              <a:endParaRPr lang="es-PA" sz="2800" dirty="0" smtClean="0"/>
            </a:p>
            <a:p>
              <a:endParaRPr lang="es-PA" sz="2800" dirty="0"/>
            </a:p>
            <a:p>
              <a:r>
                <a:rPr lang="es-PA" sz="2800" b="1" dirty="0" smtClean="0">
                  <a:solidFill>
                    <a:schemeClr val="bg1"/>
                  </a:solidFill>
                </a:rPr>
                <a:t>2</a:t>
              </a:r>
              <a:r>
                <a:rPr lang="es-PA" sz="2800" dirty="0" smtClean="0"/>
                <a:t>.Primero </a:t>
              </a:r>
              <a:r>
                <a:rPr lang="es-PA" sz="2800" dirty="0"/>
                <a:t>pregúntele sobre ello; quizá salga con amigos que fuman o simplemente haya probado un cigarrillo</a:t>
              </a:r>
              <a:r>
                <a:rPr lang="es-PA" sz="2800" dirty="0" smtClean="0"/>
                <a:t>.</a:t>
              </a:r>
            </a:p>
            <a:p>
              <a:r>
                <a:rPr lang="es-PA" sz="2800" dirty="0" smtClean="0"/>
                <a:t> </a:t>
              </a:r>
            </a:p>
            <a:p>
              <a:r>
                <a:rPr lang="es-PA" sz="2800" b="1" dirty="0" smtClean="0">
                  <a:solidFill>
                    <a:schemeClr val="bg1"/>
                  </a:solidFill>
                </a:rPr>
                <a:t>3</a:t>
              </a:r>
              <a:r>
                <a:rPr lang="es-PA" sz="2800" dirty="0" smtClean="0"/>
                <a:t>.Muchos </a:t>
              </a:r>
              <a:r>
                <a:rPr lang="es-PA" sz="2800" dirty="0"/>
                <a:t>niños prueban en algún momento a fumar, pero no se convierten en fumadores </a:t>
              </a:r>
              <a:r>
                <a:rPr lang="es-PA" sz="2800" dirty="0" smtClean="0"/>
                <a:t>habituales.</a:t>
              </a:r>
              <a:endParaRPr lang="es-PA" sz="2800" dirty="0"/>
            </a:p>
          </p:txBody>
        </p:sp>
        <p:pic>
          <p:nvPicPr>
            <p:cNvPr id="32770" name="Picture 2" descr="Resultado de imagen para chicos diciendo no al tabaquismo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3329" y="1237128"/>
              <a:ext cx="4038530" cy="2791961"/>
            </a:xfrm>
            <a:prstGeom prst="rect">
              <a:avLst/>
            </a:prstGeom>
            <a:noFill/>
            <a:extLst>
              <a:ext uri="{909E8E84-426E-40DD-AFC4-6F175D3DCCD1}">
                <a14:hiddenFill xmlns:a14="http://schemas.microsoft.com/office/drawing/2010/main">
                  <a:solidFill>
                    <a:srgbClr val="FFFFFF"/>
                  </a:solidFill>
                </a14:hiddenFill>
              </a:ext>
            </a:extLst>
          </p:spPr>
        </p:pic>
        <p:pic>
          <p:nvPicPr>
            <p:cNvPr id="32772" name="Picture 4" descr="Resultado de imagen para no fumar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3121" y="3336783"/>
              <a:ext cx="3538296" cy="3538680"/>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2962" y="6028298"/>
              <a:ext cx="1025502" cy="519004"/>
            </a:xfrm>
            <a:prstGeom prst="rect">
              <a:avLst/>
            </a:prstGeom>
          </p:spPr>
        </p:pic>
      </p:grpSp>
    </p:spTree>
    <p:extLst>
      <p:ext uri="{BB962C8B-B14F-4D97-AF65-F5344CB8AC3E}">
        <p14:creationId xmlns:p14="http://schemas.microsoft.com/office/powerpoint/2010/main" val="16315967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p:cNvGrpSpPr/>
          <p:nvPr/>
        </p:nvGrpSpPr>
        <p:grpSpPr>
          <a:xfrm>
            <a:off x="-7" y="332537"/>
            <a:ext cx="9180513" cy="6562105"/>
            <a:chOff x="-7" y="332537"/>
            <a:chExt cx="9180513" cy="6562105"/>
          </a:xfrm>
        </p:grpSpPr>
        <p:sp>
          <p:nvSpPr>
            <p:cNvPr id="5" name="Rectángulo 4"/>
            <p:cNvSpPr/>
            <p:nvPr/>
          </p:nvSpPr>
          <p:spPr>
            <a:xfrm rot="16200000">
              <a:off x="3533700" y="1247835"/>
              <a:ext cx="2113100" cy="918051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dirty="0"/>
            </a:p>
          </p:txBody>
        </p:sp>
        <p:sp>
          <p:nvSpPr>
            <p:cNvPr id="2" name="Rectángulo 1"/>
            <p:cNvSpPr/>
            <p:nvPr/>
          </p:nvSpPr>
          <p:spPr>
            <a:xfrm>
              <a:off x="1158501" y="1125878"/>
              <a:ext cx="5154146" cy="2862322"/>
            </a:xfrm>
            <a:prstGeom prst="rect">
              <a:avLst/>
            </a:prstGeom>
          </p:spPr>
          <p:txBody>
            <a:bodyPr wrap="square">
              <a:spAutoFit/>
            </a:bodyPr>
            <a:lstStyle/>
            <a:p>
              <a:pPr marL="285750" lvl="0" indent="-285750" fontAlgn="base">
                <a:buFont typeface="Wingdings" panose="05000000000000000000" pitchFamily="2" charset="2"/>
                <a:buChar char="§"/>
              </a:pPr>
              <a:r>
                <a:rPr lang="es-ES" sz="2000" b="1" dirty="0" smtClean="0"/>
                <a:t>Tos</a:t>
              </a:r>
              <a:endParaRPr lang="es-PA" sz="2000" b="1" dirty="0" smtClean="0"/>
            </a:p>
            <a:p>
              <a:pPr marL="285750" lvl="0" indent="-285750" fontAlgn="base">
                <a:buFont typeface="Wingdings" panose="05000000000000000000" pitchFamily="2" charset="2"/>
                <a:buChar char="§"/>
              </a:pPr>
              <a:r>
                <a:rPr lang="es-ES" sz="2000" b="1" dirty="0">
                  <a:solidFill>
                    <a:srgbClr val="FFC000"/>
                  </a:solidFill>
                </a:rPr>
                <a:t>I</a:t>
              </a:r>
              <a:r>
                <a:rPr lang="es-ES" sz="2000" b="1" dirty="0" smtClean="0">
                  <a:solidFill>
                    <a:srgbClr val="FFC000"/>
                  </a:solidFill>
                </a:rPr>
                <a:t>rritación </a:t>
              </a:r>
              <a:r>
                <a:rPr lang="es-ES" sz="2000" b="1" dirty="0">
                  <a:solidFill>
                    <a:srgbClr val="FFC000"/>
                  </a:solidFill>
                </a:rPr>
                <a:t>de la </a:t>
              </a:r>
              <a:r>
                <a:rPr lang="es-ES" sz="2000" b="1" dirty="0" smtClean="0">
                  <a:solidFill>
                    <a:srgbClr val="FFC000"/>
                  </a:solidFill>
                </a:rPr>
                <a:t>garganta</a:t>
              </a:r>
              <a:endParaRPr lang="es-PA" sz="2000" b="1" dirty="0" smtClean="0">
                <a:solidFill>
                  <a:srgbClr val="FFC000"/>
                </a:solidFill>
              </a:endParaRPr>
            </a:p>
            <a:p>
              <a:pPr marL="285750" lvl="0" indent="-285750" fontAlgn="base">
                <a:buFont typeface="Wingdings" panose="05000000000000000000" pitchFamily="2" charset="2"/>
                <a:buChar char="§"/>
              </a:pPr>
              <a:r>
                <a:rPr lang="es-ES" sz="2000" b="1" dirty="0" smtClean="0"/>
                <a:t>Ronquera</a:t>
              </a:r>
              <a:endParaRPr lang="es-PA" sz="2000" b="1" dirty="0" smtClean="0"/>
            </a:p>
            <a:p>
              <a:pPr marL="285750" lvl="0" indent="-285750" fontAlgn="base">
                <a:buFont typeface="Wingdings" panose="05000000000000000000" pitchFamily="2" charset="2"/>
                <a:buChar char="§"/>
              </a:pPr>
              <a:r>
                <a:rPr lang="es-ES" sz="2000" b="1" dirty="0">
                  <a:solidFill>
                    <a:srgbClr val="FFC000"/>
                  </a:solidFill>
                </a:rPr>
                <a:t>M</a:t>
              </a:r>
              <a:r>
                <a:rPr lang="es-ES" sz="2000" b="1" dirty="0" smtClean="0">
                  <a:solidFill>
                    <a:srgbClr val="FFC000"/>
                  </a:solidFill>
                </a:rPr>
                <a:t>al aliento</a:t>
              </a:r>
              <a:endParaRPr lang="es-PA" sz="2000" b="1" dirty="0" smtClean="0">
                <a:solidFill>
                  <a:srgbClr val="FFC000"/>
                </a:solidFill>
              </a:endParaRPr>
            </a:p>
            <a:p>
              <a:pPr marL="285750" lvl="0" indent="-285750" fontAlgn="base">
                <a:buFont typeface="Wingdings" panose="05000000000000000000" pitchFamily="2" charset="2"/>
                <a:buChar char="§"/>
              </a:pPr>
              <a:r>
                <a:rPr lang="es-ES" sz="2000" b="1" dirty="0"/>
                <a:t>U</a:t>
              </a:r>
              <a:r>
                <a:rPr lang="es-ES" sz="2000" b="1" dirty="0" smtClean="0"/>
                <a:t>n </a:t>
              </a:r>
              <a:r>
                <a:rPr lang="es-ES" sz="2000" b="1" dirty="0"/>
                <a:t>rendimiento inferior en los </a:t>
              </a:r>
              <a:r>
                <a:rPr lang="es-ES" sz="2000" b="1" dirty="0" smtClean="0"/>
                <a:t>deportes</a:t>
              </a:r>
              <a:endParaRPr lang="es-PA" sz="2000" b="1" dirty="0" smtClean="0"/>
            </a:p>
            <a:p>
              <a:pPr marL="285750" lvl="0" indent="-285750" fontAlgn="base">
                <a:buFont typeface="Wingdings" panose="05000000000000000000" pitchFamily="2" charset="2"/>
                <a:buChar char="§"/>
              </a:pPr>
              <a:r>
                <a:rPr lang="es-ES" sz="2000" b="1" dirty="0">
                  <a:solidFill>
                    <a:srgbClr val="FFC000"/>
                  </a:solidFill>
                </a:rPr>
                <a:t>M</a:t>
              </a:r>
              <a:r>
                <a:rPr lang="es-ES" sz="2000" b="1" dirty="0" smtClean="0">
                  <a:solidFill>
                    <a:srgbClr val="FFC000"/>
                  </a:solidFill>
                </a:rPr>
                <a:t>ayor </a:t>
              </a:r>
              <a:r>
                <a:rPr lang="es-ES" sz="2000" b="1" dirty="0">
                  <a:solidFill>
                    <a:srgbClr val="FFC000"/>
                  </a:solidFill>
                </a:rPr>
                <a:t>susceptibilidad a los </a:t>
              </a:r>
              <a:r>
                <a:rPr lang="es-ES" sz="2000" b="1" dirty="0" smtClean="0">
                  <a:solidFill>
                    <a:srgbClr val="FFC000"/>
                  </a:solidFill>
                </a:rPr>
                <a:t>resfriados</a:t>
              </a:r>
              <a:endParaRPr lang="es-PA" sz="2000" b="1" dirty="0" smtClean="0">
                <a:solidFill>
                  <a:srgbClr val="FFC000"/>
                </a:solidFill>
              </a:endParaRPr>
            </a:p>
            <a:p>
              <a:pPr marL="285750" lvl="0" indent="-285750" fontAlgn="base">
                <a:buFont typeface="Wingdings" panose="05000000000000000000" pitchFamily="2" charset="2"/>
                <a:buChar char="§"/>
              </a:pPr>
              <a:r>
                <a:rPr lang="es-ES" sz="2000" b="1" dirty="0"/>
                <a:t>D</a:t>
              </a:r>
              <a:r>
                <a:rPr lang="es-ES" sz="2000" b="1" dirty="0" smtClean="0"/>
                <a:t>ientes </a:t>
              </a:r>
              <a:r>
                <a:rPr lang="es-ES" sz="2000" b="1" dirty="0"/>
                <a:t>y ropa manchados de </a:t>
              </a:r>
              <a:r>
                <a:rPr lang="es-ES" sz="2000" b="1" dirty="0" smtClean="0"/>
                <a:t>nicotina</a:t>
              </a:r>
            </a:p>
            <a:p>
              <a:pPr marL="285750" lvl="0" indent="-285750" fontAlgn="base">
                <a:buFont typeface="Wingdings" panose="05000000000000000000" pitchFamily="2" charset="2"/>
                <a:buChar char="§"/>
              </a:pPr>
              <a:r>
                <a:rPr lang="es-ES" sz="2000" b="1" dirty="0">
                  <a:solidFill>
                    <a:srgbClr val="FFC000"/>
                  </a:solidFill>
                </a:rPr>
                <a:t>E</a:t>
              </a:r>
              <a:r>
                <a:rPr lang="es-ES" sz="2000" b="1" dirty="0" smtClean="0">
                  <a:solidFill>
                    <a:srgbClr val="FFC000"/>
                  </a:solidFill>
                </a:rPr>
                <a:t>stos </a:t>
              </a:r>
              <a:r>
                <a:rPr lang="es-ES" sz="2000" b="1" dirty="0">
                  <a:solidFill>
                    <a:srgbClr val="FFC000"/>
                  </a:solidFill>
                </a:rPr>
                <a:t>también son signos de mascar </a:t>
              </a:r>
              <a:r>
                <a:rPr lang="es-ES" sz="2000" b="1" dirty="0" smtClean="0">
                  <a:solidFill>
                    <a:srgbClr val="FFC000"/>
                  </a:solidFill>
                </a:rPr>
                <a:t>tabaco</a:t>
              </a:r>
              <a:endParaRPr lang="es-PA" sz="2000" b="1" dirty="0" smtClean="0">
                <a:solidFill>
                  <a:srgbClr val="FFC000"/>
                </a:solidFill>
              </a:endParaRPr>
            </a:p>
            <a:p>
              <a:pPr marL="285750" lvl="0" indent="-285750" fontAlgn="base">
                <a:buFont typeface="Wingdings" panose="05000000000000000000" pitchFamily="2" charset="2"/>
                <a:buChar char="§"/>
              </a:pPr>
              <a:r>
                <a:rPr lang="es-ES" sz="2000" b="1" dirty="0"/>
                <a:t>D</a:t>
              </a:r>
              <a:r>
                <a:rPr lang="es-ES" sz="2000" b="1" dirty="0" smtClean="0"/>
                <a:t>ificultades respiratorias</a:t>
              </a:r>
              <a:endParaRPr lang="es-PA" sz="2000" b="1" dirty="0"/>
            </a:p>
          </p:txBody>
        </p:sp>
        <p:sp>
          <p:nvSpPr>
            <p:cNvPr id="3" name="Rectángulo 2"/>
            <p:cNvSpPr/>
            <p:nvPr/>
          </p:nvSpPr>
          <p:spPr>
            <a:xfrm>
              <a:off x="687854" y="4978885"/>
              <a:ext cx="7420722" cy="1754326"/>
            </a:xfrm>
            <a:prstGeom prst="rect">
              <a:avLst/>
            </a:prstGeom>
          </p:spPr>
          <p:txBody>
            <a:bodyPr wrap="square">
              <a:spAutoFit/>
            </a:bodyPr>
            <a:lstStyle/>
            <a:p>
              <a:r>
                <a:rPr lang="es-ES" sz="3600" b="1" dirty="0"/>
                <a:t>A veces ni siquiera la mejor educación es suficiente para impedir que los niños experimenten con el </a:t>
              </a:r>
              <a:r>
                <a:rPr lang="es-ES" sz="3600" b="1" dirty="0" smtClean="0"/>
                <a:t>tabaco</a:t>
              </a:r>
              <a:r>
                <a:rPr lang="es-ES" sz="3600" dirty="0" smtClean="0"/>
                <a:t>.</a:t>
              </a:r>
              <a:endParaRPr lang="es-PA" sz="3600" dirty="0"/>
            </a:p>
          </p:txBody>
        </p:sp>
        <p:sp>
          <p:nvSpPr>
            <p:cNvPr id="4" name="Rectángulo 3"/>
            <p:cNvSpPr/>
            <p:nvPr/>
          </p:nvSpPr>
          <p:spPr>
            <a:xfrm>
              <a:off x="687854" y="332537"/>
              <a:ext cx="8260610" cy="830997"/>
            </a:xfrm>
            <a:prstGeom prst="rect">
              <a:avLst/>
            </a:prstGeom>
          </p:spPr>
          <p:txBody>
            <a:bodyPr wrap="square">
              <a:spAutoFit/>
            </a:bodyPr>
            <a:lstStyle/>
            <a:p>
              <a:pPr fontAlgn="base"/>
              <a:r>
                <a:rPr lang="es-ES" sz="2400" b="1" dirty="0" smtClean="0"/>
                <a:t>OTROS SIGNOS QUE PUEDEN DELATAR EL HÁBITO DE FUMAR SON</a:t>
              </a:r>
              <a:r>
                <a:rPr lang="es-ES" sz="2400" dirty="0" smtClean="0"/>
                <a:t>:</a:t>
              </a:r>
              <a:endParaRPr lang="es-ES" sz="2400" dirty="0"/>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22962" y="6028298"/>
              <a:ext cx="1025502" cy="519004"/>
            </a:xfrm>
            <a:prstGeom prst="rect">
              <a:avLst/>
            </a:prstGeom>
          </p:spPr>
        </p:pic>
      </p:grpSp>
    </p:spTree>
    <p:extLst>
      <p:ext uri="{BB962C8B-B14F-4D97-AF65-F5344CB8AC3E}">
        <p14:creationId xmlns:p14="http://schemas.microsoft.com/office/powerpoint/2010/main" val="19046194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o 8"/>
          <p:cNvGrpSpPr/>
          <p:nvPr/>
        </p:nvGrpSpPr>
        <p:grpSpPr>
          <a:xfrm>
            <a:off x="1" y="-1"/>
            <a:ext cx="9180514" cy="6656295"/>
            <a:chOff x="1" y="-1"/>
            <a:chExt cx="9180514" cy="6656295"/>
          </a:xfrm>
        </p:grpSpPr>
        <p:sp>
          <p:nvSpPr>
            <p:cNvPr id="4" name="Rectángulo 3"/>
            <p:cNvSpPr/>
            <p:nvPr/>
          </p:nvSpPr>
          <p:spPr>
            <a:xfrm rot="16200000">
              <a:off x="3749816" y="-3749816"/>
              <a:ext cx="1680883" cy="918051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dirty="0"/>
            </a:p>
          </p:txBody>
        </p:sp>
        <p:sp>
          <p:nvSpPr>
            <p:cNvPr id="2" name="Rectángulo 1"/>
            <p:cNvSpPr/>
            <p:nvPr/>
          </p:nvSpPr>
          <p:spPr>
            <a:xfrm>
              <a:off x="372597" y="876277"/>
              <a:ext cx="3715310" cy="5386090"/>
            </a:xfrm>
            <a:prstGeom prst="rect">
              <a:avLst/>
            </a:prstGeom>
          </p:spPr>
          <p:txBody>
            <a:bodyPr wrap="square">
              <a:spAutoFit/>
            </a:bodyPr>
            <a:lstStyle/>
            <a:p>
              <a:r>
                <a:rPr lang="es-ES" sz="2400" b="1" dirty="0" smtClean="0">
                  <a:solidFill>
                    <a:schemeClr val="bg1"/>
                  </a:solidFill>
                </a:rPr>
                <a:t>MEDIOS DE COMUNICACIÓN. </a:t>
              </a:r>
            </a:p>
            <a:p>
              <a:endParaRPr lang="es-ES" sz="2400" b="1" dirty="0" smtClean="0">
                <a:solidFill>
                  <a:schemeClr val="bg1"/>
                </a:solidFill>
              </a:endParaRPr>
            </a:p>
            <a:p>
              <a:r>
                <a:rPr lang="es-ES" dirty="0" smtClean="0"/>
                <a:t>Los </a:t>
              </a:r>
              <a:r>
                <a:rPr lang="es-ES" dirty="0"/>
                <a:t>cigarrillos aún siguen presentes en las películas, las series televisivas y en los perfiles de redes sociales de muchas de las celebridades que nuestros jóvenes suelen seguir</a:t>
              </a:r>
              <a:r>
                <a:rPr lang="es-ES" dirty="0" smtClean="0"/>
                <a:t>.</a:t>
              </a:r>
            </a:p>
            <a:p>
              <a:r>
                <a:rPr lang="es-PA" dirty="0"/>
                <a:t/>
              </a:r>
              <a:br>
                <a:rPr lang="es-PA" dirty="0"/>
              </a:br>
              <a:r>
                <a:rPr lang="es-ES" sz="2800" b="1" dirty="0" smtClean="0">
                  <a:solidFill>
                    <a:srgbClr val="FFC000"/>
                  </a:solidFill>
                </a:rPr>
                <a:t>ACCESIBILIDAD. </a:t>
              </a:r>
            </a:p>
            <a:p>
              <a:endParaRPr lang="es-ES" sz="2800" b="1" dirty="0" smtClean="0">
                <a:solidFill>
                  <a:srgbClr val="FFC000"/>
                </a:solidFill>
              </a:endParaRPr>
            </a:p>
            <a:p>
              <a:r>
                <a:rPr lang="es-ES" dirty="0" smtClean="0"/>
                <a:t>La </a:t>
              </a:r>
              <a:r>
                <a:rPr lang="es-ES" dirty="0"/>
                <a:t>venta ilícita de cigarrillos sueltos en las calles, les permite a los y las jóvenes adquirir cigarrillos sin cédula.  </a:t>
              </a:r>
              <a:endParaRPr lang="es-ES" dirty="0" smtClean="0"/>
            </a:p>
            <a:p>
              <a:r>
                <a:rPr lang="es-PA" dirty="0"/>
                <a:t/>
              </a:r>
              <a:br>
                <a:rPr lang="es-PA" dirty="0"/>
              </a:br>
              <a:endParaRPr lang="es-PA" dirty="0"/>
            </a:p>
          </p:txBody>
        </p:sp>
        <p:sp>
          <p:nvSpPr>
            <p:cNvPr id="3" name="Rectángulo 2"/>
            <p:cNvSpPr/>
            <p:nvPr/>
          </p:nvSpPr>
          <p:spPr>
            <a:xfrm>
              <a:off x="5189072" y="929062"/>
              <a:ext cx="3766670" cy="5724644"/>
            </a:xfrm>
            <a:prstGeom prst="rect">
              <a:avLst/>
            </a:prstGeom>
          </p:spPr>
          <p:txBody>
            <a:bodyPr wrap="square">
              <a:spAutoFit/>
            </a:bodyPr>
            <a:lstStyle/>
            <a:p>
              <a:r>
                <a:rPr lang="es-ES" sz="2400" b="1" dirty="0" smtClean="0">
                  <a:solidFill>
                    <a:schemeClr val="bg1"/>
                  </a:solidFill>
                </a:rPr>
                <a:t>FAMILIA. </a:t>
              </a:r>
            </a:p>
            <a:p>
              <a:endParaRPr lang="es-ES" sz="2400" b="1" dirty="0" smtClean="0">
                <a:solidFill>
                  <a:schemeClr val="bg1"/>
                </a:solidFill>
              </a:endParaRPr>
            </a:p>
            <a:p>
              <a:r>
                <a:rPr lang="es-ES" dirty="0" smtClean="0"/>
                <a:t>Cuando </a:t>
              </a:r>
              <a:r>
                <a:rPr lang="es-ES" dirty="0"/>
                <a:t>padres, hermanos o hermanas mayores fuman, los adolescentes aprenden a ver el consumo de tabaco como una práctica normal, como un signo de madurez incluso, y por tanto, tienen un riesgo mayor de llegar a convertirse también en fumadores.</a:t>
              </a:r>
            </a:p>
            <a:p>
              <a:r>
                <a:rPr lang="es-PA" b="1" dirty="0"/>
                <a:t/>
              </a:r>
              <a:br>
                <a:rPr lang="es-PA" b="1" dirty="0"/>
              </a:br>
              <a:r>
                <a:rPr lang="es-ES" sz="2400" b="1" dirty="0" smtClean="0">
                  <a:solidFill>
                    <a:srgbClr val="FFC000"/>
                  </a:solidFill>
                </a:rPr>
                <a:t>AMIGOS/AS Y COMPAÑEROS/as.</a:t>
              </a:r>
              <a:r>
                <a:rPr lang="es-ES" sz="2400" dirty="0" smtClean="0">
                  <a:solidFill>
                    <a:srgbClr val="FFC000"/>
                  </a:solidFill>
                </a:rPr>
                <a:t> </a:t>
              </a:r>
            </a:p>
            <a:p>
              <a:r>
                <a:rPr lang="es-ES" dirty="0" smtClean="0"/>
                <a:t>En </a:t>
              </a:r>
              <a:r>
                <a:rPr lang="es-ES" dirty="0"/>
                <a:t>la adolescencia los pares sociales son una de las principales influencias para los y las jóvenes. Su necesidad por sentirse parte de un cierto grupo social puede llegar a dejarlos/as vulnerables al cigarrillo</a:t>
              </a:r>
              <a:endParaRPr lang="es-PA" dirty="0"/>
            </a:p>
          </p:txBody>
        </p:sp>
        <p:cxnSp>
          <p:nvCxnSpPr>
            <p:cNvPr id="6" name="Conector recto 5"/>
            <p:cNvCxnSpPr/>
            <p:nvPr/>
          </p:nvCxnSpPr>
          <p:spPr>
            <a:xfrm>
              <a:off x="4590259" y="1960681"/>
              <a:ext cx="8635" cy="4695613"/>
            </a:xfrm>
            <a:prstGeom prst="line">
              <a:avLst/>
            </a:prstGeom>
            <a:ln w="28575">
              <a:solidFill>
                <a:srgbClr val="FFC000"/>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297282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p:cNvGrpSpPr/>
          <p:nvPr/>
        </p:nvGrpSpPr>
        <p:grpSpPr>
          <a:xfrm>
            <a:off x="591671" y="0"/>
            <a:ext cx="8588842" cy="6875463"/>
            <a:chOff x="591671" y="0"/>
            <a:chExt cx="8588842" cy="6875463"/>
          </a:xfrm>
        </p:grpSpPr>
        <p:sp>
          <p:nvSpPr>
            <p:cNvPr id="2" name="Rectángulo 1"/>
            <p:cNvSpPr/>
            <p:nvPr/>
          </p:nvSpPr>
          <p:spPr>
            <a:xfrm>
              <a:off x="591671" y="1684355"/>
              <a:ext cx="6466542" cy="2308324"/>
            </a:xfrm>
            <a:prstGeom prst="rect">
              <a:avLst/>
            </a:prstGeom>
          </p:spPr>
          <p:txBody>
            <a:bodyPr wrap="square">
              <a:spAutoFit/>
            </a:bodyPr>
            <a:lstStyle/>
            <a:p>
              <a:r>
                <a:rPr lang="es-PA" sz="3600" b="1" dirty="0"/>
                <a:t>DEJAR DE FUMAR ES LA DECISIÓN MÁS IMPORTANTE EN MATERIA DE SALUD QUE USTED PUEDE TOMAR EN SU VIDA</a:t>
              </a:r>
              <a:r>
                <a:rPr lang="es-PA" sz="2800" dirty="0"/>
                <a:t>.</a:t>
              </a:r>
            </a:p>
          </p:txBody>
        </p:sp>
        <p:sp>
          <p:nvSpPr>
            <p:cNvPr id="3" name="Rectángulo 2"/>
            <p:cNvSpPr/>
            <p:nvPr/>
          </p:nvSpPr>
          <p:spPr>
            <a:xfrm>
              <a:off x="7351713" y="0"/>
              <a:ext cx="1828800" cy="687546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22962" y="6028298"/>
              <a:ext cx="1025502" cy="519004"/>
            </a:xfrm>
            <a:prstGeom prst="rect">
              <a:avLst/>
            </a:prstGeom>
          </p:spPr>
        </p:pic>
        <p:pic>
          <p:nvPicPr>
            <p:cNvPr id="5" name="Picture 10" descr="Resultado de imagen para lineas png"/>
            <p:cNvPicPr>
              <a:picLocks noChangeAspect="1" noChangeArrowheads="1"/>
            </p:cNvPicPr>
            <p:nvPr/>
          </p:nvPicPr>
          <p:blipFill rotWithShape="1">
            <a:blip r:embed="rId3">
              <a:extLst>
                <a:ext uri="{28A0092B-C50C-407E-A947-70E740481C1C}">
                  <a14:useLocalDpi xmlns:a14="http://schemas.microsoft.com/office/drawing/2010/main" val="0"/>
                </a:ext>
              </a:extLst>
            </a:blip>
            <a:srcRect l="65265" t="30393" r="1" b="22529"/>
            <a:stretch/>
          </p:blipFill>
          <p:spPr bwMode="auto">
            <a:xfrm>
              <a:off x="2407024" y="5181133"/>
              <a:ext cx="4944689" cy="169433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330585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p:cNvGrpSpPr/>
          <p:nvPr/>
        </p:nvGrpSpPr>
        <p:grpSpPr>
          <a:xfrm>
            <a:off x="0" y="0"/>
            <a:ext cx="9180513" cy="6605396"/>
            <a:chOff x="5238" y="0"/>
            <a:chExt cx="9180513" cy="6605396"/>
          </a:xfrm>
        </p:grpSpPr>
        <p:pic>
          <p:nvPicPr>
            <p:cNvPr id="5" name="Picture 6" descr="Resultado de imagen para fondos de educacion para concreto pn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5238" y="0"/>
              <a:ext cx="9180513" cy="2783541"/>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8" y="0"/>
              <a:ext cx="9175275" cy="3328704"/>
            </a:xfrm>
            <a:prstGeom prst="flowChartManualInput">
              <a:avLst/>
            </a:prstGeom>
          </p:spPr>
        </p:pic>
        <p:sp>
          <p:nvSpPr>
            <p:cNvPr id="2" name="Rectángulo 1"/>
            <p:cNvSpPr/>
            <p:nvPr/>
          </p:nvSpPr>
          <p:spPr>
            <a:xfrm>
              <a:off x="663381" y="679960"/>
              <a:ext cx="8077207" cy="5786199"/>
            </a:xfrm>
            <a:prstGeom prst="rect">
              <a:avLst/>
            </a:prstGeom>
          </p:spPr>
          <p:txBody>
            <a:bodyPr wrap="square">
              <a:spAutoFit/>
            </a:bodyPr>
            <a:lstStyle/>
            <a:p>
              <a:r>
                <a:rPr lang="es-PA" sz="2800" b="1" dirty="0" smtClean="0"/>
                <a:t>PROGRAMAS PARA LA CESACIÓN DEL TABAQUISMO: </a:t>
              </a:r>
            </a:p>
            <a:p>
              <a:endParaRPr lang="es-PA" sz="2400" dirty="0"/>
            </a:p>
            <a:p>
              <a:r>
                <a:rPr lang="es-PA" sz="2400" dirty="0"/>
                <a:t>2402 0807/0809  Int. 120  </a:t>
              </a:r>
              <a:endParaRPr lang="es-PA" sz="2400" dirty="0" smtClean="0"/>
            </a:p>
            <a:p>
              <a:r>
                <a:rPr lang="es-PA" sz="2400" dirty="0" smtClean="0"/>
                <a:t>Comisión </a:t>
              </a:r>
              <a:r>
                <a:rPr lang="es-PA" sz="2400" dirty="0"/>
                <a:t>Honoraria de Lucha contra el Cáncer</a:t>
              </a:r>
            </a:p>
            <a:p>
              <a:endParaRPr lang="es-PA" sz="2400" dirty="0"/>
            </a:p>
            <a:p>
              <a:r>
                <a:rPr lang="es-PA" sz="2400" dirty="0"/>
                <a:t>2901 4091  Int. 133  Fondo Nacional de Recursos</a:t>
              </a:r>
            </a:p>
            <a:p>
              <a:endParaRPr lang="es-PA" sz="2400" dirty="0"/>
            </a:p>
            <a:p>
              <a:r>
                <a:rPr lang="es-PA" sz="2400" dirty="0"/>
                <a:t>0800 44 44   Ministerio de Salud Pública</a:t>
              </a:r>
            </a:p>
            <a:p>
              <a:endParaRPr lang="es-PA" sz="2400" dirty="0"/>
            </a:p>
            <a:p>
              <a:r>
                <a:rPr lang="es-PA" sz="2400" dirty="0"/>
                <a:t>2402 3553     Programa Nacional Control </a:t>
              </a:r>
              <a:r>
                <a:rPr lang="es-PA" sz="2400" dirty="0" smtClean="0"/>
                <a:t>Tabaco</a:t>
              </a:r>
            </a:p>
            <a:p>
              <a:endParaRPr lang="es-PA" dirty="0"/>
            </a:p>
            <a:p>
              <a:endParaRPr lang="es-PA" dirty="0"/>
            </a:p>
            <a:p>
              <a:r>
                <a:rPr lang="es-PA" dirty="0"/>
                <a:t>Incorporamos una Guía de Autoayuda para intentar abandonar el consumo en forma individual</a:t>
              </a:r>
              <a:r>
                <a:rPr lang="es-PA" dirty="0" smtClean="0"/>
                <a:t>.</a:t>
              </a:r>
            </a:p>
            <a:p>
              <a:endParaRPr lang="es-PA" dirty="0" smtClean="0"/>
            </a:p>
            <a:p>
              <a:r>
                <a:rPr lang="es-PA" dirty="0" smtClean="0"/>
                <a:t>Si </a:t>
              </a:r>
              <a:r>
                <a:rPr lang="es-PA" dirty="0"/>
                <a:t>no consiguiera los resultados esperados, no dude en consultar en las Unidades de tratamiento especializado que se encuentran en el listado anterior.</a:t>
              </a:r>
            </a:p>
          </p:txBody>
        </p:sp>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30862" y="6072945"/>
              <a:ext cx="1052072" cy="532451"/>
            </a:xfrm>
            <a:prstGeom prst="rect">
              <a:avLst/>
            </a:prstGeom>
          </p:spPr>
        </p:pic>
        <p:pic>
          <p:nvPicPr>
            <p:cNvPr id="17410" name="Picture 2" descr="Resultado de imagen para no al tabaquismo 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23354" y="2461234"/>
              <a:ext cx="1632884" cy="86747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810316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7"/>
          <p:cNvGrpSpPr/>
          <p:nvPr/>
        </p:nvGrpSpPr>
        <p:grpSpPr>
          <a:xfrm>
            <a:off x="0" y="599846"/>
            <a:ext cx="9180514" cy="6275617"/>
            <a:chOff x="0" y="599846"/>
            <a:chExt cx="9180514" cy="6275617"/>
          </a:xfrm>
        </p:grpSpPr>
        <p:sp>
          <p:nvSpPr>
            <p:cNvPr id="2" name="Rectángulo 1"/>
            <p:cNvSpPr/>
            <p:nvPr/>
          </p:nvSpPr>
          <p:spPr>
            <a:xfrm>
              <a:off x="1508917" y="599846"/>
              <a:ext cx="6162675" cy="2215991"/>
            </a:xfrm>
            <a:prstGeom prst="rect">
              <a:avLst/>
            </a:prstGeom>
          </p:spPr>
          <p:txBody>
            <a:bodyPr wrap="square">
              <a:spAutoFit/>
            </a:bodyPr>
            <a:lstStyle/>
            <a:p>
              <a:pPr algn="ctr"/>
              <a:r>
                <a:rPr lang="es-PA" sz="4000" dirty="0" smtClean="0">
                  <a:latin typeface="Adobe Garamond Pro Bold" panose="02020702060506020403" pitchFamily="18" charset="0"/>
                </a:rPr>
                <a:t>NO DEJES CAER </a:t>
              </a:r>
            </a:p>
            <a:p>
              <a:pPr algn="ctr"/>
              <a:r>
                <a:rPr lang="es-PA" sz="4000" dirty="0" smtClean="0">
                  <a:solidFill>
                    <a:srgbClr val="FFC000"/>
                  </a:solidFill>
                  <a:latin typeface="Adobe Garamond Pro Bold" panose="02020702060506020403" pitchFamily="18" charset="0"/>
                </a:rPr>
                <a:t>EN EL </a:t>
              </a:r>
              <a:r>
                <a:rPr lang="es-PA" sz="4000" dirty="0" smtClean="0"/>
                <a:t>TABAQUISMO A </a:t>
              </a:r>
            </a:p>
            <a:p>
              <a:pPr algn="ctr"/>
              <a:r>
                <a:rPr lang="es-PA" sz="4000" dirty="0" smtClean="0"/>
                <a:t>NUESTROS </a:t>
              </a:r>
              <a:r>
                <a:rPr lang="es-PA" sz="4000" dirty="0" smtClean="0">
                  <a:solidFill>
                    <a:srgbClr val="FFC000"/>
                  </a:solidFill>
                  <a:latin typeface="Book Antiqua" panose="02040602050305030304" pitchFamily="18" charset="0"/>
                </a:rPr>
                <a:t>JÓVENES</a:t>
              </a:r>
              <a:r>
                <a:rPr lang="es-PA" dirty="0">
                  <a:solidFill>
                    <a:srgbClr val="FFC000"/>
                  </a:solidFill>
                  <a:latin typeface="Book Antiqua" panose="02040602050305030304" pitchFamily="18" charset="0"/>
                </a:rPr>
                <a:t>.</a:t>
              </a:r>
              <a:endParaRPr lang="es-PA" dirty="0" smtClean="0">
                <a:solidFill>
                  <a:srgbClr val="FFC000"/>
                </a:solidFill>
                <a:latin typeface="Book Antiqua" panose="02040602050305030304" pitchFamily="18" charset="0"/>
              </a:endParaRPr>
            </a:p>
            <a:p>
              <a:pPr algn="ctr"/>
              <a:endParaRPr lang="es-PA" dirty="0"/>
            </a:p>
          </p:txBody>
        </p:sp>
        <p:sp>
          <p:nvSpPr>
            <p:cNvPr id="4" name="Rectángulo 3"/>
            <p:cNvSpPr/>
            <p:nvPr/>
          </p:nvSpPr>
          <p:spPr>
            <a:xfrm rot="16200000">
              <a:off x="3749815" y="1444765"/>
              <a:ext cx="1680883" cy="918051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dirty="0"/>
            </a:p>
          </p:txBody>
        </p:sp>
        <p:pic>
          <p:nvPicPr>
            <p:cNvPr id="5" name="Picture 10" descr="Resultado de imagen para lineas png"/>
            <p:cNvPicPr>
              <a:picLocks noChangeAspect="1" noChangeArrowheads="1"/>
            </p:cNvPicPr>
            <p:nvPr/>
          </p:nvPicPr>
          <p:blipFill rotWithShape="1">
            <a:blip r:embed="rId2">
              <a:extLst>
                <a:ext uri="{28A0092B-C50C-407E-A947-70E740481C1C}">
                  <a14:useLocalDpi xmlns:a14="http://schemas.microsoft.com/office/drawing/2010/main" val="0"/>
                </a:ext>
              </a:extLst>
            </a:blip>
            <a:srcRect l="65265" t="30393" r="1" b="22529"/>
            <a:stretch/>
          </p:blipFill>
          <p:spPr bwMode="auto">
            <a:xfrm>
              <a:off x="4235824" y="4347415"/>
              <a:ext cx="4944689" cy="1694330"/>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906179" y="3301754"/>
              <a:ext cx="7368149" cy="3170099"/>
            </a:xfrm>
            <a:prstGeom prst="rect">
              <a:avLst/>
            </a:prstGeom>
          </p:spPr>
          <p:txBody>
            <a:bodyPr wrap="square">
              <a:spAutoFit/>
            </a:bodyPr>
            <a:lstStyle/>
            <a:p>
              <a:pPr algn="ctr"/>
              <a:r>
                <a:rPr lang="es-PA" sz="4000" b="1" dirty="0" smtClean="0">
                  <a:solidFill>
                    <a:srgbClr val="FFC000"/>
                  </a:solidFill>
                </a:rPr>
                <a:t>UNA</a:t>
              </a:r>
              <a:r>
                <a:rPr lang="es-PA" sz="4000" b="1" dirty="0" smtClean="0"/>
                <a:t> JUVENTUD SANA ES </a:t>
              </a:r>
              <a:r>
                <a:rPr lang="es-PA" sz="4000" b="1" dirty="0" smtClean="0">
                  <a:solidFill>
                    <a:srgbClr val="FFC000"/>
                  </a:solidFill>
                </a:rPr>
                <a:t>UN PANAMÁ </a:t>
              </a:r>
            </a:p>
            <a:p>
              <a:pPr algn="ctr"/>
              <a:r>
                <a:rPr lang="es-PA" sz="4000" b="1" dirty="0" smtClean="0"/>
                <a:t>BELLO, HERMOSO </a:t>
              </a:r>
            </a:p>
            <a:p>
              <a:pPr algn="ctr"/>
              <a:r>
                <a:rPr lang="es-PA" sz="4000" b="1" dirty="0" smtClean="0">
                  <a:solidFill>
                    <a:schemeClr val="bg1"/>
                  </a:solidFill>
                </a:rPr>
                <a:t>Y ALEGRE.</a:t>
              </a:r>
              <a:r>
                <a:rPr lang="es-PA" sz="4000" b="1" dirty="0" smtClean="0"/>
                <a:t> </a:t>
              </a:r>
            </a:p>
            <a:p>
              <a:pPr algn="ctr"/>
              <a:r>
                <a:rPr lang="es-PA" sz="4000" b="1" dirty="0" smtClean="0"/>
                <a:t>                                       </a:t>
              </a:r>
              <a:r>
                <a:rPr lang="es-PA" b="1" dirty="0" smtClean="0">
                  <a:latin typeface="Lucida Handwriting" panose="03010101010101010101" pitchFamily="66" charset="0"/>
                </a:rPr>
                <a:t>Yomare Vega</a:t>
              </a:r>
              <a:r>
                <a:rPr lang="es-PA" sz="4000" b="1" dirty="0" smtClean="0"/>
                <a:t>.</a:t>
              </a:r>
              <a:endParaRPr lang="es-PA" b="1" dirty="0">
                <a:latin typeface="Lucida Handwriting" panose="03010101010101010101" pitchFamily="66" charset="0"/>
              </a:endParaRPr>
            </a:p>
          </p:txBody>
        </p:sp>
        <p:sp>
          <p:nvSpPr>
            <p:cNvPr id="7" name="Rectángulo 6"/>
            <p:cNvSpPr/>
            <p:nvPr/>
          </p:nvSpPr>
          <p:spPr>
            <a:xfrm>
              <a:off x="1391203" y="2799468"/>
              <a:ext cx="6215163" cy="369332"/>
            </a:xfrm>
            <a:prstGeom prst="rect">
              <a:avLst/>
            </a:prstGeom>
          </p:spPr>
          <p:txBody>
            <a:bodyPr wrap="none">
              <a:spAutoFit/>
            </a:bodyPr>
            <a:lstStyle/>
            <a:p>
              <a:r>
                <a:rPr lang="es-PA" dirty="0">
                  <a:latin typeface="Lucida Handwriting" panose="03010101010101010101" pitchFamily="66" charset="0"/>
                </a:rPr>
                <a:t>DIALOGA CON ELLOS del Tabaco y sus Peligros.</a:t>
              </a:r>
            </a:p>
          </p:txBody>
        </p:sp>
      </p:grpSp>
    </p:spTree>
    <p:extLst>
      <p:ext uri="{BB962C8B-B14F-4D97-AF65-F5344CB8AC3E}">
        <p14:creationId xmlns:p14="http://schemas.microsoft.com/office/powerpoint/2010/main" val="32544884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o 8"/>
          <p:cNvGrpSpPr/>
          <p:nvPr/>
        </p:nvGrpSpPr>
        <p:grpSpPr>
          <a:xfrm>
            <a:off x="-5" y="20077"/>
            <a:ext cx="9193965" cy="6896170"/>
            <a:chOff x="-5" y="20077"/>
            <a:chExt cx="9193965" cy="6896170"/>
          </a:xfrm>
        </p:grpSpPr>
        <p:sp>
          <p:nvSpPr>
            <p:cNvPr id="11" name="Rectángulo 10"/>
            <p:cNvSpPr/>
            <p:nvPr/>
          </p:nvSpPr>
          <p:spPr>
            <a:xfrm>
              <a:off x="-3" y="20077"/>
              <a:ext cx="9180513" cy="332824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dirty="0"/>
            </a:p>
          </p:txBody>
        </p:sp>
        <p:pic>
          <p:nvPicPr>
            <p:cNvPr id="15" name="Picture 6" descr="Resultado de imagen para fondos de educacion para concreto pn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3447" y="470647"/>
              <a:ext cx="9180513" cy="2783541"/>
            </a:xfrm>
            <a:prstGeom prst="rect">
              <a:avLst/>
            </a:prstGeom>
            <a:noFill/>
            <a:extLst>
              <a:ext uri="{909E8E84-426E-40DD-AFC4-6F175D3DCCD1}">
                <a14:hiddenFill xmlns:a14="http://schemas.microsoft.com/office/drawing/2010/main">
                  <a:solidFill>
                    <a:srgbClr val="FFFFFF"/>
                  </a:solidFill>
                </a14:hiddenFill>
              </a:ext>
            </a:extLst>
          </p:spPr>
        </p:pic>
        <p:sp>
          <p:nvSpPr>
            <p:cNvPr id="14" name="Elipse 13"/>
            <p:cNvSpPr/>
            <p:nvPr/>
          </p:nvSpPr>
          <p:spPr>
            <a:xfrm>
              <a:off x="2151529" y="820271"/>
              <a:ext cx="4491318" cy="46493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dirty="0"/>
            </a:p>
          </p:txBody>
        </p:sp>
        <p:grpSp>
          <p:nvGrpSpPr>
            <p:cNvPr id="3" name="Grupo 2"/>
            <p:cNvGrpSpPr/>
            <p:nvPr/>
          </p:nvGrpSpPr>
          <p:grpSpPr>
            <a:xfrm>
              <a:off x="-5" y="5164080"/>
              <a:ext cx="9180513" cy="1711382"/>
              <a:chOff x="-1" y="5164080"/>
              <a:chExt cx="9180513" cy="1711382"/>
            </a:xfrm>
            <a:solidFill>
              <a:srgbClr val="FFC000"/>
            </a:solidFill>
          </p:grpSpPr>
          <p:sp>
            <p:nvSpPr>
              <p:cNvPr id="4" name="Rectángulo 3"/>
              <p:cNvSpPr/>
              <p:nvPr/>
            </p:nvSpPr>
            <p:spPr>
              <a:xfrm>
                <a:off x="-1" y="6279775"/>
                <a:ext cx="9180513" cy="5956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dirty="0"/>
              </a:p>
            </p:txBody>
          </p:sp>
          <p:sp>
            <p:nvSpPr>
              <p:cNvPr id="6" name="Rectángulo 5"/>
              <p:cNvSpPr/>
              <p:nvPr/>
            </p:nvSpPr>
            <p:spPr>
              <a:xfrm>
                <a:off x="2469299" y="5164080"/>
                <a:ext cx="3989947" cy="8092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dirty="0"/>
              </a:p>
            </p:txBody>
          </p:sp>
        </p:grpSp>
        <p:pic>
          <p:nvPicPr>
            <p:cNvPr id="19" name="Imagen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5795" y="5529383"/>
              <a:ext cx="1364713" cy="690678"/>
            </a:xfrm>
            <a:prstGeom prst="rect">
              <a:avLst/>
            </a:prstGeom>
          </p:spPr>
        </p:pic>
        <p:pic>
          <p:nvPicPr>
            <p:cNvPr id="33794" name="Picture 2" descr="Resultado de imagen para gracias 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52303" y="5164080"/>
              <a:ext cx="3823929" cy="1752167"/>
            </a:xfrm>
            <a:prstGeom prst="rect">
              <a:avLst/>
            </a:prstGeom>
            <a:noFill/>
            <a:extLst>
              <a:ext uri="{909E8E84-426E-40DD-AFC4-6F175D3DCCD1}">
                <a14:hiddenFill xmlns:a14="http://schemas.microsoft.com/office/drawing/2010/main">
                  <a:solidFill>
                    <a:srgbClr val="FFFFFF"/>
                  </a:solidFill>
                </a14:hiddenFill>
              </a:ext>
            </a:extLst>
          </p:spPr>
        </p:pic>
        <p:pic>
          <p:nvPicPr>
            <p:cNvPr id="33796" name="Picture 4" descr="Resultado de imagen para png EDUCACION y no al tabac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5938" y="149725"/>
              <a:ext cx="4762500" cy="476250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3361764" y="3966883"/>
              <a:ext cx="2097741" cy="1951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
          <p:nvSpPr>
            <p:cNvPr id="16" name="Rectángulo 15"/>
            <p:cNvSpPr/>
            <p:nvPr/>
          </p:nvSpPr>
          <p:spPr>
            <a:xfrm>
              <a:off x="3572434" y="4174269"/>
              <a:ext cx="1649507" cy="2429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grpSp>
    </p:spTree>
    <p:extLst>
      <p:ext uri="{BB962C8B-B14F-4D97-AF65-F5344CB8AC3E}">
        <p14:creationId xmlns:p14="http://schemas.microsoft.com/office/powerpoint/2010/main" val="40708344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upo 22"/>
          <p:cNvGrpSpPr/>
          <p:nvPr/>
        </p:nvGrpSpPr>
        <p:grpSpPr>
          <a:xfrm>
            <a:off x="0" y="346822"/>
            <a:ext cx="9180513" cy="6528641"/>
            <a:chOff x="0" y="346822"/>
            <a:chExt cx="9180513" cy="6528641"/>
          </a:xfrm>
        </p:grpSpPr>
        <p:sp>
          <p:nvSpPr>
            <p:cNvPr id="12" name="Rectángulo 11"/>
            <p:cNvSpPr/>
            <p:nvPr/>
          </p:nvSpPr>
          <p:spPr>
            <a:xfrm>
              <a:off x="0" y="3547222"/>
              <a:ext cx="9180513" cy="332824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dirty="0"/>
            </a:p>
          </p:txBody>
        </p:sp>
        <p:pic>
          <p:nvPicPr>
            <p:cNvPr id="16" name="Imagen 15"/>
            <p:cNvPicPr>
              <a:picLocks noChangeAspect="1"/>
            </p:cNvPicPr>
            <p:nvPr/>
          </p:nvPicPr>
          <p:blipFill rotWithShape="1">
            <a:blip r:embed="rId2">
              <a:extLst>
                <a:ext uri="{28A0092B-C50C-407E-A947-70E740481C1C}">
                  <a14:useLocalDpi xmlns:a14="http://schemas.microsoft.com/office/drawing/2010/main" val="0"/>
                </a:ext>
              </a:extLst>
            </a:blip>
            <a:srcRect l="5779"/>
            <a:stretch/>
          </p:blipFill>
          <p:spPr>
            <a:xfrm>
              <a:off x="2622175" y="346822"/>
              <a:ext cx="4222001" cy="1072989"/>
            </a:xfrm>
            <a:prstGeom prst="rect">
              <a:avLst/>
            </a:prstGeom>
          </p:spPr>
        </p:pic>
        <p:pic>
          <p:nvPicPr>
            <p:cNvPr id="7172" name="Picture 4" descr="http://www.comisioncancer.org.uy/imgnoticias/201209/388.jpg"/>
            <p:cNvPicPr>
              <a:picLocks noChangeAspect="1" noChangeArrowheads="1"/>
            </p:cNvPicPr>
            <p:nvPr/>
          </p:nvPicPr>
          <p:blipFill rotWithShape="1">
            <a:blip r:embed="rId3">
              <a:extLst>
                <a:ext uri="{28A0092B-C50C-407E-A947-70E740481C1C}">
                  <a14:useLocalDpi xmlns:a14="http://schemas.microsoft.com/office/drawing/2010/main" val="0"/>
                </a:ext>
              </a:extLst>
            </a:blip>
            <a:srcRect l="2708" t="646" r="1468" b="1509"/>
            <a:stretch/>
          </p:blipFill>
          <p:spPr bwMode="auto">
            <a:xfrm>
              <a:off x="1089212" y="1815353"/>
              <a:ext cx="7301753" cy="4706471"/>
            </a:xfrm>
            <a:prstGeom prst="rect">
              <a:avLst/>
            </a:prstGeom>
            <a:noFill/>
            <a:extLst>
              <a:ext uri="{909E8E84-426E-40DD-AFC4-6F175D3DCCD1}">
                <a14:hiddenFill xmlns:a14="http://schemas.microsoft.com/office/drawing/2010/main">
                  <a:solidFill>
                    <a:srgbClr val="FFFFFF"/>
                  </a:solidFill>
                </a14:hiddenFill>
              </a:ext>
            </a:extLst>
          </p:spPr>
        </p:pic>
        <p:sp>
          <p:nvSpPr>
            <p:cNvPr id="17" name="Rectángulo 16"/>
            <p:cNvSpPr/>
            <p:nvPr/>
          </p:nvSpPr>
          <p:spPr>
            <a:xfrm>
              <a:off x="2549346" y="718127"/>
              <a:ext cx="4294830" cy="369332"/>
            </a:xfrm>
            <a:prstGeom prst="rect">
              <a:avLst/>
            </a:prstGeom>
          </p:spPr>
          <p:txBody>
            <a:bodyPr wrap="none">
              <a:spAutoFit/>
            </a:bodyPr>
            <a:lstStyle/>
            <a:p>
              <a:r>
                <a:rPr lang="es-PA" b="1" dirty="0" smtClean="0">
                  <a:solidFill>
                    <a:srgbClr val="333333"/>
                  </a:solidFill>
                  <a:latin typeface="Calibri" panose="020F0502020204030204" pitchFamily="34" charset="0"/>
                </a:rPr>
                <a:t>COMPONENTES                 DEL  CIGARRILLO</a:t>
              </a:r>
              <a:endParaRPr lang="es-PA" dirty="0"/>
            </a:p>
          </p:txBody>
        </p:sp>
        <p:pic>
          <p:nvPicPr>
            <p:cNvPr id="24" name="Picture 4" descr="http://www.comisioncancer.org.uy/imgnoticias/201209/388.jpg"/>
            <p:cNvPicPr>
              <a:picLocks noChangeAspect="1" noChangeArrowheads="1"/>
            </p:cNvPicPr>
            <p:nvPr/>
          </p:nvPicPr>
          <p:blipFill rotWithShape="1">
            <a:blip r:embed="rId3">
              <a:extLst>
                <a:ext uri="{28A0092B-C50C-407E-A947-70E740481C1C}">
                  <a14:useLocalDpi xmlns:a14="http://schemas.microsoft.com/office/drawing/2010/main" val="0"/>
                </a:ext>
              </a:extLst>
            </a:blip>
            <a:srcRect l="77473" t="78549" r="1468" b="16418"/>
            <a:stretch/>
          </p:blipFill>
          <p:spPr bwMode="auto">
            <a:xfrm>
              <a:off x="5567082" y="5553635"/>
              <a:ext cx="2769704" cy="658906"/>
            </a:xfrm>
            <a:prstGeom prst="rect">
              <a:avLst/>
            </a:prstGeom>
            <a:noFill/>
            <a:extLst>
              <a:ext uri="{909E8E84-426E-40DD-AFC4-6F175D3DCCD1}">
                <a14:hiddenFill xmlns:a14="http://schemas.microsoft.com/office/drawing/2010/main">
                  <a:solidFill>
                    <a:srgbClr val="FFFFFF"/>
                  </a:solidFill>
                </a14:hiddenFill>
              </a:ext>
            </a:extLst>
          </p:spPr>
        </p:pic>
        <p:sp>
          <p:nvSpPr>
            <p:cNvPr id="22" name="Marco 21"/>
            <p:cNvSpPr/>
            <p:nvPr/>
          </p:nvSpPr>
          <p:spPr>
            <a:xfrm>
              <a:off x="1137404" y="1754411"/>
              <a:ext cx="7199381" cy="4674430"/>
            </a:xfrm>
            <a:prstGeom prst="frame">
              <a:avLst>
                <a:gd name="adj1" fmla="val 574"/>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dirty="0">
                <a:solidFill>
                  <a:schemeClr val="tx1"/>
                </a:solidFill>
              </a:endParaRPr>
            </a:p>
          </p:txBody>
        </p:sp>
        <p:pic>
          <p:nvPicPr>
            <p:cNvPr id="20" name="Imagen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79096" y="6083502"/>
              <a:ext cx="1198941" cy="690678"/>
            </a:xfrm>
            <a:prstGeom prst="rect">
              <a:avLst/>
            </a:prstGeom>
          </p:spPr>
        </p:pic>
      </p:grpSp>
    </p:spTree>
    <p:extLst>
      <p:ext uri="{BB962C8B-B14F-4D97-AF65-F5344CB8AC3E}">
        <p14:creationId xmlns:p14="http://schemas.microsoft.com/office/powerpoint/2010/main" val="11302800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8076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264024" y="1801906"/>
            <a:ext cx="6441141" cy="122368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Tree>
    <p:extLst>
      <p:ext uri="{BB962C8B-B14F-4D97-AF65-F5344CB8AC3E}">
        <p14:creationId xmlns:p14="http://schemas.microsoft.com/office/powerpoint/2010/main" val="1392557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p:cNvSpPr/>
          <p:nvPr/>
        </p:nvSpPr>
        <p:spPr>
          <a:xfrm>
            <a:off x="-3" y="20077"/>
            <a:ext cx="9180513" cy="332824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grpSp>
        <p:nvGrpSpPr>
          <p:cNvPr id="3" name="Grupo 2"/>
          <p:cNvGrpSpPr/>
          <p:nvPr/>
        </p:nvGrpSpPr>
        <p:grpSpPr>
          <a:xfrm>
            <a:off x="-1" y="5188088"/>
            <a:ext cx="9180513" cy="1687374"/>
            <a:chOff x="-1" y="5188088"/>
            <a:chExt cx="9180513" cy="1687374"/>
          </a:xfrm>
        </p:grpSpPr>
        <p:sp>
          <p:nvSpPr>
            <p:cNvPr id="4" name="Rectángulo 3"/>
            <p:cNvSpPr/>
            <p:nvPr/>
          </p:nvSpPr>
          <p:spPr>
            <a:xfrm>
              <a:off x="-1" y="6279775"/>
              <a:ext cx="9180513" cy="59568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
          <p:nvSpPr>
            <p:cNvPr id="6" name="Rectángulo 5"/>
            <p:cNvSpPr/>
            <p:nvPr/>
          </p:nvSpPr>
          <p:spPr>
            <a:xfrm>
              <a:off x="2595281" y="5188088"/>
              <a:ext cx="3989947" cy="8092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grpSp>
      <p:pic>
        <p:nvPicPr>
          <p:cNvPr id="2" name="Imagen 1"/>
          <p:cNvPicPr>
            <a:picLocks noChangeAspect="1"/>
          </p:cNvPicPr>
          <p:nvPr/>
        </p:nvPicPr>
        <p:blipFill rotWithShape="1">
          <a:blip r:embed="rId2"/>
          <a:srcRect t="8771" b="33414"/>
          <a:stretch/>
        </p:blipFill>
        <p:spPr>
          <a:xfrm>
            <a:off x="2304256" y="685800"/>
            <a:ext cx="4572000" cy="4679576"/>
          </a:xfrm>
          <a:prstGeom prst="ellipse">
            <a:avLst/>
          </a:prstGeom>
          <a:ln>
            <a:solidFill>
              <a:schemeClr val="tx1"/>
            </a:solidFill>
          </a:ln>
        </p:spPr>
      </p:pic>
      <p:sp>
        <p:nvSpPr>
          <p:cNvPr id="8" name="CuadroTexto 7"/>
          <p:cNvSpPr txBox="1"/>
          <p:nvPr/>
        </p:nvSpPr>
        <p:spPr>
          <a:xfrm>
            <a:off x="3030395" y="5365376"/>
            <a:ext cx="3361765" cy="646331"/>
          </a:xfrm>
          <a:prstGeom prst="rect">
            <a:avLst/>
          </a:prstGeom>
          <a:noFill/>
        </p:spPr>
        <p:txBody>
          <a:bodyPr wrap="square" rtlCol="0">
            <a:spAutoFit/>
          </a:bodyPr>
          <a:lstStyle/>
          <a:p>
            <a:pPr algn="ctr"/>
            <a:r>
              <a:rPr lang="es-PA" b="1" dirty="0">
                <a:latin typeface="Adobe Song Std L" panose="02020300000000000000" pitchFamily="18" charset="-128"/>
                <a:ea typeface="Adobe Song Std L" panose="02020300000000000000" pitchFamily="18" charset="-128"/>
              </a:rPr>
              <a:t>P</a:t>
            </a:r>
            <a:r>
              <a:rPr lang="es-PA" b="1" dirty="0" smtClean="0">
                <a:latin typeface="Adobe Song Std L" panose="02020300000000000000" pitchFamily="18" charset="-128"/>
                <a:ea typeface="Adobe Song Std L" panose="02020300000000000000" pitchFamily="18" charset="-128"/>
              </a:rPr>
              <a:t>rofesor:  Daniel Villa Aguirre</a:t>
            </a:r>
          </a:p>
          <a:p>
            <a:pPr algn="ctr"/>
            <a:r>
              <a:rPr lang="es-PA" b="1" dirty="0" smtClean="0">
                <a:latin typeface="Adobe Song Std L" panose="02020300000000000000" pitchFamily="18" charset="-128"/>
                <a:ea typeface="Adobe Song Std L" panose="02020300000000000000" pitchFamily="18" charset="-128"/>
              </a:rPr>
              <a:t>Facultad de Bellas Artes </a:t>
            </a:r>
            <a:endParaRPr lang="es-PA" b="1" dirty="0">
              <a:latin typeface="Adobe Song Std L" panose="02020300000000000000" pitchFamily="18" charset="-128"/>
              <a:ea typeface="Adobe Song Std L" panose="02020300000000000000" pitchFamily="18" charset="-128"/>
            </a:endParaRPr>
          </a:p>
        </p:txBody>
      </p:sp>
      <p:sp>
        <p:nvSpPr>
          <p:cNvPr id="9" name="Rectángulo 8"/>
          <p:cNvSpPr/>
          <p:nvPr/>
        </p:nvSpPr>
        <p:spPr>
          <a:xfrm>
            <a:off x="2494901" y="6392952"/>
            <a:ext cx="4523803" cy="369332"/>
          </a:xfrm>
          <a:prstGeom prst="rect">
            <a:avLst/>
          </a:prstGeom>
        </p:spPr>
        <p:txBody>
          <a:bodyPr wrap="none">
            <a:spAutoFit/>
          </a:bodyPr>
          <a:lstStyle/>
          <a:p>
            <a:r>
              <a:rPr lang="es-PA" b="1" dirty="0">
                <a:solidFill>
                  <a:schemeClr val="bg1"/>
                </a:solidFill>
              </a:rPr>
              <a:t> ARTE COMO PREVENCIÓN DEL TABAQUISMO</a:t>
            </a:r>
          </a:p>
        </p:txBody>
      </p:sp>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2368" y="5592737"/>
            <a:ext cx="1438145" cy="648267"/>
          </a:xfrm>
          <a:prstGeom prst="rect">
            <a:avLst/>
          </a:prstGeom>
        </p:spPr>
      </p:pic>
    </p:spTree>
    <p:extLst>
      <p:ext uri="{BB962C8B-B14F-4D97-AF65-F5344CB8AC3E}">
        <p14:creationId xmlns:p14="http://schemas.microsoft.com/office/powerpoint/2010/main" val="6948698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7"/>
          <p:cNvGrpSpPr/>
          <p:nvPr/>
        </p:nvGrpSpPr>
        <p:grpSpPr>
          <a:xfrm>
            <a:off x="-1" y="-148152"/>
            <a:ext cx="9180514" cy="7023615"/>
            <a:chOff x="-1" y="-148152"/>
            <a:chExt cx="9180514" cy="7023615"/>
          </a:xfrm>
        </p:grpSpPr>
        <p:sp>
          <p:nvSpPr>
            <p:cNvPr id="6" name="Rectángulo 5"/>
            <p:cNvSpPr/>
            <p:nvPr/>
          </p:nvSpPr>
          <p:spPr>
            <a:xfrm>
              <a:off x="-1" y="3563471"/>
              <a:ext cx="9180513" cy="33119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pic>
          <p:nvPicPr>
            <p:cNvPr id="5" name="Imagen 4"/>
            <p:cNvPicPr>
              <a:picLocks noChangeAspect="1"/>
            </p:cNvPicPr>
            <p:nvPr/>
          </p:nvPicPr>
          <p:blipFill>
            <a:blip r:embed="rId2"/>
            <a:stretch>
              <a:fillRect/>
            </a:stretch>
          </p:blipFill>
          <p:spPr>
            <a:xfrm>
              <a:off x="0" y="-148152"/>
              <a:ext cx="9180513" cy="3810000"/>
            </a:xfrm>
            <a:prstGeom prst="rect">
              <a:avLst/>
            </a:prstGeom>
          </p:spPr>
        </p:pic>
        <p:sp>
          <p:nvSpPr>
            <p:cNvPr id="7" name="Rectángulo 6"/>
            <p:cNvSpPr/>
            <p:nvPr/>
          </p:nvSpPr>
          <p:spPr>
            <a:xfrm>
              <a:off x="2595281" y="3345841"/>
              <a:ext cx="3989947" cy="8092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grpSp>
      <p:sp>
        <p:nvSpPr>
          <p:cNvPr id="9" name="Rectángulo 8"/>
          <p:cNvSpPr/>
          <p:nvPr/>
        </p:nvSpPr>
        <p:spPr>
          <a:xfrm>
            <a:off x="1300443" y="4499639"/>
            <a:ext cx="7184651" cy="1754326"/>
          </a:xfrm>
          <a:prstGeom prst="rect">
            <a:avLst/>
          </a:prstGeom>
        </p:spPr>
        <p:txBody>
          <a:bodyPr wrap="square">
            <a:spAutoFit/>
          </a:bodyPr>
          <a:lstStyle/>
          <a:p>
            <a:r>
              <a:rPr lang="es-PA" b="1" dirty="0">
                <a:solidFill>
                  <a:schemeClr val="bg1"/>
                </a:solidFill>
                <a:latin typeface="Adobe Song Std L" panose="02020300000000000000" pitchFamily="18" charset="-128"/>
                <a:ea typeface="Adobe Song Std L" panose="02020300000000000000" pitchFamily="18" charset="-128"/>
              </a:rPr>
              <a:t>El arte  </a:t>
            </a:r>
            <a:r>
              <a:rPr lang="es-PA" b="1" dirty="0" smtClean="0">
                <a:solidFill>
                  <a:schemeClr val="bg1"/>
                </a:solidFill>
                <a:latin typeface="Adobe Song Std L" panose="02020300000000000000" pitchFamily="18" charset="-128"/>
                <a:ea typeface="Adobe Song Std L" panose="02020300000000000000" pitchFamily="18" charset="-128"/>
              </a:rPr>
              <a:t>es sumamente </a:t>
            </a:r>
            <a:r>
              <a:rPr lang="es-PA" b="1" dirty="0">
                <a:solidFill>
                  <a:schemeClr val="bg1"/>
                </a:solidFill>
                <a:latin typeface="Adobe Song Std L" panose="02020300000000000000" pitchFamily="18" charset="-128"/>
                <a:ea typeface="Adobe Song Std L" panose="02020300000000000000" pitchFamily="18" charset="-128"/>
              </a:rPr>
              <a:t>importantes para el bienestar de la sociedad, ya que a través de la estimulación sensorial y física, el cuerpo y la mente se mantienen ocupados; el desarrollo del proceso creativo genera bienestar y satisfacción, reduciendo los niveles de estrés. Por lo tanto, fomentar el gusto por el arte </a:t>
            </a:r>
            <a:r>
              <a:rPr lang="es-PA" b="1" dirty="0" smtClean="0">
                <a:solidFill>
                  <a:schemeClr val="bg1"/>
                </a:solidFill>
                <a:latin typeface="Adobe Song Std L" panose="02020300000000000000" pitchFamily="18" charset="-128"/>
                <a:ea typeface="Adobe Song Std L" panose="02020300000000000000" pitchFamily="18" charset="-128"/>
              </a:rPr>
              <a:t> </a:t>
            </a:r>
            <a:r>
              <a:rPr lang="es-PA" b="1" dirty="0">
                <a:solidFill>
                  <a:schemeClr val="bg1"/>
                </a:solidFill>
                <a:latin typeface="Adobe Song Std L" panose="02020300000000000000" pitchFamily="18" charset="-128"/>
                <a:ea typeface="Adobe Song Std L" panose="02020300000000000000" pitchFamily="18" charset="-128"/>
              </a:rPr>
              <a:t>es vital para mejorar la estabilidad físico- mental, lo que ayuda reducir los niveles de tabaquismo a nivel mundial.</a:t>
            </a:r>
          </a:p>
        </p:txBody>
      </p:sp>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 y="2936094"/>
            <a:ext cx="1438145" cy="648267"/>
          </a:xfrm>
          <a:prstGeom prst="rect">
            <a:avLst/>
          </a:prstGeom>
        </p:spPr>
      </p:pic>
    </p:spTree>
    <p:extLst>
      <p:ext uri="{BB962C8B-B14F-4D97-AF65-F5344CB8AC3E}">
        <p14:creationId xmlns:p14="http://schemas.microsoft.com/office/powerpoint/2010/main" val="29726332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317501" y="1112366"/>
            <a:ext cx="4764181" cy="4524315"/>
          </a:xfrm>
          <a:prstGeom prst="rect">
            <a:avLst/>
          </a:prstGeom>
        </p:spPr>
        <p:txBody>
          <a:bodyPr wrap="square">
            <a:spAutoFit/>
          </a:bodyPr>
          <a:lstStyle/>
          <a:p>
            <a:r>
              <a:rPr lang="es-PA" dirty="0" smtClean="0">
                <a:solidFill>
                  <a:srgbClr val="333333"/>
                </a:solidFill>
                <a:latin typeface="Roboto"/>
              </a:rPr>
              <a:t>Por </a:t>
            </a:r>
            <a:r>
              <a:rPr lang="es-PA" dirty="0">
                <a:solidFill>
                  <a:srgbClr val="333333"/>
                </a:solidFill>
                <a:latin typeface="Roboto"/>
              </a:rPr>
              <a:t>su parte, el arte permite conocer las expresiones de una sociedad, su creatividad y talento. Aprender música, danza, escultura, pintura o teatro, te ayudará con la decisión de </a:t>
            </a:r>
            <a:r>
              <a:rPr lang="es-PA" b="1" dirty="0">
                <a:solidFill>
                  <a:srgbClr val="333333"/>
                </a:solidFill>
                <a:latin typeface="Roboto"/>
              </a:rPr>
              <a:t>dejar de fumar</a:t>
            </a:r>
            <a:r>
              <a:rPr lang="es-PA" dirty="0">
                <a:solidFill>
                  <a:srgbClr val="333333"/>
                </a:solidFill>
                <a:latin typeface="Roboto"/>
              </a:rPr>
              <a:t>. </a:t>
            </a:r>
          </a:p>
          <a:p>
            <a:endParaRPr lang="es-PA" dirty="0">
              <a:solidFill>
                <a:srgbClr val="333333"/>
              </a:solidFill>
              <a:latin typeface="Roboto"/>
            </a:endParaRPr>
          </a:p>
          <a:p>
            <a:r>
              <a:rPr lang="es-PA" dirty="0" smtClean="0">
                <a:solidFill>
                  <a:srgbClr val="333333"/>
                </a:solidFill>
                <a:latin typeface="Roboto"/>
              </a:rPr>
              <a:t>En </a:t>
            </a:r>
            <a:r>
              <a:rPr lang="es-PA" dirty="0">
                <a:solidFill>
                  <a:srgbClr val="333333"/>
                </a:solidFill>
                <a:latin typeface="Roboto"/>
              </a:rPr>
              <a:t>Finlandia, Canadá, Alemania, Italia, Inglaterra y Estados Unidos se han creado programas para fomentar el interés por el arte</a:t>
            </a:r>
            <a:r>
              <a:rPr lang="es-PA" dirty="0" smtClean="0">
                <a:solidFill>
                  <a:srgbClr val="333333"/>
                </a:solidFill>
                <a:latin typeface="Roboto"/>
              </a:rPr>
              <a:t>.</a:t>
            </a:r>
          </a:p>
          <a:p>
            <a:endParaRPr lang="es-PA" dirty="0">
              <a:solidFill>
                <a:srgbClr val="333333"/>
              </a:solidFill>
              <a:latin typeface="Roboto"/>
            </a:endParaRPr>
          </a:p>
          <a:p>
            <a:r>
              <a:rPr lang="es-PA" dirty="0" smtClean="0">
                <a:solidFill>
                  <a:srgbClr val="333333"/>
                </a:solidFill>
                <a:latin typeface="Roboto"/>
              </a:rPr>
              <a:t> </a:t>
            </a:r>
            <a:r>
              <a:rPr lang="es-PA" dirty="0">
                <a:solidFill>
                  <a:srgbClr val="333333"/>
                </a:solidFill>
                <a:latin typeface="Roboto"/>
              </a:rPr>
              <a:t>Cuando la mayoría de las personas en una sociedad centra su atención en actividades artísticas, su compromiso y concentración es tal, que no tienen la necesidad física ni mental de fumar</a:t>
            </a:r>
            <a:endParaRPr lang="es-PA" b="0" i="0" dirty="0">
              <a:solidFill>
                <a:srgbClr val="333333"/>
              </a:solidFill>
              <a:effectLst/>
              <a:latin typeface="Roboto"/>
            </a:endParaRPr>
          </a:p>
        </p:txBody>
      </p:sp>
      <p:sp>
        <p:nvSpPr>
          <p:cNvPr id="4" name="Rectángulo 3"/>
          <p:cNvSpPr/>
          <p:nvPr/>
        </p:nvSpPr>
        <p:spPr>
          <a:xfrm rot="5400000">
            <a:off x="-2288009" y="2288008"/>
            <a:ext cx="6875463" cy="229944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
        <p:nvSpPr>
          <p:cNvPr id="5" name="Rectángulo 4"/>
          <p:cNvSpPr/>
          <p:nvPr/>
        </p:nvSpPr>
        <p:spPr>
          <a:xfrm>
            <a:off x="37546" y="1240056"/>
            <a:ext cx="2261901" cy="3785652"/>
          </a:xfrm>
          <a:prstGeom prst="rect">
            <a:avLst/>
          </a:prstGeom>
        </p:spPr>
        <p:txBody>
          <a:bodyPr wrap="none">
            <a:spAutoFit/>
          </a:bodyPr>
          <a:lstStyle/>
          <a:p>
            <a:pPr algn="ctr"/>
            <a:r>
              <a:rPr lang="es-PA" sz="4800" dirty="0" smtClean="0">
                <a:solidFill>
                  <a:schemeClr val="bg1"/>
                </a:solidFill>
                <a:latin typeface="Kozuka Mincho Pr6N H" panose="02020900000000000000" pitchFamily="18" charset="-128"/>
                <a:ea typeface="Kozuka Mincho Pr6N H" panose="02020900000000000000" pitchFamily="18" charset="-128"/>
              </a:rPr>
              <a:t>ARTE</a:t>
            </a:r>
          </a:p>
          <a:p>
            <a:pPr algn="ctr"/>
            <a:r>
              <a:rPr lang="es-PA" sz="4800" dirty="0" smtClean="0">
                <a:solidFill>
                  <a:schemeClr val="bg1"/>
                </a:solidFill>
                <a:latin typeface="Kozuka Mincho Pr6N H" panose="02020900000000000000" pitchFamily="18" charset="-128"/>
                <a:ea typeface="Kozuka Mincho Pr6N H" panose="02020900000000000000" pitchFamily="18" charset="-128"/>
              </a:rPr>
              <a:t> </a:t>
            </a:r>
          </a:p>
          <a:p>
            <a:pPr algn="ctr"/>
            <a:r>
              <a:rPr lang="es-PA" sz="4800" dirty="0" smtClean="0">
                <a:solidFill>
                  <a:schemeClr val="bg1"/>
                </a:solidFill>
                <a:latin typeface="Kozuka Mincho Pr6N H" panose="02020900000000000000" pitchFamily="18" charset="-128"/>
                <a:ea typeface="Kozuka Mincho Pr6N H" panose="02020900000000000000" pitchFamily="18" charset="-128"/>
              </a:rPr>
              <a:t>PARA </a:t>
            </a:r>
          </a:p>
          <a:p>
            <a:pPr algn="ctr"/>
            <a:endParaRPr lang="es-PA" sz="4800" dirty="0" smtClean="0">
              <a:solidFill>
                <a:schemeClr val="bg1"/>
              </a:solidFill>
              <a:latin typeface="Kozuka Mincho Pr6N H" panose="02020900000000000000" pitchFamily="18" charset="-128"/>
              <a:ea typeface="Kozuka Mincho Pr6N H" panose="02020900000000000000" pitchFamily="18" charset="-128"/>
            </a:endParaRPr>
          </a:p>
          <a:p>
            <a:pPr algn="ctr"/>
            <a:r>
              <a:rPr lang="es-PA" sz="4800" dirty="0" smtClean="0">
                <a:solidFill>
                  <a:schemeClr val="bg1"/>
                </a:solidFill>
                <a:latin typeface="Kozuka Mincho Pr6N H" panose="02020900000000000000" pitchFamily="18" charset="-128"/>
                <a:ea typeface="Kozuka Mincho Pr6N H" panose="02020900000000000000" pitchFamily="18" charset="-128"/>
              </a:rPr>
              <a:t>TODOS</a:t>
            </a:r>
            <a:endParaRPr lang="es-PA" sz="4800" dirty="0">
              <a:solidFill>
                <a:schemeClr val="bg1"/>
              </a:solidFill>
              <a:latin typeface="Kozuka Mincho Pr6N H" panose="02020900000000000000" pitchFamily="18" charset="-128"/>
              <a:ea typeface="Kozuka Mincho Pr6N H" panose="02020900000000000000" pitchFamily="18" charset="-128"/>
            </a:endParaRPr>
          </a:p>
        </p:txBody>
      </p:sp>
      <p:pic>
        <p:nvPicPr>
          <p:cNvPr id="6" name="Imagen 5"/>
          <p:cNvPicPr>
            <a:picLocks noChangeAspect="1"/>
          </p:cNvPicPr>
          <p:nvPr/>
        </p:nvPicPr>
        <p:blipFill rotWithShape="1">
          <a:blip r:embed="rId2"/>
          <a:srcRect t="85065"/>
          <a:stretch/>
        </p:blipFill>
        <p:spPr>
          <a:xfrm>
            <a:off x="-1" y="0"/>
            <a:ext cx="9180513" cy="569024"/>
          </a:xfrm>
          <a:prstGeom prst="rect">
            <a:avLst/>
          </a:prstGeom>
        </p:spPr>
      </p:pic>
      <p:pic>
        <p:nvPicPr>
          <p:cNvPr id="9" name="Imagen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00321" y="6180023"/>
            <a:ext cx="1438145" cy="648267"/>
          </a:xfrm>
          <a:prstGeom prst="rect">
            <a:avLst/>
          </a:prstGeom>
        </p:spPr>
      </p:pic>
      <p:pic>
        <p:nvPicPr>
          <p:cNvPr id="5126" name="Picture 6" descr="Imagen relaciona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262" y="5254308"/>
            <a:ext cx="1242919" cy="1154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14621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58227" y="403325"/>
            <a:ext cx="5167593" cy="5324535"/>
          </a:xfrm>
          <a:prstGeom prst="rect">
            <a:avLst/>
          </a:prstGeom>
        </p:spPr>
        <p:txBody>
          <a:bodyPr wrap="square">
            <a:spAutoFit/>
          </a:bodyPr>
          <a:lstStyle/>
          <a:p>
            <a:pPr algn="ctr"/>
            <a:r>
              <a:rPr lang="es-PA" sz="2000" b="1" dirty="0"/>
              <a:t>El arte tiene muchos beneficios, ya que ayuda a estimular el proceso creativo, mejora la plasticidad cerebral, desarrolla la tolerancia, empatía y </a:t>
            </a:r>
            <a:r>
              <a:rPr lang="es-PA" sz="2000" b="1" dirty="0" smtClean="0"/>
              <a:t>afecto.</a:t>
            </a:r>
          </a:p>
          <a:p>
            <a:pPr algn="ctr"/>
            <a:endParaRPr lang="es-PA" sz="2000" b="1" dirty="0" smtClean="0"/>
          </a:p>
          <a:p>
            <a:pPr algn="ctr"/>
            <a:r>
              <a:rPr lang="es-PA" sz="2000" b="1" dirty="0" smtClean="0"/>
              <a:t> </a:t>
            </a:r>
            <a:r>
              <a:rPr lang="es-PA" sz="2000" b="1" dirty="0"/>
              <a:t>Ayuda a la agilidad mental y plasmarlo en la obra de arte, en la sinfonía o mediante el instrumento musical. </a:t>
            </a:r>
            <a:endParaRPr lang="es-PA" sz="2000" b="1" dirty="0" smtClean="0"/>
          </a:p>
          <a:p>
            <a:pPr algn="ctr"/>
            <a:endParaRPr lang="es-PA" sz="2000" b="1" dirty="0" smtClean="0"/>
          </a:p>
          <a:p>
            <a:pPr algn="ctr"/>
            <a:r>
              <a:rPr lang="es-PA" sz="2000" b="1" dirty="0" smtClean="0"/>
              <a:t>Si </a:t>
            </a:r>
            <a:r>
              <a:rPr lang="es-PA" sz="2000" b="1" dirty="0"/>
              <a:t>inviertes 30 minutos diarios en el aprendizaje de un arte, ten por seguro que lo dominarás en menos de 7 meses. </a:t>
            </a:r>
            <a:endParaRPr lang="es-PA" sz="2000" b="1" dirty="0" smtClean="0"/>
          </a:p>
          <a:p>
            <a:pPr algn="ctr"/>
            <a:endParaRPr lang="es-PA" sz="2000" b="1" dirty="0"/>
          </a:p>
          <a:p>
            <a:pPr algn="ctr"/>
            <a:r>
              <a:rPr lang="es-PA" sz="2000" b="1" dirty="0" smtClean="0"/>
              <a:t>El </a:t>
            </a:r>
            <a:r>
              <a:rPr lang="es-PA" sz="2000" b="1" dirty="0"/>
              <a:t>tiempo que se invierte en fumar un cigarro es de aproximadamente 5 minutos, ¿no te gustaría invertir </a:t>
            </a:r>
            <a:endParaRPr lang="es-PA" sz="2000" b="1" dirty="0" smtClean="0"/>
          </a:p>
          <a:p>
            <a:pPr algn="ctr"/>
            <a:r>
              <a:rPr lang="es-PA" sz="2000" b="1" dirty="0" smtClean="0"/>
              <a:t>esos </a:t>
            </a:r>
            <a:r>
              <a:rPr lang="es-PA" sz="2000" b="1" dirty="0"/>
              <a:t>minutos </a:t>
            </a:r>
            <a:r>
              <a:rPr lang="es-PA" sz="2000" b="1" dirty="0" smtClean="0"/>
              <a:t>en </a:t>
            </a:r>
            <a:r>
              <a:rPr lang="es-PA" sz="2000" b="1" dirty="0"/>
              <a:t>aprender arte?</a:t>
            </a:r>
          </a:p>
        </p:txBody>
      </p:sp>
      <p:pic>
        <p:nvPicPr>
          <p:cNvPr id="3" name="Imagen 2"/>
          <p:cNvPicPr>
            <a:picLocks noChangeAspect="1"/>
          </p:cNvPicPr>
          <p:nvPr/>
        </p:nvPicPr>
        <p:blipFill rotWithShape="1">
          <a:blip r:embed="rId2"/>
          <a:srcRect t="85065"/>
          <a:stretch/>
        </p:blipFill>
        <p:spPr>
          <a:xfrm>
            <a:off x="0" y="6306439"/>
            <a:ext cx="9180513" cy="569024"/>
          </a:xfrm>
          <a:prstGeom prst="rect">
            <a:avLst/>
          </a:prstGeom>
        </p:spPr>
      </p:pic>
      <p:sp>
        <p:nvSpPr>
          <p:cNvPr id="5" name="Rectángulo 4"/>
          <p:cNvSpPr/>
          <p:nvPr/>
        </p:nvSpPr>
        <p:spPr>
          <a:xfrm>
            <a:off x="5432612" y="-1"/>
            <a:ext cx="3747901" cy="589147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
        <p:nvSpPr>
          <p:cNvPr id="4" name="Rectángulo 3"/>
          <p:cNvSpPr/>
          <p:nvPr/>
        </p:nvSpPr>
        <p:spPr>
          <a:xfrm>
            <a:off x="5204013" y="5620871"/>
            <a:ext cx="3989947" cy="79538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
        <p:nvSpPr>
          <p:cNvPr id="6" name="Rectángulo 5"/>
          <p:cNvSpPr/>
          <p:nvPr/>
        </p:nvSpPr>
        <p:spPr>
          <a:xfrm>
            <a:off x="5432612" y="1172767"/>
            <a:ext cx="3589444" cy="3785652"/>
          </a:xfrm>
          <a:prstGeom prst="rect">
            <a:avLst/>
          </a:prstGeom>
        </p:spPr>
        <p:txBody>
          <a:bodyPr wrap="none">
            <a:spAutoFit/>
          </a:bodyPr>
          <a:lstStyle/>
          <a:p>
            <a:pPr algn="ctr"/>
            <a:r>
              <a:rPr lang="es-PA" sz="6000" b="1" dirty="0">
                <a:solidFill>
                  <a:schemeClr val="bg1"/>
                </a:solidFill>
              </a:rPr>
              <a:t>El </a:t>
            </a:r>
            <a:r>
              <a:rPr lang="es-PA" sz="6000" b="1" dirty="0" smtClean="0">
                <a:solidFill>
                  <a:schemeClr val="bg1"/>
                </a:solidFill>
              </a:rPr>
              <a:t>arte</a:t>
            </a:r>
          </a:p>
          <a:p>
            <a:pPr algn="ctr"/>
            <a:r>
              <a:rPr lang="es-PA" sz="6000" b="1" dirty="0" smtClean="0">
                <a:solidFill>
                  <a:schemeClr val="bg1"/>
                </a:solidFill>
              </a:rPr>
              <a:t> </a:t>
            </a:r>
            <a:r>
              <a:rPr lang="es-PA" sz="6000" b="1" dirty="0" smtClean="0">
                <a:solidFill>
                  <a:schemeClr val="bg1"/>
                </a:solidFill>
                <a:latin typeface="Agency FB" panose="020B0503020202020204" pitchFamily="34" charset="0"/>
              </a:rPr>
              <a:t>tiene</a:t>
            </a:r>
          </a:p>
          <a:p>
            <a:pPr algn="ctr"/>
            <a:r>
              <a:rPr lang="es-PA" sz="6000" b="1" dirty="0" smtClean="0">
                <a:solidFill>
                  <a:schemeClr val="bg1"/>
                </a:solidFill>
              </a:rPr>
              <a:t> </a:t>
            </a:r>
            <a:r>
              <a:rPr lang="es-PA" sz="6000" b="1" dirty="0">
                <a:solidFill>
                  <a:schemeClr val="bg1"/>
                </a:solidFill>
                <a:latin typeface="Lucida Calligraphy" panose="03010101010101010101" pitchFamily="66" charset="0"/>
              </a:rPr>
              <a:t>muchos</a:t>
            </a:r>
            <a:r>
              <a:rPr lang="es-PA" sz="6000" b="1" dirty="0">
                <a:solidFill>
                  <a:schemeClr val="bg1"/>
                </a:solidFill>
              </a:rPr>
              <a:t> </a:t>
            </a:r>
            <a:endParaRPr lang="es-PA" sz="6000" b="1" dirty="0" smtClean="0">
              <a:solidFill>
                <a:schemeClr val="bg1"/>
              </a:solidFill>
            </a:endParaRPr>
          </a:p>
          <a:p>
            <a:pPr algn="ctr"/>
            <a:r>
              <a:rPr lang="es-PA" sz="6000" b="1" dirty="0" smtClean="0">
                <a:solidFill>
                  <a:schemeClr val="bg1"/>
                </a:solidFill>
                <a:latin typeface="Matura MT Script Capitals" panose="03020802060602070202" pitchFamily="66" charset="0"/>
              </a:rPr>
              <a:t>beneficios</a:t>
            </a:r>
            <a:endParaRPr lang="es-PA" sz="6000" b="1" dirty="0">
              <a:solidFill>
                <a:schemeClr val="bg1"/>
              </a:solidFill>
              <a:latin typeface="Matura MT Script Capitals" panose="03020802060602070202" pitchFamily="66" charset="0"/>
            </a:endParaRPr>
          </a:p>
        </p:txBody>
      </p:sp>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227" y="6092124"/>
            <a:ext cx="1438145" cy="648267"/>
          </a:xfrm>
          <a:prstGeom prst="rect">
            <a:avLst/>
          </a:prstGeom>
        </p:spPr>
      </p:pic>
      <p:pic>
        <p:nvPicPr>
          <p:cNvPr id="8" name="Picture 2" descr="Resultado de imagen para El arte 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49923" y="-1"/>
            <a:ext cx="1530590" cy="1183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15749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rot="16200000">
            <a:off x="2716306" y="411256"/>
            <a:ext cx="3747901" cy="918051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pic>
        <p:nvPicPr>
          <p:cNvPr id="6" name="Imagen 5"/>
          <p:cNvPicPr>
            <a:picLocks noChangeAspect="1"/>
          </p:cNvPicPr>
          <p:nvPr/>
        </p:nvPicPr>
        <p:blipFill>
          <a:blip r:embed="rId2"/>
          <a:stretch>
            <a:fillRect/>
          </a:stretch>
        </p:blipFill>
        <p:spPr>
          <a:xfrm>
            <a:off x="416859" y="394263"/>
            <a:ext cx="4424082" cy="3693644"/>
          </a:xfrm>
          <a:prstGeom prst="rect">
            <a:avLst/>
          </a:prstGeom>
          <a:ln>
            <a:solidFill>
              <a:schemeClr val="tx1"/>
            </a:solidFill>
          </a:ln>
          <a:effectLst/>
        </p:spPr>
      </p:pic>
      <p:sp>
        <p:nvSpPr>
          <p:cNvPr id="7" name="Rectángulo 6"/>
          <p:cNvSpPr/>
          <p:nvPr/>
        </p:nvSpPr>
        <p:spPr>
          <a:xfrm>
            <a:off x="685801" y="4545911"/>
            <a:ext cx="7893424" cy="1354217"/>
          </a:xfrm>
          <a:prstGeom prst="rect">
            <a:avLst/>
          </a:prstGeom>
        </p:spPr>
        <p:txBody>
          <a:bodyPr wrap="square">
            <a:spAutoFit/>
          </a:bodyPr>
          <a:lstStyle/>
          <a:p>
            <a:r>
              <a:rPr lang="es-PA" sz="2800" dirty="0">
                <a:solidFill>
                  <a:schemeClr val="bg1"/>
                </a:solidFill>
              </a:rPr>
              <a:t>Dejar de Fumar con nuestro método</a:t>
            </a:r>
          </a:p>
          <a:p>
            <a:r>
              <a:rPr lang="es-PA" dirty="0">
                <a:solidFill>
                  <a:schemeClr val="bg1"/>
                </a:solidFill>
              </a:rPr>
              <a:t>Si quieres dejar de fumar, no hay mejor forma que enfocar los pensamientos que te generan la necesidad de encender un cigarro que dedicarte alguna actividad que te brinde bienestar, por ejemplo el </a:t>
            </a:r>
            <a:r>
              <a:rPr lang="es-PA" dirty="0" smtClean="0">
                <a:solidFill>
                  <a:schemeClr val="bg1"/>
                </a:solidFill>
              </a:rPr>
              <a:t>arte con amigos.</a:t>
            </a:r>
            <a:r>
              <a:rPr lang="es-PA" dirty="0" smtClean="0"/>
              <a:t>.</a:t>
            </a:r>
            <a:endParaRPr lang="es-PA" dirty="0"/>
          </a:p>
        </p:txBody>
      </p:sp>
      <p:sp>
        <p:nvSpPr>
          <p:cNvPr id="9" name="Rectángulo 8"/>
          <p:cNvSpPr/>
          <p:nvPr/>
        </p:nvSpPr>
        <p:spPr>
          <a:xfrm>
            <a:off x="5136775" y="2781569"/>
            <a:ext cx="4043737" cy="79538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pic>
        <p:nvPicPr>
          <p:cNvPr id="3074" name="Picture 2" descr="https://scontent.fpac1-1.fna.fbcdn.net/v/t1.0-0/p206x206/556259_10150830448285073_728243724_n.jpg?_nc_cat=102&amp;_nc_ht=scontent.fpac1-1.fna&amp;oh=44a064c08da841a981477b162404b354&amp;oe=5C6BA6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8188" y="394263"/>
            <a:ext cx="2991037" cy="224873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 name="Imagen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2367" y="2530995"/>
            <a:ext cx="1438145" cy="648267"/>
          </a:xfrm>
          <a:prstGeom prst="rect">
            <a:avLst/>
          </a:prstGeom>
        </p:spPr>
      </p:pic>
    </p:spTree>
    <p:extLst>
      <p:ext uri="{BB962C8B-B14F-4D97-AF65-F5344CB8AC3E}">
        <p14:creationId xmlns:p14="http://schemas.microsoft.com/office/powerpoint/2010/main" val="12340896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p:cNvGrpSpPr/>
          <p:nvPr/>
        </p:nvGrpSpPr>
        <p:grpSpPr>
          <a:xfrm>
            <a:off x="1836971" y="0"/>
            <a:ext cx="5842748" cy="6669741"/>
            <a:chOff x="2105912" y="107576"/>
            <a:chExt cx="5842748" cy="6669741"/>
          </a:xfrm>
        </p:grpSpPr>
        <p:pic>
          <p:nvPicPr>
            <p:cNvPr id="2" name="Imagen 1"/>
            <p:cNvPicPr>
              <a:picLocks noChangeAspect="1"/>
            </p:cNvPicPr>
            <p:nvPr/>
          </p:nvPicPr>
          <p:blipFill rotWithShape="1">
            <a:blip r:embed="rId2"/>
            <a:srcRect b="7677"/>
            <a:stretch/>
          </p:blipFill>
          <p:spPr>
            <a:xfrm>
              <a:off x="2105912" y="107576"/>
              <a:ext cx="5842748" cy="6669741"/>
            </a:xfrm>
            <a:prstGeom prst="rect">
              <a:avLst/>
            </a:prstGeom>
          </p:spPr>
        </p:pic>
        <p:pic>
          <p:nvPicPr>
            <p:cNvPr id="3" name="Imagen 2"/>
            <p:cNvPicPr>
              <a:picLocks noChangeAspect="1"/>
            </p:cNvPicPr>
            <p:nvPr/>
          </p:nvPicPr>
          <p:blipFill rotWithShape="1">
            <a:blip r:embed="rId2"/>
            <a:srcRect t="45169" r="85717" b="42360"/>
            <a:stretch/>
          </p:blipFill>
          <p:spPr>
            <a:xfrm>
              <a:off x="2419677" y="403411"/>
              <a:ext cx="1789252" cy="2232213"/>
            </a:xfrm>
            <a:prstGeom prst="rect">
              <a:avLst/>
            </a:prstGeom>
          </p:spPr>
        </p:pic>
        <p:pic>
          <p:nvPicPr>
            <p:cNvPr id="4" name="Imagen 3"/>
            <p:cNvPicPr>
              <a:picLocks noChangeAspect="1"/>
            </p:cNvPicPr>
            <p:nvPr/>
          </p:nvPicPr>
          <p:blipFill rotWithShape="1">
            <a:blip r:embed="rId3"/>
            <a:srcRect l="46928" t="76079" r="37432" b="3759"/>
            <a:stretch/>
          </p:blipFill>
          <p:spPr>
            <a:xfrm>
              <a:off x="4570085" y="3254188"/>
              <a:ext cx="1561773" cy="363071"/>
            </a:xfrm>
            <a:prstGeom prst="rect">
              <a:avLst/>
            </a:prstGeom>
          </p:spPr>
        </p:pic>
        <p:pic>
          <p:nvPicPr>
            <p:cNvPr id="5" name="Imagen 4"/>
            <p:cNvPicPr>
              <a:picLocks noChangeAspect="1"/>
            </p:cNvPicPr>
            <p:nvPr/>
          </p:nvPicPr>
          <p:blipFill rotWithShape="1">
            <a:blip r:embed="rId3"/>
            <a:srcRect l="46928" t="76079" r="37432" b="3759"/>
            <a:stretch/>
          </p:blipFill>
          <p:spPr>
            <a:xfrm>
              <a:off x="4466991" y="4509247"/>
              <a:ext cx="1664867" cy="363071"/>
            </a:xfrm>
            <a:prstGeom prst="rect">
              <a:avLst/>
            </a:prstGeom>
          </p:spPr>
        </p:pic>
        <p:pic>
          <p:nvPicPr>
            <p:cNvPr id="6" name="Imagen 5"/>
            <p:cNvPicPr>
              <a:picLocks noChangeAspect="1"/>
            </p:cNvPicPr>
            <p:nvPr/>
          </p:nvPicPr>
          <p:blipFill rotWithShape="1">
            <a:blip r:embed="rId3"/>
            <a:srcRect l="46928" t="76079" r="37432" b="3759"/>
            <a:stretch/>
          </p:blipFill>
          <p:spPr>
            <a:xfrm>
              <a:off x="4518537" y="4872318"/>
              <a:ext cx="1561773" cy="363071"/>
            </a:xfrm>
            <a:prstGeom prst="rect">
              <a:avLst/>
            </a:prstGeom>
          </p:spPr>
        </p:pic>
      </p:grpSp>
    </p:spTree>
    <p:extLst>
      <p:ext uri="{BB962C8B-B14F-4D97-AF65-F5344CB8AC3E}">
        <p14:creationId xmlns:p14="http://schemas.microsoft.com/office/powerpoint/2010/main" val="10546067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o 10"/>
          <p:cNvGrpSpPr/>
          <p:nvPr/>
        </p:nvGrpSpPr>
        <p:grpSpPr>
          <a:xfrm>
            <a:off x="5238" y="0"/>
            <a:ext cx="9180513" cy="6626125"/>
            <a:chOff x="5238" y="0"/>
            <a:chExt cx="9180513" cy="6626125"/>
          </a:xfrm>
        </p:grpSpPr>
        <p:pic>
          <p:nvPicPr>
            <p:cNvPr id="6" name="Picture 6" descr="Resultado de imagen para fondos de educacion para concreto pn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5238" y="0"/>
              <a:ext cx="9180513" cy="2783541"/>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8" y="0"/>
              <a:ext cx="9175275" cy="3173506"/>
            </a:xfrm>
            <a:prstGeom prst="flowChartManualInput">
              <a:avLst/>
            </a:prstGeom>
          </p:spPr>
        </p:pic>
        <p:sp>
          <p:nvSpPr>
            <p:cNvPr id="5" name="Rectángulo 4"/>
            <p:cNvSpPr/>
            <p:nvPr/>
          </p:nvSpPr>
          <p:spPr>
            <a:xfrm>
              <a:off x="478074" y="913844"/>
              <a:ext cx="8229600" cy="2062103"/>
            </a:xfrm>
            <a:prstGeom prst="rect">
              <a:avLst/>
            </a:prstGeom>
          </p:spPr>
          <p:txBody>
            <a:bodyPr wrap="square">
              <a:spAutoFit/>
            </a:bodyPr>
            <a:lstStyle/>
            <a:p>
              <a:r>
                <a:rPr lang="es-PA" sz="3200" b="1" dirty="0"/>
                <a:t>Con respecto a los daños en la salud, para evaluar el riesgo de padecer una enfermedad a causa del consumo de tabaco, debemos tener en cuenta:</a:t>
              </a:r>
            </a:p>
          </p:txBody>
        </p:sp>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95128" y="6173837"/>
              <a:ext cx="893677" cy="452288"/>
            </a:xfrm>
            <a:prstGeom prst="rect">
              <a:avLst/>
            </a:prstGeom>
          </p:spPr>
        </p:pic>
        <p:sp>
          <p:nvSpPr>
            <p:cNvPr id="10" name="Rectángulo 9"/>
            <p:cNvSpPr/>
            <p:nvPr/>
          </p:nvSpPr>
          <p:spPr>
            <a:xfrm>
              <a:off x="606898" y="3209805"/>
              <a:ext cx="7184652" cy="3416320"/>
            </a:xfrm>
            <a:prstGeom prst="rect">
              <a:avLst/>
            </a:prstGeom>
          </p:spPr>
          <p:txBody>
            <a:bodyPr wrap="square">
              <a:spAutoFit/>
            </a:bodyPr>
            <a:lstStyle/>
            <a:p>
              <a:pPr marL="342900" indent="-342900">
                <a:buFont typeface="Wingdings" panose="05000000000000000000" pitchFamily="2" charset="2"/>
                <a:buChar char="v"/>
              </a:pPr>
              <a:r>
                <a:rPr lang="es-PA" sz="2400" dirty="0"/>
                <a:t>En la imagen, vemos algunas de las sustancias que componen al cigarrillo. </a:t>
              </a:r>
              <a:endParaRPr lang="es-PA" sz="2400" dirty="0" smtClean="0"/>
            </a:p>
            <a:p>
              <a:endParaRPr lang="es-PA" sz="2400" dirty="0"/>
            </a:p>
            <a:p>
              <a:pPr marL="342900" indent="-342900">
                <a:buFont typeface="Wingdings" panose="05000000000000000000" pitchFamily="2" charset="2"/>
                <a:buChar char="v"/>
              </a:pPr>
              <a:r>
                <a:rPr lang="es-PA" sz="2400" dirty="0"/>
                <a:t>Como se puede observar, muchas de ellas son bien conocidas como altamente nocivas para la salud. </a:t>
              </a:r>
              <a:endParaRPr lang="es-PA" sz="2400" dirty="0" smtClean="0"/>
            </a:p>
            <a:p>
              <a:endParaRPr lang="es-PA" sz="2400" dirty="0"/>
            </a:p>
            <a:p>
              <a:pPr marL="342900" indent="-342900">
                <a:buFont typeface="Wingdings" panose="05000000000000000000" pitchFamily="2" charset="2"/>
                <a:buChar char="v"/>
              </a:pPr>
              <a:r>
                <a:rPr lang="es-PA" sz="2400" dirty="0"/>
                <a:t>Varias ingresan al organismo en forma suspendida en el humo, otras quedan en la mucosa oral y aún pueden ser absorbidas por la piel. </a:t>
              </a:r>
            </a:p>
          </p:txBody>
        </p:sp>
      </p:grpSp>
    </p:spTree>
    <p:extLst>
      <p:ext uri="{BB962C8B-B14F-4D97-AF65-F5344CB8AC3E}">
        <p14:creationId xmlns:p14="http://schemas.microsoft.com/office/powerpoint/2010/main" val="12287601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p:cNvGrpSpPr/>
          <p:nvPr/>
        </p:nvGrpSpPr>
        <p:grpSpPr>
          <a:xfrm>
            <a:off x="0" y="541151"/>
            <a:ext cx="9180513" cy="6334312"/>
            <a:chOff x="0" y="541151"/>
            <a:chExt cx="9180513" cy="6334312"/>
          </a:xfrm>
        </p:grpSpPr>
        <p:sp>
          <p:nvSpPr>
            <p:cNvPr id="3" name="Rectángulo 2"/>
            <p:cNvSpPr/>
            <p:nvPr/>
          </p:nvSpPr>
          <p:spPr>
            <a:xfrm>
              <a:off x="0" y="3547222"/>
              <a:ext cx="9180513" cy="332824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dirty="0"/>
            </a:p>
          </p:txBody>
        </p:sp>
        <p:sp>
          <p:nvSpPr>
            <p:cNvPr id="2" name="Rectángulo 1"/>
            <p:cNvSpPr/>
            <p:nvPr/>
          </p:nvSpPr>
          <p:spPr>
            <a:xfrm>
              <a:off x="1417181" y="3759095"/>
              <a:ext cx="7099184" cy="2431435"/>
            </a:xfrm>
            <a:prstGeom prst="rect">
              <a:avLst/>
            </a:prstGeom>
          </p:spPr>
          <p:txBody>
            <a:bodyPr wrap="square">
              <a:spAutoFit/>
            </a:bodyPr>
            <a:lstStyle/>
            <a:p>
              <a:endParaRPr lang="es-PA" sz="2400" dirty="0" smtClean="0">
                <a:latin typeface="Imprint MT Shadow" panose="04020605060303030202" pitchFamily="82" charset="0"/>
              </a:endParaRPr>
            </a:p>
            <a:p>
              <a:r>
                <a:rPr lang="es-PA" sz="3200" dirty="0" smtClean="0">
                  <a:latin typeface="Imprint MT Shadow" panose="04020605060303030202" pitchFamily="82" charset="0"/>
                  <a:ea typeface="Adobe Gothic Std B" panose="020B0800000000000000" pitchFamily="34" charset="-128"/>
                </a:rPr>
                <a:t>Una </a:t>
              </a:r>
              <a:r>
                <a:rPr lang="es-PA" sz="3200" dirty="0">
                  <a:latin typeface="Imprint MT Shadow" panose="04020605060303030202" pitchFamily="82" charset="0"/>
                  <a:ea typeface="Adobe Gothic Std B" panose="020B0800000000000000" pitchFamily="34" charset="-128"/>
                </a:rPr>
                <a:t>vez que a través del humo son </a:t>
              </a:r>
              <a:r>
                <a:rPr lang="es-PA" sz="3200" dirty="0" smtClean="0">
                  <a:latin typeface="Imprint MT Shadow" panose="04020605060303030202" pitchFamily="82" charset="0"/>
                  <a:ea typeface="Adobe Gothic Std B" panose="020B0800000000000000" pitchFamily="34" charset="-128"/>
                </a:rPr>
                <a:t>inhaladas pasan </a:t>
              </a:r>
              <a:r>
                <a:rPr lang="es-PA" sz="3200" dirty="0">
                  <a:latin typeface="Imprint MT Shadow" panose="04020605060303030202" pitchFamily="82" charset="0"/>
                  <a:ea typeface="Adobe Gothic Std B" panose="020B0800000000000000" pitchFamily="34" charset="-128"/>
                </a:rPr>
                <a:t>al aparato respiratorio y de allí al torrente sanguíneo diseminándose por todo el organismo.</a:t>
              </a: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2741" y="6152902"/>
              <a:ext cx="1041594" cy="527148"/>
            </a:xfrm>
            <a:prstGeom prst="rect">
              <a:avLst/>
            </a:prstGeom>
          </p:spPr>
        </p:pic>
        <p:pic>
          <p:nvPicPr>
            <p:cNvPr id="11266" name="Picture 2" descr="Resultado de imagen para no al tabaquism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771" y="541151"/>
              <a:ext cx="4394002" cy="3291262"/>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6" name="Rectángulo 5"/>
            <p:cNvSpPr/>
            <p:nvPr/>
          </p:nvSpPr>
          <p:spPr>
            <a:xfrm>
              <a:off x="5248621" y="1609333"/>
              <a:ext cx="2775119" cy="923330"/>
            </a:xfrm>
            <a:prstGeom prst="rect">
              <a:avLst/>
            </a:prstGeom>
          </p:spPr>
          <p:txBody>
            <a:bodyPr wrap="none">
              <a:spAutoFit/>
            </a:bodyPr>
            <a:lstStyle/>
            <a:p>
              <a:r>
                <a:rPr lang="es-PA" b="1" dirty="0">
                  <a:latin typeface="Imprint MT Shadow" panose="04020605060303030202" pitchFamily="82" charset="0"/>
                  <a:ea typeface="Adobe Gothic Std B" panose="020B0800000000000000" pitchFamily="34" charset="-128"/>
                </a:rPr>
                <a:t> </a:t>
              </a:r>
              <a:r>
                <a:rPr lang="es-PA" sz="5400" b="1" dirty="0" smtClean="0">
                  <a:latin typeface="Imprint MT Shadow" panose="04020605060303030202" pitchFamily="82" charset="0"/>
                  <a:ea typeface="Adobe Gothic Std B" panose="020B0800000000000000" pitchFamily="34" charset="-128"/>
                </a:rPr>
                <a:t>HUMO </a:t>
              </a:r>
              <a:endParaRPr lang="es-PA" sz="5400" dirty="0"/>
            </a:p>
          </p:txBody>
        </p:sp>
      </p:grpSp>
    </p:spTree>
    <p:extLst>
      <p:ext uri="{BB962C8B-B14F-4D97-AF65-F5344CB8AC3E}">
        <p14:creationId xmlns:p14="http://schemas.microsoft.com/office/powerpoint/2010/main" val="7635275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7"/>
          <p:cNvGrpSpPr/>
          <p:nvPr/>
        </p:nvGrpSpPr>
        <p:grpSpPr>
          <a:xfrm>
            <a:off x="1" y="0"/>
            <a:ext cx="9180512" cy="6875463"/>
            <a:chOff x="1" y="0"/>
            <a:chExt cx="9180512" cy="6875463"/>
          </a:xfrm>
        </p:grpSpPr>
        <p:pic>
          <p:nvPicPr>
            <p:cNvPr id="7" name="Picture 6" descr="Resultado de imagen para fondos de educacion para concreto pn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385047" y="1"/>
              <a:ext cx="7795466" cy="753034"/>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3364613" y="2713346"/>
              <a:ext cx="5177118" cy="3231654"/>
            </a:xfrm>
            <a:prstGeom prst="rect">
              <a:avLst/>
            </a:prstGeom>
          </p:spPr>
          <p:txBody>
            <a:bodyPr wrap="square">
              <a:spAutoFit/>
            </a:bodyPr>
            <a:lstStyle/>
            <a:p>
              <a:r>
                <a:rPr lang="es-PA" sz="3600" b="1" dirty="0" smtClean="0">
                  <a:solidFill>
                    <a:srgbClr val="FFC000"/>
                  </a:solidFill>
                </a:rPr>
                <a:t>TALES COMO: </a:t>
              </a:r>
            </a:p>
            <a:p>
              <a:endParaRPr lang="es-PA" sz="2400" dirty="0" smtClean="0"/>
            </a:p>
            <a:p>
              <a:pPr marL="342900" indent="-342900">
                <a:buFont typeface="Wingdings" panose="05000000000000000000" pitchFamily="2" charset="2"/>
                <a:buChar char="q"/>
              </a:pPr>
              <a:r>
                <a:rPr lang="es-PA" sz="2400" dirty="0"/>
                <a:t>E</a:t>
              </a:r>
              <a:r>
                <a:rPr lang="es-PA" sz="2400" dirty="0" smtClean="0"/>
                <a:t>l cáncer.</a:t>
              </a:r>
            </a:p>
            <a:p>
              <a:pPr marL="342900" indent="-342900">
                <a:buFont typeface="Wingdings" panose="05000000000000000000" pitchFamily="2" charset="2"/>
                <a:buChar char="q"/>
              </a:pPr>
              <a:r>
                <a:rPr lang="es-PA" sz="2400" dirty="0" smtClean="0"/>
                <a:t>Diabetes. </a:t>
              </a:r>
            </a:p>
            <a:p>
              <a:pPr marL="342900" indent="-342900">
                <a:buFont typeface="Wingdings" panose="05000000000000000000" pitchFamily="2" charset="2"/>
                <a:buChar char="q"/>
              </a:pPr>
              <a:r>
                <a:rPr lang="es-PA" sz="2400" dirty="0"/>
                <a:t>E</a:t>
              </a:r>
              <a:r>
                <a:rPr lang="es-PA" sz="2400" dirty="0" smtClean="0"/>
                <a:t>nfermedad pulmonar.</a:t>
              </a:r>
              <a:endParaRPr lang="es-PA" sz="2400" dirty="0"/>
            </a:p>
            <a:p>
              <a:pPr marL="342900" indent="-342900">
                <a:buFont typeface="Wingdings" panose="05000000000000000000" pitchFamily="2" charset="2"/>
                <a:buChar char="q"/>
              </a:pPr>
              <a:r>
                <a:rPr lang="es-PA" sz="2400" dirty="0" smtClean="0"/>
                <a:t>Enfermedades cardiovasculares.</a:t>
              </a:r>
            </a:p>
            <a:p>
              <a:pPr marL="342900" indent="-342900">
                <a:buFont typeface="Wingdings" panose="05000000000000000000" pitchFamily="2" charset="2"/>
                <a:buChar char="q"/>
              </a:pPr>
              <a:r>
                <a:rPr lang="es-PA" sz="2400" dirty="0"/>
                <a:t>E</a:t>
              </a:r>
              <a:r>
                <a:rPr lang="es-PA" sz="2400" dirty="0" smtClean="0"/>
                <a:t>nfermedad </a:t>
              </a:r>
              <a:r>
                <a:rPr lang="es-PA" sz="2400" dirty="0"/>
                <a:t>renal </a:t>
              </a:r>
              <a:r>
                <a:rPr lang="es-PA" sz="2400" dirty="0" smtClean="0"/>
                <a:t>crónica. </a:t>
              </a:r>
            </a:p>
            <a:p>
              <a:pPr marL="342900" indent="-342900">
                <a:buFont typeface="Wingdings" panose="05000000000000000000" pitchFamily="2" charset="2"/>
                <a:buChar char="q"/>
              </a:pPr>
              <a:r>
                <a:rPr lang="es-PA" sz="2400" dirty="0"/>
                <a:t>L</a:t>
              </a:r>
              <a:r>
                <a:rPr lang="es-PA" sz="2400" dirty="0" smtClean="0"/>
                <a:t>a </a:t>
              </a:r>
              <a:r>
                <a:rPr lang="es-PA" sz="2400" dirty="0"/>
                <a:t>hipertensión.</a:t>
              </a:r>
            </a:p>
          </p:txBody>
        </p:sp>
        <p:sp>
          <p:nvSpPr>
            <p:cNvPr id="4" name="Rectángulo 3"/>
            <p:cNvSpPr/>
            <p:nvPr/>
          </p:nvSpPr>
          <p:spPr>
            <a:xfrm>
              <a:off x="1" y="0"/>
              <a:ext cx="3025588" cy="687546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dirty="0"/>
            </a:p>
          </p:txBody>
        </p:sp>
        <p:sp>
          <p:nvSpPr>
            <p:cNvPr id="5" name="Rectángulo 4"/>
            <p:cNvSpPr/>
            <p:nvPr/>
          </p:nvSpPr>
          <p:spPr>
            <a:xfrm>
              <a:off x="1" y="1318245"/>
              <a:ext cx="3043750" cy="3631763"/>
            </a:xfrm>
            <a:prstGeom prst="rect">
              <a:avLst/>
            </a:prstGeom>
          </p:spPr>
          <p:txBody>
            <a:bodyPr wrap="square">
              <a:spAutoFit/>
            </a:bodyPr>
            <a:lstStyle/>
            <a:p>
              <a:pPr algn="ctr"/>
              <a:r>
                <a:rPr lang="es-PA" sz="4400" dirty="0" smtClean="0"/>
                <a:t>Las</a:t>
              </a:r>
            </a:p>
            <a:p>
              <a:pPr algn="ctr"/>
              <a:endParaRPr lang="es-PA" sz="4400" dirty="0" smtClean="0"/>
            </a:p>
            <a:p>
              <a:pPr algn="ctr"/>
              <a:r>
                <a:rPr lang="es-PA" sz="3200" dirty="0" smtClean="0">
                  <a:latin typeface="Adobe Fan Heiti Std B" panose="020B0700000000000000" pitchFamily="34" charset="-128"/>
                  <a:ea typeface="Adobe Fan Heiti Std B" panose="020B0700000000000000" pitchFamily="34" charset="-128"/>
                </a:rPr>
                <a:t>Enfermedades</a:t>
              </a:r>
            </a:p>
            <a:p>
              <a:pPr algn="ctr"/>
              <a:r>
                <a:rPr lang="es-PA" sz="4400" dirty="0" smtClean="0"/>
                <a:t> </a:t>
              </a:r>
            </a:p>
            <a:p>
              <a:pPr algn="ctr"/>
              <a:r>
                <a:rPr lang="es-PA" sz="6600" dirty="0" smtClean="0"/>
                <a:t>ENT </a:t>
              </a:r>
              <a:endParaRPr lang="es-PA" sz="6600" dirty="0"/>
            </a:p>
          </p:txBody>
        </p:sp>
        <p:sp>
          <p:nvSpPr>
            <p:cNvPr id="6" name="Rectángulo 5"/>
            <p:cNvSpPr/>
            <p:nvPr/>
          </p:nvSpPr>
          <p:spPr>
            <a:xfrm>
              <a:off x="3149460" y="1186814"/>
              <a:ext cx="5907181" cy="830997"/>
            </a:xfrm>
            <a:prstGeom prst="rect">
              <a:avLst/>
            </a:prstGeom>
          </p:spPr>
          <p:txBody>
            <a:bodyPr wrap="square">
              <a:spAutoFit/>
            </a:bodyPr>
            <a:lstStyle/>
            <a:p>
              <a:r>
                <a:rPr lang="es-PA" sz="2400" b="1" dirty="0"/>
                <a:t>Las enfermedades </a:t>
              </a:r>
              <a:r>
                <a:rPr lang="es-PA" sz="2400" b="1" dirty="0">
                  <a:solidFill>
                    <a:srgbClr val="FFC000"/>
                  </a:solidFill>
                </a:rPr>
                <a:t>ENT</a:t>
              </a:r>
              <a:r>
                <a:rPr lang="es-PA" sz="2400" b="1" dirty="0"/>
                <a:t> son aquellas enfermedades </a:t>
              </a:r>
              <a:r>
                <a:rPr lang="es-PA" sz="2400" b="1" dirty="0" smtClean="0"/>
                <a:t>que no son por transmisión.</a:t>
              </a:r>
              <a:endParaRPr lang="es-PA" sz="2400" b="1" dirty="0"/>
            </a:p>
          </p:txBody>
        </p:sp>
      </p:grpSp>
    </p:spTree>
    <p:extLst>
      <p:ext uri="{BB962C8B-B14F-4D97-AF65-F5344CB8AC3E}">
        <p14:creationId xmlns:p14="http://schemas.microsoft.com/office/powerpoint/2010/main" val="36257710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Resultado de imagen para fondos de educacion para concreto pn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5238" y="0"/>
            <a:ext cx="9180513" cy="2783541"/>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upo 5"/>
          <p:cNvGrpSpPr/>
          <p:nvPr/>
        </p:nvGrpSpPr>
        <p:grpSpPr>
          <a:xfrm>
            <a:off x="-2619" y="108234"/>
            <a:ext cx="9304155" cy="6148673"/>
            <a:chOff x="-2619" y="108234"/>
            <a:chExt cx="9304155" cy="6148673"/>
          </a:xfrm>
        </p:grpSpPr>
        <p:sp>
          <p:nvSpPr>
            <p:cNvPr id="2" name="Rectángulo 1"/>
            <p:cNvSpPr/>
            <p:nvPr/>
          </p:nvSpPr>
          <p:spPr>
            <a:xfrm>
              <a:off x="1828289" y="3948583"/>
              <a:ext cx="7473247" cy="2308324"/>
            </a:xfrm>
            <a:prstGeom prst="rect">
              <a:avLst/>
            </a:prstGeom>
          </p:spPr>
          <p:txBody>
            <a:bodyPr wrap="square">
              <a:spAutoFit/>
            </a:bodyPr>
            <a:lstStyle/>
            <a:p>
              <a:pPr marL="742950" indent="-742950">
                <a:buFont typeface="+mj-lt"/>
                <a:buAutoNum type="alphaUcPeriod"/>
              </a:pPr>
              <a:r>
                <a:rPr lang="es-PA" sz="3600" dirty="0"/>
                <a:t>El riesgo al  sedentarismo</a:t>
              </a:r>
            </a:p>
            <a:p>
              <a:pPr marL="742950" indent="-742950">
                <a:buFont typeface="+mj-lt"/>
                <a:buAutoNum type="alphaUcPeriod"/>
              </a:pPr>
              <a:r>
                <a:rPr lang="es-PA" sz="3600" dirty="0" smtClean="0"/>
                <a:t>La </a:t>
              </a:r>
              <a:r>
                <a:rPr lang="es-PA" sz="3600" dirty="0"/>
                <a:t>dieta rica en contenido calórico</a:t>
              </a:r>
            </a:p>
            <a:p>
              <a:pPr marL="742950" indent="-742950">
                <a:buFont typeface="+mj-lt"/>
                <a:buAutoNum type="alphaUcPeriod"/>
              </a:pPr>
              <a:r>
                <a:rPr lang="es-PA" sz="3600" dirty="0" smtClean="0"/>
                <a:t>El </a:t>
              </a:r>
              <a:r>
                <a:rPr lang="es-PA" sz="3600" dirty="0"/>
                <a:t>tabaquismo </a:t>
              </a:r>
            </a:p>
            <a:p>
              <a:pPr marL="742950" indent="-742950">
                <a:buFont typeface="+mj-lt"/>
                <a:buAutoNum type="alphaUcPeriod"/>
              </a:pPr>
              <a:r>
                <a:rPr lang="es-PA" sz="3600" dirty="0"/>
                <a:t>El consumo de alcohol</a:t>
              </a:r>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8" y="108234"/>
              <a:ext cx="9175275" cy="3328704"/>
            </a:xfrm>
            <a:prstGeom prst="flowChartManualInput">
              <a:avLst/>
            </a:prstGeom>
          </p:spPr>
        </p:pic>
        <p:sp>
          <p:nvSpPr>
            <p:cNvPr id="5" name="Rectángulo 4"/>
            <p:cNvSpPr/>
            <p:nvPr/>
          </p:nvSpPr>
          <p:spPr>
            <a:xfrm>
              <a:off x="377678" y="1583719"/>
              <a:ext cx="8226611" cy="523220"/>
            </a:xfrm>
            <a:prstGeom prst="rect">
              <a:avLst/>
            </a:prstGeom>
          </p:spPr>
          <p:txBody>
            <a:bodyPr wrap="none">
              <a:spAutoFit/>
            </a:bodyPr>
            <a:lstStyle/>
            <a:p>
              <a:r>
                <a:rPr lang="es-PA" sz="2800" b="1" dirty="0" smtClean="0"/>
                <a:t>¿PORQUE O COMO SE LOGRA ESTAS ENFERMEDADES?</a:t>
              </a:r>
              <a:endParaRPr lang="es-PA" sz="2800" b="1" dirty="0"/>
            </a:p>
          </p:txBody>
        </p:sp>
        <p:pic>
          <p:nvPicPr>
            <p:cNvPr id="18434" name="Picture 2" descr="Imagen relaciona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9" y="1048870"/>
              <a:ext cx="9183132" cy="173467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243455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7"/>
          <p:cNvGrpSpPr/>
          <p:nvPr/>
        </p:nvGrpSpPr>
        <p:grpSpPr>
          <a:xfrm>
            <a:off x="147543" y="0"/>
            <a:ext cx="9205563" cy="6875463"/>
            <a:chOff x="147543" y="0"/>
            <a:chExt cx="9205563" cy="6875463"/>
          </a:xfrm>
        </p:grpSpPr>
        <p:pic>
          <p:nvPicPr>
            <p:cNvPr id="6" name="Picture 6" descr="Resultado de imagen para fondos de educacion para concreto pn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5432611" y="1"/>
              <a:ext cx="3747901" cy="6875462"/>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147543" y="1955307"/>
              <a:ext cx="5662195" cy="4524315"/>
            </a:xfrm>
            <a:prstGeom prst="rect">
              <a:avLst/>
            </a:prstGeom>
          </p:spPr>
          <p:txBody>
            <a:bodyPr wrap="square">
              <a:spAutoFit/>
            </a:bodyPr>
            <a:lstStyle/>
            <a:p>
              <a:r>
                <a:rPr lang="es-PA" sz="2400" dirty="0"/>
                <a:t>En Panamá un estudio encontró personas que manifestaron fumar diariamente, comenzaron  </a:t>
              </a:r>
              <a:r>
                <a:rPr lang="es-PA" sz="2400" dirty="0" smtClean="0"/>
                <a:t>entre.</a:t>
              </a:r>
            </a:p>
            <a:p>
              <a:pPr algn="ctr"/>
              <a:r>
                <a:rPr lang="es-PA" sz="2400" b="1" dirty="0" smtClean="0">
                  <a:solidFill>
                    <a:srgbClr val="FFC000"/>
                  </a:solidFill>
                </a:rPr>
                <a:t>10 </a:t>
              </a:r>
              <a:r>
                <a:rPr lang="es-PA" sz="2400" b="1" dirty="0">
                  <a:solidFill>
                    <a:srgbClr val="FFC000"/>
                  </a:solidFill>
                </a:rPr>
                <a:t>y 19 años de </a:t>
              </a:r>
              <a:r>
                <a:rPr lang="es-PA" sz="2400" b="1" dirty="0" smtClean="0">
                  <a:solidFill>
                    <a:srgbClr val="FFC000"/>
                  </a:solidFill>
                </a:rPr>
                <a:t>Edad</a:t>
              </a:r>
              <a:r>
                <a:rPr lang="es-PA" sz="2400" b="1" dirty="0">
                  <a:solidFill>
                    <a:srgbClr val="FFC000"/>
                  </a:solidFill>
                </a:rPr>
                <a:t>,</a:t>
              </a:r>
            </a:p>
            <a:p>
              <a:r>
                <a:rPr lang="es-PA" sz="2400" dirty="0" smtClean="0"/>
                <a:t>Varios </a:t>
              </a:r>
              <a:r>
                <a:rPr lang="es-PA" sz="2400" dirty="0"/>
                <a:t>casos empezaron cuando tenían </a:t>
              </a:r>
              <a:r>
                <a:rPr lang="es-PA" sz="2400" dirty="0" smtClean="0"/>
                <a:t>entre.</a:t>
              </a:r>
            </a:p>
            <a:p>
              <a:pPr algn="ctr"/>
              <a:r>
                <a:rPr lang="es-PA" sz="2400" b="1" dirty="0" smtClean="0">
                  <a:solidFill>
                    <a:srgbClr val="FFC000"/>
                  </a:solidFill>
                </a:rPr>
                <a:t>6 </a:t>
              </a:r>
              <a:r>
                <a:rPr lang="es-PA" sz="2400" b="1" dirty="0">
                  <a:solidFill>
                    <a:srgbClr val="FFC000"/>
                  </a:solidFill>
                </a:rPr>
                <a:t>y 9 años de </a:t>
              </a:r>
              <a:r>
                <a:rPr lang="es-PA" sz="2400" b="1" dirty="0" smtClean="0">
                  <a:solidFill>
                    <a:srgbClr val="FFC000"/>
                  </a:solidFill>
                </a:rPr>
                <a:t>Edad</a:t>
              </a:r>
              <a:r>
                <a:rPr lang="es-PA" sz="2400" b="1" dirty="0">
                  <a:solidFill>
                    <a:srgbClr val="FFC000"/>
                  </a:solidFill>
                </a:rPr>
                <a:t>.  </a:t>
              </a:r>
            </a:p>
            <a:p>
              <a:r>
                <a:rPr lang="es-PA" sz="2400" dirty="0"/>
                <a:t>La región de Salud de San Miguelito presentó la mayor tasa de prevalencia de consumo al </a:t>
              </a:r>
              <a:r>
                <a:rPr lang="es-PA" sz="2400" dirty="0" smtClean="0"/>
                <a:t>Tabaco.</a:t>
              </a:r>
            </a:p>
            <a:p>
              <a:endParaRPr lang="es-PA" sz="2400" dirty="0"/>
            </a:p>
            <a:p>
              <a:r>
                <a:rPr lang="es-PA" sz="2400" dirty="0" smtClean="0"/>
                <a:t>Chorrera obtuvo </a:t>
              </a:r>
              <a:r>
                <a:rPr lang="es-PA" sz="2400" dirty="0"/>
                <a:t>la menor </a:t>
              </a:r>
              <a:r>
                <a:rPr lang="es-PA" sz="2400" dirty="0" smtClean="0"/>
                <a:t>porcentaje</a:t>
              </a:r>
              <a:endParaRPr lang="es-PA" sz="2400" dirty="0"/>
            </a:p>
          </p:txBody>
        </p:sp>
        <p:sp>
          <p:nvSpPr>
            <p:cNvPr id="5" name="Rectángulo 4"/>
            <p:cNvSpPr/>
            <p:nvPr/>
          </p:nvSpPr>
          <p:spPr>
            <a:xfrm>
              <a:off x="6154925" y="0"/>
              <a:ext cx="3025588" cy="687546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dirty="0"/>
            </a:p>
          </p:txBody>
        </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2331" y="1955307"/>
              <a:ext cx="3370775" cy="2523963"/>
            </a:xfrm>
            <a:prstGeom prst="rect">
              <a:avLst/>
            </a:prstGeom>
          </p:spPr>
        </p:pic>
        <p:sp>
          <p:nvSpPr>
            <p:cNvPr id="3" name="Rectángulo 2"/>
            <p:cNvSpPr/>
            <p:nvPr/>
          </p:nvSpPr>
          <p:spPr>
            <a:xfrm>
              <a:off x="320137" y="139425"/>
              <a:ext cx="4939881" cy="1815882"/>
            </a:xfrm>
            <a:prstGeom prst="rect">
              <a:avLst/>
            </a:prstGeom>
          </p:spPr>
          <p:txBody>
            <a:bodyPr wrap="square">
              <a:spAutoFit/>
            </a:bodyPr>
            <a:lstStyle/>
            <a:p>
              <a:pPr algn="ctr"/>
              <a:r>
                <a:rPr lang="es-PA" sz="2800" b="1" dirty="0" smtClean="0"/>
                <a:t>LA EDAD DE INICIO EN MENORES </a:t>
              </a:r>
            </a:p>
            <a:p>
              <a:pPr algn="ctr"/>
              <a:r>
                <a:rPr lang="es-PA" sz="2800" b="1" dirty="0" smtClean="0"/>
                <a:t>DE 12 AÑOS FUE MAYOR </a:t>
              </a:r>
            </a:p>
            <a:p>
              <a:pPr algn="ctr"/>
              <a:r>
                <a:rPr lang="es-PA" sz="2800" b="1" dirty="0" smtClean="0"/>
                <a:t>EN LAS ÁREAS RURALES. </a:t>
              </a:r>
              <a:endParaRPr lang="es-PA" sz="2800" b="1" dirty="0"/>
            </a:p>
          </p:txBody>
        </p:sp>
      </p:grpSp>
    </p:spTree>
    <p:extLst>
      <p:ext uri="{BB962C8B-B14F-4D97-AF65-F5344CB8AC3E}">
        <p14:creationId xmlns:p14="http://schemas.microsoft.com/office/powerpoint/2010/main" val="39398050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7"/>
          <p:cNvGrpSpPr/>
          <p:nvPr/>
        </p:nvGrpSpPr>
        <p:grpSpPr>
          <a:xfrm>
            <a:off x="0" y="0"/>
            <a:ext cx="9180513" cy="6740992"/>
            <a:chOff x="0" y="0"/>
            <a:chExt cx="9180513" cy="6740992"/>
          </a:xfrm>
        </p:grpSpPr>
        <p:pic>
          <p:nvPicPr>
            <p:cNvPr id="6" name="Picture 6" descr="Resultado de imagen para fondos de educacion para concreto pn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2641717"/>
              <a:ext cx="9180513" cy="1373047"/>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0" y="0"/>
              <a:ext cx="9180513" cy="332824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dirty="0"/>
            </a:p>
          </p:txBody>
        </p:sp>
        <p:sp>
          <p:nvSpPr>
            <p:cNvPr id="2" name="Rectángulo 1"/>
            <p:cNvSpPr/>
            <p:nvPr/>
          </p:nvSpPr>
          <p:spPr>
            <a:xfrm>
              <a:off x="367879" y="507880"/>
              <a:ext cx="8444753" cy="461665"/>
            </a:xfrm>
            <a:prstGeom prst="rect">
              <a:avLst/>
            </a:prstGeom>
          </p:spPr>
          <p:txBody>
            <a:bodyPr wrap="square">
              <a:spAutoFit/>
            </a:bodyPr>
            <a:lstStyle/>
            <a:p>
              <a:r>
                <a:rPr lang="es-PA" sz="2400" b="1" dirty="0" smtClean="0"/>
                <a:t>ENFERMEDADES RELACIONADAS CON EL CONSUMO DE TABAC</a:t>
              </a:r>
              <a:r>
                <a:rPr lang="es-PA" sz="2400" dirty="0" smtClean="0"/>
                <a:t>O</a:t>
              </a:r>
              <a:endParaRPr lang="es-PA" sz="2400" dirty="0"/>
            </a:p>
          </p:txBody>
        </p:sp>
        <p:grpSp>
          <p:nvGrpSpPr>
            <p:cNvPr id="7" name="Grupo 6"/>
            <p:cNvGrpSpPr/>
            <p:nvPr/>
          </p:nvGrpSpPr>
          <p:grpSpPr>
            <a:xfrm>
              <a:off x="1697095" y="1373047"/>
              <a:ext cx="5512817" cy="5337035"/>
              <a:chOff x="1697095" y="1373047"/>
              <a:chExt cx="5512817" cy="5337035"/>
            </a:xfrm>
          </p:grpSpPr>
          <p:pic>
            <p:nvPicPr>
              <p:cNvPr id="15" name="Imagen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7095" y="1373047"/>
                <a:ext cx="5512817" cy="5337035"/>
              </a:xfrm>
              <a:prstGeom prst="rect">
                <a:avLst/>
              </a:prstGeom>
              <a:ln>
                <a:solidFill>
                  <a:schemeClr val="bg1"/>
                </a:solidFill>
              </a:ln>
            </p:spPr>
          </p:pic>
          <p:sp>
            <p:nvSpPr>
              <p:cNvPr id="3" name="CuadroTexto 2"/>
              <p:cNvSpPr txBox="1"/>
              <p:nvPr/>
            </p:nvSpPr>
            <p:spPr>
              <a:xfrm>
                <a:off x="2272554" y="2457051"/>
                <a:ext cx="1680882" cy="369332"/>
              </a:xfrm>
              <a:prstGeom prst="rect">
                <a:avLst/>
              </a:prstGeom>
              <a:noFill/>
            </p:spPr>
            <p:txBody>
              <a:bodyPr wrap="square" rtlCol="0">
                <a:spAutoFit/>
              </a:bodyPr>
              <a:lstStyle/>
              <a:p>
                <a:r>
                  <a:rPr lang="es-PA" b="1" dirty="0" smtClean="0">
                    <a:solidFill>
                      <a:schemeClr val="bg1"/>
                    </a:solidFill>
                  </a:rPr>
                  <a:t>EN LA MUJER</a:t>
                </a:r>
                <a:endParaRPr lang="es-PA" b="1" dirty="0">
                  <a:solidFill>
                    <a:schemeClr val="bg1"/>
                  </a:solidFill>
                </a:endParaRPr>
              </a:p>
            </p:txBody>
          </p:sp>
          <p:sp>
            <p:nvSpPr>
              <p:cNvPr id="9" name="CuadroTexto 8"/>
              <p:cNvSpPr txBox="1"/>
              <p:nvPr/>
            </p:nvSpPr>
            <p:spPr>
              <a:xfrm>
                <a:off x="4833544" y="1993823"/>
                <a:ext cx="1680882" cy="646331"/>
              </a:xfrm>
              <a:prstGeom prst="rect">
                <a:avLst/>
              </a:prstGeom>
              <a:noFill/>
            </p:spPr>
            <p:txBody>
              <a:bodyPr wrap="square" rtlCol="0">
                <a:spAutoFit/>
              </a:bodyPr>
              <a:lstStyle/>
              <a:p>
                <a:pPr algn="ctr"/>
                <a:r>
                  <a:rPr lang="es-PA" b="1" dirty="0" smtClean="0">
                    <a:solidFill>
                      <a:schemeClr val="bg1"/>
                    </a:solidFill>
                  </a:rPr>
                  <a:t>EN AMBOS SEXSOS</a:t>
                </a:r>
                <a:endParaRPr lang="es-PA" b="1" dirty="0">
                  <a:solidFill>
                    <a:schemeClr val="bg1"/>
                  </a:solidFill>
                </a:endParaRPr>
              </a:p>
            </p:txBody>
          </p:sp>
          <p:sp>
            <p:nvSpPr>
              <p:cNvPr id="10" name="CuadroTexto 9"/>
              <p:cNvSpPr txBox="1"/>
              <p:nvPr/>
            </p:nvSpPr>
            <p:spPr>
              <a:xfrm>
                <a:off x="2272554" y="3426596"/>
                <a:ext cx="1680882" cy="523220"/>
              </a:xfrm>
              <a:prstGeom prst="rect">
                <a:avLst/>
              </a:prstGeom>
              <a:noFill/>
            </p:spPr>
            <p:txBody>
              <a:bodyPr wrap="square" rtlCol="0">
                <a:spAutoFit/>
              </a:bodyPr>
              <a:lstStyle/>
              <a:p>
                <a:r>
                  <a:rPr lang="es-PA" sz="1400" b="1" dirty="0" smtClean="0">
                    <a:solidFill>
                      <a:schemeClr val="bg1"/>
                    </a:solidFill>
                  </a:rPr>
                  <a:t>COMPLICACIONES DEL EMBARAZO</a:t>
                </a:r>
                <a:endParaRPr lang="es-PA" sz="1400" b="1" dirty="0">
                  <a:solidFill>
                    <a:schemeClr val="bg1"/>
                  </a:solidFill>
                </a:endParaRPr>
              </a:p>
            </p:txBody>
          </p:sp>
          <p:sp>
            <p:nvSpPr>
              <p:cNvPr id="11" name="CuadroTexto 10"/>
              <p:cNvSpPr txBox="1"/>
              <p:nvPr/>
            </p:nvSpPr>
            <p:spPr>
              <a:xfrm>
                <a:off x="2272554" y="4515469"/>
                <a:ext cx="1680882" cy="369332"/>
              </a:xfrm>
              <a:prstGeom prst="rect">
                <a:avLst/>
              </a:prstGeom>
              <a:noFill/>
            </p:spPr>
            <p:txBody>
              <a:bodyPr wrap="square" rtlCol="0">
                <a:spAutoFit/>
              </a:bodyPr>
              <a:lstStyle/>
              <a:p>
                <a:r>
                  <a:rPr lang="es-PA" b="1" dirty="0" smtClean="0">
                    <a:solidFill>
                      <a:schemeClr val="bg1"/>
                    </a:solidFill>
                  </a:rPr>
                  <a:t>OTROS DAÑOS</a:t>
                </a:r>
                <a:endParaRPr lang="es-PA" b="1" dirty="0">
                  <a:solidFill>
                    <a:schemeClr val="bg1"/>
                  </a:solidFill>
                </a:endParaRPr>
              </a:p>
            </p:txBody>
          </p:sp>
          <p:sp>
            <p:nvSpPr>
              <p:cNvPr id="12" name="CuadroTexto 11"/>
              <p:cNvSpPr txBox="1"/>
              <p:nvPr/>
            </p:nvSpPr>
            <p:spPr>
              <a:xfrm>
                <a:off x="4810090" y="3035852"/>
                <a:ext cx="1680882" cy="584775"/>
              </a:xfrm>
              <a:prstGeom prst="rect">
                <a:avLst/>
              </a:prstGeom>
              <a:noFill/>
            </p:spPr>
            <p:txBody>
              <a:bodyPr wrap="square" rtlCol="0">
                <a:spAutoFit/>
              </a:bodyPr>
              <a:lstStyle/>
              <a:p>
                <a:r>
                  <a:rPr lang="es-PA" sz="1600" b="1" dirty="0" smtClean="0">
                    <a:solidFill>
                      <a:schemeClr val="bg1"/>
                    </a:solidFill>
                  </a:rPr>
                  <a:t>ENFERMEDADES RESPERITATORIAS</a:t>
                </a:r>
                <a:endParaRPr lang="es-PA" sz="1600" b="1" dirty="0">
                  <a:solidFill>
                    <a:schemeClr val="bg1"/>
                  </a:solidFill>
                </a:endParaRPr>
              </a:p>
            </p:txBody>
          </p:sp>
          <p:sp>
            <p:nvSpPr>
              <p:cNvPr id="13" name="CuadroTexto 12"/>
              <p:cNvSpPr txBox="1"/>
              <p:nvPr/>
            </p:nvSpPr>
            <p:spPr>
              <a:xfrm>
                <a:off x="4943832" y="4131745"/>
                <a:ext cx="1680882" cy="369332"/>
              </a:xfrm>
              <a:prstGeom prst="rect">
                <a:avLst/>
              </a:prstGeom>
              <a:noFill/>
            </p:spPr>
            <p:txBody>
              <a:bodyPr wrap="square" rtlCol="0">
                <a:spAutoFit/>
              </a:bodyPr>
              <a:lstStyle/>
              <a:p>
                <a:r>
                  <a:rPr lang="es-PA" b="1" dirty="0" smtClean="0">
                    <a:solidFill>
                      <a:schemeClr val="bg1"/>
                    </a:solidFill>
                  </a:rPr>
                  <a:t>CANCERES</a:t>
                </a:r>
                <a:endParaRPr lang="es-PA" b="1" dirty="0">
                  <a:solidFill>
                    <a:schemeClr val="bg1"/>
                  </a:solidFill>
                </a:endParaRPr>
              </a:p>
            </p:txBody>
          </p:sp>
        </p:grpSp>
        <p:pic>
          <p:nvPicPr>
            <p:cNvPr id="14" name="Imagen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47919" y="6050314"/>
              <a:ext cx="1364713" cy="690678"/>
            </a:xfrm>
            <a:prstGeom prst="rect">
              <a:avLst/>
            </a:prstGeom>
          </p:spPr>
        </p:pic>
        <p:sp>
          <p:nvSpPr>
            <p:cNvPr id="16" name="Marco 15"/>
            <p:cNvSpPr/>
            <p:nvPr/>
          </p:nvSpPr>
          <p:spPr>
            <a:xfrm>
              <a:off x="1815354" y="1477424"/>
              <a:ext cx="5257800" cy="5263567"/>
            </a:xfrm>
            <a:prstGeom prst="frame">
              <a:avLst>
                <a:gd name="adj1" fmla="val 574"/>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dirty="0">
                <a:solidFill>
                  <a:schemeClr val="tx1"/>
                </a:solidFill>
              </a:endParaRPr>
            </a:p>
          </p:txBody>
        </p:sp>
      </p:grpSp>
    </p:spTree>
    <p:extLst>
      <p:ext uri="{BB962C8B-B14F-4D97-AF65-F5344CB8AC3E}">
        <p14:creationId xmlns:p14="http://schemas.microsoft.com/office/powerpoint/2010/main" val="26691473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663</TotalTime>
  <Words>1664</Words>
  <Application>Microsoft Office PowerPoint</Application>
  <PresentationFormat>Personalizado</PresentationFormat>
  <Paragraphs>218</Paragraphs>
  <Slides>37</Slides>
  <Notes>0</Notes>
  <HiddenSlides>0</HiddenSlides>
  <MMClips>0</MMClips>
  <ScaleCrop>false</ScaleCrop>
  <HeadingPairs>
    <vt:vector size="6" baseType="variant">
      <vt:variant>
        <vt:lpstr>Fuentes usadas</vt:lpstr>
      </vt:variant>
      <vt:variant>
        <vt:i4>18</vt:i4>
      </vt:variant>
      <vt:variant>
        <vt:lpstr>Tema</vt:lpstr>
      </vt:variant>
      <vt:variant>
        <vt:i4>1</vt:i4>
      </vt:variant>
      <vt:variant>
        <vt:lpstr>Títulos de diapositiva</vt:lpstr>
      </vt:variant>
      <vt:variant>
        <vt:i4>37</vt:i4>
      </vt:variant>
    </vt:vector>
  </HeadingPairs>
  <TitlesOfParts>
    <vt:vector size="56" baseType="lpstr">
      <vt:lpstr>Adobe Fan Heiti Std B</vt:lpstr>
      <vt:lpstr>Adobe Gothic Std B</vt:lpstr>
      <vt:lpstr>Adobe Myungjo Std M</vt:lpstr>
      <vt:lpstr>Adobe Song Std L</vt:lpstr>
      <vt:lpstr>Kozuka Mincho Pr6N H</vt:lpstr>
      <vt:lpstr>Adobe Caslon Pro Bold</vt:lpstr>
      <vt:lpstr>Adobe Garamond Pro Bold</vt:lpstr>
      <vt:lpstr>Agency FB</vt:lpstr>
      <vt:lpstr>Arial</vt:lpstr>
      <vt:lpstr>Book Antiqua</vt:lpstr>
      <vt:lpstr>Calibri</vt:lpstr>
      <vt:lpstr>Calibri Light</vt:lpstr>
      <vt:lpstr>Imprint MT Shadow</vt:lpstr>
      <vt:lpstr>Lucida Calligraphy</vt:lpstr>
      <vt:lpstr>Lucida Handwriting</vt:lpstr>
      <vt:lpstr>Matura MT Script Capitals</vt:lpstr>
      <vt:lpstr>Roboto</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pc3</dc:creator>
  <cp:lastModifiedBy>pc3</cp:lastModifiedBy>
  <cp:revision>71</cp:revision>
  <dcterms:created xsi:type="dcterms:W3CDTF">2018-11-16T20:37:51Z</dcterms:created>
  <dcterms:modified xsi:type="dcterms:W3CDTF">2018-11-23T12:35:07Z</dcterms:modified>
</cp:coreProperties>
</file>