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8" r:id="rId6"/>
    <p:sldId id="270" r:id="rId7"/>
    <p:sldId id="271" r:id="rId8"/>
    <p:sldId id="288" r:id="rId9"/>
    <p:sldId id="289" r:id="rId10"/>
    <p:sldId id="290" r:id="rId11"/>
    <p:sldId id="287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9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3E-4538-998C-3A46F723B144}"/>
              </c:ext>
            </c:extLst>
          </c:dPt>
          <c:dLbls>
            <c:dLbl>
              <c:idx val="0"/>
              <c:layout>
                <c:manualLayout>
                  <c:x val="2.5154587594198301E-2"/>
                  <c:y val="-8.11670830368534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89653009540801"/>
                      <c:h val="0.3352817034301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7470256277317E-3"/>
                  <c:y val="1.7312689681652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D3E-4538-998C-3A46F723B144}"/>
                </c:ext>
                <c:ext xmlns:c15="http://schemas.microsoft.com/office/drawing/2012/chart" uri="{CE6537A1-D6FC-4f65-9D91-7224C49458BB}">
                  <c15:layout>
                    <c:manualLayout>
                      <c:w val="0.25842334419891699"/>
                      <c:h val="0.1471133959230659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s-P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Categoría 1</c:v>
                </c:pt>
                <c:pt idx="1">
                  <c:v>Categoría 2</c:v>
                </c:pt>
              </c:strCache>
            </c:strRef>
          </c:cat>
          <c:val>
            <c:numRef>
              <c:f>Hoja1!$B$2:$B$3</c:f>
              <c:numCache>
                <c:formatCode>_([$$-540A]* #,##0_);_([$$-540A]* \(#,##0\);_([$$-540A]* "-"_);_(@_)</c:formatCode>
                <c:ptCount val="2"/>
                <c:pt idx="0">
                  <c:v>30000</c:v>
                </c:pt>
                <c:pt idx="1">
                  <c:v>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3E-4538-998C-3A46F723B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151776"/>
        <c:axId val="498147424"/>
      </c:barChart>
      <c:catAx>
        <c:axId val="4981517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98147424"/>
        <c:crosses val="autoZero"/>
        <c:auto val="1"/>
        <c:lblAlgn val="ctr"/>
        <c:lblOffset val="100"/>
        <c:noMultiLvlLbl val="0"/>
      </c:catAx>
      <c:valAx>
        <c:axId val="498147424"/>
        <c:scaling>
          <c:orientation val="minMax"/>
        </c:scaling>
        <c:delete val="1"/>
        <c:axPos val="l"/>
        <c:numFmt formatCode="_([$$-540A]* #,##0_);_([$$-540A]* \(#,##0\);_([$$-540A]* &quot;-&quot;_);_(@_)" sourceLinked="1"/>
        <c:majorTickMark val="out"/>
        <c:minorTickMark val="none"/>
        <c:tickLblPos val="none"/>
        <c:crossAx val="49815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A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056938535791698E-2"/>
          <c:y val="7.3626517604854003E-2"/>
          <c:w val="0.924083039134731"/>
          <c:h val="0.83802166126932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B2-4291-B228-CFC26BC76BE3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$</a:t>
                    </a:r>
                    <a:r>
                      <a:rPr lang="en-US" smtClean="0"/>
                      <a:t>10,000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B2-4291-B228-CFC26BC76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s-P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Categoría 1</c:v>
                </c:pt>
                <c:pt idx="1">
                  <c:v>Categoría 2</c:v>
                </c:pt>
              </c:strCache>
            </c:strRef>
          </c:cat>
          <c:val>
            <c:numRef>
              <c:f>Hoja1!$B$2:$B$3</c:f>
              <c:numCache>
                <c:formatCode>_([$$-540A]* #,##0_);_([$$-540A]* \(#,##0\);_([$$-540A]* "-"??_);_(@_)</c:formatCode>
                <c:ptCount val="2"/>
                <c:pt idx="0">
                  <c:v>3000</c:v>
                </c:pt>
                <c:pt idx="1">
                  <c:v>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B2-4291-B228-CFC26BC76B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98149056"/>
        <c:axId val="498149600"/>
      </c:barChart>
      <c:catAx>
        <c:axId val="49814905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498149600"/>
        <c:crosses val="autoZero"/>
        <c:auto val="1"/>
        <c:lblAlgn val="ctr"/>
        <c:lblOffset val="100"/>
        <c:noMultiLvlLbl val="0"/>
      </c:catAx>
      <c:valAx>
        <c:axId val="498149600"/>
        <c:scaling>
          <c:orientation val="minMax"/>
        </c:scaling>
        <c:delete val="1"/>
        <c:axPos val="b"/>
        <c:numFmt formatCode="_([$$-540A]* #,##0_);_([$$-540A]* \(#,##0\);_([$$-540A]* &quot;-&quot;??_);_(@_)" sourceLinked="1"/>
        <c:majorTickMark val="out"/>
        <c:minorTickMark val="none"/>
        <c:tickLblPos val="none"/>
        <c:crossAx val="49814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A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75C7F-A7B5-4F0D-B985-6635E8363404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</dgm:pt>
    <dgm:pt modelId="{8BD59BB7-62B5-4430-AE3A-844119E8E072}">
      <dgm:prSet phldrT="[Texto]" custT="1"/>
      <dgm:spPr/>
      <dgm:t>
        <a:bodyPr/>
        <a:lstStyle/>
        <a:p>
          <a:r>
            <a:rPr lang="es-PA" sz="3200" b="1" dirty="0" smtClean="0"/>
            <a:t>20</a:t>
          </a:r>
          <a:endParaRPr lang="es-PA" sz="3200" b="1" dirty="0"/>
        </a:p>
      </dgm:t>
    </dgm:pt>
    <dgm:pt modelId="{3BE33DA2-4286-44D8-B355-D7302596D648}" type="parTrans" cxnId="{AB9DD57D-5A4C-4BDE-8AE8-91B309EC5E72}">
      <dgm:prSet/>
      <dgm:spPr/>
      <dgm:t>
        <a:bodyPr/>
        <a:lstStyle/>
        <a:p>
          <a:endParaRPr lang="es-PA"/>
        </a:p>
      </dgm:t>
    </dgm:pt>
    <dgm:pt modelId="{66FA8369-44C1-4801-9758-4F0C5FD15800}" type="sibTrans" cxnId="{AB9DD57D-5A4C-4BDE-8AE8-91B309EC5E72}">
      <dgm:prSet/>
      <dgm:spPr/>
      <dgm:t>
        <a:bodyPr/>
        <a:lstStyle/>
        <a:p>
          <a:endParaRPr lang="es-PA"/>
        </a:p>
      </dgm:t>
    </dgm:pt>
    <dgm:pt modelId="{D8E8F783-7C70-4B55-A663-D834EC0770BA}">
      <dgm:prSet phldrT="[Texto]" custT="1"/>
      <dgm:spPr/>
      <dgm:t>
        <a:bodyPr/>
        <a:lstStyle/>
        <a:p>
          <a:r>
            <a:rPr lang="es-PA" sz="3200" b="1" dirty="0" smtClean="0"/>
            <a:t>73</a:t>
          </a:r>
        </a:p>
      </dgm:t>
    </dgm:pt>
    <dgm:pt modelId="{D04124D0-05E0-4C79-9212-3C40C014A9E8}" type="parTrans" cxnId="{252CB53F-61C4-45A4-B072-27FB073CB1CA}">
      <dgm:prSet/>
      <dgm:spPr/>
      <dgm:t>
        <a:bodyPr/>
        <a:lstStyle/>
        <a:p>
          <a:endParaRPr lang="es-PA"/>
        </a:p>
      </dgm:t>
    </dgm:pt>
    <dgm:pt modelId="{154B9ABE-3EBB-493B-9F79-066A8F0C86E3}" type="sibTrans" cxnId="{252CB53F-61C4-45A4-B072-27FB073CB1CA}">
      <dgm:prSet/>
      <dgm:spPr/>
      <dgm:t>
        <a:bodyPr/>
        <a:lstStyle/>
        <a:p>
          <a:endParaRPr lang="es-PA"/>
        </a:p>
      </dgm:t>
    </dgm:pt>
    <dgm:pt modelId="{72C4631C-38AE-494F-B7FE-53BB11953665}">
      <dgm:prSet phldrT="[Texto]" custT="1"/>
      <dgm:spPr/>
      <dgm:t>
        <a:bodyPr/>
        <a:lstStyle/>
        <a:p>
          <a:r>
            <a:rPr lang="es-PA" sz="3200" b="1" dirty="0" smtClean="0"/>
            <a:t>3</a:t>
          </a:r>
          <a:endParaRPr lang="es-PA" sz="3200" b="1" dirty="0"/>
        </a:p>
      </dgm:t>
    </dgm:pt>
    <dgm:pt modelId="{836CBADE-FABD-4B55-85E1-F30A068DB272}" type="parTrans" cxnId="{D4F3AC35-1E84-4D10-8616-2D0BAAE0F61E}">
      <dgm:prSet/>
      <dgm:spPr/>
      <dgm:t>
        <a:bodyPr/>
        <a:lstStyle/>
        <a:p>
          <a:endParaRPr lang="es-PA"/>
        </a:p>
      </dgm:t>
    </dgm:pt>
    <dgm:pt modelId="{B97B75D2-CEBE-40B9-ADAC-4D086B0877D8}" type="sibTrans" cxnId="{D4F3AC35-1E84-4D10-8616-2D0BAAE0F61E}">
      <dgm:prSet/>
      <dgm:spPr/>
      <dgm:t>
        <a:bodyPr/>
        <a:lstStyle/>
        <a:p>
          <a:endParaRPr lang="es-PA"/>
        </a:p>
      </dgm:t>
    </dgm:pt>
    <dgm:pt modelId="{ACC1189F-131B-4782-ABED-0A92279A1528}">
      <dgm:prSet custT="1"/>
      <dgm:spPr/>
      <dgm:t>
        <a:bodyPr/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PA" sz="1400" b="1" dirty="0" smtClean="0"/>
            <a:t>Modificaciones</a:t>
          </a:r>
          <a:endParaRPr lang="es-PA" sz="1400" b="1" dirty="0"/>
        </a:p>
      </dgm:t>
    </dgm:pt>
    <dgm:pt modelId="{25C279A4-0B7D-457C-A3AF-D9622829E202}" type="parTrans" cxnId="{AEB013C4-87BE-4420-8DEF-D590507DBB73}">
      <dgm:prSet/>
      <dgm:spPr/>
      <dgm:t>
        <a:bodyPr/>
        <a:lstStyle/>
        <a:p>
          <a:endParaRPr lang="es-PA"/>
        </a:p>
      </dgm:t>
    </dgm:pt>
    <dgm:pt modelId="{94EFC20E-7108-408B-BF9D-29A504836C69}" type="sibTrans" cxnId="{AEB013C4-87BE-4420-8DEF-D590507DBB73}">
      <dgm:prSet/>
      <dgm:spPr/>
      <dgm:t>
        <a:bodyPr/>
        <a:lstStyle/>
        <a:p>
          <a:endParaRPr lang="es-PA"/>
        </a:p>
      </dgm:t>
    </dgm:pt>
    <dgm:pt modelId="{9B9554B2-7643-4543-ACC9-0DD6B5B0CCFF}">
      <dgm:prSet/>
      <dgm:spPr/>
      <dgm:t>
        <a:bodyPr/>
        <a:lstStyle/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s-PA" sz="1100" b="1" dirty="0">
            <a:solidFill>
              <a:srgbClr val="002060"/>
            </a:solidFill>
          </a:endParaRPr>
        </a:p>
      </dgm:t>
    </dgm:pt>
    <dgm:pt modelId="{FC38B110-14C0-4BE4-8426-AEE52AE69B41}" type="parTrans" cxnId="{3813DE21-3F82-4B21-9507-7B41F159ECC1}">
      <dgm:prSet/>
      <dgm:spPr/>
      <dgm:t>
        <a:bodyPr/>
        <a:lstStyle/>
        <a:p>
          <a:endParaRPr lang="es-PA"/>
        </a:p>
      </dgm:t>
    </dgm:pt>
    <dgm:pt modelId="{DA098C21-E4B2-44D8-9258-2FC53B4643BE}" type="sibTrans" cxnId="{3813DE21-3F82-4B21-9507-7B41F159ECC1}">
      <dgm:prSet/>
      <dgm:spPr/>
      <dgm:t>
        <a:bodyPr/>
        <a:lstStyle/>
        <a:p>
          <a:endParaRPr lang="es-PA"/>
        </a:p>
      </dgm:t>
    </dgm:pt>
    <dgm:pt modelId="{E5EB1502-6512-4867-9E35-8E4BBE9DE515}">
      <dgm:prSet custT="1"/>
      <dgm:spPr/>
      <dgm:t>
        <a:bodyPr/>
        <a:lstStyle/>
        <a:p>
          <a:r>
            <a:rPr lang="es-PA" sz="1400" b="1" dirty="0" smtClean="0"/>
            <a:t>Artículo derogado</a:t>
          </a:r>
          <a:endParaRPr lang="es-PA" sz="1400" b="1" dirty="0"/>
        </a:p>
      </dgm:t>
    </dgm:pt>
    <dgm:pt modelId="{F0722A61-FDE1-4FB6-844D-80DB6427CD89}" type="parTrans" cxnId="{7D69BF64-C949-4D81-AD6E-F76F5CF061DE}">
      <dgm:prSet/>
      <dgm:spPr/>
      <dgm:t>
        <a:bodyPr/>
        <a:lstStyle/>
        <a:p>
          <a:endParaRPr lang="es-PA"/>
        </a:p>
      </dgm:t>
    </dgm:pt>
    <dgm:pt modelId="{50D53C40-DD87-4245-B52F-03A32142431A}" type="sibTrans" cxnId="{7D69BF64-C949-4D81-AD6E-F76F5CF061DE}">
      <dgm:prSet/>
      <dgm:spPr/>
      <dgm:t>
        <a:bodyPr/>
        <a:lstStyle/>
        <a:p>
          <a:endParaRPr lang="es-PA"/>
        </a:p>
      </dgm:t>
    </dgm:pt>
    <dgm:pt modelId="{F73D3581-7FED-44B9-B8D9-B51AAC3E31BB}">
      <dgm:prSet custT="1"/>
      <dgm:spPr/>
      <dgm:t>
        <a:bodyPr/>
        <a:lstStyle/>
        <a:p>
          <a:r>
            <a:rPr lang="es-PA" sz="1400" b="1" dirty="0" smtClean="0"/>
            <a:t>Artículos nuevos</a:t>
          </a:r>
          <a:endParaRPr lang="es-PA" sz="1400" dirty="0"/>
        </a:p>
      </dgm:t>
    </dgm:pt>
    <dgm:pt modelId="{0F4935E8-7889-4754-A9DD-5F438D3BF496}" type="sibTrans" cxnId="{CCADCDD6-B887-42D8-A6A7-0A4581BFDD58}">
      <dgm:prSet/>
      <dgm:spPr/>
      <dgm:t>
        <a:bodyPr/>
        <a:lstStyle/>
        <a:p>
          <a:endParaRPr lang="es-PA"/>
        </a:p>
      </dgm:t>
    </dgm:pt>
    <dgm:pt modelId="{5413216F-91C2-4D81-9AA0-B84511116721}" type="parTrans" cxnId="{CCADCDD6-B887-42D8-A6A7-0A4581BFDD58}">
      <dgm:prSet/>
      <dgm:spPr/>
      <dgm:t>
        <a:bodyPr/>
        <a:lstStyle/>
        <a:p>
          <a:endParaRPr lang="es-PA"/>
        </a:p>
      </dgm:t>
    </dgm:pt>
    <dgm:pt modelId="{3F51BBC1-4340-49C3-94DE-93BEA9A93097}" type="pres">
      <dgm:prSet presAssocID="{CEE75C7F-A7B5-4F0D-B985-6635E8363404}" presName="linearFlow" presStyleCnt="0">
        <dgm:presLayoutVars>
          <dgm:dir/>
          <dgm:animLvl val="lvl"/>
          <dgm:resizeHandles val="exact"/>
        </dgm:presLayoutVars>
      </dgm:prSet>
      <dgm:spPr/>
    </dgm:pt>
    <dgm:pt modelId="{1A1AEAEB-F358-4F30-9D7E-BCBE4AD60564}" type="pres">
      <dgm:prSet presAssocID="{8BD59BB7-62B5-4430-AE3A-844119E8E072}" presName="composite" presStyleCnt="0"/>
      <dgm:spPr/>
    </dgm:pt>
    <dgm:pt modelId="{3F773DCF-27C2-4B52-BA4C-80CB59C2554F}" type="pres">
      <dgm:prSet presAssocID="{8BD59BB7-62B5-4430-AE3A-844119E8E07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638A651-09F4-4B7C-B16B-20626E95B7C9}" type="pres">
      <dgm:prSet presAssocID="{8BD59BB7-62B5-4430-AE3A-844119E8E072}" presName="descendantText" presStyleLbl="alignAcc1" presStyleIdx="0" presStyleCnt="3" custLinFactNeighborX="-1672" custLinFactNeighborY="610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7BAE6FE-F706-4BE7-A79C-54316A2E3099}" type="pres">
      <dgm:prSet presAssocID="{66FA8369-44C1-4801-9758-4F0C5FD15800}" presName="sp" presStyleCnt="0"/>
      <dgm:spPr/>
    </dgm:pt>
    <dgm:pt modelId="{7EB976AD-746A-45F4-B057-CEA9B699F14F}" type="pres">
      <dgm:prSet presAssocID="{D8E8F783-7C70-4B55-A663-D834EC0770BA}" presName="composite" presStyleCnt="0"/>
      <dgm:spPr/>
    </dgm:pt>
    <dgm:pt modelId="{F7D3A1EA-93C3-4510-89F7-F3B9F3DA394C}" type="pres">
      <dgm:prSet presAssocID="{D8E8F783-7C70-4B55-A663-D834EC0770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ECBAC3B-8D35-4344-BC5A-6D264A8B1846}" type="pres">
      <dgm:prSet presAssocID="{D8E8F783-7C70-4B55-A663-D834EC0770BA}" presName="descendantText" presStyleLbl="alignAcc1" presStyleIdx="1" presStyleCnt="3" custLinFactNeighborX="-171" custLinFactNeighborY="215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5DC60ED-415D-4FDD-95D7-F2AAECBC1020}" type="pres">
      <dgm:prSet presAssocID="{154B9ABE-3EBB-493B-9F79-066A8F0C86E3}" presName="sp" presStyleCnt="0"/>
      <dgm:spPr/>
    </dgm:pt>
    <dgm:pt modelId="{675BE41B-13A8-4CC7-AE7B-AC4015593917}" type="pres">
      <dgm:prSet presAssocID="{72C4631C-38AE-494F-B7FE-53BB11953665}" presName="composite" presStyleCnt="0"/>
      <dgm:spPr/>
    </dgm:pt>
    <dgm:pt modelId="{4F9178C7-EC89-4B15-B163-757F5705A534}" type="pres">
      <dgm:prSet presAssocID="{72C4631C-38AE-494F-B7FE-53BB1195366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9029F31-DDD1-441F-A700-C21779EA5A23}" type="pres">
      <dgm:prSet presAssocID="{72C4631C-38AE-494F-B7FE-53BB1195366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3DB43E4F-4CD3-4D45-BDAA-31A2963C69E8}" type="presOf" srcId="{8BD59BB7-62B5-4430-AE3A-844119E8E072}" destId="{3F773DCF-27C2-4B52-BA4C-80CB59C2554F}" srcOrd="0" destOrd="0" presId="urn:microsoft.com/office/officeart/2005/8/layout/chevron2"/>
    <dgm:cxn modelId="{AB9DD57D-5A4C-4BDE-8AE8-91B309EC5E72}" srcId="{CEE75C7F-A7B5-4F0D-B985-6635E8363404}" destId="{8BD59BB7-62B5-4430-AE3A-844119E8E072}" srcOrd="0" destOrd="0" parTransId="{3BE33DA2-4286-44D8-B355-D7302596D648}" sibTransId="{66FA8369-44C1-4801-9758-4F0C5FD15800}"/>
    <dgm:cxn modelId="{AEB013C4-87BE-4420-8DEF-D590507DBB73}" srcId="{D8E8F783-7C70-4B55-A663-D834EC0770BA}" destId="{ACC1189F-131B-4782-ABED-0A92279A1528}" srcOrd="0" destOrd="0" parTransId="{25C279A4-0B7D-457C-A3AF-D9622829E202}" sibTransId="{94EFC20E-7108-408B-BF9D-29A504836C69}"/>
    <dgm:cxn modelId="{A37712E6-1704-4D46-9EF6-CAD73E1673D2}" type="presOf" srcId="{CEE75C7F-A7B5-4F0D-B985-6635E8363404}" destId="{3F51BBC1-4340-49C3-94DE-93BEA9A93097}" srcOrd="0" destOrd="0" presId="urn:microsoft.com/office/officeart/2005/8/layout/chevron2"/>
    <dgm:cxn modelId="{F8A1438C-2DD6-43DA-A1A4-C21A06C8E040}" type="presOf" srcId="{E5EB1502-6512-4867-9E35-8E4BBE9DE515}" destId="{89029F31-DDD1-441F-A700-C21779EA5A23}" srcOrd="0" destOrd="0" presId="urn:microsoft.com/office/officeart/2005/8/layout/chevron2"/>
    <dgm:cxn modelId="{D4F3AC35-1E84-4D10-8616-2D0BAAE0F61E}" srcId="{CEE75C7F-A7B5-4F0D-B985-6635E8363404}" destId="{72C4631C-38AE-494F-B7FE-53BB11953665}" srcOrd="2" destOrd="0" parTransId="{836CBADE-FABD-4B55-85E1-F30A068DB272}" sibTransId="{B97B75D2-CEBE-40B9-ADAC-4D086B0877D8}"/>
    <dgm:cxn modelId="{123338E7-899D-4D17-93EB-2C3CC27F0881}" type="presOf" srcId="{D8E8F783-7C70-4B55-A663-D834EC0770BA}" destId="{F7D3A1EA-93C3-4510-89F7-F3B9F3DA394C}" srcOrd="0" destOrd="0" presId="urn:microsoft.com/office/officeart/2005/8/layout/chevron2"/>
    <dgm:cxn modelId="{C2956182-EDCF-4AA8-9AB9-78D218D8C4CF}" type="presOf" srcId="{F73D3581-7FED-44B9-B8D9-B51AAC3E31BB}" destId="{F638A651-09F4-4B7C-B16B-20626E95B7C9}" srcOrd="0" destOrd="0" presId="urn:microsoft.com/office/officeart/2005/8/layout/chevron2"/>
    <dgm:cxn modelId="{8E41E540-29D2-4CE0-9764-7E415F9C0F70}" type="presOf" srcId="{72C4631C-38AE-494F-B7FE-53BB11953665}" destId="{4F9178C7-EC89-4B15-B163-757F5705A534}" srcOrd="0" destOrd="0" presId="urn:microsoft.com/office/officeart/2005/8/layout/chevron2"/>
    <dgm:cxn modelId="{8AFB8B25-1769-49EB-926E-C0678B12AE04}" type="presOf" srcId="{9B9554B2-7643-4543-ACC9-0DD6B5B0CCFF}" destId="{1ECBAC3B-8D35-4344-BC5A-6D264A8B1846}" srcOrd="0" destOrd="1" presId="urn:microsoft.com/office/officeart/2005/8/layout/chevron2"/>
    <dgm:cxn modelId="{7D69BF64-C949-4D81-AD6E-F76F5CF061DE}" srcId="{72C4631C-38AE-494F-B7FE-53BB11953665}" destId="{E5EB1502-6512-4867-9E35-8E4BBE9DE515}" srcOrd="0" destOrd="0" parTransId="{F0722A61-FDE1-4FB6-844D-80DB6427CD89}" sibTransId="{50D53C40-DD87-4245-B52F-03A32142431A}"/>
    <dgm:cxn modelId="{CCADCDD6-B887-42D8-A6A7-0A4581BFDD58}" srcId="{8BD59BB7-62B5-4430-AE3A-844119E8E072}" destId="{F73D3581-7FED-44B9-B8D9-B51AAC3E31BB}" srcOrd="0" destOrd="0" parTransId="{5413216F-91C2-4D81-9AA0-B84511116721}" sibTransId="{0F4935E8-7889-4754-A9DD-5F438D3BF496}"/>
    <dgm:cxn modelId="{76C6FDA4-816C-45B9-B045-C7A2376D6318}" type="presOf" srcId="{ACC1189F-131B-4782-ABED-0A92279A1528}" destId="{1ECBAC3B-8D35-4344-BC5A-6D264A8B1846}" srcOrd="0" destOrd="0" presId="urn:microsoft.com/office/officeart/2005/8/layout/chevron2"/>
    <dgm:cxn modelId="{3813DE21-3F82-4B21-9507-7B41F159ECC1}" srcId="{D8E8F783-7C70-4B55-A663-D834EC0770BA}" destId="{9B9554B2-7643-4543-ACC9-0DD6B5B0CCFF}" srcOrd="1" destOrd="0" parTransId="{FC38B110-14C0-4BE4-8426-AEE52AE69B41}" sibTransId="{DA098C21-E4B2-44D8-9258-2FC53B4643BE}"/>
    <dgm:cxn modelId="{252CB53F-61C4-45A4-B072-27FB073CB1CA}" srcId="{CEE75C7F-A7B5-4F0D-B985-6635E8363404}" destId="{D8E8F783-7C70-4B55-A663-D834EC0770BA}" srcOrd="1" destOrd="0" parTransId="{D04124D0-05E0-4C79-9212-3C40C014A9E8}" sibTransId="{154B9ABE-3EBB-493B-9F79-066A8F0C86E3}"/>
    <dgm:cxn modelId="{52C749AE-73A1-41BE-AC8C-55B4EB22E1A5}" type="presParOf" srcId="{3F51BBC1-4340-49C3-94DE-93BEA9A93097}" destId="{1A1AEAEB-F358-4F30-9D7E-BCBE4AD60564}" srcOrd="0" destOrd="0" presId="urn:microsoft.com/office/officeart/2005/8/layout/chevron2"/>
    <dgm:cxn modelId="{84D56A6C-A4AE-45A7-88C9-27536936C5FC}" type="presParOf" srcId="{1A1AEAEB-F358-4F30-9D7E-BCBE4AD60564}" destId="{3F773DCF-27C2-4B52-BA4C-80CB59C2554F}" srcOrd="0" destOrd="0" presId="urn:microsoft.com/office/officeart/2005/8/layout/chevron2"/>
    <dgm:cxn modelId="{C3BBEB88-E495-4AA3-AC1F-AF8C21A25D28}" type="presParOf" srcId="{1A1AEAEB-F358-4F30-9D7E-BCBE4AD60564}" destId="{F638A651-09F4-4B7C-B16B-20626E95B7C9}" srcOrd="1" destOrd="0" presId="urn:microsoft.com/office/officeart/2005/8/layout/chevron2"/>
    <dgm:cxn modelId="{E5762E21-3827-4847-93D7-37CB2EF4E67D}" type="presParOf" srcId="{3F51BBC1-4340-49C3-94DE-93BEA9A93097}" destId="{97BAE6FE-F706-4BE7-A79C-54316A2E3099}" srcOrd="1" destOrd="0" presId="urn:microsoft.com/office/officeart/2005/8/layout/chevron2"/>
    <dgm:cxn modelId="{BC25DDE6-606A-4277-8E69-F76B1E0E4190}" type="presParOf" srcId="{3F51BBC1-4340-49C3-94DE-93BEA9A93097}" destId="{7EB976AD-746A-45F4-B057-CEA9B699F14F}" srcOrd="2" destOrd="0" presId="urn:microsoft.com/office/officeart/2005/8/layout/chevron2"/>
    <dgm:cxn modelId="{A49B4CDF-FB6A-4ACF-A704-B4ED734C4D81}" type="presParOf" srcId="{7EB976AD-746A-45F4-B057-CEA9B699F14F}" destId="{F7D3A1EA-93C3-4510-89F7-F3B9F3DA394C}" srcOrd="0" destOrd="0" presId="urn:microsoft.com/office/officeart/2005/8/layout/chevron2"/>
    <dgm:cxn modelId="{A22B88EB-DD49-497E-BC14-B4506D594705}" type="presParOf" srcId="{7EB976AD-746A-45F4-B057-CEA9B699F14F}" destId="{1ECBAC3B-8D35-4344-BC5A-6D264A8B1846}" srcOrd="1" destOrd="0" presId="urn:microsoft.com/office/officeart/2005/8/layout/chevron2"/>
    <dgm:cxn modelId="{2C257B6E-643D-48C3-ABB0-CB9060299E64}" type="presParOf" srcId="{3F51BBC1-4340-49C3-94DE-93BEA9A93097}" destId="{E5DC60ED-415D-4FDD-95D7-F2AAECBC1020}" srcOrd="3" destOrd="0" presId="urn:microsoft.com/office/officeart/2005/8/layout/chevron2"/>
    <dgm:cxn modelId="{4F6008E5-2B08-409B-91AA-C6578328ED7F}" type="presParOf" srcId="{3F51BBC1-4340-49C3-94DE-93BEA9A93097}" destId="{675BE41B-13A8-4CC7-AE7B-AC4015593917}" srcOrd="4" destOrd="0" presId="urn:microsoft.com/office/officeart/2005/8/layout/chevron2"/>
    <dgm:cxn modelId="{383E9F37-4582-494E-993C-B10471EF1E45}" type="presParOf" srcId="{675BE41B-13A8-4CC7-AE7B-AC4015593917}" destId="{4F9178C7-EC89-4B15-B163-757F5705A534}" srcOrd="0" destOrd="0" presId="urn:microsoft.com/office/officeart/2005/8/layout/chevron2"/>
    <dgm:cxn modelId="{8703E6B0-57B1-4628-8E6C-25A49BF86696}" type="presParOf" srcId="{675BE41B-13A8-4CC7-AE7B-AC4015593917}" destId="{89029F31-DDD1-441F-A700-C21779EA5A2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57045-773C-4955-94B1-F6685F4A995C}" type="doc">
      <dgm:prSet loTypeId="urn:microsoft.com/office/officeart/2005/8/layout/p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PA"/>
        </a:p>
      </dgm:t>
    </dgm:pt>
    <dgm:pt modelId="{7AD76307-BC23-4F0B-AADE-34B5A7743845}">
      <dgm:prSet phldrT="[Texto]" custT="1"/>
      <dgm:spPr/>
      <dgm:t>
        <a:bodyPr/>
        <a:lstStyle/>
        <a:p>
          <a:endParaRPr lang="es-PA" sz="1400" b="1" dirty="0" smtClean="0"/>
        </a:p>
        <a:p>
          <a:r>
            <a:rPr lang="es-PA" sz="2400" b="1" dirty="0" smtClean="0"/>
            <a:t>1</a:t>
          </a:r>
        </a:p>
        <a:p>
          <a:r>
            <a:rPr lang="es-PA" sz="1100" b="1" dirty="0" smtClean="0"/>
            <a:t>TRANSPARENCIA</a:t>
          </a:r>
          <a:endParaRPr lang="es-PA" sz="1100" b="1" dirty="0"/>
        </a:p>
      </dgm:t>
    </dgm:pt>
    <dgm:pt modelId="{0ABFAFA3-434D-43C2-8FA6-19FAE93A8C23}" type="parTrans" cxnId="{A90FDB2B-90F1-45DF-BA65-37853A99B367}">
      <dgm:prSet/>
      <dgm:spPr/>
      <dgm:t>
        <a:bodyPr/>
        <a:lstStyle/>
        <a:p>
          <a:endParaRPr lang="es-PA"/>
        </a:p>
      </dgm:t>
    </dgm:pt>
    <dgm:pt modelId="{1C61C843-CF3D-44C4-987B-12EAFD134980}" type="sibTrans" cxnId="{A90FDB2B-90F1-45DF-BA65-37853A99B367}">
      <dgm:prSet/>
      <dgm:spPr/>
      <dgm:t>
        <a:bodyPr/>
        <a:lstStyle/>
        <a:p>
          <a:endParaRPr lang="es-PA"/>
        </a:p>
      </dgm:t>
    </dgm:pt>
    <dgm:pt modelId="{1302FDEC-8E41-448F-91D1-E0DA31DFF293}">
      <dgm:prSet phldrT="[Texto]" custT="1"/>
      <dgm:spPr/>
      <dgm:t>
        <a:bodyPr/>
        <a:lstStyle/>
        <a:p>
          <a:endParaRPr lang="es-PA" sz="1500" dirty="0" smtClean="0"/>
        </a:p>
        <a:p>
          <a:r>
            <a:rPr lang="es-PA" sz="2400" b="1" dirty="0" smtClean="0"/>
            <a:t>4</a:t>
          </a:r>
        </a:p>
        <a:p>
          <a:r>
            <a:rPr lang="es-PA" sz="1050" b="1" dirty="0" smtClean="0"/>
            <a:t>MAYOR PARTICIPACIÓN DE PROVEEDORES</a:t>
          </a:r>
          <a:endParaRPr lang="es-PA" sz="1050" b="1" dirty="0"/>
        </a:p>
      </dgm:t>
    </dgm:pt>
    <dgm:pt modelId="{94372712-EB8D-456C-9D21-7BF70A0AF679}" type="parTrans" cxnId="{56E96E7F-3390-462A-B61D-B736B20473B1}">
      <dgm:prSet/>
      <dgm:spPr/>
      <dgm:t>
        <a:bodyPr/>
        <a:lstStyle/>
        <a:p>
          <a:endParaRPr lang="es-PA"/>
        </a:p>
      </dgm:t>
    </dgm:pt>
    <dgm:pt modelId="{DE001B0B-76B6-41A0-AAAA-9B44DA8FD043}" type="sibTrans" cxnId="{56E96E7F-3390-462A-B61D-B736B20473B1}">
      <dgm:prSet/>
      <dgm:spPr/>
      <dgm:t>
        <a:bodyPr/>
        <a:lstStyle/>
        <a:p>
          <a:endParaRPr lang="es-PA"/>
        </a:p>
      </dgm:t>
    </dgm:pt>
    <dgm:pt modelId="{D2700A2B-6CD9-448A-8E0F-12DF8FA35FB3}">
      <dgm:prSet custT="1"/>
      <dgm:spPr/>
      <dgm:t>
        <a:bodyPr/>
        <a:lstStyle/>
        <a:p>
          <a:endParaRPr lang="es-PA" sz="1500" dirty="0" smtClean="0"/>
        </a:p>
        <a:p>
          <a:r>
            <a:rPr lang="es-PA" sz="2400" b="1" dirty="0" smtClean="0"/>
            <a:t>2</a:t>
          </a:r>
        </a:p>
        <a:p>
          <a:r>
            <a:rPr lang="es-PA" sz="1100" b="1" dirty="0" smtClean="0"/>
            <a:t>EFICIENCIA Y EFICACIA</a:t>
          </a:r>
          <a:endParaRPr lang="es-PA" sz="1100" b="1" dirty="0"/>
        </a:p>
      </dgm:t>
    </dgm:pt>
    <dgm:pt modelId="{B18D726C-BCCC-4550-ABFC-A4956CC0B9E5}" type="parTrans" cxnId="{1A8648B8-E011-4E38-BDDB-800E29C19582}">
      <dgm:prSet/>
      <dgm:spPr/>
      <dgm:t>
        <a:bodyPr/>
        <a:lstStyle/>
        <a:p>
          <a:endParaRPr lang="es-PA"/>
        </a:p>
      </dgm:t>
    </dgm:pt>
    <dgm:pt modelId="{6E225E44-10F6-4183-BEA5-CCFBF3CDB743}" type="sibTrans" cxnId="{1A8648B8-E011-4E38-BDDB-800E29C19582}">
      <dgm:prSet/>
      <dgm:spPr/>
      <dgm:t>
        <a:bodyPr/>
        <a:lstStyle/>
        <a:p>
          <a:endParaRPr lang="es-PA"/>
        </a:p>
      </dgm:t>
    </dgm:pt>
    <dgm:pt modelId="{86DF94AB-FDAD-4D3E-BA5C-E22CB19114F1}">
      <dgm:prSet custT="1"/>
      <dgm:spPr/>
      <dgm:t>
        <a:bodyPr/>
        <a:lstStyle/>
        <a:p>
          <a:endParaRPr lang="es-PA" sz="1500" dirty="0" smtClean="0"/>
        </a:p>
        <a:p>
          <a:r>
            <a:rPr lang="es-PA" sz="2400" b="1" i="0" dirty="0" smtClean="0"/>
            <a:t>3</a:t>
          </a:r>
        </a:p>
        <a:p>
          <a:r>
            <a:rPr lang="es-PA" sz="1100" b="1" i="0" dirty="0" smtClean="0"/>
            <a:t>PROTECCIÓN DE LOS INTERESES DEL ESTADO</a:t>
          </a:r>
          <a:endParaRPr lang="es-PA" sz="1100" b="1" i="0" dirty="0"/>
        </a:p>
      </dgm:t>
    </dgm:pt>
    <dgm:pt modelId="{AA7F04E5-D81C-483A-B2EF-00F2E0821062}" type="parTrans" cxnId="{510B9A8F-036E-4847-A4BF-19414FA64A62}">
      <dgm:prSet/>
      <dgm:spPr/>
      <dgm:t>
        <a:bodyPr/>
        <a:lstStyle/>
        <a:p>
          <a:endParaRPr lang="es-PA"/>
        </a:p>
      </dgm:t>
    </dgm:pt>
    <dgm:pt modelId="{D3E330EB-ED84-44A2-934F-AA4C015C7D78}" type="sibTrans" cxnId="{510B9A8F-036E-4847-A4BF-19414FA64A62}">
      <dgm:prSet/>
      <dgm:spPr/>
      <dgm:t>
        <a:bodyPr/>
        <a:lstStyle/>
        <a:p>
          <a:endParaRPr lang="es-PA"/>
        </a:p>
      </dgm:t>
    </dgm:pt>
    <dgm:pt modelId="{3B39BFDD-5F8B-48F1-B026-D5E2B14F5CEA}" type="pres">
      <dgm:prSet presAssocID="{FFA57045-773C-4955-94B1-F6685F4A99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A23F3FD5-8F63-4EB1-9633-34ED74969547}" type="pres">
      <dgm:prSet presAssocID="{FFA57045-773C-4955-94B1-F6685F4A995C}" presName="bkgdShp" presStyleLbl="alignAccFollowNode1" presStyleIdx="0" presStyleCnt="1" custLinFactNeighborX="379" custLinFactNeighborY="-7085"/>
      <dgm:spPr/>
      <dgm:t>
        <a:bodyPr/>
        <a:lstStyle/>
        <a:p>
          <a:endParaRPr lang="es-PA"/>
        </a:p>
      </dgm:t>
    </dgm:pt>
    <dgm:pt modelId="{5639E3B2-87EB-409D-ACF1-6116E0F6BFEC}" type="pres">
      <dgm:prSet presAssocID="{FFA57045-773C-4955-94B1-F6685F4A995C}" presName="linComp" presStyleCnt="0"/>
      <dgm:spPr/>
      <dgm:t>
        <a:bodyPr/>
        <a:lstStyle/>
        <a:p>
          <a:endParaRPr lang="es-PA"/>
        </a:p>
      </dgm:t>
    </dgm:pt>
    <dgm:pt modelId="{E05AAA8E-7123-4CCA-8CA1-BE3CB6D74B6D}" type="pres">
      <dgm:prSet presAssocID="{7AD76307-BC23-4F0B-AADE-34B5A7743845}" presName="compNode" presStyleCnt="0"/>
      <dgm:spPr/>
      <dgm:t>
        <a:bodyPr/>
        <a:lstStyle/>
        <a:p>
          <a:endParaRPr lang="es-PA"/>
        </a:p>
      </dgm:t>
    </dgm:pt>
    <dgm:pt modelId="{ACC90F5C-CA6E-4589-B985-82D4B6DC4D80}" type="pres">
      <dgm:prSet presAssocID="{7AD76307-BC23-4F0B-AADE-34B5A7743845}" presName="node" presStyleLbl="node1" presStyleIdx="0" presStyleCnt="4" custScaleX="108399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F4EA269A-372C-48FC-A2E1-4EFEF53C3976}" type="pres">
      <dgm:prSet presAssocID="{7AD76307-BC23-4F0B-AADE-34B5A7743845}" presName="invisiNode" presStyleLbl="node1" presStyleIdx="0" presStyleCnt="4"/>
      <dgm:spPr/>
      <dgm:t>
        <a:bodyPr/>
        <a:lstStyle/>
        <a:p>
          <a:endParaRPr lang="es-PA"/>
        </a:p>
      </dgm:t>
    </dgm:pt>
    <dgm:pt modelId="{66A57BC7-C22A-49CA-A0FB-3C61DDE01294}" type="pres">
      <dgm:prSet presAssocID="{7AD76307-BC23-4F0B-AADE-34B5A7743845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A"/>
        </a:p>
      </dgm:t>
    </dgm:pt>
    <dgm:pt modelId="{A9DB2F7D-EBB8-4762-AA9C-66CCC5CF935B}" type="pres">
      <dgm:prSet presAssocID="{1C61C843-CF3D-44C4-987B-12EAFD134980}" presName="sibTrans" presStyleLbl="sibTrans2D1" presStyleIdx="0" presStyleCnt="0"/>
      <dgm:spPr/>
      <dgm:t>
        <a:bodyPr/>
        <a:lstStyle/>
        <a:p>
          <a:endParaRPr lang="es-PA"/>
        </a:p>
      </dgm:t>
    </dgm:pt>
    <dgm:pt modelId="{5DD701C4-4CE1-40DD-9690-21803091478B}" type="pres">
      <dgm:prSet presAssocID="{D2700A2B-6CD9-448A-8E0F-12DF8FA35FB3}" presName="compNode" presStyleCnt="0"/>
      <dgm:spPr/>
      <dgm:t>
        <a:bodyPr/>
        <a:lstStyle/>
        <a:p>
          <a:endParaRPr lang="es-PA"/>
        </a:p>
      </dgm:t>
    </dgm:pt>
    <dgm:pt modelId="{FD932EA3-1AC1-4998-B20A-F4DF99EE2854}" type="pres">
      <dgm:prSet presAssocID="{D2700A2B-6CD9-448A-8E0F-12DF8FA35FB3}" presName="node" presStyleLbl="node1" presStyleIdx="1" presStyleCnt="4" custLinFactNeighborX="2437" custLinFactNeighborY="-36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E59732B-57D8-4F59-8E75-EB63D58E0DA1}" type="pres">
      <dgm:prSet presAssocID="{D2700A2B-6CD9-448A-8E0F-12DF8FA35FB3}" presName="invisiNode" presStyleLbl="node1" presStyleIdx="1" presStyleCnt="4"/>
      <dgm:spPr/>
      <dgm:t>
        <a:bodyPr/>
        <a:lstStyle/>
        <a:p>
          <a:endParaRPr lang="es-PA"/>
        </a:p>
      </dgm:t>
    </dgm:pt>
    <dgm:pt modelId="{1CCC2C12-9CE1-44B6-9B79-A39556B54DF4}" type="pres">
      <dgm:prSet presAssocID="{D2700A2B-6CD9-448A-8E0F-12DF8FA35FB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A"/>
        </a:p>
      </dgm:t>
    </dgm:pt>
    <dgm:pt modelId="{AA320091-6C3D-493D-B01A-B143C9E29306}" type="pres">
      <dgm:prSet presAssocID="{6E225E44-10F6-4183-BEA5-CCFBF3CDB743}" presName="sibTrans" presStyleLbl="sibTrans2D1" presStyleIdx="0" presStyleCnt="0"/>
      <dgm:spPr/>
      <dgm:t>
        <a:bodyPr/>
        <a:lstStyle/>
        <a:p>
          <a:endParaRPr lang="es-PA"/>
        </a:p>
      </dgm:t>
    </dgm:pt>
    <dgm:pt modelId="{ABCAB520-40B4-4B88-83FC-86B11DA59C66}" type="pres">
      <dgm:prSet presAssocID="{86DF94AB-FDAD-4D3E-BA5C-E22CB19114F1}" presName="compNode" presStyleCnt="0"/>
      <dgm:spPr/>
      <dgm:t>
        <a:bodyPr/>
        <a:lstStyle/>
        <a:p>
          <a:endParaRPr lang="es-PA"/>
        </a:p>
      </dgm:t>
    </dgm:pt>
    <dgm:pt modelId="{BA4BA0AF-CE20-4364-949A-B44532210DA1}" type="pres">
      <dgm:prSet presAssocID="{86DF94AB-FDAD-4D3E-BA5C-E22CB19114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C67C35C-115E-4BE9-B427-C953D9789E49}" type="pres">
      <dgm:prSet presAssocID="{86DF94AB-FDAD-4D3E-BA5C-E22CB19114F1}" presName="invisiNode" presStyleLbl="node1" presStyleIdx="2" presStyleCnt="4"/>
      <dgm:spPr/>
      <dgm:t>
        <a:bodyPr/>
        <a:lstStyle/>
        <a:p>
          <a:endParaRPr lang="es-PA"/>
        </a:p>
      </dgm:t>
    </dgm:pt>
    <dgm:pt modelId="{12B09E2B-5F3A-48AB-BDF7-756A708FF44B}" type="pres">
      <dgm:prSet presAssocID="{86DF94AB-FDAD-4D3E-BA5C-E22CB19114F1}" presName="imagNode" presStyleLbl="fgImgPlace1" presStyleIdx="2" presStyleCnt="4" custLinFactNeighborX="-797" custLinFactNeighborY="-255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A"/>
        </a:p>
      </dgm:t>
    </dgm:pt>
    <dgm:pt modelId="{9DF9A71E-E250-4A21-A7B2-073E4536AFBF}" type="pres">
      <dgm:prSet presAssocID="{D3E330EB-ED84-44A2-934F-AA4C015C7D78}" presName="sibTrans" presStyleLbl="sibTrans2D1" presStyleIdx="0" presStyleCnt="0"/>
      <dgm:spPr/>
      <dgm:t>
        <a:bodyPr/>
        <a:lstStyle/>
        <a:p>
          <a:endParaRPr lang="es-PA"/>
        </a:p>
      </dgm:t>
    </dgm:pt>
    <dgm:pt modelId="{DBFEC7E6-4D68-4C91-BE7E-FB4E8F574117}" type="pres">
      <dgm:prSet presAssocID="{1302FDEC-8E41-448F-91D1-E0DA31DFF293}" presName="compNode" presStyleCnt="0"/>
      <dgm:spPr/>
      <dgm:t>
        <a:bodyPr/>
        <a:lstStyle/>
        <a:p>
          <a:endParaRPr lang="es-PA"/>
        </a:p>
      </dgm:t>
    </dgm:pt>
    <dgm:pt modelId="{90EFC7AC-2A49-4333-B21D-1A146EADA902}" type="pres">
      <dgm:prSet presAssocID="{1302FDEC-8E41-448F-91D1-E0DA31DFF293}" presName="node" presStyleLbl="node1" presStyleIdx="3" presStyleCnt="4" custScaleX="9959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A8F1E07-04FD-44F8-BD0D-E94EEC78B2D0}" type="pres">
      <dgm:prSet presAssocID="{1302FDEC-8E41-448F-91D1-E0DA31DFF293}" presName="invisiNode" presStyleLbl="node1" presStyleIdx="3" presStyleCnt="4"/>
      <dgm:spPr/>
      <dgm:t>
        <a:bodyPr/>
        <a:lstStyle/>
        <a:p>
          <a:endParaRPr lang="es-PA"/>
        </a:p>
      </dgm:t>
    </dgm:pt>
    <dgm:pt modelId="{E90A2EB2-F0E1-4095-8694-C73797BD1C80}" type="pres">
      <dgm:prSet presAssocID="{1302FDEC-8E41-448F-91D1-E0DA31DFF293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PA"/>
        </a:p>
      </dgm:t>
    </dgm:pt>
  </dgm:ptLst>
  <dgm:cxnLst>
    <dgm:cxn modelId="{2409A2BE-E1AF-44EC-BE20-C87BAA41C649}" type="presOf" srcId="{1C61C843-CF3D-44C4-987B-12EAFD134980}" destId="{A9DB2F7D-EBB8-4762-AA9C-66CCC5CF935B}" srcOrd="0" destOrd="0" presId="urn:microsoft.com/office/officeart/2005/8/layout/pList2"/>
    <dgm:cxn modelId="{29575BFC-0C58-4417-B9EF-E6FA8D351167}" type="presOf" srcId="{86DF94AB-FDAD-4D3E-BA5C-E22CB19114F1}" destId="{BA4BA0AF-CE20-4364-949A-B44532210DA1}" srcOrd="0" destOrd="0" presId="urn:microsoft.com/office/officeart/2005/8/layout/pList2"/>
    <dgm:cxn modelId="{510B9A8F-036E-4847-A4BF-19414FA64A62}" srcId="{FFA57045-773C-4955-94B1-F6685F4A995C}" destId="{86DF94AB-FDAD-4D3E-BA5C-E22CB19114F1}" srcOrd="2" destOrd="0" parTransId="{AA7F04E5-D81C-483A-B2EF-00F2E0821062}" sibTransId="{D3E330EB-ED84-44A2-934F-AA4C015C7D78}"/>
    <dgm:cxn modelId="{DEB0303A-8279-44E9-B93E-48AE8506DF92}" type="presOf" srcId="{D3E330EB-ED84-44A2-934F-AA4C015C7D78}" destId="{9DF9A71E-E250-4A21-A7B2-073E4536AFBF}" srcOrd="0" destOrd="0" presId="urn:microsoft.com/office/officeart/2005/8/layout/pList2"/>
    <dgm:cxn modelId="{734E4BD1-8CD4-4D13-B343-EA018549F87F}" type="presOf" srcId="{6E225E44-10F6-4183-BEA5-CCFBF3CDB743}" destId="{AA320091-6C3D-493D-B01A-B143C9E29306}" srcOrd="0" destOrd="0" presId="urn:microsoft.com/office/officeart/2005/8/layout/pList2"/>
    <dgm:cxn modelId="{B9CF7120-E9B4-458E-9BE9-57FF8EBAAAA4}" type="presOf" srcId="{1302FDEC-8E41-448F-91D1-E0DA31DFF293}" destId="{90EFC7AC-2A49-4333-B21D-1A146EADA902}" srcOrd="0" destOrd="0" presId="urn:microsoft.com/office/officeart/2005/8/layout/pList2"/>
    <dgm:cxn modelId="{82DF5C33-DBD3-4385-9982-83F8802ED055}" type="presOf" srcId="{7AD76307-BC23-4F0B-AADE-34B5A7743845}" destId="{ACC90F5C-CA6E-4589-B985-82D4B6DC4D80}" srcOrd="0" destOrd="0" presId="urn:microsoft.com/office/officeart/2005/8/layout/pList2"/>
    <dgm:cxn modelId="{17BAC877-5CA6-43A8-B3ED-33F9512FA721}" type="presOf" srcId="{D2700A2B-6CD9-448A-8E0F-12DF8FA35FB3}" destId="{FD932EA3-1AC1-4998-B20A-F4DF99EE2854}" srcOrd="0" destOrd="0" presId="urn:microsoft.com/office/officeart/2005/8/layout/pList2"/>
    <dgm:cxn modelId="{56E96E7F-3390-462A-B61D-B736B20473B1}" srcId="{FFA57045-773C-4955-94B1-F6685F4A995C}" destId="{1302FDEC-8E41-448F-91D1-E0DA31DFF293}" srcOrd="3" destOrd="0" parTransId="{94372712-EB8D-456C-9D21-7BF70A0AF679}" sibTransId="{DE001B0B-76B6-41A0-AAAA-9B44DA8FD043}"/>
    <dgm:cxn modelId="{1A8648B8-E011-4E38-BDDB-800E29C19582}" srcId="{FFA57045-773C-4955-94B1-F6685F4A995C}" destId="{D2700A2B-6CD9-448A-8E0F-12DF8FA35FB3}" srcOrd="1" destOrd="0" parTransId="{B18D726C-BCCC-4550-ABFC-A4956CC0B9E5}" sibTransId="{6E225E44-10F6-4183-BEA5-CCFBF3CDB743}"/>
    <dgm:cxn modelId="{A90FDB2B-90F1-45DF-BA65-37853A99B367}" srcId="{FFA57045-773C-4955-94B1-F6685F4A995C}" destId="{7AD76307-BC23-4F0B-AADE-34B5A7743845}" srcOrd="0" destOrd="0" parTransId="{0ABFAFA3-434D-43C2-8FA6-19FAE93A8C23}" sibTransId="{1C61C843-CF3D-44C4-987B-12EAFD134980}"/>
    <dgm:cxn modelId="{DECF19D7-701D-4D2A-A541-30C257E736C0}" type="presOf" srcId="{FFA57045-773C-4955-94B1-F6685F4A995C}" destId="{3B39BFDD-5F8B-48F1-B026-D5E2B14F5CEA}" srcOrd="0" destOrd="0" presId="urn:microsoft.com/office/officeart/2005/8/layout/pList2"/>
    <dgm:cxn modelId="{199C4669-48BA-40BD-B2B4-684D2D761F75}" type="presParOf" srcId="{3B39BFDD-5F8B-48F1-B026-D5E2B14F5CEA}" destId="{A23F3FD5-8F63-4EB1-9633-34ED74969547}" srcOrd="0" destOrd="0" presId="urn:microsoft.com/office/officeart/2005/8/layout/pList2"/>
    <dgm:cxn modelId="{F972847A-91B2-4601-BC18-D19D5D743F89}" type="presParOf" srcId="{3B39BFDD-5F8B-48F1-B026-D5E2B14F5CEA}" destId="{5639E3B2-87EB-409D-ACF1-6116E0F6BFEC}" srcOrd="1" destOrd="0" presId="urn:microsoft.com/office/officeart/2005/8/layout/pList2"/>
    <dgm:cxn modelId="{E9CA9292-B9EA-4E73-8E62-2C713BC4E2E7}" type="presParOf" srcId="{5639E3B2-87EB-409D-ACF1-6116E0F6BFEC}" destId="{E05AAA8E-7123-4CCA-8CA1-BE3CB6D74B6D}" srcOrd="0" destOrd="0" presId="urn:microsoft.com/office/officeart/2005/8/layout/pList2"/>
    <dgm:cxn modelId="{0653394A-2436-4D2E-AEBB-552F93D6B5E9}" type="presParOf" srcId="{E05AAA8E-7123-4CCA-8CA1-BE3CB6D74B6D}" destId="{ACC90F5C-CA6E-4589-B985-82D4B6DC4D80}" srcOrd="0" destOrd="0" presId="urn:microsoft.com/office/officeart/2005/8/layout/pList2"/>
    <dgm:cxn modelId="{A74826A0-12EF-4954-8EE9-B636C9E6F043}" type="presParOf" srcId="{E05AAA8E-7123-4CCA-8CA1-BE3CB6D74B6D}" destId="{F4EA269A-372C-48FC-A2E1-4EFEF53C3976}" srcOrd="1" destOrd="0" presId="urn:microsoft.com/office/officeart/2005/8/layout/pList2"/>
    <dgm:cxn modelId="{B0FA7EC9-025D-469D-BF55-DF6C9E4ABA9B}" type="presParOf" srcId="{E05AAA8E-7123-4CCA-8CA1-BE3CB6D74B6D}" destId="{66A57BC7-C22A-49CA-A0FB-3C61DDE01294}" srcOrd="2" destOrd="0" presId="urn:microsoft.com/office/officeart/2005/8/layout/pList2"/>
    <dgm:cxn modelId="{AF640FC5-ABAA-441B-9D32-EAA202D18545}" type="presParOf" srcId="{5639E3B2-87EB-409D-ACF1-6116E0F6BFEC}" destId="{A9DB2F7D-EBB8-4762-AA9C-66CCC5CF935B}" srcOrd="1" destOrd="0" presId="urn:microsoft.com/office/officeart/2005/8/layout/pList2"/>
    <dgm:cxn modelId="{E3EA6DA3-0590-4A80-962A-A5F9C32501A7}" type="presParOf" srcId="{5639E3B2-87EB-409D-ACF1-6116E0F6BFEC}" destId="{5DD701C4-4CE1-40DD-9690-21803091478B}" srcOrd="2" destOrd="0" presId="urn:microsoft.com/office/officeart/2005/8/layout/pList2"/>
    <dgm:cxn modelId="{814D3715-1374-4E5A-8A1B-3A1F9A523DC9}" type="presParOf" srcId="{5DD701C4-4CE1-40DD-9690-21803091478B}" destId="{FD932EA3-1AC1-4998-B20A-F4DF99EE2854}" srcOrd="0" destOrd="0" presId="urn:microsoft.com/office/officeart/2005/8/layout/pList2"/>
    <dgm:cxn modelId="{205335B5-BD6F-4369-BC3C-589F0BD72414}" type="presParOf" srcId="{5DD701C4-4CE1-40DD-9690-21803091478B}" destId="{AE59732B-57D8-4F59-8E75-EB63D58E0DA1}" srcOrd="1" destOrd="0" presId="urn:microsoft.com/office/officeart/2005/8/layout/pList2"/>
    <dgm:cxn modelId="{D4B44D92-F57A-4B5B-B1F2-B54518CDFB22}" type="presParOf" srcId="{5DD701C4-4CE1-40DD-9690-21803091478B}" destId="{1CCC2C12-9CE1-44B6-9B79-A39556B54DF4}" srcOrd="2" destOrd="0" presId="urn:microsoft.com/office/officeart/2005/8/layout/pList2"/>
    <dgm:cxn modelId="{EE358BE3-C409-4DFC-A0C2-BDE27D6DAB9C}" type="presParOf" srcId="{5639E3B2-87EB-409D-ACF1-6116E0F6BFEC}" destId="{AA320091-6C3D-493D-B01A-B143C9E29306}" srcOrd="3" destOrd="0" presId="urn:microsoft.com/office/officeart/2005/8/layout/pList2"/>
    <dgm:cxn modelId="{442C120F-3248-4538-B903-8502A1BBB629}" type="presParOf" srcId="{5639E3B2-87EB-409D-ACF1-6116E0F6BFEC}" destId="{ABCAB520-40B4-4B88-83FC-86B11DA59C66}" srcOrd="4" destOrd="0" presId="urn:microsoft.com/office/officeart/2005/8/layout/pList2"/>
    <dgm:cxn modelId="{F2EB1543-787F-4463-A1D6-B5E47856C7BC}" type="presParOf" srcId="{ABCAB520-40B4-4B88-83FC-86B11DA59C66}" destId="{BA4BA0AF-CE20-4364-949A-B44532210DA1}" srcOrd="0" destOrd="0" presId="urn:microsoft.com/office/officeart/2005/8/layout/pList2"/>
    <dgm:cxn modelId="{CD0AAEFE-108B-4AC6-B955-E77ACB50B63D}" type="presParOf" srcId="{ABCAB520-40B4-4B88-83FC-86B11DA59C66}" destId="{6C67C35C-115E-4BE9-B427-C953D9789E49}" srcOrd="1" destOrd="0" presId="urn:microsoft.com/office/officeart/2005/8/layout/pList2"/>
    <dgm:cxn modelId="{1DBDBAF6-E732-451F-8392-E3AEBD573168}" type="presParOf" srcId="{ABCAB520-40B4-4B88-83FC-86B11DA59C66}" destId="{12B09E2B-5F3A-48AB-BDF7-756A708FF44B}" srcOrd="2" destOrd="0" presId="urn:microsoft.com/office/officeart/2005/8/layout/pList2"/>
    <dgm:cxn modelId="{74C06A2A-975F-408B-9750-9049E8A20350}" type="presParOf" srcId="{5639E3B2-87EB-409D-ACF1-6116E0F6BFEC}" destId="{9DF9A71E-E250-4A21-A7B2-073E4536AFBF}" srcOrd="5" destOrd="0" presId="urn:microsoft.com/office/officeart/2005/8/layout/pList2"/>
    <dgm:cxn modelId="{46C3262E-ADB4-4B84-8610-DE69128A31A2}" type="presParOf" srcId="{5639E3B2-87EB-409D-ACF1-6116E0F6BFEC}" destId="{DBFEC7E6-4D68-4C91-BE7E-FB4E8F574117}" srcOrd="6" destOrd="0" presId="urn:microsoft.com/office/officeart/2005/8/layout/pList2"/>
    <dgm:cxn modelId="{B5BA7EF6-1026-467D-8DFA-58E6712F3FC4}" type="presParOf" srcId="{DBFEC7E6-4D68-4C91-BE7E-FB4E8F574117}" destId="{90EFC7AC-2A49-4333-B21D-1A146EADA902}" srcOrd="0" destOrd="0" presId="urn:microsoft.com/office/officeart/2005/8/layout/pList2"/>
    <dgm:cxn modelId="{D041A5CB-D91D-4D0A-A378-C3433955A734}" type="presParOf" srcId="{DBFEC7E6-4D68-4C91-BE7E-FB4E8F574117}" destId="{DA8F1E07-04FD-44F8-BD0D-E94EEC78B2D0}" srcOrd="1" destOrd="0" presId="urn:microsoft.com/office/officeart/2005/8/layout/pList2"/>
    <dgm:cxn modelId="{B3C13D4B-3EA8-4645-93B6-F166A06DBDB2}" type="presParOf" srcId="{DBFEC7E6-4D68-4C91-BE7E-FB4E8F574117}" destId="{E90A2EB2-F0E1-4095-8694-C73797BD1C8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27CD86-DB49-40CF-B7C1-C8D918C43A6A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01AD1A4-BDE4-4873-82E6-8278A1578E0F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dirty="0" smtClean="0"/>
            <a:t>Contratación menor</a:t>
          </a:r>
          <a:endParaRPr lang="es-ES" dirty="0"/>
        </a:p>
      </dgm:t>
    </dgm:pt>
    <dgm:pt modelId="{C84C3612-FD6D-4D0C-9310-FDD3E80F08D5}" type="parTrans" cxnId="{E1900304-2C78-4910-9757-C8B46110E151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B7ACA5DD-09C9-4069-8194-7F597BA6F98F}" type="sibTrans" cxnId="{E1900304-2C78-4910-9757-C8B46110E151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BCACE1D8-E179-4D15-B946-219A5CE89616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 defTabSz="755650">
            <a:spcBef>
              <a:spcPct val="0"/>
            </a:spcBef>
            <a:spcAft>
              <a:spcPct val="35000"/>
            </a:spcAft>
          </a:pPr>
          <a:r>
            <a:rPr lang="es-ES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Che" panose="02030609000101010101" pitchFamily="49" charset="-127"/>
              <a:cs typeface="Arial" panose="020B0604020202020204" pitchFamily="34" charset="0"/>
            </a:rPr>
            <a:t>Licitación pública</a:t>
          </a:r>
          <a:endParaRPr lang="es-ES" sz="2400" b="1" dirty="0">
            <a:solidFill>
              <a:schemeClr val="bg1"/>
            </a:solidFill>
            <a:effectLst/>
          </a:endParaRPr>
        </a:p>
      </dgm:t>
    </dgm:pt>
    <dgm:pt modelId="{E1627403-A22E-4B6C-B615-CBD42B094729}" type="parTrans" cxnId="{C5AE5304-553C-42B3-9BB1-615E741CD84F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45CA6C86-2BC3-4F70-A8D2-C4089EE4E558}" type="sibTrans" cxnId="{C5AE5304-553C-42B3-9BB1-615E741CD84F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44F1BA8A-1BAC-497F-8C70-31C9A9E3A002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lvl="0" indent="0" algn="ctr" defTabSz="9334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Che" panose="02030609000101010101" pitchFamily="49" charset="-127"/>
              <a:cs typeface="Arial" panose="020B0604020202020204" pitchFamily="34" charset="0"/>
            </a:rPr>
            <a:t>Licitación por mejor valor.</a:t>
          </a:r>
          <a:endParaRPr lang="es-PA" sz="2400" b="1" dirty="0" smtClean="0">
            <a:solidFill>
              <a:schemeClr val="bg1"/>
            </a:solidFill>
            <a:effectLst/>
          </a:endParaRPr>
        </a:p>
        <a:p>
          <a:pPr algn="ctr" defTabSz="933450">
            <a:spcBef>
              <a:spcPct val="0"/>
            </a:spcBef>
            <a:spcAft>
              <a:spcPct val="35000"/>
            </a:spcAft>
          </a:pPr>
          <a:endParaRPr lang="es-ES" sz="2400" b="1" dirty="0">
            <a:solidFill>
              <a:schemeClr val="bg1"/>
            </a:solidFill>
            <a:effectLst/>
          </a:endParaRPr>
        </a:p>
      </dgm:t>
    </dgm:pt>
    <dgm:pt modelId="{0A1A5522-E6B7-4220-B486-3BC0B7101028}" type="parTrans" cxnId="{21E155F9-0BB3-4317-BE40-B4121BF5A203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25531AEF-0B27-44F4-971C-09C4CAB051C1}" type="sibTrans" cxnId="{21E155F9-0BB3-4317-BE40-B4121BF5A203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90AABA31-22C9-427F-B0F1-70C4D92451AD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Che" panose="02030609000101010101" pitchFamily="49" charset="-127"/>
              <a:cs typeface="Arial" panose="020B0604020202020204" pitchFamily="34" charset="0"/>
            </a:rPr>
            <a:t>Licitación por mejor valor con evaluación separada.</a:t>
          </a:r>
          <a:endParaRPr lang="es-PA" sz="2000" b="1" dirty="0" smtClean="0">
            <a:solidFill>
              <a:schemeClr val="bg1"/>
            </a:solidFill>
            <a:effectLst/>
          </a:endParaRPr>
        </a:p>
        <a:p>
          <a:pPr algn="ctr"/>
          <a:endParaRPr lang="es-ES" sz="2400" b="1" dirty="0">
            <a:solidFill>
              <a:schemeClr val="bg1"/>
            </a:solidFill>
            <a:effectLst/>
          </a:endParaRPr>
        </a:p>
      </dgm:t>
    </dgm:pt>
    <dgm:pt modelId="{9B5FD7ED-312F-4AF5-B900-EEA7FFFF1D36}" type="parTrans" cxnId="{34C72688-60FD-4CE1-897D-BD623BE966EE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9BFE8C85-51C8-4ADE-A622-046E5E8A53C4}" type="sibTrans" cxnId="{34C72688-60FD-4CE1-897D-BD623BE966EE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F237A7C6-A7B3-443B-A0EF-F4F95A565CE9}">
      <dgm:prSet phldrT="[Texto]" custT="1"/>
      <dgm:spPr>
        <a:solidFill>
          <a:schemeClr val="tx2">
            <a:lumMod val="75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Che" panose="02030609000101010101" pitchFamily="49" charset="-127"/>
              <a:cs typeface="Arial" panose="020B0604020202020204" pitchFamily="34" charset="0"/>
            </a:rPr>
            <a:t>Licitación de subasta en reversa</a:t>
          </a:r>
          <a:endParaRPr lang="es-PA" sz="2000" b="1" dirty="0" smtClean="0">
            <a:solidFill>
              <a:schemeClr val="bg1"/>
            </a:solidFill>
            <a:effectLst/>
          </a:endParaRPr>
        </a:p>
        <a:p>
          <a:pPr defTabSz="2089150">
            <a:spcBef>
              <a:spcPct val="0"/>
            </a:spcBef>
            <a:spcAft>
              <a:spcPct val="35000"/>
            </a:spcAft>
          </a:pPr>
          <a:endParaRPr lang="es-ES" sz="2000" dirty="0">
            <a:solidFill>
              <a:schemeClr val="bg1"/>
            </a:solidFill>
          </a:endParaRPr>
        </a:p>
      </dgm:t>
    </dgm:pt>
    <dgm:pt modelId="{02820FC7-AEEC-4786-AC62-F433FA89D622}" type="parTrans" cxnId="{8C53B3F2-04F6-48C6-964D-20E11E5F739C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750EC751-8813-4F8A-9F9D-12607081B1DA}" type="sibTrans" cxnId="{8C53B3F2-04F6-48C6-964D-20E11E5F739C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AA9608F9-9661-4C16-9FFE-D8CC1C10C7A0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Che" panose="02030609000101010101" pitchFamily="49" charset="-127"/>
              <a:cs typeface="Arial" panose="020B0604020202020204" pitchFamily="34" charset="0"/>
            </a:rPr>
            <a:t>Licitación para convenio marco</a:t>
          </a:r>
          <a:endParaRPr lang="es-ES" sz="2400" b="1" dirty="0" smtClean="0">
            <a:solidFill>
              <a:schemeClr val="bg1"/>
            </a:solidFill>
            <a:effectLst/>
          </a:endParaRP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dirty="0">
            <a:solidFill>
              <a:schemeClr val="bg1"/>
            </a:solidFill>
            <a:effectLst/>
          </a:endParaRPr>
        </a:p>
      </dgm:t>
    </dgm:pt>
    <dgm:pt modelId="{F5CFAEB8-F399-4F84-8322-4C0ED1F9C809}" type="parTrans" cxnId="{4FC74BA3-3DD3-468E-8031-59A729718F2F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D91BA1A9-C285-471F-B7D7-86BAB52FD17A}" type="sibTrans" cxnId="{4FC74BA3-3DD3-468E-8031-59A729718F2F}">
      <dgm:prSet/>
      <dgm:spPr/>
      <dgm:t>
        <a:bodyPr/>
        <a:lstStyle/>
        <a:p>
          <a:endParaRPr lang="es-ES" sz="2400">
            <a:solidFill>
              <a:srgbClr val="010E21"/>
            </a:solidFill>
          </a:endParaRPr>
        </a:p>
      </dgm:t>
    </dgm:pt>
    <dgm:pt modelId="{7563375C-0CCA-49EE-95E3-1D8FD6DEFEF9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2400" b="1" dirty="0" smtClean="0">
              <a:solidFill>
                <a:schemeClr val="bg1"/>
              </a:solidFill>
            </a:rPr>
            <a:t>Subasta de bienes públicos</a:t>
          </a:r>
          <a:endParaRPr lang="es-PA" sz="2400" b="1" dirty="0">
            <a:solidFill>
              <a:schemeClr val="bg1"/>
            </a:solidFill>
          </a:endParaRPr>
        </a:p>
      </dgm:t>
    </dgm:pt>
    <dgm:pt modelId="{7BEDA588-2262-4618-A5BE-C81F61E3A8A4}" type="parTrans" cxnId="{F0F83D5A-B8D4-47EB-A598-D60F04E5EC57}">
      <dgm:prSet/>
      <dgm:spPr/>
      <dgm:t>
        <a:bodyPr/>
        <a:lstStyle/>
        <a:p>
          <a:endParaRPr lang="es-PA"/>
        </a:p>
      </dgm:t>
    </dgm:pt>
    <dgm:pt modelId="{9B5CAFF3-4847-436C-B749-F96B99C1B75B}" type="sibTrans" cxnId="{F0F83D5A-B8D4-47EB-A598-D60F04E5EC57}">
      <dgm:prSet/>
      <dgm:spPr/>
      <dgm:t>
        <a:bodyPr/>
        <a:lstStyle/>
        <a:p>
          <a:endParaRPr lang="es-PA"/>
        </a:p>
      </dgm:t>
    </dgm:pt>
    <dgm:pt modelId="{36BA27A0-8AC6-45DC-B2E0-7245D612B29C}" type="pres">
      <dgm:prSet presAssocID="{7627CD86-DB49-40CF-B7C1-C8D918C43A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7B7AC9-E21A-456F-B273-4C0CAA529F0B}" type="pres">
      <dgm:prSet presAssocID="{501AD1A4-BDE4-4873-82E6-8278A1578E0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7155E7-DB89-41F7-BDF0-7E689C95F38E}" type="pres">
      <dgm:prSet presAssocID="{B7ACA5DD-09C9-4069-8194-7F597BA6F98F}" presName="sibTrans" presStyleCnt="0"/>
      <dgm:spPr/>
    </dgm:pt>
    <dgm:pt modelId="{03F9EFD9-E130-4239-95CD-360CF183F6DC}" type="pres">
      <dgm:prSet presAssocID="{BCACE1D8-E179-4D15-B946-219A5CE89616}" presName="node" presStyleLbl="node1" presStyleIdx="1" presStyleCnt="7" custLinFactNeighborX="-3787" custLinFactNeighborY="-5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258A3D-EC5B-421F-A2A4-3BE25F1467B2}" type="pres">
      <dgm:prSet presAssocID="{45CA6C86-2BC3-4F70-A8D2-C4089EE4E558}" presName="sibTrans" presStyleCnt="0"/>
      <dgm:spPr/>
    </dgm:pt>
    <dgm:pt modelId="{6271F570-7E2E-4EFD-8FC8-D3EED87528B8}" type="pres">
      <dgm:prSet presAssocID="{44F1BA8A-1BAC-497F-8C70-31C9A9E3A002}" presName="node" presStyleLbl="node1" presStyleIdx="2" presStyleCnt="7" custScaleX="125945" custScaleY="932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4BD8E0-6E4F-4196-98F7-6408A77D2E14}" type="pres">
      <dgm:prSet presAssocID="{25531AEF-0B27-44F4-971C-09C4CAB051C1}" presName="sibTrans" presStyleCnt="0"/>
      <dgm:spPr/>
    </dgm:pt>
    <dgm:pt modelId="{469C6DF2-A992-4772-80CD-71EC9A397266}" type="pres">
      <dgm:prSet presAssocID="{90AABA31-22C9-427F-B0F1-70C4D92451AD}" presName="node" presStyleLbl="node1" presStyleIdx="3" presStyleCnt="7" custScaleX="1288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D541C8-E849-4FE7-8581-18A7D7B758C0}" type="pres">
      <dgm:prSet presAssocID="{9BFE8C85-51C8-4ADE-A622-046E5E8A53C4}" presName="sibTrans" presStyleCnt="0"/>
      <dgm:spPr/>
    </dgm:pt>
    <dgm:pt modelId="{F9CFAFF9-D552-422E-98BF-4CF670E80A20}" type="pres">
      <dgm:prSet presAssocID="{AA9608F9-9661-4C16-9FFE-D8CC1C10C7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C35D5-585D-44F8-8E91-6CB0D36E1347}" type="pres">
      <dgm:prSet presAssocID="{D91BA1A9-C285-471F-B7D7-86BAB52FD17A}" presName="sibTrans" presStyleCnt="0"/>
      <dgm:spPr/>
    </dgm:pt>
    <dgm:pt modelId="{173F026E-C9B1-4424-A93B-2ED25A1D83C7}" type="pres">
      <dgm:prSet presAssocID="{F237A7C6-A7B3-443B-A0EF-F4F95A565CE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93B8EA-26D6-4F49-B955-9185BBA1B963}" type="pres">
      <dgm:prSet presAssocID="{750EC751-8813-4F8A-9F9D-12607081B1DA}" presName="sibTrans" presStyleCnt="0"/>
      <dgm:spPr/>
    </dgm:pt>
    <dgm:pt modelId="{9373FF9C-693C-47DB-B47C-5571FB1E0DF6}" type="pres">
      <dgm:prSet presAssocID="{7563375C-0CCA-49EE-95E3-1D8FD6DEFEF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4FC74BA3-3DD3-468E-8031-59A729718F2F}" srcId="{7627CD86-DB49-40CF-B7C1-C8D918C43A6A}" destId="{AA9608F9-9661-4C16-9FFE-D8CC1C10C7A0}" srcOrd="4" destOrd="0" parTransId="{F5CFAEB8-F399-4F84-8322-4C0ED1F9C809}" sibTransId="{D91BA1A9-C285-471F-B7D7-86BAB52FD17A}"/>
    <dgm:cxn modelId="{9E7C244C-BC2E-47A4-9F4A-5048C3628D8C}" type="presOf" srcId="{90AABA31-22C9-427F-B0F1-70C4D92451AD}" destId="{469C6DF2-A992-4772-80CD-71EC9A397266}" srcOrd="0" destOrd="0" presId="urn:microsoft.com/office/officeart/2005/8/layout/default#1"/>
    <dgm:cxn modelId="{34C72688-60FD-4CE1-897D-BD623BE966EE}" srcId="{7627CD86-DB49-40CF-B7C1-C8D918C43A6A}" destId="{90AABA31-22C9-427F-B0F1-70C4D92451AD}" srcOrd="3" destOrd="0" parTransId="{9B5FD7ED-312F-4AF5-B900-EEA7FFFF1D36}" sibTransId="{9BFE8C85-51C8-4ADE-A622-046E5E8A53C4}"/>
    <dgm:cxn modelId="{FA456A68-9726-4D0E-B364-E1F4ED20ABA6}" type="presOf" srcId="{BCACE1D8-E179-4D15-B946-219A5CE89616}" destId="{03F9EFD9-E130-4239-95CD-360CF183F6DC}" srcOrd="0" destOrd="0" presId="urn:microsoft.com/office/officeart/2005/8/layout/default#1"/>
    <dgm:cxn modelId="{50F850D5-A89B-496E-A818-E7C60FB96B4E}" type="presOf" srcId="{44F1BA8A-1BAC-497F-8C70-31C9A9E3A002}" destId="{6271F570-7E2E-4EFD-8FC8-D3EED87528B8}" srcOrd="0" destOrd="0" presId="urn:microsoft.com/office/officeart/2005/8/layout/default#1"/>
    <dgm:cxn modelId="{E1900304-2C78-4910-9757-C8B46110E151}" srcId="{7627CD86-DB49-40CF-B7C1-C8D918C43A6A}" destId="{501AD1A4-BDE4-4873-82E6-8278A1578E0F}" srcOrd="0" destOrd="0" parTransId="{C84C3612-FD6D-4D0C-9310-FDD3E80F08D5}" sibTransId="{B7ACA5DD-09C9-4069-8194-7F597BA6F98F}"/>
    <dgm:cxn modelId="{4A8750C3-E46F-4E6A-98C2-40AA672D75CC}" type="presOf" srcId="{AA9608F9-9661-4C16-9FFE-D8CC1C10C7A0}" destId="{F9CFAFF9-D552-422E-98BF-4CF670E80A20}" srcOrd="0" destOrd="0" presId="urn:microsoft.com/office/officeart/2005/8/layout/default#1"/>
    <dgm:cxn modelId="{DC20E407-8205-4A6E-8404-72F6775F277B}" type="presOf" srcId="{7563375C-0CCA-49EE-95E3-1D8FD6DEFEF9}" destId="{9373FF9C-693C-47DB-B47C-5571FB1E0DF6}" srcOrd="0" destOrd="0" presId="urn:microsoft.com/office/officeart/2005/8/layout/default#1"/>
    <dgm:cxn modelId="{21E155F9-0BB3-4317-BE40-B4121BF5A203}" srcId="{7627CD86-DB49-40CF-B7C1-C8D918C43A6A}" destId="{44F1BA8A-1BAC-497F-8C70-31C9A9E3A002}" srcOrd="2" destOrd="0" parTransId="{0A1A5522-E6B7-4220-B486-3BC0B7101028}" sibTransId="{25531AEF-0B27-44F4-971C-09C4CAB051C1}"/>
    <dgm:cxn modelId="{F0F83D5A-B8D4-47EB-A598-D60F04E5EC57}" srcId="{7627CD86-DB49-40CF-B7C1-C8D918C43A6A}" destId="{7563375C-0CCA-49EE-95E3-1D8FD6DEFEF9}" srcOrd="6" destOrd="0" parTransId="{7BEDA588-2262-4618-A5BE-C81F61E3A8A4}" sibTransId="{9B5CAFF3-4847-436C-B749-F96B99C1B75B}"/>
    <dgm:cxn modelId="{C5AE5304-553C-42B3-9BB1-615E741CD84F}" srcId="{7627CD86-DB49-40CF-B7C1-C8D918C43A6A}" destId="{BCACE1D8-E179-4D15-B946-219A5CE89616}" srcOrd="1" destOrd="0" parTransId="{E1627403-A22E-4B6C-B615-CBD42B094729}" sibTransId="{45CA6C86-2BC3-4F70-A8D2-C4089EE4E558}"/>
    <dgm:cxn modelId="{9672E929-FE4E-4F8A-8499-68D5A31D2F31}" type="presOf" srcId="{F237A7C6-A7B3-443B-A0EF-F4F95A565CE9}" destId="{173F026E-C9B1-4424-A93B-2ED25A1D83C7}" srcOrd="0" destOrd="0" presId="urn:microsoft.com/office/officeart/2005/8/layout/default#1"/>
    <dgm:cxn modelId="{E521EF40-B3FA-40C1-89C4-6A060B5CDA14}" type="presOf" srcId="{7627CD86-DB49-40CF-B7C1-C8D918C43A6A}" destId="{36BA27A0-8AC6-45DC-B2E0-7245D612B29C}" srcOrd="0" destOrd="0" presId="urn:microsoft.com/office/officeart/2005/8/layout/default#1"/>
    <dgm:cxn modelId="{BE6755F1-FF91-4EDE-A8FF-C9CE9AF30DB1}" type="presOf" srcId="{501AD1A4-BDE4-4873-82E6-8278A1578E0F}" destId="{407B7AC9-E21A-456F-B273-4C0CAA529F0B}" srcOrd="0" destOrd="0" presId="urn:microsoft.com/office/officeart/2005/8/layout/default#1"/>
    <dgm:cxn modelId="{8C53B3F2-04F6-48C6-964D-20E11E5F739C}" srcId="{7627CD86-DB49-40CF-B7C1-C8D918C43A6A}" destId="{F237A7C6-A7B3-443B-A0EF-F4F95A565CE9}" srcOrd="5" destOrd="0" parTransId="{02820FC7-AEEC-4786-AC62-F433FA89D622}" sibTransId="{750EC751-8813-4F8A-9F9D-12607081B1DA}"/>
    <dgm:cxn modelId="{6F52DFE6-658A-46E4-A122-1CE917F3974D}" type="presParOf" srcId="{36BA27A0-8AC6-45DC-B2E0-7245D612B29C}" destId="{407B7AC9-E21A-456F-B273-4C0CAA529F0B}" srcOrd="0" destOrd="0" presId="urn:microsoft.com/office/officeart/2005/8/layout/default#1"/>
    <dgm:cxn modelId="{32F4D514-07A7-470A-84C2-B9F1B5941FD1}" type="presParOf" srcId="{36BA27A0-8AC6-45DC-B2E0-7245D612B29C}" destId="{1F7155E7-DB89-41F7-BDF0-7E689C95F38E}" srcOrd="1" destOrd="0" presId="urn:microsoft.com/office/officeart/2005/8/layout/default#1"/>
    <dgm:cxn modelId="{AB7FC9D5-E850-4C62-8613-B8809D2110BB}" type="presParOf" srcId="{36BA27A0-8AC6-45DC-B2E0-7245D612B29C}" destId="{03F9EFD9-E130-4239-95CD-360CF183F6DC}" srcOrd="2" destOrd="0" presId="urn:microsoft.com/office/officeart/2005/8/layout/default#1"/>
    <dgm:cxn modelId="{68247FFB-6233-4E2F-AD1B-7D99B5111A51}" type="presParOf" srcId="{36BA27A0-8AC6-45DC-B2E0-7245D612B29C}" destId="{FB258A3D-EC5B-421F-A2A4-3BE25F1467B2}" srcOrd="3" destOrd="0" presId="urn:microsoft.com/office/officeart/2005/8/layout/default#1"/>
    <dgm:cxn modelId="{86A030E1-D565-4AE8-A2D8-311B021A1E8A}" type="presParOf" srcId="{36BA27A0-8AC6-45DC-B2E0-7245D612B29C}" destId="{6271F570-7E2E-4EFD-8FC8-D3EED87528B8}" srcOrd="4" destOrd="0" presId="urn:microsoft.com/office/officeart/2005/8/layout/default#1"/>
    <dgm:cxn modelId="{4F84585E-EFB8-4342-82DF-293185AC6194}" type="presParOf" srcId="{36BA27A0-8AC6-45DC-B2E0-7245D612B29C}" destId="{784BD8E0-6E4F-4196-98F7-6408A77D2E14}" srcOrd="5" destOrd="0" presId="urn:microsoft.com/office/officeart/2005/8/layout/default#1"/>
    <dgm:cxn modelId="{E6113556-1A78-464F-BC23-2E0049BEF782}" type="presParOf" srcId="{36BA27A0-8AC6-45DC-B2E0-7245D612B29C}" destId="{469C6DF2-A992-4772-80CD-71EC9A397266}" srcOrd="6" destOrd="0" presId="urn:microsoft.com/office/officeart/2005/8/layout/default#1"/>
    <dgm:cxn modelId="{A35E29A7-6FAF-4789-A23E-7886DDF56B9A}" type="presParOf" srcId="{36BA27A0-8AC6-45DC-B2E0-7245D612B29C}" destId="{08D541C8-E849-4FE7-8581-18A7D7B758C0}" srcOrd="7" destOrd="0" presId="urn:microsoft.com/office/officeart/2005/8/layout/default#1"/>
    <dgm:cxn modelId="{485E48B7-FFE1-4FC7-832C-DAA7CB82C6AA}" type="presParOf" srcId="{36BA27A0-8AC6-45DC-B2E0-7245D612B29C}" destId="{F9CFAFF9-D552-422E-98BF-4CF670E80A20}" srcOrd="8" destOrd="0" presId="urn:microsoft.com/office/officeart/2005/8/layout/default#1"/>
    <dgm:cxn modelId="{F650A071-5598-4820-8CBE-768E3FB74192}" type="presParOf" srcId="{36BA27A0-8AC6-45DC-B2E0-7245D612B29C}" destId="{D43C35D5-585D-44F8-8E91-6CB0D36E1347}" srcOrd="9" destOrd="0" presId="urn:microsoft.com/office/officeart/2005/8/layout/default#1"/>
    <dgm:cxn modelId="{2BFAD6C8-864A-496B-ACF1-DB06765514B3}" type="presParOf" srcId="{36BA27A0-8AC6-45DC-B2E0-7245D612B29C}" destId="{173F026E-C9B1-4424-A93B-2ED25A1D83C7}" srcOrd="10" destOrd="0" presId="urn:microsoft.com/office/officeart/2005/8/layout/default#1"/>
    <dgm:cxn modelId="{F303A710-0DBC-4203-B29D-770D0BE72EDD}" type="presParOf" srcId="{36BA27A0-8AC6-45DC-B2E0-7245D612B29C}" destId="{7C93B8EA-26D6-4F49-B955-9185BBA1B963}" srcOrd="11" destOrd="0" presId="urn:microsoft.com/office/officeart/2005/8/layout/default#1"/>
    <dgm:cxn modelId="{C1BD385E-E048-46AF-A65C-B181904F9EE7}" type="presParOf" srcId="{36BA27A0-8AC6-45DC-B2E0-7245D612B29C}" destId="{9373FF9C-693C-47DB-B47C-5571FB1E0DF6}" srcOrd="12" destOrd="0" presId="urn:microsoft.com/office/officeart/2005/8/layout/default#1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73DCF-27C2-4B52-BA4C-80CB59C2554F}">
      <dsp:nvSpPr>
        <dsp:cNvPr id="0" name=""/>
        <dsp:cNvSpPr/>
      </dsp:nvSpPr>
      <dsp:spPr>
        <a:xfrm rot="5400000">
          <a:off x="-235239" y="237789"/>
          <a:ext cx="1439809" cy="96933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b="1" kern="1200" dirty="0" smtClean="0"/>
            <a:t>20</a:t>
          </a:r>
          <a:endParaRPr lang="es-PA" sz="3200" b="1" kern="1200" dirty="0"/>
        </a:p>
      </dsp:txBody>
      <dsp:txXfrm rot="-5400000">
        <a:off x="1" y="487214"/>
        <a:ext cx="969330" cy="470479"/>
      </dsp:txXfrm>
    </dsp:sp>
    <dsp:sp modelId="{F638A651-09F4-4B7C-B16B-20626E95B7C9}">
      <dsp:nvSpPr>
        <dsp:cNvPr id="0" name=""/>
        <dsp:cNvSpPr/>
      </dsp:nvSpPr>
      <dsp:spPr>
        <a:xfrm rot="5400000">
          <a:off x="1194209" y="-188260"/>
          <a:ext cx="955617" cy="145399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b="1" kern="1200" dirty="0" smtClean="0"/>
            <a:t>Artículos nuevos</a:t>
          </a:r>
          <a:endParaRPr lang="es-PA" sz="1400" kern="1200" dirty="0"/>
        </a:p>
      </dsp:txBody>
      <dsp:txXfrm rot="-5400000">
        <a:off x="945020" y="107578"/>
        <a:ext cx="1407347" cy="862319"/>
      </dsp:txXfrm>
    </dsp:sp>
    <dsp:sp modelId="{F7D3A1EA-93C3-4510-89F7-F3B9F3DA394C}">
      <dsp:nvSpPr>
        <dsp:cNvPr id="0" name=""/>
        <dsp:cNvSpPr/>
      </dsp:nvSpPr>
      <dsp:spPr>
        <a:xfrm rot="5400000">
          <a:off x="-235239" y="1412372"/>
          <a:ext cx="1439809" cy="96933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b="1" kern="1200" dirty="0" smtClean="0"/>
            <a:t>73</a:t>
          </a:r>
        </a:p>
      </dsp:txBody>
      <dsp:txXfrm rot="-5400000">
        <a:off x="1" y="1661797"/>
        <a:ext cx="969330" cy="470479"/>
      </dsp:txXfrm>
    </dsp:sp>
    <dsp:sp modelId="{1ECBAC3B-8D35-4344-BC5A-6D264A8B1846}">
      <dsp:nvSpPr>
        <dsp:cNvPr id="0" name=""/>
        <dsp:cNvSpPr/>
      </dsp:nvSpPr>
      <dsp:spPr>
        <a:xfrm rot="5400000">
          <a:off x="1216270" y="948261"/>
          <a:ext cx="955144" cy="145399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b="1" kern="1200" dirty="0" smtClean="0"/>
            <a:t>Modificaciones</a:t>
          </a:r>
          <a:endParaRPr lang="es-PA" sz="1400" b="1" kern="1200" dirty="0"/>
        </a:p>
        <a:p>
          <a:pPr marL="171450" marR="0" lvl="1" indent="-17145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endParaRPr lang="es-PA" sz="1100" b="1" kern="1200" dirty="0">
            <a:solidFill>
              <a:srgbClr val="002060"/>
            </a:solidFill>
          </a:endParaRPr>
        </a:p>
      </dsp:txBody>
      <dsp:txXfrm rot="-5400000">
        <a:off x="966844" y="1244313"/>
        <a:ext cx="1407370" cy="861892"/>
      </dsp:txXfrm>
    </dsp:sp>
    <dsp:sp modelId="{4F9178C7-EC89-4B15-B163-757F5705A534}">
      <dsp:nvSpPr>
        <dsp:cNvPr id="0" name=""/>
        <dsp:cNvSpPr/>
      </dsp:nvSpPr>
      <dsp:spPr>
        <a:xfrm rot="5400000">
          <a:off x="-235239" y="2586955"/>
          <a:ext cx="1439809" cy="96933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b="1" kern="1200" dirty="0" smtClean="0"/>
            <a:t>3</a:t>
          </a:r>
          <a:endParaRPr lang="es-PA" sz="3200" b="1" kern="1200" dirty="0"/>
        </a:p>
      </dsp:txBody>
      <dsp:txXfrm rot="-5400000">
        <a:off x="1" y="2836380"/>
        <a:ext cx="969330" cy="470479"/>
      </dsp:txXfrm>
    </dsp:sp>
    <dsp:sp modelId="{89029F31-DDD1-441F-A700-C21779EA5A23}">
      <dsp:nvSpPr>
        <dsp:cNvPr id="0" name=""/>
        <dsp:cNvSpPr/>
      </dsp:nvSpPr>
      <dsp:spPr>
        <a:xfrm rot="5400000">
          <a:off x="1218756" y="2102290"/>
          <a:ext cx="955144" cy="145399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A" sz="1400" b="1" kern="1200" dirty="0" smtClean="0"/>
            <a:t>Artículo derogado</a:t>
          </a:r>
          <a:endParaRPr lang="es-PA" sz="1400" b="1" kern="1200" dirty="0"/>
        </a:p>
      </dsp:txBody>
      <dsp:txXfrm rot="-5400000">
        <a:off x="969330" y="2398342"/>
        <a:ext cx="1407370" cy="861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F3FD5-8F63-4EB1-9633-34ED74969547}">
      <dsp:nvSpPr>
        <dsp:cNvPr id="0" name=""/>
        <dsp:cNvSpPr/>
      </dsp:nvSpPr>
      <dsp:spPr>
        <a:xfrm>
          <a:off x="0" y="0"/>
          <a:ext cx="6174400" cy="170733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57BC7-C22A-49CA-A0FB-3C61DDE01294}">
      <dsp:nvSpPr>
        <dsp:cNvPr id="0" name=""/>
        <dsp:cNvSpPr/>
      </dsp:nvSpPr>
      <dsp:spPr>
        <a:xfrm>
          <a:off x="241769" y="227644"/>
          <a:ext cx="1323456" cy="12520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C90F5C-CA6E-4589-B985-82D4B6DC4D80}">
      <dsp:nvSpPr>
        <dsp:cNvPr id="0" name=""/>
        <dsp:cNvSpPr/>
      </dsp:nvSpPr>
      <dsp:spPr>
        <a:xfrm rot="10800000">
          <a:off x="186190" y="1707334"/>
          <a:ext cx="1434613" cy="208674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b="1" kern="1200" dirty="0" smtClean="0"/>
            <a:t>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100" b="1" kern="1200" dirty="0" smtClean="0"/>
            <a:t>TRANSPARENCIA</a:t>
          </a:r>
          <a:endParaRPr lang="es-PA" sz="1100" b="1" kern="1200" dirty="0"/>
        </a:p>
      </dsp:txBody>
      <dsp:txXfrm rot="10800000">
        <a:off x="230309" y="1707334"/>
        <a:ext cx="1346375" cy="2042623"/>
      </dsp:txXfrm>
    </dsp:sp>
    <dsp:sp modelId="{1CCC2C12-9CE1-44B6-9B79-A39556B54DF4}">
      <dsp:nvSpPr>
        <dsp:cNvPr id="0" name=""/>
        <dsp:cNvSpPr/>
      </dsp:nvSpPr>
      <dsp:spPr>
        <a:xfrm>
          <a:off x="1753149" y="227644"/>
          <a:ext cx="1323456" cy="12520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932EA3-1AC1-4998-B20A-F4DF99EE2854}">
      <dsp:nvSpPr>
        <dsp:cNvPr id="0" name=""/>
        <dsp:cNvSpPr/>
      </dsp:nvSpPr>
      <dsp:spPr>
        <a:xfrm rot="10800000">
          <a:off x="1785402" y="1699738"/>
          <a:ext cx="1323456" cy="208674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b="1" kern="1200" dirty="0" smtClean="0"/>
            <a:t>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100" b="1" kern="1200" dirty="0" smtClean="0"/>
            <a:t>EFICIENCIA Y EFICACIA</a:t>
          </a:r>
          <a:endParaRPr lang="es-PA" sz="1100" b="1" kern="1200" dirty="0"/>
        </a:p>
      </dsp:txBody>
      <dsp:txXfrm rot="10800000">
        <a:off x="1826103" y="1699738"/>
        <a:ext cx="1242054" cy="2046041"/>
      </dsp:txXfrm>
    </dsp:sp>
    <dsp:sp modelId="{12B09E2B-5F3A-48AB-BDF7-756A708FF44B}">
      <dsp:nvSpPr>
        <dsp:cNvPr id="0" name=""/>
        <dsp:cNvSpPr/>
      </dsp:nvSpPr>
      <dsp:spPr>
        <a:xfrm>
          <a:off x="3198403" y="195679"/>
          <a:ext cx="1323456" cy="12520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4BA0AF-CE20-4364-949A-B44532210DA1}">
      <dsp:nvSpPr>
        <dsp:cNvPr id="0" name=""/>
        <dsp:cNvSpPr/>
      </dsp:nvSpPr>
      <dsp:spPr>
        <a:xfrm rot="10800000">
          <a:off x="3208951" y="1707334"/>
          <a:ext cx="1323456" cy="208674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b="1" i="0" kern="1200" dirty="0" smtClean="0"/>
            <a:t>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100" b="1" i="0" kern="1200" dirty="0" smtClean="0"/>
            <a:t>PROTECCIÓN DE LOS INTERESES DEL ESTADO</a:t>
          </a:r>
          <a:endParaRPr lang="es-PA" sz="1100" b="1" i="0" kern="1200" dirty="0"/>
        </a:p>
      </dsp:txBody>
      <dsp:txXfrm rot="10800000">
        <a:off x="3249652" y="1707334"/>
        <a:ext cx="1242054" cy="2046041"/>
      </dsp:txXfrm>
    </dsp:sp>
    <dsp:sp modelId="{E90A2EB2-F0E1-4095-8694-C73797BD1C80}">
      <dsp:nvSpPr>
        <dsp:cNvPr id="0" name=""/>
        <dsp:cNvSpPr/>
      </dsp:nvSpPr>
      <dsp:spPr>
        <a:xfrm>
          <a:off x="4664753" y="227644"/>
          <a:ext cx="1323456" cy="12520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EFC7AC-2A49-4333-B21D-1A146EADA902}">
      <dsp:nvSpPr>
        <dsp:cNvPr id="0" name=""/>
        <dsp:cNvSpPr/>
      </dsp:nvSpPr>
      <dsp:spPr>
        <a:xfrm rot="10800000">
          <a:off x="4667446" y="1707334"/>
          <a:ext cx="1318069" cy="208674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b="1" kern="1200" dirty="0" smtClean="0"/>
            <a:t>4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050" b="1" kern="1200" dirty="0" smtClean="0"/>
            <a:t>MAYOR PARTICIPACIÓN DE PROVEEDORES</a:t>
          </a:r>
          <a:endParaRPr lang="es-PA" sz="1050" b="1" kern="1200" dirty="0"/>
        </a:p>
      </dsp:txBody>
      <dsp:txXfrm rot="10800000">
        <a:off x="4707981" y="1707334"/>
        <a:ext cx="1236999" cy="20462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B7AC9-E21A-456F-B273-4C0CAA529F0B}">
      <dsp:nvSpPr>
        <dsp:cNvPr id="0" name=""/>
        <dsp:cNvSpPr/>
      </dsp:nvSpPr>
      <dsp:spPr>
        <a:xfrm>
          <a:off x="1210967" y="1150"/>
          <a:ext cx="2181861" cy="1309116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Contratación menor</a:t>
          </a:r>
          <a:endParaRPr lang="es-ES" sz="2400" kern="1200" dirty="0"/>
        </a:p>
      </dsp:txBody>
      <dsp:txXfrm>
        <a:off x="1210967" y="1150"/>
        <a:ext cx="2181861" cy="1309116"/>
      </dsp:txXfrm>
    </dsp:sp>
    <dsp:sp modelId="{03F9EFD9-E130-4239-95CD-360CF183F6DC}">
      <dsp:nvSpPr>
        <dsp:cNvPr id="0" name=""/>
        <dsp:cNvSpPr/>
      </dsp:nvSpPr>
      <dsp:spPr>
        <a:xfrm>
          <a:off x="3528387" y="0"/>
          <a:ext cx="2181861" cy="1309116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Che" panose="02030609000101010101" pitchFamily="49" charset="-127"/>
              <a:cs typeface="Arial" panose="020B0604020202020204" pitchFamily="34" charset="0"/>
            </a:rPr>
            <a:t>Licitación pública</a:t>
          </a:r>
          <a:endParaRPr lang="es-ES" sz="2400" b="1" kern="1200" dirty="0">
            <a:solidFill>
              <a:schemeClr val="bg1"/>
            </a:solidFill>
            <a:effectLst/>
          </a:endParaRPr>
        </a:p>
      </dsp:txBody>
      <dsp:txXfrm>
        <a:off x="3528387" y="0"/>
        <a:ext cx="2181861" cy="1309116"/>
      </dsp:txXfrm>
    </dsp:sp>
    <dsp:sp modelId="{6271F570-7E2E-4EFD-8FC8-D3EED87528B8}">
      <dsp:nvSpPr>
        <dsp:cNvPr id="0" name=""/>
        <dsp:cNvSpPr/>
      </dsp:nvSpPr>
      <dsp:spPr>
        <a:xfrm>
          <a:off x="612908" y="1572445"/>
          <a:ext cx="2747945" cy="1221131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3345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Che" panose="02030609000101010101" pitchFamily="49" charset="-127"/>
              <a:cs typeface="Arial" panose="020B0604020202020204" pitchFamily="34" charset="0"/>
            </a:rPr>
            <a:t>Licitación por mejor valor.</a:t>
          </a:r>
          <a:endParaRPr lang="es-PA" sz="2400" b="1" kern="1200" dirty="0" smtClean="0">
            <a:solidFill>
              <a:schemeClr val="bg1"/>
            </a:solidFill>
            <a:effectLst/>
          </a:endParaRPr>
        </a:p>
        <a:p>
          <a:pPr algn="ctr" defTabSz="933450">
            <a:spcBef>
              <a:spcPct val="0"/>
            </a:spcBef>
            <a:spcAft>
              <a:spcPct val="35000"/>
            </a:spcAft>
          </a:pPr>
          <a:endParaRPr lang="es-ES" sz="2400" b="1" kern="1200" dirty="0">
            <a:solidFill>
              <a:schemeClr val="bg1"/>
            </a:solidFill>
            <a:effectLst/>
          </a:endParaRPr>
        </a:p>
      </dsp:txBody>
      <dsp:txXfrm>
        <a:off x="612908" y="1572445"/>
        <a:ext cx="2747945" cy="1221131"/>
      </dsp:txXfrm>
    </dsp:sp>
    <dsp:sp modelId="{469C6DF2-A992-4772-80CD-71EC9A397266}">
      <dsp:nvSpPr>
        <dsp:cNvPr id="0" name=""/>
        <dsp:cNvSpPr/>
      </dsp:nvSpPr>
      <dsp:spPr>
        <a:xfrm>
          <a:off x="3579039" y="1528453"/>
          <a:ext cx="2811895" cy="1309116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Che" panose="02030609000101010101" pitchFamily="49" charset="-127"/>
              <a:cs typeface="Arial" panose="020B0604020202020204" pitchFamily="34" charset="0"/>
            </a:rPr>
            <a:t>Licitación por mejor valor con evaluación separada.</a:t>
          </a:r>
          <a:endParaRPr lang="es-PA" sz="2000" b="1" kern="1200" dirty="0" smtClean="0">
            <a:solidFill>
              <a:schemeClr val="bg1"/>
            </a:solidFill>
            <a:effectLst/>
          </a:endParaRPr>
        </a:p>
        <a:p>
          <a:pPr algn="ctr">
            <a:spcBef>
              <a:spcPct val="0"/>
            </a:spcBef>
          </a:pPr>
          <a:endParaRPr lang="es-ES" sz="2400" b="1" kern="1200" dirty="0">
            <a:solidFill>
              <a:schemeClr val="bg1"/>
            </a:solidFill>
            <a:effectLst/>
          </a:endParaRPr>
        </a:p>
      </dsp:txBody>
      <dsp:txXfrm>
        <a:off x="3579039" y="1528453"/>
        <a:ext cx="2811895" cy="1309116"/>
      </dsp:txXfrm>
    </dsp:sp>
    <dsp:sp modelId="{F9CFAFF9-D552-422E-98BF-4CF670E80A20}">
      <dsp:nvSpPr>
        <dsp:cNvPr id="0" name=""/>
        <dsp:cNvSpPr/>
      </dsp:nvSpPr>
      <dsp:spPr>
        <a:xfrm>
          <a:off x="10943" y="3055755"/>
          <a:ext cx="2181861" cy="1309116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Che" panose="02030609000101010101" pitchFamily="49" charset="-127"/>
              <a:cs typeface="Arial" panose="020B0604020202020204" pitchFamily="34" charset="0"/>
            </a:rPr>
            <a:t>Licitación para convenio marco</a:t>
          </a:r>
          <a:endParaRPr lang="es-ES" sz="2400" b="1" kern="1200" dirty="0" smtClean="0">
            <a:solidFill>
              <a:schemeClr val="bg1"/>
            </a:solidFill>
            <a:effectLst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>
            <a:solidFill>
              <a:schemeClr val="bg1"/>
            </a:solidFill>
            <a:effectLst/>
          </a:endParaRPr>
        </a:p>
      </dsp:txBody>
      <dsp:txXfrm>
        <a:off x="10943" y="3055755"/>
        <a:ext cx="2181861" cy="1309116"/>
      </dsp:txXfrm>
    </dsp:sp>
    <dsp:sp modelId="{173F026E-C9B1-4424-A93B-2ED25A1D83C7}">
      <dsp:nvSpPr>
        <dsp:cNvPr id="0" name=""/>
        <dsp:cNvSpPr/>
      </dsp:nvSpPr>
      <dsp:spPr>
        <a:xfrm>
          <a:off x="2410990" y="3055755"/>
          <a:ext cx="2181861" cy="1309116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b="1" kern="1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BatangChe" panose="02030609000101010101" pitchFamily="49" charset="-127"/>
              <a:cs typeface="Arial" panose="020B0604020202020204" pitchFamily="34" charset="0"/>
            </a:rPr>
            <a:t>Licitación de subasta en reversa</a:t>
          </a:r>
          <a:endParaRPr lang="es-PA" sz="2000" b="1" kern="1200" dirty="0" smtClean="0">
            <a:solidFill>
              <a:schemeClr val="bg1"/>
            </a:solidFill>
            <a:effectLst/>
          </a:endParaRPr>
        </a:p>
        <a:p>
          <a:pPr defTabSz="2089150">
            <a:spcBef>
              <a:spcPct val="0"/>
            </a:spcBef>
            <a:spcAft>
              <a:spcPct val="35000"/>
            </a:spcAft>
          </a:pPr>
          <a:endParaRPr lang="es-ES" sz="2000" kern="1200" dirty="0">
            <a:solidFill>
              <a:schemeClr val="bg1"/>
            </a:solidFill>
          </a:endParaRPr>
        </a:p>
      </dsp:txBody>
      <dsp:txXfrm>
        <a:off x="2410990" y="3055755"/>
        <a:ext cx="2181861" cy="1309116"/>
      </dsp:txXfrm>
    </dsp:sp>
    <dsp:sp modelId="{9373FF9C-693C-47DB-B47C-5571FB1E0DF6}">
      <dsp:nvSpPr>
        <dsp:cNvPr id="0" name=""/>
        <dsp:cNvSpPr/>
      </dsp:nvSpPr>
      <dsp:spPr>
        <a:xfrm>
          <a:off x="4811038" y="3055755"/>
          <a:ext cx="2181861" cy="1309116"/>
        </a:xfrm>
        <a:prstGeom prst="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chemeClr val="bg1"/>
              </a:solidFill>
            </a:rPr>
            <a:t>Subasta de bienes públicos</a:t>
          </a:r>
          <a:endParaRPr lang="es-PA" sz="2400" b="1" kern="1200" dirty="0">
            <a:solidFill>
              <a:schemeClr val="bg1"/>
            </a:solidFill>
          </a:endParaRPr>
        </a:p>
      </dsp:txBody>
      <dsp:txXfrm>
        <a:off x="4811038" y="3055755"/>
        <a:ext cx="2181861" cy="1309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544A9-9541-40DA-9309-FC25C6B7367E}" type="datetimeFigureOut">
              <a:rPr lang="es-PA" smtClean="0"/>
              <a:t>10/15/2018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97584-72BA-4B13-8071-1CDF77CAEA5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3488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56080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15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81161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16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44779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17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3956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18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0090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>
                <a:solidFill>
                  <a:prstClr val="black"/>
                </a:solidFill>
              </a:rPr>
              <a:pPr/>
              <a:t>19</a:t>
            </a:fld>
            <a:endParaRPr lang="es-P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87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20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0049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21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40930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22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7286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7877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2018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9007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0269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7366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12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41170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13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4251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7F3ED-A40F-418C-87D5-FD01E4836D21}" type="slidenum">
              <a:rPr lang="es-PA" smtClean="0"/>
              <a:t>14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411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6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36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932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6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9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6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1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0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4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07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1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5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8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7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3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ASPECTOS GENERALES DE CONTRATACIÓN PÚBLICA</a:t>
            </a:r>
            <a:endParaRPr lang="es-P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PA" sz="2800" dirty="0"/>
          </a:p>
        </p:txBody>
      </p:sp>
    </p:spTree>
    <p:extLst>
      <p:ext uri="{BB962C8B-B14F-4D97-AF65-F5344CB8AC3E}">
        <p14:creationId xmlns:p14="http://schemas.microsoft.com/office/powerpoint/2010/main" val="4265161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94833" y="1081823"/>
            <a:ext cx="4038600" cy="504433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PA" sz="2400" dirty="0"/>
          </a:p>
          <a:p>
            <a:pPr marL="0" indent="0" algn="just">
              <a:buNone/>
            </a:pPr>
            <a:r>
              <a:rPr lang="es-PA" sz="2400" dirty="0"/>
              <a:t>8. Cuando omita presentar a las autoridades competentes para evaluar y aprobar las contrataciones mediante procedimiento excepcional de contratación la información sobre la concurrencia de otros interesados en un procedimiento excepcional.</a:t>
            </a:r>
          </a:p>
          <a:p>
            <a:pPr algn="just"/>
            <a:endParaRPr lang="es-PA" sz="2400" dirty="0"/>
          </a:p>
          <a:p>
            <a:pPr marL="0" indent="0" algn="just">
              <a:buNone/>
            </a:pPr>
            <a:r>
              <a:rPr lang="es-PA" sz="1600" dirty="0"/>
              <a:t> </a:t>
            </a:r>
            <a:endParaRPr lang="es-PA" sz="24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88616" y="1262608"/>
            <a:ext cx="4038600" cy="5044339"/>
          </a:xfrm>
        </p:spPr>
        <p:txBody>
          <a:bodyPr>
            <a:normAutofit fontScale="92500" lnSpcReduction="10000"/>
          </a:bodyPr>
          <a:lstStyle/>
          <a:p>
            <a:endParaRPr lang="es-PA" sz="1600" dirty="0"/>
          </a:p>
          <a:p>
            <a:pPr marL="0" indent="0">
              <a:buNone/>
            </a:pPr>
            <a:r>
              <a:rPr lang="es-PA" sz="2400" dirty="0"/>
              <a:t>9. Cuando no emita el documento de recepción de bienes, servicios u obra en el plazo establecido en el articulo 105 y no explique por escrito los motivos en los que se fundamenta la no emisión. ( 5 días Hábiles).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2893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1969" y="588351"/>
            <a:ext cx="9817501" cy="1280890"/>
          </a:xfrm>
        </p:spPr>
        <p:txBody>
          <a:bodyPr>
            <a:normAutofit fontScale="90000"/>
          </a:bodyPr>
          <a:lstStyle/>
          <a:p>
            <a:r>
              <a:rPr lang="es-PA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Imposición de Multas.</a:t>
            </a:r>
            <a:br>
              <a:rPr lang="es-PA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s-PA" sz="3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Artículo </a:t>
            </a:r>
            <a:r>
              <a:rPr lang="es-PA" sz="31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22-26 </a:t>
            </a:r>
            <a:r>
              <a:rPr lang="es-PA" sz="3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del Decreto 40 que Reglamenta </a:t>
            </a:r>
            <a:r>
              <a:rPr lang="es-PA" sz="31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 la </a:t>
            </a:r>
            <a:r>
              <a:rPr lang="es-PA" sz="31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Ley 22 de 2006</a:t>
            </a:r>
            <a:endParaRPr lang="es-PA" sz="31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8344" y="2099256"/>
            <a:ext cx="9714963" cy="389811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PA" sz="2600" dirty="0">
                <a:solidFill>
                  <a:schemeClr val="accent3">
                    <a:lumMod val="75000"/>
                  </a:schemeClr>
                </a:solidFill>
              </a:rPr>
              <a:t>Las multas serán impuestas por  la DGCP, mediante resolución motivada, sobre la base del salario bruto mensual  que devenga el servidor público.</a:t>
            </a:r>
          </a:p>
          <a:p>
            <a:pPr marL="0" indent="0">
              <a:buNone/>
            </a:pPr>
            <a:endParaRPr lang="es-PA" sz="2600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PA" sz="2600" dirty="0">
                <a:solidFill>
                  <a:schemeClr val="accent3">
                    <a:lumMod val="75000"/>
                  </a:schemeClr>
                </a:solidFill>
              </a:rPr>
              <a:t>La primera vez: del 1% al 10%</a:t>
            </a:r>
          </a:p>
          <a:p>
            <a:pPr marL="514350" indent="-514350">
              <a:buFont typeface="+mj-lt"/>
              <a:buAutoNum type="arabicPeriod"/>
            </a:pPr>
            <a:r>
              <a:rPr lang="es-PA" sz="2600" dirty="0">
                <a:solidFill>
                  <a:schemeClr val="accent3">
                    <a:lumMod val="75000"/>
                  </a:schemeClr>
                </a:solidFill>
              </a:rPr>
              <a:t>La segunda vez: 11% al 20%</a:t>
            </a:r>
          </a:p>
          <a:p>
            <a:pPr marL="514350" indent="-514350">
              <a:buFont typeface="+mj-lt"/>
              <a:buAutoNum type="arabicPeriod"/>
            </a:pPr>
            <a:r>
              <a:rPr lang="es-PA" sz="2600" dirty="0">
                <a:solidFill>
                  <a:schemeClr val="accent3">
                    <a:lumMod val="75000"/>
                  </a:schemeClr>
                </a:solidFill>
              </a:rPr>
              <a:t>Más de dos veces: 21% al 30%</a:t>
            </a:r>
          </a:p>
          <a:p>
            <a:pPr marL="0" indent="0">
              <a:buNone/>
            </a:pPr>
            <a:r>
              <a:rPr lang="es-PA" sz="2600" dirty="0">
                <a:solidFill>
                  <a:schemeClr val="accent3">
                    <a:lumMod val="75000"/>
                  </a:schemeClr>
                </a:solidFill>
              </a:rPr>
              <a:t>En los casos de las infracciones descritas en los numerales 1 y 4 se aplicara el </a:t>
            </a:r>
            <a:r>
              <a:rPr lang="es-PA" sz="2600" b="1" dirty="0">
                <a:solidFill>
                  <a:srgbClr val="FF0000"/>
                </a:solidFill>
              </a:rPr>
              <a:t>30%</a:t>
            </a:r>
            <a:r>
              <a:rPr lang="es-PA" sz="2600" dirty="0"/>
              <a:t> </a:t>
            </a:r>
          </a:p>
          <a:p>
            <a:endParaRPr lang="es-PA" dirty="0"/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="" xmlns:a16="http://schemas.microsoft.com/office/drawing/2014/main" id="{872150DC-E41F-4CCE-8A37-B9ED1571C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531" y="3021496"/>
            <a:ext cx="2143125" cy="182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68216" y="280125"/>
            <a:ext cx="7161474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s-ES_tradnl" dirty="0" err="1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Protecci</a:t>
            </a:r>
            <a:r>
              <a:rPr lang="es-ES" dirty="0" err="1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ón</a:t>
            </a:r>
            <a:r>
              <a:rPr lang="es-ES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 de los mejores intereses del Estado</a:t>
            </a:r>
            <a:endParaRPr lang="es-ES_tradnl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8593"/>
            <a:ext cx="1944216" cy="14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2561230" y="1988841"/>
            <a:ext cx="8347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PA" sz="2400" b="1" dirty="0">
              <a:solidFill>
                <a:schemeClr val="tx2"/>
              </a:solidFill>
            </a:endParaRPr>
          </a:p>
          <a:p>
            <a:pPr algn="just"/>
            <a:r>
              <a:rPr lang="en-US" sz="2400" b="1" dirty="0">
                <a:solidFill>
                  <a:schemeClr val="tx2"/>
                </a:solidFill>
              </a:rPr>
              <a:t>REGLAS DE MODIFICACIÓN DE LOS CONTRATOS </a:t>
            </a:r>
          </a:p>
          <a:p>
            <a:pPr algn="just"/>
            <a:endParaRPr lang="en-US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2400" b="1" dirty="0">
                <a:solidFill>
                  <a:schemeClr val="tx2"/>
                </a:solidFill>
              </a:rPr>
              <a:t>Las adendas </a:t>
            </a:r>
            <a:r>
              <a:rPr lang="es-PA" sz="2400" dirty="0">
                <a:solidFill>
                  <a:schemeClr val="tx2"/>
                </a:solidFill>
              </a:rPr>
              <a:t>no podrán ser superiores al 40% </a:t>
            </a:r>
            <a:r>
              <a:rPr lang="es-PA" sz="2400" b="1" dirty="0">
                <a:solidFill>
                  <a:schemeClr val="tx2"/>
                </a:solidFill>
              </a:rPr>
              <a:t>(Art. </a:t>
            </a:r>
            <a:r>
              <a:rPr lang="es-PA" sz="2400" b="1" dirty="0" smtClean="0">
                <a:solidFill>
                  <a:schemeClr val="tx2"/>
                </a:solidFill>
              </a:rPr>
              <a:t>91)</a:t>
            </a:r>
            <a:endParaRPr lang="es-PA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2400" b="1" dirty="0">
                <a:solidFill>
                  <a:schemeClr val="tx2"/>
                </a:solidFill>
              </a:rPr>
              <a:t>El pago anticipado </a:t>
            </a:r>
            <a:r>
              <a:rPr lang="es-PA" sz="2400" dirty="0">
                <a:solidFill>
                  <a:schemeClr val="tx2"/>
                </a:solidFill>
              </a:rPr>
              <a:t>se limita al 20% </a:t>
            </a:r>
            <a:r>
              <a:rPr lang="es-PA" sz="2400" b="1" dirty="0">
                <a:solidFill>
                  <a:schemeClr val="tx2"/>
                </a:solidFill>
              </a:rPr>
              <a:t>(Art. </a:t>
            </a:r>
            <a:r>
              <a:rPr lang="es-PA" sz="2400" b="1" dirty="0" smtClean="0">
                <a:solidFill>
                  <a:schemeClr val="tx2"/>
                </a:solidFill>
              </a:rPr>
              <a:t>115)</a:t>
            </a:r>
            <a:endParaRPr lang="es-PA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5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68216" y="280125"/>
            <a:ext cx="7161474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Mayor Participación de Proveedores</a:t>
            </a:r>
            <a:endParaRPr lang="es-ES_tradnl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2411104" y="1978925"/>
            <a:ext cx="7902195" cy="4607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A" sz="2400" b="1" dirty="0">
                <a:solidFill>
                  <a:schemeClr val="tx2"/>
                </a:solidFill>
              </a:rPr>
              <a:t>ACCIÓN DE RECLAMO E IMPUGNACIÓN</a:t>
            </a:r>
            <a:endParaRPr lang="es-MX" sz="2400" b="1" dirty="0">
              <a:solidFill>
                <a:schemeClr val="tx2"/>
              </a:solidFill>
            </a:endParaRPr>
          </a:p>
          <a:p>
            <a:r>
              <a:rPr lang="es-PA" sz="2400" b="1" dirty="0">
                <a:solidFill>
                  <a:schemeClr val="tx2"/>
                </a:solidFill>
              </a:rPr>
              <a:t>Acción de Reclamo  (Art. </a:t>
            </a:r>
            <a:r>
              <a:rPr lang="es-PA" sz="2400" b="1" dirty="0" smtClean="0">
                <a:solidFill>
                  <a:schemeClr val="tx2"/>
                </a:solidFill>
              </a:rPr>
              <a:t>144). </a:t>
            </a:r>
            <a:r>
              <a:rPr lang="es-PA" sz="2400" dirty="0">
                <a:solidFill>
                  <a:schemeClr val="tx2"/>
                </a:solidFill>
              </a:rPr>
              <a:t>Plazo a la DGCP para admitir la acción de reclamo (2 días) </a:t>
            </a:r>
          </a:p>
          <a:p>
            <a:r>
              <a:rPr lang="es-PA" sz="2400" b="1" dirty="0">
                <a:solidFill>
                  <a:schemeClr val="tx2"/>
                </a:solidFill>
              </a:rPr>
              <a:t>Recurso de impugnación (Art. </a:t>
            </a:r>
            <a:r>
              <a:rPr lang="es-PA" sz="2400" b="1" dirty="0" smtClean="0">
                <a:solidFill>
                  <a:schemeClr val="tx2"/>
                </a:solidFill>
              </a:rPr>
              <a:t>146 </a:t>
            </a:r>
            <a:r>
              <a:rPr lang="es-PA" sz="2400" b="1" dirty="0">
                <a:solidFill>
                  <a:schemeClr val="tx2"/>
                </a:solidFill>
              </a:rPr>
              <a:t>y </a:t>
            </a:r>
            <a:r>
              <a:rPr lang="es-PA" sz="2400" b="1" dirty="0" smtClean="0">
                <a:solidFill>
                  <a:schemeClr val="tx2"/>
                </a:solidFill>
              </a:rPr>
              <a:t>148).</a:t>
            </a:r>
            <a:r>
              <a:rPr lang="es-PA" sz="2400" dirty="0" smtClean="0">
                <a:solidFill>
                  <a:schemeClr val="tx2"/>
                </a:solidFill>
              </a:rPr>
              <a:t> </a:t>
            </a:r>
            <a:r>
              <a:rPr lang="es-PA" sz="2400" dirty="0">
                <a:solidFill>
                  <a:schemeClr val="tx2"/>
                </a:solidFill>
              </a:rPr>
              <a:t>(2 días para admitir)</a:t>
            </a:r>
          </a:p>
          <a:p>
            <a:pPr marL="0" indent="0">
              <a:buNone/>
            </a:pPr>
            <a:endParaRPr lang="es-MX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MX" sz="2400" b="1" dirty="0">
                <a:solidFill>
                  <a:schemeClr val="tx2"/>
                </a:solidFill>
              </a:rPr>
              <a:t>FIANZAS DE RECURSO DE IMPUGNACIÓN(Art. </a:t>
            </a:r>
            <a:r>
              <a:rPr lang="es-MX" sz="2400" b="1" dirty="0" smtClean="0">
                <a:solidFill>
                  <a:schemeClr val="tx2"/>
                </a:solidFill>
              </a:rPr>
              <a:t>116). </a:t>
            </a:r>
            <a:endParaRPr lang="es-MX" sz="2400" b="1" dirty="0">
              <a:solidFill>
                <a:schemeClr val="tx2"/>
              </a:solidFill>
            </a:endParaRPr>
          </a:p>
          <a:p>
            <a:r>
              <a:rPr lang="es-MX" sz="2400" dirty="0">
                <a:solidFill>
                  <a:schemeClr val="tx2"/>
                </a:solidFill>
              </a:rPr>
              <a:t>15% para obras y 10%  para bienes y servicios.</a:t>
            </a:r>
          </a:p>
          <a:p>
            <a:pPr>
              <a:buNone/>
            </a:pPr>
            <a:endParaRPr lang="es-PA" sz="24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0125"/>
            <a:ext cx="1944216" cy="136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24000" y="280125"/>
            <a:ext cx="9105690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Procedimientos de Selección de Contrataciones</a:t>
            </a:r>
            <a:endParaRPr lang="es-ES_tradnl" sz="4400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53518383"/>
              </p:ext>
            </p:extLst>
          </p:nvPr>
        </p:nvGraphicFramePr>
        <p:xfrm>
          <a:off x="2351585" y="1772817"/>
          <a:ext cx="7003843" cy="4366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790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7B7AC9-E21A-456F-B273-4C0CAA529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07B7AC9-E21A-456F-B273-4C0CAA529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07B7AC9-E21A-456F-B273-4C0CAA529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F9EFD9-E130-4239-95CD-360CF183F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03F9EFD9-E130-4239-95CD-360CF183F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3F9EFD9-E130-4239-95CD-360CF183F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71F570-7E2E-4EFD-8FC8-D3EED8752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6271F570-7E2E-4EFD-8FC8-D3EED8752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6271F570-7E2E-4EFD-8FC8-D3EED8752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9C6DF2-A992-4772-80CD-71EC9A397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469C6DF2-A992-4772-80CD-71EC9A397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469C6DF2-A992-4772-80CD-71EC9A397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CFAFF9-D552-422E-98BF-4CF670E80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9CFAFF9-D552-422E-98BF-4CF670E80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9CFAFF9-D552-422E-98BF-4CF670E80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3F026E-C9B1-4424-A93B-2ED25A1D8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173F026E-C9B1-4424-A93B-2ED25A1D8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173F026E-C9B1-4424-A93B-2ED25A1D8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73FF9C-693C-47DB-B47C-5571FB1E0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9373FF9C-693C-47DB-B47C-5571FB1E0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9373FF9C-693C-47DB-B47C-5571FB1E0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533886" y="22097"/>
            <a:ext cx="7269994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TERMINOS DE CONVOCATORIA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1521" y="1462256"/>
            <a:ext cx="8551572" cy="52071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PA" sz="3500" b="1" dirty="0"/>
              <a:t>ARTICULO 33 </a:t>
            </a:r>
            <a:r>
              <a:rPr lang="es-PA" sz="3500" b="1" u="sng" dirty="0"/>
              <a:t>Publicación de la convocatoria</a:t>
            </a:r>
            <a:r>
              <a:rPr lang="es-PA" sz="3500" b="1" dirty="0"/>
              <a:t>.</a:t>
            </a:r>
          </a:p>
          <a:p>
            <a:pPr marL="0" indent="0" algn="just">
              <a:buNone/>
            </a:pPr>
            <a:endParaRPr lang="es-PA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lnSpc>
                <a:spcPct val="20000"/>
              </a:lnSpc>
              <a:spcBef>
                <a:spcPts val="0"/>
              </a:spcBef>
            </a:pP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</a:rPr>
              <a:t>Cuando </a:t>
            </a:r>
            <a:r>
              <a:rPr lang="es-PA" b="1" dirty="0">
                <a:solidFill>
                  <a:schemeClr val="accent3">
                    <a:lumMod val="75000"/>
                  </a:schemeClr>
                </a:solidFill>
              </a:rPr>
              <a:t>el objeto del contrato recae sobre bienes y servicios</a:t>
            </a:r>
            <a:r>
              <a:rPr lang="es-PA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algn="just">
              <a:lnSpc>
                <a:spcPct val="20000"/>
              </a:lnSpc>
              <a:spcBef>
                <a:spcPts val="0"/>
              </a:spcBef>
            </a:pPr>
            <a:endParaRPr lang="es-PA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lnSpc>
                <a:spcPct val="20000"/>
              </a:lnSpc>
              <a:spcBef>
                <a:spcPts val="0"/>
              </a:spcBef>
            </a:pPr>
            <a:endParaRPr lang="es-P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3 días 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hábiles, si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es 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mayor de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/.10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000.00 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y no excede los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/.50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000.00.</a:t>
            </a:r>
            <a:endParaRPr lang="es-P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5 días 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hábiles, si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es 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mayor de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/. 50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000.00 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y no excede los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/.175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000.00.</a:t>
            </a:r>
            <a:endParaRPr lang="es-P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30 días 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hábiles, si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es 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mayor de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/.175 </a:t>
            </a:r>
            <a:r>
              <a:rPr lang="es-PA" dirty="0" smtClean="0">
                <a:solidFill>
                  <a:schemeClr val="accent3">
                    <a:lumMod val="75000"/>
                  </a:schemeClr>
                </a:solidFill>
              </a:rPr>
              <a:t>000.00.</a:t>
            </a:r>
          </a:p>
          <a:p>
            <a:pPr marL="0" indent="0" algn="just">
              <a:buNone/>
            </a:pPr>
            <a:endParaRPr lang="es-PA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PA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s-MX" b="1" dirty="0" smtClean="0"/>
              <a:t>Cuando </a:t>
            </a:r>
            <a:r>
              <a:rPr lang="es-MX" b="1" dirty="0"/>
              <a:t>el objeto del contrato recae en obras:</a:t>
            </a:r>
            <a:endParaRPr lang="es-PA" dirty="0"/>
          </a:p>
          <a:p>
            <a:pPr marL="0" indent="0" algn="just">
              <a:buNone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3 días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hábiles, si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es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mayor de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/.10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000.00y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no excede los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/.50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000.00.  </a:t>
            </a:r>
            <a:endParaRPr lang="es-P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5 días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hábiles, si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es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mayor de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/. 50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000.00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y no excede los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/.300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000.00.</a:t>
            </a:r>
            <a:endParaRPr lang="es-P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10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días hábiles, si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es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mayor de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/.300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000.00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y no excede los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/. 3 000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000.00.</a:t>
            </a:r>
            <a:endParaRPr lang="es-P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15 días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hábiles, si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es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mayor de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/. 3 000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000.00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y no excede los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/. 7 000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000.00.</a:t>
            </a:r>
            <a:endParaRPr lang="es-P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30 días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hábiles, si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es 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mayor de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/. 7 000 000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00.</a:t>
            </a:r>
            <a:endParaRPr lang="es-PA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ES_tradnl" b="1" dirty="0" smtClean="0"/>
          </a:p>
          <a:p>
            <a:pPr marL="0" indent="0">
              <a:buNone/>
            </a:pPr>
            <a:endParaRPr lang="es-ES_tradnl" b="1" dirty="0"/>
          </a:p>
          <a:p>
            <a:pPr marL="0" indent="0">
              <a:buNone/>
            </a:pPr>
            <a:endParaRPr lang="es-ES_tradnl" b="1" dirty="0"/>
          </a:p>
          <a:p>
            <a:pPr marL="0" indent="0">
              <a:buNone/>
            </a:pPr>
            <a:endParaRPr lang="es-ES_tradnl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60486"/>
              </p:ext>
            </p:extLst>
          </p:nvPr>
        </p:nvGraphicFramePr>
        <p:xfrm>
          <a:off x="9759050" y="2271256"/>
          <a:ext cx="1962786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93"/>
                <a:gridCol w="1324293"/>
              </a:tblGrid>
              <a:tr h="370840">
                <a:tc>
                  <a:txBody>
                    <a:bodyPr/>
                    <a:lstStyle/>
                    <a:p>
                      <a:r>
                        <a:rPr lang="es-PA" dirty="0" smtClean="0"/>
                        <a:t>Días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Monto </a:t>
                      </a:r>
                      <a:endParaRPr lang="es-P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dirty="0" smtClean="0"/>
                        <a:t>3 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10</a:t>
                      </a:r>
                      <a:r>
                        <a:rPr lang="es-PA" baseline="0" dirty="0" smtClean="0"/>
                        <a:t> K -50 K</a:t>
                      </a:r>
                      <a:endParaRPr lang="es-P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dirty="0" smtClean="0"/>
                        <a:t>5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50K – 175 K</a:t>
                      </a:r>
                      <a:endParaRPr lang="es-P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dirty="0" smtClean="0"/>
                        <a:t>30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175K</a:t>
                      </a:r>
                      <a:endParaRPr lang="es-P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3021"/>
              </p:ext>
            </p:extLst>
          </p:nvPr>
        </p:nvGraphicFramePr>
        <p:xfrm>
          <a:off x="9726506" y="4316636"/>
          <a:ext cx="2027873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80"/>
                <a:gridCol w="1336993"/>
              </a:tblGrid>
              <a:tr h="370840">
                <a:tc>
                  <a:txBody>
                    <a:bodyPr/>
                    <a:lstStyle/>
                    <a:p>
                      <a:r>
                        <a:rPr lang="es-PA" dirty="0" smtClean="0"/>
                        <a:t>Días</a:t>
                      </a:r>
                      <a:r>
                        <a:rPr lang="es-PA" baseline="0" dirty="0" smtClean="0"/>
                        <a:t> 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Monto</a:t>
                      </a:r>
                      <a:endParaRPr lang="es-P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dirty="0" smtClean="0"/>
                        <a:t>3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10</a:t>
                      </a:r>
                      <a:r>
                        <a:rPr lang="es-PA" baseline="0" dirty="0" smtClean="0"/>
                        <a:t> K -50 K</a:t>
                      </a:r>
                      <a:endParaRPr lang="es-P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dirty="0" smtClean="0"/>
                        <a:t>5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50K – 300K</a:t>
                      </a:r>
                      <a:endParaRPr lang="es-P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dirty="0" smtClean="0"/>
                        <a:t>10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300K – 3 Mi</a:t>
                      </a:r>
                      <a:endParaRPr lang="es-P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dirty="0" smtClean="0"/>
                        <a:t>15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3Mi</a:t>
                      </a:r>
                      <a:r>
                        <a:rPr lang="es-PA" baseline="0" dirty="0" smtClean="0"/>
                        <a:t> – 7Mi</a:t>
                      </a:r>
                      <a:endParaRPr lang="es-P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PA" dirty="0" smtClean="0"/>
                        <a:t>30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dirty="0" smtClean="0"/>
                        <a:t>7Mi</a:t>
                      </a:r>
                      <a:endParaRPr lang="es-P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Resultado de imagen para Comercio Mund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04" y="0"/>
            <a:ext cx="1898482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7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85964" y="280125"/>
            <a:ext cx="6743726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sz="44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Contratación </a:t>
            </a:r>
            <a:r>
              <a:rPr lang="es-ES" sz="44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Menor</a:t>
            </a:r>
            <a:r>
              <a:rPr lang="es-ES_tradnl" sz="44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/>
            </a:r>
            <a:br>
              <a:rPr lang="es-ES_tradnl" sz="44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</a:br>
            <a:r>
              <a:rPr lang="es-ES_tradnl" sz="44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Art. 52</a:t>
            </a:r>
            <a:endParaRPr lang="es-ES_tradnl" sz="4400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5" name="5 Rectángulo redondeado"/>
          <p:cNvSpPr/>
          <p:nvPr/>
        </p:nvSpPr>
        <p:spPr bwMode="auto">
          <a:xfrm>
            <a:off x="2235758" y="1907942"/>
            <a:ext cx="3300412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Montos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6 Gráfico"/>
          <p:cNvGraphicFramePr/>
          <p:nvPr>
            <p:extLst/>
          </p:nvPr>
        </p:nvGraphicFramePr>
        <p:xfrm>
          <a:off x="1610960" y="2508275"/>
          <a:ext cx="4413032" cy="2888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24 Grupo"/>
          <p:cNvGrpSpPr>
            <a:grpSpLocks/>
          </p:cNvGrpSpPr>
          <p:nvPr/>
        </p:nvGrpSpPr>
        <p:grpSpPr bwMode="auto">
          <a:xfrm>
            <a:off x="1540144" y="5146783"/>
            <a:ext cx="4320480" cy="1724701"/>
            <a:chOff x="5215495" y="4648759"/>
            <a:chExt cx="3610619" cy="1724922"/>
          </a:xfrm>
        </p:grpSpPr>
        <p:graphicFrame>
          <p:nvGraphicFramePr>
            <p:cNvPr id="9" name="11 Gráfico"/>
            <p:cNvGraphicFramePr/>
            <p:nvPr/>
          </p:nvGraphicFramePr>
          <p:xfrm>
            <a:off x="5215495" y="4648759"/>
            <a:ext cx="3610619" cy="17249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21 CuadroTexto"/>
            <p:cNvSpPr txBox="1">
              <a:spLocks noChangeArrowheads="1"/>
            </p:cNvSpPr>
            <p:nvPr/>
          </p:nvSpPr>
          <p:spPr bwMode="auto">
            <a:xfrm>
              <a:off x="5576557" y="5657000"/>
              <a:ext cx="1078982" cy="40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s-PA" altLang="es-PA" sz="2000" dirty="0"/>
                <a:t>Actual</a:t>
              </a:r>
              <a:endParaRPr lang="es-ES" altLang="es-PA" sz="2000" dirty="0"/>
            </a:p>
          </p:txBody>
        </p:sp>
        <p:sp>
          <p:nvSpPr>
            <p:cNvPr id="11" name="23 CuadroTexto"/>
            <p:cNvSpPr txBox="1">
              <a:spLocks noChangeArrowheads="1"/>
            </p:cNvSpPr>
            <p:nvPr/>
          </p:nvSpPr>
          <p:spPr bwMode="auto">
            <a:xfrm>
              <a:off x="5516380" y="4936828"/>
              <a:ext cx="2312894" cy="40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s-PA" altLang="es-PA" sz="2000" b="1" dirty="0">
                  <a:solidFill>
                    <a:schemeClr val="bg1"/>
                  </a:solidFill>
                </a:rPr>
                <a:t>compras por cotización</a:t>
              </a:r>
              <a:endParaRPr lang="es-ES" altLang="es-PA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14 Rectángulo"/>
          <p:cNvSpPr/>
          <p:nvPr/>
        </p:nvSpPr>
        <p:spPr>
          <a:xfrm>
            <a:off x="5931440" y="1947957"/>
            <a:ext cx="4535312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endParaRPr lang="es-PA" sz="11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PA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Se mantiene que en las contrataciones menores, no se exija fianza de propuesta, ni de cumplimiento, salvo que la entidad lo considere necesario.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es-PA" sz="8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PA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En las contrataciones menores  hasta 10 mil balboas, se aplicará un procedimiento expedito de cotizaciones.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endParaRPr lang="es-PA" sz="11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endParaRPr lang="es-PA" sz="4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PA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Se elimina la referencia al manual de caja menuda de la Contraloría General de la República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endParaRPr lang="es-PA" sz="105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PA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Se permite la modificación del pliego de cargos mediante adenda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endParaRPr lang="es-PA" sz="11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s-PA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En caso de incumplimiento total se puede convocar otro acto o adjudicar al segundo proponente según sea conveniente a los intereses del Estado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PA" sz="1600" dirty="0">
              <a:solidFill>
                <a:srgbClr val="033587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074" y="488779"/>
            <a:ext cx="1940086" cy="9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1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69838" y="280125"/>
            <a:ext cx="6798163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s-ES_tradnl" b="1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LICITACIONES POR MEJOR VALOR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3512" y="1808820"/>
            <a:ext cx="4320480" cy="20882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PA" b="1" dirty="0">
                <a:solidFill>
                  <a:schemeClr val="accent3">
                    <a:lumMod val="75000"/>
                  </a:schemeClr>
                </a:solidFill>
              </a:rPr>
              <a:t>ARTICULO 43. </a:t>
            </a:r>
            <a:r>
              <a:rPr lang="es-PA" b="1" u="sng" dirty="0">
                <a:solidFill>
                  <a:schemeClr val="accent3">
                    <a:lumMod val="75000"/>
                  </a:schemeClr>
                </a:solidFill>
              </a:rPr>
              <a:t>Licitación por mejor valor</a:t>
            </a:r>
            <a:r>
              <a:rPr lang="es-PA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algn="just">
              <a:spcAft>
                <a:spcPts val="1000"/>
              </a:spcAft>
            </a:pPr>
            <a:r>
              <a:rPr lang="es-PA" sz="1600" b="1" dirty="0">
                <a:solidFill>
                  <a:schemeClr val="accent3">
                    <a:lumMod val="75000"/>
                  </a:schemeClr>
                </a:solidFill>
                <a:ea typeface="BatangChe"/>
                <a:cs typeface="Times New Roman"/>
              </a:rPr>
              <a:t>Monto   B/.100 000.00.</a:t>
            </a:r>
            <a:r>
              <a:rPr lang="es-PA" sz="1600" b="1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1000"/>
              </a:spcAft>
            </a:pPr>
            <a:r>
              <a:rPr lang="es-PA" sz="1600" b="1" dirty="0">
                <a:solidFill>
                  <a:schemeClr val="accent3">
                    <a:lumMod val="75000"/>
                  </a:schemeClr>
                </a:solidFill>
                <a:ea typeface="BatangChe"/>
              </a:rPr>
              <a:t>Ponderación del Precio entre 40% y  49%.  </a:t>
            </a:r>
          </a:p>
          <a:p>
            <a:pPr algn="just">
              <a:spcAft>
                <a:spcPts val="1000"/>
              </a:spcAft>
            </a:pPr>
            <a:r>
              <a:rPr lang="es-ES" sz="1600" b="1" dirty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Porcentaje de onerosidad 20%. del precio estimado</a:t>
            </a:r>
            <a:r>
              <a:rPr lang="es-PA" sz="16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Times New Roman"/>
              </a:rPr>
              <a:t>.</a:t>
            </a:r>
            <a:r>
              <a:rPr lang="es-PA" sz="1600" b="1" dirty="0">
                <a:solidFill>
                  <a:schemeClr val="accent3">
                    <a:lumMod val="75000"/>
                  </a:schemeClr>
                </a:solidFill>
                <a:latin typeface="Arial"/>
                <a:ea typeface="Times New Roman"/>
              </a:rPr>
              <a:t> </a:t>
            </a:r>
            <a:endParaRPr lang="es-ES_tradnl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es-ES_tradnl" b="1" dirty="0" smtClean="0"/>
          </a:p>
          <a:p>
            <a:pPr marL="0" indent="0" algn="r">
              <a:buNone/>
            </a:pPr>
            <a:endParaRPr lang="es-ES_tradnl" b="1" dirty="0" smtClean="0"/>
          </a:p>
          <a:p>
            <a:pPr marL="0" indent="0" algn="r">
              <a:buNone/>
            </a:pPr>
            <a:endParaRPr lang="es-ES_tradnl" b="1" dirty="0"/>
          </a:p>
          <a:p>
            <a:pPr marL="0" indent="0" algn="r">
              <a:buNone/>
            </a:pPr>
            <a:endParaRPr lang="es-ES_tradnl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176"/>
            <a:ext cx="2411760" cy="1480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68008" y="1844825"/>
            <a:ext cx="4322336" cy="187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PA" b="1" dirty="0">
                <a:solidFill>
                  <a:schemeClr val="accent3">
                    <a:lumMod val="75000"/>
                  </a:schemeClr>
                </a:solidFill>
              </a:rPr>
              <a:t>ARTICULO 45. </a:t>
            </a:r>
            <a:r>
              <a:rPr lang="es-PA" b="1" u="sng" dirty="0">
                <a:solidFill>
                  <a:schemeClr val="accent3">
                    <a:lumMod val="75000"/>
                  </a:schemeClr>
                </a:solidFill>
              </a:rPr>
              <a:t>Licitación por mejor valor con evaluación separada.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PA" sz="1400" b="1" dirty="0">
                <a:solidFill>
                  <a:schemeClr val="accent3">
                    <a:lumMod val="75000"/>
                  </a:schemeClr>
                </a:solidFill>
              </a:rPr>
              <a:t>Monto B/.100 000 000.00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chemeClr val="accent3">
                    <a:lumMod val="75000"/>
                  </a:schemeClr>
                </a:solidFill>
              </a:rPr>
              <a:t>Ponderación del Precio entre  40% y 49% .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</a:rPr>
              <a:t>Porcentaje de onerosidad 20%. </a:t>
            </a:r>
            <a:endParaRPr lang="es-PA" sz="1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_tradnl" sz="1400" b="1" dirty="0">
                <a:solidFill>
                  <a:schemeClr val="accent3">
                    <a:lumMod val="75000"/>
                  </a:schemeClr>
                </a:solidFill>
              </a:rPr>
              <a:t>Precio estimado en un sobre cerrado. </a:t>
            </a:r>
            <a:endParaRPr lang="es-PA" sz="1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248127" y="4581129"/>
            <a:ext cx="4420131" cy="1643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s-ES_tradnl" sz="1400" b="1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ALTO NIVEL DE COMPLEJIDAD. </a:t>
            </a:r>
            <a:r>
              <a:rPr lang="es-ES_tradnl" sz="14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Para los efectos de este artículo se entenderá por alto nivel de complejidad proyectos que requieran una valoración o ponderación especial (</a:t>
            </a:r>
            <a:r>
              <a:rPr lang="es-ES" sz="14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Planificación o implementación del </a:t>
            </a:r>
            <a:r>
              <a:rPr lang="es-ES_tradnl" sz="1400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diseño del servicio u obra requerido).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/>
          </p:nvPr>
        </p:nvGraphicFramePr>
        <p:xfrm>
          <a:off x="1775520" y="4293097"/>
          <a:ext cx="5112568" cy="227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269"/>
                <a:gridCol w="1184807"/>
                <a:gridCol w="1522492"/>
              </a:tblGrid>
              <a:tr h="268414">
                <a:tc>
                  <a:txBody>
                    <a:bodyPr/>
                    <a:lstStyle/>
                    <a:p>
                      <a:r>
                        <a:rPr lang="es-PA" sz="1400" dirty="0" smtClean="0"/>
                        <a:t>Licitaciones </a:t>
                      </a:r>
                      <a:endParaRPr lang="es-P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100" dirty="0" smtClean="0"/>
                        <a:t>Mejor Valor</a:t>
                      </a:r>
                      <a:endParaRPr lang="es-P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100" dirty="0" smtClean="0"/>
                        <a:t>Evaluación Separada</a:t>
                      </a:r>
                      <a:endParaRPr lang="es-PA" sz="1100" dirty="0"/>
                    </a:p>
                  </a:txBody>
                  <a:tcPr/>
                </a:tc>
              </a:tr>
              <a:tr h="268414">
                <a:tc>
                  <a:txBody>
                    <a:bodyPr/>
                    <a:lstStyle/>
                    <a:p>
                      <a:r>
                        <a:rPr lang="es-PA" sz="1100" b="1" dirty="0" smtClean="0"/>
                        <a:t>Monto</a:t>
                      </a:r>
                      <a:endParaRPr lang="es-PA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100" dirty="0" smtClean="0"/>
                        <a:t>100 K</a:t>
                      </a:r>
                      <a:endParaRPr lang="es-P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100" dirty="0" smtClean="0"/>
                        <a:t>100 Mi</a:t>
                      </a:r>
                      <a:endParaRPr lang="es-PA" sz="1100" dirty="0"/>
                    </a:p>
                  </a:txBody>
                  <a:tcPr/>
                </a:tc>
              </a:tr>
              <a:tr h="442094">
                <a:tc>
                  <a:txBody>
                    <a:bodyPr/>
                    <a:lstStyle/>
                    <a:p>
                      <a:r>
                        <a:rPr lang="es-PA" sz="1100" b="1" dirty="0" smtClean="0"/>
                        <a:t>Ponderación del Precio</a:t>
                      </a:r>
                      <a:endParaRPr lang="es-PA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100" dirty="0" smtClean="0"/>
                        <a:t>40%</a:t>
                      </a:r>
                      <a:r>
                        <a:rPr lang="es-PA" sz="1100" baseline="0" dirty="0" smtClean="0"/>
                        <a:t> - 49%</a:t>
                      </a:r>
                      <a:endParaRPr lang="es-P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dirty="0" smtClean="0"/>
                        <a:t>40%</a:t>
                      </a:r>
                      <a:r>
                        <a:rPr lang="es-PA" sz="1100" baseline="0" dirty="0" smtClean="0"/>
                        <a:t> - 49%</a:t>
                      </a:r>
                      <a:endParaRPr lang="es-PA" sz="1100" dirty="0" smtClean="0"/>
                    </a:p>
                    <a:p>
                      <a:endParaRPr lang="es-PA" sz="1100" dirty="0"/>
                    </a:p>
                  </a:txBody>
                  <a:tcPr/>
                </a:tc>
              </a:tr>
              <a:tr h="361876">
                <a:tc>
                  <a:txBody>
                    <a:bodyPr/>
                    <a:lstStyle/>
                    <a:p>
                      <a:r>
                        <a:rPr lang="es-PA" sz="1100" b="1" dirty="0" smtClean="0"/>
                        <a:t>Porcentaje</a:t>
                      </a:r>
                      <a:r>
                        <a:rPr lang="es-PA" sz="1100" b="1" baseline="0" dirty="0" smtClean="0"/>
                        <a:t> de Onerosidad Máximo</a:t>
                      </a:r>
                      <a:endParaRPr lang="es-PA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100" dirty="0" smtClean="0"/>
                        <a:t>20%</a:t>
                      </a:r>
                      <a:endParaRPr lang="es-P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100" dirty="0" smtClean="0"/>
                        <a:t>20%</a:t>
                      </a:r>
                      <a:endParaRPr lang="es-PA" sz="1100" dirty="0"/>
                    </a:p>
                  </a:txBody>
                  <a:tcPr/>
                </a:tc>
              </a:tr>
              <a:tr h="268414">
                <a:tc>
                  <a:txBody>
                    <a:bodyPr/>
                    <a:lstStyle/>
                    <a:p>
                      <a:r>
                        <a:rPr lang="es-PA" sz="1100" b="1" dirty="0" smtClean="0"/>
                        <a:t>Precio Estimado</a:t>
                      </a:r>
                      <a:endParaRPr lang="es-PA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100" dirty="0" smtClean="0"/>
                        <a:t>Visible</a:t>
                      </a:r>
                      <a:endParaRPr lang="es-P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100" dirty="0" smtClean="0"/>
                        <a:t>No</a:t>
                      </a:r>
                      <a:r>
                        <a:rPr lang="es-PA" sz="1100" baseline="0" dirty="0" smtClean="0"/>
                        <a:t> se conoce </a:t>
                      </a:r>
                      <a:endParaRPr lang="es-PA" sz="1100" dirty="0"/>
                    </a:p>
                  </a:txBody>
                  <a:tcPr/>
                </a:tc>
              </a:tr>
              <a:tr h="442094">
                <a:tc>
                  <a:txBody>
                    <a:bodyPr/>
                    <a:lstStyle/>
                    <a:p>
                      <a:r>
                        <a:rPr lang="es-PA" sz="1100" b="1" dirty="0" smtClean="0"/>
                        <a:t>Tipo de Evaluación</a:t>
                      </a:r>
                      <a:endParaRPr lang="es-PA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100" dirty="0" smtClean="0"/>
                        <a:t>1</a:t>
                      </a:r>
                      <a:r>
                        <a:rPr lang="es-PA" sz="1100" baseline="0" dirty="0" smtClean="0"/>
                        <a:t> sola Comisión</a:t>
                      </a:r>
                      <a:endParaRPr lang="es-P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100" dirty="0" smtClean="0"/>
                        <a:t>De forma separada</a:t>
                      </a:r>
                      <a:endParaRPr lang="es-PA" sz="11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10 Conector recto"/>
          <p:cNvCxnSpPr/>
          <p:nvPr/>
        </p:nvCxnSpPr>
        <p:spPr>
          <a:xfrm>
            <a:off x="1524000" y="4077072"/>
            <a:ext cx="91440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6096000" y="1628800"/>
            <a:ext cx="0" cy="2448272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37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791744" y="280125"/>
            <a:ext cx="6837946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Convenios Marco</a:t>
            </a:r>
            <a:endParaRPr lang="es-ES_tradnl" sz="5400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970662" y="1706965"/>
            <a:ext cx="735262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buFont typeface="Wingdings" pitchFamily="2" charset="2"/>
              <a:buChar char="ü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Se elimina de la definición la referencia a uso masivo y cotidiano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MX" sz="11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Se incluye la posibilidad de realizar Licitaciones para Convenios Marco para la ejecución de obras estandarizadas. </a:t>
            </a:r>
          </a:p>
          <a:p>
            <a:pPr algn="just">
              <a:buFont typeface="Wingdings" pitchFamily="2" charset="2"/>
              <a:buChar char="ü"/>
            </a:pPr>
            <a:endParaRPr lang="es-MX" sz="11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Se definen las obras que pueden realizarse a través de este procedimiento, estableciéndose así que solo serán obras que no impliquen un alto nivel de complejidad ni que su precio unitario exceda  los 250 mil balboas.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MX" sz="12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En obras no se podrá adjudicar a un solo proponente.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MX" sz="12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Se  establece que el precio es el factor determinante pero se pueden considerar para casos debidamente fundados  otros aspectos definiéndose en el pliego el criterio de adjudicación.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MX" sz="12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Las segundas convocatorias se harán transcurridos 6 meses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MX" sz="1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Se le conceden 20 días hábiles a la comisión, con prórroga de 5</a:t>
            </a:r>
          </a:p>
        </p:txBody>
      </p:sp>
    </p:spTree>
    <p:extLst>
      <p:ext uri="{BB962C8B-B14F-4D97-AF65-F5344CB8AC3E}">
        <p14:creationId xmlns:p14="http://schemas.microsoft.com/office/powerpoint/2010/main" val="287437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791744" y="280125"/>
            <a:ext cx="6837946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Unidad de Adquisiciones y Contrataciones del Estado (UACE)</a:t>
            </a:r>
            <a:endParaRPr lang="es-ES_tradnl" sz="3200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47528" y="2191417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es-ES" sz="2400" dirty="0">
                <a:solidFill>
                  <a:schemeClr val="accent3">
                    <a:lumMod val="75000"/>
                  </a:schemeClr>
                </a:solidFill>
              </a:rPr>
              <a:t>Se adscribe a la DGCP todo el personal de la Unidad de Adquisiciones y Contrataciones del Estado del MEF, así como las asignaciones otorgadas a esa Unidad Administrativa.</a:t>
            </a:r>
            <a:endParaRPr lang="es-ES_tradnl" sz="24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 defTabSz="914400"/>
            <a:endParaRPr lang="es-ES_tradnl" sz="2400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139" t="-1" r="8499" b="671"/>
          <a:stretch/>
        </p:blipFill>
        <p:spPr>
          <a:xfrm>
            <a:off x="3791744" y="3926541"/>
            <a:ext cx="4464496" cy="24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7899" y="309281"/>
            <a:ext cx="8830102" cy="1437631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_tradnl" sz="48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La </a:t>
            </a:r>
            <a:r>
              <a:rPr lang="es-ES_tradnl" sz="4800" dirty="0" err="1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Direcci</a:t>
            </a:r>
            <a:r>
              <a:rPr lang="es-ES" sz="4800" dirty="0" err="1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ón</a:t>
            </a:r>
            <a:r>
              <a:rPr lang="es-ES" sz="48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es-ES_tradnl" sz="48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General de Contrataciones P</a:t>
            </a:r>
            <a:r>
              <a:rPr lang="es-ES" sz="4800" dirty="0" err="1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úblicas</a:t>
            </a:r>
            <a:endParaRPr lang="es-ES_tradnl" sz="4800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6478" y="2773506"/>
            <a:ext cx="8432943" cy="345642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s-ES_tradnl" b="1" dirty="0">
                <a:solidFill>
                  <a:schemeClr val="tx2"/>
                </a:solidFill>
              </a:rPr>
              <a:t>La Dirección General de Contrataciones Públicas </a:t>
            </a:r>
            <a:r>
              <a:rPr lang="es-ES_tradnl" dirty="0">
                <a:solidFill>
                  <a:schemeClr val="tx2"/>
                </a:solidFill>
              </a:rPr>
              <a:t>(DGCP), es la encargada de administrar El Sistema Electrónico PanamaCompra, es una </a:t>
            </a:r>
            <a:r>
              <a:rPr lang="es-ES_tradnl" b="1" dirty="0">
                <a:solidFill>
                  <a:schemeClr val="tx2"/>
                </a:solidFill>
              </a:rPr>
              <a:t>entidad autónoma</a:t>
            </a:r>
            <a:r>
              <a:rPr lang="es-ES_tradnl" dirty="0">
                <a:solidFill>
                  <a:schemeClr val="tx2"/>
                </a:solidFill>
              </a:rPr>
              <a:t>, con patrimonio propio, personería jurídica, autonomía en su régimen interno e independencia en el ejercicio de sus funciones, que </a:t>
            </a:r>
            <a:r>
              <a:rPr lang="es-ES_tradnl" dirty="0" smtClean="0">
                <a:solidFill>
                  <a:schemeClr val="tx2"/>
                </a:solidFill>
              </a:rPr>
              <a:t>tiene </a:t>
            </a:r>
            <a:r>
              <a:rPr lang="es-ES_tradnl" dirty="0">
                <a:solidFill>
                  <a:schemeClr val="tx2"/>
                </a:solidFill>
              </a:rPr>
              <a:t>la facultad para </a:t>
            </a:r>
            <a:r>
              <a:rPr lang="es-ES_tradnl" b="1" dirty="0">
                <a:solidFill>
                  <a:schemeClr val="tx2"/>
                </a:solidFill>
              </a:rPr>
              <a:t>regular</a:t>
            </a:r>
            <a:r>
              <a:rPr lang="es-ES_tradnl" dirty="0">
                <a:solidFill>
                  <a:schemeClr val="tx2"/>
                </a:solidFill>
              </a:rPr>
              <a:t>, </a:t>
            </a:r>
            <a:r>
              <a:rPr lang="es-ES_tradnl" b="1" dirty="0">
                <a:solidFill>
                  <a:schemeClr val="tx2"/>
                </a:solidFill>
              </a:rPr>
              <a:t>interpretar</a:t>
            </a:r>
            <a:r>
              <a:rPr lang="es-ES_tradnl" dirty="0">
                <a:solidFill>
                  <a:schemeClr val="tx2"/>
                </a:solidFill>
              </a:rPr>
              <a:t>, </a:t>
            </a:r>
            <a:r>
              <a:rPr lang="es-ES_tradnl" b="1" dirty="0">
                <a:solidFill>
                  <a:schemeClr val="tx2"/>
                </a:solidFill>
              </a:rPr>
              <a:t>fiscalizar</a:t>
            </a:r>
            <a:r>
              <a:rPr lang="es-ES_tradnl" dirty="0">
                <a:solidFill>
                  <a:schemeClr val="tx2"/>
                </a:solidFill>
              </a:rPr>
              <a:t> y </a:t>
            </a:r>
            <a:r>
              <a:rPr lang="es-ES_tradnl" b="1" dirty="0">
                <a:solidFill>
                  <a:schemeClr val="tx2"/>
                </a:solidFill>
              </a:rPr>
              <a:t>asesorar</a:t>
            </a:r>
            <a:r>
              <a:rPr lang="es-ES_tradnl" dirty="0">
                <a:solidFill>
                  <a:schemeClr val="tx2"/>
                </a:solidFill>
              </a:rPr>
              <a:t> en los procedimientos de selección de contratista que realicen las instituciones estatales, sujeta a la fiscalización de la Contraloría General de la República y a las políticas del Órgano Ejecutivo, para lo cual el enlace será el Ministerio de Economía y Finanzas.</a:t>
            </a:r>
            <a:endParaRPr lang="es-ES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es-ES" dirty="0" smtClean="0"/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endParaRPr lang="es-ES" dirty="0" smtClean="0"/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29665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87192" y="241489"/>
            <a:ext cx="6837946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Procedimiento especial de adquisiciones de </a:t>
            </a:r>
            <a:r>
              <a:rPr lang="es-ES" sz="28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emergencias</a:t>
            </a:r>
            <a:br>
              <a:rPr lang="es-ES" sz="28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</a:br>
            <a:r>
              <a:rPr lang="es-ES" sz="28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Art. 79</a:t>
            </a:r>
            <a:endParaRPr lang="es-ES_tradnl" sz="2800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88526" y="1725945"/>
            <a:ext cx="76839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2400" dirty="0">
                <a:solidFill>
                  <a:schemeClr val="bg2">
                    <a:lumMod val="25000"/>
                  </a:schemeClr>
                </a:solidFill>
              </a:rPr>
              <a:t>Cuando el Consejo de Gabinete declare emergencia, las entidades estatales podrán contratar la adquisición de bienes, servicios u obras  a través del procedimiento especial.</a:t>
            </a:r>
            <a:endParaRPr lang="es-ES_tradnl" sz="24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PA" sz="24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PA" sz="2400" dirty="0">
                <a:solidFill>
                  <a:schemeClr val="bg2">
                    <a:lumMod val="25000"/>
                  </a:schemeClr>
                </a:solidFill>
              </a:rPr>
              <a:t>La resolución de gabinete que declare el estado de emergencia y autorice la contratación mediante el procedimiento especial de adquisiciones deberá indicar la suma total autorizada para contrataciones especiales y el periodo dentro del cual esas contrataciones podrán hacerse.</a:t>
            </a:r>
            <a:endParaRPr lang="es-ES_tradnl" sz="24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es-ES_tradnl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4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791744" y="48838"/>
            <a:ext cx="7451512" cy="1356717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SANCIONES A </a:t>
            </a:r>
            <a:r>
              <a:rPr lang="es-ES" sz="28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PROVEEDORES, Art. 131 </a:t>
            </a:r>
            <a:r>
              <a:rPr lang="es-ES" sz="28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RECLAMOS EN LOS ACTOS </a:t>
            </a:r>
            <a:r>
              <a:rPr lang="es-ES" sz="28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PÚBLICOS, Art. 143</a:t>
            </a:r>
            <a:endParaRPr lang="es-ES_tradnl" sz="2800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13" name="Marcador de contenido 3"/>
          <p:cNvSpPr>
            <a:spLocks noGrp="1"/>
          </p:cNvSpPr>
          <p:nvPr>
            <p:ph idx="1"/>
          </p:nvPr>
        </p:nvSpPr>
        <p:spPr>
          <a:xfrm>
            <a:off x="1810604" y="1569494"/>
            <a:ext cx="8857397" cy="16434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OPCIÓN DE MULTAS</a:t>
            </a:r>
          </a:p>
          <a:p>
            <a:pPr>
              <a:buFont typeface="Wingdings" pitchFamily="2" charset="2"/>
              <a:buChar char="ü"/>
            </a:pPr>
            <a:r>
              <a:rPr 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INHABILITACIÓN HASTA POR 5 AÑOS</a:t>
            </a:r>
          </a:p>
          <a:p>
            <a:pPr>
              <a:buFont typeface="Wingdings" pitchFamily="2" charset="2"/>
              <a:buChar char="ü"/>
            </a:pPr>
            <a:r>
              <a:rPr 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5 DIAS VS 2 DIAS PARA OBSERVACIONES AL INFORME DE LA COMISIÓN</a:t>
            </a:r>
          </a:p>
          <a:p>
            <a:pPr>
              <a:buFont typeface="Wingdings" pitchFamily="2" charset="2"/>
              <a:buChar char="ü"/>
            </a:pPr>
            <a:r>
              <a:rPr 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ADMISIÓN DE LAS ACCIONES DE RECLAMO EN 2 DÍAS HABILES</a:t>
            </a:r>
          </a:p>
          <a:p>
            <a:endParaRPr lang="es-PA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08496" y="3376916"/>
            <a:ext cx="84616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2540" indent="457200" algn="ctr">
              <a:lnSpc>
                <a:spcPct val="150000"/>
              </a:lnSpc>
            </a:pPr>
            <a:r>
              <a:rPr lang="es-PA" b="1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BatangChe" charset="-127"/>
                <a:cs typeface="Times New Roman" charset="0"/>
              </a:rPr>
              <a:t>La acción de reclamo deberá hacerse por escrito, y </a:t>
            </a:r>
            <a:r>
              <a:rPr lang="es-PA" b="1" dirty="0" smtClean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BatangChe" charset="-127"/>
                <a:cs typeface="Times New Roman" charset="0"/>
              </a:rPr>
              <a:t>contener </a:t>
            </a:r>
            <a:r>
              <a:rPr lang="es-PA" b="1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BatangChe" charset="-127"/>
                <a:cs typeface="Times New Roman" charset="0"/>
              </a:rPr>
              <a:t>los elementos siguientes:</a:t>
            </a:r>
            <a:endParaRPr lang="es-ES_tradnl" sz="1600" b="1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marR="2540" indent="-3429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s-PA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BatangChe" charset="-127"/>
                <a:cs typeface="Times New Roman" charset="0"/>
              </a:rPr>
              <a:t>Servidor público u organismo al que se dirige.</a:t>
            </a:r>
            <a:endParaRPr lang="es-ES_tradnl" sz="16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marR="2540" indent="-3429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s-PA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BatangChe" charset="-127"/>
                <a:cs typeface="Times New Roman" charset="0"/>
              </a:rPr>
              <a:t>Nombre, datos generales y firma del interesado o proponente que presenta el reclamo.</a:t>
            </a:r>
            <a:endParaRPr lang="es-ES_tradnl" sz="16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marR="2540" indent="-3429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s-PA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BatangChe" charset="-127"/>
                <a:cs typeface="Times New Roman" charset="0"/>
              </a:rPr>
              <a:t>Lo que se solicita.</a:t>
            </a:r>
            <a:endParaRPr lang="es-ES_tradnl" sz="16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marR="2540" indent="-3429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s-PA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BatangChe" charset="-127"/>
                <a:cs typeface="Times New Roman" charset="0"/>
              </a:rPr>
              <a:t>Relación de los hechos fundamentales en que se basa la acción de reclamo.</a:t>
            </a:r>
            <a:endParaRPr lang="es-ES_tradnl" sz="16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marR="2540" indent="-3429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s-PA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BatangChe" charset="-127"/>
                <a:cs typeface="Times New Roman" charset="0"/>
              </a:rPr>
              <a:t>Fundamento de Derecho, de ser posible.</a:t>
            </a:r>
            <a:endParaRPr lang="es-ES_tradnl" sz="16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marR="2540" indent="-3429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es-PA" dirty="0">
                <a:solidFill>
                  <a:schemeClr val="bg2">
                    <a:lumMod val="25000"/>
                  </a:schemeClr>
                </a:solidFill>
                <a:latin typeface="Times New Roman" charset="0"/>
                <a:ea typeface="BatangChe" charset="-127"/>
                <a:cs typeface="Times New Roman" charset="0"/>
              </a:rPr>
              <a:t>Pruebas que se acompañan. </a:t>
            </a:r>
            <a:endParaRPr lang="es-ES_tradnl" sz="1600" dirty="0">
              <a:solidFill>
                <a:schemeClr val="bg2">
                  <a:lumMod val="2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39" y="17682"/>
            <a:ext cx="2081808" cy="138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89536" y="280125"/>
            <a:ext cx="7440154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s-ES_tradnl" sz="44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Tribunal Administrativo de Contrataciones P</a:t>
            </a:r>
            <a:r>
              <a:rPr lang="es-ES" sz="4400" dirty="0" err="1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úblicas</a:t>
            </a:r>
            <a:endParaRPr lang="es-ES_tradnl" sz="4400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329218" y="1700809"/>
            <a:ext cx="8087262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MX" altLang="es-PA" sz="24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  <a:p>
            <a:pPr marL="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MX" altLang="es-PA" sz="24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Se cambia el efecto en el que se conceden los recursos: de devolutivo a suspensivo.</a:t>
            </a:r>
          </a:p>
          <a:p>
            <a:pPr marL="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MX" altLang="es-PA" sz="2400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marL="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MX" altLang="es-PA" sz="24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Se establece un plazo máximo de 60 días al Tribunal para resolver el recurso de impugnación. </a:t>
            </a:r>
          </a:p>
          <a:p>
            <a:pPr marL="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MX" altLang="es-PA" sz="24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La impugnación puede ser por renglón o global</a:t>
            </a:r>
          </a:p>
          <a:p>
            <a:pPr marL="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MX" altLang="es-PA" sz="2400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  <a:p>
            <a:pPr marL="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MX" altLang="es-PA" sz="2400" dirty="0">
                <a:solidFill>
                  <a:schemeClr val="accent3">
                    <a:lumMod val="75000"/>
                  </a:schemeClr>
                </a:solidFill>
                <a:cs typeface="Arial" charset="0"/>
              </a:rPr>
              <a:t>Se le da competencia para conocer en apelación de la resolución que sanciona a los servidores públicas por las causales establecidas en la ley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PA" altLang="es-PA" sz="28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3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837" y="1990392"/>
            <a:ext cx="4828450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5035" y="207957"/>
            <a:ext cx="8515350" cy="1080119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PA" sz="66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Antecedentes Históricos</a:t>
            </a:r>
            <a:endParaRPr lang="es-ES_tradnl" sz="6600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3512" y="1988840"/>
            <a:ext cx="8758399" cy="35283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s-ES" dirty="0" smtClean="0"/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endParaRPr lang="es-ES" dirty="0" smtClean="0"/>
          </a:p>
          <a:p>
            <a:pPr marL="0" indent="0" defTabSz="914400">
              <a:spcBef>
                <a:spcPts val="0"/>
              </a:spcBef>
              <a:buClrTx/>
              <a:buNone/>
              <a:defRPr/>
            </a:pPr>
            <a:endParaRPr lang="es-ES_tradnl" dirty="0"/>
          </a:p>
        </p:txBody>
      </p:sp>
      <p:sp>
        <p:nvSpPr>
          <p:cNvPr id="6" name="5 Rectángulo"/>
          <p:cNvSpPr/>
          <p:nvPr/>
        </p:nvSpPr>
        <p:spPr>
          <a:xfrm>
            <a:off x="1877101" y="2628921"/>
            <a:ext cx="8496944" cy="4293483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100" b="1" dirty="0">
                <a:solidFill>
                  <a:schemeClr val="tx2"/>
                </a:solidFill>
              </a:rPr>
              <a:t>Ley 69 de 6 de noviembre de 2009, </a:t>
            </a:r>
            <a:r>
              <a:rPr lang="es-ES" sz="2100" dirty="0">
                <a:solidFill>
                  <a:schemeClr val="tx2"/>
                </a:solidFill>
              </a:rPr>
              <a:t>Incluye la Licitación Abreviada, excluye al Fondo de Inversión Social (PAN) de la aplicación de la Ley 22.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100" b="1" dirty="0">
                <a:solidFill>
                  <a:schemeClr val="tx2"/>
                </a:solidFill>
              </a:rPr>
              <a:t>Ley 12 de 19 de marzo de 2010, </a:t>
            </a:r>
            <a:r>
              <a:rPr lang="es-ES" sz="2100" dirty="0">
                <a:solidFill>
                  <a:schemeClr val="tx2"/>
                </a:solidFill>
              </a:rPr>
              <a:t>Incluye</a:t>
            </a:r>
            <a:r>
              <a:rPr lang="es-ES" sz="2100" b="1" dirty="0">
                <a:solidFill>
                  <a:schemeClr val="tx2"/>
                </a:solidFill>
              </a:rPr>
              <a:t> </a:t>
            </a:r>
            <a:r>
              <a:rPr lang="es-ES" sz="2100" dirty="0">
                <a:solidFill>
                  <a:schemeClr val="tx2"/>
                </a:solidFill>
              </a:rPr>
              <a:t>la</a:t>
            </a:r>
            <a:r>
              <a:rPr lang="es-ES" sz="2100" b="1" dirty="0">
                <a:solidFill>
                  <a:schemeClr val="tx2"/>
                </a:solidFill>
              </a:rPr>
              <a:t> </a:t>
            </a:r>
            <a:r>
              <a:rPr lang="es-ES" sz="2100" dirty="0">
                <a:solidFill>
                  <a:schemeClr val="tx2"/>
                </a:solidFill>
              </a:rPr>
              <a:t>Licitación por mejor Valor con Evaluación Separada.</a:t>
            </a:r>
            <a:endParaRPr lang="es-PA" sz="21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100" b="1" dirty="0">
                <a:solidFill>
                  <a:schemeClr val="tx2"/>
                </a:solidFill>
              </a:rPr>
              <a:t>Ley 30 de 16 de junio de 2010, </a:t>
            </a:r>
            <a:r>
              <a:rPr lang="es-ES" sz="2100" dirty="0">
                <a:solidFill>
                  <a:schemeClr val="tx2"/>
                </a:solidFill>
              </a:rPr>
              <a:t>Aumenta la fianza de impugnación a 15% y cambia el efecto de suspensivo a devolutivo.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2100" b="1" dirty="0">
                <a:solidFill>
                  <a:schemeClr val="tx2"/>
                </a:solidFill>
              </a:rPr>
              <a:t>Ley 48 de 10 de mayo de 2011, </a:t>
            </a:r>
            <a:r>
              <a:rPr lang="es-ES" sz="2100" dirty="0">
                <a:solidFill>
                  <a:schemeClr val="tx2"/>
                </a:solidFill>
              </a:rPr>
              <a:t>Modifica la contratación menor, regula el procedimiento excepcional de contratación aumentando las causales(literal d) , Consultorías  hasta B/. 300,000.00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1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034710" y="1585348"/>
          <a:ext cx="6096000" cy="806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806985">
                <a:tc>
                  <a:txBody>
                    <a:bodyPr/>
                    <a:lstStyle/>
                    <a:p>
                      <a:pPr algn="ctr"/>
                      <a:r>
                        <a:rPr lang="es-PA" sz="2000" dirty="0" smtClean="0">
                          <a:solidFill>
                            <a:schemeClr val="tx2"/>
                          </a:solidFill>
                        </a:rPr>
                        <a:t>Nacimiento de la ley de contrataciones públicas 27 de junio de 2006</a:t>
                      </a:r>
                      <a:endParaRPr lang="es-PA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572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Marcador de contenido"/>
          <p:cNvGraphicFramePr>
            <a:graphicFrameLocks/>
          </p:cNvGraphicFramePr>
          <p:nvPr>
            <p:extLst/>
          </p:nvPr>
        </p:nvGraphicFramePr>
        <p:xfrm>
          <a:off x="1820088" y="1965279"/>
          <a:ext cx="2423327" cy="379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3817476" y="359021"/>
            <a:ext cx="7361386" cy="132556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54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Texto Único</a:t>
            </a:r>
          </a:p>
          <a:p>
            <a:pPr algn="ctr"/>
            <a:r>
              <a:rPr lang="es-ES_tradnl" sz="54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Ley </a:t>
            </a:r>
            <a:r>
              <a:rPr lang="es-ES_tradnl" sz="54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22 </a:t>
            </a:r>
            <a:r>
              <a:rPr lang="es-ES_tradnl" sz="54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de 27 de junio de 2006, que regula la </a:t>
            </a:r>
            <a:r>
              <a:rPr lang="es-ES_tradnl" sz="54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Contratación </a:t>
            </a:r>
            <a:r>
              <a:rPr lang="es-ES_tradnl" sz="5400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Pública, Ordenado por la Ley 61 del 2017</a:t>
            </a:r>
            <a:endParaRPr lang="es-ES_tradnl" sz="5400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graphicFrame>
        <p:nvGraphicFramePr>
          <p:cNvPr id="14" name="3 Marcador de contenido"/>
          <p:cNvGraphicFramePr>
            <a:graphicFrameLocks/>
          </p:cNvGraphicFramePr>
          <p:nvPr>
            <p:extLst/>
          </p:nvPr>
        </p:nvGraphicFramePr>
        <p:xfrm>
          <a:off x="4223792" y="1965279"/>
          <a:ext cx="6174400" cy="379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3748" y="359020"/>
            <a:ext cx="2123728" cy="141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6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07768" y="134689"/>
            <a:ext cx="6621922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_tradnl" sz="5400" dirty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Transparencia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34689"/>
            <a:ext cx="1622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4 CuadroTexto"/>
          <p:cNvSpPr txBox="1"/>
          <p:nvPr/>
        </p:nvSpPr>
        <p:spPr>
          <a:xfrm>
            <a:off x="1918392" y="191815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800" b="1" dirty="0">
                <a:solidFill>
                  <a:schemeClr val="tx2"/>
                </a:solidFill>
              </a:rPr>
              <a:t>Incapacidad Legal para Contratar    </a:t>
            </a:r>
          </a:p>
        </p:txBody>
      </p:sp>
      <p:sp>
        <p:nvSpPr>
          <p:cNvPr id="9" name="5 CuadroTexto"/>
          <p:cNvSpPr txBox="1">
            <a:spLocks noChangeArrowheads="1"/>
          </p:cNvSpPr>
          <p:nvPr/>
        </p:nvSpPr>
        <p:spPr bwMode="auto">
          <a:xfrm>
            <a:off x="2834184" y="2506950"/>
            <a:ext cx="7478974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just"/>
            <a:r>
              <a:rPr lang="es-MX" sz="2000" b="1" dirty="0">
                <a:solidFill>
                  <a:schemeClr val="tx2"/>
                </a:solidFill>
              </a:rPr>
              <a:t>Art. </a:t>
            </a:r>
            <a:r>
              <a:rPr lang="es-MX" sz="2000" b="1" dirty="0" smtClean="0">
                <a:solidFill>
                  <a:schemeClr val="tx2"/>
                </a:solidFill>
              </a:rPr>
              <a:t>19. </a:t>
            </a:r>
            <a:r>
              <a:rPr lang="es-MX" sz="2000" b="1" dirty="0">
                <a:solidFill>
                  <a:schemeClr val="tx2"/>
                </a:solidFill>
              </a:rPr>
              <a:t>- </a:t>
            </a:r>
            <a:r>
              <a:rPr lang="es-MX" sz="2000" dirty="0">
                <a:solidFill>
                  <a:schemeClr val="tx2"/>
                </a:solidFill>
              </a:rPr>
              <a:t>Se incluye dentro de la incapacidad legal para contratar con el Estado, a quienes hayan sido declarados judicialmente responsables por sentencia judicial definitiva por la comisión de </a:t>
            </a:r>
            <a:r>
              <a:rPr lang="es-MX" sz="2400" b="1" dirty="0">
                <a:solidFill>
                  <a:schemeClr val="tx2"/>
                </a:solidFill>
              </a:rPr>
              <a:t>delitos contra la Administración Pública, Blanqueo de Capitales, Terrorismo o el Financiamiento del Terrorismo y otros delitos relacionados. </a:t>
            </a:r>
            <a:r>
              <a:rPr lang="es-MX" sz="2000" dirty="0">
                <a:solidFill>
                  <a:schemeClr val="tx2"/>
                </a:solidFill>
              </a:rPr>
              <a:t>Igualmente se aplica a las empresas o personas jurídicas cuyos accionistas mayoritarios, directores, dignatarios, gerentes o representante legal, hayan sido condenados por los delitos antes descritos, siempre que el delito esté vinculado a las actividades de la empresa o sus empresas afiliadas, consorcios o accionistas. </a:t>
            </a:r>
          </a:p>
        </p:txBody>
      </p:sp>
    </p:spTree>
    <p:extLst>
      <p:ext uri="{BB962C8B-B14F-4D97-AF65-F5344CB8AC3E}">
        <p14:creationId xmlns:p14="http://schemas.microsoft.com/office/powerpoint/2010/main" val="26111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55840" y="280125"/>
            <a:ext cx="5973850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MX" sz="6600" b="1" dirty="0">
                <a:solidFill>
                  <a:schemeClr val="bg1"/>
                </a:solidFill>
              </a:rPr>
              <a:t>Eficienci</a:t>
            </a:r>
            <a:r>
              <a:rPr lang="es-MX" sz="7200" b="1" dirty="0">
                <a:solidFill>
                  <a:schemeClr val="bg1"/>
                </a:solidFill>
              </a:rPr>
              <a:t>a</a:t>
            </a:r>
            <a:endParaRPr lang="es-PA" sz="5400" b="1" dirty="0">
              <a:solidFill>
                <a:schemeClr val="bg1"/>
              </a:solidFill>
            </a:endParaRP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2509489" y="3006684"/>
            <a:ext cx="78317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ES" sz="2400" b="1" dirty="0" smtClean="0">
                <a:solidFill>
                  <a:schemeClr val="tx2"/>
                </a:solidFill>
              </a:rPr>
              <a:t>Art. 13. - </a:t>
            </a:r>
            <a:r>
              <a:rPr lang="es-ES" sz="2400" dirty="0" smtClean="0">
                <a:solidFill>
                  <a:schemeClr val="tx2"/>
                </a:solidFill>
              </a:rPr>
              <a:t>Para </a:t>
            </a:r>
            <a:r>
              <a:rPr lang="es-ES" sz="2400" dirty="0">
                <a:solidFill>
                  <a:schemeClr val="tx2"/>
                </a:solidFill>
              </a:rPr>
              <a:t>profesionalizar a los funcionarios que laboran en las oficinas de compras institucionales, la Dirección General de Contrataciones Públicas deberá capacitar a estos en el conocimiento de la normativa vigente, la promoción de mejores prácticas en compras públicas, y la utilización de las herramientas que colaboran en la gestión, mediante la implementación de un </a:t>
            </a:r>
            <a:r>
              <a:rPr lang="es-ES" sz="2800" b="1" dirty="0">
                <a:solidFill>
                  <a:schemeClr val="tx2"/>
                </a:solidFill>
              </a:rPr>
              <a:t>programa de capacitación con una duración de 40 horas como mínimo al año. </a:t>
            </a:r>
            <a:endParaRPr lang="es-PA" sz="2800" b="1" dirty="0">
              <a:solidFill>
                <a:schemeClr val="tx2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PA" altLang="es-PA" sz="2400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775521" y="1681121"/>
            <a:ext cx="8219659" cy="7642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PA" sz="40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280125"/>
            <a:ext cx="2520280" cy="154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2411104" y="1898323"/>
            <a:ext cx="7294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accent3">
                    <a:lumMod val="75000"/>
                  </a:schemeClr>
                </a:solidFill>
              </a:rPr>
              <a:t>Capacitaciones a los Servidores </a:t>
            </a:r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</a:rPr>
              <a:t>Públicos</a:t>
            </a:r>
            <a:endParaRPr lang="es-ES_tradnl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8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56312" y="280125"/>
            <a:ext cx="7211688" cy="1325563"/>
          </a:xfrm>
          <a:solidFill>
            <a:schemeClr val="bg2">
              <a:lumMod val="2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Al Bayan Plain" charset="-78"/>
                <a:ea typeface="Al Bayan Plain" charset="-78"/>
                <a:cs typeface="Al Bayan Plain" charset="-78"/>
              </a:rPr>
              <a:t>Multas a los Servidores Públicos</a:t>
            </a:r>
            <a:endParaRPr lang="es-ES_tradnl" dirty="0">
              <a:solidFill>
                <a:schemeClr val="bg1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96" y="208593"/>
            <a:ext cx="1944216" cy="14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17364" y="2478034"/>
            <a:ext cx="9319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La DGCP podrá imponerle al servidor  público responsable de haber cometido infracciones o faltas Multa de hasta un </a:t>
            </a:r>
            <a:r>
              <a:rPr lang="es-PA" b="1" dirty="0">
                <a:solidFill>
                  <a:srgbClr val="FF0000"/>
                </a:solidFill>
              </a:rPr>
              <a:t>30%</a:t>
            </a:r>
            <a:r>
              <a:rPr lang="es-PA" b="1" dirty="0"/>
              <a:t> </a:t>
            </a:r>
            <a:r>
              <a:rPr lang="es-PA" dirty="0">
                <a:solidFill>
                  <a:schemeClr val="accent3">
                    <a:lumMod val="75000"/>
                  </a:schemeClr>
                </a:solidFill>
              </a:rPr>
              <a:t>del salario bruto mensual que devengue, en los siguientes casos.</a:t>
            </a:r>
            <a:br>
              <a:rPr lang="es-PA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502" y="4684648"/>
            <a:ext cx="2353260" cy="194479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25768" y="5938254"/>
            <a:ext cx="218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000" b="1" dirty="0">
                <a:solidFill>
                  <a:schemeClr val="accent3">
                    <a:lumMod val="75000"/>
                  </a:schemeClr>
                </a:solidFill>
              </a:rPr>
              <a:t>Artículo </a:t>
            </a:r>
            <a:r>
              <a:rPr lang="es-PA" sz="2000" b="1" dirty="0" smtClean="0">
                <a:solidFill>
                  <a:schemeClr val="accent3">
                    <a:lumMod val="75000"/>
                  </a:schemeClr>
                </a:solidFill>
              </a:rPr>
              <a:t>No.14</a:t>
            </a:r>
            <a:endParaRPr lang="es-P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9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A" dirty="0"/>
              <a:t/>
            </a:r>
            <a:br>
              <a:rPr lang="es-PA" dirty="0"/>
            </a:br>
            <a:r>
              <a:rPr lang="es-PA" b="1" dirty="0"/>
              <a:t>Infracciones o Faltas de las multas</a:t>
            </a:r>
            <a:r>
              <a:rPr lang="es-PA" dirty="0"/>
              <a:t> </a:t>
            </a:r>
            <a:br>
              <a:rPr lang="es-PA" dirty="0"/>
            </a:br>
            <a:endParaRPr lang="es-PA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223493" y="1700011"/>
            <a:ext cx="4579899" cy="4426153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endParaRPr lang="es-PA" sz="2000" dirty="0"/>
          </a:p>
          <a:p>
            <a:pPr marL="514350" indent="-514350" algn="just">
              <a:buFont typeface="+mj-lt"/>
              <a:buAutoNum type="arabicPeriod"/>
            </a:pPr>
            <a:r>
              <a:rPr lang="es-PA" sz="2400" dirty="0"/>
              <a:t>Cuando incurra en división de materia.</a:t>
            </a:r>
          </a:p>
          <a:p>
            <a:pPr marL="514350" indent="-514350" algn="just">
              <a:buFont typeface="+mj-lt"/>
              <a:buAutoNum type="arabicPeriod"/>
            </a:pPr>
            <a:endParaRPr lang="es-PA" sz="2400" dirty="0"/>
          </a:p>
          <a:p>
            <a:pPr marL="514350" indent="-514350" algn="just">
              <a:buFont typeface="+mj-lt"/>
              <a:buAutoNum type="arabicPeriod"/>
            </a:pPr>
            <a:r>
              <a:rPr lang="es-PA" sz="2400" dirty="0"/>
              <a:t>Cuando, sin autorización de la Dirección General de Contrataciones Públicas, contrate bienes, servicios u obras previamente codificados e incluidos en el catálogo Electrónico de productos y servicios.</a:t>
            </a:r>
          </a:p>
          <a:p>
            <a:pPr marL="514350" indent="-514350" algn="just">
              <a:buFont typeface="+mj-lt"/>
              <a:buAutoNum type="arabicPeriod"/>
            </a:pPr>
            <a:endParaRPr lang="es-PA" sz="2000" dirty="0"/>
          </a:p>
          <a:p>
            <a:pPr marL="514350" indent="-514350">
              <a:buFont typeface="+mj-lt"/>
              <a:buAutoNum type="arabicPeriod"/>
            </a:pPr>
            <a:endParaRPr lang="es-PA" sz="20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756042" y="1957589"/>
            <a:ext cx="4826358" cy="41685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PA" sz="2400" dirty="0"/>
              <a:t>3. Cuando no acate la orden de la Dirección General de Contrataciones Públicas de publicar en el Sistema Electrónico de Contrataciones públicas “</a:t>
            </a:r>
            <a:r>
              <a:rPr lang="es-PA" sz="2400" dirty="0" err="1"/>
              <a:t>PanamaCompra</a:t>
            </a:r>
            <a:r>
              <a:rPr lang="es-PA" sz="2400" dirty="0"/>
              <a:t>” información del procedimiento de selección de contratista, del procedimiento excepcional de contratación, del procedimiento especial de contratación o del contrato respectivo.</a:t>
            </a:r>
          </a:p>
          <a:p>
            <a:pPr marL="0" indent="0" algn="just">
              <a:buNone/>
            </a:pPr>
            <a:endParaRPr lang="es-PA" sz="1800" dirty="0"/>
          </a:p>
          <a:p>
            <a:pPr marL="0" indent="0" algn="just">
              <a:buNone/>
            </a:pPr>
            <a:endParaRPr lang="es-PA" sz="1800" dirty="0"/>
          </a:p>
          <a:p>
            <a:pPr marL="0" indent="0" algn="just">
              <a:buNone/>
            </a:pPr>
            <a:endParaRPr lang="es-PA" sz="1800" dirty="0"/>
          </a:p>
          <a:p>
            <a:pPr marL="0" indent="0" algn="just">
              <a:buNone/>
            </a:pPr>
            <a:endParaRPr lang="es-PA" sz="1800" dirty="0"/>
          </a:p>
          <a:p>
            <a:pPr marL="0" indent="0">
              <a:buNone/>
            </a:pPr>
            <a:endParaRPr lang="es-PA" sz="1600" dirty="0"/>
          </a:p>
        </p:txBody>
      </p:sp>
    </p:spTree>
    <p:extLst>
      <p:ext uri="{BB962C8B-B14F-4D97-AF65-F5344CB8AC3E}">
        <p14:creationId xmlns:p14="http://schemas.microsoft.com/office/powerpoint/2010/main" val="32196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30309" y="1213835"/>
            <a:ext cx="4899695" cy="373165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PA" sz="2600" dirty="0"/>
              <a:t>4.Cuando favorezca a un proveedor con información privilegiada de un acto público, de un procedimiento excepcional o de un procedimiento especial de contratación.</a:t>
            </a:r>
          </a:p>
          <a:p>
            <a:pPr marL="0" indent="0" algn="just">
              <a:buNone/>
            </a:pPr>
            <a:endParaRPr lang="es-PA" sz="2600" dirty="0"/>
          </a:p>
          <a:p>
            <a:pPr marL="0" indent="0" algn="just">
              <a:buNone/>
            </a:pPr>
            <a:r>
              <a:rPr lang="es-PA" sz="2600" dirty="0"/>
              <a:t>5. Cuando incumpla las órdenes de la Dirección General de Contrataciones Públicas.</a:t>
            </a:r>
          </a:p>
          <a:p>
            <a:endParaRPr lang="es-PA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10479" y="1213835"/>
            <a:ext cx="53848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PA" dirty="0"/>
              <a:t>6. cuando, sin causa justificada, no remita en el término establecido el expediente del acto público requerido para atender una acción de reclamo presentada.</a:t>
            </a:r>
          </a:p>
          <a:p>
            <a:pPr marL="0" indent="0" algn="just">
              <a:buNone/>
            </a:pPr>
            <a:endParaRPr lang="es-PA" dirty="0"/>
          </a:p>
          <a:p>
            <a:pPr marL="0" indent="0" algn="just">
              <a:buNone/>
            </a:pPr>
            <a:r>
              <a:rPr lang="es-PA" dirty="0"/>
              <a:t>7. cuando, sin causa justificada no remita , a la Dirección de Contrataciones publicas en el termino establecido en el reglamento copia de la resolución que sanciona al contratista por incumplimiento del contrato u orden de compra.</a:t>
            </a:r>
          </a:p>
          <a:p>
            <a:pPr marL="0" indent="0" algn="just">
              <a:buNone/>
            </a:pPr>
            <a:endParaRPr lang="es-PA" dirty="0"/>
          </a:p>
          <a:p>
            <a:pPr marL="0" indent="0" algn="just">
              <a:buNone/>
            </a:pPr>
            <a:endParaRPr lang="es-PA" dirty="0"/>
          </a:p>
          <a:p>
            <a:pPr marL="0" indent="0">
              <a:buNone/>
            </a:pPr>
            <a:endParaRPr lang="es-PA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12CBC6-1897-4392-A769-D55DCEEBA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43" y="4015828"/>
            <a:ext cx="3809524" cy="22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</TotalTime>
  <Words>1947</Words>
  <Application>Microsoft Office PowerPoint</Application>
  <PresentationFormat>Panorámica</PresentationFormat>
  <Paragraphs>236</Paragraphs>
  <Slides>23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Al Bayan Plain</vt:lpstr>
      <vt:lpstr>Arial</vt:lpstr>
      <vt:lpstr>Arial Narrow</vt:lpstr>
      <vt:lpstr>BatangChe</vt:lpstr>
      <vt:lpstr>Calibri</vt:lpstr>
      <vt:lpstr>Century Gothic</vt:lpstr>
      <vt:lpstr>Times New Roman</vt:lpstr>
      <vt:lpstr>Wingdings</vt:lpstr>
      <vt:lpstr>Wingdings 3</vt:lpstr>
      <vt:lpstr>Espiral</vt:lpstr>
      <vt:lpstr>ASPECTOS GENERALES DE CONTRATACIÓN PÚBLICA</vt:lpstr>
      <vt:lpstr>La Dirección General de Contrataciones Públicas</vt:lpstr>
      <vt:lpstr>Antecedentes Históricos</vt:lpstr>
      <vt:lpstr>Presentación de PowerPoint</vt:lpstr>
      <vt:lpstr>Transparencia</vt:lpstr>
      <vt:lpstr>Eficiencia</vt:lpstr>
      <vt:lpstr>Multas a los Servidores Públicos</vt:lpstr>
      <vt:lpstr> Infracciones o Faltas de las multas  </vt:lpstr>
      <vt:lpstr>Presentación de PowerPoint</vt:lpstr>
      <vt:lpstr> </vt:lpstr>
      <vt:lpstr>Imposición de Multas. Artículo 22-26 del Decreto 40 que Reglamenta a la Ley 22 de 2006</vt:lpstr>
      <vt:lpstr>Protección de los mejores intereses del Estado</vt:lpstr>
      <vt:lpstr>Mayor Participación de Proveedores</vt:lpstr>
      <vt:lpstr>Procedimientos de Selección de Contrataciones</vt:lpstr>
      <vt:lpstr>TERMINOS DE CONVOCATORIA</vt:lpstr>
      <vt:lpstr>Contratación Menor Art. 52</vt:lpstr>
      <vt:lpstr>LICITACIONES POR MEJOR VALOR</vt:lpstr>
      <vt:lpstr>Convenios Marco</vt:lpstr>
      <vt:lpstr>Unidad de Adquisiciones y Contrataciones del Estado (UACE)</vt:lpstr>
      <vt:lpstr>Procedimiento especial de adquisiciones de emergencias Art. 79</vt:lpstr>
      <vt:lpstr>SANCIONES A PROVEEDORES, Art. 131 RECLAMOS EN LOS ACTOS PÚBLICOS, Art. 143</vt:lpstr>
      <vt:lpstr>Tribunal Administrativo de Contrataciones Públicas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REFORMAS A LA LEY 22 DE CONTRATACIÓN PÚBLICA</dc:title>
  <dc:creator>Peralta, Marlene</dc:creator>
  <cp:lastModifiedBy>Peralta, Marlene</cp:lastModifiedBy>
  <cp:revision>23</cp:revision>
  <dcterms:created xsi:type="dcterms:W3CDTF">2018-04-03T18:10:37Z</dcterms:created>
  <dcterms:modified xsi:type="dcterms:W3CDTF">2018-10-15T15:51:12Z</dcterms:modified>
</cp:coreProperties>
</file>