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5"/>
  </p:notesMasterIdLst>
  <p:sldIdLst>
    <p:sldId id="256" r:id="rId2"/>
    <p:sldId id="257" r:id="rId3"/>
    <p:sldId id="261" r:id="rId4"/>
    <p:sldId id="284" r:id="rId5"/>
    <p:sldId id="285" r:id="rId6"/>
    <p:sldId id="262" r:id="rId7"/>
    <p:sldId id="263" r:id="rId8"/>
    <p:sldId id="264" r:id="rId9"/>
    <p:sldId id="290" r:id="rId10"/>
    <p:sldId id="289" r:id="rId11"/>
    <p:sldId id="293" r:id="rId12"/>
    <p:sldId id="294" r:id="rId13"/>
    <p:sldId id="292" r:id="rId14"/>
    <p:sldId id="291" r:id="rId15"/>
    <p:sldId id="288" r:id="rId16"/>
    <p:sldId id="287" r:id="rId17"/>
    <p:sldId id="296" r:id="rId18"/>
    <p:sldId id="295" r:id="rId19"/>
    <p:sldId id="267" r:id="rId20"/>
    <p:sldId id="297" r:id="rId21"/>
    <p:sldId id="299" r:id="rId22"/>
    <p:sldId id="298" r:id="rId23"/>
    <p:sldId id="279" r:id="rId24"/>
  </p:sldIdLst>
  <p:sldSz cx="9144000" cy="6858000" type="letter"/>
  <p:notesSz cx="6858000" cy="9144000"/>
  <p:embeddedFontLst>
    <p:embeddedFont>
      <p:font typeface="Bernard MT Condensed" panose="02050806060905020404" pitchFamily="18" charset="0"/>
      <p:regular r:id="rId26"/>
    </p:embeddedFon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Berlin Sans FB Demi" panose="020E0802020502020306" pitchFamily="34" charset="0"/>
      <p:bold r:id="rId31"/>
    </p:embeddedFont>
    <p:embeddedFont>
      <p:font typeface="Arial Rounded MT Bold" panose="020F0704030504030204" pitchFamily="3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rvo" panose="020B0604020202020204" charset="0"/>
      <p:regular r:id="rId37"/>
      <p:bold r:id="rId38"/>
      <p:italic r:id="rId39"/>
      <p:boldItalic r:id="rId40"/>
    </p:embeddedFont>
    <p:embeddedFont>
      <p:font typeface="Aharoni" panose="02010803020104030203" pitchFamily="2" charset="-79"/>
      <p:bold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Tin Doghouse" panose="020B0604020202020204" charset="0"/>
      <p:regular r:id="rId44"/>
      <p:italic r:id="rId45"/>
    </p:embeddedFont>
    <p:embeddedFont>
      <p:font typeface="Fredfont" panose="020B0604020202020204" charset="0"/>
      <p:regular r:id="rId46"/>
    </p:embeddedFont>
    <p:embeddedFont>
      <p:font typeface="Bell MT" panose="02020503060305020303" pitchFamily="18" charset="0"/>
      <p:regular r:id="rId47"/>
      <p:bold r:id="rId48"/>
      <p:italic r:id="rId49"/>
    </p:embeddedFont>
    <p:embeddedFont>
      <p:font typeface="Gill Sans Ultra Bold" panose="020B0A02020104020203" pitchFamily="34" charset="0"/>
      <p:regular r:id="rId50"/>
    </p:embeddedFont>
    <p:embeddedFont>
      <p:font typeface="Segoe UI Semibold" panose="020B0702040204020203" pitchFamily="34" charset="0"/>
      <p:bold r:id="rId51"/>
    </p:embeddedFont>
    <p:embeddedFont>
      <p:font typeface="Book Antiqua" panose="02040602050305030304" pitchFamily="18" charset="0"/>
      <p:regular r:id="rId52"/>
      <p:bold r:id="rId53"/>
      <p:italic r:id="rId54"/>
      <p:boldItalic r:id="rId55"/>
    </p:embeddedFont>
    <p:embeddedFont>
      <p:font typeface="Roboto Condensed Light" panose="020B0604020202020204" charset="0"/>
      <p:regular r:id="rId56"/>
      <p:bold r:id="rId57"/>
      <p:italic r:id="rId58"/>
      <p:boldItalic r:id="rId59"/>
    </p:embeddedFont>
    <p:embeddedFont>
      <p:font typeface="Arial Black" panose="020B0A04020102020204" pitchFamily="34" charset="0"/>
      <p:bold r:id="rId60"/>
    </p:embeddedFont>
    <p:embeddedFont>
      <p:font typeface="Arial Unicode MS" panose="020B0604020202020204" pitchFamily="34" charset="-128"/>
      <p:regular r:id="rId61"/>
    </p:embeddedFont>
    <p:embeddedFont>
      <p:font typeface="Roboto Condensed" panose="020B0604020202020204" charset="0"/>
      <p:regular r:id="rId62"/>
      <p:bold r:id="rId63"/>
      <p:italic r:id="rId64"/>
      <p:boldItalic r:id="rId65"/>
    </p:embeddedFont>
    <p:embeddedFont>
      <p:font typeface="Rockwell" panose="02060603020205020403" pitchFamily="18" charset="0"/>
      <p:regular r:id="rId66"/>
      <p:bold r:id="rId67"/>
      <p:italic r:id="rId68"/>
      <p:boldItalic r:id="rId69"/>
    </p:embeddedFont>
    <p:embeddedFont>
      <p:font typeface="FrankRuehl" panose="020E0503060101010101" pitchFamily="34" charset="-79"/>
      <p:regular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CC33"/>
    <a:srgbClr val="0000FF"/>
    <a:srgbClr val="008000"/>
    <a:srgbClr val="FF3300"/>
    <a:srgbClr val="5C9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B5EF6B-C715-4A32-8E42-16E7593B07A0}">
  <a:tblStyle styleId="{DAB5EF6B-C715-4A32-8E42-16E7593B07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216" y="60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63" Type="http://schemas.openxmlformats.org/officeDocument/2006/relationships/font" Target="fonts/font38.fntdata"/><Relationship Id="rId68" Type="http://schemas.openxmlformats.org/officeDocument/2006/relationships/font" Target="fonts/font4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font" Target="fonts/font33.fntdata"/><Relationship Id="rId66" Type="http://schemas.openxmlformats.org/officeDocument/2006/relationships/font" Target="fonts/font41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3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font" Target="fonts/font31.fntdata"/><Relationship Id="rId64" Type="http://schemas.openxmlformats.org/officeDocument/2006/relationships/font" Target="fonts/font39.fntdata"/><Relationship Id="rId69" Type="http://schemas.openxmlformats.org/officeDocument/2006/relationships/font" Target="fonts/font44.fntdata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font" Target="fonts/font34.fntdata"/><Relationship Id="rId67" Type="http://schemas.openxmlformats.org/officeDocument/2006/relationships/font" Target="fonts/font42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62" Type="http://schemas.openxmlformats.org/officeDocument/2006/relationships/font" Target="fonts/font37.fntdata"/><Relationship Id="rId70" Type="http://schemas.openxmlformats.org/officeDocument/2006/relationships/font" Target="fonts/font4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font" Target="fonts/font32.fntdata"/><Relationship Id="rId10" Type="http://schemas.openxmlformats.org/officeDocument/2006/relationships/slide" Target="slides/slide9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60" Type="http://schemas.openxmlformats.org/officeDocument/2006/relationships/font" Target="fonts/font35.fntdata"/><Relationship Id="rId65" Type="http://schemas.openxmlformats.org/officeDocument/2006/relationships/font" Target="fonts/font40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4.fntdata"/><Relationship Id="rId34" Type="http://schemas.openxmlformats.org/officeDocument/2006/relationships/font" Target="fonts/font9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7656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827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630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484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1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611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160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684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84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627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897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19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187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400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967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331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13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23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09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65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202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7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49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28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877033"/>
            <a:ext cx="12993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8661398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454351"/>
            <a:ext cx="8847502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7" y="5704465"/>
            <a:ext cx="5480829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454333"/>
            <a:ext cx="53679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492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769800"/>
            <a:ext cx="61326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2050651"/>
            <a:ext cx="33783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2050651"/>
            <a:ext cx="33783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2060101"/>
            <a:ext cx="2247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2060101"/>
            <a:ext cx="2247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2060101"/>
            <a:ext cx="22479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894393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2584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769800"/>
            <a:ext cx="61326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114300" y="1705112"/>
            <a:ext cx="6929438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dirty="0" smtClean="0"/>
              <a:t>Consejos para mejorar:</a:t>
            </a:r>
            <a:br>
              <a:rPr lang="en" sz="4000" dirty="0" smtClean="0"/>
            </a:br>
            <a:r>
              <a:rPr lang="en" sz="4400" dirty="0" smtClean="0">
                <a:solidFill>
                  <a:srgbClr val="33CC33"/>
                </a:solidFill>
              </a:rPr>
              <a:t>La Comunicación Efectiva y</a:t>
            </a:r>
            <a:br>
              <a:rPr lang="en" sz="4400" dirty="0" smtClean="0">
                <a:solidFill>
                  <a:srgbClr val="33CC33"/>
                </a:solidFill>
              </a:rPr>
            </a:br>
            <a:r>
              <a:rPr lang="en" sz="4400" dirty="0" smtClean="0">
                <a:solidFill>
                  <a:srgbClr val="33CC33"/>
                </a:solidFill>
              </a:rPr>
              <a:t>La Administración del Tiempo</a:t>
            </a:r>
            <a:r>
              <a:rPr lang="en" sz="4000" dirty="0" smtClean="0"/>
              <a:t/>
            </a:r>
            <a:br>
              <a:rPr lang="en" sz="4000" dirty="0" smtClean="0"/>
            </a:br>
            <a:endParaRPr sz="4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6259877" y="5757860"/>
            <a:ext cx="2884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Maximiliano González G. </a:t>
            </a:r>
          </a:p>
          <a:p>
            <a:r>
              <a:rPr lang="es-E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@</a:t>
            </a:r>
            <a:r>
              <a:rPr lang="es-ES" sz="20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maxconvoca</a:t>
            </a:r>
            <a:endParaRPr lang="es-ES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6465746"/>
            <a:ext cx="169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Noviembre </a:t>
            </a:r>
            <a:r>
              <a:rPr lang="es-ES" sz="16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2018</a:t>
            </a:r>
            <a:endParaRPr lang="es-PA" sz="16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27" y="-186988"/>
            <a:ext cx="3559006" cy="160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79"/>
          <p:cNvSpPr txBox="1">
            <a:spLocks/>
          </p:cNvSpPr>
          <p:nvPr/>
        </p:nvSpPr>
        <p:spPr>
          <a:xfrm>
            <a:off x="0" y="771926"/>
            <a:ext cx="5200650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 Doghouse" panose="02000000000000000000" pitchFamily="2" charset="0"/>
              </a:rPr>
              <a:t>Escucha Activa</a:t>
            </a:r>
            <a:endParaRPr lang="es-P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n Doghouse" panose="02000000000000000000" pitchFamily="2" charset="0"/>
            </a:endParaRPr>
          </a:p>
        </p:txBody>
      </p:sp>
      <p:pic>
        <p:nvPicPr>
          <p:cNvPr id="2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sp>
        <p:nvSpPr>
          <p:cNvPr id="15" name="Right Arrow 4"/>
          <p:cNvSpPr/>
          <p:nvPr/>
        </p:nvSpPr>
        <p:spPr>
          <a:xfrm>
            <a:off x="846871" y="2112902"/>
            <a:ext cx="5942181" cy="5573608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gradFill flip="none" rotWithShape="1">
            <a:gsLst>
              <a:gs pos="63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17222692" lon="18162154" rev="4074046"/>
            </a:camera>
            <a:lightRig rig="threePt" dir="t"/>
          </a:scene3d>
          <a:sp3d extrusionH="254000">
            <a:bevelT w="1905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6" name="23 CuadroTexto"/>
          <p:cNvSpPr txBox="1">
            <a:spLocks noChangeArrowheads="1"/>
          </p:cNvSpPr>
          <p:nvPr/>
        </p:nvSpPr>
        <p:spPr bwMode="auto">
          <a:xfrm>
            <a:off x="6573028" y="1149091"/>
            <a:ext cx="241884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A" altLang="es-PA" sz="1600" dirty="0" smtClean="0">
                <a:latin typeface="Tin Doghouse" panose="02000000000000000000" pitchFamily="2" charset="0"/>
                <a:cs typeface="Times New Roman" panose="02020603050405020304" pitchFamily="18" charset="0"/>
              </a:rPr>
              <a:t>Si bien es cierto, </a:t>
            </a:r>
            <a:r>
              <a:rPr lang="es-PA" altLang="es-PA" sz="1600" dirty="0" smtClean="0">
                <a:latin typeface="Tin Doghouse" panose="02000000000000000000" pitchFamily="2" charset="0"/>
                <a:cs typeface="Times New Roman" panose="02020603050405020304" pitchFamily="18" charset="0"/>
              </a:rPr>
              <a:t>hablar  </a:t>
            </a:r>
            <a:r>
              <a:rPr lang="es-PA" altLang="es-PA" sz="1600" dirty="0" smtClean="0">
                <a:latin typeface="Tin Doghouse" panose="02000000000000000000" pitchFamily="2" charset="0"/>
                <a:cs typeface="Times New Roman" panose="02020603050405020304" pitchFamily="18" charset="0"/>
              </a:rPr>
              <a:t>es una de las mejores maneras de comunicarse…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PA" altLang="es-PA" sz="1600" dirty="0" smtClean="0">
              <a:latin typeface="Tin Doghouse" panose="02000000000000000000" pitchFamily="2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A" altLang="es-PA" sz="1600" dirty="0" smtClean="0">
                <a:latin typeface="Tin Doghouse" panose="02000000000000000000" pitchFamily="2" charset="0"/>
                <a:cs typeface="Times New Roman" panose="02020603050405020304" pitchFamily="18" charset="0"/>
              </a:rPr>
              <a:t>El </a:t>
            </a:r>
            <a:r>
              <a:rPr lang="es-PA" altLang="es-PA" sz="1600" dirty="0" smtClean="0">
                <a:solidFill>
                  <a:srgbClr val="000099"/>
                </a:solidFill>
                <a:latin typeface="Tin Doghouse" panose="02000000000000000000" pitchFamily="2" charset="0"/>
                <a:cs typeface="Times New Roman" panose="02020603050405020304" pitchFamily="18" charset="0"/>
              </a:rPr>
              <a:t>Escuchar empática o activamente, </a:t>
            </a:r>
            <a:r>
              <a:rPr lang="es-PA" altLang="es-PA" sz="1600" dirty="0" smtClean="0">
                <a:latin typeface="Tin Doghouse" panose="02000000000000000000" pitchFamily="2" charset="0"/>
                <a:cs typeface="Times New Roman" panose="02020603050405020304" pitchFamily="18" charset="0"/>
              </a:rPr>
              <a:t>es el arte que </a:t>
            </a:r>
            <a:r>
              <a:rPr lang="es-PA" altLang="es-PA" sz="1600" dirty="0" smtClean="0">
                <a:latin typeface="Tin Doghouse" panose="02000000000000000000" pitchFamily="2" charset="0"/>
                <a:cs typeface="Times New Roman" panose="02020603050405020304" pitchFamily="18" charset="0"/>
              </a:rPr>
              <a:t>refuerza la generación de confianza</a:t>
            </a:r>
            <a:r>
              <a:rPr lang="es-PA" altLang="es-PA" sz="1600" dirty="0" smtClean="0">
                <a:latin typeface="Tin Doghouse" panose="02000000000000000000" pitchFamily="2" charset="0"/>
                <a:cs typeface="Times New Roman" panose="02020603050405020304" pitchFamily="18" charset="0"/>
              </a:rPr>
              <a:t>, </a:t>
            </a:r>
            <a:endParaRPr lang="es-PA" altLang="es-PA" sz="1600" dirty="0">
              <a:latin typeface="Tin Doghouse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8" name="11 Grupo"/>
          <p:cNvGrpSpPr/>
          <p:nvPr/>
        </p:nvGrpSpPr>
        <p:grpSpPr>
          <a:xfrm>
            <a:off x="567967" y="4284807"/>
            <a:ext cx="1143000" cy="1257546"/>
            <a:chOff x="456734" y="3711793"/>
            <a:chExt cx="1143000" cy="1257546"/>
          </a:xfrm>
        </p:grpSpPr>
        <p:sp>
          <p:nvSpPr>
            <p:cNvPr id="19" name="TextBox 27"/>
            <p:cNvSpPr txBox="1"/>
            <p:nvPr/>
          </p:nvSpPr>
          <p:spPr>
            <a:xfrm>
              <a:off x="456734" y="3711793"/>
              <a:ext cx="1143000" cy="352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s-PA" sz="2000" b="1" dirty="0" smtClean="0">
                  <a:solidFill>
                    <a:srgbClr val="CC0000"/>
                  </a:solidFill>
                  <a:latin typeface="Calibri" panose="020F0502020204030204" pitchFamily="34" charset="0"/>
                </a:rPr>
                <a:t>Ignorar</a:t>
              </a:r>
            </a:p>
          </p:txBody>
        </p:sp>
        <p:grpSp>
          <p:nvGrpSpPr>
            <p:cNvPr id="21" name="Group 38"/>
            <p:cNvGrpSpPr>
              <a:grpSpLocks noChangeAspect="1"/>
            </p:cNvGrpSpPr>
            <p:nvPr/>
          </p:nvGrpSpPr>
          <p:grpSpPr>
            <a:xfrm>
              <a:off x="498882" y="4172833"/>
              <a:ext cx="821949" cy="796506"/>
              <a:chOff x="6453494" y="2298245"/>
              <a:chExt cx="2131923" cy="2065930"/>
            </a:xfrm>
          </p:grpSpPr>
          <p:sp>
            <p:nvSpPr>
              <p:cNvPr id="22" name="Oval 39"/>
              <p:cNvSpPr/>
              <p:nvPr/>
            </p:nvSpPr>
            <p:spPr>
              <a:xfrm>
                <a:off x="6453494" y="3671628"/>
                <a:ext cx="1969724" cy="692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23" name="Oval 40"/>
              <p:cNvSpPr/>
              <p:nvPr/>
            </p:nvSpPr>
            <p:spPr>
              <a:xfrm>
                <a:off x="6843704" y="2298245"/>
                <a:ext cx="1741713" cy="1741712"/>
              </a:xfrm>
              <a:prstGeom prst="ellipse">
                <a:avLst/>
              </a:prstGeom>
              <a:gradFill>
                <a:gsLst>
                  <a:gs pos="13000">
                    <a:srgbClr val="0070C0"/>
                  </a:gs>
                  <a:gs pos="71000">
                    <a:srgbClr val="00B0F0"/>
                  </a:gs>
                </a:gsLst>
                <a:lin ang="5400000" scaled="1"/>
              </a:gra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s-PA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24" name="35 Grupo"/>
          <p:cNvGrpSpPr/>
          <p:nvPr/>
        </p:nvGrpSpPr>
        <p:grpSpPr>
          <a:xfrm>
            <a:off x="4663295" y="2822804"/>
            <a:ext cx="1545995" cy="1596413"/>
            <a:chOff x="6588224" y="1977540"/>
            <a:chExt cx="1545995" cy="1596413"/>
          </a:xfrm>
        </p:grpSpPr>
        <p:sp>
          <p:nvSpPr>
            <p:cNvPr id="25" name="TextBox 31"/>
            <p:cNvSpPr txBox="1"/>
            <p:nvPr/>
          </p:nvSpPr>
          <p:spPr>
            <a:xfrm>
              <a:off x="6588224" y="1977540"/>
              <a:ext cx="1545995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PA" sz="1800" b="1" dirty="0" smtClean="0">
                  <a:solidFill>
                    <a:srgbClr val="000099"/>
                  </a:solidFill>
                  <a:latin typeface="Segoe UI Semibold" panose="020B0702040204020203" pitchFamily="34" charset="0"/>
                </a:rPr>
                <a:t>Escuchar</a:t>
              </a:r>
            </a:p>
            <a:p>
              <a:pPr algn="ctr">
                <a:lnSpc>
                  <a:spcPts val="2000"/>
                </a:lnSpc>
              </a:pPr>
              <a:r>
                <a:rPr lang="es-PA" sz="1800" b="1" dirty="0" smtClean="0">
                  <a:solidFill>
                    <a:srgbClr val="000099"/>
                  </a:solidFill>
                  <a:latin typeface="Segoe UI Semibold" panose="020B0702040204020203" pitchFamily="34" charset="0"/>
                </a:rPr>
                <a:t>Empático</a:t>
              </a:r>
            </a:p>
          </p:txBody>
        </p:sp>
        <p:sp>
          <p:nvSpPr>
            <p:cNvPr id="26" name="Oval 81"/>
            <p:cNvSpPr/>
            <p:nvPr/>
          </p:nvSpPr>
          <p:spPr>
            <a:xfrm>
              <a:off x="6930055" y="2590800"/>
              <a:ext cx="983152" cy="983153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s-PA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27" name="29 Grupo"/>
          <p:cNvGrpSpPr/>
          <p:nvPr/>
        </p:nvGrpSpPr>
        <p:grpSpPr>
          <a:xfrm>
            <a:off x="3558506" y="3411105"/>
            <a:ext cx="1392821" cy="1431006"/>
            <a:chOff x="4707117" y="2660944"/>
            <a:chExt cx="1392821" cy="1431006"/>
          </a:xfrm>
        </p:grpSpPr>
        <p:sp>
          <p:nvSpPr>
            <p:cNvPr id="28" name="TextBox 30"/>
            <p:cNvSpPr txBox="1"/>
            <p:nvPr/>
          </p:nvSpPr>
          <p:spPr>
            <a:xfrm>
              <a:off x="4707117" y="2660944"/>
              <a:ext cx="1392821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s-PA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Escuchar</a:t>
              </a:r>
            </a:p>
            <a:p>
              <a:pPr>
                <a:lnSpc>
                  <a:spcPts val="2000"/>
                </a:lnSpc>
              </a:pPr>
              <a:r>
                <a:rPr lang="es-PA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Atento</a:t>
              </a:r>
            </a:p>
          </p:txBody>
        </p:sp>
        <p:grpSp>
          <p:nvGrpSpPr>
            <p:cNvPr id="29" name="Group 75"/>
            <p:cNvGrpSpPr>
              <a:grpSpLocks noChangeAspect="1"/>
            </p:cNvGrpSpPr>
            <p:nvPr/>
          </p:nvGrpSpPr>
          <p:grpSpPr>
            <a:xfrm>
              <a:off x="4879386" y="3302726"/>
              <a:ext cx="759414" cy="789224"/>
              <a:chOff x="6453494" y="2317132"/>
              <a:chExt cx="1969724" cy="2047043"/>
            </a:xfrm>
          </p:grpSpPr>
          <p:sp>
            <p:nvSpPr>
              <p:cNvPr id="30" name="Oval 76"/>
              <p:cNvSpPr/>
              <p:nvPr/>
            </p:nvSpPr>
            <p:spPr>
              <a:xfrm>
                <a:off x="6453494" y="3671628"/>
                <a:ext cx="1969724" cy="692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31" name="Oval 77"/>
              <p:cNvSpPr/>
              <p:nvPr/>
            </p:nvSpPr>
            <p:spPr>
              <a:xfrm>
                <a:off x="6581146" y="2317132"/>
                <a:ext cx="1741714" cy="1741714"/>
              </a:xfrm>
              <a:prstGeom prst="ellipse">
                <a:avLst/>
              </a:prstGeom>
              <a:gradFill>
                <a:gsLst>
                  <a:gs pos="13000">
                    <a:srgbClr val="0070C0"/>
                  </a:gs>
                  <a:gs pos="71000">
                    <a:srgbClr val="00B0F0"/>
                  </a:gs>
                </a:gsLst>
                <a:lin ang="5400000" scaled="1"/>
              </a:gra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s-PA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23 Grupo"/>
          <p:cNvGrpSpPr/>
          <p:nvPr/>
        </p:nvGrpSpPr>
        <p:grpSpPr>
          <a:xfrm>
            <a:off x="2537484" y="3526129"/>
            <a:ext cx="1405731" cy="1546384"/>
            <a:chOff x="3190141" y="2824240"/>
            <a:chExt cx="1405731" cy="1546384"/>
          </a:xfrm>
        </p:grpSpPr>
        <p:sp>
          <p:nvSpPr>
            <p:cNvPr id="33" name="TextBox 29"/>
            <p:cNvSpPr txBox="1"/>
            <p:nvPr/>
          </p:nvSpPr>
          <p:spPr>
            <a:xfrm>
              <a:off x="3190141" y="2824240"/>
              <a:ext cx="1405731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s-PA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Escuchar</a:t>
              </a:r>
            </a:p>
            <a:p>
              <a:pPr>
                <a:lnSpc>
                  <a:spcPts val="2000"/>
                </a:lnSpc>
              </a:pPr>
              <a:r>
                <a:rPr lang="es-PA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Selectivo</a:t>
              </a:r>
            </a:p>
          </p:txBody>
        </p:sp>
        <p:grpSp>
          <p:nvGrpSpPr>
            <p:cNvPr id="34" name="Group 71"/>
            <p:cNvGrpSpPr>
              <a:grpSpLocks noChangeAspect="1"/>
            </p:cNvGrpSpPr>
            <p:nvPr/>
          </p:nvGrpSpPr>
          <p:grpSpPr>
            <a:xfrm>
              <a:off x="3352800" y="3581400"/>
              <a:ext cx="759414" cy="789224"/>
              <a:chOff x="6453494" y="2317132"/>
              <a:chExt cx="1969724" cy="2047043"/>
            </a:xfrm>
          </p:grpSpPr>
          <p:sp>
            <p:nvSpPr>
              <p:cNvPr id="35" name="Oval 72"/>
              <p:cNvSpPr/>
              <p:nvPr/>
            </p:nvSpPr>
            <p:spPr>
              <a:xfrm>
                <a:off x="6453494" y="3671628"/>
                <a:ext cx="1969724" cy="692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36" name="Oval 73"/>
              <p:cNvSpPr/>
              <p:nvPr/>
            </p:nvSpPr>
            <p:spPr>
              <a:xfrm>
                <a:off x="6581146" y="2317132"/>
                <a:ext cx="1741714" cy="1741714"/>
              </a:xfrm>
              <a:prstGeom prst="ellipse">
                <a:avLst/>
              </a:prstGeom>
              <a:gradFill>
                <a:gsLst>
                  <a:gs pos="13000">
                    <a:srgbClr val="0070C0"/>
                  </a:gs>
                  <a:gs pos="71000">
                    <a:srgbClr val="00B0F0"/>
                  </a:gs>
                </a:gsLst>
                <a:lin ang="5400000" scaled="1"/>
              </a:gra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s-PA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37" name="17 Grupo"/>
          <p:cNvGrpSpPr/>
          <p:nvPr/>
        </p:nvGrpSpPr>
        <p:grpSpPr>
          <a:xfrm>
            <a:off x="1387590" y="3703636"/>
            <a:ext cx="1369014" cy="1622693"/>
            <a:chOff x="1684248" y="3052731"/>
            <a:chExt cx="1369014" cy="1622693"/>
          </a:xfrm>
        </p:grpSpPr>
        <p:sp>
          <p:nvSpPr>
            <p:cNvPr id="38" name="TextBox 28"/>
            <p:cNvSpPr txBox="1"/>
            <p:nvPr/>
          </p:nvSpPr>
          <p:spPr>
            <a:xfrm>
              <a:off x="1684248" y="3052731"/>
              <a:ext cx="136901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PA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Pretender </a:t>
              </a:r>
            </a:p>
            <a:p>
              <a:pPr algn="ctr">
                <a:lnSpc>
                  <a:spcPts val="2000"/>
                </a:lnSpc>
              </a:pPr>
              <a:r>
                <a:rPr lang="es-PA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Escuchar</a:t>
              </a:r>
            </a:p>
          </p:txBody>
        </p:sp>
        <p:grpSp>
          <p:nvGrpSpPr>
            <p:cNvPr id="39" name="Group 43"/>
            <p:cNvGrpSpPr>
              <a:grpSpLocks noChangeAspect="1"/>
            </p:cNvGrpSpPr>
            <p:nvPr/>
          </p:nvGrpSpPr>
          <p:grpSpPr>
            <a:xfrm>
              <a:off x="1983786" y="3886200"/>
              <a:ext cx="759414" cy="789224"/>
              <a:chOff x="6453494" y="2317132"/>
              <a:chExt cx="1969724" cy="2047043"/>
            </a:xfrm>
          </p:grpSpPr>
          <p:sp>
            <p:nvSpPr>
              <p:cNvPr id="47" name="Oval 44"/>
              <p:cNvSpPr/>
              <p:nvPr/>
            </p:nvSpPr>
            <p:spPr>
              <a:xfrm>
                <a:off x="6453494" y="3671628"/>
                <a:ext cx="1969724" cy="6925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0"/>
                    </a:schemeClr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48" name="Oval 45"/>
              <p:cNvSpPr/>
              <p:nvPr/>
            </p:nvSpPr>
            <p:spPr>
              <a:xfrm>
                <a:off x="6581146" y="2317132"/>
                <a:ext cx="1741714" cy="1741714"/>
              </a:xfrm>
              <a:prstGeom prst="ellipse">
                <a:avLst/>
              </a:prstGeom>
              <a:gradFill>
                <a:gsLst>
                  <a:gs pos="13000">
                    <a:srgbClr val="0070C0"/>
                  </a:gs>
                  <a:gs pos="71000">
                    <a:srgbClr val="00B0F0"/>
                  </a:gs>
                </a:gsLst>
                <a:lin ang="5400000" scaled="1"/>
              </a:gra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s-PA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9" name="Oval 46"/>
              <p:cNvSpPr/>
              <p:nvPr/>
            </p:nvSpPr>
            <p:spPr>
              <a:xfrm>
                <a:off x="6766204" y="2374552"/>
                <a:ext cx="1371601" cy="1206005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100000"/>
                      <a:alpha val="80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A" sz="1800" b="0" i="0" u="none" strike="noStrike" kern="0" cap="none" spc="0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6 Grupo"/>
          <p:cNvGrpSpPr/>
          <p:nvPr/>
        </p:nvGrpSpPr>
        <p:grpSpPr>
          <a:xfrm>
            <a:off x="4052748" y="4404741"/>
            <a:ext cx="2986757" cy="2247930"/>
            <a:chOff x="5617691" y="2859782"/>
            <a:chExt cx="2986757" cy="2247930"/>
          </a:xfrm>
        </p:grpSpPr>
        <p:grpSp>
          <p:nvGrpSpPr>
            <p:cNvPr id="51" name="42 Grupo"/>
            <p:cNvGrpSpPr/>
            <p:nvPr/>
          </p:nvGrpSpPr>
          <p:grpSpPr>
            <a:xfrm rot="10800000">
              <a:off x="5652120" y="2859782"/>
              <a:ext cx="2899529" cy="1152128"/>
              <a:chOff x="6441925" y="1340768"/>
              <a:chExt cx="1838591" cy="1152128"/>
            </a:xfrm>
          </p:grpSpPr>
          <p:sp>
            <p:nvSpPr>
              <p:cNvPr id="53" name="43 Triángulo isósceles"/>
              <p:cNvSpPr/>
              <p:nvPr/>
            </p:nvSpPr>
            <p:spPr>
              <a:xfrm rot="10800000">
                <a:off x="6441925" y="2060848"/>
                <a:ext cx="1838591" cy="432048"/>
              </a:xfrm>
              <a:prstGeom prst="triangle">
                <a:avLst/>
              </a:prstGeom>
              <a:solidFill>
                <a:srgbClr val="0000FF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54" name="44 CuadroTexto"/>
              <p:cNvSpPr txBox="1"/>
              <p:nvPr/>
            </p:nvSpPr>
            <p:spPr>
              <a:xfrm>
                <a:off x="7314694" y="1340768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s-PA" sz="1800" b="1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52" name="5 CuadroTexto"/>
            <p:cNvSpPr txBox="1"/>
            <p:nvPr/>
          </p:nvSpPr>
          <p:spPr>
            <a:xfrm>
              <a:off x="5617691" y="3291830"/>
              <a:ext cx="2986757" cy="181588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A" b="1" dirty="0" smtClean="0">
                  <a:latin typeface="Calibri" panose="020F0502020204030204" pitchFamily="34" charset="0"/>
                  <a:cs typeface="Aharoni" panose="02010803020104030203" pitchFamily="2" charset="-79"/>
                </a:rPr>
                <a:t>Escuchamos con la intención de comprender Sentimientos.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A" b="1" dirty="0" smtClean="0">
                  <a:latin typeface="Calibri" panose="020F0502020204030204" pitchFamily="34" charset="0"/>
                  <a:cs typeface="Aharoni" panose="02010803020104030203" pitchFamily="2" charset="-79"/>
                </a:rPr>
                <a:t>Apreciamos su punto de vista.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A" b="1" dirty="0" smtClean="0">
                  <a:latin typeface="Calibri" panose="020F0502020204030204" pitchFamily="34" charset="0"/>
                  <a:cs typeface="Aharoni" panose="02010803020104030203" pitchFamily="2" charset="-79"/>
                </a:rPr>
                <a:t>Captamos su mensaje, poniéndonos en su lugar y aprendiendo de su experiencia.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PA" b="1" dirty="0" smtClean="0">
                  <a:latin typeface="Calibri" panose="020F0502020204030204" pitchFamily="34" charset="0"/>
                  <a:cs typeface="Aharoni" panose="02010803020104030203" pitchFamily="2" charset="-79"/>
                </a:rPr>
                <a:t>Involucramos todos los sentidos y corporalidad.</a:t>
              </a:r>
              <a:endParaRPr lang="es-PA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6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79"/>
          <p:cNvSpPr txBox="1">
            <a:spLocks/>
          </p:cNvSpPr>
          <p:nvPr/>
        </p:nvSpPr>
        <p:spPr>
          <a:xfrm>
            <a:off x="0" y="771926"/>
            <a:ext cx="5200650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 Doghouse" panose="02000000000000000000" pitchFamily="2" charset="0"/>
              </a:rPr>
              <a:t>Escucha Activa</a:t>
            </a:r>
            <a:endParaRPr lang="es-P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n Doghouse" panose="02000000000000000000" pitchFamily="2" charset="0"/>
            </a:endParaRPr>
          </a:p>
        </p:txBody>
      </p:sp>
      <p:pic>
        <p:nvPicPr>
          <p:cNvPr id="2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pic>
        <p:nvPicPr>
          <p:cNvPr id="7170" name="Picture 2" descr="Resultado de imagen para active liste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83" y="643243"/>
            <a:ext cx="47815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36"/>
          <p:cNvSpPr/>
          <p:nvPr/>
        </p:nvSpPr>
        <p:spPr>
          <a:xfrm>
            <a:off x="126318" y="2941604"/>
            <a:ext cx="5504100" cy="3450906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1 Rectángulo"/>
          <p:cNvSpPr/>
          <p:nvPr/>
        </p:nvSpPr>
        <p:spPr>
          <a:xfrm>
            <a:off x="300526" y="3059262"/>
            <a:ext cx="2520280" cy="1530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9" name="8 Rectángulo"/>
          <p:cNvSpPr/>
          <p:nvPr/>
        </p:nvSpPr>
        <p:spPr>
          <a:xfrm>
            <a:off x="2964822" y="3059262"/>
            <a:ext cx="2520280" cy="1530662"/>
          </a:xfrm>
          <a:prstGeom prst="rect">
            <a:avLst/>
          </a:prstGeom>
          <a:solidFill>
            <a:srgbClr val="D2D61E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10 Rectángulo"/>
          <p:cNvSpPr/>
          <p:nvPr/>
        </p:nvSpPr>
        <p:spPr>
          <a:xfrm>
            <a:off x="2964822" y="4715446"/>
            <a:ext cx="2520280" cy="1530662"/>
          </a:xfrm>
          <a:prstGeom prst="rect">
            <a:avLst/>
          </a:prstGeom>
          <a:solidFill>
            <a:srgbClr val="F1140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1" name="11 Rectángulo"/>
          <p:cNvSpPr/>
          <p:nvPr/>
        </p:nvSpPr>
        <p:spPr>
          <a:xfrm>
            <a:off x="323658" y="4715446"/>
            <a:ext cx="2520280" cy="1530662"/>
          </a:xfrm>
          <a:prstGeom prst="rect">
            <a:avLst/>
          </a:prstGeom>
          <a:solidFill>
            <a:srgbClr val="D78C1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3" name="3 CuadroTexto"/>
          <p:cNvSpPr txBox="1"/>
          <p:nvPr/>
        </p:nvSpPr>
        <p:spPr>
          <a:xfrm>
            <a:off x="323658" y="3059262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Es una decisión personal: </a:t>
            </a:r>
          </a:p>
          <a:p>
            <a:r>
              <a:rPr lang="es-PA" sz="1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Que requiere de predisposición mental para captar los mensajes </a:t>
            </a:r>
            <a:endParaRPr lang="es-PA" sz="1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2964822" y="3059262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Ser conscientes del emisor:</a:t>
            </a:r>
          </a:p>
          <a:p>
            <a:r>
              <a:rPr lang="es-PA" sz="16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Valorándolo y apreciándolo como una persona única </a:t>
            </a:r>
            <a:endParaRPr lang="es-PA" sz="1600" b="1" dirty="0">
              <a:solidFill>
                <a:srgbClr val="0000FF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17 CuadroTexto"/>
          <p:cNvSpPr txBox="1"/>
          <p:nvPr/>
        </p:nvSpPr>
        <p:spPr>
          <a:xfrm>
            <a:off x="372534" y="4787454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Implica salir de nuestro propio yo, para introducirnos en la experiencia y </a:t>
            </a:r>
            <a:r>
              <a:rPr lang="es-PA" sz="1600" b="1" dirty="0" smtClean="0">
                <a:solidFill>
                  <a:srgbClr val="FFFF66"/>
                </a:solidFill>
                <a:latin typeface="Book Antiqua" panose="02040602050305030304" pitchFamily="18" charset="0"/>
              </a:rPr>
              <a:t>vivencia</a:t>
            </a:r>
            <a:r>
              <a:rPr lang="es-PA" sz="16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 del </a:t>
            </a:r>
            <a:r>
              <a:rPr lang="es-PA" sz="1600" b="1" dirty="0" err="1" smtClean="0">
                <a:solidFill>
                  <a:srgbClr val="FFFF00"/>
                </a:solidFill>
                <a:latin typeface="Book Antiqua" panose="02040602050305030304" pitchFamily="18" charset="0"/>
              </a:rPr>
              <a:t>interlociutor</a:t>
            </a:r>
            <a:endParaRPr lang="es-PA" sz="1600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18 CuadroTexto"/>
          <p:cNvSpPr txBox="1"/>
          <p:nvPr/>
        </p:nvSpPr>
        <p:spPr>
          <a:xfrm>
            <a:off x="2964822" y="4760159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5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Control corporal:</a:t>
            </a:r>
          </a:p>
          <a:p>
            <a:pPr marL="88900" indent="-88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PA" sz="15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Postura relajada</a:t>
            </a:r>
          </a:p>
          <a:p>
            <a:pPr marL="88900" indent="-88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PA" sz="15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Posición adelantada</a:t>
            </a:r>
          </a:p>
          <a:p>
            <a:pPr marL="88900" indent="-88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PA" sz="15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Mirada en foco y administrada</a:t>
            </a:r>
          </a:p>
          <a:p>
            <a:pPr marL="88900" indent="-88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PA" sz="1500" b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Escuchas con ojos y oídos</a:t>
            </a:r>
            <a:endParaRPr lang="es-PA" sz="1500" b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79"/>
          <p:cNvSpPr txBox="1">
            <a:spLocks/>
          </p:cNvSpPr>
          <p:nvPr/>
        </p:nvSpPr>
        <p:spPr>
          <a:xfrm>
            <a:off x="3967710" y="743351"/>
            <a:ext cx="3204616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Concluyendo</a:t>
            </a:r>
            <a:endParaRPr lang="es-P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2085975"/>
            <a:ext cx="505010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latin typeface="Calibri" panose="020F0502020204030204" pitchFamily="34" charset="0"/>
              </a:rPr>
              <a:t>Al comunicarte debes:</a:t>
            </a:r>
          </a:p>
          <a:p>
            <a:endParaRPr lang="es-ES" sz="1800" dirty="0">
              <a:latin typeface="Calibri" panose="020F0502020204030204" pitchFamily="34" charset="0"/>
            </a:endParaRPr>
          </a:p>
          <a:p>
            <a:pPr marL="442913" indent="-442913">
              <a:buFont typeface="+mj-lt"/>
              <a:buAutoNum type="arabicPeriod"/>
            </a:pPr>
            <a:r>
              <a:rPr lang="es-ES" sz="1800" dirty="0" smtClean="0">
                <a:latin typeface="Calibri" panose="020F0502020204030204" pitchFamily="34" charset="0"/>
              </a:rPr>
              <a:t>Verdaderamente sentir lo que dices</a:t>
            </a:r>
          </a:p>
          <a:p>
            <a:pPr marL="442913" indent="-442913">
              <a:buFont typeface="+mj-lt"/>
              <a:buAutoNum type="arabicPeriod"/>
            </a:pPr>
            <a:r>
              <a:rPr lang="es-ES" sz="1800" dirty="0" smtClean="0">
                <a:latin typeface="Calibri" panose="020F0502020204030204" pitchFamily="34" charset="0"/>
              </a:rPr>
              <a:t>Mostrar interés y empatía</a:t>
            </a:r>
          </a:p>
          <a:p>
            <a:pPr marL="442913" indent="-442913">
              <a:buFont typeface="+mj-lt"/>
              <a:buAutoNum type="arabicPeriod"/>
            </a:pPr>
            <a:r>
              <a:rPr lang="es-ES" sz="1800" dirty="0" smtClean="0">
                <a:latin typeface="Calibri" panose="020F0502020204030204" pitchFamily="34" charset="0"/>
              </a:rPr>
              <a:t>Mantener cumplimiento del objetivo</a:t>
            </a:r>
          </a:p>
          <a:p>
            <a:pPr marL="442913" indent="-442913">
              <a:buFont typeface="+mj-lt"/>
              <a:buAutoNum type="arabicPeriod"/>
            </a:pPr>
            <a:r>
              <a:rPr lang="es-ES" sz="1800" dirty="0" smtClean="0">
                <a:latin typeface="Calibri" panose="020F0502020204030204" pitchFamily="34" charset="0"/>
              </a:rPr>
              <a:t>Postura adecuada con el mensaje</a:t>
            </a:r>
          </a:p>
          <a:p>
            <a:pPr marL="442913" indent="-442913">
              <a:buFont typeface="+mj-lt"/>
              <a:buAutoNum type="arabicPeriod"/>
            </a:pPr>
            <a:r>
              <a:rPr lang="es-ES" sz="1800" dirty="0" smtClean="0">
                <a:latin typeface="Calibri" panose="020F0502020204030204" pitchFamily="34" charset="0"/>
              </a:rPr>
              <a:t>Transmitir receptividad y apertura</a:t>
            </a:r>
          </a:p>
          <a:p>
            <a:pPr marL="442913" indent="-442913">
              <a:buFont typeface="+mj-lt"/>
              <a:buAutoNum type="arabicPeriod"/>
            </a:pPr>
            <a:r>
              <a:rPr lang="es-ES" sz="1800" dirty="0" smtClean="0">
                <a:latin typeface="Calibri" panose="020F0502020204030204" pitchFamily="34" charset="0"/>
              </a:rPr>
              <a:t>Captar las señales que emite el receptor</a:t>
            </a:r>
          </a:p>
          <a:p>
            <a:pPr marL="442913" indent="-442913">
              <a:buFont typeface="+mj-lt"/>
              <a:buAutoNum type="arabicPeriod"/>
            </a:pPr>
            <a:r>
              <a:rPr lang="es-ES" sz="1800" dirty="0" smtClean="0">
                <a:latin typeface="Calibri" panose="020F0502020204030204" pitchFamily="34" charset="0"/>
              </a:rPr>
              <a:t>Hacer a un lado prejuicios y hasta creencias</a:t>
            </a:r>
          </a:p>
          <a:p>
            <a:pPr marL="442913" indent="-442913">
              <a:buFont typeface="+mj-lt"/>
              <a:buAutoNum type="arabicPeriod"/>
            </a:pPr>
            <a:r>
              <a:rPr lang="es-ES" sz="1800" dirty="0" smtClean="0">
                <a:latin typeface="Calibri" panose="020F0502020204030204" pitchFamily="34" charset="0"/>
              </a:rPr>
              <a:t>No ser reactivo o contestar inmediatamente</a:t>
            </a:r>
          </a:p>
          <a:p>
            <a:pPr marL="442913" indent="-442913">
              <a:buFont typeface="+mj-lt"/>
              <a:buAutoNum type="arabicPeriod"/>
            </a:pPr>
            <a:r>
              <a:rPr lang="es-ES" sz="1800" dirty="0" smtClean="0">
                <a:latin typeface="Calibri" panose="020F0502020204030204" pitchFamily="34" charset="0"/>
              </a:rPr>
              <a:t>Uso de palabras de enlace o frases conectoras</a:t>
            </a:r>
          </a:p>
          <a:p>
            <a:pPr marL="442913" indent="-442913">
              <a:buFont typeface="+mj-lt"/>
              <a:buAutoNum type="arabicPeriod"/>
            </a:pPr>
            <a:r>
              <a:rPr lang="es-ES" sz="1800" dirty="0" smtClean="0">
                <a:latin typeface="Calibri" panose="020F0502020204030204" pitchFamily="34" charset="0"/>
              </a:rPr>
              <a:t>Administración consciente de la escucha</a:t>
            </a:r>
          </a:p>
          <a:p>
            <a:pPr marL="185738" indent="-185738">
              <a:buFont typeface="+mj-lt"/>
              <a:buAutoNum type="arabicPeriod"/>
            </a:pPr>
            <a:endParaRPr lang="es-PA" sz="1800" dirty="0"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1609724"/>
            <a:ext cx="4100512" cy="3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sp>
        <p:nvSpPr>
          <p:cNvPr id="4" name="Shape 111"/>
          <p:cNvSpPr txBox="1">
            <a:spLocks noGrp="1"/>
          </p:cNvSpPr>
          <p:nvPr>
            <p:ph type="title"/>
          </p:nvPr>
        </p:nvSpPr>
        <p:spPr>
          <a:xfrm>
            <a:off x="0" y="788878"/>
            <a:ext cx="5312618" cy="69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4400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Entiende mi </a:t>
            </a:r>
            <a:r>
              <a:rPr lang="es-PA" sz="4400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Mensaje</a:t>
            </a:r>
            <a:endParaRPr sz="4400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5" name="Picture 4" descr="Resultado de imagen para GESTOS FACIALE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84" y="1488778"/>
            <a:ext cx="3610156" cy="21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ILUSTRACIONES PNG LENGUAJE NO VERB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8" y="1724219"/>
            <a:ext cx="4647469" cy="464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79"/>
          <p:cNvSpPr txBox="1">
            <a:spLocks/>
          </p:cNvSpPr>
          <p:nvPr/>
        </p:nvSpPr>
        <p:spPr>
          <a:xfrm>
            <a:off x="2324647" y="714776"/>
            <a:ext cx="4504778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Gestión de “Tu Tiempo”</a:t>
            </a:r>
            <a:endParaRPr lang="es-P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412776"/>
            <a:ext cx="8507413" cy="525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es-CO" altLang="es-PA" dirty="0" smtClean="0"/>
              <a:t>Gestión del Tiempo 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O" altLang="es-PA" dirty="0" smtClean="0"/>
              <a:t>Una poderosa competencia.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O" altLang="es-PA" dirty="0" smtClean="0"/>
              <a:t>El ingrediente principal de un estilo de vida.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O" altLang="es-PA" dirty="0" smtClean="0"/>
              <a:t>Parte de tu personalidad.</a:t>
            </a:r>
          </a:p>
          <a:p>
            <a:r>
              <a:rPr lang="es-CO" altLang="es-PA" dirty="0" smtClean="0"/>
              <a:t>Gestionar el tiempo garantiza dos cosas fundamentales:</a:t>
            </a:r>
          </a:p>
          <a:p>
            <a:pPr lvl="1"/>
            <a:r>
              <a:rPr lang="es-CO" altLang="es-PA" b="1" dirty="0" smtClean="0"/>
              <a:t>Bienestar:</a:t>
            </a:r>
            <a:r>
              <a:rPr lang="es-CO" altLang="es-PA" dirty="0" smtClean="0"/>
              <a:t> Una mente más tranquila, disminución del estrés, etc.</a:t>
            </a:r>
          </a:p>
          <a:p>
            <a:pPr lvl="1"/>
            <a:r>
              <a:rPr lang="es-CO" altLang="es-PA" b="1" dirty="0" smtClean="0"/>
              <a:t>Aproximación al Éxito:</a:t>
            </a:r>
            <a:r>
              <a:rPr lang="es-CO" altLang="es-PA" dirty="0" smtClean="0"/>
              <a:t> Fundamental, particularmente en el medio de la salud.</a:t>
            </a:r>
            <a:endParaRPr lang="es-CO" altLang="es-PA" dirty="0"/>
          </a:p>
        </p:txBody>
      </p:sp>
    </p:spTree>
    <p:extLst>
      <p:ext uri="{BB962C8B-B14F-4D97-AF65-F5344CB8AC3E}">
        <p14:creationId xmlns:p14="http://schemas.microsoft.com/office/powerpoint/2010/main" val="10859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sp>
        <p:nvSpPr>
          <p:cNvPr id="15" name="Shape 79"/>
          <p:cNvSpPr txBox="1">
            <a:spLocks/>
          </p:cNvSpPr>
          <p:nvPr/>
        </p:nvSpPr>
        <p:spPr>
          <a:xfrm>
            <a:off x="4367296" y="709758"/>
            <a:ext cx="2347366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 Tiempo</a:t>
            </a:r>
            <a:endParaRPr lang="es-P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6" name="13 Pentágono"/>
          <p:cNvSpPr/>
          <p:nvPr/>
        </p:nvSpPr>
        <p:spPr bwMode="auto">
          <a:xfrm>
            <a:off x="3427685" y="3429000"/>
            <a:ext cx="1656184" cy="709831"/>
          </a:xfrm>
          <a:prstGeom prst="homePlate">
            <a:avLst/>
          </a:prstGeom>
          <a:gradFill>
            <a:gsLst>
              <a:gs pos="52000">
                <a:srgbClr val="8F4800"/>
              </a:gs>
              <a:gs pos="99000">
                <a:srgbClr val="CC6600"/>
              </a:gs>
              <a:gs pos="92000">
                <a:srgbClr val="FFFF00"/>
              </a:gs>
            </a:gsLst>
            <a:path path="circle">
              <a:fillToRect t="100000" r="10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endParaRPr lang="es-PA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8 Rectángulo"/>
          <p:cNvSpPr/>
          <p:nvPr/>
        </p:nvSpPr>
        <p:spPr>
          <a:xfrm>
            <a:off x="107504" y="1412776"/>
            <a:ext cx="4427984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8" name="2 CuadroTexto"/>
          <p:cNvSpPr txBox="1"/>
          <p:nvPr/>
        </p:nvSpPr>
        <p:spPr>
          <a:xfrm>
            <a:off x="265391" y="2996058"/>
            <a:ext cx="411577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O" altLang="es-PA" sz="1800" dirty="0"/>
              <a:t>Gestionar el tiempo no es lo mismo que conocerlo o disfrutarlo…</a:t>
            </a:r>
          </a:p>
          <a:p>
            <a:r>
              <a:rPr lang="es-CO" altLang="es-PA" sz="1800" dirty="0"/>
              <a:t>Significa hacerlo productivo</a:t>
            </a:r>
            <a:r>
              <a:rPr lang="es-CO" altLang="es-PA" sz="2000" dirty="0"/>
              <a:t>. </a:t>
            </a:r>
            <a:endParaRPr lang="es-PA" sz="2000" dirty="0"/>
          </a:p>
        </p:txBody>
      </p:sp>
      <p:sp>
        <p:nvSpPr>
          <p:cNvPr id="19" name="9 Rectángulo"/>
          <p:cNvSpPr/>
          <p:nvPr/>
        </p:nvSpPr>
        <p:spPr>
          <a:xfrm>
            <a:off x="265391" y="1528603"/>
            <a:ext cx="4115776" cy="1323439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r>
              <a:rPr lang="es-ES" altLang="es-PA" sz="2000" dirty="0">
                <a:solidFill>
                  <a:schemeClr val="bg1"/>
                </a:solidFill>
              </a:rPr>
              <a:t>El tiempo es un recurso único. Día a día, todos gozamos de la misma cantidad y debe gastarse a razón de 60 segundos por minuto.</a:t>
            </a:r>
            <a:endParaRPr lang="es-PA" sz="2000" dirty="0">
              <a:solidFill>
                <a:schemeClr val="bg1"/>
              </a:solidFill>
            </a:endParaRPr>
          </a:p>
        </p:txBody>
      </p:sp>
      <p:sp>
        <p:nvSpPr>
          <p:cNvPr id="21" name="10 CuadroTexto"/>
          <p:cNvSpPr txBox="1"/>
          <p:nvPr/>
        </p:nvSpPr>
        <p:spPr>
          <a:xfrm>
            <a:off x="251520" y="4140635"/>
            <a:ext cx="4115776" cy="92333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chemeClr val="bg1"/>
                </a:solidFill>
              </a:rPr>
              <a:t>Administrar el tiempo realmente significa…</a:t>
            </a:r>
          </a:p>
          <a:p>
            <a:r>
              <a:rPr lang="es-MX" sz="1800" b="1" dirty="0">
                <a:solidFill>
                  <a:schemeClr val="bg1"/>
                </a:solidFill>
              </a:rPr>
              <a:t>Administrarnos nosotros mismos</a:t>
            </a:r>
            <a:r>
              <a:rPr lang="es-CO" sz="1800" dirty="0">
                <a:solidFill>
                  <a:schemeClr val="bg1"/>
                </a:solidFill>
              </a:rPr>
              <a:t>, </a:t>
            </a:r>
            <a:endParaRPr lang="es-PA" sz="1800" dirty="0">
              <a:solidFill>
                <a:schemeClr val="bg1"/>
              </a:solidFill>
            </a:endParaRPr>
          </a:p>
        </p:txBody>
      </p:sp>
      <p:sp>
        <p:nvSpPr>
          <p:cNvPr id="22" name="11 CuadroTexto"/>
          <p:cNvSpPr txBox="1"/>
          <p:nvPr/>
        </p:nvSpPr>
        <p:spPr>
          <a:xfrm>
            <a:off x="251520" y="5293656"/>
            <a:ext cx="4115776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PA" altLang="es-PA" sz="2000" dirty="0"/>
              <a:t>Afirmaba  Aristóteles del Tiempo:</a:t>
            </a:r>
          </a:p>
          <a:p>
            <a:r>
              <a:rPr lang="es-PA" altLang="es-PA" sz="2000" dirty="0"/>
              <a:t>”Es la medida del movimiento según antes y después”.</a:t>
            </a:r>
          </a:p>
        </p:txBody>
      </p:sp>
      <p:grpSp>
        <p:nvGrpSpPr>
          <p:cNvPr id="23" name="17 Grupo"/>
          <p:cNvGrpSpPr/>
          <p:nvPr/>
        </p:nvGrpSpPr>
        <p:grpSpPr>
          <a:xfrm>
            <a:off x="5087672" y="1523185"/>
            <a:ext cx="3588784" cy="4714127"/>
            <a:chOff x="5303696" y="1163145"/>
            <a:chExt cx="3588784" cy="4714127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0800" y="1163145"/>
              <a:ext cx="3108654" cy="3025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15 Rectángulo"/>
            <p:cNvSpPr/>
            <p:nvPr/>
          </p:nvSpPr>
          <p:spPr>
            <a:xfrm>
              <a:off x="5303696" y="4061390"/>
              <a:ext cx="358878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6600FF"/>
                </a:buClr>
                <a:defRPr/>
              </a:pPr>
              <a:r>
                <a:rPr lang="es-ES" sz="2800" b="1" dirty="0">
                  <a:latin typeface="Bell MT" panose="02020503060305020303" pitchFamily="18" charset="0"/>
                  <a:cs typeface="Tahoma" pitchFamily="34" charset="0"/>
                </a:rPr>
                <a:t>La meta debe ser el logro de objetivos, no simplemente el estar ocupado.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3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79"/>
          <p:cNvSpPr txBox="1">
            <a:spLocks/>
          </p:cNvSpPr>
          <p:nvPr/>
        </p:nvSpPr>
        <p:spPr>
          <a:xfrm>
            <a:off x="1935163" y="641754"/>
            <a:ext cx="5200650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 Doghouse" panose="02000000000000000000" pitchFamily="2" charset="0"/>
              </a:rPr>
              <a:t>Conceptos a considerar</a:t>
            </a:r>
            <a:endParaRPr lang="es-P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n Doghouse" panose="02000000000000000000" pitchFamily="2" charset="0"/>
            </a:endParaRPr>
          </a:p>
        </p:txBody>
      </p:sp>
      <p:pic>
        <p:nvPicPr>
          <p:cNvPr id="2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-108520" y="4149080"/>
            <a:ext cx="4860032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lvl="1"/>
            <a:r>
              <a:rPr lang="es-CO" altLang="es-PA" b="1" dirty="0" smtClean="0"/>
              <a:t>“Hábitos”.</a:t>
            </a:r>
          </a:p>
          <a:p>
            <a:pPr lvl="1"/>
            <a:r>
              <a:rPr lang="es-CO" altLang="es-PA" b="1" dirty="0" smtClean="0"/>
              <a:t>“Ladrones” del tiempo.</a:t>
            </a:r>
          </a:p>
          <a:p>
            <a:pPr lvl="1"/>
            <a:r>
              <a:rPr lang="es-CO" altLang="es-PA" b="1" dirty="0" smtClean="0"/>
              <a:t>“Optimizadores” del tiempo.</a:t>
            </a:r>
            <a:endParaRPr lang="es-CO" altLang="es-PA" b="1" dirty="0"/>
          </a:p>
        </p:txBody>
      </p:sp>
      <p:pic>
        <p:nvPicPr>
          <p:cNvPr id="16" name="Picture 12" descr="Resultado de imagen para buenos habi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61522"/>
            <a:ext cx="3541460" cy="196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Resultado de imagen para optimizadores del tiemp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16" y="1293662"/>
            <a:ext cx="2088232" cy="23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10 ladrones de tiempo en el trabajo que deberías evit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94242"/>
            <a:ext cx="2949116" cy="18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79"/>
          <p:cNvSpPr txBox="1">
            <a:spLocks/>
          </p:cNvSpPr>
          <p:nvPr/>
        </p:nvSpPr>
        <p:spPr>
          <a:xfrm>
            <a:off x="4535488" y="643338"/>
            <a:ext cx="2600325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 Doghouse" panose="02000000000000000000" pitchFamily="2" charset="0"/>
              </a:rPr>
              <a:t>Hábito</a:t>
            </a:r>
            <a:endParaRPr lang="es-P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n Doghouse" panose="02000000000000000000" pitchFamily="2" charset="0"/>
            </a:endParaRPr>
          </a:p>
        </p:txBody>
      </p:sp>
      <p:pic>
        <p:nvPicPr>
          <p:cNvPr id="2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grpSp>
        <p:nvGrpSpPr>
          <p:cNvPr id="6" name="32 Grupo"/>
          <p:cNvGrpSpPr/>
          <p:nvPr/>
        </p:nvGrpSpPr>
        <p:grpSpPr>
          <a:xfrm>
            <a:off x="4232550" y="1883448"/>
            <a:ext cx="4795936" cy="1149513"/>
            <a:chOff x="4118248" y="1197645"/>
            <a:chExt cx="4795936" cy="1149513"/>
          </a:xfrm>
        </p:grpSpPr>
        <p:grpSp>
          <p:nvGrpSpPr>
            <p:cNvPr id="7" name="24 Grupo"/>
            <p:cNvGrpSpPr/>
            <p:nvPr/>
          </p:nvGrpSpPr>
          <p:grpSpPr>
            <a:xfrm>
              <a:off x="4118248" y="1197645"/>
              <a:ext cx="4795936" cy="646350"/>
              <a:chOff x="4118248" y="1197645"/>
              <a:chExt cx="4795936" cy="646350"/>
            </a:xfrm>
          </p:grpSpPr>
          <p:pic>
            <p:nvPicPr>
              <p:cNvPr id="11" name="Picture 31" descr="C:\Users\MaximilianoP\AppData\Local\Microsoft\Windows\Temporary Internet Files\Content.IE5\XVEYX7XT\right-254097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8248" y="1197645"/>
                <a:ext cx="1368152" cy="646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10 Rectángulo"/>
              <p:cNvSpPr/>
              <p:nvPr/>
            </p:nvSpPr>
            <p:spPr>
              <a:xfrm>
                <a:off x="5364088" y="1198493"/>
                <a:ext cx="355009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altLang="es-PA" sz="1600" dirty="0"/>
                  <a:t>Despertar temprano y dormir a una hora establecida</a:t>
                </a:r>
                <a:endParaRPr lang="es-PA" sz="1600" dirty="0"/>
              </a:p>
            </p:txBody>
          </p:sp>
        </p:grpSp>
        <p:grpSp>
          <p:nvGrpSpPr>
            <p:cNvPr id="8" name="25 Grupo"/>
            <p:cNvGrpSpPr/>
            <p:nvPr/>
          </p:nvGrpSpPr>
          <p:grpSpPr>
            <a:xfrm>
              <a:off x="4139952" y="1700808"/>
              <a:ext cx="4774232" cy="646350"/>
              <a:chOff x="4139952" y="1700808"/>
              <a:chExt cx="4774232" cy="646350"/>
            </a:xfrm>
          </p:grpSpPr>
          <p:sp>
            <p:nvSpPr>
              <p:cNvPr id="9" name="14 Rectángulo"/>
              <p:cNvSpPr/>
              <p:nvPr/>
            </p:nvSpPr>
            <p:spPr>
              <a:xfrm>
                <a:off x="5364088" y="1844824"/>
                <a:ext cx="355009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altLang="es-PA" sz="1600" dirty="0"/>
                  <a:t>Elaborar agenda de actividades</a:t>
                </a:r>
                <a:endParaRPr lang="es-PA" sz="1600" dirty="0"/>
              </a:p>
            </p:txBody>
          </p:sp>
          <p:pic>
            <p:nvPicPr>
              <p:cNvPr id="10" name="Picture 31" descr="C:\Users\MaximilianoP\AppData\Local\Microsoft\Windows\Temporary Internet Files\Content.IE5\XVEYX7XT\right-254097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700808"/>
                <a:ext cx="1368152" cy="646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26 Grupo"/>
          <p:cNvGrpSpPr/>
          <p:nvPr/>
        </p:nvGrpSpPr>
        <p:grpSpPr>
          <a:xfrm>
            <a:off x="4254254" y="2892389"/>
            <a:ext cx="4774232" cy="646350"/>
            <a:chOff x="4139952" y="2206586"/>
            <a:chExt cx="4774232" cy="646350"/>
          </a:xfrm>
        </p:grpSpPr>
        <p:pic>
          <p:nvPicPr>
            <p:cNvPr id="15" name="Picture 31" descr="C:\Users\MaximilianoP\AppData\Local\Microsoft\Windows\Temporary Internet Files\Content.IE5\XVEYX7XT\right-254097_960_72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206586"/>
              <a:ext cx="1368152" cy="64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7 Rectángulo"/>
            <p:cNvSpPr/>
            <p:nvPr/>
          </p:nvSpPr>
          <p:spPr>
            <a:xfrm>
              <a:off x="5364088" y="2339588"/>
              <a:ext cx="35500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altLang="es-PA" sz="1600" dirty="0"/>
                <a:t>Disciplina en el uso del telf. móvil</a:t>
              </a:r>
              <a:endParaRPr lang="es-PA" sz="1600" dirty="0"/>
            </a:p>
          </p:txBody>
        </p:sp>
      </p:grpSp>
      <p:grpSp>
        <p:nvGrpSpPr>
          <p:cNvPr id="17" name="33 Grupo"/>
          <p:cNvGrpSpPr/>
          <p:nvPr/>
        </p:nvGrpSpPr>
        <p:grpSpPr>
          <a:xfrm>
            <a:off x="4254254" y="3394723"/>
            <a:ext cx="4752528" cy="1150406"/>
            <a:chOff x="4139952" y="2708920"/>
            <a:chExt cx="4752528" cy="1150406"/>
          </a:xfrm>
        </p:grpSpPr>
        <p:grpSp>
          <p:nvGrpSpPr>
            <p:cNvPr id="18" name="28 Grupo"/>
            <p:cNvGrpSpPr/>
            <p:nvPr/>
          </p:nvGrpSpPr>
          <p:grpSpPr>
            <a:xfrm>
              <a:off x="4139952" y="2708920"/>
              <a:ext cx="4752528" cy="648072"/>
              <a:chOff x="4139952" y="2708920"/>
              <a:chExt cx="4752528" cy="648072"/>
            </a:xfrm>
          </p:grpSpPr>
          <p:pic>
            <p:nvPicPr>
              <p:cNvPr id="23" name="Picture 31" descr="C:\Users\MaximilianoP\AppData\Local\Microsoft\Windows\Temporary Internet Files\Content.IE5\XVEYX7XT\right-254097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2710642"/>
                <a:ext cx="1368152" cy="646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19 Rectángulo"/>
              <p:cNvSpPr/>
              <p:nvPr/>
            </p:nvSpPr>
            <p:spPr>
              <a:xfrm>
                <a:off x="5342384" y="2708920"/>
                <a:ext cx="355009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altLang="es-PA" sz="1600" dirty="0"/>
                  <a:t>Establecer rutina para el manejo de los correos electrónicos</a:t>
                </a:r>
                <a:endParaRPr lang="es-PA" sz="1600" dirty="0"/>
              </a:p>
            </p:txBody>
          </p:sp>
        </p:grpSp>
        <p:grpSp>
          <p:nvGrpSpPr>
            <p:cNvPr id="19" name="31 Grupo"/>
            <p:cNvGrpSpPr/>
            <p:nvPr/>
          </p:nvGrpSpPr>
          <p:grpSpPr>
            <a:xfrm>
              <a:off x="4139952" y="3212976"/>
              <a:ext cx="4702224" cy="646350"/>
              <a:chOff x="4139952" y="3212976"/>
              <a:chExt cx="4702224" cy="646350"/>
            </a:xfrm>
          </p:grpSpPr>
          <p:pic>
            <p:nvPicPr>
              <p:cNvPr id="21" name="Picture 31" descr="C:\Users\MaximilianoP\AppData\Local\Microsoft\Windows\Temporary Internet Files\Content.IE5\XVEYX7XT\right-254097_960_72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3212976"/>
                <a:ext cx="1368152" cy="646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21 Rectángulo"/>
              <p:cNvSpPr/>
              <p:nvPr/>
            </p:nvSpPr>
            <p:spPr>
              <a:xfrm>
                <a:off x="5292080" y="3356992"/>
                <a:ext cx="355009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O" altLang="es-PA" sz="1600" dirty="0"/>
                  <a:t> Respeto del tiempo de los demás</a:t>
                </a:r>
                <a:endParaRPr lang="es-PA" sz="1600" dirty="0"/>
              </a:p>
            </p:txBody>
          </p:sp>
        </p:grpSp>
      </p:grpSp>
      <p:sp>
        <p:nvSpPr>
          <p:cNvPr id="25" name="35 CuadroTexto"/>
          <p:cNvSpPr txBox="1"/>
          <p:nvPr/>
        </p:nvSpPr>
        <p:spPr>
          <a:xfrm>
            <a:off x="4916626" y="4525617"/>
            <a:ext cx="407034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PA" sz="1800" b="1" dirty="0"/>
              <a:t>Respetar los Tiempos de Descanso</a:t>
            </a:r>
          </a:p>
        </p:txBody>
      </p:sp>
      <p:sp>
        <p:nvSpPr>
          <p:cNvPr id="26" name="11 CuadroTexto"/>
          <p:cNvSpPr txBox="1"/>
          <p:nvPr/>
        </p:nvSpPr>
        <p:spPr>
          <a:xfrm>
            <a:off x="288763" y="4535467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800" dirty="0">
                <a:latin typeface="Punk Kid" panose="02000000000000000000" pitchFamily="2" charset="0"/>
              </a:rPr>
              <a:t>DESECHAR LOS MALOS</a:t>
            </a:r>
          </a:p>
        </p:txBody>
      </p:sp>
      <p:grpSp>
        <p:nvGrpSpPr>
          <p:cNvPr id="27" name="34 Grupo"/>
          <p:cNvGrpSpPr/>
          <p:nvPr/>
        </p:nvGrpSpPr>
        <p:grpSpPr>
          <a:xfrm>
            <a:off x="457274" y="5059400"/>
            <a:ext cx="5364088" cy="1666305"/>
            <a:chOff x="4067944" y="4724895"/>
            <a:chExt cx="5364088" cy="1666305"/>
          </a:xfrm>
        </p:grpSpPr>
        <p:pic>
          <p:nvPicPr>
            <p:cNvPr id="28" name="Picture 36" descr="C:\Users\MaximilianoP\AppData\Local\Microsoft\Windows\Temporary Internet Files\Content.IE5\XVEYX7XT\skull-34269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4756204"/>
              <a:ext cx="432048" cy="323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22 Rectángulo"/>
            <p:cNvSpPr/>
            <p:nvPr/>
          </p:nvSpPr>
          <p:spPr>
            <a:xfrm>
              <a:off x="4639178" y="4724895"/>
              <a:ext cx="134844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A" sz="1500" b="1" dirty="0">
                  <a:solidFill>
                    <a:srgbClr val="FF0000"/>
                  </a:solidFill>
                </a:rPr>
                <a:t>No planificar</a:t>
              </a:r>
              <a:endParaRPr lang="es-PA" sz="1500" dirty="0">
                <a:solidFill>
                  <a:srgbClr val="FF0000"/>
                </a:solidFill>
              </a:endParaRPr>
            </a:p>
          </p:txBody>
        </p:sp>
        <p:pic>
          <p:nvPicPr>
            <p:cNvPr id="30" name="Picture 36" descr="C:\Users\MaximilianoP\AppData\Local\Microsoft\Windows\Temporary Internet Files\Content.IE5\XVEYX7XT\skull-34269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5265654"/>
              <a:ext cx="432048" cy="323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23 Rectángulo"/>
            <p:cNvSpPr/>
            <p:nvPr/>
          </p:nvSpPr>
          <p:spPr>
            <a:xfrm>
              <a:off x="4860032" y="5266074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PA" sz="1600" b="1" dirty="0">
                  <a:solidFill>
                    <a:srgbClr val="FF0000"/>
                  </a:solidFill>
                </a:rPr>
                <a:t>Posponer siempre lo que tienes que hacer</a:t>
              </a:r>
              <a:endParaRPr lang="es-PA" sz="1600" dirty="0">
                <a:solidFill>
                  <a:srgbClr val="FF0000"/>
                </a:solidFill>
              </a:endParaRPr>
            </a:p>
          </p:txBody>
        </p:sp>
        <p:pic>
          <p:nvPicPr>
            <p:cNvPr id="32" name="Picture 36" descr="C:\Users\MaximilianoP\AppData\Local\Microsoft\Windows\Temporary Internet Files\Content.IE5\XVEYX7XT\skull-34269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5841718"/>
              <a:ext cx="432048" cy="323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30 Rectángulo"/>
            <p:cNvSpPr/>
            <p:nvPr/>
          </p:nvSpPr>
          <p:spPr>
            <a:xfrm>
              <a:off x="5256584" y="5867980"/>
              <a:ext cx="3657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A" sz="2800" b="1" dirty="0">
                  <a:solidFill>
                    <a:srgbClr val="FF0000"/>
                  </a:solidFill>
                </a:rPr>
                <a:t>Mala comunicación</a:t>
              </a:r>
              <a:endParaRPr lang="es-PA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23479" y="2107828"/>
            <a:ext cx="3624982" cy="2151924"/>
            <a:chOff x="471562" y="2493904"/>
            <a:chExt cx="3624982" cy="2151924"/>
          </a:xfrm>
        </p:grpSpPr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>
              <a:off x="471562" y="2493904"/>
              <a:ext cx="3624982" cy="2151924"/>
            </a:xfrm>
            <a:prstGeom prst="chevron">
              <a:avLst>
                <a:gd name="adj" fmla="val 41345"/>
              </a:avLst>
            </a:prstGeom>
            <a:gradFill rotWithShape="1">
              <a:gsLst>
                <a:gs pos="0">
                  <a:schemeClr val="bg1">
                    <a:gamma/>
                    <a:shade val="7607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078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 anchorCtr="1"/>
            <a:lstStyle/>
            <a:p>
              <a:endParaRPr lang="es-VE" sz="1400">
                <a:latin typeface="Arial Narrow" panose="020B0606020202030204" pitchFamily="34" charset="0"/>
              </a:endParaRP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1042796" y="2691863"/>
              <a:ext cx="2180208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O" altLang="es-PA" sz="1700" dirty="0"/>
                <a:t>Es una conducta o comportamiento asimilado que se repite sin la necesidad de utilizar el razonamiento</a:t>
              </a:r>
              <a:endParaRPr lang="es-PA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98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79"/>
          <p:cNvSpPr txBox="1">
            <a:spLocks/>
          </p:cNvSpPr>
          <p:nvPr/>
        </p:nvSpPr>
        <p:spPr>
          <a:xfrm>
            <a:off x="4535488" y="725637"/>
            <a:ext cx="2671763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 Doghouse" panose="02000000000000000000" pitchFamily="2" charset="0"/>
              </a:rPr>
              <a:t>Ladrones</a:t>
            </a:r>
            <a:endParaRPr lang="es-P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n Doghouse" panose="02000000000000000000" pitchFamily="2" charset="0"/>
            </a:endParaRPr>
          </a:p>
        </p:txBody>
      </p:sp>
      <p:pic>
        <p:nvPicPr>
          <p:cNvPr id="2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sp>
        <p:nvSpPr>
          <p:cNvPr id="4" name="2 Rectángulo"/>
          <p:cNvSpPr/>
          <p:nvPr/>
        </p:nvSpPr>
        <p:spPr>
          <a:xfrm>
            <a:off x="121095" y="1819996"/>
            <a:ext cx="3672408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CO" altLang="es-PA" b="1" dirty="0"/>
              <a:t>Son elementos de nuestra vida (personas, actividades, situaciones, etc.) que nos impiden manejar el tiempo de forma óptima</a:t>
            </a:r>
            <a:endParaRPr lang="es-PA" b="1" dirty="0"/>
          </a:p>
        </p:txBody>
      </p:sp>
      <p:sp>
        <p:nvSpPr>
          <p:cNvPr id="5" name="8 Rectángulo"/>
          <p:cNvSpPr/>
          <p:nvPr/>
        </p:nvSpPr>
        <p:spPr>
          <a:xfrm>
            <a:off x="5046161" y="4419109"/>
            <a:ext cx="3875396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CO" altLang="es-PA" b="1" dirty="0">
                <a:solidFill>
                  <a:schemeClr val="bg1"/>
                </a:solidFill>
              </a:rPr>
              <a:t>Interruptores.</a:t>
            </a:r>
            <a:r>
              <a:rPr lang="es-CO" altLang="es-PA" dirty="0">
                <a:solidFill>
                  <a:schemeClr val="bg1"/>
                </a:solidFill>
              </a:rPr>
              <a:t> Interrumpen el flujo del uso de nuestro tiempo (generalmente externos). Ejemplos: llamadas telefónicas, visitas inesperadas,  “Es para ayer”, </a:t>
            </a:r>
            <a:r>
              <a:rPr lang="es-CO" altLang="es-PA" dirty="0" err="1">
                <a:solidFill>
                  <a:schemeClr val="bg1"/>
                </a:solidFill>
              </a:rPr>
              <a:t>etc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6" name="10 Rectángulo"/>
          <p:cNvSpPr/>
          <p:nvPr/>
        </p:nvSpPr>
        <p:spPr>
          <a:xfrm>
            <a:off x="611560" y="5458944"/>
            <a:ext cx="4310037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s-CO" altLang="es-PA" b="1" dirty="0">
                <a:solidFill>
                  <a:schemeClr val="bg1"/>
                </a:solidFill>
              </a:rPr>
              <a:t>Desperdiciadores</a:t>
            </a:r>
            <a:r>
              <a:rPr lang="es-CO" altLang="es-PA" dirty="0">
                <a:solidFill>
                  <a:schemeClr val="bg1"/>
                </a:solidFill>
              </a:rPr>
              <a:t>. Son situaciones que hacen que nos desviemos del uso previsto del tiempo, generando “pérdida de tiempo” (generalmente hábitos)</a:t>
            </a:r>
            <a:endParaRPr lang="es-PA" dirty="0">
              <a:solidFill>
                <a:schemeClr val="bg1"/>
              </a:solidFill>
            </a:endParaRPr>
          </a:p>
        </p:txBody>
      </p:sp>
      <p:pic>
        <p:nvPicPr>
          <p:cNvPr id="7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5565">
            <a:off x="661649" y="2646200"/>
            <a:ext cx="5707070" cy="205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aximilianoP\AppData\Local\Microsoft\Windows\Temporary Internet Files\Content.IE5\7OG2CSJF\ladron_robo[4]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2" y="1017505"/>
            <a:ext cx="1882849" cy="22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79"/>
          <p:cNvSpPr txBox="1">
            <a:spLocks/>
          </p:cNvSpPr>
          <p:nvPr/>
        </p:nvSpPr>
        <p:spPr>
          <a:xfrm>
            <a:off x="3357562" y="711350"/>
            <a:ext cx="3663951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 Doghouse" panose="02000000000000000000" pitchFamily="2" charset="0"/>
              </a:rPr>
              <a:t>Optimizadores</a:t>
            </a:r>
            <a:endParaRPr lang="es-P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n Doghouse" panose="02000000000000000000" pitchFamily="2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14312" y="1719262"/>
            <a:ext cx="8929687" cy="494982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altLang="es-PA" sz="2000" dirty="0" smtClean="0"/>
              <a:t>Son elementos de nuestra vida (hábitos positivos, personas, actividades, situaciones, etc.) que nos ayudan a manejar el tiempo de forma óptima.</a:t>
            </a:r>
          </a:p>
          <a:p>
            <a:r>
              <a:rPr lang="es-CO" altLang="es-PA" sz="2000" dirty="0" smtClean="0"/>
              <a:t>Para reconocer y potenciar un optimizador, es bueno entender algunas ideas poderosas:</a:t>
            </a:r>
          </a:p>
          <a:p>
            <a:endParaRPr lang="es-CO" altLang="es-PA" sz="2000" b="1" dirty="0" smtClean="0"/>
          </a:p>
          <a:p>
            <a:pPr marL="811213" indent="-457200">
              <a:buFont typeface="Wingdings" panose="05000000000000000000" pitchFamily="2" charset="2"/>
              <a:buChar char="ü"/>
            </a:pPr>
            <a:r>
              <a:rPr lang="es-CO" altLang="es-PA" sz="2000" b="1" dirty="0" smtClean="0"/>
              <a:t>Principio de </a:t>
            </a:r>
            <a:r>
              <a:rPr lang="es-CO" altLang="es-PA" sz="2000" b="1" dirty="0" err="1" smtClean="0"/>
              <a:t>Paretto</a:t>
            </a:r>
            <a:r>
              <a:rPr lang="es-CO" altLang="es-PA" sz="2000" b="1" dirty="0" smtClean="0"/>
              <a:t>.</a:t>
            </a:r>
            <a:r>
              <a:rPr lang="es-CO" altLang="es-PA" sz="2000" dirty="0" smtClean="0"/>
              <a:t> Mucho de lo que hacemos viene de un poco tiempo usado de forma cuidadosa (80/20). El </a:t>
            </a:r>
            <a:r>
              <a:rPr lang="es-PA" altLang="es-PA" sz="2000" dirty="0" smtClean="0"/>
              <a:t>80% de los resultados se obtienen con un 20% del tiempo empleado.</a:t>
            </a:r>
          </a:p>
          <a:p>
            <a:pPr marL="354013"/>
            <a:r>
              <a:rPr lang="es-PA" altLang="es-PA" sz="2000" dirty="0" smtClean="0"/>
              <a:t>       (</a:t>
            </a:r>
            <a:r>
              <a:rPr lang="es-PA" altLang="es-PA" sz="2000" b="1" dirty="0" smtClean="0">
                <a:solidFill>
                  <a:srgbClr val="C00000"/>
                </a:solidFill>
              </a:rPr>
              <a:t>Identificar hacia dónde dirigimos el uso de nuestro</a:t>
            </a:r>
          </a:p>
          <a:p>
            <a:pPr marL="354013"/>
            <a:r>
              <a:rPr lang="es-PA" altLang="es-PA" sz="2000" b="1" dirty="0">
                <a:solidFill>
                  <a:srgbClr val="C00000"/>
                </a:solidFill>
              </a:rPr>
              <a:t> </a:t>
            </a:r>
            <a:r>
              <a:rPr lang="es-PA" altLang="es-PA" sz="2000" b="1" dirty="0" smtClean="0">
                <a:solidFill>
                  <a:srgbClr val="C00000"/>
                </a:solidFill>
              </a:rPr>
              <a:t>        tiempo</a:t>
            </a:r>
            <a:r>
              <a:rPr lang="es-PA" altLang="es-PA" sz="2000" dirty="0" smtClean="0"/>
              <a:t>)</a:t>
            </a:r>
          </a:p>
          <a:p>
            <a:pPr marL="811213" indent="-457200">
              <a:buFont typeface="Wingdings" panose="05000000000000000000" pitchFamily="2" charset="2"/>
              <a:buChar char="ü"/>
            </a:pPr>
            <a:r>
              <a:rPr lang="es-CO" altLang="es-PA" sz="2000" b="1" dirty="0" smtClean="0"/>
              <a:t>Potencial físico y mental.</a:t>
            </a:r>
            <a:r>
              <a:rPr lang="es-CO" altLang="es-PA" sz="2000" dirty="0" smtClean="0"/>
              <a:t> Tenemos más energía para hacer ciertas cosas en </a:t>
            </a:r>
            <a:r>
              <a:rPr lang="es-CO" altLang="es-PA" sz="2000" b="1" dirty="0" smtClean="0">
                <a:solidFill>
                  <a:srgbClr val="C00000"/>
                </a:solidFill>
              </a:rPr>
              <a:t>ciertos momentos del día</a:t>
            </a:r>
            <a:r>
              <a:rPr lang="es-CO" altLang="es-PA" sz="2000" dirty="0" smtClean="0"/>
              <a:t>, semana o vida.</a:t>
            </a:r>
          </a:p>
          <a:p>
            <a:pPr marL="811213" indent="-457200">
              <a:buFont typeface="Wingdings" panose="05000000000000000000" pitchFamily="2" charset="2"/>
              <a:buChar char="ü"/>
            </a:pPr>
            <a:r>
              <a:rPr lang="es-CO" altLang="es-PA" sz="2000" b="1" dirty="0" smtClean="0"/>
              <a:t>Discernimiento y decisión.</a:t>
            </a:r>
            <a:r>
              <a:rPr lang="es-CO" altLang="es-PA" sz="2000" dirty="0" smtClean="0"/>
              <a:t> Es importante reconocer </a:t>
            </a:r>
            <a:r>
              <a:rPr lang="es-CO" altLang="es-PA" sz="2000" b="1" dirty="0" smtClean="0">
                <a:solidFill>
                  <a:srgbClr val="C00000"/>
                </a:solidFill>
              </a:rPr>
              <a:t>qué hará que mi tiempo sea mejor utilizado.</a:t>
            </a:r>
            <a:endParaRPr lang="es-CO" altLang="es-PA" sz="2000" b="1" dirty="0">
              <a:solidFill>
                <a:srgbClr val="C00000"/>
              </a:solidFill>
            </a:endParaRPr>
          </a:p>
        </p:txBody>
      </p:sp>
      <p:pic>
        <p:nvPicPr>
          <p:cNvPr id="22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549375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22" name="Shape 79"/>
          <p:cNvSpPr txBox="1">
            <a:spLocks/>
          </p:cNvSpPr>
          <p:nvPr/>
        </p:nvSpPr>
        <p:spPr>
          <a:xfrm>
            <a:off x="0" y="771926"/>
            <a:ext cx="3876287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 Doghouse" panose="02000000000000000000" pitchFamily="2" charset="0"/>
              </a:rPr>
              <a:t>Comunicación</a:t>
            </a:r>
            <a:endParaRPr lang="es-P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n Doghouse" panose="02000000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03693" y="2957508"/>
            <a:ext cx="7089222" cy="3037575"/>
          </a:xfrm>
          <a:prstGeom prst="rect">
            <a:avLst/>
          </a:prstGeom>
          <a:solidFill>
            <a:srgbClr val="5C9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5" y="2079427"/>
            <a:ext cx="4596323" cy="22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842588" y="3346551"/>
            <a:ext cx="312938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900" dirty="0">
                <a:latin typeface="Calibri" panose="020F0502020204030204" pitchFamily="34" charset="0"/>
              </a:rPr>
              <a:t>E</a:t>
            </a:r>
            <a:r>
              <a:rPr lang="es-PA" sz="1900" dirty="0" smtClean="0">
                <a:latin typeface="Calibri" panose="020F0502020204030204" pitchFamily="34" charset="0"/>
              </a:rPr>
              <a:t>s</a:t>
            </a:r>
            <a:r>
              <a:rPr lang="es-PA" sz="1900" dirty="0">
                <a:latin typeface="Calibri" panose="020F0502020204030204" pitchFamily="34" charset="0"/>
              </a:rPr>
              <a:t> </a:t>
            </a:r>
            <a:r>
              <a:rPr lang="es-PA" sz="1900" b="1" dirty="0">
                <a:latin typeface="Calibri" panose="020F0502020204030204" pitchFamily="34" charset="0"/>
              </a:rPr>
              <a:t>un medio</a:t>
            </a:r>
            <a:r>
              <a:rPr lang="es-PA" sz="1900" dirty="0">
                <a:latin typeface="Calibri" panose="020F0502020204030204" pitchFamily="34" charset="0"/>
              </a:rPr>
              <a:t> y no un objetivo.</a:t>
            </a:r>
            <a:endParaRPr lang="es-PA" sz="1900" dirty="0">
              <a:latin typeface="Calibri" panose="020F050202020403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825537" y="3920020"/>
            <a:ext cx="383951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900" dirty="0" smtClean="0">
                <a:latin typeface="Calibri" panose="020F0502020204030204" pitchFamily="34" charset="0"/>
              </a:rPr>
              <a:t>Debemos </a:t>
            </a:r>
            <a:r>
              <a:rPr lang="es-PA" sz="1900" b="1" dirty="0" smtClean="0">
                <a:latin typeface="Calibri" panose="020F0502020204030204" pitchFamily="34" charset="0"/>
              </a:rPr>
              <a:t>definir </a:t>
            </a:r>
            <a:r>
              <a:rPr lang="es-PA" sz="1900" b="1" dirty="0">
                <a:latin typeface="Calibri" panose="020F0502020204030204" pitchFamily="34" charset="0"/>
              </a:rPr>
              <a:t>nuestros objetivos</a:t>
            </a:r>
            <a:r>
              <a:rPr lang="es-PA" sz="19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1503693" y="4469815"/>
            <a:ext cx="628088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900" b="1" dirty="0" smtClean="0">
                <a:latin typeface="Calibri" panose="020F0502020204030204" pitchFamily="34" charset="0"/>
              </a:rPr>
              <a:t>El </a:t>
            </a:r>
            <a:r>
              <a:rPr lang="es-PA" sz="1900" b="1" dirty="0">
                <a:latin typeface="Calibri" panose="020F0502020204030204" pitchFamily="34" charset="0"/>
              </a:rPr>
              <a:t>antes, un durante y un </a:t>
            </a:r>
            <a:r>
              <a:rPr lang="es-PA" sz="1900" b="1" dirty="0" smtClean="0">
                <a:latin typeface="Calibri" panose="020F0502020204030204" pitchFamily="34" charset="0"/>
              </a:rPr>
              <a:t>después</a:t>
            </a:r>
            <a:r>
              <a:rPr lang="es-PA" sz="1900" dirty="0" smtClean="0">
                <a:latin typeface="Calibri" panose="020F0502020204030204" pitchFamily="34" charset="0"/>
              </a:rPr>
              <a:t>, influyen </a:t>
            </a:r>
            <a:r>
              <a:rPr lang="es-PA" sz="1900" dirty="0">
                <a:latin typeface="Calibri" panose="020F0502020204030204" pitchFamily="34" charset="0"/>
              </a:rPr>
              <a:t>en la </a:t>
            </a:r>
            <a:r>
              <a:rPr lang="es-PA" sz="1900" dirty="0" smtClean="0">
                <a:latin typeface="Calibri" panose="020F0502020204030204" pitchFamily="34" charset="0"/>
              </a:rPr>
              <a:t>efectividad.</a:t>
            </a:r>
            <a:endParaRPr lang="es-PA" sz="1900" dirty="0">
              <a:latin typeface="Calibri" panose="020F050202020403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503692" y="4939399"/>
            <a:ext cx="54713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900" dirty="0" smtClean="0">
                <a:latin typeface="Calibri" panose="020F0502020204030204" pitchFamily="34" charset="0"/>
              </a:rPr>
              <a:t>La Comunicación </a:t>
            </a:r>
            <a:r>
              <a:rPr lang="es-PA" sz="1900" dirty="0">
                <a:latin typeface="Calibri" panose="020F0502020204030204" pitchFamily="34" charset="0"/>
              </a:rPr>
              <a:t>como proceso de </a:t>
            </a:r>
            <a:r>
              <a:rPr lang="es-PA" sz="1900" b="1" dirty="0">
                <a:latin typeface="Calibri" panose="020F0502020204030204" pitchFamily="34" charset="0"/>
              </a:rPr>
              <a:t>cultivar relaciones</a:t>
            </a:r>
          </a:p>
        </p:txBody>
      </p:sp>
      <p:pic>
        <p:nvPicPr>
          <p:cNvPr id="33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43000" y="914400"/>
            <a:ext cx="8001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altLang="es-PA" sz="3400" dirty="0"/>
              <a:t>Beneficios de la Planificación</a:t>
            </a:r>
          </a:p>
        </p:txBody>
      </p:sp>
      <p:pic>
        <p:nvPicPr>
          <p:cNvPr id="8" name="Picture 5" descr="fib_spir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203325"/>
            <a:ext cx="7589837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492500" y="2565400"/>
            <a:ext cx="792163" cy="71913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spcBef>
                <a:spcPct val="20000"/>
              </a:spcBef>
              <a:buClr>
                <a:srgbClr val="FF9900"/>
              </a:buClr>
              <a:defRPr sz="32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800">
                <a:solidFill>
                  <a:srgbClr val="003399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3399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rgbClr val="003399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s-PA" altLang="es-PA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107950" y="1150938"/>
            <a:ext cx="4968875" cy="982662"/>
          </a:xfrm>
          <a:prstGeom prst="wedgeRectCallout">
            <a:avLst>
              <a:gd name="adj1" fmla="val 24820"/>
              <a:gd name="adj2" fmla="val 123305"/>
            </a:avLst>
          </a:prstGeom>
          <a:gradFill rotWithShape="1">
            <a:gsLst>
              <a:gs pos="0">
                <a:schemeClr val="bg2">
                  <a:alpha val="67000"/>
                </a:schemeClr>
              </a:gs>
              <a:gs pos="50000">
                <a:schemeClr val="bg1"/>
              </a:gs>
              <a:gs pos="100000">
                <a:schemeClr val="bg2">
                  <a:alpha val="67000"/>
                </a:schemeClr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PA" sz="1400" b="1" dirty="0" smtClean="0">
                <a:cs typeface="+mn-cs"/>
              </a:rPr>
              <a:t>Sabes hacia donde vas: </a:t>
            </a:r>
            <a:r>
              <a:rPr lang="es-PA" sz="1400" b="1" dirty="0">
                <a:cs typeface="+mn-cs"/>
              </a:rPr>
              <a:t>Te asegura  el evitar apagar fuegos o reaccionando ante los cambios que se fuerzan sobre la organización. </a:t>
            </a:r>
            <a:endParaRPr lang="en-US" sz="1400" b="1" dirty="0">
              <a:cs typeface="+mn-cs"/>
            </a:endParaRPr>
          </a:p>
        </p:txBody>
      </p:sp>
      <p:sp>
        <p:nvSpPr>
          <p:cNvPr id="11" name="16 CuadroTexto"/>
          <p:cNvSpPr txBox="1">
            <a:spLocks noChangeArrowheads="1"/>
          </p:cNvSpPr>
          <p:nvPr/>
        </p:nvSpPr>
        <p:spPr bwMode="auto">
          <a:xfrm>
            <a:off x="3519488" y="2792413"/>
            <a:ext cx="76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spcBef>
                <a:spcPct val="20000"/>
              </a:spcBef>
              <a:buClr>
                <a:srgbClr val="FF9900"/>
              </a:buClr>
              <a:defRPr sz="32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800">
                <a:solidFill>
                  <a:srgbClr val="003399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3399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rgbClr val="003399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s-PA" altLang="es-PA" sz="1200">
                <a:solidFill>
                  <a:srgbClr val="FFFF00"/>
                </a:solidFill>
                <a:latin typeface="Arial Black" pitchFamily="34" charset="0"/>
              </a:rPr>
              <a:t>Rumbo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235825" y="2320925"/>
            <a:ext cx="1382713" cy="141128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spcBef>
                <a:spcPct val="20000"/>
              </a:spcBef>
              <a:buClr>
                <a:srgbClr val="FF9900"/>
              </a:buClr>
              <a:defRPr sz="32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800">
                <a:solidFill>
                  <a:srgbClr val="003399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3399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rgbClr val="003399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buClrTx/>
            </a:pPr>
            <a:r>
              <a:rPr lang="es-PA" altLang="es-PA" sz="1200" b="1">
                <a:solidFill>
                  <a:schemeClr val="bg1"/>
                </a:solidFill>
                <a:latin typeface="Arial Black" pitchFamily="34" charset="0"/>
              </a:rPr>
              <a:t>Adicional</a:t>
            </a: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411413" y="4210050"/>
            <a:ext cx="746125" cy="72548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spcBef>
                <a:spcPct val="20000"/>
              </a:spcBef>
              <a:buClr>
                <a:srgbClr val="FF9900"/>
              </a:buClr>
              <a:defRPr sz="32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800">
                <a:solidFill>
                  <a:srgbClr val="003399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3399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rgbClr val="003399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s-PA" altLang="es-PA" sz="1000">
                <a:solidFill>
                  <a:schemeClr val="bg1"/>
                </a:solidFill>
                <a:latin typeface="Arial Black" pitchFamily="34" charset="0"/>
              </a:rPr>
              <a:t>Recursos</a:t>
            </a:r>
            <a:endParaRPr lang="es-PA" altLang="es-PA" sz="100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304800" y="4965700"/>
            <a:ext cx="3582988" cy="1293813"/>
          </a:xfrm>
          <a:prstGeom prst="wedgeRectCallout">
            <a:avLst>
              <a:gd name="adj1" fmla="val 22047"/>
              <a:gd name="adj2" fmla="val -62723"/>
            </a:avLst>
          </a:prstGeom>
          <a:gradFill rotWithShape="1">
            <a:gsLst>
              <a:gs pos="0">
                <a:schemeClr val="bg2">
                  <a:alpha val="67000"/>
                </a:schemeClr>
              </a:gs>
              <a:gs pos="50000">
                <a:schemeClr val="bg1"/>
              </a:gs>
              <a:gs pos="100000">
                <a:schemeClr val="bg2">
                  <a:alpha val="67000"/>
                </a:schemeClr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PA" sz="1600" b="1" dirty="0" smtClean="0">
                <a:latin typeface="Calibri" panose="020F0502020204030204" pitchFamily="34" charset="0"/>
                <a:cs typeface="+mn-cs"/>
              </a:rPr>
              <a:t>Requiere del que puedas identificar los recursos adecuados y necesarios: </a:t>
            </a:r>
            <a:r>
              <a:rPr lang="es-PA" sz="1600" b="1" dirty="0">
                <a:latin typeface="Calibri" panose="020F0502020204030204" pitchFamily="34" charset="0"/>
                <a:cs typeface="+mn-cs"/>
              </a:rPr>
              <a:t>Reconocerás posibles contratiempos que puedan surgir sobre la marcha y crear las provisiones para superarlos.</a:t>
            </a:r>
            <a:endParaRPr lang="en-US" sz="160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4392613" y="5697538"/>
            <a:ext cx="1108075" cy="10445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spcBef>
                <a:spcPct val="20000"/>
              </a:spcBef>
              <a:buClr>
                <a:srgbClr val="FF9900"/>
              </a:buClr>
              <a:defRPr sz="32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800">
                <a:solidFill>
                  <a:srgbClr val="003399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3399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rgbClr val="003399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s-PA" altLang="es-PA" sz="1200">
                <a:solidFill>
                  <a:schemeClr val="bg1"/>
                </a:solidFill>
                <a:latin typeface="Arial Black" pitchFamily="34" charset="0"/>
              </a:rPr>
              <a:t>Objetivos</a:t>
            </a: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5867400" y="4210050"/>
            <a:ext cx="3168650" cy="1595438"/>
          </a:xfrm>
          <a:prstGeom prst="wedgeRectCallout">
            <a:avLst>
              <a:gd name="adj1" fmla="val -71926"/>
              <a:gd name="adj2" fmla="val 49598"/>
            </a:avLst>
          </a:prstGeom>
          <a:gradFill rotWithShape="1">
            <a:gsLst>
              <a:gs pos="0">
                <a:schemeClr val="bg2">
                  <a:alpha val="67000"/>
                </a:schemeClr>
              </a:gs>
              <a:gs pos="50000">
                <a:schemeClr val="bg1"/>
              </a:gs>
              <a:gs pos="100000">
                <a:schemeClr val="bg2">
                  <a:alpha val="67000"/>
                </a:schemeClr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PA" sz="1400" dirty="0">
                <a:cs typeface="+mn-cs"/>
              </a:rPr>
              <a:t>TE AYUDA A DESGLOSAR OBJETIVOS EN PASOS PRÁCTICOS, PARA LOGRAR LAS METAS ORGANIZACIONALES: Puedes enfocarte en lo que realmente necesitas hacer para lograr el éxito.</a:t>
            </a: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5321300" y="1203325"/>
            <a:ext cx="3714750" cy="1362075"/>
          </a:xfrm>
          <a:prstGeom prst="wedgeRectCallout">
            <a:avLst>
              <a:gd name="adj1" fmla="val 20344"/>
              <a:gd name="adj2" fmla="val 58216"/>
            </a:avLst>
          </a:prstGeom>
          <a:gradFill rotWithShape="1">
            <a:gsLst>
              <a:gs pos="0">
                <a:schemeClr val="bg2">
                  <a:alpha val="67000"/>
                </a:schemeClr>
              </a:gs>
              <a:gs pos="50000">
                <a:schemeClr val="bg1"/>
              </a:gs>
              <a:gs pos="100000">
                <a:schemeClr val="bg2">
                  <a:alpha val="67000"/>
                </a:schemeClr>
              </a:gs>
            </a:gsLst>
            <a:lin ang="189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algn="just">
              <a:buFont typeface="Arial" pitchFamily="34" charset="0"/>
              <a:buChar char="•"/>
              <a:defRPr/>
            </a:pPr>
            <a:r>
              <a:rPr lang="es-ES" dirty="0">
                <a:cs typeface="+mn-cs"/>
              </a:rPr>
              <a:t>Cada hora empleada en planear ahorrará tres o cuatro más a la hora de la ejecución</a:t>
            </a:r>
          </a:p>
          <a:p>
            <a:pPr marL="171450" indent="-171450" algn="just">
              <a:buFont typeface="Arial" pitchFamily="34" charset="0"/>
              <a:buChar char="•"/>
              <a:defRPr/>
            </a:pPr>
            <a:r>
              <a:rPr lang="es-ES" dirty="0">
                <a:cs typeface="+mn-cs"/>
              </a:rPr>
              <a:t>Motivación del Recurso Humano</a:t>
            </a:r>
          </a:p>
          <a:p>
            <a:pPr marL="171450" indent="-171450" algn="just">
              <a:buFont typeface="Arial" pitchFamily="34" charset="0"/>
              <a:buChar char="•"/>
              <a:defRPr/>
            </a:pPr>
            <a:r>
              <a:rPr lang="es-ES" dirty="0">
                <a:cs typeface="+mn-cs"/>
              </a:rPr>
              <a:t>Delegar tareas de manera eficaz / eficiencia</a:t>
            </a:r>
          </a:p>
        </p:txBody>
      </p:sp>
      <p:sp>
        <p:nvSpPr>
          <p:cNvPr id="18" name="5 Elipse"/>
          <p:cNvSpPr>
            <a:spLocks noChangeArrowheads="1"/>
          </p:cNvSpPr>
          <p:nvPr/>
        </p:nvSpPr>
        <p:spPr bwMode="auto">
          <a:xfrm>
            <a:off x="3784600" y="3141663"/>
            <a:ext cx="1939925" cy="17938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 wrap="none"/>
          <a:lstStyle>
            <a:lvl1pPr algn="ctr" eaLnBrk="0" hangingPunct="0">
              <a:spcBef>
                <a:spcPct val="20000"/>
              </a:spcBef>
              <a:buClr>
                <a:srgbClr val="FF9900"/>
              </a:buClr>
              <a:defRPr sz="3200">
                <a:solidFill>
                  <a:srgbClr val="003399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800">
                <a:solidFill>
                  <a:srgbClr val="003399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3399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–"/>
              <a:defRPr sz="2000">
                <a:solidFill>
                  <a:srgbClr val="003399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2000">
                <a:solidFill>
                  <a:srgbClr val="8D8EB7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s-PA" altLang="es-PA" sz="2000" b="1">
                <a:solidFill>
                  <a:srgbClr val="FFC000"/>
                </a:solidFill>
                <a:latin typeface="Arial" charset="0"/>
              </a:rPr>
              <a:t>Beneficios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s-PA" altLang="es-PA" sz="2000" b="1">
                <a:solidFill>
                  <a:srgbClr val="FFC000"/>
                </a:solidFill>
                <a:latin typeface="Arial" charset="0"/>
              </a:rPr>
              <a:t>de la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s-PA" altLang="es-PA" sz="2000" b="1">
                <a:solidFill>
                  <a:srgbClr val="FFC000"/>
                </a:solidFill>
                <a:latin typeface="Arial" charset="0"/>
              </a:rPr>
              <a:t>Planificación</a:t>
            </a:r>
          </a:p>
        </p:txBody>
      </p:sp>
      <p:sp>
        <p:nvSpPr>
          <p:cNvPr id="19" name="Shape 79"/>
          <p:cNvSpPr txBox="1">
            <a:spLocks/>
          </p:cNvSpPr>
          <p:nvPr/>
        </p:nvSpPr>
        <p:spPr>
          <a:xfrm>
            <a:off x="2071687" y="-12797"/>
            <a:ext cx="3248025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 Doghouse" panose="02000000000000000000" pitchFamily="2" charset="0"/>
              </a:rPr>
              <a:t>Planificación</a:t>
            </a:r>
            <a:endParaRPr lang="es-PA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n Doghous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6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79"/>
          <p:cNvSpPr txBox="1">
            <a:spLocks/>
          </p:cNvSpPr>
          <p:nvPr/>
        </p:nvSpPr>
        <p:spPr>
          <a:xfrm>
            <a:off x="1935163" y="641754"/>
            <a:ext cx="5200650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 Doghouse" panose="02000000000000000000" pitchFamily="2" charset="0"/>
              </a:rPr>
              <a:t>Conceptos a considerar</a:t>
            </a:r>
            <a:endParaRPr lang="es-P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n Doghouse" panose="02000000000000000000" pitchFamily="2" charset="0"/>
            </a:endParaRPr>
          </a:p>
        </p:txBody>
      </p:sp>
      <p:pic>
        <p:nvPicPr>
          <p:cNvPr id="2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grpSp>
        <p:nvGrpSpPr>
          <p:cNvPr id="8" name="8 Grupo"/>
          <p:cNvGrpSpPr/>
          <p:nvPr/>
        </p:nvGrpSpPr>
        <p:grpSpPr>
          <a:xfrm>
            <a:off x="-88456" y="6871"/>
            <a:ext cx="9232456" cy="6867934"/>
            <a:chOff x="1" y="-9933"/>
            <a:chExt cx="9232456" cy="6867934"/>
          </a:xfrm>
        </p:grpSpPr>
        <p:pic>
          <p:nvPicPr>
            <p:cNvPr id="9" name="Picture 10" descr="C:\Users\MaximilianoP\AppData\Local\Microsoft\Windows\Temporary Internet Files\Content.IE5\XVEYX7XT\12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-9933"/>
              <a:ext cx="9232456" cy="6867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2 Rectángulo"/>
            <p:cNvSpPr/>
            <p:nvPr/>
          </p:nvSpPr>
          <p:spPr>
            <a:xfrm>
              <a:off x="7092280" y="606425"/>
              <a:ext cx="1800200" cy="591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827584" y="412800"/>
            <a:ext cx="2808312" cy="2448272"/>
          </a:xfrm>
          <a:prstGeom prst="rect">
            <a:avLst/>
          </a:prstGeom>
          <a:solidFill>
            <a:srgbClr val="0000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3" name="11 Triángulo isósceles"/>
          <p:cNvSpPr/>
          <p:nvPr/>
        </p:nvSpPr>
        <p:spPr>
          <a:xfrm>
            <a:off x="5364088" y="188640"/>
            <a:ext cx="3096344" cy="2664296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4" name="13 Elipse"/>
          <p:cNvSpPr/>
          <p:nvPr/>
        </p:nvSpPr>
        <p:spPr>
          <a:xfrm>
            <a:off x="6084168" y="3861048"/>
            <a:ext cx="2520280" cy="2232248"/>
          </a:xfrm>
          <a:prstGeom prst="ellipse">
            <a:avLst/>
          </a:prstGeom>
          <a:solidFill>
            <a:srgbClr val="FF6600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9" name="14 Rectángulo"/>
          <p:cNvSpPr/>
          <p:nvPr/>
        </p:nvSpPr>
        <p:spPr>
          <a:xfrm>
            <a:off x="1331640" y="2708920"/>
            <a:ext cx="205697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endParaRPr lang="es-ES" sz="23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79"/>
          <p:cNvSpPr txBox="1">
            <a:spLocks/>
          </p:cNvSpPr>
          <p:nvPr/>
        </p:nvSpPr>
        <p:spPr>
          <a:xfrm>
            <a:off x="1935163" y="641754"/>
            <a:ext cx="5200650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 Doghouse" panose="02000000000000000000" pitchFamily="2" charset="0"/>
              </a:rPr>
              <a:t>Conceptos a considerar</a:t>
            </a:r>
            <a:endParaRPr lang="es-P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n Doghouse" panose="02000000000000000000" pitchFamily="2" charset="0"/>
            </a:endParaRPr>
          </a:p>
        </p:txBody>
      </p:sp>
      <p:pic>
        <p:nvPicPr>
          <p:cNvPr id="2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pic>
        <p:nvPicPr>
          <p:cNvPr id="21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6" y="0"/>
            <a:ext cx="9230176" cy="6858000"/>
          </a:xfrm>
          <a:prstGeom prst="rect">
            <a:avLst/>
          </a:prstGeom>
        </p:spPr>
      </p:pic>
      <p:sp>
        <p:nvSpPr>
          <p:cNvPr id="22" name="3 Rectángulo"/>
          <p:cNvSpPr/>
          <p:nvPr/>
        </p:nvSpPr>
        <p:spPr>
          <a:xfrm>
            <a:off x="683568" y="836712"/>
            <a:ext cx="7920880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PA" sz="2300" b="1" dirty="0">
                <a:latin typeface="Calibri" panose="020F0502020204030204" pitchFamily="34" charset="0"/>
              </a:rPr>
              <a:t>Los Zetas</a:t>
            </a:r>
            <a:r>
              <a:rPr lang="es-PA" sz="2300" dirty="0">
                <a:latin typeface="Calibri" panose="020F0502020204030204" pitchFamily="34" charset="0"/>
              </a:rPr>
              <a:t>: Los mas relajados respecto al tiempo. Personalidad altamente creativa/ gente original y busca camino. Se necesitan en cualquier grupo</a:t>
            </a:r>
          </a:p>
          <a:p>
            <a:pPr algn="just"/>
            <a:endParaRPr lang="es-PA" sz="2300" dirty="0">
              <a:latin typeface="Calibri" panose="020F0502020204030204" pitchFamily="34" charset="0"/>
            </a:endParaRPr>
          </a:p>
          <a:p>
            <a:pPr algn="just"/>
            <a:r>
              <a:rPr lang="es-PA" sz="2300" b="1" dirty="0">
                <a:latin typeface="Calibri" panose="020F0502020204030204" pitchFamily="34" charset="0"/>
              </a:rPr>
              <a:t>Los Cuadrados</a:t>
            </a:r>
            <a:r>
              <a:rPr lang="es-PA" sz="2300" dirty="0">
                <a:latin typeface="Calibri" panose="020F0502020204030204" pitchFamily="34" charset="0"/>
              </a:rPr>
              <a:t>: Disciplinados. Pensamos que son malas. Gente con alto compromiso y ajustados en tiempos y cumplimientos.</a:t>
            </a:r>
          </a:p>
          <a:p>
            <a:pPr algn="just"/>
            <a:endParaRPr lang="es-PA" sz="2300" dirty="0">
              <a:latin typeface="Calibri" panose="020F0502020204030204" pitchFamily="34" charset="0"/>
            </a:endParaRPr>
          </a:p>
          <a:p>
            <a:pPr algn="just"/>
            <a:r>
              <a:rPr lang="es-PA" sz="2300" b="1" dirty="0">
                <a:latin typeface="Calibri" panose="020F0502020204030204" pitchFamily="34" charset="0"/>
              </a:rPr>
              <a:t>Los Triángulos: </a:t>
            </a:r>
            <a:r>
              <a:rPr lang="es-PA" sz="2300" dirty="0">
                <a:latin typeface="Calibri" panose="020F0502020204030204" pitchFamily="34" charset="0"/>
              </a:rPr>
              <a:t>Los </a:t>
            </a:r>
            <a:r>
              <a:rPr lang="es-PA" sz="2300" dirty="0" smtClean="0">
                <a:latin typeface="Calibri" panose="020F0502020204030204" pitchFamily="34" charset="0"/>
              </a:rPr>
              <a:t>Picudos…son </a:t>
            </a:r>
            <a:r>
              <a:rPr lang="es-PA" sz="2300" dirty="0">
                <a:latin typeface="Calibri" panose="020F0502020204030204" pitchFamily="34" charset="0"/>
              </a:rPr>
              <a:t>la gente  que maneja gente líderes.  Echados para adelante. No pierden tiempo</a:t>
            </a:r>
          </a:p>
          <a:p>
            <a:pPr algn="just"/>
            <a:endParaRPr lang="es-PA" sz="2300" b="1" dirty="0">
              <a:latin typeface="Calibri" panose="020F0502020204030204" pitchFamily="34" charset="0"/>
            </a:endParaRPr>
          </a:p>
          <a:p>
            <a:pPr algn="just"/>
            <a:r>
              <a:rPr lang="es-PA" sz="2300" b="1" dirty="0">
                <a:latin typeface="Calibri" panose="020F0502020204030204" pitchFamily="34" charset="0"/>
              </a:rPr>
              <a:t>Los Círculos:  </a:t>
            </a:r>
            <a:r>
              <a:rPr lang="es-PA" sz="2300" dirty="0">
                <a:latin typeface="Calibri" panose="020F0502020204030204" pitchFamily="34" charset="0"/>
              </a:rPr>
              <a:t>Personas capaces de flexibilizar la agenda y ajustar los tiempos, según la situaciones.</a:t>
            </a:r>
          </a:p>
          <a:p>
            <a:pPr algn="just"/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16050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549375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275150" y="2656731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6000" dirty="0" smtClean="0">
                <a:solidFill>
                  <a:srgbClr val="FF9800"/>
                </a:solidFill>
              </a:rPr>
              <a:t>Agradezco todo el interés brindado</a:t>
            </a:r>
            <a:endParaRPr sz="6000" dirty="0">
              <a:solidFill>
                <a:srgbClr val="FF9800"/>
              </a:solidFill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ubTitle" idx="4294967295"/>
          </p:nvPr>
        </p:nvSpPr>
        <p:spPr>
          <a:xfrm>
            <a:off x="1275150" y="408725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ES" sz="2000" dirty="0" smtClean="0"/>
              <a:t>A sus órdenes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ES" sz="2000" dirty="0" smtClean="0"/>
              <a:t>Maximiliano González G.</a:t>
            </a:r>
            <a:endParaRPr sz="2000" dirty="0"/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000" dirty="0" smtClean="0"/>
              <a:t>maxconvoca</a:t>
            </a:r>
            <a:r>
              <a:rPr lang="en" sz="2000" dirty="0" smtClean="0"/>
              <a:t>@gmail.com</a:t>
            </a:r>
            <a:endParaRPr sz="2000" b="1" dirty="0"/>
          </a:p>
        </p:txBody>
      </p:sp>
      <p:grpSp>
        <p:nvGrpSpPr>
          <p:cNvPr id="505" name="Google Shape;505;p34"/>
          <p:cNvGrpSpPr/>
          <p:nvPr/>
        </p:nvGrpSpPr>
        <p:grpSpPr>
          <a:xfrm>
            <a:off x="3621709" y="523905"/>
            <a:ext cx="1827557" cy="1862108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8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819" y="5001708"/>
            <a:ext cx="4847307" cy="1856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79"/>
          <p:cNvSpPr txBox="1">
            <a:spLocks/>
          </p:cNvSpPr>
          <p:nvPr/>
        </p:nvSpPr>
        <p:spPr>
          <a:xfrm>
            <a:off x="0" y="771926"/>
            <a:ext cx="5200650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 Doghouse" panose="02000000000000000000" pitchFamily="2" charset="0"/>
              </a:rPr>
              <a:t>Comunicación Efectiva</a:t>
            </a:r>
            <a:endParaRPr lang="es-P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n Doghouse" panose="02000000000000000000" pitchFamily="2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538429" y="1519699"/>
            <a:ext cx="7324441" cy="812718"/>
            <a:chOff x="282217" y="1621189"/>
            <a:chExt cx="7324441" cy="812718"/>
          </a:xfrm>
        </p:grpSpPr>
        <p:sp>
          <p:nvSpPr>
            <p:cNvPr id="4" name="CuadroTexto 3"/>
            <p:cNvSpPr txBox="1"/>
            <p:nvPr/>
          </p:nvSpPr>
          <p:spPr>
            <a:xfrm>
              <a:off x="282217" y="1972242"/>
              <a:ext cx="732444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s-PA" sz="2400" b="1" dirty="0">
                  <a:latin typeface="Arial Rounded MT Bold" panose="020F0704030504030204" pitchFamily="34" charset="0"/>
                </a:rPr>
                <a:t>S</a:t>
              </a:r>
              <a:r>
                <a:rPr lang="es-PA" sz="2400" b="1" dirty="0" smtClean="0">
                  <a:latin typeface="Arial Rounded MT Bold" panose="020F0704030504030204" pitchFamily="34" charset="0"/>
                </a:rPr>
                <a:t>e </a:t>
              </a:r>
              <a:r>
                <a:rPr lang="es-PA" sz="2400" b="1" dirty="0">
                  <a:latin typeface="Arial Rounded MT Bold" panose="020F0704030504030204" pitchFamily="34" charset="0"/>
                </a:rPr>
                <a:t>es efectivo si se es eficaz y eficiente a la vez.</a:t>
              </a:r>
              <a:endParaRPr lang="es-PA" sz="2400" dirty="0">
                <a:latin typeface="Arial Rounded MT Bold" panose="020F0704030504030204" pitchFamily="34" charset="0"/>
              </a:endParaRPr>
            </a:p>
          </p:txBody>
        </p:sp>
        <p:grpSp>
          <p:nvGrpSpPr>
            <p:cNvPr id="239" name="Google Shape;239;p16"/>
            <p:cNvGrpSpPr/>
            <p:nvPr/>
          </p:nvGrpSpPr>
          <p:grpSpPr>
            <a:xfrm>
              <a:off x="282217" y="1621189"/>
              <a:ext cx="717908" cy="612663"/>
              <a:chOff x="2594050" y="1631825"/>
              <a:chExt cx="439625" cy="439625"/>
            </a:xfrm>
            <a:solidFill>
              <a:srgbClr val="FF0000"/>
            </a:solidFill>
          </p:grpSpPr>
          <p:sp>
            <p:nvSpPr>
              <p:cNvPr id="240" name="Google Shape;240;p16"/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241" name="Google Shape;241;p16"/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242" name="Google Shape;242;p16"/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grp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243" name="Google Shape;243;p16"/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grpFill/>
              <a:ln w="12175" cap="rnd" cmpd="sng">
                <a:solidFill>
                  <a:srgbClr val="FF98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</p:grpSp>
      </p:grpSp>
      <p:sp>
        <p:nvSpPr>
          <p:cNvPr id="6" name="CuadroTexto 5"/>
          <p:cNvSpPr txBox="1"/>
          <p:nvPr/>
        </p:nvSpPr>
        <p:spPr>
          <a:xfrm>
            <a:off x="137069" y="2619855"/>
            <a:ext cx="15821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>
                <a:solidFill>
                  <a:srgbClr val="0000FF"/>
                </a:solidFill>
                <a:latin typeface="Calibri" panose="020F0502020204030204" pitchFamily="34" charset="0"/>
              </a:rPr>
              <a:t>La eficacia </a:t>
            </a:r>
            <a:r>
              <a:rPr lang="es-PA" sz="1600" b="1" dirty="0">
                <a:latin typeface="Calibri" panose="020F0502020204030204" pitchFamily="34" charset="0"/>
              </a:rPr>
              <a:t>es</a:t>
            </a:r>
            <a:r>
              <a:rPr lang="es-PA" sz="1600" dirty="0">
                <a:latin typeface="Calibri" panose="020F0502020204030204" pitchFamily="34" charset="0"/>
              </a:rPr>
              <a:t> lograr un objetivo, un resultado o un efecto, previamente definido</a:t>
            </a:r>
            <a:endParaRPr lang="es-PA" sz="1600" dirty="0">
              <a:latin typeface="Calibri" panose="020F050202020403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975032" y="2642135"/>
            <a:ext cx="15821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>
                <a:solidFill>
                  <a:srgbClr val="0000FF"/>
                </a:solidFill>
                <a:latin typeface="Calibri" panose="020F0502020204030204" pitchFamily="34" charset="0"/>
              </a:rPr>
              <a:t>La eficiencia </a:t>
            </a:r>
            <a:r>
              <a:rPr lang="es-PA" sz="1600" b="1" dirty="0">
                <a:latin typeface="Calibri" panose="020F0502020204030204" pitchFamily="34" charset="0"/>
              </a:rPr>
              <a:t>es</a:t>
            </a:r>
            <a:r>
              <a:rPr lang="es-PA" sz="1600" dirty="0">
                <a:latin typeface="Calibri" panose="020F0502020204030204" pitchFamily="34" charset="0"/>
              </a:rPr>
              <a:t> lograr nuestro objetivo, con menos recursos y en menos tiempo.</a:t>
            </a:r>
            <a:endParaRPr lang="es-PA" sz="1600" dirty="0">
              <a:latin typeface="Calibri" panose="020F0502020204030204" pitchFamily="34" charset="0"/>
            </a:endParaRPr>
          </a:p>
        </p:txBody>
      </p:sp>
      <p:sp>
        <p:nvSpPr>
          <p:cNvPr id="17" name="6 CuadroTexto"/>
          <p:cNvSpPr txBox="1"/>
          <p:nvPr/>
        </p:nvSpPr>
        <p:spPr>
          <a:xfrm>
            <a:off x="4298774" y="2461541"/>
            <a:ext cx="3102721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PA" b="1" dirty="0" smtClean="0">
                <a:latin typeface="Berlin Sans FB Demi" panose="020E0802020502020306" pitchFamily="34" charset="0"/>
              </a:rPr>
              <a:t>Las </a:t>
            </a:r>
            <a:r>
              <a:rPr lang="es-PA" b="1" dirty="0">
                <a:latin typeface="Berlin Sans FB Demi" panose="020E0802020502020306" pitchFamily="34" charset="0"/>
              </a:rPr>
              <a:t>habilidades efectivas de comunicación consisten en saber </a:t>
            </a:r>
            <a:r>
              <a:rPr lang="es-PA" b="1" dirty="0">
                <a:solidFill>
                  <a:srgbClr val="0000FF"/>
                </a:solidFill>
                <a:latin typeface="Berlin Sans FB Demi" panose="020E0802020502020306" pitchFamily="34" charset="0"/>
              </a:rPr>
              <a:t>"cuándo </a:t>
            </a:r>
            <a:r>
              <a:rPr lang="es-PA" b="1" dirty="0" smtClean="0">
                <a:solidFill>
                  <a:srgbClr val="0000FF"/>
                </a:solidFill>
                <a:latin typeface="Berlin Sans FB Demi" panose="020E0802020502020306" pitchFamily="34" charset="0"/>
              </a:rPr>
              <a:t>comunicar, </a:t>
            </a:r>
            <a:r>
              <a:rPr lang="es-PA" b="1" dirty="0">
                <a:solidFill>
                  <a:srgbClr val="0000FF"/>
                </a:solidFill>
                <a:latin typeface="Berlin Sans FB Demi" panose="020E0802020502020306" pitchFamily="34" charset="0"/>
              </a:rPr>
              <a:t>cuándo no, y </a:t>
            </a:r>
            <a:r>
              <a:rPr lang="es-PA" b="1" dirty="0" smtClean="0">
                <a:solidFill>
                  <a:srgbClr val="0000FF"/>
                </a:solidFill>
                <a:latin typeface="Berlin Sans FB Demi" panose="020E0802020502020306" pitchFamily="34" charset="0"/>
              </a:rPr>
              <a:t>qué comunicar, </a:t>
            </a:r>
            <a:r>
              <a:rPr lang="es-PA" b="1" dirty="0">
                <a:solidFill>
                  <a:srgbClr val="0000FF"/>
                </a:solidFill>
                <a:latin typeface="Berlin Sans FB Demi" panose="020E0802020502020306" pitchFamily="34" charset="0"/>
              </a:rPr>
              <a:t>con quién, cuándo, dónde y en qué forma</a:t>
            </a:r>
            <a:r>
              <a:rPr lang="es-PA" b="1" dirty="0" smtClean="0">
                <a:solidFill>
                  <a:srgbClr val="0000FF"/>
                </a:solidFill>
                <a:latin typeface="Berlin Sans FB Demi" panose="020E0802020502020306" pitchFamily="34" charset="0"/>
              </a:rPr>
              <a:t>".</a:t>
            </a:r>
            <a:endParaRPr lang="es-PA" b="1" dirty="0">
              <a:solidFill>
                <a:srgbClr val="00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90" y="3617406"/>
            <a:ext cx="2853740" cy="25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ás 6"/>
          <p:cNvSpPr/>
          <p:nvPr/>
        </p:nvSpPr>
        <p:spPr>
          <a:xfrm>
            <a:off x="1523998" y="3174182"/>
            <a:ext cx="390528" cy="4366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2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79"/>
          <p:cNvSpPr txBox="1">
            <a:spLocks/>
          </p:cNvSpPr>
          <p:nvPr/>
        </p:nvSpPr>
        <p:spPr>
          <a:xfrm>
            <a:off x="0" y="771926"/>
            <a:ext cx="5200650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 Doghouse" panose="02000000000000000000" pitchFamily="2" charset="0"/>
              </a:rPr>
              <a:t>Comunicación Efectiva</a:t>
            </a:r>
            <a:endParaRPr lang="es-P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n Doghouse" panose="02000000000000000000" pitchFamily="2" charset="0"/>
            </a:endParaRPr>
          </a:p>
        </p:txBody>
      </p:sp>
      <p:pic>
        <p:nvPicPr>
          <p:cNvPr id="2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grpSp>
        <p:nvGrpSpPr>
          <p:cNvPr id="21" name="18 Grupo"/>
          <p:cNvGrpSpPr/>
          <p:nvPr/>
        </p:nvGrpSpPr>
        <p:grpSpPr>
          <a:xfrm>
            <a:off x="639715" y="2091051"/>
            <a:ext cx="7864569" cy="1423673"/>
            <a:chOff x="1458981" y="3795397"/>
            <a:chExt cx="6963487" cy="721060"/>
          </a:xfrm>
        </p:grpSpPr>
        <p:grpSp>
          <p:nvGrpSpPr>
            <p:cNvPr id="22" name="10 Grupo"/>
            <p:cNvGrpSpPr/>
            <p:nvPr/>
          </p:nvGrpSpPr>
          <p:grpSpPr>
            <a:xfrm>
              <a:off x="1458981" y="3795397"/>
              <a:ext cx="1272148" cy="720569"/>
              <a:chOff x="1458980" y="3795397"/>
              <a:chExt cx="1272148" cy="720569"/>
            </a:xfrm>
          </p:grpSpPr>
          <p:pic>
            <p:nvPicPr>
              <p:cNvPr id="38" name="Picture 16" descr="Resultado de imagen para ilustraciÃ³n gratis de laminas de acer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8980" y="3795397"/>
                <a:ext cx="1155177" cy="720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8 CuadroTexto"/>
              <p:cNvSpPr txBox="1"/>
              <p:nvPr/>
            </p:nvSpPr>
            <p:spPr>
              <a:xfrm>
                <a:off x="1475656" y="3795886"/>
                <a:ext cx="12554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A" sz="1600" b="1" dirty="0" smtClean="0">
                    <a:latin typeface="Tin Doghouse" panose="02000000000000000000" pitchFamily="2" charset="0"/>
                  </a:rPr>
                  <a:t>Prepararse</a:t>
                </a:r>
                <a:endParaRPr lang="es-PA" sz="1600" b="1" dirty="0">
                  <a:latin typeface="Tin Doghouse" panose="02000000000000000000" pitchFamily="2" charset="0"/>
                </a:endParaRPr>
              </a:p>
            </p:txBody>
          </p:sp>
        </p:grpSp>
        <p:grpSp>
          <p:nvGrpSpPr>
            <p:cNvPr id="23" name="13 Grupo"/>
            <p:cNvGrpSpPr/>
            <p:nvPr/>
          </p:nvGrpSpPr>
          <p:grpSpPr>
            <a:xfrm>
              <a:off x="2614157" y="3795886"/>
              <a:ext cx="1155178" cy="720570"/>
              <a:chOff x="2614157" y="3795886"/>
              <a:chExt cx="1155178" cy="720570"/>
            </a:xfrm>
          </p:grpSpPr>
          <p:pic>
            <p:nvPicPr>
              <p:cNvPr id="36" name="Picture 16" descr="Resultado de imagen para ilustraciÃ³n gratis de laminas de acer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4157" y="3795886"/>
                <a:ext cx="1155178" cy="7205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27 CuadroTexto"/>
              <p:cNvSpPr txBox="1"/>
              <p:nvPr/>
            </p:nvSpPr>
            <p:spPr>
              <a:xfrm>
                <a:off x="2771800" y="3795886"/>
                <a:ext cx="9829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A" sz="1600" b="1" dirty="0" smtClean="0">
                    <a:latin typeface="Tin Doghouse" panose="02000000000000000000" pitchFamily="2" charset="0"/>
                  </a:rPr>
                  <a:t>Práctica</a:t>
                </a:r>
                <a:endParaRPr lang="es-PA" sz="1600" b="1" dirty="0">
                  <a:latin typeface="Tin Doghouse" panose="02000000000000000000" pitchFamily="2" charset="0"/>
                </a:endParaRPr>
              </a:p>
            </p:txBody>
          </p:sp>
        </p:grpSp>
        <p:grpSp>
          <p:nvGrpSpPr>
            <p:cNvPr id="24" name="14 Grupo"/>
            <p:cNvGrpSpPr/>
            <p:nvPr/>
          </p:nvGrpSpPr>
          <p:grpSpPr>
            <a:xfrm>
              <a:off x="3779913" y="3795886"/>
              <a:ext cx="1155177" cy="720569"/>
              <a:chOff x="3779912" y="3795886"/>
              <a:chExt cx="1155177" cy="720569"/>
            </a:xfrm>
          </p:grpSpPr>
          <p:pic>
            <p:nvPicPr>
              <p:cNvPr id="34" name="Picture 16" descr="Resultado de imagen para ilustraciÃ³n gratis de laminas de acer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3795886"/>
                <a:ext cx="1155177" cy="720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28 CuadroTexto"/>
              <p:cNvSpPr txBox="1"/>
              <p:nvPr/>
            </p:nvSpPr>
            <p:spPr>
              <a:xfrm>
                <a:off x="3894957" y="3795886"/>
                <a:ext cx="10070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A" sz="1600" b="1" dirty="0" smtClean="0">
                    <a:latin typeface="Tin Doghouse" panose="02000000000000000000" pitchFamily="2" charset="0"/>
                  </a:rPr>
                  <a:t>Objetivo</a:t>
                </a:r>
                <a:endParaRPr lang="es-PA" sz="1600" b="1" dirty="0">
                  <a:latin typeface="Tin Doghouse" panose="02000000000000000000" pitchFamily="2" charset="0"/>
                </a:endParaRPr>
              </a:p>
            </p:txBody>
          </p:sp>
        </p:grpSp>
        <p:grpSp>
          <p:nvGrpSpPr>
            <p:cNvPr id="25" name="15 Grupo"/>
            <p:cNvGrpSpPr/>
            <p:nvPr/>
          </p:nvGrpSpPr>
          <p:grpSpPr>
            <a:xfrm>
              <a:off x="4935088" y="3795886"/>
              <a:ext cx="1189408" cy="720571"/>
              <a:chOff x="4935089" y="3795886"/>
              <a:chExt cx="1189408" cy="720571"/>
            </a:xfrm>
          </p:grpSpPr>
          <p:pic>
            <p:nvPicPr>
              <p:cNvPr id="32" name="Picture 16" descr="Resultado de imagen para ilustraciÃ³n gratis de laminas de acer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5089" y="3795887"/>
                <a:ext cx="1155178" cy="7205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29 CuadroTexto"/>
              <p:cNvSpPr txBox="1"/>
              <p:nvPr/>
            </p:nvSpPr>
            <p:spPr>
              <a:xfrm>
                <a:off x="5051767" y="3795886"/>
                <a:ext cx="10727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A" sz="1600" b="1" dirty="0" smtClean="0">
                    <a:latin typeface="Tin Doghouse" panose="02000000000000000000" pitchFamily="2" charset="0"/>
                  </a:rPr>
                  <a:t>Receptor</a:t>
                </a:r>
                <a:endParaRPr lang="es-PA" sz="1600" b="1" dirty="0">
                  <a:latin typeface="Tin Doghouse" panose="02000000000000000000" pitchFamily="2" charset="0"/>
                </a:endParaRPr>
              </a:p>
            </p:txBody>
          </p:sp>
        </p:grpSp>
        <p:grpSp>
          <p:nvGrpSpPr>
            <p:cNvPr id="26" name="16 Grupo"/>
            <p:cNvGrpSpPr/>
            <p:nvPr/>
          </p:nvGrpSpPr>
          <p:grpSpPr>
            <a:xfrm>
              <a:off x="6084166" y="3795886"/>
              <a:ext cx="1155177" cy="720569"/>
              <a:chOff x="6084168" y="3795886"/>
              <a:chExt cx="1155177" cy="720569"/>
            </a:xfrm>
          </p:grpSpPr>
          <p:pic>
            <p:nvPicPr>
              <p:cNvPr id="30" name="Picture 16" descr="Resultado de imagen para ilustraciÃ³n gratis de laminas de acer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3795886"/>
                <a:ext cx="1155177" cy="720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30 CuadroTexto"/>
              <p:cNvSpPr txBox="1"/>
              <p:nvPr/>
            </p:nvSpPr>
            <p:spPr>
              <a:xfrm>
                <a:off x="6244097" y="3795886"/>
                <a:ext cx="9252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A" sz="1600" b="1" dirty="0" smtClean="0">
                    <a:latin typeface="Tin Doghouse" panose="02000000000000000000" pitchFamily="2" charset="0"/>
                  </a:rPr>
                  <a:t>Valores</a:t>
                </a:r>
                <a:endParaRPr lang="es-PA" sz="1600" b="1" dirty="0">
                  <a:latin typeface="Tin Doghouse" panose="02000000000000000000" pitchFamily="2" charset="0"/>
                </a:endParaRPr>
              </a:p>
            </p:txBody>
          </p:sp>
        </p:grpSp>
        <p:grpSp>
          <p:nvGrpSpPr>
            <p:cNvPr id="27" name="17 Grupo"/>
            <p:cNvGrpSpPr/>
            <p:nvPr/>
          </p:nvGrpSpPr>
          <p:grpSpPr>
            <a:xfrm>
              <a:off x="7239345" y="3795886"/>
              <a:ext cx="1183123" cy="720571"/>
              <a:chOff x="7239345" y="3795886"/>
              <a:chExt cx="1183123" cy="720571"/>
            </a:xfrm>
          </p:grpSpPr>
          <p:pic>
            <p:nvPicPr>
              <p:cNvPr id="28" name="Picture 16" descr="Resultado de imagen para ilustraciÃ³n gratis de laminas de acer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9345" y="3795887"/>
                <a:ext cx="1155178" cy="7205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36 CuadroTexto"/>
              <p:cNvSpPr txBox="1"/>
              <p:nvPr/>
            </p:nvSpPr>
            <p:spPr>
              <a:xfrm>
                <a:off x="7396225" y="3795886"/>
                <a:ext cx="10262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A" sz="1600" b="1" dirty="0" smtClean="0">
                    <a:latin typeface="Tin Doghouse" panose="02000000000000000000" pitchFamily="2" charset="0"/>
                  </a:rPr>
                  <a:t>Escucha</a:t>
                </a:r>
                <a:endParaRPr lang="es-PA" sz="1600" b="1" dirty="0">
                  <a:latin typeface="Tin Doghouse" panose="02000000000000000000" pitchFamily="2" charset="0"/>
                </a:endParaRPr>
              </a:p>
            </p:txBody>
          </p:sp>
        </p:grpSp>
      </p:grpSp>
      <p:sp>
        <p:nvSpPr>
          <p:cNvPr id="9" name="Flecha a la derecha con bandas 8"/>
          <p:cNvSpPr/>
          <p:nvPr/>
        </p:nvSpPr>
        <p:spPr>
          <a:xfrm>
            <a:off x="706880" y="4187903"/>
            <a:ext cx="3202556" cy="85725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CuadroTexto 9"/>
          <p:cNvSpPr txBox="1"/>
          <p:nvPr/>
        </p:nvSpPr>
        <p:spPr>
          <a:xfrm>
            <a:off x="4099051" y="4071631"/>
            <a:ext cx="4094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latin typeface="Calibri" panose="020F0502020204030204" pitchFamily="34" charset="0"/>
              </a:rPr>
              <a:t>La Confianza es el elemento humano</a:t>
            </a:r>
          </a:p>
          <a:p>
            <a:pPr algn="ctr"/>
            <a:r>
              <a:rPr lang="es-ES" sz="2000" dirty="0">
                <a:latin typeface="Calibri" panose="020F0502020204030204" pitchFamily="34" charset="0"/>
              </a:rPr>
              <a:t>q</a:t>
            </a:r>
            <a:r>
              <a:rPr lang="es-ES" sz="2000" dirty="0" smtClean="0">
                <a:latin typeface="Calibri" panose="020F0502020204030204" pitchFamily="34" charset="0"/>
              </a:rPr>
              <a:t>ue </a:t>
            </a:r>
            <a:r>
              <a:rPr lang="es-E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fundamenta la</a:t>
            </a:r>
          </a:p>
          <a:p>
            <a:pPr algn="ctr"/>
            <a:r>
              <a:rPr lang="es-E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Comunicación Efectiva</a:t>
            </a:r>
            <a:endParaRPr lang="es-PA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79"/>
          <p:cNvSpPr txBox="1">
            <a:spLocks/>
          </p:cNvSpPr>
          <p:nvPr/>
        </p:nvSpPr>
        <p:spPr>
          <a:xfrm>
            <a:off x="0" y="771926"/>
            <a:ext cx="5200650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 Doghouse" panose="02000000000000000000" pitchFamily="2" charset="0"/>
              </a:rPr>
              <a:t>Comunicación Efectiva</a:t>
            </a:r>
            <a:endParaRPr lang="es-P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n Doghouse" panose="02000000000000000000" pitchFamily="2" charset="0"/>
            </a:endParaRPr>
          </a:p>
        </p:txBody>
      </p:sp>
      <p:pic>
        <p:nvPicPr>
          <p:cNvPr id="2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sp>
        <p:nvSpPr>
          <p:cNvPr id="40" name="2 CuadroTexto"/>
          <p:cNvSpPr txBox="1"/>
          <p:nvPr/>
        </p:nvSpPr>
        <p:spPr>
          <a:xfrm>
            <a:off x="4783265" y="1817327"/>
            <a:ext cx="4129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800" dirty="0" smtClean="0">
                <a:solidFill>
                  <a:srgbClr val="FF3300"/>
                </a:solidFill>
                <a:latin typeface="Gill Sans Ultra Bold" panose="020B0A02020104020203" pitchFamily="34" charset="0"/>
              </a:rPr>
              <a:t>La forma </a:t>
            </a:r>
            <a:r>
              <a:rPr lang="es-PA" sz="1800" dirty="0" smtClean="0">
                <a:solidFill>
                  <a:srgbClr val="FF3300"/>
                </a:solidFill>
                <a:latin typeface="Gill Sans Ultra Bold" panose="020B0A02020104020203" pitchFamily="34" charset="0"/>
              </a:rPr>
              <a:t>de Comunicarnos </a:t>
            </a:r>
            <a:r>
              <a:rPr lang="es-PA" sz="1800" dirty="0" smtClean="0">
                <a:solidFill>
                  <a:srgbClr val="FF3300"/>
                </a:solidFill>
                <a:latin typeface="Gill Sans Ultra Bold" panose="020B0A02020104020203" pitchFamily="34" charset="0"/>
              </a:rPr>
              <a:t>con otros </a:t>
            </a:r>
            <a:r>
              <a:rPr lang="es-PA" sz="1800" dirty="0" smtClean="0">
                <a:solidFill>
                  <a:srgbClr val="FF3300"/>
                </a:solidFill>
                <a:latin typeface="Gill Sans Ultra Bold" panose="020B0A02020104020203" pitchFamily="34" charset="0"/>
              </a:rPr>
              <a:t>y </a:t>
            </a:r>
            <a:r>
              <a:rPr lang="es-PA" sz="1800" dirty="0" smtClean="0">
                <a:solidFill>
                  <a:srgbClr val="FF3300"/>
                </a:solidFill>
                <a:latin typeface="Gill Sans Ultra Bold" panose="020B0A02020104020203" pitchFamily="34" charset="0"/>
              </a:rPr>
              <a:t>con nosotros mismos, determina nuestra calidad de vida.</a:t>
            </a:r>
            <a:endParaRPr lang="es-PA" sz="1800" dirty="0">
              <a:solidFill>
                <a:srgbClr val="FF33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1197" y="3070359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3558271" y="3070359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Conector recto de flecha 3"/>
          <p:cNvCxnSpPr>
            <a:stCxn id="2" idx="3"/>
            <a:endCxn id="41" idx="1"/>
          </p:cNvCxnSpPr>
          <p:nvPr/>
        </p:nvCxnSpPr>
        <p:spPr>
          <a:xfrm>
            <a:off x="937528" y="3532024"/>
            <a:ext cx="262074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337641" y="5008696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3505198" y="5008696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985838" y="5109036"/>
            <a:ext cx="2514600" cy="1463232"/>
          </a:xfrm>
          <a:custGeom>
            <a:avLst/>
            <a:gdLst>
              <a:gd name="connsiteX0" fmla="*/ 0 w 2514600"/>
              <a:gd name="connsiteY0" fmla="*/ 505970 h 1463232"/>
              <a:gd name="connsiteX1" fmla="*/ 14287 w 2514600"/>
              <a:gd name="connsiteY1" fmla="*/ 434532 h 1463232"/>
              <a:gd name="connsiteX2" fmla="*/ 71437 w 2514600"/>
              <a:gd name="connsiteY2" fmla="*/ 391670 h 1463232"/>
              <a:gd name="connsiteX3" fmla="*/ 214312 w 2514600"/>
              <a:gd name="connsiteY3" fmla="*/ 305945 h 1463232"/>
              <a:gd name="connsiteX4" fmla="*/ 285750 w 2514600"/>
              <a:gd name="connsiteY4" fmla="*/ 263082 h 1463232"/>
              <a:gd name="connsiteX5" fmla="*/ 357187 w 2514600"/>
              <a:gd name="connsiteY5" fmla="*/ 234507 h 1463232"/>
              <a:gd name="connsiteX6" fmla="*/ 500062 w 2514600"/>
              <a:gd name="connsiteY6" fmla="*/ 163070 h 1463232"/>
              <a:gd name="connsiteX7" fmla="*/ 585787 w 2514600"/>
              <a:gd name="connsiteY7" fmla="*/ 120207 h 1463232"/>
              <a:gd name="connsiteX8" fmla="*/ 628650 w 2514600"/>
              <a:gd name="connsiteY8" fmla="*/ 91632 h 1463232"/>
              <a:gd name="connsiteX9" fmla="*/ 700087 w 2514600"/>
              <a:gd name="connsiteY9" fmla="*/ 77345 h 1463232"/>
              <a:gd name="connsiteX10" fmla="*/ 785812 w 2514600"/>
              <a:gd name="connsiteY10" fmla="*/ 48770 h 1463232"/>
              <a:gd name="connsiteX11" fmla="*/ 1000125 w 2514600"/>
              <a:gd name="connsiteY11" fmla="*/ 5907 h 1463232"/>
              <a:gd name="connsiteX12" fmla="*/ 1114425 w 2514600"/>
              <a:gd name="connsiteY12" fmla="*/ 20195 h 1463232"/>
              <a:gd name="connsiteX13" fmla="*/ 1171575 w 2514600"/>
              <a:gd name="connsiteY13" fmla="*/ 1463232 h 1463232"/>
              <a:gd name="connsiteX14" fmla="*/ 1443037 w 2514600"/>
              <a:gd name="connsiteY14" fmla="*/ 1448945 h 1463232"/>
              <a:gd name="connsiteX15" fmla="*/ 1500187 w 2514600"/>
              <a:gd name="connsiteY15" fmla="*/ 1420370 h 1463232"/>
              <a:gd name="connsiteX16" fmla="*/ 1585912 w 2514600"/>
              <a:gd name="connsiteY16" fmla="*/ 1377507 h 1463232"/>
              <a:gd name="connsiteX17" fmla="*/ 1657350 w 2514600"/>
              <a:gd name="connsiteY17" fmla="*/ 1263207 h 1463232"/>
              <a:gd name="connsiteX18" fmla="*/ 1671637 w 2514600"/>
              <a:gd name="connsiteY18" fmla="*/ 1220345 h 1463232"/>
              <a:gd name="connsiteX19" fmla="*/ 1714500 w 2514600"/>
              <a:gd name="connsiteY19" fmla="*/ 1134620 h 1463232"/>
              <a:gd name="connsiteX20" fmla="*/ 1728787 w 2514600"/>
              <a:gd name="connsiteY20" fmla="*/ 1048895 h 1463232"/>
              <a:gd name="connsiteX21" fmla="*/ 1743075 w 2514600"/>
              <a:gd name="connsiteY21" fmla="*/ 1006032 h 1463232"/>
              <a:gd name="connsiteX22" fmla="*/ 1757362 w 2514600"/>
              <a:gd name="connsiteY22" fmla="*/ 820295 h 1463232"/>
              <a:gd name="connsiteX23" fmla="*/ 1785937 w 2514600"/>
              <a:gd name="connsiteY23" fmla="*/ 720282 h 1463232"/>
              <a:gd name="connsiteX24" fmla="*/ 1800225 w 2514600"/>
              <a:gd name="connsiteY24" fmla="*/ 663132 h 1463232"/>
              <a:gd name="connsiteX25" fmla="*/ 1857375 w 2514600"/>
              <a:gd name="connsiteY25" fmla="*/ 563120 h 1463232"/>
              <a:gd name="connsiteX26" fmla="*/ 1957387 w 2514600"/>
              <a:gd name="connsiteY26" fmla="*/ 448820 h 1463232"/>
              <a:gd name="connsiteX27" fmla="*/ 2043112 w 2514600"/>
              <a:gd name="connsiteY27" fmla="*/ 391670 h 1463232"/>
              <a:gd name="connsiteX28" fmla="*/ 2085975 w 2514600"/>
              <a:gd name="connsiteY28" fmla="*/ 377382 h 1463232"/>
              <a:gd name="connsiteX29" fmla="*/ 2143125 w 2514600"/>
              <a:gd name="connsiteY29" fmla="*/ 363095 h 1463232"/>
              <a:gd name="connsiteX30" fmla="*/ 2185987 w 2514600"/>
              <a:gd name="connsiteY30" fmla="*/ 348807 h 1463232"/>
              <a:gd name="connsiteX31" fmla="*/ 2514600 w 2514600"/>
              <a:gd name="connsiteY31" fmla="*/ 348807 h 146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14600" h="1463232">
                <a:moveTo>
                  <a:pt x="0" y="505970"/>
                </a:moveTo>
                <a:cubicBezTo>
                  <a:pt x="4762" y="482157"/>
                  <a:pt x="1416" y="455125"/>
                  <a:pt x="14287" y="434532"/>
                </a:cubicBezTo>
                <a:cubicBezTo>
                  <a:pt x="26907" y="414339"/>
                  <a:pt x="51406" y="404547"/>
                  <a:pt x="71437" y="391670"/>
                </a:cubicBezTo>
                <a:cubicBezTo>
                  <a:pt x="118156" y="361637"/>
                  <a:pt x="166687" y="334520"/>
                  <a:pt x="214312" y="305945"/>
                </a:cubicBezTo>
                <a:cubicBezTo>
                  <a:pt x="238125" y="291657"/>
                  <a:pt x="259966" y="273396"/>
                  <a:pt x="285750" y="263082"/>
                </a:cubicBezTo>
                <a:cubicBezTo>
                  <a:pt x="309562" y="253557"/>
                  <a:pt x="335195" y="247702"/>
                  <a:pt x="357187" y="234507"/>
                </a:cubicBezTo>
                <a:cubicBezTo>
                  <a:pt x="492786" y="153148"/>
                  <a:pt x="362730" y="190536"/>
                  <a:pt x="500062" y="163070"/>
                </a:cubicBezTo>
                <a:cubicBezTo>
                  <a:pt x="622903" y="81177"/>
                  <a:pt x="467481" y="179361"/>
                  <a:pt x="585787" y="120207"/>
                </a:cubicBezTo>
                <a:cubicBezTo>
                  <a:pt x="601146" y="112528"/>
                  <a:pt x="612572" y="97661"/>
                  <a:pt x="628650" y="91632"/>
                </a:cubicBezTo>
                <a:cubicBezTo>
                  <a:pt x="651388" y="83105"/>
                  <a:pt x="676659" y="83734"/>
                  <a:pt x="700087" y="77345"/>
                </a:cubicBezTo>
                <a:cubicBezTo>
                  <a:pt x="729146" y="69420"/>
                  <a:pt x="756708" y="56531"/>
                  <a:pt x="785812" y="48770"/>
                </a:cubicBezTo>
                <a:cubicBezTo>
                  <a:pt x="872956" y="25532"/>
                  <a:pt x="917091" y="19747"/>
                  <a:pt x="1000125" y="5907"/>
                </a:cubicBezTo>
                <a:cubicBezTo>
                  <a:pt x="1038225" y="10670"/>
                  <a:pt x="1111017" y="-18050"/>
                  <a:pt x="1114425" y="20195"/>
                </a:cubicBezTo>
                <a:cubicBezTo>
                  <a:pt x="1246577" y="1503241"/>
                  <a:pt x="673155" y="1297100"/>
                  <a:pt x="1171575" y="1463232"/>
                </a:cubicBezTo>
                <a:cubicBezTo>
                  <a:pt x="1262062" y="1458470"/>
                  <a:pt x="1353186" y="1460665"/>
                  <a:pt x="1443037" y="1448945"/>
                </a:cubicBezTo>
                <a:cubicBezTo>
                  <a:pt x="1464157" y="1446190"/>
                  <a:pt x="1480611" y="1428760"/>
                  <a:pt x="1500187" y="1420370"/>
                </a:cubicBezTo>
                <a:cubicBezTo>
                  <a:pt x="1540858" y="1402939"/>
                  <a:pt x="1551591" y="1411828"/>
                  <a:pt x="1585912" y="1377507"/>
                </a:cubicBezTo>
                <a:cubicBezTo>
                  <a:pt x="1616681" y="1346738"/>
                  <a:pt x="1640373" y="1302820"/>
                  <a:pt x="1657350" y="1263207"/>
                </a:cubicBezTo>
                <a:cubicBezTo>
                  <a:pt x="1663282" y="1249365"/>
                  <a:pt x="1664902" y="1233815"/>
                  <a:pt x="1671637" y="1220345"/>
                </a:cubicBezTo>
                <a:cubicBezTo>
                  <a:pt x="1727034" y="1109551"/>
                  <a:pt x="1678585" y="1242361"/>
                  <a:pt x="1714500" y="1134620"/>
                </a:cubicBezTo>
                <a:cubicBezTo>
                  <a:pt x="1719262" y="1106045"/>
                  <a:pt x="1722503" y="1077174"/>
                  <a:pt x="1728787" y="1048895"/>
                </a:cubicBezTo>
                <a:cubicBezTo>
                  <a:pt x="1732054" y="1034193"/>
                  <a:pt x="1741207" y="1020976"/>
                  <a:pt x="1743075" y="1006032"/>
                </a:cubicBezTo>
                <a:cubicBezTo>
                  <a:pt x="1750777" y="944416"/>
                  <a:pt x="1750107" y="881965"/>
                  <a:pt x="1757362" y="820295"/>
                </a:cubicBezTo>
                <a:cubicBezTo>
                  <a:pt x="1761827" y="782340"/>
                  <a:pt x="1775776" y="755846"/>
                  <a:pt x="1785937" y="720282"/>
                </a:cubicBezTo>
                <a:cubicBezTo>
                  <a:pt x="1791331" y="701401"/>
                  <a:pt x="1793330" y="681518"/>
                  <a:pt x="1800225" y="663132"/>
                </a:cubicBezTo>
                <a:cubicBezTo>
                  <a:pt x="1813444" y="627882"/>
                  <a:pt x="1835557" y="593665"/>
                  <a:pt x="1857375" y="563120"/>
                </a:cubicBezTo>
                <a:cubicBezTo>
                  <a:pt x="1888045" y="520181"/>
                  <a:pt x="1915480" y="482345"/>
                  <a:pt x="1957387" y="448820"/>
                </a:cubicBezTo>
                <a:cubicBezTo>
                  <a:pt x="1984204" y="427366"/>
                  <a:pt x="2010532" y="402530"/>
                  <a:pt x="2043112" y="391670"/>
                </a:cubicBezTo>
                <a:cubicBezTo>
                  <a:pt x="2057400" y="386907"/>
                  <a:pt x="2071494" y="381519"/>
                  <a:pt x="2085975" y="377382"/>
                </a:cubicBezTo>
                <a:cubicBezTo>
                  <a:pt x="2104856" y="371988"/>
                  <a:pt x="2124244" y="368490"/>
                  <a:pt x="2143125" y="363095"/>
                </a:cubicBezTo>
                <a:cubicBezTo>
                  <a:pt x="2157606" y="358958"/>
                  <a:pt x="2170938" y="349386"/>
                  <a:pt x="2185987" y="348807"/>
                </a:cubicBezTo>
                <a:cubicBezTo>
                  <a:pt x="2295444" y="344597"/>
                  <a:pt x="2405062" y="348807"/>
                  <a:pt x="2514600" y="348807"/>
                </a:cubicBezTo>
              </a:path>
            </a:pathLst>
          </a:custGeom>
          <a:noFill/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4" name="AutoShape 36"/>
          <p:cNvSpPr>
            <a:spLocks noChangeArrowheads="1"/>
          </p:cNvSpPr>
          <p:nvPr/>
        </p:nvSpPr>
        <p:spPr bwMode="auto">
          <a:xfrm>
            <a:off x="4572000" y="2928774"/>
            <a:ext cx="279400" cy="1206500"/>
          </a:xfrm>
          <a:prstGeom prst="rightArrow">
            <a:avLst>
              <a:gd name="adj1" fmla="val 55713"/>
              <a:gd name="adj2" fmla="val 100000"/>
            </a:avLst>
          </a:prstGeom>
          <a:solidFill>
            <a:srgbClr val="FF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PA"/>
          </a:p>
        </p:txBody>
      </p:sp>
      <p:sp>
        <p:nvSpPr>
          <p:cNvPr id="6" name="CuadroTexto 5"/>
          <p:cNvSpPr txBox="1"/>
          <p:nvPr/>
        </p:nvSpPr>
        <p:spPr>
          <a:xfrm>
            <a:off x="4957763" y="3378135"/>
            <a:ext cx="3974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Arial Rounded MT Bold" panose="020F0704030504030204" pitchFamily="34" charset="0"/>
              </a:rPr>
              <a:t>Inmediato y Rápido…pero no efectivo.</a:t>
            </a:r>
            <a:endParaRPr lang="es-PA" sz="1600" dirty="0">
              <a:latin typeface="Arial Rounded MT Bold" panose="020F0704030504030204" pitchFamily="34" charset="0"/>
            </a:endParaRPr>
          </a:p>
        </p:txBody>
      </p:sp>
      <p:sp>
        <p:nvSpPr>
          <p:cNvPr id="45" name="AutoShape 36"/>
          <p:cNvSpPr>
            <a:spLocks noChangeArrowheads="1"/>
          </p:cNvSpPr>
          <p:nvPr/>
        </p:nvSpPr>
        <p:spPr bwMode="auto">
          <a:xfrm>
            <a:off x="4503865" y="4788583"/>
            <a:ext cx="279400" cy="1206500"/>
          </a:xfrm>
          <a:prstGeom prst="rightArrow">
            <a:avLst>
              <a:gd name="adj1" fmla="val 55713"/>
              <a:gd name="adj2" fmla="val 100000"/>
            </a:avLst>
          </a:prstGeom>
          <a:solidFill>
            <a:srgbClr val="0000FF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s-PA"/>
          </a:p>
        </p:txBody>
      </p:sp>
      <p:sp>
        <p:nvSpPr>
          <p:cNvPr id="46" name="CuadroTexto 45"/>
          <p:cNvSpPr txBox="1"/>
          <p:nvPr/>
        </p:nvSpPr>
        <p:spPr>
          <a:xfrm>
            <a:off x="4938188" y="5131807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Arial Rounded MT Bold" panose="020F0704030504030204" pitchFamily="34" charset="0"/>
              </a:rPr>
              <a:t>Efectivo</a:t>
            </a:r>
            <a:endParaRPr lang="es-PA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" grpId="0"/>
      <p:bldP spid="45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549375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17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0" y="918444"/>
            <a:ext cx="4919875" cy="5668058"/>
          </a:xfrm>
          <a:prstGeom prst="rect">
            <a:avLst/>
          </a:prstGeom>
        </p:spPr>
      </p:pic>
      <p:pic>
        <p:nvPicPr>
          <p:cNvPr id="18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" y="964388"/>
            <a:ext cx="5451263" cy="557616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99748" y="-4886"/>
            <a:ext cx="3916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Percepción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6 CuadroTexto"/>
          <p:cNvSpPr txBox="1"/>
          <p:nvPr/>
        </p:nvSpPr>
        <p:spPr>
          <a:xfrm>
            <a:off x="5825557" y="1067485"/>
            <a:ext cx="2790649" cy="21852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PA" sz="1700" dirty="0" smtClean="0">
                <a:solidFill>
                  <a:srgbClr val="FFFF00"/>
                </a:solidFill>
                <a:latin typeface="Rockwell" panose="02060603020205020403" pitchFamily="18" charset="0"/>
              </a:rPr>
              <a:t>La manera como vemos al mundo, no es necesariamente, como lo ven otras personas.</a:t>
            </a:r>
          </a:p>
          <a:p>
            <a:endParaRPr lang="es-PA" sz="1700" dirty="0">
              <a:solidFill>
                <a:srgbClr val="FFFF00"/>
              </a:solidFill>
              <a:latin typeface="Rockwell" panose="02060603020205020403" pitchFamily="18" charset="0"/>
            </a:endParaRPr>
          </a:p>
          <a:p>
            <a:r>
              <a:rPr lang="es-PA" sz="1700" dirty="0" smtClean="0">
                <a:solidFill>
                  <a:srgbClr val="FFFF00"/>
                </a:solidFill>
                <a:latin typeface="Rockwell" panose="02060603020205020403" pitchFamily="18" charset="0"/>
              </a:rPr>
              <a:t>De hecho las personas no ven al mundo como es…sino como ellas son</a:t>
            </a:r>
            <a:r>
              <a:rPr lang="es-PA" sz="17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. </a:t>
            </a:r>
            <a:endParaRPr lang="es-PA" sz="17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6 CuadroTexto"/>
          <p:cNvSpPr txBox="1"/>
          <p:nvPr/>
        </p:nvSpPr>
        <p:spPr>
          <a:xfrm>
            <a:off x="5825556" y="3401740"/>
            <a:ext cx="2790649" cy="192360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PA" sz="1700" dirty="0">
                <a:solidFill>
                  <a:schemeClr val="tx1"/>
                </a:solidFill>
                <a:latin typeface="Rockwell" panose="02060603020205020403" pitchFamily="18" charset="0"/>
              </a:rPr>
              <a:t>La ruptura de comunicación, se basa muchas veces en que dos personas interpretan el mismo evento de manera diferente.</a:t>
            </a:r>
          </a:p>
          <a:p>
            <a:r>
              <a:rPr lang="es-PA" sz="17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. </a:t>
            </a:r>
            <a:endParaRPr lang="es-PA" sz="17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22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Resultado de imagen para silueta hombre y muje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44" y="1500087"/>
            <a:ext cx="3622416" cy="362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79"/>
          <p:cNvSpPr txBox="1">
            <a:spLocks/>
          </p:cNvSpPr>
          <p:nvPr/>
        </p:nvSpPr>
        <p:spPr>
          <a:xfrm>
            <a:off x="319509" y="758704"/>
            <a:ext cx="5052591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rgbClr val="33CC33"/>
                </a:solidFill>
                <a:latin typeface="Tin Doghouse" panose="020B0604020202020204" charset="0"/>
                <a:cs typeface="Tin Doghouse" panose="020B0604020202020204" charset="0"/>
              </a:rPr>
              <a:t>La Imagen Personal </a:t>
            </a:r>
            <a:endParaRPr lang="es-PA" sz="3200" dirty="0">
              <a:solidFill>
                <a:srgbClr val="33CC33"/>
              </a:solidFill>
              <a:latin typeface="Tin Doghouse" panose="020B0604020202020204" charset="0"/>
              <a:cs typeface="Tin Doghouse" panose="020B0604020202020204" charset="0"/>
            </a:endParaRPr>
          </a:p>
        </p:txBody>
      </p:sp>
      <p:sp>
        <p:nvSpPr>
          <p:cNvPr id="19" name="10 CuadroTexto"/>
          <p:cNvSpPr txBox="1"/>
          <p:nvPr/>
        </p:nvSpPr>
        <p:spPr>
          <a:xfrm>
            <a:off x="276645" y="3471656"/>
            <a:ext cx="2221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“Proyección </a:t>
            </a:r>
            <a:r>
              <a:rPr lang="es-PA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que hacemos ante nosotros mismos </a:t>
            </a:r>
            <a:r>
              <a:rPr lang="es-PA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y hacia </a:t>
            </a:r>
            <a:r>
              <a:rPr lang="es-PA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los </a:t>
            </a:r>
            <a:r>
              <a:rPr lang="es-PA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demás… </a:t>
            </a:r>
            <a:r>
              <a:rPr lang="es-PA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de quienes </a:t>
            </a:r>
            <a:r>
              <a:rPr lang="es-PA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somos”</a:t>
            </a:r>
          </a:p>
          <a:p>
            <a:r>
              <a:rPr lang="es-PA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Berkeley</a:t>
            </a:r>
            <a:endParaRPr lang="es-PA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0" name="21 Grupo"/>
          <p:cNvGrpSpPr/>
          <p:nvPr/>
        </p:nvGrpSpPr>
        <p:grpSpPr>
          <a:xfrm>
            <a:off x="456157" y="2162559"/>
            <a:ext cx="5400600" cy="1008682"/>
            <a:chOff x="1475656" y="1419622"/>
            <a:chExt cx="5400600" cy="1008682"/>
          </a:xfrm>
        </p:grpSpPr>
        <p:grpSp>
          <p:nvGrpSpPr>
            <p:cNvPr id="21" name="18 Grupo"/>
            <p:cNvGrpSpPr/>
            <p:nvPr/>
          </p:nvGrpSpPr>
          <p:grpSpPr>
            <a:xfrm>
              <a:off x="4860032" y="1420192"/>
              <a:ext cx="2016224" cy="1008112"/>
              <a:chOff x="4860032" y="1420192"/>
              <a:chExt cx="2016224" cy="1008112"/>
            </a:xfrm>
          </p:grpSpPr>
          <p:sp>
            <p:nvSpPr>
              <p:cNvPr id="28" name="13 Cheurón"/>
              <p:cNvSpPr/>
              <p:nvPr/>
            </p:nvSpPr>
            <p:spPr>
              <a:xfrm>
                <a:off x="4860032" y="1420192"/>
                <a:ext cx="2016224" cy="1008112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14 CuadroTexto"/>
              <p:cNvSpPr txBox="1"/>
              <p:nvPr/>
            </p:nvSpPr>
            <p:spPr>
              <a:xfrm>
                <a:off x="5332509" y="1471873"/>
                <a:ext cx="11576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PA" sz="2400" dirty="0" smtClean="0">
                    <a:solidFill>
                      <a:schemeClr val="bg1"/>
                    </a:solidFill>
                    <a:latin typeface="Bernard MT Condensed" panose="02050806060905020404" pitchFamily="18" charset="0"/>
                  </a:rPr>
                  <a:t>Imagen </a:t>
                </a:r>
              </a:p>
              <a:p>
                <a:pPr algn="ctr"/>
                <a:r>
                  <a:rPr lang="es-PA" sz="2400" dirty="0" smtClean="0">
                    <a:solidFill>
                      <a:schemeClr val="bg1"/>
                    </a:solidFill>
                    <a:latin typeface="Bernard MT Condensed" panose="02050806060905020404" pitchFamily="18" charset="0"/>
                  </a:rPr>
                  <a:t>Física</a:t>
                </a:r>
                <a:endParaRPr lang="es-PA" sz="2400" dirty="0">
                  <a:solidFill>
                    <a:schemeClr val="bg1"/>
                  </a:solidFill>
                  <a:latin typeface="Bernard MT Condensed" panose="02050806060905020404" pitchFamily="18" charset="0"/>
                </a:endParaRPr>
              </a:p>
            </p:txBody>
          </p:sp>
        </p:grpSp>
        <p:grpSp>
          <p:nvGrpSpPr>
            <p:cNvPr id="22" name="19 Grupo"/>
            <p:cNvGrpSpPr/>
            <p:nvPr/>
          </p:nvGrpSpPr>
          <p:grpSpPr>
            <a:xfrm>
              <a:off x="3203848" y="1420192"/>
              <a:ext cx="2016224" cy="1008112"/>
              <a:chOff x="3203848" y="1420192"/>
              <a:chExt cx="2016224" cy="1008112"/>
            </a:xfrm>
          </p:grpSpPr>
          <p:sp>
            <p:nvSpPr>
              <p:cNvPr id="26" name="11 Cheurón"/>
              <p:cNvSpPr/>
              <p:nvPr/>
            </p:nvSpPr>
            <p:spPr>
              <a:xfrm>
                <a:off x="3203848" y="1420192"/>
                <a:ext cx="2016224" cy="1008112"/>
              </a:xfrm>
              <a:prstGeom prst="chevron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15 CuadroTexto"/>
              <p:cNvSpPr txBox="1"/>
              <p:nvPr/>
            </p:nvSpPr>
            <p:spPr>
              <a:xfrm>
                <a:off x="3635896" y="1635646"/>
                <a:ext cx="14766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PA" sz="2400" dirty="0" smtClean="0">
                    <a:solidFill>
                      <a:schemeClr val="bg1"/>
                    </a:solidFill>
                    <a:latin typeface="Fredfont" panose="00000400000000000000" pitchFamily="2" charset="0"/>
                  </a:rPr>
                  <a:t>Actitud</a:t>
                </a:r>
                <a:endParaRPr lang="es-PA" sz="2400" dirty="0">
                  <a:solidFill>
                    <a:schemeClr val="bg1"/>
                  </a:solidFill>
                  <a:latin typeface="Fredfont" panose="00000400000000000000" pitchFamily="2" charset="0"/>
                </a:endParaRPr>
              </a:p>
            </p:txBody>
          </p:sp>
        </p:grpSp>
        <p:grpSp>
          <p:nvGrpSpPr>
            <p:cNvPr id="23" name="20 Grupo"/>
            <p:cNvGrpSpPr/>
            <p:nvPr/>
          </p:nvGrpSpPr>
          <p:grpSpPr>
            <a:xfrm>
              <a:off x="1475656" y="1419622"/>
              <a:ext cx="2016224" cy="1008112"/>
              <a:chOff x="1475656" y="1419622"/>
              <a:chExt cx="2016224" cy="1008112"/>
            </a:xfrm>
          </p:grpSpPr>
          <p:sp>
            <p:nvSpPr>
              <p:cNvPr id="24" name="8 Cheurón"/>
              <p:cNvSpPr/>
              <p:nvPr/>
            </p:nvSpPr>
            <p:spPr>
              <a:xfrm>
                <a:off x="1475656" y="1419622"/>
                <a:ext cx="2016224" cy="100811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16 CuadroTexto"/>
              <p:cNvSpPr txBox="1"/>
              <p:nvPr/>
            </p:nvSpPr>
            <p:spPr>
              <a:xfrm>
                <a:off x="1964406" y="1570305"/>
                <a:ext cx="12394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PA" sz="2000" dirty="0" smtClean="0">
                    <a:solidFill>
                      <a:schemeClr val="bg1"/>
                    </a:solidFill>
                    <a:latin typeface="Tin Doghouse" panose="02000000000000000000" pitchFamily="2" charset="0"/>
                  </a:rPr>
                  <a:t>Lenguaje</a:t>
                </a:r>
              </a:p>
              <a:p>
                <a:pPr algn="ctr"/>
                <a:r>
                  <a:rPr lang="es-PA" sz="2000" dirty="0" smtClean="0">
                    <a:solidFill>
                      <a:schemeClr val="bg1"/>
                    </a:solidFill>
                    <a:latin typeface="Tin Doghouse" panose="02000000000000000000" pitchFamily="2" charset="0"/>
                  </a:rPr>
                  <a:t>No Verbal</a:t>
                </a:r>
                <a:endParaRPr lang="es-PA" sz="2000" dirty="0">
                  <a:solidFill>
                    <a:schemeClr val="bg1"/>
                  </a:solidFill>
                  <a:latin typeface="Tin Doghouse" panose="02000000000000000000" pitchFamily="2" charset="0"/>
                </a:endParaRPr>
              </a:p>
            </p:txBody>
          </p:sp>
        </p:grpSp>
      </p:grpSp>
      <p:sp>
        <p:nvSpPr>
          <p:cNvPr id="30" name="17 CuadroTexto"/>
          <p:cNvSpPr txBox="1"/>
          <p:nvPr/>
        </p:nvSpPr>
        <p:spPr>
          <a:xfrm>
            <a:off x="2606453" y="3689095"/>
            <a:ext cx="35862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8900" indent="-88900">
              <a:buFont typeface="+mj-lt"/>
              <a:buAutoNum type="alphaLcPeriod"/>
            </a:pPr>
            <a:r>
              <a:rPr lang="es-PA" sz="1600" dirty="0" smtClean="0">
                <a:solidFill>
                  <a:srgbClr val="000099"/>
                </a:solidFill>
                <a:latin typeface="Tin Doghouse" panose="020B0604020202020204" charset="0"/>
                <a:cs typeface="Tin Doghouse" panose="020B0604020202020204" charset="0"/>
              </a:rPr>
              <a:t> No es cuestión de Suerte</a:t>
            </a:r>
          </a:p>
          <a:p>
            <a:pPr marL="88900" indent="-88900">
              <a:buFont typeface="+mj-lt"/>
              <a:buAutoNum type="alphaLcPeriod"/>
            </a:pPr>
            <a:r>
              <a:rPr lang="es-PA" sz="1600" dirty="0">
                <a:solidFill>
                  <a:srgbClr val="000099"/>
                </a:solidFill>
                <a:latin typeface="Tin Doghouse" panose="020B0604020202020204" charset="0"/>
                <a:cs typeface="Tin Doghouse" panose="020B0604020202020204" charset="0"/>
              </a:rPr>
              <a:t> </a:t>
            </a:r>
            <a:r>
              <a:rPr lang="es-PA" sz="1600" dirty="0" smtClean="0">
                <a:solidFill>
                  <a:srgbClr val="000099"/>
                </a:solidFill>
                <a:latin typeface="Tin Doghouse" panose="020B0604020202020204" charset="0"/>
                <a:cs typeface="Tin Doghouse" panose="020B0604020202020204" charset="0"/>
              </a:rPr>
              <a:t>Adecuarse a la situación</a:t>
            </a:r>
          </a:p>
          <a:p>
            <a:pPr marL="88900" indent="-88900">
              <a:buFont typeface="+mj-lt"/>
              <a:buAutoNum type="alphaLcPeriod"/>
            </a:pPr>
            <a:r>
              <a:rPr lang="es-PA" sz="1600" dirty="0">
                <a:solidFill>
                  <a:srgbClr val="000099"/>
                </a:solidFill>
                <a:latin typeface="Tin Doghouse" panose="020B0604020202020204" charset="0"/>
                <a:cs typeface="Tin Doghouse" panose="020B0604020202020204" charset="0"/>
              </a:rPr>
              <a:t> </a:t>
            </a:r>
            <a:r>
              <a:rPr lang="es-PA" sz="1600" dirty="0" smtClean="0">
                <a:solidFill>
                  <a:srgbClr val="000099"/>
                </a:solidFill>
                <a:latin typeface="Tin Doghouse" panose="020B0604020202020204" charset="0"/>
                <a:cs typeface="Tin Doghouse" panose="020B0604020202020204" charset="0"/>
              </a:rPr>
              <a:t>Prepararse</a:t>
            </a:r>
          </a:p>
          <a:p>
            <a:pPr marL="88900" indent="-88900">
              <a:buFont typeface="+mj-lt"/>
              <a:buAutoNum type="alphaLcPeriod"/>
            </a:pPr>
            <a:r>
              <a:rPr lang="es-PA" sz="1600" dirty="0">
                <a:solidFill>
                  <a:srgbClr val="000099"/>
                </a:solidFill>
                <a:latin typeface="Tin Doghouse" panose="020B0604020202020204" charset="0"/>
                <a:cs typeface="Tin Doghouse" panose="020B0604020202020204" charset="0"/>
              </a:rPr>
              <a:t> </a:t>
            </a:r>
            <a:r>
              <a:rPr lang="es-PA" sz="1600" dirty="0" smtClean="0">
                <a:solidFill>
                  <a:srgbClr val="000099"/>
                </a:solidFill>
                <a:latin typeface="Tin Doghouse" panose="020B0604020202020204" charset="0"/>
                <a:cs typeface="Tin Doghouse" panose="020B0604020202020204" charset="0"/>
              </a:rPr>
              <a:t>Sí…La primera impresión </a:t>
            </a:r>
            <a:r>
              <a:rPr lang="es-PA" sz="1600" dirty="0" smtClean="0">
                <a:solidFill>
                  <a:srgbClr val="000099"/>
                </a:solidFill>
                <a:latin typeface="Tin Doghouse" panose="020B0604020202020204" charset="0"/>
                <a:cs typeface="Tin Doghouse" panose="020B0604020202020204" charset="0"/>
              </a:rPr>
              <a:t>cuenta…</a:t>
            </a:r>
          </a:p>
          <a:p>
            <a:r>
              <a:rPr lang="es-ES" sz="1600" dirty="0" smtClean="0">
                <a:solidFill>
                  <a:srgbClr val="000099"/>
                </a:solidFill>
                <a:latin typeface="Tin Doghouse" panose="020B0604020202020204" charset="0"/>
                <a:cs typeface="Tin Doghouse" panose="020B0604020202020204" charset="0"/>
              </a:rPr>
              <a:t>            porque COMUNICA</a:t>
            </a:r>
            <a:endParaRPr lang="es-PA" sz="1600" dirty="0" smtClean="0">
              <a:solidFill>
                <a:srgbClr val="000099"/>
              </a:solidFill>
              <a:latin typeface="Tin Doghouse" panose="020B0604020202020204" charset="0"/>
              <a:cs typeface="Tin Doghouse" panose="020B0604020202020204" charset="0"/>
            </a:endParaRPr>
          </a:p>
          <a:p>
            <a:pPr marL="88900" indent="-88900">
              <a:buFont typeface="+mj-lt"/>
              <a:buAutoNum type="alphaLcPeriod"/>
            </a:pPr>
            <a:endParaRPr lang="es-PA" sz="1600" dirty="0">
              <a:solidFill>
                <a:srgbClr val="000099"/>
              </a:solidFill>
              <a:latin typeface="Tin Doghouse" panose="020B0604020202020204" charset="0"/>
              <a:cs typeface="Tin Doghouse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imagen pers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sp>
        <p:nvSpPr>
          <p:cNvPr id="20" name="AutoShape 16"/>
          <p:cNvSpPr>
            <a:spLocks noChangeArrowheads="1"/>
          </p:cNvSpPr>
          <p:nvPr/>
        </p:nvSpPr>
        <p:spPr bwMode="auto">
          <a:xfrm flipH="1">
            <a:off x="6460966" y="1927225"/>
            <a:ext cx="2397802" cy="615950"/>
          </a:xfrm>
          <a:prstGeom prst="homePlate">
            <a:avLst>
              <a:gd name="adj" fmla="val 62632"/>
            </a:avLst>
          </a:pr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altLang="es-PA" b="1" dirty="0">
                <a:latin typeface="Tin Doghouse" panose="020B0604020202020204" charset="0"/>
                <a:cs typeface="Tin Doghouse" panose="020B0604020202020204" charset="0"/>
              </a:rPr>
              <a:t>Primero </a:t>
            </a:r>
            <a:r>
              <a:rPr lang="en-US" altLang="es-PA" b="1" dirty="0" err="1">
                <a:latin typeface="Tin Doghouse" panose="020B0604020202020204" charset="0"/>
                <a:cs typeface="Tin Doghouse" panose="020B0604020202020204" charset="0"/>
              </a:rPr>
              <a:t>somos</a:t>
            </a:r>
            <a:r>
              <a:rPr lang="en-US" altLang="es-PA" b="1" dirty="0">
                <a:latin typeface="Tin Doghouse" panose="020B0604020202020204" charset="0"/>
                <a:cs typeface="Tin Doghouse" panose="020B0604020202020204" charset="0"/>
              </a:rPr>
              <a:t> </a:t>
            </a:r>
            <a:r>
              <a:rPr lang="en-US" altLang="es-PA" b="1" dirty="0" err="1">
                <a:latin typeface="Tin Doghouse" panose="020B0604020202020204" charset="0"/>
                <a:cs typeface="Tin Doghouse" panose="020B0604020202020204" charset="0"/>
              </a:rPr>
              <a:t>vistos</a:t>
            </a:r>
            <a:endParaRPr lang="en-US" altLang="es-PA" b="1" dirty="0">
              <a:latin typeface="Tin Doghouse" panose="020B0604020202020204" charset="0"/>
              <a:cs typeface="Tin Doghouse" panose="020B0604020202020204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 flipH="1">
            <a:off x="6460966" y="2730462"/>
            <a:ext cx="2397802" cy="615950"/>
          </a:xfrm>
          <a:prstGeom prst="homePlate">
            <a:avLst>
              <a:gd name="adj" fmla="val 62632"/>
            </a:avLst>
          </a:pr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altLang="es-PA" b="1" dirty="0" err="1" smtClean="0">
                <a:latin typeface="Tin Doghouse" panose="020B0604020202020204" charset="0"/>
                <a:cs typeface="Tin Doghouse" panose="020B0604020202020204" charset="0"/>
              </a:rPr>
              <a:t>Luego</a:t>
            </a:r>
            <a:r>
              <a:rPr lang="en-US" altLang="es-PA" b="1" dirty="0" smtClean="0">
                <a:latin typeface="Tin Doghouse" panose="020B0604020202020204" charset="0"/>
                <a:cs typeface="Tin Doghouse" panose="020B0604020202020204" charset="0"/>
              </a:rPr>
              <a:t>, </a:t>
            </a:r>
            <a:r>
              <a:rPr lang="en-US" altLang="es-PA" b="1" dirty="0" err="1" smtClean="0">
                <a:latin typeface="Tin Doghouse" panose="020B0604020202020204" charset="0"/>
                <a:cs typeface="Tin Doghouse" panose="020B0604020202020204" charset="0"/>
              </a:rPr>
              <a:t>somos</a:t>
            </a:r>
            <a:r>
              <a:rPr lang="en-US" altLang="es-PA" b="1" dirty="0" smtClean="0">
                <a:latin typeface="Tin Doghouse" panose="020B0604020202020204" charset="0"/>
                <a:cs typeface="Tin Doghouse" panose="020B0604020202020204" charset="0"/>
              </a:rPr>
              <a:t> </a:t>
            </a:r>
            <a:r>
              <a:rPr lang="en-US" altLang="es-PA" b="1" dirty="0" err="1" smtClean="0">
                <a:latin typeface="Tin Doghouse" panose="020B0604020202020204" charset="0"/>
                <a:cs typeface="Tin Doghouse" panose="020B0604020202020204" charset="0"/>
              </a:rPr>
              <a:t>oídos</a:t>
            </a:r>
            <a:endParaRPr lang="en-US" altLang="es-PA" b="1" dirty="0">
              <a:latin typeface="Tin Doghouse" panose="020B0604020202020204" charset="0"/>
              <a:cs typeface="Tin Doghouse" panose="020B0604020202020204" charset="0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 flipH="1">
            <a:off x="6460966" y="3533699"/>
            <a:ext cx="2397802" cy="615950"/>
          </a:xfrm>
          <a:prstGeom prst="homePlate">
            <a:avLst>
              <a:gd name="adj" fmla="val 62632"/>
            </a:avLst>
          </a:prstGeom>
          <a:gradFill rotWithShape="1">
            <a:gsLst>
              <a:gs pos="0">
                <a:schemeClr val="bg1">
                  <a:gamma/>
                  <a:shade val="7607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altLang="es-PA" b="1" dirty="0" err="1" smtClean="0">
                <a:latin typeface="Tin Doghouse" panose="020B0604020202020204" charset="0"/>
                <a:cs typeface="Tin Doghouse" panose="020B0604020202020204" charset="0"/>
              </a:rPr>
              <a:t>Finalmente</a:t>
            </a:r>
            <a:r>
              <a:rPr lang="en-US" altLang="es-PA" b="1" dirty="0" smtClean="0">
                <a:latin typeface="Tin Doghouse" panose="020B0604020202020204" charset="0"/>
                <a:cs typeface="Tin Doghouse" panose="020B0604020202020204" charset="0"/>
              </a:rPr>
              <a:t>, </a:t>
            </a:r>
            <a:r>
              <a:rPr lang="en-US" altLang="es-PA" b="1" dirty="0" err="1" smtClean="0">
                <a:latin typeface="Tin Doghouse" panose="020B0604020202020204" charset="0"/>
                <a:cs typeface="Tin Doghouse" panose="020B0604020202020204" charset="0"/>
              </a:rPr>
              <a:t>comprendidos</a:t>
            </a:r>
            <a:endParaRPr lang="en-US" altLang="es-PA" b="1" dirty="0">
              <a:latin typeface="Tin Doghouse" panose="020B0604020202020204" charset="0"/>
              <a:cs typeface="Tin Doghouse" panose="020B0604020202020204" charset="0"/>
            </a:endParaRPr>
          </a:p>
        </p:txBody>
      </p:sp>
      <p:sp>
        <p:nvSpPr>
          <p:cNvPr id="24" name="9 CuadroTexto"/>
          <p:cNvSpPr txBox="1"/>
          <p:nvPr/>
        </p:nvSpPr>
        <p:spPr>
          <a:xfrm>
            <a:off x="762212" y="5657671"/>
            <a:ext cx="60008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A" sz="1800" dirty="0">
                <a:solidFill>
                  <a:schemeClr val="tx1"/>
                </a:solidFill>
                <a:latin typeface="Rockwell" panose="02060603020205020403" pitchFamily="18" charset="0"/>
              </a:rPr>
              <a:t>Para crear una imagen con éxito, conoce cómo eres; a </a:t>
            </a:r>
            <a:r>
              <a:rPr lang="es-PA" sz="18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quién te diriges </a:t>
            </a:r>
            <a:r>
              <a:rPr lang="es-PA" sz="1800" dirty="0">
                <a:solidFill>
                  <a:schemeClr val="tx1"/>
                </a:solidFill>
                <a:latin typeface="Rockwell" panose="02060603020205020403" pitchFamily="18" charset="0"/>
              </a:rPr>
              <a:t>y qué mensaje(s) quieres </a:t>
            </a:r>
            <a:r>
              <a:rPr lang="es-PA" sz="18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comunicar: </a:t>
            </a:r>
            <a:r>
              <a:rPr lang="es-PA" sz="1800" i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Confianza</a:t>
            </a:r>
            <a:r>
              <a:rPr lang="es-PA" sz="1800" i="1" dirty="0">
                <a:solidFill>
                  <a:schemeClr val="tx1"/>
                </a:solidFill>
                <a:latin typeface="Rockwell" panose="02060603020205020403" pitchFamily="18" charset="0"/>
              </a:rPr>
              <a:t>, </a:t>
            </a:r>
            <a:r>
              <a:rPr lang="es-PA" sz="1800" i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conocimientos, seguridad</a:t>
            </a:r>
            <a:r>
              <a:rPr lang="es-PA" sz="1800" i="1" dirty="0">
                <a:solidFill>
                  <a:schemeClr val="tx1"/>
                </a:solidFill>
                <a:latin typeface="Rockwell" panose="02060603020205020403" pitchFamily="18" charset="0"/>
              </a:rPr>
              <a:t>, </a:t>
            </a:r>
            <a:r>
              <a:rPr lang="es-PA" sz="1800" i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atención…Autoridad</a:t>
            </a:r>
            <a:endParaRPr lang="es-PA" sz="1800" i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79"/>
          <p:cNvSpPr txBox="1">
            <a:spLocks/>
          </p:cNvSpPr>
          <p:nvPr/>
        </p:nvSpPr>
        <p:spPr>
          <a:xfrm>
            <a:off x="0" y="771926"/>
            <a:ext cx="5200650" cy="58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P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 Doghouse" panose="02000000000000000000" pitchFamily="2" charset="0"/>
              </a:rPr>
              <a:t>Comunicación Efectiva</a:t>
            </a:r>
            <a:endParaRPr lang="es-PA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n Doghouse" panose="02000000000000000000" pitchFamily="2" charset="0"/>
            </a:endParaRPr>
          </a:p>
        </p:txBody>
      </p:sp>
      <p:pic>
        <p:nvPicPr>
          <p:cNvPr id="2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7" y="5995083"/>
            <a:ext cx="1672806" cy="753210"/>
          </a:xfrm>
          <a:prstGeom prst="rect">
            <a:avLst/>
          </a:prstGeom>
        </p:spPr>
      </p:pic>
      <p:sp>
        <p:nvSpPr>
          <p:cNvPr id="15" name="6 CuadroTexto"/>
          <p:cNvSpPr txBox="1"/>
          <p:nvPr/>
        </p:nvSpPr>
        <p:spPr>
          <a:xfrm>
            <a:off x="176066" y="1884260"/>
            <a:ext cx="8825060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A" sz="1600" dirty="0" smtClean="0">
                <a:solidFill>
                  <a:srgbClr val="080808"/>
                </a:solidFill>
                <a:latin typeface="Tin Doghouse" panose="02000000000000000000" pitchFamily="2" charset="0"/>
              </a:rPr>
              <a:t>Luis, quedó marcado para siempre después de ese accidente laboral. Sus compañeros al principio, iban a verle al salir del trabajo. Decían que ya no  era el mismo de antes. Era tan activo…ahora da pena verlo tan quieto. No volverá  a la oficina , no puede operar ninguna máquina. Quería ser Gerente de Operaciones y ahora es imposible.</a:t>
            </a:r>
            <a:endParaRPr lang="es-PA" sz="1600" dirty="0">
              <a:solidFill>
                <a:srgbClr val="080808"/>
              </a:solidFill>
              <a:latin typeface="Tin Doghouse" panose="02000000000000000000" pitchFamily="2" charset="0"/>
            </a:endParaRPr>
          </a:p>
        </p:txBody>
      </p:sp>
      <p:sp>
        <p:nvSpPr>
          <p:cNvPr id="16" name="7 CuadroTexto"/>
          <p:cNvSpPr txBox="1"/>
          <p:nvPr/>
        </p:nvSpPr>
        <p:spPr>
          <a:xfrm>
            <a:off x="176066" y="3071314"/>
            <a:ext cx="669674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1600" dirty="0">
                <a:latin typeface="Calibri" panose="020F0502020204030204" pitchFamily="34" charset="0"/>
              </a:rPr>
              <a:t>¿Cuánto tiempo ha pasado desde el accidente?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1600" dirty="0" smtClean="0">
                <a:latin typeface="Calibri" panose="020F0502020204030204" pitchFamily="34" charset="0"/>
              </a:rPr>
              <a:t>¿</a:t>
            </a:r>
            <a:r>
              <a:rPr lang="es-PA" sz="1600" dirty="0">
                <a:latin typeface="Calibri" panose="020F0502020204030204" pitchFamily="34" charset="0"/>
              </a:rPr>
              <a:t>A qué hora crees que iban a verla los compañeros?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1600" dirty="0" smtClean="0">
                <a:latin typeface="Calibri" panose="020F0502020204030204" pitchFamily="34" charset="0"/>
              </a:rPr>
              <a:t>¿Con </a:t>
            </a:r>
            <a:r>
              <a:rPr lang="es-PA" sz="1600" dirty="0">
                <a:latin typeface="Calibri" panose="020F0502020204030204" pitchFamily="34" charset="0"/>
              </a:rPr>
              <a:t>qué frecuencia dirías que iban a verla?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1600" dirty="0" smtClean="0">
                <a:latin typeface="Calibri" panose="020F0502020204030204" pitchFamily="34" charset="0"/>
              </a:rPr>
              <a:t>¿</a:t>
            </a:r>
            <a:r>
              <a:rPr lang="es-PA" sz="1600" dirty="0">
                <a:latin typeface="Calibri" panose="020F0502020204030204" pitchFamily="34" charset="0"/>
              </a:rPr>
              <a:t>Por qué han dejado de </a:t>
            </a:r>
            <a:r>
              <a:rPr lang="es-PA" sz="1600" dirty="0" smtClean="0">
                <a:latin typeface="Calibri" panose="020F0502020204030204" pitchFamily="34" charset="0"/>
              </a:rPr>
              <a:t>ir al trabajo?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1600" dirty="0" smtClean="0">
                <a:latin typeface="Calibri" panose="020F0502020204030204" pitchFamily="34" charset="0"/>
              </a:rPr>
              <a:t>¿Crees </a:t>
            </a:r>
            <a:r>
              <a:rPr lang="es-PA" sz="1600" dirty="0">
                <a:latin typeface="Calibri" panose="020F0502020204030204" pitchFamily="34" charset="0"/>
              </a:rPr>
              <a:t>que a raíz del accidente </a:t>
            </a:r>
            <a:r>
              <a:rPr lang="es-PA" sz="1600" dirty="0" smtClean="0">
                <a:latin typeface="Calibri" panose="020F0502020204030204" pitchFamily="34" charset="0"/>
              </a:rPr>
              <a:t>Luis </a:t>
            </a:r>
            <a:r>
              <a:rPr lang="es-PA" sz="1600" dirty="0">
                <a:latin typeface="Calibri" panose="020F0502020204030204" pitchFamily="34" charset="0"/>
              </a:rPr>
              <a:t>quedó </a:t>
            </a:r>
            <a:r>
              <a:rPr lang="es-PA" sz="1600" dirty="0" smtClean="0">
                <a:latin typeface="Calibri" panose="020F0502020204030204" pitchFamily="34" charset="0"/>
              </a:rPr>
              <a:t>incapacitado?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1600" dirty="0" smtClean="0">
                <a:latin typeface="Calibri" panose="020F0502020204030204" pitchFamily="34" charset="0"/>
              </a:rPr>
              <a:t>¿</a:t>
            </a:r>
            <a:r>
              <a:rPr lang="es-PA" sz="1600" dirty="0">
                <a:latin typeface="Calibri" panose="020F0502020204030204" pitchFamily="34" charset="0"/>
              </a:rPr>
              <a:t>Qué tipo de problema puede tener? </a:t>
            </a:r>
          </a:p>
        </p:txBody>
      </p:sp>
      <p:sp>
        <p:nvSpPr>
          <p:cNvPr id="17" name="8 CuadroTexto"/>
          <p:cNvSpPr txBox="1"/>
          <p:nvPr/>
        </p:nvSpPr>
        <p:spPr>
          <a:xfrm>
            <a:off x="176065" y="4750810"/>
            <a:ext cx="8825061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A" sz="1300" dirty="0">
                <a:solidFill>
                  <a:srgbClr val="0000FF"/>
                </a:solidFill>
                <a:latin typeface="Tin Doghouse" panose="02000000000000000000" pitchFamily="2" charset="0"/>
              </a:rPr>
              <a:t>Hace seis </a:t>
            </a:r>
            <a:r>
              <a:rPr lang="es-PA" sz="1300" dirty="0" smtClean="0">
                <a:solidFill>
                  <a:srgbClr val="0000FF"/>
                </a:solidFill>
                <a:latin typeface="Tin Doghouse" panose="02000000000000000000" pitchFamily="2" charset="0"/>
              </a:rPr>
              <a:t>meses, </a:t>
            </a:r>
            <a:r>
              <a:rPr lang="es-PA" sz="1300" dirty="0" smtClean="0">
                <a:solidFill>
                  <a:srgbClr val="0000FF"/>
                </a:solidFill>
                <a:latin typeface="Tin Doghouse" panose="02000000000000000000" pitchFamily="2" charset="0"/>
              </a:rPr>
              <a:t>Luis </a:t>
            </a:r>
            <a:r>
              <a:rPr lang="es-PA" sz="1300" dirty="0" smtClean="0">
                <a:solidFill>
                  <a:srgbClr val="0000FF"/>
                </a:solidFill>
                <a:latin typeface="Tin Doghouse" panose="02000000000000000000" pitchFamily="2" charset="0"/>
              </a:rPr>
              <a:t>en su trabajo, presenció como su mejor amigo, recibía una fuerte descarga </a:t>
            </a:r>
            <a:r>
              <a:rPr lang="es-PA" sz="1300" dirty="0" smtClean="0">
                <a:solidFill>
                  <a:srgbClr val="0000FF"/>
                </a:solidFill>
                <a:latin typeface="Tin Doghouse" panose="02000000000000000000" pitchFamily="2" charset="0"/>
              </a:rPr>
              <a:t>eléctrica. Lo vio   caer </a:t>
            </a:r>
            <a:r>
              <a:rPr lang="es-PA" sz="1300" dirty="0" smtClean="0">
                <a:solidFill>
                  <a:srgbClr val="0000FF"/>
                </a:solidFill>
                <a:latin typeface="Tin Doghouse" panose="02000000000000000000" pitchFamily="2" charset="0"/>
              </a:rPr>
              <a:t>al suelo y como temblaba; se impresionó tanto que </a:t>
            </a:r>
            <a:r>
              <a:rPr lang="es-PA" sz="1300" dirty="0">
                <a:solidFill>
                  <a:srgbClr val="0000FF"/>
                </a:solidFill>
                <a:latin typeface="Tin Doghouse" panose="02000000000000000000" pitchFamily="2" charset="0"/>
              </a:rPr>
              <a:t>no pudo </a:t>
            </a:r>
            <a:r>
              <a:rPr lang="es-PA" sz="1300" dirty="0" smtClean="0">
                <a:solidFill>
                  <a:srgbClr val="0000FF"/>
                </a:solidFill>
                <a:latin typeface="Tin Doghouse" panose="02000000000000000000" pitchFamily="2" charset="0"/>
              </a:rPr>
              <a:t>ayudarlo. </a:t>
            </a:r>
            <a:r>
              <a:rPr lang="es-PA" sz="1300" dirty="0">
                <a:solidFill>
                  <a:srgbClr val="0000FF"/>
                </a:solidFill>
                <a:latin typeface="Tin Doghouse" panose="02000000000000000000" pitchFamily="2" charset="0"/>
              </a:rPr>
              <a:t>Desde entonces </a:t>
            </a:r>
            <a:r>
              <a:rPr lang="es-PA" sz="1300" dirty="0" smtClean="0">
                <a:solidFill>
                  <a:srgbClr val="0000FF"/>
                </a:solidFill>
                <a:latin typeface="Tin Doghouse" panose="02000000000000000000" pitchFamily="2" charset="0"/>
              </a:rPr>
              <a:t>no quiere volver al trabajo y sufre una seria depresión y sentimiento de culpa, a pesar , de que su amigo ya está fuera de peligro. Sus amigos y compañeros de trabajo van </a:t>
            </a:r>
            <a:r>
              <a:rPr lang="es-PA" sz="1300" dirty="0">
                <a:solidFill>
                  <a:srgbClr val="0000FF"/>
                </a:solidFill>
                <a:latin typeface="Tin Doghouse" panose="02000000000000000000" pitchFamily="2" charset="0"/>
              </a:rPr>
              <a:t>a </a:t>
            </a:r>
            <a:r>
              <a:rPr lang="es-PA" sz="1300" dirty="0" smtClean="0">
                <a:solidFill>
                  <a:srgbClr val="0000FF"/>
                </a:solidFill>
                <a:latin typeface="Tin Doghouse" panose="02000000000000000000" pitchFamily="2" charset="0"/>
              </a:rPr>
              <a:t>visitarle para animarle y pedirle que vuelva al trabajo.  Está bajo tratamiento médico.</a:t>
            </a:r>
            <a:endParaRPr lang="es-PA" sz="1300" b="1" dirty="0">
              <a:solidFill>
                <a:srgbClr val="0000FF"/>
              </a:solidFill>
              <a:latin typeface="Tin Doghouse" panose="02000000000000000000" pitchFamily="2" charset="0"/>
            </a:endParaRPr>
          </a:p>
        </p:txBody>
      </p:sp>
      <p:sp>
        <p:nvSpPr>
          <p:cNvPr id="18" name="9 CuadroTexto"/>
          <p:cNvSpPr txBox="1"/>
          <p:nvPr/>
        </p:nvSpPr>
        <p:spPr>
          <a:xfrm>
            <a:off x="2123728" y="551458"/>
            <a:ext cx="4608512" cy="360098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A" sz="1900" b="1" dirty="0">
                <a:solidFill>
                  <a:srgbClr val="FF0000"/>
                </a:solidFill>
                <a:latin typeface="Rockwell" panose="02060603020205020403" pitchFamily="18" charset="0"/>
              </a:rPr>
              <a:t>Así que las cosas...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A" sz="19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No </a:t>
            </a:r>
            <a:r>
              <a:rPr lang="es-PA" sz="1900" b="1" dirty="0">
                <a:solidFill>
                  <a:srgbClr val="FF0000"/>
                </a:solidFill>
                <a:latin typeface="Rockwell" panose="02060603020205020403" pitchFamily="18" charset="0"/>
              </a:rPr>
              <a:t>siempre son lo que parecen en un principio</a:t>
            </a:r>
            <a:r>
              <a:rPr lang="es-PA" sz="19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A" sz="19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Dependen </a:t>
            </a:r>
            <a:r>
              <a:rPr lang="es-PA" sz="1900" b="1" dirty="0">
                <a:solidFill>
                  <a:srgbClr val="FF0000"/>
                </a:solidFill>
                <a:latin typeface="Rockwell" panose="02060603020205020403" pitchFamily="18" charset="0"/>
              </a:rPr>
              <a:t>de nuestro punto de vista</a:t>
            </a:r>
            <a:r>
              <a:rPr lang="es-PA" sz="19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A" sz="19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Suelen </a:t>
            </a:r>
            <a:r>
              <a:rPr lang="es-PA" sz="1900" b="1" dirty="0">
                <a:solidFill>
                  <a:srgbClr val="FF0000"/>
                </a:solidFill>
                <a:latin typeface="Rockwell" panose="02060603020205020403" pitchFamily="18" charset="0"/>
              </a:rPr>
              <a:t>tener más detalles de los que percibimos en un primer </a:t>
            </a:r>
            <a:r>
              <a:rPr lang="es-PA" sz="19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momento.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A" sz="19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Cuando </a:t>
            </a:r>
            <a:r>
              <a:rPr lang="es-PA" sz="1900" b="1" dirty="0">
                <a:solidFill>
                  <a:srgbClr val="FF0000"/>
                </a:solidFill>
                <a:latin typeface="Rockwell" panose="02060603020205020403" pitchFamily="18" charset="0"/>
              </a:rPr>
              <a:t>las </a:t>
            </a:r>
            <a:r>
              <a:rPr lang="es-PA" sz="19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analizamos con mas </a:t>
            </a:r>
            <a:r>
              <a:rPr lang="es-PA" sz="19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calma</a:t>
            </a:r>
            <a:r>
              <a:rPr lang="es-PA" sz="19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, atención y hasta con otra </a:t>
            </a:r>
            <a:r>
              <a:rPr lang="es-PA" sz="1900" b="1" dirty="0">
                <a:solidFill>
                  <a:srgbClr val="FF0000"/>
                </a:solidFill>
                <a:latin typeface="Rockwell" panose="02060603020205020403" pitchFamily="18" charset="0"/>
              </a:rPr>
              <a:t>persona, resulta que vemos detalles que antes no veíamos...</a:t>
            </a:r>
          </a:p>
        </p:txBody>
      </p:sp>
    </p:spTree>
    <p:extLst>
      <p:ext uri="{BB962C8B-B14F-4D97-AF65-F5344CB8AC3E}">
        <p14:creationId xmlns:p14="http://schemas.microsoft.com/office/powerpoint/2010/main" val="29873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1433</Words>
  <Application>Microsoft Office PowerPoint</Application>
  <PresentationFormat>Carta (216 x 279 mm)</PresentationFormat>
  <Paragraphs>189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24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48" baseType="lpstr">
      <vt:lpstr>Bernard MT Condensed</vt:lpstr>
      <vt:lpstr>Arial Narrow</vt:lpstr>
      <vt:lpstr>Berlin Sans FB Demi</vt:lpstr>
      <vt:lpstr>Arial Rounded MT Bold</vt:lpstr>
      <vt:lpstr>Wingdings</vt:lpstr>
      <vt:lpstr>Calibri</vt:lpstr>
      <vt:lpstr>Arvo</vt:lpstr>
      <vt:lpstr>Aharoni</vt:lpstr>
      <vt:lpstr>Tahoma</vt:lpstr>
      <vt:lpstr>Tin Doghouse</vt:lpstr>
      <vt:lpstr>Punk Kid</vt:lpstr>
      <vt:lpstr>Fredfont</vt:lpstr>
      <vt:lpstr>Bell MT</vt:lpstr>
      <vt:lpstr>Gill Sans Ultra Bold</vt:lpstr>
      <vt:lpstr>Segoe UI Semibold</vt:lpstr>
      <vt:lpstr>Book Antiqua</vt:lpstr>
      <vt:lpstr>Arial</vt:lpstr>
      <vt:lpstr>Times New Roman</vt:lpstr>
      <vt:lpstr>Roboto Condensed Light</vt:lpstr>
      <vt:lpstr>Arial Black</vt:lpstr>
      <vt:lpstr>Arial Unicode MS</vt:lpstr>
      <vt:lpstr>Roboto Condensed</vt:lpstr>
      <vt:lpstr>Rockwell</vt:lpstr>
      <vt:lpstr>FrankRuehl</vt:lpstr>
      <vt:lpstr>Salerio template</vt:lpstr>
      <vt:lpstr>Consejos para mejorar: La Comunicación Efectiva y La Administración del Tiempo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Entiende mi Mensaje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Agradezco todo el interés brindado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Sony</dc:creator>
  <cp:lastModifiedBy>Sony</cp:lastModifiedBy>
  <cp:revision>54</cp:revision>
  <dcterms:modified xsi:type="dcterms:W3CDTF">2018-11-23T07:25:01Z</dcterms:modified>
</cp:coreProperties>
</file>