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90" r:id="rId3"/>
    <p:sldId id="291" r:id="rId4"/>
    <p:sldId id="305" r:id="rId5"/>
    <p:sldId id="306" r:id="rId6"/>
    <p:sldId id="317" r:id="rId7"/>
    <p:sldId id="308" r:id="rId8"/>
    <p:sldId id="309" r:id="rId9"/>
    <p:sldId id="310" r:id="rId10"/>
    <p:sldId id="311" r:id="rId11"/>
    <p:sldId id="273" r:id="rId12"/>
    <p:sldId id="314" r:id="rId13"/>
    <p:sldId id="298" r:id="rId14"/>
    <p:sldId id="295" r:id="rId15"/>
    <p:sldId id="281" r:id="rId16"/>
    <p:sldId id="296" r:id="rId17"/>
    <p:sldId id="316" r:id="rId18"/>
    <p:sldId id="282" r:id="rId19"/>
    <p:sldId id="297" r:id="rId20"/>
    <p:sldId id="294" r:id="rId21"/>
    <p:sldId id="320" r:id="rId22"/>
    <p:sldId id="288" r:id="rId23"/>
    <p:sldId id="312" r:id="rId24"/>
    <p:sldId id="313" r:id="rId25"/>
    <p:sldId id="337" r:id="rId26"/>
    <p:sldId id="324" r:id="rId27"/>
    <p:sldId id="336" r:id="rId28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4A1B"/>
    <a:srgbClr val="E3E2DD"/>
    <a:srgbClr val="B83D68"/>
    <a:srgbClr val="212C3F"/>
    <a:srgbClr val="2A3852"/>
    <a:srgbClr val="26344E"/>
    <a:srgbClr val="693017"/>
    <a:srgbClr val="F3E8D5"/>
    <a:srgbClr val="174581"/>
    <a:srgbClr val="563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5505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8215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4539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848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442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6617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7700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7400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390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2394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6752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3743-7533-47E0-8E2F-19C22E422FF7}" type="datetimeFigureOut">
              <a:rPr lang="es-PA" smtClean="0"/>
              <a:t>11/20/2018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4C66-7737-46B9-804A-4FEE1FAD36A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469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Lat%C3%AD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07217" y="825102"/>
            <a:ext cx="1157680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PA" sz="45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A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EXCELENCIA EN ATENCIÓN Y</a:t>
            </a:r>
          </a:p>
          <a:p>
            <a:pPr algn="ctr"/>
            <a:r>
              <a:rPr lang="es-PA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AL CLIENTE</a:t>
            </a:r>
          </a:p>
          <a:p>
            <a:pPr algn="ctr"/>
            <a:r>
              <a:rPr lang="es-PA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DESTREZAS PARA CONSEGUIR EL ¡WOW!</a:t>
            </a:r>
            <a:endParaRPr lang="es-PA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PA" sz="6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76" y="4694644"/>
            <a:ext cx="5074507" cy="2005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4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926" y="162473"/>
            <a:ext cx="8275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del Cliente Interno y Cliente Externo</a:t>
            </a:r>
            <a:endParaRPr lang="es-P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3785" y="1430870"/>
            <a:ext cx="11517747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El cliente interno que empieza desde </a:t>
            </a:r>
            <a:r>
              <a:rPr lang="es-PA" sz="2400" b="1" dirty="0" smtClean="0"/>
              <a:t>mí.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T</a:t>
            </a:r>
            <a:r>
              <a:rPr lang="es-PA" sz="2400" b="1" dirty="0" smtClean="0"/>
              <a:t>ratar </a:t>
            </a:r>
            <a:r>
              <a:rPr lang="es-PA" sz="2400" b="1" dirty="0"/>
              <a:t>a nuestros colaboradores como el mejor de nuestros clientes</a:t>
            </a:r>
            <a:r>
              <a:rPr lang="es-PA" sz="2400" b="1" dirty="0" smtClean="0"/>
              <a:t>.</a:t>
            </a:r>
          </a:p>
          <a:p>
            <a:endParaRPr lang="es-P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 smtClean="0"/>
              <a:t>Sueldo emocional (Cuenta bancaria emocional)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 smtClean="0"/>
              <a:t>Para que una organización este bien por fuera debe estar bien por dentro</a:t>
            </a:r>
          </a:p>
          <a:p>
            <a:endParaRPr lang="es-P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 smtClean="0"/>
              <a:t>Podemos empoderarlos para servir mejor.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1000" b="1" dirty="0" smtClean="0"/>
          </a:p>
          <a:p>
            <a:endParaRPr lang="es-PA" sz="1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 smtClean="0"/>
              <a:t>Starbucks invierte más en entrenamiento que</a:t>
            </a:r>
          </a:p>
          <a:p>
            <a:r>
              <a:rPr lang="es-PA" sz="2400" b="1" dirty="0" smtClean="0"/>
              <a:t>en publicidad teniendo un solo monto para </a:t>
            </a:r>
            <a:r>
              <a:rPr lang="es-PA" sz="2400" b="1" dirty="0" smtClean="0"/>
              <a:t>dos</a:t>
            </a:r>
          </a:p>
          <a:p>
            <a:r>
              <a:rPr lang="es-PA" sz="2400" b="1" dirty="0" smtClean="0"/>
              <a:t>causas</a:t>
            </a:r>
            <a:r>
              <a:rPr lang="es-PA" sz="2400" b="1" dirty="0" smtClean="0"/>
              <a:t>.</a:t>
            </a:r>
            <a:endParaRPr lang="es-P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2300" dirty="0"/>
          </a:p>
        </p:txBody>
      </p:sp>
    </p:spTree>
    <p:extLst>
      <p:ext uri="{BB962C8B-B14F-4D97-AF65-F5344CB8AC3E}">
        <p14:creationId xmlns:p14="http://schemas.microsoft.com/office/powerpoint/2010/main" val="396814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INTELIGENCIA EMOCIO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"/>
          <a:stretch/>
        </p:blipFill>
        <p:spPr bwMode="auto">
          <a:xfrm>
            <a:off x="1387293" y="1666121"/>
            <a:ext cx="9712324" cy="506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90525" y="463627"/>
            <a:ext cx="89482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  <a:p>
            <a:pPr lvl="1"/>
            <a:r>
              <a:rPr lang="es-PA" sz="3200" b="1" dirty="0"/>
              <a:t>Si yo no me atiendo ni me cuido, ¿cómo </a:t>
            </a:r>
            <a:r>
              <a:rPr lang="es-PA" sz="3200" b="1" dirty="0" smtClean="0"/>
              <a:t>puedo atender, servir o </a:t>
            </a:r>
            <a:r>
              <a:rPr lang="es-PA" sz="3200" b="1" dirty="0"/>
              <a:t>cuidar a otro?</a:t>
            </a:r>
            <a:endParaRPr lang="es-PA" sz="3200" dirty="0"/>
          </a:p>
          <a:p>
            <a:pPr lvl="1" algn="ctr"/>
            <a:endParaRPr lang="es-PA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69" y="0"/>
            <a:ext cx="2491809" cy="984891"/>
          </a:xfrm>
          <a:prstGeom prst="rect">
            <a:avLst/>
          </a:prstGeom>
        </p:spPr>
      </p:pic>
      <p:pic>
        <p:nvPicPr>
          <p:cNvPr id="5" name="Inteligencia emocional en el servicio al client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3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1742" y="437808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2583" y="902515"/>
            <a:ext cx="115085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Autoconocimiento:</a:t>
            </a:r>
          </a:p>
          <a:p>
            <a:r>
              <a:rPr lang="es-PA" sz="2800" b="1" dirty="0" smtClean="0"/>
              <a:t>Es </a:t>
            </a:r>
            <a:r>
              <a:rPr lang="es-PA" sz="2800" b="1" dirty="0"/>
              <a:t>la capacidad de introspección y la habilidad de reconocerse como un individuo, diferenciándose de su medio y otros individuos</a:t>
            </a:r>
            <a:r>
              <a:rPr lang="es-PA" sz="2800" b="1" dirty="0" smtClean="0"/>
              <a:t>.</a:t>
            </a:r>
          </a:p>
          <a:p>
            <a:endParaRPr lang="es-P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A" b="1" dirty="0" smtClean="0">
                <a:latin typeface="Arial" panose="020B0604020202020204" pitchFamily="34" charset="0"/>
                <a:cs typeface="Arial" panose="020B0604020202020204" pitchFamily="34" charset="0"/>
              </a:rPr>
              <a:t>¿Cuáles son mis áreas de oportunidad?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783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45" b="27077"/>
          <a:stretch/>
        </p:blipFill>
        <p:spPr>
          <a:xfrm>
            <a:off x="1415295" y="3362038"/>
            <a:ext cx="8879768" cy="244162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2583" y="1022583"/>
            <a:ext cx="1150850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A" sz="3000" b="1" dirty="0" smtClean="0">
                <a:solidFill>
                  <a:srgbClr val="FF0000"/>
                </a:solidFill>
              </a:rPr>
              <a:t>Autorregulación:</a:t>
            </a:r>
          </a:p>
          <a:p>
            <a:pPr algn="just"/>
            <a:r>
              <a:rPr lang="es-PA" sz="3200" b="1" dirty="0"/>
              <a:t>C</a:t>
            </a:r>
            <a:r>
              <a:rPr lang="es-PA" sz="3200" b="1" dirty="0" smtClean="0"/>
              <a:t>onsiste </a:t>
            </a:r>
            <a:r>
              <a:rPr lang="es-PA" sz="3200" b="1" dirty="0"/>
              <a:t>en saber regular nuestros pensamientos, sentimientos y acciones para poder lograr nuestros </a:t>
            </a:r>
            <a:r>
              <a:rPr lang="es-PA" sz="3200" b="1" dirty="0" smtClean="0"/>
              <a:t>objetivos.</a:t>
            </a:r>
          </a:p>
          <a:p>
            <a:pPr algn="just"/>
            <a:endParaRPr lang="es-P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¿En cual situación recurrente y con quien sé que debo tener autorregulación?</a:t>
            </a:r>
            <a:endParaRPr lang="es-P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PA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MOTIVAC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 b="7141"/>
          <a:stretch/>
        </p:blipFill>
        <p:spPr bwMode="auto">
          <a:xfrm>
            <a:off x="2336799" y="3207678"/>
            <a:ext cx="6908800" cy="365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248285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0292" y="833060"/>
            <a:ext cx="115085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  <a:p>
            <a:pPr algn="just"/>
            <a:r>
              <a:rPr lang="es-PA" sz="2800" b="1" dirty="0"/>
              <a:t>La palabra motivación deriva del </a:t>
            </a:r>
            <a:r>
              <a:rPr lang="es-PA" sz="2800" b="1" dirty="0">
                <a:hlinkClick r:id="rId3" tooltip="Latín"/>
              </a:rPr>
              <a:t>latín</a:t>
            </a:r>
            <a:r>
              <a:rPr lang="es-PA" sz="2800" b="1" dirty="0"/>
              <a:t> </a:t>
            </a:r>
            <a:r>
              <a:rPr lang="es-PA" sz="2800" b="1" i="1" dirty="0" err="1"/>
              <a:t>motivus</a:t>
            </a:r>
            <a:r>
              <a:rPr lang="es-PA" sz="2800" b="1" dirty="0"/>
              <a:t> o </a:t>
            </a:r>
            <a:r>
              <a:rPr lang="es-PA" sz="2800" b="1" i="1" dirty="0" err="1"/>
              <a:t>motus</a:t>
            </a:r>
            <a:r>
              <a:rPr lang="es-PA" sz="2800" b="1" dirty="0"/>
              <a:t>, que significa </a:t>
            </a:r>
            <a:r>
              <a:rPr lang="es-PA" sz="2800" b="1" dirty="0" smtClean="0"/>
              <a:t>causa </a:t>
            </a:r>
            <a:r>
              <a:rPr lang="es-PA" sz="2800" b="1" dirty="0"/>
              <a:t>del </a:t>
            </a:r>
            <a:r>
              <a:rPr lang="es-PA" sz="2800" b="1" dirty="0" smtClean="0"/>
              <a:t>movimiento. </a:t>
            </a:r>
            <a:r>
              <a:rPr lang="es-PA" sz="2800" b="1" dirty="0"/>
              <a:t>La motivación es un estado interno que activa, dirige y mantiene la </a:t>
            </a:r>
            <a:r>
              <a:rPr lang="es-PA" sz="2800" b="1" dirty="0" smtClean="0"/>
              <a:t>conducta.</a:t>
            </a:r>
          </a:p>
          <a:p>
            <a:pPr algn="just"/>
            <a:endParaRPr lang="es-P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Tengo que…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803" y="291094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0292" y="833060"/>
            <a:ext cx="11508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Empatía</a:t>
            </a:r>
          </a:p>
          <a:p>
            <a:pPr algn="just"/>
            <a:r>
              <a:rPr lang="es-PA" sz="2800" b="1" dirty="0" smtClean="0"/>
              <a:t>Es </a:t>
            </a:r>
            <a:r>
              <a:rPr lang="es-PA" sz="2800" b="1" dirty="0"/>
              <a:t>la capacidad de percibir, compartir y comprender </a:t>
            </a:r>
            <a:r>
              <a:rPr lang="es-PA" sz="2800" b="1" dirty="0" smtClean="0"/>
              <a:t>lo </a:t>
            </a:r>
            <a:r>
              <a:rPr lang="es-PA" sz="2800" b="1" dirty="0"/>
              <a:t>que otro ser puede sentir. </a:t>
            </a:r>
            <a:endParaRPr lang="es-PA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1410" r="2333" b="-1410"/>
          <a:stretch/>
        </p:blipFill>
        <p:spPr bwMode="auto">
          <a:xfrm>
            <a:off x="3315855" y="3199292"/>
            <a:ext cx="5686104" cy="34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pat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0391"/>
            <a:ext cx="12210472" cy="68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30459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0292" y="833060"/>
            <a:ext cx="115085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</a:t>
            </a:r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</a:p>
          <a:p>
            <a:pPr algn="just"/>
            <a:r>
              <a:rPr lang="es-PA" sz="2800" b="1" dirty="0"/>
              <a:t>S</a:t>
            </a:r>
            <a:r>
              <a:rPr lang="es-PA" sz="2800" b="1" dirty="0" smtClean="0"/>
              <a:t>on </a:t>
            </a:r>
            <a:r>
              <a:rPr lang="es-PA" sz="2800" b="1" dirty="0"/>
              <a:t>un conjunto de conductas aprendidas de forma </a:t>
            </a:r>
            <a:r>
              <a:rPr lang="es-PA" sz="2800" b="1" dirty="0" smtClean="0"/>
              <a:t>natural, que </a:t>
            </a:r>
            <a:r>
              <a:rPr lang="es-PA" sz="2800" b="1" dirty="0"/>
              <a:t>se manifiestan en situaciones </a:t>
            </a:r>
            <a:r>
              <a:rPr lang="es-PA" sz="2800" b="1" dirty="0" smtClean="0"/>
              <a:t>interpersonales. </a:t>
            </a:r>
            <a:r>
              <a:rPr lang="es-PA" sz="2800" b="1" dirty="0"/>
              <a:t> Estas conductas se basan fundamentalmente en el dominio de las habilidades de comunicación, y requieren de un buen autocontrol emocional por parte de quien actúa</a:t>
            </a:r>
            <a:endParaRPr lang="es-P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50" y="3644388"/>
            <a:ext cx="8093605" cy="32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7750" y="263279"/>
            <a:ext cx="8948211" cy="113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8058" r="19841" b="13819"/>
          <a:stretch/>
        </p:blipFill>
        <p:spPr>
          <a:xfrm>
            <a:off x="3930880" y="932109"/>
            <a:ext cx="4759292" cy="471121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832072" y="5600902"/>
            <a:ext cx="22252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58830" y="2851289"/>
            <a:ext cx="22252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984331" y="2917999"/>
            <a:ext cx="22252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67750" y="6160055"/>
            <a:ext cx="1150850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 es la persona con quien usted más habla?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tax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42733" r="11061" b="10398"/>
          <a:stretch/>
        </p:blipFill>
        <p:spPr bwMode="auto">
          <a:xfrm>
            <a:off x="10106335" y="5486400"/>
            <a:ext cx="1753156" cy="10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7750" y="263279"/>
            <a:ext cx="8948211" cy="113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INTELIGENCIA EMOCIONAL</a:t>
            </a:r>
          </a:p>
        </p:txBody>
      </p:sp>
      <p:pic>
        <p:nvPicPr>
          <p:cNvPr id="1026" name="Picture 2" descr="Resultado de imagen para diÃ¡logo inter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/>
          <a:stretch/>
        </p:blipFill>
        <p:spPr bwMode="auto">
          <a:xfrm>
            <a:off x="-25167" y="-25439"/>
            <a:ext cx="12217167" cy="68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-1812283" y="540672"/>
            <a:ext cx="89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 INTERNO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43687" y="1441708"/>
            <a:ext cx="89482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 controlo mis pensamientos</a:t>
            </a:r>
          </a:p>
          <a:p>
            <a:pPr lvl="1"/>
            <a:r>
              <a:rPr lang="es-PA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controlo mis resultados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539366" y="856735"/>
            <a:ext cx="98430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EMOCIÓN &gt; DECISIÓN &gt; ACCIÓN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P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60" y="1707291"/>
            <a:ext cx="923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78690" y="1105796"/>
            <a:ext cx="121106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CLAVES PARA EL MANEJO EFECTIVO DE QUEJAS: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92582" y="1719491"/>
            <a:ext cx="984303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/>
              <a:t>1.- </a:t>
            </a:r>
            <a:r>
              <a:rPr lang="es-PA" sz="2800" b="1" dirty="0"/>
              <a:t>No se </a:t>
            </a:r>
            <a:r>
              <a:rPr lang="es-PA" sz="2800" b="1" dirty="0" smtClean="0"/>
              <a:t>defienda</a:t>
            </a:r>
          </a:p>
          <a:p>
            <a:endParaRPr lang="es-PA" sz="2000" b="1" dirty="0" smtClean="0"/>
          </a:p>
          <a:p>
            <a:pPr marL="0" lvl="1"/>
            <a:r>
              <a:rPr lang="es-PA" sz="2800" b="1" dirty="0" smtClean="0"/>
              <a:t>2.- Escuchar activamente</a:t>
            </a:r>
          </a:p>
          <a:p>
            <a:pPr marL="0" lvl="1"/>
            <a:r>
              <a:rPr lang="es-PA" sz="2300" b="1" dirty="0" smtClean="0">
                <a:solidFill>
                  <a:schemeClr val="bg2">
                    <a:lumMod val="50000"/>
                  </a:schemeClr>
                </a:solidFill>
              </a:rPr>
              <a:t>	a.- La manera más poderosa de comunicación es preguntar</a:t>
            </a:r>
          </a:p>
          <a:p>
            <a:pPr marL="0" lvl="1"/>
            <a:r>
              <a:rPr lang="es-PA" sz="23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PA" sz="2300" b="1" dirty="0" smtClean="0">
                <a:solidFill>
                  <a:schemeClr val="bg2">
                    <a:lumMod val="50000"/>
                  </a:schemeClr>
                </a:solidFill>
              </a:rPr>
              <a:t>b.- Anotar</a:t>
            </a:r>
          </a:p>
          <a:p>
            <a:pPr marL="0" lvl="1"/>
            <a:r>
              <a:rPr lang="es-PA" sz="23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PA" sz="2300" b="1" dirty="0" smtClean="0">
                <a:solidFill>
                  <a:schemeClr val="bg2">
                    <a:lumMod val="50000"/>
                  </a:schemeClr>
                </a:solidFill>
              </a:rPr>
              <a:t>c.- Repetir lo que se le acaba de decir</a:t>
            </a:r>
          </a:p>
          <a:p>
            <a:pPr marL="0" lvl="1"/>
            <a:endParaRPr lang="es-PA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es-PA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s-PA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</a:t>
            </a:r>
            <a:r>
              <a:rPr lang="es-P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ESCUCHA </a:t>
            </a:r>
            <a:r>
              <a:rPr lang="es-PA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</a:t>
            </a:r>
          </a:p>
          <a:p>
            <a:pPr marL="0" lvl="1"/>
            <a:endParaRPr lang="es-PA" sz="2000" b="1" dirty="0" smtClean="0"/>
          </a:p>
          <a:p>
            <a:r>
              <a:rPr lang="es-PA" sz="2800" b="1" dirty="0" smtClean="0"/>
              <a:t>3.- Velocidad</a:t>
            </a:r>
          </a:p>
          <a:p>
            <a:endParaRPr lang="es-PA" sz="2000" b="1" dirty="0" smtClean="0"/>
          </a:p>
          <a:p>
            <a:r>
              <a:rPr lang="es-PA" sz="2800" b="1" dirty="0" smtClean="0"/>
              <a:t>4.- Compensación</a:t>
            </a:r>
          </a:p>
          <a:p>
            <a:r>
              <a:rPr lang="es-PA" sz="2800" b="1" dirty="0" smtClean="0"/>
              <a:t> </a:t>
            </a:r>
            <a:endParaRPr lang="es-PA" sz="28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92582" y="353602"/>
            <a:ext cx="4752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UNA QUEJA?</a:t>
            </a:r>
            <a:endParaRPr lang="es-PA" sz="3200" dirty="0"/>
          </a:p>
        </p:txBody>
      </p:sp>
    </p:spTree>
    <p:extLst>
      <p:ext uri="{BB962C8B-B14F-4D97-AF65-F5344CB8AC3E}">
        <p14:creationId xmlns:p14="http://schemas.microsoft.com/office/powerpoint/2010/main" val="35613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406400" y="787187"/>
            <a:ext cx="12110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DE SERVICIO AL CLIENTE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0291" y="1728049"/>
            <a:ext cx="9843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Presentación </a:t>
            </a:r>
            <a:r>
              <a:rPr lang="es-P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</a:t>
            </a:r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structuras </a:t>
            </a:r>
            <a:r>
              <a:rPr lang="es-P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edificio</a:t>
            </a:r>
          </a:p>
          <a:p>
            <a:endParaRPr lang="es-P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Presentación personal</a:t>
            </a:r>
          </a:p>
          <a:p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P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Actitud</a:t>
            </a:r>
          </a:p>
          <a:p>
            <a:endParaRPr lang="es-P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406400" y="787187"/>
            <a:ext cx="12110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CREAR EXPERIENCIA EXCEPCIONAL</a:t>
            </a:r>
            <a:endParaRPr lang="es-P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20291" y="1728049"/>
            <a:ext cx="7483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Recuerde su nombre</a:t>
            </a:r>
          </a:p>
          <a:p>
            <a:endParaRPr lang="es-P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Recuerde sus preferencias</a:t>
            </a:r>
          </a:p>
          <a:p>
            <a:r>
              <a:rPr lang="es-P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preguntas (3) puedes hacer para demostrar interés genuino?</a:t>
            </a:r>
          </a:p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Cumpla lo que promete</a:t>
            </a:r>
            <a:r>
              <a:rPr lang="es-P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(nivel de compromiso)</a:t>
            </a:r>
          </a:p>
          <a:p>
            <a:r>
              <a:rPr lang="es-P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¿En que ámbito de mi labor diaria debo tener más nivel de compromiso?</a:t>
            </a:r>
            <a:endParaRPr lang="es-P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4.- Pídale retroalimentación</a:t>
            </a:r>
          </a:p>
          <a:p>
            <a:r>
              <a:rPr lang="es-P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</a:t>
            </a:r>
            <a:r>
              <a:rPr lang="es-P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tengo que hacer para que me des un 10?</a:t>
            </a:r>
            <a:endParaRPr lang="es-P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5.- Dar cumplidos sinceros</a:t>
            </a:r>
            <a:endParaRPr lang="es-P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63758" y="147719"/>
            <a:ext cx="12110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DEL SERVICIO AL CLIENTE</a:t>
            </a:r>
          </a:p>
          <a:p>
            <a:pPr lvl="1"/>
            <a:r>
              <a:rPr lang="es-PA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SU FIDELIZACIÓN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54884" y="1410355"/>
            <a:ext cx="1107615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 smtClean="0"/>
              <a:t>El </a:t>
            </a:r>
            <a:r>
              <a:rPr lang="es-PA" sz="2300" b="1" dirty="0"/>
              <a:t>servicio como producto</a:t>
            </a:r>
            <a:endParaRPr lang="es-PA" sz="2300" dirty="0"/>
          </a:p>
          <a:p>
            <a:r>
              <a:rPr lang="es-PA" sz="2300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/>
              <a:t>El servicio se puede usar para reinventar una empresa</a:t>
            </a:r>
            <a:endParaRPr lang="es-PA" sz="23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A" sz="15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 smtClean="0"/>
              <a:t>El </a:t>
            </a:r>
            <a:r>
              <a:rPr lang="es-PA" sz="2300" b="1" dirty="0"/>
              <a:t>servicio hace que la compra no es de solo una vez </a:t>
            </a:r>
            <a:r>
              <a:rPr lang="es-PA" sz="2300" b="1" dirty="0" smtClean="0"/>
              <a:t>sino</a:t>
            </a:r>
          </a:p>
          <a:p>
            <a:r>
              <a:rPr lang="es-PA" sz="2300" b="1" dirty="0" smtClean="0"/>
              <a:t>muchas </a:t>
            </a:r>
            <a:r>
              <a:rPr lang="es-PA" sz="2300" b="1" dirty="0"/>
              <a:t>veces.</a:t>
            </a:r>
            <a:endParaRPr lang="es-PA" sz="23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A" sz="15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 smtClean="0"/>
              <a:t>La </a:t>
            </a:r>
            <a:r>
              <a:rPr lang="es-PA" sz="2300" b="1" dirty="0"/>
              <a:t>excelencia en el servicio produce </a:t>
            </a:r>
            <a:r>
              <a:rPr lang="es-PA" sz="2300" b="1" dirty="0" smtClean="0"/>
              <a:t>excelente</a:t>
            </a:r>
          </a:p>
          <a:p>
            <a:r>
              <a:rPr lang="es-PA" sz="2300" b="1" dirty="0" smtClean="0"/>
              <a:t>resultados </a:t>
            </a:r>
            <a:r>
              <a:rPr lang="es-PA" sz="2300" b="1" dirty="0"/>
              <a:t>y dinero</a:t>
            </a:r>
            <a:r>
              <a:rPr lang="es-PA" sz="2300" b="1" dirty="0" smtClean="0"/>
              <a:t>.</a:t>
            </a:r>
            <a:endParaRPr lang="es-PA" sz="2300" dirty="0"/>
          </a:p>
          <a:p>
            <a:endParaRPr lang="es-PA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/>
              <a:t>El precio se olvida la calidad </a:t>
            </a:r>
            <a:r>
              <a:rPr lang="es-PA" sz="2300" b="1" dirty="0" smtClean="0"/>
              <a:t>perdura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A" sz="15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A" sz="2300" b="1" dirty="0" smtClean="0"/>
              <a:t>Siempre recuerde la diferencia entre lo ordinario y</a:t>
            </a:r>
          </a:p>
          <a:p>
            <a:r>
              <a:rPr lang="es-PA" sz="2300" b="1" dirty="0" smtClean="0"/>
              <a:t>lo EXTRAORDINARIO</a:t>
            </a:r>
          </a:p>
          <a:p>
            <a:endParaRPr lang="es-PA" sz="1500" b="1" dirty="0" smtClean="0"/>
          </a:p>
          <a:p>
            <a:r>
              <a:rPr lang="es-PA" sz="1500" b="1" dirty="0" smtClean="0">
                <a:solidFill>
                  <a:srgbClr val="FF0000"/>
                </a:solidFill>
              </a:rPr>
              <a:t>(Dinámica del pañuelo)</a:t>
            </a:r>
            <a:endParaRPr lang="es-PA" sz="1500" dirty="0">
              <a:solidFill>
                <a:srgbClr val="FF0000"/>
              </a:solidFill>
            </a:endParaRPr>
          </a:p>
          <a:p>
            <a:endParaRPr lang="es-PA" sz="2800" dirty="0"/>
          </a:p>
        </p:txBody>
      </p:sp>
    </p:spTree>
    <p:extLst>
      <p:ext uri="{BB962C8B-B14F-4D97-AF65-F5344CB8AC3E}">
        <p14:creationId xmlns:p14="http://schemas.microsoft.com/office/powerpoint/2010/main" val="34553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54320" y="437935"/>
            <a:ext cx="9843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REFLEXIONES Y ACCIONES</a:t>
            </a:r>
            <a:endParaRPr lang="es-P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4320" y="1448502"/>
            <a:ext cx="984303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PA" sz="2500" b="1" dirty="0">
                <a:latin typeface="Arial" panose="020B0604020202020204" pitchFamily="34" charset="0"/>
                <a:cs typeface="Arial" panose="020B0604020202020204" pitchFamily="34" charset="0"/>
              </a:rPr>
              <a:t>¿Qué estoy haciendo y no me esta dando resultados?¿Qué debo dejar de hacer?¿Cuándo</a:t>
            </a:r>
            <a:r>
              <a:rPr lang="es-PA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es-PA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PA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PA" sz="2500" b="1" dirty="0">
                <a:latin typeface="Arial" panose="020B0604020202020204" pitchFamily="34" charset="0"/>
                <a:cs typeface="Arial" panose="020B0604020202020204" pitchFamily="34" charset="0"/>
              </a:rPr>
              <a:t>¿Qué estoy haciendo bien y me esta dando resultado y debo seguir haciendo</a:t>
            </a:r>
            <a:r>
              <a:rPr lang="es-PA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es-PA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PA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PA" sz="2500" b="1" dirty="0">
                <a:latin typeface="Arial" panose="020B0604020202020204" pitchFamily="34" charset="0"/>
                <a:cs typeface="Arial" panose="020B0604020202020204" pitchFamily="34" charset="0"/>
              </a:rPr>
              <a:t>¿Qué debo empezar a hacer?¿Cuándo?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P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24660" y="2447875"/>
            <a:ext cx="68170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PA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GRACIAS!!!</a:t>
            </a:r>
          </a:p>
          <a:p>
            <a:pPr lvl="1"/>
            <a:endParaRPr lang="es-P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P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P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03" y="3071790"/>
            <a:ext cx="5074507" cy="2005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4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13892" y="373280"/>
            <a:ext cx="894821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PA" sz="5000" b="1" dirty="0" smtClean="0">
                <a:solidFill>
                  <a:srgbClr val="212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 el</a:t>
            </a:r>
          </a:p>
          <a:p>
            <a:pPr lvl="1"/>
            <a:r>
              <a:rPr lang="es-PA" sz="5000" b="1" dirty="0" smtClean="0">
                <a:solidFill>
                  <a:srgbClr val="212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</a:t>
            </a:r>
          </a:p>
          <a:p>
            <a:pPr lvl="1"/>
            <a:r>
              <a:rPr lang="es-PA" sz="5000" b="1" dirty="0" smtClean="0">
                <a:solidFill>
                  <a:srgbClr val="212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jefe?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345610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PA" sz="3200" b="1" dirty="0" smtClean="0">
                <a:solidFill>
                  <a:srgbClr val="212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¿Si tu jefe te solicita</a:t>
            </a:r>
          </a:p>
          <a:p>
            <a:pPr lvl="1"/>
            <a:r>
              <a:rPr lang="es-PA" sz="3200" b="1" dirty="0" smtClean="0">
                <a:solidFill>
                  <a:srgbClr val="212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 usted o atrasa?</a:t>
            </a:r>
            <a:endParaRPr lang="es-PA" sz="3200" b="1" dirty="0">
              <a:solidFill>
                <a:srgbClr val="212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13892" y="373280"/>
            <a:ext cx="89482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5000" b="1" dirty="0"/>
              <a:t>¿Desde dónde comienza el </a:t>
            </a:r>
            <a:r>
              <a:rPr lang="es-PA" sz="5000" b="1" dirty="0" smtClean="0"/>
              <a:t>cliente a medirnos?</a:t>
            </a:r>
            <a:endParaRPr lang="es-PA" sz="5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023503" y="5322699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A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mejor publicidad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PA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A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milla extra</a:t>
            </a:r>
            <a:endParaRPr lang="es-PA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75491" y="344454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PA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Anticiparse</a:t>
            </a:r>
            <a:endParaRPr lang="es-PA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595799" y="1458781"/>
            <a:ext cx="1129557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s-P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Anticiparse a las necesidades del cliente, compañeros de trabajo y líderes de grupo.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endParaRPr lang="es-P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s-P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Anticiparse como los </a:t>
            </a:r>
            <a:r>
              <a:rPr lang="es-P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padres.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endParaRPr lang="es-P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s-P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Trate al cliente como si fuera su mamá.</a:t>
            </a:r>
            <a:endParaRPr lang="es-PA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P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0"/>
            <a:ext cx="2570205" cy="10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03732" y="1947175"/>
            <a:ext cx="6096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PA" sz="2300" b="1" dirty="0"/>
              <a:t>Los clientes </a:t>
            </a:r>
            <a:r>
              <a:rPr lang="es-PA" sz="2300" b="1" dirty="0" smtClean="0"/>
              <a:t>no dependen </a:t>
            </a:r>
            <a:r>
              <a:rPr lang="es-PA" sz="2300" b="1" dirty="0"/>
              <a:t>de </a:t>
            </a:r>
            <a:endParaRPr lang="es-PA" sz="2300" b="1" dirty="0" smtClean="0"/>
          </a:p>
          <a:p>
            <a:pPr algn="r"/>
            <a:r>
              <a:rPr lang="es-PA" sz="2300" b="1" dirty="0" smtClean="0"/>
              <a:t>nosotros</a:t>
            </a:r>
            <a:r>
              <a:rPr lang="es-PA" sz="2300" b="1" dirty="0"/>
              <a:t>, nosotros </a:t>
            </a:r>
            <a:r>
              <a:rPr lang="es-PA" sz="2300" b="1" dirty="0" smtClean="0"/>
              <a:t>dependemos</a:t>
            </a:r>
          </a:p>
          <a:p>
            <a:pPr algn="r"/>
            <a:r>
              <a:rPr lang="es-PA" sz="2300" b="1" dirty="0" smtClean="0"/>
              <a:t>de </a:t>
            </a:r>
            <a:r>
              <a:rPr lang="es-PA" sz="2300" b="1" dirty="0"/>
              <a:t>los clientes</a:t>
            </a:r>
            <a:r>
              <a:rPr lang="es-PA" sz="2300" b="1" dirty="0" smtClean="0"/>
              <a:t>.</a:t>
            </a:r>
          </a:p>
          <a:p>
            <a:pPr algn="r"/>
            <a:endParaRPr lang="es-PA" sz="2300" b="1" dirty="0"/>
          </a:p>
          <a:p>
            <a:pPr algn="r"/>
            <a:r>
              <a:rPr lang="es-PA" sz="2300" b="1" dirty="0"/>
              <a:t>Los clientes no interrumpen nuestro trabajo, son las bases del mismo</a:t>
            </a:r>
            <a:r>
              <a:rPr lang="es-PA" sz="2300" b="1" dirty="0" smtClean="0"/>
              <a:t>.</a:t>
            </a:r>
          </a:p>
          <a:p>
            <a:pPr algn="r"/>
            <a:endParaRPr lang="es-PA" sz="2300" b="1" dirty="0"/>
          </a:p>
          <a:p>
            <a:pPr algn="r"/>
            <a:r>
              <a:rPr lang="es-PA" sz="2300" b="1" dirty="0" smtClean="0"/>
              <a:t> </a:t>
            </a:r>
            <a:endParaRPr lang="es-PA" sz="2300" b="1" dirty="0"/>
          </a:p>
          <a:p>
            <a:pPr algn="r"/>
            <a:endParaRPr lang="es-PA" sz="23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1673" y="483332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A" sz="4000" b="1" dirty="0" smtClean="0"/>
              <a:t>¿Quién debe priorizar</a:t>
            </a:r>
          </a:p>
          <a:p>
            <a:r>
              <a:rPr lang="es-PA" sz="4000" b="1" dirty="0" smtClean="0"/>
              <a:t>la excelencia </a:t>
            </a:r>
            <a:r>
              <a:rPr lang="es-PA" sz="4000" b="1" dirty="0"/>
              <a:t>en </a:t>
            </a:r>
            <a:r>
              <a:rPr lang="es-PA" sz="4000" b="1" dirty="0" smtClean="0"/>
              <a:t>el servicio </a:t>
            </a:r>
            <a:r>
              <a:rPr lang="es-PA" sz="4000" b="1" dirty="0"/>
              <a:t>al cliente?</a:t>
            </a:r>
            <a:endParaRPr lang="es-PA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215978" cy="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927" y="26132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A" sz="4000" b="1" dirty="0" smtClean="0"/>
              <a:t>Tu cargo y obligaciones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7927" y="6428478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b="1" dirty="0" smtClean="0">
                <a:solidFill>
                  <a:srgbClr val="C00000"/>
                </a:solidFill>
              </a:rPr>
              <a:t>Dinámica de la papa</a:t>
            </a:r>
            <a:endParaRPr lang="es-PA" dirty="0">
              <a:solidFill>
                <a:srgbClr val="C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414" y="1090439"/>
            <a:ext cx="564217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TODOS LOS PUESTOS DE TRABAJO tienen una sola finalidad es crear y mantener clientes </a:t>
            </a:r>
            <a:r>
              <a:rPr lang="es-PA" sz="2400" b="1" dirty="0" smtClean="0"/>
              <a:t>satisfechos</a:t>
            </a:r>
          </a:p>
          <a:p>
            <a:endParaRPr lang="es-PA" sz="1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El problema es del que se lo encuentra! No hay nada peor que te empiecen a pasar de departamento en departamento</a:t>
            </a:r>
            <a:r>
              <a:rPr lang="es-PA" sz="24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1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Servicio es servir, es ser un héroe</a:t>
            </a:r>
            <a:r>
              <a:rPr lang="es-PA" sz="2400" b="1" dirty="0" smtClean="0"/>
              <a:t>. Con ese extra vuelve eso ordinario en algo extraordinario. </a:t>
            </a:r>
          </a:p>
          <a:p>
            <a:endParaRPr lang="es-PA" sz="1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b="1" dirty="0"/>
              <a:t>El cliente te perdona cualquier cosa menos desinterés</a:t>
            </a:r>
            <a:r>
              <a:rPr lang="es-PA" sz="2400" b="1" dirty="0" smtClean="0"/>
              <a:t>.</a:t>
            </a:r>
            <a:endParaRPr lang="es-PA" sz="2300" dirty="0"/>
          </a:p>
        </p:txBody>
      </p:sp>
    </p:spTree>
    <p:extLst>
      <p:ext uri="{BB962C8B-B14F-4D97-AF65-F5344CB8AC3E}">
        <p14:creationId xmlns:p14="http://schemas.microsoft.com/office/powerpoint/2010/main" val="25719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10885</TotalTime>
  <Words>609</Words>
  <Application>Microsoft Office PowerPoint</Application>
  <PresentationFormat>Panorámica</PresentationFormat>
  <Paragraphs>148</Paragraphs>
  <Slides>27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Erika</dc:creator>
  <cp:lastModifiedBy>Erika</cp:lastModifiedBy>
  <cp:revision>583</cp:revision>
  <dcterms:created xsi:type="dcterms:W3CDTF">2015-01-15T23:44:39Z</dcterms:created>
  <dcterms:modified xsi:type="dcterms:W3CDTF">2018-11-20T23:31:12Z</dcterms:modified>
</cp:coreProperties>
</file>