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5" r:id="rId2"/>
    <p:sldId id="274" r:id="rId3"/>
    <p:sldId id="277" r:id="rId4"/>
    <p:sldId id="278" r:id="rId5"/>
    <p:sldId id="281" r:id="rId6"/>
    <p:sldId id="279" r:id="rId7"/>
    <p:sldId id="282" r:id="rId8"/>
    <p:sldId id="283" r:id="rId9"/>
    <p:sldId id="284" r:id="rId10"/>
    <p:sldId id="285" r:id="rId11"/>
    <p:sldId id="288" r:id="rId12"/>
    <p:sldId id="286" r:id="rId13"/>
    <p:sldId id="287" r:id="rId14"/>
    <p:sldId id="291" r:id="rId15"/>
    <p:sldId id="289" r:id="rId16"/>
    <p:sldId id="290" r:id="rId17"/>
    <p:sldId id="280" r:id="rId18"/>
    <p:sldId id="292" r:id="rId19"/>
    <p:sldId id="293" r:id="rId20"/>
    <p:sldId id="273" r:id="rId21"/>
    <p:sldId id="294" r:id="rId22"/>
  </p:sldIdLst>
  <p:sldSz cx="9180513" cy="6875463"/>
  <p:notesSz cx="9144000" cy="6858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D61E25B5-F8B6-4F64-8CD3-E7441FA87FEF}">
          <p14:sldIdLst>
            <p14:sldId id="275"/>
            <p14:sldId id="274"/>
            <p14:sldId id="277"/>
            <p14:sldId id="278"/>
            <p14:sldId id="281"/>
            <p14:sldId id="279"/>
            <p14:sldId id="282"/>
            <p14:sldId id="283"/>
            <p14:sldId id="284"/>
            <p14:sldId id="285"/>
            <p14:sldId id="288"/>
            <p14:sldId id="286"/>
            <p14:sldId id="287"/>
            <p14:sldId id="291"/>
            <p14:sldId id="289"/>
            <p14:sldId id="290"/>
            <p14:sldId id="280"/>
            <p14:sldId id="292"/>
            <p14:sldId id="293"/>
            <p14:sldId id="27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8539" y="1125221"/>
            <a:ext cx="7803436" cy="2393680"/>
          </a:xfrm>
        </p:spPr>
        <p:txBody>
          <a:bodyPr anchor="b"/>
          <a:lstStyle>
            <a:lvl1pPr algn="ctr">
              <a:defRPr sz="6015"/>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7564" y="3611210"/>
            <a:ext cx="6885385" cy="1659978"/>
          </a:xfrm>
        </p:spPr>
        <p:txBody>
          <a:bodyPr/>
          <a:lstStyle>
            <a:lvl1pPr marL="0" indent="0" algn="ctr">
              <a:buNone/>
              <a:defRPr sz="2406"/>
            </a:lvl1pPr>
            <a:lvl2pPr marL="458343" indent="0" algn="ctr">
              <a:buNone/>
              <a:defRPr sz="2005"/>
            </a:lvl2pPr>
            <a:lvl3pPr marL="916686" indent="0" algn="ctr">
              <a:buNone/>
              <a:defRPr sz="1805"/>
            </a:lvl3pPr>
            <a:lvl4pPr marL="1375029" indent="0" algn="ctr">
              <a:buNone/>
              <a:defRPr sz="1604"/>
            </a:lvl4pPr>
            <a:lvl5pPr marL="1833372" indent="0" algn="ctr">
              <a:buNone/>
              <a:defRPr sz="1604"/>
            </a:lvl5pPr>
            <a:lvl6pPr marL="2291715" indent="0" algn="ctr">
              <a:buNone/>
              <a:defRPr sz="1604"/>
            </a:lvl6pPr>
            <a:lvl7pPr marL="2750058" indent="0" algn="ctr">
              <a:buNone/>
              <a:defRPr sz="1604"/>
            </a:lvl7pPr>
            <a:lvl8pPr marL="3208401" indent="0" algn="ctr">
              <a:buNone/>
              <a:defRPr sz="1604"/>
            </a:lvl8pPr>
            <a:lvl9pPr marL="3666744" indent="0" algn="ctr">
              <a:buNone/>
              <a:defRPr sz="1604"/>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763598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116458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805" y="366055"/>
            <a:ext cx="1979548" cy="582663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31161" y="366055"/>
            <a:ext cx="5823888" cy="58266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423296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364898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6379" y="1714093"/>
            <a:ext cx="7918192" cy="2860001"/>
          </a:xfrm>
        </p:spPr>
        <p:txBody>
          <a:bodyPr anchor="b"/>
          <a:lstStyle>
            <a:lvl1pPr>
              <a:defRPr sz="6015"/>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6379" y="4601151"/>
            <a:ext cx="7918192" cy="1504007"/>
          </a:xfrm>
        </p:spPr>
        <p:txBody>
          <a:bodyPr/>
          <a:lstStyle>
            <a:lvl1pPr marL="0" indent="0">
              <a:buNone/>
              <a:defRPr sz="2406">
                <a:solidFill>
                  <a:schemeClr val="tx1"/>
                </a:solidFill>
              </a:defRPr>
            </a:lvl1pPr>
            <a:lvl2pPr marL="458343" indent="0">
              <a:buNone/>
              <a:defRPr sz="2005">
                <a:solidFill>
                  <a:schemeClr val="tx1">
                    <a:tint val="75000"/>
                  </a:schemeClr>
                </a:solidFill>
              </a:defRPr>
            </a:lvl2pPr>
            <a:lvl3pPr marL="916686" indent="0">
              <a:buNone/>
              <a:defRPr sz="1805">
                <a:solidFill>
                  <a:schemeClr val="tx1">
                    <a:tint val="75000"/>
                  </a:schemeClr>
                </a:solidFill>
              </a:defRPr>
            </a:lvl3pPr>
            <a:lvl4pPr marL="1375029" indent="0">
              <a:buNone/>
              <a:defRPr sz="1604">
                <a:solidFill>
                  <a:schemeClr val="tx1">
                    <a:tint val="75000"/>
                  </a:schemeClr>
                </a:solidFill>
              </a:defRPr>
            </a:lvl4pPr>
            <a:lvl5pPr marL="1833372" indent="0">
              <a:buNone/>
              <a:defRPr sz="1604">
                <a:solidFill>
                  <a:schemeClr val="tx1">
                    <a:tint val="75000"/>
                  </a:schemeClr>
                </a:solidFill>
              </a:defRPr>
            </a:lvl5pPr>
            <a:lvl6pPr marL="2291715" indent="0">
              <a:buNone/>
              <a:defRPr sz="1604">
                <a:solidFill>
                  <a:schemeClr val="tx1">
                    <a:tint val="75000"/>
                  </a:schemeClr>
                </a:solidFill>
              </a:defRPr>
            </a:lvl6pPr>
            <a:lvl7pPr marL="2750058" indent="0">
              <a:buNone/>
              <a:defRPr sz="1604">
                <a:solidFill>
                  <a:schemeClr val="tx1">
                    <a:tint val="75000"/>
                  </a:schemeClr>
                </a:solidFill>
              </a:defRPr>
            </a:lvl7pPr>
            <a:lvl8pPr marL="3208401" indent="0">
              <a:buNone/>
              <a:defRPr sz="1604">
                <a:solidFill>
                  <a:schemeClr val="tx1">
                    <a:tint val="75000"/>
                  </a:schemeClr>
                </a:solidFill>
              </a:defRPr>
            </a:lvl8pPr>
            <a:lvl9pPr marL="3666744" indent="0">
              <a:buNone/>
              <a:defRPr sz="1604">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5" name="Footer Placeholder 4"/>
          <p:cNvSpPr>
            <a:spLocks noGrp="1"/>
          </p:cNvSpPr>
          <p:nvPr>
            <p:ph type="ftr" sz="quarter" idx="11"/>
          </p:nvPr>
        </p:nvSpPr>
        <p:spPr/>
        <p:txBody>
          <a:bodyPr/>
          <a:lstStyle/>
          <a:p>
            <a:endParaRPr lang="es-PA" dirty="0"/>
          </a:p>
        </p:txBody>
      </p:sp>
      <p:sp>
        <p:nvSpPr>
          <p:cNvPr id="6" name="Slide Number Placeholder 5"/>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157878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31160" y="1830274"/>
            <a:ext cx="3901718" cy="436241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7635" y="1830274"/>
            <a:ext cx="3901718" cy="436241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332478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32356" y="366056"/>
            <a:ext cx="7918192" cy="132893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357" y="1685444"/>
            <a:ext cx="3883787" cy="826010"/>
          </a:xfr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s-ES" smtClean="0"/>
              <a:t>Haga clic para modificar el estilo de texto del patrón</a:t>
            </a:r>
          </a:p>
        </p:txBody>
      </p:sp>
      <p:sp>
        <p:nvSpPr>
          <p:cNvPr id="4" name="Content Placeholder 3"/>
          <p:cNvSpPr>
            <a:spLocks noGrp="1"/>
          </p:cNvSpPr>
          <p:nvPr>
            <p:ph sz="half" idx="2"/>
          </p:nvPr>
        </p:nvSpPr>
        <p:spPr>
          <a:xfrm>
            <a:off x="632357" y="2511454"/>
            <a:ext cx="3883787" cy="369397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635" y="1685444"/>
            <a:ext cx="3902914" cy="826010"/>
          </a:xfr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7635" y="2511454"/>
            <a:ext cx="3902914" cy="369397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8" name="Footer Placeholder 7"/>
          <p:cNvSpPr>
            <a:spLocks noGrp="1"/>
          </p:cNvSpPr>
          <p:nvPr>
            <p:ph type="ftr" sz="quarter" idx="11"/>
          </p:nvPr>
        </p:nvSpPr>
        <p:spPr/>
        <p:txBody>
          <a:bodyPr/>
          <a:lstStyle/>
          <a:p>
            <a:endParaRPr lang="es-PA" dirty="0"/>
          </a:p>
        </p:txBody>
      </p:sp>
      <p:sp>
        <p:nvSpPr>
          <p:cNvPr id="9" name="Slide Number Placeholder 8"/>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97179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4" name="Footer Placeholder 3"/>
          <p:cNvSpPr>
            <a:spLocks noGrp="1"/>
          </p:cNvSpPr>
          <p:nvPr>
            <p:ph type="ftr" sz="quarter" idx="11"/>
          </p:nvPr>
        </p:nvSpPr>
        <p:spPr/>
        <p:txBody>
          <a:bodyPr/>
          <a:lstStyle/>
          <a:p>
            <a:endParaRPr lang="es-PA" dirty="0"/>
          </a:p>
        </p:txBody>
      </p:sp>
      <p:sp>
        <p:nvSpPr>
          <p:cNvPr id="5" name="Slide Number Placeholder 4"/>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22466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3" name="Footer Placeholder 2"/>
          <p:cNvSpPr>
            <a:spLocks noGrp="1"/>
          </p:cNvSpPr>
          <p:nvPr>
            <p:ph type="ftr" sz="quarter" idx="11"/>
          </p:nvPr>
        </p:nvSpPr>
        <p:spPr/>
        <p:txBody>
          <a:bodyPr/>
          <a:lstStyle/>
          <a:p>
            <a:endParaRPr lang="es-PA" dirty="0"/>
          </a:p>
        </p:txBody>
      </p:sp>
      <p:sp>
        <p:nvSpPr>
          <p:cNvPr id="4" name="Slide Number Placeholder 3"/>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151065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2356" y="458364"/>
            <a:ext cx="2960954" cy="1604275"/>
          </a:xfrm>
        </p:spPr>
        <p:txBody>
          <a:bodyPr anchor="b"/>
          <a:lstStyle>
            <a:lvl1pPr>
              <a:defRPr sz="3208"/>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02914" y="989941"/>
            <a:ext cx="4647635" cy="4886035"/>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32356" y="2062639"/>
            <a:ext cx="2960954" cy="3821294"/>
          </a:xfrm>
        </p:spPr>
        <p:txBody>
          <a:bodyPr/>
          <a:lstStyle>
            <a:lvl1pPr marL="0" indent="0">
              <a:buNone/>
              <a:defRPr sz="1604"/>
            </a:lvl1pPr>
            <a:lvl2pPr marL="458343" indent="0">
              <a:buNone/>
              <a:defRPr sz="1404"/>
            </a:lvl2pPr>
            <a:lvl3pPr marL="916686" indent="0">
              <a:buNone/>
              <a:defRPr sz="1203"/>
            </a:lvl3pPr>
            <a:lvl4pPr marL="1375029" indent="0">
              <a:buNone/>
              <a:defRPr sz="1003"/>
            </a:lvl4pPr>
            <a:lvl5pPr marL="1833372" indent="0">
              <a:buNone/>
              <a:defRPr sz="1003"/>
            </a:lvl5pPr>
            <a:lvl6pPr marL="2291715" indent="0">
              <a:buNone/>
              <a:defRPr sz="1003"/>
            </a:lvl6pPr>
            <a:lvl7pPr marL="2750058" indent="0">
              <a:buNone/>
              <a:defRPr sz="1003"/>
            </a:lvl7pPr>
            <a:lvl8pPr marL="3208401" indent="0">
              <a:buNone/>
              <a:defRPr sz="1003"/>
            </a:lvl8pPr>
            <a:lvl9pPr marL="3666744" indent="0">
              <a:buNone/>
              <a:defRPr sz="100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251609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32356" y="458364"/>
            <a:ext cx="2960954" cy="1604275"/>
          </a:xfrm>
        </p:spPr>
        <p:txBody>
          <a:bodyPr anchor="b"/>
          <a:lstStyle>
            <a:lvl1pPr>
              <a:defRPr sz="3208"/>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902914" y="989941"/>
            <a:ext cx="4647635" cy="4886035"/>
          </a:xfrm>
        </p:spPr>
        <p:txBody>
          <a:bodyPr anchor="t"/>
          <a:lstStyle>
            <a:lvl1pPr marL="0" indent="0">
              <a:buNone/>
              <a:defRPr sz="3208"/>
            </a:lvl1pPr>
            <a:lvl2pPr marL="458343" indent="0">
              <a:buNone/>
              <a:defRPr sz="2807"/>
            </a:lvl2pPr>
            <a:lvl3pPr marL="916686" indent="0">
              <a:buNone/>
              <a:defRPr sz="2406"/>
            </a:lvl3pPr>
            <a:lvl4pPr marL="1375029" indent="0">
              <a:buNone/>
              <a:defRPr sz="2005"/>
            </a:lvl4pPr>
            <a:lvl5pPr marL="1833372" indent="0">
              <a:buNone/>
              <a:defRPr sz="2005"/>
            </a:lvl5pPr>
            <a:lvl6pPr marL="2291715" indent="0">
              <a:buNone/>
              <a:defRPr sz="2005"/>
            </a:lvl6pPr>
            <a:lvl7pPr marL="2750058" indent="0">
              <a:buNone/>
              <a:defRPr sz="2005"/>
            </a:lvl7pPr>
            <a:lvl8pPr marL="3208401" indent="0">
              <a:buNone/>
              <a:defRPr sz="2005"/>
            </a:lvl8pPr>
            <a:lvl9pPr marL="3666744" indent="0">
              <a:buNone/>
              <a:defRPr sz="2005"/>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32356" y="2062639"/>
            <a:ext cx="2960954" cy="3821294"/>
          </a:xfrm>
        </p:spPr>
        <p:txBody>
          <a:bodyPr/>
          <a:lstStyle>
            <a:lvl1pPr marL="0" indent="0">
              <a:buNone/>
              <a:defRPr sz="1604"/>
            </a:lvl1pPr>
            <a:lvl2pPr marL="458343" indent="0">
              <a:buNone/>
              <a:defRPr sz="1404"/>
            </a:lvl2pPr>
            <a:lvl3pPr marL="916686" indent="0">
              <a:buNone/>
              <a:defRPr sz="1203"/>
            </a:lvl3pPr>
            <a:lvl4pPr marL="1375029" indent="0">
              <a:buNone/>
              <a:defRPr sz="1003"/>
            </a:lvl4pPr>
            <a:lvl5pPr marL="1833372" indent="0">
              <a:buNone/>
              <a:defRPr sz="1003"/>
            </a:lvl5pPr>
            <a:lvl6pPr marL="2291715" indent="0">
              <a:buNone/>
              <a:defRPr sz="1003"/>
            </a:lvl6pPr>
            <a:lvl7pPr marL="2750058" indent="0">
              <a:buNone/>
              <a:defRPr sz="1003"/>
            </a:lvl7pPr>
            <a:lvl8pPr marL="3208401" indent="0">
              <a:buNone/>
              <a:defRPr sz="1003"/>
            </a:lvl8pPr>
            <a:lvl9pPr marL="3666744" indent="0">
              <a:buNone/>
              <a:defRPr sz="100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E594EED-D4AF-4596-A485-38881928C012}" type="datetimeFigureOut">
              <a:rPr lang="es-PA" smtClean="0"/>
              <a:t>11/23/2018</a:t>
            </a:fld>
            <a:endParaRPr lang="es-PA" dirty="0"/>
          </a:p>
        </p:txBody>
      </p:sp>
      <p:sp>
        <p:nvSpPr>
          <p:cNvPr id="6" name="Footer Placeholder 5"/>
          <p:cNvSpPr>
            <a:spLocks noGrp="1"/>
          </p:cNvSpPr>
          <p:nvPr>
            <p:ph type="ftr" sz="quarter" idx="11"/>
          </p:nvPr>
        </p:nvSpPr>
        <p:spPr/>
        <p:txBody>
          <a:bodyPr/>
          <a:lstStyle/>
          <a:p>
            <a:endParaRPr lang="es-PA" dirty="0"/>
          </a:p>
        </p:txBody>
      </p:sp>
      <p:sp>
        <p:nvSpPr>
          <p:cNvPr id="7" name="Slide Number Placeholder 6"/>
          <p:cNvSpPr>
            <a:spLocks noGrp="1"/>
          </p:cNvSpPr>
          <p:nvPr>
            <p:ph type="sldNum" sz="quarter" idx="12"/>
          </p:nvPr>
        </p:nvSpPr>
        <p:spPr/>
        <p:txBody>
          <a:bodyPr/>
          <a:lstStyle/>
          <a:p>
            <a:fld id="{D0D31375-AC61-4683-941B-B9D5BBFC3698}" type="slidenum">
              <a:rPr lang="es-PA" smtClean="0"/>
              <a:t>‹Nº›</a:t>
            </a:fld>
            <a:endParaRPr lang="es-PA" dirty="0"/>
          </a:p>
        </p:txBody>
      </p:sp>
    </p:spTree>
    <p:extLst>
      <p:ext uri="{BB962C8B-B14F-4D97-AF65-F5344CB8AC3E}">
        <p14:creationId xmlns:p14="http://schemas.microsoft.com/office/powerpoint/2010/main" val="207412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161" y="366056"/>
            <a:ext cx="7918192" cy="1328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1161" y="1830274"/>
            <a:ext cx="7918192" cy="436241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1160" y="6372537"/>
            <a:ext cx="2065615" cy="366055"/>
          </a:xfrm>
          <a:prstGeom prst="rect">
            <a:avLst/>
          </a:prstGeom>
        </p:spPr>
        <p:txBody>
          <a:bodyPr vert="horz" lIns="91440" tIns="45720" rIns="91440" bIns="45720" rtlCol="0" anchor="ctr"/>
          <a:lstStyle>
            <a:lvl1pPr algn="l">
              <a:defRPr sz="1203">
                <a:solidFill>
                  <a:schemeClr val="tx1">
                    <a:tint val="75000"/>
                  </a:schemeClr>
                </a:solidFill>
              </a:defRPr>
            </a:lvl1pPr>
          </a:lstStyle>
          <a:p>
            <a:fld id="{2E594EED-D4AF-4596-A485-38881928C012}" type="datetimeFigureOut">
              <a:rPr lang="es-PA" smtClean="0"/>
              <a:t>11/23/2018</a:t>
            </a:fld>
            <a:endParaRPr lang="es-PA" dirty="0"/>
          </a:p>
        </p:txBody>
      </p:sp>
      <p:sp>
        <p:nvSpPr>
          <p:cNvPr id="5" name="Footer Placeholder 4"/>
          <p:cNvSpPr>
            <a:spLocks noGrp="1"/>
          </p:cNvSpPr>
          <p:nvPr>
            <p:ph type="ftr" sz="quarter" idx="3"/>
          </p:nvPr>
        </p:nvSpPr>
        <p:spPr>
          <a:xfrm>
            <a:off x="3041045" y="6372537"/>
            <a:ext cx="3098423" cy="36605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es-PA" dirty="0"/>
          </a:p>
        </p:txBody>
      </p:sp>
      <p:sp>
        <p:nvSpPr>
          <p:cNvPr id="6" name="Slide Number Placeholder 5"/>
          <p:cNvSpPr>
            <a:spLocks noGrp="1"/>
          </p:cNvSpPr>
          <p:nvPr>
            <p:ph type="sldNum" sz="quarter" idx="4"/>
          </p:nvPr>
        </p:nvSpPr>
        <p:spPr>
          <a:xfrm>
            <a:off x="6483738" y="6372537"/>
            <a:ext cx="2065615" cy="366055"/>
          </a:xfrm>
          <a:prstGeom prst="rect">
            <a:avLst/>
          </a:prstGeom>
        </p:spPr>
        <p:txBody>
          <a:bodyPr vert="horz" lIns="91440" tIns="45720" rIns="91440" bIns="45720" rtlCol="0" anchor="ctr"/>
          <a:lstStyle>
            <a:lvl1pPr algn="r">
              <a:defRPr sz="1203">
                <a:solidFill>
                  <a:schemeClr val="tx1">
                    <a:tint val="75000"/>
                  </a:schemeClr>
                </a:solidFill>
              </a:defRPr>
            </a:lvl1pPr>
          </a:lstStyle>
          <a:p>
            <a:fld id="{D0D31375-AC61-4683-941B-B9D5BBFC3698}" type="slidenum">
              <a:rPr lang="es-PA" smtClean="0"/>
              <a:t>‹Nº›</a:t>
            </a:fld>
            <a:endParaRPr lang="es-PA" dirty="0"/>
          </a:p>
        </p:txBody>
      </p:sp>
    </p:spTree>
    <p:extLst>
      <p:ext uri="{BB962C8B-B14F-4D97-AF65-F5344CB8AC3E}">
        <p14:creationId xmlns:p14="http://schemas.microsoft.com/office/powerpoint/2010/main" val="3205480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6686" rtl="0" eaLnBrk="1" latinLnBrk="0" hangingPunct="1">
        <a:lnSpc>
          <a:spcPct val="90000"/>
        </a:lnSpc>
        <a:spcBef>
          <a:spcPct val="0"/>
        </a:spcBef>
        <a:buNone/>
        <a:defRPr sz="4411" kern="1200">
          <a:solidFill>
            <a:schemeClr val="tx1"/>
          </a:solidFill>
          <a:latin typeface="+mj-lt"/>
          <a:ea typeface="+mj-ea"/>
          <a:cs typeface="+mj-cs"/>
        </a:defRPr>
      </a:lvl1pPr>
    </p:titleStyle>
    <p:bodyStyle>
      <a:lvl1pPr marL="229172" indent="-229172" algn="l" defTabSz="916686" rtl="0" eaLnBrk="1" latinLnBrk="0" hangingPunct="1">
        <a:lnSpc>
          <a:spcPct val="90000"/>
        </a:lnSpc>
        <a:spcBef>
          <a:spcPts val="1003"/>
        </a:spcBef>
        <a:buFont typeface="Arial" panose="020B0604020202020204" pitchFamily="34" charset="0"/>
        <a:buChar char="•"/>
        <a:defRPr sz="2807" kern="1200">
          <a:solidFill>
            <a:schemeClr val="tx1"/>
          </a:solidFill>
          <a:latin typeface="+mn-lt"/>
          <a:ea typeface="+mn-ea"/>
          <a:cs typeface="+mn-cs"/>
        </a:defRPr>
      </a:lvl1pPr>
      <a:lvl2pPr marL="687515" indent="-229172" algn="l" defTabSz="916686" rtl="0" eaLnBrk="1" latinLnBrk="0" hangingPunct="1">
        <a:lnSpc>
          <a:spcPct val="90000"/>
        </a:lnSpc>
        <a:spcBef>
          <a:spcPts val="501"/>
        </a:spcBef>
        <a:buFont typeface="Arial" panose="020B0604020202020204" pitchFamily="34" charset="0"/>
        <a:buChar char="•"/>
        <a:defRPr sz="2406" kern="1200">
          <a:solidFill>
            <a:schemeClr val="tx1"/>
          </a:solidFill>
          <a:latin typeface="+mn-lt"/>
          <a:ea typeface="+mn-ea"/>
          <a:cs typeface="+mn-cs"/>
        </a:defRPr>
      </a:lvl2pPr>
      <a:lvl3pPr marL="1145858" indent="-229172" algn="l" defTabSz="916686" rtl="0" eaLnBrk="1" latinLnBrk="0" hangingPunct="1">
        <a:lnSpc>
          <a:spcPct val="90000"/>
        </a:lnSpc>
        <a:spcBef>
          <a:spcPts val="501"/>
        </a:spcBef>
        <a:buFont typeface="Arial" panose="020B0604020202020204" pitchFamily="34" charset="0"/>
        <a:buChar char="•"/>
        <a:defRPr sz="2005" kern="1200">
          <a:solidFill>
            <a:schemeClr val="tx1"/>
          </a:solidFill>
          <a:latin typeface="+mn-lt"/>
          <a:ea typeface="+mn-ea"/>
          <a:cs typeface="+mn-cs"/>
        </a:defRPr>
      </a:lvl3pPr>
      <a:lvl4pPr marL="1604201"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4pPr>
      <a:lvl5pPr marL="2062544"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5pPr>
      <a:lvl6pPr marL="2520887"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6pPr>
      <a:lvl7pPr marL="2979230"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7pPr>
      <a:lvl8pPr marL="3437573"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8pPr>
      <a:lvl9pPr marL="3895916" indent="-229172" algn="l" defTabSz="916686" rtl="0" eaLnBrk="1" latinLnBrk="0" hangingPunct="1">
        <a:lnSpc>
          <a:spcPct val="90000"/>
        </a:lnSpc>
        <a:spcBef>
          <a:spcPts val="501"/>
        </a:spcBef>
        <a:buFont typeface="Arial" panose="020B0604020202020204" pitchFamily="34" charset="0"/>
        <a:buChar char="•"/>
        <a:defRPr sz="1805" kern="1200">
          <a:solidFill>
            <a:schemeClr val="tx1"/>
          </a:solidFill>
          <a:latin typeface="+mn-lt"/>
          <a:ea typeface="+mn-ea"/>
          <a:cs typeface="+mn-cs"/>
        </a:defRPr>
      </a:lvl9pPr>
    </p:bodyStyle>
    <p:otherStyle>
      <a:defPPr>
        <a:defRPr lang="en-US"/>
      </a:defPPr>
      <a:lvl1pPr marL="0" algn="l" defTabSz="916686" rtl="0" eaLnBrk="1" latinLnBrk="0" hangingPunct="1">
        <a:defRPr sz="1805" kern="1200">
          <a:solidFill>
            <a:schemeClr val="tx1"/>
          </a:solidFill>
          <a:latin typeface="+mn-lt"/>
          <a:ea typeface="+mn-ea"/>
          <a:cs typeface="+mn-cs"/>
        </a:defRPr>
      </a:lvl1pPr>
      <a:lvl2pPr marL="458343" algn="l" defTabSz="916686" rtl="0" eaLnBrk="1" latinLnBrk="0" hangingPunct="1">
        <a:defRPr sz="1805" kern="1200">
          <a:solidFill>
            <a:schemeClr val="tx1"/>
          </a:solidFill>
          <a:latin typeface="+mn-lt"/>
          <a:ea typeface="+mn-ea"/>
          <a:cs typeface="+mn-cs"/>
        </a:defRPr>
      </a:lvl2pPr>
      <a:lvl3pPr marL="916686" algn="l" defTabSz="916686" rtl="0" eaLnBrk="1" latinLnBrk="0" hangingPunct="1">
        <a:defRPr sz="1805" kern="1200">
          <a:solidFill>
            <a:schemeClr val="tx1"/>
          </a:solidFill>
          <a:latin typeface="+mn-lt"/>
          <a:ea typeface="+mn-ea"/>
          <a:cs typeface="+mn-cs"/>
        </a:defRPr>
      </a:lvl3pPr>
      <a:lvl4pPr marL="1375029" algn="l" defTabSz="916686" rtl="0" eaLnBrk="1" latinLnBrk="0" hangingPunct="1">
        <a:defRPr sz="1805" kern="1200">
          <a:solidFill>
            <a:schemeClr val="tx1"/>
          </a:solidFill>
          <a:latin typeface="+mn-lt"/>
          <a:ea typeface="+mn-ea"/>
          <a:cs typeface="+mn-cs"/>
        </a:defRPr>
      </a:lvl4pPr>
      <a:lvl5pPr marL="1833372" algn="l" defTabSz="916686" rtl="0" eaLnBrk="1" latinLnBrk="0" hangingPunct="1">
        <a:defRPr sz="1805" kern="1200">
          <a:solidFill>
            <a:schemeClr val="tx1"/>
          </a:solidFill>
          <a:latin typeface="+mn-lt"/>
          <a:ea typeface="+mn-ea"/>
          <a:cs typeface="+mn-cs"/>
        </a:defRPr>
      </a:lvl5pPr>
      <a:lvl6pPr marL="2291715" algn="l" defTabSz="916686" rtl="0" eaLnBrk="1" latinLnBrk="0" hangingPunct="1">
        <a:defRPr sz="1805" kern="1200">
          <a:solidFill>
            <a:schemeClr val="tx1"/>
          </a:solidFill>
          <a:latin typeface="+mn-lt"/>
          <a:ea typeface="+mn-ea"/>
          <a:cs typeface="+mn-cs"/>
        </a:defRPr>
      </a:lvl6pPr>
      <a:lvl7pPr marL="2750058" algn="l" defTabSz="916686" rtl="0" eaLnBrk="1" latinLnBrk="0" hangingPunct="1">
        <a:defRPr sz="1805" kern="1200">
          <a:solidFill>
            <a:schemeClr val="tx1"/>
          </a:solidFill>
          <a:latin typeface="+mn-lt"/>
          <a:ea typeface="+mn-ea"/>
          <a:cs typeface="+mn-cs"/>
        </a:defRPr>
      </a:lvl7pPr>
      <a:lvl8pPr marL="3208401" algn="l" defTabSz="916686" rtl="0" eaLnBrk="1" latinLnBrk="0" hangingPunct="1">
        <a:defRPr sz="1805" kern="1200">
          <a:solidFill>
            <a:schemeClr val="tx1"/>
          </a:solidFill>
          <a:latin typeface="+mn-lt"/>
          <a:ea typeface="+mn-ea"/>
          <a:cs typeface="+mn-cs"/>
        </a:defRPr>
      </a:lvl8pPr>
      <a:lvl9pPr marL="3666744" algn="l" defTabSz="916686"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 y="20077"/>
            <a:ext cx="9180513" cy="33282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0" name="Elipse 9"/>
          <p:cNvSpPr/>
          <p:nvPr/>
        </p:nvSpPr>
        <p:spPr>
          <a:xfrm>
            <a:off x="2043953" y="430306"/>
            <a:ext cx="5123329" cy="5162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404" dirty="0"/>
          </a:p>
        </p:txBody>
      </p:sp>
      <p:grpSp>
        <p:nvGrpSpPr>
          <p:cNvPr id="3" name="Grupo 2"/>
          <p:cNvGrpSpPr/>
          <p:nvPr/>
        </p:nvGrpSpPr>
        <p:grpSpPr>
          <a:xfrm>
            <a:off x="-1" y="5188088"/>
            <a:ext cx="9180513" cy="1687374"/>
            <a:chOff x="-1" y="5188088"/>
            <a:chExt cx="9180513" cy="1687374"/>
          </a:xfrm>
        </p:grpSpPr>
        <p:sp>
          <p:nvSpPr>
            <p:cNvPr id="4" name="Rectángulo 3"/>
            <p:cNvSpPr/>
            <p:nvPr/>
          </p:nvSpPr>
          <p:spPr>
            <a:xfrm>
              <a:off x="-1" y="6279775"/>
              <a:ext cx="9180513" cy="5956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2595281" y="5188088"/>
              <a:ext cx="3989947" cy="80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pic>
        <p:nvPicPr>
          <p:cNvPr id="2" name="Imagen 1"/>
          <p:cNvPicPr>
            <a:picLocks noChangeAspect="1"/>
          </p:cNvPicPr>
          <p:nvPr/>
        </p:nvPicPr>
        <p:blipFill rotWithShape="1">
          <a:blip r:embed="rId2"/>
          <a:srcRect t="8771" b="33414"/>
          <a:stretch/>
        </p:blipFill>
        <p:spPr>
          <a:xfrm>
            <a:off x="2304256" y="685800"/>
            <a:ext cx="4572000" cy="4679576"/>
          </a:xfrm>
          <a:prstGeom prst="ellipse">
            <a:avLst/>
          </a:prstGeom>
          <a:ln>
            <a:solidFill>
              <a:schemeClr val="tx1"/>
            </a:solidFill>
          </a:ln>
        </p:spPr>
      </p:pic>
      <p:sp>
        <p:nvSpPr>
          <p:cNvPr id="8" name="CuadroTexto 7"/>
          <p:cNvSpPr txBox="1"/>
          <p:nvPr/>
        </p:nvSpPr>
        <p:spPr>
          <a:xfrm>
            <a:off x="3030395" y="5365376"/>
            <a:ext cx="3361765" cy="646331"/>
          </a:xfrm>
          <a:prstGeom prst="rect">
            <a:avLst/>
          </a:prstGeom>
          <a:noFill/>
        </p:spPr>
        <p:txBody>
          <a:bodyPr wrap="square" rtlCol="0">
            <a:spAutoFit/>
          </a:bodyPr>
          <a:lstStyle/>
          <a:p>
            <a:pPr algn="ctr"/>
            <a:r>
              <a:rPr lang="es-PA" b="1" dirty="0">
                <a:latin typeface="Adobe Song Std L" panose="02020300000000000000" pitchFamily="18" charset="-128"/>
                <a:ea typeface="Adobe Song Std L" panose="02020300000000000000" pitchFamily="18" charset="-128"/>
              </a:rPr>
              <a:t>P</a:t>
            </a:r>
            <a:r>
              <a:rPr lang="es-PA" b="1" dirty="0" smtClean="0">
                <a:latin typeface="Adobe Song Std L" panose="02020300000000000000" pitchFamily="18" charset="-128"/>
                <a:ea typeface="Adobe Song Std L" panose="02020300000000000000" pitchFamily="18" charset="-128"/>
              </a:rPr>
              <a:t>rofesor:  Daniel Villa Aguirre</a:t>
            </a:r>
          </a:p>
          <a:p>
            <a:pPr algn="ctr"/>
            <a:r>
              <a:rPr lang="es-PA" b="1" dirty="0" smtClean="0">
                <a:latin typeface="Adobe Song Std L" panose="02020300000000000000" pitchFamily="18" charset="-128"/>
                <a:ea typeface="Adobe Song Std L" panose="02020300000000000000" pitchFamily="18" charset="-128"/>
              </a:rPr>
              <a:t>Facultad de Bellas Artes </a:t>
            </a:r>
            <a:endParaRPr lang="es-PA" b="1" dirty="0">
              <a:latin typeface="Adobe Song Std L" panose="02020300000000000000" pitchFamily="18" charset="-128"/>
              <a:ea typeface="Adobe Song Std L" panose="02020300000000000000" pitchFamily="18" charset="-128"/>
            </a:endParaRPr>
          </a:p>
        </p:txBody>
      </p:sp>
      <p:sp>
        <p:nvSpPr>
          <p:cNvPr id="9" name="Rectángulo 8"/>
          <p:cNvSpPr/>
          <p:nvPr/>
        </p:nvSpPr>
        <p:spPr>
          <a:xfrm>
            <a:off x="2494901" y="6392952"/>
            <a:ext cx="4523803" cy="369332"/>
          </a:xfrm>
          <a:prstGeom prst="rect">
            <a:avLst/>
          </a:prstGeom>
        </p:spPr>
        <p:txBody>
          <a:bodyPr wrap="none">
            <a:spAutoFit/>
          </a:bodyPr>
          <a:lstStyle/>
          <a:p>
            <a:r>
              <a:rPr lang="es-PA" b="1" dirty="0">
                <a:solidFill>
                  <a:schemeClr val="bg1"/>
                </a:solidFill>
              </a:rPr>
              <a:t> ARTE COMO PREVENCIÓN DEL TABAQUISMO</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368" y="5592737"/>
            <a:ext cx="1438145" cy="648267"/>
          </a:xfrm>
          <a:prstGeom prst="rect">
            <a:avLst/>
          </a:prstGeom>
        </p:spPr>
      </p:pic>
      <p:pic>
        <p:nvPicPr>
          <p:cNvPr id="12" name="Picture 2" descr="Resultado de imagen para ministerio de salud en panama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62" y="4195481"/>
            <a:ext cx="1628215" cy="162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69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r="11070" b="10727"/>
          <a:stretch/>
        </p:blipFill>
        <p:spPr>
          <a:xfrm>
            <a:off x="2433713" y="0"/>
            <a:ext cx="6589264" cy="6427693"/>
          </a:xfrm>
          <a:prstGeom prst="rect">
            <a:avLst/>
          </a:prstGeom>
        </p:spPr>
      </p:pic>
      <p:sp>
        <p:nvSpPr>
          <p:cNvPr id="4" name="Rectángulo 3"/>
          <p:cNvSpPr/>
          <p:nvPr/>
        </p:nvSpPr>
        <p:spPr>
          <a:xfrm>
            <a:off x="0" y="4007225"/>
            <a:ext cx="7059706" cy="12904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Rectángulo 1"/>
          <p:cNvSpPr/>
          <p:nvPr/>
        </p:nvSpPr>
        <p:spPr>
          <a:xfrm>
            <a:off x="874060" y="1781492"/>
            <a:ext cx="8095129" cy="11768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smtClean="0"/>
              <a:t> </a:t>
            </a:r>
            <a:endParaRPr lang="es-PA" dirty="0">
              <a:solidFill>
                <a:schemeClr val="tx1"/>
              </a:solidFill>
            </a:endParaRPr>
          </a:p>
        </p:txBody>
      </p:sp>
      <p:sp>
        <p:nvSpPr>
          <p:cNvPr id="3" name="Rectángulo 2"/>
          <p:cNvSpPr/>
          <p:nvPr/>
        </p:nvSpPr>
        <p:spPr>
          <a:xfrm rot="5400000">
            <a:off x="-2288008" y="2288008"/>
            <a:ext cx="6875463" cy="22994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5122" name="Picture 2" descr="Resultado de imagen para el arte pn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59187" r="1195" b="12537"/>
          <a:stretch/>
        </p:blipFill>
        <p:spPr bwMode="auto">
          <a:xfrm>
            <a:off x="0" y="2003613"/>
            <a:ext cx="2208119" cy="190948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622177" y="1859109"/>
            <a:ext cx="5755341" cy="1200329"/>
          </a:xfrm>
          <a:prstGeom prst="rect">
            <a:avLst/>
          </a:prstGeom>
          <a:noFill/>
        </p:spPr>
        <p:txBody>
          <a:bodyPr wrap="square" rtlCol="0">
            <a:spAutoFit/>
          </a:bodyPr>
          <a:lstStyle/>
          <a:p>
            <a:r>
              <a:rPr lang="es-PA" b="1" dirty="0" smtClean="0"/>
              <a:t>EL ARTE ES EL CONCEPTO QUE </a:t>
            </a:r>
            <a:r>
              <a:rPr lang="es-PA" b="1" dirty="0" smtClean="0"/>
              <a:t>SE ENCARG</a:t>
            </a:r>
            <a:r>
              <a:rPr lang="es-PA" b="1" dirty="0" smtClean="0"/>
              <a:t>A </a:t>
            </a:r>
            <a:r>
              <a:rPr lang="es-PA" b="1" dirty="0" smtClean="0"/>
              <a:t>A </a:t>
            </a:r>
            <a:r>
              <a:rPr lang="es-PA" b="1" dirty="0" smtClean="0"/>
              <a:t>TODAS </a:t>
            </a:r>
            <a:r>
              <a:rPr lang="es-PA" b="1" dirty="0" smtClean="0"/>
              <a:t>LAS CREACIONES REALIZADAS X EL SER HUMANO LA </a:t>
            </a:r>
            <a:r>
              <a:rPr lang="es-PA" b="1" dirty="0" smtClean="0"/>
              <a:t>EXPRESIÓN, </a:t>
            </a:r>
            <a:r>
              <a:rPr lang="es-PA" b="1" dirty="0" smtClean="0"/>
              <a:t>UNA VISIÓN SENSIBLE ACERCA DEL MUNDO.</a:t>
            </a:r>
            <a:endParaRPr lang="es-PA" b="1" dirty="0"/>
          </a:p>
          <a:p>
            <a:endParaRPr lang="es-PA" b="1" dirty="0"/>
          </a:p>
        </p:txBody>
      </p:sp>
      <p:sp>
        <p:nvSpPr>
          <p:cNvPr id="10" name="CuadroTexto 9"/>
          <p:cNvSpPr txBox="1"/>
          <p:nvPr/>
        </p:nvSpPr>
        <p:spPr>
          <a:xfrm>
            <a:off x="2473952" y="4108309"/>
            <a:ext cx="4316506" cy="1200329"/>
          </a:xfrm>
          <a:prstGeom prst="rect">
            <a:avLst/>
          </a:prstGeom>
          <a:noFill/>
        </p:spPr>
        <p:txBody>
          <a:bodyPr wrap="square" rtlCol="0">
            <a:spAutoFit/>
          </a:bodyPr>
          <a:lstStyle/>
          <a:p>
            <a:r>
              <a:rPr lang="es-PA" b="1" dirty="0" smtClean="0"/>
              <a:t>LA CREACION ARTISTICA ES UNA CARACTERISTICA DE LOS SERES HUMANOS QUE NOS DEFINE Y DISTINGUE.</a:t>
            </a:r>
            <a:endParaRPr lang="es-PA" b="1" dirty="0"/>
          </a:p>
          <a:p>
            <a:endParaRPr lang="es-PA" b="1"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445" y="6046964"/>
            <a:ext cx="1438145" cy="648267"/>
          </a:xfrm>
          <a:prstGeom prst="rect">
            <a:avLst/>
          </a:prstGeom>
        </p:spPr>
      </p:pic>
    </p:spTree>
    <p:extLst>
      <p:ext uri="{BB962C8B-B14F-4D97-AF65-F5344CB8AC3E}">
        <p14:creationId xmlns:p14="http://schemas.microsoft.com/office/powerpoint/2010/main" val="3525216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1421"/>
          <a:stretch/>
        </p:blipFill>
        <p:spPr>
          <a:xfrm>
            <a:off x="4397187" y="927847"/>
            <a:ext cx="4783325" cy="3938634"/>
          </a:xfrm>
          <a:prstGeom prst="rect">
            <a:avLst/>
          </a:prstGeom>
        </p:spPr>
      </p:pic>
      <p:sp>
        <p:nvSpPr>
          <p:cNvPr id="3" name="Rectángulo 2"/>
          <p:cNvSpPr/>
          <p:nvPr/>
        </p:nvSpPr>
        <p:spPr>
          <a:xfrm>
            <a:off x="-31704" y="4100237"/>
            <a:ext cx="6714892" cy="12904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Elipse 4"/>
          <p:cNvSpPr/>
          <p:nvPr/>
        </p:nvSpPr>
        <p:spPr>
          <a:xfrm>
            <a:off x="282388" y="2823882"/>
            <a:ext cx="3671047" cy="3684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sz="2404" dirty="0"/>
          </a:p>
        </p:txBody>
      </p:sp>
      <p:pic>
        <p:nvPicPr>
          <p:cNvPr id="9218" name="Picture 2" descr="Image may contain: 3 people, people sitting and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697" y="3029069"/>
            <a:ext cx="3223813" cy="3223813"/>
          </a:xfrm>
          <a:prstGeom prst="ellipse">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7897" y="5928748"/>
            <a:ext cx="1438145" cy="648267"/>
          </a:xfrm>
          <a:prstGeom prst="rect">
            <a:avLst/>
          </a:prstGeom>
        </p:spPr>
      </p:pic>
    </p:spTree>
    <p:extLst>
      <p:ext uri="{BB962C8B-B14F-4D97-AF65-F5344CB8AC3E}">
        <p14:creationId xmlns:p14="http://schemas.microsoft.com/office/powerpoint/2010/main" val="391831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 y="336177"/>
            <a:ext cx="9180514" cy="6433450"/>
            <a:chOff x="-1" y="336177"/>
            <a:chExt cx="9180514" cy="6433450"/>
          </a:xfrm>
        </p:grpSpPr>
        <p:sp>
          <p:nvSpPr>
            <p:cNvPr id="4" name="Rectángulo 3"/>
            <p:cNvSpPr/>
            <p:nvPr/>
          </p:nvSpPr>
          <p:spPr>
            <a:xfrm>
              <a:off x="0" y="663389"/>
              <a:ext cx="9180513" cy="4527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 name="Rectángulo 2"/>
            <p:cNvSpPr/>
            <p:nvPr/>
          </p:nvSpPr>
          <p:spPr>
            <a:xfrm>
              <a:off x="-1" y="4007225"/>
              <a:ext cx="9180513" cy="12904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146" name="Picture 2" descr="Resultado de imagen para arte y salud reflex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452" y="336177"/>
              <a:ext cx="5351607" cy="62394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713" y="6121360"/>
              <a:ext cx="1438145" cy="648267"/>
            </a:xfrm>
            <a:prstGeom prst="rect">
              <a:avLst/>
            </a:prstGeom>
          </p:spPr>
        </p:pic>
        <p:sp>
          <p:nvSpPr>
            <p:cNvPr id="2" name="Rectángulo 1"/>
            <p:cNvSpPr/>
            <p:nvPr/>
          </p:nvSpPr>
          <p:spPr>
            <a:xfrm>
              <a:off x="5822576" y="981635"/>
              <a:ext cx="1102659" cy="2689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spTree>
    <p:extLst>
      <p:ext uri="{BB962C8B-B14F-4D97-AF65-F5344CB8AC3E}">
        <p14:creationId xmlns:p14="http://schemas.microsoft.com/office/powerpoint/2010/main" val="2810747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
            <a:ext cx="9180513" cy="21918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0" y="6185648"/>
            <a:ext cx="9180513" cy="6898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717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5679" t="7765" r="883" b="13529"/>
          <a:stretch/>
        </p:blipFill>
        <p:spPr bwMode="auto">
          <a:xfrm>
            <a:off x="1490708" y="1775011"/>
            <a:ext cx="6523738" cy="299869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368" y="5900450"/>
            <a:ext cx="1438145" cy="648267"/>
          </a:xfrm>
          <a:prstGeom prst="rect">
            <a:avLst/>
          </a:prstGeom>
        </p:spPr>
      </p:pic>
    </p:spTree>
    <p:extLst>
      <p:ext uri="{BB962C8B-B14F-4D97-AF65-F5344CB8AC3E}">
        <p14:creationId xmlns:p14="http://schemas.microsoft.com/office/powerpoint/2010/main" val="580612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80513" cy="2138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3314" name="Picture 2" descr="Resultado de imagen para arte y salud Y MUS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304" y="1655015"/>
            <a:ext cx="5905500"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0" y="6306671"/>
            <a:ext cx="9180513" cy="568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2" name="Imagen 1"/>
          <p:cNvPicPr>
            <a:picLocks noChangeAspect="1"/>
          </p:cNvPicPr>
          <p:nvPr/>
        </p:nvPicPr>
        <p:blipFill>
          <a:blip r:embed="rId3"/>
          <a:stretch>
            <a:fillRect/>
          </a:stretch>
        </p:blipFill>
        <p:spPr>
          <a:xfrm>
            <a:off x="7526804" y="5654342"/>
            <a:ext cx="1438781" cy="652329"/>
          </a:xfrm>
          <a:prstGeom prst="rect">
            <a:avLst/>
          </a:prstGeom>
        </p:spPr>
      </p:pic>
    </p:spTree>
    <p:extLst>
      <p:ext uri="{BB962C8B-B14F-4D97-AF65-F5344CB8AC3E}">
        <p14:creationId xmlns:p14="http://schemas.microsoft.com/office/powerpoint/2010/main" val="205270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16200000">
            <a:off x="-3040038" y="3040037"/>
            <a:ext cx="6875463"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683910" y="-793"/>
            <a:ext cx="8389027" cy="6875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8" name="Rectángulo 7"/>
          <p:cNvSpPr/>
          <p:nvPr/>
        </p:nvSpPr>
        <p:spPr>
          <a:xfrm>
            <a:off x="1479299" y="769994"/>
            <a:ext cx="7077863" cy="2308324"/>
          </a:xfrm>
          <a:prstGeom prst="rect">
            <a:avLst/>
          </a:prstGeom>
        </p:spPr>
        <p:txBody>
          <a:bodyPr wrap="square">
            <a:spAutoFit/>
          </a:bodyPr>
          <a:lstStyle/>
          <a:p>
            <a:r>
              <a:rPr lang="es-PA" sz="2400" dirty="0" smtClean="0">
                <a:solidFill>
                  <a:schemeClr val="bg1"/>
                </a:solidFill>
              </a:rPr>
              <a:t>a </a:t>
            </a:r>
            <a:r>
              <a:rPr lang="es-PA" sz="2400" dirty="0">
                <a:solidFill>
                  <a:schemeClr val="bg1"/>
                </a:solidFill>
              </a:rPr>
              <a:t>acción se realizará para ofrecer una visión global del concepto de salud a través del arte urbano. Se trabajará la importancia de la </a:t>
            </a:r>
            <a:r>
              <a:rPr lang="es-PA" sz="2400" dirty="0" smtClean="0">
                <a:solidFill>
                  <a:schemeClr val="bg1"/>
                </a:solidFill>
              </a:rPr>
              <a:t>estética, </a:t>
            </a:r>
            <a:r>
              <a:rPr lang="es-PA" sz="2400" dirty="0">
                <a:solidFill>
                  <a:schemeClr val="bg1"/>
                </a:solidFill>
              </a:rPr>
              <a:t>como medida para la prevención de actos </a:t>
            </a:r>
            <a:r>
              <a:rPr lang="es-PA" sz="2400" dirty="0" smtClean="0">
                <a:solidFill>
                  <a:schemeClr val="bg1"/>
                </a:solidFill>
              </a:rPr>
              <a:t>cívicos</a:t>
            </a:r>
            <a:r>
              <a:rPr lang="es-PA" sz="2400" dirty="0">
                <a:solidFill>
                  <a:schemeClr val="bg1"/>
                </a:solidFill>
              </a:rPr>
              <a:t>, además de potenciar la creatividad de la juventud </a:t>
            </a:r>
            <a:r>
              <a:rPr lang="es-PA" sz="2400" dirty="0" smtClean="0">
                <a:solidFill>
                  <a:schemeClr val="bg1"/>
                </a:solidFill>
              </a:rPr>
              <a:t>para </a:t>
            </a:r>
            <a:r>
              <a:rPr lang="es-PA" sz="2400" dirty="0">
                <a:solidFill>
                  <a:schemeClr val="bg1"/>
                </a:solidFill>
              </a:rPr>
              <a:t>el bienestar personal y social.</a:t>
            </a:r>
          </a:p>
        </p:txBody>
      </p:sp>
      <p:sp>
        <p:nvSpPr>
          <p:cNvPr id="9" name="CuadroTexto 8"/>
          <p:cNvSpPr txBox="1"/>
          <p:nvPr/>
        </p:nvSpPr>
        <p:spPr>
          <a:xfrm>
            <a:off x="791486" y="62108"/>
            <a:ext cx="1089212" cy="1862048"/>
          </a:xfrm>
          <a:prstGeom prst="rect">
            <a:avLst/>
          </a:prstGeom>
          <a:noFill/>
        </p:spPr>
        <p:txBody>
          <a:bodyPr wrap="square" rtlCol="0">
            <a:spAutoFit/>
          </a:bodyPr>
          <a:lstStyle/>
          <a:p>
            <a:r>
              <a:rPr lang="es-PA" sz="11500" b="1" dirty="0" smtClean="0">
                <a:solidFill>
                  <a:srgbClr val="FFC000"/>
                </a:solidFill>
              </a:rPr>
              <a:t>L</a:t>
            </a:r>
            <a:endParaRPr lang="es-PA" sz="11500" b="1" dirty="0">
              <a:solidFill>
                <a:srgbClr val="FFC000"/>
              </a:solidFill>
            </a:endParaRPr>
          </a:p>
        </p:txBody>
      </p:sp>
      <p:sp>
        <p:nvSpPr>
          <p:cNvPr id="7" name="Rectángulo 6"/>
          <p:cNvSpPr/>
          <p:nvPr/>
        </p:nvSpPr>
        <p:spPr>
          <a:xfrm>
            <a:off x="2786695" y="3301456"/>
            <a:ext cx="5200858" cy="3139321"/>
          </a:xfrm>
          <a:prstGeom prst="rect">
            <a:avLst/>
          </a:prstGeom>
        </p:spPr>
        <p:txBody>
          <a:bodyPr wrap="square">
            <a:spAutoFit/>
          </a:bodyPr>
          <a:lstStyle/>
          <a:p>
            <a:pPr marL="285750" indent="-285750">
              <a:buFont typeface="Wingdings" panose="05000000000000000000" pitchFamily="2" charset="2"/>
              <a:buChar char="q"/>
            </a:pPr>
            <a:r>
              <a:rPr lang="es-PA" dirty="0">
                <a:solidFill>
                  <a:schemeClr val="bg1"/>
                </a:solidFill>
              </a:rPr>
              <a:t>Fomentar hábitos de conductas y otras alternativas saludables en la juventud.</a:t>
            </a:r>
          </a:p>
          <a:p>
            <a:pPr marL="285750" indent="-285750">
              <a:buFont typeface="Wingdings" panose="05000000000000000000" pitchFamily="2" charset="2"/>
              <a:buChar char="q"/>
            </a:pPr>
            <a:r>
              <a:rPr lang="es-PA" dirty="0">
                <a:solidFill>
                  <a:schemeClr val="bg1"/>
                </a:solidFill>
              </a:rPr>
              <a:t>Potenciar el desarrollo artístico y creativo como vehículo de expresión para el bienestar personal y social.</a:t>
            </a:r>
          </a:p>
          <a:p>
            <a:pPr marL="285750" indent="-285750">
              <a:buFont typeface="Wingdings" panose="05000000000000000000" pitchFamily="2" charset="2"/>
              <a:buChar char="q"/>
            </a:pPr>
            <a:r>
              <a:rPr lang="es-PA" dirty="0">
                <a:solidFill>
                  <a:schemeClr val="bg1"/>
                </a:solidFill>
              </a:rPr>
              <a:t>Desmontar la mala imagen del graffiti en la sociedad para reconstruirla como vehículo de mejora para la estética urbana.</a:t>
            </a:r>
          </a:p>
          <a:p>
            <a:pPr marL="285750" indent="-285750">
              <a:buFont typeface="Wingdings" panose="05000000000000000000" pitchFamily="2" charset="2"/>
              <a:buChar char="q"/>
            </a:pPr>
            <a:r>
              <a:rPr lang="es-PA" dirty="0">
                <a:solidFill>
                  <a:schemeClr val="bg1"/>
                </a:solidFill>
              </a:rPr>
              <a:t>Promover entre las instituciones y la ciudadanía, el concepto de salud, el muralismo, el arte urbano y el civismo.</a:t>
            </a:r>
          </a:p>
        </p:txBody>
      </p:sp>
      <p:pic>
        <p:nvPicPr>
          <p:cNvPr id="10242" name="Picture 2" descr="Image may contain: 1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612398"/>
            <a:ext cx="2538145" cy="180307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368" y="6169309"/>
            <a:ext cx="1438145" cy="648267"/>
          </a:xfrm>
          <a:prstGeom prst="rect">
            <a:avLst/>
          </a:prstGeom>
        </p:spPr>
      </p:pic>
    </p:spTree>
    <p:extLst>
      <p:ext uri="{BB962C8B-B14F-4D97-AF65-F5344CB8AC3E}">
        <p14:creationId xmlns:p14="http://schemas.microsoft.com/office/powerpoint/2010/main" val="516069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820832"/>
            <a:ext cx="9180513" cy="6898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2" name="Picture 4" descr="Image may contain: 1 person, standing, tree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352" y="1227517"/>
            <a:ext cx="4948518" cy="429808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Image may contain: 10 people, out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34" y="2456095"/>
            <a:ext cx="3081828" cy="364887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may contain: 4 people, people smiling, people standing and out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318" y="595506"/>
            <a:ext cx="2654860" cy="198561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61533"/>
            <a:ext cx="9180513" cy="6898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2368" y="6227196"/>
            <a:ext cx="1438145" cy="648267"/>
          </a:xfrm>
          <a:prstGeom prst="rect">
            <a:avLst/>
          </a:prstGeom>
        </p:spPr>
      </p:pic>
    </p:spTree>
    <p:extLst>
      <p:ext uri="{BB962C8B-B14F-4D97-AF65-F5344CB8AC3E}">
        <p14:creationId xmlns:p14="http://schemas.microsoft.com/office/powerpoint/2010/main" val="3748707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4683592"/>
            <a:ext cx="9180513" cy="219187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2290" name="Picture 2" descr="Resultado de imagen para arte y salud Y MUS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62" y="1875864"/>
            <a:ext cx="5604213" cy="328780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238" y="4359458"/>
            <a:ext cx="1438145" cy="648267"/>
          </a:xfrm>
          <a:prstGeom prst="rect">
            <a:avLst/>
          </a:prstGeom>
        </p:spPr>
      </p:pic>
    </p:spTree>
    <p:extLst>
      <p:ext uri="{BB962C8B-B14F-4D97-AF65-F5344CB8AC3E}">
        <p14:creationId xmlns:p14="http://schemas.microsoft.com/office/powerpoint/2010/main" val="1855898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80513" cy="34558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Rectángulo 1"/>
          <p:cNvSpPr/>
          <p:nvPr/>
        </p:nvSpPr>
        <p:spPr>
          <a:xfrm>
            <a:off x="985648" y="3707450"/>
            <a:ext cx="7476565" cy="2862322"/>
          </a:xfrm>
          <a:prstGeom prst="rect">
            <a:avLst/>
          </a:prstGeom>
        </p:spPr>
        <p:txBody>
          <a:bodyPr wrap="square">
            <a:spAutoFit/>
          </a:bodyPr>
          <a:lstStyle/>
          <a:p>
            <a:r>
              <a:rPr lang="es-PA" sz="2000" dirty="0"/>
              <a:t>Cuando un ser humano logra plantearse y ocuparse de su proyecto de vida es un Ser con objetivos y esto lo hace responsable, lo hace crecer. </a:t>
            </a:r>
            <a:endParaRPr lang="es-PA" sz="2000" dirty="0" smtClean="0"/>
          </a:p>
          <a:p>
            <a:r>
              <a:rPr lang="es-PA" sz="2000" dirty="0" smtClean="0"/>
              <a:t>El </a:t>
            </a:r>
            <a:r>
              <a:rPr lang="es-PA" sz="2000" dirty="0"/>
              <a:t>protagonismo social y el reconocimiento de los demás nos pone en un lugar de dignidad que nos eleva como personas integrantes de una comunidad de pares. Las personas con problemas de integración social, por edad, discriminación de razas, diferencias socioculturales y las que sufren una </a:t>
            </a:r>
            <a:r>
              <a:rPr lang="es-PA" sz="2000" dirty="0" err="1"/>
              <a:t>dis</a:t>
            </a:r>
            <a:r>
              <a:rPr lang="es-PA" sz="2000" dirty="0"/>
              <a:t>-capacidad (motriz, psíquica, sensorial, etc.) ya sea momentánea o crónica  se encuentran ante la dificultosa tarea de buscar la manera de adaptarse al medio</a:t>
            </a:r>
          </a:p>
        </p:txBody>
      </p:sp>
      <p:sp>
        <p:nvSpPr>
          <p:cNvPr id="3" name="Rectángulo 2"/>
          <p:cNvSpPr/>
          <p:nvPr/>
        </p:nvSpPr>
        <p:spPr>
          <a:xfrm>
            <a:off x="668429" y="724080"/>
            <a:ext cx="8111005" cy="2308324"/>
          </a:xfrm>
          <a:prstGeom prst="rect">
            <a:avLst/>
          </a:prstGeom>
        </p:spPr>
        <p:txBody>
          <a:bodyPr wrap="square">
            <a:spAutoFit/>
          </a:bodyPr>
          <a:lstStyle/>
          <a:p>
            <a:r>
              <a:rPr lang="es-PA" sz="2400" b="1" dirty="0"/>
              <a:t>Trabajamos en explorar e incrementar las capacidades en adolescentes, jóvenes, adultos y adultos mayores en situación de vulnerabilidad, a través de: herramientas creativas y comunicacionales, la autoexpresión, actividades para el desarrollo humano y social, mejorando así, la calidad de vida tanto propia como del entorno familiar cercano</a:t>
            </a:r>
            <a:r>
              <a:rPr lang="es-PA" sz="2000" b="1" dirty="0"/>
              <a:t>.</a:t>
            </a:r>
          </a:p>
        </p:txBody>
      </p:sp>
      <p:sp>
        <p:nvSpPr>
          <p:cNvPr id="5" name="Rectángulo 4"/>
          <p:cNvSpPr/>
          <p:nvPr/>
        </p:nvSpPr>
        <p:spPr>
          <a:xfrm rot="16200000">
            <a:off x="4437411" y="2132360"/>
            <a:ext cx="305691" cy="9180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1269" y="5921503"/>
            <a:ext cx="1119244" cy="648267"/>
          </a:xfrm>
          <a:prstGeom prst="rect">
            <a:avLst/>
          </a:prstGeom>
        </p:spPr>
      </p:pic>
    </p:spTree>
    <p:extLst>
      <p:ext uri="{BB962C8B-B14F-4D97-AF65-F5344CB8AC3E}">
        <p14:creationId xmlns:p14="http://schemas.microsoft.com/office/powerpoint/2010/main" val="1704087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0428" y="1050204"/>
            <a:ext cx="6589059" cy="2677656"/>
          </a:xfrm>
          <a:prstGeom prst="rect">
            <a:avLst/>
          </a:prstGeom>
        </p:spPr>
        <p:txBody>
          <a:bodyPr wrap="square">
            <a:spAutoFit/>
          </a:bodyPr>
          <a:lstStyle/>
          <a:p>
            <a:r>
              <a:rPr lang="es-PA" sz="2400" b="1" dirty="0"/>
              <a:t>Nuestro triunfo será la vivencia de la integración, cuando digamos: </a:t>
            </a:r>
            <a:endParaRPr lang="es-PA" sz="2400" b="1" dirty="0" smtClean="0"/>
          </a:p>
          <a:p>
            <a:r>
              <a:rPr lang="es-PA" sz="2400" b="1" dirty="0" smtClean="0"/>
              <a:t>Pudimos </a:t>
            </a:r>
            <a:r>
              <a:rPr lang="es-PA" sz="2400" b="1" dirty="0"/>
              <a:t>juntos, y cada uno, desarrollar alguna de nuestras capacidades. Habrá que mirar alrededor para pensar... </a:t>
            </a:r>
            <a:endParaRPr lang="es-PA" sz="2400" b="1" dirty="0" smtClean="0"/>
          </a:p>
          <a:p>
            <a:endParaRPr lang="es-PA" sz="2400" b="1" dirty="0" smtClean="0"/>
          </a:p>
          <a:p>
            <a:r>
              <a:rPr lang="es-PA" sz="2400" b="1" dirty="0" smtClean="0"/>
              <a:t>¿</a:t>
            </a:r>
            <a:r>
              <a:rPr lang="es-PA" sz="2400" b="1" dirty="0"/>
              <a:t>Cuál será nuestra próxima capacidad?</a:t>
            </a:r>
          </a:p>
        </p:txBody>
      </p:sp>
      <p:sp>
        <p:nvSpPr>
          <p:cNvPr id="3" name="Rectángulo 2"/>
          <p:cNvSpPr/>
          <p:nvPr/>
        </p:nvSpPr>
        <p:spPr>
          <a:xfrm>
            <a:off x="0" y="0"/>
            <a:ext cx="1429403" cy="68754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363070" y="5217457"/>
            <a:ext cx="8817443" cy="15282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4338" name="Picture 2" descr="Resultado de imagen para arte y salud Y MUS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980" y="3978171"/>
            <a:ext cx="4514197" cy="22190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368" y="4763566"/>
            <a:ext cx="1438145" cy="648267"/>
          </a:xfrm>
          <a:prstGeom prst="rect">
            <a:avLst/>
          </a:prstGeom>
        </p:spPr>
      </p:pic>
    </p:spTree>
    <p:extLst>
      <p:ext uri="{BB962C8B-B14F-4D97-AF65-F5344CB8AC3E}">
        <p14:creationId xmlns:p14="http://schemas.microsoft.com/office/powerpoint/2010/main" val="3053532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 y="-148152"/>
            <a:ext cx="9180514" cy="7023615"/>
            <a:chOff x="-1" y="-148152"/>
            <a:chExt cx="9180514" cy="7023615"/>
          </a:xfrm>
        </p:grpSpPr>
        <p:sp>
          <p:nvSpPr>
            <p:cNvPr id="6" name="Rectángulo 5"/>
            <p:cNvSpPr/>
            <p:nvPr/>
          </p:nvSpPr>
          <p:spPr>
            <a:xfrm>
              <a:off x="-1" y="3563471"/>
              <a:ext cx="9180513" cy="33119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5" name="Imagen 4"/>
            <p:cNvPicPr>
              <a:picLocks noChangeAspect="1"/>
            </p:cNvPicPr>
            <p:nvPr/>
          </p:nvPicPr>
          <p:blipFill>
            <a:blip r:embed="rId2"/>
            <a:stretch>
              <a:fillRect/>
            </a:stretch>
          </p:blipFill>
          <p:spPr>
            <a:xfrm>
              <a:off x="0" y="-148152"/>
              <a:ext cx="9180513" cy="3810000"/>
            </a:xfrm>
            <a:prstGeom prst="rect">
              <a:avLst/>
            </a:prstGeom>
          </p:spPr>
        </p:pic>
        <p:sp>
          <p:nvSpPr>
            <p:cNvPr id="7" name="Rectángulo 6"/>
            <p:cNvSpPr/>
            <p:nvPr/>
          </p:nvSpPr>
          <p:spPr>
            <a:xfrm>
              <a:off x="2595281" y="3345841"/>
              <a:ext cx="3989947" cy="8092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grpSp>
      <p:sp>
        <p:nvSpPr>
          <p:cNvPr id="9" name="Rectángulo 8"/>
          <p:cNvSpPr/>
          <p:nvPr/>
        </p:nvSpPr>
        <p:spPr>
          <a:xfrm>
            <a:off x="1273549" y="4289225"/>
            <a:ext cx="7184651" cy="2308324"/>
          </a:xfrm>
          <a:prstGeom prst="rect">
            <a:avLst/>
          </a:prstGeom>
        </p:spPr>
        <p:txBody>
          <a:bodyPr wrap="square">
            <a:spAutoFit/>
          </a:bodyPr>
          <a:lstStyle/>
          <a:p>
            <a:r>
              <a:rPr lang="es-PA" b="1" dirty="0">
                <a:solidFill>
                  <a:schemeClr val="bg1"/>
                </a:solidFill>
                <a:latin typeface="Eras Medium ITC" panose="020B0602030504020804" pitchFamily="34" charset="0"/>
                <a:ea typeface="Adobe Song Std L" panose="02020300000000000000" pitchFamily="18" charset="-128"/>
              </a:rPr>
              <a:t>El arte  </a:t>
            </a:r>
            <a:r>
              <a:rPr lang="es-PA" b="1" dirty="0" smtClean="0">
                <a:solidFill>
                  <a:schemeClr val="bg1"/>
                </a:solidFill>
                <a:latin typeface="Eras Medium ITC" panose="020B0602030504020804" pitchFamily="34" charset="0"/>
                <a:ea typeface="Adobe Song Std L" panose="02020300000000000000" pitchFamily="18" charset="-128"/>
              </a:rPr>
              <a:t>es sumamente </a:t>
            </a:r>
            <a:r>
              <a:rPr lang="es-PA" b="1" dirty="0">
                <a:solidFill>
                  <a:schemeClr val="bg1"/>
                </a:solidFill>
                <a:latin typeface="Eras Medium ITC" panose="020B0602030504020804" pitchFamily="34" charset="0"/>
                <a:ea typeface="Adobe Song Std L" panose="02020300000000000000" pitchFamily="18" charset="-128"/>
              </a:rPr>
              <a:t>importantes para el bienestar de la sociedad, ya que a través de la estimulación sensorial y física, el cuerpo y la mente se mantienen ocupados; el desarrollo del proceso creativo genera bienestar y satisfacción, reduciendo los niveles de estrés</a:t>
            </a:r>
            <a:r>
              <a:rPr lang="es-PA" b="1" dirty="0" smtClean="0">
                <a:solidFill>
                  <a:schemeClr val="bg1"/>
                </a:solidFill>
                <a:latin typeface="Eras Medium ITC" panose="020B0602030504020804" pitchFamily="34" charset="0"/>
                <a:ea typeface="Adobe Song Std L" panose="02020300000000000000" pitchFamily="18" charset="-128"/>
              </a:rPr>
              <a:t>.</a:t>
            </a:r>
          </a:p>
          <a:p>
            <a:endParaRPr lang="es-PA" b="1" dirty="0" smtClean="0">
              <a:solidFill>
                <a:schemeClr val="bg1"/>
              </a:solidFill>
              <a:latin typeface="Eras Medium ITC" panose="020B0602030504020804" pitchFamily="34" charset="0"/>
              <a:ea typeface="Adobe Song Std L" panose="02020300000000000000" pitchFamily="18" charset="-128"/>
            </a:endParaRPr>
          </a:p>
          <a:p>
            <a:r>
              <a:rPr lang="es-PA" b="1" dirty="0" smtClean="0">
                <a:solidFill>
                  <a:schemeClr val="bg1"/>
                </a:solidFill>
                <a:latin typeface="Eras Medium ITC" panose="020B0602030504020804" pitchFamily="34" charset="0"/>
                <a:ea typeface="Adobe Song Std L" panose="02020300000000000000" pitchFamily="18" charset="-128"/>
              </a:rPr>
              <a:t>Por </a:t>
            </a:r>
            <a:r>
              <a:rPr lang="es-PA" b="1" dirty="0">
                <a:solidFill>
                  <a:schemeClr val="bg1"/>
                </a:solidFill>
                <a:latin typeface="Eras Medium ITC" panose="020B0602030504020804" pitchFamily="34" charset="0"/>
                <a:ea typeface="Adobe Song Std L" panose="02020300000000000000" pitchFamily="18" charset="-128"/>
              </a:rPr>
              <a:t>lo tanto, fomentar el gusto por el arte </a:t>
            </a:r>
            <a:r>
              <a:rPr lang="es-PA" b="1" dirty="0" smtClean="0">
                <a:solidFill>
                  <a:schemeClr val="bg1"/>
                </a:solidFill>
                <a:latin typeface="Eras Medium ITC" panose="020B0602030504020804" pitchFamily="34" charset="0"/>
                <a:ea typeface="Adobe Song Std L" panose="02020300000000000000" pitchFamily="18" charset="-128"/>
              </a:rPr>
              <a:t> </a:t>
            </a:r>
            <a:r>
              <a:rPr lang="es-PA" b="1" dirty="0">
                <a:solidFill>
                  <a:schemeClr val="bg1"/>
                </a:solidFill>
                <a:latin typeface="Eras Medium ITC" panose="020B0602030504020804" pitchFamily="34" charset="0"/>
                <a:ea typeface="Adobe Song Std L" panose="02020300000000000000" pitchFamily="18" charset="-128"/>
              </a:rPr>
              <a:t>es vital para mejorar la estabilidad físico- mental, lo que ayuda reducir los niveles de tabaquismo a nivel mundial.</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2936094"/>
            <a:ext cx="1438145" cy="648267"/>
          </a:xfrm>
          <a:prstGeom prst="rect">
            <a:avLst/>
          </a:prstGeom>
        </p:spPr>
      </p:pic>
    </p:spTree>
    <p:extLst>
      <p:ext uri="{BB962C8B-B14F-4D97-AF65-F5344CB8AC3E}">
        <p14:creationId xmlns:p14="http://schemas.microsoft.com/office/powerpoint/2010/main" val="2972633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rot="16200000">
            <a:off x="2716306" y="411256"/>
            <a:ext cx="3747901" cy="9180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6" name="Imagen 5"/>
          <p:cNvPicPr>
            <a:picLocks noChangeAspect="1"/>
          </p:cNvPicPr>
          <p:nvPr/>
        </p:nvPicPr>
        <p:blipFill>
          <a:blip r:embed="rId2"/>
          <a:stretch>
            <a:fillRect/>
          </a:stretch>
        </p:blipFill>
        <p:spPr>
          <a:xfrm>
            <a:off x="416859" y="394263"/>
            <a:ext cx="4424082" cy="3693644"/>
          </a:xfrm>
          <a:prstGeom prst="rect">
            <a:avLst/>
          </a:prstGeom>
          <a:ln>
            <a:solidFill>
              <a:schemeClr val="tx1"/>
            </a:solidFill>
          </a:ln>
          <a:effectLst/>
        </p:spPr>
      </p:pic>
      <p:sp>
        <p:nvSpPr>
          <p:cNvPr id="7" name="Rectángulo 6"/>
          <p:cNvSpPr/>
          <p:nvPr/>
        </p:nvSpPr>
        <p:spPr>
          <a:xfrm>
            <a:off x="370729" y="4433899"/>
            <a:ext cx="6451193" cy="2062103"/>
          </a:xfrm>
          <a:prstGeom prst="rect">
            <a:avLst/>
          </a:prstGeom>
        </p:spPr>
        <p:txBody>
          <a:bodyPr wrap="square">
            <a:spAutoFit/>
          </a:bodyPr>
          <a:lstStyle/>
          <a:p>
            <a:r>
              <a:rPr lang="es-PA" sz="2800" dirty="0" smtClean="0">
                <a:solidFill>
                  <a:schemeClr val="bg1"/>
                </a:solidFill>
              </a:rPr>
              <a:t>DEJAR DE FUMAR CON NUESTRO MÉTODO</a:t>
            </a:r>
          </a:p>
          <a:p>
            <a:endParaRPr lang="es-PA" sz="2800" dirty="0">
              <a:solidFill>
                <a:schemeClr val="bg1"/>
              </a:solidFill>
            </a:endParaRPr>
          </a:p>
          <a:p>
            <a:r>
              <a:rPr lang="es-PA" dirty="0">
                <a:solidFill>
                  <a:schemeClr val="bg1"/>
                </a:solidFill>
              </a:rPr>
              <a:t>Si quieres dejar de fumar, no hay mejor forma que enfocar los pensamientos que te generan la necesidad de encender un cigarro que dedicarte alguna actividad que te brinde bienestar, por ejemplo el </a:t>
            </a:r>
            <a:r>
              <a:rPr lang="es-PA" dirty="0" smtClean="0">
                <a:solidFill>
                  <a:schemeClr val="bg1"/>
                </a:solidFill>
              </a:rPr>
              <a:t>arte con amigos.</a:t>
            </a:r>
            <a:r>
              <a:rPr lang="es-PA" dirty="0" smtClean="0"/>
              <a:t>.</a:t>
            </a:r>
            <a:endParaRPr lang="es-PA" dirty="0"/>
          </a:p>
        </p:txBody>
      </p:sp>
      <p:sp>
        <p:nvSpPr>
          <p:cNvPr id="9" name="Rectángulo 8"/>
          <p:cNvSpPr/>
          <p:nvPr/>
        </p:nvSpPr>
        <p:spPr>
          <a:xfrm>
            <a:off x="5136775" y="2781569"/>
            <a:ext cx="4043737"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3074" name="Picture 2" descr="https://scontent.fpac1-1.fna.fbcdn.net/v/t1.0-0/p206x206/556259_10150830448285073_728243724_n.jpg?_nc_cat=102&amp;_nc_ht=scontent.fpac1-1.fna&amp;oh=44a064c08da841a981477b162404b354&amp;oe=5C6BA6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188" y="394263"/>
            <a:ext cx="2991037" cy="22487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2367" y="2530995"/>
            <a:ext cx="1438145" cy="648267"/>
          </a:xfrm>
          <a:prstGeom prst="rect">
            <a:avLst/>
          </a:prstGeom>
        </p:spPr>
      </p:pic>
      <p:pic>
        <p:nvPicPr>
          <p:cNvPr id="8194" name="Picture 2" descr="Image may contain: 1 person, smiling, stand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3706" y="3931068"/>
            <a:ext cx="1769519" cy="237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89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217457"/>
            <a:ext cx="9180513" cy="15282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638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144" y="2554942"/>
            <a:ext cx="3694223" cy="293806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367" y="4893323"/>
            <a:ext cx="1438145" cy="648267"/>
          </a:xfrm>
          <a:prstGeom prst="rect">
            <a:avLst/>
          </a:prstGeom>
        </p:spPr>
      </p:pic>
      <p:sp>
        <p:nvSpPr>
          <p:cNvPr id="9" name="Rectángulo 8"/>
          <p:cNvSpPr/>
          <p:nvPr/>
        </p:nvSpPr>
        <p:spPr>
          <a:xfrm rot="16200000">
            <a:off x="4437411" y="2132360"/>
            <a:ext cx="305691" cy="91805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197653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t="85065"/>
          <a:stretch/>
        </p:blipFill>
        <p:spPr>
          <a:xfrm>
            <a:off x="-1" y="0"/>
            <a:ext cx="9180513" cy="569024"/>
          </a:xfrm>
          <a:prstGeom prst="rect">
            <a:avLst/>
          </a:prstGeom>
        </p:spPr>
      </p:pic>
      <p:sp>
        <p:nvSpPr>
          <p:cNvPr id="3" name="Rectángulo 2"/>
          <p:cNvSpPr/>
          <p:nvPr/>
        </p:nvSpPr>
        <p:spPr>
          <a:xfrm>
            <a:off x="3317501" y="1112366"/>
            <a:ext cx="4764181" cy="4524315"/>
          </a:xfrm>
          <a:prstGeom prst="rect">
            <a:avLst/>
          </a:prstGeom>
        </p:spPr>
        <p:txBody>
          <a:bodyPr wrap="square">
            <a:spAutoFit/>
          </a:bodyPr>
          <a:lstStyle/>
          <a:p>
            <a:r>
              <a:rPr lang="es-PA" dirty="0" smtClean="0">
                <a:solidFill>
                  <a:srgbClr val="333333"/>
                </a:solidFill>
                <a:latin typeface="Roboto"/>
              </a:rPr>
              <a:t>Por </a:t>
            </a:r>
            <a:r>
              <a:rPr lang="es-PA" dirty="0">
                <a:solidFill>
                  <a:srgbClr val="333333"/>
                </a:solidFill>
                <a:latin typeface="Roboto"/>
              </a:rPr>
              <a:t>su parte, el arte permite conocer las expresiones de una sociedad, su creatividad y talento. Aprender música, danza, escultura, pintura o teatro, te ayudará con la decisión de </a:t>
            </a:r>
            <a:r>
              <a:rPr lang="es-PA" b="1" dirty="0">
                <a:solidFill>
                  <a:srgbClr val="333333"/>
                </a:solidFill>
                <a:latin typeface="Roboto"/>
              </a:rPr>
              <a:t>dejar de fumar</a:t>
            </a:r>
            <a:r>
              <a:rPr lang="es-PA" dirty="0">
                <a:solidFill>
                  <a:srgbClr val="333333"/>
                </a:solidFill>
                <a:latin typeface="Roboto"/>
              </a:rPr>
              <a:t>. </a:t>
            </a:r>
          </a:p>
          <a:p>
            <a:endParaRPr lang="es-PA" dirty="0">
              <a:solidFill>
                <a:srgbClr val="333333"/>
              </a:solidFill>
              <a:latin typeface="Roboto"/>
            </a:endParaRPr>
          </a:p>
          <a:p>
            <a:r>
              <a:rPr lang="es-PA" dirty="0" smtClean="0">
                <a:solidFill>
                  <a:srgbClr val="333333"/>
                </a:solidFill>
                <a:latin typeface="Roboto"/>
              </a:rPr>
              <a:t>En </a:t>
            </a:r>
            <a:r>
              <a:rPr lang="es-PA" dirty="0">
                <a:solidFill>
                  <a:srgbClr val="333333"/>
                </a:solidFill>
                <a:latin typeface="Roboto"/>
              </a:rPr>
              <a:t>Finlandia, Canadá, Alemania, Italia, Inglaterra y Estados Unidos se han creado programas para fomentar el interés por el arte</a:t>
            </a:r>
            <a:r>
              <a:rPr lang="es-PA" dirty="0" smtClean="0">
                <a:solidFill>
                  <a:srgbClr val="333333"/>
                </a:solidFill>
                <a:latin typeface="Roboto"/>
              </a:rPr>
              <a:t>.</a:t>
            </a:r>
          </a:p>
          <a:p>
            <a:endParaRPr lang="es-PA" dirty="0">
              <a:solidFill>
                <a:srgbClr val="333333"/>
              </a:solidFill>
              <a:latin typeface="Roboto"/>
            </a:endParaRPr>
          </a:p>
          <a:p>
            <a:r>
              <a:rPr lang="es-PA" dirty="0" smtClean="0">
                <a:solidFill>
                  <a:srgbClr val="333333"/>
                </a:solidFill>
                <a:latin typeface="Roboto"/>
              </a:rPr>
              <a:t> </a:t>
            </a:r>
            <a:r>
              <a:rPr lang="es-PA" dirty="0">
                <a:solidFill>
                  <a:srgbClr val="333333"/>
                </a:solidFill>
                <a:latin typeface="Roboto"/>
              </a:rPr>
              <a:t>Cuando la mayoría de las personas en una sociedad centra su atención en actividades artísticas, su compromiso y concentración es tal, que no tienen la necesidad física ni mental de fumar</a:t>
            </a:r>
            <a:endParaRPr lang="es-PA" b="0" i="0" dirty="0">
              <a:solidFill>
                <a:srgbClr val="333333"/>
              </a:solidFill>
              <a:effectLst/>
              <a:latin typeface="Roboto"/>
            </a:endParaRPr>
          </a:p>
        </p:txBody>
      </p:sp>
      <p:sp>
        <p:nvSpPr>
          <p:cNvPr id="4" name="Rectángulo 3"/>
          <p:cNvSpPr/>
          <p:nvPr/>
        </p:nvSpPr>
        <p:spPr>
          <a:xfrm rot="5400000">
            <a:off x="-2288009" y="2288008"/>
            <a:ext cx="6875463" cy="22994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18770" y="1028978"/>
            <a:ext cx="2261901" cy="3785652"/>
          </a:xfrm>
          <a:prstGeom prst="rect">
            <a:avLst/>
          </a:prstGeom>
        </p:spPr>
        <p:txBody>
          <a:bodyPr wrap="none">
            <a:spAutoFit/>
          </a:bodyPr>
          <a:lstStyle/>
          <a:p>
            <a:pPr algn="ctr"/>
            <a:r>
              <a:rPr lang="es-PA" sz="4800" dirty="0" smtClean="0">
                <a:solidFill>
                  <a:schemeClr val="bg1"/>
                </a:solidFill>
                <a:latin typeface="Kozuka Mincho Pr6N H" panose="02020900000000000000" pitchFamily="18" charset="-128"/>
                <a:ea typeface="Kozuka Mincho Pr6N H" panose="02020900000000000000" pitchFamily="18" charset="-128"/>
              </a:rPr>
              <a:t>ARTE</a:t>
            </a:r>
          </a:p>
          <a:p>
            <a:pPr algn="ctr"/>
            <a:r>
              <a:rPr lang="es-PA" sz="4800" dirty="0" smtClean="0">
                <a:solidFill>
                  <a:schemeClr val="bg1"/>
                </a:solidFill>
                <a:latin typeface="Kozuka Mincho Pr6N H" panose="02020900000000000000" pitchFamily="18" charset="-128"/>
                <a:ea typeface="Kozuka Mincho Pr6N H" panose="02020900000000000000" pitchFamily="18" charset="-128"/>
              </a:rPr>
              <a:t> </a:t>
            </a:r>
          </a:p>
          <a:p>
            <a:pPr algn="ctr"/>
            <a:r>
              <a:rPr lang="es-PA" sz="4800" dirty="0" smtClean="0">
                <a:solidFill>
                  <a:schemeClr val="bg1"/>
                </a:solidFill>
                <a:latin typeface="Kozuka Mincho Pr6N H" panose="02020900000000000000" pitchFamily="18" charset="-128"/>
                <a:ea typeface="Kozuka Mincho Pr6N H" panose="02020900000000000000" pitchFamily="18" charset="-128"/>
              </a:rPr>
              <a:t>PARA </a:t>
            </a:r>
          </a:p>
          <a:p>
            <a:pPr algn="ctr"/>
            <a:endParaRPr lang="es-PA" sz="4800" dirty="0" smtClean="0">
              <a:solidFill>
                <a:schemeClr val="bg1"/>
              </a:solidFill>
              <a:latin typeface="Kozuka Mincho Pr6N H" panose="02020900000000000000" pitchFamily="18" charset="-128"/>
              <a:ea typeface="Kozuka Mincho Pr6N H" panose="02020900000000000000" pitchFamily="18" charset="-128"/>
            </a:endParaRPr>
          </a:p>
          <a:p>
            <a:pPr algn="ctr"/>
            <a:r>
              <a:rPr lang="es-PA" sz="4800" dirty="0" smtClean="0">
                <a:solidFill>
                  <a:schemeClr val="bg1"/>
                </a:solidFill>
                <a:latin typeface="Kozuka Mincho Pr6N H" panose="02020900000000000000" pitchFamily="18" charset="-128"/>
                <a:ea typeface="Kozuka Mincho Pr6N H" panose="02020900000000000000" pitchFamily="18" charset="-128"/>
              </a:rPr>
              <a:t>TODOS</a:t>
            </a:r>
            <a:endParaRPr lang="es-PA" sz="4800" dirty="0">
              <a:solidFill>
                <a:schemeClr val="bg1"/>
              </a:solidFill>
              <a:latin typeface="Kozuka Mincho Pr6N H" panose="02020900000000000000" pitchFamily="18" charset="-128"/>
              <a:ea typeface="Kozuka Mincho Pr6N H" panose="02020900000000000000" pitchFamily="18" charset="-128"/>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0321" y="6180023"/>
            <a:ext cx="1438145" cy="648267"/>
          </a:xfrm>
          <a:prstGeom prst="rect">
            <a:avLst/>
          </a:prstGeom>
        </p:spPr>
      </p:pic>
      <p:pic>
        <p:nvPicPr>
          <p:cNvPr id="5126" name="Picture 6"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62" y="5254308"/>
            <a:ext cx="1242919" cy="115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62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227" y="403325"/>
            <a:ext cx="5167593" cy="5324535"/>
          </a:xfrm>
          <a:prstGeom prst="rect">
            <a:avLst/>
          </a:prstGeom>
        </p:spPr>
        <p:txBody>
          <a:bodyPr wrap="square">
            <a:spAutoFit/>
          </a:bodyPr>
          <a:lstStyle/>
          <a:p>
            <a:pPr algn="ctr"/>
            <a:r>
              <a:rPr lang="es-PA" sz="2000" b="1" dirty="0"/>
              <a:t>El arte tiene muchos beneficios, ya que ayuda a estimular el proceso creativo, mejora la plasticidad cerebral, desarrolla la tolerancia, empatía y </a:t>
            </a:r>
            <a:r>
              <a:rPr lang="es-PA" sz="2000" b="1" dirty="0" smtClean="0"/>
              <a:t>afecto.</a:t>
            </a:r>
          </a:p>
          <a:p>
            <a:pPr algn="ctr"/>
            <a:endParaRPr lang="es-PA" sz="2000" b="1" dirty="0" smtClean="0"/>
          </a:p>
          <a:p>
            <a:pPr algn="ctr"/>
            <a:r>
              <a:rPr lang="es-PA" sz="2000" b="1" dirty="0" smtClean="0"/>
              <a:t> </a:t>
            </a:r>
            <a:r>
              <a:rPr lang="es-PA" sz="2000" b="1" dirty="0"/>
              <a:t>Ayuda a la agilidad mental y plasmarlo en la obra de arte, en la sinfonía o mediante el instrumento musical. </a:t>
            </a:r>
            <a:endParaRPr lang="es-PA" sz="2000" b="1" dirty="0" smtClean="0"/>
          </a:p>
          <a:p>
            <a:pPr algn="ctr"/>
            <a:endParaRPr lang="es-PA" sz="2000" b="1" dirty="0" smtClean="0"/>
          </a:p>
          <a:p>
            <a:pPr algn="ctr"/>
            <a:r>
              <a:rPr lang="es-PA" sz="2000" b="1" dirty="0" smtClean="0"/>
              <a:t>Si </a:t>
            </a:r>
            <a:r>
              <a:rPr lang="es-PA" sz="2000" b="1" dirty="0"/>
              <a:t>inviertes 30 minutos diarios en el aprendizaje de un arte, ten por seguro que lo dominarás en menos de 7 meses. </a:t>
            </a:r>
            <a:endParaRPr lang="es-PA" sz="2000" b="1" dirty="0" smtClean="0"/>
          </a:p>
          <a:p>
            <a:pPr algn="ctr"/>
            <a:endParaRPr lang="es-PA" sz="2000" b="1" dirty="0"/>
          </a:p>
          <a:p>
            <a:pPr algn="ctr"/>
            <a:r>
              <a:rPr lang="es-PA" sz="2000" b="1" dirty="0" smtClean="0"/>
              <a:t>El </a:t>
            </a:r>
            <a:r>
              <a:rPr lang="es-PA" sz="2000" b="1" dirty="0"/>
              <a:t>tiempo que se invierte en fumar un cigarro es de aproximadamente 5 minutos, ¿no te gustaría invertir </a:t>
            </a:r>
            <a:endParaRPr lang="es-PA" sz="2000" b="1" dirty="0" smtClean="0"/>
          </a:p>
          <a:p>
            <a:pPr algn="ctr"/>
            <a:r>
              <a:rPr lang="es-PA" sz="2000" b="1" dirty="0" smtClean="0"/>
              <a:t>esos </a:t>
            </a:r>
            <a:r>
              <a:rPr lang="es-PA" sz="2000" b="1" dirty="0"/>
              <a:t>minutos </a:t>
            </a:r>
            <a:r>
              <a:rPr lang="es-PA" sz="2000" b="1" dirty="0" smtClean="0"/>
              <a:t>en </a:t>
            </a:r>
            <a:r>
              <a:rPr lang="es-PA" sz="2000" b="1" dirty="0"/>
              <a:t>aprender arte?</a:t>
            </a:r>
          </a:p>
        </p:txBody>
      </p:sp>
      <p:pic>
        <p:nvPicPr>
          <p:cNvPr id="3" name="Imagen 2"/>
          <p:cNvPicPr>
            <a:picLocks noChangeAspect="1"/>
          </p:cNvPicPr>
          <p:nvPr/>
        </p:nvPicPr>
        <p:blipFill rotWithShape="1">
          <a:blip r:embed="rId2"/>
          <a:srcRect t="85065"/>
          <a:stretch/>
        </p:blipFill>
        <p:spPr>
          <a:xfrm>
            <a:off x="0" y="6306439"/>
            <a:ext cx="9180513" cy="569024"/>
          </a:xfrm>
          <a:prstGeom prst="rect">
            <a:avLst/>
          </a:prstGeom>
        </p:spPr>
      </p:pic>
      <p:sp>
        <p:nvSpPr>
          <p:cNvPr id="5" name="Rectángulo 4"/>
          <p:cNvSpPr/>
          <p:nvPr/>
        </p:nvSpPr>
        <p:spPr>
          <a:xfrm>
            <a:off x="5432612" y="-1"/>
            <a:ext cx="3747901" cy="58914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5204013" y="5620871"/>
            <a:ext cx="3989947"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Rectángulo 5"/>
          <p:cNvSpPr/>
          <p:nvPr/>
        </p:nvSpPr>
        <p:spPr>
          <a:xfrm>
            <a:off x="5432612" y="1172767"/>
            <a:ext cx="3589444" cy="3785652"/>
          </a:xfrm>
          <a:prstGeom prst="rect">
            <a:avLst/>
          </a:prstGeom>
        </p:spPr>
        <p:txBody>
          <a:bodyPr wrap="none">
            <a:spAutoFit/>
          </a:bodyPr>
          <a:lstStyle/>
          <a:p>
            <a:pPr algn="ctr"/>
            <a:r>
              <a:rPr lang="es-PA" sz="6000" b="1" dirty="0">
                <a:solidFill>
                  <a:schemeClr val="bg1"/>
                </a:solidFill>
              </a:rPr>
              <a:t>El </a:t>
            </a:r>
            <a:r>
              <a:rPr lang="es-PA" sz="6000" b="1" dirty="0" smtClean="0">
                <a:solidFill>
                  <a:schemeClr val="bg1"/>
                </a:solidFill>
              </a:rPr>
              <a:t>arte</a:t>
            </a:r>
          </a:p>
          <a:p>
            <a:pPr algn="ctr"/>
            <a:r>
              <a:rPr lang="es-PA" sz="6000" b="1" dirty="0" smtClean="0">
                <a:solidFill>
                  <a:schemeClr val="bg1"/>
                </a:solidFill>
              </a:rPr>
              <a:t> </a:t>
            </a:r>
            <a:r>
              <a:rPr lang="es-PA" sz="6000" b="1" dirty="0" smtClean="0">
                <a:solidFill>
                  <a:schemeClr val="bg1"/>
                </a:solidFill>
                <a:latin typeface="Agency FB" panose="020B0503020202020204" pitchFamily="34" charset="0"/>
              </a:rPr>
              <a:t>tiene</a:t>
            </a:r>
          </a:p>
          <a:p>
            <a:pPr algn="ctr"/>
            <a:r>
              <a:rPr lang="es-PA" sz="6000" b="1" dirty="0" smtClean="0">
                <a:solidFill>
                  <a:schemeClr val="bg1"/>
                </a:solidFill>
              </a:rPr>
              <a:t> </a:t>
            </a:r>
            <a:r>
              <a:rPr lang="es-PA" sz="6000" b="1" dirty="0">
                <a:solidFill>
                  <a:schemeClr val="bg1"/>
                </a:solidFill>
                <a:latin typeface="Lucida Calligraphy" panose="03010101010101010101" pitchFamily="66" charset="0"/>
              </a:rPr>
              <a:t>muchos</a:t>
            </a:r>
            <a:r>
              <a:rPr lang="es-PA" sz="6000" b="1" dirty="0">
                <a:solidFill>
                  <a:schemeClr val="bg1"/>
                </a:solidFill>
              </a:rPr>
              <a:t> </a:t>
            </a:r>
            <a:endParaRPr lang="es-PA" sz="6000" b="1" dirty="0" smtClean="0">
              <a:solidFill>
                <a:schemeClr val="bg1"/>
              </a:solidFill>
            </a:endParaRPr>
          </a:p>
          <a:p>
            <a:pPr algn="ctr"/>
            <a:r>
              <a:rPr lang="es-PA" sz="6000" b="1" dirty="0" smtClean="0">
                <a:solidFill>
                  <a:schemeClr val="bg1"/>
                </a:solidFill>
                <a:latin typeface="Matura MT Script Capitals" panose="03020802060602070202" pitchFamily="66" charset="0"/>
              </a:rPr>
              <a:t>beneficios</a:t>
            </a:r>
            <a:endParaRPr lang="es-PA" sz="6000" b="1" dirty="0">
              <a:solidFill>
                <a:schemeClr val="bg1"/>
              </a:solidFill>
              <a:latin typeface="Matura MT Script Capitals" panose="03020802060602070202" pitchFamily="66" charset="0"/>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227" y="6092124"/>
            <a:ext cx="1438145" cy="648267"/>
          </a:xfrm>
          <a:prstGeom prst="rect">
            <a:avLst/>
          </a:prstGeom>
        </p:spPr>
      </p:pic>
      <p:pic>
        <p:nvPicPr>
          <p:cNvPr id="8" name="Picture 2" descr="Resultado de imagen para El arte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923" y="-1"/>
            <a:ext cx="1530590" cy="118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74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16200000">
            <a:off x="-3040038" y="3040037"/>
            <a:ext cx="6875463"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Rectángulo 3"/>
          <p:cNvSpPr/>
          <p:nvPr/>
        </p:nvSpPr>
        <p:spPr>
          <a:xfrm>
            <a:off x="791486" y="0"/>
            <a:ext cx="8389027" cy="68754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Rectángulo 1"/>
          <p:cNvSpPr/>
          <p:nvPr/>
        </p:nvSpPr>
        <p:spPr>
          <a:xfrm>
            <a:off x="1390448" y="738100"/>
            <a:ext cx="7328647" cy="1292662"/>
          </a:xfrm>
          <a:prstGeom prst="rect">
            <a:avLst/>
          </a:prstGeom>
        </p:spPr>
        <p:txBody>
          <a:bodyPr wrap="square">
            <a:spAutoFit/>
          </a:bodyPr>
          <a:lstStyle/>
          <a:p>
            <a:r>
              <a:rPr lang="es-PA" sz="2400" dirty="0" smtClean="0">
                <a:solidFill>
                  <a:schemeClr val="bg1"/>
                </a:solidFill>
              </a:rPr>
              <a:t>LA ACTIVIDAD ARTÍSTICA MEJORA LA CALIDAD DE VIDA</a:t>
            </a:r>
          </a:p>
          <a:p>
            <a:endParaRPr lang="es-PA" dirty="0">
              <a:solidFill>
                <a:schemeClr val="bg1"/>
              </a:solidFill>
            </a:endParaRPr>
          </a:p>
          <a:p>
            <a:r>
              <a:rPr lang="es-PA" dirty="0">
                <a:solidFill>
                  <a:schemeClr val="bg1"/>
                </a:solidFill>
              </a:rPr>
              <a:t>Uso terapéutico. Este medio de expresión y de interpretación de la realidad potencia la capacidad creativa, y fomenta la reflexión y </a:t>
            </a:r>
            <a:r>
              <a:rPr lang="es-PA" dirty="0"/>
              <a:t>l</a:t>
            </a:r>
            <a:r>
              <a:rPr lang="es-PA" dirty="0">
                <a:solidFill>
                  <a:schemeClr val="bg1"/>
                </a:solidFill>
              </a:rPr>
              <a:t>a participación.</a:t>
            </a:r>
          </a:p>
        </p:txBody>
      </p:sp>
      <p:sp>
        <p:nvSpPr>
          <p:cNvPr id="5" name="Rectángulo 4"/>
          <p:cNvSpPr/>
          <p:nvPr/>
        </p:nvSpPr>
        <p:spPr>
          <a:xfrm>
            <a:off x="1969533" y="4276968"/>
            <a:ext cx="6925329" cy="1754326"/>
          </a:xfrm>
          <a:prstGeom prst="rect">
            <a:avLst/>
          </a:prstGeom>
        </p:spPr>
        <p:txBody>
          <a:bodyPr wrap="square">
            <a:spAutoFit/>
          </a:bodyPr>
          <a:lstStyle/>
          <a:p>
            <a:endParaRPr lang="es-PA" dirty="0">
              <a:solidFill>
                <a:schemeClr val="bg1"/>
              </a:solidFill>
            </a:endParaRPr>
          </a:p>
          <a:p>
            <a:r>
              <a:rPr lang="es-PA" dirty="0" smtClean="0">
                <a:solidFill>
                  <a:schemeClr val="bg1"/>
                </a:solidFill>
              </a:rPr>
              <a:t>a </a:t>
            </a:r>
            <a:r>
              <a:rPr lang="es-PA" dirty="0">
                <a:solidFill>
                  <a:schemeClr val="bg1"/>
                </a:solidFill>
              </a:rPr>
              <a:t>potencialidad del arte como medio terapéutico para ayudar a sanarnos está probada. </a:t>
            </a:r>
            <a:endParaRPr lang="es-PA" dirty="0" smtClean="0">
              <a:solidFill>
                <a:schemeClr val="bg1"/>
              </a:solidFill>
            </a:endParaRPr>
          </a:p>
          <a:p>
            <a:r>
              <a:rPr lang="es-PA" dirty="0" smtClean="0">
                <a:solidFill>
                  <a:schemeClr val="bg1"/>
                </a:solidFill>
              </a:rPr>
              <a:t>Desde </a:t>
            </a:r>
            <a:r>
              <a:rPr lang="es-PA" dirty="0">
                <a:solidFill>
                  <a:schemeClr val="bg1"/>
                </a:solidFill>
              </a:rPr>
              <a:t>médicos clínicos hasta psiquiatras reconocen que es un buen recurso para mejorar nuestro estado de salud física, psicológica y la calidad de las relaciones vinculares.</a:t>
            </a:r>
          </a:p>
        </p:txBody>
      </p:sp>
      <p:sp>
        <p:nvSpPr>
          <p:cNvPr id="6" name="CuadroTexto 5"/>
          <p:cNvSpPr txBox="1"/>
          <p:nvPr/>
        </p:nvSpPr>
        <p:spPr>
          <a:xfrm>
            <a:off x="1148364" y="4033031"/>
            <a:ext cx="1089212" cy="1862048"/>
          </a:xfrm>
          <a:prstGeom prst="rect">
            <a:avLst/>
          </a:prstGeom>
          <a:noFill/>
        </p:spPr>
        <p:txBody>
          <a:bodyPr wrap="square" rtlCol="0">
            <a:spAutoFit/>
          </a:bodyPr>
          <a:lstStyle/>
          <a:p>
            <a:r>
              <a:rPr lang="es-PA" sz="11500" b="1" dirty="0" smtClean="0">
                <a:solidFill>
                  <a:srgbClr val="FFC000"/>
                </a:solidFill>
              </a:rPr>
              <a:t>L</a:t>
            </a:r>
            <a:endParaRPr lang="es-PA" sz="11500" b="1" dirty="0">
              <a:solidFill>
                <a:srgbClr val="FFC000"/>
              </a:solidFill>
            </a:endParaRPr>
          </a:p>
        </p:txBody>
      </p:sp>
      <p:pic>
        <p:nvPicPr>
          <p:cNvPr id="4098" name="Picture 2" descr="No automatic alt text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t="20650" b="30850"/>
          <a:stretch/>
        </p:blipFill>
        <p:spPr bwMode="auto">
          <a:xfrm>
            <a:off x="1978621" y="2400655"/>
            <a:ext cx="6014756" cy="163237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1344" y="6227196"/>
            <a:ext cx="1438145" cy="648267"/>
          </a:xfrm>
          <a:prstGeom prst="rect">
            <a:avLst/>
          </a:prstGeom>
        </p:spPr>
      </p:pic>
    </p:spTree>
    <p:extLst>
      <p:ext uri="{BB962C8B-B14F-4D97-AF65-F5344CB8AC3E}">
        <p14:creationId xmlns:p14="http://schemas.microsoft.com/office/powerpoint/2010/main" val="981915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0" y="632012"/>
            <a:ext cx="9180513"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026" name="Picture 2" descr="Resultado de imagen para la importancia del arte en la salu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590256" y="430306"/>
            <a:ext cx="4015862" cy="531892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629607" y="2064820"/>
            <a:ext cx="3591252" cy="3046988"/>
          </a:xfrm>
          <a:prstGeom prst="rect">
            <a:avLst/>
          </a:prstGeom>
        </p:spPr>
        <p:txBody>
          <a:bodyPr wrap="square">
            <a:spAutoFit/>
          </a:bodyPr>
          <a:lstStyle/>
          <a:p>
            <a:r>
              <a:rPr lang="es-PA" sz="2400" b="1" dirty="0" smtClean="0"/>
              <a:t>MUCHAS INSTITUCIONES QUE TRABAJAN EN LA SALUD HAN IMPLEMENTADO ESPACIOS DE PRODUCCIÓN ARTÍSTICA EN DISTINTOS ENFOQUES Y ESTRATEGIAS TERAPÉUTICAS. </a:t>
            </a:r>
            <a:endParaRPr lang="es-PA" sz="2400" b="1" dirty="0"/>
          </a:p>
        </p:txBody>
      </p:sp>
      <p:sp>
        <p:nvSpPr>
          <p:cNvPr id="11" name="Rectángulo 10"/>
          <p:cNvSpPr/>
          <p:nvPr/>
        </p:nvSpPr>
        <p:spPr>
          <a:xfrm>
            <a:off x="629607" y="5749230"/>
            <a:ext cx="8243141" cy="369332"/>
          </a:xfrm>
          <a:prstGeom prst="rect">
            <a:avLst/>
          </a:prstGeom>
          <a:solidFill>
            <a:srgbClr val="FFC000"/>
          </a:solidFill>
        </p:spPr>
        <p:txBody>
          <a:bodyPr wrap="square">
            <a:spAutoFit/>
          </a:bodyPr>
          <a:lstStyle/>
          <a:p>
            <a:r>
              <a:rPr lang="es-PA" b="1" dirty="0">
                <a:latin typeface="Adobe Gothic Std B" panose="020B0800000000000000" pitchFamily="34" charset="-128"/>
                <a:ea typeface="Adobe Gothic Std B" panose="020B0800000000000000" pitchFamily="34" charset="-128"/>
              </a:rPr>
              <a:t>“Integramos los talleres artísticos terapéuticos </a:t>
            </a:r>
            <a:r>
              <a:rPr lang="es-PA" b="1" dirty="0" smtClean="0">
                <a:latin typeface="Adobe Gothic Std B" panose="020B0800000000000000" pitchFamily="34" charset="-128"/>
                <a:ea typeface="Adobe Gothic Std B" panose="020B0800000000000000" pitchFamily="34" charset="-128"/>
              </a:rPr>
              <a:t> </a:t>
            </a:r>
            <a:r>
              <a:rPr lang="es-PA" b="1" dirty="0">
                <a:latin typeface="Adobe Gothic Std B" panose="020B0800000000000000" pitchFamily="34" charset="-128"/>
                <a:ea typeface="Adobe Gothic Std B" panose="020B0800000000000000" pitchFamily="34" charset="-128"/>
              </a:rPr>
              <a:t>Creatividad, Arte y </a:t>
            </a:r>
            <a:r>
              <a:rPr lang="es-PA" b="1" dirty="0" smtClean="0">
                <a:latin typeface="Adobe Gothic Std B" panose="020B0800000000000000" pitchFamily="34" charset="-128"/>
                <a:ea typeface="Adobe Gothic Std B" panose="020B0800000000000000" pitchFamily="34" charset="-128"/>
              </a:rPr>
              <a:t>Salud”</a:t>
            </a:r>
            <a:endParaRPr lang="es-PA" b="1" dirty="0">
              <a:latin typeface="Adobe Gothic Std B" panose="020B0800000000000000" pitchFamily="34" charset="-128"/>
              <a:ea typeface="Adobe Gothic Std B" panose="020B0800000000000000" pitchFamily="34" charset="-128"/>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2368" y="6246447"/>
            <a:ext cx="1130380" cy="509537"/>
          </a:xfrm>
          <a:prstGeom prst="rect">
            <a:avLst/>
          </a:prstGeom>
        </p:spPr>
      </p:pic>
    </p:spTree>
    <p:extLst>
      <p:ext uri="{BB962C8B-B14F-4D97-AF65-F5344CB8AC3E}">
        <p14:creationId xmlns:p14="http://schemas.microsoft.com/office/powerpoint/2010/main" val="1353947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rot="16200000">
            <a:off x="-3040038" y="3040037"/>
            <a:ext cx="6875463"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Rectángulo 1"/>
          <p:cNvSpPr/>
          <p:nvPr/>
        </p:nvSpPr>
        <p:spPr>
          <a:xfrm>
            <a:off x="968188" y="767289"/>
            <a:ext cx="7947211" cy="5539978"/>
          </a:xfrm>
          <a:prstGeom prst="rect">
            <a:avLst/>
          </a:prstGeom>
        </p:spPr>
        <p:txBody>
          <a:bodyPr wrap="square">
            <a:spAutoFit/>
          </a:bodyPr>
          <a:lstStyle/>
          <a:p>
            <a:r>
              <a:rPr lang="es-PA" sz="2400" b="1" dirty="0"/>
              <a:t>El objetivo es la </a:t>
            </a:r>
            <a:r>
              <a:rPr lang="es-PA" sz="2400" b="1" dirty="0" smtClean="0"/>
              <a:t>resocialización </a:t>
            </a:r>
            <a:r>
              <a:rPr lang="es-PA" sz="2400" b="1" dirty="0"/>
              <a:t>e interacción del paciente con sus pares, así como el desarrollo de hábitos de la vida diaria. </a:t>
            </a:r>
            <a:endParaRPr lang="es-PA" sz="2400" b="1" dirty="0" smtClean="0"/>
          </a:p>
          <a:p>
            <a:endParaRPr lang="es-PA" b="1" dirty="0"/>
          </a:p>
          <a:p>
            <a:endParaRPr lang="es-PA" b="1" dirty="0" smtClean="0"/>
          </a:p>
          <a:p>
            <a:endParaRPr lang="es-PA" b="1" dirty="0"/>
          </a:p>
          <a:p>
            <a:endParaRPr lang="es-PA" b="1" dirty="0" smtClean="0"/>
          </a:p>
          <a:p>
            <a:endParaRPr lang="es-PA" b="1" dirty="0"/>
          </a:p>
          <a:p>
            <a:endParaRPr lang="es-PA" b="1" dirty="0" smtClean="0"/>
          </a:p>
          <a:p>
            <a:endParaRPr lang="es-PA" b="1" dirty="0"/>
          </a:p>
          <a:p>
            <a:endParaRPr lang="es-PA" b="1" dirty="0" smtClean="0"/>
          </a:p>
          <a:p>
            <a:endParaRPr lang="es-PA" b="1" dirty="0"/>
          </a:p>
          <a:p>
            <a:endParaRPr lang="es-PA" b="1" dirty="0" smtClean="0"/>
          </a:p>
          <a:p>
            <a:endParaRPr lang="es-PA" b="1" dirty="0"/>
          </a:p>
          <a:p>
            <a:endParaRPr lang="es-PA" b="1" dirty="0" smtClean="0"/>
          </a:p>
          <a:p>
            <a:endParaRPr lang="es-PA" b="1" dirty="0" smtClean="0"/>
          </a:p>
          <a:p>
            <a:r>
              <a:rPr lang="es-PA" sz="2400" b="1" dirty="0" smtClean="0"/>
              <a:t>“</a:t>
            </a:r>
            <a:r>
              <a:rPr lang="es-PA" sz="2400" b="1" dirty="0"/>
              <a:t>Se trata de rescatar la capacidad de </a:t>
            </a:r>
            <a:r>
              <a:rPr lang="es-PA" sz="2400" b="1" dirty="0" smtClean="0"/>
              <a:t>la creatividad, </a:t>
            </a:r>
            <a:r>
              <a:rPr lang="es-PA" sz="2400" b="1" dirty="0"/>
              <a:t>donde queda implícito el deleite, la alegría y la necesidad de integración que cada </a:t>
            </a:r>
            <a:r>
              <a:rPr lang="es-PA" sz="2400" b="1" dirty="0" smtClean="0"/>
              <a:t>creativo </a:t>
            </a:r>
            <a:r>
              <a:rPr lang="es-PA" sz="2400" b="1" dirty="0"/>
              <a:t>impone para hacerse efectivo”</a:t>
            </a:r>
          </a:p>
        </p:txBody>
      </p:sp>
      <p:pic>
        <p:nvPicPr>
          <p:cNvPr id="2052"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52" y="1275119"/>
            <a:ext cx="4618131" cy="385325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1882" y="6307267"/>
            <a:ext cx="963517" cy="434321"/>
          </a:xfrm>
          <a:prstGeom prst="rect">
            <a:avLst/>
          </a:prstGeom>
        </p:spPr>
      </p:pic>
    </p:spTree>
    <p:extLst>
      <p:ext uri="{BB962C8B-B14F-4D97-AF65-F5344CB8AC3E}">
        <p14:creationId xmlns:p14="http://schemas.microsoft.com/office/powerpoint/2010/main" val="395160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rot="10800000">
            <a:off x="-1" y="3022726"/>
            <a:ext cx="9180513"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3" name="Rectángulo 2"/>
          <p:cNvSpPr/>
          <p:nvPr/>
        </p:nvSpPr>
        <p:spPr>
          <a:xfrm>
            <a:off x="0" y="3455894"/>
            <a:ext cx="9180513" cy="34195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1026" name="Picture 2" descr="Resultado de imagen para arte niÃÂ±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45" y="578224"/>
            <a:ext cx="5318055" cy="341555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ángulo 1"/>
          <p:cNvSpPr/>
          <p:nvPr/>
        </p:nvSpPr>
        <p:spPr>
          <a:xfrm>
            <a:off x="1029923" y="4411625"/>
            <a:ext cx="6364382" cy="1508105"/>
          </a:xfrm>
          <a:prstGeom prst="rect">
            <a:avLst/>
          </a:prstGeom>
        </p:spPr>
        <p:txBody>
          <a:bodyPr wrap="square">
            <a:spAutoFit/>
          </a:bodyPr>
          <a:lstStyle/>
          <a:p>
            <a:r>
              <a:rPr lang="es-PA" sz="4400" b="1" dirty="0" smtClean="0">
                <a:solidFill>
                  <a:schemeClr val="bg1"/>
                </a:solidFill>
              </a:rPr>
              <a:t>EL </a:t>
            </a:r>
            <a:r>
              <a:rPr lang="es-PA" sz="2400" b="1" dirty="0" smtClean="0">
                <a:solidFill>
                  <a:schemeClr val="bg1"/>
                </a:solidFill>
              </a:rPr>
              <a:t>ARTE ES UNA VENTANA AL ALMA. EN ÉL PODEMOS VER LOS SENTIMIENTOS Y QUIEN REALMENTE SOMOS.</a:t>
            </a:r>
            <a:endParaRPr lang="es-PA" sz="2400" b="1" dirty="0">
              <a:solidFill>
                <a:schemeClr val="bg1"/>
              </a:solidFill>
            </a:endParaRPr>
          </a:p>
        </p:txBody>
      </p:sp>
      <p:sp>
        <p:nvSpPr>
          <p:cNvPr id="5" name="Rectángulo 4"/>
          <p:cNvSpPr/>
          <p:nvPr/>
        </p:nvSpPr>
        <p:spPr>
          <a:xfrm>
            <a:off x="5882807" y="353543"/>
            <a:ext cx="3022997" cy="2554545"/>
          </a:xfrm>
          <a:prstGeom prst="rect">
            <a:avLst/>
          </a:prstGeom>
        </p:spPr>
        <p:txBody>
          <a:bodyPr wrap="square">
            <a:spAutoFit/>
          </a:bodyPr>
          <a:lstStyle/>
          <a:p>
            <a:r>
              <a:rPr lang="es-PA" sz="2000" dirty="0"/>
              <a:t>Pese a la idea popular, el arte-terapia no es solo pintar mándalas, es mucho más. Es una forma de psicoterapia que utiliza artes plásticas, visuales, escénicas y musicales, para mejorar el bienestar social.</a:t>
            </a:r>
          </a:p>
        </p:txBody>
      </p:sp>
    </p:spTree>
    <p:extLst>
      <p:ext uri="{BB962C8B-B14F-4D97-AF65-F5344CB8AC3E}">
        <p14:creationId xmlns:p14="http://schemas.microsoft.com/office/powerpoint/2010/main" val="186210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6248" y="5802161"/>
            <a:ext cx="6875463" cy="7953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Rectángulo 1"/>
          <p:cNvSpPr/>
          <p:nvPr/>
        </p:nvSpPr>
        <p:spPr>
          <a:xfrm>
            <a:off x="434789" y="409751"/>
            <a:ext cx="3611361" cy="2246769"/>
          </a:xfrm>
          <a:prstGeom prst="rect">
            <a:avLst/>
          </a:prstGeom>
        </p:spPr>
        <p:txBody>
          <a:bodyPr wrap="square">
            <a:spAutoFit/>
          </a:bodyPr>
          <a:lstStyle/>
          <a:p>
            <a:r>
              <a:rPr lang="es-PA" sz="2800" b="1" dirty="0"/>
              <a:t>La expresión artística, que sucede en el </a:t>
            </a:r>
            <a:r>
              <a:rPr lang="es-PA" sz="2800" b="1" dirty="0" smtClean="0"/>
              <a:t>arte, </a:t>
            </a:r>
          </a:p>
          <a:p>
            <a:r>
              <a:rPr lang="es-PA" sz="2800" b="1" dirty="0" smtClean="0"/>
              <a:t>emplea </a:t>
            </a:r>
            <a:r>
              <a:rPr lang="es-PA" sz="2800" b="1" dirty="0"/>
              <a:t>la </a:t>
            </a:r>
            <a:r>
              <a:rPr lang="es-PA" sz="2800" b="1" dirty="0" smtClean="0"/>
              <a:t>creatividad</a:t>
            </a:r>
          </a:p>
          <a:p>
            <a:r>
              <a:rPr lang="es-PA" sz="2800" b="1" dirty="0" smtClean="0"/>
              <a:t>como </a:t>
            </a:r>
            <a:r>
              <a:rPr lang="es-PA" sz="2800" b="1" dirty="0"/>
              <a:t>herramienta. </a:t>
            </a:r>
            <a:endParaRPr lang="es-PA" sz="2800" b="1" dirty="0" smtClean="0"/>
          </a:p>
          <a:p>
            <a:endParaRPr lang="es-PA" sz="2800" b="1" dirty="0" smtClean="0"/>
          </a:p>
        </p:txBody>
      </p:sp>
      <p:sp>
        <p:nvSpPr>
          <p:cNvPr id="3" name="Rectángulo 2"/>
          <p:cNvSpPr/>
          <p:nvPr/>
        </p:nvSpPr>
        <p:spPr>
          <a:xfrm>
            <a:off x="497541" y="5784355"/>
            <a:ext cx="5912878" cy="830997"/>
          </a:xfrm>
          <a:prstGeom prst="rect">
            <a:avLst/>
          </a:prstGeom>
        </p:spPr>
        <p:txBody>
          <a:bodyPr wrap="square">
            <a:spAutoFit/>
          </a:bodyPr>
          <a:lstStyle/>
          <a:p>
            <a:r>
              <a:rPr lang="es-PA" sz="2400" b="1" dirty="0" smtClean="0"/>
              <a:t>LA CREATIVIDAD ES LA HERRAMIENTA PARA </a:t>
            </a:r>
          </a:p>
          <a:p>
            <a:r>
              <a:rPr lang="es-PA" sz="2400" b="1" dirty="0" smtClean="0"/>
              <a:t>ABRIR UN UNIVERSOS INFINITO EN EL ARTE.</a:t>
            </a:r>
            <a:endParaRPr lang="es-PA" sz="2400" b="1" dirty="0"/>
          </a:p>
        </p:txBody>
      </p:sp>
      <p:sp>
        <p:nvSpPr>
          <p:cNvPr id="4" name="Rectángulo 3"/>
          <p:cNvSpPr/>
          <p:nvPr/>
        </p:nvSpPr>
        <p:spPr>
          <a:xfrm rot="5400000">
            <a:off x="4593058" y="2288008"/>
            <a:ext cx="6875463" cy="22994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Rectángulo 4"/>
          <p:cNvSpPr/>
          <p:nvPr/>
        </p:nvSpPr>
        <p:spPr>
          <a:xfrm>
            <a:off x="6967146" y="3359784"/>
            <a:ext cx="2262992" cy="1969770"/>
          </a:xfrm>
          <a:prstGeom prst="rect">
            <a:avLst/>
          </a:prstGeom>
        </p:spPr>
        <p:txBody>
          <a:bodyPr wrap="none">
            <a:spAutoFit/>
          </a:bodyPr>
          <a:lstStyle/>
          <a:p>
            <a:pPr algn="ctr"/>
            <a:r>
              <a:rPr lang="es-PA" sz="6600" b="1" dirty="0" smtClean="0">
                <a:solidFill>
                  <a:schemeClr val="bg1"/>
                </a:solidFill>
              </a:rPr>
              <a:t>LA</a:t>
            </a:r>
            <a:endParaRPr lang="es-PA" sz="2800" b="1" dirty="0" smtClean="0">
              <a:solidFill>
                <a:schemeClr val="bg1"/>
              </a:solidFill>
            </a:endParaRPr>
          </a:p>
          <a:p>
            <a:pPr algn="ctr"/>
            <a:r>
              <a:rPr lang="es-PA" sz="2800" b="1" dirty="0" smtClean="0">
                <a:solidFill>
                  <a:schemeClr val="bg1"/>
                </a:solidFill>
              </a:rPr>
              <a:t> </a:t>
            </a:r>
          </a:p>
          <a:p>
            <a:pPr algn="ctr"/>
            <a:r>
              <a:rPr lang="es-PA" sz="2800" b="1" dirty="0" smtClean="0">
                <a:solidFill>
                  <a:schemeClr val="bg1"/>
                </a:solidFill>
              </a:rPr>
              <a:t>CREATIVIDAD </a:t>
            </a:r>
            <a:endParaRPr lang="es-PA" sz="2800" dirty="0">
              <a:solidFill>
                <a:schemeClr val="bg1"/>
              </a:solidFill>
            </a:endParaRPr>
          </a:p>
        </p:txBody>
      </p:sp>
      <p:pic>
        <p:nvPicPr>
          <p:cNvPr id="3074" name="Picture 2" descr="Image may contain: 1 p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470" y="2288752"/>
            <a:ext cx="3487286" cy="217074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Image may contain: one or more people, people sitting and t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8684" y="287210"/>
            <a:ext cx="3134117" cy="17913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ángulo 5"/>
          <p:cNvSpPr/>
          <p:nvPr/>
        </p:nvSpPr>
        <p:spPr>
          <a:xfrm>
            <a:off x="377114" y="3557755"/>
            <a:ext cx="4246692" cy="1815882"/>
          </a:xfrm>
          <a:prstGeom prst="rect">
            <a:avLst/>
          </a:prstGeom>
        </p:spPr>
        <p:txBody>
          <a:bodyPr wrap="square">
            <a:spAutoFit/>
          </a:bodyPr>
          <a:lstStyle/>
          <a:p>
            <a:r>
              <a:rPr lang="es-PA" sz="2800" b="1" dirty="0"/>
              <a:t>Como profundiza el </a:t>
            </a:r>
            <a:r>
              <a:rPr lang="es-PA" sz="2800" b="1" dirty="0" smtClean="0"/>
              <a:t>conocimiento</a:t>
            </a:r>
            <a:r>
              <a:rPr lang="es-PA" sz="2800" b="1" dirty="0" smtClean="0"/>
              <a:t>, </a:t>
            </a:r>
            <a:r>
              <a:rPr lang="es-PA" sz="2800" b="1" dirty="0"/>
              <a:t>Padres creativos para estimular la creatividad en sus hijos.</a:t>
            </a:r>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304" y="6227196"/>
            <a:ext cx="1438145" cy="648267"/>
          </a:xfrm>
          <a:prstGeom prst="rect">
            <a:avLst/>
          </a:prstGeom>
        </p:spPr>
      </p:pic>
      <p:cxnSp>
        <p:nvCxnSpPr>
          <p:cNvPr id="9" name="Conector recto 8"/>
          <p:cNvCxnSpPr/>
          <p:nvPr/>
        </p:nvCxnSpPr>
        <p:spPr>
          <a:xfrm>
            <a:off x="497541" y="2871673"/>
            <a:ext cx="26759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094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929</Words>
  <Application>Microsoft Office PowerPoint</Application>
  <PresentationFormat>Personalizado</PresentationFormat>
  <Paragraphs>82</Paragraphs>
  <Slides>21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Adobe Gothic Std B</vt:lpstr>
      <vt:lpstr>Adobe Song Std L</vt:lpstr>
      <vt:lpstr>Kozuka Mincho Pr6N H</vt:lpstr>
      <vt:lpstr>Agency FB</vt:lpstr>
      <vt:lpstr>Arial</vt:lpstr>
      <vt:lpstr>Calibri</vt:lpstr>
      <vt:lpstr>Calibri Light</vt:lpstr>
      <vt:lpstr>Eras Medium ITC</vt:lpstr>
      <vt:lpstr>Lucida Calligraphy</vt:lpstr>
      <vt:lpstr>Matura MT Script Capitals</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pc3</dc:creator>
  <cp:lastModifiedBy>pc3</cp:lastModifiedBy>
  <cp:revision>103</cp:revision>
  <dcterms:created xsi:type="dcterms:W3CDTF">2018-11-16T20:37:51Z</dcterms:created>
  <dcterms:modified xsi:type="dcterms:W3CDTF">2018-11-23T12:22:46Z</dcterms:modified>
</cp:coreProperties>
</file>