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8" r:id="rId6"/>
    <p:sldId id="262" r:id="rId7"/>
    <p:sldId id="271" r:id="rId8"/>
    <p:sldId id="273" r:id="rId9"/>
    <p:sldId id="274" r:id="rId10"/>
    <p:sldId id="272" r:id="rId11"/>
    <p:sldId id="263" r:id="rId12"/>
    <p:sldId id="275" r:id="rId13"/>
    <p:sldId id="265" r:id="rId14"/>
    <p:sldId id="266" r:id="rId15"/>
    <p:sldId id="276" r:id="rId16"/>
    <p:sldId id="261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3065" autoAdjust="0"/>
  </p:normalViewPr>
  <p:slideViewPr>
    <p:cSldViewPr snapToGrid="0" showGuides="1">
      <p:cViewPr varScale="1">
        <p:scale>
          <a:sx n="72" d="100"/>
          <a:sy n="72" d="100"/>
        </p:scale>
        <p:origin x="4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22/11/2018</a:t>
            </a:fld>
            <a:r>
              <a:rPr lang="es-ES" dirty="0"/>
              <a:t>​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22/11/2018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1237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8747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2148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244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52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11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127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751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251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591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0A3C37BE-C303-496D-B5CD-85F2937540FC}" type="slidenum">
              <a:rPr lang="es-ES" smtClean="0"/>
              <a:pPr algn="r" rtl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094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0A3C37BE-C303-496D-B5CD-85F2937540FC}" type="slidenum">
              <a:rPr lang="es-ES" smtClean="0"/>
              <a:pPr algn="r" rtl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91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34A2FF8-4559-4149-8B79-D85ED6F0B853}" type="datetime1">
              <a:rPr lang="es-ES" smtClean="0"/>
              <a:pPr/>
              <a:t>22/11/2018</a:t>
            </a:fld>
            <a:r>
              <a:rPr lang="es-ES" dirty="0"/>
              <a:t>​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9FE88BC-BA9C-41DB-8175-8FC1D1B95355}" type="datetime1">
              <a:rPr lang="es-ES" smtClean="0"/>
              <a:pPr/>
              <a:t>22/11/2018</a:t>
            </a:fld>
            <a:r>
              <a:rPr lang="es-ES" dirty="0"/>
              <a:t>​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7776A268-E945-41BF-9F85-D7A3B8400346}" type="datetime1">
              <a:rPr lang="es-ES" smtClean="0"/>
              <a:pPr/>
              <a:t>22/11/2018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CEC05348-D021-422A-8D9F-89EEB8C0F442}" type="datetime1">
              <a:rPr lang="es-ES" smtClean="0"/>
              <a:pPr/>
              <a:t>22/11/2018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22/11/2018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22/11/2018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22/11/2018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B79CF11-FD05-4F88-8EC3-5D4F176B79FC}" type="datetime1">
              <a:rPr lang="es-ES" smtClean="0"/>
              <a:pPr/>
              <a:t>22/11/2018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FEAFC309-1B63-44A4-A9FC-29FA1501E26B}" type="datetime1">
              <a:rPr lang="es-ES" smtClean="0"/>
              <a:pPr/>
              <a:t>22/11/2018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22/11/2018</a:t>
            </a:fld>
            <a:r>
              <a:rPr lang="es-ES" dirty="0"/>
              <a:t>​</a:t>
            </a:r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146D9C0-42AF-411F-B87E-5CF0AD6A3E2D}" type="datetime1">
              <a:rPr lang="es-ES" smtClean="0"/>
              <a:pPr/>
              <a:t>22/11/2018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22/11/2018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75957" y="2431229"/>
            <a:ext cx="5734050" cy="2467832"/>
          </a:xfrm>
        </p:spPr>
        <p:txBody>
          <a:bodyPr rtlCol="0" anchor="ctr">
            <a:noAutofit/>
          </a:bodyPr>
          <a:lstStyle/>
          <a:p>
            <a:pPr rtl="0"/>
            <a:r>
              <a:rPr lang="es-ES" sz="3600" dirty="0"/>
              <a:t>Avances del derecho administrativo laboral: carrera administrativa</a:t>
            </a:r>
            <a:br>
              <a:rPr lang="es-ES" sz="3600" dirty="0"/>
            </a:br>
            <a:endParaRPr lang="es-ES" sz="360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Lic. Edgardo J. Matteo – Asesor Legal</a:t>
            </a:r>
          </a:p>
          <a:p>
            <a:pPr rtl="0"/>
            <a:r>
              <a:rPr lang="es-ES" dirty="0"/>
              <a:t>Dirección General de Carrera Administrativa</a:t>
            </a:r>
          </a:p>
          <a:p>
            <a:pPr rtl="0"/>
            <a:endParaRPr lang="es-ES" dirty="0"/>
          </a:p>
        </p:txBody>
      </p:sp>
      <p:pic>
        <p:nvPicPr>
          <p:cNvPr id="4" name="Marcador de posición de imagen 3" descr="Libro abierto en una mesa, con estanterías de libros borrosas en el fondo" title="Imagen de ejempl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9494"/>
            <a:ext cx="1269402" cy="126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Reglamentación de la Ley No.23 de 2017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/>
              <a:t>Se regula el proceso de evaluación para la re acreditación de servidores públicos de Carrera Administrativa que perdieron su status a causa de la Ley No.43 de 2009.</a:t>
            </a:r>
          </a:p>
          <a:p>
            <a:pPr rtl="0"/>
            <a:r>
              <a:rPr lang="es-ES" dirty="0"/>
              <a:t>Se hace justicia a los servidores públicos que por la naturaleza de sus funciones, acreditan horas extraordinarias que anteriormente no eran reconocidas dentro de un sistema de reglas bien definidas.</a:t>
            </a:r>
          </a:p>
          <a:p>
            <a:pPr rtl="0"/>
            <a:r>
              <a:rPr lang="es-ES" dirty="0"/>
              <a:t>Se ejercita un sistema abierto de convocatoria pública a posiciones vacantes del Estado. Criterios de evaluación científica y eficiencia. Igualdad de oportunidades.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000" dirty="0"/>
              <a:t>Decreto Ejecutivo No.312 de 27 de junio de 2017. G.O. 28309-C  / Procedimiento Especial de Ingreso.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000" dirty="0"/>
              <a:t>Decreto Ejecutivo No.433 de 18 de octubre de 2017. G.O. 28389-B. Sobre Tiempo Compensatorio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000" dirty="0"/>
              <a:t>Decreto Ejecutivo No.453 de 11 de junio de 2018 Establece el Proceso Ordinario de Ingreso mediante Concursos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Asignaturas pendientes</a:t>
            </a:r>
          </a:p>
        </p:txBody>
      </p:sp>
      <p:pic>
        <p:nvPicPr>
          <p:cNvPr id="5" name="Marcador de posición de imagen 4" descr="Primer plano de libros en estanterías con más libros borrosos en primer plano y en el fondo" title="Imagen de ejemplo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5219699" y="1600199"/>
            <a:ext cx="6400801" cy="4572001"/>
          </a:xfrm>
        </p:spPr>
      </p:pic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199"/>
            <a:ext cx="3987800" cy="4961965"/>
          </a:xfrm>
        </p:spPr>
        <p:txBody>
          <a:bodyPr rtlCol="0">
            <a:no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2000" dirty="0"/>
              <a:t>Contemplar en el presupuesto de cada vigencia fiscal, los cambios dinámicos y cumplimiento de obligaciones con los servidores públicos.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2000" dirty="0"/>
              <a:t>Fortalecer la participación de las Asociaciones de Servidores Públicos y que no sean un obstáculo, sino gestores de cambios y progreso.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Culminar los Manuales de Clases Ocupacionales de las Instituciones omisas.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48" y="333579"/>
            <a:ext cx="1161734" cy="11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Asignaturas pendientes (2)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013200" cy="4787900"/>
          </a:xfrm>
        </p:spPr>
        <p:txBody>
          <a:bodyPr rtlCol="0">
            <a:no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2000" dirty="0"/>
              <a:t>Promover una Ley General de Sueldos y su reglamentación.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2000" dirty="0"/>
              <a:t>Incorporar nuevas tecnologías a los sistemas de inducción de los servidores públicos a sus cargos: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2000" dirty="0"/>
              <a:t>a) Capacitación a distancia;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2000" dirty="0"/>
              <a:t>b) Material didáctico multimedia sobre el Reglamento Interno y las Leyes de Carrera Administrativa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48" y="333579"/>
            <a:ext cx="1161734" cy="1161734"/>
          </a:xfrm>
          <a:prstGeom prst="rect">
            <a:avLst/>
          </a:prstGeom>
        </p:spPr>
      </p:pic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" b="2604"/>
          <a:stretch>
            <a:fillRect/>
          </a:stretch>
        </p:blipFill>
        <p:spPr>
          <a:xfrm>
            <a:off x="5818461" y="1892299"/>
            <a:ext cx="5787821" cy="41148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09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¡Muchas gracias!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Me encuentro a su disposición para sus atentas preguntas….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23" y="967997"/>
            <a:ext cx="1161734" cy="11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Derecho administrativo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Retos de un Sistema Integrado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3" y="505702"/>
            <a:ext cx="1161734" cy="11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A" dirty="0"/>
              <a:t>Hacia el Derecho Administrativo Global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Derecho local o Interno	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es-PA" dirty="0"/>
              <a:t>Cobra vigencia una visión más pragmática y con menos rigor de la Administración frente a los administrados.</a:t>
            </a:r>
          </a:p>
          <a:p>
            <a:r>
              <a:rPr lang="es-ES" dirty="0"/>
              <a:t>Necesidad de acortar las distancias entre el sector público y el privado para elevar el profesionalismo de la fuerza laboral.</a:t>
            </a:r>
          </a:p>
          <a:p>
            <a:r>
              <a:rPr lang="es-ES" dirty="0"/>
              <a:t>La Carrera Administrativa es uno de los bastiones en la lucha contra el clientelismo y oportunismo de la clase política.</a:t>
            </a:r>
          </a:p>
          <a:p>
            <a:r>
              <a:rPr lang="es-ES" dirty="0"/>
              <a:t>Es la estandarización de procedimientos para el mejor manejo de la cosa pública.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es-ES" dirty="0"/>
              <a:t>Derecho Internacional /Organismos Internacionales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es-ES" dirty="0"/>
              <a:t>Equiparar los convenios adoptados por la república de Panamá con las normas de Derecho Administrativo interno.</a:t>
            </a:r>
          </a:p>
          <a:p>
            <a:pPr rtl="0"/>
            <a:r>
              <a:rPr lang="es-ES" dirty="0"/>
              <a:t>Papel de las organizaciones internacionales y las ONG (OIT, OEA, CIDH)</a:t>
            </a:r>
          </a:p>
          <a:p>
            <a:r>
              <a:rPr lang="es-PA" dirty="0"/>
              <a:t>Mecanismos, principios, prácticas y los acuerdos sociales que respaldan el Derecho Administrativo reflejados en la Ley y las reglamentaciones.</a:t>
            </a:r>
          </a:p>
          <a:p>
            <a:r>
              <a:rPr lang="es-PA" dirty="0"/>
              <a:t>Estándares adecuados de transparencia, participación, toma de decisiones razonada, y legalidad.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06" y="224947"/>
            <a:ext cx="1161734" cy="11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Derecho laboral incorporado a la carrera administrativa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La homologación es un Proceso Continuo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3" y="505702"/>
            <a:ext cx="1161734" cy="11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2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Adaptación Progresiva del Derecho Laboral</a:t>
            </a:r>
            <a:br>
              <a:rPr lang="es-ES" dirty="0"/>
            </a:br>
            <a:r>
              <a:rPr lang="es-ES" dirty="0"/>
              <a:t>a la Carrera Administrativa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Antecedentes	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r>
              <a:rPr lang="es-PA" dirty="0"/>
              <a:t>Título XVII de la Constitución de 1941.</a:t>
            </a:r>
          </a:p>
          <a:p>
            <a:r>
              <a:rPr lang="es-ES" dirty="0"/>
              <a:t>Titulo XI de la Constitución de 1972 y actos reformatorios vigentes.</a:t>
            </a:r>
          </a:p>
          <a:p>
            <a:r>
              <a:rPr lang="es-PA" dirty="0"/>
              <a:t>Ley No.9 de 20 de junio de 1994. Ley de Carrera Administrativa</a:t>
            </a:r>
          </a:p>
          <a:p>
            <a:r>
              <a:rPr lang="es-PA" dirty="0"/>
              <a:t>Decreto Ejecutivo No.222 de 12 de septiembre de 1997</a:t>
            </a:r>
            <a:r>
              <a:rPr lang="es-ES" dirty="0"/>
              <a:t>.</a:t>
            </a:r>
          </a:p>
          <a:p>
            <a:r>
              <a:rPr lang="es-ES" dirty="0"/>
              <a:t>Texto Único de 2008</a:t>
            </a:r>
          </a:p>
          <a:p>
            <a:r>
              <a:rPr lang="es-ES" dirty="0"/>
              <a:t>Ley No.23 de </a:t>
            </a:r>
            <a:r>
              <a:rPr lang="es-PA" dirty="0"/>
              <a:t>12 de mayo de 2017.</a:t>
            </a:r>
            <a:endParaRPr lang="es-ES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es-ES" dirty="0"/>
              <a:t>Conceptos Incorporados (1941-1994-2017)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 dirty="0"/>
              <a:t>Principio de Legalidad del “</a:t>
            </a:r>
            <a:r>
              <a:rPr lang="es-ES" i="1" dirty="0"/>
              <a:t>empleo público</a:t>
            </a:r>
            <a:r>
              <a:rPr lang="es-ES" dirty="0"/>
              <a:t>” (Art.195 Const. De 1941).</a:t>
            </a:r>
          </a:p>
          <a:p>
            <a:pPr rtl="0"/>
            <a:r>
              <a:rPr lang="es-ES" dirty="0"/>
              <a:t>Las Carreras Profesionales (Carrera docente 1946) </a:t>
            </a:r>
          </a:p>
          <a:p>
            <a:r>
              <a:rPr lang="es-PA" dirty="0"/>
              <a:t>Estabilidad Laboral, y eficiencia (arts. 3 y 4 del Texto Único)</a:t>
            </a:r>
          </a:p>
          <a:p>
            <a:r>
              <a:rPr lang="es-PA" dirty="0"/>
              <a:t>Estándares de ingreso al servicio público (Título IV del Texto Único) </a:t>
            </a:r>
          </a:p>
          <a:p>
            <a:r>
              <a:rPr lang="es-ES" dirty="0"/>
              <a:t>Protección del Salario (art.76 del Texto Único)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06" y="224947"/>
            <a:ext cx="1161734" cy="11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Adaptación Progresiva del Derecho Laboral</a:t>
            </a:r>
            <a:br>
              <a:rPr lang="es-ES" dirty="0"/>
            </a:br>
            <a:r>
              <a:rPr lang="es-ES" dirty="0"/>
              <a:t>a la Carrera Administrativa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06" y="224947"/>
            <a:ext cx="1161734" cy="116173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58645" y="1559859"/>
            <a:ext cx="434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Otros Conceptos Incorporados</a:t>
            </a:r>
            <a:endParaRPr lang="es-P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04900" y="2076226"/>
            <a:ext cx="439225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Régimen disciplinario – Progresividad (Título VII del Texto Único)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Bienestar de los Servidores Públicos (Cap. XV del Decreto Ejecutivo No.222 de 1997)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Prima de </a:t>
            </a:r>
            <a:r>
              <a:rPr lang="es-ES" sz="2000"/>
              <a:t>Antigüedad. (</a:t>
            </a:r>
            <a:r>
              <a:rPr lang="es-ES" sz="2000" dirty="0"/>
              <a:t>art.1 de la Ley No.39 de 11 de junio de 2013)</a:t>
            </a:r>
          </a:p>
          <a:p>
            <a:r>
              <a:rPr lang="es-E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Derechos de Asociación. (Título VIII del Texto Único)</a:t>
            </a:r>
          </a:p>
          <a:p>
            <a:endParaRPr lang="es-ES" sz="2000" dirty="0"/>
          </a:p>
          <a:p>
            <a:endParaRPr lang="es-ES" sz="20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PA" dirty="0"/>
          </a:p>
        </p:txBody>
      </p:sp>
      <p:sp>
        <p:nvSpPr>
          <p:cNvPr id="7" name="CuadroTexto 6"/>
          <p:cNvSpPr txBox="1"/>
          <p:nvPr/>
        </p:nvSpPr>
        <p:spPr>
          <a:xfrm>
            <a:off x="6095241" y="1723010"/>
            <a:ext cx="54433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Tiempo Compensatorio (art.90 del Texto Único)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Licencias. (Cap. IV del Título V del Texto Único)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Protección a la Maternidad (art. 131 del Texto Único)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Legislación sobre Paternidad (Ley No.27 de 2017 Reglamentación D.E. No.83 de 2017)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Régimen de Riesgos Profesionales (art. 37 del Texto Único)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Reintegro (Cap. X del Título V del Texto Único)</a:t>
            </a:r>
            <a:endParaRPr lang="es-PA" sz="2000" dirty="0"/>
          </a:p>
        </p:txBody>
      </p:sp>
    </p:spTree>
    <p:extLst>
      <p:ext uri="{BB962C8B-B14F-4D97-AF65-F5344CB8AC3E}">
        <p14:creationId xmlns:p14="http://schemas.microsoft.com/office/powerpoint/2010/main" val="37164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es-PA" dirty="0"/>
              <a:t>Los avances de la Ley 23 de 2017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Consenso Político y Justicia al Servidor Público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3" y="505702"/>
            <a:ext cx="1161734" cy="11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Mayor equidad y estabilidad del servidor público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47887" y="1441525"/>
            <a:ext cx="441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Ley No.23 de 12 de mayo de 2017</a:t>
            </a:r>
            <a:endParaRPr lang="es-PA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48" y="279791"/>
            <a:ext cx="1161734" cy="116173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55464" y="1824609"/>
            <a:ext cx="43030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Procedimiento Ordinario de Ingreso por convocatoria pública (art. 2 y art.25)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Licencias sin sueldo por asuntos personales (art.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incorpora un renglón para las Bonificaciones por antigüedad por retiro voluntario (art. 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más destituciones a la ligera. Proceso de Investigación de las faltas con la debida notificación del investigado. (art. 6)</a:t>
            </a:r>
            <a:endParaRPr lang="es-PA" dirty="0"/>
          </a:p>
        </p:txBody>
      </p:sp>
      <p:sp>
        <p:nvSpPr>
          <p:cNvPr id="6" name="CuadroTexto 5"/>
          <p:cNvSpPr txBox="1"/>
          <p:nvPr/>
        </p:nvSpPr>
        <p:spPr>
          <a:xfrm>
            <a:off x="6282465" y="1531158"/>
            <a:ext cx="45504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Tiempo Compensatorio – caducidad- pago en efectivo – supervisión del registro de tiempo extraordinario (art. 7 de la Ley No.23 Reglamentación Decreto Ejecutivo No.433 de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Tribunal Administrativo de la Función Pública – TAFP – (art. 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Por primera vez un Órgano Colegiado verá los asuntos en conflicto entre el servidor público y la administración en la vía gubernativa.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Ya no queda al criterio del ente nominador la decisión en segunda instancia.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Un proceso revisorio válido antes de agotar la vía gubernativa.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Mayor equidad y estabilidad del servidor público (2)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47887" y="1441525"/>
            <a:ext cx="441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Ley No.23 de 12 de mayo de 2017</a:t>
            </a:r>
            <a:endParaRPr lang="es-PA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48" y="279791"/>
            <a:ext cx="1161734" cy="116173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55464" y="2050519"/>
            <a:ext cx="43030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 acreditación automática a la Carrera Administrativa por los estragos e inconstitucionalidad de la Ley No.43 de 2009 (art. 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Prima de antigüedad (art. 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Reintegro ante el TAFP (art. 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Procedimiento Especial de Ingreso (art. 14 y 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Evaluación de Desempeño para acreditar a los permanentes (art. 16)</a:t>
            </a:r>
            <a:endParaRPr lang="es-PA" dirty="0"/>
          </a:p>
        </p:txBody>
      </p:sp>
      <p:sp>
        <p:nvSpPr>
          <p:cNvPr id="6" name="CuadroTexto 5"/>
          <p:cNvSpPr txBox="1"/>
          <p:nvPr/>
        </p:nvSpPr>
        <p:spPr>
          <a:xfrm>
            <a:off x="6282465" y="2054091"/>
            <a:ext cx="45504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Manual de Cargos Ocupacionales y creación de cargos con base a criterios científicos (art. 19 y 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Obligación de cancelar las prestaciones finales pendientes dentro de los 30 días a su registro (art. 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Participación de Organismos Sindicales en la elección de un Magistrado del TAFP (ART.28)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1493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purl.org/dc/dcmitype/"/>
    <ds:schemaRef ds:uri="http://schemas.openxmlformats.org/package/2006/metadata/core-properties"/>
    <ds:schemaRef ds:uri="4873beb7-5857-4685-be1f-d57550cc96cc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cinta y raya diplomática (panorámica)</Template>
  <TotalTime>0</TotalTime>
  <Words>1122</Words>
  <Application>Microsoft Office PowerPoint</Application>
  <PresentationFormat>Panorámica</PresentationFormat>
  <Paragraphs>123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Euphemia</vt:lpstr>
      <vt:lpstr>Plantagenet Cherokee</vt:lpstr>
      <vt:lpstr>Wingdings</vt:lpstr>
      <vt:lpstr>Literatura académica 16 × 9</vt:lpstr>
      <vt:lpstr>Avances del derecho administrativo laboral: carrera administrativa </vt:lpstr>
      <vt:lpstr>Derecho administrativo global</vt:lpstr>
      <vt:lpstr>Hacia el Derecho Administrativo Global</vt:lpstr>
      <vt:lpstr>Derecho laboral incorporado a la carrera administrativa</vt:lpstr>
      <vt:lpstr>Adaptación Progresiva del Derecho Laboral a la Carrera Administrativa</vt:lpstr>
      <vt:lpstr>Adaptación Progresiva del Derecho Laboral a la Carrera Administrativa</vt:lpstr>
      <vt:lpstr>Los avances de la Ley 23 de 2017</vt:lpstr>
      <vt:lpstr>Mayor equidad y estabilidad del servidor público</vt:lpstr>
      <vt:lpstr>Mayor equidad y estabilidad del servidor público (2)</vt:lpstr>
      <vt:lpstr>Reglamentación de la Ley No.23 de 2017</vt:lpstr>
      <vt:lpstr>Asignaturas pendientes</vt:lpstr>
      <vt:lpstr>Asignaturas pendientes (2)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2018-10-15T17:28:07Z</dcterms:created>
  <dcterms:modified xsi:type="dcterms:W3CDTF">2018-11-23T03:41:40Z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